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257" r:id="rId2"/>
    <p:sldId id="258" r:id="rId3"/>
    <p:sldId id="259" r:id="rId4"/>
    <p:sldId id="264" r:id="rId5"/>
    <p:sldId id="303" r:id="rId6"/>
    <p:sldId id="304" r:id="rId7"/>
    <p:sldId id="260" r:id="rId8"/>
    <p:sldId id="261" r:id="rId9"/>
    <p:sldId id="262" r:id="rId10"/>
    <p:sldId id="263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5" r:id="rId26"/>
    <p:sldId id="289" r:id="rId27"/>
    <p:sldId id="290" r:id="rId28"/>
    <p:sldId id="291" r:id="rId29"/>
    <p:sldId id="292" r:id="rId30"/>
    <p:sldId id="280" r:id="rId31"/>
    <p:sldId id="293" r:id="rId32"/>
    <p:sldId id="294" r:id="rId33"/>
    <p:sldId id="295" r:id="rId34"/>
    <p:sldId id="296" r:id="rId35"/>
    <p:sldId id="297" r:id="rId36"/>
    <p:sldId id="281" r:id="rId37"/>
    <p:sldId id="298" r:id="rId38"/>
    <p:sldId id="299" r:id="rId39"/>
    <p:sldId id="287" r:id="rId40"/>
    <p:sldId id="288" r:id="rId41"/>
    <p:sldId id="306" r:id="rId42"/>
    <p:sldId id="282" r:id="rId43"/>
    <p:sldId id="283" r:id="rId44"/>
    <p:sldId id="284" r:id="rId45"/>
    <p:sldId id="286" r:id="rId46"/>
    <p:sldId id="302" r:id="rId47"/>
    <p:sldId id="28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0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F5391AC-684C-4DB9-9E8B-20E4BF70C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664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3600B4A-BE57-450E-9540-9AF44302A78E}" type="slidenum">
              <a:rPr lang="en-US" altLang="zh-CN" b="0" smtClean="0"/>
              <a:pPr eaLnBrk="1" hangingPunct="1"/>
              <a:t>7</a:t>
            </a:fld>
            <a:endParaRPr lang="en-US" altLang="zh-CN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36C14D4-BB10-45B1-9434-FCD27A7B369A}" type="slidenum">
              <a:rPr lang="en-US" altLang="zh-CN" b="0" smtClean="0"/>
              <a:pPr eaLnBrk="1" hangingPunct="1"/>
              <a:t>19</a:t>
            </a:fld>
            <a:endParaRPr lang="en-US" altLang="zh-CN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matter what order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The fact that an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-operand operator has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operands.  Thus, there is 1 row for every function </a:t>
            </a:r>
            <a:r>
              <a:rPr lang="en-US" altLang="zh-CN" sz="1000" i="1">
                <a:latin typeface="Arial" pitchFamily="34" charset="0"/>
              </a:rPr>
              <a:t>f</a:t>
            </a:r>
            <a:r>
              <a:rPr lang="en-US" altLang="zh-CN" sz="1000">
                <a:latin typeface="Arial" pitchFamily="34" charset="0"/>
              </a:rPr>
              <a:t>: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-&gt;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, where 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 is the set of operand columns {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} and 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={T,F}.  Here, |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|=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and |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|=2.  The number of functions from a set of size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to a set of size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 is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This is because of the product rule, as we will see in a moment. In this case,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=2 so we get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such functions.  In terms of the product rule:  There are 2 possible values for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(n repetitions)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x2 possible rows, thus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Of course,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defined the product rule, set cardinality, or functions yet, so don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worry if the above argument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quite make sense to you yet.</a:t>
            </a:r>
            <a:endParaRPr lang="en-US" altLang="zh-CN" sz="1000" i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In the second bullet, we would say, {NOT,AND} is a </a:t>
            </a:r>
            <a:r>
              <a:rPr lang="en-US" altLang="zh-CN" sz="1000" i="1">
                <a:latin typeface="Arial" pitchFamily="34" charset="0"/>
              </a:rPr>
              <a:t>universal</a:t>
            </a:r>
            <a:r>
              <a:rPr lang="en-US" altLang="zh-CN" sz="1000">
                <a:latin typeface="Arial" pitchFamily="34" charset="0"/>
              </a:rPr>
              <a:t> set of Boolean operators, but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OR 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 = NOT(NOT(p) AND NOT(q)) (easily verified; this is one of DeMorgan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s Laws, which we will get to later).  Now, armed with OR, AND, and NOT, we can show how to express </a:t>
            </a:r>
            <a:r>
              <a:rPr lang="en-US" altLang="zh-CN" sz="1000" i="1" u="sng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, and NOT(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)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F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.  So, the entire expression basically says,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itchFamily="18" charset="0"/>
              </a:rPr>
              <a:t>‘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 result.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  Thus, the expression directly encodes the content of the truth table.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D086D7F-F8D9-4A97-B302-9C95D3A64E83}" type="slidenum">
              <a:rPr lang="en-US" altLang="zh-CN" b="0" smtClean="0"/>
              <a:pPr eaLnBrk="1" hangingPunct="1"/>
              <a:t>22</a:t>
            </a:fld>
            <a:endParaRPr lang="en-US" altLang="zh-CN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4445F748-C175-43A8-9DDC-C55B261B144B}" type="slidenum">
              <a:rPr lang="en-US" altLang="zh-CN" b="0" smtClean="0"/>
              <a:pPr eaLnBrk="1" hangingPunct="1"/>
              <a:t>23</a:t>
            </a:fld>
            <a:endParaRPr lang="en-US" altLang="zh-CN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A71F7D1-B1CE-4D29-A233-F7EE3DA43D16}" type="slidenum">
              <a:rPr lang="en-US" altLang="zh-CN" b="0" smtClean="0"/>
              <a:pPr eaLnBrk="1" hangingPunct="1"/>
              <a:t>36</a:t>
            </a:fld>
            <a:endParaRPr lang="en-US" altLang="zh-CN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82E4DD8-0685-4614-9279-864633A18935}" type="slidenum">
              <a:rPr lang="en-US" altLang="zh-CN" b="0" smtClean="0"/>
              <a:pPr eaLnBrk="1" hangingPunct="1"/>
              <a:t>41</a:t>
            </a:fld>
            <a:endParaRPr lang="en-US" altLang="zh-CN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82E4DD8-0685-4614-9279-864633A18935}" type="slidenum">
              <a:rPr lang="en-US" altLang="zh-CN" b="0" smtClean="0"/>
              <a:pPr eaLnBrk="1" hangingPunct="1"/>
              <a:t>42</a:t>
            </a:fld>
            <a:endParaRPr lang="en-US" altLang="zh-CN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74DDA05-3D88-471C-9D9E-6AAF6F9D95FA}" type="slidenum">
              <a:rPr lang="en-US" altLang="zh-CN" b="0" smtClean="0"/>
              <a:pPr eaLnBrk="1" hangingPunct="1"/>
              <a:t>43</a:t>
            </a:fld>
            <a:endParaRPr lang="en-US" altLang="zh-CN" b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BA9D79C-A781-4747-8064-34E328325A4D}" type="slidenum">
              <a:rPr lang="en-US" altLang="zh-CN" b="0" smtClean="0"/>
              <a:pPr eaLnBrk="1" hangingPunct="1"/>
              <a:t>44</a:t>
            </a:fld>
            <a:endParaRPr lang="en-US" altLang="zh-CN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40BE4B1-A1EF-47E9-872D-C49C55210EA4}" type="slidenum">
              <a:rPr lang="en-US" altLang="zh-CN" b="0" smtClean="0"/>
              <a:pPr eaLnBrk="1" hangingPunct="1"/>
              <a:t>9</a:t>
            </a:fld>
            <a:endParaRPr lang="en-US" altLang="zh-CN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2C349FB-83B9-465A-B10A-EC4941F05E8D}" type="slidenum">
              <a:rPr lang="en-US" altLang="zh-CN" b="0" smtClean="0"/>
              <a:pPr eaLnBrk="1" hangingPunct="1"/>
              <a:t>11</a:t>
            </a:fld>
            <a:endParaRPr lang="en-US" altLang="zh-CN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4FA9E65-BAD7-49DA-90E9-AA9F97282EAF}" type="slidenum">
              <a:rPr lang="en-US" altLang="zh-CN" b="0" smtClean="0"/>
              <a:pPr eaLnBrk="1" hangingPunct="1"/>
              <a:t>13</a:t>
            </a:fld>
            <a:endParaRPr lang="en-US" altLang="zh-CN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5682E1A-1177-44E2-BF48-BDC314F107D4}" type="slidenum">
              <a:rPr lang="en-US" altLang="zh-CN" b="0" smtClean="0"/>
              <a:pPr eaLnBrk="1" hangingPunct="1"/>
              <a:t>14</a:t>
            </a:fld>
            <a:endParaRPr lang="en-US" altLang="zh-CN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39D3785-7441-4BEA-8C21-FDB4BC2A69DB}" type="slidenum">
              <a:rPr lang="en-US" altLang="zh-CN" b="0" smtClean="0"/>
              <a:pPr eaLnBrk="1" hangingPunct="1"/>
              <a:t>15</a:t>
            </a:fld>
            <a:endParaRPr lang="en-US" altLang="zh-CN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C901D3C-DDAB-417E-A4FE-24E735E00346}" type="slidenum">
              <a:rPr lang="en-US" altLang="zh-CN" b="0" smtClean="0"/>
              <a:pPr eaLnBrk="1" hangingPunct="1"/>
              <a:t>16</a:t>
            </a:fld>
            <a:endParaRPr lang="en-US" altLang="zh-CN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3B5EE16-D49F-4170-9792-4369268500BB}" type="slidenum">
              <a:rPr lang="en-US" altLang="zh-CN" b="0" smtClean="0"/>
              <a:pPr eaLnBrk="1" hangingPunct="1"/>
              <a:t>17</a:t>
            </a:fld>
            <a:endParaRPr lang="en-US" altLang="zh-CN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matter what order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The fact that an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-operand operator has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operands.  Thus, there is 1 row for every function </a:t>
            </a:r>
            <a:r>
              <a:rPr lang="en-US" altLang="zh-CN" sz="1000" i="1">
                <a:latin typeface="Arial" pitchFamily="34" charset="0"/>
              </a:rPr>
              <a:t>f</a:t>
            </a:r>
            <a:r>
              <a:rPr lang="en-US" altLang="zh-CN" sz="1000">
                <a:latin typeface="Arial" pitchFamily="34" charset="0"/>
              </a:rPr>
              <a:t>: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-&gt;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, where 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 is the set of operand columns {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} and 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={T,F}.  Here, |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|=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and |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|=2.  The number of functions from a set of size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to a set of size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 is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This is because of the product rule, as we will see in a moment. In this case,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=2 so we get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such functions.  In terms of the product rule:  There are 2 possible values for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(n repetitions)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x2 possible rows, thus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Of course,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defined the product rule, set cardinality, or functions yet, so don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worry if the above argument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quite make sense to you yet.</a:t>
            </a:r>
            <a:endParaRPr lang="en-US" altLang="zh-CN" sz="1000" i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In the second bullet, we would say, {NOT,AND} is a </a:t>
            </a:r>
            <a:r>
              <a:rPr lang="en-US" altLang="zh-CN" sz="1000" i="1">
                <a:latin typeface="Arial" pitchFamily="34" charset="0"/>
              </a:rPr>
              <a:t>universal</a:t>
            </a:r>
            <a:r>
              <a:rPr lang="en-US" altLang="zh-CN" sz="1000">
                <a:latin typeface="Arial" pitchFamily="34" charset="0"/>
              </a:rPr>
              <a:t> set of Boolean operators, but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OR 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 = NOT(NOT(p) AND NOT(q)) (easily verified; this is one of DeMorgan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s Laws, which we will get to later).  Now, armed with OR, AND, and NOT, we can show how to express </a:t>
            </a:r>
            <a:r>
              <a:rPr lang="en-US" altLang="zh-CN" sz="1000" i="1" u="sng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, and NOT(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)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F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.  So, the entire expression basically says,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itchFamily="18" charset="0"/>
              </a:rPr>
              <a:t>‘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 result.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  Thus, the expression directly encodes the content of the truth table.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B5C3E2C-BB88-4DD7-A5AC-221A1609EA08}" type="slidenum">
              <a:rPr lang="en-US" altLang="zh-CN" b="0" smtClean="0"/>
              <a:pPr eaLnBrk="1" hangingPunct="1"/>
              <a:t>18</a:t>
            </a:fld>
            <a:endParaRPr lang="en-US" altLang="zh-CN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01675"/>
            <a:ext cx="4578350" cy="34353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71975"/>
            <a:ext cx="5032375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matter what order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The fact that an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-operand operator has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operands.  Thus, there is 1 row for every function </a:t>
            </a:r>
            <a:r>
              <a:rPr lang="en-US" altLang="zh-CN" sz="1000" i="1">
                <a:latin typeface="Arial" pitchFamily="34" charset="0"/>
              </a:rPr>
              <a:t>f</a:t>
            </a:r>
            <a:r>
              <a:rPr lang="en-US" altLang="zh-CN" sz="1000">
                <a:latin typeface="Arial" pitchFamily="34" charset="0"/>
              </a:rPr>
              <a:t>: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-&gt;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, where 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 is the set of operand columns {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,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} and 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={T,F}.  Here, |</a:t>
            </a:r>
            <a:r>
              <a:rPr lang="en-US" altLang="zh-CN" sz="1000" i="1">
                <a:latin typeface="Arial" pitchFamily="34" charset="0"/>
              </a:rPr>
              <a:t>V</a:t>
            </a:r>
            <a:r>
              <a:rPr lang="en-US" altLang="zh-CN" sz="1000">
                <a:latin typeface="Arial" pitchFamily="34" charset="0"/>
              </a:rPr>
              <a:t>|=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and |</a:t>
            </a:r>
            <a:r>
              <a:rPr lang="en-US" altLang="zh-CN" sz="1000" i="1">
                <a:latin typeface="Arial" pitchFamily="34" charset="0"/>
              </a:rPr>
              <a:t>B</a:t>
            </a:r>
            <a:r>
              <a:rPr lang="en-US" altLang="zh-CN" sz="1000">
                <a:latin typeface="Arial" pitchFamily="34" charset="0"/>
              </a:rPr>
              <a:t>|=2.  The number of functions from a set of size 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to a set of size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 is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This is because of the product rule, as we will see in a moment. In this case, </a:t>
            </a:r>
            <a:r>
              <a:rPr lang="en-US" altLang="zh-CN" sz="1000" i="1">
                <a:latin typeface="Arial" pitchFamily="34" charset="0"/>
              </a:rPr>
              <a:t>m</a:t>
            </a:r>
            <a:r>
              <a:rPr lang="en-US" altLang="zh-CN" sz="1000">
                <a:latin typeface="Arial" pitchFamily="34" charset="0"/>
              </a:rPr>
              <a:t>=2 so we get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 such functions.  In terms of the product rule:  There are 2 possible values for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(n repetitions)</a:t>
            </a:r>
            <a:r>
              <a:rPr lang="en-US" altLang="zh-CN" sz="1000">
                <a:latin typeface="Times New Roman" pitchFamily="18" charset="0"/>
              </a:rPr>
              <a:t>…</a:t>
            </a:r>
            <a:r>
              <a:rPr lang="en-US" altLang="zh-CN" sz="1000">
                <a:latin typeface="Arial" pitchFamily="34" charset="0"/>
              </a:rPr>
              <a:t>x2 possible rows, thus 2^</a:t>
            </a:r>
            <a:r>
              <a:rPr lang="en-US" altLang="zh-CN" sz="1000" i="1">
                <a:latin typeface="Arial" pitchFamily="34" charset="0"/>
              </a:rPr>
              <a:t>n</a:t>
            </a:r>
            <a:r>
              <a:rPr lang="en-US" altLang="zh-CN" sz="1000">
                <a:latin typeface="Arial" pitchFamily="34" charset="0"/>
              </a:rPr>
              <a:t>.  Of course,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defined the product rule, set cardinality, or functions yet, so don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worry if the above argument doesn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quite make sense to you yet.</a:t>
            </a:r>
            <a:endParaRPr lang="en-US" altLang="zh-CN" sz="1000" i="1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000">
                <a:latin typeface="Arial" pitchFamily="34" charset="0"/>
              </a:rPr>
              <a:t>	In the second bullet, we would say, {NOT,AND} is a </a:t>
            </a:r>
            <a:r>
              <a:rPr lang="en-US" altLang="zh-CN" sz="1000" i="1">
                <a:latin typeface="Arial" pitchFamily="34" charset="0"/>
              </a:rPr>
              <a:t>universal</a:t>
            </a:r>
            <a:r>
              <a:rPr lang="en-US" altLang="zh-CN" sz="1000">
                <a:latin typeface="Arial" pitchFamily="34" charset="0"/>
              </a:rPr>
              <a:t> set of Boolean operators, but we haven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OR </a:t>
            </a:r>
            <a:r>
              <a:rPr lang="en-US" altLang="zh-CN" sz="1000" i="1">
                <a:latin typeface="Arial" pitchFamily="34" charset="0"/>
              </a:rPr>
              <a:t>q</a:t>
            </a:r>
            <a:r>
              <a:rPr lang="en-US" altLang="zh-CN" sz="1000">
                <a:latin typeface="Arial" pitchFamily="34" charset="0"/>
              </a:rPr>
              <a:t> = NOT(NOT(p) AND NOT(q)) (easily verified; this is one of DeMorgan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s Laws, which we will get to later).  Now, armed with OR, AND, and NOT, we can show how to express </a:t>
            </a:r>
            <a:r>
              <a:rPr lang="en-US" altLang="zh-CN" sz="1000" i="1" u="sng">
                <a:latin typeface="Arial" pitchFamily="34" charset="0"/>
              </a:rPr>
              <a:t>any</a:t>
            </a:r>
            <a:r>
              <a:rPr lang="en-US" altLang="zh-CN" sz="1000">
                <a:latin typeface="Arial" pitchFamily="34" charset="0"/>
              </a:rPr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, and NOT(</a:t>
            </a:r>
            <a:r>
              <a:rPr lang="en-US" altLang="zh-CN" sz="1000" i="1">
                <a:latin typeface="Arial" pitchFamily="34" charset="0"/>
              </a:rPr>
              <a:t>p</a:t>
            </a:r>
            <a:r>
              <a:rPr lang="en-US" altLang="zh-CN" sz="1000">
                <a:latin typeface="Arial" pitchFamily="34" charset="0"/>
              </a:rPr>
              <a:t>) if the entry in that position is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F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.  So, the entire expression basically says, </a:t>
            </a:r>
            <a:r>
              <a:rPr lang="en-US" altLang="zh-CN" sz="1000">
                <a:latin typeface="Times New Roman" pitchFamily="18" charset="0"/>
              </a:rPr>
              <a:t>“</a:t>
            </a:r>
            <a:r>
              <a:rPr lang="en-US" altLang="zh-CN" sz="1000">
                <a:latin typeface="Arial" pitchFamily="34" charset="0"/>
              </a:rPr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itchFamily="18" charset="0"/>
              </a:rPr>
              <a:t>‘</a:t>
            </a:r>
            <a:r>
              <a:rPr lang="en-US" altLang="zh-CN" sz="1000">
                <a:latin typeface="Arial" pitchFamily="34" charset="0"/>
              </a:rPr>
              <a:t>T</a:t>
            </a:r>
            <a:r>
              <a:rPr lang="en-US" altLang="zh-CN" sz="1000">
                <a:latin typeface="Times New Roman" pitchFamily="18" charset="0"/>
              </a:rPr>
              <a:t>’</a:t>
            </a:r>
            <a:r>
              <a:rPr lang="en-US" altLang="zh-CN" sz="1000">
                <a:latin typeface="Arial" pitchFamily="34" charset="0"/>
              </a:rPr>
              <a:t> result.</a:t>
            </a:r>
            <a:r>
              <a:rPr lang="en-US" altLang="zh-CN" sz="1000">
                <a:latin typeface="Times New Roman" pitchFamily="18" charset="0"/>
              </a:rPr>
              <a:t>”</a:t>
            </a:r>
            <a:r>
              <a:rPr lang="en-US" altLang="zh-CN" sz="1000">
                <a:latin typeface="Arial" pitchFamily="34" charset="0"/>
              </a:rPr>
              <a:t>  Thus, the expression directly encodes the content of the truth table.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4E14D0BA-9D54-44FF-9773-D8551D2BD00C}" type="datetime11">
              <a:rPr lang="zh-CN" altLang="en-US"/>
              <a:pPr>
                <a:defRPr/>
              </a:pPr>
              <a:t>10:24:21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F4ACFD62-17B7-453A-B06C-7619632D5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06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FC702-142A-44F1-943E-3C05B0B3DA6A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21A04-BD3D-40EE-9CCC-EC8C24E72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27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19E45-45E7-41B9-846D-4950EE40F4A0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D3DBA-4DA9-442F-993F-DE8D0C9D6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666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77E52-D83D-473D-A4AB-249188AF9461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1CD7-2D4E-435A-8509-8E8AB42120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0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EE02B-9884-4FD9-BF3C-8E1BADEB360F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52E2-E43C-4179-918A-2768D6D47A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28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F62FE-1261-4837-8EAF-E7D0919B3157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5D783-CDC6-443E-9A7B-8A8B823C0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4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35F30-D43F-4447-9668-F02232310636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80FC8-1701-45A8-A2FC-9DEAAF109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05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D292E-87F6-4D8B-B003-7EED3251C5F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2D29-89E2-4A68-9BBC-E928C5E65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79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08FC8-1099-465C-BD36-A987D83B73C0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5CB91-B856-4FD7-9A47-16192ACD1E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01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1C68-EE69-4566-A408-FEB9B3A42AAF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0BAF8-5479-4C99-9C6D-3F801505F5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56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1FFC6-7743-461B-AF6A-40D5394B4B40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2ABBB-4082-4D0B-B121-0E331BB41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8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5AFD2-FE23-42AF-9505-788E2ACAB50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6B03-FD3B-4931-BD25-28AC4EF3AB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1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="0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7C4891B0-23C6-49E7-9943-E8C8725D9520}" type="datetime11">
              <a:rPr lang="zh-CN" altLang="en-US"/>
              <a:pPr>
                <a:defRPr/>
              </a:pPr>
              <a:t>10:24:21</a:t>
            </a:fld>
            <a:r>
              <a:rPr lang="en-US" altLang="zh-CN"/>
              <a:t>www.themegallery.com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CB3E9E42-D9F4-4A12-9170-00B24EB44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A89D-4152-48F7-9534-EDA746B7035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6E9F34E-3FD8-49B9-A559-BB6A523D4EBA}" type="slidenum">
              <a:rPr lang="en-US" altLang="zh-CN" sz="1200" b="0">
                <a:latin typeface="+mn-lt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3079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6C28C69-FBF1-4CB5-8BD5-4C5B8AB61883}" type="datetime11">
              <a:rPr lang="zh-CN" altLang="en-US" b="0" smtClean="0"/>
              <a:pPr eaLnBrk="1" hangingPunct="1"/>
              <a:t>10:24:21</a:t>
            </a:fld>
            <a:endParaRPr lang="en-US" altLang="zh-CN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21900-9E48-47C2-B5E6-7CCEFC5CC91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E7DA88F-0448-454E-B1A4-4EE3E7412C6F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>
                <a:ea typeface="宋体" pitchFamily="2" charset="-122"/>
              </a:rPr>
              <a:t>Contradictions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dirty="0">
                <a:ea typeface="宋体" pitchFamily="2" charset="-122"/>
              </a:rPr>
              <a:t>When every row of the truth table gives F</a:t>
            </a:r>
            <a:br>
              <a:rPr lang="en-GB" altLang="zh-CN" dirty="0">
                <a:ea typeface="宋体" pitchFamily="2" charset="-122"/>
              </a:rPr>
            </a:br>
            <a:endParaRPr lang="en-GB" altLang="zh-CN" dirty="0">
              <a:ea typeface="宋体" pitchFamily="2" charset="-122"/>
            </a:endParaRPr>
          </a:p>
          <a:p>
            <a:pPr eaLnBrk="1" hangingPunct="1"/>
            <a:r>
              <a:rPr lang="en-GB" altLang="zh-CN" dirty="0">
                <a:ea typeface="宋体" pitchFamily="2" charset="-122"/>
              </a:rPr>
              <a:t>Example: p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p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T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T =F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  F= F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49CDD8-6EEF-40AE-B9B3-15D9ACDFD09A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BE55D-6535-4D51-9F84-9DF5DAF9A9C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FFF22F3-AE82-4832-A34B-994B9185C35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1838"/>
            <a:ext cx="8915400" cy="5635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What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’</a:t>
            </a:r>
            <a:r>
              <a:rPr lang="en-US" altLang="zh-CN" sz="2400">
                <a:ea typeface="宋体" pitchFamily="2" charset="-122"/>
              </a:rPr>
              <a:t>s left besides tautologies and contradictions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  <a:sym typeface="Symbol" pitchFamily="18" charset="2"/>
              </a:rPr>
              <a:t>All other props. are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contingencies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可能式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GB" altLang="zh-CN"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  <a:sym typeface="Symbol" pitchFamily="18" charset="2"/>
              </a:rPr>
              <a:t>   Some rows give T, others give F</a:t>
            </a:r>
          </a:p>
          <a:p>
            <a:pPr eaLnBrk="1" hangingPunct="1">
              <a:buFont typeface="Wingdings" pitchFamily="2" charset="2"/>
              <a:buNone/>
            </a:pPr>
            <a:endParaRPr lang="en-GB" altLang="zh-CN"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GB" altLang="zh-CN"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altLang="zh-CN">
                <a:ea typeface="宋体" pitchFamily="2" charset="-122"/>
                <a:sym typeface="Symbol" pitchFamily="18" charset="2"/>
              </a:rPr>
              <a:t>Now: formulas that have the same meaning</a:t>
            </a:r>
            <a:endParaRPr lang="en-US" altLang="zh-CN"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70F475-B215-4298-A1A9-D7FE17D3F0A3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06B1-2B1C-4699-94AE-E47760E69CE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990CAA5-E1BF-487B-8E90-45F0D6A10EB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20485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latin typeface="Arial" charset="0"/>
                </a:endParaRPr>
              </a:p>
            </p:txBody>
          </p:sp>
          <p:sp>
            <p:nvSpPr>
              <p:cNvPr id="20486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latin typeface="Arial" charset="0"/>
                </a:endParaRPr>
              </a:p>
            </p:txBody>
          </p:sp>
        </p:grpSp>
        <p:sp>
          <p:nvSpPr>
            <p:cNvPr id="20487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20488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</p:grpSp>
      <p:sp>
        <p:nvSpPr>
          <p:cNvPr id="1229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14600" y="3429000"/>
            <a:ext cx="39624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Proofs with Truth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Value Table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AD3F5C-E3C6-4D07-B756-FC7A158B9E29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361C6-8CAC-4795-ADD3-2F3BAA2DA4B4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BCF9228-DDBB-4BD8-AB8A-2B495C4E167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Logical Equivalence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Compound proposition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x,y,z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is </a:t>
            </a:r>
            <a:r>
              <a:rPr lang="en-US" altLang="zh-CN" i="1" u="sng" dirty="0">
                <a:solidFill>
                  <a:srgbClr val="000000"/>
                </a:solidFill>
                <a:ea typeface="宋体" pitchFamily="2" charset="-122"/>
              </a:rPr>
              <a:t>logically equivalent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to compound proposition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x,y,z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 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written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,   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IFF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b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contain the same truth values 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rows of their truth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We will also say: they express the same truth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A2EEDF-0B21-4561-9FCA-CF26E4A6A272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0E033-84BB-4540-8F9F-2DDA5CF148F1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7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067C1E2-A39E-4768-BBF3-8B1476F8268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i="1" dirty="0">
                <a:ea typeface="宋体" pitchFamily="2" charset="-122"/>
              </a:rPr>
              <a:t>Ex.</a:t>
            </a:r>
            <a:r>
              <a:rPr lang="en-US" altLang="zh-CN" dirty="0">
                <a:ea typeface="宋体" pitchFamily="2" charset="-122"/>
              </a:rPr>
              <a:t> Q(</a:t>
            </a:r>
            <a:r>
              <a:rPr lang="en-US" altLang="zh-CN" dirty="0" err="1">
                <a:ea typeface="宋体" pitchFamily="2" charset="-122"/>
              </a:rPr>
              <a:t>p,q</a:t>
            </a:r>
            <a:r>
              <a:rPr lang="en-US" altLang="zh-CN" dirty="0">
                <a:ea typeface="宋体" pitchFamily="2" charset="-122"/>
              </a:rPr>
              <a:t>)=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,</a:t>
            </a:r>
            <a:r>
              <a:rPr lang="en-US" altLang="zh-CN" dirty="0">
                <a:ea typeface="宋体" pitchFamily="2" charset="-122"/>
              </a:rPr>
              <a:t> P(</a:t>
            </a:r>
            <a:r>
              <a:rPr lang="en-US" altLang="zh-CN" dirty="0" err="1">
                <a:ea typeface="宋体" pitchFamily="2" charset="-122"/>
              </a:rPr>
              <a:t>p,q</a:t>
            </a:r>
            <a:r>
              <a:rPr lang="en-US" altLang="zh-CN" dirty="0">
                <a:ea typeface="宋体" pitchFamily="2" charset="-122"/>
              </a:rPr>
              <a:t>)=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(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),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Prove that Q(</a:t>
            </a:r>
            <a:r>
              <a:rPr lang="en-US" altLang="zh-CN" dirty="0" err="1">
                <a:ea typeface="宋体" pitchFamily="2" charset="-122"/>
              </a:rPr>
              <a:t>p,q</a:t>
            </a:r>
            <a:r>
              <a:rPr lang="en-US" altLang="zh-CN" dirty="0">
                <a:ea typeface="宋体" pitchFamily="2" charset="-122"/>
              </a:rPr>
              <a:t>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ea typeface="宋体" pitchFamily="2" charset="-122"/>
              </a:rPr>
              <a:t>P(</a:t>
            </a:r>
            <a:r>
              <a:rPr lang="en-US" altLang="zh-CN" dirty="0" err="1">
                <a:ea typeface="宋体" pitchFamily="2" charset="-122"/>
              </a:rPr>
              <a:t>p,q</a:t>
            </a:r>
            <a:r>
              <a:rPr lang="en-US" altLang="zh-CN" dirty="0">
                <a:ea typeface="宋体" pitchFamily="2" charset="-122"/>
              </a:rPr>
              <a:t>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836613" y="2895600"/>
          <a:ext cx="731043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18248" imgH="2636520" progId="Word.Document.8">
                  <p:embed/>
                </p:oleObj>
              </mc:Choice>
              <mc:Fallback>
                <p:oleObj name="Document" r:id="rId5" imgW="7318248" imgH="2636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895600"/>
                        <a:ext cx="7310437" cy="2625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2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981200" y="34290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9050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8194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194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4290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290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6482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7056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7056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8194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819400" y="44196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35052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505200" y="38862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7244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4724400" y="44196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724400" y="38862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6781800" y="34290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9050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905000" y="4876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1676400" y="33528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6477000" y="33528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9E4E77-249B-4483-970E-313854C6D3FB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4" grpId="0" autoUpdateAnimBg="0"/>
      <p:bldP spid="27655" grpId="0" autoUpdateAnimBg="0"/>
      <p:bldP spid="27656" grpId="0" autoUpdateAnimBg="0"/>
      <p:bldP spid="27657" grpId="0" autoUpdateAnimBg="0"/>
      <p:bldP spid="27658" grpId="0" autoUpdateAnimBg="0"/>
      <p:bldP spid="27659" grpId="0" autoUpdateAnimBg="0"/>
      <p:bldP spid="27660" grpId="0" autoUpdateAnimBg="0"/>
      <p:bldP spid="27661" grpId="0" autoUpdateAnimBg="0"/>
      <p:bldP spid="27662" grpId="0" autoUpdateAnimBg="0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utoUpdateAnimBg="0"/>
      <p:bldP spid="27669" grpId="0" autoUpdateAnimBg="0"/>
      <p:bldP spid="27670" grpId="0" autoUpdateAnimBg="0"/>
      <p:bldP spid="27671" grpId="0" autoUpdateAnimBg="0"/>
      <p:bldP spid="27672" grpId="0" autoUpdateAnimBg="0"/>
      <p:bldP spid="27673" grpId="0" animBg="1"/>
      <p:bldP spid="276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99FB76-B4A0-4BD4-BA40-501FBBD8718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A412E6A6-2365-4549-A65C-7F089AEB5751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i="1">
                <a:ea typeface="宋体" pitchFamily="2" charset="-122"/>
              </a:rPr>
              <a:t>Ex.</a:t>
            </a:r>
            <a:r>
              <a:rPr lang="en-US" altLang="zh-CN">
                <a:ea typeface="宋体" pitchFamily="2" charset="-122"/>
              </a:rPr>
              <a:t> Prove that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 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2247900" y="2511425"/>
          <a:ext cx="38735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202943" imgH="2646909" progId="Word.Document.8">
                  <p:embed/>
                </p:oleObj>
              </mc:Choice>
              <mc:Fallback>
                <p:oleObj name="Document" r:id="rId5" imgW="4202943" imgH="26469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511425"/>
                        <a:ext cx="3873500" cy="2525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3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357563" y="30940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14700" y="35512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229100" y="3094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29100" y="40084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5448300" y="3124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248150" y="4441825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305300" y="35512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495925" y="4465638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491163" y="40084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510213" y="35385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281363" y="3984625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281363" y="44275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4000500" y="30480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5219700" y="30480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6E2EBF-7A26-481D-BEC6-AF9AD9D82F10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 autoUpdateAnimBg="0"/>
      <p:bldP spid="29705" grpId="0" autoUpdateAnimBg="0"/>
      <p:bldP spid="29706" grpId="0" autoUpdateAnimBg="0"/>
      <p:bldP spid="29707" grpId="0" autoUpdateAnimBg="0"/>
      <p:bldP spid="29713" grpId="0" autoUpdateAnimBg="0"/>
      <p:bldP spid="29714" grpId="0" autoUpdateAnimBg="0"/>
      <p:bldP spid="29715" grpId="0" autoUpdateAnimBg="0"/>
      <p:bldP spid="29716" grpId="0" autoUpdateAnimBg="0"/>
      <p:bldP spid="29717" grpId="0" autoUpdateAnimBg="0"/>
      <p:bldP spid="29719" grpId="0" autoUpdateAnimBg="0"/>
      <p:bldP spid="29720" grpId="0" autoUpdateAnimBg="0"/>
      <p:bldP spid="29721" grpId="0" animBg="1"/>
      <p:bldP spid="297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BCFEB-4F53-4705-9D48-8E2F0AFFBEB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7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6CF6B09-5793-4265-8783-9DF301B4BF1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i="1">
                <a:ea typeface="宋体" pitchFamily="2" charset="-122"/>
              </a:rPr>
              <a:t>Ex.</a:t>
            </a:r>
            <a:r>
              <a:rPr lang="en-US" altLang="zh-CN">
                <a:ea typeface="宋体" pitchFamily="2" charset="-122"/>
              </a:rPr>
              <a:t> Prove that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 (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  r) (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) 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844550" y="2054225"/>
          <a:ext cx="7764463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088576" imgH="4510417" progId="Word.Document.8">
                  <p:embed/>
                </p:oleObj>
              </mc:Choice>
              <mc:Fallback>
                <p:oleObj name="文档" r:id="rId4" imgW="8088576" imgH="451041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054225"/>
                        <a:ext cx="7764463" cy="416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4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634038" y="38576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300288" y="254635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429000" y="43132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429000" y="25606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429000" y="3475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7244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71628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462338" y="5184775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471863" y="4694238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3505200" y="3886200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3505200" y="30178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4767263" y="562451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767263" y="516731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619750" y="433387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634038" y="477678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6934200" y="2438400"/>
            <a:ext cx="762000" cy="36576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200400" y="2514600"/>
            <a:ext cx="762000" cy="36576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2286000" y="2971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300288" y="343058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286000" y="3856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266950" y="429577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286000" y="47212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2300288" y="518001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286000" y="560546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462338" y="558006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743450" y="30178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47244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4743450" y="3856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4724400" y="43434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743450" y="47704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56388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48" name="Text Box 56"/>
          <p:cNvSpPr txBox="1">
            <a:spLocks noChangeArrowheads="1"/>
          </p:cNvSpPr>
          <p:nvPr/>
        </p:nvSpPr>
        <p:spPr bwMode="auto">
          <a:xfrm>
            <a:off x="5638800" y="30051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5638800" y="34385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0" name="Text Box 58"/>
          <p:cNvSpPr txBox="1">
            <a:spLocks noChangeArrowheads="1"/>
          </p:cNvSpPr>
          <p:nvPr/>
        </p:nvSpPr>
        <p:spPr bwMode="auto">
          <a:xfrm>
            <a:off x="5624513" y="51657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5638800" y="56086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7162800" y="300037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7162800" y="344646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7162800" y="3810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8" name="Text Box 66"/>
          <p:cNvSpPr txBox="1">
            <a:spLocks noChangeArrowheads="1"/>
          </p:cNvSpPr>
          <p:nvPr/>
        </p:nvSpPr>
        <p:spPr bwMode="auto">
          <a:xfrm>
            <a:off x="7162800" y="425608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T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59" name="Text Box 67"/>
          <p:cNvSpPr txBox="1">
            <a:spLocks noChangeArrowheads="1"/>
          </p:cNvSpPr>
          <p:nvPr/>
        </p:nvSpPr>
        <p:spPr bwMode="auto">
          <a:xfrm>
            <a:off x="7162800" y="472281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7162800" y="508635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7162800" y="55324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0">
                <a:latin typeface="Times New Roman" pitchFamily="18" charset="0"/>
              </a:rPr>
              <a:t>F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7B461A-F169-4BB9-92A0-D04A574A5B85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338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3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33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799" grpId="0" autoUpdateAnimBg="0"/>
      <p:bldP spid="33800" grpId="0" autoUpdateAnimBg="0"/>
      <p:bldP spid="33801" grpId="0" autoUpdateAnimBg="0"/>
      <p:bldP spid="33802" grpId="0" autoUpdateAnimBg="0"/>
      <p:bldP spid="33803" grpId="0" autoUpdateAnimBg="0"/>
      <p:bldP spid="33804" grpId="0" autoUpdateAnimBg="0"/>
      <p:bldP spid="33807" grpId="0" autoUpdateAnimBg="0"/>
      <p:bldP spid="33808" grpId="0" autoUpdateAnimBg="0"/>
      <p:bldP spid="33809" grpId="0" autoUpdateAnimBg="0"/>
      <p:bldP spid="33810" grpId="0" autoUpdateAnimBg="0"/>
      <p:bldP spid="33811" grpId="0" autoUpdateAnimBg="0"/>
      <p:bldP spid="33812" grpId="0" autoUpdateAnimBg="0"/>
      <p:bldP spid="33815" grpId="0" autoUpdateAnimBg="0"/>
      <p:bldP spid="33816" grpId="0" autoUpdateAnimBg="0"/>
      <p:bldP spid="33817" grpId="0" animBg="1"/>
      <p:bldP spid="33818" grpId="0" animBg="1"/>
      <p:bldP spid="33819" grpId="0" autoUpdateAnimBg="0"/>
      <p:bldP spid="33820" grpId="0" autoUpdateAnimBg="0"/>
      <p:bldP spid="33821" grpId="0" autoUpdateAnimBg="0"/>
      <p:bldP spid="33822" grpId="0" autoUpdateAnimBg="0"/>
      <p:bldP spid="33823" grpId="0" autoUpdateAnimBg="0"/>
      <p:bldP spid="33824" grpId="0" autoUpdateAnimBg="0"/>
      <p:bldP spid="33825" grpId="0" autoUpdateAnimBg="0"/>
      <p:bldP spid="33826" grpId="0" autoUpdateAnimBg="0"/>
      <p:bldP spid="33827" grpId="0" autoUpdateAnimBg="0"/>
      <p:bldP spid="33828" grpId="0" autoUpdateAnimBg="0"/>
      <p:bldP spid="33829" grpId="0" autoUpdateAnimBg="0"/>
      <p:bldP spid="33830" grpId="0" autoUpdateAnimBg="0"/>
      <p:bldP spid="33831" grpId="0" autoUpdateAnimBg="0"/>
      <p:bldP spid="33847" grpId="0" autoUpdateAnimBg="0"/>
      <p:bldP spid="33848" grpId="0" autoUpdateAnimBg="0"/>
      <p:bldP spid="33849" grpId="0" autoUpdateAnimBg="0"/>
      <p:bldP spid="33850" grpId="0" autoUpdateAnimBg="0"/>
      <p:bldP spid="33851" grpId="0" autoUpdateAnimBg="0"/>
      <p:bldP spid="33852" grpId="0" autoUpdateAnimBg="0"/>
      <p:bldP spid="33856" grpId="0" autoUpdateAnimBg="0"/>
      <p:bldP spid="33857" grpId="0" autoUpdateAnimBg="0"/>
      <p:bldP spid="33858" grpId="0" autoUpdateAnimBg="0"/>
      <p:bldP spid="33859" grpId="0" autoUpdateAnimBg="0"/>
      <p:bldP spid="33860" grpId="0" autoUpdateAnimBg="0"/>
      <p:bldP spid="3386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7619C-1BD4-4241-B4B4-DA8AF2EA6706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CE2F348-1149-49F1-B6D5-3617551D119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GB" altLang="zh-CN" sz="2800">
                <a:ea typeface="宋体" pitchFamily="2" charset="-122"/>
              </a:rPr>
              <a:t>Consider a conjunction </a:t>
            </a: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baseline="-25000"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baseline="-25000">
                <a:ea typeface="宋体" pitchFamily="2" charset="-122"/>
              </a:rPr>
              <a:t>2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i="1" baseline="-25000">
                <a:ea typeface="宋体" pitchFamily="2" charset="-122"/>
              </a:rPr>
              <a:t>3</a:t>
            </a:r>
            <a:br>
              <a:rPr lang="en-US" altLang="zh-CN" sz="2800" i="1" baseline="-250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How many rows are there in its truth table?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>
                <a:ea typeface="宋体" pitchFamily="2" charset="-122"/>
              </a:rPr>
              <a:t>Consider a conjunction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baseline="-25000">
                <a:ea typeface="宋体" pitchFamily="2" charset="-122"/>
              </a:rPr>
              <a:t>1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baseline="-25000">
                <a:ea typeface="宋体" pitchFamily="2" charset="-122"/>
              </a:rPr>
              <a:t>2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ea typeface="宋体" pitchFamily="2" charset="-122"/>
              </a:rPr>
              <a:t> </a:t>
            </a:r>
            <a:r>
              <a:rPr lang="en-US" altLang="zh-CN" sz="2800" i="1">
                <a:ea typeface="宋体" pitchFamily="2" charset="-122"/>
              </a:rPr>
              <a:t>p</a:t>
            </a:r>
            <a:r>
              <a:rPr lang="en-US" altLang="zh-CN" sz="2800" i="1" baseline="-25000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 of </a:t>
            </a:r>
            <a:r>
              <a:rPr lang="en-US" altLang="zh-CN" sz="2800" i="1">
                <a:ea typeface="宋体" pitchFamily="2" charset="-122"/>
              </a:rPr>
              <a:t>n</a:t>
            </a:r>
            <a:r>
              <a:rPr lang="en-US" altLang="zh-CN" sz="2800">
                <a:ea typeface="宋体" pitchFamily="2" charset="-122"/>
              </a:rPr>
              <a:t> propositions.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How many rows are there in its truth table?</a:t>
            </a:r>
          </a:p>
          <a:p>
            <a:pPr marL="609600" indent="-609600" eaLnBrk="1" hangingPunct="1">
              <a:buFontTx/>
              <a:buAutoNum type="arabicPeriod"/>
            </a:pPr>
            <a:endParaRPr lang="en-US" altLang="zh-CN" sz="2800">
              <a:ea typeface="宋体" pitchFamily="2" charset="-12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Explain why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¬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and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together are sufficient to express </a:t>
            </a:r>
            <a:r>
              <a:rPr lang="en-US" altLang="zh-CN" sz="2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any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Boolean truth table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Questions for you to think about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4EDAC4-099E-4CD0-BBA1-B32AB9D4EDF1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97DDB-5333-42A3-872F-9CC3E8B17D76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4D6E69F-534D-4726-A2AE-DB9613EFE82F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zh-CN" sz="2400">
                <a:ea typeface="宋体" pitchFamily="2" charset="-122"/>
              </a:rPr>
              <a:t>Consider a conjunction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i="1" baseline="-25000">
                <a:ea typeface="宋体" pitchFamily="2" charset="-122"/>
              </a:rPr>
              <a:t>3</a:t>
            </a:r>
            <a:br>
              <a:rPr lang="en-US" altLang="zh-CN" sz="2400" i="1" baseline="-250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How many rows are there in its truth table?  8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1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baseline="-25000">
                <a:ea typeface="宋体" pitchFamily="2" charset="-122"/>
              </a:rPr>
              <a:t>2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 i="1">
                <a:ea typeface="宋体" pitchFamily="2" charset="-122"/>
              </a:rPr>
              <a:t>p</a:t>
            </a:r>
            <a:r>
              <a:rPr lang="en-US" altLang="zh-CN" sz="2400" i="1" baseline="-25000">
                <a:ea typeface="宋体" pitchFamily="2" charset="-122"/>
              </a:rPr>
              <a:t>3</a:t>
            </a:r>
            <a:r>
              <a:rPr lang="en-US" altLang="zh-CN" sz="2400">
                <a:ea typeface="宋体" pitchFamily="2" charset="-122"/>
              </a:rPr>
              <a:t> </a:t>
            </a:r>
            <a:br>
              <a:rPr lang="en-US" altLang="zh-CN" sz="2400">
                <a:ea typeface="宋体" pitchFamily="2" charset="-122"/>
              </a:rPr>
            </a:br>
            <a:r>
              <a:rPr lang="en-US" altLang="zh-CN" sz="2400">
                <a:ea typeface="宋体" pitchFamily="2" charset="-122"/>
              </a:rPr>
              <a:t> </a:t>
            </a:r>
            <a:r>
              <a:rPr lang="en-GB" altLang="zh-CN" sz="2400">
                <a:ea typeface="宋体" pitchFamily="2" charset="-122"/>
              </a:rPr>
              <a:t>1      1      1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1      1      0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1      0      1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1      0      0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0      1      1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0      1      0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0      0      1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 0      0      0</a:t>
            </a:r>
            <a:br>
              <a:rPr lang="en-GB" altLang="zh-CN" sz="2400">
                <a:ea typeface="宋体" pitchFamily="2" charset="-122"/>
              </a:rPr>
            </a:br>
            <a:endParaRPr lang="en-US" altLang="zh-CN" sz="2400">
              <a:ea typeface="宋体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Questions for you to think about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7F5F1D-8FBB-423E-B022-2D218F094099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5A573-EA02-4128-96DF-9BD521DF004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65CFA100-03A6-4943-AE87-3E2640BDF94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>
                <a:ea typeface="宋体" pitchFamily="2" charset="-122"/>
              </a:rPr>
              <a:t>2.  Consider </a:t>
            </a: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2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i="1" baseline="-25000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How many rows are there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in its truth table?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2.2.2.  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>
                <a:ea typeface="宋体" pitchFamily="2" charset="-122"/>
              </a:rPr>
              <a:t>  .2   (n factors)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Hence 2</a:t>
            </a:r>
            <a:r>
              <a:rPr lang="en-US" altLang="zh-CN" baseline="30000">
                <a:ea typeface="宋体" pitchFamily="2" charset="-122"/>
              </a:rPr>
              <a:t>n   </a:t>
            </a:r>
            <a:r>
              <a:rPr lang="en-US" altLang="zh-CN">
                <a:ea typeface="宋体" pitchFamily="2" charset="-122"/>
              </a:rPr>
              <a:t>(This grows exponentially!)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Questions for you to think about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F1059F-A1E4-4758-A2BE-931C19EEC46E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0CE20-91D0-4674-9CD5-3F2934930933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71A0E69-72BA-4D79-91AF-B3006FF3BB9F}" type="slidenum">
              <a:rPr lang="en-US" altLang="zh-CN" sz="1200" b="0">
                <a:latin typeface="+mn-lt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pitchFamily="34" charset="0"/>
                <a:ea typeface="宋体" pitchFamily="2" charset="-122"/>
              </a:rPr>
              <a:t>Section 1.2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1. Logic and Proof, Sets, and Function</a:t>
            </a:r>
          </a:p>
        </p:txBody>
      </p:sp>
      <p:sp>
        <p:nvSpPr>
          <p:cNvPr id="10244" name="WordArt 4"/>
          <p:cNvSpPr>
            <a:spLocks noChangeArrowheads="1" noChangeShapeType="1" noTextEdit="1"/>
          </p:cNvSpPr>
          <p:nvPr/>
        </p:nvSpPr>
        <p:spPr bwMode="gray">
          <a:xfrm>
            <a:off x="838200" y="4495800"/>
            <a:ext cx="76200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Propositional Equivalence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103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D545782-4E49-4894-9636-8F4230CF5DA0}" type="datetime11">
              <a:rPr lang="zh-CN" altLang="en-US" b="0" smtClean="0"/>
              <a:pPr eaLnBrk="1" hangingPunct="1"/>
              <a:t>10:24:22</a:t>
            </a:fld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796DC-F646-4401-83D7-317C60D5FE8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灯片编号占位符 6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F186E10-236E-4499-8B44-4566C209645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De Morgan’s laws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305800" cy="185737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)= 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endParaRPr lang="en-US" altLang="zh-CN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)= 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n</a:t>
            </a:r>
            <a:endParaRPr lang="en-US" altLang="zh-CN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US" altLang="zh-CN" sz="1600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pic>
        <p:nvPicPr>
          <p:cNvPr id="21510" name="Picture 4" descr="DeMorg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127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178675" y="5105400"/>
            <a:ext cx="1327150" cy="915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0">
                <a:latin typeface="Times New Roman" pitchFamily="18" charset="0"/>
              </a:rPr>
              <a:t>Augustus</a:t>
            </a:r>
            <a:br>
              <a:rPr lang="en-US" altLang="zh-CN" b="0">
                <a:latin typeface="Times New Roman" pitchFamily="18" charset="0"/>
              </a:rPr>
            </a:br>
            <a:r>
              <a:rPr lang="en-US" altLang="zh-CN" b="0">
                <a:latin typeface="Times New Roman" pitchFamily="18" charset="0"/>
              </a:rPr>
              <a:t>De Morgan</a:t>
            </a:r>
            <a:br>
              <a:rPr lang="en-US" altLang="zh-CN" b="0">
                <a:latin typeface="Times New Roman" pitchFamily="18" charset="0"/>
              </a:rPr>
            </a:br>
            <a:r>
              <a:rPr lang="en-US" altLang="zh-CN" b="0">
                <a:latin typeface="Times New Roman" pitchFamily="18" charset="0"/>
              </a:rPr>
              <a:t>(1806-1871)</a:t>
            </a:r>
          </a:p>
        </p:txBody>
      </p:sp>
      <p:sp>
        <p:nvSpPr>
          <p:cNvPr id="21512" name="Rectangle 13"/>
          <p:cNvSpPr>
            <a:spLocks noChangeArrowheads="1"/>
          </p:cNvSpPr>
          <p:nvPr/>
        </p:nvSpPr>
        <p:spPr bwMode="auto">
          <a:xfrm>
            <a:off x="457200" y="3962400"/>
            <a:ext cx="4419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(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p </a:t>
            </a:r>
            <a:r>
              <a:rPr lang="en-US" altLang="zh-CN" sz="3200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 q</a:t>
            </a: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)=  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p </a:t>
            </a:r>
            <a:r>
              <a:rPr lang="en-US" altLang="zh-CN" sz="3200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 q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altLang="zh-CN" sz="3200" b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(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p </a:t>
            </a:r>
            <a:r>
              <a:rPr lang="en-US" altLang="zh-CN" sz="3200">
                <a:solidFill>
                  <a:srgbClr val="000000"/>
                </a:solidFill>
                <a:sym typeface="Symbol" pitchFamily="18" charset="2"/>
              </a:rPr>
              <a:t> 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q</a:t>
            </a: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)=  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p </a:t>
            </a:r>
            <a:r>
              <a:rPr lang="en-US" altLang="zh-CN" sz="3200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200" b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altLang="zh-CN" sz="3200" b="0" i="1">
                <a:solidFill>
                  <a:srgbClr val="000000"/>
                </a:solidFill>
                <a:sym typeface="Symbol" pitchFamily="18" charset="2"/>
              </a:rPr>
              <a:t> q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1600" b="0" i="1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683FED-182B-4E51-9DB6-4AFBA5E9FBBB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33AA-DFB7-4296-8482-0EF75FFDF1FD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灯片编号占位符 6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1DC77070-14B8-4A8C-B7F2-6E7BD72839E1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Truth Table for De Morgan’s Law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2540000"/>
          <a:ext cx="40386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50716" imgH="2646549" progId="Word.Document.8">
                  <p:embed/>
                </p:oleObj>
              </mc:Choice>
              <mc:Fallback>
                <p:oleObj name="文档" r:id="rId2" imgW="4050716" imgH="264654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40000"/>
                        <a:ext cx="4038600" cy="2638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1850" y="2546350"/>
          <a:ext cx="399415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4044468" imgH="2649794" progId="Word.Document.8">
                  <p:embed/>
                </p:oleObj>
              </mc:Choice>
              <mc:Fallback>
                <p:oleObj name="文档" r:id="rId4" imgW="4044468" imgH="264979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546350"/>
                        <a:ext cx="3994150" cy="261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4D69D1-254D-4FFE-B734-C239856E328D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F1559-A165-4125-B32D-8F798BA17A28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4363720-048B-4F43-8478-A253DA9BD23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Equivalence Laws - Examples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Identity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同一律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:    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     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endParaRPr lang="en-US" altLang="zh-CN" b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Domination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零一律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: 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     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F</a:t>
            </a:r>
          </a:p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Idempotence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等幂律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      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Double negation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双否律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:  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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Commutativity: 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   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itchFamily="2" charset="-122"/>
                <a:sym typeface="Symbol" pitchFamily="18" charset="2"/>
              </a:rPr>
              <a:t>Associativity </a:t>
            </a:r>
            <a:r>
              <a:rPr lang="zh-CN" altLang="en-US" i="1">
                <a:ea typeface="宋体" pitchFamily="2" charset="-122"/>
                <a:sym typeface="Symbol" pitchFamily="18" charset="2"/>
              </a:rPr>
              <a:t>结合律</a:t>
            </a:r>
            <a:r>
              <a:rPr lang="en-US" altLang="zh-CN" i="1">
                <a:ea typeface="宋体" pitchFamily="2" charset="-122"/>
                <a:sym typeface="Symbol" pitchFamily="18" charset="2"/>
              </a:rPr>
              <a:t>: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      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(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32C803-34EC-4AAB-A500-ECC12292E6DB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ED99A-1BB1-471A-9829-D810921297C6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灯片编号占位符 6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A428977-BA12-4038-B203-51CFCDBAE6B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More Equivalence Laws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eaLnBrk="1" hangingPunct="1"/>
            <a:r>
              <a:rPr lang="en-US" altLang="zh-CN" sz="2800" i="1">
                <a:ea typeface="宋体" pitchFamily="2" charset="-122"/>
              </a:rPr>
              <a:t>Distributive</a:t>
            </a:r>
            <a:r>
              <a:rPr lang="en-US" altLang="zh-CN" sz="2800">
                <a:ea typeface="宋体" pitchFamily="2" charset="-122"/>
              </a:rPr>
              <a:t>:    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)(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)(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z="2800" i="1">
                <a:ea typeface="宋体" pitchFamily="2" charset="-122"/>
                <a:sym typeface="Symbol" pitchFamily="18" charset="2"/>
              </a:rPr>
              <a:t>De Morgan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’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:</a:t>
            </a:r>
            <a:br>
              <a:rPr lang="en-US" altLang="zh-CN" sz="2800">
                <a:ea typeface="宋体" pitchFamily="2" charset="-122"/>
                <a:sym typeface="Symbol" pitchFamily="18" charset="2"/>
              </a:rPr>
            </a:br>
            <a:r>
              <a:rPr lang="en-US" altLang="zh-CN" sz="280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b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	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sz="2800" i="1">
                <a:ea typeface="宋体" pitchFamily="2" charset="-122"/>
                <a:sym typeface="Symbol" pitchFamily="18" charset="2"/>
              </a:rPr>
              <a:t>Trivial tautology/contradiction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:</a:t>
            </a:r>
            <a:br>
              <a:rPr lang="en-US" altLang="zh-CN" sz="2800">
                <a:ea typeface="宋体" pitchFamily="2" charset="-122"/>
                <a:sym typeface="Symbol" pitchFamily="18" charset="2"/>
              </a:rPr>
            </a:br>
            <a:r>
              <a:rPr lang="en-US" altLang="zh-CN" sz="2800">
                <a:ea typeface="宋体" pitchFamily="2" charset="-122"/>
                <a:sym typeface="Symbol" pitchFamily="18" charset="2"/>
              </a:rPr>
              <a:t>     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T        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F</a:t>
            </a:r>
          </a:p>
        </p:txBody>
      </p:sp>
      <p:pic>
        <p:nvPicPr>
          <p:cNvPr id="24582" name="Picture 5" descr="DeMorga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6438" y="2684463"/>
            <a:ext cx="1193800" cy="1627187"/>
          </a:xfrm>
          <a:noFill/>
        </p:spPr>
      </p:pic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781800" y="4419600"/>
            <a:ext cx="1327150" cy="915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0">
                <a:latin typeface="Times New Roman" pitchFamily="18" charset="0"/>
              </a:rPr>
              <a:t>Augustus</a:t>
            </a:r>
            <a:br>
              <a:rPr lang="en-US" altLang="zh-CN" b="0">
                <a:latin typeface="Times New Roman" pitchFamily="18" charset="0"/>
              </a:rPr>
            </a:br>
            <a:r>
              <a:rPr lang="en-US" altLang="zh-CN" b="0">
                <a:latin typeface="Times New Roman" pitchFamily="18" charset="0"/>
              </a:rPr>
              <a:t>De Morgan</a:t>
            </a:r>
            <a:br>
              <a:rPr lang="en-US" altLang="zh-CN" b="0">
                <a:latin typeface="Times New Roman" pitchFamily="18" charset="0"/>
              </a:rPr>
            </a:br>
            <a:r>
              <a:rPr lang="en-US" altLang="zh-CN" b="0">
                <a:latin typeface="Times New Roman" pitchFamily="18" charset="0"/>
              </a:rPr>
              <a:t>(1806-1871)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7F8009-FB00-4BF9-9325-D168CDD2490E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E0A0-78B2-4CEA-A603-A5DA59F3402A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61D19AE-C73E-4398-8D6D-C3DAC0DAF13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Logical Equivalence Involving Implications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   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</a:p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    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b="1" i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DCAE8F-2715-4C6D-ABD8-96989F8D122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F8E0A0-78B2-4CEA-A603-A5DA59F3402A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B61D19AE-C73E-4398-8D6D-C3DAC0DAF13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Logical Equivalence Involving Implications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个结论的充分条件</a:t>
            </a:r>
            <a:endParaRPr lang="en-US" altLang="zh-CN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有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个独立的充分条件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至少是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个结论的充分条件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r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的充分条件由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部分构成</a:t>
            </a:r>
            <a:endParaRPr lang="en-US" altLang="zh-CN" b="1" i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DCAE8F-2715-4C6D-ABD8-96989F8D122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7153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F2909E-017B-40B5-92D1-AEA214F32AE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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>
              <a:ea typeface="宋体" pitchFamily="2" charset="-122"/>
              <a:sym typeface="Symbol" pitchFamily="18" charset="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endParaRPr lang="zh-CN" altLang="en-US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/>
            <a:r>
              <a:rPr lang="en-US" altLang="zh-CN" i="1" dirty="0">
                <a:ea typeface="宋体" pitchFamily="2" charset="-122"/>
              </a:rPr>
              <a:t>Distributive</a:t>
            </a:r>
            <a:r>
              <a:rPr lang="en-US" altLang="zh-CN" dirty="0">
                <a:ea typeface="宋体" pitchFamily="2" charset="-122"/>
              </a:rPr>
              <a:t>:   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)(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)(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zh-CN" altLang="en-US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D11FF7-5003-4483-9E30-D3B14C06AA2C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07A3A-BA26-4B63-B32E-6C434E387CD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endParaRPr lang="zh-CN" altLang="en-US" sz="2800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</a:p>
          <a:p>
            <a:r>
              <a:rPr lang="en-US" altLang="zh-CN" i="1">
                <a:ea typeface="宋体" pitchFamily="2" charset="-122"/>
              </a:rPr>
              <a:t>Distributive</a:t>
            </a:r>
            <a:endParaRPr lang="zh-CN" altLang="en-US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endParaRPr lang="zh-CN" altLang="en-US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39D88E-1AB5-4F77-993B-AF56CA321C1C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CD0DC-2B5E-4AE3-8BD4-2A60C4E3009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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>
              <a:ea typeface="宋体" pitchFamily="2" charset="-122"/>
              <a:sym typeface="Symbol" pitchFamily="18" charset="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i="1">
                <a:ea typeface="宋体" pitchFamily="2" charset="-122"/>
              </a:rPr>
              <a:t>Distributive</a:t>
            </a:r>
            <a:endParaRPr lang="zh-CN" altLang="en-US" i="1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6BA242-24BA-4045-ABB5-FDA982901AF5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FBCDD-7829-4FAB-9EFC-DFFB514016CF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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r</a:t>
            </a:r>
            <a:endParaRPr lang="zh-CN" altLang="en-US" sz="2800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endParaRPr lang="zh-CN" altLang="en-US" b="1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E51BE2-B29B-4996-BA97-B30D6981894A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C3150-C838-4EA7-B308-9C1C6052670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5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7C4BA41-28C8-4217-9508-D8209A23567B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362200" y="2481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1981200" y="2362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590800" y="25368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Tautology and Contradiction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2135188" y="2460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8"/>
          <p:cNvSpPr>
            <a:spLocks noChangeArrowheads="1"/>
          </p:cNvSpPr>
          <p:nvPr/>
        </p:nvSpPr>
        <p:spPr bwMode="gray">
          <a:xfrm>
            <a:off x="2362200" y="3319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gray">
          <a:xfrm>
            <a:off x="1981200" y="3200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gray">
          <a:xfrm>
            <a:off x="2667000" y="33750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Proofs with Truth Value Table</a:t>
            </a:r>
          </a:p>
        </p:txBody>
      </p:sp>
      <p:sp>
        <p:nvSpPr>
          <p:cNvPr id="5132" name="Text Box 11"/>
          <p:cNvSpPr txBox="1">
            <a:spLocks noChangeArrowheads="1"/>
          </p:cNvSpPr>
          <p:nvPr/>
        </p:nvSpPr>
        <p:spPr bwMode="gray">
          <a:xfrm>
            <a:off x="2135188" y="3298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12"/>
          <p:cNvSpPr>
            <a:spLocks noChangeArrowheads="1"/>
          </p:cNvSpPr>
          <p:nvPr/>
        </p:nvSpPr>
        <p:spPr bwMode="gray">
          <a:xfrm>
            <a:off x="2362200" y="4157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4" name="AutoShape 13"/>
          <p:cNvSpPr>
            <a:spLocks noChangeArrowheads="1"/>
          </p:cNvSpPr>
          <p:nvPr/>
        </p:nvSpPr>
        <p:spPr bwMode="gray">
          <a:xfrm>
            <a:off x="1981200" y="4038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0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gray">
          <a:xfrm>
            <a:off x="2590800" y="42132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/>
              <a:t>  Proofs of Logical Equivalences</a:t>
            </a:r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gray">
          <a:xfrm>
            <a:off x="2135188" y="4137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04D7FE-50C3-4F21-B46B-99D7C7311DF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93083-EBFB-4380-8ECD-31AE72E18D60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8C18573-1BCE-4042-A1ED-921F6795065B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itchFamily="2" charset="-122"/>
              </a:rPr>
              <a:t>Logical Equivalence Involving Biconditionals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F5EFC-0817-4FF2-8239-01F0A251E361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C6811-E10D-48BA-950C-788932436D10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 dirty="0">
              <a:solidFill>
                <a:srgbClr val="FFFF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= T if p=q or F if p and q are different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So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A3BB5-1507-41A4-9E80-B010EF43F142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6E884-903F-4C9F-996D-AA1FE9F2022A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 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 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 </a:t>
            </a:r>
            <a:endParaRPr lang="zh-CN" altLang="en-US" sz="2800" i="1" dirty="0">
              <a:solidFill>
                <a:srgbClr val="FFFF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zh-CN" altLang="en-US" b="1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B1F5F6-AADA-46D4-ACD4-A908F1EC01B8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D781F-10C3-4B11-AF7F-6D2A872C3B19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 (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sz="2800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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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)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b="1" i="1" dirty="0" err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(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F  F 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 first approach of Proof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3C6190-7D6F-41DB-9BDF-EA6D9AAB108D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8F4C1-3A46-4575-82CE-57B8D93A3985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)  (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sz="2800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 dirty="0">
              <a:solidFill>
                <a:srgbClr val="FFFF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p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T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(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T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(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分配律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The second approach of Proof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BFD070-4872-4711-8FE7-5AE65810156C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EF0F9-4E0A-4174-88F8-C0A8EE436782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  <a:sym typeface="Symbol" pitchFamily="18" charset="2"/>
              </a:rPr>
              <a:t>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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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 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endParaRPr lang="zh-CN" altLang="en-US" sz="2800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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F)  (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F)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b="1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zh-CN" altLang="en-US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分配律</a:t>
            </a:r>
            <a:endParaRPr lang="en-US" altLang="zh-CN" sz="28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(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618D87-F836-4E08-A00D-60313D60CA2D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D42F1-5FD4-484D-AD40-8C5EF9B902E0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4928CC26-B09A-4702-BC3E-7B5E7796CFF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Defining Operators via Equivalences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Some equivalences can be thought of as </a:t>
            </a:r>
            <a:r>
              <a:rPr lang="en-US" altLang="zh-CN" sz="2800" i="1" dirty="0">
                <a:ea typeface="宋体" pitchFamily="2" charset="-122"/>
              </a:rPr>
              <a:t>definitions</a:t>
            </a:r>
            <a:r>
              <a:rPr lang="en-US" altLang="zh-CN" sz="2800" dirty="0">
                <a:ea typeface="宋体" pitchFamily="2" charset="-122"/>
              </a:rPr>
              <a:t> of one operator in terms of others: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Exclusive or:  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)(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)(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ea typeface="宋体" pitchFamily="2" charset="-122"/>
                <a:sym typeface="Symbol" pitchFamily="18" charset="2"/>
              </a:rPr>
              <a:t>Implies:          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pPr eaLnBrk="1" hangingPunct="1"/>
            <a:r>
              <a:rPr lang="en-US" altLang="zh-CN" dirty="0" err="1">
                <a:ea typeface="宋体" pitchFamily="2" charset="-122"/>
                <a:sym typeface="Symbol" pitchFamily="18" charset="2"/>
              </a:rPr>
              <a:t>Biconditional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A5EB781-410B-4D1F-929D-154C7C4338D0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A66D21-4A55-4616-A907-DF2D91C158FA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>
                <a:ea typeface="宋体" pitchFamily="2" charset="-12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  (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  (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    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69CCC8-8882-413C-BF4C-57EB41F2A619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403AA-765D-4E2E-A98E-25AFC91AAEB1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>
                <a:ea typeface="宋体" pitchFamily="2" charset="-12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  (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)( 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i="1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>
                <a:ea typeface="宋体" pitchFamily="2" charset="-122"/>
                <a:sym typeface="Symbol" pitchFamily="18" charset="2"/>
              </a:rPr>
              <a:t>)</a:t>
            </a:r>
            <a:endParaRPr lang="zh-CN" altLang="en-US" sz="280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((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(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endParaRPr lang="en-US" altLang="zh-CN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((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(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 </a:t>
            </a:r>
            <a:endParaRPr lang="en-US" altLang="zh-CN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</a:rPr>
              <a:t> p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 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en-US" altLang="zh-CN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endParaRPr lang="en-US" altLang="zh-CN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918518-19BD-4662-81CC-A159544957C2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540A9C-2EBC-4D26-A0BD-F453BF907403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(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 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?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(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(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(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F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zh-CN" altLang="en-US" b="1" i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24D65B-AAA0-42DA-98E1-3A34FF13F89B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83C4B-63A0-434A-BF4A-23FC2158DD37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E551941-8E16-411B-995F-C42C1843C3F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2" name="Group 4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9461" name="Oval 5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latin typeface="Arial" charset="0"/>
                </a:endParaRPr>
              </a:p>
            </p:txBody>
          </p:sp>
          <p:sp>
            <p:nvSpPr>
              <p:cNvPr id="19462" name="Oval 6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0">
                  <a:latin typeface="Arial" charset="0"/>
                </a:endParaRPr>
              </a:p>
            </p:txBody>
          </p:sp>
        </p:grpSp>
        <p:sp>
          <p:nvSpPr>
            <p:cNvPr id="19463" name="Oval 7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19464" name="Oval 8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 b="0">
                <a:latin typeface="Arial" charset="0"/>
              </a:endParaRPr>
            </a:p>
          </p:txBody>
        </p:sp>
      </p:grpSp>
      <p:sp>
        <p:nvSpPr>
          <p:cNvPr id="615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362200" y="3505200"/>
            <a:ext cx="4572000" cy="685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宋体" pitchFamily="2" charset="-122"/>
              </a:rPr>
              <a:t>Tautology and Contradiction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18443-D4FF-4F0B-AAAB-4B12647AF466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88A82-6511-4083-BFED-C8B56C68C3EF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2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T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(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zh-CN" altLang="en-US" b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T  T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T</a:t>
            </a:r>
            <a:endParaRPr lang="zh-CN" altLang="en-US" b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F133D0-BEB9-4A51-AA4D-4260384697BA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26DB4-5613-4798-ADA6-F2A3C4C60DD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67605030-665C-4A96-B00C-307C3CD3D217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Use equivalences to prove that </a:t>
            </a:r>
            <a:b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 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 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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 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of ]</a:t>
            </a:r>
            <a:endParaRPr lang="en-US" altLang="zh-CN" sz="2400" b="1" i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	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(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of ]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	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	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	  [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)]  (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 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 (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 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 [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 (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)]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endParaRPr lang="en-US" altLang="zh-CN" sz="2400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 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  [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 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]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 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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4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4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sz="24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		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    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E65246-1A37-4EAD-8651-672D0B3137C3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6866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26DB4-5613-4798-ADA6-F2A3C4C60DD3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67605030-665C-4A96-B00C-307C3CD3D217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Example 3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Use equivalences to prove that </a:t>
            </a:r>
            <a:b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 (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  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sz="2800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8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(This would be much easier using truth tables!)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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 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of ]</a:t>
            </a:r>
            <a:endParaRPr lang="en-US" altLang="zh-CN" sz="2400" b="1" i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	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of ]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	 (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(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[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DeMorgan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	 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(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400" b="1" u="sng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(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       		 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     </a:t>
            </a:r>
            <a:r>
              <a:rPr lang="en-US" altLang="zh-CN" sz="2400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cont.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E65246-1A37-4EAD-8651-672D0B3137C3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DD084-2C9A-4449-BB54-DF14C47F0571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FC6173E-7F8E-4581-8F26-982FD76ADF5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Long example Continued...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[ commutes]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(</a:t>
            </a:r>
            <a:r>
              <a:rPr lang="en-US" altLang="zh-CN" sz="2800" b="1" i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sz="2800" b="1" i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((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[ is associative]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[distrib.  over ]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Û"/>
            </a:pP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  (</a:t>
            </a:r>
            <a:r>
              <a:rPr lang="en-US" altLang="zh-CN" sz="2800" b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sz="2800" b="1" i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u="sng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[assoc.]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Û"/>
            </a:pP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[taut.]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Û"/>
            </a:pP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((T 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 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[domination]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Û"/>
            </a:pP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(T  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)))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[identity]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(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(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 </a:t>
            </a:r>
            <a:r>
              <a:rPr lang="en-US" altLang="zh-CN" sz="2800" b="1" i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cont.</a:t>
            </a:r>
            <a:endParaRPr lang="en-US" altLang="zh-CN" sz="2800" b="1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CE474-BDB7-4C56-88C0-C6DDEEF642C1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7D9D9-E876-4DF2-B9DB-70B87E3FD00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FF8F1FCF-601E-4772-8935-683E741FF3BF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End of Long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DeMorgan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buFont typeface="Symbol" pitchFamily="18" charset="2"/>
              <a:buChar char="Û"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[Assoc.]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</a:t>
            </a:r>
          </a:p>
          <a:p>
            <a:pPr eaLnBrk="1" hangingPunct="1">
              <a:buFont typeface="Symbol" pitchFamily="18" charset="2"/>
              <a:buChar char="Û"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[Idempotent]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</a:t>
            </a:r>
          </a:p>
          <a:p>
            <a:pPr eaLnBrk="1" hangingPunct="1">
              <a:buFont typeface="Symbol" pitchFamily="18" charset="2"/>
              <a:buChar char="Û"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(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[Associativity]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</a:t>
            </a:r>
          </a:p>
          <a:p>
            <a:pPr eaLnBrk="1" hangingPunct="1">
              <a:buFont typeface="Symbol" pitchFamily="18" charset="2"/>
              <a:buChar char="Û"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 </a:t>
            </a:r>
            <a:r>
              <a:rPr lang="en-US" altLang="zh-CN" sz="2400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[Commutativity]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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r </a:t>
            </a:r>
            <a:endParaRPr lang="en-US" altLang="zh-CN" b="1" dirty="0">
              <a:solidFill>
                <a:srgbClr val="000000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D79350-5112-4C62-8245-34624F3795BD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1DB5C-0901-4370-BECD-6945EEBEB992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4DDEF9F-2258-4D10-8352-0779A941C1E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思考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00175"/>
          </a:xfrm>
        </p:spPr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运算</a:t>
            </a:r>
            <a:r>
              <a:rPr lang="en-US" altLang="zh-CN" dirty="0">
                <a:ea typeface="宋体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,,, , , }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可以使用</a:t>
            </a:r>
            <a:r>
              <a:rPr lang="en-US" altLang="zh-CN" dirty="0">
                <a:ea typeface="宋体" pitchFamily="2" charset="-122"/>
              </a:rPr>
              <a:t>{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, }</a:t>
            </a:r>
            <a:r>
              <a:rPr lang="zh-CN" altLang="en-US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替代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?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                       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0335C7-AED5-4732-B852-BA67C69C4E39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1DB5C-0901-4370-BECD-6945EEBEB992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4DDEF9F-2258-4D10-8352-0779A941C1E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Exercises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00175"/>
          </a:xfrm>
        </p:spPr>
        <p:txBody>
          <a:bodyPr/>
          <a:lstStyle/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P31  5,  </a:t>
            </a:r>
            <a:r>
              <a:rPr lang="en-US" altLang="zh-CN" dirty="0">
                <a:ea typeface="宋体" pitchFamily="2" charset="-122"/>
              </a:rPr>
              <a:t>8,11,13,14,16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0335C7-AED5-4732-B852-BA67C69C4E39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83617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99976-F471-49C6-AC71-6271A5D55E3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3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828779D-4096-49DB-A2E7-BEB138E6FE5F}" type="slidenum">
              <a:rPr lang="en-US" altLang="zh-CN" sz="1200" b="0">
                <a:latin typeface="+mn-lt"/>
              </a:rPr>
              <a:pPr algn="r">
                <a:defRPr/>
              </a:pPr>
              <a:t>47</a:t>
            </a:fld>
            <a:endParaRPr lang="en-US" altLang="zh-CN" sz="1200" b="0">
              <a:latin typeface="+mn-lt"/>
            </a:endParaRPr>
          </a:p>
        </p:txBody>
      </p:sp>
      <p:sp>
        <p:nvSpPr>
          <p:cNvPr id="63490" name="WordArt 2"/>
          <p:cNvSpPr>
            <a:spLocks noChangeArrowheads="1" noChangeShapeType="1" noTextEdit="1"/>
          </p:cNvSpPr>
          <p:nvPr/>
        </p:nvSpPr>
        <p:spPr bwMode="gray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the Section 1.2</a:t>
            </a:r>
            <a:endParaRPr lang="zh-CN" alt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46085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7347203-E002-4826-A486-4F97380CAEA6}" type="datetime11">
              <a:rPr lang="zh-CN" altLang="en-US" b="0" smtClean="0"/>
              <a:pPr eaLnBrk="1" hangingPunct="1"/>
              <a:t>10:24:22</a:t>
            </a:fld>
            <a:endParaRPr lang="en-US" altLang="zh-CN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一个取值范围为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{T, F}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的记号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如果没有确切的含义或者值随情景而变化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那么就是一个命题公式或者命题变量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如果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有确切的含义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例如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 =“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今天下雨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”,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那么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就是一个命题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命题变量（公式）与命题的区别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真假值是否固定．</a:t>
            </a:r>
            <a:endParaRPr lang="en-US" altLang="zh-CN" dirty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EE02B-9884-4FD9-BF3C-8E1BADEB360F}" type="datetime11">
              <a:rPr lang="zh-CN" altLang="en-US" smtClean="0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752E2-E43C-4179-918A-2768D6D47A2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8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ea typeface="宋体" pitchFamily="2" charset="-122"/>
                <a:sym typeface="Symbol" pitchFamily="18" charset="2"/>
              </a:rPr>
              <a:t>复合命题公式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如果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是复合命题公式（变量）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那么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Q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的值是子命题变量的函数</a:t>
            </a: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例如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Q = x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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y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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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z,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其中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xyz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是子命题变量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Q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的值其实是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xyz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的函数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可以写成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 Q = Q(</a:t>
            </a:r>
            <a:r>
              <a:rPr lang="en-US" altLang="zh-CN" dirty="0" err="1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x,y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, z)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 marL="0" indent="0">
              <a:buNone/>
            </a:pPr>
            <a:r>
              <a:rPr lang="zh-CN" altLang="en-US" dirty="0"/>
              <a:t>显然</a:t>
            </a:r>
            <a:r>
              <a:rPr lang="en-US" altLang="zh-CN" dirty="0"/>
              <a:t>, x, y, z</a:t>
            </a:r>
            <a:r>
              <a:rPr lang="zh-CN" altLang="en-US" dirty="0"/>
              <a:t> 也可能是复合命题</a:t>
            </a:r>
            <a:r>
              <a:rPr lang="en-US" altLang="zh-CN" dirty="0"/>
              <a:t>, </a:t>
            </a:r>
            <a:r>
              <a:rPr lang="zh-CN" altLang="en-US" dirty="0"/>
              <a:t>这样递归下去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EE02B-9884-4FD9-BF3C-8E1BADEB360F}" type="datetime11">
              <a:rPr lang="zh-CN" altLang="en-US" smtClean="0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752E2-E43C-4179-918A-2768D6D47A2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50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54435-1BF8-455A-8D87-5D112A9E11D3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77463E5-BAB1-45F0-936B-37FE7CB536E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Tautologies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46767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i="1" dirty="0">
                <a:ea typeface="宋体" pitchFamily="2" charset="-122"/>
              </a:rPr>
              <a:t>tautology</a:t>
            </a:r>
            <a:r>
              <a:rPr lang="en-US" altLang="zh-CN" dirty="0">
                <a:ea typeface="宋体" pitchFamily="2" charset="-122"/>
              </a:rPr>
              <a:t> Q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x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y</a:t>
            </a:r>
            <a:r>
              <a:rPr lang="zh-CN" altLang="en-US" dirty="0">
                <a:ea typeface="宋体" pitchFamily="2" charset="-122"/>
              </a:rPr>
              <a:t>）重言式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永真式 </a:t>
            </a:r>
            <a:r>
              <a:rPr lang="en-US" altLang="zh-CN" dirty="0">
                <a:ea typeface="宋体" pitchFamily="2" charset="-122"/>
              </a:rPr>
              <a:t>is a compound proposition that is </a:t>
            </a:r>
            <a:r>
              <a:rPr lang="en-US" altLang="zh-CN" b="1" dirty="0">
                <a:ea typeface="宋体" pitchFamily="2" charset="-122"/>
              </a:rPr>
              <a:t>true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no matter what</a:t>
            </a:r>
            <a:r>
              <a:rPr lang="en-US" altLang="zh-CN" dirty="0">
                <a:ea typeface="宋体" pitchFamily="2" charset="-122"/>
              </a:rPr>
              <a:t> the truth values of its atomic propositions x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y are!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Ex. Q(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</a:rPr>
              <a:t>p,q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 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[What is its truth table?]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D20EF5-FFA5-44F5-848D-83BC526C1C2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AD4D5D-2FBD-40C7-B59A-57049C66616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330F7095-05DE-4752-9751-933167A472C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>
                <a:ea typeface="宋体" pitchFamily="2" charset="-122"/>
              </a:rPr>
              <a:t>Tautologies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zh-CN" dirty="0">
                <a:ea typeface="宋体" pitchFamily="2" charset="-122"/>
              </a:rPr>
              <a:t>When every row of the truth table gives T.</a:t>
            </a:r>
          </a:p>
          <a:p>
            <a:pPr eaLnBrk="1" hangingPunct="1"/>
            <a:endParaRPr lang="en-GB" altLang="zh-CN" dirty="0">
              <a:ea typeface="宋体" pitchFamily="2" charset="-122"/>
            </a:endParaRPr>
          </a:p>
          <a:p>
            <a:pPr eaLnBrk="1" hangingPunct="1"/>
            <a:r>
              <a:rPr lang="en-GB" altLang="zh-CN" dirty="0">
                <a:ea typeface="宋体" pitchFamily="2" charset="-122"/>
              </a:rPr>
              <a:t>Example: p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p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T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  T=T</a:t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     F 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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    F=T    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               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>
              <a:ea typeface="宋体" pitchFamily="2" charset="-122"/>
              <a:sym typeface="Symbol" pitchFamily="18" charset="2"/>
            </a:endParaRPr>
          </a:p>
          <a:p>
            <a:pPr eaLnBrk="1" hangingPunct="1"/>
            <a:endParaRPr lang="en-GB" altLang="zh-CN" dirty="0"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ACCAC6-27CB-4107-97CF-69D1762D704B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A7661-90B3-40F6-BB79-E0EA30AF747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7201C740-1386-4F33-AF4D-97BF3DA8DEB8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Contradictions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contradiction </a:t>
            </a:r>
            <a:r>
              <a:rPr lang="en-US" altLang="zh-CN" dirty="0">
                <a:ea typeface="宋体" pitchFamily="2" charset="-122"/>
              </a:rPr>
              <a:t>Q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en-US" altLang="zh-CN" dirty="0">
                <a:ea typeface="宋体" pitchFamily="2" charset="-122"/>
              </a:rPr>
              <a:t> x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y 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矛盾</a:t>
            </a:r>
            <a:r>
              <a:rPr lang="zh-CN" altLang="en-US" dirty="0">
                <a:ea typeface="宋体" pitchFamily="2" charset="-122"/>
              </a:rPr>
              <a:t>式</a:t>
            </a:r>
            <a:r>
              <a:rPr lang="en-US" altLang="zh-CN" dirty="0">
                <a:ea typeface="宋体" pitchFamily="2" charset="-122"/>
              </a:rPr>
              <a:t>/</a:t>
            </a:r>
            <a:r>
              <a:rPr lang="zh-CN" altLang="en-US" dirty="0">
                <a:ea typeface="宋体" pitchFamily="2" charset="-122"/>
              </a:rPr>
              <a:t>永假式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is a compound proposition that is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false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no matter </a:t>
            </a:r>
            <a:r>
              <a:rPr lang="en-US" altLang="zh-CN" i="1" dirty="0">
                <a:ea typeface="宋体" pitchFamily="2" charset="-122"/>
              </a:rPr>
              <a:t>what</a:t>
            </a:r>
            <a:r>
              <a:rPr lang="en-US" altLang="zh-CN" dirty="0">
                <a:ea typeface="宋体" pitchFamily="2" charset="-122"/>
              </a:rPr>
              <a:t>  the truth values of its atomic propositions x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y are!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Ex.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Q(</a:t>
            </a:r>
            <a:r>
              <a:rPr lang="en-US" altLang="zh-CN" b="1" i="1" dirty="0" err="1">
                <a:solidFill>
                  <a:srgbClr val="000000"/>
                </a:solidFill>
                <a:ea typeface="宋体" pitchFamily="2" charset="-122"/>
              </a:rPr>
              <a:t>p,q</a:t>
            </a:r>
            <a:r>
              <a:rPr lang="en-US" altLang="zh-CN" b="1" i="1" dirty="0">
                <a:solidFill>
                  <a:srgbClr val="000000"/>
                </a:solidFill>
                <a:ea typeface="宋体" pitchFamily="2" charset="-122"/>
              </a:rPr>
              <a:t>)=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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p 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[Truth table?]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86227E-4B99-4BA7-9F59-F22B20BE5494}" type="datetime11">
              <a:rPr lang="zh-CN" altLang="en-US"/>
              <a:pPr>
                <a:defRPr/>
              </a:pPr>
              <a:t>10:24:22</a:t>
            </a:fld>
            <a:r>
              <a:rPr lang="en-US" altLang="zh-CN"/>
              <a:t>www.themegallery.com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1893</TotalTime>
  <Words>5496</Words>
  <Application>Microsoft Office PowerPoint</Application>
  <PresentationFormat>全屏显示(4:3)</PresentationFormat>
  <Paragraphs>483</Paragraphs>
  <Slides>47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Arial Black</vt:lpstr>
      <vt:lpstr>Euclid</vt:lpstr>
      <vt:lpstr>Symbol</vt:lpstr>
      <vt:lpstr>Times New Roman</vt:lpstr>
      <vt:lpstr>Verdana</vt:lpstr>
      <vt:lpstr>Wingdings</vt:lpstr>
      <vt:lpstr>sample</vt:lpstr>
      <vt:lpstr>Document</vt:lpstr>
      <vt:lpstr>文档</vt:lpstr>
      <vt:lpstr>Discrete Mathematics</vt:lpstr>
      <vt:lpstr>PowerPoint 演示文稿</vt:lpstr>
      <vt:lpstr>Contents</vt:lpstr>
      <vt:lpstr>PowerPoint 演示文稿</vt:lpstr>
      <vt:lpstr>几个概念</vt:lpstr>
      <vt:lpstr>复合命题公式</vt:lpstr>
      <vt:lpstr>Tautologies</vt:lpstr>
      <vt:lpstr>Tautologies</vt:lpstr>
      <vt:lpstr>Contradictions</vt:lpstr>
      <vt:lpstr>Contradictions</vt:lpstr>
      <vt:lpstr>What’s left besides tautologies and contradictions</vt:lpstr>
      <vt:lpstr>PowerPoint 演示文稿</vt:lpstr>
      <vt:lpstr>Logical Equivalence</vt:lpstr>
      <vt:lpstr>Example 2</vt:lpstr>
      <vt:lpstr>Example 3</vt:lpstr>
      <vt:lpstr>Example 4</vt:lpstr>
      <vt:lpstr>Questions for you to think about</vt:lpstr>
      <vt:lpstr>Questions for you to think about</vt:lpstr>
      <vt:lpstr>Questions for you to think about</vt:lpstr>
      <vt:lpstr>De Morgan’s laws</vt:lpstr>
      <vt:lpstr>Truth Table for De Morgan’s Law</vt:lpstr>
      <vt:lpstr>Equivalence Laws - Examples</vt:lpstr>
      <vt:lpstr>More Equivalence Laws</vt:lpstr>
      <vt:lpstr>Logical Equivalence Involving Implications</vt:lpstr>
      <vt:lpstr>Logical Equivalence Involving Implications</vt:lpstr>
      <vt:lpstr>(p  q)  (p  r)  p  (q  r)</vt:lpstr>
      <vt:lpstr>(p  r)  (q  r)  (p  q)  r</vt:lpstr>
      <vt:lpstr>(p  q)  (p  r)  p  (q  r)</vt:lpstr>
      <vt:lpstr>(p  r)  (q  r)  (p  q)  r</vt:lpstr>
      <vt:lpstr>Logical Equivalence Involving Biconditionals</vt:lpstr>
      <vt:lpstr>p  q  (p  q)  (q  p)</vt:lpstr>
      <vt:lpstr>p  q   p   q </vt:lpstr>
      <vt:lpstr>p  q  (p  q)  ( p   q)</vt:lpstr>
      <vt:lpstr>p  q  (p  q)  ( p   q)</vt:lpstr>
      <vt:lpstr> (p  q)  p   q</vt:lpstr>
      <vt:lpstr>Defining Operators via Equivalences</vt:lpstr>
      <vt:lpstr>p  q  (p  q)  ( p  q )</vt:lpstr>
      <vt:lpstr>p  q  ( p  q )( q  p)</vt:lpstr>
      <vt:lpstr>Example 1</vt:lpstr>
      <vt:lpstr>Example 2</vt:lpstr>
      <vt:lpstr>Example 3</vt:lpstr>
      <vt:lpstr>Example 3</vt:lpstr>
      <vt:lpstr>Long example Continued...</vt:lpstr>
      <vt:lpstr>End of Long Example</vt:lpstr>
      <vt:lpstr>思考</vt:lpstr>
      <vt:lpstr>Exercises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Z Bing</cp:lastModifiedBy>
  <cp:revision>248</cp:revision>
  <cp:lastPrinted>1601-01-01T00:00:00Z</cp:lastPrinted>
  <dcterms:created xsi:type="dcterms:W3CDTF">1601-01-01T00:00:00Z</dcterms:created>
  <dcterms:modified xsi:type="dcterms:W3CDTF">2021-09-02T02:32:24Z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