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1"/>
  </p:notesMasterIdLst>
  <p:sldIdLst>
    <p:sldId id="256" r:id="rId2"/>
    <p:sldId id="257" r:id="rId3"/>
    <p:sldId id="269" r:id="rId4"/>
    <p:sldId id="270" r:id="rId5"/>
    <p:sldId id="339" r:id="rId6"/>
    <p:sldId id="336" r:id="rId7"/>
    <p:sldId id="343" r:id="rId8"/>
    <p:sldId id="327" r:id="rId9"/>
    <p:sldId id="287" r:id="rId10"/>
    <p:sldId id="288" r:id="rId11"/>
    <p:sldId id="289" r:id="rId12"/>
    <p:sldId id="271" r:id="rId13"/>
    <p:sldId id="272" r:id="rId14"/>
    <p:sldId id="273" r:id="rId15"/>
    <p:sldId id="290" r:id="rId16"/>
    <p:sldId id="297" r:id="rId17"/>
    <p:sldId id="291" r:id="rId18"/>
    <p:sldId id="295" r:id="rId19"/>
    <p:sldId id="292" r:id="rId20"/>
    <p:sldId id="293" r:id="rId21"/>
    <p:sldId id="294" r:id="rId22"/>
    <p:sldId id="296" r:id="rId23"/>
    <p:sldId id="274" r:id="rId24"/>
    <p:sldId id="275" r:id="rId25"/>
    <p:sldId id="298" r:id="rId26"/>
    <p:sldId id="299" r:id="rId27"/>
    <p:sldId id="300" r:id="rId28"/>
    <p:sldId id="279" r:id="rId29"/>
    <p:sldId id="303" r:id="rId30"/>
    <p:sldId id="280" r:id="rId31"/>
    <p:sldId id="307" r:id="rId32"/>
    <p:sldId id="306" r:id="rId33"/>
    <p:sldId id="302" r:id="rId34"/>
    <p:sldId id="330" r:id="rId35"/>
    <p:sldId id="331" r:id="rId36"/>
    <p:sldId id="328" r:id="rId37"/>
    <p:sldId id="332" r:id="rId38"/>
    <p:sldId id="333" r:id="rId39"/>
    <p:sldId id="309" r:id="rId40"/>
    <p:sldId id="310" r:id="rId41"/>
    <p:sldId id="337" r:id="rId42"/>
    <p:sldId id="313" r:id="rId43"/>
    <p:sldId id="311" r:id="rId44"/>
    <p:sldId id="340" r:id="rId45"/>
    <p:sldId id="338" r:id="rId46"/>
    <p:sldId id="316" r:id="rId47"/>
    <p:sldId id="314" r:id="rId48"/>
    <p:sldId id="342" r:id="rId49"/>
    <p:sldId id="335" r:id="rId50"/>
    <p:sldId id="341" r:id="rId51"/>
    <p:sldId id="315" r:id="rId52"/>
    <p:sldId id="318" r:id="rId53"/>
    <p:sldId id="317" r:id="rId54"/>
    <p:sldId id="319" r:id="rId55"/>
    <p:sldId id="320" r:id="rId56"/>
    <p:sldId id="321" r:id="rId57"/>
    <p:sldId id="322" r:id="rId58"/>
    <p:sldId id="325" r:id="rId59"/>
    <p:sldId id="326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50" autoAdjust="0"/>
  </p:normalViewPr>
  <p:slideViewPr>
    <p:cSldViewPr>
      <p:cViewPr varScale="1">
        <p:scale>
          <a:sx n="78" d="100"/>
          <a:sy n="78" d="100"/>
        </p:scale>
        <p:origin x="110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E83F337-B712-483F-B5D3-CFD02B76EE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613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A8259C0-C11F-4302-8BEF-FEC69BAE9561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8C50211-B986-404A-8A59-8859BEF75278}" type="slidenum">
              <a:rPr lang="en-US" altLang="zh-CN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0B4F26F-0AF7-4A75-82C9-C629DB805EB7}" type="slidenum">
              <a:rPr lang="en-US" altLang="zh-CN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Instructors: You can substitute your favorite overly-crowded destination in place of the University of Florida in this example.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42B15BC-DED7-4B5D-BC35-03322B980005}" type="slidenum">
              <a:rPr lang="en-US" altLang="zh-CN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41A77A4-CA37-4AB6-9E8C-F637DB6A8391}" type="slidenum">
              <a:rPr lang="en-US" altLang="zh-CN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31375FE-E37D-4473-8FE3-DF6AAA4F34A3}" type="slidenum">
              <a:rPr lang="en-US" altLang="zh-CN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EBB9386C-B2A3-4A5D-88A9-7B3D068725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50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677AD-AE5E-4AC6-B1BA-E5CD23CBA7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18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31A3B-3B0F-4D37-9CBB-3795D280D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65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4E00E-6300-4BCB-9F6E-6EDB9E8694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89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D8A8D-7B35-4E18-A227-8EF5D11BB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88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F43C5-DA7A-4BB4-9EC1-F253336636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0E7E-CEB0-4409-84E5-289EC67E4C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4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EC167-A18E-4B4A-969E-998F904F0B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88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9D46F-7364-4A2F-A79A-F5B6794321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01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E1777-C436-4C7F-999E-76F3705BDA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0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F0E36-6C42-49EF-946C-7520EDCC76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77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ADF04D83-806E-4630-B41B-696DC36BBD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A392C-0300-44AD-9855-446C8BE9CAB5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white">
          <a:xfrm>
            <a:off x="2286000" y="2743200"/>
            <a:ext cx="670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  <a:latin typeface="Verdana" pitchFamily="34" charset="0"/>
              </a:rPr>
              <a:t>Discrete Mathematics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gray">
          <a:xfrm>
            <a:off x="1295400" y="5715000"/>
            <a:ext cx="655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Verdana" pitchFamily="34" charset="0"/>
              </a:rPr>
              <a:t>South China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873BE-1207-4E7E-B867-E8B4CFCD9A3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2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Let Q(x,y) denote the statement “x=y+3.” What are the truth values of the propositions Q(1,2) and Q(3,0)?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Q(1,2): “1=2+3” is false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Q(3,0): “3=0+3” is True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DE190-B745-4881-9389-C1DCB9FD497E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3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What are the truth values of the propositions R(1,2,3) and R(0,0,1), where R(</a:t>
            </a:r>
            <a:r>
              <a:rPr lang="en-US" altLang="zh-CN" dirty="0" err="1">
                <a:ea typeface="宋体" pitchFamily="2" charset="-122"/>
              </a:rPr>
              <a:t>x,y,z</a:t>
            </a:r>
            <a:r>
              <a:rPr lang="en-US" altLang="zh-CN" dirty="0">
                <a:ea typeface="宋体" pitchFamily="2" charset="-122"/>
              </a:rPr>
              <a:t>) denotes “</a:t>
            </a:r>
            <a:r>
              <a:rPr lang="en-US" altLang="zh-CN" dirty="0" err="1">
                <a:ea typeface="宋体" pitchFamily="2" charset="-122"/>
              </a:rPr>
              <a:t>x+y</a:t>
            </a:r>
            <a:r>
              <a:rPr lang="en-US" altLang="zh-CN" dirty="0">
                <a:ea typeface="宋体" pitchFamily="2" charset="-122"/>
              </a:rPr>
              <a:t>=z”?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R(1,2,3): “1+2=3” is </a:t>
            </a:r>
            <a:r>
              <a:rPr lang="en-US" altLang="zh-CN" dirty="0" err="1">
                <a:ea typeface="宋体" pitchFamily="2" charset="-122"/>
              </a:rPr>
              <a:t>True.R</a:t>
            </a:r>
            <a:r>
              <a:rPr lang="en-US" altLang="zh-CN" dirty="0">
                <a:ea typeface="宋体" pitchFamily="2" charset="-122"/>
              </a:rPr>
              <a:t>(0,0,1): “0+0=1” is False.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533B4-D72E-4321-8177-8F954D8CCC1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Propositional Function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In general, a statement involving the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variables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sz="1800" b="1" i="1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sz="1800" b="1" i="1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,…, </a:t>
            </a:r>
            <a:r>
              <a:rPr lang="en-US" altLang="zh-CN" i="1" dirty="0" err="1">
                <a:ea typeface="宋体" pitchFamily="2" charset="-122"/>
              </a:rPr>
              <a:t>x</a:t>
            </a:r>
            <a:r>
              <a:rPr lang="en-US" altLang="zh-CN" sz="1800" b="1" i="1" dirty="0" err="1">
                <a:ea typeface="宋体" pitchFamily="2" charset="-122"/>
              </a:rPr>
              <a:t>n</a:t>
            </a:r>
            <a:r>
              <a:rPr lang="en-US" altLang="zh-CN" b="1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can be denoted by 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sz="1800" b="1" i="1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sz="1800" b="1" i="1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,…, </a:t>
            </a:r>
            <a:r>
              <a:rPr lang="en-US" altLang="zh-CN" i="1" dirty="0" err="1">
                <a:ea typeface="宋体" pitchFamily="2" charset="-122"/>
              </a:rPr>
              <a:t>x</a:t>
            </a:r>
            <a:r>
              <a:rPr lang="en-US" altLang="zh-CN" sz="1800" b="1" i="1" dirty="0" err="1">
                <a:ea typeface="宋体" pitchFamily="2" charset="-122"/>
              </a:rPr>
              <a:t>n</a:t>
            </a:r>
            <a:r>
              <a:rPr lang="en-US" altLang="zh-CN" b="1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).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A statement of the form 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sz="1800" b="1" i="1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sz="1800" b="1" i="1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,…, </a:t>
            </a:r>
            <a:r>
              <a:rPr lang="en-US" altLang="zh-CN" i="1" dirty="0" err="1">
                <a:ea typeface="宋体" pitchFamily="2" charset="-122"/>
              </a:rPr>
              <a:t>x</a:t>
            </a:r>
            <a:r>
              <a:rPr lang="en-US" altLang="zh-CN" sz="1800" b="1" i="1" dirty="0" err="1">
                <a:ea typeface="宋体" pitchFamily="2" charset="-122"/>
              </a:rPr>
              <a:t>n</a:t>
            </a:r>
            <a:r>
              <a:rPr lang="en-US" altLang="zh-CN" b="1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) is the value of the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propositional function </a:t>
            </a:r>
            <a:r>
              <a:rPr lang="en-US" altLang="zh-CN" i="1" dirty="0">
                <a:ea typeface="宋体" pitchFamily="2" charset="-122"/>
              </a:rPr>
              <a:t>P </a:t>
            </a:r>
            <a:r>
              <a:rPr lang="en-US" altLang="zh-CN" dirty="0">
                <a:ea typeface="宋体" pitchFamily="2" charset="-122"/>
              </a:rPr>
              <a:t>at the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-tuple 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sz="1800" b="1" i="1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sz="1800" b="1" i="1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,…, </a:t>
            </a:r>
            <a:r>
              <a:rPr lang="en-US" altLang="zh-CN" i="1" dirty="0" err="1">
                <a:ea typeface="宋体" pitchFamily="2" charset="-122"/>
              </a:rPr>
              <a:t>x</a:t>
            </a:r>
            <a:r>
              <a:rPr lang="en-US" altLang="zh-CN" sz="1800" b="1" i="1" dirty="0" err="1">
                <a:ea typeface="宋体" pitchFamily="2" charset="-122"/>
              </a:rPr>
              <a:t>n</a:t>
            </a:r>
            <a:r>
              <a:rPr lang="en-US" altLang="zh-CN" b="1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), and </a:t>
            </a:r>
            <a:r>
              <a:rPr lang="en-US" altLang="zh-CN" i="1" dirty="0">
                <a:ea typeface="宋体" pitchFamily="2" charset="-122"/>
              </a:rPr>
              <a:t>P </a:t>
            </a:r>
            <a:r>
              <a:rPr lang="en-US" altLang="zh-CN" dirty="0">
                <a:ea typeface="宋体" pitchFamily="2" charset="-122"/>
              </a:rPr>
              <a:t>is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also called a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predicate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97133-C1F6-45F6-9BEB-5DCEE00349AB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3318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7109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110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7111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112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113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31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宋体" pitchFamily="2" charset="-122"/>
              </a:rPr>
              <a:t>Quantifiers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676A8-D6C0-4DC3-AC08-84E2CD3FDF88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Quantifier Expressions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Universe of Discourse </a:t>
            </a:r>
            <a:r>
              <a:rPr lang="en-US" altLang="zh-CN" dirty="0">
                <a:ea typeface="宋体" pitchFamily="2" charset="-122"/>
              </a:rPr>
              <a:t>or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Domain 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D: a set of individuals we considered.</a:t>
            </a:r>
            <a:endParaRPr lang="en-US" altLang="zh-CN" i="1" dirty="0">
              <a:ea typeface="宋体" pitchFamily="2" charset="-122"/>
            </a:endParaRPr>
          </a:p>
          <a:p>
            <a:pPr eaLnBrk="1" hangingPunct="1"/>
            <a:r>
              <a:rPr lang="en-US" altLang="zh-CN" i="1" dirty="0">
                <a:ea typeface="宋体" pitchFamily="2" charset="-122"/>
              </a:rPr>
              <a:t>Quantifiers</a:t>
            </a:r>
            <a:r>
              <a:rPr lang="en-US" altLang="zh-CN" dirty="0">
                <a:ea typeface="宋体" pitchFamily="2" charset="-122"/>
              </a:rPr>
              <a:t> allow us to </a:t>
            </a:r>
            <a:r>
              <a:rPr lang="en-US" altLang="zh-CN" i="1" dirty="0">
                <a:ea typeface="宋体" pitchFamily="2" charset="-122"/>
              </a:rPr>
              <a:t>quantify </a:t>
            </a:r>
            <a:r>
              <a:rPr lang="en-US" altLang="zh-CN" dirty="0">
                <a:ea typeface="宋体" pitchFamily="2" charset="-122"/>
              </a:rPr>
              <a:t>(count) </a:t>
            </a:r>
            <a:r>
              <a:rPr lang="en-US" altLang="zh-CN" i="1" dirty="0">
                <a:ea typeface="宋体" pitchFamily="2" charset="-122"/>
              </a:rPr>
              <a:t>how many</a:t>
            </a:r>
            <a:r>
              <a:rPr lang="en-US" altLang="zh-CN" dirty="0">
                <a:ea typeface="宋体" pitchFamily="2" charset="-122"/>
              </a:rPr>
              <a:t> objects in D  satisfy a given predicate.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is the FOR ALL or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universal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全称量词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quantifier.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is the EXISTS or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existential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quantifier.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4FE81-30D9-4FE0-98CA-1CAB375C88CB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Universal Quantification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Definition 1: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The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universal quantification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 全称量词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of P(x) is the proposition “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is true for all values of x in the universe or discourse”.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universal quantification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of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is denoted as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The proposition 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is read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“for all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” or “for every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”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BCCBBA-1ED9-4021-BAEB-9A55C5CBF7D6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Example: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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Let the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u.d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（论域）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be </a:t>
            </a:r>
            <a:r>
              <a:rPr lang="en-US" altLang="zh-CN" u="sng" dirty="0">
                <a:solidFill>
                  <a:srgbClr val="000000"/>
                </a:solidFill>
                <a:ea typeface="宋体" pitchFamily="2" charset="-122"/>
              </a:rPr>
              <a:t>parking spaces at UF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.  Let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be the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prop. form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is occupied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” </a:t>
            </a:r>
            <a:r>
              <a:rPr lang="en-US" altLang="zh-CN" dirty="0">
                <a:ea typeface="宋体" pitchFamily="2" charset="-122"/>
              </a:rPr>
              <a:t>Then the </a:t>
            </a:r>
            <a:r>
              <a:rPr lang="en-US" altLang="zh-CN" i="1" dirty="0">
                <a:ea typeface="宋体" pitchFamily="2" charset="-122"/>
              </a:rPr>
              <a:t>universal quantification of 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),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), is the proposition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:</a:t>
            </a:r>
          </a:p>
          <a:p>
            <a:pPr lvl="1" eaLnBrk="1" hangingPunct="1"/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All parking spaces at UF are occupied.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lvl="1" eaLnBrk="1" hangingPunct="1"/>
            <a:r>
              <a:rPr lang="en-US" altLang="zh-CN" sz="24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For each parking space at UF, that space is full.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r>
              <a:rPr lang="en-GB" altLang="zh-CN" sz="2800" dirty="0">
                <a:ea typeface="宋体" pitchFamily="2" charset="-122"/>
              </a:rPr>
              <a:t> 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895A0-BA67-477E-974D-ADD28CF0DB37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4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Let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</a:rPr>
              <a:t>be the statement “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+1&gt;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</a:rPr>
              <a:t>.” What is the truth value of the quantifications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), </a:t>
            </a:r>
            <a:r>
              <a:rPr lang="en-US" altLang="zh-CN" dirty="0">
                <a:ea typeface="宋体" pitchFamily="2" charset="-122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 universe of </a:t>
            </a:r>
            <a:r>
              <a:rPr lang="en-US" altLang="zh-CN" dirty="0" err="1">
                <a:ea typeface="宋体" pitchFamily="2" charset="-122"/>
              </a:rPr>
              <a:t>dicourse</a:t>
            </a:r>
            <a:r>
              <a:rPr lang="en-US" altLang="zh-CN" dirty="0">
                <a:ea typeface="宋体" pitchFamily="2" charset="-122"/>
              </a:rPr>
              <a:t> consists of all real numbers?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Solution: Since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</a:rPr>
              <a:t>is true for all real numbers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dirty="0">
                <a:ea typeface="宋体" pitchFamily="2" charset="-122"/>
              </a:rPr>
              <a:t>the quantification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25310D-1D80-4461-A678-1900C1F4491D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Counterexample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305800" cy="48799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To show that 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holds, we need only find one value of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</a:rPr>
              <a:t>  in the universe of discourse such that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is false.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Such value of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is called a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counterexample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to the statement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C13B3-B6BC-4891-9062-4C4F77106714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5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Let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be the statement “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x&lt;2</a:t>
            </a:r>
            <a:r>
              <a:rPr lang="en-US" altLang="zh-CN" dirty="0">
                <a:ea typeface="宋体" pitchFamily="2" charset="-122"/>
              </a:rPr>
              <a:t>.” What is the truth value of the quantification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where the universe of discourse consists of all real number?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 eaLnBrk="1" hangingPunct="1"/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Solution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: 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Q(x) </a:t>
            </a:r>
            <a:r>
              <a:rPr lang="en-US" altLang="zh-CN" dirty="0">
                <a:ea typeface="宋体" pitchFamily="2" charset="-122"/>
              </a:rPr>
              <a:t>is not true for every real number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x,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counterexample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Q(3)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D952D-262C-4D99-83D0-CF11D6D476CE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white">
          <a:xfrm>
            <a:off x="4038600" y="6096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Verdana" pitchFamily="34" charset="0"/>
              </a:rPr>
              <a:t>Section 1.3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1. Logic and Proof, Sets, and Function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533400" y="4419600"/>
            <a:ext cx="822960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Predicates and Quantifiers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54DA5-6C80-4ADC-A23D-32B52409EB74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6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What dose the statement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means if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is “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has two parents” and the universe of discourse consists of all people?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Solution: The statement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means “Every person has two parents.” This statement is true 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except for clones</a:t>
            </a:r>
            <a:r>
              <a:rPr lang="en-US" altLang="zh-CN" dirty="0">
                <a:ea typeface="宋体" pitchFamily="2" charset="-12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C4491-A194-45FC-939F-4187FE3182A4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7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What is the truth value of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(x^2&gt;=x)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if the universe of discourse consists of all real numbers and what is its truth value if the universe of discourse consists of all integers?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Solution: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(x^2&gt;=x)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is false if the universe of discourse consists of all real numbers (since it is false for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0&lt;x&lt;1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(x^2&gt;=x)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is true if the universe of discourse consists of all real integers.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1B546-2CF5-42E3-8C16-CBDFC6B341B6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Existential Quantifier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0577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With existential quantification, we form a proposition that is true if and if only for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is true for at least one value of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in the universe of discourse.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Definition 2: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“There exists an element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in the universe of discourse such that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is true.”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is called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existential quantifier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87034-8A24-4EA7-92C9-5CF39F0A18A5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Meaning of Quantified Expressions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153400" cy="4267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means </a:t>
            </a:r>
            <a:r>
              <a:rPr lang="en-US" altLang="zh-CN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there </a:t>
            </a:r>
            <a:r>
              <a:rPr lang="en-US" altLang="zh-CN" i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exist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in the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u.d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. (that is, 1 or more) </a:t>
            </a:r>
            <a:r>
              <a:rPr lang="en-US" altLang="zh-CN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such that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is true.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is read as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There is an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such that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),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endParaRPr lang="en-US" altLang="zh-CN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There is at least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such that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),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endParaRPr lang="en-US" altLang="zh-CN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For some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endParaRPr lang="en-US" altLang="zh-CN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A4882-D96E-4223-9777-81E2A47931C9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Example: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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7825"/>
            <a:ext cx="8229600" cy="4143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Let the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u.d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. be </a:t>
            </a:r>
            <a:r>
              <a:rPr lang="en-US" altLang="zh-CN" u="sng" dirty="0">
                <a:solidFill>
                  <a:srgbClr val="000000"/>
                </a:solidFill>
                <a:ea typeface="宋体" pitchFamily="2" charset="-122"/>
              </a:rPr>
              <a:t>the parking spaces at UF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.</a:t>
            </a:r>
            <a:br>
              <a:rPr lang="en-US" altLang="zh-CN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Let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mean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is full.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”</a:t>
            </a:r>
            <a:b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Then the </a:t>
            </a:r>
            <a:r>
              <a:rPr lang="en-US" altLang="zh-CN" i="1" dirty="0">
                <a:ea typeface="宋体" pitchFamily="2" charset="-122"/>
              </a:rPr>
              <a:t>existential quantification of 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),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), is the proposition saying that</a:t>
            </a:r>
            <a:endParaRPr lang="en-US" altLang="zh-CN" i="1" dirty="0">
              <a:ea typeface="宋体" pitchFamily="2" charset="-122"/>
              <a:sym typeface="Symbol" pitchFamily="18" charset="2"/>
            </a:endParaRPr>
          </a:p>
          <a:p>
            <a:pPr lvl="1" eaLnBrk="1" hangingPunct="1"/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Some parking space(s) at UF is/are full.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lvl="1" eaLnBrk="1" hangingPunct="1"/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There is a parking space at UF that is full.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lvl="1" eaLnBrk="1" hangingPunct="1"/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At least one parking space at UF is full.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1CD53-508A-4D7C-BCDC-603A5443C18F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8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Let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</a:rPr>
              <a:t>denote the statement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dirty="0">
                <a:ea typeface="宋体" pitchFamily="2" charset="-122"/>
              </a:rPr>
              <a:t>x &gt; 3.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dirty="0">
                <a:ea typeface="宋体" pitchFamily="2" charset="-122"/>
              </a:rPr>
              <a:t> What is the truth value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), </a:t>
            </a:r>
            <a:r>
              <a:rPr lang="en-US" altLang="zh-CN" dirty="0">
                <a:ea typeface="宋体" pitchFamily="2" charset="-122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 </a:t>
            </a:r>
            <a:r>
              <a:rPr lang="en-US" altLang="zh-CN" dirty="0">
                <a:ea typeface="宋体" pitchFamily="2" charset="-122"/>
              </a:rPr>
              <a:t>is real number.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Solution: Since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dirty="0">
                <a:ea typeface="宋体" pitchFamily="2" charset="-122"/>
              </a:rPr>
              <a:t>x &gt; 3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dirty="0">
                <a:ea typeface="宋体" pitchFamily="2" charset="-122"/>
              </a:rPr>
              <a:t> is true, for instance, when x=4. Thus,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</a:rPr>
              <a:t>is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21DC2-79CF-4100-8968-1866C352FAA1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9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Let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</a:rPr>
              <a:t>denote the statement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dirty="0">
                <a:ea typeface="宋体" pitchFamily="2" charset="-122"/>
              </a:rPr>
              <a:t>x = x + 1.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dirty="0">
                <a:ea typeface="宋体" pitchFamily="2" charset="-122"/>
              </a:rPr>
              <a:t> What is the truth value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), </a:t>
            </a:r>
            <a:r>
              <a:rPr lang="en-US" altLang="zh-CN" dirty="0">
                <a:ea typeface="宋体" pitchFamily="2" charset="-122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 </a:t>
            </a:r>
            <a:r>
              <a:rPr lang="en-US" altLang="zh-CN" dirty="0">
                <a:ea typeface="宋体" pitchFamily="2" charset="-122"/>
              </a:rPr>
              <a:t>is real number.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Solution: Since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</a:rPr>
              <a:t>is false for every real number,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Q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</a:rPr>
              <a:t>is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124200" y="6472990"/>
            <a:ext cx="2133600" cy="320675"/>
          </a:xfrm>
        </p:spPr>
        <p:txBody>
          <a:bodyPr/>
          <a:lstStyle/>
          <a:p>
            <a:pPr>
              <a:defRPr/>
            </a:pPr>
            <a:fld id="{C7029857-B839-49BF-A4D4-F33C95D77736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Quantifier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5392" y="1925087"/>
            <a:ext cx="4267200" cy="424711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[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)]= P(a</a:t>
            </a:r>
            <a:r>
              <a:rPr lang="en-US" altLang="zh-CN" sz="16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ea typeface="宋体" pitchFamily="2" charset="-122"/>
              </a:rPr>
              <a:t> P(a</a:t>
            </a:r>
            <a:r>
              <a:rPr lang="en-US" altLang="zh-CN" sz="16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ea typeface="宋体" pitchFamily="2" charset="-122"/>
              </a:rPr>
              <a:t>…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ea typeface="宋体" pitchFamily="2" charset="-122"/>
              </a:rPr>
              <a:t> P(a</a:t>
            </a:r>
            <a:r>
              <a:rPr lang="en-US" altLang="zh-CN" sz="1600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eaLnBrk="1" hangingPunct="1"/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[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)]=T</a:t>
            </a:r>
            <a:r>
              <a:rPr lang="zh-CN" altLang="en-US" dirty="0">
                <a:ea typeface="宋体" pitchFamily="2" charset="-122"/>
              </a:rPr>
              <a:t>：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P(a</a:t>
            </a:r>
            <a:r>
              <a:rPr lang="en-US" altLang="zh-CN" sz="14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) =T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ea typeface="宋体" pitchFamily="2" charset="-122"/>
              </a:rPr>
              <a:t> …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ea typeface="宋体" pitchFamily="2" charset="-122"/>
              </a:rPr>
              <a:t>  P(a</a:t>
            </a:r>
            <a:r>
              <a:rPr lang="en-US" altLang="zh-CN" sz="1400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) =T.</a:t>
            </a:r>
          </a:p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[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)]=F</a:t>
            </a:r>
            <a:r>
              <a:rPr lang="zh-CN" altLang="en-US" dirty="0">
                <a:ea typeface="宋体" pitchFamily="2" charset="-122"/>
              </a:rPr>
              <a:t>：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There is an 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D</a:t>
            </a:r>
            <a:r>
              <a:rPr lang="en-US" altLang="zh-CN" dirty="0">
                <a:ea typeface="宋体" pitchFamily="2" charset="-122"/>
              </a:rPr>
              <a:t> for which P(x) is false.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  <p:sp>
        <p:nvSpPr>
          <p:cNvPr id="286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35104" y="1752600"/>
            <a:ext cx="4495800" cy="48799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[ 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]= P(a</a:t>
            </a:r>
            <a:r>
              <a:rPr lang="en-US" altLang="zh-CN" sz="16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) 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dirty="0">
                <a:ea typeface="宋体" pitchFamily="2" charset="-122"/>
              </a:rPr>
              <a:t> P(a</a:t>
            </a:r>
            <a:r>
              <a:rPr lang="en-US" altLang="zh-CN" sz="16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) 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</a:rPr>
              <a:t>… 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dirty="0">
                <a:ea typeface="宋体" pitchFamily="2" charset="-122"/>
              </a:rPr>
              <a:t>P(a</a:t>
            </a:r>
            <a:r>
              <a:rPr lang="en-US" altLang="zh-CN" sz="1600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) </a:t>
            </a:r>
          </a:p>
          <a:p>
            <a:pPr eaLnBrk="1" hangingPunct="1"/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[ 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]=T</a:t>
            </a:r>
            <a:r>
              <a:rPr lang="zh-CN" altLang="en-US" dirty="0">
                <a:ea typeface="宋体" pitchFamily="2" charset="-122"/>
              </a:rPr>
              <a:t> ：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P(a</a:t>
            </a:r>
            <a:r>
              <a:rPr lang="en-US" altLang="zh-CN" sz="14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) =T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dirty="0">
                <a:ea typeface="宋体" pitchFamily="2" charset="-122"/>
              </a:rPr>
              <a:t> …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dirty="0">
                <a:ea typeface="宋体" pitchFamily="2" charset="-122"/>
              </a:rPr>
              <a:t>  P(a</a:t>
            </a:r>
            <a:r>
              <a:rPr lang="en-US" altLang="zh-CN" sz="1400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) =T.</a:t>
            </a:r>
          </a:p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[ 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]=F</a:t>
            </a:r>
            <a:r>
              <a:rPr lang="zh-CN" altLang="en-US" dirty="0">
                <a:ea typeface="宋体" pitchFamily="2" charset="-122"/>
              </a:rPr>
              <a:t> ：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P(x) is false for every 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D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4515051" y="1898583"/>
            <a:ext cx="4419600" cy="412121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" y="1898583"/>
            <a:ext cx="4419600" cy="412121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1156235" y="1295400"/>
            <a:ext cx="58674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D={a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……, a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  <p:bldP spid="2867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694EA-127F-4289-AA5D-7AD40FCD1DC9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29702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9397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398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9399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2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970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宋体" pitchFamily="2" charset="-122"/>
              </a:rPr>
              <a:t>Binding Variable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BCBDD-669D-41F4-84DC-1BE8A21A7471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Free and Bound Variables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When a quantifier is used on the variable, we say that this occurrence of the variable is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bound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.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Example.  </a:t>
            </a:r>
            <a:r>
              <a:rPr lang="en-US" altLang="zh-CN" i="1" dirty="0" err="1">
                <a:ea typeface="宋体" pitchFamily="2" charset="-122"/>
              </a:rPr>
              <a:t>xP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An occurrence of a variable that is not bound by quantifier or set equal to a particular value is said to be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free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. 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Example. 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E7D85-3353-4EDD-B14A-AC80A30B0617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gray">
          <a:xfrm>
            <a:off x="2362200" y="19478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gray">
          <a:xfrm>
            <a:off x="1981200" y="18288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gray">
          <a:xfrm>
            <a:off x="2590800" y="20034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Introduction of Predicates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gray">
          <a:xfrm>
            <a:off x="2135188" y="1927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gray">
          <a:xfrm>
            <a:off x="2362200" y="27860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9" name="AutoShape 8"/>
          <p:cNvSpPr>
            <a:spLocks noChangeArrowheads="1"/>
          </p:cNvSpPr>
          <p:nvPr/>
        </p:nvSpPr>
        <p:spPr bwMode="gray">
          <a:xfrm>
            <a:off x="1981200" y="26670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gray">
          <a:xfrm>
            <a:off x="2667000" y="28416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Quantifiers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gray">
          <a:xfrm>
            <a:off x="2135188" y="2765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32" name="AutoShape 11"/>
          <p:cNvSpPr>
            <a:spLocks noChangeArrowheads="1"/>
          </p:cNvSpPr>
          <p:nvPr/>
        </p:nvSpPr>
        <p:spPr bwMode="gray">
          <a:xfrm>
            <a:off x="2362200" y="36242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AutoShape 12"/>
          <p:cNvSpPr>
            <a:spLocks noChangeArrowheads="1"/>
          </p:cNvSpPr>
          <p:nvPr/>
        </p:nvSpPr>
        <p:spPr bwMode="gray">
          <a:xfrm>
            <a:off x="19812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gray">
          <a:xfrm>
            <a:off x="2590800" y="36798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  Binding Variable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gray">
          <a:xfrm>
            <a:off x="2135188" y="36036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36" name="AutoShape 15"/>
          <p:cNvSpPr>
            <a:spLocks noChangeArrowheads="1"/>
          </p:cNvSpPr>
          <p:nvPr/>
        </p:nvSpPr>
        <p:spPr bwMode="gray">
          <a:xfrm>
            <a:off x="2362200" y="44624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7" name="AutoShape 16"/>
          <p:cNvSpPr>
            <a:spLocks noChangeArrowheads="1"/>
          </p:cNvSpPr>
          <p:nvPr/>
        </p:nvSpPr>
        <p:spPr bwMode="gray">
          <a:xfrm>
            <a:off x="1981200" y="4343400"/>
            <a:ext cx="685800" cy="685800"/>
          </a:xfrm>
          <a:prstGeom prst="diamond">
            <a:avLst/>
          </a:prstGeom>
          <a:solidFill>
            <a:schemeClr val="tx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gray">
          <a:xfrm>
            <a:off x="2667000" y="45180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Translation</a:t>
            </a:r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gray">
          <a:xfrm>
            <a:off x="2135188" y="4441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40" name="AutoShape 19"/>
          <p:cNvSpPr>
            <a:spLocks noChangeArrowheads="1"/>
          </p:cNvSpPr>
          <p:nvPr/>
        </p:nvSpPr>
        <p:spPr bwMode="gray">
          <a:xfrm>
            <a:off x="2362200" y="53006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41" name="AutoShape 20"/>
          <p:cNvSpPr>
            <a:spLocks noChangeArrowheads="1"/>
          </p:cNvSpPr>
          <p:nvPr/>
        </p:nvSpPr>
        <p:spPr bwMode="gray">
          <a:xfrm>
            <a:off x="1981200" y="5181600"/>
            <a:ext cx="685800" cy="685800"/>
          </a:xfrm>
          <a:prstGeom prst="diamond">
            <a:avLst/>
          </a:prstGeom>
          <a:solidFill>
            <a:srgbClr val="FF99FF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gray">
          <a:xfrm>
            <a:off x="2590800" y="53562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  Application Example</a:t>
            </a: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gray">
          <a:xfrm>
            <a:off x="2135188" y="5280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1F9E-0F52-4E40-8907-2A31DABC6DAD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Example of Binding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 err="1">
                <a:ea typeface="宋体" pitchFamily="2" charset="-122"/>
              </a:rPr>
              <a:t>x,y</a:t>
            </a:r>
            <a:r>
              <a:rPr lang="en-US" altLang="zh-CN" dirty="0">
                <a:ea typeface="宋体" pitchFamily="2" charset="-122"/>
              </a:rPr>
              <a:t>) has 2 free variables,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i="1" dirty="0">
                <a:ea typeface="宋体" pitchFamily="2" charset="-122"/>
              </a:rPr>
              <a:t>y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has 1 free variable, and one bound variable. 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[Which is which?]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Free because it is not bound by a quantifier and no value is assigned to this variable.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60420" name="WordArt 4"/>
          <p:cNvSpPr>
            <a:spLocks noChangeArrowheads="1" noChangeShapeType="1" noTextEdit="1"/>
          </p:cNvSpPr>
          <p:nvPr/>
        </p:nvSpPr>
        <p:spPr bwMode="auto">
          <a:xfrm>
            <a:off x="5029200" y="1905000"/>
            <a:ext cx="4572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8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3600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y</a:t>
            </a:r>
            <a:endParaRPr lang="zh-CN" altLang="en-US" sz="3600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  <p:sp>
        <p:nvSpPr>
          <p:cNvPr id="60421" name="WordArt 5"/>
          <p:cNvSpPr>
            <a:spLocks noChangeArrowheads="1" noChangeShapeType="1" noTextEdit="1"/>
          </p:cNvSpPr>
          <p:nvPr/>
        </p:nvSpPr>
        <p:spPr bwMode="auto">
          <a:xfrm>
            <a:off x="2514600" y="2362200"/>
            <a:ext cx="4572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8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3600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x</a:t>
            </a:r>
            <a:endParaRPr lang="zh-CN" altLang="en-US" sz="3600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04A9C-1A50-402A-8A52-F84F7BBB9CF5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4143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800" b="1" dirty="0">
                <a:ea typeface="宋体" pitchFamily="2" charset="-122"/>
              </a:rPr>
              <a:t>Occurrences of variables that are not free are </a:t>
            </a:r>
            <a:r>
              <a:rPr lang="en-GB" altLang="zh-CN" sz="2800" b="1" dirty="0">
                <a:solidFill>
                  <a:srgbClr val="006600"/>
                </a:solidFill>
                <a:ea typeface="宋体" pitchFamily="2" charset="-122"/>
              </a:rPr>
              <a:t>bound</a:t>
            </a:r>
            <a:r>
              <a:rPr lang="en-GB" altLang="zh-CN" sz="2800" b="1" dirty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800" b="1" dirty="0">
                <a:ea typeface="宋体" pitchFamily="2" charset="-122"/>
              </a:rPr>
              <a:t>Test your understanding: Which (if any) variables are free in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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 err="1">
                <a:ea typeface="宋体" pitchFamily="2" charset="-122"/>
              </a:rPr>
              <a:t>yQ</a:t>
            </a:r>
            <a:r>
              <a:rPr lang="en-US" altLang="zh-CN" b="1" i="1" dirty="0">
                <a:ea typeface="宋体" pitchFamily="2" charset="-122"/>
              </a:rPr>
              <a:t>(x)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 err="1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i="1" dirty="0" err="1">
                <a:ea typeface="宋体" pitchFamily="2" charset="-122"/>
              </a:rPr>
              <a:t>P</a:t>
            </a:r>
            <a:r>
              <a:rPr lang="en-US" altLang="zh-CN" b="1" i="1" dirty="0">
                <a:ea typeface="宋体" pitchFamily="2" charset="-122"/>
              </a:rPr>
              <a:t>(b)  (Note, b is a constant)</a:t>
            </a:r>
            <a:endParaRPr lang="en-US" altLang="zh-CN" b="1" dirty="0">
              <a:ea typeface="宋体" pitchFamily="2" charset="-122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(</a:t>
            </a:r>
            <a:r>
              <a:rPr lang="en-US" altLang="zh-CN" b="1" i="1" dirty="0">
                <a:ea typeface="宋体" pitchFamily="2" charset="-122"/>
              </a:rPr>
              <a:t>y R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en-US" altLang="zh-CN" b="1" i="1" dirty="0" err="1">
                <a:ea typeface="宋体" pitchFamily="2" charset="-122"/>
              </a:rPr>
              <a:t>x,y</a:t>
            </a:r>
            <a:r>
              <a:rPr lang="en-US" altLang="zh-CN" b="1" dirty="0">
                <a:ea typeface="宋体" pitchFamily="2" charset="-12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63E3E-A224-4D0A-A578-965F6F13A238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800" b="1" dirty="0">
                <a:ea typeface="宋体" pitchFamily="2" charset="-122"/>
              </a:rPr>
              <a:t>Occurrences of variables that are not free </a:t>
            </a:r>
            <a:br>
              <a:rPr lang="en-GB" altLang="zh-CN" sz="2800" b="1" dirty="0">
                <a:ea typeface="宋体" pitchFamily="2" charset="-122"/>
              </a:rPr>
            </a:br>
            <a:r>
              <a:rPr lang="en-GB" altLang="zh-CN" sz="2800" b="1" dirty="0">
                <a:ea typeface="宋体" pitchFamily="2" charset="-122"/>
              </a:rPr>
              <a:t>are </a:t>
            </a:r>
            <a:r>
              <a:rPr lang="en-GB" altLang="zh-CN" sz="2800" b="1" dirty="0">
                <a:solidFill>
                  <a:srgbClr val="006600"/>
                </a:solidFill>
                <a:ea typeface="宋体" pitchFamily="2" charset="-122"/>
              </a:rPr>
              <a:t>bound</a:t>
            </a:r>
            <a:r>
              <a:rPr lang="en-GB" altLang="zh-CN" sz="2800" b="1" dirty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800" b="1" dirty="0">
                <a:ea typeface="宋体" pitchFamily="2" charset="-122"/>
              </a:rPr>
              <a:t>Check your understanding: Which (if any) variables are free in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) 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[no free variables]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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) 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[no free variables]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 err="1">
                <a:ea typeface="宋体" pitchFamily="2" charset="-122"/>
              </a:rPr>
              <a:t>yQ</a:t>
            </a:r>
            <a:r>
              <a:rPr lang="en-US" altLang="zh-CN" b="1" i="1" dirty="0">
                <a:ea typeface="宋体" pitchFamily="2" charset="-122"/>
              </a:rPr>
              <a:t>(x) 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[x is free]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 err="1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i="1" dirty="0" err="1">
                <a:ea typeface="宋体" pitchFamily="2" charset="-122"/>
              </a:rPr>
              <a:t>P</a:t>
            </a:r>
            <a:r>
              <a:rPr lang="en-US" altLang="zh-CN" b="1" i="1" dirty="0">
                <a:ea typeface="宋体" pitchFamily="2" charset="-122"/>
              </a:rPr>
              <a:t>(b)  (NB, b is a constant)  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[no free var.]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(</a:t>
            </a:r>
            <a:r>
              <a:rPr lang="en-US" altLang="zh-CN" b="1" i="1" dirty="0">
                <a:ea typeface="宋体" pitchFamily="2" charset="-122"/>
              </a:rPr>
              <a:t>y R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en-US" altLang="zh-CN" b="1" i="1" dirty="0" err="1">
                <a:ea typeface="宋体" pitchFamily="2" charset="-122"/>
              </a:rPr>
              <a:t>x,y</a:t>
            </a:r>
            <a:r>
              <a:rPr lang="en-US" altLang="zh-CN" b="1" dirty="0">
                <a:ea typeface="宋体" pitchFamily="2" charset="-122"/>
              </a:rPr>
              <a:t>))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[no free variables]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6511F-E0EC-48EC-8CDC-D2413C46A36D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Negations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P(x): x has taken a course in calculus.</a:t>
            </a:r>
            <a:r>
              <a:rPr lang="zh-CN" altLang="en-US" dirty="0">
                <a:ea typeface="宋体" pitchFamily="2" charset="-122"/>
              </a:rPr>
              <a:t>微积分</a:t>
            </a:r>
            <a:r>
              <a:rPr lang="en-US" altLang="zh-CN" dirty="0">
                <a:ea typeface="宋体" pitchFamily="2" charset="-122"/>
              </a:rPr>
              <a:t>”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Domain: the class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</a:rPr>
              <a:t>P(x)  ?    </a:t>
            </a:r>
          </a:p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</a:rPr>
              <a:t>P(x) ?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6511F-E0EC-48EC-8CDC-D2413C46A36D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Negations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P(x): x has taken a course in calculus.</a:t>
            </a:r>
            <a:r>
              <a:rPr lang="zh-CN" altLang="en-US" dirty="0">
                <a:ea typeface="宋体" pitchFamily="2" charset="-122"/>
              </a:rPr>
              <a:t>微积分</a:t>
            </a:r>
            <a:r>
              <a:rPr lang="en-US" altLang="zh-CN" dirty="0">
                <a:ea typeface="宋体" pitchFamily="2" charset="-122"/>
              </a:rPr>
              <a:t>”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Domain: the class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</a:rPr>
              <a:t>P(x)  ? There is a student in the class has taken a course in calculus.</a:t>
            </a:r>
          </a:p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</a:rPr>
              <a:t>P(x) ? Every student in the class has taken a course in calculus.</a:t>
            </a:r>
            <a:r>
              <a:rPr lang="zh-CN" altLang="en-US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699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6511F-E0EC-48EC-8CDC-D2413C46A36D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Negations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P(x): x has taken a course in calculus.</a:t>
            </a:r>
            <a:r>
              <a:rPr lang="zh-CN" altLang="en-US" dirty="0">
                <a:ea typeface="宋体" pitchFamily="2" charset="-122"/>
              </a:rPr>
              <a:t>微积分</a:t>
            </a:r>
            <a:r>
              <a:rPr lang="en-US" altLang="zh-CN" dirty="0">
                <a:ea typeface="宋体" pitchFamily="2" charset="-122"/>
              </a:rPr>
              <a:t>”</a:t>
            </a:r>
          </a:p>
          <a:p>
            <a:pPr eaLnBrk="1" hangingPunct="1"/>
            <a:r>
              <a:rPr lang="en-US" altLang="zh-CN" sz="3600" dirty="0"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</a:rPr>
              <a:t>P(x)?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</a:rPr>
              <a:t>P(x) ?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It is the statement “There is a student in the class has not taken a course in calculus.”</a:t>
            </a:r>
          </a:p>
          <a:p>
            <a:pPr eaLnBrk="1" hangingPunct="1"/>
            <a:r>
              <a:rPr lang="en-US" altLang="zh-CN" sz="3600" dirty="0">
                <a:ea typeface="宋体" pitchFamily="2" charset="-122"/>
                <a:sym typeface="Symbol" pitchFamily="18" charset="2"/>
              </a:rPr>
              <a:t>We see 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</a:rPr>
              <a:t>P(x)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</a:rPr>
              <a:t>P(x) 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56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6511F-E0EC-48EC-8CDC-D2413C46A36D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Negations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 Let domain D={</a:t>
            </a:r>
            <a:r>
              <a:rPr lang="en-US" altLang="zh-CN" dirty="0"/>
              <a:t>Turing</a:t>
            </a:r>
            <a:r>
              <a:rPr lang="en-US" altLang="zh-CN" dirty="0">
                <a:ea typeface="宋体" pitchFamily="2" charset="-122"/>
              </a:rPr>
              <a:t>,</a:t>
            </a:r>
            <a:r>
              <a:rPr lang="en-US" altLang="zh-CN" dirty="0"/>
              <a:t> Yao</a:t>
            </a:r>
            <a:r>
              <a:rPr lang="en-US" altLang="zh-CN" dirty="0">
                <a:ea typeface="宋体" pitchFamily="2" charset="-122"/>
              </a:rPr>
              <a:t>,</a:t>
            </a:r>
            <a:r>
              <a:rPr lang="en-US" altLang="zh-CN" dirty="0"/>
              <a:t> Neumann</a:t>
            </a:r>
            <a:r>
              <a:rPr lang="en-US" altLang="zh-CN" dirty="0">
                <a:ea typeface="宋体" pitchFamily="2" charset="-122"/>
              </a:rPr>
              <a:t>}.  How to prove</a:t>
            </a:r>
          </a:p>
          <a:p>
            <a:pPr marL="0" indent="0" eaLnBrk="1" hangingPunct="1">
              <a:buNone/>
            </a:pPr>
            <a:r>
              <a:rPr lang="en-US" altLang="zh-CN" sz="3600" dirty="0">
                <a:ea typeface="宋体" pitchFamily="2" charset="-122"/>
                <a:sym typeface="Symbol" pitchFamily="18" charset="2"/>
              </a:rPr>
              <a:t>        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</a:rPr>
              <a:t>P(x)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</a:rPr>
              <a:t>P(x) ?</a:t>
            </a:r>
          </a:p>
          <a:p>
            <a:pPr marL="0" indent="0" eaLnBrk="1" hangingPunct="1">
              <a:buNone/>
            </a:pPr>
            <a:endParaRPr lang="en-US" altLang="zh-CN" sz="3600" dirty="0">
              <a:ea typeface="宋体" pitchFamily="2" charset="-122"/>
              <a:sym typeface="Symbol" pitchFamily="18" charset="2"/>
            </a:endParaRPr>
          </a:p>
          <a:p>
            <a:pPr marL="0" indent="0" algn="just" eaLnBrk="1" hangingPunct="1">
              <a:buNone/>
            </a:pPr>
            <a:r>
              <a:rPr lang="en-US" altLang="zh-CN" sz="3600" dirty="0"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</a:rPr>
              <a:t>P(x) </a:t>
            </a:r>
          </a:p>
          <a:p>
            <a:pPr marL="0" indent="0" algn="just"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[</a:t>
            </a:r>
            <a:r>
              <a:rPr lang="en-US" altLang="zh-CN" sz="3600" dirty="0">
                <a:ea typeface="宋体" pitchFamily="2" charset="-122"/>
              </a:rPr>
              <a:t>P(T)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sym typeface="Symbol"/>
              </a:rPr>
              <a:t> </a:t>
            </a:r>
            <a:r>
              <a:rPr lang="en-US" altLang="zh-CN" sz="3600" dirty="0">
                <a:ea typeface="宋体" pitchFamily="2" charset="-122"/>
              </a:rPr>
              <a:t>P(Y)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sym typeface="Symbol"/>
              </a:rPr>
              <a:t> </a:t>
            </a:r>
            <a:r>
              <a:rPr lang="en-US" altLang="zh-CN" sz="3600" dirty="0">
                <a:ea typeface="宋体" pitchFamily="2" charset="-122"/>
              </a:rPr>
              <a:t>P(N)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]</a:t>
            </a:r>
          </a:p>
          <a:p>
            <a:pPr algn="just" eaLnBrk="1" hangingPunct="1">
              <a:buFont typeface="Symbol"/>
              <a:buChar char="Û"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ea typeface="宋体" pitchFamily="2" charset="-122"/>
              </a:rPr>
              <a:t>P(T)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ym typeface="Symbol"/>
              </a:rPr>
              <a:t>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</a:t>
            </a:r>
            <a:r>
              <a:rPr lang="en-US" altLang="zh-CN" dirty="0">
                <a:sym typeface="Symbol"/>
              </a:rPr>
              <a:t> </a:t>
            </a:r>
            <a:r>
              <a:rPr lang="en-US" altLang="zh-CN" dirty="0">
                <a:ea typeface="宋体" pitchFamily="2" charset="-122"/>
              </a:rPr>
              <a:t>P(Y)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ym typeface="Symbol"/>
              </a:rPr>
              <a:t>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</a:t>
            </a:r>
            <a:r>
              <a:rPr lang="en-US" altLang="zh-CN" dirty="0">
                <a:sym typeface="Symbol"/>
              </a:rPr>
              <a:t> </a:t>
            </a:r>
            <a:r>
              <a:rPr lang="en-US" altLang="zh-CN" dirty="0">
                <a:ea typeface="宋体" pitchFamily="2" charset="-122"/>
              </a:rPr>
              <a:t>P(N)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</a:p>
          <a:p>
            <a:pPr algn="just" eaLnBrk="1" hangingPunct="1">
              <a:buFont typeface="Symbol"/>
              <a:buChar char="Û"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</a:rPr>
              <a:t>P(x)</a:t>
            </a:r>
          </a:p>
          <a:p>
            <a:pPr eaLnBrk="1" hangingPunct="1">
              <a:buFont typeface="Symbol"/>
              <a:buChar char="Û"/>
            </a:pPr>
            <a:endParaRPr lang="en-US" altLang="zh-CN" dirty="0">
              <a:ea typeface="宋体" pitchFamily="2" charset="-122"/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53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40865-7745-4E30-8778-38EDF7182B0B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" name="灯片编号占位符 6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ED7C2DCA-D384-4A15-A902-0A7D08AB1610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37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De Morgan’s laws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19225"/>
            <a:ext cx="8382000" cy="5057775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ea typeface="宋体" pitchFamily="2" charset="-122"/>
              </a:rPr>
              <a:t>Let domain D={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6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… </a:t>
            </a:r>
            <a:r>
              <a:rPr lang="en-US" altLang="zh-CN" sz="3600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800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3600" dirty="0">
                <a:ea typeface="宋体" pitchFamily="2" charset="-122"/>
              </a:rPr>
              <a:t>}. How to prove </a:t>
            </a:r>
            <a:r>
              <a:rPr lang="en-US" altLang="zh-CN" sz="3600" b="1" dirty="0">
                <a:ea typeface="宋体" pitchFamily="2" charset="-122"/>
                <a:sym typeface="Symbol" pitchFamily="18" charset="2"/>
              </a:rPr>
              <a:t>   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3600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3600" b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b="1" dirty="0">
                <a:ea typeface="宋体" pitchFamily="2" charset="-122"/>
              </a:rPr>
              <a:t>P(x)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sz="3600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3600" b="1" dirty="0"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sz="3600" b="1" dirty="0">
                <a:ea typeface="宋体" pitchFamily="2" charset="-122"/>
              </a:rPr>
              <a:t>P(x) ?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 </a:t>
            </a:r>
          </a:p>
          <a:p>
            <a:pPr marL="0" indent="0" eaLnBrk="1" hangingPunct="1">
              <a:buNone/>
            </a:pPr>
            <a:endParaRPr lang="en-US" altLang="zh-CN" sz="3600" b="1" dirty="0"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3600" b="1" dirty="0"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3600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3600" b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b="1" dirty="0">
                <a:ea typeface="宋体" pitchFamily="2" charset="-122"/>
              </a:rPr>
              <a:t>P(x)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3600" b="1" dirty="0">
                <a:ea typeface="宋体" pitchFamily="2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(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6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…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3600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800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= 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6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6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…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3600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800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3600" b="1" dirty="0"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= [p(x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)]  [ p(x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)]… [  p(</a:t>
            </a:r>
            <a:r>
              <a:rPr lang="en-US" altLang="zh-CN" sz="3600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800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)]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600" b="1" dirty="0">
                <a:ea typeface="宋体" pitchFamily="2" charset="-122"/>
                <a:sym typeface="Symbol" pitchFamily="18" charset="2"/>
              </a:rPr>
              <a:t>=  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3600" b="1" dirty="0"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sz="3600" b="1" dirty="0">
                <a:ea typeface="宋体" pitchFamily="2" charset="-122"/>
              </a:rPr>
              <a:t>P(x)</a:t>
            </a:r>
            <a:endParaRPr lang="en-US" altLang="zh-CN" sz="3600" i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248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05B55-ED63-4F5E-B5FB-83EE43DEB878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Negating Quantifiers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宋体" pitchFamily="2" charset="-122"/>
                <a:sym typeface="Symbol" pitchFamily="18" charset="2"/>
              </a:rPr>
              <a:t>Theorem: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pitchFamily="2" charset="-122"/>
              </a:rPr>
              <a:t>P(x)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b="1" dirty="0">
                <a:ea typeface="宋体" pitchFamily="2" charset="-122"/>
              </a:rPr>
              <a:t>P(x)</a:t>
            </a:r>
            <a:r>
              <a:rPr lang="en-US" altLang="zh-CN" sz="3000" dirty="0">
                <a:ea typeface="宋体" pitchFamily="2" charset="-122"/>
                <a:sym typeface="Symbol" pitchFamily="18" charset="2"/>
              </a:rPr>
              <a:t> </a:t>
            </a:r>
            <a:endParaRPr lang="en-US" altLang="zh-CN" sz="3000" b="1" dirty="0">
              <a:ea typeface="宋体" pitchFamily="2" charset="-122"/>
              <a:sym typeface="Symbol" pitchFamily="18" charset="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b="1" dirty="0">
                <a:ea typeface="宋体" pitchFamily="2" charset="-122"/>
                <a:sym typeface="Symbol" pitchFamily="18" charset="2"/>
              </a:rPr>
              <a:t>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pitchFamily="2" charset="-122"/>
              </a:rPr>
              <a:t>P(x)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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b="1" dirty="0">
                <a:ea typeface="宋体" pitchFamily="2" charset="-122"/>
              </a:rPr>
              <a:t>P(x)</a:t>
            </a:r>
            <a:r>
              <a:rPr lang="en-US" altLang="zh-CN" sz="3000" dirty="0">
                <a:ea typeface="宋体" pitchFamily="2" charset="-122"/>
                <a:sym typeface="Symbol" pitchFamily="18" charset="2"/>
              </a:rPr>
              <a:t> </a:t>
            </a:r>
            <a:endParaRPr lang="en-US" altLang="zh-CN" sz="3000" b="1" dirty="0">
              <a:ea typeface="宋体" pitchFamily="2" charset="-122"/>
              <a:sym typeface="Symbol" pitchFamily="18" charset="2"/>
            </a:endParaRPr>
          </a:p>
          <a:p>
            <a:pPr eaLnBrk="1" hangingPunct="1"/>
            <a:endParaRPr lang="en-US" altLang="zh-CN" sz="3000" b="1" dirty="0"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6250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C75C4-B395-4B54-BB12-571A10F2BD24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10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534400" cy="4879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“There is an honest politician”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Solution: Let </a:t>
            </a:r>
            <a:r>
              <a:rPr lang="en-US" altLang="zh-CN" i="1" dirty="0">
                <a:ea typeface="宋体" pitchFamily="2" charset="-122"/>
              </a:rPr>
              <a:t>H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denote “x is honest.”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H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   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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H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       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H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“All Americans eats cheeseburgers?”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Let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denote “x eats cheeseburgers.”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   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      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E242E1-53CC-4358-A98B-734798B93765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6150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5061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062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5063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4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itchFamily="2" charset="-122"/>
              </a:rPr>
              <a:t>Introduction of Predicates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CCAC4-4574-4104-9F97-F20C8F76E4E1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11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Negations of the statements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x^2 &gt; x) and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x^2 = 2 )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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x^2 &gt; x)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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x^2 &gt; x)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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 x^2 &lt;= x)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</a:t>
            </a:r>
            <a:endParaRPr lang="en-US" altLang="zh-CN" sz="3600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CCAC4-4574-4104-9F97-F20C8F76E4E1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11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Negations of the statements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x^2 &gt; x) and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x^2 = 2 )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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x^2 = 2 )</a:t>
            </a:r>
          </a:p>
          <a:p>
            <a:pPr eaLnBrk="1" hangingPunct="1">
              <a:buFont typeface="Symbol"/>
              <a:buChar char="Û"/>
            </a:pP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x^2 = 2 ) </a:t>
            </a:r>
          </a:p>
          <a:p>
            <a:pPr eaLnBrk="1" hangingPunct="1">
              <a:buFont typeface="Symbol"/>
              <a:buChar char="Û"/>
            </a:pP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x^2 != 2 ) </a:t>
            </a:r>
          </a:p>
        </p:txBody>
      </p:sp>
    </p:spTree>
    <p:extLst>
      <p:ext uri="{BB962C8B-B14F-4D97-AF65-F5344CB8AC3E}">
        <p14:creationId xmlns:p14="http://schemas.microsoft.com/office/powerpoint/2010/main" val="210359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0B5A8-30BD-4DCE-9874-FD17253737FE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41990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03429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430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3431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32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33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98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ea typeface="宋体" pitchFamily="2" charset="-122"/>
              </a:rPr>
              <a:t>Translation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F81AB-0BDA-4368-B69F-C496E594896E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12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Express the statement “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Every student in this class has studied calculus</a:t>
            </a:r>
            <a:r>
              <a:rPr lang="en-US" altLang="zh-CN" dirty="0">
                <a:ea typeface="宋体" pitchFamily="2" charset="-122"/>
              </a:rPr>
              <a:t>” using predicates and quantifier.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“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is in this class</a:t>
            </a:r>
            <a:r>
              <a:rPr lang="en-US" altLang="zh-CN" dirty="0">
                <a:ea typeface="宋体" pitchFamily="2" charset="-122"/>
              </a:rPr>
              <a:t> ” denoted as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“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has studied calculus” </a:t>
            </a:r>
            <a:r>
              <a:rPr lang="en-US" altLang="zh-CN" dirty="0">
                <a:ea typeface="宋体" pitchFamily="2" charset="-122"/>
              </a:rPr>
              <a:t>denoted as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For any people, if he is in this class, then </a:t>
            </a:r>
            <a:r>
              <a:rPr lang="en-US" altLang="zh-CN" sz="3600" dirty="0">
                <a:solidFill>
                  <a:srgbClr val="FF0000"/>
                </a:solidFill>
                <a:ea typeface="宋体" pitchFamily="2" charset="-122"/>
              </a:rPr>
              <a:t>has studied calculus.</a:t>
            </a:r>
          </a:p>
          <a:p>
            <a:pPr lvl="1" eaLnBrk="1" hangingPunct="1"/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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endParaRPr lang="en-US" altLang="zh-CN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F81AB-0BDA-4368-B69F-C496E594896E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12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but not 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zh-CN" altLang="en-US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why</a:t>
            </a:r>
            <a:r>
              <a:rPr lang="zh-CN" altLang="en-US" sz="36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？</a:t>
            </a:r>
            <a:endParaRPr lang="en-US" altLang="zh-CN" sz="3600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sz="3600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3600" i="1" dirty="0"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en-US" altLang="zh-CN" sz="3600" dirty="0">
                <a:ea typeface="宋体" pitchFamily="2" charset="-122"/>
                <a:sym typeface="Symbol" pitchFamily="18" charset="2"/>
              </a:rPr>
              <a:t>) :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For any people,  he is in this class and  he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has studied calculus.   </a:t>
            </a:r>
          </a:p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The above introduces extra  information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is true.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The domain is all people. 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If we 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limite</a:t>
            </a:r>
            <a:r>
              <a:rPr lang="en-US" altLang="zh-CN" dirty="0">
                <a:ea typeface="宋体" pitchFamily="2" charset="-122"/>
              </a:rPr>
              <a:t> 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the domain  to be this class, the above is correct too. </a:t>
            </a:r>
          </a:p>
          <a:p>
            <a:pPr eaLnBrk="1" hangingPunct="1"/>
            <a:endParaRPr lang="en-US" altLang="zh-CN" sz="3600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095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F81AB-0BDA-4368-B69F-C496E594896E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12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but not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？</a:t>
            </a:r>
            <a:endParaRPr lang="en-US" altLang="zh-CN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sz="2800" dirty="0">
                <a:ea typeface="宋体" pitchFamily="2" charset="-122"/>
                <a:sym typeface="Symbol" pitchFamily="18" charset="2"/>
              </a:rPr>
              <a:t>Domain D={</a:t>
            </a:r>
            <a:r>
              <a:rPr lang="en-US" altLang="zh-CN" sz="2800" dirty="0"/>
              <a:t>Obama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dirty="0"/>
              <a:t>Trump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}  {this class}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=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/>
              <a:t>Obama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/>
              <a:t>Obama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]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[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/>
              <a:t>Trump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/>
              <a:t>Trump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]  [T ….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this class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]=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T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=</a:t>
            </a:r>
          </a:p>
          <a:p>
            <a:pPr lvl="1" eaLnBrk="1" hangingPunct="1"/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/>
              <a:t>Obama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/>
              <a:t>Obama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/>
              <a:t>Trump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/>
              <a:t>Trump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[T ….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this class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]=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F</a:t>
            </a:r>
          </a:p>
          <a:p>
            <a:pPr eaLnBrk="1" hangingPunct="1"/>
            <a:endParaRPr lang="en-US" altLang="zh-CN" sz="3600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524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45702-A102-4853-8A40-E36952CCD13A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382000" cy="48799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“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has studied subject y” </a:t>
            </a:r>
            <a:r>
              <a:rPr lang="en-US" altLang="zh-CN" dirty="0">
                <a:ea typeface="宋体" pitchFamily="2" charset="-122"/>
              </a:rPr>
              <a:t>denoted as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</a:rPr>
              <a:t>x,y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Every student in this class has studied calculus</a:t>
            </a:r>
            <a:r>
              <a:rPr lang="en-US" altLang="zh-CN" dirty="0">
                <a:ea typeface="宋体" pitchFamily="2" charset="-122"/>
              </a:rPr>
              <a:t>”</a:t>
            </a:r>
          </a:p>
          <a:p>
            <a:pPr eaLnBrk="1" hangingPunct="1"/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3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 , calculus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3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FCFEB-D9C5-4DA7-821A-38382A5C69EE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13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Express the statement “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Some student in this class has visited Mexico</a:t>
            </a:r>
            <a:r>
              <a:rPr lang="en-US" altLang="zh-CN" sz="2800" dirty="0">
                <a:ea typeface="宋体" pitchFamily="2" charset="-122"/>
              </a:rPr>
              <a:t>”  </a:t>
            </a: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“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is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student in this class</a:t>
            </a:r>
            <a:r>
              <a:rPr lang="en-US" altLang="zh-CN" sz="2800" dirty="0">
                <a:ea typeface="宋体" pitchFamily="2" charset="-122"/>
              </a:rPr>
              <a:t>” is denoted as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“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has visited Mexico” </a:t>
            </a:r>
            <a:r>
              <a:rPr lang="en-US" altLang="zh-CN" sz="2800" dirty="0">
                <a:ea typeface="宋体" pitchFamily="2" charset="-122"/>
              </a:rPr>
              <a:t>is denoted as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 eaLnBrk="1" hangingPunct="1"/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There is a person, he is  in this class and he has visited Mexico.</a:t>
            </a:r>
            <a:endParaRPr lang="en-US" altLang="zh-CN" sz="2800" b="1" dirty="0">
              <a:solidFill>
                <a:srgbClr val="FF000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FCFEB-D9C5-4DA7-821A-38382A5C69EE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13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There is a person, he is  in this class and he has visited Mexico.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sz="36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)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36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but not</a:t>
            </a:r>
            <a:r>
              <a:rPr lang="en-US" altLang="zh-CN" sz="36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36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Why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？</a:t>
            </a:r>
            <a:endParaRPr lang="en-US" altLang="zh-CN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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): </a:t>
            </a:r>
            <a:r>
              <a:rPr lang="en-US" altLang="zh-CN" sz="4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There is a person, if he is  in this class, then he has visited Mexico.</a:t>
            </a:r>
            <a:endParaRPr lang="en-US" altLang="zh-CN" b="1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Why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？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Information 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is lost.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implies this class is not empty.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endParaRPr lang="en-US" altLang="zh-CN" sz="2400" dirty="0"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91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40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but not</a:t>
            </a:r>
            <a:r>
              <a:rPr lang="en-US" altLang="zh-CN" sz="4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40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r>
              <a:rPr lang="en-US" altLang="zh-CN" sz="2800" dirty="0">
                <a:ea typeface="宋体" pitchFamily="2" charset="-122"/>
                <a:sym typeface="Symbol" pitchFamily="18" charset="2"/>
              </a:rPr>
              <a:t>Domain D={</a:t>
            </a:r>
            <a:r>
              <a:rPr lang="en-US" altLang="zh-CN" sz="2800" dirty="0"/>
              <a:t>Obama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dirty="0"/>
              <a:t>Trump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} {empty class}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= ?            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40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=?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4E00E-6300-4BCB-9F6E-6EDB9E8694A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7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70B2B-FF31-4B4B-B9B8-9F7750D1460E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         Propositions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63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p is a  </a:t>
            </a:r>
            <a:r>
              <a:rPr lang="en-US" altLang="zh-CN" i="1" dirty="0">
                <a:ea typeface="宋体" pitchFamily="2" charset="-122"/>
              </a:rPr>
              <a:t>proposition</a:t>
            </a:r>
            <a:r>
              <a:rPr lang="en-US" altLang="zh-CN" dirty="0">
                <a:ea typeface="宋体" pitchFamily="2" charset="-122"/>
              </a:rPr>
              <a:t> =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It  is a </a:t>
            </a:r>
            <a:r>
              <a:rPr lang="en-US" altLang="zh-CN" i="1" dirty="0">
                <a:ea typeface="宋体" pitchFamily="2" charset="-122"/>
              </a:rPr>
              <a:t>statement. 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It  </a:t>
            </a:r>
            <a:r>
              <a:rPr lang="en-US" altLang="zh-CN" i="1" dirty="0">
                <a:ea typeface="宋体" pitchFamily="2" charset="-122"/>
              </a:rPr>
              <a:t>has </a:t>
            </a:r>
            <a:r>
              <a:rPr lang="en-US" altLang="zh-CN" sz="3200" i="1" dirty="0">
                <a:ea typeface="宋体" pitchFamily="2" charset="-122"/>
              </a:rPr>
              <a:t>some definite meaning.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It has a constant </a:t>
            </a:r>
            <a:r>
              <a:rPr lang="en-US" altLang="zh-CN" i="1" dirty="0">
                <a:ea typeface="宋体" pitchFamily="2" charset="-122"/>
              </a:rPr>
              <a:t>truth value.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3200" i="1" dirty="0"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i="1" dirty="0">
                <a:ea typeface="宋体" pitchFamily="2" charset="-122"/>
              </a:rPr>
              <a:t>T</a:t>
            </a:r>
            <a:r>
              <a:rPr lang="zh-CN" altLang="en-US" i="1" dirty="0">
                <a:ea typeface="宋体" pitchFamily="2" charset="-122"/>
              </a:rPr>
              <a:t>，</a:t>
            </a:r>
            <a:r>
              <a:rPr lang="en-US" altLang="zh-CN" i="1" dirty="0">
                <a:ea typeface="宋体" pitchFamily="2" charset="-122"/>
              </a:rPr>
              <a:t>F are 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propositions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3D98D3-603E-46FC-A448-E0F9A5F8A38A}" type="datetime11">
              <a:rPr lang="zh-CN" altLang="en-US"/>
              <a:pPr>
                <a:defRPr/>
              </a:pPr>
              <a:t>18:03:29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988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FCFEB-D9C5-4DA7-821A-38382A5C69EE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13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 “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Every student in this class has visited either Canada or Mexico</a:t>
            </a:r>
            <a:r>
              <a:rPr lang="en-US" altLang="zh-CN" sz="2800" dirty="0">
                <a:ea typeface="宋体" pitchFamily="2" charset="-122"/>
              </a:rPr>
              <a:t>”  </a:t>
            </a: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“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is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student in this class</a:t>
            </a:r>
            <a:r>
              <a:rPr lang="en-US" altLang="zh-CN" sz="2800" dirty="0">
                <a:ea typeface="宋体" pitchFamily="2" charset="-122"/>
              </a:rPr>
              <a:t>” is denoted as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“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has visited Mexico” </a:t>
            </a:r>
            <a:r>
              <a:rPr lang="en-US" altLang="zh-CN" sz="2800" dirty="0">
                <a:ea typeface="宋体" pitchFamily="2" charset="-122"/>
              </a:rPr>
              <a:t>is denoted as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“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has visited Canada” </a:t>
            </a:r>
            <a:r>
              <a:rPr lang="en-US" altLang="zh-CN" sz="2800" dirty="0">
                <a:ea typeface="宋体" pitchFamily="2" charset="-122"/>
              </a:rPr>
              <a:t>is denoted as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“For every person 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dirty="0">
                <a:ea typeface="宋体" pitchFamily="2" charset="-122"/>
              </a:rPr>
              <a:t>, if 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x </a:t>
            </a:r>
            <a:r>
              <a:rPr lang="en-US" altLang="zh-CN" sz="2800" dirty="0">
                <a:ea typeface="宋体" pitchFamily="2" charset="-122"/>
              </a:rPr>
              <a:t>is a student in this class, then 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x </a:t>
            </a:r>
            <a:r>
              <a:rPr lang="en-US" altLang="zh-CN" sz="2800" dirty="0">
                <a:ea typeface="宋体" pitchFamily="2" charset="-122"/>
              </a:rPr>
              <a:t>has visited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Mexico or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x </a:t>
            </a:r>
            <a:r>
              <a:rPr lang="en-US" altLang="zh-CN" sz="2800" dirty="0">
                <a:ea typeface="宋体" pitchFamily="2" charset="-122"/>
              </a:rPr>
              <a:t>has visited Canada”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))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/>
            <a:endParaRPr lang="en-US" altLang="zh-CN" sz="28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860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1BC3C-095B-4FFE-9A12-D8F6560A8745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991600" cy="4879975"/>
          </a:xfrm>
        </p:spPr>
        <p:txBody>
          <a:bodyPr/>
          <a:lstStyle/>
          <a:p>
            <a:pPr eaLnBrk="1" hangingPunct="1"/>
            <a:endParaRPr lang="en-US" altLang="zh-CN" sz="28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“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has visited country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</a:rPr>
              <a:t>” is represented as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x,y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V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 ,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Mexico)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V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 ,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Canada))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/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06533-2305-410F-B855-CFFE3C7AB7D8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47110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08549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550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8551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552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553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554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710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86000" y="3429000"/>
            <a:ext cx="4572000" cy="6858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宋体" pitchFamily="2" charset="-122"/>
              </a:rPr>
              <a:t>Application Example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35D75-C06D-4F4B-BC74-85010A414FC4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Examples from Lewis Carrol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Lewis Carrol (really C.L. Dodgson writing under a pseudonym), the author of </a:t>
            </a:r>
            <a:r>
              <a:rPr lang="en-US" altLang="zh-CN" i="1" dirty="0">
                <a:ea typeface="宋体" pitchFamily="2" charset="-122"/>
              </a:rPr>
              <a:t>Alice in Wonderland, </a:t>
            </a:r>
            <a:r>
              <a:rPr lang="en-US" altLang="zh-CN" dirty="0">
                <a:ea typeface="宋体" pitchFamily="2" charset="-122"/>
              </a:rPr>
              <a:t>is also the author of several works on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symbolic logic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The given examples illustrate how quantifiers are used to express various type of statement.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C50667-303A-4FD3-AE80-D5F3E1ABB284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13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“All lions are fierce”</a:t>
            </a:r>
            <a:endParaRPr lang="en-US" altLang="zh-CN" b="1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“Some lions do not drink coffee”</a:t>
            </a:r>
            <a:endParaRPr lang="en-US" altLang="zh-CN" b="1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“</a:t>
            </a:r>
            <a:r>
              <a:rPr lang="en-US" altLang="zh-CN" dirty="0">
                <a:ea typeface="宋体" pitchFamily="2" charset="-122"/>
              </a:rPr>
              <a:t>Some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fierce creatures do not drink coffee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”</a:t>
            </a:r>
          </a:p>
          <a:p>
            <a:pPr eaLnBrk="1" hangingPunct="1"/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“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is lions”  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         “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 </a:t>
            </a:r>
            <a:r>
              <a:rPr lang="en-US" altLang="zh-CN" dirty="0">
                <a:ea typeface="宋体" pitchFamily="2" charset="-122"/>
              </a:rPr>
              <a:t>is fierce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”  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 “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drink coffee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” 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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))       </a:t>
            </a:r>
          </a:p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)) but not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2D4B0-9445-4E8A-9109-5645612DA504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14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“All humming birds</a:t>
            </a:r>
            <a:r>
              <a:rPr lang="zh-CN" altLang="en-US" dirty="0">
                <a:ea typeface="宋体" pitchFamily="2" charset="-122"/>
              </a:rPr>
              <a:t>蜂鸟</a:t>
            </a:r>
            <a:r>
              <a:rPr lang="en-US" altLang="zh-CN" dirty="0">
                <a:ea typeface="宋体" pitchFamily="2" charset="-122"/>
              </a:rPr>
              <a:t>are richly colored.”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“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No large </a:t>
            </a:r>
            <a:r>
              <a:rPr lang="en-US" altLang="zh-CN" dirty="0">
                <a:ea typeface="宋体" pitchFamily="2" charset="-122"/>
              </a:rPr>
              <a:t>birds live on honey.</a:t>
            </a:r>
            <a:r>
              <a:rPr lang="zh-CN" altLang="en-US" dirty="0">
                <a:ea typeface="宋体" pitchFamily="2" charset="-122"/>
              </a:rPr>
              <a:t>蜂蜜</a:t>
            </a:r>
            <a:r>
              <a:rPr lang="en-US" altLang="zh-CN" dirty="0">
                <a:ea typeface="宋体" pitchFamily="2" charset="-122"/>
              </a:rPr>
              <a:t>”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“Birds that do not live on honey are dull in color.”        “Humming birds are small.”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“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is a humming bird” 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“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is large”  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   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“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lives on honey”  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“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is richly colored”  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1B0D1-E7A8-406D-8500-81ACA2780FDA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14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“All humming birds are richly colored.”</a:t>
            </a:r>
          </a:p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))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“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No large birds live on honey</a:t>
            </a:r>
            <a:r>
              <a:rPr lang="en-US" altLang="zh-CN" dirty="0">
                <a:ea typeface="宋体" pitchFamily="2" charset="-122"/>
              </a:rPr>
              <a:t>.”</a:t>
            </a:r>
          </a:p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 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)) </a:t>
            </a:r>
            <a:r>
              <a:rPr lang="zh-CN" altLang="en-US" sz="2800" b="1" dirty="0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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zh-CN" altLang="en-US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 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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zh-CN" altLang="en-US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）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“Birds that do not live on honey are dull in color.”     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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))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“Humming birds are small.”</a:t>
            </a:r>
          </a:p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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))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2C2AC-BFED-4FA3-B90D-414AD2832158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Logic Programming  </a:t>
            </a:r>
            <a:r>
              <a:rPr lang="zh-CN" altLang="en-US" sz="2800">
                <a:ea typeface="宋体" pitchFamily="2" charset="-122"/>
              </a:rPr>
              <a:t>不讲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458200" cy="4879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Prolog programs include a set of declarations consisting of two types of statements,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Prolog facts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Prolog rules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instructor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 </a:t>
            </a:r>
            <a:r>
              <a:rPr lang="en-US" altLang="zh-CN" dirty="0">
                <a:ea typeface="宋体" pitchFamily="2" charset="-122"/>
              </a:rPr>
              <a:t>is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 instructor of course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enrolled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 </a:t>
            </a:r>
            <a:r>
              <a:rPr lang="en-US" altLang="zh-CN" dirty="0">
                <a:ea typeface="宋体" pitchFamily="2" charset="-122"/>
              </a:rPr>
              <a:t>is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enrolled in course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teaches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: 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instructor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),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enrolled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 teaches student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37AC7-3C59-4A61-944B-5C880FE64BFA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DF6E5F00-BEE3-49B0-8078-0F052A1DE26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58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Exercises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140017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P38-P39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19 b,d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21 a,d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AA5A4-6E1F-44A5-AA5B-D69CBAFDDB9C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3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173AEE7-F93D-4B2A-8FAD-851825C63849}" type="slidenum">
              <a:rPr lang="en-US" altLang="zh-CN" sz="1200">
                <a:latin typeface="+mn-lt"/>
              </a:rPr>
              <a:pPr algn="r">
                <a:defRPr/>
              </a:pPr>
              <a:t>59</a:t>
            </a:fld>
            <a:endParaRPr lang="en-US" altLang="zh-CN" sz="1200">
              <a:latin typeface="+mn-lt"/>
            </a:endParaRPr>
          </a:p>
        </p:txBody>
      </p:sp>
      <p:sp>
        <p:nvSpPr>
          <p:cNvPr id="63490" name="WordArt 2"/>
          <p:cNvSpPr>
            <a:spLocks noChangeArrowheads="1" noChangeShapeType="1" noTextEdit="1"/>
          </p:cNvSpPr>
          <p:nvPr/>
        </p:nvSpPr>
        <p:spPr bwMode="gray">
          <a:xfrm>
            <a:off x="1600200" y="4267200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the Section 1.3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099B6-7588-4A78-835E-A0A208098353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Predicate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命题</a:t>
            </a:r>
            <a:r>
              <a:rPr lang="en-US" altLang="zh-CN" dirty="0">
                <a:ea typeface="宋体" pitchFamily="2" charset="-122"/>
              </a:rPr>
              <a:t>:   </a:t>
            </a:r>
            <a:r>
              <a:rPr lang="zh-CN" altLang="en-US" dirty="0">
                <a:ea typeface="宋体" pitchFamily="2" charset="-122"/>
              </a:rPr>
              <a:t>图灵是科学家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主语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图灵     谓语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是科学家</a:t>
            </a:r>
            <a:r>
              <a:rPr lang="en-US" altLang="zh-CN" dirty="0">
                <a:ea typeface="宋体" pitchFamily="2" charset="-122"/>
              </a:rPr>
              <a:t>      </a:t>
            </a:r>
            <a:r>
              <a:rPr lang="zh-CN" altLang="en-US" dirty="0">
                <a:ea typeface="宋体" pitchFamily="2" charset="-122"/>
              </a:rPr>
              <a:t>谓词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是</a:t>
            </a:r>
            <a:endParaRPr lang="en-US" altLang="zh-CN" dirty="0">
              <a:ea typeface="宋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>
                <a:ea typeface="宋体" pitchFamily="2" charset="-122"/>
              </a:rPr>
              <a:t>     </a:t>
            </a:r>
            <a:r>
              <a:rPr lang="zh-CN" altLang="en-US" dirty="0">
                <a:ea typeface="宋体" pitchFamily="2" charset="-122"/>
              </a:rPr>
              <a:t>谓语谓词对应的英文都是</a:t>
            </a:r>
            <a:r>
              <a:rPr lang="en-US" altLang="zh-CN" dirty="0">
                <a:ea typeface="宋体" pitchFamily="2" charset="-122"/>
              </a:rPr>
              <a:t> predicate; </a:t>
            </a:r>
            <a:r>
              <a:rPr lang="zh-CN" altLang="en-US" dirty="0">
                <a:ea typeface="宋体" pitchFamily="2" charset="-122"/>
              </a:rPr>
              <a:t>而</a:t>
            </a:r>
            <a:r>
              <a:rPr lang="en-US" altLang="zh-CN" dirty="0">
                <a:ea typeface="宋体" pitchFamily="2" charset="-122"/>
              </a:rPr>
              <a:t>predicate </a:t>
            </a:r>
            <a:r>
              <a:rPr lang="zh-CN" altLang="en-US" dirty="0">
                <a:ea typeface="宋体" pitchFamily="2" charset="-122"/>
              </a:rPr>
              <a:t>含有</a:t>
            </a:r>
            <a:r>
              <a:rPr lang="en-US" altLang="zh-CN" dirty="0">
                <a:ea typeface="宋体" pitchFamily="2" charset="-122"/>
              </a:rPr>
              <a:t>”</a:t>
            </a:r>
            <a:r>
              <a:rPr lang="zh-CN" altLang="en-US" dirty="0">
                <a:ea typeface="宋体" pitchFamily="2" charset="-122"/>
              </a:rPr>
              <a:t>断定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判断</a:t>
            </a:r>
            <a:r>
              <a:rPr lang="en-US" altLang="zh-CN" dirty="0">
                <a:ea typeface="宋体" pitchFamily="2" charset="-122"/>
              </a:rPr>
              <a:t>”</a:t>
            </a:r>
            <a:r>
              <a:rPr lang="zh-CN" altLang="en-US" dirty="0">
                <a:ea typeface="宋体" pitchFamily="2" charset="-122"/>
              </a:rPr>
              <a:t>的意思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名词</a:t>
            </a:r>
            <a:r>
              <a:rPr lang="en-US" altLang="zh-CN" dirty="0">
                <a:ea typeface="宋体" pitchFamily="2" charset="-122"/>
              </a:rPr>
              <a:t>:</a:t>
            </a:r>
            <a:r>
              <a:rPr lang="zh-CN" altLang="en-US" dirty="0">
                <a:ea typeface="宋体" pitchFamily="2" charset="-122"/>
              </a:rPr>
              <a:t>图灵</a:t>
            </a:r>
            <a:r>
              <a:rPr lang="en-US" altLang="zh-CN" dirty="0">
                <a:ea typeface="宋体" pitchFamily="2" charset="-122"/>
              </a:rPr>
              <a:t>,</a:t>
            </a:r>
            <a:r>
              <a:rPr lang="zh-CN" altLang="en-US" dirty="0">
                <a:ea typeface="宋体" pitchFamily="2" charset="-122"/>
              </a:rPr>
              <a:t>科学家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抽象与推广</a:t>
            </a:r>
            <a:r>
              <a:rPr lang="en-US" altLang="zh-CN" dirty="0">
                <a:ea typeface="宋体" pitchFamily="2" charset="-122"/>
              </a:rPr>
              <a:t>: x</a:t>
            </a:r>
            <a:r>
              <a:rPr lang="zh-CN" altLang="en-US" dirty="0">
                <a:ea typeface="宋体" pitchFamily="2" charset="-122"/>
              </a:rPr>
              <a:t>替换图灵</a:t>
            </a:r>
            <a:r>
              <a:rPr lang="en-US" altLang="zh-CN" dirty="0">
                <a:ea typeface="宋体" pitchFamily="2" charset="-122"/>
              </a:rPr>
              <a:t>, P(x)</a:t>
            </a:r>
            <a:r>
              <a:rPr lang="zh-CN" altLang="en-US" dirty="0">
                <a:ea typeface="宋体" pitchFamily="2" charset="-122"/>
              </a:rPr>
              <a:t>表示</a:t>
            </a:r>
            <a:r>
              <a:rPr lang="en-US" altLang="zh-CN" dirty="0">
                <a:ea typeface="宋体" pitchFamily="2" charset="-122"/>
              </a:rPr>
              <a:t> x</a:t>
            </a:r>
            <a:r>
              <a:rPr lang="zh-CN" altLang="en-US" dirty="0">
                <a:ea typeface="宋体" pitchFamily="2" charset="-122"/>
              </a:rPr>
              <a:t>是科学家</a:t>
            </a:r>
            <a:r>
              <a:rPr lang="en-US" altLang="zh-CN" dirty="0">
                <a:ea typeface="宋体" pitchFamily="2" charset="-122"/>
              </a:rPr>
              <a:t>.    P(</a:t>
            </a:r>
            <a:r>
              <a:rPr lang="zh-CN" altLang="en-US" dirty="0">
                <a:ea typeface="宋体" pitchFamily="2" charset="-122"/>
              </a:rPr>
              <a:t>曾兵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抽象与推广</a:t>
            </a:r>
            <a:r>
              <a:rPr lang="en-US" altLang="zh-CN" dirty="0">
                <a:ea typeface="宋体" pitchFamily="2" charset="-122"/>
              </a:rPr>
              <a:t>: P(</a:t>
            </a:r>
            <a:r>
              <a:rPr lang="en-US" altLang="zh-CN" dirty="0" err="1">
                <a:ea typeface="宋体" pitchFamily="2" charset="-122"/>
              </a:rPr>
              <a:t>x,y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表示</a:t>
            </a:r>
            <a:r>
              <a:rPr lang="en-US" altLang="zh-CN" dirty="0">
                <a:ea typeface="宋体" pitchFamily="2" charset="-122"/>
              </a:rPr>
              <a:t> x</a:t>
            </a:r>
            <a:r>
              <a:rPr lang="zh-CN" altLang="en-US" dirty="0">
                <a:ea typeface="宋体" pitchFamily="2" charset="-122"/>
              </a:rPr>
              <a:t>是</a:t>
            </a:r>
            <a:r>
              <a:rPr lang="en-US" altLang="zh-CN" dirty="0">
                <a:ea typeface="宋体" pitchFamily="2" charset="-122"/>
              </a:rPr>
              <a:t>y.    P(</a:t>
            </a:r>
            <a:r>
              <a:rPr lang="zh-CN" altLang="en-US" dirty="0">
                <a:ea typeface="宋体" pitchFamily="2" charset="-122"/>
              </a:rPr>
              <a:t>曾兵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总统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1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099B6-7588-4A78-835E-A0A208098353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Predicate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 P(</a:t>
            </a:r>
            <a:r>
              <a:rPr lang="en-US" altLang="zh-CN" dirty="0" err="1">
                <a:ea typeface="宋体" pitchFamily="2" charset="-122"/>
              </a:rPr>
              <a:t>x,y,z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It  is a </a:t>
            </a:r>
            <a:r>
              <a:rPr lang="en-US" altLang="zh-CN" i="1" dirty="0">
                <a:ea typeface="宋体" pitchFamily="2" charset="-122"/>
              </a:rPr>
              <a:t>statement. 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It  </a:t>
            </a:r>
            <a:r>
              <a:rPr lang="en-US" altLang="zh-CN" i="1" dirty="0">
                <a:ea typeface="宋体" pitchFamily="2" charset="-122"/>
              </a:rPr>
              <a:t>has some definite meaning.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It has a </a:t>
            </a:r>
            <a:r>
              <a:rPr lang="en-US" altLang="zh-CN" strike="dblStrike" dirty="0">
                <a:solidFill>
                  <a:srgbClr val="FF0000"/>
                </a:solidFill>
                <a:ea typeface="宋体" pitchFamily="2" charset="-122"/>
              </a:rPr>
              <a:t>constant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truth value.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与命题的区别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真值变化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随着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x,y,z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变化而变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与命题的联系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当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x,y,z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赋予常量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abc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时</a:t>
            </a:r>
            <a:r>
              <a:rPr lang="en-US" altLang="zh-CN" dirty="0">
                <a:ea typeface="宋体" pitchFamily="2" charset="-122"/>
              </a:rPr>
              <a:t>, P(</a:t>
            </a:r>
            <a:r>
              <a:rPr lang="en-US" altLang="zh-CN" dirty="0" err="1">
                <a:ea typeface="宋体" pitchFamily="2" charset="-122"/>
              </a:rPr>
              <a:t>a,b,c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成了命题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i="1" dirty="0"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i="1" dirty="0">
                <a:ea typeface="宋体" pitchFamily="2" charset="-122"/>
              </a:rPr>
              <a:t> 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36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099B6-7588-4A78-835E-A0A208098353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Predicate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Statement involving variables, such as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“x&gt;3,”  “x=y+3,”  and “x+y=z”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These statement are neither true nor false when the values of the variables are not specified.</a:t>
            </a:r>
          </a:p>
        </p:txBody>
      </p:sp>
    </p:spTree>
    <p:extLst>
      <p:ext uri="{BB962C8B-B14F-4D97-AF65-F5344CB8AC3E}">
        <p14:creationId xmlns:p14="http://schemas.microsoft.com/office/powerpoint/2010/main" val="363409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49111-B48A-4AA6-8A1F-35B131D5334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Propositional Function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P(x):“greater than 3” , where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predicate</a:t>
            </a:r>
            <a:r>
              <a:rPr lang="en-US" altLang="zh-CN" dirty="0">
                <a:ea typeface="宋体" pitchFamily="2" charset="-122"/>
              </a:rPr>
              <a:t> is “greater than 3” 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ea typeface="宋体" pitchFamily="2" charset="-122"/>
              </a:rPr>
              <a:t> x is the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variable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P(x) is said to be the value of the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propositional function</a:t>
            </a:r>
            <a:r>
              <a:rPr lang="en-US" altLang="zh-CN" dirty="0">
                <a:ea typeface="宋体" pitchFamily="2" charset="-122"/>
              </a:rPr>
              <a:t> at x.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Example 1: Let P(x) denote “x&gt;3”. What is the truth values of P(4) and P(2)?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P(4): 4&gt;3, True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P(2): 2&gt;3,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2364</TotalTime>
  <Words>3690</Words>
  <Application>Microsoft Office PowerPoint</Application>
  <PresentationFormat>全屏显示(4:3)</PresentationFormat>
  <Paragraphs>392</Paragraphs>
  <Slides>59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Arial</vt:lpstr>
      <vt:lpstr>Arial Black</vt:lpstr>
      <vt:lpstr>Euclid</vt:lpstr>
      <vt:lpstr>Impact</vt:lpstr>
      <vt:lpstr>Symbol</vt:lpstr>
      <vt:lpstr>Times New Roman</vt:lpstr>
      <vt:lpstr>Verdana</vt:lpstr>
      <vt:lpstr>Wingdings</vt:lpstr>
      <vt:lpstr>sample</vt:lpstr>
      <vt:lpstr>PowerPoint 演示文稿</vt:lpstr>
      <vt:lpstr>PowerPoint 演示文稿</vt:lpstr>
      <vt:lpstr>Contents</vt:lpstr>
      <vt:lpstr>PowerPoint 演示文稿</vt:lpstr>
      <vt:lpstr>         Propositions</vt:lpstr>
      <vt:lpstr>Predicate</vt:lpstr>
      <vt:lpstr>Predicate</vt:lpstr>
      <vt:lpstr>Predicate</vt:lpstr>
      <vt:lpstr>Propositional Function</vt:lpstr>
      <vt:lpstr>Example 2</vt:lpstr>
      <vt:lpstr>Example 3</vt:lpstr>
      <vt:lpstr>Propositional Function</vt:lpstr>
      <vt:lpstr>PowerPoint 演示文稿</vt:lpstr>
      <vt:lpstr>Quantifier Expressions</vt:lpstr>
      <vt:lpstr>Universal Quantification </vt:lpstr>
      <vt:lpstr>Example: </vt:lpstr>
      <vt:lpstr>Example 4</vt:lpstr>
      <vt:lpstr>Counterexample</vt:lpstr>
      <vt:lpstr>Example 5</vt:lpstr>
      <vt:lpstr>Example 6</vt:lpstr>
      <vt:lpstr>Example 7</vt:lpstr>
      <vt:lpstr>Existential Quantifier</vt:lpstr>
      <vt:lpstr>Meaning of Quantified Expressions</vt:lpstr>
      <vt:lpstr>Example: </vt:lpstr>
      <vt:lpstr>Example 8</vt:lpstr>
      <vt:lpstr>Example 9</vt:lpstr>
      <vt:lpstr>Quantifier</vt:lpstr>
      <vt:lpstr>PowerPoint 演示文稿</vt:lpstr>
      <vt:lpstr>Free and Bound Variables</vt:lpstr>
      <vt:lpstr>Example of Binding</vt:lpstr>
      <vt:lpstr>PowerPoint 演示文稿</vt:lpstr>
      <vt:lpstr>PowerPoint 演示文稿</vt:lpstr>
      <vt:lpstr>Negations</vt:lpstr>
      <vt:lpstr>Negations</vt:lpstr>
      <vt:lpstr>Negations</vt:lpstr>
      <vt:lpstr>Negations</vt:lpstr>
      <vt:lpstr>De Morgan’s laws</vt:lpstr>
      <vt:lpstr>Negating Quantifiers</vt:lpstr>
      <vt:lpstr>Example 10</vt:lpstr>
      <vt:lpstr>Example 11</vt:lpstr>
      <vt:lpstr>Example 11</vt:lpstr>
      <vt:lpstr>PowerPoint 演示文稿</vt:lpstr>
      <vt:lpstr>Example 12</vt:lpstr>
      <vt:lpstr>Example 12</vt:lpstr>
      <vt:lpstr>Example 12</vt:lpstr>
      <vt:lpstr>PowerPoint 演示文稿</vt:lpstr>
      <vt:lpstr>Example 13</vt:lpstr>
      <vt:lpstr>Example 13</vt:lpstr>
      <vt:lpstr>PowerPoint 演示文稿</vt:lpstr>
      <vt:lpstr>Example 13</vt:lpstr>
      <vt:lpstr>PowerPoint 演示文稿</vt:lpstr>
      <vt:lpstr>PowerPoint 演示文稿</vt:lpstr>
      <vt:lpstr>Examples from Lewis Carrol</vt:lpstr>
      <vt:lpstr>Example 13</vt:lpstr>
      <vt:lpstr>Example 14</vt:lpstr>
      <vt:lpstr>Example 14</vt:lpstr>
      <vt:lpstr>Logic Programming  不讲</vt:lpstr>
      <vt:lpstr>Exercises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489</cp:revision>
  <cp:lastPrinted>1601-01-01T00:00:00Z</cp:lastPrinted>
  <dcterms:created xsi:type="dcterms:W3CDTF">1601-01-01T00:00:00Z</dcterms:created>
  <dcterms:modified xsi:type="dcterms:W3CDTF">2021-09-16T13:17:57Z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