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92" r:id="rId13"/>
    <p:sldId id="268" r:id="rId14"/>
    <p:sldId id="269" r:id="rId15"/>
    <p:sldId id="270" r:id="rId16"/>
    <p:sldId id="271" r:id="rId17"/>
    <p:sldId id="272" r:id="rId18"/>
    <p:sldId id="273" r:id="rId19"/>
    <p:sldId id="290" r:id="rId20"/>
    <p:sldId id="289" r:id="rId21"/>
    <p:sldId id="280" r:id="rId22"/>
    <p:sldId id="274" r:id="rId23"/>
    <p:sldId id="284" r:id="rId24"/>
    <p:sldId id="285" r:id="rId25"/>
    <p:sldId id="287" r:id="rId26"/>
    <p:sldId id="288" r:id="rId27"/>
    <p:sldId id="277" r:id="rId28"/>
    <p:sldId id="279" r:id="rId29"/>
    <p:sldId id="291" r:id="rId30"/>
    <p:sldId id="278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711"/>
    <a:srgbClr val="8E2D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660"/>
  </p:normalViewPr>
  <p:slideViewPr>
    <p:cSldViewPr>
      <p:cViewPr varScale="1">
        <p:scale>
          <a:sx n="78" d="100"/>
          <a:sy n="78" d="100"/>
        </p:scale>
        <p:origin x="102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BD5C71D-616C-4C15-BA0A-B3E8BF71FF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9436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EB08A1EA-673B-4411-AB0E-A88D7DE319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05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F6C74-6A2E-45B6-A4C5-46771267C0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74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D108F-B092-46F9-9A10-69AF7CB03A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95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C2C78-6CF2-43D9-91D1-0EED8911D3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77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20532-D960-49F3-9E45-702BDD37F3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68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559E9-C655-464D-BFB6-3E326DB720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24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98E5-C34F-4642-8982-D2563C4EE0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22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F3BFA-BFDF-4380-B2D6-BB5B07EC63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98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A0D15-44E9-4387-BBDB-E71AC46027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88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2CB10-4F24-4DF4-9CA6-3B7778220F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9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1696E-E6A3-4869-93D7-41D0149A56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75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38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9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 dirty="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05D3AA60-DF4F-4012-B5F5-9CC418D0A2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7" name="Text Box 15"/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6FDC5-3FA2-4867-8C5A-2DB78A61AEF1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white">
          <a:xfrm>
            <a:off x="2286000" y="2743200"/>
            <a:ext cx="6705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chemeClr val="bg1"/>
                </a:solidFill>
                <a:latin typeface="Verdana" pitchFamily="34" charset="0"/>
              </a:rPr>
              <a:t>Discrete Mathematics</a:t>
            </a:r>
            <a:endParaRPr lang="en-US" altLang="zh-CN" sz="4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200400" y="4495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gray">
          <a:xfrm>
            <a:off x="1295400" y="5715000"/>
            <a:ext cx="655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Verdana" pitchFamily="34" charset="0"/>
              </a:rPr>
              <a:t>South China </a:t>
            </a:r>
            <a:r>
              <a:rPr lang="en-US" altLang="zh-CN" sz="2000" b="1" dirty="0">
                <a:latin typeface="Verdana" pitchFamily="34" charset="0"/>
              </a:rPr>
              <a:t>University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37819-AEC2-4F2B-9D17-6D4E56248627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</a:t>
            </a:r>
            <a:r>
              <a:rPr lang="en-US" altLang="zh-CN" sz="2800" dirty="0">
                <a:ea typeface="宋体" pitchFamily="2" charset="-122"/>
              </a:rPr>
              <a:t>5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F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</a:rPr>
              <a:t> represents “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x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is female”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</a:rPr>
              <a:t> represents “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x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is a parent”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M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x, y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</a:rPr>
              <a:t> represents “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x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is the mother of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y</a:t>
            </a:r>
            <a:r>
              <a:rPr lang="en-US" altLang="zh-CN" dirty="0">
                <a:ea typeface="宋体" pitchFamily="2" charset="-122"/>
              </a:rPr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“If a person is female and is a parent, then this person is someone’s mother”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F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y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M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x, y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y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F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M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x, y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03050-0140-46BE-BBB4-49066F1508AF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</a:t>
            </a:r>
            <a:r>
              <a:rPr lang="en-US" altLang="zh-CN" sz="2800" dirty="0">
                <a:ea typeface="宋体" pitchFamily="2" charset="-122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19225"/>
                <a:ext cx="8458200" cy="4879975"/>
              </a:xfrm>
            </p:spPr>
            <p:txBody>
              <a:bodyPr/>
              <a:lstStyle/>
              <a:p>
                <a:pPr eaLnBrk="1" hangingPunct="1"/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“Everyone has exactly one best friend.”</a:t>
                </a:r>
              </a:p>
              <a:p>
                <a:pPr eaLnBrk="1" hangingPunct="1"/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B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(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x, y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) </a:t>
                </a:r>
                <a:r>
                  <a:rPr lang="en-US" altLang="zh-CN" dirty="0">
                    <a:ea typeface="宋体" pitchFamily="2" charset="-122"/>
                  </a:rPr>
                  <a:t>represents “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y</a:t>
                </a:r>
                <a:r>
                  <a:rPr lang="en-US" altLang="zh-CN" i="1" dirty="0">
                    <a:ea typeface="宋体" pitchFamily="2" charset="-122"/>
                  </a:rPr>
                  <a:t> </a:t>
                </a:r>
                <a:r>
                  <a:rPr lang="en-US" altLang="zh-CN" dirty="0">
                    <a:ea typeface="宋体" pitchFamily="2" charset="-122"/>
                  </a:rPr>
                  <a:t>is the best friend of 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x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”.</a:t>
                </a:r>
              </a:p>
              <a:p>
                <a:pPr eaLnBrk="1" hangingPunct="1"/>
                <a:endParaRPr lang="en-US" altLang="zh-CN" i="1" dirty="0">
                  <a:ea typeface="宋体" pitchFamily="2" charset="-122"/>
                </a:endParaRPr>
              </a:p>
              <a:p>
                <a:pPr eaLnBrk="1" hangingPunct="1"/>
                <a:r>
                  <a:rPr lang="en-US" altLang="zh-CN" i="1" dirty="0">
                    <a:ea typeface="宋体" pitchFamily="2" charset="-122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</m:oMath>
                </a14:m>
                <a:r>
                  <a:rPr lang="en-US" altLang="zh-CN" i="1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𝑦𝐵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eaLnBrk="1" hangingPunct="1"/>
                <a:r>
                  <a:rPr lang="en-US" altLang="zh-CN" sz="2800" i="1" dirty="0">
                    <a:ea typeface="宋体" pitchFamily="2" charset="-122"/>
                  </a:rPr>
                  <a:t>Q=</a:t>
                </a:r>
                <a:r>
                  <a:rPr lang="en-US" altLang="zh-CN" sz="2800" i="1" dirty="0">
                    <a:solidFill>
                      <a:srgbClr val="030711"/>
                    </a:solidFill>
                    <a:ea typeface="宋体" pitchFamily="2" charset="-122"/>
                  </a:rPr>
                  <a:t> </a:t>
                </a:r>
                <a:r>
                  <a:rPr lang="en-US" altLang="zh-CN" sz="2800" dirty="0">
                    <a:solidFill>
                      <a:srgbClr val="030711"/>
                    </a:solidFill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800" i="1" dirty="0">
                    <a:solidFill>
                      <a:srgbClr val="030711"/>
                    </a:solidFill>
                    <a:ea typeface="宋体" pitchFamily="2" charset="-122"/>
                  </a:rPr>
                  <a:t>x </a:t>
                </a:r>
                <a:r>
                  <a:rPr lang="en-US" altLang="zh-CN" sz="2800" dirty="0">
                    <a:solidFill>
                      <a:srgbClr val="030711"/>
                    </a:solidFill>
                    <a:ea typeface="宋体" pitchFamily="2" charset="-122"/>
                    <a:sym typeface="Symbol" pitchFamily="18" charset="2"/>
                  </a:rPr>
                  <a:t> </a:t>
                </a:r>
                <a:r>
                  <a:rPr lang="en-US" altLang="zh-CN" sz="2800" i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y</a:t>
                </a:r>
                <a:r>
                  <a:rPr lang="en-US" altLang="zh-CN" sz="2800" i="1" baseline="-25000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1</a:t>
                </a:r>
                <a:r>
                  <a:rPr lang="en-US" altLang="zh-CN" sz="2800" i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lang="en-US" altLang="zh-CN" sz="2800" dirty="0">
                    <a:solidFill>
                      <a:srgbClr val="030711"/>
                    </a:solidFill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800" i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 y</a:t>
                </a:r>
                <a:r>
                  <a:rPr lang="en-US" altLang="zh-CN" sz="2800" i="1" baseline="-25000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2</a:t>
                </a:r>
                <a:r>
                  <a:rPr lang="en-US" altLang="zh-CN" sz="2800" dirty="0">
                    <a:solidFill>
                      <a:srgbClr val="030711"/>
                    </a:solidFill>
                    <a:ea typeface="宋体" pitchFamily="2" charset="-122"/>
                    <a:sym typeface="Symbol" pitchFamily="18" charset="2"/>
                  </a:rPr>
                  <a:t> (</a:t>
                </a:r>
                <a:r>
                  <a:rPr lang="en-US" altLang="zh-CN" sz="2800" i="1" dirty="0">
                    <a:solidFill>
                      <a:srgbClr val="030711"/>
                    </a:solidFill>
                    <a:ea typeface="宋体" pitchFamily="2" charset="-122"/>
                  </a:rPr>
                  <a:t>B</a:t>
                </a:r>
                <a:r>
                  <a:rPr lang="en-US" altLang="zh-CN" sz="2800" dirty="0">
                    <a:solidFill>
                      <a:srgbClr val="030711"/>
                    </a:solidFill>
                    <a:ea typeface="宋体" pitchFamily="2" charset="-122"/>
                  </a:rPr>
                  <a:t>(</a:t>
                </a:r>
                <a:r>
                  <a:rPr lang="en-US" altLang="zh-CN" sz="2800" i="1" dirty="0">
                    <a:solidFill>
                      <a:srgbClr val="030711"/>
                    </a:solidFill>
                    <a:ea typeface="宋体" pitchFamily="2" charset="-122"/>
                  </a:rPr>
                  <a:t>x, </a:t>
                </a:r>
                <a:r>
                  <a:rPr lang="en-US" altLang="zh-CN" sz="2800" i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y</a:t>
                </a:r>
                <a:r>
                  <a:rPr lang="en-US" altLang="zh-CN" sz="2800" i="1" baseline="-25000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1</a:t>
                </a:r>
                <a:r>
                  <a:rPr lang="en-US" altLang="zh-CN" sz="2800" dirty="0">
                    <a:solidFill>
                      <a:srgbClr val="030711"/>
                    </a:solidFill>
                    <a:ea typeface="宋体" pitchFamily="2" charset="-122"/>
                  </a:rPr>
                  <a:t>)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</a:t>
                </a:r>
                <a:r>
                  <a:rPr lang="en-US" altLang="zh-CN" sz="2800" i="1" dirty="0">
                    <a:solidFill>
                      <a:srgbClr val="030711"/>
                    </a:solidFill>
                    <a:ea typeface="宋体" pitchFamily="2" charset="-122"/>
                  </a:rPr>
                  <a:t> B</a:t>
                </a:r>
                <a:r>
                  <a:rPr lang="en-US" altLang="zh-CN" sz="2800" dirty="0">
                    <a:solidFill>
                      <a:srgbClr val="030711"/>
                    </a:solidFill>
                    <a:ea typeface="宋体" pitchFamily="2" charset="-122"/>
                  </a:rPr>
                  <a:t>(</a:t>
                </a:r>
                <a:r>
                  <a:rPr lang="en-US" altLang="zh-CN" sz="2800" i="1" dirty="0">
                    <a:solidFill>
                      <a:srgbClr val="030711"/>
                    </a:solidFill>
                    <a:ea typeface="宋体" pitchFamily="2" charset="-122"/>
                  </a:rPr>
                  <a:t>x, </a:t>
                </a:r>
                <a:r>
                  <a:rPr lang="en-US" altLang="zh-CN" sz="2800" i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y</a:t>
                </a:r>
                <a:r>
                  <a:rPr lang="en-US" altLang="zh-CN" sz="2800" i="1" baseline="-25000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2</a:t>
                </a:r>
                <a:r>
                  <a:rPr lang="en-US" altLang="zh-CN" sz="2800" dirty="0">
                    <a:solidFill>
                      <a:srgbClr val="030711"/>
                    </a:solidFill>
                    <a:ea typeface="宋体" pitchFamily="2" charset="-122"/>
                  </a:rPr>
                  <a:t>)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lang="en-US" altLang="zh-CN" sz="2800" b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</a:t>
                </a:r>
                <a:r>
                  <a:rPr lang="en-US" altLang="zh-CN" sz="2800" i="1" dirty="0">
                    <a:solidFill>
                      <a:srgbClr val="030711"/>
                    </a:solidFill>
                    <a:ea typeface="宋体" pitchFamily="2" charset="-122"/>
                  </a:rPr>
                  <a:t> </a:t>
                </a:r>
                <a:r>
                  <a:rPr lang="en-US" altLang="zh-CN" sz="2800" dirty="0">
                    <a:solidFill>
                      <a:srgbClr val="030711"/>
                    </a:solidFill>
                    <a:ea typeface="宋体" pitchFamily="2" charset="-122"/>
                  </a:rPr>
                  <a:t>(</a:t>
                </a:r>
                <a:r>
                  <a:rPr lang="en-US" altLang="zh-CN" sz="2800" i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lang="en-US" altLang="zh-CN" sz="2800" i="1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y</a:t>
                </a:r>
                <a:r>
                  <a:rPr lang="en-US" altLang="zh-CN" sz="2800" i="1" baseline="-2500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1</a:t>
                </a:r>
                <a:r>
                  <a:rPr lang="en-US" altLang="zh-CN" sz="2800" b="1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 =</a:t>
                </a:r>
                <a:r>
                  <a:rPr lang="en-US" altLang="zh-CN" sz="2800" i="1">
                    <a:solidFill>
                      <a:srgbClr val="030711"/>
                    </a:solidFill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lang="en-US" altLang="zh-CN" sz="2800" i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y</a:t>
                </a:r>
                <a:r>
                  <a:rPr lang="en-US" altLang="zh-CN" sz="2800" i="1" baseline="-25000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2</a:t>
                </a:r>
                <a:r>
                  <a:rPr lang="en-US" altLang="zh-CN" sz="2800" dirty="0">
                    <a:solidFill>
                      <a:srgbClr val="030711"/>
                    </a:solidFill>
                    <a:ea typeface="宋体" pitchFamily="2" charset="-122"/>
                  </a:rPr>
                  <a:t>))</a:t>
                </a:r>
                <a:endParaRPr lang="en-US" altLang="zh-CN" sz="2800" i="1" dirty="0">
                  <a:ea typeface="宋体" pitchFamily="2" charset="-122"/>
                </a:endParaRPr>
              </a:p>
              <a:p>
                <a:pPr eaLnBrk="1" hangingPunct="1"/>
                <a:r>
                  <a:rPr lang="en-US" altLang="zh-CN" i="1" dirty="0">
                    <a:ea typeface="宋体" pitchFamily="2" charset="-122"/>
                  </a:rPr>
                  <a:t>Q’=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 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x 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  <a:sym typeface="Symbol" pitchFamily="18" charset="2"/>
                  </a:rPr>
                  <a:t> </a:t>
                </a:r>
                <a:r>
                  <a:rPr lang="en-US" altLang="zh-CN" i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y</a:t>
                </a:r>
                <a:r>
                  <a:rPr lang="en-US" altLang="zh-CN" i="1" baseline="-25000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1</a:t>
                </a:r>
                <a:r>
                  <a:rPr lang="en-US" altLang="zh-CN" i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i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 y</a:t>
                </a:r>
                <a:r>
                  <a:rPr lang="en-US" altLang="zh-CN" i="1" baseline="-25000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2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  <a:sym typeface="Symbol" pitchFamily="18" charset="2"/>
                  </a:rPr>
                  <a:t> (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(</a:t>
                </a:r>
                <a:r>
                  <a:rPr lang="en-US" altLang="zh-CN" i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 y</a:t>
                </a:r>
                <a:r>
                  <a:rPr lang="en-US" altLang="zh-CN" i="1" baseline="-25000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  <a:sym typeface="Symbol" pitchFamily="18" charset="2"/>
                  </a:rPr>
                  <a:t>≠ </a:t>
                </a:r>
                <a:r>
                  <a:rPr lang="en-US" altLang="zh-CN" i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y</a:t>
                </a:r>
                <a:r>
                  <a:rPr lang="en-US" altLang="zh-CN" i="1" baseline="-25000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2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)</a:t>
                </a:r>
                <a:r>
                  <a:rPr lang="en-US" altLang="zh-CN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  ( 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B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(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x, </a:t>
                </a:r>
                <a:r>
                  <a:rPr lang="en-US" altLang="zh-CN" i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y</a:t>
                </a:r>
                <a:r>
                  <a:rPr lang="en-US" altLang="zh-CN" i="1" baseline="-25000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1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) </a:t>
                </a:r>
                <a:r>
                  <a:rPr lang="en-US" altLang="zh-CN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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 B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(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x, </a:t>
                </a:r>
                <a:r>
                  <a:rPr lang="en-US" altLang="zh-CN" i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y</a:t>
                </a:r>
                <a:r>
                  <a:rPr lang="en-US" altLang="zh-CN" i="1" baseline="-25000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2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)))</a:t>
                </a:r>
              </a:p>
              <a:p>
                <a:pPr eaLnBrk="1" hangingPunct="1"/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Formal  1: </a:t>
                </a:r>
                <a:r>
                  <a:rPr lang="en-US" altLang="zh-CN" i="1" dirty="0">
                    <a:ea typeface="宋体" pitchFamily="2" charset="-122"/>
                  </a:rPr>
                  <a:t>P</a:t>
                </a:r>
                <a:r>
                  <a:rPr lang="en-US" altLang="zh-CN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  </a:t>
                </a:r>
                <a:r>
                  <a:rPr lang="en-US" altLang="zh-CN" i="1" dirty="0">
                    <a:ea typeface="宋体" pitchFamily="2" charset="-122"/>
                  </a:rPr>
                  <a:t>Q</a:t>
                </a:r>
              </a:p>
              <a:p>
                <a:pPr eaLnBrk="1" hangingPunct="1"/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Formal  2: </a:t>
                </a:r>
                <a:r>
                  <a:rPr lang="en-US" altLang="zh-CN" i="1" dirty="0">
                    <a:ea typeface="宋体" pitchFamily="2" charset="-122"/>
                  </a:rPr>
                  <a:t>P</a:t>
                </a:r>
                <a:r>
                  <a:rPr lang="en-US" altLang="zh-CN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  </a:t>
                </a:r>
                <a:r>
                  <a:rPr lang="en-US" altLang="zh-CN" i="1" dirty="0">
                    <a:ea typeface="宋体" pitchFamily="2" charset="-122"/>
                  </a:rPr>
                  <a:t>Q'</a:t>
                </a:r>
                <a:endParaRPr lang="en-US" altLang="zh-CN" dirty="0">
                  <a:solidFill>
                    <a:srgbClr val="030711"/>
                  </a:solidFill>
                  <a:ea typeface="宋体" pitchFamily="2" charset="-122"/>
                </a:endParaRPr>
              </a:p>
              <a:p>
                <a:pPr eaLnBrk="1" hangingPunct="1"/>
                <a:endParaRPr lang="en-US" altLang="zh-CN" dirty="0">
                  <a:solidFill>
                    <a:srgbClr val="030711"/>
                  </a:solidFill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1331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9225"/>
                <a:ext cx="8458200" cy="4879975"/>
              </a:xfrm>
              <a:blipFill>
                <a:blip r:embed="rId2"/>
                <a:stretch>
                  <a:fillRect l="-1585" t="-1625" b="-8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03050-0140-46BE-BBB4-49066F1508AF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</a:t>
            </a:r>
            <a:r>
              <a:rPr lang="en-US" altLang="zh-CN" sz="2800" dirty="0">
                <a:ea typeface="宋体" pitchFamily="2" charset="-122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19225"/>
                <a:ext cx="8458200" cy="4879975"/>
              </a:xfrm>
            </p:spPr>
            <p:txBody>
              <a:bodyPr/>
              <a:lstStyle/>
              <a:p>
                <a:pPr eaLnBrk="1" hangingPunct="1"/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“Everyone has exactly one best friend.”</a:t>
                </a:r>
              </a:p>
              <a:p>
                <a:pPr eaLnBrk="1" hangingPunct="1"/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B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(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x, y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) </a:t>
                </a:r>
                <a:r>
                  <a:rPr lang="en-US" altLang="zh-CN" dirty="0">
                    <a:ea typeface="宋体" pitchFamily="2" charset="-122"/>
                  </a:rPr>
                  <a:t>represents “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y</a:t>
                </a:r>
                <a:r>
                  <a:rPr lang="en-US" altLang="zh-CN" i="1" dirty="0">
                    <a:ea typeface="宋体" pitchFamily="2" charset="-122"/>
                  </a:rPr>
                  <a:t> </a:t>
                </a:r>
                <a:r>
                  <a:rPr lang="en-US" altLang="zh-CN" dirty="0">
                    <a:ea typeface="宋体" pitchFamily="2" charset="-122"/>
                  </a:rPr>
                  <a:t>is the best friend of 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x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”.</a:t>
                </a:r>
              </a:p>
              <a:p>
                <a:pPr eaLnBrk="1" hangingPunct="1"/>
                <a:endParaRPr lang="en-US" altLang="zh-CN" i="1" dirty="0">
                  <a:ea typeface="宋体" pitchFamily="2" charset="-122"/>
                </a:endParaRPr>
              </a:p>
              <a:p>
                <a:pPr eaLnBrk="1" hangingPunct="1"/>
                <a:r>
                  <a:rPr lang="en-US" altLang="zh-CN" i="1" dirty="0">
                    <a:ea typeface="宋体" pitchFamily="2" charset="-122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</m:oMath>
                </a14:m>
                <a:r>
                  <a:rPr lang="en-US" altLang="zh-CN" i="1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𝑦𝐵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eaLnBrk="1" hangingPunct="1"/>
                <a:r>
                  <a:rPr lang="en-US" altLang="zh-CN" i="1" dirty="0">
                    <a:ea typeface="宋体" pitchFamily="2" charset="-122"/>
                  </a:rPr>
                  <a:t>Q=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 B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(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x, y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) </a:t>
                </a:r>
                <a:r>
                  <a:rPr lang="en-US" altLang="zh-CN" b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 </a:t>
                </a:r>
                <a:r>
                  <a:rPr lang="en-US" altLang="zh-CN" b="1" dirty="0">
                    <a:solidFill>
                      <a:srgbClr val="030711"/>
                    </a:solidFill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z 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((z </a:t>
                </a:r>
                <a:r>
                  <a:rPr lang="en-US" altLang="zh-CN" b="1" i="1" dirty="0">
                    <a:solidFill>
                      <a:srgbClr val="030711"/>
                    </a:solidFill>
                    <a:ea typeface="宋体" pitchFamily="2" charset="-122"/>
                    <a:sym typeface="Symbol" pitchFamily="18" charset="2"/>
                  </a:rPr>
                  <a:t>≠ 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y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)</a:t>
                </a:r>
                <a:r>
                  <a:rPr lang="en-US" altLang="zh-CN" b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lang="en-US" altLang="zh-CN" sz="3600" b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 </a:t>
                </a:r>
                <a:r>
                  <a:rPr lang="en-US" altLang="zh-CN" b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</a:t>
                </a:r>
                <a:r>
                  <a:rPr lang="en-US" altLang="zh-CN" sz="2800" b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B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(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x, z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)))</a:t>
                </a:r>
                <a:endParaRPr lang="en-US" altLang="zh-CN" i="1" dirty="0">
                  <a:ea typeface="宋体" pitchFamily="2" charset="-122"/>
                </a:endParaRPr>
              </a:p>
              <a:p>
                <a:pPr eaLnBrk="1" hangingPunct="1"/>
                <a:endParaRPr lang="en-US" altLang="zh-CN" i="1" dirty="0">
                  <a:ea typeface="宋体" pitchFamily="2" charset="-122"/>
                </a:endParaRPr>
              </a:p>
              <a:p>
                <a:pPr eaLnBrk="1" hangingPunct="1"/>
                <a:endParaRPr lang="en-US" altLang="zh-CN" i="1" dirty="0">
                  <a:ea typeface="宋体" pitchFamily="2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30711"/>
                    </a:solidFill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b="1" i="1" dirty="0">
                    <a:solidFill>
                      <a:srgbClr val="030711"/>
                    </a:solidFill>
                    <a:ea typeface="宋体" pitchFamily="2" charset="-122"/>
                  </a:rPr>
                  <a:t>x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 </a:t>
                </a:r>
                <a:r>
                  <a:rPr lang="en-US" altLang="zh-CN" b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</a:t>
                </a:r>
                <a:r>
                  <a:rPr lang="en-US" altLang="zh-CN" b="1" i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y </a:t>
                </a:r>
                <a:r>
                  <a:rPr lang="en-US" altLang="zh-CN" b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B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(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x, y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) </a:t>
                </a:r>
                <a:r>
                  <a:rPr lang="en-US" altLang="zh-CN" b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 </a:t>
                </a:r>
                <a:r>
                  <a:rPr lang="en-US" altLang="zh-CN" b="1" dirty="0">
                    <a:solidFill>
                      <a:srgbClr val="030711"/>
                    </a:solidFill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z 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((z </a:t>
                </a:r>
                <a:r>
                  <a:rPr lang="en-US" altLang="zh-CN" b="1" i="1" dirty="0">
                    <a:solidFill>
                      <a:srgbClr val="030711"/>
                    </a:solidFill>
                    <a:ea typeface="宋体" pitchFamily="2" charset="-122"/>
                    <a:sym typeface="Symbol" pitchFamily="18" charset="2"/>
                  </a:rPr>
                  <a:t>≠ 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y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)</a:t>
                </a:r>
                <a:r>
                  <a:rPr lang="en-US" altLang="zh-CN" b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lang="en-US" altLang="zh-CN" sz="3600" b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 </a:t>
                </a:r>
                <a:r>
                  <a:rPr lang="en-US" altLang="zh-CN" b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</a:t>
                </a:r>
                <a:r>
                  <a:rPr lang="en-US" altLang="zh-CN" sz="2800" b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B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(</a:t>
                </a:r>
                <a:r>
                  <a:rPr lang="en-US" altLang="zh-CN" i="1" dirty="0">
                    <a:solidFill>
                      <a:srgbClr val="030711"/>
                    </a:solidFill>
                    <a:ea typeface="宋体" pitchFamily="2" charset="-122"/>
                  </a:rPr>
                  <a:t>x, z</a:t>
                </a:r>
                <a:r>
                  <a:rPr lang="en-US" altLang="zh-CN" dirty="0">
                    <a:solidFill>
                      <a:srgbClr val="030711"/>
                    </a:solidFill>
                    <a:ea typeface="宋体" pitchFamily="2" charset="-122"/>
                  </a:rPr>
                  <a:t>)))</a:t>
                </a:r>
              </a:p>
              <a:p>
                <a:pPr eaLnBrk="1" hangingPunct="1"/>
                <a:endParaRPr lang="en-US" altLang="zh-CN" dirty="0">
                  <a:solidFill>
                    <a:srgbClr val="030711"/>
                  </a:solidFill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331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9225"/>
                <a:ext cx="8458200" cy="4879975"/>
              </a:xfrm>
              <a:blipFill>
                <a:blip r:embed="rId2"/>
                <a:stretch>
                  <a:fillRect l="-1585" t="-1625" b="-3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76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2BF99-046C-438C-BBAD-E15BF5D1AB7E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</a:t>
            </a:r>
            <a:r>
              <a:rPr lang="en-US" altLang="zh-CN" sz="2800" dirty="0">
                <a:ea typeface="宋体" pitchFamily="2" charset="-122"/>
              </a:rPr>
              <a:t>7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“There </a:t>
            </a:r>
            <a:r>
              <a:rPr lang="en-US" altLang="zh-CN">
                <a:solidFill>
                  <a:srgbClr val="030711"/>
                </a:solidFill>
                <a:ea typeface="宋体" pitchFamily="2" charset="-122"/>
              </a:rPr>
              <a:t>is a woman who has taken a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flight on </a:t>
            </a:r>
            <a:r>
              <a:rPr lang="en-US" altLang="zh-CN">
                <a:solidFill>
                  <a:srgbClr val="030711"/>
                </a:solidFill>
                <a:ea typeface="宋体" pitchFamily="2" charset="-122"/>
              </a:rPr>
              <a:t>every airline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in the world.”</a:t>
            </a:r>
          </a:p>
          <a:p>
            <a:pPr eaLnBrk="1" hangingPunct="1"/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w, f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 </a:t>
            </a:r>
            <a:r>
              <a:rPr lang="en-US" altLang="zh-CN">
                <a:solidFill>
                  <a:srgbClr val="030711"/>
                </a:solidFill>
                <a:ea typeface="宋体" pitchFamily="2" charset="-122"/>
              </a:rPr>
              <a:t>: passenger </a:t>
            </a:r>
            <a:r>
              <a:rPr lang="en-US" altLang="zh-CN" i="1">
                <a:solidFill>
                  <a:srgbClr val="030711"/>
                </a:solidFill>
                <a:ea typeface="宋体" pitchFamily="2" charset="-122"/>
              </a:rPr>
              <a:t>w</a:t>
            </a:r>
            <a:r>
              <a:rPr lang="en-US" altLang="zh-CN" i="1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has taken </a:t>
            </a:r>
            <a:r>
              <a:rPr lang="en-US" altLang="zh-CN" dirty="0">
                <a:ea typeface="宋体" pitchFamily="2" charset="-122"/>
              </a:rPr>
              <a:t>flight</a:t>
            </a:r>
            <a:r>
              <a:rPr lang="zh-CN" altLang="en-US" dirty="0">
                <a:ea typeface="宋体" pitchFamily="2" charset="-122"/>
              </a:rPr>
              <a:t>班机</a:t>
            </a:r>
            <a:r>
              <a:rPr lang="en-US" altLang="zh-CN" dirty="0">
                <a:ea typeface="宋体" pitchFamily="2" charset="-122"/>
              </a:rPr>
              <a:t>f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 </a:t>
            </a:r>
            <a:endParaRPr lang="en-US" altLang="zh-CN" dirty="0">
              <a:solidFill>
                <a:srgbClr val="030711"/>
              </a:solidFill>
              <a:ea typeface="宋体" pitchFamily="2" charset="-122"/>
            </a:endParaRPr>
          </a:p>
          <a:p>
            <a:pPr eaLnBrk="1" hangingPunct="1"/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Q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f</a:t>
            </a:r>
            <a:r>
              <a:rPr lang="en-US" altLang="zh-CN" i="1">
                <a:solidFill>
                  <a:srgbClr val="030711"/>
                </a:solidFill>
                <a:ea typeface="宋体" pitchFamily="2" charset="-122"/>
              </a:rPr>
              <a:t>, a</a:t>
            </a:r>
            <a:r>
              <a:rPr lang="en-US" altLang="zh-CN">
                <a:solidFill>
                  <a:srgbClr val="030711"/>
                </a:solidFill>
                <a:ea typeface="宋体" pitchFamily="2" charset="-122"/>
              </a:rPr>
              <a:t>)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: 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f</a:t>
            </a:r>
            <a:r>
              <a:rPr lang="en-US" altLang="zh-CN" i="1" dirty="0">
                <a:ea typeface="宋体" pitchFamily="2" charset="-122"/>
              </a:rPr>
              <a:t>  </a:t>
            </a:r>
            <a:r>
              <a:rPr lang="en-US" altLang="zh-CN">
                <a:ea typeface="宋体" pitchFamily="2" charset="-122"/>
              </a:rPr>
              <a:t>is a </a:t>
            </a:r>
            <a:r>
              <a:rPr lang="en-US" altLang="zh-CN" dirty="0">
                <a:ea typeface="宋体" pitchFamily="2" charset="-122"/>
              </a:rPr>
              <a:t>flight</a:t>
            </a:r>
            <a:r>
              <a:rPr lang="zh-CN" altLang="en-US" dirty="0">
                <a:ea typeface="宋体" pitchFamily="2" charset="-122"/>
              </a:rPr>
              <a:t>班机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on </a:t>
            </a:r>
            <a:r>
              <a:rPr lang="en-US" altLang="zh-CN">
                <a:solidFill>
                  <a:srgbClr val="030711"/>
                </a:solidFill>
                <a:ea typeface="宋体" pitchFamily="2" charset="-122"/>
              </a:rPr>
              <a:t>airline</a:t>
            </a:r>
            <a:r>
              <a:rPr lang="zh-CN" altLang="en-US">
                <a:ea typeface="宋体" pitchFamily="2" charset="-122"/>
              </a:rPr>
              <a:t>航线 </a:t>
            </a:r>
            <a:r>
              <a:rPr lang="en-US" altLang="zh-CN" i="1">
                <a:solidFill>
                  <a:srgbClr val="030711"/>
                </a:solidFill>
                <a:ea typeface="宋体" pitchFamily="2" charset="-122"/>
              </a:rPr>
              <a:t>a </a:t>
            </a:r>
            <a:endParaRPr lang="en-US" altLang="zh-CN" dirty="0">
              <a:solidFill>
                <a:srgbClr val="030711"/>
              </a:solidFill>
              <a:ea typeface="宋体" pitchFamily="2" charset="-122"/>
            </a:endParaRPr>
          </a:p>
          <a:p>
            <a:pPr eaLnBrk="1" hangingPunct="1"/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R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w, f</a:t>
            </a:r>
            <a:r>
              <a:rPr lang="en-US" altLang="zh-CN" i="1">
                <a:solidFill>
                  <a:srgbClr val="030711"/>
                </a:solidFill>
                <a:ea typeface="宋体" pitchFamily="2" charset="-122"/>
              </a:rPr>
              <a:t>, a</a:t>
            </a:r>
            <a:r>
              <a:rPr lang="en-US" altLang="zh-CN">
                <a:solidFill>
                  <a:srgbClr val="030711"/>
                </a:solidFill>
                <a:ea typeface="宋体" pitchFamily="2" charset="-122"/>
              </a:rPr>
              <a:t>): </a:t>
            </a:r>
            <a:r>
              <a:rPr lang="en-US" altLang="zh-CN" i="1">
                <a:solidFill>
                  <a:srgbClr val="030711"/>
                </a:solidFill>
                <a:ea typeface="宋体" pitchFamily="2" charset="-122"/>
              </a:rPr>
              <a:t>w</a:t>
            </a:r>
            <a:r>
              <a:rPr lang="en-US" altLang="zh-CN" i="1">
                <a:ea typeface="宋体" pitchFamily="2" charset="-122"/>
              </a:rPr>
              <a:t>  </a:t>
            </a:r>
            <a:r>
              <a:rPr lang="en-US" altLang="zh-CN">
                <a:ea typeface="宋体" pitchFamily="2" charset="-122"/>
              </a:rPr>
              <a:t>has taken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f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on </a:t>
            </a:r>
            <a:r>
              <a:rPr lang="en-US" altLang="zh-CN" i="1">
                <a:solidFill>
                  <a:srgbClr val="030711"/>
                </a:solidFill>
                <a:ea typeface="宋体" pitchFamily="2" charset="-122"/>
              </a:rPr>
              <a:t>a </a:t>
            </a:r>
            <a:endParaRPr lang="en-US" altLang="zh-CN" dirty="0">
              <a:solidFill>
                <a:srgbClr val="030711"/>
              </a:solidFill>
              <a:ea typeface="宋体" pitchFamily="2" charset="-122"/>
            </a:endParaRPr>
          </a:p>
          <a:p>
            <a:pPr eaLnBrk="1" hangingPunct="1"/>
            <a:endParaRPr lang="en-US" altLang="zh-CN" dirty="0">
              <a:solidFill>
                <a:srgbClr val="030711"/>
              </a:solidFill>
              <a:ea typeface="宋体" pitchFamily="2" charset="-122"/>
            </a:endParaRP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w </a:t>
            </a:r>
            <a:r>
              <a:rPr lang="en-US" altLang="zh-CN" b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w, f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Q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f</a:t>
            </a:r>
            <a:r>
              <a:rPr lang="en-US" altLang="zh-CN" i="1">
                <a:solidFill>
                  <a:srgbClr val="030711"/>
                </a:solidFill>
                <a:ea typeface="宋体" pitchFamily="2" charset="-122"/>
              </a:rPr>
              <a:t>, a</a:t>
            </a:r>
            <a:r>
              <a:rPr lang="en-US" altLang="zh-CN">
                <a:solidFill>
                  <a:srgbClr val="030711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w </a:t>
            </a:r>
            <a:r>
              <a:rPr lang="en-US" altLang="zh-CN" b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f 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R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w, f</a:t>
            </a:r>
            <a:r>
              <a:rPr lang="en-US" altLang="zh-CN" i="1">
                <a:solidFill>
                  <a:srgbClr val="030711"/>
                </a:solidFill>
                <a:ea typeface="宋体" pitchFamily="2" charset="-122"/>
              </a:rPr>
              <a:t>, a</a:t>
            </a:r>
            <a:r>
              <a:rPr lang="en-US" altLang="zh-CN">
                <a:solidFill>
                  <a:srgbClr val="030711"/>
                </a:solidFill>
                <a:ea typeface="宋体" pitchFamily="2" charset="-122"/>
              </a:rPr>
              <a:t>) </a:t>
            </a:r>
            <a:endParaRPr lang="en-US" altLang="zh-CN" dirty="0">
              <a:solidFill>
                <a:srgbClr val="03071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71188-0612-4703-A015-979CC1847B29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</a:t>
            </a:r>
            <a:r>
              <a:rPr lang="en-US" altLang="zh-CN" sz="2800" dirty="0">
                <a:ea typeface="宋体" pitchFamily="2" charset="-122"/>
              </a:rPr>
              <a:t>8-9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“The sum of two positive integers is positive.” 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y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&gt; 0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y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&gt; 0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 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 +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 &gt;0 )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/>
            <a:endParaRPr lang="en-US" altLang="zh-CN" b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Every real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number except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zero has a multiplicative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inverse.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”</a:t>
            </a:r>
            <a:endParaRPr lang="en-US" altLang="zh-CN" dirty="0"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cs typeface="Arial" charset="0"/>
                <a:sym typeface="Symbol" pitchFamily="18" charset="2"/>
              </a:rPr>
              <a:t>≠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0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y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b="1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= 1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9DF3C-08E7-4BBD-ADF1-7AE8075B2D96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16390" name="Group 4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23557" name="Oval 5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558" name="Oval 6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3559" name="Oval 7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560" name="Oval 8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638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09800" y="3505200"/>
            <a:ext cx="4572000" cy="685800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宋体" pitchFamily="2" charset="-122"/>
              </a:rPr>
              <a:t>Negating Nested Quantifiers</a:t>
            </a:r>
            <a:endParaRPr lang="en-US" altLang="zh-CN" sz="2400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B25B0F-8DF4-41DC-8656-CF72C74A9945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</a:t>
            </a:r>
            <a:r>
              <a:rPr lang="en-US" altLang="zh-CN" sz="2800" dirty="0">
                <a:ea typeface="宋体" pitchFamily="2" charset="-122"/>
              </a:rPr>
              <a:t>11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y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xy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=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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y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xy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=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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y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xy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=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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y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xy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≠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1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</a:t>
            </a:r>
          </a:p>
          <a:p>
            <a:pPr eaLnBrk="1" hangingPunct="1"/>
            <a:endParaRPr lang="en-US" altLang="zh-CN" dirty="0">
              <a:solidFill>
                <a:srgbClr val="03071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31574B-FABF-477D-A7D6-AE45742577E3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</a:t>
            </a:r>
            <a:r>
              <a:rPr lang="en-US" altLang="zh-CN" sz="2800" dirty="0">
                <a:ea typeface="宋体" pitchFamily="2" charset="-122"/>
              </a:rPr>
              <a:t>12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What </a:t>
            </a:r>
            <a:r>
              <a:rPr lang="en-US" altLang="zh-CN" dirty="0">
                <a:ea typeface="宋体" pitchFamily="2" charset="-122"/>
              </a:rPr>
              <a:t>is </a:t>
            </a:r>
            <a:r>
              <a:rPr lang="en-US" altLang="zh-CN">
                <a:ea typeface="宋体" pitchFamily="2" charset="-122"/>
              </a:rPr>
              <a:t>the negation </a:t>
            </a:r>
            <a:r>
              <a:rPr lang="en-US" altLang="zh-CN" dirty="0">
                <a:ea typeface="宋体" pitchFamily="2" charset="-122"/>
              </a:rPr>
              <a:t>of the logic expression </a:t>
            </a:r>
            <a:r>
              <a:rPr lang="en-US" altLang="zh-CN">
                <a:ea typeface="宋体" pitchFamily="2" charset="-122"/>
              </a:rPr>
              <a:t>of Example </a:t>
            </a:r>
            <a:r>
              <a:rPr lang="en-US" altLang="zh-CN" dirty="0">
                <a:ea typeface="宋体" pitchFamily="2" charset="-122"/>
              </a:rPr>
              <a:t>7.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w </a:t>
            </a:r>
            <a:r>
              <a:rPr lang="en-US" altLang="zh-CN" b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w, f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Q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f</a:t>
            </a:r>
            <a:r>
              <a:rPr lang="en-US" altLang="zh-CN" i="1">
                <a:solidFill>
                  <a:srgbClr val="030711"/>
                </a:solidFill>
                <a:ea typeface="宋体" pitchFamily="2" charset="-122"/>
              </a:rPr>
              <a:t>, a</a:t>
            </a:r>
            <a:r>
              <a:rPr lang="en-US" altLang="zh-CN">
                <a:solidFill>
                  <a:srgbClr val="030711"/>
                </a:solidFill>
                <a:ea typeface="宋体" pitchFamily="2" charset="-12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   </a:t>
            </a:r>
            <a:r>
              <a:rPr lang="en-US" altLang="zh-CN">
                <a:ea typeface="宋体" pitchFamily="2" charset="-122"/>
              </a:rPr>
              <a:t>Example </a:t>
            </a:r>
            <a:r>
              <a:rPr lang="en-US" altLang="zh-CN" dirty="0">
                <a:ea typeface="宋体" pitchFamily="2" charset="-122"/>
              </a:rPr>
              <a:t>7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 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w </a:t>
            </a:r>
            <a:r>
              <a:rPr lang="en-US" altLang="zh-CN" b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w, f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Q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f</a:t>
            </a:r>
            <a:r>
              <a:rPr lang="en-US" altLang="zh-CN" i="1">
                <a:solidFill>
                  <a:srgbClr val="030711"/>
                </a:solidFill>
                <a:ea typeface="宋体" pitchFamily="2" charset="-122"/>
              </a:rPr>
              <a:t>, a</a:t>
            </a:r>
            <a:r>
              <a:rPr lang="en-US" altLang="zh-CN">
                <a:solidFill>
                  <a:srgbClr val="030711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w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 b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w, f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Q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f</a:t>
            </a:r>
            <a:r>
              <a:rPr lang="en-US" altLang="zh-CN" i="1">
                <a:solidFill>
                  <a:srgbClr val="030711"/>
                </a:solidFill>
                <a:ea typeface="宋体" pitchFamily="2" charset="-122"/>
              </a:rPr>
              <a:t>, a</a:t>
            </a:r>
            <a:r>
              <a:rPr lang="en-US" altLang="zh-CN">
                <a:solidFill>
                  <a:srgbClr val="030711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w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 </a:t>
            </a:r>
            <a:r>
              <a:rPr lang="en-US" altLang="zh-CN" b="1" i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w, f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Q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f</a:t>
            </a:r>
            <a:r>
              <a:rPr lang="en-US" altLang="zh-CN" i="1">
                <a:solidFill>
                  <a:srgbClr val="030711"/>
                </a:solidFill>
                <a:ea typeface="宋体" pitchFamily="2" charset="-122"/>
              </a:rPr>
              <a:t>, a</a:t>
            </a:r>
            <a:r>
              <a:rPr lang="en-US" altLang="zh-CN">
                <a:solidFill>
                  <a:srgbClr val="030711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w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 </a:t>
            </a:r>
            <a:r>
              <a:rPr lang="en-US" altLang="zh-CN" b="1" i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 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w, f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Q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f</a:t>
            </a:r>
            <a:r>
              <a:rPr lang="en-US" altLang="zh-CN" i="1">
                <a:solidFill>
                  <a:srgbClr val="030711"/>
                </a:solidFill>
                <a:ea typeface="宋体" pitchFamily="2" charset="-122"/>
              </a:rPr>
              <a:t>, a</a:t>
            </a:r>
            <a:r>
              <a:rPr lang="en-US" altLang="zh-CN">
                <a:solidFill>
                  <a:srgbClr val="030711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w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 </a:t>
            </a:r>
            <a:r>
              <a:rPr lang="en-US" altLang="zh-CN" b="1" i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w, f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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Q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f</a:t>
            </a:r>
            <a:r>
              <a:rPr lang="en-US" altLang="zh-CN" i="1">
                <a:solidFill>
                  <a:srgbClr val="030711"/>
                </a:solidFill>
                <a:ea typeface="宋体" pitchFamily="2" charset="-122"/>
              </a:rPr>
              <a:t>, a</a:t>
            </a:r>
            <a:r>
              <a:rPr lang="en-US" altLang="zh-CN">
                <a:solidFill>
                  <a:srgbClr val="030711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1CFEB-F16B-4FB3-BC71-131DDFAC1B2A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10 and Example </a:t>
            </a:r>
            <a:r>
              <a:rPr lang="en-US" altLang="zh-CN" sz="2800" dirty="0">
                <a:ea typeface="宋体" pitchFamily="2" charset="-122"/>
              </a:rPr>
              <a:t>13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2400" y="1219200"/>
            <a:ext cx="9144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Logic expression of the definition of a limit using quantifiers.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 </a:t>
            </a:r>
            <a:r>
              <a:rPr lang="en-US" altLang="zh-CN" dirty="0" err="1">
                <a:ea typeface="宋体" pitchFamily="2" charset="-122"/>
              </a:rPr>
              <a:t>Lim</a:t>
            </a:r>
            <a:r>
              <a:rPr lang="en-US" altLang="zh-CN" sz="1600" b="1" dirty="0" err="1">
                <a:ea typeface="宋体" pitchFamily="2" charset="-122"/>
              </a:rPr>
              <a:t>x</a:t>
            </a:r>
            <a:r>
              <a:rPr lang="en-US" altLang="zh-CN" sz="1600" b="1" dirty="0" err="1">
                <a:ea typeface="宋体" pitchFamily="2" charset="-122"/>
                <a:sym typeface="Symbol" pitchFamily="18" charset="2"/>
              </a:rPr>
              <a:t>a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f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x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 =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  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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(0&lt;|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|&lt;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|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f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|&lt;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CN" b="1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Lim</a:t>
            </a:r>
            <a:r>
              <a:rPr lang="en-US" altLang="zh-CN" sz="1600" b="1" dirty="0" err="1">
                <a:ea typeface="宋体" pitchFamily="2" charset="-122"/>
              </a:rPr>
              <a:t>x</a:t>
            </a:r>
            <a:r>
              <a:rPr lang="en-US" altLang="zh-CN" sz="1600" b="1" dirty="0" err="1">
                <a:ea typeface="宋体" pitchFamily="2" charset="-122"/>
                <a:sym typeface="Symbol" pitchFamily="18" charset="2"/>
              </a:rPr>
              <a:t>a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f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x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cs typeface="Arial" charset="0"/>
                <a:sym typeface="Symbol" pitchFamily="18" charset="2"/>
              </a:rPr>
              <a:t>≠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L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=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[</a:t>
            </a:r>
            <a:r>
              <a:rPr lang="en-US" altLang="zh-CN" dirty="0" err="1">
                <a:ea typeface="宋体" pitchFamily="2" charset="-122"/>
              </a:rPr>
              <a:t>Lim</a:t>
            </a:r>
            <a:r>
              <a:rPr lang="en-US" altLang="zh-CN" sz="1600" b="1" dirty="0" err="1">
                <a:ea typeface="宋体" pitchFamily="2" charset="-122"/>
              </a:rPr>
              <a:t>x</a:t>
            </a:r>
            <a:r>
              <a:rPr lang="en-US" altLang="zh-CN" sz="1600" b="1" dirty="0" err="1">
                <a:ea typeface="宋体" pitchFamily="2" charset="-122"/>
                <a:sym typeface="Symbol" pitchFamily="18" charset="2"/>
              </a:rPr>
              <a:t>a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f ( x ) = L]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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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(0&lt;|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|&lt;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f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-L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|&lt;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= 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&lt;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….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?????</a:t>
            </a:r>
            <a:endParaRPr lang="en-US" altLang="zh-CN" b="1" i="1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 and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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879975"/>
          </a:xfrm>
        </p:spPr>
        <p:txBody>
          <a:bodyPr/>
          <a:lstStyle/>
          <a:p>
            <a:r>
              <a:rPr lang="en-US" altLang="zh-CN" dirty="0"/>
              <a:t>Theorem 1(original version): </a:t>
            </a:r>
          </a:p>
          <a:p>
            <a:pPr marL="0" indent="0">
              <a:buNone/>
            </a:pPr>
            <a:r>
              <a:rPr lang="en-US" altLang="zh-CN" dirty="0"/>
              <a:t>              ¬ [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dirty="0" err="1">
                <a:ea typeface="宋体" pitchFamily="2" charset="-122"/>
                <a:sym typeface="Symbol" pitchFamily="18" charset="2"/>
              </a:rPr>
              <a:t>xP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(x)]   x[</a:t>
            </a:r>
            <a:r>
              <a:rPr lang="en-US" altLang="zh-CN" dirty="0"/>
              <a:t>¬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P(x)]</a:t>
            </a:r>
          </a:p>
          <a:p>
            <a:r>
              <a:rPr lang="en-US" altLang="zh-CN" dirty="0"/>
              <a:t>Theorem 2 (extended version):  </a:t>
            </a:r>
          </a:p>
          <a:p>
            <a:pPr marL="0" indent="0">
              <a:buNone/>
            </a:pPr>
            <a:r>
              <a:rPr lang="en-US" altLang="zh-CN" dirty="0"/>
              <a:t>   ¬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x </a:t>
            </a:r>
            <a:r>
              <a:rPr lang="en-US" altLang="zh-CN" dirty="0">
                <a:sym typeface="Symbol" pitchFamily="18" charset="2"/>
              </a:rPr>
              <a:t>[</a:t>
            </a:r>
            <a:r>
              <a:rPr lang="en-US" altLang="zh-CN" dirty="0"/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D</a:t>
            </a:r>
            <a:r>
              <a:rPr lang="en-US" altLang="zh-CN" dirty="0">
                <a:sym typeface="Symbol"/>
              </a:rPr>
              <a:t> </a:t>
            </a:r>
            <a:r>
              <a:rPr lang="en-US" altLang="zh-CN" dirty="0"/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P(x)]   x[</a:t>
            </a:r>
            <a:r>
              <a:rPr lang="en-US" altLang="zh-CN" dirty="0"/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D </a:t>
            </a:r>
            <a:r>
              <a:rPr lang="en-US" altLang="zh-CN" dirty="0">
                <a:sym typeface="Symbol"/>
              </a:rPr>
              <a:t> </a:t>
            </a:r>
            <a:r>
              <a:rPr lang="en-US" altLang="zh-CN" dirty="0"/>
              <a:t>¬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P(x)]</a:t>
            </a:r>
          </a:p>
          <a:p>
            <a:r>
              <a:rPr lang="en-US" altLang="zh-CN" dirty="0"/>
              <a:t>Theorem 2 (alternative version): </a:t>
            </a:r>
          </a:p>
          <a:p>
            <a:pPr marL="0" indent="0">
              <a:buNone/>
            </a:pPr>
            <a:r>
              <a:rPr lang="en-US" altLang="zh-CN" dirty="0"/>
              <a:t>     ¬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dirty="0"/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D[P(x)]   </a:t>
            </a:r>
            <a:r>
              <a:rPr lang="en-US" altLang="zh-CN" dirty="0"/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D [</a:t>
            </a:r>
            <a:r>
              <a:rPr lang="en-US" altLang="zh-CN" dirty="0"/>
              <a:t>¬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P(x)]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endParaRPr lang="en-US" altLang="zh-CN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6C2C78-6CF2-43D9-91D1-0EED8911D3E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41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B62E16-1959-4515-8446-7702A2C75A84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white">
          <a:xfrm>
            <a:off x="4038600" y="60960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>
                <a:latin typeface="Verdana" pitchFamily="34" charset="0"/>
              </a:rPr>
              <a:t>Section 1.4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white">
          <a:xfrm>
            <a:off x="2362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Chapter </a:t>
            </a:r>
            <a:r>
              <a:rPr lang="en-US" altLang="zh-CN" sz="2400" b="1" dirty="0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1. </a:t>
            </a:r>
            <a:r>
              <a:rPr lang="en-US" altLang="zh-CN" sz="2400" b="1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Logic and </a:t>
            </a:r>
            <a:r>
              <a:rPr lang="en-US" altLang="zh-CN" sz="2400" b="1" dirty="0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Proof, Sets</a:t>
            </a:r>
            <a:r>
              <a:rPr lang="en-US" altLang="zh-CN" sz="2400" b="1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, and </a:t>
            </a:r>
            <a:r>
              <a:rPr lang="en-US" altLang="zh-CN" sz="2400" b="1" dirty="0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Function</a:t>
            </a: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gray">
          <a:xfrm>
            <a:off x="1295400" y="4648200"/>
            <a:ext cx="69342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Nested Quantifiers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 and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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879975"/>
          </a:xfrm>
        </p:spPr>
        <p:txBody>
          <a:bodyPr/>
          <a:lstStyle/>
          <a:p>
            <a:r>
              <a:rPr lang="en-US" altLang="zh-CN" dirty="0"/>
              <a:t>Theorem 2  (alternative version): </a:t>
            </a:r>
          </a:p>
          <a:p>
            <a:pPr marL="0" indent="0">
              <a:buNone/>
            </a:pPr>
            <a:r>
              <a:rPr lang="en-US" altLang="zh-CN" dirty="0"/>
              <a:t> ¬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x </a:t>
            </a:r>
            <a:r>
              <a:rPr lang="en-US" altLang="zh-CN" dirty="0">
                <a:sym typeface="Symbol" pitchFamily="18" charset="2"/>
              </a:rPr>
              <a:t>[</a:t>
            </a:r>
            <a:r>
              <a:rPr lang="en-US" altLang="zh-CN" dirty="0"/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D</a:t>
            </a:r>
            <a:r>
              <a:rPr lang="en-US" altLang="zh-CN" dirty="0">
                <a:sym typeface="Symbol"/>
              </a:rPr>
              <a:t> </a:t>
            </a:r>
            <a:r>
              <a:rPr lang="en-US" altLang="zh-CN" dirty="0"/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P(x)]   x[</a:t>
            </a:r>
            <a:r>
              <a:rPr lang="en-US" altLang="zh-CN" dirty="0"/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D </a:t>
            </a:r>
            <a:r>
              <a:rPr lang="en-US" altLang="zh-CN" dirty="0">
                <a:sym typeface="Symbol"/>
              </a:rPr>
              <a:t> </a:t>
            </a:r>
            <a:r>
              <a:rPr lang="en-US" altLang="zh-CN" dirty="0"/>
              <a:t>¬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P(x)]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&gt;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 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&gt;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(0&lt;|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|&lt;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f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-L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|&lt;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zh-CN" dirty="0"/>
              <a:t>=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&gt;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0 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0 ….. </a:t>
            </a:r>
          </a:p>
          <a:p>
            <a:pPr marL="0" indent="0">
              <a:buNone/>
            </a:pP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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&gt;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0 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0 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…..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6C2C78-6CF2-43D9-91D1-0EED8911D3E0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86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1CFEB-F16B-4FB3-BC71-131DDFAC1B2A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10 and Example </a:t>
            </a:r>
            <a:r>
              <a:rPr lang="en-US" altLang="zh-CN" sz="2800" dirty="0">
                <a:ea typeface="宋体" pitchFamily="2" charset="-122"/>
              </a:rPr>
              <a:t>13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err="1">
                <a:ea typeface="宋体" pitchFamily="2" charset="-122"/>
              </a:rPr>
              <a:t>Lim</a:t>
            </a:r>
            <a:r>
              <a:rPr lang="en-US" altLang="zh-CN" sz="1600" b="1" dirty="0" err="1">
                <a:ea typeface="宋体" pitchFamily="2" charset="-122"/>
              </a:rPr>
              <a:t>x</a:t>
            </a:r>
            <a:r>
              <a:rPr lang="en-US" altLang="zh-CN" sz="1600" b="1" dirty="0" err="1">
                <a:ea typeface="宋体" pitchFamily="2" charset="-122"/>
                <a:sym typeface="Symbol" pitchFamily="18" charset="2"/>
              </a:rPr>
              <a:t>a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f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x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cs typeface="Arial" charset="0"/>
                <a:sym typeface="Symbol" pitchFamily="18" charset="2"/>
              </a:rPr>
              <a:t>≠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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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(0&lt;|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|&lt;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f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-L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|&lt;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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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0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0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0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(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0&lt;|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|&lt;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f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)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-L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|&lt;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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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[ (0&lt;|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|&lt;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)</a:t>
            </a:r>
            <a:r>
              <a:rPr lang="en-US" altLang="zh-CN" sz="3600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Symbol"/>
              </a:rPr>
              <a:t>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f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-L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|&lt;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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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(0&lt;|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|&lt;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 |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f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-L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|&lt;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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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(0&lt;|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|&lt;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f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-L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|≥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049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3564CB-BAEB-4327-942C-8E29A3A8C550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20484" name="Group 3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20486" name="Group 4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27653" name="Oval 5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654" name="Oval 6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7655" name="Oval 7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656" name="Oval 8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657" name="Oval 9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658" name="Oval 10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48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09800" y="3505200"/>
            <a:ext cx="4572000" cy="6858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ea typeface="宋体" pitchFamily="2" charset="-122"/>
              </a:rPr>
              <a:t>The Order </a:t>
            </a:r>
            <a:r>
              <a:rPr lang="en-US" altLang="zh-CN" sz="2800" b="1">
                <a:ea typeface="宋体" pitchFamily="2" charset="-122"/>
              </a:rPr>
              <a:t>of Quantifiers</a:t>
            </a:r>
            <a:endParaRPr lang="en-US" altLang="zh-CN" sz="2800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E10D7B-3005-4F4A-AAE5-997ED69ECBB9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Quantifications </a:t>
            </a:r>
            <a:r>
              <a:rPr lang="en-US" altLang="zh-CN" dirty="0">
                <a:ea typeface="宋体" pitchFamily="2" charset="-122"/>
              </a:rPr>
              <a:t>of </a:t>
            </a:r>
            <a:r>
              <a:rPr lang="en-US" altLang="zh-CN">
                <a:ea typeface="宋体" pitchFamily="2" charset="-122"/>
              </a:rPr>
              <a:t>Two Variables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Let domain of x be {</a:t>
            </a:r>
            <a:r>
              <a:rPr lang="en-US" altLang="zh-CN" dirty="0"/>
              <a:t>Turing</a:t>
            </a:r>
            <a:r>
              <a:rPr lang="en-US" altLang="zh-CN" dirty="0">
                <a:ea typeface="宋体" pitchFamily="2" charset="-122"/>
              </a:rPr>
              <a:t>,</a:t>
            </a:r>
            <a:r>
              <a:rPr lang="en-US" altLang="zh-CN" dirty="0"/>
              <a:t> Yao</a:t>
            </a:r>
            <a:r>
              <a:rPr lang="en-US" altLang="zh-CN" dirty="0">
                <a:ea typeface="宋体" pitchFamily="2" charset="-122"/>
              </a:rPr>
              <a:t>}. Let domain of y be {Mathematics, Cryptography}. 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800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800" i="1" dirty="0"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i="1" dirty="0" err="1">
                <a:ea typeface="宋体" pitchFamily="2" charset="-122"/>
                <a:sym typeface="Symbol" pitchFamily="18" charset="2"/>
              </a:rPr>
              <a:t>x,y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) ?  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800" i="1" dirty="0">
                <a:ea typeface="宋体" pitchFamily="2" charset="-122"/>
                <a:sym typeface="Symbol" pitchFamily="18" charset="2"/>
              </a:rPr>
              <a:t>y 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800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i="1" dirty="0" err="1">
                <a:ea typeface="宋体" pitchFamily="2" charset="-122"/>
                <a:sym typeface="Symbol" pitchFamily="18" charset="2"/>
              </a:rPr>
              <a:t>x,y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) ? </a:t>
            </a:r>
          </a:p>
          <a:p>
            <a:pPr eaLnBrk="1" hangingPunct="1"/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pPr marL="0" indent="0" algn="r" eaLnBrk="1" hangingPunct="1">
              <a:buNone/>
            </a:pP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 </a:t>
            </a:r>
            <a:r>
              <a:rPr lang="en-US" altLang="zh-CN" sz="2800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800" i="1" dirty="0"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i="1" dirty="0" err="1">
                <a:ea typeface="宋体" pitchFamily="2" charset="-122"/>
                <a:sym typeface="Symbol" pitchFamily="18" charset="2"/>
              </a:rPr>
              <a:t>x,y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)=P(T,M)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P(T,C)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P(Y, M)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P(Y, C)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= </a:t>
            </a:r>
            <a:r>
              <a:rPr lang="en-US" altLang="zh-CN" sz="2800" i="1" dirty="0">
                <a:ea typeface="宋体" pitchFamily="2" charset="-122"/>
                <a:sym typeface="Symbol" pitchFamily="18" charset="2"/>
              </a:rPr>
              <a:t>y 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800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i="1" dirty="0" err="1">
                <a:ea typeface="宋体" pitchFamily="2" charset="-122"/>
                <a:sym typeface="Symbol" pitchFamily="18" charset="2"/>
              </a:rPr>
              <a:t>x,y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) </a:t>
            </a:r>
          </a:p>
          <a:p>
            <a:pPr eaLnBrk="1" hangingPunct="1"/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sz="3600" dirty="0">
                <a:ea typeface="宋体" pitchFamily="2" charset="-122"/>
                <a:sym typeface="Symbol" pitchFamily="18" charset="2"/>
              </a:rPr>
              <a:t>Theorem: </a:t>
            </a:r>
            <a:r>
              <a:rPr lang="en-US" altLang="zh-CN" sz="3600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3600" dirty="0">
                <a:ea typeface="宋体" pitchFamily="2" charset="-122"/>
                <a:sym typeface="Symbol" pitchFamily="18" charset="2"/>
              </a:rPr>
              <a:t> </a:t>
            </a:r>
            <a:r>
              <a:rPr lang="en-US" altLang="zh-CN" sz="3600" i="1" dirty="0"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sz="36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3600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3600" i="1" dirty="0" err="1">
                <a:ea typeface="宋体" pitchFamily="2" charset="-122"/>
                <a:sym typeface="Symbol" pitchFamily="18" charset="2"/>
              </a:rPr>
              <a:t>x,y</a:t>
            </a:r>
            <a:r>
              <a:rPr lang="en-US" altLang="zh-CN" sz="3600" dirty="0">
                <a:ea typeface="宋体" pitchFamily="2" charset="-122"/>
                <a:sym typeface="Symbol" pitchFamily="18" charset="2"/>
              </a:rPr>
              <a:t>)=  </a:t>
            </a:r>
            <a:r>
              <a:rPr lang="en-US" altLang="zh-CN" sz="3600" i="1" dirty="0">
                <a:ea typeface="宋体" pitchFamily="2" charset="-122"/>
                <a:sym typeface="Symbol" pitchFamily="18" charset="2"/>
              </a:rPr>
              <a:t>y </a:t>
            </a:r>
            <a:r>
              <a:rPr lang="en-US" altLang="zh-CN" sz="3600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3600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36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3600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3600" i="1" dirty="0" err="1">
                <a:ea typeface="宋体" pitchFamily="2" charset="-122"/>
                <a:sym typeface="Symbol" pitchFamily="18" charset="2"/>
              </a:rPr>
              <a:t>x,y</a:t>
            </a:r>
            <a:r>
              <a:rPr lang="en-US" altLang="zh-CN" sz="3600" dirty="0"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 </a:t>
            </a:r>
          </a:p>
          <a:p>
            <a:pPr eaLnBrk="1" hangingPunct="1"/>
            <a:endParaRPr lang="en-US" altLang="zh-CN" sz="3000" b="1" dirty="0"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464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35D329-7601-4F0C-9ED7-90C1497CE770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Quantifications </a:t>
            </a:r>
            <a:r>
              <a:rPr lang="en-US" altLang="zh-CN" dirty="0">
                <a:ea typeface="宋体" pitchFamily="2" charset="-122"/>
              </a:rPr>
              <a:t>of </a:t>
            </a:r>
            <a:r>
              <a:rPr lang="en-US" altLang="zh-CN">
                <a:ea typeface="宋体" pitchFamily="2" charset="-122"/>
              </a:rPr>
              <a:t>Two Variables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Theorem: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x,y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 = 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y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x,y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When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Ture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? </a:t>
            </a:r>
            <a:r>
              <a:rPr lang="en-US" altLang="zh-CN" sz="3000" b="1" dirty="0">
                <a:ea typeface="宋体" pitchFamily="2" charset="-122"/>
                <a:sym typeface="Symbol" pitchFamily="18" charset="2"/>
              </a:rPr>
              <a:t>There </a:t>
            </a:r>
            <a:r>
              <a:rPr lang="en-US" altLang="zh-CN" sz="3000" b="1">
                <a:ea typeface="宋体" pitchFamily="2" charset="-122"/>
                <a:sym typeface="Symbol" pitchFamily="18" charset="2"/>
              </a:rPr>
              <a:t>is a pair </a:t>
            </a:r>
            <a:r>
              <a:rPr lang="en-US" altLang="zh-CN" sz="3000" b="1" i="1" dirty="0">
                <a:ea typeface="宋体" pitchFamily="2" charset="-122"/>
                <a:sym typeface="Symbol" pitchFamily="18" charset="2"/>
              </a:rPr>
              <a:t>x, y </a:t>
            </a:r>
            <a:r>
              <a:rPr lang="en-US" altLang="zh-CN" sz="3000" b="1" dirty="0">
                <a:ea typeface="宋体" pitchFamily="2" charset="-122"/>
                <a:sym typeface="Symbol" pitchFamily="18" charset="2"/>
              </a:rPr>
              <a:t>for which </a:t>
            </a:r>
            <a:r>
              <a:rPr lang="en-US" altLang="zh-CN" sz="3000" b="1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3000" b="1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3000" b="1" i="1" dirty="0">
                <a:ea typeface="宋体" pitchFamily="2" charset="-122"/>
                <a:sym typeface="Symbol" pitchFamily="18" charset="2"/>
              </a:rPr>
              <a:t>x, y</a:t>
            </a:r>
            <a:r>
              <a:rPr lang="en-US" altLang="zh-CN" sz="3000" b="1" dirty="0">
                <a:ea typeface="宋体" pitchFamily="2" charset="-122"/>
                <a:sym typeface="Symbol" pitchFamily="18" charset="2"/>
              </a:rPr>
              <a:t>) is true.</a:t>
            </a:r>
            <a:endParaRPr lang="en-US" altLang="zh-CN" b="1" dirty="0"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  <a:sym typeface="Symbol" pitchFamily="18" charset="2"/>
              </a:rPr>
              <a:t>When </a:t>
            </a:r>
            <a:r>
              <a:rPr lang="en-US" altLang="zh-CN" i="1">
                <a:ea typeface="宋体" pitchFamily="2" charset="-122"/>
                <a:sym typeface="Symbol" pitchFamily="18" charset="2"/>
              </a:rPr>
              <a:t>False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? </a:t>
            </a:r>
            <a:r>
              <a:rPr lang="en-US" altLang="zh-CN" sz="3000" b="1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3000" b="1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3000" b="1" i="1" dirty="0" err="1">
                <a:ea typeface="宋体" pitchFamily="2" charset="-122"/>
                <a:sym typeface="Symbol" pitchFamily="18" charset="2"/>
              </a:rPr>
              <a:t>x,y</a:t>
            </a:r>
            <a:r>
              <a:rPr lang="en-US" altLang="zh-CN" sz="3000" b="1" dirty="0"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3000" b="1">
                <a:ea typeface="宋体" pitchFamily="2" charset="-122"/>
                <a:sym typeface="Symbol" pitchFamily="18" charset="2"/>
              </a:rPr>
              <a:t>is false </a:t>
            </a:r>
            <a:r>
              <a:rPr lang="en-US" altLang="zh-CN" sz="3000" b="1" dirty="0">
                <a:ea typeface="宋体" pitchFamily="2" charset="-122"/>
                <a:sym typeface="Symbol" pitchFamily="18" charset="2"/>
              </a:rPr>
              <a:t>for every </a:t>
            </a:r>
            <a:r>
              <a:rPr lang="en-US" altLang="zh-CN" sz="3000" b="1" i="1" dirty="0" err="1">
                <a:ea typeface="宋体" pitchFamily="2" charset="-122"/>
                <a:sym typeface="Symbol" pitchFamily="18" charset="2"/>
              </a:rPr>
              <a:t>x,y</a:t>
            </a:r>
            <a:r>
              <a:rPr lang="en-US" altLang="zh-CN" sz="3000" b="1" dirty="0">
                <a:ea typeface="宋体" pitchFamily="2" charset="-122"/>
                <a:sym typeface="Symbol" pitchFamily="18" charset="2"/>
              </a:rPr>
              <a:t>.</a:t>
            </a:r>
            <a:endParaRPr lang="en-US" altLang="zh-CN" dirty="0"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0165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E10D7B-3005-4F4A-AAE5-997ED69ECBB9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Quantifications </a:t>
            </a:r>
            <a:r>
              <a:rPr lang="en-US" altLang="zh-CN" dirty="0">
                <a:ea typeface="宋体" pitchFamily="2" charset="-122"/>
              </a:rPr>
              <a:t>of </a:t>
            </a:r>
            <a:r>
              <a:rPr lang="en-US" altLang="zh-CN">
                <a:ea typeface="宋体" pitchFamily="2" charset="-122"/>
              </a:rPr>
              <a:t>Two Variables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  <a:sym typeface="Symbol" pitchFamily="18" charset="2"/>
              </a:rPr>
              <a:t> 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x,y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 =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x,y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 ???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x,y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 =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x,y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 ???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sz="30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000">
                <a:ea typeface="宋体" pitchFamily="2" charset="-122"/>
                <a:sym typeface="Symbol" pitchFamily="18" charset="2"/>
              </a:rPr>
              <a:t>Let domain </a:t>
            </a:r>
            <a:r>
              <a:rPr lang="en-US" altLang="zh-CN" sz="3000" dirty="0">
                <a:ea typeface="宋体" pitchFamily="2" charset="-122"/>
                <a:sym typeface="Symbol" pitchFamily="18" charset="2"/>
              </a:rPr>
              <a:t>of x, y </a:t>
            </a:r>
            <a:r>
              <a:rPr lang="en-US" altLang="zh-CN" sz="3000">
                <a:ea typeface="宋体" pitchFamily="2" charset="-122"/>
                <a:sym typeface="Symbol" pitchFamily="18" charset="2"/>
              </a:rPr>
              <a:t>be all </a:t>
            </a:r>
            <a:r>
              <a:rPr lang="en-US" altLang="zh-CN" sz="3000" dirty="0">
                <a:ea typeface="宋体" pitchFamily="2" charset="-122"/>
                <a:sym typeface="Symbol" pitchFamily="18" charset="2"/>
              </a:rPr>
              <a:t>people. </a:t>
            </a:r>
            <a:r>
              <a:rPr lang="en-US" altLang="zh-CN" sz="2800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i="1" dirty="0" err="1">
                <a:ea typeface="宋体" pitchFamily="2" charset="-122"/>
                <a:sym typeface="Symbol" pitchFamily="18" charset="2"/>
              </a:rPr>
              <a:t>x,y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): y</a:t>
            </a:r>
            <a:r>
              <a:rPr lang="zh-CN" altLang="en-US" sz="28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is father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of x.</a:t>
            </a:r>
            <a:endParaRPr lang="en-US" altLang="zh-CN" sz="3000" b="1" dirty="0"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13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E10D7B-3005-4F4A-AAE5-997ED69ECBB9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Quantifications </a:t>
            </a:r>
            <a:r>
              <a:rPr lang="en-US" altLang="zh-CN" dirty="0">
                <a:ea typeface="宋体" pitchFamily="2" charset="-122"/>
              </a:rPr>
              <a:t>of </a:t>
            </a:r>
            <a:r>
              <a:rPr lang="en-US" altLang="zh-CN">
                <a:ea typeface="宋体" pitchFamily="2" charset="-122"/>
              </a:rPr>
              <a:t>Two Variables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  <a:sym typeface="Symbol" pitchFamily="18" charset="2"/>
              </a:rPr>
              <a:t>Theorem: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ea typeface="宋体" pitchFamily="2" charset="-122"/>
                <a:sym typeface="Symbol" pitchFamily="18" charset="2"/>
              </a:rPr>
              <a:t> 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x,y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 !=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x,y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CN" dirty="0"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x,y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 !=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x,y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  </a:t>
            </a:r>
            <a:r>
              <a:rPr lang="en-US" altLang="zh-CN" sz="3000" dirty="0">
                <a:ea typeface="宋体" pitchFamily="2" charset="-122"/>
                <a:sym typeface="Symbol" pitchFamily="18" charset="2"/>
              </a:rPr>
              <a:t>  </a:t>
            </a:r>
            <a:endParaRPr lang="en-US" altLang="zh-CN" sz="3000" b="1" dirty="0"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0450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C0D13-73FD-47F9-8BDB-2572E7B50220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</a:t>
            </a:r>
            <a:r>
              <a:rPr lang="en-US" altLang="zh-CN" sz="2800" dirty="0">
                <a:ea typeface="宋体" pitchFamily="2" charset="-122"/>
              </a:rPr>
              <a:t>16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5057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Let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x,y,z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be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the statement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en-US" altLang="zh-CN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z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”</a:t>
            </a:r>
            <a:endParaRPr lang="en-US" altLang="zh-CN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z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x,y,z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For all real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numbers </a:t>
            </a:r>
            <a:r>
              <a:rPr lang="en-US" altLang="zh-CN" i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for all real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numbers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there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is a real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number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z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such that </a:t>
            </a:r>
            <a:r>
              <a:rPr lang="en-US" altLang="zh-CN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z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”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                 </a:t>
            </a:r>
            <a:r>
              <a:rPr lang="en-US" altLang="zh-CN" dirty="0">
                <a:solidFill>
                  <a:srgbClr val="8E2D06"/>
                </a:solidFill>
                <a:ea typeface="宋体" pitchFamily="2" charset="-122"/>
                <a:sym typeface="Symbol" pitchFamily="18" charset="2"/>
              </a:rPr>
              <a:t>True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solidFill>
                <a:srgbClr val="8E2D06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z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x,y,z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There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is a real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number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z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such that for all real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numbers </a:t>
            </a:r>
            <a:r>
              <a:rPr lang="en-US" altLang="zh-CN" i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it is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true that </a:t>
            </a:r>
            <a:r>
              <a:rPr lang="en-US" altLang="zh-CN" i="1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i="1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i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z  </a:t>
            </a:r>
            <a:r>
              <a:rPr lang="en-US" altLang="zh-CN">
                <a:solidFill>
                  <a:srgbClr val="8E2D06"/>
                </a:solidFill>
                <a:ea typeface="宋体" pitchFamily="2" charset="-122"/>
                <a:sym typeface="Symbol" pitchFamily="18" charset="2"/>
              </a:rPr>
              <a:t>False</a:t>
            </a:r>
            <a:endParaRPr lang="en-US" altLang="zh-CN" dirty="0"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i="1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C78AC-49BC-4166-BA2A-0624CDDC7C86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10CB4E11-2CC9-4FF3-9A17-2A2B847973F1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28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Exercises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9600" cy="312420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P57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  6 c g, 7 d g k, 16 b d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A0D15-44E9-4387-BBDB-E71AC460271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17" y="1676400"/>
            <a:ext cx="900214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4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962B0-6009-4F9A-B0F7-E8150060756D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24" name="AutoShape 3"/>
          <p:cNvSpPr>
            <a:spLocks noChangeArrowheads="1"/>
          </p:cNvSpPr>
          <p:nvPr/>
        </p:nvSpPr>
        <p:spPr bwMode="gray">
          <a:xfrm>
            <a:off x="914400" y="2176463"/>
            <a:ext cx="76962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gray">
          <a:xfrm>
            <a:off x="533400" y="20574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gray">
          <a:xfrm>
            <a:off x="1143000" y="2232025"/>
            <a:ext cx="731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Translating Statements </a:t>
            </a:r>
            <a:r>
              <a:rPr lang="en-US" altLang="zh-CN" sz="1800" b="1" dirty="0"/>
              <a:t>Involving </a:t>
            </a:r>
            <a:r>
              <a:rPr lang="en-US" altLang="zh-CN" sz="1800" b="1"/>
              <a:t>Nested Quantifiers</a:t>
            </a:r>
            <a:endParaRPr lang="en-US" altLang="zh-CN" sz="1800" b="1" dirty="0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gray">
          <a:xfrm>
            <a:off x="687388" y="21558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gray">
          <a:xfrm>
            <a:off x="914400" y="3014663"/>
            <a:ext cx="76962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9" name="AutoShape 8"/>
          <p:cNvSpPr>
            <a:spLocks noChangeArrowheads="1"/>
          </p:cNvSpPr>
          <p:nvPr/>
        </p:nvSpPr>
        <p:spPr bwMode="gray">
          <a:xfrm>
            <a:off x="533400" y="28956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gray">
          <a:xfrm>
            <a:off x="1219200" y="3070225"/>
            <a:ext cx="731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Translating Statements Into Logical </a:t>
            </a:r>
            <a:r>
              <a:rPr lang="en-US" altLang="zh-CN" sz="1800" b="1" dirty="0"/>
              <a:t>Expressions</a:t>
            </a:r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gray">
          <a:xfrm>
            <a:off x="687388" y="29940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32" name="AutoShape 11"/>
          <p:cNvSpPr>
            <a:spLocks noChangeArrowheads="1"/>
          </p:cNvSpPr>
          <p:nvPr/>
        </p:nvSpPr>
        <p:spPr bwMode="gray">
          <a:xfrm>
            <a:off x="914400" y="3852863"/>
            <a:ext cx="76962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3" name="AutoShape 12"/>
          <p:cNvSpPr>
            <a:spLocks noChangeArrowheads="1"/>
          </p:cNvSpPr>
          <p:nvPr/>
        </p:nvSpPr>
        <p:spPr bwMode="gray">
          <a:xfrm>
            <a:off x="533400" y="37338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gray">
          <a:xfrm>
            <a:off x="1143000" y="3908425"/>
            <a:ext cx="739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  Negating Nested Quantifiers</a:t>
            </a:r>
            <a:endParaRPr lang="en-US" altLang="zh-CN" sz="1800" b="1" dirty="0"/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gray">
          <a:xfrm>
            <a:off x="687388" y="3832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36" name="AutoShape 15"/>
          <p:cNvSpPr>
            <a:spLocks noChangeArrowheads="1"/>
          </p:cNvSpPr>
          <p:nvPr/>
        </p:nvSpPr>
        <p:spPr bwMode="gray">
          <a:xfrm>
            <a:off x="914400" y="4691063"/>
            <a:ext cx="76962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7" name="AutoShape 16"/>
          <p:cNvSpPr>
            <a:spLocks noChangeArrowheads="1"/>
          </p:cNvSpPr>
          <p:nvPr/>
        </p:nvSpPr>
        <p:spPr bwMode="gray">
          <a:xfrm>
            <a:off x="533400" y="4572000"/>
            <a:ext cx="685800" cy="685800"/>
          </a:xfrm>
          <a:prstGeom prst="diamond">
            <a:avLst/>
          </a:prstGeom>
          <a:solidFill>
            <a:schemeClr val="tx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gray">
          <a:xfrm>
            <a:off x="1219200" y="4746625"/>
            <a:ext cx="731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The Order </a:t>
            </a:r>
            <a:r>
              <a:rPr lang="en-US" altLang="zh-CN" sz="1800" b="1"/>
              <a:t>of Quantifiers</a:t>
            </a:r>
            <a:endParaRPr lang="en-US" altLang="zh-CN" sz="1800" b="1" dirty="0"/>
          </a:p>
        </p:txBody>
      </p:sp>
      <p:sp>
        <p:nvSpPr>
          <p:cNvPr id="5139" name="Text Box 18"/>
          <p:cNvSpPr txBox="1">
            <a:spLocks noChangeArrowheads="1"/>
          </p:cNvSpPr>
          <p:nvPr/>
        </p:nvSpPr>
        <p:spPr bwMode="gray">
          <a:xfrm>
            <a:off x="687388" y="4670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BC499-A2F1-4164-882B-27EA280FDDFD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1280745-CA20-46EA-A0D3-BE873C8CBF94}" type="slidenum">
              <a:rPr lang="en-US" altLang="zh-CN" sz="1200">
                <a:latin typeface="+mn-lt"/>
              </a:rPr>
              <a:pPr algn="r">
                <a:defRPr/>
              </a:pPr>
              <a:t>30</a:t>
            </a:fld>
            <a:endParaRPr lang="en-US" altLang="zh-CN" sz="1200">
              <a:latin typeface="+mn-lt"/>
            </a:endParaRPr>
          </a:p>
        </p:txBody>
      </p:sp>
      <p:sp>
        <p:nvSpPr>
          <p:cNvPr id="63490" name="WordArt 2"/>
          <p:cNvSpPr>
            <a:spLocks noChangeArrowheads="1" noChangeShapeType="1" noTextEdit="1"/>
          </p:cNvSpPr>
          <p:nvPr/>
        </p:nvSpPr>
        <p:spPr bwMode="gray">
          <a:xfrm>
            <a:off x="1600200" y="4267200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End of the Section 1.3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7E94F-FEFD-468E-99C1-B1BA8826849B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6150" name="Group 4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2293" name="Oval 5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94" name="Oval 6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2295" name="Oval 7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14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09800" y="3505200"/>
            <a:ext cx="4572000" cy="685800"/>
          </a:xfrm>
        </p:spPr>
        <p:txBody>
          <a:bodyPr/>
          <a:lstStyle/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ea typeface="宋体" pitchFamily="2" charset="-122"/>
              </a:rPr>
              <a:t>Translating Statements </a:t>
            </a:r>
            <a:r>
              <a:rPr lang="en-US" altLang="zh-CN" sz="2000" b="1" dirty="0">
                <a:ea typeface="宋体" pitchFamily="2" charset="-122"/>
              </a:rPr>
              <a:t>Involving </a:t>
            </a:r>
            <a:r>
              <a:rPr lang="en-US" altLang="zh-CN" sz="2000" b="1">
                <a:ea typeface="宋体" pitchFamily="2" charset="-122"/>
              </a:rPr>
              <a:t>Nested Quantifiers</a:t>
            </a:r>
            <a:endParaRPr lang="en-US" altLang="zh-CN" sz="2000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280A87-AB6E-4163-BE8F-BA02C030D568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</a:t>
            </a:r>
            <a:r>
              <a:rPr lang="en-US" altLang="zh-CN" sz="2800" dirty="0">
                <a:ea typeface="宋体" pitchFamily="2" charset="-122"/>
              </a:rPr>
              <a:t>1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+ y = y + x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says that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+ y = y + x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for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all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real number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.</a:t>
            </a:r>
          </a:p>
          <a:p>
            <a:pPr eaLnBrk="1" hangingPunct="1"/>
            <a:endParaRPr lang="en-US" altLang="zh-CN" b="1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+ y =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0)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says that for every real number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there is real number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y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such that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+ y =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44458-5C97-4AE1-9FAB-1913F08487C5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</a:t>
            </a:r>
            <a:r>
              <a:rPr lang="en-US" altLang="zh-CN" sz="2800" dirty="0">
                <a:ea typeface="宋体" pitchFamily="2" charset="-122"/>
              </a:rPr>
              <a:t>2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((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&gt;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0) </a:t>
            </a:r>
            <a:r>
              <a:rPr lang="en-US" altLang="zh-CN" sz="40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y &lt;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xy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&lt;0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)):</a:t>
            </a:r>
          </a:p>
          <a:p>
            <a:pPr lvl="1"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The statement says that for every real number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, if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&gt;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 and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y &lt;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0, then </a:t>
            </a:r>
            <a:r>
              <a:rPr lang="en-US" altLang="zh-CN" b="1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xy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&lt;0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.</a:t>
            </a:r>
          </a:p>
          <a:p>
            <a:pPr lvl="1" eaLnBrk="1" hangingPunct="1"/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The product of a positive real number and a negative real number is negative real number.</a:t>
            </a:r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”</a:t>
            </a:r>
            <a:endParaRPr lang="en-US" altLang="zh-CN" b="1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15F90-82E4-4FC5-9B04-1056DEBB50E7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</a:t>
            </a:r>
            <a:r>
              <a:rPr lang="en-US" altLang="zh-CN" sz="2800" dirty="0">
                <a:ea typeface="宋体" pitchFamily="2" charset="-122"/>
              </a:rPr>
              <a:t>3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(C(x)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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y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C(y)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),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where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C(x) 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is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has a computer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”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is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y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are friends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”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, 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b="1" dirty="0">
                <a:ea typeface="宋体" pitchFamily="2" charset="-122"/>
                <a:sym typeface="Symbol" pitchFamily="18" charset="2"/>
              </a:rPr>
              <a:t>Domain: all students in your school.</a:t>
            </a:r>
          </a:p>
          <a:p>
            <a:pPr eaLnBrk="1" hangingPunct="1"/>
            <a:endParaRPr lang="en-US" altLang="zh-CN" b="1" dirty="0"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b="1" dirty="0">
                <a:ea typeface="宋体" pitchFamily="2" charset="-122"/>
                <a:sym typeface="Symbol" pitchFamily="18" charset="2"/>
              </a:rPr>
              <a:t>Every student in your school has a computer or has a friend who has a computer.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A5D1A5-D7A1-4590-9431-EFF6EF51F156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</a:t>
            </a:r>
            <a:r>
              <a:rPr lang="en-US" altLang="zh-CN" sz="2800" dirty="0">
                <a:ea typeface="宋体" pitchFamily="2" charset="-122"/>
              </a:rPr>
              <a:t>4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763000" cy="4879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y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z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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z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 (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cs typeface="Arial" charset="0"/>
                <a:sym typeface="Symbol" pitchFamily="18" charset="2"/>
              </a:rPr>
              <a:t>≠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z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(y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z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  <a:sym typeface="Symbol" pitchFamily="18" charset="2"/>
              </a:rPr>
              <a:t>   where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means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are friends and the universe of discourse for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z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consists of all students in your school.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b="1" dirty="0"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  <a:sym typeface="Symbol" pitchFamily="18" charset="2"/>
              </a:rPr>
              <a:t>   There is a student none of whose friends are also friends with each 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D8DC3D-0907-488D-890E-8F9E439C981B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11270" name="Group 4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9461" name="Oval 5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462" name="Oval 6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9463" name="Oval 7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26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09800" y="3505200"/>
            <a:ext cx="4572000" cy="685800"/>
          </a:xfrm>
        </p:spPr>
        <p:txBody>
          <a:bodyPr/>
          <a:lstStyle/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宋体" pitchFamily="2" charset="-122"/>
              </a:rPr>
              <a:t>Translating Statements Into Logical </a:t>
            </a:r>
            <a:r>
              <a:rPr lang="en-US" altLang="zh-CN" sz="2400" b="1" dirty="0">
                <a:ea typeface="宋体" pitchFamily="2" charset="-122"/>
              </a:rPr>
              <a:t>Expressions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976</TotalTime>
  <Words>1893</Words>
  <Application>Microsoft Office PowerPoint</Application>
  <PresentationFormat>全屏显示(4:3)</PresentationFormat>
  <Paragraphs>192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Cambria Math</vt:lpstr>
      <vt:lpstr>Euclid</vt:lpstr>
      <vt:lpstr>Times New Roman</vt:lpstr>
      <vt:lpstr>Verdana</vt:lpstr>
      <vt:lpstr>Wingdings</vt:lpstr>
      <vt:lpstr>sample</vt:lpstr>
      <vt:lpstr>PowerPoint 演示文稿</vt:lpstr>
      <vt:lpstr>PowerPoint 演示文稿</vt:lpstr>
      <vt:lpstr>Contents</vt:lpstr>
      <vt:lpstr>PowerPoint 演示文稿</vt:lpstr>
      <vt:lpstr>Example 1</vt:lpstr>
      <vt:lpstr>Example 2</vt:lpstr>
      <vt:lpstr>Example 3</vt:lpstr>
      <vt:lpstr>Example 4</vt:lpstr>
      <vt:lpstr>PowerPoint 演示文稿</vt:lpstr>
      <vt:lpstr>Example 5</vt:lpstr>
      <vt:lpstr>Example 6</vt:lpstr>
      <vt:lpstr>Example 6</vt:lpstr>
      <vt:lpstr>Example 7</vt:lpstr>
      <vt:lpstr>Example 8-9</vt:lpstr>
      <vt:lpstr>PowerPoint 演示文稿</vt:lpstr>
      <vt:lpstr>Example 11</vt:lpstr>
      <vt:lpstr>Example 12</vt:lpstr>
      <vt:lpstr>Example 10 and Example 13</vt:lpstr>
      <vt:lpstr>               and </vt:lpstr>
      <vt:lpstr>               and </vt:lpstr>
      <vt:lpstr>Example 10 and Example 13</vt:lpstr>
      <vt:lpstr>PowerPoint 演示文稿</vt:lpstr>
      <vt:lpstr>Quantifications of Two Variables</vt:lpstr>
      <vt:lpstr>Quantifications of Two Variables</vt:lpstr>
      <vt:lpstr>Quantifications of Two Variables</vt:lpstr>
      <vt:lpstr>Quantifications of Two Variables</vt:lpstr>
      <vt:lpstr>Example 16</vt:lpstr>
      <vt:lpstr>Exercises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</dc:creator>
  <cp:lastModifiedBy>Z Bing</cp:lastModifiedBy>
  <cp:revision>303</cp:revision>
  <cp:lastPrinted>1601-01-01T00:00:00Z</cp:lastPrinted>
  <dcterms:created xsi:type="dcterms:W3CDTF">1601-01-01T00:00:00Z</dcterms:created>
  <dcterms:modified xsi:type="dcterms:W3CDTF">2021-09-25T13:58:03Z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