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80" r:id="rId6"/>
    <p:sldId id="279" r:id="rId7"/>
    <p:sldId id="372" r:id="rId8"/>
    <p:sldId id="281" r:id="rId9"/>
    <p:sldId id="287" r:id="rId10"/>
    <p:sldId id="334" r:id="rId11"/>
    <p:sldId id="318" r:id="rId12"/>
    <p:sldId id="319" r:id="rId13"/>
    <p:sldId id="288" r:id="rId14"/>
    <p:sldId id="379" r:id="rId15"/>
    <p:sldId id="382" r:id="rId16"/>
    <p:sldId id="380" r:id="rId17"/>
    <p:sldId id="292" r:id="rId18"/>
    <p:sldId id="377" r:id="rId19"/>
    <p:sldId id="289" r:id="rId20"/>
    <p:sldId id="290" r:id="rId21"/>
    <p:sldId id="291" r:id="rId22"/>
    <p:sldId id="295" r:id="rId23"/>
    <p:sldId id="296" r:id="rId24"/>
    <p:sldId id="322" r:id="rId25"/>
    <p:sldId id="323" r:id="rId26"/>
    <p:sldId id="324" r:id="rId27"/>
    <p:sldId id="325" r:id="rId28"/>
    <p:sldId id="300" r:id="rId29"/>
    <p:sldId id="301" r:id="rId30"/>
    <p:sldId id="335" r:id="rId31"/>
    <p:sldId id="303" r:id="rId32"/>
    <p:sldId id="293" r:id="rId33"/>
    <p:sldId id="294" r:id="rId34"/>
    <p:sldId id="297" r:id="rId35"/>
    <p:sldId id="385" r:id="rId36"/>
    <p:sldId id="307" r:id="rId37"/>
    <p:sldId id="308" r:id="rId38"/>
    <p:sldId id="356" r:id="rId39"/>
    <p:sldId id="338" r:id="rId40"/>
    <p:sldId id="314" r:id="rId41"/>
    <p:sldId id="315" r:id="rId42"/>
    <p:sldId id="339" r:id="rId43"/>
    <p:sldId id="316" r:id="rId44"/>
    <p:sldId id="373" r:id="rId45"/>
    <p:sldId id="374" r:id="rId46"/>
    <p:sldId id="358" r:id="rId47"/>
    <p:sldId id="368" r:id="rId48"/>
    <p:sldId id="359" r:id="rId49"/>
    <p:sldId id="351" r:id="rId50"/>
    <p:sldId id="354" r:id="rId51"/>
    <p:sldId id="375" r:id="rId52"/>
    <p:sldId id="357" r:id="rId53"/>
    <p:sldId id="361" r:id="rId54"/>
    <p:sldId id="362" r:id="rId55"/>
    <p:sldId id="363" r:id="rId56"/>
    <p:sldId id="364" r:id="rId57"/>
    <p:sldId id="366" r:id="rId58"/>
    <p:sldId id="365" r:id="rId59"/>
    <p:sldId id="369" r:id="rId60"/>
    <p:sldId id="370" r:id="rId61"/>
    <p:sldId id="371" r:id="rId62"/>
    <p:sldId id="349" r:id="rId63"/>
    <p:sldId id="333" r:id="rId64"/>
    <p:sldId id="384" r:id="rId65"/>
    <p:sldId id="343" r:id="rId66"/>
    <p:sldId id="350" r:id="rId67"/>
    <p:sldId id="329" r:id="rId68"/>
    <p:sldId id="278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11"/>
    <a:srgbClr val="8E2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>
      <p:cViewPr varScale="1">
        <p:scale>
          <a:sx n="78" d="100"/>
          <a:sy n="7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31.wmf"/><Relationship Id="rId4" Type="http://schemas.openxmlformats.org/officeDocument/2006/relationships/image" Target="../media/image36.wmf"/><Relationship Id="rId9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Relationship Id="rId6" Type="http://schemas.openxmlformats.org/officeDocument/2006/relationships/image" Target="../media/image19.wmf"/><Relationship Id="rId5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0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CAC300-AEA9-447E-BFFB-49442110C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97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93B190B-B214-42FD-BDED-2413928C6489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3C84AB57-1BB8-4BE5-B67F-71D806E21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4FBB-918C-4097-ACEA-AE6E4D493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8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F26E-C986-443E-B84E-C0B9F2646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FB371-7E97-4D87-BC5A-F81FFF1A04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95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DFDCA-887B-4A8D-BF9E-8388305BF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49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E9EA-21AF-4652-9CAB-CBD74BDA7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8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7CA61-46F8-4B62-96F2-8DC192049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3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0540E-5BC7-41A0-9E22-2C2224FA8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4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43D47-5F69-41F1-951E-69D9F7E349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75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91EA4-65E4-4415-B2FE-7E796D4E7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0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1B07-CB15-46CD-A06B-948185297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1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C7B3837F-44C1-4C94-B46D-69D8AA1FE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1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worker\AppData\Local\Youdao\Dict\Application\7.3.0.0817\resultui\dict\%3fkeyword=relationship" TargetMode="External"/><Relationship Id="rId2" Type="http://schemas.openxmlformats.org/officeDocument/2006/relationships/hyperlink" Target="file:///C:\Users\worker\AppData\Local\Youdao\Dict\Application\7.3.0.0817\resultui\dict\%3fkeyword=causa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4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38.wmf"/><Relationship Id="rId22" Type="http://schemas.openxmlformats.org/officeDocument/2006/relationships/image" Target="../media/image3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8E758-CB47-43F6-BF1F-D2D0274EC51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white">
          <a:xfrm>
            <a:off x="2286000" y="27432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Verdana" pitchFamily="34" charset="0"/>
              </a:rPr>
              <a:t>Discrete Mathematics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gray">
          <a:xfrm>
            <a:off x="1295400" y="57150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Verdana" pitchFamily="34" charset="0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277C2-0018-47E1-9A6E-13D6442B5283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Valid Arguments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[P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Q]=T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denoted by P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Q</a:t>
            </a:r>
          </a:p>
          <a:p>
            <a:pPr lvl="0"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[P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↔Q]=T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denoted by 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 Q</a:t>
            </a:r>
          </a:p>
          <a:p>
            <a:pPr eaLnBrk="1" hangingPunct="1"/>
            <a:endParaRPr lang="en-US" altLang="zh-CN" b="1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                  ?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                  ?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27975"/>
              </p:ext>
            </p:extLst>
          </p:nvPr>
        </p:nvGraphicFramePr>
        <p:xfrm>
          <a:off x="838200" y="3200400"/>
          <a:ext cx="23907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787058" imgH="203112" progId="Equation.DSMT4">
                  <p:embed/>
                </p:oleObj>
              </mc:Choice>
              <mc:Fallback>
                <p:oleObj name="Equation" r:id="rId3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23907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82251"/>
              </p:ext>
            </p:extLst>
          </p:nvPr>
        </p:nvGraphicFramePr>
        <p:xfrm>
          <a:off x="838200" y="3733800"/>
          <a:ext cx="2479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685502" imgH="177723" progId="Equation.DSMT4">
                  <p:embed/>
                </p:oleObj>
              </mc:Choice>
              <mc:Fallback>
                <p:oleObj name="Equation" r:id="rId5" imgW="68550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24796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6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ED138-9B29-4C93-897B-F67D22DE639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7075" y="1752600"/>
            <a:ext cx="5130800" cy="533400"/>
            <a:chOff x="458" y="1434"/>
            <a:chExt cx="3232" cy="336"/>
          </a:xfrm>
        </p:grpSpPr>
        <p:sp>
          <p:nvSpPr>
            <p:cNvPr id="16403" name="Text Box 4"/>
            <p:cNvSpPr txBox="1">
              <a:spLocks noChangeArrowheads="1"/>
            </p:cNvSpPr>
            <p:nvPr/>
          </p:nvSpPr>
          <p:spPr bwMode="auto">
            <a:xfrm>
              <a:off x="458" y="1434"/>
              <a:ext cx="10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(1) </a:t>
              </a:r>
              <a:r>
                <a:rPr kumimoji="1" lang="zh-CN" altLang="en-US" sz="2800" b="1"/>
                <a:t>附加</a:t>
              </a:r>
              <a:endParaRPr kumimoji="1" lang="zh-CN" altLang="en-US" sz="2800"/>
            </a:p>
          </p:txBody>
        </p:sp>
        <p:graphicFrame>
          <p:nvGraphicFramePr>
            <p:cNvPr id="16404" name="Object 5"/>
            <p:cNvGraphicFramePr>
              <a:graphicFrameLocks noChangeAspect="1"/>
            </p:cNvGraphicFramePr>
            <p:nvPr/>
          </p:nvGraphicFramePr>
          <p:xfrm>
            <a:off x="2184" y="1449"/>
            <a:ext cx="150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Equation" r:id="rId3" imgW="787058" imgH="203112" progId="Equation.DSMT4">
                    <p:embed/>
                  </p:oleObj>
                </mc:Choice>
                <mc:Fallback>
                  <p:oleObj name="Equation" r:id="rId3" imgW="787058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1449"/>
                          <a:ext cx="150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27075" y="2476500"/>
            <a:ext cx="5227638" cy="519113"/>
            <a:chOff x="458" y="1890"/>
            <a:chExt cx="3293" cy="327"/>
          </a:xfrm>
        </p:grpSpPr>
        <p:sp>
          <p:nvSpPr>
            <p:cNvPr id="16401" name="Text Box 7"/>
            <p:cNvSpPr txBox="1">
              <a:spLocks noChangeArrowheads="1"/>
            </p:cNvSpPr>
            <p:nvPr/>
          </p:nvSpPr>
          <p:spPr bwMode="auto">
            <a:xfrm>
              <a:off x="458" y="1890"/>
              <a:ext cx="8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(2) </a:t>
              </a:r>
              <a:r>
                <a:rPr kumimoji="1" lang="zh-CN" altLang="en-US" sz="2800" b="1"/>
                <a:t>化简</a:t>
              </a:r>
              <a:endParaRPr kumimoji="1" lang="zh-CN" altLang="en-US" sz="2800"/>
            </a:p>
          </p:txBody>
        </p:sp>
        <p:graphicFrame>
          <p:nvGraphicFramePr>
            <p:cNvPr id="16402" name="Object 8"/>
            <p:cNvGraphicFramePr>
              <a:graphicFrameLocks noChangeAspect="1"/>
            </p:cNvGraphicFramePr>
            <p:nvPr/>
          </p:nvGraphicFramePr>
          <p:xfrm>
            <a:off x="2189" y="1915"/>
            <a:ext cx="156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5" imgW="685502" imgH="177723" progId="Equation.DSMT4">
                    <p:embed/>
                  </p:oleObj>
                </mc:Choice>
                <mc:Fallback>
                  <p:oleObj name="Equation" r:id="rId5" imgW="685502" imgH="17772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915"/>
                          <a:ext cx="156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27075" y="3182938"/>
            <a:ext cx="6027738" cy="627062"/>
            <a:chOff x="458" y="2335"/>
            <a:chExt cx="3797" cy="395"/>
          </a:xfrm>
        </p:grpSpPr>
        <p:sp>
          <p:nvSpPr>
            <p:cNvPr id="16399" name="Text Box 10"/>
            <p:cNvSpPr txBox="1">
              <a:spLocks noChangeArrowheads="1"/>
            </p:cNvSpPr>
            <p:nvPr/>
          </p:nvSpPr>
          <p:spPr bwMode="auto">
            <a:xfrm>
              <a:off x="458" y="2346"/>
              <a:ext cx="1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(3) </a:t>
              </a:r>
              <a:r>
                <a:rPr kumimoji="1" lang="zh-CN" altLang="en-US" sz="2800" b="1"/>
                <a:t>假言推理</a:t>
              </a:r>
              <a:endParaRPr kumimoji="1" lang="zh-CN" altLang="en-US" sz="2800"/>
            </a:p>
          </p:txBody>
        </p:sp>
        <p:graphicFrame>
          <p:nvGraphicFramePr>
            <p:cNvPr id="16400" name="Object 11"/>
            <p:cNvGraphicFramePr>
              <a:graphicFrameLocks noChangeAspect="1"/>
            </p:cNvGraphicFramePr>
            <p:nvPr/>
          </p:nvGraphicFramePr>
          <p:xfrm>
            <a:off x="2192" y="2335"/>
            <a:ext cx="206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7" imgW="1218671" imgH="253890" progId="Equation.DSMT4">
                    <p:embed/>
                  </p:oleObj>
                </mc:Choice>
                <mc:Fallback>
                  <p:oleObj name="Equation" r:id="rId7" imgW="1218671" imgH="25389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335"/>
                          <a:ext cx="2063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55650" y="3984625"/>
            <a:ext cx="6145213" cy="620713"/>
            <a:chOff x="458" y="2969"/>
            <a:chExt cx="3871" cy="391"/>
          </a:xfrm>
        </p:grpSpPr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458" y="2985"/>
              <a:ext cx="11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(4) </a:t>
              </a:r>
              <a:r>
                <a:rPr kumimoji="1" lang="zh-CN" altLang="en-US" sz="2800" b="1"/>
                <a:t>拒取式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2198" y="2969"/>
            <a:ext cx="213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9" imgW="1409088" imgH="253890" progId="Equation.DSMT4">
                    <p:embed/>
                  </p:oleObj>
                </mc:Choice>
                <mc:Fallback>
                  <p:oleObj name="Equation" r:id="rId9" imgW="1409088" imgH="25389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2969"/>
                          <a:ext cx="213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27075" y="4708525"/>
            <a:ext cx="5764213" cy="625475"/>
            <a:chOff x="458" y="3408"/>
            <a:chExt cx="3631" cy="394"/>
          </a:xfrm>
        </p:grpSpPr>
        <p:sp>
          <p:nvSpPr>
            <p:cNvPr id="16395" name="Text Box 16"/>
            <p:cNvSpPr txBox="1">
              <a:spLocks noChangeArrowheads="1"/>
            </p:cNvSpPr>
            <p:nvPr/>
          </p:nvSpPr>
          <p:spPr bwMode="auto">
            <a:xfrm>
              <a:off x="458" y="3418"/>
              <a:ext cx="16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(5) </a:t>
              </a:r>
              <a:r>
                <a:rPr kumimoji="1" lang="zh-CN" altLang="en-US" sz="2800" b="1"/>
                <a:t>析取三段论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6396" name="Object 17"/>
            <p:cNvGraphicFramePr>
              <a:graphicFrameLocks noChangeAspect="1"/>
            </p:cNvGraphicFramePr>
            <p:nvPr/>
          </p:nvGraphicFramePr>
          <p:xfrm>
            <a:off x="2198" y="3408"/>
            <a:ext cx="1891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11" imgW="1231366" imgH="253890" progId="Equation.DSMT4">
                    <p:embed/>
                  </p:oleObj>
                </mc:Choice>
                <mc:Fallback>
                  <p:oleObj name="Equation" r:id="rId11" imgW="1231366" imgH="25389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3408"/>
                          <a:ext cx="1891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27075" y="5353050"/>
            <a:ext cx="7734300" cy="625475"/>
            <a:chOff x="458" y="3702"/>
            <a:chExt cx="4872" cy="394"/>
          </a:xfrm>
        </p:grpSpPr>
        <p:sp>
          <p:nvSpPr>
            <p:cNvPr id="16393" name="Text Box 20"/>
            <p:cNvSpPr txBox="1">
              <a:spLocks noChangeArrowheads="1"/>
            </p:cNvSpPr>
            <p:nvPr/>
          </p:nvSpPr>
          <p:spPr bwMode="auto">
            <a:xfrm>
              <a:off x="458" y="3738"/>
              <a:ext cx="16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(6) </a:t>
              </a:r>
              <a:r>
                <a:rPr kumimoji="1" lang="zh-CN" altLang="en-US" sz="2800" b="1"/>
                <a:t>假言三段论</a:t>
              </a:r>
              <a:r>
                <a:rPr kumimoji="1" lang="zh-CN" altLang="en-US" sz="28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6394" name="Object 21"/>
            <p:cNvGraphicFramePr>
              <a:graphicFrameLocks noChangeAspect="1"/>
            </p:cNvGraphicFramePr>
            <p:nvPr/>
          </p:nvGraphicFramePr>
          <p:xfrm>
            <a:off x="2241" y="3702"/>
            <a:ext cx="308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13" imgW="2019300" imgH="254000" progId="Equation.DSMT4">
                    <p:embed/>
                  </p:oleObj>
                </mc:Choice>
                <mc:Fallback>
                  <p:oleObj name="Equation" r:id="rId13" imgW="2019300" imgH="254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" y="3702"/>
                          <a:ext cx="3089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503383" y="609600"/>
            <a:ext cx="7192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Inference Rules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B1316-EE3C-4C46-A6B9-416F8099DBC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828800"/>
            <a:ext cx="6856413" cy="1177925"/>
            <a:chOff x="480" y="2215"/>
            <a:chExt cx="3742" cy="807"/>
          </a:xfrm>
        </p:grpSpPr>
        <p:sp>
          <p:nvSpPr>
            <p:cNvPr id="17417" name="Text Box 4"/>
            <p:cNvSpPr txBox="1">
              <a:spLocks noChangeArrowheads="1"/>
            </p:cNvSpPr>
            <p:nvPr/>
          </p:nvSpPr>
          <p:spPr bwMode="auto">
            <a:xfrm>
              <a:off x="480" y="2215"/>
              <a:ext cx="13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(7) </a:t>
              </a:r>
              <a:r>
                <a:rPr kumimoji="1" lang="zh-CN" altLang="en-US" sz="2800" b="1"/>
                <a:t>等价三段论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7418" name="Object 5"/>
            <p:cNvGraphicFramePr>
              <a:graphicFrameLocks noChangeAspect="1"/>
            </p:cNvGraphicFramePr>
            <p:nvPr/>
          </p:nvGraphicFramePr>
          <p:xfrm>
            <a:off x="1058" y="2625"/>
            <a:ext cx="316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3" imgW="2171700" imgH="254000" progId="Equation.DSMT4">
                    <p:embed/>
                  </p:oleObj>
                </mc:Choice>
                <mc:Fallback>
                  <p:oleObj name="Equation" r:id="rId3" imgW="21717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2625"/>
                          <a:ext cx="316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90600" y="3124200"/>
            <a:ext cx="7086600" cy="1219200"/>
            <a:chOff x="492" y="3312"/>
            <a:chExt cx="4282" cy="768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92" y="3312"/>
              <a:ext cx="15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(8) </a:t>
              </a:r>
              <a:r>
                <a:rPr kumimoji="1" lang="zh-CN" altLang="en-US" sz="2800" b="1"/>
                <a:t>构造性二难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1129" y="3767"/>
            <a:ext cx="36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5" imgW="2540000" imgH="203200" progId="Equation.DSMT4">
                    <p:embed/>
                  </p:oleObj>
                </mc:Choice>
                <mc:Fallback>
                  <p:oleObj name="Equation" r:id="rId5" imgW="2540000" imgH="203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767"/>
                          <a:ext cx="36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744538" y="4610100"/>
            <a:ext cx="2563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itchFamily="18" charset="0"/>
              </a:rPr>
              <a:t>(9) </a:t>
            </a:r>
            <a:r>
              <a:rPr kumimoji="1" lang="zh-CN" altLang="en-US" sz="2800" b="1"/>
              <a:t>破坏性二难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1570038" y="5349875"/>
            <a:ext cx="69627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A 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lang="en-US" altLang="zh-CN" sz="2800" b="1"/>
              <a:t> </a:t>
            </a:r>
            <a:r>
              <a:rPr lang="en-US" altLang="zh-CN" sz="2800" i="1">
                <a:solidFill>
                  <a:srgbClr val="000000"/>
                </a:solidFill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C 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lang="en-US" altLang="zh-CN" sz="2800" b="1"/>
              <a:t> </a:t>
            </a:r>
            <a:r>
              <a:rPr lang="en-US" altLang="zh-CN" sz="2800" i="1">
                <a:solidFill>
                  <a:srgbClr val="000000"/>
                </a:solidFill>
              </a:rPr>
              <a:t>D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lang="en-US" altLang="zh-CN" sz="2800" i="1">
                <a:solidFill>
                  <a:srgbClr val="000000"/>
                </a:solidFill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ÚØ</a:t>
            </a:r>
            <a:r>
              <a:rPr lang="en-US" altLang="zh-CN" sz="2800" i="1">
                <a:solidFill>
                  <a:srgbClr val="000000"/>
                </a:solidFill>
              </a:rPr>
              <a:t>D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Þ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</a:rPr>
              <a:t>Ú</a:t>
            </a:r>
            <a:r>
              <a:rPr lang="en-US" altLang="zh-CN" sz="240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C)</a:t>
            </a:r>
            <a:r>
              <a:rPr lang="en-US" altLang="zh-CN" sz="29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011204" y="762000"/>
            <a:ext cx="5227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Inference Rules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187E7-C9E6-4A46-A6A0-787D0A2BEB2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Inference Rules  </a:t>
            </a:r>
            <a:r>
              <a:rPr lang="zh-CN" altLang="en-US" sz="2800" dirty="0"/>
              <a:t>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prove the Inference Rules ? for example, how to prove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ÚØ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Þ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</a:t>
            </a:r>
          </a:p>
          <a:p>
            <a:pPr marL="0" indent="0" eaLnBrk="1" hangingPunct="1">
              <a:buNone/>
            </a:pPr>
            <a:endParaRPr lang="en-US" altLang="zh-CN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>
                <a:ea typeface="宋体" pitchFamily="2" charset="-122"/>
                <a:sym typeface="Symbol" pitchFamily="18" charset="2"/>
              </a:rPr>
              <a:t>There are 3 different  proofs.</a:t>
            </a:r>
            <a:endParaRPr lang="en-US" altLang="zh-CN" dirty="0">
              <a:latin typeface="Times New Roman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>
                <a:latin typeface="Times New Roman" pitchFamily="18" charset="0"/>
              </a:rPr>
              <a:t>Using  truth table to show it 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>
                <a:latin typeface="Times New Roman" pitchFamily="18" charset="0"/>
              </a:rPr>
              <a:t>Using equivalence rules  to show it.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rove it by cases.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dirty="0">
              <a:latin typeface="Times New Roman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187E7-C9E6-4A46-A6A0-787D0A2BEB2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Inference Rules 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 2. equivalence rules.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ÚØ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C)]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 </a:t>
            </a: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ÚØ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) ]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     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</a:t>
            </a:r>
          </a:p>
          <a:p>
            <a:pPr eaLnBrk="1" hangingPunct="1">
              <a:buFont typeface="Symbol"/>
              <a:buChar char="Û"/>
            </a:pPr>
            <a:r>
              <a:rPr lang="en-US" altLang="zh-CN" dirty="0">
                <a:latin typeface="Symbol" pitchFamily="18" charset="2"/>
              </a:rPr>
              <a:t>Ø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ÚØ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Ú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Symbol" pitchFamily="18" charset="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ÚØ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Ú(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 Ù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)Ú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Ù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solidFill>
                  <a:srgbClr val="FF0000"/>
                </a:solidFill>
              </a:rPr>
              <a:t>B)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Ú(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ÙØ</a:t>
            </a:r>
            <a:r>
              <a:rPr lang="en-US" altLang="zh-CN" dirty="0"/>
              <a:t> D)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Ú(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 Ù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) 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805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187E7-C9E6-4A46-A6A0-787D0A2BEB2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Inference Rules 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 2. equivalence rules.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ÚØ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®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C)]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Ù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solidFill>
                  <a:srgbClr val="FF0000"/>
                </a:solidFill>
              </a:rPr>
              <a:t>B)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Ú(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ÙØ</a:t>
            </a:r>
            <a:r>
              <a:rPr lang="en-US" altLang="zh-CN" dirty="0"/>
              <a:t> D)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Ú(</a:t>
            </a:r>
            <a:r>
              <a:rPr lang="en-US" altLang="zh-CN" dirty="0"/>
              <a:t>B</a:t>
            </a:r>
            <a:r>
              <a:rPr lang="en-US" altLang="zh-CN" dirty="0">
                <a:latin typeface="Symbol" pitchFamily="18" charset="2"/>
              </a:rPr>
              <a:t> Ù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) Ú</a:t>
            </a:r>
            <a:r>
              <a:rPr lang="en-US" altLang="zh-CN" sz="2800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solidFill>
                  <a:srgbClr val="FF0000"/>
                </a:solidFill>
              </a:rPr>
              <a:t>B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 Ú(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ÙØ</a:t>
            </a:r>
            <a:r>
              <a:rPr lang="en-US" altLang="zh-CN" dirty="0"/>
              <a:t> D)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Ú(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 Ù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)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en-US" altLang="zh-CN" sz="2800" dirty="0">
                <a:latin typeface="Symbol" pitchFamily="18" charset="2"/>
              </a:rPr>
              <a:t>Ú 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 Ú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ÙØ</a:t>
            </a:r>
            <a:r>
              <a:rPr lang="en-US" altLang="zh-CN" dirty="0">
                <a:solidFill>
                  <a:srgbClr val="FF0000"/>
                </a:solidFill>
              </a:rPr>
              <a:t> D)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 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 Ú</a:t>
            </a:r>
            <a:r>
              <a:rPr lang="en-US" altLang="zh-CN" dirty="0"/>
              <a:t>D</a:t>
            </a:r>
            <a:r>
              <a:rPr lang="en-US" altLang="zh-CN" dirty="0">
                <a:latin typeface="Symbol" pitchFamily="18" charset="2"/>
              </a:rPr>
              <a:t>Ú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Ú</a:t>
            </a:r>
            <a:r>
              <a:rPr lang="en-US" altLang="zh-CN" sz="2800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T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187E7-C9E6-4A46-A6A0-787D0A2BEB2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Inference Rules  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3. Proof by cases.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Ø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</a:rPr>
              <a:t>ÚØ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Þ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3.1 Case 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B)=T.</a:t>
            </a:r>
            <a:endParaRPr lang="en-US" altLang="zh-CN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Prove 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B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Þ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3.2  Case (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D)=T.</a:t>
            </a:r>
            <a:endParaRPr lang="en-US" altLang="zh-CN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Prove (</a:t>
            </a:r>
            <a:r>
              <a:rPr lang="en-US" altLang="zh-CN" dirty="0"/>
              <a:t>A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B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/>
              <a:t>C </a:t>
            </a:r>
            <a:r>
              <a:rPr lang="en-US" altLang="zh-CN" dirty="0">
                <a:latin typeface="Symbol" pitchFamily="18" charset="2"/>
              </a:rPr>
              <a:t>®</a:t>
            </a:r>
            <a:r>
              <a:rPr lang="en-US" altLang="zh-CN" dirty="0"/>
              <a:t> D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en-US" altLang="zh-CN" dirty="0">
                <a:latin typeface="Symbol" pitchFamily="18" charset="2"/>
              </a:rPr>
              <a:t>Ù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Ø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Symbol" pitchFamily="18" charset="2"/>
              </a:rPr>
              <a:t>Þ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en-US" altLang="zh-CN" dirty="0">
                <a:latin typeface="Symbol" pitchFamily="18" charset="2"/>
              </a:rPr>
              <a:t>Ú</a:t>
            </a:r>
            <a:r>
              <a:rPr lang="en-US" altLang="zh-CN" sz="2800" dirty="0">
                <a:latin typeface="Symbol" pitchFamily="18" charset="2"/>
              </a:rPr>
              <a:t>Ø</a:t>
            </a:r>
            <a:r>
              <a:rPr lang="en-US" altLang="zh-CN" dirty="0">
                <a:latin typeface="Times New Roman" pitchFamily="18" charset="0"/>
              </a:rPr>
              <a:t>C)</a:t>
            </a:r>
          </a:p>
          <a:p>
            <a:pPr marL="0" indent="0" eaLnBrk="1" hangingPunct="1">
              <a:buNone/>
            </a:pPr>
            <a:endParaRPr lang="en-US" altLang="zh-CN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93B6E-B2C7-4F1C-84DC-7356C0D635F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2229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30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2231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43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Valid Argument, Resolution and Fallacies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187E7-C9E6-4A46-A6A0-787D0A2BEB26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6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“It is sunny this afternoon” 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“it is colder than yesterday”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“We will go swimming”       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“We will take a canoe</a:t>
            </a:r>
            <a:r>
              <a:rPr lang="zh-CN" altLang="en-US" dirty="0">
                <a:ea typeface="宋体" pitchFamily="2" charset="-122"/>
              </a:rPr>
              <a:t>独木舟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trip” 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s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“We will be home by sunset</a:t>
            </a:r>
            <a:r>
              <a:rPr lang="zh-CN" altLang="en-US" dirty="0">
                <a:ea typeface="宋体" pitchFamily="2" charset="-122"/>
              </a:rPr>
              <a:t>日落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Hypotheses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    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  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      </a:t>
            </a:r>
            <a:r>
              <a:rPr lang="en-US" altLang="zh-CN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Conclusion  t </a:t>
            </a:r>
          </a:p>
          <a:p>
            <a:pPr eaLnBrk="1" hangingPunct="1"/>
            <a:endParaRPr lang="en-US" altLang="zh-CN" b="1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421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1526-A4A8-4F14-B3AC-3319F8CDAFC7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Argument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q, 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p, 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Step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</a:rPr>
              <a:t>1.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3. 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4.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5.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6. 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7. s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8. t</a:t>
            </a: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19225"/>
            <a:ext cx="4495800" cy="48799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 , s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Reason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Hypothesis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Simplification using Step 1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Hypothesis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Modus </a:t>
            </a:r>
            <a:r>
              <a:rPr lang="en-US" altLang="zh-CN" b="1" i="1" dirty="0" err="1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tollens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using 2-3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Hypothesis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Modus </a:t>
            </a:r>
            <a:r>
              <a:rPr lang="en-US" altLang="zh-CN" b="1" i="1" dirty="0" err="1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tollens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using 4-5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Hypothesis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Modus </a:t>
            </a:r>
            <a:r>
              <a:rPr lang="en-US" altLang="zh-CN" b="1" i="1" dirty="0" err="1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tollens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using 6-7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A1DAA-4F52-4DBF-B648-9C420830231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white">
          <a:xfrm>
            <a:off x="4038600" y="6096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Verdana" pitchFamily="34" charset="0"/>
              </a:rPr>
              <a:t>Section 1.5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1. Logic and Proof, Sets, and Function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295400" y="4648200"/>
            <a:ext cx="6934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Rules of Inference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F3F71-8B5B-444C-926C-7F8F3E0CA523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“You send me an e-mail message”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“I will finish writing the program”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“I will go to sleep early”              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“I will wake up feeling refreshed”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s</a:t>
            </a:r>
          </a:p>
          <a:p>
            <a:pPr eaLnBrk="1" hangingPunct="1"/>
            <a:endParaRPr lang="en-US" altLang="zh-CN" b="1" i="1" dirty="0">
              <a:solidFill>
                <a:srgbClr val="030711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Hypotheses </a:t>
            </a:r>
            <a:r>
              <a:rPr lang="zh-CN" altLang="en-US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 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     </a:t>
            </a:r>
            <a:r>
              <a:rPr lang="en-US" altLang="zh-CN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Conclusion</a:t>
            </a:r>
            <a:r>
              <a:rPr lang="zh-CN" altLang="en-US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  <a:p>
            <a:pPr eaLnBrk="1" hangingPunct="1"/>
            <a:endParaRPr lang="en-US" altLang="zh-CN" b="1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36CAB-470B-4BED-B07C-1272056C933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Argument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,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r,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Step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</a:rPr>
              <a:t>1.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3.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altLang="zh-CN" b="1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4.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5. 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6.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1444625"/>
            <a:ext cx="5486400" cy="4879975"/>
          </a:xfrm>
        </p:spPr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Reason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Hypothesis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Contrapositive of  Step 1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Hypothesis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Hypothetical  </a:t>
            </a:r>
            <a:r>
              <a:rPr lang="en-US" altLang="zh-CN" b="1" i="1" dirty="0" err="1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syllogim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using 2-3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Hypotheses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Hypothetical  </a:t>
            </a:r>
            <a:r>
              <a:rPr lang="en-US" altLang="zh-CN" b="1" i="1" dirty="0" err="1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syllogim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using 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0E0A-868F-46DB-8A39-D8E256EC1C81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“It is snowing”                 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“Jasmine is skiing”         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“Bart is playing hockey</a:t>
            </a:r>
            <a:r>
              <a:rPr lang="zh-CN" altLang="en-US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曲棍球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        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Hypotheses   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    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Conclusion  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((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 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is the true conclusion implied by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Hypotheses.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B7EC5-B93B-4190-B6F7-711A537B130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9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</a:rPr>
              <a:t>remises</a:t>
            </a:r>
            <a:r>
              <a:rPr lang="zh-CN" altLang="en-US" dirty="0">
                <a:ea typeface="宋体" pitchFamily="2" charset="-122"/>
              </a:rPr>
              <a:t>：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 </a:t>
            </a:r>
            <a:r>
              <a:rPr lang="zh-CN" altLang="en-US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r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Conclusion</a:t>
            </a:r>
            <a:r>
              <a:rPr lang="zh-CN" altLang="en-US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r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(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 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b="1" dirty="0">
              <a:solidFill>
                <a:srgbClr val="03071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C7F7E-EA64-44EC-8D55-D487D51E878D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288925" y="44005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/>
              <a:t>解：</a:t>
            </a:r>
            <a:endParaRPr kumimoji="1" lang="zh-CN" altLang="en-US" sz="280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9925" y="5718175"/>
            <a:ext cx="4816475" cy="519113"/>
            <a:chOff x="422" y="3456"/>
            <a:chExt cx="3034" cy="327"/>
          </a:xfrm>
        </p:grpSpPr>
        <p:sp>
          <p:nvSpPr>
            <p:cNvPr id="33813" name="Text Box 10"/>
            <p:cNvSpPr txBox="1">
              <a:spLocks noChangeArrowheads="1"/>
            </p:cNvSpPr>
            <p:nvPr/>
          </p:nvSpPr>
          <p:spPr bwMode="auto">
            <a:xfrm>
              <a:off x="422" y="3456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前提：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3814" name="Object 11"/>
            <p:cNvGraphicFramePr>
              <a:graphicFrameLocks noChangeAspect="1"/>
            </p:cNvGraphicFramePr>
            <p:nvPr/>
          </p:nvGraphicFramePr>
          <p:xfrm>
            <a:off x="1008" y="3456"/>
            <a:ext cx="244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3" imgW="1562100" imgH="203200" progId="Equation.DSMT4">
                    <p:embed/>
                  </p:oleObj>
                </mc:Choice>
                <mc:Fallback>
                  <p:oleObj name="Equation" r:id="rId3" imgW="15621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56"/>
                          <a:ext cx="244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562600" y="5718175"/>
            <a:ext cx="1339850" cy="519113"/>
            <a:chOff x="3524" y="3456"/>
            <a:chExt cx="844" cy="327"/>
          </a:xfrm>
        </p:grpSpPr>
        <p:sp>
          <p:nvSpPr>
            <p:cNvPr id="33811" name="Text Box 13"/>
            <p:cNvSpPr txBox="1">
              <a:spLocks noChangeArrowheads="1"/>
            </p:cNvSpPr>
            <p:nvPr/>
          </p:nvSpPr>
          <p:spPr bwMode="auto">
            <a:xfrm>
              <a:off x="3524" y="3456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结论：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3812" name="Object 14"/>
            <p:cNvGraphicFramePr>
              <a:graphicFrameLocks noChangeAspect="1"/>
            </p:cNvGraphicFramePr>
            <p:nvPr/>
          </p:nvGraphicFramePr>
          <p:xfrm>
            <a:off x="4176" y="3552"/>
            <a:ext cx="17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5" imgW="114102" imgH="126780" progId="Equation.DSMT4">
                    <p:embed/>
                  </p:oleObj>
                </mc:Choice>
                <mc:Fallback>
                  <p:oleObj name="Equation" r:id="rId5" imgW="114102" imgH="1267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7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90600" y="4346575"/>
            <a:ext cx="6991350" cy="1227138"/>
            <a:chOff x="624" y="2626"/>
            <a:chExt cx="4404" cy="773"/>
          </a:xfrm>
        </p:grpSpPr>
        <p:grpSp>
          <p:nvGrpSpPr>
            <p:cNvPr id="33802" name="Group 16"/>
            <p:cNvGrpSpPr>
              <a:grpSpLocks/>
            </p:cNvGrpSpPr>
            <p:nvPr/>
          </p:nvGrpSpPr>
          <p:grpSpPr bwMode="auto">
            <a:xfrm>
              <a:off x="624" y="2626"/>
              <a:ext cx="2552" cy="753"/>
              <a:chOff x="624" y="2626"/>
              <a:chExt cx="2552" cy="753"/>
            </a:xfrm>
          </p:grpSpPr>
          <p:sp>
            <p:nvSpPr>
              <p:cNvPr id="33805" name="Text Box 17"/>
              <p:cNvSpPr txBox="1">
                <a:spLocks noChangeArrowheads="1"/>
              </p:cNvSpPr>
              <p:nvPr/>
            </p:nvSpPr>
            <p:spPr bwMode="auto">
              <a:xfrm>
                <a:off x="758" y="2626"/>
                <a:ext cx="19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800" dirty="0"/>
                  <a:t>：今天是星期一，</a:t>
                </a:r>
              </a:p>
            </p:txBody>
          </p:sp>
          <p:graphicFrame>
            <p:nvGraphicFramePr>
              <p:cNvPr id="33806" name="Object 18"/>
              <p:cNvGraphicFramePr>
                <a:graphicFrameLocks noChangeAspect="1"/>
              </p:cNvGraphicFramePr>
              <p:nvPr/>
            </p:nvGraphicFramePr>
            <p:xfrm>
              <a:off x="624" y="2736"/>
              <a:ext cx="22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0" r:id="rId7" imgW="152268" imgH="164957" progId="Equation.DSMT4">
                      <p:embed/>
                    </p:oleObj>
                  </mc:Choice>
                  <mc:Fallback>
                    <p:oleObj r:id="rId7" imgW="152268" imgH="164957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736"/>
                            <a:ext cx="22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7" name="Object 19"/>
              <p:cNvGraphicFramePr>
                <a:graphicFrameLocks noChangeAspect="1"/>
              </p:cNvGraphicFramePr>
              <p:nvPr/>
            </p:nvGraphicFramePr>
            <p:xfrm>
              <a:off x="2550" y="2733"/>
              <a:ext cx="18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" r:id="rId9" imgW="126780" imgH="164814" progId="Equation.DSMT4">
                      <p:embed/>
                    </p:oleObj>
                  </mc:Choice>
                  <mc:Fallback>
                    <p:oleObj r:id="rId9" imgW="126780" imgH="164814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0" y="2733"/>
                            <a:ext cx="186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8" name="Text Box 20"/>
              <p:cNvSpPr txBox="1">
                <a:spLocks noChangeArrowheads="1"/>
              </p:cNvSpPr>
              <p:nvPr/>
            </p:nvSpPr>
            <p:spPr bwMode="auto">
              <a:xfrm>
                <a:off x="768" y="3052"/>
                <a:ext cx="23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800"/>
                  <a:t>：进行离散数学考试，</a:t>
                </a:r>
              </a:p>
            </p:txBody>
          </p:sp>
          <p:graphicFrame>
            <p:nvGraphicFramePr>
              <p:cNvPr id="33809" name="Object 21"/>
              <p:cNvGraphicFramePr>
                <a:graphicFrameLocks noChangeAspect="1"/>
              </p:cNvGraphicFramePr>
              <p:nvPr/>
            </p:nvGraphicFramePr>
            <p:xfrm>
              <a:off x="646" y="3177"/>
              <a:ext cx="17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" name="Equation" r:id="rId11" imgW="114102" imgH="126780" progId="Equation.DSMT4">
                      <p:embed/>
                    </p:oleObj>
                  </mc:Choice>
                  <mc:Fallback>
                    <p:oleObj name="Equation" r:id="rId11" imgW="114102" imgH="12678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" y="3177"/>
                            <a:ext cx="17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0" name="Object 22"/>
              <p:cNvGraphicFramePr>
                <a:graphicFrameLocks noChangeAspect="1"/>
              </p:cNvGraphicFramePr>
              <p:nvPr/>
            </p:nvGraphicFramePr>
            <p:xfrm>
              <a:off x="3024" y="3171"/>
              <a:ext cx="152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3" r:id="rId12" imgW="114201" imgH="139579" progId="Equation.DSMT4">
                      <p:embed/>
                    </p:oleObj>
                  </mc:Choice>
                  <mc:Fallback>
                    <p:oleObj r:id="rId12" imgW="114201" imgH="139579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171"/>
                            <a:ext cx="152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3" name="Rectangle 23"/>
            <p:cNvSpPr>
              <a:spLocks noChangeArrowheads="1"/>
            </p:cNvSpPr>
            <p:nvPr/>
          </p:nvSpPr>
          <p:spPr bwMode="auto">
            <a:xfrm>
              <a:off x="2688" y="2640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：进行英语考试，</a:t>
              </a:r>
            </a:p>
          </p:txBody>
        </p:sp>
        <p:sp>
          <p:nvSpPr>
            <p:cNvPr id="33804" name="Rectangle 24"/>
            <p:cNvSpPr>
              <a:spLocks noChangeArrowheads="1"/>
            </p:cNvSpPr>
            <p:nvPr/>
          </p:nvSpPr>
          <p:spPr bwMode="auto">
            <a:xfrm>
              <a:off x="3120" y="3072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：英语老师有会。</a:t>
              </a:r>
            </a:p>
          </p:txBody>
        </p:sp>
      </p:grpSp>
      <p:sp>
        <p:nvSpPr>
          <p:cNvPr id="33801" name="Rectangle 25"/>
          <p:cNvSpPr>
            <a:spLocks noChangeArrowheads="1"/>
          </p:cNvSpPr>
          <p:nvPr/>
        </p:nvSpPr>
        <p:spPr bwMode="auto">
          <a:xfrm>
            <a:off x="609600" y="565150"/>
            <a:ext cx="8229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Example in Chinese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1676398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如果今天是星期一，则要进行英语或离散数学考试。如果英语老师有会，则不考英语。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zh-CN" altLang="en-US" sz="2800" dirty="0"/>
              <a:t>今天是星期一并且英语老师有会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所以进行离散数学考试。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86C96-17C0-4901-BFAD-567000DB551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81000" y="2127250"/>
            <a:ext cx="134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/>
              <a:t>证明：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04950" y="2189163"/>
            <a:ext cx="2381250" cy="519112"/>
            <a:chOff x="948" y="864"/>
            <a:chExt cx="1500" cy="327"/>
          </a:xfrm>
        </p:grpSpPr>
        <p:sp>
          <p:nvSpPr>
            <p:cNvPr id="34853" name="Text Box 4"/>
            <p:cNvSpPr txBox="1">
              <a:spLocks noChangeArrowheads="1"/>
            </p:cNvSpPr>
            <p:nvPr/>
          </p:nvSpPr>
          <p:spPr bwMode="auto">
            <a:xfrm>
              <a:off x="948" y="864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①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54" name="Object 5"/>
            <p:cNvGraphicFramePr>
              <a:graphicFrameLocks noChangeAspect="1"/>
            </p:cNvGraphicFramePr>
            <p:nvPr/>
          </p:nvGraphicFramePr>
          <p:xfrm>
            <a:off x="1296" y="864"/>
            <a:ext cx="115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r:id="rId3" imgW="761669" imgH="203112" progId="Equation.DSMT4">
                    <p:embed/>
                  </p:oleObj>
                </mc:Choice>
                <mc:Fallback>
                  <p:oleObj r:id="rId3" imgW="761669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864"/>
                          <a:ext cx="115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013325" y="2179638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04950" y="2882900"/>
            <a:ext cx="915988" cy="519113"/>
            <a:chOff x="948" y="1301"/>
            <a:chExt cx="577" cy="327"/>
          </a:xfrm>
        </p:grpSpPr>
        <p:sp>
          <p:nvSpPr>
            <p:cNvPr id="34851" name="Text Box 8"/>
            <p:cNvSpPr txBox="1">
              <a:spLocks noChangeArrowheads="1"/>
            </p:cNvSpPr>
            <p:nvPr/>
          </p:nvSpPr>
          <p:spPr bwMode="auto">
            <a:xfrm>
              <a:off x="948" y="130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②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52" name="Object 9"/>
            <p:cNvGraphicFramePr>
              <a:graphicFrameLocks noChangeAspect="1"/>
            </p:cNvGraphicFramePr>
            <p:nvPr/>
          </p:nvGraphicFramePr>
          <p:xfrm>
            <a:off x="1296" y="1341"/>
            <a:ext cx="2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r:id="rId5" imgW="152268" imgH="164957" progId="Equation.DSMT4">
                    <p:embed/>
                  </p:oleObj>
                </mc:Choice>
                <mc:Fallback>
                  <p:oleObj r:id="rId5" imgW="152268" imgH="16495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341"/>
                          <a:ext cx="22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029200" y="2881313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04950" y="3560763"/>
            <a:ext cx="1409700" cy="519112"/>
            <a:chOff x="948" y="1728"/>
            <a:chExt cx="888" cy="327"/>
          </a:xfrm>
        </p:grpSpPr>
        <p:sp>
          <p:nvSpPr>
            <p:cNvPr id="34849" name="Text Box 12"/>
            <p:cNvSpPr txBox="1">
              <a:spLocks noChangeArrowheads="1"/>
            </p:cNvSpPr>
            <p:nvPr/>
          </p:nvSpPr>
          <p:spPr bwMode="auto">
            <a:xfrm>
              <a:off x="948" y="1728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③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50" name="Object 13"/>
            <p:cNvGraphicFramePr>
              <a:graphicFrameLocks noChangeAspect="1"/>
            </p:cNvGraphicFramePr>
            <p:nvPr/>
          </p:nvGraphicFramePr>
          <p:xfrm>
            <a:off x="1296" y="1776"/>
            <a:ext cx="54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r:id="rId7" imgW="342603" imgH="164957" progId="Equation.DSMT4">
                    <p:embed/>
                  </p:oleObj>
                </mc:Choice>
                <mc:Fallback>
                  <p:oleObj r:id="rId7" imgW="342603" imgH="16495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776"/>
                          <a:ext cx="54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060950" y="3575050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①②</a:t>
            </a:r>
            <a:r>
              <a:rPr kumimoji="1" lang="zh-CN" altLang="en-US" sz="2800"/>
              <a:t>假言推理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04950" y="4246563"/>
            <a:ext cx="1847850" cy="533400"/>
            <a:chOff x="948" y="2160"/>
            <a:chExt cx="1164" cy="336"/>
          </a:xfrm>
        </p:grpSpPr>
        <p:sp>
          <p:nvSpPr>
            <p:cNvPr id="34847" name="Text Box 16"/>
            <p:cNvSpPr txBox="1">
              <a:spLocks noChangeArrowheads="1"/>
            </p:cNvSpPr>
            <p:nvPr/>
          </p:nvSpPr>
          <p:spPr bwMode="auto">
            <a:xfrm>
              <a:off x="948" y="216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④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48" name="Object 17"/>
            <p:cNvGraphicFramePr>
              <a:graphicFrameLocks noChangeAspect="1"/>
            </p:cNvGraphicFramePr>
            <p:nvPr/>
          </p:nvGraphicFramePr>
          <p:xfrm>
            <a:off x="1296" y="2244"/>
            <a:ext cx="8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r:id="rId9" imgW="520474" imgH="165028" progId="Equation.DSMT4">
                    <p:embed/>
                  </p:oleObj>
                </mc:Choice>
                <mc:Fallback>
                  <p:oleObj r:id="rId9" imgW="520474" imgH="165028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44"/>
                          <a:ext cx="8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5029200" y="426085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dirty="0"/>
              <a:t>前提引入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504950" y="4946650"/>
            <a:ext cx="793750" cy="519113"/>
            <a:chOff x="948" y="2601"/>
            <a:chExt cx="500" cy="327"/>
          </a:xfrm>
        </p:grpSpPr>
        <p:sp>
          <p:nvSpPr>
            <p:cNvPr id="34845" name="Text Box 20"/>
            <p:cNvSpPr txBox="1">
              <a:spLocks noChangeArrowheads="1"/>
            </p:cNvSpPr>
            <p:nvPr/>
          </p:nvSpPr>
          <p:spPr bwMode="auto">
            <a:xfrm>
              <a:off x="948" y="260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⑤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46" name="Object 21"/>
            <p:cNvGraphicFramePr>
              <a:graphicFrameLocks noChangeAspect="1"/>
            </p:cNvGraphicFramePr>
            <p:nvPr/>
          </p:nvGraphicFramePr>
          <p:xfrm>
            <a:off x="1296" y="2691"/>
            <a:ext cx="15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r:id="rId11" imgW="114201" imgH="139579" progId="Equation.DSMT4">
                    <p:embed/>
                  </p:oleObj>
                </mc:Choice>
                <mc:Fallback>
                  <p:oleObj r:id="rId11" imgW="114201" imgH="13957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91"/>
                          <a:ext cx="15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5029200" y="494665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04950" y="5618163"/>
            <a:ext cx="1128713" cy="519112"/>
            <a:chOff x="948" y="3024"/>
            <a:chExt cx="711" cy="327"/>
          </a:xfrm>
        </p:grpSpPr>
        <p:sp>
          <p:nvSpPr>
            <p:cNvPr id="34843" name="Text Box 24"/>
            <p:cNvSpPr txBox="1">
              <a:spLocks noChangeArrowheads="1"/>
            </p:cNvSpPr>
            <p:nvPr/>
          </p:nvSpPr>
          <p:spPr bwMode="auto">
            <a:xfrm>
              <a:off x="948" y="3024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⑥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44" name="Object 25"/>
            <p:cNvGraphicFramePr>
              <a:graphicFrameLocks noChangeAspect="1"/>
            </p:cNvGraphicFramePr>
            <p:nvPr/>
          </p:nvGraphicFramePr>
          <p:xfrm>
            <a:off x="1296" y="3072"/>
            <a:ext cx="3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r:id="rId13" imgW="241091" imgH="164957" progId="Equation.DSMT4">
                    <p:embed/>
                  </p:oleObj>
                </mc:Choice>
                <mc:Fallback>
                  <p:oleObj r:id="rId13" imgW="241091" imgH="164957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72"/>
                          <a:ext cx="3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5089525" y="5618163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④⑤</a:t>
            </a:r>
            <a:r>
              <a:rPr kumimoji="1" lang="zh-CN" altLang="en-US" sz="2800"/>
              <a:t>假言推理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504950" y="6223000"/>
            <a:ext cx="898525" cy="519113"/>
            <a:chOff x="948" y="3461"/>
            <a:chExt cx="566" cy="327"/>
          </a:xfrm>
        </p:grpSpPr>
        <p:sp>
          <p:nvSpPr>
            <p:cNvPr id="34841" name="Text Box 28"/>
            <p:cNvSpPr txBox="1">
              <a:spLocks noChangeArrowheads="1"/>
            </p:cNvSpPr>
            <p:nvPr/>
          </p:nvSpPr>
          <p:spPr bwMode="auto">
            <a:xfrm>
              <a:off x="948" y="346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⑦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42" name="Object 29"/>
            <p:cNvGraphicFramePr>
              <a:graphicFrameLocks noChangeAspect="1"/>
            </p:cNvGraphicFramePr>
            <p:nvPr/>
          </p:nvGraphicFramePr>
          <p:xfrm>
            <a:off x="1344" y="3552"/>
            <a:ext cx="17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15" imgW="114102" imgH="126780" progId="Equation.DSMT4">
                    <p:embed/>
                  </p:oleObj>
                </mc:Choice>
                <mc:Fallback>
                  <p:oleObj name="Equation" r:id="rId15" imgW="114102" imgH="1267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552"/>
                          <a:ext cx="17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5099050" y="6221413"/>
            <a:ext cx="276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③⑥</a:t>
            </a:r>
            <a:r>
              <a:rPr kumimoji="1" lang="zh-CN" altLang="en-US" sz="2800"/>
              <a:t>析取三段论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34834" name="Group 31"/>
          <p:cNvGrpSpPr>
            <a:grpSpLocks/>
          </p:cNvGrpSpPr>
          <p:nvPr/>
        </p:nvGrpSpPr>
        <p:grpSpPr bwMode="auto">
          <a:xfrm>
            <a:off x="457200" y="1503363"/>
            <a:ext cx="4816475" cy="519112"/>
            <a:chOff x="422" y="3456"/>
            <a:chExt cx="3034" cy="327"/>
          </a:xfrm>
        </p:grpSpPr>
        <p:sp>
          <p:nvSpPr>
            <p:cNvPr id="34839" name="Text Box 32"/>
            <p:cNvSpPr txBox="1">
              <a:spLocks noChangeArrowheads="1"/>
            </p:cNvSpPr>
            <p:nvPr/>
          </p:nvSpPr>
          <p:spPr bwMode="auto">
            <a:xfrm>
              <a:off x="422" y="3456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前提：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40" name="Object 33"/>
            <p:cNvGraphicFramePr>
              <a:graphicFrameLocks noChangeAspect="1"/>
            </p:cNvGraphicFramePr>
            <p:nvPr/>
          </p:nvGraphicFramePr>
          <p:xfrm>
            <a:off x="1008" y="3456"/>
            <a:ext cx="244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r:id="rId17" imgW="1562100" imgH="203200" progId="Equation.DSMT4">
                    <p:embed/>
                  </p:oleObj>
                </mc:Choice>
                <mc:Fallback>
                  <p:oleObj r:id="rId17" imgW="1562100" imgH="203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56"/>
                          <a:ext cx="244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5" name="Group 34"/>
          <p:cNvGrpSpPr>
            <a:grpSpLocks/>
          </p:cNvGrpSpPr>
          <p:nvPr/>
        </p:nvGrpSpPr>
        <p:grpSpPr bwMode="auto">
          <a:xfrm>
            <a:off x="5410200" y="1503363"/>
            <a:ext cx="1339850" cy="519112"/>
            <a:chOff x="3524" y="3456"/>
            <a:chExt cx="844" cy="327"/>
          </a:xfrm>
        </p:grpSpPr>
        <p:sp>
          <p:nvSpPr>
            <p:cNvPr id="34837" name="Text Box 35"/>
            <p:cNvSpPr txBox="1">
              <a:spLocks noChangeArrowheads="1"/>
            </p:cNvSpPr>
            <p:nvPr/>
          </p:nvSpPr>
          <p:spPr bwMode="auto">
            <a:xfrm>
              <a:off x="3524" y="3456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结论：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38" name="Object 36"/>
            <p:cNvGraphicFramePr>
              <a:graphicFrameLocks noChangeAspect="1"/>
            </p:cNvGraphicFramePr>
            <p:nvPr/>
          </p:nvGraphicFramePr>
          <p:xfrm>
            <a:off x="4176" y="3552"/>
            <a:ext cx="17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19" imgW="114102" imgH="126780" progId="Equation.DSMT4">
                    <p:embed/>
                  </p:oleObj>
                </mc:Choice>
                <mc:Fallback>
                  <p:oleObj name="Equation" r:id="rId19" imgW="114102" imgH="1267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7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6" name="Rectangle 37"/>
          <p:cNvSpPr>
            <a:spLocks noChangeArrowheads="1"/>
          </p:cNvSpPr>
          <p:nvPr/>
        </p:nvSpPr>
        <p:spPr bwMode="auto">
          <a:xfrm>
            <a:off x="468313" y="260350"/>
            <a:ext cx="8229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Example in Chinese</a:t>
            </a:r>
            <a:endParaRPr lang="en-US" altLang="zh-CN" b="1" i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90" grpId="0" build="p" autoUpdateAnimBg="0" advAuto="0"/>
      <p:bldP spid="93194" grpId="0" build="p" autoUpdateAnimBg="0" advAuto="0"/>
      <p:bldP spid="93198" grpId="0" build="p" autoUpdateAnimBg="0" advAuto="0"/>
      <p:bldP spid="93202" grpId="0" build="p" autoUpdateAnimBg="0" advAuto="0"/>
      <p:bldP spid="93206" grpId="0" build="p" autoUpdateAnimBg="0" advAuto="0"/>
      <p:bldP spid="93210" grpId="0" build="p" autoUpdateAnimBg="0" advAuto="0"/>
      <p:bldP spid="93214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C1D1F-2CEB-4A78-B1C5-279A2A2EBBE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41325" y="41306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/>
              <a:t>解：</a:t>
            </a:r>
            <a:endParaRPr kumimoji="1" lang="zh-CN" altLang="en-US" sz="280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4830763"/>
            <a:ext cx="3886200" cy="519112"/>
            <a:chOff x="576" y="2793"/>
            <a:chExt cx="2448" cy="327"/>
          </a:xfrm>
        </p:grpSpPr>
        <p:sp>
          <p:nvSpPr>
            <p:cNvPr id="35858" name="Text Box 9"/>
            <p:cNvSpPr txBox="1">
              <a:spLocks noChangeArrowheads="1"/>
            </p:cNvSpPr>
            <p:nvPr/>
          </p:nvSpPr>
          <p:spPr bwMode="auto">
            <a:xfrm>
              <a:off x="576" y="2793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前提：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5859" name="Object 10"/>
            <p:cNvGraphicFramePr>
              <a:graphicFrameLocks noChangeAspect="1"/>
            </p:cNvGraphicFramePr>
            <p:nvPr/>
          </p:nvGraphicFramePr>
          <p:xfrm>
            <a:off x="1200" y="2861"/>
            <a:ext cx="182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r:id="rId3" imgW="1129810" imgH="165028" progId="Equation.DSMT4">
                    <p:embed/>
                  </p:oleObj>
                </mc:Choice>
                <mc:Fallback>
                  <p:oleObj r:id="rId3" imgW="1129810" imgH="16502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61"/>
                          <a:ext cx="182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14400" y="5502275"/>
            <a:ext cx="1566863" cy="519113"/>
            <a:chOff x="576" y="3216"/>
            <a:chExt cx="987" cy="327"/>
          </a:xfrm>
        </p:grpSpPr>
        <p:sp>
          <p:nvSpPr>
            <p:cNvPr id="35856" name="Text Box 12"/>
            <p:cNvSpPr txBox="1">
              <a:spLocks noChangeArrowheads="1"/>
            </p:cNvSpPr>
            <p:nvPr/>
          </p:nvSpPr>
          <p:spPr bwMode="auto">
            <a:xfrm>
              <a:off x="576" y="3216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结论：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5857" name="Object 13"/>
            <p:cNvGraphicFramePr>
              <a:graphicFrameLocks noChangeAspect="1"/>
            </p:cNvGraphicFramePr>
            <p:nvPr/>
          </p:nvGraphicFramePr>
          <p:xfrm>
            <a:off x="1200" y="3264"/>
            <a:ext cx="3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5" imgW="241091" imgH="164957" progId="Equation.DSMT4">
                    <p:embed/>
                  </p:oleObj>
                </mc:Choice>
                <mc:Fallback>
                  <p:oleObj name="Equation" r:id="rId5" imgW="241091" imgH="16495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64"/>
                          <a:ext cx="3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19200" y="4130675"/>
            <a:ext cx="6407150" cy="533400"/>
            <a:chOff x="768" y="2352"/>
            <a:chExt cx="4036" cy="336"/>
          </a:xfrm>
        </p:grpSpPr>
        <p:grpSp>
          <p:nvGrpSpPr>
            <p:cNvPr id="35849" name="Group 15"/>
            <p:cNvGrpSpPr>
              <a:grpSpLocks/>
            </p:cNvGrpSpPr>
            <p:nvPr/>
          </p:nvGrpSpPr>
          <p:grpSpPr bwMode="auto">
            <a:xfrm>
              <a:off x="768" y="2352"/>
              <a:ext cx="2736" cy="330"/>
              <a:chOff x="768" y="2352"/>
              <a:chExt cx="2736" cy="330"/>
            </a:xfrm>
          </p:grpSpPr>
          <p:sp>
            <p:nvSpPr>
              <p:cNvPr id="35852" name="Text Box 16"/>
              <p:cNvSpPr txBox="1">
                <a:spLocks noChangeArrowheads="1"/>
              </p:cNvSpPr>
              <p:nvPr/>
            </p:nvSpPr>
            <p:spPr bwMode="auto">
              <a:xfrm>
                <a:off x="900" y="2352"/>
                <a:ext cx="1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800"/>
                  <a:t>：</a:t>
                </a:r>
                <a:r>
                  <a:rPr kumimoji="1" lang="en-US" altLang="zh-CN" sz="2800">
                    <a:latin typeface="Times New Roman" pitchFamily="18" charset="0"/>
                  </a:rPr>
                  <a:t>6</a:t>
                </a:r>
                <a:r>
                  <a:rPr kumimoji="1" lang="zh-CN" altLang="en-US" sz="2800"/>
                  <a:t>是偶数，</a:t>
                </a:r>
              </a:p>
            </p:txBody>
          </p:sp>
          <p:graphicFrame>
            <p:nvGraphicFramePr>
              <p:cNvPr id="35853" name="Object 17"/>
              <p:cNvGraphicFramePr>
                <a:graphicFrameLocks noChangeAspect="1"/>
              </p:cNvGraphicFramePr>
              <p:nvPr/>
            </p:nvGraphicFramePr>
            <p:xfrm>
              <a:off x="768" y="2439"/>
              <a:ext cx="22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3" r:id="rId7" imgW="152268" imgH="164957" progId="Equation.DSMT4">
                      <p:embed/>
                    </p:oleObj>
                  </mc:Choice>
                  <mc:Fallback>
                    <p:oleObj r:id="rId7" imgW="152268" imgH="164957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439"/>
                            <a:ext cx="22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4" name="Object 18"/>
              <p:cNvGraphicFramePr>
                <a:graphicFrameLocks noChangeAspect="1"/>
              </p:cNvGraphicFramePr>
              <p:nvPr/>
            </p:nvGraphicFramePr>
            <p:xfrm>
              <a:off x="2118" y="2436"/>
              <a:ext cx="18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4" r:id="rId9" imgW="126780" imgH="164814" progId="Equation.DSMT4">
                      <p:embed/>
                    </p:oleObj>
                  </mc:Choice>
                  <mc:Fallback>
                    <p:oleObj r:id="rId9" imgW="126780" imgH="164814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8" y="2436"/>
                            <a:ext cx="186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5" name="Object 19"/>
              <p:cNvGraphicFramePr>
                <a:graphicFrameLocks noChangeAspect="1"/>
              </p:cNvGraphicFramePr>
              <p:nvPr/>
            </p:nvGraphicFramePr>
            <p:xfrm>
              <a:off x="3334" y="2448"/>
              <a:ext cx="17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5" name="Equation" r:id="rId11" imgW="114102" imgH="126780" progId="Equation.DSMT4">
                      <p:embed/>
                    </p:oleObj>
                  </mc:Choice>
                  <mc:Fallback>
                    <p:oleObj name="Equation" r:id="rId11" imgW="114102" imgH="1267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2448"/>
                            <a:ext cx="17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0" name="Rectangle 20"/>
            <p:cNvSpPr>
              <a:spLocks noChangeArrowheads="1"/>
            </p:cNvSpPr>
            <p:nvPr/>
          </p:nvSpPr>
          <p:spPr bwMode="auto">
            <a:xfrm>
              <a:off x="3456" y="2361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：</a:t>
              </a:r>
              <a:r>
                <a:rPr kumimoji="1" lang="en-US" altLang="zh-CN" sz="2800">
                  <a:latin typeface="Times New Roman" pitchFamily="18" charset="0"/>
                </a:rPr>
                <a:t>5</a:t>
              </a:r>
              <a:r>
                <a:rPr kumimoji="1" lang="zh-CN" altLang="en-US" sz="2800"/>
                <a:t>是素数。</a:t>
              </a:r>
            </a:p>
          </p:txBody>
        </p:sp>
        <p:sp>
          <p:nvSpPr>
            <p:cNvPr id="35851" name="Rectangle 21"/>
            <p:cNvSpPr>
              <a:spLocks noChangeArrowheads="1"/>
            </p:cNvSpPr>
            <p:nvPr/>
          </p:nvSpPr>
          <p:spPr bwMode="auto">
            <a:xfrm>
              <a:off x="2220" y="2361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：</a:t>
              </a:r>
              <a:r>
                <a:rPr kumimoji="1" lang="en-US" altLang="zh-CN" sz="2800" dirty="0">
                  <a:latin typeface="Times New Roman" pitchFamily="18" charset="0"/>
                </a:rPr>
                <a:t>2</a:t>
              </a:r>
              <a:r>
                <a:rPr kumimoji="1" lang="zh-CN" altLang="en-US" sz="2800" dirty="0"/>
                <a:t>整除</a:t>
              </a:r>
              <a:r>
                <a:rPr kumimoji="1" lang="en-US" altLang="zh-CN" sz="2800" dirty="0">
                  <a:latin typeface="Times New Roman" pitchFamily="18" charset="0"/>
                </a:rPr>
                <a:t>7</a:t>
              </a:r>
              <a:r>
                <a:rPr kumimoji="1" lang="zh-CN" altLang="en-US" sz="2800" dirty="0"/>
                <a:t>，</a:t>
              </a:r>
            </a:p>
          </p:txBody>
        </p:sp>
      </p:grpSp>
      <p:sp>
        <p:nvSpPr>
          <p:cNvPr id="35848" name="Rectangle 22"/>
          <p:cNvSpPr>
            <a:spLocks noChangeArrowheads="1"/>
          </p:cNvSpPr>
          <p:nvPr/>
        </p:nvSpPr>
        <p:spPr bwMode="auto">
          <a:xfrm>
            <a:off x="468313" y="260350"/>
            <a:ext cx="8229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Example in Chinese</a:t>
            </a:r>
          </a:p>
        </p:txBody>
      </p:sp>
      <p:sp>
        <p:nvSpPr>
          <p:cNvPr id="2" name="矩形 1"/>
          <p:cNvSpPr/>
          <p:nvPr/>
        </p:nvSpPr>
        <p:spPr>
          <a:xfrm>
            <a:off x="762000" y="1360488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/>
              <a:t>如果</a:t>
            </a:r>
            <a:r>
              <a:rPr kumimoji="1" lang="en-US" altLang="zh-CN" sz="3600" dirty="0">
                <a:latin typeface="Times New Roman" pitchFamily="18" charset="0"/>
              </a:rPr>
              <a:t>6</a:t>
            </a:r>
            <a:r>
              <a:rPr kumimoji="1" lang="zh-CN" altLang="en-US" sz="3600" dirty="0"/>
              <a:t>是偶数，则</a:t>
            </a:r>
            <a:r>
              <a:rPr kumimoji="1" lang="en-US" altLang="zh-CN" sz="3600" dirty="0">
                <a:latin typeface="Times New Roman" pitchFamily="18" charset="0"/>
              </a:rPr>
              <a:t>2</a:t>
            </a:r>
            <a:r>
              <a:rPr kumimoji="1" lang="zh-CN" altLang="en-US" sz="3600" dirty="0"/>
              <a:t>不能整除</a:t>
            </a:r>
            <a:r>
              <a:rPr kumimoji="1" lang="en-US" altLang="zh-CN" sz="3600" dirty="0">
                <a:latin typeface="Times New Roman" pitchFamily="18" charset="0"/>
              </a:rPr>
              <a:t>7</a:t>
            </a:r>
            <a:r>
              <a:rPr kumimoji="1" lang="zh-CN" altLang="en-US" sz="3600" dirty="0"/>
              <a:t>；</a:t>
            </a:r>
            <a:r>
              <a:rPr kumimoji="1" lang="en-US" altLang="zh-CN" sz="3600" dirty="0">
                <a:latin typeface="Times New Roman" pitchFamily="18" charset="0"/>
              </a:rPr>
              <a:t>5</a:t>
            </a:r>
            <a:r>
              <a:rPr kumimoji="1" lang="zh-CN" altLang="en-US" sz="3600" dirty="0"/>
              <a:t>不是素数，或者</a:t>
            </a:r>
            <a:r>
              <a:rPr kumimoji="1" lang="en-US" altLang="zh-CN" sz="3600" dirty="0">
                <a:latin typeface="Times New Roman" pitchFamily="18" charset="0"/>
              </a:rPr>
              <a:t>2</a:t>
            </a:r>
            <a:r>
              <a:rPr kumimoji="1" lang="zh-CN" altLang="en-US" sz="3600" dirty="0"/>
              <a:t>整除</a:t>
            </a:r>
            <a:r>
              <a:rPr kumimoji="1" lang="en-US" altLang="zh-CN" sz="3600" dirty="0">
                <a:latin typeface="Times New Roman" pitchFamily="18" charset="0"/>
              </a:rPr>
              <a:t>7</a:t>
            </a:r>
            <a:r>
              <a:rPr kumimoji="1" lang="zh-CN" altLang="en-US" sz="3600" dirty="0"/>
              <a:t>；</a:t>
            </a:r>
            <a:r>
              <a:rPr kumimoji="1" lang="en-US" altLang="zh-CN" sz="3600" dirty="0">
                <a:latin typeface="Times New Roman" pitchFamily="18" charset="0"/>
              </a:rPr>
              <a:t>5</a:t>
            </a:r>
            <a:r>
              <a:rPr kumimoji="1" lang="zh-CN" altLang="en-US" sz="3600" dirty="0"/>
              <a:t>是素数。因此，</a:t>
            </a:r>
            <a:r>
              <a:rPr kumimoji="1" lang="en-US" altLang="zh-CN" sz="3600" dirty="0">
                <a:latin typeface="Times New Roman" pitchFamily="18" charset="0"/>
              </a:rPr>
              <a:t>6</a:t>
            </a:r>
            <a:r>
              <a:rPr kumimoji="1" lang="zh-CN" altLang="en-US" sz="3600" dirty="0"/>
              <a:t>是奇数。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2EE57-D074-4572-B255-172E7105D935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81000" y="2212975"/>
            <a:ext cx="134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/>
              <a:t>证明：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212975"/>
            <a:ext cx="1671638" cy="523875"/>
            <a:chOff x="912" y="825"/>
            <a:chExt cx="1053" cy="330"/>
          </a:xfrm>
        </p:grpSpPr>
        <p:sp>
          <p:nvSpPr>
            <p:cNvPr id="36897" name="Text Box 4"/>
            <p:cNvSpPr txBox="1">
              <a:spLocks noChangeArrowheads="1"/>
            </p:cNvSpPr>
            <p:nvPr/>
          </p:nvSpPr>
          <p:spPr bwMode="auto">
            <a:xfrm>
              <a:off x="912" y="82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①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98" name="Object 5"/>
            <p:cNvGraphicFramePr>
              <a:graphicFrameLocks noChangeAspect="1"/>
            </p:cNvGraphicFramePr>
            <p:nvPr/>
          </p:nvGraphicFramePr>
          <p:xfrm>
            <a:off x="1296" y="912"/>
            <a:ext cx="66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r:id="rId3" imgW="444114" imgH="164957" progId="Equation.DSMT4">
                    <p:embed/>
                  </p:oleObj>
                </mc:Choice>
                <mc:Fallback>
                  <p:oleObj r:id="rId3" imgW="444114" imgH="16495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912"/>
                          <a:ext cx="66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419600" y="221297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47800" y="2898775"/>
            <a:ext cx="1600200" cy="520700"/>
            <a:chOff x="912" y="1209"/>
            <a:chExt cx="1008" cy="328"/>
          </a:xfrm>
        </p:grpSpPr>
        <p:sp>
          <p:nvSpPr>
            <p:cNvPr id="36895" name="Text Box 8"/>
            <p:cNvSpPr txBox="1">
              <a:spLocks noChangeArrowheads="1"/>
            </p:cNvSpPr>
            <p:nvPr/>
          </p:nvSpPr>
          <p:spPr bwMode="auto">
            <a:xfrm>
              <a:off x="912" y="1209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②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96" name="Object 9"/>
            <p:cNvGraphicFramePr>
              <a:graphicFrameLocks noChangeAspect="1"/>
            </p:cNvGraphicFramePr>
            <p:nvPr/>
          </p:nvGraphicFramePr>
          <p:xfrm>
            <a:off x="1311" y="1296"/>
            <a:ext cx="60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r:id="rId5" imgW="406048" imgH="164957" progId="Equation.DSMT4">
                    <p:embed/>
                  </p:oleObj>
                </mc:Choice>
                <mc:Fallback>
                  <p:oleObj r:id="rId5" imgW="406048" imgH="16495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1296"/>
                          <a:ext cx="60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419600" y="2898775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①</a:t>
            </a:r>
            <a:r>
              <a:rPr kumimoji="1" lang="zh-CN" altLang="en-US" sz="2800"/>
              <a:t>置换规则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47800" y="3584575"/>
            <a:ext cx="914400" cy="519113"/>
            <a:chOff x="912" y="1593"/>
            <a:chExt cx="576" cy="327"/>
          </a:xfrm>
        </p:grpSpPr>
        <p:sp>
          <p:nvSpPr>
            <p:cNvPr id="36893" name="Text Box 12"/>
            <p:cNvSpPr txBox="1">
              <a:spLocks noChangeArrowheads="1"/>
            </p:cNvSpPr>
            <p:nvPr/>
          </p:nvSpPr>
          <p:spPr bwMode="auto">
            <a:xfrm>
              <a:off x="912" y="1593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③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94" name="Object 13"/>
            <p:cNvGraphicFramePr>
              <a:graphicFrameLocks noChangeAspect="1"/>
            </p:cNvGraphicFramePr>
            <p:nvPr/>
          </p:nvGraphicFramePr>
          <p:xfrm>
            <a:off x="1318" y="1680"/>
            <a:ext cx="17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Equation" r:id="rId7" imgW="114102" imgH="126780" progId="Equation.DSMT4">
                    <p:embed/>
                  </p:oleObj>
                </mc:Choice>
                <mc:Fallback>
                  <p:oleObj name="Equation" r:id="rId7" imgW="114102" imgH="1267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1680"/>
                          <a:ext cx="17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4419600" y="358457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447800" y="4270375"/>
            <a:ext cx="914400" cy="519113"/>
            <a:chOff x="912" y="1977"/>
            <a:chExt cx="576" cy="327"/>
          </a:xfrm>
        </p:grpSpPr>
        <p:sp>
          <p:nvSpPr>
            <p:cNvPr id="36891" name="Text Box 16"/>
            <p:cNvSpPr txBox="1">
              <a:spLocks noChangeArrowheads="1"/>
            </p:cNvSpPr>
            <p:nvPr/>
          </p:nvSpPr>
          <p:spPr bwMode="auto">
            <a:xfrm>
              <a:off x="912" y="1977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④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92" name="Object 17"/>
            <p:cNvGraphicFramePr>
              <a:graphicFrameLocks noChangeAspect="1"/>
            </p:cNvGraphicFramePr>
            <p:nvPr/>
          </p:nvGraphicFramePr>
          <p:xfrm>
            <a:off x="1302" y="2061"/>
            <a:ext cx="18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r:id="rId9" imgW="126780" imgH="164814" progId="Equation.DSMT4">
                    <p:embed/>
                  </p:oleObj>
                </mc:Choice>
                <mc:Fallback>
                  <p:oleObj r:id="rId9" imgW="126780" imgH="16481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061"/>
                          <a:ext cx="18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4419600" y="4270375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②③</a:t>
            </a:r>
            <a:r>
              <a:rPr kumimoji="1" lang="zh-CN" altLang="en-US" sz="2800"/>
              <a:t>假言推理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447800" y="4956175"/>
            <a:ext cx="1905000" cy="519113"/>
            <a:chOff x="912" y="2361"/>
            <a:chExt cx="1200" cy="327"/>
          </a:xfrm>
        </p:grpSpPr>
        <p:sp>
          <p:nvSpPr>
            <p:cNvPr id="36889" name="Text Box 20"/>
            <p:cNvSpPr txBox="1">
              <a:spLocks noChangeArrowheads="1"/>
            </p:cNvSpPr>
            <p:nvPr/>
          </p:nvSpPr>
          <p:spPr bwMode="auto">
            <a:xfrm>
              <a:off x="912" y="236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⑤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90" name="Object 21"/>
            <p:cNvGraphicFramePr>
              <a:graphicFrameLocks noChangeAspect="1"/>
            </p:cNvGraphicFramePr>
            <p:nvPr/>
          </p:nvGraphicFramePr>
          <p:xfrm>
            <a:off x="1269" y="2400"/>
            <a:ext cx="8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r:id="rId11" imgW="545626" imgH="164957" progId="Equation.DSMT4">
                    <p:embed/>
                  </p:oleObj>
                </mc:Choice>
                <mc:Fallback>
                  <p:oleObj r:id="rId11" imgW="545626" imgH="164957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2400"/>
                          <a:ext cx="8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4419600" y="495617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447800" y="5718175"/>
            <a:ext cx="1185863" cy="519113"/>
            <a:chOff x="912" y="2784"/>
            <a:chExt cx="747" cy="327"/>
          </a:xfrm>
        </p:grpSpPr>
        <p:sp>
          <p:nvSpPr>
            <p:cNvPr id="36887" name="Text Box 24"/>
            <p:cNvSpPr txBox="1">
              <a:spLocks noChangeArrowheads="1"/>
            </p:cNvSpPr>
            <p:nvPr/>
          </p:nvSpPr>
          <p:spPr bwMode="auto">
            <a:xfrm>
              <a:off x="912" y="2784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⑥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88" name="Object 25"/>
            <p:cNvGraphicFramePr>
              <a:graphicFrameLocks noChangeAspect="1"/>
            </p:cNvGraphicFramePr>
            <p:nvPr/>
          </p:nvGraphicFramePr>
          <p:xfrm>
            <a:off x="1296" y="2832"/>
            <a:ext cx="3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Equation" r:id="rId13" imgW="241091" imgH="164957" progId="Equation.DSMT4">
                    <p:embed/>
                  </p:oleObj>
                </mc:Choice>
                <mc:Fallback>
                  <p:oleObj name="Equation" r:id="rId13" imgW="241091" imgH="164957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3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4419600" y="5641975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④⑤</a:t>
            </a:r>
            <a:r>
              <a:rPr kumimoji="1" lang="zh-CN" altLang="en-US" sz="2800"/>
              <a:t>拒取式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36880" name="Group 27"/>
          <p:cNvGrpSpPr>
            <a:grpSpLocks/>
          </p:cNvGrpSpPr>
          <p:nvPr/>
        </p:nvGrpSpPr>
        <p:grpSpPr bwMode="auto">
          <a:xfrm>
            <a:off x="457200" y="1527175"/>
            <a:ext cx="3886200" cy="519113"/>
            <a:chOff x="576" y="2793"/>
            <a:chExt cx="2448" cy="327"/>
          </a:xfrm>
        </p:grpSpPr>
        <p:sp>
          <p:nvSpPr>
            <p:cNvPr id="36885" name="Text Box 28"/>
            <p:cNvSpPr txBox="1">
              <a:spLocks noChangeArrowheads="1"/>
            </p:cNvSpPr>
            <p:nvPr/>
          </p:nvSpPr>
          <p:spPr bwMode="auto">
            <a:xfrm>
              <a:off x="576" y="2793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前提：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86" name="Object 29"/>
            <p:cNvGraphicFramePr>
              <a:graphicFrameLocks noChangeAspect="1"/>
            </p:cNvGraphicFramePr>
            <p:nvPr/>
          </p:nvGraphicFramePr>
          <p:xfrm>
            <a:off x="1200" y="2861"/>
            <a:ext cx="182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r:id="rId15" imgW="1129810" imgH="165028" progId="Equation.DSMT4">
                    <p:embed/>
                  </p:oleObj>
                </mc:Choice>
                <mc:Fallback>
                  <p:oleObj r:id="rId15" imgW="1129810" imgH="165028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61"/>
                          <a:ext cx="182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1" name="Group 30"/>
          <p:cNvGrpSpPr>
            <a:grpSpLocks/>
          </p:cNvGrpSpPr>
          <p:nvPr/>
        </p:nvGrpSpPr>
        <p:grpSpPr bwMode="auto">
          <a:xfrm>
            <a:off x="4572000" y="1603375"/>
            <a:ext cx="1566863" cy="519113"/>
            <a:chOff x="576" y="3216"/>
            <a:chExt cx="987" cy="327"/>
          </a:xfrm>
        </p:grpSpPr>
        <p:sp>
          <p:nvSpPr>
            <p:cNvPr id="36883" name="Text Box 31"/>
            <p:cNvSpPr txBox="1">
              <a:spLocks noChangeArrowheads="1"/>
            </p:cNvSpPr>
            <p:nvPr/>
          </p:nvSpPr>
          <p:spPr bwMode="auto">
            <a:xfrm>
              <a:off x="576" y="3216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结论：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6884" name="Object 32"/>
            <p:cNvGraphicFramePr>
              <a:graphicFrameLocks noChangeAspect="1"/>
            </p:cNvGraphicFramePr>
            <p:nvPr/>
          </p:nvGraphicFramePr>
          <p:xfrm>
            <a:off x="1200" y="3264"/>
            <a:ext cx="3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17" imgW="241091" imgH="164957" progId="Equation.DSMT4">
                    <p:embed/>
                  </p:oleObj>
                </mc:Choice>
                <mc:Fallback>
                  <p:oleObj name="Equation" r:id="rId17" imgW="241091" imgH="164957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64"/>
                          <a:ext cx="3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2" name="Rectangle 33"/>
          <p:cNvSpPr>
            <a:spLocks noChangeArrowheads="1"/>
          </p:cNvSpPr>
          <p:nvPr/>
        </p:nvSpPr>
        <p:spPr bwMode="auto">
          <a:xfrm>
            <a:off x="468313" y="260350"/>
            <a:ext cx="8229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Example in Chinese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8" grpId="0" build="p" autoUpdateAnimBg="0" advAuto="0"/>
      <p:bldP spid="95242" grpId="0" build="p" autoUpdateAnimBg="0" advAuto="0"/>
      <p:bldP spid="95246" grpId="0" build="p" autoUpdateAnimBg="0" advAuto="0"/>
      <p:bldP spid="95250" grpId="0" build="p" autoUpdateAnimBg="0" advAuto="0"/>
      <p:bldP spid="95254" grpId="0" build="p" autoUpdateAnimBg="0" advAuto="0"/>
      <p:bldP spid="95258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78CF0-C23F-4566-AC62-2A451FEA2948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Formal Proof 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Suppose we have the following premises: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It is not sunny and it is cold.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We will swim only if it is sunny.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If we do not swim, then we will canoe.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If we canoe, then we will be home early.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b="1" dirty="0">
              <a:solidFill>
                <a:srgbClr val="030711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Given these premises, prove the theorem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We will be home early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2800" dirty="0">
                <a:ea typeface="宋体" pitchFamily="2" charset="-122"/>
              </a:rPr>
              <a:t> using inference rules.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48C73-A85D-4991-916D-858AF4FEA0E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Formal Proof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2800" b="1" dirty="0">
                <a:ea typeface="宋体" pitchFamily="2" charset="-122"/>
              </a:rPr>
              <a:t>   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It is not sunny and it is cold.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We will swim only if it is sunny.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If we do not swim, then we will canoe.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If we canoe, then we will be home early.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b="1" dirty="0">
              <a:solidFill>
                <a:srgbClr val="030711"/>
              </a:solidFill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>
                <a:ea typeface="宋体" pitchFamily="2" charset="-122"/>
              </a:rPr>
              <a:t>Step 1: introduce symbols.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>
                <a:ea typeface="宋体" pitchFamily="2" charset="-122"/>
              </a:rPr>
              <a:t>  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sunny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b="1" dirty="0">
                <a:ea typeface="宋体" pitchFamily="2" charset="-122"/>
              </a:rPr>
              <a:t>It is sunny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; 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cold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b="1" dirty="0">
                <a:ea typeface="宋体" pitchFamily="2" charset="-122"/>
              </a:rPr>
              <a:t>It is cold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;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swim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b="1" dirty="0">
                <a:ea typeface="宋体" pitchFamily="2" charset="-122"/>
              </a:rPr>
              <a:t>We will swim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  canoe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b="1" dirty="0">
                <a:ea typeface="宋体" pitchFamily="2" charset="-122"/>
              </a:rPr>
              <a:t>We will canoe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  early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b="1" dirty="0">
                <a:ea typeface="宋体" pitchFamily="2" charset="-122"/>
              </a:rPr>
              <a:t>We will be home early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.</a:t>
            </a:r>
            <a:endParaRPr lang="en-US" altLang="zh-CN" sz="24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1CEBA-83C8-4785-8094-E53E8206659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gray">
          <a:xfrm>
            <a:off x="914400" y="21764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/>
              <a:t>Rules of </a:t>
            </a:r>
            <a:r>
              <a:rPr lang="en-US" altLang="zh-CN" sz="2400" b="1"/>
              <a:t>Inference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533400" y="20574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gray">
          <a:xfrm>
            <a:off x="687388" y="2155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gray">
          <a:xfrm>
            <a:off x="914400" y="30146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   Valid Argument, Resolution and Fallacies 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gray">
          <a:xfrm>
            <a:off x="533400" y="28956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gray">
          <a:xfrm>
            <a:off x="687388" y="2994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0" name="AutoShape 11"/>
          <p:cNvSpPr>
            <a:spLocks noChangeArrowheads="1"/>
          </p:cNvSpPr>
          <p:nvPr/>
        </p:nvSpPr>
        <p:spPr bwMode="gray">
          <a:xfrm>
            <a:off x="914400" y="38528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12"/>
          <p:cNvSpPr>
            <a:spLocks noChangeArrowheads="1"/>
          </p:cNvSpPr>
          <p:nvPr/>
        </p:nvSpPr>
        <p:spPr bwMode="gray">
          <a:xfrm>
            <a:off x="533400" y="3733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gray">
          <a:xfrm>
            <a:off x="1143000" y="38862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Rules of Inference for Quantified Statement </a:t>
            </a:r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gray">
          <a:xfrm>
            <a:off x="687388" y="3832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4" name="AutoShape 15"/>
          <p:cNvSpPr>
            <a:spLocks noChangeArrowheads="1"/>
          </p:cNvSpPr>
          <p:nvPr/>
        </p:nvSpPr>
        <p:spPr bwMode="gray">
          <a:xfrm>
            <a:off x="914400" y="46910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16"/>
          <p:cNvSpPr>
            <a:spLocks noChangeArrowheads="1"/>
          </p:cNvSpPr>
          <p:nvPr/>
        </p:nvSpPr>
        <p:spPr bwMode="gray">
          <a:xfrm>
            <a:off x="533400" y="4572000"/>
            <a:ext cx="685800" cy="685800"/>
          </a:xfrm>
          <a:prstGeom prst="diamond">
            <a:avLst/>
          </a:prstGeom>
          <a:solidFill>
            <a:schemeClr val="tx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gray">
          <a:xfrm>
            <a:off x="1219200" y="4724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Method of Proving Theorems</a:t>
            </a:r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gray">
          <a:xfrm>
            <a:off x="687388" y="4670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38" name="AutoShape 26"/>
          <p:cNvSpPr>
            <a:spLocks noChangeArrowheads="1"/>
          </p:cNvSpPr>
          <p:nvPr/>
        </p:nvSpPr>
        <p:spPr bwMode="gray">
          <a:xfrm>
            <a:off x="914400" y="5529263"/>
            <a:ext cx="76962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9" name="AutoShape 27"/>
          <p:cNvSpPr>
            <a:spLocks noChangeArrowheads="1"/>
          </p:cNvSpPr>
          <p:nvPr/>
        </p:nvSpPr>
        <p:spPr bwMode="gray">
          <a:xfrm>
            <a:off x="533400" y="5410200"/>
            <a:ext cx="685800" cy="685800"/>
          </a:xfrm>
          <a:prstGeom prst="diamond">
            <a:avLst/>
          </a:prstGeom>
          <a:solidFill>
            <a:schemeClr val="tx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0" name="Text Box 28"/>
          <p:cNvSpPr txBox="1">
            <a:spLocks noChangeArrowheads="1"/>
          </p:cNvSpPr>
          <p:nvPr/>
        </p:nvSpPr>
        <p:spPr bwMode="gray">
          <a:xfrm>
            <a:off x="1219200" y="55626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Exercise</a:t>
            </a:r>
          </a:p>
        </p:txBody>
      </p:sp>
      <p:sp>
        <p:nvSpPr>
          <p:cNvPr id="5141" name="Text Box 29"/>
          <p:cNvSpPr txBox="1">
            <a:spLocks noChangeArrowheads="1"/>
          </p:cNvSpPr>
          <p:nvPr/>
        </p:nvSpPr>
        <p:spPr bwMode="gray">
          <a:xfrm>
            <a:off x="687388" y="5508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48C73-A85D-4991-916D-858AF4FEA0E5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Formal Proof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2800" b="1" dirty="0">
                <a:ea typeface="宋体" pitchFamily="2" charset="-122"/>
              </a:rPr>
              <a:t>   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It is not sunny and it is cold.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We will swim only if it is sunny.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If we do not swim, then we will canoe.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If we canoe, then we will be home early.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 sz="2800" b="1" dirty="0">
              <a:solidFill>
                <a:srgbClr val="030711"/>
              </a:solidFill>
              <a:ea typeface="宋体" pitchFamily="2" charset="-122"/>
            </a:endParaRPr>
          </a:p>
          <a:p>
            <a:pPr lvl="1" eaLnBrk="1" hangingPunct="1">
              <a:buNone/>
            </a:pPr>
            <a:r>
              <a:rPr lang="en-US" altLang="zh-CN" i="1" dirty="0">
                <a:ea typeface="宋体" pitchFamily="2" charset="-122"/>
              </a:rPr>
              <a:t>Step 2:  symbolize problem.</a:t>
            </a:r>
            <a:endParaRPr lang="en-US" altLang="zh-CN" sz="2400" i="1" dirty="0">
              <a:ea typeface="宋体" pitchFamily="2" charset="-122"/>
            </a:endParaRPr>
          </a:p>
          <a:p>
            <a:pPr lvl="1" eaLnBrk="1" hangingPunct="1">
              <a:buNone/>
            </a:pPr>
            <a:r>
              <a:rPr lang="en-US" altLang="zh-CN" sz="2400" dirty="0">
                <a:ea typeface="宋体" pitchFamily="2" charset="-122"/>
              </a:rPr>
              <a:t>The premises can be written as:</a:t>
            </a:r>
          </a:p>
          <a:p>
            <a:pPr lvl="1" eaLnBrk="1" hangingPunct="1">
              <a:buNone/>
            </a:pPr>
            <a:br>
              <a:rPr lang="en-US" altLang="zh-CN" sz="2400" dirty="0">
                <a:ea typeface="宋体" pitchFamily="2" charset="-122"/>
              </a:rPr>
            </a:b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(1)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sunny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cold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(2)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swim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sunny</a:t>
            </a:r>
            <a:b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(3) 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swim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canoe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(4)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canoe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early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6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EEF6-DBCB-421B-B04E-B92E4C83822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Proof Example </a:t>
            </a:r>
            <a:r>
              <a:rPr lang="en-US" altLang="zh-CN" i="1" dirty="0">
                <a:ea typeface="宋体" pitchFamily="2" charset="-122"/>
              </a:rPr>
              <a:t>cont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3660775" algn="l"/>
              </a:tabLst>
            </a:pPr>
            <a:r>
              <a:rPr lang="en-US" altLang="zh-CN" sz="2800" b="1" u="sng" dirty="0">
                <a:solidFill>
                  <a:srgbClr val="030711"/>
                </a:solidFill>
                <a:ea typeface="宋体" pitchFamily="2" charset="-122"/>
              </a:rPr>
              <a:t>Step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	</a:t>
            </a:r>
            <a:r>
              <a:rPr lang="en-US" altLang="zh-CN" sz="2800" b="1" u="sng" dirty="0">
                <a:solidFill>
                  <a:srgbClr val="030711"/>
                </a:solidFill>
                <a:ea typeface="宋体" pitchFamily="2" charset="-122"/>
              </a:rPr>
              <a:t>Proved by</a:t>
            </a:r>
            <a:b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</a:br>
            <a:endParaRPr lang="en-US" altLang="zh-CN" sz="2800" b="1" dirty="0">
              <a:solidFill>
                <a:srgbClr val="030711"/>
              </a:solidFill>
              <a:ea typeface="宋体" pitchFamily="2" charset="-122"/>
            </a:endParaRP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1.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sunny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cold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	Premise #1.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2. 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sunny	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Simplification of 1.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3. </a:t>
            </a:r>
            <a:r>
              <a:rPr lang="en-US" altLang="zh-CN" sz="2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swim</a:t>
            </a:r>
            <a:r>
              <a:rPr lang="en-US" altLang="zh-CN" sz="2800" b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sunny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Premise #2.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4. 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swim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	Modus Tollens on 2,3.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5. </a:t>
            </a:r>
            <a:r>
              <a:rPr lang="en-US" altLang="zh-CN" sz="2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swim</a:t>
            </a:r>
            <a:r>
              <a:rPr lang="en-US" altLang="zh-CN" sz="2800" b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canoe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	Premise #3.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6. 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canoe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	Modus Ponens on 4,5.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7. </a:t>
            </a:r>
            <a:r>
              <a:rPr lang="en-US" altLang="zh-CN" sz="2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canoe</a:t>
            </a:r>
            <a:r>
              <a:rPr lang="en-US" altLang="zh-CN" sz="2800" b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early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Premise #4.</a:t>
            </a:r>
          </a:p>
          <a:p>
            <a:pPr marL="0" indent="0" eaLnBrk="1" hangingPunct="1">
              <a:tabLst>
                <a:tab pos="3660775" algn="l"/>
              </a:tabLst>
            </a:pP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8. 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early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	Modus Ponens on 6,7.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33400"/>
            <a:ext cx="3524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2F12C-1B0A-4E2B-891E-53C8A1A0C12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Resolution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Computer programs have been developed to automate the task of reasoning and proving theorem.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resolution </a:t>
            </a:r>
            <a:r>
              <a:rPr lang="zh-CN" altLang="en-US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消解 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is used to for the programs as a rule of inference.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The is </a:t>
            </a:r>
            <a:r>
              <a:rPr lang="en-US" altLang="zh-CN" b="1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resolution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</a:rPr>
              <a:t> based on the tautology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))  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q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)=T, 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ie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,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   ((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q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341758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35CB9-3F2A-44DE-9F02-F4545A79C185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Resolution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 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is called the </a:t>
            </a:r>
            <a:r>
              <a:rPr lang="en-US" altLang="zh-CN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resolvent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消解式</a:t>
            </a:r>
            <a:endParaRPr lang="en-US" altLang="zh-CN" b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Let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= q      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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q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Let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r =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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q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which is the tautology on which the rule of disjunctive syllogism </a:t>
            </a:r>
            <a:r>
              <a:rPr lang="zh-CN" altLang="en-US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析取三段论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is based.</a:t>
            </a:r>
          </a:p>
          <a:p>
            <a:pPr eaLnBrk="1" hangingPunct="1"/>
            <a:endParaRPr lang="en-US" altLang="zh-CN" b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17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5413B-1C49-4B4A-AE58-7FA2FB060086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Fallacies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Fallacy 1.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q )  p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Fallacy 2 :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 p )  q </a:t>
            </a:r>
          </a:p>
          <a:p>
            <a:pPr eaLnBrk="1" hangingPunct="1"/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Fallacy 1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is called the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fallacy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of affirming the conclusion.</a:t>
            </a:r>
            <a:r>
              <a:rPr lang="zh-CN" altLang="en-US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肯定结论谬论</a:t>
            </a: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Fact 1.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q ) ! p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Fact 2 :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 p )!  q  </a:t>
            </a: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88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5413B-1C49-4B4A-AE58-7FA2FB060086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Fallacies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Fact 1.  (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p  q )  q ) ! p 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原因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1:  </a:t>
            </a:r>
            <a:r>
              <a:rPr lang="zh-CN" altLang="en-US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引发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zh-CN" altLang="en-US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的原因有很多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原因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2: 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p,q</a:t>
            </a:r>
            <a:r>
              <a:rPr lang="zh-CN" altLang="en-US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之间其实无因果关系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</a:p>
          <a:p>
            <a:pPr marL="457200" lvl="1" indent="0" eaLnBrk="1" hangingPunct="1">
              <a:buNone/>
            </a:pPr>
            <a:endParaRPr lang="en-US" altLang="zh-CN" dirty="0">
              <a:solidFill>
                <a:srgbClr val="030711"/>
              </a:solidFill>
              <a:ea typeface="宋体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 q : if p, then q.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hlinkClick r:id="rId2" action="ppaction://hlinkfile"/>
              </a:rPr>
              <a:t>causal 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hlinkClick r:id="rId3" action="ppaction://hlinkfile"/>
              </a:rPr>
              <a:t>relationship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. </a:t>
            </a:r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</a:rPr>
              <a:t>Eg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,  If Trump eat much meat,  then he is fat. 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non-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hlinkClick r:id="rId2" action="ppaction://hlinkfile"/>
              </a:rPr>
              <a:t>causal 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hlinkClick r:id="rId3" action="ppaction://hlinkfile"/>
              </a:rPr>
              <a:t>relationship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. </a:t>
            </a:r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</a:rPr>
              <a:t>Eg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, p: Z earn  the Turing award, q: you are millionaires.</a:t>
            </a: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9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B12AF-E51C-4C5C-9FAC-A20386F98224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3014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0661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2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0663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4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5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6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301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Method of Proving Theorems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24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1F353-C651-4AC6-BEE7-AEA6D980224F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Other proof methods for implications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For proving </a:t>
            </a: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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we have:</a:t>
            </a: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Direct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proof: Assume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p=T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, and prove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q=T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Note that we do not consider p=F</a:t>
            </a: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Indirect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proof: Assume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, and prove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/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F34A3-7AEF-4E53-B231-9A2624322417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1246839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(1) Please  prove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679283"/>
              </p:ext>
            </p:extLst>
          </p:nvPr>
        </p:nvGraphicFramePr>
        <p:xfrm>
          <a:off x="3352800" y="1564947"/>
          <a:ext cx="4349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714320" imgH="177480" progId="Equation.DSMT4">
                  <p:embed/>
                </p:oleObj>
              </mc:Choice>
              <mc:Fallback>
                <p:oleObj name="Equation" r:id="rId3" imgW="1714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64947"/>
                        <a:ext cx="4349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3943" y="1828800"/>
            <a:ext cx="517965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Proof: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/>
              <a:t>¬(r</a:t>
            </a:r>
            <a:r>
              <a:rPr lang="en-US" altLang="zh-CN" sz="2800" dirty="0">
                <a:sym typeface="Symbol"/>
              </a:rPr>
              <a:t>  </a:t>
            </a:r>
            <a:r>
              <a:rPr lang="en-US" altLang="zh-CN" sz="2800" dirty="0"/>
              <a:t>s)      </a:t>
            </a:r>
            <a:r>
              <a:rPr lang="zh-CN" altLang="en-US" sz="2800" dirty="0"/>
              <a:t>反证法</a:t>
            </a:r>
            <a:r>
              <a:rPr lang="en-US" altLang="zh-CN" sz="2800" dirty="0"/>
              <a:t>, </a:t>
            </a:r>
            <a:r>
              <a:rPr lang="zh-CN" altLang="en-US" sz="2800" dirty="0"/>
              <a:t>引入前提</a:t>
            </a:r>
            <a:endParaRPr lang="en-US" altLang="zh-CN" sz="2800" dirty="0"/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/>
              <a:t>¬r</a:t>
            </a:r>
            <a:r>
              <a:rPr lang="en-US" altLang="zh-CN" sz="2800" dirty="0">
                <a:sym typeface="Symbol"/>
              </a:rPr>
              <a:t> </a:t>
            </a:r>
            <a:r>
              <a:rPr lang="en-US" altLang="zh-CN" sz="2800" dirty="0"/>
              <a:t> ¬ s 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/>
              <a:t>¬r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/>
              <a:t>¬ s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/>
              </a:rPr>
              <a:t>r</a:t>
            </a:r>
            <a:endParaRPr lang="en-US" altLang="zh-CN" sz="2800" dirty="0">
              <a:sym typeface="Symbol"/>
            </a:endParaRP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/>
              <a:t>¬p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>
                <a:sym typeface="Symbol"/>
              </a:rPr>
              <a:t> p  q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>
                <a:sym typeface="Symbol"/>
              </a:rPr>
              <a:t>q</a:t>
            </a: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 err="1">
                <a:sym typeface="Symbol"/>
              </a:rPr>
              <a:t>qs</a:t>
            </a:r>
            <a:endParaRPr lang="en-US" altLang="zh-CN" sz="2800" dirty="0">
              <a:sym typeface="Symbol"/>
            </a:endParaRPr>
          </a:p>
          <a:p>
            <a:pPr marL="514350" indent="-514350" eaLnBrk="1" hangingPunct="1"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800" dirty="0">
                <a:sym typeface="Symbol"/>
              </a:rPr>
              <a:t>s                      </a:t>
            </a:r>
            <a:endParaRPr lang="zh-CN" altLang="en-US" sz="28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91200" y="301499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ym typeface="Symbol"/>
              </a:rPr>
              <a:t>11. </a:t>
            </a:r>
            <a:r>
              <a:rPr lang="en-US" altLang="zh-CN" sz="2800" dirty="0">
                <a:solidFill>
                  <a:srgbClr val="FF0000"/>
                </a:solidFill>
                <a:sym typeface="Symbol"/>
              </a:rPr>
              <a:t>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57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1F353-C651-4AC6-BEE7-AEA6D980224F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Other proof methods for implications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Proof by cases  </a:t>
            </a: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To prove  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q, we only need to prove:</a:t>
            </a:r>
          </a:p>
          <a:p>
            <a:pPr marL="0" indent="0" eaLnBrk="1" hangingPunct="1">
              <a:buNone/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                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 and  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</a:p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Why ?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[ 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[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]</a:t>
            </a:r>
          </a:p>
          <a:p>
            <a:pPr eaLnBrk="1" hangingPunct="1">
              <a:buNone/>
            </a:pP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67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746CB-F3F1-4AD6-83BE-4BB02A0E2BB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0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2293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2295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4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Rules of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5581F-0C62-4457-B4D7-122078322089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Proof by Cases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To prove  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q, we only need to prove:</a:t>
            </a:r>
          </a:p>
          <a:p>
            <a:pPr marL="0" indent="0" eaLnBrk="1" hangingPunct="1">
              <a:buNone/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                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pPr marL="0" indent="0" eaLnBrk="1" hangingPunct="1">
              <a:buNone/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each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=1,</a:t>
            </a:r>
            <a:r>
              <a:rPr lang="en-US" altLang="zh-CN" i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,n.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79653-0FF7-4829-8B60-7A761EB153D1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Proof by Equivalence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521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To prove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), we can prove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    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q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why?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[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q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]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79653-0FF7-4829-8B60-7A761EB153D1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Proof by Equivalence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521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To prove 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, we can prove   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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7899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CCE8F-0E1A-44EE-AE58-89234078CECC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9225"/>
            <a:ext cx="86868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30711"/>
                </a:solidFill>
                <a:ea typeface="宋体" pitchFamily="2" charset="-122"/>
              </a:rPr>
              <a:t>many examples can be seen in the textbook!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1467"/>
              </p:ext>
            </p:extLst>
          </p:nvPr>
        </p:nvGraphicFramePr>
        <p:xfrm>
          <a:off x="914400" y="1447800"/>
          <a:ext cx="4923017" cy="136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676160" imgH="457200" progId="Equation.DSMT4">
                  <p:embed/>
                </p:oleObj>
              </mc:Choice>
              <mc:Fallback>
                <p:oleObj name="Equation" r:id="rId3" imgW="1676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4923017" cy="1363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640080" y="3276600"/>
            <a:ext cx="7620000" cy="182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请问以上</a:t>
            </a:r>
            <a:r>
              <a:rPr lang="en-US" altLang="zh-CN" kern="0" dirty="0"/>
              <a:t>2</a:t>
            </a:r>
            <a:r>
              <a:rPr lang="zh-CN" altLang="en-US" kern="0" dirty="0"/>
              <a:t>个题目有什么不同吗</a:t>
            </a:r>
            <a:r>
              <a:rPr lang="en-US" altLang="zh-CN" kern="0" dirty="0"/>
              <a:t>?</a:t>
            </a:r>
            <a:r>
              <a:rPr lang="zh-CN" altLang="en-US" kern="0" dirty="0"/>
              <a:t>  </a:t>
            </a:r>
            <a:endParaRPr lang="en-US" altLang="zh-CN" kern="0" dirty="0"/>
          </a:p>
          <a:p>
            <a:r>
              <a:rPr lang="zh-CN" altLang="en-US" kern="0" dirty="0"/>
              <a:t>答</a:t>
            </a:r>
            <a:r>
              <a:rPr lang="en-US" altLang="zh-CN" kern="0" dirty="0"/>
              <a:t>: </a:t>
            </a:r>
            <a:r>
              <a:rPr lang="zh-CN" altLang="en-US" kern="0" dirty="0"/>
              <a:t>没有不同</a:t>
            </a:r>
            <a:endParaRPr lang="en-US" altLang="zh-CN" kern="0" dirty="0"/>
          </a:p>
          <a:p>
            <a:r>
              <a:rPr lang="zh-CN" altLang="en-US" kern="0" dirty="0"/>
              <a:t>启发</a:t>
            </a:r>
            <a:r>
              <a:rPr lang="en-US" altLang="zh-CN" kern="0" dirty="0"/>
              <a:t>: </a:t>
            </a:r>
            <a:r>
              <a:rPr lang="zh-CN" altLang="en-US" kern="0" dirty="0"/>
              <a:t>将题目</a:t>
            </a:r>
            <a:r>
              <a:rPr lang="en-US" altLang="zh-CN" kern="0" dirty="0"/>
              <a:t>1</a:t>
            </a:r>
            <a:r>
              <a:rPr lang="zh-CN" altLang="en-US" kern="0" dirty="0"/>
              <a:t>转化成题目</a:t>
            </a:r>
            <a:r>
              <a:rPr lang="en-US" altLang="zh-CN" kern="0" dirty="0"/>
              <a:t>2</a:t>
            </a:r>
            <a:endParaRPr lang="zh-CN" alt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命题证明总结</a:t>
            </a:r>
            <a:r>
              <a:rPr lang="en-US" altLang="zh-CN" sz="2800" kern="0" dirty="0">
                <a:ea typeface="宋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71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930504"/>
              </p:ext>
            </p:extLst>
          </p:nvPr>
        </p:nvGraphicFramePr>
        <p:xfrm>
          <a:off x="1066800" y="1600200"/>
          <a:ext cx="62484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2705040" imgH="457200" progId="Equation.DSMT4">
                  <p:embed/>
                </p:oleObj>
              </mc:Choice>
              <mc:Fallback>
                <p:oleObj name="Equation" r:id="rId3" imgW="2705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2484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06979"/>
              </p:ext>
            </p:extLst>
          </p:nvPr>
        </p:nvGraphicFramePr>
        <p:xfrm>
          <a:off x="558800" y="2819400"/>
          <a:ext cx="793115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2781000" imgH="1600200" progId="Equation.DSMT4">
                  <p:embed/>
                </p:oleObj>
              </mc:Choice>
              <mc:Fallback>
                <p:oleObj name="Equation" r:id="rId5" imgW="2781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819400"/>
                        <a:ext cx="7931150" cy="375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C9495-C85A-4F4C-B687-90A72ECFD781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56323" name="Group 2"/>
          <p:cNvGrpSpPr>
            <a:grpSpLocks/>
          </p:cNvGrpSpPr>
          <p:nvPr/>
        </p:nvGrpSpPr>
        <p:grpSpPr bwMode="auto">
          <a:xfrm>
            <a:off x="441325" y="1609725"/>
            <a:ext cx="7502525" cy="1738313"/>
            <a:chOff x="278" y="816"/>
            <a:chExt cx="4726" cy="1095"/>
          </a:xfrm>
        </p:grpSpPr>
        <p:sp>
          <p:nvSpPr>
            <p:cNvPr id="56340" name="Text Box 3"/>
            <p:cNvSpPr txBox="1">
              <a:spLocks noChangeArrowheads="1"/>
            </p:cNvSpPr>
            <p:nvPr/>
          </p:nvSpPr>
          <p:spPr bwMode="auto">
            <a:xfrm>
              <a:off x="278" y="816"/>
              <a:ext cx="4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</a:rPr>
                <a:t>(3) </a:t>
              </a:r>
              <a:r>
                <a:rPr kumimoji="1" lang="zh-CN" altLang="en-US" sz="2800"/>
                <a:t>如果乙不参加篮球赛，那么甲就不参加；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6341" name="Text Box 4"/>
            <p:cNvSpPr txBox="1">
              <a:spLocks noChangeArrowheads="1"/>
            </p:cNvSpPr>
            <p:nvPr/>
          </p:nvSpPr>
          <p:spPr bwMode="auto">
            <a:xfrm>
              <a:off x="576" y="1200"/>
              <a:ext cx="42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如果乙参加篮球赛，那么甲和丙就参加。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6342" name="Text Box 5"/>
            <p:cNvSpPr txBox="1">
              <a:spLocks noChangeArrowheads="1"/>
            </p:cNvSpPr>
            <p:nvPr/>
          </p:nvSpPr>
          <p:spPr bwMode="auto">
            <a:xfrm>
              <a:off x="576" y="1584"/>
              <a:ext cx="4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因此，如果甲参加篮球赛，那么丙就参加。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7200" y="345281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/>
              <a:t>解：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4733925"/>
            <a:ext cx="4514850" cy="519113"/>
            <a:chOff x="528" y="2784"/>
            <a:chExt cx="2844" cy="327"/>
          </a:xfrm>
        </p:grpSpPr>
        <p:sp>
          <p:nvSpPr>
            <p:cNvPr id="56338" name="Text Box 8"/>
            <p:cNvSpPr txBox="1">
              <a:spLocks noChangeArrowheads="1"/>
            </p:cNvSpPr>
            <p:nvPr/>
          </p:nvSpPr>
          <p:spPr bwMode="auto">
            <a:xfrm>
              <a:off x="528" y="2784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前提：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6339" name="Object 9"/>
            <p:cNvGraphicFramePr>
              <a:graphicFrameLocks noChangeAspect="1"/>
            </p:cNvGraphicFramePr>
            <p:nvPr/>
          </p:nvGraphicFramePr>
          <p:xfrm>
            <a:off x="1152" y="2784"/>
            <a:ext cx="22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r:id="rId3" imgW="1409088" imgH="203112" progId="Equation.DSMT4">
                    <p:embed/>
                  </p:oleObj>
                </mc:Choice>
                <mc:Fallback>
                  <p:oleObj r:id="rId3" imgW="140908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22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38200" y="5357813"/>
            <a:ext cx="2057400" cy="519112"/>
            <a:chOff x="528" y="3177"/>
            <a:chExt cx="1296" cy="327"/>
          </a:xfrm>
        </p:grpSpPr>
        <p:sp>
          <p:nvSpPr>
            <p:cNvPr id="56336" name="Text Box 11"/>
            <p:cNvSpPr txBox="1">
              <a:spLocks noChangeArrowheads="1"/>
            </p:cNvSpPr>
            <p:nvPr/>
          </p:nvSpPr>
          <p:spPr bwMode="auto">
            <a:xfrm>
              <a:off x="528" y="3177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结论：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6337" name="Object 12"/>
            <p:cNvGraphicFramePr>
              <a:graphicFrameLocks noChangeAspect="1"/>
            </p:cNvGraphicFramePr>
            <p:nvPr/>
          </p:nvGraphicFramePr>
          <p:xfrm>
            <a:off x="1200" y="3257"/>
            <a:ext cx="62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r:id="rId5" imgW="406048" imgH="164957" progId="Equation.DSMT4">
                    <p:embed/>
                  </p:oleObj>
                </mc:Choice>
                <mc:Fallback>
                  <p:oleObj r:id="rId5" imgW="40604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57"/>
                          <a:ext cx="62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143000" y="3430588"/>
            <a:ext cx="6248400" cy="1212850"/>
            <a:chOff x="720" y="1963"/>
            <a:chExt cx="3936" cy="764"/>
          </a:xfrm>
        </p:grpSpPr>
        <p:grpSp>
          <p:nvGrpSpPr>
            <p:cNvPr id="56329" name="Group 14"/>
            <p:cNvGrpSpPr>
              <a:grpSpLocks/>
            </p:cNvGrpSpPr>
            <p:nvPr/>
          </p:nvGrpSpPr>
          <p:grpSpPr bwMode="auto">
            <a:xfrm>
              <a:off x="720" y="1963"/>
              <a:ext cx="2112" cy="764"/>
              <a:chOff x="720" y="1963"/>
              <a:chExt cx="2112" cy="764"/>
            </a:xfrm>
          </p:grpSpPr>
          <p:sp>
            <p:nvSpPr>
              <p:cNvPr id="56331" name="Text Box 15"/>
              <p:cNvSpPr txBox="1">
                <a:spLocks noChangeArrowheads="1"/>
              </p:cNvSpPr>
              <p:nvPr/>
            </p:nvSpPr>
            <p:spPr bwMode="auto">
              <a:xfrm>
                <a:off x="864" y="1963"/>
                <a:ext cx="19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800"/>
                  <a:t>：乙参加篮球赛，</a:t>
                </a:r>
              </a:p>
            </p:txBody>
          </p:sp>
          <p:sp>
            <p:nvSpPr>
              <p:cNvPr id="56332" name="Text Box 16"/>
              <p:cNvSpPr txBox="1">
                <a:spLocks noChangeArrowheads="1"/>
              </p:cNvSpPr>
              <p:nvPr/>
            </p:nvSpPr>
            <p:spPr bwMode="auto">
              <a:xfrm>
                <a:off x="854" y="2400"/>
                <a:ext cx="19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800"/>
                  <a:t>：丙参加篮球赛。</a:t>
                </a:r>
                <a:r>
                  <a:rPr kumimoji="1" lang="zh-CN" altLang="en-US" sz="2800">
                    <a:latin typeface="Times New Roman" pitchFamily="18" charset="0"/>
                  </a:rPr>
                  <a:t> </a:t>
                </a:r>
              </a:p>
            </p:txBody>
          </p:sp>
          <p:graphicFrame>
            <p:nvGraphicFramePr>
              <p:cNvPr id="56333" name="Object 17"/>
              <p:cNvGraphicFramePr>
                <a:graphicFrameLocks noChangeAspect="1"/>
              </p:cNvGraphicFramePr>
              <p:nvPr/>
            </p:nvGraphicFramePr>
            <p:xfrm>
              <a:off x="720" y="2061"/>
              <a:ext cx="22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9" r:id="rId7" imgW="152268" imgH="164957" progId="Equation.DSMT4">
                      <p:embed/>
                    </p:oleObj>
                  </mc:Choice>
                  <mc:Fallback>
                    <p:oleObj r:id="rId7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61"/>
                            <a:ext cx="22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4" name="Object 18"/>
              <p:cNvGraphicFramePr>
                <a:graphicFrameLocks noChangeAspect="1"/>
              </p:cNvGraphicFramePr>
              <p:nvPr/>
            </p:nvGraphicFramePr>
            <p:xfrm>
              <a:off x="2646" y="2061"/>
              <a:ext cx="18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0" r:id="rId9" imgW="126780" imgH="164814" progId="Equation.DSMT4">
                      <p:embed/>
                    </p:oleObj>
                  </mc:Choice>
                  <mc:Fallback>
                    <p:oleObj r:id="rId9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6" y="2061"/>
                            <a:ext cx="186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5" name="Object 19"/>
              <p:cNvGraphicFramePr>
                <a:graphicFrameLocks noChangeAspect="1"/>
              </p:cNvGraphicFramePr>
              <p:nvPr/>
            </p:nvGraphicFramePr>
            <p:xfrm>
              <a:off x="768" y="2505"/>
              <a:ext cx="17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1" name="Equation" r:id="rId11" imgW="114102" imgH="126780" progId="Equation.DSMT4">
                      <p:embed/>
                    </p:oleObj>
                  </mc:Choice>
                  <mc:Fallback>
                    <p:oleObj name="Equation" r:id="rId11" imgW="114102" imgH="1267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505"/>
                            <a:ext cx="17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330" name="Rectangle 20"/>
            <p:cNvSpPr>
              <a:spLocks noChangeArrowheads="1"/>
            </p:cNvSpPr>
            <p:nvPr/>
          </p:nvSpPr>
          <p:spPr bwMode="auto">
            <a:xfrm>
              <a:off x="2748" y="1968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/>
                <a:t>：甲参加篮球赛，</a:t>
              </a:r>
            </a:p>
          </p:txBody>
        </p:sp>
      </p:grpSp>
      <p:sp>
        <p:nvSpPr>
          <p:cNvPr id="56328" name="Rectangle 21"/>
          <p:cNvSpPr>
            <a:spLocks noChangeArrowheads="1"/>
          </p:cNvSpPr>
          <p:nvPr/>
        </p:nvSpPr>
        <p:spPr bwMode="auto">
          <a:xfrm>
            <a:off x="609600" y="565150"/>
            <a:ext cx="8229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Exercise in Chinese</a:t>
            </a:r>
            <a:endParaRPr lang="en-US" altLang="zh-CN" b="1" i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6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80135"/>
              </p:ext>
            </p:extLst>
          </p:nvPr>
        </p:nvGraphicFramePr>
        <p:xfrm>
          <a:off x="685800" y="1447800"/>
          <a:ext cx="7162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2717640" imgH="457200" progId="Equation.DSMT4">
                  <p:embed/>
                </p:oleObj>
              </mc:Choice>
              <mc:Fallback>
                <p:oleObj name="Equation" r:id="rId3" imgW="271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162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685800" y="1295400"/>
            <a:ext cx="3398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dirty="0">
                <a:solidFill>
                  <a:srgbClr val="030711"/>
                </a:solidFill>
              </a:rPr>
              <a:t> </a:t>
            </a:r>
            <a:endParaRPr kumimoji="1" lang="zh-CN" altLang="en-US" sz="2800" dirty="0">
              <a:solidFill>
                <a:srgbClr val="030711"/>
              </a:solidFill>
              <a:latin typeface="Times New Roman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85800" y="2667000"/>
            <a:ext cx="362712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证明</a:t>
            </a:r>
            <a:r>
              <a:rPr lang="en-US" altLang="zh-C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¬p</a:t>
            </a:r>
            <a:r>
              <a:rPr lang="en-US" altLang="zh-CN" dirty="0">
                <a:sym typeface="Symbol"/>
              </a:rPr>
              <a:t> </a:t>
            </a:r>
            <a:r>
              <a:rPr lang="en-US" altLang="zh-CN" dirty="0"/>
              <a:t> ¬q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ym typeface="Symbol"/>
              </a:rPr>
              <a:t>p</a:t>
            </a:r>
            <a:r>
              <a:rPr lang="en-US" altLang="zh-CN" dirty="0"/>
              <a:t> (q</a:t>
            </a:r>
            <a:r>
              <a:rPr lang="en-US" altLang="zh-CN" dirty="0">
                <a:sym typeface="Symbol"/>
              </a:rPr>
              <a:t> r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q</a:t>
            </a:r>
            <a:r>
              <a:rPr lang="en-US" altLang="zh-CN" dirty="0">
                <a:sym typeface="Symbol"/>
              </a:rPr>
              <a:t> r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ym typeface="Symbol"/>
              </a:rPr>
              <a:t>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170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D369E-8232-4E91-87D1-6DD9FF6A753D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81000" y="2149475"/>
            <a:ext cx="134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/>
              <a:t>证明：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4756150" y="2163763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756150" y="2773363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①</a:t>
            </a:r>
            <a:r>
              <a:rPr kumimoji="1" lang="zh-CN" altLang="en-US" sz="2800"/>
              <a:t>置换规则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756150" y="3368675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/>
              <a:t>前提引入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756150" y="3978275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/>
              <a:t>②③</a:t>
            </a:r>
            <a:r>
              <a:rPr kumimoji="1" lang="zh-CN" altLang="en-US" sz="2800"/>
              <a:t>假言三段论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0" y="2163763"/>
            <a:ext cx="2209800" cy="519112"/>
            <a:chOff x="912" y="825"/>
            <a:chExt cx="1392" cy="327"/>
          </a:xfrm>
        </p:grpSpPr>
        <p:sp>
          <p:nvSpPr>
            <p:cNvPr id="57379" name="Text Box 8"/>
            <p:cNvSpPr txBox="1">
              <a:spLocks noChangeArrowheads="1"/>
            </p:cNvSpPr>
            <p:nvPr/>
          </p:nvSpPr>
          <p:spPr bwMode="auto">
            <a:xfrm>
              <a:off x="912" y="82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dirty="0"/>
                <a:t>①</a:t>
              </a:r>
              <a:r>
                <a:rPr kumimoji="1" lang="en-US" altLang="zh-CN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80" name="Object 9"/>
            <p:cNvGraphicFramePr>
              <a:graphicFrameLocks noChangeAspect="1"/>
            </p:cNvGraphicFramePr>
            <p:nvPr/>
          </p:nvGraphicFramePr>
          <p:xfrm>
            <a:off x="1287" y="894"/>
            <a:ext cx="10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r:id="rId3" imgW="634449" imgH="164957" progId="Equation.DSMT4">
                    <p:embed/>
                  </p:oleObj>
                </mc:Choice>
                <mc:Fallback>
                  <p:oleObj r:id="rId3" imgW="63444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894"/>
                          <a:ext cx="10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773363"/>
            <a:ext cx="1747838" cy="519112"/>
            <a:chOff x="912" y="1209"/>
            <a:chExt cx="1101" cy="327"/>
          </a:xfrm>
        </p:grpSpPr>
        <p:sp>
          <p:nvSpPr>
            <p:cNvPr id="57377" name="Text Box 11"/>
            <p:cNvSpPr txBox="1">
              <a:spLocks noChangeArrowheads="1"/>
            </p:cNvSpPr>
            <p:nvPr/>
          </p:nvSpPr>
          <p:spPr bwMode="auto">
            <a:xfrm>
              <a:off x="912" y="1209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②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78" name="Object 12"/>
            <p:cNvGraphicFramePr>
              <a:graphicFrameLocks noChangeAspect="1"/>
            </p:cNvGraphicFramePr>
            <p:nvPr/>
          </p:nvGraphicFramePr>
          <p:xfrm>
            <a:off x="1296" y="1248"/>
            <a:ext cx="7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r:id="rId5" imgW="444114" imgH="164957" progId="Equation.DSMT4">
                    <p:embed/>
                  </p:oleObj>
                </mc:Choice>
                <mc:Fallback>
                  <p:oleObj r:id="rId5" imgW="444114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48"/>
                          <a:ext cx="7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47800" y="3382963"/>
            <a:ext cx="2514600" cy="519112"/>
            <a:chOff x="912" y="1593"/>
            <a:chExt cx="1584" cy="327"/>
          </a:xfrm>
        </p:grpSpPr>
        <p:sp>
          <p:nvSpPr>
            <p:cNvPr id="57375" name="Text Box 14"/>
            <p:cNvSpPr txBox="1">
              <a:spLocks noChangeArrowheads="1"/>
            </p:cNvSpPr>
            <p:nvPr/>
          </p:nvSpPr>
          <p:spPr bwMode="auto">
            <a:xfrm>
              <a:off x="912" y="1593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③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76" name="Object 15"/>
            <p:cNvGraphicFramePr>
              <a:graphicFrameLocks noChangeAspect="1"/>
            </p:cNvGraphicFramePr>
            <p:nvPr/>
          </p:nvGraphicFramePr>
          <p:xfrm>
            <a:off x="1296" y="1606"/>
            <a:ext cx="120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r:id="rId7" imgW="761669" imgH="203112" progId="Equation.DSMT4">
                    <p:embed/>
                  </p:oleObj>
                </mc:Choice>
                <mc:Fallback>
                  <p:oleObj r:id="rId7" imgW="7616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606"/>
                          <a:ext cx="120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447800" y="3978275"/>
            <a:ext cx="2363788" cy="519113"/>
            <a:chOff x="912" y="2016"/>
            <a:chExt cx="1489" cy="327"/>
          </a:xfrm>
        </p:grpSpPr>
        <p:sp>
          <p:nvSpPr>
            <p:cNvPr id="57373" name="Text Box 17"/>
            <p:cNvSpPr txBox="1">
              <a:spLocks noChangeArrowheads="1"/>
            </p:cNvSpPr>
            <p:nvPr/>
          </p:nvSpPr>
          <p:spPr bwMode="auto">
            <a:xfrm>
              <a:off x="912" y="201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④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318340"/>
                </p:ext>
              </p:extLst>
            </p:nvPr>
          </p:nvGraphicFramePr>
          <p:xfrm>
            <a:off x="1287" y="2016"/>
            <a:ext cx="111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Equation" r:id="rId9" imgW="749160" imgH="203040" progId="Equation.DSMT4">
                    <p:embed/>
                  </p:oleObj>
                </mc:Choice>
                <mc:Fallback>
                  <p:oleObj name="Equation" r:id="rId9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2016"/>
                          <a:ext cx="111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447800" y="4511675"/>
            <a:ext cx="1676400" cy="519113"/>
            <a:chOff x="912" y="2409"/>
            <a:chExt cx="1056" cy="327"/>
          </a:xfrm>
        </p:grpSpPr>
        <p:sp>
          <p:nvSpPr>
            <p:cNvPr id="57371" name="Text Box 20"/>
            <p:cNvSpPr txBox="1">
              <a:spLocks noChangeArrowheads="1"/>
            </p:cNvSpPr>
            <p:nvPr/>
          </p:nvSpPr>
          <p:spPr bwMode="auto">
            <a:xfrm>
              <a:off x="912" y="2409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/>
                <a:t>⑤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72" name="Object 21"/>
            <p:cNvGraphicFramePr>
              <a:graphicFrameLocks noChangeAspect="1"/>
            </p:cNvGraphicFramePr>
            <p:nvPr/>
          </p:nvGraphicFramePr>
          <p:xfrm>
            <a:off x="1296" y="2470"/>
            <a:ext cx="6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r:id="rId11" imgW="406048" imgH="164957" progId="Equation.DSMT4">
                    <p:embed/>
                  </p:oleObj>
                </mc:Choice>
                <mc:Fallback>
                  <p:oleObj r:id="rId11" imgW="40604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70"/>
                          <a:ext cx="6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819331" y="4511676"/>
            <a:ext cx="5334000" cy="2319338"/>
            <a:chOff x="1776" y="2420"/>
            <a:chExt cx="3360" cy="1461"/>
          </a:xfrm>
        </p:grpSpPr>
        <p:sp>
          <p:nvSpPr>
            <p:cNvPr id="57365" name="Text Box 23"/>
            <p:cNvSpPr txBox="1">
              <a:spLocks noChangeArrowheads="1"/>
            </p:cNvSpPr>
            <p:nvPr/>
          </p:nvSpPr>
          <p:spPr bwMode="auto">
            <a:xfrm>
              <a:off x="2538" y="2420"/>
              <a:ext cx="1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dirty="0"/>
                <a:t>④</a:t>
              </a:r>
              <a:r>
                <a:rPr kumimoji="1" lang="zh-CN" altLang="en-US" sz="2800" dirty="0"/>
                <a:t>置换规则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6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253602"/>
                </p:ext>
              </p:extLst>
            </p:nvPr>
          </p:nvGraphicFramePr>
          <p:xfrm>
            <a:off x="1776" y="2774"/>
            <a:ext cx="264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Equation" r:id="rId13" imgW="1726451" imgH="253890" progId="Equation.DSMT4">
                    <p:embed/>
                  </p:oleObj>
                </mc:Choice>
                <mc:Fallback>
                  <p:oleObj name="Equation" r:id="rId13" imgW="1726451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74"/>
                          <a:ext cx="264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210606"/>
                </p:ext>
              </p:extLst>
            </p:nvPr>
          </p:nvGraphicFramePr>
          <p:xfrm>
            <a:off x="2907" y="3153"/>
            <a:ext cx="222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Equation" r:id="rId15" imgW="1434960" imgH="253800" progId="Equation.DSMT4">
                    <p:embed/>
                  </p:oleObj>
                </mc:Choice>
                <mc:Fallback>
                  <p:oleObj name="Equation" r:id="rId15" imgW="1434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3153"/>
                          <a:ext cx="222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8" name="Object 26"/>
            <p:cNvGraphicFramePr>
              <a:graphicFrameLocks noChangeAspect="1"/>
            </p:cNvGraphicFramePr>
            <p:nvPr/>
          </p:nvGraphicFramePr>
          <p:xfrm>
            <a:off x="2928" y="3609"/>
            <a:ext cx="18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r:id="rId17" imgW="1244060" imgH="177723" progId="Equation.DSMT4">
                    <p:embed/>
                  </p:oleObj>
                </mc:Choice>
                <mc:Fallback>
                  <p:oleObj r:id="rId17" imgW="1244060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609"/>
                          <a:ext cx="18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8" name="Group 29"/>
          <p:cNvGrpSpPr>
            <a:grpSpLocks/>
          </p:cNvGrpSpPr>
          <p:nvPr/>
        </p:nvGrpSpPr>
        <p:grpSpPr bwMode="auto">
          <a:xfrm>
            <a:off x="457200" y="1477963"/>
            <a:ext cx="4514850" cy="519112"/>
            <a:chOff x="528" y="2784"/>
            <a:chExt cx="2844" cy="327"/>
          </a:xfrm>
        </p:grpSpPr>
        <p:sp>
          <p:nvSpPr>
            <p:cNvPr id="57363" name="Text Box 30"/>
            <p:cNvSpPr txBox="1">
              <a:spLocks noChangeArrowheads="1"/>
            </p:cNvSpPr>
            <p:nvPr/>
          </p:nvSpPr>
          <p:spPr bwMode="auto">
            <a:xfrm>
              <a:off x="528" y="2784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前提：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64" name="Object 31"/>
            <p:cNvGraphicFramePr>
              <a:graphicFrameLocks noChangeAspect="1"/>
            </p:cNvGraphicFramePr>
            <p:nvPr/>
          </p:nvGraphicFramePr>
          <p:xfrm>
            <a:off x="1152" y="2784"/>
            <a:ext cx="22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r:id="rId19" imgW="1409088" imgH="203112" progId="Equation.DSMT4">
                    <p:embed/>
                  </p:oleObj>
                </mc:Choice>
                <mc:Fallback>
                  <p:oleObj r:id="rId19" imgW="140908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22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9" name="Group 32"/>
          <p:cNvGrpSpPr>
            <a:grpSpLocks/>
          </p:cNvGrpSpPr>
          <p:nvPr/>
        </p:nvGrpSpPr>
        <p:grpSpPr bwMode="auto">
          <a:xfrm>
            <a:off x="5029200" y="1477963"/>
            <a:ext cx="2057400" cy="519112"/>
            <a:chOff x="528" y="3177"/>
            <a:chExt cx="1296" cy="327"/>
          </a:xfrm>
        </p:grpSpPr>
        <p:sp>
          <p:nvSpPr>
            <p:cNvPr id="57361" name="Text Box 33"/>
            <p:cNvSpPr txBox="1">
              <a:spLocks noChangeArrowheads="1"/>
            </p:cNvSpPr>
            <p:nvPr/>
          </p:nvSpPr>
          <p:spPr bwMode="auto">
            <a:xfrm>
              <a:off x="528" y="3177"/>
              <a:ext cx="8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dirty="0"/>
                <a:t>结论：</a:t>
              </a:r>
              <a:r>
                <a:rPr kumimoji="1"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57362" name="Object 34"/>
            <p:cNvGraphicFramePr>
              <a:graphicFrameLocks noChangeAspect="1"/>
            </p:cNvGraphicFramePr>
            <p:nvPr/>
          </p:nvGraphicFramePr>
          <p:xfrm>
            <a:off x="1200" y="3257"/>
            <a:ext cx="62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r:id="rId21" imgW="406048" imgH="164957" progId="Equation.DSMT4">
                    <p:embed/>
                  </p:oleObj>
                </mc:Choice>
                <mc:Fallback>
                  <p:oleObj r:id="rId21" imgW="40604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57"/>
                          <a:ext cx="62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0" name="Rectangle 35"/>
          <p:cNvSpPr>
            <a:spLocks noChangeArrowheads="1"/>
          </p:cNvSpPr>
          <p:nvPr/>
        </p:nvSpPr>
        <p:spPr bwMode="auto">
          <a:xfrm>
            <a:off x="468313" y="260350"/>
            <a:ext cx="8229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Exercise in Chinese</a:t>
            </a:r>
          </a:p>
        </p:txBody>
      </p:sp>
    </p:spTree>
    <p:extLst>
      <p:ext uri="{BB962C8B-B14F-4D97-AF65-F5344CB8AC3E}">
        <p14:creationId xmlns:p14="http://schemas.microsoft.com/office/powerpoint/2010/main" val="1134629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build="p" autoUpdateAnimBg="0" advAuto="0"/>
      <p:bldP spid="96260" grpId="0" build="p" autoUpdateAnimBg="0" advAuto="0"/>
      <p:bldP spid="96261" grpId="0" build="p" autoUpdateAnimBg="0" advAuto="0"/>
      <p:bldP spid="96262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9006"/>
              </p:ext>
            </p:extLst>
          </p:nvPr>
        </p:nvGraphicFramePr>
        <p:xfrm>
          <a:off x="152400" y="1333500"/>
          <a:ext cx="5521325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527200" imgH="1180800" progId="Equation.DSMT4">
                  <p:embed/>
                </p:oleObj>
              </mc:Choice>
              <mc:Fallback>
                <p:oleObj name="Equation" r:id="rId3" imgW="25272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33500"/>
                        <a:ext cx="5521325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6226"/>
              </p:ext>
            </p:extLst>
          </p:nvPr>
        </p:nvGraphicFramePr>
        <p:xfrm>
          <a:off x="6246812" y="1447800"/>
          <a:ext cx="2135188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977760" imgH="1130040" progId="Equation.DSMT4">
                  <p:embed/>
                </p:oleObj>
              </mc:Choice>
              <mc:Fallback>
                <p:oleObj name="Equation" r:id="rId5" imgW="97776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2" y="1447800"/>
                        <a:ext cx="2135188" cy="250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914400" y="4724400"/>
            <a:ext cx="7467600" cy="15419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请问以上题目有什么不同吗</a:t>
            </a:r>
            <a:r>
              <a:rPr lang="en-US" altLang="zh-CN" kern="0" dirty="0"/>
              <a:t>?</a:t>
            </a:r>
            <a:r>
              <a:rPr lang="zh-CN" altLang="en-US" kern="0" dirty="0"/>
              <a:t>  </a:t>
            </a:r>
            <a:endParaRPr lang="en-US" altLang="zh-CN" kern="0" dirty="0"/>
          </a:p>
          <a:p>
            <a:r>
              <a:rPr lang="zh-CN" altLang="en-US" kern="0" dirty="0"/>
              <a:t>答</a:t>
            </a:r>
            <a:r>
              <a:rPr lang="en-US" altLang="zh-CN" kern="0" dirty="0"/>
              <a:t>: </a:t>
            </a:r>
            <a:r>
              <a:rPr lang="zh-CN" altLang="en-US" kern="0" dirty="0"/>
              <a:t>没有不同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33425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 命题证明总结</a:t>
            </a:r>
            <a:r>
              <a:rPr lang="en-US" altLang="zh-CN" sz="2800" kern="0" dirty="0">
                <a:ea typeface="宋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10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25837-ECB7-4E5F-BFCA-45431506EBD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Some Terminologies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Axioms</a:t>
            </a:r>
            <a:r>
              <a:rPr lang="zh-CN" altLang="en-US" sz="2800" dirty="0">
                <a:ea typeface="宋体" pitchFamily="2" charset="-122"/>
              </a:rPr>
              <a:t>公理  </a:t>
            </a:r>
            <a:r>
              <a:rPr lang="en-US" altLang="zh-CN" sz="2800" dirty="0">
                <a:ea typeface="宋体" pitchFamily="2" charset="-122"/>
              </a:rPr>
              <a:t>are the underlying assumptions about mathematical structures. </a:t>
            </a:r>
            <a:r>
              <a:rPr lang="zh-CN" altLang="en-US" sz="2800" dirty="0">
                <a:ea typeface="宋体" pitchFamily="2" charset="-122"/>
              </a:rPr>
              <a:t>无需证明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Postulates</a:t>
            </a:r>
            <a:r>
              <a:rPr lang="zh-CN" altLang="en-US" sz="2800" b="1" dirty="0">
                <a:solidFill>
                  <a:srgbClr val="030711"/>
                </a:solidFill>
                <a:ea typeface="宋体" pitchFamily="2" charset="-122"/>
              </a:rPr>
              <a:t>假设前提 </a:t>
            </a:r>
            <a:r>
              <a:rPr lang="en-US" altLang="zh-CN" sz="2800" dirty="0">
                <a:ea typeface="宋体" pitchFamily="2" charset="-122"/>
              </a:rPr>
              <a:t>are hypotheses of the theorem to be proved.</a:t>
            </a:r>
            <a:r>
              <a:rPr lang="zh-CN" altLang="en-US" sz="2800" dirty="0">
                <a:ea typeface="宋体" pitchFamily="2" charset="-122"/>
              </a:rPr>
              <a:t>无需证明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conjecture</a:t>
            </a:r>
            <a:r>
              <a:rPr lang="en-US" altLang="zh-CN" sz="2800" dirty="0">
                <a:ea typeface="宋体" pitchFamily="2" charset="-122"/>
              </a:rPr>
              <a:t> is a statement whose truth value is unknown. </a:t>
            </a:r>
            <a:r>
              <a:rPr lang="zh-CN" altLang="en-US" sz="2800" dirty="0">
                <a:ea typeface="宋体" pitchFamily="2" charset="-122"/>
              </a:rPr>
              <a:t>等待证明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14875"/>
              </p:ext>
            </p:extLst>
          </p:nvPr>
        </p:nvGraphicFramePr>
        <p:xfrm>
          <a:off x="782638" y="1695450"/>
          <a:ext cx="61531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095200" imgH="215640" progId="Equation.DSMT4">
                  <p:embed/>
                </p:oleObj>
              </mc:Choice>
              <mc:Fallback>
                <p:oleObj name="Equation" r:id="rId3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695450"/>
                        <a:ext cx="61531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533400" y="2819400"/>
            <a:ext cx="7726680" cy="3124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利用</a:t>
            </a:r>
            <a:r>
              <a:rPr lang="zh-CN" altLang="en-US" kern="0" dirty="0">
                <a:solidFill>
                  <a:srgbClr val="FF0000"/>
                </a:solidFill>
              </a:rPr>
              <a:t>推理规则进行形式化</a:t>
            </a:r>
            <a:r>
              <a:rPr lang="zh-CN" altLang="en-US" kern="0" dirty="0"/>
              <a:t>证明</a:t>
            </a:r>
            <a:r>
              <a:rPr lang="en-US" altLang="zh-CN" kern="0" dirty="0"/>
              <a:t>.(</a:t>
            </a:r>
            <a:r>
              <a:rPr lang="zh-CN" altLang="en-US" kern="0" dirty="0"/>
              <a:t>重点</a:t>
            </a:r>
            <a:r>
              <a:rPr lang="en-US" altLang="zh-CN" kern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利用</a:t>
            </a:r>
            <a:r>
              <a:rPr lang="zh-CN" altLang="en-US" kern="0" dirty="0">
                <a:solidFill>
                  <a:srgbClr val="FF0000"/>
                </a:solidFill>
              </a:rPr>
              <a:t>真值表</a:t>
            </a:r>
            <a:r>
              <a:rPr lang="zh-CN" altLang="en-US" kern="0" dirty="0"/>
              <a:t>证明复合命题</a:t>
            </a:r>
            <a:r>
              <a:rPr lang="en-US" altLang="zh-CN" kern="0" dirty="0"/>
              <a:t>(</a:t>
            </a:r>
            <a:r>
              <a:rPr lang="en-US" altLang="zh-CN" kern="0" dirty="0" err="1"/>
              <a:t>p</a:t>
            </a:r>
            <a:r>
              <a:rPr lang="en-US" altLang="zh-CN" dirty="0" err="1">
                <a:sym typeface="Symbol"/>
              </a:rPr>
              <a:t>q</a:t>
            </a:r>
            <a:r>
              <a:rPr lang="en-US" altLang="zh-CN" dirty="0">
                <a:sym typeface="Symbol"/>
              </a:rPr>
              <a:t>)=T</a:t>
            </a:r>
            <a:r>
              <a:rPr lang="en-US" altLang="zh-CN" kern="0" dirty="0"/>
              <a:t>.(</a:t>
            </a:r>
            <a:r>
              <a:rPr lang="zh-CN" altLang="en-US" kern="0" dirty="0"/>
              <a:t>简单粗暴</a:t>
            </a:r>
            <a:r>
              <a:rPr lang="en-US" altLang="zh-CN" kern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利用</a:t>
            </a:r>
            <a:r>
              <a:rPr lang="zh-CN" altLang="en-US" kern="0" dirty="0">
                <a:solidFill>
                  <a:srgbClr val="FF0000"/>
                </a:solidFill>
              </a:rPr>
              <a:t>推理和等价规则</a:t>
            </a:r>
            <a:r>
              <a:rPr lang="zh-CN" altLang="en-US" kern="0" dirty="0"/>
              <a:t>证明复合命题</a:t>
            </a:r>
            <a:r>
              <a:rPr lang="en-US" altLang="zh-CN" kern="0" dirty="0"/>
              <a:t>(</a:t>
            </a:r>
            <a:r>
              <a:rPr lang="en-US" altLang="zh-CN" kern="0" dirty="0" err="1"/>
              <a:t>p</a:t>
            </a:r>
            <a:r>
              <a:rPr lang="en-US" altLang="zh-CN" dirty="0" err="1">
                <a:sym typeface="Symbol"/>
              </a:rPr>
              <a:t>q</a:t>
            </a:r>
            <a:r>
              <a:rPr lang="en-US" altLang="zh-CN" dirty="0">
                <a:sym typeface="Symbol"/>
              </a:rPr>
              <a:t>)=T</a:t>
            </a:r>
            <a:r>
              <a:rPr lang="en-US" altLang="zh-CN" kern="0" dirty="0"/>
              <a:t>. (</a:t>
            </a:r>
            <a:r>
              <a:rPr lang="zh-CN" altLang="en-US" kern="0" dirty="0"/>
              <a:t>繁琐</a:t>
            </a:r>
            <a:r>
              <a:rPr lang="en-US" altLang="zh-CN" kern="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kern="0" dirty="0"/>
          </a:p>
          <a:p>
            <a:endParaRPr lang="zh-CN" alt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命题证明总结</a:t>
            </a:r>
            <a:r>
              <a:rPr lang="en-US" altLang="zh-CN" sz="2800" kern="0" dirty="0">
                <a:ea typeface="宋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59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435806"/>
              </p:ext>
            </p:extLst>
          </p:nvPr>
        </p:nvGraphicFramePr>
        <p:xfrm>
          <a:off x="765175" y="1695450"/>
          <a:ext cx="61896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2108160" imgH="215640" progId="Equation.DSMT4">
                  <p:embed/>
                </p:oleObj>
              </mc:Choice>
              <mc:Fallback>
                <p:oleObj name="Equation" r:id="rId3" imgW="210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695450"/>
                        <a:ext cx="61896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533400" y="2819400"/>
            <a:ext cx="7726680" cy="3429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利用</a:t>
            </a:r>
            <a:r>
              <a:rPr lang="zh-CN" altLang="en-US" kern="0" dirty="0">
                <a:solidFill>
                  <a:srgbClr val="FF0000"/>
                </a:solidFill>
              </a:rPr>
              <a:t>推理公式进行形式化</a:t>
            </a:r>
            <a:r>
              <a:rPr lang="zh-CN" altLang="en-US" kern="0" dirty="0"/>
              <a:t>证明</a:t>
            </a:r>
            <a:r>
              <a:rPr lang="en-US" altLang="zh-CN" kern="0" dirty="0"/>
              <a:t>.(</a:t>
            </a:r>
            <a:r>
              <a:rPr lang="zh-CN" altLang="en-US" kern="0" dirty="0"/>
              <a:t>重点</a:t>
            </a:r>
            <a:r>
              <a:rPr lang="en-US" altLang="zh-CN" kern="0" dirty="0"/>
              <a:t>)</a:t>
            </a:r>
          </a:p>
          <a:p>
            <a:pPr marL="914400" lvl="1" indent="-514350"/>
            <a:r>
              <a:rPr lang="en-US" altLang="zh-CN" dirty="0" err="1">
                <a:ea typeface="宋体" pitchFamily="2" charset="-122"/>
                <a:sym typeface="Symbol" pitchFamily="18" charset="2"/>
              </a:rPr>
              <a:t>pq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</a:p>
          <a:p>
            <a:pPr marL="914400" lvl="1" indent="-514350"/>
            <a:r>
              <a:rPr lang="en-US" altLang="zh-CN" kern="0" dirty="0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p</a:t>
            </a:r>
            <a:endParaRPr lang="en-US" altLang="zh-CN" kern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利用</a:t>
            </a:r>
            <a:r>
              <a:rPr lang="zh-CN" altLang="en-US" kern="0" dirty="0">
                <a:solidFill>
                  <a:srgbClr val="FF0000"/>
                </a:solidFill>
              </a:rPr>
              <a:t>真值表</a:t>
            </a:r>
            <a:r>
              <a:rPr lang="zh-CN" altLang="en-US" kern="0" dirty="0"/>
              <a:t>证明复合命题</a:t>
            </a:r>
            <a:r>
              <a:rPr lang="en-US" altLang="zh-CN" kern="0" dirty="0"/>
              <a:t>(</a:t>
            </a:r>
            <a:r>
              <a:rPr lang="en-US" altLang="zh-CN" kern="0" dirty="0" err="1"/>
              <a:t>p</a:t>
            </a:r>
            <a:r>
              <a:rPr lang="en-US" altLang="zh-CN" dirty="0" err="1"/>
              <a:t>↔</a:t>
            </a:r>
            <a:r>
              <a:rPr lang="en-US" altLang="zh-CN" dirty="0" err="1">
                <a:sym typeface="Symbol"/>
              </a:rPr>
              <a:t>q</a:t>
            </a:r>
            <a:r>
              <a:rPr lang="en-US" altLang="zh-CN" dirty="0">
                <a:sym typeface="Symbol"/>
              </a:rPr>
              <a:t>)=T</a:t>
            </a:r>
            <a:r>
              <a:rPr lang="en-US" altLang="zh-CN" kern="0" dirty="0"/>
              <a:t>.(</a:t>
            </a:r>
            <a:r>
              <a:rPr lang="zh-CN" altLang="en-US" kern="0" dirty="0"/>
              <a:t>简单粗暴</a:t>
            </a:r>
            <a:r>
              <a:rPr lang="en-US" altLang="zh-CN" kern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利用公式证明复合命题</a:t>
            </a:r>
            <a:r>
              <a:rPr lang="en-US" altLang="zh-CN" kern="0" dirty="0"/>
              <a:t>(</a:t>
            </a:r>
            <a:r>
              <a:rPr lang="en-US" altLang="zh-CN" kern="0" dirty="0" err="1"/>
              <a:t>p</a:t>
            </a:r>
            <a:r>
              <a:rPr lang="en-US" altLang="zh-CN" dirty="0" err="1"/>
              <a:t>↔</a:t>
            </a:r>
            <a:r>
              <a:rPr lang="en-US" altLang="zh-CN" dirty="0" err="1">
                <a:sym typeface="Symbol"/>
              </a:rPr>
              <a:t>q</a:t>
            </a:r>
            <a:r>
              <a:rPr lang="en-US" altLang="zh-CN" dirty="0">
                <a:sym typeface="Symbol"/>
              </a:rPr>
              <a:t>)=T</a:t>
            </a:r>
            <a:r>
              <a:rPr lang="en-US" altLang="zh-CN" kern="0" dirty="0"/>
              <a:t>. 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kern="0" dirty="0"/>
          </a:p>
          <a:p>
            <a:endParaRPr lang="zh-CN" alt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命题证明总结</a:t>
            </a:r>
            <a:r>
              <a:rPr lang="en-US" altLang="zh-CN" sz="2800" kern="0" dirty="0">
                <a:ea typeface="宋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12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F34A3-7AEF-4E53-B231-9A2624322417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5530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4006"/>
              </p:ext>
            </p:extLst>
          </p:nvPr>
        </p:nvGraphicFramePr>
        <p:xfrm>
          <a:off x="534955" y="1981200"/>
          <a:ext cx="6884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2895480" imgH="190440" progId="Equation.DSMT4">
                  <p:embed/>
                </p:oleObj>
              </mc:Choice>
              <mc:Fallback>
                <p:oleObj name="Equation" r:id="rId3" imgW="2895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55" y="1981200"/>
                        <a:ext cx="68849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3974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20CC3-BF0B-4E43-85D9-4748AB733486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7894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9397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398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399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89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Rules of Inference for Quantified Statement</a:t>
            </a:r>
          </a:p>
        </p:txBody>
      </p:sp>
    </p:spTree>
    <p:extLst>
      <p:ext uri="{BB962C8B-B14F-4D97-AF65-F5344CB8AC3E}">
        <p14:creationId xmlns:p14="http://schemas.microsoft.com/office/powerpoint/2010/main" val="1256127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56FAB-F264-4529-A9A2-2A367D1E39CF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All Inference Rules for Quantifiers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267200"/>
          </a:xfrm>
        </p:spPr>
        <p:txBody>
          <a:bodyPr/>
          <a:lstStyle/>
          <a:p>
            <a:pPr eaLnBrk="1" hangingPunct="1">
              <a:tabLst>
                <a:tab pos="2054225" algn="l"/>
              </a:tabLst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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	(substitute any object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zh-CN" i="1" dirty="0"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)          (for </a:t>
            </a:r>
            <a:r>
              <a:rPr lang="en-US" altLang="zh-CN" i="1" dirty="0">
                <a:ea typeface="宋体" pitchFamily="2" charset="-122"/>
              </a:rPr>
              <a:t>g</a:t>
            </a:r>
            <a:r>
              <a:rPr lang="en-US" altLang="zh-CN" dirty="0">
                <a:ea typeface="宋体" pitchFamily="2" charset="-122"/>
              </a:rPr>
              <a:t> an </a:t>
            </a:r>
            <a:r>
              <a:rPr lang="en-US" altLang="zh-CN" i="1" dirty="0">
                <a:ea typeface="宋体" pitchFamily="2" charset="-122"/>
              </a:rPr>
              <a:t>arbitrary </a:t>
            </a:r>
            <a:r>
              <a:rPr lang="en-US" altLang="zh-CN" dirty="0">
                <a:ea typeface="宋体" pitchFamily="2" charset="-122"/>
              </a:rPr>
              <a:t>element)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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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	(substitute a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new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constant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	(for any object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o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 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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0668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10668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143000" y="472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1066800" y="579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1" name="WordArt 8"/>
          <p:cNvSpPr>
            <a:spLocks noChangeArrowheads="1" noChangeShapeType="1" noTextEdit="1"/>
          </p:cNvSpPr>
          <p:nvPr/>
        </p:nvSpPr>
        <p:spPr bwMode="auto">
          <a:xfrm>
            <a:off x="2895600" y="2057400"/>
            <a:ext cx="4876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Universal instantiation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8922" name="WordArt 9"/>
          <p:cNvSpPr>
            <a:spLocks noChangeArrowheads="1" noChangeShapeType="1" noTextEdit="1"/>
          </p:cNvSpPr>
          <p:nvPr/>
        </p:nvSpPr>
        <p:spPr bwMode="auto">
          <a:xfrm>
            <a:off x="3048000" y="3505200"/>
            <a:ext cx="50292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Universal generalization</a:t>
            </a:r>
            <a:endParaRPr lang="zh-CN" altLang="en-US" sz="3600" kern="1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8923" name="WordArt 10"/>
          <p:cNvSpPr>
            <a:spLocks noChangeArrowheads="1" noChangeShapeType="1" noTextEdit="1"/>
          </p:cNvSpPr>
          <p:nvPr/>
        </p:nvSpPr>
        <p:spPr bwMode="auto">
          <a:xfrm>
            <a:off x="2819400" y="4267200"/>
            <a:ext cx="53340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Existential instantiation</a:t>
            </a:r>
            <a:endParaRPr lang="zh-CN" altLang="en-US" sz="3600" kern="1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8924" name="WordArt 11"/>
          <p:cNvSpPr>
            <a:spLocks noChangeArrowheads="1" noChangeShapeType="1" noTextEdit="1"/>
          </p:cNvSpPr>
          <p:nvPr/>
        </p:nvSpPr>
        <p:spPr bwMode="auto">
          <a:xfrm>
            <a:off x="3048000" y="5715000"/>
            <a:ext cx="5181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Existential generalization</a:t>
            </a:r>
            <a:endParaRPr lang="zh-CN" altLang="en-US" sz="3600" kern="1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70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4B991-EE0B-4F92-8C50-181BD136E18C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pPr eaLnBrk="1" hangingPunct="1"/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denotes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 is in this discrete mathematic class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r" eaLnBrk="1" hangingPunct="1"/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denotes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 has taken a course in  Software Engineer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  <a:endParaRPr lang="en-US" altLang="zh-CN" sz="2800" b="1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The premises are 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→ 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)) and 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Marla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))      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Premise</a:t>
            </a:r>
            <a:endParaRPr lang="en-US" altLang="zh-CN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Marla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Marla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 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Universal instantiation</a:t>
            </a:r>
            <a:endParaRPr lang="en-US" altLang="zh-CN" sz="2800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Marla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          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Premise</a:t>
            </a:r>
            <a:endParaRPr lang="en-US" altLang="zh-CN" sz="2800" b="1" i="1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Marla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        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Modus Ponens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from #2 and #3</a:t>
            </a:r>
          </a:p>
        </p:txBody>
      </p:sp>
    </p:spTree>
    <p:extLst>
      <p:ext uri="{BB962C8B-B14F-4D97-AF65-F5344CB8AC3E}">
        <p14:creationId xmlns:p14="http://schemas.microsoft.com/office/powerpoint/2010/main" val="25536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DE5E5-7C90-414A-9753-2B1B80CE8C03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13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denotes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 is in this class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  <a:endParaRPr lang="en-US" altLang="zh-CN" sz="2800" b="1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denotes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 has read the book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  <a:endParaRPr lang="en-US" altLang="zh-CN" sz="2800" b="1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denotes 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“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 passed the first exam</a:t>
            </a:r>
            <a:r>
              <a:rPr lang="en-US" altLang="zh-CN" sz="2800" b="1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”</a:t>
            </a:r>
          </a:p>
          <a:p>
            <a:pPr eaLnBrk="1" hangingPunct="1"/>
            <a:endParaRPr lang="en-US" altLang="zh-CN" sz="2800" b="1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Please prove 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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B(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)),  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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))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B(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))   </a:t>
            </a:r>
          </a:p>
        </p:txBody>
      </p:sp>
    </p:spTree>
    <p:extLst>
      <p:ext uri="{BB962C8B-B14F-4D97-AF65-F5344CB8AC3E}">
        <p14:creationId xmlns:p14="http://schemas.microsoft.com/office/powerpoint/2010/main" val="3560733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AAE1D-8069-40BF-B598-B3793ABEA974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876800" cy="52578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1. 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))        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   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3. 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))          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4.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5.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6.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 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7. 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8.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9. 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</a:t>
            </a:r>
            <a:endParaRPr lang="en-US" altLang="zh-CN" sz="2500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91000" y="3276600"/>
            <a:ext cx="449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Warning: 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this proof is  wrong</a:t>
            </a:r>
            <a:endParaRPr lang="en-US" altLang="zh-CN" sz="3200" i="1" dirty="0">
              <a:solidFill>
                <a:srgbClr val="030711"/>
              </a:solidFill>
              <a:sym typeface="Symbol" pitchFamily="18" charset="2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36533"/>
            <a:ext cx="4000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AAE1D-8069-40BF-B598-B3793ABEA974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dirty="0"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1. 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Premise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Existential instantiation from 1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3.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  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Simplification from 2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4. 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Premise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5.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Universal instantiation from 4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6.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 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Modus pones from 3 and 5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7. 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Simplification from 2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8.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Conjunction from 6 and 7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9. 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sz="25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Existential generalization from 8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"/>
            <a:ext cx="4000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3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1000" y="1676400"/>
            <a:ext cx="7726680" cy="419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例子</a:t>
            </a: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: C(x) denotes “x is in this class”, P(x) denotes “x passed the first exam”.</a:t>
            </a:r>
          </a:p>
          <a:p>
            <a:pPr eaLnBrk="1" hangingPunct="1"/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 x (C(x) → P(x)) ?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是命题</a:t>
            </a:r>
            <a:endParaRPr lang="en-US" altLang="zh-CN" sz="2800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C(</a:t>
            </a: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图灵</a:t>
            </a: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→ P(</a:t>
            </a: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图灵</a:t>
            </a: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?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是命题</a:t>
            </a:r>
            <a:endParaRPr lang="en-US" altLang="zh-CN" sz="2800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C(x) → P(x)?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不是命题</a:t>
            </a: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因为</a:t>
            </a: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是自由的</a:t>
            </a:r>
            <a:r>
              <a:rPr lang="en-US" altLang="zh-CN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800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800" dirty="0">
              <a:solidFill>
                <a:srgbClr val="030711"/>
              </a:solidFill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zh-CN" alt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         谓词与命题的关系</a:t>
            </a:r>
            <a:endParaRPr lang="en-US" altLang="zh-CN" sz="28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9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5867A-AADD-4B03-9DA4-C3D5D28F147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Some Terminologies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theorem</a:t>
            </a:r>
            <a:r>
              <a:rPr lang="en-US" altLang="zh-CN" sz="2800" dirty="0">
                <a:ea typeface="宋体" pitchFamily="2" charset="-122"/>
              </a:rPr>
              <a:t> is a statement that can be shown to be true.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Lemma</a:t>
            </a:r>
            <a:r>
              <a:rPr lang="en-US" altLang="zh-CN" sz="2800" dirty="0">
                <a:ea typeface="宋体" pitchFamily="2" charset="-122"/>
              </a:rPr>
              <a:t> is a simple theorem used in the proof of other theorems.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corollary</a:t>
            </a:r>
            <a:r>
              <a:rPr lang="en-US" altLang="zh-CN" sz="2800" dirty="0">
                <a:ea typeface="宋体" pitchFamily="2" charset="-122"/>
              </a:rPr>
              <a:t> is proposition that can be established directly from a theorem that has been proved.</a:t>
            </a: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以上都是真命题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981200"/>
            <a:ext cx="772668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kern="0" dirty="0"/>
              <a:t> </a:t>
            </a:r>
            <a:r>
              <a:rPr lang="zh-CN" altLang="en-US" kern="0" dirty="0"/>
              <a:t>谓词包含命题</a:t>
            </a:r>
            <a:r>
              <a:rPr lang="en-US" altLang="zh-CN" kern="0" dirty="0"/>
              <a:t>. </a:t>
            </a:r>
            <a:r>
              <a:rPr lang="zh-CN" altLang="en-US" kern="0" dirty="0"/>
              <a:t>因为命题可以看作是没有变量的谓词</a:t>
            </a:r>
            <a:r>
              <a:rPr lang="en-US" altLang="zh-CN" kern="0" dirty="0"/>
              <a:t>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 x (C(x) → P(x)) 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C(</a:t>
            </a:r>
            <a:r>
              <a:rPr lang="zh-CN" altLang="en-US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图灵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→ P(</a:t>
            </a:r>
            <a:r>
              <a:rPr lang="zh-CN" altLang="en-US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图灵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 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C(x) → P(x)</a:t>
            </a:r>
          </a:p>
          <a:p>
            <a:pPr marL="0" indent="0" algn="just" eaLnBrk="1" hangingPunct="1">
              <a:buNone/>
            </a:pPr>
            <a:r>
              <a:rPr lang="en-US" altLang="zh-CN" kern="0" dirty="0">
                <a:sym typeface="Symbol" pitchFamily="18" charset="2"/>
              </a:rPr>
              <a:t>  </a:t>
            </a:r>
            <a:r>
              <a:rPr lang="zh-CN" altLang="en-US" kern="0" dirty="0">
                <a:sym typeface="Symbol" pitchFamily="18" charset="2"/>
              </a:rPr>
              <a:t>以上都是谓词逻辑</a:t>
            </a:r>
            <a:r>
              <a:rPr lang="en-US" altLang="zh-CN" kern="0" dirty="0">
                <a:sym typeface="Symbol" pitchFamily="18" charset="2"/>
              </a:rPr>
              <a:t>, </a:t>
            </a:r>
            <a:r>
              <a:rPr lang="zh-CN" altLang="en-US" kern="0" dirty="0">
                <a:sym typeface="Symbol" pitchFamily="18" charset="2"/>
              </a:rPr>
              <a:t>但是只有</a:t>
            </a:r>
            <a:r>
              <a:rPr lang="en-US" altLang="zh-CN" kern="0" dirty="0">
                <a:sym typeface="Symbol" pitchFamily="18" charset="2"/>
              </a:rPr>
              <a:t>1</a:t>
            </a:r>
            <a:r>
              <a:rPr lang="zh-CN" altLang="en-US" kern="0" dirty="0">
                <a:sym typeface="Symbol" pitchFamily="18" charset="2"/>
              </a:rPr>
              <a:t>和</a:t>
            </a:r>
            <a:r>
              <a:rPr lang="en-US" altLang="zh-CN" kern="0" dirty="0">
                <a:sym typeface="Symbol" pitchFamily="18" charset="2"/>
              </a:rPr>
              <a:t>2</a:t>
            </a:r>
            <a:r>
              <a:rPr lang="zh-CN" altLang="en-US" kern="0" dirty="0">
                <a:sym typeface="Symbol" pitchFamily="18" charset="2"/>
              </a:rPr>
              <a:t>是命题</a:t>
            </a:r>
            <a:r>
              <a:rPr lang="en-US" altLang="zh-CN" kern="0" dirty="0">
                <a:sym typeface="Symbol" pitchFamily="18" charset="2"/>
              </a:rPr>
              <a:t>.</a:t>
            </a:r>
          </a:p>
          <a:p>
            <a:pPr eaLnBrk="1" hangingPunct="1"/>
            <a:endParaRPr lang="zh-CN" alt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      谓词与命题的关系</a:t>
            </a:r>
            <a:endParaRPr lang="en-US" altLang="zh-CN" sz="28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4520" y="1752600"/>
            <a:ext cx="772668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kern="0" dirty="0"/>
              <a:t>既然实例化后的谓词就是命题公式</a:t>
            </a:r>
            <a:r>
              <a:rPr lang="en-US" altLang="zh-CN" kern="0" dirty="0"/>
              <a:t>, </a:t>
            </a:r>
            <a:r>
              <a:rPr lang="zh-CN" altLang="en-US" kern="0" dirty="0"/>
              <a:t>那么就</a:t>
            </a:r>
            <a:r>
              <a:rPr lang="zh-CN" altLang="en-US" kern="0" dirty="0">
                <a:solidFill>
                  <a:srgbClr val="FF0000"/>
                </a:solidFill>
              </a:rPr>
              <a:t>可以使用命题公式的推理规则和等价规则证明</a:t>
            </a:r>
            <a:r>
              <a:rPr lang="en-US" altLang="zh-CN" kern="0" dirty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例如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: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3.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    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Simplification from 2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4. 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))    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Premise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5.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→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    </a:t>
            </a:r>
            <a:r>
              <a:rPr lang="en-US" altLang="zh-CN" sz="2800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Universal instantiation from 4</a:t>
            </a:r>
          </a:p>
          <a:p>
            <a:pPr eaLnBrk="1" hangingPunct="1"/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6.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) </a:t>
            </a:r>
            <a:endParaRPr lang="zh-CN" alt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谓词证明总结 </a:t>
            </a:r>
            <a:endParaRPr lang="en-US" altLang="zh-CN" sz="28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2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43D47-5F69-41F1-951E-69D9F7E3490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981200"/>
            <a:ext cx="7726680" cy="198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kern="0" dirty="0"/>
              <a:t>一般先实例化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kern="0" dirty="0"/>
              <a:t>, </a:t>
            </a:r>
            <a:r>
              <a:rPr lang="zh-CN" altLang="en-US" kern="0" dirty="0"/>
              <a:t>后实例化</a:t>
            </a:r>
            <a:r>
              <a:rPr lang="en-US" altLang="zh-CN" b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</a:t>
            </a:r>
            <a:endParaRPr lang="en-US" altLang="zh-CN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6454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    教训</a:t>
            </a:r>
            <a:endParaRPr lang="en-US" altLang="zh-CN" sz="28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242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批判性思考</a:t>
            </a:r>
            <a:r>
              <a:rPr lang="en-US" altLang="zh-CN" dirty="0"/>
              <a:t>(</a:t>
            </a:r>
            <a:r>
              <a:rPr lang="zh-CN" altLang="en-US" dirty="0"/>
              <a:t>挑剔性思考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“你说甲生疮。甲是中国人，你就是说中国人生疮了。既然中国人生疮，你是中国人，就是你也生疮了。你既然也生疮，你就和甲一样。而你只说甲生疮，则竟无自 知之明，你的话还有什么价值？倘你没有生疮，是说诳也。卖国贼是说诳的，所以你是卖国贼。我骂卖国贼，所以我是爱国者。爱国者的话是最有价值的，所以我的 话是不错的，我的话既然不错，你就是卖国贼无疑了！”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FB371-7E97-4D87-BC5A-F81FFF1A041B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898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FB371-7E97-4D87-BC5A-F81FFF1A041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120834" name="Picture 2" descr="G:\1. 1 离散数学\离散数学讲义\批判性思考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44921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批判性思考</a:t>
            </a:r>
            <a:r>
              <a:rPr lang="en-US" altLang="zh-CN" dirty="0"/>
              <a:t>(</a:t>
            </a:r>
            <a:r>
              <a:rPr lang="zh-CN" altLang="en-US" dirty="0"/>
              <a:t>挑剔性思考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不使用物理知识</a:t>
            </a:r>
            <a:r>
              <a:rPr lang="en-US" altLang="zh-CN" dirty="0"/>
              <a:t>, </a:t>
            </a:r>
            <a:r>
              <a:rPr lang="zh-CN" altLang="zh-CN" dirty="0"/>
              <a:t>只使用数学</a:t>
            </a:r>
            <a:r>
              <a:rPr lang="en-US" altLang="zh-CN" dirty="0"/>
              <a:t>, </a:t>
            </a:r>
            <a:r>
              <a:rPr lang="zh-CN" altLang="zh-CN" dirty="0"/>
              <a:t>分析</a:t>
            </a:r>
            <a:r>
              <a:rPr lang="en-US" altLang="zh-CN" dirty="0"/>
              <a:t>”</a:t>
            </a:r>
            <a:r>
              <a:rPr lang="zh-CN" altLang="zh-CN" dirty="0"/>
              <a:t>重量大的物体下落速度快</a:t>
            </a:r>
            <a:r>
              <a:rPr lang="en-US" altLang="zh-CN" dirty="0"/>
              <a:t>”.</a:t>
            </a:r>
            <a:endParaRPr lang="zh-CN" altLang="zh-CN" dirty="0"/>
          </a:p>
          <a:p>
            <a:r>
              <a:rPr lang="zh-CN" altLang="en-US" dirty="0"/>
              <a:t>如果努力学习</a:t>
            </a:r>
            <a:r>
              <a:rPr lang="en-US" altLang="zh-CN" dirty="0"/>
              <a:t>, </a:t>
            </a:r>
            <a:r>
              <a:rPr lang="zh-CN" altLang="en-US" dirty="0"/>
              <a:t>那么你就会及格</a:t>
            </a:r>
            <a:r>
              <a:rPr lang="en-US" altLang="zh-CN" dirty="0"/>
              <a:t>. </a:t>
            </a:r>
            <a:r>
              <a:rPr lang="zh-CN" altLang="en-US" dirty="0"/>
              <a:t>既然你及格了</a:t>
            </a:r>
            <a:r>
              <a:rPr lang="en-US" altLang="zh-CN" dirty="0"/>
              <a:t>, </a:t>
            </a:r>
            <a:r>
              <a:rPr lang="zh-CN" altLang="en-US" dirty="0"/>
              <a:t>说明你学习努力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FB371-7E97-4D87-BC5A-F81FFF1A041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0459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  <a:p>
            <a:pPr lvl="0"/>
            <a:r>
              <a:rPr lang="zh-CN" altLang="en-US" dirty="0"/>
              <a:t>逻辑学导论</a:t>
            </a:r>
            <a:r>
              <a:rPr lang="en-US" altLang="zh-CN" dirty="0"/>
              <a:t>(Introduction to Logic),  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欧文</a:t>
            </a:r>
            <a:r>
              <a:rPr lang="en-US" altLang="zh-CN" dirty="0"/>
              <a:t>·M·</a:t>
            </a:r>
            <a:r>
              <a:rPr lang="zh-CN" altLang="en-US" dirty="0"/>
              <a:t>柯匹 </a:t>
            </a:r>
            <a:r>
              <a:rPr lang="en-US" altLang="zh-CN" dirty="0"/>
              <a:t>/ 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卡尔</a:t>
            </a:r>
            <a:r>
              <a:rPr lang="en-US" altLang="zh-CN" dirty="0"/>
              <a:t>·</a:t>
            </a:r>
            <a:r>
              <a:rPr lang="zh-CN" altLang="en-US" dirty="0"/>
              <a:t>科恩</a:t>
            </a:r>
            <a:r>
              <a:rPr lang="en-US" altLang="zh-CN" dirty="0"/>
              <a:t>,  </a:t>
            </a:r>
            <a:r>
              <a:rPr lang="zh-CN" altLang="en-US" dirty="0"/>
              <a:t>中国人民大学出版社</a:t>
            </a:r>
          </a:p>
          <a:p>
            <a:pPr lvl="0"/>
            <a:endParaRPr lang="zh-CN" altLang="zh-CN" dirty="0"/>
          </a:p>
          <a:p>
            <a:r>
              <a:rPr lang="en-US" altLang="zh-CN" dirty="0"/>
              <a:t>https://book.douban.com/subject/2060491/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FB371-7E97-4D87-BC5A-F81FFF1A041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AutoShape 2" descr="https://gss0.bdstatic.com/-4o3dSag_xI4khGkpoWK1HF6hhy/baike/w%3D268/sign=3dde8e12d31373f0f53f68999c0e4b8b/dbb44aed2e738bd45f81a458a38b87d6277ff93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702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P69</a:t>
            </a:r>
          </a:p>
          <a:p>
            <a:r>
              <a:rPr lang="en-US" altLang="zh-CN" dirty="0">
                <a:ea typeface="宋体" pitchFamily="2" charset="-122"/>
              </a:rPr>
              <a:t>7 c, d; </a:t>
            </a:r>
          </a:p>
          <a:p>
            <a:r>
              <a:rPr lang="en-US" altLang="zh-CN" dirty="0">
                <a:ea typeface="宋体" pitchFamily="2" charset="-122"/>
              </a:rPr>
              <a:t>14   </a:t>
            </a:r>
          </a:p>
          <a:p>
            <a:r>
              <a:rPr lang="en-US" altLang="zh-CN" dirty="0">
                <a:ea typeface="宋体" pitchFamily="2" charset="-122"/>
              </a:rPr>
              <a:t>15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4A1E2-4AFE-448E-83CD-185BCE67223C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467E8A9-F2B2-4510-A2B0-C89792C4E570}" type="slidenum">
              <a:rPr lang="en-US" altLang="zh-CN" sz="1200">
                <a:latin typeface="+mn-lt"/>
              </a:rPr>
              <a:pPr algn="r">
                <a:defRPr/>
              </a:pPr>
              <a:t>68</a:t>
            </a:fld>
            <a:endParaRPr lang="en-US" altLang="zh-CN" sz="1200">
              <a:latin typeface="+mn-lt"/>
            </a:endParaRPr>
          </a:p>
        </p:txBody>
      </p:sp>
      <p:sp>
        <p:nvSpPr>
          <p:cNvPr id="63490" name="WordArt 2"/>
          <p:cNvSpPr>
            <a:spLocks noChangeArrowheads="1" noChangeShapeType="1" noTextEdit="1"/>
          </p:cNvSpPr>
          <p:nvPr/>
        </p:nvSpPr>
        <p:spPr bwMode="gray">
          <a:xfrm>
            <a:off x="1600200" y="42672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the Section 1.5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0421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25837-ECB7-4E5F-BFCA-45431506EBD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Some Terminologies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proof</a:t>
            </a:r>
            <a:r>
              <a:rPr lang="en-US" altLang="zh-CN" sz="2800" dirty="0">
                <a:ea typeface="宋体" pitchFamily="2" charset="-122"/>
              </a:rPr>
              <a:t> is that a sequence of statements that form an argument so that the theorem is true.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30711"/>
                </a:solidFill>
                <a:ea typeface="宋体" pitchFamily="2" charset="-122"/>
              </a:rPr>
              <a:t>Fallacies</a:t>
            </a:r>
            <a:r>
              <a:rPr lang="en-US" altLang="zh-CN" sz="2800" dirty="0">
                <a:ea typeface="宋体" pitchFamily="2" charset="-122"/>
              </a:rPr>
              <a:t> are some forms of incorrect reasoning, which will help clarity what makes a correct proof.</a:t>
            </a:r>
          </a:p>
        </p:txBody>
      </p:sp>
    </p:spTree>
    <p:extLst>
      <p:ext uri="{BB962C8B-B14F-4D97-AF65-F5344CB8AC3E}">
        <p14:creationId xmlns:p14="http://schemas.microsoft.com/office/powerpoint/2010/main" val="377953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6FA66-12D3-4AEC-B9FC-807ED5F1C2C4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Inference Rules - General Form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An </a:t>
            </a:r>
            <a:r>
              <a:rPr lang="en-US" altLang="zh-CN" i="1" dirty="0">
                <a:ea typeface="宋体" pitchFamily="2" charset="-122"/>
              </a:rPr>
              <a:t>Inference Rule</a:t>
            </a:r>
            <a:r>
              <a:rPr lang="en-US" altLang="zh-CN" dirty="0">
                <a:ea typeface="宋体" pitchFamily="2" charset="-122"/>
              </a:rPr>
              <a:t> is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 pattern that if we know that all </a:t>
            </a:r>
            <a:r>
              <a:rPr lang="en-US" altLang="zh-CN" i="1" dirty="0" err="1">
                <a:ea typeface="宋体" pitchFamily="2" charset="-122"/>
              </a:rPr>
              <a:t>premisses</a:t>
            </a:r>
            <a:r>
              <a:rPr lang="zh-CN" altLang="en-US" dirty="0">
                <a:ea typeface="宋体" pitchFamily="2" charset="-122"/>
              </a:rPr>
              <a:t>前提</a:t>
            </a:r>
            <a:r>
              <a:rPr lang="en-US" altLang="zh-CN" dirty="0">
                <a:ea typeface="宋体" pitchFamily="2" charset="-122"/>
              </a:rPr>
              <a:t>are true, then we can deduce that a </a:t>
            </a:r>
            <a:r>
              <a:rPr lang="en-US" altLang="zh-CN" i="1" dirty="0">
                <a:ea typeface="宋体" pitchFamily="2" charset="-122"/>
              </a:rPr>
              <a:t>conclusion</a:t>
            </a:r>
            <a:r>
              <a:rPr lang="en-US" altLang="zh-CN" dirty="0">
                <a:ea typeface="宋体" pitchFamily="2" charset="-122"/>
              </a:rPr>
              <a:t> is true. </a:t>
            </a:r>
            <a:endParaRPr lang="en-US" altLang="zh-CN" i="1" dirty="0">
              <a:ea typeface="宋体" pitchFamily="2" charset="-122"/>
            </a:endParaRPr>
          </a:p>
          <a:p>
            <a:pPr eaLnBrk="1" hangingPunct="1"/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premiss</a:t>
            </a:r>
            <a:r>
              <a:rPr lang="en-US" altLang="zh-CN" i="1" dirty="0">
                <a:ea typeface="宋体" pitchFamily="2" charset="-122"/>
              </a:rPr>
              <a:t> 1</a:t>
            </a:r>
            <a:br>
              <a:rPr lang="en-US" altLang="zh-CN" i="1" dirty="0">
                <a:ea typeface="宋体" pitchFamily="2" charset="-122"/>
              </a:rPr>
            </a:br>
            <a:r>
              <a:rPr lang="en-US" altLang="zh-CN" i="1" u="sng" dirty="0">
                <a:ea typeface="宋体" pitchFamily="2" charset="-122"/>
              </a:rPr>
              <a:t> </a:t>
            </a:r>
            <a:r>
              <a:rPr lang="en-US" altLang="zh-CN" i="1" u="sng" dirty="0" err="1">
                <a:ea typeface="宋体" pitchFamily="2" charset="-122"/>
              </a:rPr>
              <a:t>premiss</a:t>
            </a:r>
            <a:r>
              <a:rPr lang="en-US" altLang="zh-CN" i="1" u="sng" dirty="0">
                <a:ea typeface="宋体" pitchFamily="2" charset="-122"/>
              </a:rPr>
              <a:t> 2 </a:t>
            </a:r>
            <a:r>
              <a:rPr lang="en-US" altLang="zh-CN" i="1" u="sng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i="1" u="sng" dirty="0">
                <a:ea typeface="宋体" pitchFamily="2" charset="-122"/>
              </a:rPr>
              <a:t> </a:t>
            </a:r>
            <a:br>
              <a:rPr lang="en-US" altLang="zh-CN" i="1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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conclusion     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means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therefore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endParaRPr lang="en-US" altLang="zh-CN" i="1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019175" y="4419600"/>
            <a:ext cx="2819400" cy="16002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277C2-0018-47E1-9A6E-13D6442B528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Valid Arguments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An argument </a:t>
            </a:r>
            <a:r>
              <a:rPr lang="zh-CN" altLang="en-US" dirty="0">
                <a:ea typeface="宋体" pitchFamily="2" charset="-122"/>
              </a:rPr>
              <a:t>论证 </a:t>
            </a:r>
            <a:r>
              <a:rPr lang="en-US" altLang="zh-CN" dirty="0">
                <a:ea typeface="宋体" pitchFamily="2" charset="-122"/>
              </a:rPr>
              <a:t>form is called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valid</a:t>
            </a:r>
            <a:r>
              <a:rPr lang="en-US" altLang="zh-CN" dirty="0">
                <a:ea typeface="宋体" pitchFamily="2" charset="-122"/>
              </a:rPr>
              <a:t> if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pitchFamily="2" charset="-122"/>
              </a:rPr>
              <a:t>         [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( p</a:t>
            </a:r>
            <a:r>
              <a:rPr lang="en-US" altLang="zh-CN" sz="1800" dirty="0">
                <a:solidFill>
                  <a:srgbClr val="030711"/>
                </a:solidFill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sz="1800" dirty="0">
                <a:solidFill>
                  <a:srgbClr val="030711"/>
                </a:solidFill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sz="1800" dirty="0" err="1">
                <a:solidFill>
                  <a:srgbClr val="030711"/>
                </a:solidFill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q]=T, 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which is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denoted by 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       (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sz="1800" i="1" dirty="0">
                <a:solidFill>
                  <a:srgbClr val="030711"/>
                </a:solidFill>
                <a:ea typeface="宋体" pitchFamily="2" charset="-122"/>
              </a:rPr>
              <a:t>1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sz="1800" i="1" dirty="0">
                <a:solidFill>
                  <a:srgbClr val="030711"/>
                </a:solidFill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3071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i="1" dirty="0" err="1">
                <a:solidFill>
                  <a:srgbClr val="030711"/>
                </a:solidFill>
                <a:ea typeface="宋体" pitchFamily="2" charset="-122"/>
              </a:rPr>
              <a:t>p</a:t>
            </a:r>
            <a:r>
              <a:rPr lang="en-US" altLang="zh-CN" sz="1800" i="1" dirty="0" err="1">
                <a:solidFill>
                  <a:srgbClr val="030711"/>
                </a:solidFill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 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pPr eaLnBrk="1" hangingPunct="1"/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Exmaple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:  (a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b)=T,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(c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 d)=F, then </a:t>
            </a:r>
          </a:p>
          <a:p>
            <a:pPr lvl="1" eaLnBrk="1" hangingPunct="1"/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                a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b,  </a:t>
            </a:r>
            <a:r>
              <a:rPr lang="en-US" altLang="zh-CN" i="1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! d</a:t>
            </a: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Question: Zeng received 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</a:rPr>
              <a:t>A.M. Turing Award</a:t>
            </a:r>
            <a:endParaRPr lang="en-US" altLang="zh-CN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dirty="0" err="1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zeng</a:t>
            </a:r>
            <a:r>
              <a:rPr lang="en-US" altLang="zh-CN" dirty="0">
                <a:solidFill>
                  <a:srgbClr val="030711"/>
                </a:solidFill>
                <a:ea typeface="宋体" pitchFamily="2" charset="-122"/>
                <a:sym typeface="Symbol" pitchFamily="18" charset="2"/>
              </a:rPr>
              <a:t>  is American president ?</a:t>
            </a:r>
          </a:p>
          <a:p>
            <a:pPr eaLnBrk="1" hangingPunct="1"/>
            <a:endParaRPr lang="en-US" altLang="zh-CN" i="1" dirty="0">
              <a:solidFill>
                <a:srgbClr val="030711"/>
              </a:solidFill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2436</TotalTime>
  <Words>3563</Words>
  <Application>Microsoft Office PowerPoint</Application>
  <PresentationFormat>全屏显示(4:3)</PresentationFormat>
  <Paragraphs>510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</vt:lpstr>
      <vt:lpstr>Arial Black</vt:lpstr>
      <vt:lpstr>Euclid</vt:lpstr>
      <vt:lpstr>Symbol</vt:lpstr>
      <vt:lpstr>Times New Roman</vt:lpstr>
      <vt:lpstr>Verdana</vt:lpstr>
      <vt:lpstr>Wingdings</vt:lpstr>
      <vt:lpstr>sample</vt:lpstr>
      <vt:lpstr>Equation</vt:lpstr>
      <vt:lpstr>MathType 6.0 Equation</vt:lpstr>
      <vt:lpstr>PowerPoint 演示文稿</vt:lpstr>
      <vt:lpstr>PowerPoint 演示文稿</vt:lpstr>
      <vt:lpstr>Contents</vt:lpstr>
      <vt:lpstr>PowerPoint 演示文稿</vt:lpstr>
      <vt:lpstr>Some Terminologies</vt:lpstr>
      <vt:lpstr>Some Terminologies</vt:lpstr>
      <vt:lpstr>Some Terminologies</vt:lpstr>
      <vt:lpstr>Inference Rules - General Form</vt:lpstr>
      <vt:lpstr>Valid Arguments</vt:lpstr>
      <vt:lpstr>Valid Arguments</vt:lpstr>
      <vt:lpstr>PowerPoint 演示文稿</vt:lpstr>
      <vt:lpstr>PowerPoint 演示文稿</vt:lpstr>
      <vt:lpstr>Inference Rules   </vt:lpstr>
      <vt:lpstr>Inference Rules  </vt:lpstr>
      <vt:lpstr>Inference Rules  </vt:lpstr>
      <vt:lpstr>Inference Rules  </vt:lpstr>
      <vt:lpstr>PowerPoint 演示文稿</vt:lpstr>
      <vt:lpstr>Example 6</vt:lpstr>
      <vt:lpstr>Argument</vt:lpstr>
      <vt:lpstr>Example 7</vt:lpstr>
      <vt:lpstr>Argument</vt:lpstr>
      <vt:lpstr>Example 8</vt:lpstr>
      <vt:lpstr>Example 9</vt:lpstr>
      <vt:lpstr>PowerPoint 演示文稿</vt:lpstr>
      <vt:lpstr>PowerPoint 演示文稿</vt:lpstr>
      <vt:lpstr>PowerPoint 演示文稿</vt:lpstr>
      <vt:lpstr>PowerPoint 演示文稿</vt:lpstr>
      <vt:lpstr>Formal Proof Example</vt:lpstr>
      <vt:lpstr>Formal Proof Example</vt:lpstr>
      <vt:lpstr>Formal Proof Example</vt:lpstr>
      <vt:lpstr>Proof Example cont.</vt:lpstr>
      <vt:lpstr>Resolution</vt:lpstr>
      <vt:lpstr>Resolution</vt:lpstr>
      <vt:lpstr>Fallacies</vt:lpstr>
      <vt:lpstr>Fallacies</vt:lpstr>
      <vt:lpstr>PowerPoint 演示文稿</vt:lpstr>
      <vt:lpstr>Other proof methods for implications</vt:lpstr>
      <vt:lpstr>PowerPoint 演示文稿</vt:lpstr>
      <vt:lpstr>Other proof methods for implications</vt:lpstr>
      <vt:lpstr>Proof by Cases</vt:lpstr>
      <vt:lpstr>Proof by Equivalence </vt:lpstr>
      <vt:lpstr>Proof by Equivalence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All Inference Rules for Quantifiers</vt:lpstr>
      <vt:lpstr>Example 12</vt:lpstr>
      <vt:lpstr>Example 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批判性思考(挑剔性思考)</vt:lpstr>
      <vt:lpstr>PowerPoint 演示文稿</vt:lpstr>
      <vt:lpstr>批判性思考(挑剔性思考)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827</cp:revision>
  <cp:lastPrinted>1601-01-01T00:00:00Z</cp:lastPrinted>
  <dcterms:created xsi:type="dcterms:W3CDTF">1601-01-01T00:00:00Z</dcterms:created>
  <dcterms:modified xsi:type="dcterms:W3CDTF">2021-10-09T08:07:02Z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