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257" r:id="rId2"/>
    <p:sldId id="258" r:id="rId3"/>
    <p:sldId id="259" r:id="rId4"/>
    <p:sldId id="260" r:id="rId5"/>
    <p:sldId id="279" r:id="rId6"/>
    <p:sldId id="285" r:id="rId7"/>
    <p:sldId id="286" r:id="rId8"/>
    <p:sldId id="291" r:id="rId9"/>
    <p:sldId id="288" r:id="rId10"/>
    <p:sldId id="292" r:id="rId11"/>
    <p:sldId id="293" r:id="rId12"/>
    <p:sldId id="295" r:id="rId13"/>
    <p:sldId id="296" r:id="rId14"/>
    <p:sldId id="308" r:id="rId15"/>
    <p:sldId id="349" r:id="rId16"/>
    <p:sldId id="350" r:id="rId17"/>
    <p:sldId id="352" r:id="rId18"/>
    <p:sldId id="351" r:id="rId19"/>
    <p:sldId id="297" r:id="rId20"/>
    <p:sldId id="298" r:id="rId21"/>
    <p:sldId id="299" r:id="rId22"/>
    <p:sldId id="303" r:id="rId23"/>
    <p:sldId id="306" r:id="rId24"/>
    <p:sldId id="307"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35" r:id="rId39"/>
    <p:sldId id="322" r:id="rId40"/>
    <p:sldId id="323" r:id="rId41"/>
    <p:sldId id="324" r:id="rId42"/>
    <p:sldId id="325" r:id="rId43"/>
    <p:sldId id="343" r:id="rId44"/>
    <p:sldId id="326" r:id="rId45"/>
    <p:sldId id="328" r:id="rId46"/>
    <p:sldId id="329" r:id="rId47"/>
    <p:sldId id="330" r:id="rId48"/>
    <p:sldId id="331" r:id="rId49"/>
    <p:sldId id="332" r:id="rId50"/>
    <p:sldId id="333" r:id="rId51"/>
    <p:sldId id="334" r:id="rId52"/>
    <p:sldId id="336" r:id="rId53"/>
    <p:sldId id="345" r:id="rId54"/>
    <p:sldId id="344" r:id="rId55"/>
    <p:sldId id="346" r:id="rId56"/>
    <p:sldId id="347" r:id="rId57"/>
    <p:sldId id="348" r:id="rId58"/>
    <p:sldId id="342" r:id="rId59"/>
    <p:sldId id="278" r:id="rId6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2D06"/>
    <a:srgbClr val="0307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p:cViewPr varScale="1">
        <p:scale>
          <a:sx n="78" d="100"/>
          <a:sy n="78" d="100"/>
        </p:scale>
        <p:origin x="1027"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B1AAA67-F5C3-41E2-8CDD-B4ADA6DAC893}" type="slidenum">
              <a:rPr lang="en-US" altLang="zh-CN"/>
              <a:pPr>
                <a:defRPr/>
              </a:pPr>
              <a:t>‹#›</a:t>
            </a:fld>
            <a:endParaRPr lang="en-US" altLang="zh-CN"/>
          </a:p>
        </p:txBody>
      </p:sp>
    </p:spTree>
    <p:extLst>
      <p:ext uri="{BB962C8B-B14F-4D97-AF65-F5344CB8AC3E}">
        <p14:creationId xmlns:p14="http://schemas.microsoft.com/office/powerpoint/2010/main" val="3624496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AD1E185-67E1-484D-8F6E-B6344BD0F67C}" type="slidenum">
              <a:rPr lang="en-US" altLang="zh-CN" smtClean="0"/>
              <a:pPr eaLnBrk="1" hangingPunct="1">
                <a:spcBef>
                  <a:spcPct val="0"/>
                </a:spcBef>
              </a:pPr>
              <a:t>9</a:t>
            </a:fld>
            <a:endParaRPr lang="en-US" altLang="zh-CN"/>
          </a:p>
        </p:txBody>
      </p:sp>
      <p:sp>
        <p:nvSpPr>
          <p:cNvPr id="64515" name="Rectangle 2"/>
          <p:cNvSpPr>
            <a:spLocks noGrp="1" noRot="1" noChangeAspect="1" noChangeArrowheads="1" noTextEdit="1"/>
          </p:cNvSpPr>
          <p:nvPr>
            <p:ph type="sldImg"/>
          </p:nvPr>
        </p:nvSpPr>
        <p:spPr>
          <a:xfrm>
            <a:off x="1138238" y="701675"/>
            <a:ext cx="4583112" cy="3436938"/>
          </a:xfrm>
          <a:ln/>
        </p:spPr>
      </p:sp>
      <p:sp>
        <p:nvSpPr>
          <p:cNvPr id="64516"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Note also that FORALL x P(x)-&gt;Q(x) can also be understood as meaning </a:t>
            </a:r>
            <a:r>
              <a:rPr lang="en-US" altLang="zh-CN">
                <a:latin typeface="Times New Roman" pitchFamily="18" charset="0"/>
              </a:rPr>
              <a:t>“</a:t>
            </a:r>
            <a:r>
              <a:rPr lang="en-US" altLang="zh-CN"/>
              <a:t>{x|P(x)} is a subset of {x|Q{x}}</a:t>
            </a:r>
            <a:r>
              <a:rPr lang="en-US" altLang="zh-CN">
                <a:latin typeface="Times New Roman" pitchFamily="18" charset="0"/>
              </a:rPr>
              <a:t>”</a:t>
            </a:r>
            <a:r>
              <a:rPr lang="en-US" altLang="zh-CN"/>
              <a:t>.  This can help you understand the meaning of implication.  For example, if I say, </a:t>
            </a:r>
            <a:r>
              <a:rPr lang="en-US" altLang="zh-CN">
                <a:latin typeface="Times New Roman" pitchFamily="18" charset="0"/>
              </a:rPr>
              <a:t>“</a:t>
            </a:r>
            <a:r>
              <a:rPr lang="en-US" altLang="zh-CN"/>
              <a:t>if a student has a drivers license, then he is over 16,</a:t>
            </a:r>
            <a:r>
              <a:rPr lang="en-US" altLang="zh-CN">
                <a:latin typeface="Times New Roman" pitchFamily="18" charset="0"/>
              </a:rPr>
              <a:t>”</a:t>
            </a:r>
            <a:r>
              <a:rPr lang="en-US" altLang="zh-CN"/>
              <a:t> this is the same as saying </a:t>
            </a:r>
            <a:r>
              <a:rPr lang="en-US" altLang="zh-CN">
                <a:latin typeface="Times New Roman" pitchFamily="18" charset="0"/>
              </a:rPr>
              <a:t>“</a:t>
            </a:r>
            <a:r>
              <a:rPr lang="en-US" altLang="zh-CN"/>
              <a:t>the set of students with drivers licenses is a subset of the set of students who are over 16</a:t>
            </a:r>
            <a:r>
              <a:rPr lang="en-US" altLang="zh-CN">
                <a:latin typeface="Times New Roman" pitchFamily="18" charset="0"/>
              </a:rPr>
              <a:t>”</a:t>
            </a:r>
            <a:r>
              <a:rPr lang="en-US" altLang="zh-CN"/>
              <a:t>, or </a:t>
            </a:r>
            <a:r>
              <a:rPr lang="en-US" altLang="zh-CN">
                <a:latin typeface="Times New Roman" pitchFamily="18" charset="0"/>
              </a:rPr>
              <a:t>“</a:t>
            </a:r>
            <a:r>
              <a:rPr lang="en-US" altLang="zh-CN"/>
              <a:t>every student with a drivers license is over 16.</a:t>
            </a:r>
            <a:r>
              <a:rPr lang="en-US" altLang="zh-CN">
                <a:latin typeface="Times New Roman" pitchFamily="18" charset="0"/>
              </a:rPr>
              <a:t>”</a:t>
            </a:r>
            <a:r>
              <a:rPr lang="en-US" altLang="zh-CN"/>
              <a:t>  If no students in the universe of discourse have drivers licenses, then the antecedent is always false, or in other words the set of students with drivers licenses is just the empty set, which is of course a member of every set, and so the statement is vacuously true.  Alternatively, if every student in the universe of discourse is over 16, then the consequent is always true, that is, the set of students who are over 16 is the entire universe of discourse, and so every set of students in the u.d. is necessarily a subset of the set of students who are over 16, and so the statement is trivially true.  The statement is only false if there exists a student with a drivers license in the u.d. who is under 16 (perhaps the license is fake or from a foreign country), in which case, the set of students with drivers licenses is *not* a subset of the under-16 students.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CF2D209-CD50-4593-97D5-3710246838E8}" type="slidenum">
              <a:rPr lang="en-US" altLang="zh-CN" smtClean="0"/>
              <a:pPr eaLnBrk="1" hangingPunct="1">
                <a:spcBef>
                  <a:spcPct val="0"/>
                </a:spcBef>
              </a:pPr>
              <a:t>23</a:t>
            </a:fld>
            <a:endParaRPr lang="en-US" altLang="zh-CN"/>
          </a:p>
        </p:txBody>
      </p:sp>
      <p:sp>
        <p:nvSpPr>
          <p:cNvPr id="74755" name="Rectangle 2"/>
          <p:cNvSpPr>
            <a:spLocks noGrp="1" noRot="1" noChangeAspect="1" noChangeArrowheads="1" noTextEdit="1"/>
          </p:cNvSpPr>
          <p:nvPr>
            <p:ph type="sldImg"/>
          </p:nvPr>
        </p:nvSpPr>
        <p:spPr>
          <a:xfrm>
            <a:off x="1138238" y="701675"/>
            <a:ext cx="4583112" cy="3436938"/>
          </a:xfrm>
          <a:ln/>
        </p:spPr>
      </p:sp>
      <p:sp>
        <p:nvSpPr>
          <p:cNvPr id="74756"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Usually AxBxC is defined as {(a,b,c) | a is in A and b is in B and c is in C}.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BFEF9C3-E238-45DA-B382-736740A6F689}" type="slidenum">
              <a:rPr lang="en-US" altLang="zh-CN" smtClean="0"/>
              <a:pPr eaLnBrk="1" hangingPunct="1">
                <a:spcBef>
                  <a:spcPct val="0"/>
                </a:spcBef>
              </a:pPr>
              <a:t>24</a:t>
            </a:fld>
            <a:endParaRPr lang="en-US" altLang="zh-CN"/>
          </a:p>
        </p:txBody>
      </p:sp>
      <p:sp>
        <p:nvSpPr>
          <p:cNvPr id="75779" name="Rectangle 2"/>
          <p:cNvSpPr>
            <a:spLocks noGrp="1" noRot="1" noChangeAspect="1" noChangeArrowheads="1" noTextEdit="1"/>
          </p:cNvSpPr>
          <p:nvPr>
            <p:ph type="sldImg"/>
          </p:nvPr>
        </p:nvSpPr>
        <p:spPr>
          <a:xfrm>
            <a:off x="1138238" y="701675"/>
            <a:ext cx="4583112" cy="3436938"/>
          </a:xfrm>
          <a:ln/>
        </p:spPr>
      </p:sp>
      <p:sp>
        <p:nvSpPr>
          <p:cNvPr id="75780"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Usually AxBxC is defined as {(a,b,c) | a is in A and b is in B and c is in C}.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433AF73-5672-4F6C-B94D-98BA8FE93765}" type="slidenum">
              <a:rPr lang="en-US" altLang="zh-CN" smtClean="0"/>
              <a:pPr eaLnBrk="1" hangingPunct="1">
                <a:spcBef>
                  <a:spcPct val="0"/>
                </a:spcBef>
              </a:pPr>
              <a:t>32</a:t>
            </a:fld>
            <a:endParaRPr lang="en-US" altLang="zh-CN"/>
          </a:p>
        </p:txBody>
      </p:sp>
      <p:sp>
        <p:nvSpPr>
          <p:cNvPr id="76803" name="Rectangle 2"/>
          <p:cNvSpPr>
            <a:spLocks noGrp="1" noRot="1" noChangeAspect="1" noChangeArrowheads="1" noTextEdit="1"/>
          </p:cNvSpPr>
          <p:nvPr>
            <p:ph type="sldImg"/>
          </p:nvPr>
        </p:nvSpPr>
        <p:spPr>
          <a:xfrm>
            <a:off x="1138238" y="701675"/>
            <a:ext cx="4583112" cy="3436938"/>
          </a:xfrm>
          <a:ln/>
        </p:spPr>
      </p:sp>
      <p:sp>
        <p:nvSpPr>
          <p:cNvPr id="76804"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We will see this basic counting principle again when we talk about combinatorics.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69FA409-516E-460B-B92A-24ED55696713}" type="slidenum">
              <a:rPr lang="en-US" altLang="zh-CN" smtClean="0"/>
              <a:pPr eaLnBrk="1" hangingPunct="1">
                <a:spcBef>
                  <a:spcPct val="0"/>
                </a:spcBef>
              </a:pPr>
              <a:t>33</a:t>
            </a:fld>
            <a:endParaRPr lang="en-US" altLang="zh-CN"/>
          </a:p>
        </p:txBody>
      </p:sp>
      <p:sp>
        <p:nvSpPr>
          <p:cNvPr id="77827" name="Rectangle 2"/>
          <p:cNvSpPr>
            <a:spLocks noGrp="1" noRot="1" noChangeAspect="1" noChangeArrowheads="1" noTextEdit="1"/>
          </p:cNvSpPr>
          <p:nvPr>
            <p:ph type="sldImg"/>
          </p:nvPr>
        </p:nvSpPr>
        <p:spPr>
          <a:xfrm>
            <a:off x="1138238" y="701675"/>
            <a:ext cx="4583112" cy="3436938"/>
          </a:xfrm>
          <a:ln/>
        </p:spPr>
      </p:sp>
      <p:sp>
        <p:nvSpPr>
          <p:cNvPr id="77828"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We will see this basic counting principle again when we talk about combinatorics.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49FEEBC-B7DD-490E-A41A-39BCC6662944}" type="slidenum">
              <a:rPr lang="en-US" altLang="zh-CN" smtClean="0"/>
              <a:pPr eaLnBrk="1" hangingPunct="1">
                <a:spcBef>
                  <a:spcPct val="0"/>
                </a:spcBef>
              </a:pPr>
              <a:t>34</a:t>
            </a:fld>
            <a:endParaRPr lang="en-US" altLang="zh-CN"/>
          </a:p>
        </p:txBody>
      </p:sp>
      <p:sp>
        <p:nvSpPr>
          <p:cNvPr id="78851" name="Rectangle 2"/>
          <p:cNvSpPr>
            <a:spLocks noGrp="1" noRot="1" noChangeAspect="1" noChangeArrowheads="1" noTextEdit="1"/>
          </p:cNvSpPr>
          <p:nvPr>
            <p:ph type="sldImg"/>
          </p:nvPr>
        </p:nvSpPr>
        <p:spPr>
          <a:xfrm>
            <a:off x="1138238" y="701675"/>
            <a:ext cx="4583112" cy="3436938"/>
          </a:xfrm>
          <a:ln/>
        </p:spPr>
      </p:sp>
      <p:sp>
        <p:nvSpPr>
          <p:cNvPr id="78852"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NOT (x in A -&gt; x in B) = NOT (x not in A or x in B) (defn. of implies) = x in A AND x not in B (DeMorgan</a:t>
            </a:r>
            <a:r>
              <a:rPr lang="en-US" altLang="zh-CN">
                <a:latin typeface="Times New Roman" pitchFamily="18" charset="0"/>
              </a:rPr>
              <a:t>’</a:t>
            </a:r>
            <a:r>
              <a:rPr lang="en-US" altLang="zh-CN"/>
              <a:t>s law).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E80E355-8C8A-4998-ADF4-158975163DA6}" type="slidenum">
              <a:rPr lang="en-US" altLang="zh-CN" smtClean="0"/>
              <a:pPr eaLnBrk="1" hangingPunct="1">
                <a:spcBef>
                  <a:spcPct val="0"/>
                </a:spcBef>
              </a:pPr>
              <a:t>42</a:t>
            </a:fld>
            <a:endParaRPr lang="en-US" altLang="zh-CN"/>
          </a:p>
        </p:txBody>
      </p:sp>
      <p:sp>
        <p:nvSpPr>
          <p:cNvPr id="79875" name="Rectangle 2"/>
          <p:cNvSpPr>
            <a:spLocks noGrp="1" noRot="1" noChangeAspect="1" noChangeArrowheads="1" noTextEdit="1"/>
          </p:cNvSpPr>
          <p:nvPr>
            <p:ph type="sldImg"/>
          </p:nvPr>
        </p:nvSpPr>
        <p:spPr>
          <a:xfrm>
            <a:off x="1138238" y="701675"/>
            <a:ext cx="4583112" cy="3436938"/>
          </a:xfrm>
          <a:ln/>
        </p:spPr>
      </p:sp>
      <p:sp>
        <p:nvSpPr>
          <p:cNvPr id="79876"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A membership table is like a truth table.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5112C03-FAA5-4365-A248-AC6D22E61327}" type="slidenum">
              <a:rPr lang="en-US" altLang="zh-CN" smtClean="0"/>
              <a:pPr eaLnBrk="1" hangingPunct="1">
                <a:spcBef>
                  <a:spcPct val="0"/>
                </a:spcBef>
              </a:pPr>
              <a:t>46</a:t>
            </a:fld>
            <a:endParaRPr lang="en-US" altLang="zh-CN"/>
          </a:p>
        </p:txBody>
      </p:sp>
      <p:sp>
        <p:nvSpPr>
          <p:cNvPr id="80899" name="Rectangle 2"/>
          <p:cNvSpPr>
            <a:spLocks noGrp="1" noRot="1" noChangeAspect="1" noChangeArrowheads="1" noTextEdit="1"/>
          </p:cNvSpPr>
          <p:nvPr>
            <p:ph type="sldImg"/>
          </p:nvPr>
        </p:nvSpPr>
        <p:spPr>
          <a:xfrm>
            <a:off x="1138238" y="701675"/>
            <a:ext cx="4583112" cy="3436938"/>
          </a:xfrm>
          <a:ln/>
        </p:spPr>
      </p:sp>
      <p:sp>
        <p:nvSpPr>
          <p:cNvPr id="80900"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CN"/>
              <a:t>There are 4 basic kinds of elements (i.e.,basic  regions of the Venn diagram): </a:t>
            </a:r>
            <a:br>
              <a:rPr lang="en-GB" altLang="zh-CN"/>
            </a:br>
            <a:r>
              <a:rPr lang="en-GB" altLang="zh-CN"/>
              <a:t>the ones that are in neither A nor B, the ones that are in B but not A, etc. Everything </a:t>
            </a:r>
          </a:p>
          <a:p>
            <a:pPr eaLnBrk="1" hangingPunct="1"/>
            <a:r>
              <a:rPr lang="en-GB" altLang="zh-CN"/>
              <a:t>analogous to truth tables, but based on the different regions of a Venn diagram. </a:t>
            </a:r>
          </a:p>
          <a:p>
            <a:pPr eaLnBrk="1" hangingPunct="1"/>
            <a:r>
              <a:rPr lang="en-GB" altLang="zh-CN"/>
              <a:t>The proof shows that the two formulas cover the same basic regions of the diagram,</a:t>
            </a:r>
          </a:p>
          <a:p>
            <a:pPr eaLnBrk="1" hangingPunct="1"/>
            <a:r>
              <a:rPr lang="en-GB" altLang="zh-CN"/>
              <a:t>That is, the same kinds of objects.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8256874-555F-401D-BFF7-297EFF255613}" type="slidenum">
              <a:rPr lang="en-US" altLang="zh-CN" smtClean="0"/>
              <a:pPr eaLnBrk="1" hangingPunct="1">
                <a:spcBef>
                  <a:spcPct val="0"/>
                </a:spcBef>
              </a:pPr>
              <a:t>10</a:t>
            </a:fld>
            <a:endParaRPr lang="en-US" altLang="zh-CN"/>
          </a:p>
        </p:txBody>
      </p:sp>
      <p:sp>
        <p:nvSpPr>
          <p:cNvPr id="66563" name="Rectangle 2"/>
          <p:cNvSpPr>
            <a:spLocks noGrp="1" noRot="1" noChangeAspect="1" noChangeArrowheads="1" noTextEdit="1"/>
          </p:cNvSpPr>
          <p:nvPr>
            <p:ph type="sldImg"/>
          </p:nvPr>
        </p:nvSpPr>
        <p:spPr>
          <a:xfrm>
            <a:off x="1138238" y="701675"/>
            <a:ext cx="4583112" cy="3436938"/>
          </a:xfrm>
          <a:ln/>
        </p:spPr>
      </p:sp>
      <p:sp>
        <p:nvSpPr>
          <p:cNvPr id="66564"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Note also that FORALL x P(x)-&gt;Q(x) can also be understood as meaning </a:t>
            </a:r>
            <a:r>
              <a:rPr lang="en-US" altLang="zh-CN">
                <a:latin typeface="Times New Roman" pitchFamily="18" charset="0"/>
              </a:rPr>
              <a:t>“</a:t>
            </a:r>
            <a:r>
              <a:rPr lang="en-US" altLang="zh-CN"/>
              <a:t>{x|P(x)} is a subset of {x|Q{x}}</a:t>
            </a:r>
            <a:r>
              <a:rPr lang="en-US" altLang="zh-CN">
                <a:latin typeface="Times New Roman" pitchFamily="18" charset="0"/>
              </a:rPr>
              <a:t>”</a:t>
            </a:r>
            <a:r>
              <a:rPr lang="en-US" altLang="zh-CN"/>
              <a:t>.  This can help you understand the meaning of implication.  For example, if I say, </a:t>
            </a:r>
            <a:r>
              <a:rPr lang="en-US" altLang="zh-CN">
                <a:latin typeface="Times New Roman" pitchFamily="18" charset="0"/>
              </a:rPr>
              <a:t>“</a:t>
            </a:r>
            <a:r>
              <a:rPr lang="en-US" altLang="zh-CN"/>
              <a:t>if a student has a drivers license, then he is over 16,</a:t>
            </a:r>
            <a:r>
              <a:rPr lang="en-US" altLang="zh-CN">
                <a:latin typeface="Times New Roman" pitchFamily="18" charset="0"/>
              </a:rPr>
              <a:t>”</a:t>
            </a:r>
            <a:r>
              <a:rPr lang="en-US" altLang="zh-CN"/>
              <a:t> this is the same as saying </a:t>
            </a:r>
            <a:r>
              <a:rPr lang="en-US" altLang="zh-CN">
                <a:latin typeface="Times New Roman" pitchFamily="18" charset="0"/>
              </a:rPr>
              <a:t>“</a:t>
            </a:r>
            <a:r>
              <a:rPr lang="en-US" altLang="zh-CN"/>
              <a:t>the set of students with drivers licenses is a subset of the set of students who are over 16</a:t>
            </a:r>
            <a:r>
              <a:rPr lang="en-US" altLang="zh-CN">
                <a:latin typeface="Times New Roman" pitchFamily="18" charset="0"/>
              </a:rPr>
              <a:t>”</a:t>
            </a:r>
            <a:r>
              <a:rPr lang="en-US" altLang="zh-CN"/>
              <a:t>, or </a:t>
            </a:r>
            <a:r>
              <a:rPr lang="en-US" altLang="zh-CN">
                <a:latin typeface="Times New Roman" pitchFamily="18" charset="0"/>
              </a:rPr>
              <a:t>“</a:t>
            </a:r>
            <a:r>
              <a:rPr lang="en-US" altLang="zh-CN"/>
              <a:t>every student with a drivers license is over 16.</a:t>
            </a:r>
            <a:r>
              <a:rPr lang="en-US" altLang="zh-CN">
                <a:latin typeface="Times New Roman" pitchFamily="18" charset="0"/>
              </a:rPr>
              <a:t>”</a:t>
            </a:r>
            <a:r>
              <a:rPr lang="en-US" altLang="zh-CN"/>
              <a:t>  If no students in the universe of discourse have drivers licenses, then the antecedent is always false, or in other words the set of students with drivers licenses is just the empty set, which is of course a member of every set, and so the statement is vacuously true.  Alternatively, if every student in the universe of discourse is over 16, then the consequent is always true, that is, the set of students who are over 16 is the entire universe of discourse, and so every set of students in the u.d. is necessarily a subset of the set of students who are over 16, and so the statement is trivially true.  The statement is only false if there exists a student with a drivers license in the u.d. who is under 16 (perhaps the license is fake or from a foreign country), in which case, the set of students with drivers licenses is *not* a subset of the under-16 students.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AB854CD-B3E1-47EE-97EC-3F063E6155BF}" type="slidenum">
              <a:rPr lang="en-US" altLang="zh-CN" smtClean="0"/>
              <a:pPr eaLnBrk="1" hangingPunct="1">
                <a:spcBef>
                  <a:spcPct val="0"/>
                </a:spcBef>
              </a:pPr>
              <a:t>11</a:t>
            </a:fld>
            <a:endParaRPr lang="en-US" altLang="zh-CN"/>
          </a:p>
        </p:txBody>
      </p:sp>
      <p:sp>
        <p:nvSpPr>
          <p:cNvPr id="67587" name="Rectangle 2"/>
          <p:cNvSpPr>
            <a:spLocks noGrp="1" noRot="1" noChangeAspect="1" noChangeArrowheads="1" noTextEdit="1"/>
          </p:cNvSpPr>
          <p:nvPr>
            <p:ph type="sldImg"/>
          </p:nvPr>
        </p:nvSpPr>
        <p:spPr>
          <a:xfrm>
            <a:off x="1138238" y="701675"/>
            <a:ext cx="4583112" cy="3436938"/>
          </a:xfrm>
          <a:ln/>
        </p:spPr>
      </p:sp>
      <p:sp>
        <p:nvSpPr>
          <p:cNvPr id="67588"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Here the understanding is that the blue/green area is empty!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B6F1DC2E-1758-41C6-89DA-3FCE54B5EF5F}" type="slidenum">
              <a:rPr lang="en-US" altLang="zh-CN" smtClean="0"/>
              <a:pPr eaLnBrk="1" hangingPunct="1">
                <a:spcBef>
                  <a:spcPct val="0"/>
                </a:spcBef>
              </a:pPr>
              <a:t>12</a:t>
            </a:fld>
            <a:endParaRPr lang="en-US" altLang="zh-CN"/>
          </a:p>
        </p:txBody>
      </p:sp>
      <p:sp>
        <p:nvSpPr>
          <p:cNvPr id="69635" name="Rectangle 2"/>
          <p:cNvSpPr>
            <a:spLocks noGrp="1" noRot="1" noChangeAspect="1" noChangeArrowheads="1" noTextEdit="1"/>
          </p:cNvSpPr>
          <p:nvPr>
            <p:ph type="sldImg"/>
          </p:nvPr>
        </p:nvSpPr>
        <p:spPr>
          <a:xfrm>
            <a:off x="1138238" y="701675"/>
            <a:ext cx="4583112" cy="3436938"/>
          </a:xfrm>
          <a:ln/>
        </p:spPr>
      </p:sp>
      <p:sp>
        <p:nvSpPr>
          <p:cNvPr id="69636"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In general, any kind of object or structure, whether simple or complex, can be a member of a set.  In particular, sets themselves (being structures) can be members of sets.</a:t>
            </a:r>
          </a:p>
          <a:p>
            <a:pPr eaLnBrk="1" hangingPunct="1"/>
            <a:endParaRPr lang="en-US" altLang="zh-CN"/>
          </a:p>
          <a:p>
            <a:pPr eaLnBrk="1" hangingPunct="1"/>
            <a:r>
              <a:rPr lang="en-US" altLang="zh-CN"/>
              <a:t>If you don</a:t>
            </a:r>
            <a:r>
              <a:rPr lang="en-US" altLang="zh-CN">
                <a:latin typeface="Times New Roman" pitchFamily="18" charset="0"/>
              </a:rPr>
              <a:t>’</a:t>
            </a:r>
            <a:r>
              <a:rPr lang="en-US" altLang="zh-CN"/>
              <a:t>t understand the distinction between 1, {1}, {{1}}, you</a:t>
            </a:r>
            <a:r>
              <a:rPr lang="en-US" altLang="zh-CN">
                <a:latin typeface="Times New Roman" pitchFamily="18" charset="0"/>
              </a:rPr>
              <a:t>’</a:t>
            </a:r>
            <a:r>
              <a:rPr lang="en-US" altLang="zh-CN"/>
              <a:t>ll make endless silly mistakes.  1 is a number, the number one.  {1} is NOT A NUMBER AT ALL!  It is a COMPLETELY DIFFERENT TYPE OF OBJECT!  Namely, it is a set.  What kind of set?  It is a singleton set, by which we mean a set that contains exactly one element.  In this case, its element happens to be the number 1.  Now, what is {{1}}?  It is also a set, and also a singleton set, but it is a COMPLETELY DIFFERENT TYPE of singleton set.  To see this, notice that {1} is a set of numbers, whereas {{1}} is not a set of numbers at all!  It is a SET OF SETS.  Its single element is not a number at all, but is a SET.  Namely, the set {1}.  In other words, {{1}} is the singleton set whose member is the singleton set whose member is 1.  Whereas, {1} is just the singleton set whose member is 1.  And, 1 is just 1.  All of these are distinct objects and you</a:t>
            </a:r>
            <a:r>
              <a:rPr lang="en-US" altLang="zh-CN">
                <a:latin typeface="Times New Roman" pitchFamily="18" charset="0"/>
              </a:rPr>
              <a:t>’</a:t>
            </a:r>
            <a:r>
              <a:rPr lang="en-US" altLang="zh-CN"/>
              <a:t>ve got to learn to keep them separate!  Otherwise, you</a:t>
            </a:r>
            <a:r>
              <a:rPr lang="en-US" altLang="zh-CN">
                <a:latin typeface="Times New Roman" pitchFamily="18" charset="0"/>
              </a:rPr>
              <a:t>’</a:t>
            </a:r>
            <a:r>
              <a:rPr lang="en-US" altLang="zh-CN"/>
              <a:t>ll never have a chance of understanding data types in programming languages.  For example, in most languages, we can have an array of numbers, or an array of arrays of numbers, etc.  These are all completely different types of objects and can never be compatible with each other.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AB38219-B9D5-4317-93B1-57F0EBF3A13E}" type="slidenum">
              <a:rPr lang="en-US" altLang="zh-CN" smtClean="0"/>
              <a:pPr eaLnBrk="1" hangingPunct="1">
                <a:spcBef>
                  <a:spcPct val="0"/>
                </a:spcBef>
              </a:pPr>
              <a:t>14</a:t>
            </a:fld>
            <a:endParaRPr lang="en-US" altLang="zh-CN"/>
          </a:p>
        </p:txBody>
      </p:sp>
      <p:sp>
        <p:nvSpPr>
          <p:cNvPr id="70659" name="Rectangle 2"/>
          <p:cNvSpPr>
            <a:spLocks noGrp="1" noRot="1" noChangeAspect="1" noChangeArrowheads="1" noTextEdit="1"/>
          </p:cNvSpPr>
          <p:nvPr>
            <p:ph type="sldImg"/>
          </p:nvPr>
        </p:nvSpPr>
        <p:spPr>
          <a:xfrm>
            <a:off x="1138238" y="701675"/>
            <a:ext cx="4583112" cy="3436938"/>
          </a:xfrm>
          <a:ln/>
        </p:spPr>
      </p:sp>
      <p:sp>
        <p:nvSpPr>
          <p:cNvPr id="70660"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CN"/>
              <a:t>Turn into exercise!</a:t>
            </a:r>
          </a:p>
          <a:p>
            <a:pPr eaLnBrk="1" hangingPunct="1"/>
            <a:endParaRPr lang="en-US" altLang="zh-CN"/>
          </a:p>
          <a:p>
            <a:pPr eaLnBrk="1" hangingPunct="1"/>
            <a:r>
              <a:rPr lang="en-US" altLang="zh-CN"/>
              <a:t>See note about ZF in the earlier slide near the start of this module.</a:t>
            </a:r>
          </a:p>
          <a:p>
            <a:pPr eaLnBrk="1" hangingPunct="1"/>
            <a:endParaRPr lang="en-US" altLang="zh-CN"/>
          </a:p>
          <a:p>
            <a:pPr eaLnBrk="1" hangingPunct="1"/>
            <a:r>
              <a:rPr lang="en-US" altLang="zh-CN"/>
              <a:t>Bertrand Russell was the guy who discovered this particular pathalogical example.  The question of whether it is a member of itself is known as </a:t>
            </a:r>
            <a:r>
              <a:rPr lang="en-US" altLang="zh-CN">
                <a:latin typeface="Times New Roman" pitchFamily="18" charset="0"/>
              </a:rPr>
              <a:t>“</a:t>
            </a:r>
            <a:r>
              <a:rPr lang="en-US" altLang="zh-CN"/>
              <a:t>Russell</a:t>
            </a:r>
            <a:r>
              <a:rPr lang="en-US" altLang="zh-CN">
                <a:latin typeface="Times New Roman" pitchFamily="18" charset="0"/>
              </a:rPr>
              <a:t>’</a:t>
            </a:r>
            <a:r>
              <a:rPr lang="en-US" altLang="zh-CN"/>
              <a:t>s Paradox.</a:t>
            </a:r>
            <a:r>
              <a:rPr lang="en-US" altLang="zh-CN">
                <a:latin typeface="Times New Roman" pitchFamily="18" charset="0"/>
              </a:rPr>
              <a: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5428093-722F-44B4-8FBC-B7ED17A54A9F}" type="slidenum">
              <a:rPr lang="en-US" altLang="zh-CN" smtClean="0"/>
              <a:pPr eaLnBrk="1" hangingPunct="1">
                <a:spcBef>
                  <a:spcPct val="0"/>
                </a:spcBef>
              </a:pPr>
              <a:t>17</a:t>
            </a:fld>
            <a:endParaRPr lang="en-US" altLang="zh-CN"/>
          </a:p>
        </p:txBody>
      </p:sp>
      <p:sp>
        <p:nvSpPr>
          <p:cNvPr id="82947" name="Rectangle 2"/>
          <p:cNvSpPr>
            <a:spLocks noGrp="1" noRot="1" noChangeAspect="1" noChangeArrowheads="1" noTextEdit="1"/>
          </p:cNvSpPr>
          <p:nvPr>
            <p:ph type="sldImg"/>
          </p:nvPr>
        </p:nvSpPr>
        <p:spPr>
          <a:xfrm>
            <a:off x="1138238" y="701675"/>
            <a:ext cx="4583112" cy="3436938"/>
          </a:xfrm>
          <a:ln/>
        </p:spPr>
      </p:sp>
      <p:sp>
        <p:nvSpPr>
          <p:cNvPr id="82948"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So, for example, on a 64-bit processor, using just a single machine-language instruction you can calculate the union or intersection of two sets out of a universe of discourse having up to 64 elements.  This leads to an extremely fast way of doing complicated calculations on small sets.  It is not a good method for large, sparsely populated sets, because searching the bit string to find which bits are </a:t>
            </a:r>
            <a:r>
              <a:rPr lang="en-US" altLang="zh-CN">
                <a:latin typeface="Times New Roman" pitchFamily="18" charset="0"/>
              </a:rPr>
              <a:t>“</a:t>
            </a:r>
            <a:r>
              <a:rPr lang="en-US" altLang="zh-CN"/>
              <a:t>1</a:t>
            </a:r>
            <a:r>
              <a:rPr lang="en-US" altLang="zh-CN">
                <a:latin typeface="Times New Roman" pitchFamily="18" charset="0"/>
              </a:rPr>
              <a:t>”</a:t>
            </a:r>
            <a:r>
              <a:rPr lang="en-US" altLang="zh-CN"/>
              <a:t> can take a long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02A555AE-5817-4E4B-BBEF-049DD2996B8B}" type="slidenum">
              <a:rPr lang="en-US" altLang="zh-CN" smtClean="0"/>
              <a:pPr eaLnBrk="1" hangingPunct="1">
                <a:spcBef>
                  <a:spcPct val="0"/>
                </a:spcBef>
              </a:pPr>
              <a:t>18</a:t>
            </a:fld>
            <a:endParaRPr lang="en-US" altLang="zh-CN"/>
          </a:p>
        </p:txBody>
      </p:sp>
      <p:sp>
        <p:nvSpPr>
          <p:cNvPr id="81923" name="Rectangle 2"/>
          <p:cNvSpPr>
            <a:spLocks noGrp="1" noRot="1" noChangeAspect="1" noChangeArrowheads="1" noTextEdit="1"/>
          </p:cNvSpPr>
          <p:nvPr>
            <p:ph type="sldImg"/>
          </p:nvPr>
        </p:nvSpPr>
        <p:spPr>
          <a:xfrm>
            <a:off x="1138238" y="701675"/>
            <a:ext cx="4583112" cy="3436938"/>
          </a:xfrm>
          <a:ln/>
        </p:spPr>
      </p:sp>
      <p:sp>
        <p:nvSpPr>
          <p:cNvPr id="81924"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So, for example, on a 64-bit processor, using just a single machine-language instruction you can calculate the union or intersection of two sets out of a universe of discourse having up to 64 elements.  This leads to an extremely fast way of doing complicated calculations on small sets.  It is not a good method for large, sparsely populated sets, because searching the bit string to find which bits are </a:t>
            </a:r>
            <a:r>
              <a:rPr lang="en-US" altLang="zh-CN">
                <a:latin typeface="Times New Roman" pitchFamily="18" charset="0"/>
              </a:rPr>
              <a:t>“</a:t>
            </a:r>
            <a:r>
              <a:rPr lang="en-US" altLang="zh-CN"/>
              <a:t>1</a:t>
            </a:r>
            <a:r>
              <a:rPr lang="en-US" altLang="zh-CN">
                <a:latin typeface="Times New Roman" pitchFamily="18" charset="0"/>
              </a:rPr>
              <a:t>”</a:t>
            </a:r>
            <a:r>
              <a:rPr lang="en-US" altLang="zh-CN"/>
              <a:t> can take a long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CE4249B8-6B21-4BEB-8592-7F429C74E669}" type="slidenum">
              <a:rPr lang="en-US" altLang="zh-CN" smtClean="0"/>
              <a:pPr eaLnBrk="1" hangingPunct="1">
                <a:spcBef>
                  <a:spcPct val="0"/>
                </a:spcBef>
              </a:pPr>
              <a:t>20</a:t>
            </a:fld>
            <a:endParaRPr lang="en-US" altLang="zh-CN"/>
          </a:p>
        </p:txBody>
      </p:sp>
      <p:sp>
        <p:nvSpPr>
          <p:cNvPr id="72707" name="Rectangle 2"/>
          <p:cNvSpPr>
            <a:spLocks noGrp="1" noRot="1" noChangeAspect="1" noChangeArrowheads="1" noTextEdit="1"/>
          </p:cNvSpPr>
          <p:nvPr>
            <p:ph type="sldImg"/>
          </p:nvPr>
        </p:nvSpPr>
        <p:spPr>
          <a:xfrm>
            <a:off x="1138238" y="701675"/>
            <a:ext cx="4583112" cy="3436938"/>
          </a:xfrm>
          <a:ln/>
        </p:spPr>
      </p:sp>
      <p:sp>
        <p:nvSpPr>
          <p:cNvPr id="72708"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We</a:t>
            </a:r>
            <a:r>
              <a:rPr lang="en-US" altLang="zh-CN">
                <a:latin typeface="Times New Roman" pitchFamily="18" charset="0"/>
              </a:rPr>
              <a:t>’</a:t>
            </a:r>
            <a:r>
              <a:rPr lang="en-US" altLang="zh-CN"/>
              <a:t>ll get to different sizes of infinite sets later, in the module on functions.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pitchFamily="2" charset="-122"/>
              </a:defRPr>
            </a:lvl1pPr>
            <a:lvl2pPr marL="742950" indent="-285750" eaLnBrk="0" hangingPunct="0">
              <a:spcBef>
                <a:spcPct val="30000"/>
              </a:spcBef>
              <a:defRPr sz="1200">
                <a:solidFill>
                  <a:schemeClr val="tx1"/>
                </a:solidFill>
                <a:latin typeface="Arial" charset="0"/>
                <a:ea typeface="宋体" pitchFamily="2" charset="-122"/>
              </a:defRPr>
            </a:lvl2pPr>
            <a:lvl3pPr marL="1143000" indent="-228600" eaLnBrk="0" hangingPunct="0">
              <a:spcBef>
                <a:spcPct val="30000"/>
              </a:spcBef>
              <a:defRPr sz="1200">
                <a:solidFill>
                  <a:schemeClr val="tx1"/>
                </a:solidFill>
                <a:latin typeface="Arial" charset="0"/>
                <a:ea typeface="宋体" pitchFamily="2" charset="-122"/>
              </a:defRPr>
            </a:lvl3pPr>
            <a:lvl4pPr marL="1600200" indent="-228600" eaLnBrk="0" hangingPunct="0">
              <a:spcBef>
                <a:spcPct val="30000"/>
              </a:spcBef>
              <a:defRPr sz="1200">
                <a:solidFill>
                  <a:schemeClr val="tx1"/>
                </a:solidFill>
                <a:latin typeface="Arial" charset="0"/>
                <a:ea typeface="宋体" pitchFamily="2" charset="-122"/>
              </a:defRPr>
            </a:lvl4pPr>
            <a:lvl5pPr marL="2057400" indent="-228600"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5EC2760-3F8A-476F-8611-F2182AF800B8}" type="slidenum">
              <a:rPr lang="en-US" altLang="zh-CN" smtClean="0"/>
              <a:pPr eaLnBrk="1" hangingPunct="1">
                <a:spcBef>
                  <a:spcPct val="0"/>
                </a:spcBef>
              </a:pPr>
              <a:t>22</a:t>
            </a:fld>
            <a:endParaRPr lang="en-US" altLang="zh-CN"/>
          </a:p>
        </p:txBody>
      </p:sp>
      <p:sp>
        <p:nvSpPr>
          <p:cNvPr id="73731" name="Rectangle 2"/>
          <p:cNvSpPr>
            <a:spLocks noGrp="1" noRot="1" noChangeAspect="1" noChangeArrowheads="1" noTextEdit="1"/>
          </p:cNvSpPr>
          <p:nvPr>
            <p:ph type="sldImg"/>
          </p:nvPr>
        </p:nvSpPr>
        <p:spPr>
          <a:xfrm>
            <a:off x="1138238" y="701675"/>
            <a:ext cx="4583112" cy="3436938"/>
          </a:xfrm>
          <a:ln/>
        </p:spPr>
      </p:sp>
      <p:sp>
        <p:nvSpPr>
          <p:cNvPr id="73732" name="Rectangle 3"/>
          <p:cNvSpPr>
            <a:spLocks noGrp="1" noChangeArrowheads="1"/>
          </p:cNvSpPr>
          <p:nvPr>
            <p:ph type="body" idx="1"/>
          </p:nvPr>
        </p:nvSpPr>
        <p:spPr>
          <a:xfrm>
            <a:off x="914400" y="4371975"/>
            <a:ext cx="5029200"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Usually AxBxC is defined as {(a,b,c) | a is in A and b is in B and c is in C}.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 name="Text Box 13"/>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800" b="1">
                <a:solidFill>
                  <a:schemeClr val="bg1"/>
                </a:solidFill>
                <a:latin typeface="Arial Black" pitchFamily="34" charset="0"/>
              </a:rPr>
              <a:t>L o g o</a:t>
            </a:r>
          </a:p>
        </p:txBody>
      </p:sp>
      <p:sp>
        <p:nvSpPr>
          <p:cNvPr id="717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717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1" name="Rectangle 10"/>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2" name="Rectangle 11"/>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3"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51DB573B-30FA-43AD-A235-11C911B38CD2}" type="slidenum">
              <a:rPr lang="en-US" altLang="zh-CN"/>
              <a:pPr>
                <a:defRPr/>
              </a:pPr>
              <a:t>‹#›</a:t>
            </a:fld>
            <a:endParaRPr lang="en-US" altLang="zh-CN"/>
          </a:p>
        </p:txBody>
      </p:sp>
    </p:spTree>
    <p:extLst>
      <p:ext uri="{BB962C8B-B14F-4D97-AF65-F5344CB8AC3E}">
        <p14:creationId xmlns:p14="http://schemas.microsoft.com/office/powerpoint/2010/main" val="211834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28590871-DCFC-4D0E-B413-8C052AE3444A}" type="slidenum">
              <a:rPr lang="en-US" altLang="zh-CN"/>
              <a:pPr>
                <a:defRPr/>
              </a:pPr>
              <a:t>‹#›</a:t>
            </a:fld>
            <a:endParaRPr lang="en-US" altLang="zh-CN"/>
          </a:p>
        </p:txBody>
      </p:sp>
    </p:spTree>
    <p:extLst>
      <p:ext uri="{BB962C8B-B14F-4D97-AF65-F5344CB8AC3E}">
        <p14:creationId xmlns:p14="http://schemas.microsoft.com/office/powerpoint/2010/main" val="162591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A97B1EC4-EC42-49D2-AC0B-D3A901972070}" type="slidenum">
              <a:rPr lang="en-US" altLang="zh-CN"/>
              <a:pPr>
                <a:defRPr/>
              </a:pPr>
              <a:t>‹#›</a:t>
            </a:fld>
            <a:endParaRPr lang="en-US" altLang="zh-CN"/>
          </a:p>
        </p:txBody>
      </p:sp>
    </p:spTree>
    <p:extLst>
      <p:ext uri="{BB962C8B-B14F-4D97-AF65-F5344CB8AC3E}">
        <p14:creationId xmlns:p14="http://schemas.microsoft.com/office/powerpoint/2010/main" val="347192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3478569E-6792-44C1-B759-C5FDC6FDDF28}" type="slidenum">
              <a:rPr lang="en-US" altLang="zh-CN"/>
              <a:pPr>
                <a:defRPr/>
              </a:pPr>
              <a:t>‹#›</a:t>
            </a:fld>
            <a:endParaRPr lang="en-US" altLang="zh-CN"/>
          </a:p>
        </p:txBody>
      </p:sp>
    </p:spTree>
    <p:extLst>
      <p:ext uri="{BB962C8B-B14F-4D97-AF65-F5344CB8AC3E}">
        <p14:creationId xmlns:p14="http://schemas.microsoft.com/office/powerpoint/2010/main" val="418968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3A0C3431-9A0E-4805-9608-F237003CB96D}" type="slidenum">
              <a:rPr lang="en-US" altLang="zh-CN"/>
              <a:pPr>
                <a:defRPr/>
              </a:pPr>
              <a:t>‹#›</a:t>
            </a:fld>
            <a:endParaRPr lang="en-US" altLang="zh-CN"/>
          </a:p>
        </p:txBody>
      </p:sp>
    </p:spTree>
    <p:extLst>
      <p:ext uri="{BB962C8B-B14F-4D97-AF65-F5344CB8AC3E}">
        <p14:creationId xmlns:p14="http://schemas.microsoft.com/office/powerpoint/2010/main" val="60775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D40C5059-C833-44C0-9AEB-510A99DB770D}" type="slidenum">
              <a:rPr lang="en-US" altLang="zh-CN"/>
              <a:pPr>
                <a:defRPr/>
              </a:pPr>
              <a:t>‹#›</a:t>
            </a:fld>
            <a:endParaRPr lang="en-US" altLang="zh-CN"/>
          </a:p>
        </p:txBody>
      </p:sp>
    </p:spTree>
    <p:extLst>
      <p:ext uri="{BB962C8B-B14F-4D97-AF65-F5344CB8AC3E}">
        <p14:creationId xmlns:p14="http://schemas.microsoft.com/office/powerpoint/2010/main" val="84277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3789AE77-B23B-4241-8762-4070364554EA}" type="slidenum">
              <a:rPr lang="en-US" altLang="zh-CN"/>
              <a:pPr>
                <a:defRPr/>
              </a:pPr>
              <a:t>‹#›</a:t>
            </a:fld>
            <a:endParaRPr lang="en-US" altLang="zh-CN"/>
          </a:p>
        </p:txBody>
      </p:sp>
    </p:spTree>
    <p:extLst>
      <p:ext uri="{BB962C8B-B14F-4D97-AF65-F5344CB8AC3E}">
        <p14:creationId xmlns:p14="http://schemas.microsoft.com/office/powerpoint/2010/main" val="299956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E06B41B7-94E3-4E2F-80DC-81E86E3EEEBB}" type="slidenum">
              <a:rPr lang="en-US" altLang="zh-CN"/>
              <a:pPr>
                <a:defRPr/>
              </a:pPr>
              <a:t>‹#›</a:t>
            </a:fld>
            <a:endParaRPr lang="en-US" altLang="zh-CN"/>
          </a:p>
        </p:txBody>
      </p:sp>
    </p:spTree>
    <p:extLst>
      <p:ext uri="{BB962C8B-B14F-4D97-AF65-F5344CB8AC3E}">
        <p14:creationId xmlns:p14="http://schemas.microsoft.com/office/powerpoint/2010/main" val="263602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9D0B522B-E1C0-4403-B8A1-648225EA7D64}" type="slidenum">
              <a:rPr lang="en-US" altLang="zh-CN"/>
              <a:pPr>
                <a:defRPr/>
              </a:pPr>
              <a:t>‹#›</a:t>
            </a:fld>
            <a:endParaRPr lang="en-US" altLang="zh-CN"/>
          </a:p>
        </p:txBody>
      </p:sp>
    </p:spTree>
    <p:extLst>
      <p:ext uri="{BB962C8B-B14F-4D97-AF65-F5344CB8AC3E}">
        <p14:creationId xmlns:p14="http://schemas.microsoft.com/office/powerpoint/2010/main" val="413573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9734D9E6-1475-46B7-9F31-7DBA66FE08D1}" type="slidenum">
              <a:rPr lang="en-US" altLang="zh-CN"/>
              <a:pPr>
                <a:defRPr/>
              </a:pPr>
              <a:t>‹#›</a:t>
            </a:fld>
            <a:endParaRPr lang="en-US" altLang="zh-CN"/>
          </a:p>
        </p:txBody>
      </p:sp>
    </p:spTree>
    <p:extLst>
      <p:ext uri="{BB962C8B-B14F-4D97-AF65-F5344CB8AC3E}">
        <p14:creationId xmlns:p14="http://schemas.microsoft.com/office/powerpoint/2010/main" val="94343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2C1D4401-4894-45DC-B42B-B70C48A9F93F}" type="slidenum">
              <a:rPr lang="en-US" altLang="zh-CN"/>
              <a:pPr>
                <a:defRPr/>
              </a:pPr>
              <a:t>‹#›</a:t>
            </a:fld>
            <a:endParaRPr lang="en-US" altLang="zh-CN"/>
          </a:p>
        </p:txBody>
      </p:sp>
    </p:spTree>
    <p:extLst>
      <p:ext uri="{BB962C8B-B14F-4D97-AF65-F5344CB8AC3E}">
        <p14:creationId xmlns:p14="http://schemas.microsoft.com/office/powerpoint/2010/main" val="75913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28" name="Rectangle 4" descr="a2"/>
          <p:cNvSpPr>
            <a:spLocks noChangeArrowheads="1"/>
          </p:cNvSpPr>
          <p:nvPr/>
        </p:nvSpPr>
        <p:spPr bwMode="gray">
          <a:xfrm>
            <a:off x="4938713" y="0"/>
            <a:ext cx="2066925" cy="838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nvGrpSpPr>
          <p:cNvPr id="1031" name="Group 7"/>
          <p:cNvGrpSpPr>
            <a:grpSpLocks/>
          </p:cNvGrpSpPr>
          <p:nvPr/>
        </p:nvGrpSpPr>
        <p:grpSpPr bwMode="auto">
          <a:xfrm>
            <a:off x="0" y="685800"/>
            <a:ext cx="9144000" cy="609600"/>
            <a:chOff x="0" y="432"/>
            <a:chExt cx="5760" cy="384"/>
          </a:xfrm>
        </p:grpSpPr>
        <p:sp>
          <p:nvSpPr>
            <p:cNvPr id="1038"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9"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defRPr>
            </a:lvl1pPr>
          </a:lstStyle>
          <a:p>
            <a:pPr>
              <a:defRPr/>
            </a:pPr>
            <a:r>
              <a:rPr lang="en-US" altLang="zh-CN"/>
              <a:t>www.themegallery.com</a:t>
            </a:r>
          </a:p>
        </p:txBody>
      </p:sp>
      <p:sp>
        <p:nvSpPr>
          <p:cNvPr id="615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defRPr>
            </a:lvl1pPr>
          </a:lstStyle>
          <a:p>
            <a:pPr>
              <a:defRPr/>
            </a:pPr>
            <a:r>
              <a:rPr lang="en-US" altLang="zh-CN"/>
              <a:t>Company Logo</a:t>
            </a:r>
          </a:p>
        </p:txBody>
      </p:sp>
      <p:sp>
        <p:nvSpPr>
          <p:cNvPr id="615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j-lt"/>
              </a:defRPr>
            </a:lvl1pPr>
          </a:lstStyle>
          <a:p>
            <a:pPr>
              <a:defRPr/>
            </a:pPr>
            <a:fld id="{E9C1A466-C4CC-4CB5-B50B-4B574595C212}" type="slidenum">
              <a:rPr lang="en-US" altLang="zh-CN"/>
              <a:pPr>
                <a:defRPr/>
              </a:pPr>
              <a:t>‹#›</a:t>
            </a:fld>
            <a:endParaRPr lang="en-US" altLang="zh-CN"/>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7" name="Text Box 15"/>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800" b="1">
                <a:solidFill>
                  <a:schemeClr val="bg1"/>
                </a:solidFill>
                <a:latin typeface="Arial Black" pitchFamily="34" charset="0"/>
              </a:rPr>
              <a:t>L o g o</a:t>
            </a:r>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audio" Target="../media/audio5.wav"/></Relationships>
</file>

<file path=ppt/slides/_rels/slide36.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audio" Target="../media/audio6.wav"/></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sldNum" sz="quarter" idx="12"/>
          </p:nvPr>
        </p:nvSpPr>
        <p:spPr/>
        <p:txBody>
          <a:bodyPr/>
          <a:lstStyle/>
          <a:p>
            <a:pPr>
              <a:defRPr/>
            </a:pPr>
            <a:fld id="{95502138-5D72-45EF-A7C5-4E9CE1F624CF}" type="slidenum">
              <a:rPr lang="en-US" altLang="zh-CN"/>
              <a:pPr>
                <a:defRPr/>
              </a:pPr>
              <a:t>1</a:t>
            </a:fld>
            <a:endParaRPr lang="en-US" altLang="zh-CN"/>
          </a:p>
        </p:txBody>
      </p:sp>
      <p:sp>
        <p:nvSpPr>
          <p:cNvPr id="3075" name="Rectangle 2"/>
          <p:cNvSpPr>
            <a:spLocks noChangeArrowheads="1"/>
          </p:cNvSpPr>
          <p:nvPr/>
        </p:nvSpPr>
        <p:spPr bwMode="white">
          <a:xfrm>
            <a:off x="2286000" y="2743200"/>
            <a:ext cx="6705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en-US" altLang="zh-CN" sz="4000" b="1">
                <a:solidFill>
                  <a:schemeClr val="bg1"/>
                </a:solidFill>
                <a:latin typeface="Verdana" pitchFamily="34" charset="0"/>
              </a:rPr>
              <a:t>Discrete Mathematics</a:t>
            </a:r>
          </a:p>
        </p:txBody>
      </p:sp>
      <p:sp>
        <p:nvSpPr>
          <p:cNvPr id="3076" name="Rectangle 3"/>
          <p:cNvSpPr>
            <a:spLocks noChangeArrowheads="1"/>
          </p:cNvSpPr>
          <p:nvPr/>
        </p:nvSpPr>
        <p:spPr bwMode="gray">
          <a:xfrm>
            <a:off x="1295400" y="5715000"/>
            <a:ext cx="6553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buFont typeface="Wingdings" pitchFamily="2" charset="2"/>
              <a:buNone/>
            </a:pPr>
            <a:r>
              <a:rPr lang="en-US" altLang="zh-CN" sz="2000" b="1">
                <a:latin typeface="Verdana" pitchFamily="34" charset="0"/>
              </a:rPr>
              <a:t>South China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1C72843-146E-4148-8115-5B56BC2ACE45}" type="slidenum">
              <a:rPr lang="en-US" altLang="zh-CN"/>
              <a:pPr>
                <a:defRPr/>
              </a:pPr>
              <a:t>10</a:t>
            </a:fld>
            <a:endParaRPr lang="en-US" altLang="zh-CN"/>
          </a:p>
        </p:txBody>
      </p:sp>
      <p:sp>
        <p:nvSpPr>
          <p:cNvPr id="15363" name="Rectangle 2"/>
          <p:cNvSpPr>
            <a:spLocks noGrp="1" noChangeArrowheads="1"/>
          </p:cNvSpPr>
          <p:nvPr>
            <p:ph type="title"/>
          </p:nvPr>
        </p:nvSpPr>
        <p:spPr/>
        <p:txBody>
          <a:bodyPr/>
          <a:lstStyle/>
          <a:p>
            <a:pPr eaLnBrk="1" hangingPunct="1"/>
            <a:r>
              <a:rPr lang="en-US" altLang="zh-CN">
                <a:ea typeface="宋体" pitchFamily="2" charset="-122"/>
              </a:rPr>
              <a:t>Subset and Superset Relations</a:t>
            </a:r>
          </a:p>
        </p:txBody>
      </p:sp>
      <p:sp>
        <p:nvSpPr>
          <p:cNvPr id="15364" name="Rectangle 3"/>
          <p:cNvSpPr>
            <a:spLocks noGrp="1" noChangeArrowheads="1"/>
          </p:cNvSpPr>
          <p:nvPr>
            <p:ph type="body" idx="1"/>
          </p:nvPr>
        </p:nvSpPr>
        <p:spPr/>
        <p:txBody>
          <a:bodyPr/>
          <a:lstStyle/>
          <a:p>
            <a:pPr eaLnBrk="1" hangingPunct="1"/>
            <a:r>
              <a:rPr lang="en-GB" altLang="zh-CN" i="1" dirty="0">
                <a:ea typeface="宋体" pitchFamily="2" charset="-122"/>
              </a:rPr>
              <a:t>More notation:</a:t>
            </a:r>
            <a:endParaRPr lang="en-US" altLang="zh-CN" i="1" dirty="0">
              <a:ea typeface="宋体" pitchFamily="2" charset="-122"/>
            </a:endParaRPr>
          </a:p>
          <a:p>
            <a:pPr eaLnBrk="1" hangingPunct="1"/>
            <a:r>
              <a:rPr lang="en-US" altLang="zh-CN" i="1" dirty="0">
                <a:ea typeface="宋体" pitchFamily="2" charset="-12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T</a:t>
            </a:r>
            <a:r>
              <a:rPr lang="en-US" altLang="zh-CN" dirty="0">
                <a:ea typeface="宋体" pitchFamily="2" charset="-122"/>
                <a:sym typeface="Symbol" pitchFamily="18" charset="2"/>
              </a:rPr>
              <a:t> (</a:t>
            </a:r>
            <a:r>
              <a:rPr lang="en-US" altLang="zh-CN" dirty="0">
                <a:latin typeface="Times New Roman" pitchFamily="18" charset="0"/>
                <a:ea typeface="宋体" pitchFamily="2" charset="-122"/>
                <a:sym typeface="Symbol" pitchFamily="18" charset="2"/>
              </a:rPr>
              <a:t>“</a:t>
            </a:r>
            <a:r>
              <a:rPr lang="en-US" altLang="zh-CN" i="1" dirty="0">
                <a:ea typeface="宋体" pitchFamily="2" charset="-122"/>
                <a:sym typeface="Symbol" pitchFamily="18" charset="2"/>
              </a:rPr>
              <a:t>S</a:t>
            </a:r>
            <a:r>
              <a:rPr lang="en-US" altLang="zh-CN" dirty="0">
                <a:ea typeface="宋体" pitchFamily="2" charset="-122"/>
                <a:sym typeface="Symbol" pitchFamily="18" charset="2"/>
              </a:rPr>
              <a:t> is a superset of </a:t>
            </a:r>
            <a:r>
              <a:rPr lang="en-US" altLang="zh-CN" i="1" dirty="0">
                <a:ea typeface="宋体" pitchFamily="2" charset="-122"/>
                <a:sym typeface="Symbol" pitchFamily="18" charset="2"/>
              </a:rPr>
              <a:t>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r>
              <a:rPr lang="en-US" altLang="zh-CN" baseline="-25000" dirty="0" err="1">
                <a:ea typeface="宋体" pitchFamily="2" charset="-122"/>
                <a:sym typeface="Symbol" pitchFamily="18" charset="2"/>
              </a:rPr>
              <a:t>def</a:t>
            </a:r>
            <a:r>
              <a:rPr lang="en-US" altLang="zh-CN" dirty="0">
                <a:ea typeface="宋体" pitchFamily="2" charset="-122"/>
                <a:sym typeface="Symbol" pitchFamily="18" charset="2"/>
              </a:rPr>
              <a:t> </a:t>
            </a:r>
            <a:r>
              <a:rPr lang="en-US" altLang="zh-CN" i="1" dirty="0">
                <a:ea typeface="宋体" pitchFamily="2" charset="-122"/>
                <a:sym typeface="Symbol" pitchFamily="18" charset="2"/>
              </a:rPr>
              <a:t>T</a:t>
            </a:r>
            <a:r>
              <a:rPr lang="en-US" altLang="zh-CN" dirty="0">
                <a:ea typeface="宋体" pitchFamily="2" charset="-122"/>
                <a:sym typeface="Symbol" pitchFamily="18" charset="2"/>
              </a:rPr>
              <a:t></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p>
          <a:p>
            <a:pPr eaLnBrk="1" hangingPunct="1">
              <a:buFont typeface="Wingdings" pitchFamily="2" charset="2"/>
              <a:buNone/>
            </a:pPr>
            <a:r>
              <a:rPr lang="en-US" altLang="zh-CN" dirty="0">
                <a:ea typeface="宋体" pitchFamily="2" charset="-122"/>
                <a:sym typeface="Symbol" pitchFamily="18" charset="2"/>
              </a:rPr>
              <a:t>    Note </a:t>
            </a:r>
            <a:r>
              <a:rPr lang="en-US" altLang="zh-CN" i="1" dirty="0">
                <a:ea typeface="宋体" pitchFamily="2" charset="-122"/>
                <a:sym typeface="Symbol" pitchFamily="18" charset="2"/>
              </a:rPr>
              <a:t>S=T</a:t>
            </a:r>
            <a:r>
              <a:rPr lang="en-US" altLang="zh-CN" dirty="0">
                <a:ea typeface="宋体" pitchFamily="2" charset="-122"/>
                <a:sym typeface="Symbol" pitchFamily="18" charset="2"/>
              </a:rPr>
              <a:t>  </a:t>
            </a:r>
            <a:r>
              <a:rPr lang="en-US" altLang="zh-CN" i="1" dirty="0">
                <a:ea typeface="宋体" pitchFamily="2" charset="-12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T</a:t>
            </a:r>
            <a:r>
              <a:rPr lang="en-US" altLang="zh-CN" dirty="0">
                <a:ea typeface="宋体" pitchFamily="2" charset="-122"/>
                <a:sym typeface="Symbol" pitchFamily="18" charset="2"/>
              </a:rPr>
              <a:t> </a:t>
            </a:r>
            <a:r>
              <a:rPr lang="en-US" altLang="zh-CN" i="1" dirty="0">
                <a:ea typeface="宋体" pitchFamily="2" charset="-12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T.</a:t>
            </a:r>
          </a:p>
          <a:p>
            <a:pPr eaLnBrk="1" hangingPunct="1">
              <a:buFont typeface="Wingdings" pitchFamily="2" charset="2"/>
              <a:buNone/>
            </a:pPr>
            <a:endParaRPr lang="en-US" altLang="zh-CN" dirty="0">
              <a:ea typeface="宋体" pitchFamily="2" charset="-122"/>
              <a:sym typeface="Symbol" pitchFamily="18" charset="2"/>
            </a:endParaRPr>
          </a:p>
          <a:p>
            <a:pPr eaLnBrk="1" hangingPunct="1"/>
            <a:r>
              <a:rPr lang="en-US" altLang="zh-CN" i="1" dirty="0">
                <a:ea typeface="宋体" pitchFamily="2" charset="-122"/>
                <a:sym typeface="Symbol" pitchFamily="18" charset="2"/>
              </a:rPr>
              <a:t>           </a:t>
            </a:r>
            <a:r>
              <a:rPr lang="en-US" altLang="zh-CN" dirty="0">
                <a:ea typeface="宋体" pitchFamily="2" charset="-122"/>
                <a:sym typeface="Symbol" pitchFamily="18" charset="2"/>
              </a:rPr>
              <a:t>:</a:t>
            </a:r>
            <a:r>
              <a:rPr lang="en-US" altLang="zh-CN" baseline="-25000" dirty="0" err="1">
                <a:ea typeface="宋体" pitchFamily="2" charset="-122"/>
                <a:sym typeface="Symbol" pitchFamily="18" charset="2"/>
              </a:rPr>
              <a:t>def</a:t>
            </a:r>
            <a:r>
              <a:rPr lang="en-US" altLang="zh-CN" dirty="0">
                <a:ea typeface="宋体" pitchFamily="2" charset="-122"/>
                <a:sym typeface="Symbol" pitchFamily="18" charset="2"/>
              </a:rPr>
              <a:t> (</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T</a:t>
            </a:r>
            <a:r>
              <a:rPr lang="en-US" altLang="zh-CN" dirty="0">
                <a:ea typeface="宋体" pitchFamily="2" charset="-122"/>
                <a:sym typeface="Symbol" pitchFamily="18" charset="2"/>
              </a:rPr>
              <a:t>), </a:t>
            </a:r>
            <a:r>
              <a:rPr lang="en-US" altLang="zh-CN" i="1" dirty="0">
                <a:ea typeface="宋体" pitchFamily="2" charset="-122"/>
                <a:sym typeface="Symbol" pitchFamily="18" charset="2"/>
              </a:rPr>
              <a:t>i.e.</a:t>
            </a:r>
          </a:p>
          <a:p>
            <a:pPr marL="0" indent="0" eaLnBrk="1" hangingPunct="1">
              <a:buNone/>
            </a:pPr>
            <a:r>
              <a:rPr lang="en-US" altLang="zh-CN" i="1" dirty="0">
                <a:ea typeface="宋体" pitchFamily="2" charset="-122"/>
                <a:sym typeface="Symbol" pitchFamily="18" charset="2"/>
              </a:rPr>
              <a:t>                </a:t>
            </a:r>
            <a:r>
              <a:rPr lang="en-US" altLang="zh-CN" dirty="0">
                <a:ea typeface="宋体" pitchFamily="2" charset="-122"/>
                <a:sym typeface="Symbol" pitchFamily="18" charset="2"/>
              </a:rPr>
              <a:t> </a:t>
            </a:r>
            <a:r>
              <a:rPr lang="en-US" altLang="zh-CN" i="1" dirty="0">
                <a:ea typeface="宋体" pitchFamily="2" charset="-122"/>
                <a:sym typeface="Symbol" pitchFamily="18" charset="2"/>
              </a:rPr>
              <a:t>x</a:t>
            </a:r>
            <a:r>
              <a:rPr lang="en-US" altLang="zh-CN" dirty="0">
                <a:ea typeface="宋体" pitchFamily="2" charset="-122"/>
                <a:sym typeface="Symbol" pitchFamily="18" charset="2"/>
              </a:rPr>
              <a:t>(</a:t>
            </a:r>
            <a:r>
              <a:rPr lang="en-US" altLang="zh-CN" i="1" dirty="0" err="1">
                <a:ea typeface="宋体" pitchFamily="2" charset="-122"/>
                <a:sym typeface="Symbol" pitchFamily="18" charset="2"/>
              </a:rPr>
              <a:t>x</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S</a:t>
            </a:r>
            <a:r>
              <a:rPr lang="en-US" altLang="zh-CN" dirty="0">
                <a:ea typeface="宋体" pitchFamily="2" charset="-122"/>
                <a:sym typeface="Symbol" pitchFamily="18" charset="2"/>
              </a:rPr>
              <a:t>  </a:t>
            </a:r>
            <a:r>
              <a:rPr lang="en-US" altLang="zh-CN" i="1" dirty="0" err="1">
                <a:ea typeface="宋体" pitchFamily="2" charset="-122"/>
                <a:sym typeface="Symbol" pitchFamily="18" charset="2"/>
              </a:rPr>
              <a:t>x</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T</a:t>
            </a:r>
            <a:r>
              <a:rPr lang="en-US" altLang="zh-CN" dirty="0">
                <a:ea typeface="宋体" pitchFamily="2" charset="-122"/>
                <a:sym typeface="Symbol" pitchFamily="18" charset="2"/>
              </a:rPr>
              <a:t>)</a:t>
            </a:r>
          </a:p>
        </p:txBody>
      </p:sp>
      <p:graphicFrame>
        <p:nvGraphicFramePr>
          <p:cNvPr id="15365" name="Object 4"/>
          <p:cNvGraphicFramePr>
            <a:graphicFrameLocks noChangeAspect="1"/>
          </p:cNvGraphicFramePr>
          <p:nvPr/>
        </p:nvGraphicFramePr>
        <p:xfrm>
          <a:off x="990600" y="3810000"/>
          <a:ext cx="1209675" cy="536575"/>
        </p:xfrm>
        <a:graphic>
          <a:graphicData uri="http://schemas.openxmlformats.org/presentationml/2006/ole">
            <mc:AlternateContent xmlns:mc="http://schemas.openxmlformats.org/markup-compatibility/2006">
              <mc:Choice xmlns:v="urn:schemas-microsoft-com:vml" Requires="v">
                <p:oleObj spid="_x0000_s15615" name="Equation" r:id="rId4" imgW="457002" imgH="203112" progId="Equation.DSMT4">
                  <p:embed/>
                </p:oleObj>
              </mc:Choice>
              <mc:Fallback>
                <p:oleObj name="Equation" r:id="rId4" imgW="457002" imgH="20311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810000"/>
                        <a:ext cx="12096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2105825C-51AA-48F7-8C94-CD8B47A86955}" type="slidenum">
              <a:rPr lang="en-US" altLang="zh-CN"/>
              <a:pPr>
                <a:defRPr/>
              </a:pPr>
              <a:t>11</a:t>
            </a:fld>
            <a:endParaRPr lang="en-US" altLang="zh-CN"/>
          </a:p>
        </p:txBody>
      </p:sp>
      <p:sp>
        <p:nvSpPr>
          <p:cNvPr id="16387" name="Rectangle 2"/>
          <p:cNvSpPr>
            <a:spLocks noGrp="1" noChangeArrowheads="1"/>
          </p:cNvSpPr>
          <p:nvPr>
            <p:ph type="title"/>
          </p:nvPr>
        </p:nvSpPr>
        <p:spPr/>
        <p:txBody>
          <a:bodyPr/>
          <a:lstStyle/>
          <a:p>
            <a:pPr eaLnBrk="1" hangingPunct="1"/>
            <a:r>
              <a:rPr lang="en-US" altLang="zh-CN" sz="2800">
                <a:ea typeface="宋体" pitchFamily="2" charset="-122"/>
              </a:rPr>
              <a:t>Proper (Strict) Subsets &amp; Supersets</a:t>
            </a:r>
          </a:p>
        </p:txBody>
      </p:sp>
      <p:sp>
        <p:nvSpPr>
          <p:cNvPr id="16388" name="Rectangle 3"/>
          <p:cNvSpPr>
            <a:spLocks noGrp="1" noChangeArrowheads="1"/>
          </p:cNvSpPr>
          <p:nvPr>
            <p:ph type="body" idx="1"/>
          </p:nvPr>
        </p:nvSpPr>
        <p:spPr/>
        <p:txBody>
          <a:bodyPr/>
          <a:lstStyle/>
          <a:p>
            <a:pPr eaLnBrk="1" hangingPunct="1"/>
            <a:r>
              <a:rPr lang="en-US" altLang="zh-CN" i="1" dirty="0">
                <a:ea typeface="宋体" pitchFamily="2" charset="-122"/>
                <a:sym typeface="Symbol" pitchFamily="18" charset="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T </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i="1" dirty="0">
                <a:ea typeface="宋体" pitchFamily="2" charset="-122"/>
                <a:sym typeface="Symbol" pitchFamily="18" charset="2"/>
              </a:rPr>
              <a:t>S</a:t>
            </a:r>
            <a:r>
              <a:rPr lang="en-US" altLang="zh-CN" dirty="0">
                <a:ea typeface="宋体" pitchFamily="2" charset="-122"/>
                <a:sym typeface="Symbol" pitchFamily="18" charset="2"/>
              </a:rPr>
              <a:t> is a proper subset of </a:t>
            </a:r>
            <a:r>
              <a:rPr lang="en-US" altLang="zh-CN" i="1" dirty="0">
                <a:ea typeface="宋体" pitchFamily="2" charset="-122"/>
                <a:sym typeface="Symbol" pitchFamily="18" charset="2"/>
              </a:rPr>
              <a:t>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means that </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T </a:t>
            </a:r>
            <a:r>
              <a:rPr lang="en-US" altLang="zh-CN" dirty="0">
                <a:ea typeface="宋体" pitchFamily="2" charset="-122"/>
                <a:sym typeface="Symbol" pitchFamily="18" charset="2"/>
              </a:rPr>
              <a:t>but</a:t>
            </a:r>
            <a:r>
              <a:rPr lang="en-US" altLang="zh-CN" i="1" dirty="0">
                <a:ea typeface="宋体" pitchFamily="2" charset="-122"/>
                <a:sym typeface="Symbol" pitchFamily="18" charset="2"/>
              </a:rPr>
              <a:t>           .</a:t>
            </a:r>
          </a:p>
          <a:p>
            <a:pPr eaLnBrk="1" hangingPunct="1">
              <a:spcBef>
                <a:spcPct val="50000"/>
              </a:spcBef>
              <a:buFont typeface="Wingdings" pitchFamily="2" charset="2"/>
              <a:buNone/>
            </a:pPr>
            <a:r>
              <a:rPr lang="en-US" altLang="zh-CN" dirty="0">
                <a:ea typeface="宋体" pitchFamily="2" charset="-122"/>
              </a:rPr>
              <a:t>Example:{1,2} </a:t>
            </a:r>
            <a:r>
              <a:rPr lang="en-US" altLang="zh-CN" dirty="0">
                <a:ea typeface="宋体" pitchFamily="2" charset="-122"/>
                <a:sym typeface="Symbol" pitchFamily="18" charset="2"/>
              </a:rPr>
              <a:t> {1,2,3}</a:t>
            </a:r>
          </a:p>
          <a:p>
            <a:pPr eaLnBrk="1" hangingPunct="1">
              <a:spcBef>
                <a:spcPct val="50000"/>
              </a:spcBef>
              <a:buFont typeface="Wingdings" pitchFamily="2" charset="2"/>
              <a:buNone/>
            </a:pPr>
            <a:r>
              <a:rPr lang="en-GB" altLang="zh-CN" dirty="0">
                <a:ea typeface="宋体" pitchFamily="2" charset="-122"/>
                <a:sym typeface="Symbol" pitchFamily="18" charset="2"/>
              </a:rPr>
              <a:t>We have {1,2,3} </a:t>
            </a:r>
            <a:r>
              <a:rPr lang="en-US" altLang="zh-CN" dirty="0">
                <a:ea typeface="宋体" pitchFamily="2" charset="-122"/>
                <a:sym typeface="Symbol" pitchFamily="18" charset="2"/>
              </a:rPr>
              <a:t> {1,2,3}, </a:t>
            </a:r>
          </a:p>
          <a:p>
            <a:pPr eaLnBrk="1" hangingPunct="1">
              <a:spcBef>
                <a:spcPct val="50000"/>
              </a:spcBef>
              <a:buFont typeface="Wingdings" pitchFamily="2" charset="2"/>
              <a:buNone/>
            </a:pPr>
            <a:r>
              <a:rPr lang="en-US" altLang="zh-CN" dirty="0">
                <a:ea typeface="宋体" pitchFamily="2" charset="-122"/>
                <a:sym typeface="Symbol" pitchFamily="18" charset="2"/>
              </a:rPr>
              <a:t>                         but not </a:t>
            </a:r>
            <a:r>
              <a:rPr lang="en-US" altLang="zh-CN" dirty="0">
                <a:ea typeface="宋体" pitchFamily="2" charset="-122"/>
              </a:rPr>
              <a:t>{1,2,3} </a:t>
            </a:r>
            <a:r>
              <a:rPr lang="en-US" altLang="zh-CN" dirty="0">
                <a:ea typeface="宋体" pitchFamily="2" charset="-122"/>
                <a:sym typeface="Symbol" pitchFamily="18" charset="2"/>
              </a:rPr>
              <a:t> {1,2,3}</a:t>
            </a:r>
            <a:endParaRPr lang="en-US" altLang="zh-CN" i="1" dirty="0">
              <a:ea typeface="宋体" pitchFamily="2" charset="-122"/>
              <a:sym typeface="Symbol" pitchFamily="18" charset="2"/>
            </a:endParaRPr>
          </a:p>
        </p:txBody>
      </p:sp>
      <p:graphicFrame>
        <p:nvGraphicFramePr>
          <p:cNvPr id="16389" name="Object 4"/>
          <p:cNvGraphicFramePr>
            <a:graphicFrameLocks noChangeAspect="1"/>
          </p:cNvGraphicFramePr>
          <p:nvPr/>
        </p:nvGraphicFramePr>
        <p:xfrm>
          <a:off x="3276600" y="1978025"/>
          <a:ext cx="1042988" cy="536575"/>
        </p:xfrm>
        <a:graphic>
          <a:graphicData uri="http://schemas.openxmlformats.org/presentationml/2006/ole">
            <mc:AlternateContent xmlns:mc="http://schemas.openxmlformats.org/markup-compatibility/2006">
              <mc:Choice xmlns:v="urn:schemas-microsoft-com:vml" Requires="v">
                <p:oleObj spid="_x0000_s16639" name="Equation" r:id="rId4" imgW="393529" imgH="203112" progId="Equation.3">
                  <p:embed/>
                </p:oleObj>
              </mc:Choice>
              <mc:Fallback>
                <p:oleObj name="Equation" r:id="rId4" imgW="393529"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978025"/>
                        <a:ext cx="1042988"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4CA452B-E0BB-4034-9E26-A1C9AC68DD19}" type="slidenum">
              <a:rPr lang="en-US" altLang="zh-CN"/>
              <a:pPr>
                <a:defRPr/>
              </a:pPr>
              <a:t>12</a:t>
            </a:fld>
            <a:endParaRPr lang="en-US" altLang="zh-CN"/>
          </a:p>
        </p:txBody>
      </p:sp>
      <p:sp>
        <p:nvSpPr>
          <p:cNvPr id="18435" name="Rectangle 2"/>
          <p:cNvSpPr>
            <a:spLocks noGrp="1" noChangeArrowheads="1"/>
          </p:cNvSpPr>
          <p:nvPr>
            <p:ph type="title"/>
          </p:nvPr>
        </p:nvSpPr>
        <p:spPr/>
        <p:txBody>
          <a:bodyPr/>
          <a:lstStyle/>
          <a:p>
            <a:pPr eaLnBrk="1" hangingPunct="1"/>
            <a:r>
              <a:rPr lang="en-US" altLang="zh-CN">
                <a:ea typeface="宋体" pitchFamily="2" charset="-122"/>
              </a:rPr>
              <a:t>Sets Are Objects, Too!</a:t>
            </a:r>
          </a:p>
        </p:txBody>
      </p:sp>
      <p:sp>
        <p:nvSpPr>
          <p:cNvPr id="18436" name="Rectangle 3"/>
          <p:cNvSpPr>
            <a:spLocks noGrp="1" noChangeArrowheads="1"/>
          </p:cNvSpPr>
          <p:nvPr>
            <p:ph type="body" idx="1"/>
          </p:nvPr>
        </p:nvSpPr>
        <p:spPr>
          <a:xfrm>
            <a:off x="685800" y="1981200"/>
            <a:ext cx="7772400" cy="4191000"/>
          </a:xfrm>
        </p:spPr>
        <p:txBody>
          <a:bodyPr/>
          <a:lstStyle/>
          <a:p>
            <a:pPr eaLnBrk="1" hangingPunct="1"/>
            <a:r>
              <a:rPr lang="en-US" altLang="zh-CN" dirty="0">
                <a:ea typeface="宋体" pitchFamily="2" charset="-122"/>
              </a:rPr>
              <a:t>The objects that are elements of a set may </a:t>
            </a:r>
            <a:r>
              <a:rPr lang="en-US" altLang="zh-CN" i="1" dirty="0">
                <a:ea typeface="宋体" pitchFamily="2" charset="-122"/>
              </a:rPr>
              <a:t>themselves</a:t>
            </a:r>
            <a:r>
              <a:rPr lang="en-US" altLang="zh-CN" dirty="0">
                <a:ea typeface="宋体" pitchFamily="2" charset="-122"/>
              </a:rPr>
              <a:t> be sets.</a:t>
            </a:r>
          </a:p>
          <a:p>
            <a:pPr eaLnBrk="1" hangingPunct="1"/>
            <a:r>
              <a:rPr lang="en-US" altLang="zh-CN" i="1" dirty="0">
                <a:ea typeface="宋体" pitchFamily="2" charset="-122"/>
              </a:rPr>
              <a:t>E.g. </a:t>
            </a:r>
            <a:r>
              <a:rPr lang="en-US" altLang="zh-CN" dirty="0">
                <a:ea typeface="宋体" pitchFamily="2" charset="-122"/>
              </a:rPr>
              <a:t>Let </a:t>
            </a:r>
            <a:r>
              <a:rPr lang="en-US" altLang="zh-CN" i="1" dirty="0">
                <a:ea typeface="宋体" pitchFamily="2" charset="-122"/>
              </a:rPr>
              <a:t>S</a:t>
            </a:r>
            <a:r>
              <a:rPr lang="en-US" altLang="zh-CN" dirty="0">
                <a:ea typeface="宋体" pitchFamily="2" charset="-122"/>
              </a:rPr>
              <a:t>={</a:t>
            </a:r>
            <a:r>
              <a:rPr lang="en-US" altLang="zh-CN" i="1" dirty="0">
                <a:ea typeface="宋体" pitchFamily="2" charset="-122"/>
              </a:rPr>
              <a:t>x </a:t>
            </a:r>
            <a:r>
              <a:rPr lang="en-US" altLang="zh-CN" dirty="0">
                <a:ea typeface="宋体" pitchFamily="2" charset="-122"/>
              </a:rPr>
              <a:t>| </a:t>
            </a:r>
            <a:r>
              <a:rPr lang="en-US" altLang="zh-CN" i="1" dirty="0">
                <a:ea typeface="宋体" pitchFamily="2" charset="-122"/>
              </a:rPr>
              <a:t>x </a:t>
            </a:r>
            <a:r>
              <a:rPr lang="en-US" altLang="zh-CN" dirty="0">
                <a:ea typeface="宋体" pitchFamily="2" charset="-122"/>
                <a:sym typeface="Symbol" pitchFamily="18" charset="2"/>
              </a:rPr>
              <a:t> {1,2,3}}, then </a:t>
            </a:r>
          </a:p>
          <a:p>
            <a:pPr eaLnBrk="1" hangingPunct="1"/>
            <a:r>
              <a:rPr lang="en-US" altLang="zh-CN" i="1" dirty="0">
                <a:ea typeface="宋体" pitchFamily="2" charset="-122"/>
                <a:sym typeface="Symbol" pitchFamily="18" charset="2"/>
              </a:rPr>
              <a:t>S</a:t>
            </a:r>
            <a:r>
              <a:rPr lang="en-US" altLang="zh-CN" dirty="0">
                <a:ea typeface="宋体" pitchFamily="2" charset="-122"/>
                <a:sym typeface="Symbol" pitchFamily="18" charset="2"/>
              </a:rPr>
              <a:t>={, </a:t>
            </a:r>
            <a:br>
              <a:rPr lang="en-US" altLang="zh-CN" dirty="0">
                <a:ea typeface="宋体" pitchFamily="2" charset="-122"/>
                <a:sym typeface="Symbol" pitchFamily="18" charset="2"/>
              </a:rPr>
            </a:br>
            <a:r>
              <a:rPr lang="en-US" altLang="zh-CN" dirty="0">
                <a:ea typeface="宋体" pitchFamily="2" charset="-122"/>
                <a:sym typeface="Symbol" pitchFamily="18" charset="2"/>
              </a:rPr>
              <a:t>              {1}, {2}, {3},</a:t>
            </a:r>
            <a:br>
              <a:rPr lang="en-US" altLang="zh-CN" dirty="0">
                <a:ea typeface="宋体" pitchFamily="2" charset="-122"/>
                <a:sym typeface="Symbol" pitchFamily="18" charset="2"/>
              </a:rPr>
            </a:br>
            <a:r>
              <a:rPr lang="en-US" altLang="zh-CN" dirty="0">
                <a:ea typeface="宋体" pitchFamily="2" charset="-122"/>
                <a:sym typeface="Symbol" pitchFamily="18" charset="2"/>
              </a:rPr>
              <a:t>              {1,2}, {1,3}, {2,3},</a:t>
            </a:r>
            <a:br>
              <a:rPr lang="en-US" altLang="zh-CN" dirty="0">
                <a:ea typeface="宋体" pitchFamily="2" charset="-122"/>
                <a:sym typeface="Symbol" pitchFamily="18" charset="2"/>
              </a:rPr>
            </a:br>
            <a:r>
              <a:rPr lang="en-US" altLang="zh-CN" dirty="0">
                <a:ea typeface="宋体" pitchFamily="2" charset="-122"/>
                <a:sym typeface="Symbol" pitchFamily="18" charset="2"/>
              </a:rPr>
              <a:t>              {1,2,3}}</a:t>
            </a:r>
          </a:p>
          <a:p>
            <a:pPr eaLnBrk="1" hangingPunct="1"/>
            <a:r>
              <a:rPr lang="en-US" altLang="zh-CN" dirty="0">
                <a:ea typeface="宋体" pitchFamily="2" charset="-122"/>
                <a:sym typeface="Symbol" pitchFamily="18" charset="2"/>
              </a:rPr>
              <a:t>Note that 1  {1}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E8F0068D-9ADE-4640-B6AD-24C0AA660D08}" type="slidenum">
              <a:rPr lang="en-US" altLang="zh-CN"/>
              <a:pPr>
                <a:defRPr/>
              </a:pPr>
              <a:t>13</a:t>
            </a:fld>
            <a:endParaRPr lang="en-US" altLang="zh-CN"/>
          </a:p>
        </p:txBody>
      </p:sp>
      <p:sp>
        <p:nvSpPr>
          <p:cNvPr id="19459" name="Rectangle 2"/>
          <p:cNvSpPr>
            <a:spLocks noGrp="1" noChangeArrowheads="1"/>
          </p:cNvSpPr>
          <p:nvPr>
            <p:ph type="title"/>
          </p:nvPr>
        </p:nvSpPr>
        <p:spPr/>
        <p:txBody>
          <a:bodyPr/>
          <a:lstStyle/>
          <a:p>
            <a:pPr eaLnBrk="1" hangingPunct="1"/>
            <a:r>
              <a:rPr lang="en-US" altLang="zh-CN">
                <a:ea typeface="宋体" pitchFamily="2" charset="-122"/>
              </a:rPr>
              <a:t>Cardinality and Finiteness</a:t>
            </a:r>
          </a:p>
        </p:txBody>
      </p:sp>
      <p:sp>
        <p:nvSpPr>
          <p:cNvPr id="19460" name="Rectangle 3"/>
          <p:cNvSpPr>
            <a:spLocks noGrp="1" noChangeArrowheads="1"/>
          </p:cNvSpPr>
          <p:nvPr>
            <p:ph type="body" idx="1"/>
          </p:nvPr>
        </p:nvSpPr>
        <p:spPr/>
        <p:txBody>
          <a:bodyPr/>
          <a:lstStyle/>
          <a:p>
            <a:pPr eaLnBrk="1" hangingPunct="1"/>
            <a:r>
              <a:rPr lang="en-US" altLang="zh-CN" dirty="0">
                <a:ea typeface="宋体" pitchFamily="2" charset="-122"/>
              </a:rPr>
              <a:t>|</a:t>
            </a:r>
            <a:r>
              <a:rPr lang="en-US" altLang="zh-CN" i="1" dirty="0">
                <a:ea typeface="宋体" pitchFamily="2" charset="-122"/>
              </a:rPr>
              <a:t>S</a:t>
            </a:r>
            <a:r>
              <a:rPr lang="en-US" altLang="zh-CN" dirty="0">
                <a:ea typeface="宋体" pitchFamily="2" charset="-122"/>
              </a:rPr>
              <a:t>| (read </a:t>
            </a:r>
            <a:r>
              <a:rPr lang="en-US" altLang="zh-CN" dirty="0">
                <a:latin typeface="Times New Roman" pitchFamily="18" charset="0"/>
                <a:ea typeface="宋体" pitchFamily="2" charset="-122"/>
              </a:rPr>
              <a:t>“</a:t>
            </a:r>
            <a:r>
              <a:rPr lang="en-US" altLang="zh-CN" dirty="0">
                <a:ea typeface="宋体" pitchFamily="2" charset="-122"/>
              </a:rPr>
              <a:t>the </a:t>
            </a:r>
            <a:r>
              <a:rPr lang="en-US" altLang="zh-CN" i="1" dirty="0">
                <a:ea typeface="宋体" pitchFamily="2" charset="-122"/>
              </a:rPr>
              <a:t>cardinality</a:t>
            </a:r>
            <a:r>
              <a:rPr lang="en-US" altLang="zh-CN" dirty="0">
                <a:ea typeface="宋体" pitchFamily="2" charset="-122"/>
              </a:rPr>
              <a:t> of </a:t>
            </a:r>
            <a:r>
              <a:rPr lang="en-US" altLang="zh-CN" i="1" dirty="0">
                <a:ea typeface="宋体" pitchFamily="2" charset="-122"/>
              </a:rPr>
              <a:t>S</a:t>
            </a:r>
            <a:r>
              <a:rPr lang="en-US" altLang="zh-CN" dirty="0">
                <a:latin typeface="Times New Roman" pitchFamily="18" charset="0"/>
                <a:ea typeface="宋体" pitchFamily="2" charset="-122"/>
              </a:rPr>
              <a:t>”</a:t>
            </a:r>
            <a:r>
              <a:rPr lang="en-US" altLang="zh-CN" dirty="0">
                <a:ea typeface="宋体" pitchFamily="2" charset="-122"/>
              </a:rPr>
              <a:t>)</a:t>
            </a:r>
            <a:r>
              <a:rPr lang="zh-CN" altLang="en-US" dirty="0">
                <a:ea typeface="宋体" pitchFamily="2" charset="-122"/>
              </a:rPr>
              <a:t>基数，大小</a:t>
            </a:r>
            <a:r>
              <a:rPr lang="en-US" altLang="zh-CN" dirty="0">
                <a:ea typeface="宋体" pitchFamily="2" charset="-122"/>
              </a:rPr>
              <a:t> is a measure of how many different elements </a:t>
            </a:r>
            <a:r>
              <a:rPr lang="en-US" altLang="zh-CN" i="1" dirty="0">
                <a:ea typeface="宋体" pitchFamily="2" charset="-122"/>
              </a:rPr>
              <a:t>S</a:t>
            </a:r>
            <a:r>
              <a:rPr lang="en-US" altLang="zh-CN" dirty="0">
                <a:ea typeface="宋体" pitchFamily="2" charset="-122"/>
              </a:rPr>
              <a:t> has.</a:t>
            </a:r>
          </a:p>
          <a:p>
            <a:pPr eaLnBrk="1" hangingPunct="1"/>
            <a:r>
              <a:rPr lang="en-US" altLang="zh-CN" i="1" dirty="0">
                <a:ea typeface="宋体" pitchFamily="2" charset="-122"/>
              </a:rPr>
              <a:t>E.g.</a:t>
            </a:r>
            <a:r>
              <a:rPr lang="en-US" altLang="zh-CN" dirty="0">
                <a:ea typeface="宋体" pitchFamily="2" charset="-122"/>
              </a:rPr>
              <a:t>, |</a:t>
            </a:r>
            <a:r>
              <a:rPr lang="en-US" altLang="zh-CN" dirty="0">
                <a:ea typeface="宋体" pitchFamily="2" charset="-122"/>
                <a:sym typeface="Symbol" pitchFamily="18" charset="2"/>
              </a:rPr>
              <a:t></a:t>
            </a:r>
            <a:r>
              <a:rPr lang="en-US" altLang="zh-CN" dirty="0">
                <a:ea typeface="宋体" pitchFamily="2" charset="-122"/>
              </a:rPr>
              <a:t>|=0,    |{1,2,3}| = 3,   |{</a:t>
            </a:r>
            <a:r>
              <a:rPr lang="en-US" altLang="zh-CN" dirty="0" err="1">
                <a:ea typeface="宋体" pitchFamily="2" charset="-122"/>
              </a:rPr>
              <a:t>a,b</a:t>
            </a:r>
            <a:r>
              <a:rPr lang="en-US" altLang="zh-CN" dirty="0">
                <a:ea typeface="宋体" pitchFamily="2" charset="-122"/>
              </a:rPr>
              <a:t>}| = 2,</a:t>
            </a:r>
            <a:br>
              <a:rPr lang="en-US" altLang="zh-CN" dirty="0">
                <a:ea typeface="宋体" pitchFamily="2" charset="-122"/>
              </a:rPr>
            </a:br>
            <a:r>
              <a:rPr lang="en-US" altLang="zh-CN" dirty="0">
                <a:ea typeface="宋体" pitchFamily="2" charset="-122"/>
              </a:rPr>
              <a:t>        |{{1,2,3},{4,5}}| = ____</a:t>
            </a:r>
          </a:p>
          <a:p>
            <a:pPr eaLnBrk="1" hangingPunct="1"/>
            <a:r>
              <a:rPr lang="en-US" altLang="zh-CN" dirty="0">
                <a:ea typeface="宋体" pitchFamily="2" charset="-122"/>
              </a:rPr>
              <a:t>If |</a:t>
            </a:r>
            <a:r>
              <a:rPr lang="en-US" altLang="zh-CN" i="1" dirty="0">
                <a:ea typeface="宋体" pitchFamily="2" charset="-122"/>
              </a:rPr>
              <a:t>S</a:t>
            </a:r>
            <a:r>
              <a:rPr lang="en-US" altLang="zh-CN" dirty="0">
                <a:ea typeface="宋体" pitchFamily="2" charset="-122"/>
              </a:rPr>
              <a:t>|</a:t>
            </a:r>
            <a:r>
              <a:rPr lang="en-US" altLang="zh-CN" dirty="0">
                <a:ea typeface="宋体" pitchFamily="2" charset="-122"/>
                <a:sym typeface="Symbol" pitchFamily="18" charset="2"/>
              </a:rPr>
              <a:t></a:t>
            </a:r>
            <a:r>
              <a:rPr lang="en-US" altLang="zh-CN" b="1" dirty="0">
                <a:ea typeface="宋体" pitchFamily="2" charset="-122"/>
                <a:sym typeface="Symbol" pitchFamily="18" charset="2"/>
              </a:rPr>
              <a:t>N</a:t>
            </a:r>
            <a:r>
              <a:rPr lang="en-US" altLang="zh-CN" dirty="0">
                <a:ea typeface="宋体" pitchFamily="2" charset="-122"/>
                <a:sym typeface="Symbol" pitchFamily="18" charset="2"/>
              </a:rPr>
              <a:t>, then we say </a:t>
            </a:r>
            <a:r>
              <a:rPr lang="en-US" altLang="zh-CN" i="1" dirty="0">
                <a:ea typeface="宋体" pitchFamily="2" charset="-122"/>
                <a:sym typeface="Symbol" pitchFamily="18" charset="2"/>
              </a:rPr>
              <a:t>S</a:t>
            </a:r>
            <a:r>
              <a:rPr lang="en-US" altLang="zh-CN" dirty="0">
                <a:ea typeface="宋体" pitchFamily="2" charset="-122"/>
                <a:sym typeface="Symbol" pitchFamily="18" charset="2"/>
              </a:rPr>
              <a:t> is </a:t>
            </a:r>
            <a:r>
              <a:rPr lang="en-US" altLang="zh-CN" i="1" dirty="0">
                <a:ea typeface="宋体" pitchFamily="2" charset="-122"/>
                <a:sym typeface="Symbol" pitchFamily="18" charset="2"/>
              </a:rPr>
              <a:t>finite</a:t>
            </a:r>
            <a:r>
              <a:rPr lang="en-US" altLang="zh-CN" dirty="0">
                <a:ea typeface="宋体" pitchFamily="2" charset="-122"/>
                <a:sym typeface="Symbol" pitchFamily="18" charset="2"/>
              </a:rPr>
              <a:t>.</a:t>
            </a:r>
            <a:br>
              <a:rPr lang="en-US" altLang="zh-CN" dirty="0">
                <a:ea typeface="宋体" pitchFamily="2" charset="-122"/>
                <a:sym typeface="Symbol" pitchFamily="18" charset="2"/>
              </a:rPr>
            </a:br>
            <a:r>
              <a:rPr lang="en-US" altLang="zh-CN" dirty="0">
                <a:ea typeface="宋体" pitchFamily="2" charset="-122"/>
                <a:sym typeface="Symbol" pitchFamily="18" charset="2"/>
              </a:rPr>
              <a:t>Otherwise, we say </a:t>
            </a:r>
            <a:r>
              <a:rPr lang="en-US" altLang="zh-CN" i="1" dirty="0">
                <a:ea typeface="宋体" pitchFamily="2" charset="-122"/>
                <a:sym typeface="Symbol" pitchFamily="18" charset="2"/>
              </a:rPr>
              <a:t>S</a:t>
            </a:r>
            <a:r>
              <a:rPr lang="en-US" altLang="zh-CN" dirty="0">
                <a:ea typeface="宋体" pitchFamily="2" charset="-122"/>
                <a:sym typeface="Symbol" pitchFamily="18" charset="2"/>
              </a:rPr>
              <a:t> is </a:t>
            </a:r>
            <a:r>
              <a:rPr lang="en-US" altLang="zh-CN" i="1" dirty="0">
                <a:ea typeface="宋体" pitchFamily="2" charset="-122"/>
                <a:sym typeface="Symbol" pitchFamily="18" charset="2"/>
              </a:rPr>
              <a:t>infinite</a:t>
            </a:r>
            <a:r>
              <a:rPr lang="en-US" altLang="zh-CN" dirty="0">
                <a:ea typeface="宋体" pitchFamily="2" charset="-122"/>
                <a:sym typeface="Symbol" pitchFamily="18" charset="2"/>
              </a:rPr>
              <a:t>.</a:t>
            </a:r>
            <a:endParaRPr lang="en-US" altLang="zh-CN" dirty="0">
              <a:ea typeface="宋体" pitchFamily="2" charset="-122"/>
            </a:endParaRPr>
          </a:p>
        </p:txBody>
      </p:sp>
      <p:sp>
        <p:nvSpPr>
          <p:cNvPr id="126980" name="WordArt 4"/>
          <p:cNvSpPr>
            <a:spLocks noChangeArrowheads="1" noChangeShapeType="1" noTextEdit="1"/>
          </p:cNvSpPr>
          <p:nvPr/>
        </p:nvSpPr>
        <p:spPr bwMode="auto">
          <a:xfrm>
            <a:off x="5105400" y="3505200"/>
            <a:ext cx="457200" cy="38100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altLang="zh-CN" sz="3600" kern="1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a:cs typeface="Times New Roman"/>
              </a:rPr>
              <a:t>2</a:t>
            </a:r>
            <a:endParaRPr lang="zh-CN" altLang="en-US" sz="3600" kern="1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6980"/>
                                        </p:tgtEl>
                                        <p:attrNameLst>
                                          <p:attrName>style.visibility</p:attrName>
                                        </p:attrNameLst>
                                      </p:cBhvr>
                                      <p:to>
                                        <p:strVal val="visible"/>
                                      </p:to>
                                    </p:set>
                                    <p:anim calcmode="lin" valueType="num">
                                      <p:cBhvr additive="base">
                                        <p:cTn id="11" dur="500" fill="hold"/>
                                        <p:tgtEl>
                                          <p:spTgt spid="126980"/>
                                        </p:tgtEl>
                                        <p:attrNameLst>
                                          <p:attrName>ppt_x</p:attrName>
                                        </p:attrNameLst>
                                      </p:cBhvr>
                                      <p:tavLst>
                                        <p:tav tm="0">
                                          <p:val>
                                            <p:strVal val="#ppt_x"/>
                                          </p:val>
                                        </p:tav>
                                        <p:tav tm="100000">
                                          <p:val>
                                            <p:strVal val="#ppt_x"/>
                                          </p:val>
                                        </p:tav>
                                      </p:tavLst>
                                    </p:anim>
                                    <p:anim calcmode="lin" valueType="num">
                                      <p:cBhvr additive="base">
                                        <p:cTn id="12" dur="500" fill="hold"/>
                                        <p:tgtEl>
                                          <p:spTgt spid="12698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47EC544-037A-4A6C-9012-58955E96F9F1}" type="slidenum">
              <a:rPr lang="en-US" altLang="zh-CN"/>
              <a:pPr>
                <a:defRPr/>
              </a:pPr>
              <a:t>14</a:t>
            </a:fld>
            <a:endParaRPr lang="en-US" altLang="zh-CN"/>
          </a:p>
        </p:txBody>
      </p:sp>
      <p:sp>
        <p:nvSpPr>
          <p:cNvPr id="20483" name="Rectangle 2"/>
          <p:cNvSpPr>
            <a:spLocks noGrp="1" noChangeArrowheads="1"/>
          </p:cNvSpPr>
          <p:nvPr>
            <p:ph type="title"/>
          </p:nvPr>
        </p:nvSpPr>
        <p:spPr>
          <a:xfrm>
            <a:off x="533400" y="731838"/>
            <a:ext cx="8715375" cy="563562"/>
          </a:xfrm>
        </p:spPr>
        <p:txBody>
          <a:bodyPr/>
          <a:lstStyle/>
          <a:p>
            <a:pPr eaLnBrk="1" hangingPunct="1"/>
            <a:r>
              <a:rPr lang="en-US" altLang="zh-CN" sz="2800">
                <a:ea typeface="宋体" pitchFamily="2" charset="-122"/>
              </a:rPr>
              <a:t>This version of Set Theory is inconsistent</a:t>
            </a:r>
          </a:p>
        </p:txBody>
      </p:sp>
      <p:sp>
        <p:nvSpPr>
          <p:cNvPr id="20484" name="Rectangle 3"/>
          <p:cNvSpPr>
            <a:spLocks noGrp="1" noChangeArrowheads="1"/>
          </p:cNvSpPr>
          <p:nvPr>
            <p:ph type="body" idx="1"/>
          </p:nvPr>
        </p:nvSpPr>
        <p:spPr>
          <a:xfrm>
            <a:off x="228600" y="1828800"/>
            <a:ext cx="7772400" cy="4114800"/>
          </a:xfrm>
        </p:spPr>
        <p:txBody>
          <a:bodyPr/>
          <a:lstStyle/>
          <a:p>
            <a:pPr eaLnBrk="1" hangingPunct="1">
              <a:buFont typeface="Wingdings" pitchFamily="2" charset="2"/>
              <a:buNone/>
            </a:pPr>
            <a:r>
              <a:rPr lang="en-GB" altLang="zh-CN" b="1" dirty="0">
                <a:ea typeface="宋体" pitchFamily="2" charset="-122"/>
              </a:rPr>
              <a:t>Russell’s paradox: </a:t>
            </a:r>
            <a:r>
              <a:rPr lang="zh-CN" altLang="en-US" b="1" dirty="0">
                <a:ea typeface="宋体" pitchFamily="2" charset="-122"/>
              </a:rPr>
              <a:t>罗素悖论</a:t>
            </a:r>
            <a:endParaRPr lang="en-GB" altLang="zh-CN" b="1" dirty="0">
              <a:ea typeface="宋体" pitchFamily="2" charset="-122"/>
            </a:endParaRPr>
          </a:p>
          <a:p>
            <a:pPr eaLnBrk="1" hangingPunct="1">
              <a:buFont typeface="Wingdings" pitchFamily="2" charset="2"/>
              <a:buNone/>
            </a:pPr>
            <a:endParaRPr lang="en-US" altLang="zh-CN" b="1" dirty="0">
              <a:ea typeface="宋体" pitchFamily="2" charset="-122"/>
            </a:endParaRPr>
          </a:p>
          <a:p>
            <a:pPr eaLnBrk="1" hangingPunct="1"/>
            <a:r>
              <a:rPr lang="en-US" altLang="zh-CN" dirty="0">
                <a:ea typeface="宋体" pitchFamily="2" charset="-122"/>
              </a:rPr>
              <a:t>Consider the set that corresponds with the predicate </a:t>
            </a:r>
            <a:r>
              <a:rPr lang="en-US" altLang="zh-CN" i="1" dirty="0">
                <a:solidFill>
                  <a:srgbClr val="FF0000"/>
                </a:solidFill>
                <a:ea typeface="宋体" pitchFamily="2" charset="-122"/>
              </a:rPr>
              <a:t>x </a:t>
            </a:r>
            <a:r>
              <a:rPr lang="en-US" altLang="zh-CN" i="1" dirty="0">
                <a:solidFill>
                  <a:srgbClr val="FF0000"/>
                </a:solidFill>
                <a:ea typeface="宋体" pitchFamily="2" charset="-122"/>
                <a:sym typeface="Symbol" pitchFamily="18" charset="2"/>
              </a:rPr>
              <a:t> x </a:t>
            </a:r>
            <a:r>
              <a:rPr lang="en-US" altLang="zh-CN" dirty="0">
                <a:ea typeface="宋体" pitchFamily="2" charset="-122"/>
                <a:sym typeface="Symbol" pitchFamily="18" charset="2"/>
              </a:rPr>
              <a:t>:</a:t>
            </a:r>
          </a:p>
          <a:p>
            <a:pPr eaLnBrk="1" hangingPunct="1">
              <a:buFont typeface="Wingdings" pitchFamily="2" charset="2"/>
              <a:buNone/>
            </a:pPr>
            <a:r>
              <a:rPr lang="en-US" altLang="zh-CN" i="1" dirty="0">
                <a:ea typeface="宋体" pitchFamily="2" charset="-122"/>
              </a:rPr>
              <a:t>                          S </a:t>
            </a:r>
            <a:r>
              <a:rPr lang="en-US" altLang="zh-CN" dirty="0">
                <a:ea typeface="宋体" pitchFamily="2" charset="-122"/>
              </a:rPr>
              <a:t>= {</a:t>
            </a:r>
            <a:r>
              <a:rPr lang="en-US" altLang="zh-CN" i="1" dirty="0">
                <a:ea typeface="宋体" pitchFamily="2" charset="-122"/>
              </a:rPr>
              <a:t>x </a:t>
            </a:r>
            <a:r>
              <a:rPr lang="en-US" altLang="zh-CN" dirty="0">
                <a:ea typeface="宋体" pitchFamily="2" charset="-122"/>
              </a:rPr>
              <a:t>| </a:t>
            </a:r>
            <a:r>
              <a:rPr lang="en-US" altLang="zh-CN" i="1" dirty="0" err="1">
                <a:ea typeface="宋体" pitchFamily="2" charset="-122"/>
              </a:rPr>
              <a:t>x</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x</a:t>
            </a:r>
            <a:r>
              <a:rPr lang="en-US" altLang="zh-CN" dirty="0">
                <a:ea typeface="宋体" pitchFamily="2" charset="-122"/>
                <a:sym typeface="Symbol" pitchFamily="18" charset="2"/>
              </a:rPr>
              <a:t> }.</a:t>
            </a:r>
          </a:p>
          <a:p>
            <a:pPr eaLnBrk="1" hangingPunct="1">
              <a:buFont typeface="Wingdings" pitchFamily="2" charset="2"/>
              <a:buNone/>
            </a:pPr>
            <a:r>
              <a:rPr lang="en-US" altLang="zh-CN" dirty="0">
                <a:ea typeface="宋体" pitchFamily="2" charset="-122"/>
                <a:sym typeface="Symbol" pitchFamily="18" charset="2"/>
              </a:rPr>
              <a:t>  </a:t>
            </a:r>
          </a:p>
          <a:p>
            <a:pPr eaLnBrk="1" hangingPunct="1"/>
            <a:r>
              <a:rPr lang="en-US" altLang="zh-CN" dirty="0">
                <a:ea typeface="宋体" pitchFamily="2" charset="-122"/>
                <a:sym typeface="Symbol" pitchFamily="18" charset="2"/>
              </a:rPr>
              <a:t>Now ask:  is </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p>
        </p:txBody>
      </p:sp>
      <p:pic>
        <p:nvPicPr>
          <p:cNvPr id="20485" name="Picture 4" descr="Russell"/>
          <p:cNvPicPr>
            <a:picLocks noChangeAspect="1" noChangeArrowheads="1"/>
          </p:cNvPicPr>
          <p:nvPr/>
        </p:nvPicPr>
        <p:blipFill>
          <a:blip r:embed="rId3">
            <a:extLst>
              <a:ext uri="{28A0092B-C50C-407E-A947-70E740481C1C}">
                <a14:useLocalDpi xmlns:a14="http://schemas.microsoft.com/office/drawing/2010/main" val="0"/>
              </a:ext>
            </a:extLst>
          </a:blip>
          <a:srcRect r="14285"/>
          <a:stretch>
            <a:fillRect/>
          </a:stretch>
        </p:blipFill>
        <p:spPr bwMode="auto">
          <a:xfrm>
            <a:off x="7467600" y="4848225"/>
            <a:ext cx="1676400" cy="2009775"/>
          </a:xfrm>
          <a:prstGeom prst="rect">
            <a:avLst/>
          </a:prstGeom>
          <a:noFill/>
          <a:ln w="38100">
            <a:solidFill>
              <a:srgbClr val="99FF66"/>
            </a:solidFill>
            <a:miter lim="800000"/>
            <a:headEnd/>
            <a:tailEnd/>
          </a:ln>
          <a:extLst>
            <a:ext uri="{909E8E84-426E-40DD-AFC4-6F175D3DCCD1}">
              <a14:hiddenFill xmlns:a14="http://schemas.microsoft.com/office/drawing/2010/main">
                <a:solidFill>
                  <a:srgbClr val="FFFFFF"/>
                </a:solidFill>
              </a14:hiddenFill>
            </a:ext>
          </a:extLst>
        </p:spPr>
      </p:pic>
      <p:sp>
        <p:nvSpPr>
          <p:cNvPr id="20486" name="Text Box 5"/>
          <p:cNvSpPr txBox="1">
            <a:spLocks noChangeArrowheads="1"/>
          </p:cNvSpPr>
          <p:nvPr/>
        </p:nvSpPr>
        <p:spPr bwMode="auto">
          <a:xfrm>
            <a:off x="5486400" y="5957888"/>
            <a:ext cx="1938338" cy="758825"/>
          </a:xfrm>
          <a:prstGeom prst="rect">
            <a:avLst/>
          </a:prstGeom>
          <a:solidFill>
            <a:srgbClr val="FFFFCC"/>
          </a:solidFill>
          <a:ln w="57150">
            <a:solidFill>
              <a:srgbClr val="006600"/>
            </a:solidFill>
            <a:miter lim="800000"/>
            <a:headEnd/>
            <a:tailEnd/>
          </a:ln>
        </p:spPr>
        <p:txBody>
          <a:bodyPr wrap="non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ClrTx/>
              <a:buFontTx/>
              <a:buNone/>
            </a:pPr>
            <a:r>
              <a:rPr lang="en-US" altLang="zh-CN" sz="2000">
                <a:latin typeface="Times New Roman" pitchFamily="18" charset="0"/>
              </a:rPr>
              <a:t>Bertrand Russell</a:t>
            </a:r>
            <a:br>
              <a:rPr lang="en-US" altLang="zh-CN" sz="2000">
                <a:latin typeface="Times New Roman" pitchFamily="18" charset="0"/>
              </a:rPr>
            </a:br>
            <a:r>
              <a:rPr lang="en-US" altLang="zh-CN" sz="2000">
                <a:latin typeface="Times New Roman" pitchFamily="18" charset="0"/>
              </a:rPr>
              <a:t>1872-1970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Case 1. Yes, i.e., </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S.</a:t>
            </a:r>
            <a:endParaRPr lang="en-US" altLang="zh-CN" dirty="0"/>
          </a:p>
          <a:p>
            <a:pPr lvl="1"/>
            <a:r>
              <a:rPr lang="en-US" altLang="zh-CN" i="1" dirty="0">
                <a:ea typeface="宋体" pitchFamily="2" charset="-122"/>
                <a:sym typeface="Symbol" pitchFamily="18" charset="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S </a:t>
            </a:r>
            <a:r>
              <a:rPr lang="en-US" altLang="zh-CN" dirty="0">
                <a:ea typeface="宋体" pitchFamily="2" charset="-122"/>
                <a:sym typeface="Symbol" pitchFamily="18" charset="2"/>
              </a:rPr>
              <a:t>S </a:t>
            </a:r>
            <a:r>
              <a:rPr lang="en-US" altLang="zh-CN" dirty="0">
                <a:ea typeface="宋体" pitchFamily="2" charset="-122"/>
              </a:rPr>
              <a:t> {</a:t>
            </a:r>
            <a:r>
              <a:rPr lang="en-US" altLang="zh-CN" i="1" dirty="0">
                <a:ea typeface="宋体" pitchFamily="2" charset="-122"/>
              </a:rPr>
              <a:t>x </a:t>
            </a:r>
            <a:r>
              <a:rPr lang="en-US" altLang="zh-CN" dirty="0">
                <a:ea typeface="宋体" pitchFamily="2" charset="-122"/>
              </a:rPr>
              <a:t>| </a:t>
            </a:r>
            <a:r>
              <a:rPr lang="en-US" altLang="zh-CN" i="1" dirty="0" err="1">
                <a:ea typeface="宋体" pitchFamily="2" charset="-122"/>
              </a:rPr>
              <a:t>x</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x</a:t>
            </a:r>
            <a:r>
              <a:rPr lang="en-US" altLang="zh-CN" dirty="0">
                <a:ea typeface="宋体" pitchFamily="2" charset="-122"/>
                <a:sym typeface="Symbol" pitchFamily="18" charset="2"/>
              </a:rPr>
              <a:t> } </a:t>
            </a:r>
            <a:r>
              <a:rPr lang="en-US" altLang="zh-CN" i="1" dirty="0">
                <a:ea typeface="宋体" pitchFamily="2" charset="-122"/>
                <a:sym typeface="Symbol" pitchFamily="18" charset="2"/>
              </a:rPr>
              <a:t> S</a:t>
            </a:r>
            <a:r>
              <a:rPr lang="en-US" altLang="zh-CN" dirty="0">
                <a:ea typeface="宋体" pitchFamily="2" charset="-122"/>
                <a:sym typeface="Symbol" pitchFamily="18" charset="2"/>
              </a:rPr>
              <a:t>  </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p>
          <a:p>
            <a:r>
              <a:rPr lang="en-US" altLang="zh-CN" dirty="0"/>
              <a:t>Case 2. No. , i.e., </a:t>
            </a:r>
            <a:r>
              <a:rPr lang="en-US" altLang="zh-CN" i="1" dirty="0">
                <a:ea typeface="宋体" pitchFamily="2" charset="-122"/>
                <a:sym typeface="Symbol" pitchFamily="18" charset="2"/>
              </a:rPr>
              <a:t>S</a:t>
            </a:r>
            <a:r>
              <a:rPr lang="en-US" altLang="zh-CN" dirty="0">
                <a:ea typeface="宋体" pitchFamily="2" charset="-122"/>
                <a:sym typeface="Symbol" pitchFamily="18" charset="2"/>
              </a:rPr>
              <a:t>  </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p>
          <a:p>
            <a:pPr lvl="1"/>
            <a:r>
              <a:rPr lang="en-US" altLang="zh-CN" i="1" dirty="0">
                <a:ea typeface="宋体" pitchFamily="2" charset="-122"/>
                <a:sym typeface="Symbol" pitchFamily="18" charset="2"/>
              </a:rPr>
              <a:t>S</a:t>
            </a:r>
            <a:r>
              <a:rPr lang="en-US" altLang="zh-CN" dirty="0">
                <a:ea typeface="宋体" pitchFamily="2" charset="-122"/>
                <a:sym typeface="Symbol" pitchFamily="18" charset="2"/>
              </a:rPr>
              <a:t>  </a:t>
            </a:r>
            <a:r>
              <a:rPr lang="en-US" altLang="zh-CN" i="1" dirty="0">
                <a:ea typeface="宋体" pitchFamily="2" charset="-122"/>
                <a:sym typeface="Symbol" pitchFamily="18" charset="2"/>
              </a:rPr>
              <a:t>S</a:t>
            </a:r>
            <a:r>
              <a:rPr lang="en-US" altLang="zh-CN" dirty="0">
                <a:ea typeface="宋体" pitchFamily="2" charset="-122"/>
                <a:sym typeface="Symbol" pitchFamily="18" charset="2"/>
              </a:rPr>
              <a:t>  S </a:t>
            </a:r>
            <a:r>
              <a:rPr lang="en-US" altLang="zh-CN" dirty="0">
                <a:ea typeface="宋体" pitchFamily="2" charset="-122"/>
              </a:rPr>
              <a:t> {</a:t>
            </a:r>
            <a:r>
              <a:rPr lang="en-US" altLang="zh-CN" i="1" dirty="0">
                <a:ea typeface="宋体" pitchFamily="2" charset="-122"/>
              </a:rPr>
              <a:t>x </a:t>
            </a:r>
            <a:r>
              <a:rPr lang="en-US" altLang="zh-CN" dirty="0">
                <a:ea typeface="宋体" pitchFamily="2" charset="-122"/>
              </a:rPr>
              <a:t>| </a:t>
            </a:r>
            <a:r>
              <a:rPr lang="en-US" altLang="zh-CN" i="1" dirty="0" err="1">
                <a:ea typeface="宋体" pitchFamily="2" charset="-122"/>
              </a:rPr>
              <a:t>x</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x</a:t>
            </a:r>
            <a:r>
              <a:rPr lang="en-US" altLang="zh-CN" dirty="0">
                <a:ea typeface="宋体" pitchFamily="2" charset="-122"/>
                <a:sym typeface="Symbol" pitchFamily="18" charset="2"/>
              </a:rPr>
              <a:t> } </a:t>
            </a:r>
            <a:r>
              <a:rPr lang="en-US" altLang="zh-CN" i="1" dirty="0">
                <a:ea typeface="宋体" pitchFamily="2" charset="-122"/>
                <a:sym typeface="Symbol" pitchFamily="18" charset="2"/>
              </a:rPr>
              <a:t> S</a:t>
            </a:r>
            <a:r>
              <a:rPr lang="en-US" altLang="zh-CN" dirty="0">
                <a:ea typeface="宋体" pitchFamily="2" charset="-122"/>
                <a:sym typeface="Symbol" pitchFamily="18" charset="2"/>
              </a:rPr>
              <a:t></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p>
          <a:p>
            <a:r>
              <a:rPr lang="en-US" altLang="zh-CN" dirty="0">
                <a:ea typeface="宋体" pitchFamily="2" charset="-122"/>
                <a:sym typeface="Symbol" pitchFamily="18" charset="2"/>
              </a:rPr>
              <a:t>Let P=(</a:t>
            </a:r>
            <a:r>
              <a:rPr lang="en-US" altLang="zh-CN" i="1" dirty="0">
                <a:ea typeface="宋体" pitchFamily="2" charset="-122"/>
                <a:sym typeface="Symbol" pitchFamily="18" charset="2"/>
              </a:rPr>
              <a:t>S</a:t>
            </a:r>
            <a:r>
              <a:rPr lang="en-US" altLang="zh-CN" dirty="0">
                <a:ea typeface="宋体" pitchFamily="2" charset="-122"/>
                <a:sym typeface="Symbol" pitchFamily="18" charset="2"/>
              </a:rPr>
              <a:t></a:t>
            </a:r>
            <a:r>
              <a:rPr lang="en-US" altLang="zh-CN" i="1" dirty="0">
                <a:ea typeface="宋体" pitchFamily="2" charset="-122"/>
                <a:sym typeface="Symbol" pitchFamily="18" charset="2"/>
              </a:rPr>
              <a:t>S</a:t>
            </a:r>
            <a:r>
              <a:rPr lang="en-US" altLang="zh-CN" dirty="0">
                <a:ea typeface="宋体" pitchFamily="2" charset="-122"/>
                <a:sym typeface="Symbol" pitchFamily="18" charset="2"/>
              </a:rPr>
              <a:t>). We have proved:</a:t>
            </a:r>
          </a:p>
          <a:p>
            <a:pPr marL="0" indent="0">
              <a:buNone/>
            </a:pPr>
            <a:r>
              <a:rPr lang="en-US" altLang="zh-CN" dirty="0">
                <a:ea typeface="宋体" pitchFamily="2" charset="-122"/>
                <a:sym typeface="Symbol" pitchFamily="18" charset="2"/>
              </a:rPr>
              <a:t>                       P  </a:t>
            </a:r>
            <a:r>
              <a:rPr lang="en-US" altLang="zh-CN" dirty="0"/>
              <a:t>¬ </a:t>
            </a:r>
            <a:r>
              <a:rPr lang="en-US" altLang="zh-CN" dirty="0">
                <a:ea typeface="宋体" pitchFamily="2" charset="-122"/>
                <a:sym typeface="Symbol" pitchFamily="18" charset="2"/>
              </a:rPr>
              <a:t>P</a:t>
            </a:r>
          </a:p>
          <a:p>
            <a:r>
              <a:rPr lang="en-US" altLang="zh-CN" dirty="0">
                <a:ea typeface="宋体" pitchFamily="2" charset="-122"/>
                <a:sym typeface="Symbol" pitchFamily="18" charset="2"/>
              </a:rPr>
              <a:t>We have two choices</a:t>
            </a:r>
          </a:p>
          <a:p>
            <a:pPr marL="914400" lvl="1" indent="-514350">
              <a:buFont typeface="+mj-lt"/>
              <a:buAutoNum type="arabicPeriod"/>
            </a:pPr>
            <a:r>
              <a:rPr lang="en-US" altLang="zh-CN" dirty="0">
                <a:ea typeface="宋体" pitchFamily="2" charset="-122"/>
                <a:sym typeface="Symbol" pitchFamily="18" charset="2"/>
              </a:rPr>
              <a:t>P is both T and F.</a:t>
            </a:r>
          </a:p>
          <a:p>
            <a:pPr marL="914400" lvl="1" indent="-514350">
              <a:buFont typeface="+mj-lt"/>
              <a:buAutoNum type="arabicPeriod"/>
            </a:pPr>
            <a:r>
              <a:rPr lang="en-US" altLang="zh-CN" dirty="0">
                <a:ea typeface="宋体" pitchFamily="2" charset="-122"/>
                <a:sym typeface="Symbol" pitchFamily="18" charset="2"/>
              </a:rPr>
              <a:t>P is undecidable (unprovable).</a:t>
            </a:r>
          </a:p>
          <a:p>
            <a:pPr marL="0" indent="0">
              <a:buNone/>
            </a:pPr>
            <a:endParaRPr lang="en-US" altLang="zh-CN" dirty="0">
              <a:ea typeface="宋体" pitchFamily="2" charset="-122"/>
              <a:sym typeface="Symbol" pitchFamily="18" charset="2"/>
            </a:endParaRPr>
          </a:p>
          <a:p>
            <a:endParaRPr lang="en-US" altLang="zh-CN" dirty="0"/>
          </a:p>
          <a:p>
            <a:endParaRPr lang="zh-CN" altLang="en-US" dirty="0"/>
          </a:p>
          <a:p>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3478569E-6792-44C1-B759-C5FDC6FDDF28}" type="slidenum">
              <a:rPr lang="en-US" altLang="zh-CN" smtClean="0"/>
              <a:pPr>
                <a:defRPr/>
              </a:pPr>
              <a:t>15</a:t>
            </a:fld>
            <a:endParaRPr lang="en-US" altLang="zh-CN"/>
          </a:p>
        </p:txBody>
      </p:sp>
    </p:spTree>
    <p:extLst>
      <p:ext uri="{BB962C8B-B14F-4D97-AF65-F5344CB8AC3E}">
        <p14:creationId xmlns:p14="http://schemas.microsoft.com/office/powerpoint/2010/main" val="353245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13D46B72-EDC7-4BA9-86E1-5CAD993A3A7F}" type="slidenum">
              <a:rPr lang="en-US" altLang="zh-CN"/>
              <a:pPr>
                <a:defRPr/>
              </a:pPr>
              <a:t>16</a:t>
            </a:fld>
            <a:endParaRPr lang="en-US" altLang="zh-CN"/>
          </a:p>
        </p:txBody>
      </p:sp>
      <p:sp>
        <p:nvSpPr>
          <p:cNvPr id="57347"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57348" name="Group 3"/>
          <p:cNvGrpSpPr>
            <a:grpSpLocks/>
          </p:cNvGrpSpPr>
          <p:nvPr/>
        </p:nvGrpSpPr>
        <p:grpSpPr bwMode="auto">
          <a:xfrm>
            <a:off x="1981200" y="2819400"/>
            <a:ext cx="5029200" cy="2438400"/>
            <a:chOff x="1997" y="1314"/>
            <a:chExt cx="1889" cy="1009"/>
          </a:xfrm>
        </p:grpSpPr>
        <p:grpSp>
          <p:nvGrpSpPr>
            <p:cNvPr id="57350" name="Group 4"/>
            <p:cNvGrpSpPr>
              <a:grpSpLocks/>
            </p:cNvGrpSpPr>
            <p:nvPr/>
          </p:nvGrpSpPr>
          <p:grpSpPr bwMode="auto">
            <a:xfrm>
              <a:off x="1997" y="1404"/>
              <a:ext cx="1889" cy="919"/>
              <a:chOff x="1973" y="1027"/>
              <a:chExt cx="1926" cy="937"/>
            </a:xfrm>
          </p:grpSpPr>
          <p:sp>
            <p:nvSpPr>
              <p:cNvPr id="186373"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p>
            </p:txBody>
          </p:sp>
          <p:sp>
            <p:nvSpPr>
              <p:cNvPr id="186374"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p>
            </p:txBody>
          </p:sp>
        </p:grpSp>
        <p:sp>
          <p:nvSpPr>
            <p:cNvPr id="186375"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p>
          </p:txBody>
        </p:sp>
        <p:sp>
          <p:nvSpPr>
            <p:cNvPr id="186376"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p>
          </p:txBody>
        </p:sp>
        <p:sp>
          <p:nvSpPr>
            <p:cNvPr id="186377"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p>
          </p:txBody>
        </p:sp>
        <p:sp>
          <p:nvSpPr>
            <p:cNvPr id="186378"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p>
          </p:txBody>
        </p:sp>
      </p:grpSp>
      <p:sp>
        <p:nvSpPr>
          <p:cNvPr id="57349" name="Rectangle 11"/>
          <p:cNvSpPr>
            <a:spLocks noGrp="1" noChangeArrowheads="1"/>
          </p:cNvSpPr>
          <p:nvPr>
            <p:ph type="body" idx="1"/>
          </p:nvPr>
        </p:nvSpPr>
        <p:spPr>
          <a:xfrm>
            <a:off x="2209800" y="3505200"/>
            <a:ext cx="4572000" cy="685800"/>
          </a:xfrm>
        </p:spPr>
        <p:txBody>
          <a:bodyPr/>
          <a:lstStyle/>
          <a:p>
            <a:pPr algn="ctr">
              <a:lnSpc>
                <a:spcPct val="80000"/>
              </a:lnSpc>
              <a:spcBef>
                <a:spcPct val="0"/>
              </a:spcBef>
              <a:buClrTx/>
              <a:buFontTx/>
              <a:buNone/>
            </a:pPr>
            <a:r>
              <a:rPr lang="en-US" altLang="zh-CN" sz="2400" b="1">
                <a:ea typeface="宋体" pitchFamily="2" charset="-122"/>
              </a:rPr>
              <a:t>Computer Representation </a:t>
            </a:r>
          </a:p>
          <a:p>
            <a:pPr algn="ctr">
              <a:lnSpc>
                <a:spcPct val="80000"/>
              </a:lnSpc>
              <a:spcBef>
                <a:spcPct val="0"/>
              </a:spcBef>
              <a:buClrTx/>
              <a:buFontTx/>
              <a:buNone/>
            </a:pPr>
            <a:r>
              <a:rPr lang="en-US" altLang="zh-CN" sz="2400" b="1">
                <a:ea typeface="宋体" pitchFamily="2" charset="-122"/>
              </a:rPr>
              <a:t>of Sets</a:t>
            </a:r>
          </a:p>
        </p:txBody>
      </p:sp>
    </p:spTree>
    <p:extLst>
      <p:ext uri="{BB962C8B-B14F-4D97-AF65-F5344CB8AC3E}">
        <p14:creationId xmlns:p14="http://schemas.microsoft.com/office/powerpoint/2010/main" val="235459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D3F24FA-610E-4C8A-B32E-1C6088033784}" type="slidenum">
              <a:rPr lang="en-US" altLang="zh-CN"/>
              <a:pPr>
                <a:defRPr/>
              </a:pPr>
              <a:t>17</a:t>
            </a:fld>
            <a:endParaRPr lang="en-US" altLang="zh-CN"/>
          </a:p>
        </p:txBody>
      </p:sp>
      <p:sp>
        <p:nvSpPr>
          <p:cNvPr id="59395" name="Rectangle 2"/>
          <p:cNvSpPr>
            <a:spLocks noGrp="1" noChangeArrowheads="1"/>
          </p:cNvSpPr>
          <p:nvPr>
            <p:ph type="title"/>
          </p:nvPr>
        </p:nvSpPr>
        <p:spPr/>
        <p:txBody>
          <a:bodyPr/>
          <a:lstStyle/>
          <a:p>
            <a:pPr eaLnBrk="1" hangingPunct="1"/>
            <a:r>
              <a:rPr lang="en-US" altLang="zh-CN" sz="2800">
                <a:ea typeface="宋体" pitchFamily="2" charset="-122"/>
              </a:rPr>
              <a:t>Representing Sets with Bit Strings</a:t>
            </a:r>
            <a:endParaRPr lang="en-US" altLang="zh-CN">
              <a:ea typeface="宋体" pitchFamily="2" charset="-122"/>
            </a:endParaRPr>
          </a:p>
        </p:txBody>
      </p:sp>
      <p:sp>
        <p:nvSpPr>
          <p:cNvPr id="59396" name="Rectangle 3"/>
          <p:cNvSpPr>
            <a:spLocks noGrp="1" noChangeArrowheads="1"/>
          </p:cNvSpPr>
          <p:nvPr>
            <p:ph type="body" idx="1"/>
          </p:nvPr>
        </p:nvSpPr>
        <p:spPr>
          <a:xfrm>
            <a:off x="685800" y="1981200"/>
            <a:ext cx="7772400" cy="4216400"/>
          </a:xfrm>
        </p:spPr>
        <p:txBody>
          <a:bodyPr/>
          <a:lstStyle/>
          <a:p>
            <a:pPr eaLnBrk="1" hangingPunct="1">
              <a:buFont typeface="Wingdings" pitchFamily="2" charset="2"/>
              <a:buNone/>
            </a:pPr>
            <a:r>
              <a:rPr lang="en-US" altLang="zh-CN" dirty="0">
                <a:ea typeface="宋体" pitchFamily="2" charset="-122"/>
                <a:sym typeface="Symbol" pitchFamily="18" charset="2"/>
              </a:rPr>
              <a:t> In this representation, the set operators</a:t>
            </a:r>
            <a:br>
              <a:rPr lang="en-US" altLang="zh-CN" dirty="0">
                <a:ea typeface="宋体" pitchFamily="2" charset="-122"/>
                <a:sym typeface="Symbol" pitchFamily="18" charset="2"/>
              </a:rPr>
            </a:b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are implemented directly by bitwise OR, AND, NOT!</a:t>
            </a:r>
          </a:p>
          <a:p>
            <a:pPr eaLnBrk="1" hangingPunct="1">
              <a:buFont typeface="Wingdings" pitchFamily="2" charset="2"/>
              <a:buNone/>
            </a:pPr>
            <a:endParaRPr lang="en-US" altLang="zh-CN" dirty="0">
              <a:ea typeface="宋体" pitchFamily="2" charset="-122"/>
              <a:sym typeface="Symbol" pitchFamily="18" charset="2"/>
            </a:endParaRPr>
          </a:p>
          <a:p>
            <a:pPr eaLnBrk="1" hangingPunct="1">
              <a:buFont typeface="Wingdings" pitchFamily="2" charset="2"/>
              <a:buNone/>
            </a:pPr>
            <a:r>
              <a:rPr lang="en-GB" altLang="zh-CN" dirty="0">
                <a:ea typeface="宋体" pitchFamily="2" charset="-122"/>
                <a:sym typeface="Symbol" pitchFamily="18" charset="2"/>
              </a:rPr>
              <a:t>For example, {2,3,5,7} </a:t>
            </a:r>
            <a:r>
              <a:rPr lang="en-US" altLang="zh-CN" dirty="0">
                <a:ea typeface="宋体" pitchFamily="2" charset="-122"/>
                <a:sym typeface="Symbol" pitchFamily="18" charset="2"/>
              </a:rPr>
              <a:t> {1,3,4} </a:t>
            </a:r>
          </a:p>
          <a:p>
            <a:pPr eaLnBrk="1" hangingPunct="1">
              <a:buNone/>
            </a:pPr>
            <a:r>
              <a:rPr lang="en-US" altLang="zh-CN" dirty="0">
                <a:ea typeface="宋体" pitchFamily="2" charset="-122"/>
                <a:sym typeface="Symbol" pitchFamily="18" charset="2"/>
              </a:rPr>
              <a:t>= </a:t>
            </a:r>
            <a:r>
              <a:rPr lang="en-US" altLang="zh-CN" b="1" dirty="0">
                <a:solidFill>
                  <a:srgbClr val="030711"/>
                </a:solidFill>
                <a:ea typeface="宋体" pitchFamily="2" charset="-122"/>
                <a:sym typeface="Symbol" pitchFamily="18" charset="2"/>
              </a:rPr>
              <a:t>01101010 </a:t>
            </a:r>
            <a:r>
              <a:rPr lang="en-US" altLang="zh-CN" dirty="0">
                <a:sym typeface="Symbol"/>
              </a:rPr>
              <a:t> </a:t>
            </a:r>
            <a:r>
              <a:rPr lang="en-GB" altLang="zh-CN" b="1" dirty="0">
                <a:solidFill>
                  <a:srgbClr val="030711"/>
                </a:solidFill>
                <a:ea typeface="宋体" pitchFamily="2" charset="-122"/>
                <a:sym typeface="Symbol" pitchFamily="18" charset="2"/>
              </a:rPr>
              <a:t>10110000</a:t>
            </a:r>
          </a:p>
          <a:p>
            <a:pPr eaLnBrk="1" hangingPunct="1">
              <a:buFont typeface="Wingdings" pitchFamily="2" charset="2"/>
              <a:buNone/>
            </a:pPr>
            <a:r>
              <a:rPr lang="en-GB" altLang="zh-CN" b="1" dirty="0">
                <a:solidFill>
                  <a:srgbClr val="030711"/>
                </a:solidFill>
                <a:ea typeface="宋体" pitchFamily="2" charset="-122"/>
                <a:sym typeface="Symbol" pitchFamily="18" charset="2"/>
              </a:rPr>
              <a:t>= 11111010</a:t>
            </a:r>
            <a:endParaRPr lang="en-US" altLang="zh-CN" b="1" dirty="0">
              <a:solidFill>
                <a:srgbClr val="030711"/>
              </a:solidFill>
              <a:ea typeface="宋体" pitchFamily="2" charset="-122"/>
              <a:sym typeface="Symbol" pitchFamily="18" charset="2"/>
            </a:endParaRPr>
          </a:p>
        </p:txBody>
      </p:sp>
    </p:spTree>
    <p:extLst>
      <p:ext uri="{BB962C8B-B14F-4D97-AF65-F5344CB8AC3E}">
        <p14:creationId xmlns:p14="http://schemas.microsoft.com/office/powerpoint/2010/main" val="69436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3A246243-1FF3-4FED-8427-0BDBB552002C}" type="slidenum">
              <a:rPr lang="en-US" altLang="zh-CN"/>
              <a:pPr>
                <a:defRPr/>
              </a:pPr>
              <a:t>18</a:t>
            </a:fld>
            <a:endParaRPr lang="en-US" altLang="zh-CN"/>
          </a:p>
        </p:txBody>
      </p:sp>
      <p:sp>
        <p:nvSpPr>
          <p:cNvPr id="58371" name="Rectangle 2"/>
          <p:cNvSpPr>
            <a:spLocks noGrp="1" noChangeArrowheads="1"/>
          </p:cNvSpPr>
          <p:nvPr>
            <p:ph type="title"/>
          </p:nvPr>
        </p:nvSpPr>
        <p:spPr/>
        <p:txBody>
          <a:bodyPr/>
          <a:lstStyle/>
          <a:p>
            <a:pPr eaLnBrk="1" hangingPunct="1"/>
            <a:r>
              <a:rPr lang="en-US" altLang="zh-CN" sz="2800">
                <a:ea typeface="宋体" pitchFamily="2" charset="-122"/>
              </a:rPr>
              <a:t>Representing Sets with Bit Strings</a:t>
            </a:r>
            <a:endParaRPr lang="en-US" altLang="zh-CN">
              <a:ea typeface="宋体" pitchFamily="2" charset="-122"/>
            </a:endParaRPr>
          </a:p>
        </p:txBody>
      </p:sp>
      <p:sp>
        <p:nvSpPr>
          <p:cNvPr id="58372" name="Rectangle 3"/>
          <p:cNvSpPr>
            <a:spLocks noGrp="1" noChangeArrowheads="1"/>
          </p:cNvSpPr>
          <p:nvPr>
            <p:ph type="body" idx="1"/>
          </p:nvPr>
        </p:nvSpPr>
        <p:spPr>
          <a:xfrm>
            <a:off x="685800" y="1676400"/>
            <a:ext cx="7772400" cy="4216400"/>
          </a:xfrm>
        </p:spPr>
        <p:txBody>
          <a:bodyPr/>
          <a:lstStyle/>
          <a:p>
            <a:pPr eaLnBrk="1" hangingPunct="1">
              <a:buNone/>
            </a:pPr>
            <a:r>
              <a:rPr lang="en-US" altLang="zh-CN" i="1" dirty="0">
                <a:ea typeface="宋体" pitchFamily="2" charset="-122"/>
              </a:rPr>
              <a:t> Let T={x</a:t>
            </a:r>
            <a:r>
              <a:rPr lang="en-US" altLang="zh-CN" baseline="-25000" dirty="0">
                <a:ea typeface="宋体" pitchFamily="2" charset="-122"/>
              </a:rPr>
              <a:t>1</a:t>
            </a:r>
            <a:r>
              <a:rPr lang="en-US" altLang="zh-CN" dirty="0">
                <a:ea typeface="宋体" pitchFamily="2" charset="-122"/>
              </a:rPr>
              <a:t>, </a:t>
            </a:r>
            <a:r>
              <a:rPr lang="en-US" altLang="zh-CN" i="1" dirty="0">
                <a:ea typeface="宋体" pitchFamily="2" charset="-122"/>
              </a:rPr>
              <a:t>x</a:t>
            </a:r>
            <a:r>
              <a:rPr lang="en-US" altLang="zh-CN" baseline="-25000" dirty="0">
                <a:ea typeface="宋体" pitchFamily="2" charset="-122"/>
              </a:rPr>
              <a:t>2</a:t>
            </a:r>
            <a:r>
              <a:rPr lang="en-US" altLang="zh-CN" dirty="0">
                <a:ea typeface="宋体" pitchFamily="2" charset="-122"/>
              </a:rPr>
              <a:t>, </a:t>
            </a:r>
            <a:r>
              <a:rPr lang="en-US" altLang="zh-CN" dirty="0">
                <a:latin typeface="Times New Roman" pitchFamily="18" charset="0"/>
                <a:ea typeface="宋体" pitchFamily="2" charset="-122"/>
              </a:rPr>
              <a:t>…</a:t>
            </a:r>
            <a:r>
              <a:rPr lang="en-US" altLang="zh-CN" i="1" dirty="0">
                <a:ea typeface="宋体" pitchFamily="2" charset="-122"/>
              </a:rPr>
              <a:t> </a:t>
            </a:r>
            <a:r>
              <a:rPr lang="en-US" altLang="zh-CN" i="1" dirty="0" err="1">
                <a:ea typeface="宋体" pitchFamily="2" charset="-122"/>
              </a:rPr>
              <a:t>x</a:t>
            </a:r>
            <a:r>
              <a:rPr lang="en-US" altLang="zh-CN" baseline="-25000" dirty="0" err="1">
                <a:ea typeface="宋体" pitchFamily="2" charset="-122"/>
              </a:rPr>
              <a:t>n</a:t>
            </a:r>
            <a:r>
              <a:rPr lang="en-US" altLang="zh-CN" i="1" dirty="0">
                <a:ea typeface="宋体" pitchFamily="2" charset="-122"/>
              </a:rPr>
              <a:t>}</a:t>
            </a:r>
            <a:r>
              <a:rPr lang="en-US" altLang="zh-CN" dirty="0">
                <a:ea typeface="宋体" pitchFamily="2" charset="-122"/>
              </a:rPr>
              <a:t> </a:t>
            </a:r>
            <a:r>
              <a:rPr lang="zh-CN" altLang="en-US" dirty="0">
                <a:ea typeface="宋体" pitchFamily="2" charset="-122"/>
              </a:rPr>
              <a:t>，</a:t>
            </a:r>
            <a:r>
              <a:rPr lang="en-US" altLang="zh-CN" i="1" dirty="0">
                <a:ea typeface="宋体" pitchFamily="2" charset="-122"/>
              </a:rPr>
              <a:t>S</a:t>
            </a:r>
            <a:r>
              <a:rPr lang="en-US" altLang="zh-CN" dirty="0">
                <a:ea typeface="宋体" pitchFamily="2" charset="-122"/>
                <a:sym typeface="Symbol" pitchFamily="18" charset="2"/>
              </a:rPr>
              <a:t>T . Represent S as a bit string </a:t>
            </a:r>
            <a:r>
              <a:rPr lang="en-US" altLang="zh-CN" i="1" dirty="0">
                <a:ea typeface="宋体" pitchFamily="2" charset="-122"/>
                <a:sym typeface="Symbol" pitchFamily="18" charset="2"/>
              </a:rPr>
              <a:t>b</a:t>
            </a:r>
            <a:r>
              <a:rPr lang="en-US" altLang="zh-CN" baseline="-25000" dirty="0">
                <a:ea typeface="宋体" pitchFamily="2" charset="-122"/>
                <a:sym typeface="Symbol" pitchFamily="18" charset="2"/>
              </a:rPr>
              <a:t>1</a:t>
            </a:r>
            <a:r>
              <a:rPr lang="en-US" altLang="zh-CN" i="1" dirty="0">
                <a:ea typeface="宋体" pitchFamily="2" charset="-122"/>
                <a:sym typeface="Symbol" pitchFamily="18" charset="2"/>
              </a:rPr>
              <a:t>b</a:t>
            </a:r>
            <a:r>
              <a:rPr lang="en-US" altLang="zh-CN" baseline="-25000" dirty="0">
                <a:ea typeface="宋体" pitchFamily="2" charset="-122"/>
                <a:sym typeface="Symbol" pitchFamily="18" charset="2"/>
              </a:rPr>
              <a:t>2</a:t>
            </a:r>
            <a:r>
              <a:rPr lang="en-US" altLang="zh-CN" dirty="0">
                <a:latin typeface="Times New Roman" pitchFamily="18" charset="0"/>
                <a:ea typeface="宋体" pitchFamily="2" charset="-122"/>
                <a:sym typeface="Symbol" pitchFamily="18" charset="2"/>
              </a:rPr>
              <a:t>…</a:t>
            </a:r>
            <a:r>
              <a:rPr lang="en-US" altLang="zh-CN" i="1" dirty="0" err="1">
                <a:ea typeface="宋体" pitchFamily="2" charset="-122"/>
                <a:sym typeface="Symbol" pitchFamily="18" charset="2"/>
              </a:rPr>
              <a:t>b</a:t>
            </a:r>
            <a:r>
              <a:rPr lang="en-US" altLang="zh-CN" i="1" baseline="-25000" dirty="0" err="1">
                <a:ea typeface="宋体" pitchFamily="2" charset="-122"/>
                <a:sym typeface="Symbol" pitchFamily="18" charset="2"/>
              </a:rPr>
              <a:t>n</a:t>
            </a:r>
            <a:r>
              <a:rPr lang="en-US" altLang="zh-CN" i="1" baseline="-25000" dirty="0">
                <a:ea typeface="宋体" pitchFamily="2" charset="-122"/>
                <a:sym typeface="Symbol" pitchFamily="18" charset="2"/>
              </a:rPr>
              <a:t> </a:t>
            </a:r>
            <a:r>
              <a:rPr lang="en-US" altLang="zh-CN" dirty="0">
                <a:ea typeface="宋体" pitchFamily="2" charset="-122"/>
                <a:sym typeface="Symbol" pitchFamily="18" charset="2"/>
              </a:rPr>
              <a:t> where</a:t>
            </a:r>
            <a:br>
              <a:rPr lang="en-US" altLang="zh-CN" dirty="0">
                <a:ea typeface="宋体" pitchFamily="2" charset="-122"/>
                <a:sym typeface="Symbol" pitchFamily="18" charset="2"/>
              </a:rPr>
            </a:br>
            <a:r>
              <a:rPr lang="en-US" altLang="zh-CN" dirty="0">
                <a:ea typeface="宋体" pitchFamily="2" charset="-122"/>
                <a:sym typeface="Symbol" pitchFamily="18" charset="2"/>
              </a:rPr>
              <a:t>                </a:t>
            </a:r>
            <a:r>
              <a:rPr lang="en-US" altLang="zh-CN" dirty="0">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i</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 b</a:t>
            </a:r>
            <a:r>
              <a:rPr lang="en-US" altLang="zh-CN" i="1" baseline="-25000" dirty="0">
                <a:solidFill>
                  <a:srgbClr val="FF0000"/>
                </a:solidFill>
                <a:ea typeface="宋体" pitchFamily="2" charset="-122"/>
                <a:sym typeface="Symbol" pitchFamily="18" charset="2"/>
              </a:rPr>
              <a:t>i</a:t>
            </a:r>
            <a:r>
              <a:rPr lang="en-US" altLang="zh-CN" dirty="0">
                <a:solidFill>
                  <a:srgbClr val="FF0000"/>
                </a:solidFill>
                <a:ea typeface="宋体" pitchFamily="2" charset="-122"/>
                <a:sym typeface="Symbol" pitchFamily="18" charset="2"/>
              </a:rPr>
              <a:t>=1</a:t>
            </a:r>
            <a:r>
              <a:rPr lang="en-US" altLang="zh-CN" dirty="0">
                <a:solidFill>
                  <a:srgbClr val="00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 </a:t>
            </a:r>
            <a:r>
              <a:rPr lang="en-US" altLang="zh-CN" i="1" dirty="0" err="1">
                <a:solidFill>
                  <a:srgbClr val="FF0000"/>
                </a:solidFill>
                <a:ea typeface="宋体" pitchFamily="2" charset="-122"/>
                <a:sym typeface="Symbol" pitchFamily="18" charset="2"/>
              </a:rPr>
              <a:t>x</a:t>
            </a:r>
            <a:r>
              <a:rPr lang="en-US" altLang="zh-CN" i="1" baseline="-25000" dirty="0" err="1">
                <a:solidFill>
                  <a:srgbClr val="FF0000"/>
                </a:solidFill>
                <a:ea typeface="宋体" pitchFamily="2" charset="-122"/>
                <a:sym typeface="Symbol" pitchFamily="18" charset="2"/>
              </a:rPr>
              <a:t>i</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S</a:t>
            </a:r>
            <a:r>
              <a:rPr lang="en-US" altLang="zh-CN" dirty="0">
                <a:ea typeface="宋体" pitchFamily="2" charset="-122"/>
                <a:sym typeface="Symbol" pitchFamily="18" charset="2"/>
              </a:rPr>
              <a:t>.</a:t>
            </a:r>
          </a:p>
          <a:p>
            <a:pPr eaLnBrk="1" hangingPunct="1">
              <a:buNone/>
            </a:pPr>
            <a:endParaRPr lang="en-US" altLang="zh-CN" dirty="0">
              <a:ea typeface="宋体" pitchFamily="2" charset="-122"/>
              <a:sym typeface="Symbol" pitchFamily="18" charset="2"/>
            </a:endParaRPr>
          </a:p>
          <a:p>
            <a:pPr eaLnBrk="1" hangingPunct="1">
              <a:buFont typeface="Wingdings" pitchFamily="2" charset="2"/>
              <a:buNone/>
            </a:pPr>
            <a:r>
              <a:rPr lang="en-US" altLang="zh-CN" i="1" dirty="0">
                <a:solidFill>
                  <a:srgbClr val="030711"/>
                </a:solidFill>
                <a:ea typeface="宋体" pitchFamily="2" charset="-122"/>
                <a:sym typeface="Symbol" pitchFamily="18" charset="2"/>
              </a:rPr>
              <a:t>E.g.</a:t>
            </a:r>
            <a:r>
              <a:rPr lang="en-US" altLang="zh-CN" dirty="0">
                <a:solidFill>
                  <a:srgbClr val="030711"/>
                </a:solidFill>
                <a:ea typeface="宋体" pitchFamily="2" charset="-122"/>
                <a:sym typeface="Symbol" pitchFamily="18" charset="2"/>
              </a:rPr>
              <a:t> </a:t>
            </a:r>
            <a:r>
              <a:rPr lang="en-US" altLang="zh-CN" i="1" dirty="0">
                <a:solidFill>
                  <a:srgbClr val="030711"/>
                </a:solidFill>
                <a:ea typeface="宋体" pitchFamily="2" charset="-122"/>
                <a:sym typeface="Symbol" pitchFamily="18" charset="2"/>
              </a:rPr>
              <a:t>T</a:t>
            </a:r>
            <a:r>
              <a:rPr lang="en-US" altLang="zh-CN" dirty="0">
                <a:solidFill>
                  <a:srgbClr val="030711"/>
                </a:solidFill>
                <a:ea typeface="宋体" pitchFamily="2" charset="-122"/>
                <a:sym typeface="Symbol" pitchFamily="18" charset="2"/>
              </a:rPr>
              <a:t>={1,2,…,8},</a:t>
            </a:r>
            <a:r>
              <a:rPr lang="en-US" altLang="zh-CN" b="1" dirty="0">
                <a:solidFill>
                  <a:srgbClr val="030711"/>
                </a:solidFill>
                <a:ea typeface="宋体" pitchFamily="2" charset="-122"/>
                <a:sym typeface="Symbol" pitchFamily="18" charset="2"/>
              </a:rPr>
              <a:t> </a:t>
            </a:r>
            <a:r>
              <a:rPr lang="en-US" altLang="zh-CN" i="1" dirty="0">
                <a:solidFill>
                  <a:srgbClr val="030711"/>
                </a:solidFill>
                <a:ea typeface="宋体" pitchFamily="2" charset="-122"/>
                <a:sym typeface="Symbol" pitchFamily="18" charset="2"/>
              </a:rPr>
              <a:t>S=</a:t>
            </a:r>
            <a:r>
              <a:rPr lang="en-US" altLang="zh-CN" dirty="0">
                <a:solidFill>
                  <a:srgbClr val="030711"/>
                </a:solidFill>
                <a:ea typeface="宋体" pitchFamily="2" charset="-122"/>
                <a:sym typeface="Symbol" pitchFamily="18" charset="2"/>
              </a:rPr>
              <a:t>{2,3,5,7}.</a:t>
            </a:r>
          </a:p>
          <a:p>
            <a:pPr eaLnBrk="1" hangingPunct="1">
              <a:buNone/>
            </a:pPr>
            <a:r>
              <a:rPr lang="en-US" altLang="zh-CN" dirty="0">
                <a:solidFill>
                  <a:srgbClr val="030711"/>
                </a:solidFill>
                <a:ea typeface="宋体" pitchFamily="2" charset="-122"/>
                <a:sym typeface="Symbol" pitchFamily="18" charset="2"/>
              </a:rPr>
              <a:t>         </a:t>
            </a:r>
            <a:r>
              <a:rPr lang="en-US" altLang="zh-CN" i="1" dirty="0">
                <a:ea typeface="宋体" pitchFamily="2" charset="-122"/>
                <a:sym typeface="Symbol" pitchFamily="18" charset="2"/>
              </a:rPr>
              <a:t>b</a:t>
            </a:r>
            <a:r>
              <a:rPr lang="en-US" altLang="zh-CN" baseline="-25000" dirty="0">
                <a:ea typeface="宋体" pitchFamily="2" charset="-122"/>
                <a:sym typeface="Symbol" pitchFamily="18" charset="2"/>
              </a:rPr>
              <a:t>1</a:t>
            </a:r>
            <a:r>
              <a:rPr lang="en-US" altLang="zh-CN" i="1" dirty="0">
                <a:ea typeface="宋体" pitchFamily="2" charset="-122"/>
                <a:sym typeface="Symbol" pitchFamily="18" charset="2"/>
              </a:rPr>
              <a:t>b</a:t>
            </a:r>
            <a:r>
              <a:rPr lang="en-US" altLang="zh-CN" baseline="-25000" dirty="0">
                <a:ea typeface="宋体" pitchFamily="2" charset="-122"/>
                <a:sym typeface="Symbol" pitchFamily="18" charset="2"/>
              </a:rPr>
              <a:t>2</a:t>
            </a:r>
            <a:r>
              <a:rPr lang="en-US" altLang="zh-CN" dirty="0">
                <a:latin typeface="Times New Roman" pitchFamily="18" charset="0"/>
                <a:ea typeface="宋体" pitchFamily="2" charset="-122"/>
                <a:sym typeface="Symbol" pitchFamily="18" charset="2"/>
              </a:rPr>
              <a:t>…</a:t>
            </a:r>
            <a:r>
              <a:rPr lang="en-US" altLang="zh-CN" i="1" dirty="0">
                <a:ea typeface="宋体" pitchFamily="2" charset="-122"/>
                <a:sym typeface="Symbol" pitchFamily="18" charset="2"/>
              </a:rPr>
              <a:t>b</a:t>
            </a:r>
            <a:r>
              <a:rPr lang="en-US" altLang="zh-CN" i="1" baseline="-25000" dirty="0">
                <a:ea typeface="宋体" pitchFamily="2" charset="-122"/>
                <a:sym typeface="Symbol" pitchFamily="18" charset="2"/>
              </a:rPr>
              <a:t>8 </a:t>
            </a:r>
            <a:r>
              <a:rPr lang="en-US" altLang="zh-CN" dirty="0">
                <a:solidFill>
                  <a:srgbClr val="030711"/>
                </a:solidFill>
                <a:ea typeface="宋体" pitchFamily="2" charset="-122"/>
                <a:sym typeface="Symbol" pitchFamily="18" charset="2"/>
              </a:rPr>
              <a:t>=01101010.</a:t>
            </a:r>
          </a:p>
          <a:p>
            <a:pPr eaLnBrk="1" hangingPunct="1">
              <a:buFont typeface="Wingdings" pitchFamily="2" charset="2"/>
              <a:buNone/>
            </a:pPr>
            <a:r>
              <a:rPr lang="en-US" altLang="zh-CN" dirty="0">
                <a:ea typeface="宋体" pitchFamily="2" charset="-122"/>
                <a:sym typeface="Symbol" pitchFamily="18" charset="2"/>
              </a:rPr>
              <a:t> </a:t>
            </a:r>
            <a:endParaRPr lang="en-US" altLang="zh-CN" dirty="0">
              <a:ea typeface="宋体" pitchFamily="2" charset="-122"/>
            </a:endParaRPr>
          </a:p>
        </p:txBody>
      </p:sp>
    </p:spTree>
    <p:extLst>
      <p:ext uri="{BB962C8B-B14F-4D97-AF65-F5344CB8AC3E}">
        <p14:creationId xmlns:p14="http://schemas.microsoft.com/office/powerpoint/2010/main" val="192176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4A38A74E-AB43-41E5-B074-6CAF749BFC14}" type="slidenum">
              <a:rPr lang="en-US" altLang="zh-CN"/>
              <a:pPr>
                <a:defRPr/>
              </a:pPr>
              <a:t>19</a:t>
            </a:fld>
            <a:endParaRPr lang="en-US" altLang="zh-CN"/>
          </a:p>
        </p:txBody>
      </p:sp>
      <p:sp>
        <p:nvSpPr>
          <p:cNvPr id="22531"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22532" name="Group 3"/>
          <p:cNvGrpSpPr>
            <a:grpSpLocks/>
          </p:cNvGrpSpPr>
          <p:nvPr/>
        </p:nvGrpSpPr>
        <p:grpSpPr bwMode="auto">
          <a:xfrm>
            <a:off x="1981200" y="2819400"/>
            <a:ext cx="5029200" cy="2438400"/>
            <a:chOff x="1997" y="1314"/>
            <a:chExt cx="1889" cy="1009"/>
          </a:xfrm>
        </p:grpSpPr>
        <p:grpSp>
          <p:nvGrpSpPr>
            <p:cNvPr id="22534" name="Group 4"/>
            <p:cNvGrpSpPr>
              <a:grpSpLocks/>
            </p:cNvGrpSpPr>
            <p:nvPr/>
          </p:nvGrpSpPr>
          <p:grpSpPr bwMode="auto">
            <a:xfrm>
              <a:off x="1997" y="1404"/>
              <a:ext cx="1889" cy="919"/>
              <a:chOff x="1973" y="1027"/>
              <a:chExt cx="1926" cy="937"/>
            </a:xfrm>
          </p:grpSpPr>
          <p:sp>
            <p:nvSpPr>
              <p:cNvPr id="128005"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p>
            </p:txBody>
          </p:sp>
          <p:sp>
            <p:nvSpPr>
              <p:cNvPr id="128006"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p>
            </p:txBody>
          </p:sp>
        </p:grpSp>
        <p:sp>
          <p:nvSpPr>
            <p:cNvPr id="128007"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p>
          </p:txBody>
        </p:sp>
        <p:sp>
          <p:nvSpPr>
            <p:cNvPr id="128008"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p>
          </p:txBody>
        </p:sp>
        <p:sp>
          <p:nvSpPr>
            <p:cNvPr id="128009"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p>
          </p:txBody>
        </p:sp>
        <p:sp>
          <p:nvSpPr>
            <p:cNvPr id="128010"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p>
          </p:txBody>
        </p:sp>
      </p:grpSp>
      <p:sp>
        <p:nvSpPr>
          <p:cNvPr id="22533" name="Rectangle 11"/>
          <p:cNvSpPr>
            <a:spLocks noGrp="1" noChangeArrowheads="1"/>
          </p:cNvSpPr>
          <p:nvPr>
            <p:ph type="body" idx="1"/>
          </p:nvPr>
        </p:nvSpPr>
        <p:spPr>
          <a:xfrm>
            <a:off x="2209800" y="3505200"/>
            <a:ext cx="4572000" cy="685800"/>
          </a:xfrm>
        </p:spPr>
        <p:txBody>
          <a:bodyPr/>
          <a:lstStyle/>
          <a:p>
            <a:pPr algn="ctr">
              <a:spcBef>
                <a:spcPct val="0"/>
              </a:spcBef>
              <a:buClrTx/>
              <a:buFontTx/>
              <a:buNone/>
            </a:pPr>
            <a:r>
              <a:rPr lang="en-US" altLang="zh-CN" b="1">
                <a:ea typeface="宋体" pitchFamily="2" charset="-122"/>
              </a:rPr>
              <a:t>Power Sets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sldNum" sz="quarter" idx="12"/>
          </p:nvPr>
        </p:nvSpPr>
        <p:spPr/>
        <p:txBody>
          <a:bodyPr/>
          <a:lstStyle/>
          <a:p>
            <a:pPr>
              <a:defRPr/>
            </a:pPr>
            <a:fld id="{DBF8DC7E-DC38-40B6-882A-B750A2F44550}" type="slidenum">
              <a:rPr lang="en-US" altLang="zh-CN"/>
              <a:pPr>
                <a:defRPr/>
              </a:pPr>
              <a:t>2</a:t>
            </a:fld>
            <a:endParaRPr lang="en-US" altLang="zh-CN"/>
          </a:p>
        </p:txBody>
      </p:sp>
      <p:sp>
        <p:nvSpPr>
          <p:cNvPr id="4099" name="Rectangle 2"/>
          <p:cNvSpPr>
            <a:spLocks noChangeArrowheads="1"/>
          </p:cNvSpPr>
          <p:nvPr/>
        </p:nvSpPr>
        <p:spPr bwMode="white">
          <a:xfrm>
            <a:off x="3657600" y="6096000"/>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buFont typeface="Wingdings" pitchFamily="2" charset="2"/>
              <a:buNone/>
            </a:pPr>
            <a:r>
              <a:rPr lang="en-US" altLang="zh-CN" sz="1800" b="1">
                <a:latin typeface="Verdana" pitchFamily="34" charset="0"/>
              </a:rPr>
              <a:t>Section 2.1-2.2</a:t>
            </a:r>
          </a:p>
        </p:txBody>
      </p:sp>
      <p:sp>
        <p:nvSpPr>
          <p:cNvPr id="4100" name="Text Box 3"/>
          <p:cNvSpPr txBox="1">
            <a:spLocks noChangeArrowheads="1"/>
          </p:cNvSpPr>
          <p:nvPr/>
        </p:nvSpPr>
        <p:spPr bwMode="white">
          <a:xfrm>
            <a:off x="2362200" y="32766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r>
              <a:rPr lang="en-US" altLang="zh-CN" sz="2400" b="1">
                <a:solidFill>
                  <a:schemeClr val="bg1"/>
                </a:solidFill>
                <a:latin typeface="Euclid" pitchFamily="18" charset="0"/>
                <a:ea typeface="Dotum" pitchFamily="34" charset="-127"/>
              </a:rPr>
              <a:t>Chapter 2. Logic and Proof, Sets, and Function</a:t>
            </a:r>
          </a:p>
        </p:txBody>
      </p:sp>
      <p:sp>
        <p:nvSpPr>
          <p:cNvPr id="15364" name="WordArt 4"/>
          <p:cNvSpPr>
            <a:spLocks noChangeArrowheads="1" noChangeShapeType="1" noTextEdit="1"/>
          </p:cNvSpPr>
          <p:nvPr/>
        </p:nvSpPr>
        <p:spPr bwMode="gray">
          <a:xfrm>
            <a:off x="3048000" y="4648200"/>
            <a:ext cx="33528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Sets</a:t>
            </a:r>
            <a:endParaRPr lang="zh-CN" altLang="en-US" sz="3600" b="1" kern="10" dirty="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228E43D-FB5F-4863-8276-9D2B7E95FC2A}" type="slidenum">
              <a:rPr lang="en-US" altLang="zh-CN"/>
              <a:pPr>
                <a:defRPr/>
              </a:pPr>
              <a:t>20</a:t>
            </a:fld>
            <a:endParaRPr lang="en-US" altLang="zh-CN"/>
          </a:p>
        </p:txBody>
      </p:sp>
      <p:sp>
        <p:nvSpPr>
          <p:cNvPr id="23555" name="Rectangle 2"/>
          <p:cNvSpPr>
            <a:spLocks noGrp="1" noChangeArrowheads="1"/>
          </p:cNvSpPr>
          <p:nvPr>
            <p:ph type="title"/>
          </p:nvPr>
        </p:nvSpPr>
        <p:spPr/>
        <p:txBody>
          <a:bodyPr/>
          <a:lstStyle/>
          <a:p>
            <a:pPr eaLnBrk="1" hangingPunct="1"/>
            <a:r>
              <a:rPr lang="en-US" altLang="zh-CN">
                <a:ea typeface="宋体" pitchFamily="2" charset="-122"/>
              </a:rPr>
              <a:t>The </a:t>
            </a:r>
            <a:r>
              <a:rPr lang="en-US" altLang="zh-CN" i="1">
                <a:ea typeface="宋体" pitchFamily="2" charset="-122"/>
              </a:rPr>
              <a:t>Power Set</a:t>
            </a:r>
            <a:r>
              <a:rPr lang="en-US" altLang="zh-CN">
                <a:ea typeface="宋体" pitchFamily="2" charset="-122"/>
              </a:rPr>
              <a:t> Operation</a:t>
            </a:r>
          </a:p>
        </p:txBody>
      </p:sp>
      <p:sp>
        <p:nvSpPr>
          <p:cNvPr id="23556" name="Rectangle 3"/>
          <p:cNvSpPr>
            <a:spLocks noGrp="1" noChangeArrowheads="1"/>
          </p:cNvSpPr>
          <p:nvPr>
            <p:ph type="body" idx="1"/>
          </p:nvPr>
        </p:nvSpPr>
        <p:spPr/>
        <p:txBody>
          <a:bodyPr/>
          <a:lstStyle/>
          <a:p>
            <a:pPr eaLnBrk="1" hangingPunct="1"/>
            <a:r>
              <a:rPr lang="en-US" altLang="zh-CN" dirty="0">
                <a:ea typeface="宋体" pitchFamily="2" charset="-122"/>
              </a:rPr>
              <a:t>The </a:t>
            </a:r>
            <a:r>
              <a:rPr lang="en-US" altLang="zh-CN" i="1" dirty="0">
                <a:ea typeface="宋体" pitchFamily="2" charset="-122"/>
              </a:rPr>
              <a:t>power set</a:t>
            </a:r>
            <a:r>
              <a:rPr lang="en-US" altLang="zh-CN" dirty="0">
                <a:ea typeface="宋体" pitchFamily="2" charset="-122"/>
              </a:rPr>
              <a:t> P(</a:t>
            </a:r>
            <a:r>
              <a:rPr lang="en-US" altLang="zh-CN" i="1" dirty="0">
                <a:ea typeface="宋体" pitchFamily="2" charset="-122"/>
              </a:rPr>
              <a:t>S</a:t>
            </a:r>
            <a:r>
              <a:rPr lang="en-US" altLang="zh-CN" dirty="0">
                <a:ea typeface="宋体" pitchFamily="2" charset="-122"/>
              </a:rPr>
              <a:t>) of a set </a:t>
            </a:r>
            <a:r>
              <a:rPr lang="en-US" altLang="zh-CN" i="1" dirty="0">
                <a:ea typeface="宋体" pitchFamily="2" charset="-122"/>
              </a:rPr>
              <a:t>S</a:t>
            </a:r>
            <a:r>
              <a:rPr lang="en-US" altLang="zh-CN" dirty="0">
                <a:ea typeface="宋体" pitchFamily="2" charset="-122"/>
              </a:rPr>
              <a:t> is the set of all subsets of </a:t>
            </a:r>
            <a:r>
              <a:rPr lang="en-US" altLang="zh-CN" i="1" dirty="0">
                <a:ea typeface="宋体" pitchFamily="2" charset="-122"/>
              </a:rPr>
              <a:t>S</a:t>
            </a:r>
            <a:r>
              <a:rPr lang="en-US" altLang="zh-CN" dirty="0">
                <a:ea typeface="宋体" pitchFamily="2" charset="-122"/>
              </a:rPr>
              <a:t>.  </a:t>
            </a:r>
            <a:r>
              <a:rPr lang="en-US" altLang="zh-CN" dirty="0">
                <a:solidFill>
                  <a:srgbClr val="FF0000"/>
                </a:solidFill>
                <a:ea typeface="宋体" pitchFamily="2" charset="-122"/>
              </a:rPr>
              <a:t>P(</a:t>
            </a:r>
            <a:r>
              <a:rPr lang="en-US" altLang="zh-CN" i="1" dirty="0">
                <a:solidFill>
                  <a:srgbClr val="FF0000"/>
                </a:solidFill>
                <a:ea typeface="宋体" pitchFamily="2" charset="-122"/>
              </a:rPr>
              <a:t>S</a:t>
            </a:r>
            <a:r>
              <a:rPr lang="en-US" altLang="zh-CN" dirty="0">
                <a:solidFill>
                  <a:srgbClr val="FF0000"/>
                </a:solidFill>
                <a:ea typeface="宋体" pitchFamily="2" charset="-122"/>
              </a:rPr>
              <a:t>) :</a:t>
            </a:r>
            <a:r>
              <a:rPr lang="en-US" altLang="zh-CN" dirty="0">
                <a:solidFill>
                  <a:srgbClr val="FF0000"/>
                </a:solidFill>
                <a:ea typeface="宋体" pitchFamily="2" charset="-122"/>
                <a:cs typeface="Times New Roman" pitchFamily="18" charset="0"/>
              </a:rPr>
              <a:t>≡ </a:t>
            </a:r>
            <a:r>
              <a:rPr lang="en-US" altLang="zh-CN" dirty="0">
                <a:solidFill>
                  <a:srgbClr val="FF0000"/>
                </a:solidFill>
                <a:ea typeface="宋体" pitchFamily="2" charset="-122"/>
              </a:rPr>
              <a:t>{</a:t>
            </a:r>
            <a:r>
              <a:rPr lang="en-US" altLang="zh-CN" i="1" dirty="0">
                <a:solidFill>
                  <a:srgbClr val="FF0000"/>
                </a:solidFill>
                <a:ea typeface="宋体" pitchFamily="2" charset="-122"/>
              </a:rPr>
              <a:t>x </a:t>
            </a:r>
            <a:r>
              <a:rPr lang="en-US" altLang="zh-CN" dirty="0">
                <a:solidFill>
                  <a:srgbClr val="FF0000"/>
                </a:solidFill>
                <a:ea typeface="宋体" pitchFamily="2" charset="-122"/>
              </a:rPr>
              <a:t>| </a:t>
            </a:r>
            <a:r>
              <a:rPr lang="en-US" altLang="zh-CN" i="1" dirty="0" err="1">
                <a:solidFill>
                  <a:srgbClr val="FF0000"/>
                </a:solidFill>
                <a:ea typeface="宋体" pitchFamily="2" charset="-122"/>
              </a:rPr>
              <a:t>x</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rPr>
              <a:t>S</a:t>
            </a:r>
            <a:r>
              <a:rPr lang="en-US" altLang="zh-CN" dirty="0">
                <a:solidFill>
                  <a:srgbClr val="FF0000"/>
                </a:solidFill>
                <a:ea typeface="宋体" pitchFamily="2" charset="-122"/>
              </a:rPr>
              <a:t>}.</a:t>
            </a:r>
          </a:p>
          <a:p>
            <a:pPr eaLnBrk="1" hangingPunct="1"/>
            <a:r>
              <a:rPr lang="en-US" altLang="zh-CN" i="1" dirty="0">
                <a:ea typeface="宋体" pitchFamily="2" charset="-122"/>
              </a:rPr>
              <a:t>E</a:t>
            </a:r>
            <a:r>
              <a:rPr lang="en-US" altLang="zh-CN" dirty="0">
                <a:ea typeface="宋体" pitchFamily="2" charset="-122"/>
              </a:rPr>
              <a:t>.</a:t>
            </a:r>
            <a:r>
              <a:rPr lang="en-US" altLang="zh-CN" i="1" dirty="0">
                <a:ea typeface="宋体" pitchFamily="2" charset="-122"/>
              </a:rPr>
              <a:t>g.</a:t>
            </a:r>
            <a:r>
              <a:rPr lang="en-US" altLang="zh-CN" dirty="0">
                <a:ea typeface="宋体" pitchFamily="2" charset="-122"/>
              </a:rPr>
              <a:t> P({</a:t>
            </a:r>
            <a:r>
              <a:rPr lang="en-US" altLang="zh-CN" dirty="0" err="1">
                <a:ea typeface="宋体" pitchFamily="2" charset="-122"/>
              </a:rPr>
              <a:t>a,b</a:t>
            </a:r>
            <a:r>
              <a:rPr lang="en-US" altLang="zh-CN" dirty="0">
                <a:ea typeface="宋体" pitchFamily="2" charset="-122"/>
              </a:rPr>
              <a:t>}) = {</a:t>
            </a:r>
            <a:r>
              <a:rPr lang="en-US" altLang="zh-CN" dirty="0">
                <a:ea typeface="宋体" pitchFamily="2" charset="-122"/>
                <a:sym typeface="Symbol" pitchFamily="18" charset="2"/>
              </a:rPr>
              <a:t></a:t>
            </a:r>
            <a:r>
              <a:rPr lang="en-US" altLang="zh-CN" dirty="0">
                <a:ea typeface="宋体" pitchFamily="2" charset="-122"/>
              </a:rPr>
              <a:t>, {a}, {b}, {</a:t>
            </a:r>
            <a:r>
              <a:rPr lang="en-US" altLang="zh-CN" dirty="0" err="1">
                <a:ea typeface="宋体" pitchFamily="2" charset="-122"/>
              </a:rPr>
              <a:t>a,b</a:t>
            </a:r>
            <a:r>
              <a:rPr lang="en-US" altLang="zh-CN" dirty="0">
                <a:ea typeface="宋体" pitchFamily="2" charset="-122"/>
              </a:rPr>
              <a:t>}}.</a:t>
            </a:r>
          </a:p>
          <a:p>
            <a:pPr eaLnBrk="1" hangingPunct="1"/>
            <a:endParaRPr lang="en-US" altLang="zh-CN" dirty="0">
              <a:ea typeface="宋体" pitchFamily="2" charset="-122"/>
            </a:endParaRPr>
          </a:p>
          <a:p>
            <a:pPr eaLnBrk="1" hangingPunct="1"/>
            <a:r>
              <a:rPr lang="en-US" altLang="zh-CN" dirty="0">
                <a:ea typeface="宋体" pitchFamily="2" charset="-122"/>
              </a:rPr>
              <a:t>Sometimes P(</a:t>
            </a:r>
            <a:r>
              <a:rPr lang="en-US" altLang="zh-CN" i="1" dirty="0">
                <a:ea typeface="宋体" pitchFamily="2" charset="-122"/>
              </a:rPr>
              <a:t>S</a:t>
            </a:r>
            <a:r>
              <a:rPr lang="en-US" altLang="zh-CN" dirty="0">
                <a:ea typeface="宋体" pitchFamily="2" charset="-122"/>
              </a:rPr>
              <a:t>) is written </a:t>
            </a:r>
            <a:r>
              <a:rPr lang="en-US" altLang="zh-CN" b="1" dirty="0">
                <a:ea typeface="宋体" pitchFamily="2" charset="-122"/>
              </a:rPr>
              <a:t>2</a:t>
            </a:r>
            <a:r>
              <a:rPr lang="en-US" altLang="zh-CN" i="1" baseline="30000" dirty="0">
                <a:ea typeface="宋体" pitchFamily="2" charset="-122"/>
              </a:rPr>
              <a:t>S</a:t>
            </a:r>
            <a:r>
              <a:rPr lang="en-US" altLang="zh-CN" i="1" dirty="0">
                <a:ea typeface="宋体" pitchFamily="2" charset="-122"/>
              </a:rPr>
              <a:t>, </a:t>
            </a:r>
            <a:r>
              <a:rPr lang="en-US" altLang="zh-CN" dirty="0">
                <a:ea typeface="宋体" pitchFamily="2" charset="-122"/>
              </a:rPr>
              <a:t>because</a:t>
            </a:r>
            <a:br>
              <a:rPr lang="en-US" altLang="zh-CN" dirty="0">
                <a:ea typeface="宋体" pitchFamily="2" charset="-122"/>
              </a:rPr>
            </a:br>
            <a:r>
              <a:rPr lang="en-US" altLang="zh-CN" dirty="0">
                <a:ea typeface="宋体" pitchFamily="2" charset="-122"/>
              </a:rPr>
              <a:t> </a:t>
            </a:r>
            <a:r>
              <a:rPr lang="en-US" altLang="zh-CN" dirty="0">
                <a:solidFill>
                  <a:srgbClr val="FF0000"/>
                </a:solidFill>
                <a:ea typeface="宋体" pitchFamily="2" charset="-122"/>
              </a:rPr>
              <a:t>|P(</a:t>
            </a:r>
            <a:r>
              <a:rPr lang="en-US" altLang="zh-CN" i="1" dirty="0">
                <a:solidFill>
                  <a:srgbClr val="FF0000"/>
                </a:solidFill>
                <a:ea typeface="宋体" pitchFamily="2" charset="-122"/>
              </a:rPr>
              <a:t>S</a:t>
            </a:r>
            <a:r>
              <a:rPr lang="en-US" altLang="zh-CN" dirty="0">
                <a:solidFill>
                  <a:srgbClr val="FF0000"/>
                </a:solidFill>
                <a:ea typeface="宋体" pitchFamily="2" charset="-122"/>
              </a:rPr>
              <a:t>)| = 2</a:t>
            </a:r>
            <a:r>
              <a:rPr lang="en-US" altLang="zh-CN" baseline="30000" dirty="0">
                <a:solidFill>
                  <a:srgbClr val="FF0000"/>
                </a:solidFill>
                <a:ea typeface="宋体" pitchFamily="2" charset="-122"/>
              </a:rPr>
              <a:t>|</a:t>
            </a:r>
            <a:r>
              <a:rPr lang="en-US" altLang="zh-CN" i="1" baseline="30000" dirty="0">
                <a:solidFill>
                  <a:srgbClr val="FF0000"/>
                </a:solidFill>
                <a:ea typeface="宋体" pitchFamily="2" charset="-122"/>
              </a:rPr>
              <a:t>S</a:t>
            </a:r>
            <a:r>
              <a:rPr lang="en-US" altLang="zh-CN" baseline="30000" dirty="0">
                <a:solidFill>
                  <a:srgbClr val="FF0000"/>
                </a:solidFill>
                <a:ea typeface="宋体" pitchFamily="2" charset="-122"/>
              </a:rPr>
              <a:t>|</a:t>
            </a:r>
            <a:r>
              <a:rPr lang="en-US" altLang="zh-CN" dirty="0">
                <a:ea typeface="宋体" pitchFamily="2" charset="-122"/>
              </a:rPr>
              <a:t>.</a:t>
            </a:r>
          </a:p>
          <a:p>
            <a:pPr eaLnBrk="1" hangingPunct="1"/>
            <a:endParaRPr lang="en-US" altLang="zh-CN" dirty="0">
              <a:ea typeface="宋体" pitchFamily="2" charset="-122"/>
            </a:endParaRPr>
          </a:p>
          <a:p>
            <a:pPr eaLnBrk="1" hangingPunct="1"/>
            <a:r>
              <a:rPr lang="en-US" altLang="zh-CN" dirty="0">
                <a:ea typeface="宋体" pitchFamily="2" charset="-122"/>
              </a:rPr>
              <a:t>It turns out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S</a:t>
            </a:r>
            <a:r>
              <a:rPr lang="en-US" altLang="zh-CN" dirty="0">
                <a:solidFill>
                  <a:srgbClr val="FF0000"/>
                </a:solidFill>
                <a:ea typeface="宋体" pitchFamily="2" charset="-122"/>
                <a:sym typeface="Symbol" pitchFamily="18" charset="2"/>
              </a:rPr>
              <a:t>:|P(</a:t>
            </a:r>
            <a:r>
              <a:rPr lang="en-US" altLang="zh-CN" i="1" dirty="0">
                <a:solidFill>
                  <a:srgbClr val="FF0000"/>
                </a:solidFill>
                <a:ea typeface="宋体" pitchFamily="2" charset="-122"/>
                <a:sym typeface="Symbol" pitchFamily="18" charset="2"/>
              </a:rPr>
              <a:t>S</a:t>
            </a:r>
            <a:r>
              <a:rPr lang="en-US" altLang="zh-CN" dirty="0">
                <a:solidFill>
                  <a:srgbClr val="FF0000"/>
                </a:solidFill>
                <a:ea typeface="宋体" pitchFamily="2" charset="-122"/>
                <a:sym typeface="Symbol" pitchFamily="18" charset="2"/>
              </a:rPr>
              <a:t>)|&gt;|</a:t>
            </a:r>
            <a:r>
              <a:rPr lang="en-US" altLang="zh-CN" i="1" dirty="0">
                <a:solidFill>
                  <a:srgbClr val="FF0000"/>
                </a:solidFill>
                <a:ea typeface="宋体" pitchFamily="2" charset="-122"/>
                <a:sym typeface="Symbol" pitchFamily="18" charset="2"/>
              </a:rPr>
              <a:t>S</a:t>
            </a:r>
            <a:r>
              <a:rPr lang="en-US" altLang="zh-CN" dirty="0">
                <a:solidFill>
                  <a:srgbClr val="FF0000"/>
                </a:solidFill>
                <a:ea typeface="宋体" pitchFamily="2" charset="-122"/>
                <a:sym typeface="Symbol" pitchFamily="18" charset="2"/>
              </a:rPr>
              <a:t>|</a:t>
            </a:r>
            <a:r>
              <a:rPr lang="en-US" altLang="zh-CN" dirty="0">
                <a:ea typeface="宋体" pitchFamily="2" charset="-122"/>
                <a:sym typeface="Symbol" pitchFamily="18" charset="2"/>
              </a:rPr>
              <a:t>, </a:t>
            </a:r>
            <a:r>
              <a:rPr lang="en-US" altLang="zh-CN" i="1" dirty="0">
                <a:ea typeface="宋体" pitchFamily="2" charset="-122"/>
                <a:sym typeface="Symbol" pitchFamily="18" charset="2"/>
              </a:rPr>
              <a:t>e.g.</a:t>
            </a:r>
            <a:r>
              <a:rPr lang="en-US" altLang="zh-CN" dirty="0">
                <a:ea typeface="宋体" pitchFamily="2" charset="-122"/>
              </a:rPr>
              <a:t> </a:t>
            </a:r>
            <a:r>
              <a:rPr lang="en-US" altLang="zh-CN" dirty="0">
                <a:solidFill>
                  <a:srgbClr val="FF0000"/>
                </a:solidFill>
                <a:ea typeface="宋体" pitchFamily="2" charset="-122"/>
              </a:rPr>
              <a:t>|P(</a:t>
            </a:r>
            <a:r>
              <a:rPr lang="en-US" altLang="zh-CN" b="1" dirty="0">
                <a:solidFill>
                  <a:srgbClr val="FF0000"/>
                </a:solidFill>
                <a:ea typeface="宋体" pitchFamily="2" charset="-122"/>
              </a:rPr>
              <a:t>N</a:t>
            </a:r>
            <a:r>
              <a:rPr lang="en-US" altLang="zh-CN" dirty="0">
                <a:solidFill>
                  <a:srgbClr val="FF0000"/>
                </a:solidFill>
                <a:ea typeface="宋体" pitchFamily="2" charset="-122"/>
              </a:rPr>
              <a:t>)| &gt; |</a:t>
            </a:r>
            <a:r>
              <a:rPr lang="en-US" altLang="zh-CN" b="1" dirty="0">
                <a:solidFill>
                  <a:srgbClr val="FF0000"/>
                </a:solidFill>
                <a:ea typeface="宋体" pitchFamily="2" charset="-122"/>
              </a:rPr>
              <a:t>N</a:t>
            </a:r>
            <a:r>
              <a:rPr lang="en-US" altLang="zh-CN" dirty="0">
                <a:solidFill>
                  <a:srgbClr val="FF0000"/>
                </a:solidFill>
                <a:ea typeface="宋体" pitchFamily="2" charset="-122"/>
              </a:rPr>
              <a:t>|</a:t>
            </a:r>
            <a:r>
              <a:rPr lang="en-US" altLang="zh-CN" dirty="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38714FD7-F410-44F9-B1EA-C1DE01FDF91E}" type="slidenum">
              <a:rPr lang="en-US" altLang="zh-CN"/>
              <a:pPr>
                <a:defRPr/>
              </a:pPr>
              <a:t>21</a:t>
            </a:fld>
            <a:endParaRPr lang="en-US" altLang="zh-CN"/>
          </a:p>
        </p:txBody>
      </p:sp>
      <p:sp>
        <p:nvSpPr>
          <p:cNvPr id="24579" name="Rectangle 2"/>
          <p:cNvSpPr>
            <a:spLocks noGrp="1" noChangeArrowheads="1"/>
          </p:cNvSpPr>
          <p:nvPr>
            <p:ph type="title"/>
          </p:nvPr>
        </p:nvSpPr>
        <p:spPr/>
        <p:txBody>
          <a:bodyPr/>
          <a:lstStyle/>
          <a:p>
            <a:pPr eaLnBrk="1" hangingPunct="1"/>
            <a:r>
              <a:rPr lang="en-US" altLang="zh-CN" sz="2800">
                <a:ea typeface="宋体" pitchFamily="2" charset="-122"/>
              </a:rPr>
              <a:t>Examples</a:t>
            </a:r>
          </a:p>
        </p:txBody>
      </p:sp>
      <p:sp>
        <p:nvSpPr>
          <p:cNvPr id="24580" name="Rectangle 3"/>
          <p:cNvSpPr>
            <a:spLocks noGrp="1" noChangeArrowheads="1"/>
          </p:cNvSpPr>
          <p:nvPr>
            <p:ph type="body" idx="1"/>
          </p:nvPr>
        </p:nvSpPr>
        <p:spPr/>
        <p:txBody>
          <a:bodyPr/>
          <a:lstStyle/>
          <a:p>
            <a:pPr eaLnBrk="1" hangingPunct="1"/>
            <a:r>
              <a:rPr lang="en-US" altLang="zh-CN" dirty="0">
                <a:ea typeface="宋体" pitchFamily="2" charset="-122"/>
              </a:rPr>
              <a:t>P({0, 1, 2})</a:t>
            </a:r>
          </a:p>
          <a:p>
            <a:pPr eaLnBrk="1" hangingPunct="1">
              <a:buFont typeface="Wingdings" pitchFamily="2" charset="2"/>
              <a:buNone/>
            </a:pPr>
            <a:r>
              <a:rPr lang="en-US" altLang="zh-CN" dirty="0">
                <a:ea typeface="宋体" pitchFamily="2" charset="-122"/>
              </a:rPr>
              <a:t>   ={</a:t>
            </a:r>
            <a:r>
              <a:rPr lang="en-US" altLang="zh-CN" dirty="0">
                <a:ea typeface="宋体" pitchFamily="2" charset="-122"/>
                <a:sym typeface="Symbol" pitchFamily="18" charset="2"/>
              </a:rPr>
              <a:t>,{0},{1},{2},{0,1},{1,2},{0,2},{1,2},{0,1,2}</a:t>
            </a:r>
            <a:r>
              <a:rPr lang="en-US" altLang="zh-CN" dirty="0">
                <a:ea typeface="宋体" pitchFamily="2" charset="-122"/>
              </a:rPr>
              <a:t>}</a:t>
            </a:r>
          </a:p>
          <a:p>
            <a:pPr eaLnBrk="1" hangingPunct="1">
              <a:buFont typeface="Wingdings" pitchFamily="2" charset="2"/>
              <a:buNone/>
            </a:pPr>
            <a:endParaRPr lang="en-US" altLang="zh-CN" dirty="0">
              <a:ea typeface="宋体" pitchFamily="2" charset="-122"/>
            </a:endParaRPr>
          </a:p>
          <a:p>
            <a:pPr eaLnBrk="1" hangingPunct="1"/>
            <a:r>
              <a:rPr lang="en-US" altLang="zh-CN" dirty="0">
                <a:ea typeface="宋体" pitchFamily="2" charset="-122"/>
              </a:rPr>
              <a:t>P({</a:t>
            </a:r>
            <a:r>
              <a:rPr lang="en-US" altLang="zh-CN" dirty="0">
                <a:ea typeface="宋体" pitchFamily="2" charset="-122"/>
                <a:sym typeface="Symbol" pitchFamily="18" charset="2"/>
              </a:rPr>
              <a:t></a:t>
            </a:r>
            <a:r>
              <a:rPr lang="en-US" altLang="zh-CN" dirty="0">
                <a:ea typeface="宋体" pitchFamily="2" charset="-122"/>
              </a:rPr>
              <a:t>})? P(</a:t>
            </a:r>
            <a:r>
              <a:rPr lang="en-US" altLang="zh-CN" dirty="0">
                <a:ea typeface="宋体" pitchFamily="2" charset="-122"/>
                <a:sym typeface="Symbol" pitchFamily="18" charset="2"/>
              </a:rPr>
              <a:t></a:t>
            </a:r>
            <a:r>
              <a:rPr lang="en-US" altLang="zh-CN" dirty="0">
                <a:ea typeface="宋体" pitchFamily="2" charset="-122"/>
              </a:rPr>
              <a:t>)? </a:t>
            </a:r>
          </a:p>
          <a:p>
            <a:pPr eaLnBrk="1" hangingPunct="1">
              <a:buFont typeface="Wingdings" pitchFamily="2" charset="2"/>
              <a:buNone/>
            </a:pPr>
            <a:endParaRPr lang="en-US" altLang="zh-CN" dirty="0">
              <a:ea typeface="宋体" pitchFamily="2" charset="-122"/>
            </a:endParaRPr>
          </a:p>
          <a:p>
            <a:pPr eaLnBrk="1" hangingPunct="1"/>
            <a:r>
              <a:rPr lang="en-US" altLang="zh-CN" dirty="0">
                <a:ea typeface="宋体" pitchFamily="2" charset="-122"/>
              </a:rPr>
              <a:t>P({</a:t>
            </a:r>
            <a:r>
              <a:rPr lang="en-US" altLang="zh-CN" dirty="0">
                <a:ea typeface="宋体" pitchFamily="2" charset="-122"/>
                <a:sym typeface="Symbol" pitchFamily="18" charset="2"/>
              </a:rPr>
              <a:t></a:t>
            </a:r>
            <a:r>
              <a:rPr lang="en-US" altLang="zh-CN" dirty="0">
                <a:ea typeface="宋体" pitchFamily="2" charset="-122"/>
              </a:rPr>
              <a:t>})={</a:t>
            </a:r>
            <a:r>
              <a:rPr lang="en-US" altLang="zh-CN" dirty="0">
                <a:ea typeface="宋体" pitchFamily="2" charset="-122"/>
                <a:sym typeface="Symbol" pitchFamily="18" charset="2"/>
              </a:rPr>
              <a:t>, {}</a:t>
            </a:r>
            <a:r>
              <a:rPr lang="en-US" altLang="zh-CN" dirty="0">
                <a:ea typeface="宋体" pitchFamily="2" charset="-122"/>
              </a:rPr>
              <a:t>}</a:t>
            </a:r>
          </a:p>
          <a:p>
            <a:pPr eaLnBrk="1" hangingPunct="1"/>
            <a:r>
              <a:rPr lang="en-US" altLang="zh-CN" dirty="0">
                <a:ea typeface="宋体" pitchFamily="2" charset="-122"/>
              </a:rPr>
              <a:t>P(</a:t>
            </a:r>
            <a:r>
              <a:rPr lang="en-US" altLang="zh-CN" dirty="0">
                <a:ea typeface="宋体" pitchFamily="2" charset="-122"/>
                <a:sym typeface="Symbol" pitchFamily="18" charset="2"/>
              </a:rPr>
              <a:t></a:t>
            </a:r>
            <a:r>
              <a:rPr lang="en-US" altLang="zh-CN" dirty="0">
                <a:ea typeface="宋体" pitchFamily="2" charset="-122"/>
              </a:rPr>
              <a:t>)={</a:t>
            </a:r>
            <a:r>
              <a:rPr lang="en-US" altLang="zh-CN" dirty="0">
                <a:ea typeface="宋体" pitchFamily="2" charset="-122"/>
                <a:sym typeface="Symbol" pitchFamily="18" charset="2"/>
              </a:rPr>
              <a:t></a:t>
            </a:r>
            <a:r>
              <a:rPr lang="en-US" altLang="zh-CN" dirty="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0B478F8-45A3-4C03-A308-6E47B2F6A3AB}" type="slidenum">
              <a:rPr lang="en-US" altLang="zh-CN"/>
              <a:pPr>
                <a:defRPr/>
              </a:pPr>
              <a:t>22</a:t>
            </a:fld>
            <a:endParaRPr lang="en-US" altLang="zh-CN"/>
          </a:p>
        </p:txBody>
      </p:sp>
      <p:sp>
        <p:nvSpPr>
          <p:cNvPr id="25603" name="Rectangle 2"/>
          <p:cNvSpPr>
            <a:spLocks noGrp="1" noChangeArrowheads="1"/>
          </p:cNvSpPr>
          <p:nvPr>
            <p:ph type="title"/>
          </p:nvPr>
        </p:nvSpPr>
        <p:spPr/>
        <p:txBody>
          <a:bodyPr/>
          <a:lstStyle/>
          <a:p>
            <a:pPr eaLnBrk="1" hangingPunct="1"/>
            <a:r>
              <a:rPr lang="en-US" altLang="zh-CN">
                <a:ea typeface="宋体" pitchFamily="2" charset="-122"/>
              </a:rPr>
              <a:t>Cartesian Products of Sets</a:t>
            </a:r>
          </a:p>
        </p:txBody>
      </p:sp>
      <p:sp>
        <p:nvSpPr>
          <p:cNvPr id="25604" name="Rectangle 3"/>
          <p:cNvSpPr>
            <a:spLocks noGrp="1" noChangeArrowheads="1"/>
          </p:cNvSpPr>
          <p:nvPr>
            <p:ph type="body" idx="1"/>
          </p:nvPr>
        </p:nvSpPr>
        <p:spPr/>
        <p:txBody>
          <a:bodyPr/>
          <a:lstStyle/>
          <a:p>
            <a:pPr eaLnBrk="1" hangingPunct="1"/>
            <a:r>
              <a:rPr lang="en-US" altLang="zh-CN" dirty="0">
                <a:ea typeface="宋体" pitchFamily="2" charset="-122"/>
              </a:rPr>
              <a:t>For sets </a:t>
            </a:r>
            <a:r>
              <a:rPr lang="en-US" altLang="zh-CN" i="1" dirty="0">
                <a:ea typeface="宋体" pitchFamily="2" charset="-122"/>
              </a:rPr>
              <a:t>A</a:t>
            </a:r>
            <a:r>
              <a:rPr lang="en-US" altLang="zh-CN" dirty="0">
                <a:ea typeface="宋体" pitchFamily="2" charset="-122"/>
              </a:rPr>
              <a:t>, </a:t>
            </a:r>
            <a:r>
              <a:rPr lang="en-US" altLang="zh-CN" i="1" dirty="0">
                <a:ea typeface="宋体" pitchFamily="2" charset="-122"/>
              </a:rPr>
              <a:t>B</a:t>
            </a:r>
            <a:r>
              <a:rPr lang="en-US" altLang="zh-CN" dirty="0">
                <a:ea typeface="宋体" pitchFamily="2" charset="-122"/>
              </a:rPr>
              <a:t>, their </a:t>
            </a:r>
            <a:r>
              <a:rPr lang="en-US" altLang="zh-CN" i="1" dirty="0">
                <a:ea typeface="宋体" pitchFamily="2" charset="-122"/>
              </a:rPr>
              <a:t>Cartesian product </a:t>
            </a:r>
            <a:r>
              <a:rPr lang="zh-CN" altLang="en-US" i="1" dirty="0">
                <a:ea typeface="宋体" pitchFamily="2" charset="-122"/>
              </a:rPr>
              <a:t>笛卡尔集</a:t>
            </a:r>
            <a:br>
              <a:rPr lang="en-US" altLang="zh-CN" i="1" dirty="0">
                <a:ea typeface="宋体" pitchFamily="2" charset="-122"/>
              </a:rPr>
            </a:br>
            <a:r>
              <a:rPr lang="en-US" altLang="zh-CN" i="1" dirty="0">
                <a:solidFill>
                  <a:srgbClr val="FF0000"/>
                </a:solidFill>
                <a:ea typeface="宋体" pitchFamily="2" charset="-12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B </a:t>
            </a:r>
            <a:r>
              <a:rPr lang="en-US" altLang="zh-CN" dirty="0">
                <a:solidFill>
                  <a:srgbClr val="FF0000"/>
                </a:solidFill>
                <a:ea typeface="宋体" pitchFamily="2" charset="-122"/>
              </a:rPr>
              <a:t>:</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 | </a:t>
            </a:r>
            <a:r>
              <a:rPr lang="en-US" altLang="zh-CN" i="1" dirty="0" err="1">
                <a:solidFill>
                  <a:srgbClr val="FF0000"/>
                </a:solidFill>
                <a:ea typeface="宋体" pitchFamily="2" charset="-122"/>
                <a:sym typeface="Symbol" pitchFamily="18" charset="2"/>
              </a:rPr>
              <a:t>a</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  </a:t>
            </a:r>
            <a:r>
              <a:rPr lang="en-US" altLang="zh-CN" i="1" dirty="0" err="1">
                <a:solidFill>
                  <a:srgbClr val="FF0000"/>
                </a:solidFill>
                <a:ea typeface="宋体" pitchFamily="2" charset="-122"/>
                <a:sym typeface="Symbol" pitchFamily="18" charset="2"/>
              </a:rPr>
              <a:t>b</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B</a:t>
            </a:r>
            <a:r>
              <a:rPr lang="en-US" altLang="zh-CN" i="1" dirty="0">
                <a:solidFill>
                  <a:srgbClr val="FF0000"/>
                </a:solidFill>
                <a:ea typeface="宋体" pitchFamily="2" charset="-122"/>
                <a:sym typeface="Symbol" pitchFamily="18" charset="2"/>
              </a:rPr>
              <a:t> </a:t>
            </a:r>
            <a:r>
              <a:rPr lang="en-US" altLang="zh-CN" dirty="0">
                <a:solidFill>
                  <a:srgbClr val="FF0000"/>
                </a:solidFill>
                <a:ea typeface="宋体" pitchFamily="2" charset="-122"/>
                <a:sym typeface="Symbol" pitchFamily="18" charset="2"/>
              </a:rPr>
              <a:t>}</a:t>
            </a:r>
            <a:r>
              <a:rPr lang="en-US" altLang="zh-CN" dirty="0">
                <a:ea typeface="宋体" pitchFamily="2" charset="-122"/>
                <a:sym typeface="Symbol" pitchFamily="18" charset="2"/>
              </a:rPr>
              <a:t>.</a:t>
            </a:r>
          </a:p>
          <a:p>
            <a:pPr eaLnBrk="1" hangingPunct="1"/>
            <a:r>
              <a:rPr lang="en-US" altLang="zh-CN" i="1" dirty="0">
                <a:ea typeface="宋体" pitchFamily="2" charset="-122"/>
                <a:sym typeface="Symbol" pitchFamily="18" charset="2"/>
              </a:rPr>
              <a:t>E.g.</a:t>
            </a:r>
            <a:r>
              <a:rPr lang="en-US" altLang="zh-CN" dirty="0">
                <a:ea typeface="宋体" pitchFamily="2" charset="-122"/>
                <a:sym typeface="Symbol" pitchFamily="18" charset="2"/>
              </a:rPr>
              <a:t> {</a:t>
            </a:r>
            <a:r>
              <a:rPr lang="en-US" altLang="zh-CN" dirty="0" err="1">
                <a:ea typeface="宋体" pitchFamily="2" charset="-122"/>
                <a:sym typeface="Symbol" pitchFamily="18" charset="2"/>
              </a:rPr>
              <a:t>a,b</a:t>
            </a:r>
            <a:r>
              <a:rPr lang="en-US" altLang="zh-CN" dirty="0">
                <a:ea typeface="宋体" pitchFamily="2" charset="-122"/>
                <a:sym typeface="Symbol" pitchFamily="18" charset="2"/>
              </a:rPr>
              <a:t>}{1,2} = </a:t>
            </a:r>
          </a:p>
          <a:p>
            <a:pPr marL="0" indent="0" eaLnBrk="1" hangingPunct="1">
              <a:buNone/>
            </a:pPr>
            <a:r>
              <a:rPr lang="en-US" altLang="zh-CN" dirty="0">
                <a:ea typeface="宋体" pitchFamily="2" charset="-122"/>
                <a:sym typeface="Symbol" pitchFamily="18" charset="2"/>
              </a:rPr>
              <a:t>                  {(a,1),(a,2),(b,1),(b,2)}</a:t>
            </a:r>
          </a:p>
        </p:txBody>
      </p:sp>
      <p:sp>
        <p:nvSpPr>
          <p:cNvPr id="25605" name="Text Box 4"/>
          <p:cNvSpPr txBox="1">
            <a:spLocks noChangeArrowheads="1"/>
          </p:cNvSpPr>
          <p:nvPr/>
        </p:nvSpPr>
        <p:spPr bwMode="auto">
          <a:xfrm>
            <a:off x="7286625" y="6118225"/>
            <a:ext cx="1857375" cy="739775"/>
          </a:xfrm>
          <a:prstGeom prst="rect">
            <a:avLst/>
          </a:prstGeom>
          <a:solidFill>
            <a:srgbClr val="FFFFCC"/>
          </a:solidFill>
          <a:ln w="38100">
            <a:solidFill>
              <a:srgbClr val="006600"/>
            </a:solidFill>
            <a:miter lim="800000"/>
            <a:headEnd/>
            <a:tailEnd/>
          </a:ln>
        </p:spPr>
        <p:txBody>
          <a:bodyPr wrap="non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000">
                <a:latin typeface="Times New Roman" pitchFamily="18" charset="0"/>
              </a:rPr>
              <a:t>René Descartes </a:t>
            </a:r>
            <a:br>
              <a:rPr lang="en-US" altLang="zh-CN" sz="2000">
                <a:latin typeface="Times New Roman" pitchFamily="18" charset="0"/>
              </a:rPr>
            </a:br>
            <a:r>
              <a:rPr lang="en-US" altLang="zh-CN" sz="2000">
                <a:latin typeface="Times New Roman" pitchFamily="18" charset="0"/>
              </a:rPr>
              <a:t>(1596-1650) </a:t>
            </a:r>
          </a:p>
        </p:txBody>
      </p:sp>
      <p:pic>
        <p:nvPicPr>
          <p:cNvPr id="25606" name="Picture 5" descr="descar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057400"/>
            <a:ext cx="1676400" cy="2076450"/>
          </a:xfrm>
          <a:prstGeom prst="rect">
            <a:avLst/>
          </a:prstGeom>
          <a:noFill/>
          <a:ln w="28575">
            <a:solidFill>
              <a:srgbClr val="99FF6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0D45934-1882-48CB-85C5-38F46B05AEF6}" type="slidenum">
              <a:rPr lang="en-US" altLang="zh-CN"/>
              <a:pPr>
                <a:defRPr/>
              </a:pPr>
              <a:t>23</a:t>
            </a:fld>
            <a:endParaRPr lang="en-US" altLang="zh-CN"/>
          </a:p>
        </p:txBody>
      </p:sp>
      <p:sp>
        <p:nvSpPr>
          <p:cNvPr id="26627" name="Rectangle 2"/>
          <p:cNvSpPr>
            <a:spLocks noGrp="1" noChangeArrowheads="1"/>
          </p:cNvSpPr>
          <p:nvPr>
            <p:ph type="title"/>
          </p:nvPr>
        </p:nvSpPr>
        <p:spPr/>
        <p:txBody>
          <a:bodyPr/>
          <a:lstStyle/>
          <a:p>
            <a:pPr eaLnBrk="1" hangingPunct="1"/>
            <a:r>
              <a:rPr lang="en-US" altLang="zh-CN">
                <a:ea typeface="宋体" pitchFamily="2" charset="-122"/>
              </a:rPr>
              <a:t>Cartesian Products of Sets</a:t>
            </a:r>
          </a:p>
        </p:txBody>
      </p:sp>
      <p:sp>
        <p:nvSpPr>
          <p:cNvPr id="26628" name="Rectangle 3"/>
          <p:cNvSpPr>
            <a:spLocks noGrp="1" noChangeArrowheads="1"/>
          </p:cNvSpPr>
          <p:nvPr>
            <p:ph type="body" idx="1"/>
          </p:nvPr>
        </p:nvSpPr>
        <p:spPr/>
        <p:txBody>
          <a:bodyPr/>
          <a:lstStyle/>
          <a:p>
            <a:pPr eaLnBrk="1" hangingPunct="1"/>
            <a:r>
              <a:rPr lang="en-GB" altLang="zh-CN" dirty="0">
                <a:ea typeface="宋体" pitchFamily="2" charset="-122"/>
                <a:sym typeface="Symbol" pitchFamily="18" charset="2"/>
              </a:rPr>
              <a:t>{</a:t>
            </a:r>
            <a:r>
              <a:rPr lang="en-GB" altLang="zh-CN" dirty="0" err="1">
                <a:ea typeface="宋体" pitchFamily="2" charset="-122"/>
                <a:sym typeface="Symbol" pitchFamily="18" charset="2"/>
              </a:rPr>
              <a:t>John,Mary,Ellen</a:t>
            </a:r>
            <a:r>
              <a:rPr lang="en-GB" altLang="zh-CN" dirty="0">
                <a:ea typeface="宋体" pitchFamily="2" charset="-122"/>
                <a:sym typeface="Symbol" pitchFamily="18" charset="2"/>
              </a:rPr>
              <a:t>}x{</a:t>
            </a:r>
            <a:r>
              <a:rPr lang="en-GB" altLang="zh-CN" dirty="0" err="1">
                <a:ea typeface="宋体" pitchFamily="2" charset="-122"/>
                <a:sym typeface="Symbol" pitchFamily="18" charset="2"/>
              </a:rPr>
              <a:t>News,Soap</a:t>
            </a:r>
            <a:r>
              <a:rPr lang="en-GB" altLang="zh-CN" dirty="0">
                <a:ea typeface="宋体" pitchFamily="2" charset="-122"/>
                <a:sym typeface="Symbol" pitchFamily="18" charset="2"/>
              </a:rPr>
              <a:t>}=</a:t>
            </a:r>
          </a:p>
          <a:p>
            <a:pPr marL="0" indent="0" eaLnBrk="1" hangingPunct="1">
              <a:buNone/>
            </a:pPr>
            <a:r>
              <a:rPr lang="en-GB" altLang="zh-CN" dirty="0">
                <a:ea typeface="宋体" pitchFamily="2" charset="-122"/>
                <a:sym typeface="Symbol" pitchFamily="18" charset="2"/>
              </a:rPr>
              <a:t>     {(</a:t>
            </a:r>
            <a:r>
              <a:rPr lang="en-GB" altLang="zh-CN" dirty="0" err="1">
                <a:ea typeface="宋体" pitchFamily="2" charset="-122"/>
                <a:sym typeface="Symbol" pitchFamily="18" charset="2"/>
              </a:rPr>
              <a:t>John,News</a:t>
            </a:r>
            <a:r>
              <a:rPr lang="en-GB" altLang="zh-CN" dirty="0">
                <a:ea typeface="宋体" pitchFamily="2" charset="-122"/>
                <a:sym typeface="Symbol" pitchFamily="18" charset="2"/>
              </a:rPr>
              <a:t>),(</a:t>
            </a:r>
            <a:r>
              <a:rPr lang="en-GB" altLang="zh-CN" dirty="0" err="1">
                <a:ea typeface="宋体" pitchFamily="2" charset="-122"/>
                <a:sym typeface="Symbol" pitchFamily="18" charset="2"/>
              </a:rPr>
              <a:t>Mary,News</a:t>
            </a:r>
            <a:r>
              <a:rPr lang="en-GB" altLang="zh-CN" dirty="0">
                <a:ea typeface="宋体" pitchFamily="2" charset="-122"/>
                <a:sym typeface="Symbol" pitchFamily="18" charset="2"/>
              </a:rPr>
              <a:t>),           (</a:t>
            </a:r>
            <a:r>
              <a:rPr lang="en-GB" altLang="zh-CN" dirty="0" err="1">
                <a:ea typeface="宋体" pitchFamily="2" charset="-122"/>
                <a:sym typeface="Symbol" pitchFamily="18" charset="2"/>
              </a:rPr>
              <a:t>Ellen,News</a:t>
            </a:r>
            <a:r>
              <a:rPr lang="en-GB" altLang="zh-CN" dirty="0">
                <a:ea typeface="宋体" pitchFamily="2" charset="-122"/>
                <a:sym typeface="Symbol" pitchFamily="18" charset="2"/>
              </a:rPr>
              <a:t>),(</a:t>
            </a:r>
            <a:r>
              <a:rPr lang="en-GB" altLang="zh-CN" dirty="0" err="1">
                <a:ea typeface="宋体" pitchFamily="2" charset="-122"/>
                <a:sym typeface="Symbol" pitchFamily="18" charset="2"/>
              </a:rPr>
              <a:t>John,Soap</a:t>
            </a:r>
            <a:r>
              <a:rPr lang="en-GB" altLang="zh-CN" dirty="0">
                <a:ea typeface="宋体" pitchFamily="2" charset="-122"/>
                <a:sym typeface="Symbol" pitchFamily="18" charset="2"/>
              </a:rPr>
              <a:t>),</a:t>
            </a:r>
          </a:p>
          <a:p>
            <a:pPr marL="0" indent="0" eaLnBrk="1" hangingPunct="1">
              <a:buNone/>
            </a:pPr>
            <a:r>
              <a:rPr lang="en-GB" altLang="zh-CN" dirty="0">
                <a:ea typeface="宋体" pitchFamily="2" charset="-122"/>
                <a:sym typeface="Symbol" pitchFamily="18" charset="2"/>
              </a:rPr>
              <a:t>   (</a:t>
            </a:r>
            <a:r>
              <a:rPr lang="en-GB" altLang="zh-CN" dirty="0" err="1">
                <a:ea typeface="宋体" pitchFamily="2" charset="-122"/>
                <a:sym typeface="Symbol" pitchFamily="18" charset="2"/>
              </a:rPr>
              <a:t>Mary,Soap</a:t>
            </a:r>
            <a:r>
              <a:rPr lang="en-GB" altLang="zh-CN" dirty="0">
                <a:ea typeface="宋体" pitchFamily="2" charset="-122"/>
                <a:sym typeface="Symbol" pitchFamily="18" charset="2"/>
              </a:rPr>
              <a:t>),(</a:t>
            </a:r>
            <a:r>
              <a:rPr lang="en-GB" altLang="zh-CN" dirty="0" err="1">
                <a:ea typeface="宋体" pitchFamily="2" charset="-122"/>
                <a:sym typeface="Symbol" pitchFamily="18" charset="2"/>
              </a:rPr>
              <a:t>Ellen,Soap</a:t>
            </a:r>
            <a:r>
              <a:rPr lang="en-GB" altLang="zh-CN" dirty="0">
                <a:ea typeface="宋体" pitchFamily="2" charset="-122"/>
                <a:sym typeface="Symbol" pitchFamily="18" charset="2"/>
              </a:rPr>
              <a:t>)}</a:t>
            </a:r>
          </a:p>
          <a:p>
            <a:pPr marL="0" indent="0" eaLnBrk="1" hangingPunct="1">
              <a:buNone/>
            </a:pPr>
            <a:endParaRPr lang="en-GB" altLang="zh-CN" dirty="0">
              <a:ea typeface="宋体" pitchFamily="2" charset="-122"/>
              <a:sym typeface="Symbol" pitchFamily="18" charset="2"/>
            </a:endParaRPr>
          </a:p>
          <a:p>
            <a:pPr eaLnBrk="1" hangingPunct="1">
              <a:lnSpc>
                <a:spcPct val="90000"/>
              </a:lnSpc>
            </a:pPr>
            <a:r>
              <a:rPr lang="en-GB" altLang="zh-CN" dirty="0">
                <a:ea typeface="宋体" pitchFamily="2" charset="-122"/>
                <a:sym typeface="Symbol" pitchFamily="18" charset="2"/>
              </a:rPr>
              <a:t>If R is a </a:t>
            </a:r>
            <a:r>
              <a:rPr lang="en-GB" altLang="zh-CN" dirty="0">
                <a:solidFill>
                  <a:srgbClr val="FF0000"/>
                </a:solidFill>
                <a:ea typeface="宋体" pitchFamily="2" charset="-122"/>
                <a:sym typeface="Symbol" pitchFamily="18" charset="2"/>
              </a:rPr>
              <a:t>relation </a:t>
            </a:r>
            <a:r>
              <a:rPr lang="en-GB" altLang="zh-CN" dirty="0">
                <a:ea typeface="宋体" pitchFamily="2" charset="-122"/>
                <a:sym typeface="Symbol" pitchFamily="18" charset="2"/>
              </a:rPr>
              <a:t>between A and B then </a:t>
            </a:r>
            <a:r>
              <a:rPr lang="en-GB" altLang="zh-CN" dirty="0" err="1">
                <a:ea typeface="宋体" pitchFamily="2" charset="-122"/>
                <a:sym typeface="Symbol" pitchFamily="18" charset="2"/>
              </a:rPr>
              <a:t>RAxB</a:t>
            </a:r>
            <a:endParaRPr lang="en-GB" altLang="zh-CN" dirty="0">
              <a:ea typeface="宋体" pitchFamily="2" charset="-122"/>
              <a:sym typeface="Symbol" pitchFamily="18" charset="2"/>
            </a:endParaRPr>
          </a:p>
          <a:p>
            <a:pPr eaLnBrk="1" hangingPunct="1">
              <a:lnSpc>
                <a:spcPct val="90000"/>
              </a:lnSpc>
            </a:pPr>
            <a:r>
              <a:rPr lang="en-US" altLang="zh-CN" dirty="0">
                <a:ea typeface="宋体" pitchFamily="2" charset="-122"/>
                <a:sym typeface="Symbol" pitchFamily="18" charset="2"/>
              </a:rPr>
              <a:t>Example. R=</a:t>
            </a:r>
            <a:r>
              <a:rPr lang="en-GB" altLang="zh-CN" dirty="0">
                <a:ea typeface="宋体" pitchFamily="2" charset="-122"/>
                <a:sym typeface="Symbol" pitchFamily="18" charset="2"/>
              </a:rPr>
              <a:t>  </a:t>
            </a:r>
            <a:r>
              <a:rPr lang="en-GB" altLang="zh-CN" sz="2800" dirty="0">
                <a:ea typeface="宋体" pitchFamily="2" charset="-122"/>
                <a:sym typeface="Symbol" pitchFamily="18" charset="2"/>
              </a:rPr>
              <a:t>{(</a:t>
            </a:r>
            <a:r>
              <a:rPr lang="en-GB" altLang="zh-CN" sz="2800" dirty="0" err="1">
                <a:ea typeface="宋体" pitchFamily="2" charset="-122"/>
                <a:sym typeface="Symbol" pitchFamily="18" charset="2"/>
              </a:rPr>
              <a:t>John,News</a:t>
            </a:r>
            <a:r>
              <a:rPr lang="en-GB" altLang="zh-CN" sz="2800" dirty="0">
                <a:ea typeface="宋体" pitchFamily="2" charset="-122"/>
                <a:sym typeface="Symbol" pitchFamily="18" charset="2"/>
              </a:rPr>
              <a:t>),(</a:t>
            </a:r>
            <a:r>
              <a:rPr lang="en-GB" altLang="zh-CN" sz="2800" dirty="0" err="1">
                <a:ea typeface="宋体" pitchFamily="2" charset="-122"/>
                <a:sym typeface="Symbol" pitchFamily="18" charset="2"/>
              </a:rPr>
              <a:t>Mary,Soap</a:t>
            </a:r>
            <a:r>
              <a:rPr lang="en-GB" altLang="zh-CN" sz="2800" dirty="0">
                <a:ea typeface="宋体" pitchFamily="2" charset="-122"/>
                <a:sym typeface="Symbol" pitchFamily="18" charset="2"/>
              </a:rPr>
              <a:t>),(</a:t>
            </a:r>
            <a:r>
              <a:rPr lang="en-GB" altLang="zh-CN" sz="2800" dirty="0" err="1">
                <a:ea typeface="宋体" pitchFamily="2" charset="-122"/>
                <a:sym typeface="Symbol" pitchFamily="18" charset="2"/>
              </a:rPr>
              <a:t>Ellen,Soap</a:t>
            </a:r>
            <a:r>
              <a:rPr lang="en-GB" altLang="zh-CN" sz="2800" dirty="0">
                <a:ea typeface="宋体" pitchFamily="2" charset="-122"/>
                <a:sym typeface="Symbol" pitchFamily="18" charset="2"/>
              </a:rPr>
              <a:t>)}</a:t>
            </a:r>
          </a:p>
          <a:p>
            <a:pPr eaLnBrk="1" hangingPunct="1">
              <a:lnSpc>
                <a:spcPct val="90000"/>
              </a:lnSpc>
            </a:pPr>
            <a:endParaRPr lang="en-GB" altLang="zh-CN" dirty="0">
              <a:ea typeface="宋体"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0312CF7A-E87E-436D-8F8E-1BA978C64BF3}" type="slidenum">
              <a:rPr lang="en-US" altLang="zh-CN"/>
              <a:pPr>
                <a:defRPr/>
              </a:pPr>
              <a:t>24</a:t>
            </a:fld>
            <a:endParaRPr lang="en-US" altLang="zh-CN"/>
          </a:p>
        </p:txBody>
      </p:sp>
      <p:sp>
        <p:nvSpPr>
          <p:cNvPr id="27651" name="Rectangle 2"/>
          <p:cNvSpPr>
            <a:spLocks noGrp="1" noChangeArrowheads="1"/>
          </p:cNvSpPr>
          <p:nvPr>
            <p:ph type="title"/>
          </p:nvPr>
        </p:nvSpPr>
        <p:spPr/>
        <p:txBody>
          <a:bodyPr/>
          <a:lstStyle/>
          <a:p>
            <a:pPr eaLnBrk="1" hangingPunct="1"/>
            <a:r>
              <a:rPr lang="en-US" altLang="zh-CN">
                <a:ea typeface="宋体" pitchFamily="2" charset="-122"/>
              </a:rPr>
              <a:t>Cartesian Products of Sets</a:t>
            </a:r>
          </a:p>
        </p:txBody>
      </p:sp>
      <p:sp>
        <p:nvSpPr>
          <p:cNvPr id="27652" name="Rectangle 3"/>
          <p:cNvSpPr>
            <a:spLocks noGrp="1" noChangeArrowheads="1"/>
          </p:cNvSpPr>
          <p:nvPr>
            <p:ph type="body" idx="1"/>
          </p:nvPr>
        </p:nvSpPr>
        <p:spPr>
          <a:xfrm>
            <a:off x="228600" y="1419225"/>
            <a:ext cx="8686800" cy="4879975"/>
          </a:xfrm>
        </p:spPr>
        <p:txBody>
          <a:bodyPr/>
          <a:lstStyle/>
          <a:p>
            <a:pPr eaLnBrk="1" hangingPunct="1"/>
            <a:r>
              <a:rPr lang="en-US" altLang="zh-CN" dirty="0">
                <a:ea typeface="宋体" pitchFamily="2" charset="-122"/>
                <a:sym typeface="Symbol" pitchFamily="18" charset="2"/>
              </a:rPr>
              <a:t>Note that </a:t>
            </a:r>
          </a:p>
          <a:p>
            <a:pPr lvl="1" eaLnBrk="1" hangingPunct="1"/>
            <a:r>
              <a:rPr lang="en-US" altLang="zh-CN" b="1" dirty="0">
                <a:ea typeface="宋体" pitchFamily="2" charset="-122"/>
                <a:sym typeface="Symbol" pitchFamily="18" charset="2"/>
              </a:rPr>
              <a:t>for finite </a:t>
            </a:r>
            <a:r>
              <a:rPr lang="en-US" altLang="zh-CN" b="1" i="1" dirty="0">
                <a:ea typeface="宋体" pitchFamily="2" charset="-122"/>
                <a:sym typeface="Symbol" pitchFamily="18" charset="2"/>
              </a:rPr>
              <a:t>A</a:t>
            </a:r>
            <a:r>
              <a:rPr lang="en-US" altLang="zh-CN" b="1" dirty="0">
                <a:ea typeface="宋体" pitchFamily="2" charset="-122"/>
                <a:sym typeface="Symbol" pitchFamily="18" charset="2"/>
              </a:rPr>
              <a:t>, </a:t>
            </a:r>
            <a:r>
              <a:rPr lang="en-US" altLang="zh-CN" b="1" i="1" dirty="0">
                <a:ea typeface="宋体" pitchFamily="2" charset="-122"/>
                <a:sym typeface="Symbol" pitchFamily="18" charset="2"/>
              </a:rPr>
              <a:t>B:</a:t>
            </a:r>
            <a:r>
              <a:rPr lang="en-US" altLang="zh-CN" b="1" dirty="0">
                <a:ea typeface="宋体" pitchFamily="2" charset="-122"/>
                <a:sym typeface="Symbol" pitchFamily="18" charset="2"/>
              </a:rPr>
              <a:t>   |</a:t>
            </a: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rPr>
              <a:t>B</a:t>
            </a:r>
            <a:r>
              <a:rPr lang="en-US" altLang="zh-CN" b="1" dirty="0">
                <a:ea typeface="宋体" pitchFamily="2" charset="-122"/>
                <a:sym typeface="Symbol" pitchFamily="18" charset="2"/>
              </a:rPr>
              <a:t>| = |</a:t>
            </a:r>
            <a:r>
              <a:rPr lang="en-US" altLang="zh-CN" b="1" i="1" dirty="0">
                <a:ea typeface="宋体" pitchFamily="2" charset="-122"/>
                <a:sym typeface="Symbol" pitchFamily="18" charset="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B</a:t>
            </a:r>
            <a:r>
              <a:rPr lang="en-US" altLang="zh-CN" b="1" dirty="0">
                <a:ea typeface="宋体" pitchFamily="2" charset="-122"/>
                <a:sym typeface="Symbol" pitchFamily="18" charset="2"/>
              </a:rPr>
              <a:t>|</a:t>
            </a:r>
          </a:p>
          <a:p>
            <a:pPr lvl="1" eaLnBrk="1" hangingPunct="1"/>
            <a:r>
              <a:rPr lang="en-US" altLang="zh-CN" b="1" dirty="0">
                <a:ea typeface="宋体" pitchFamily="2" charset="-122"/>
                <a:sym typeface="Symbol" pitchFamily="18" charset="2"/>
              </a:rPr>
              <a:t>notation extends naturally to </a:t>
            </a:r>
            <a:r>
              <a:rPr lang="en-US" altLang="zh-CN" b="1" i="1" dirty="0">
                <a:ea typeface="宋体" pitchFamily="2" charset="-122"/>
                <a:sym typeface="Symbol" pitchFamily="18" charset="2"/>
              </a:rPr>
              <a:t>A</a:t>
            </a:r>
            <a:r>
              <a:rPr lang="en-US" altLang="zh-CN" b="1" baseline="-25000" dirty="0">
                <a:ea typeface="宋体" pitchFamily="2" charset="-122"/>
                <a:sym typeface="Symbol" pitchFamily="18" charset="2"/>
              </a:rPr>
              <a:t>1</a:t>
            </a:r>
            <a:r>
              <a:rPr lang="en-US" altLang="zh-CN" b="1" dirty="0">
                <a:ea typeface="宋体" pitchFamily="2" charset="-122"/>
                <a:sym typeface="Symbol" pitchFamily="18" charset="2"/>
              </a:rPr>
              <a:t>  </a:t>
            </a:r>
            <a:r>
              <a:rPr lang="en-US" altLang="zh-CN" b="1" i="1" dirty="0">
                <a:ea typeface="宋体" pitchFamily="2" charset="-122"/>
                <a:sym typeface="Symbol" pitchFamily="18" charset="2"/>
              </a:rPr>
              <a:t>A</a:t>
            </a:r>
            <a:r>
              <a:rPr lang="en-US" altLang="zh-CN" b="1" baseline="-25000" dirty="0">
                <a:ea typeface="宋体" pitchFamily="2" charset="-122"/>
                <a:sym typeface="Symbol" pitchFamily="18" charset="2"/>
              </a:rPr>
              <a:t>2</a:t>
            </a:r>
            <a:r>
              <a:rPr lang="en-US" altLang="zh-CN" b="1" dirty="0">
                <a:ea typeface="宋体" pitchFamily="2" charset="-122"/>
                <a:sym typeface="Symbol" pitchFamily="18" charset="2"/>
              </a:rPr>
              <a:t>  </a:t>
            </a:r>
            <a:r>
              <a:rPr lang="en-US" altLang="zh-CN" b="1" dirty="0">
                <a:latin typeface="Times New Roman" pitchFamily="18" charset="0"/>
                <a:ea typeface="宋体" pitchFamily="2" charset="-122"/>
                <a:sym typeface="Symbol" pitchFamily="18" charset="2"/>
              </a:rPr>
              <a:t>…</a:t>
            </a:r>
            <a:r>
              <a:rPr lang="en-US" altLang="zh-CN" b="1" dirty="0">
                <a:ea typeface="宋体" pitchFamily="2" charset="-122"/>
                <a:sym typeface="Symbol" pitchFamily="18" charset="2"/>
              </a:rPr>
              <a:t>  </a:t>
            </a:r>
            <a:r>
              <a:rPr lang="en-US" altLang="zh-CN" b="1" i="1" dirty="0">
                <a:ea typeface="宋体" pitchFamily="2" charset="-122"/>
                <a:sym typeface="Symbol" pitchFamily="18" charset="2"/>
              </a:rPr>
              <a:t>A</a:t>
            </a:r>
            <a:r>
              <a:rPr lang="en-US" altLang="zh-CN" b="1" i="1" baseline="-25000" dirty="0">
                <a:ea typeface="宋体" pitchFamily="2" charset="-122"/>
                <a:sym typeface="Symbol" pitchFamily="18" charset="2"/>
              </a:rPr>
              <a:t>n</a:t>
            </a:r>
          </a:p>
          <a:p>
            <a:pPr lvl="1" eaLnBrk="1" hangingPunct="1"/>
            <a:r>
              <a:rPr lang="en-US" altLang="zh-CN" b="1" dirty="0">
                <a:ea typeface="宋体" pitchFamily="2" charset="-122"/>
                <a:sym typeface="Symbol" pitchFamily="18" charset="2"/>
              </a:rPr>
              <a:t>the Cartesian product is </a:t>
            </a:r>
            <a:r>
              <a:rPr lang="en-US" altLang="zh-CN" b="1" i="1" dirty="0">
                <a:ea typeface="宋体" pitchFamily="2" charset="-122"/>
                <a:sym typeface="Symbol" pitchFamily="18" charset="2"/>
              </a:rPr>
              <a:t>not</a:t>
            </a:r>
            <a:r>
              <a:rPr lang="en-US" altLang="zh-CN" b="1" dirty="0">
                <a:ea typeface="宋体" pitchFamily="2" charset="-122"/>
                <a:sym typeface="Symbol" pitchFamily="18" charset="2"/>
              </a:rPr>
              <a:t> commutative: </a:t>
            </a:r>
            <a:r>
              <a:rPr lang="en-US" altLang="zh-CN" b="1" i="1" dirty="0">
                <a:ea typeface="宋体" pitchFamily="2" charset="-122"/>
                <a:sym typeface="Symbol" pitchFamily="18" charset="2"/>
              </a:rPr>
              <a:t>i.e.</a:t>
            </a:r>
            <a:r>
              <a:rPr lang="en-US" altLang="zh-CN" b="1" dirty="0">
                <a:ea typeface="宋体" pitchFamily="2" charset="-122"/>
                <a:sym typeface="Symbol" pitchFamily="18" charset="2"/>
              </a:rPr>
              <a:t>, </a:t>
            </a:r>
            <a:r>
              <a:rPr lang="en-US" altLang="zh-CN" b="1" i="1" dirty="0">
                <a:ea typeface="宋体" pitchFamily="2" charset="-122"/>
                <a:sym typeface="Symbol" pitchFamily="18" charset="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B</a:t>
            </a:r>
            <a:r>
              <a:rPr lang="en-US" altLang="zh-CN" b="1" dirty="0">
                <a:ea typeface="宋体" pitchFamily="2" charset="-122"/>
                <a:sym typeface="Symbol" pitchFamily="18" charset="2"/>
              </a:rPr>
              <a:t>: </a:t>
            </a: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rPr>
              <a:t>B=B</a:t>
            </a:r>
            <a:r>
              <a:rPr lang="en-US" altLang="zh-CN" b="1" dirty="0">
                <a:ea typeface="宋体" pitchFamily="2" charset="-122"/>
                <a:sym typeface="Symbol" pitchFamily="18" charset="2"/>
              </a:rPr>
              <a:t></a:t>
            </a:r>
            <a:r>
              <a:rPr lang="en-US" altLang="zh-CN" b="1" i="1" dirty="0">
                <a:ea typeface="宋体" pitchFamily="2" charset="-122"/>
              </a:rPr>
              <a:t>A</a:t>
            </a:r>
            <a:r>
              <a:rPr lang="en-US" altLang="zh-CN" b="1" dirty="0">
                <a:ea typeface="宋体" pitchFamily="2" charset="-122"/>
                <a:sym typeface="Symbol" pitchFamily="18" charset="2"/>
              </a:rPr>
              <a:t>.</a:t>
            </a:r>
          </a:p>
          <a:p>
            <a:pPr lvl="1" eaLnBrk="1" hangingPunct="1">
              <a:buFont typeface="Wingdings" pitchFamily="2" charset="2"/>
              <a:buNone/>
            </a:pPr>
            <a:endParaRPr lang="en-US" altLang="zh-CN" b="1" dirty="0">
              <a:ea typeface="宋体" pitchFamily="2" charset="-122"/>
              <a:sym typeface="Symbol" pitchFamily="18" charset="2"/>
            </a:endParaRPr>
          </a:p>
          <a:p>
            <a:pPr lvl="1" eaLnBrk="1" hangingPunct="1">
              <a:buFont typeface="Wingdings" pitchFamily="2" charset="2"/>
              <a:buNone/>
            </a:pPr>
            <a:r>
              <a:rPr lang="en-US" altLang="zh-CN" b="1" dirty="0">
                <a:ea typeface="宋体" pitchFamily="2" charset="-122"/>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A43646A-6BEF-481F-BE7C-4F1CAB9D3FFB}" type="slidenum">
              <a:rPr lang="en-US" altLang="zh-CN"/>
              <a:pPr>
                <a:defRPr/>
              </a:pPr>
              <a:t>25</a:t>
            </a:fld>
            <a:endParaRPr lang="en-US" altLang="zh-CN"/>
          </a:p>
        </p:txBody>
      </p:sp>
      <p:sp>
        <p:nvSpPr>
          <p:cNvPr id="28675" name="Rectangle 2"/>
          <p:cNvSpPr>
            <a:spLocks noGrp="1" noChangeArrowheads="1"/>
          </p:cNvSpPr>
          <p:nvPr>
            <p:ph type="title"/>
          </p:nvPr>
        </p:nvSpPr>
        <p:spPr/>
        <p:txBody>
          <a:bodyPr/>
          <a:lstStyle/>
          <a:p>
            <a:pPr eaLnBrk="1" hangingPunct="1"/>
            <a:r>
              <a:rPr lang="en-US" altLang="zh-CN" sz="2800">
                <a:ea typeface="宋体" pitchFamily="2" charset="-122"/>
              </a:rPr>
              <a:t>Using Set Notation with Quantifiers</a:t>
            </a:r>
          </a:p>
        </p:txBody>
      </p:sp>
      <p:sp>
        <p:nvSpPr>
          <p:cNvPr id="28676" name="Rectangle 3"/>
          <p:cNvSpPr>
            <a:spLocks noGrp="1" noChangeArrowheads="1"/>
          </p:cNvSpPr>
          <p:nvPr>
            <p:ph type="body" idx="1"/>
          </p:nvPr>
        </p:nvSpPr>
        <p:spPr>
          <a:xfrm>
            <a:off x="76200" y="1419225"/>
            <a:ext cx="8763000" cy="4879975"/>
          </a:xfrm>
        </p:spPr>
        <p:txBody>
          <a:bodyPr/>
          <a:lstStyle/>
          <a:p>
            <a:pPr eaLnBrk="1" hangingPunct="1"/>
            <a:r>
              <a:rPr lang="en-US" altLang="zh-CN" sz="3000" b="1" dirty="0">
                <a:solidFill>
                  <a:srgbClr val="030711"/>
                </a:solidFill>
                <a:ea typeface="宋体" pitchFamily="2" charset="-122"/>
                <a:sym typeface="Symbol" pitchFamily="18" charset="2"/>
              </a:rPr>
              <a:t></a:t>
            </a:r>
            <a:r>
              <a:rPr lang="en-US" altLang="zh-CN" sz="3000" b="1" i="1" dirty="0" err="1">
                <a:solidFill>
                  <a:srgbClr val="030711"/>
                </a:solidFill>
                <a:ea typeface="宋体" pitchFamily="2" charset="-122"/>
                <a:sym typeface="Symbol" pitchFamily="18" charset="2"/>
              </a:rPr>
              <a:t>x</a:t>
            </a:r>
            <a:r>
              <a:rPr lang="en-US" altLang="zh-CN" sz="3000" b="1" dirty="0" err="1">
                <a:solidFill>
                  <a:srgbClr val="030711"/>
                </a:solidFill>
                <a:ea typeface="宋体" pitchFamily="2" charset="-122"/>
                <a:sym typeface="Symbol" pitchFamily="18" charset="2"/>
              </a:rPr>
              <a:t>S</a:t>
            </a:r>
            <a:r>
              <a:rPr lang="en-US" altLang="zh-CN" sz="3000" b="1" i="1" dirty="0">
                <a:solidFill>
                  <a:srgbClr val="030711"/>
                </a:solidFill>
                <a:ea typeface="宋体" pitchFamily="2" charset="-122"/>
                <a:sym typeface="Symbol" pitchFamily="18" charset="2"/>
              </a:rPr>
              <a:t>  P</a:t>
            </a:r>
            <a:r>
              <a:rPr lang="en-US" altLang="zh-CN" sz="3000" b="1" dirty="0">
                <a:solidFill>
                  <a:srgbClr val="030711"/>
                </a:solidFill>
                <a:ea typeface="宋体" pitchFamily="2" charset="-122"/>
                <a:sym typeface="Symbol" pitchFamily="18" charset="2"/>
              </a:rPr>
              <a:t>(</a:t>
            </a:r>
            <a:r>
              <a:rPr lang="en-US" altLang="zh-CN" sz="3000" b="1" i="1" dirty="0">
                <a:solidFill>
                  <a:srgbClr val="030711"/>
                </a:solidFill>
                <a:ea typeface="宋体" pitchFamily="2" charset="-122"/>
                <a:sym typeface="Symbol" pitchFamily="18" charset="2"/>
              </a:rPr>
              <a:t>x</a:t>
            </a:r>
            <a:r>
              <a:rPr lang="en-US" altLang="zh-CN" sz="3000" b="1" dirty="0">
                <a:solidFill>
                  <a:srgbClr val="030711"/>
                </a:solidFill>
                <a:ea typeface="宋体" pitchFamily="2" charset="-122"/>
                <a:sym typeface="Symbol" pitchFamily="18" charset="2"/>
              </a:rPr>
              <a:t>)</a:t>
            </a:r>
            <a:r>
              <a:rPr lang="en-US" altLang="zh-CN" sz="3000" dirty="0">
                <a:solidFill>
                  <a:srgbClr val="030711"/>
                </a:solidFill>
                <a:ea typeface="宋体" pitchFamily="2" charset="-122"/>
                <a:sym typeface="Symbol" pitchFamily="18" charset="2"/>
              </a:rPr>
              <a:t> denotes the universal quantification</a:t>
            </a:r>
          </a:p>
          <a:p>
            <a:pPr eaLnBrk="1" hangingPunct="1"/>
            <a:r>
              <a:rPr lang="en-US" altLang="zh-CN" sz="3000" b="1" dirty="0">
                <a:solidFill>
                  <a:srgbClr val="030711"/>
                </a:solidFill>
                <a:ea typeface="宋体" pitchFamily="2" charset="-122"/>
                <a:sym typeface="Symbol" pitchFamily="18" charset="2"/>
              </a:rPr>
              <a:t></a:t>
            </a:r>
            <a:r>
              <a:rPr lang="en-US" altLang="zh-CN" sz="3000" b="1" i="1" dirty="0" err="1">
                <a:solidFill>
                  <a:srgbClr val="030711"/>
                </a:solidFill>
                <a:ea typeface="宋体" pitchFamily="2" charset="-122"/>
                <a:sym typeface="Symbol" pitchFamily="18" charset="2"/>
              </a:rPr>
              <a:t>x</a:t>
            </a:r>
            <a:r>
              <a:rPr lang="en-US" altLang="zh-CN" sz="3000" b="1" dirty="0" err="1">
                <a:solidFill>
                  <a:srgbClr val="030711"/>
                </a:solidFill>
                <a:ea typeface="宋体" pitchFamily="2" charset="-122"/>
                <a:sym typeface="Symbol" pitchFamily="18" charset="2"/>
              </a:rPr>
              <a:t>S</a:t>
            </a:r>
            <a:r>
              <a:rPr lang="en-US" altLang="zh-CN" sz="3000" i="1" dirty="0">
                <a:solidFill>
                  <a:srgbClr val="030711"/>
                </a:solidFill>
                <a:ea typeface="宋体" pitchFamily="2" charset="-122"/>
                <a:sym typeface="Symbol" pitchFamily="18" charset="2"/>
              </a:rPr>
              <a:t>  </a:t>
            </a:r>
            <a:r>
              <a:rPr lang="en-US" altLang="zh-CN" sz="3000" b="1" i="1" dirty="0">
                <a:solidFill>
                  <a:srgbClr val="030711"/>
                </a:solidFill>
                <a:ea typeface="宋体" pitchFamily="2" charset="-122"/>
                <a:sym typeface="Symbol" pitchFamily="18" charset="2"/>
              </a:rPr>
              <a:t>P</a:t>
            </a:r>
            <a:r>
              <a:rPr lang="en-US" altLang="zh-CN" sz="3000" b="1" dirty="0">
                <a:solidFill>
                  <a:srgbClr val="030711"/>
                </a:solidFill>
                <a:ea typeface="宋体" pitchFamily="2" charset="-122"/>
                <a:sym typeface="Symbol" pitchFamily="18" charset="2"/>
              </a:rPr>
              <a:t>(</a:t>
            </a:r>
            <a:r>
              <a:rPr lang="en-US" altLang="zh-CN" sz="3000" b="1" i="1" dirty="0">
                <a:solidFill>
                  <a:srgbClr val="030711"/>
                </a:solidFill>
                <a:ea typeface="宋体" pitchFamily="2" charset="-122"/>
                <a:sym typeface="Symbol" pitchFamily="18" charset="2"/>
              </a:rPr>
              <a:t>x</a:t>
            </a:r>
            <a:r>
              <a:rPr lang="en-US" altLang="zh-CN" sz="3000" dirty="0">
                <a:solidFill>
                  <a:srgbClr val="030711"/>
                </a:solidFill>
                <a:ea typeface="宋体" pitchFamily="2" charset="-122"/>
                <a:sym typeface="Symbol" pitchFamily="18" charset="2"/>
              </a:rPr>
              <a:t>) denotes the existential quantification</a:t>
            </a:r>
          </a:p>
          <a:p>
            <a:pPr eaLnBrk="1" hangingPunct="1"/>
            <a:endParaRPr lang="en-US" altLang="zh-CN" sz="3000" dirty="0">
              <a:solidFill>
                <a:srgbClr val="030711"/>
              </a:solidFill>
              <a:ea typeface="宋体" pitchFamily="2" charset="-122"/>
              <a:sym typeface="Symbol" pitchFamily="18" charset="2"/>
            </a:endParaRPr>
          </a:p>
          <a:p>
            <a:pPr eaLnBrk="1" hangingPunct="1"/>
            <a:endParaRPr lang="en-US" altLang="zh-CN" sz="3000" dirty="0">
              <a:solidFill>
                <a:srgbClr val="030711"/>
              </a:solidFill>
              <a:ea typeface="宋体" pitchFamily="2" charset="-122"/>
              <a:sym typeface="Symbol" pitchFamily="18" charset="2"/>
            </a:endParaRPr>
          </a:p>
          <a:p>
            <a:pPr eaLnBrk="1" hangingPunct="1"/>
            <a:endParaRPr lang="en-US" altLang="zh-CN" sz="3000" dirty="0">
              <a:solidFill>
                <a:srgbClr val="030711"/>
              </a:solidFill>
              <a:ea typeface="宋体" pitchFamily="2" charset="-122"/>
              <a:sym typeface="Symbol" pitchFamily="18" charset="2"/>
            </a:endParaRPr>
          </a:p>
          <a:p>
            <a:pPr eaLnBrk="1" hangingPunct="1"/>
            <a:endParaRPr lang="en-US" altLang="zh-CN" sz="3000" dirty="0">
              <a:solidFill>
                <a:srgbClr val="030711"/>
              </a:solidFill>
              <a:ea typeface="宋体" pitchFamily="2" charset="-122"/>
              <a:sym typeface="Symbol" pitchFamily="18" charset="2"/>
            </a:endParaRPr>
          </a:p>
          <a:p>
            <a:pPr eaLnBrk="1" hangingPunct="1"/>
            <a:r>
              <a:rPr lang="en-US" altLang="zh-CN" sz="3000" b="1" dirty="0">
                <a:solidFill>
                  <a:srgbClr val="030711"/>
                </a:solidFill>
                <a:ea typeface="宋体" pitchFamily="2" charset="-122"/>
                <a:sym typeface="Symbol" pitchFamily="18" charset="2"/>
              </a:rPr>
              <a:t></a:t>
            </a:r>
            <a:r>
              <a:rPr lang="en-US" altLang="zh-CN" sz="3000" b="1" i="1" dirty="0" err="1">
                <a:solidFill>
                  <a:srgbClr val="030711"/>
                </a:solidFill>
                <a:ea typeface="宋体" pitchFamily="2" charset="-122"/>
                <a:sym typeface="Symbol" pitchFamily="18" charset="2"/>
              </a:rPr>
              <a:t>x</a:t>
            </a:r>
            <a:r>
              <a:rPr lang="en-US" altLang="zh-CN" sz="3000" b="1" dirty="0" err="1">
                <a:solidFill>
                  <a:srgbClr val="030711"/>
                </a:solidFill>
                <a:ea typeface="宋体" pitchFamily="2" charset="-122"/>
                <a:sym typeface="Symbol" pitchFamily="18" charset="2"/>
              </a:rPr>
              <a:t>R</a:t>
            </a:r>
            <a:r>
              <a:rPr lang="en-US" altLang="zh-CN" sz="3000" b="1" i="1" dirty="0">
                <a:solidFill>
                  <a:srgbClr val="030711"/>
                </a:solidFill>
                <a:ea typeface="宋体" pitchFamily="2" charset="-122"/>
                <a:sym typeface="Symbol" pitchFamily="18" charset="2"/>
              </a:rPr>
              <a:t>  </a:t>
            </a:r>
            <a:r>
              <a:rPr lang="en-US" altLang="zh-CN" sz="3000" b="1" dirty="0">
                <a:solidFill>
                  <a:srgbClr val="030711"/>
                </a:solidFill>
                <a:ea typeface="宋体" pitchFamily="2" charset="-122"/>
                <a:sym typeface="Symbol" pitchFamily="18" charset="2"/>
              </a:rPr>
              <a:t>(x^2</a:t>
            </a:r>
            <a:r>
              <a:rPr lang="en-US" altLang="zh-CN" sz="3000" b="1" dirty="0">
                <a:solidFill>
                  <a:srgbClr val="030711"/>
                </a:solidFill>
                <a:ea typeface="宋体" pitchFamily="2" charset="-122"/>
                <a:cs typeface="Arial" charset="0"/>
                <a:sym typeface="Symbol" pitchFamily="18" charset="2"/>
              </a:rPr>
              <a:t>≥0</a:t>
            </a:r>
            <a:r>
              <a:rPr lang="en-US" altLang="zh-CN" sz="3000" b="1" dirty="0">
                <a:solidFill>
                  <a:srgbClr val="030711"/>
                </a:solidFill>
                <a:ea typeface="宋体" pitchFamily="2" charset="-122"/>
                <a:sym typeface="Symbol" pitchFamily="18" charset="2"/>
              </a:rPr>
              <a:t>)</a:t>
            </a:r>
            <a:r>
              <a:rPr lang="en-US" altLang="zh-CN" sz="3000" dirty="0">
                <a:solidFill>
                  <a:srgbClr val="030711"/>
                </a:solidFill>
                <a:ea typeface="宋体" pitchFamily="2" charset="-122"/>
                <a:sym typeface="Symbol" pitchFamily="18" charset="2"/>
              </a:rPr>
              <a:t> ?</a:t>
            </a:r>
          </a:p>
          <a:p>
            <a:pPr eaLnBrk="1" hangingPunct="1"/>
            <a:r>
              <a:rPr lang="en-US" altLang="zh-CN" sz="3000" b="1" dirty="0">
                <a:solidFill>
                  <a:srgbClr val="030711"/>
                </a:solidFill>
                <a:ea typeface="宋体" pitchFamily="2" charset="-122"/>
                <a:sym typeface="Symbol" pitchFamily="18" charset="2"/>
              </a:rPr>
              <a:t></a:t>
            </a:r>
            <a:r>
              <a:rPr lang="en-US" altLang="zh-CN" sz="3000" dirty="0">
                <a:solidFill>
                  <a:srgbClr val="030711"/>
                </a:solidFill>
                <a:ea typeface="宋体" pitchFamily="2" charset="-122"/>
                <a:sym typeface="Symbol" pitchFamily="18" charset="2"/>
              </a:rPr>
              <a:t> </a:t>
            </a:r>
            <a:r>
              <a:rPr lang="en-US" altLang="zh-CN" sz="3000" b="1" i="1" dirty="0" err="1">
                <a:solidFill>
                  <a:srgbClr val="030711"/>
                </a:solidFill>
                <a:ea typeface="宋体" pitchFamily="2" charset="-122"/>
                <a:sym typeface="Symbol" pitchFamily="18" charset="2"/>
              </a:rPr>
              <a:t>x</a:t>
            </a:r>
            <a:r>
              <a:rPr lang="en-US" altLang="zh-CN" sz="3000" b="1" dirty="0" err="1">
                <a:solidFill>
                  <a:srgbClr val="030711"/>
                </a:solidFill>
                <a:ea typeface="宋体" pitchFamily="2" charset="-122"/>
                <a:sym typeface="Symbol" pitchFamily="18" charset="2"/>
              </a:rPr>
              <a:t>Z</a:t>
            </a:r>
            <a:r>
              <a:rPr lang="en-US" altLang="zh-CN" sz="3000" b="1" i="1" dirty="0">
                <a:solidFill>
                  <a:srgbClr val="030711"/>
                </a:solidFill>
                <a:ea typeface="宋体" pitchFamily="2" charset="-122"/>
                <a:sym typeface="Symbol" pitchFamily="18" charset="2"/>
              </a:rPr>
              <a:t>  </a:t>
            </a:r>
            <a:r>
              <a:rPr lang="en-US" altLang="zh-CN" sz="3000" b="1" dirty="0">
                <a:solidFill>
                  <a:srgbClr val="030711"/>
                </a:solidFill>
                <a:ea typeface="宋体" pitchFamily="2" charset="-122"/>
                <a:sym typeface="Symbol" pitchFamily="18" charset="2"/>
              </a:rPr>
              <a:t>(x^2=1)</a:t>
            </a:r>
            <a:r>
              <a:rPr lang="en-US" altLang="zh-CN" sz="3000" dirty="0">
                <a:solidFill>
                  <a:srgbClr val="030711"/>
                </a:solidFill>
                <a:ea typeface="宋体" pitchFamily="2" charset="-122"/>
                <a:sym typeface="Symbol" pitchFamily="18" charset="2"/>
              </a:rPr>
              <a:t> ?</a:t>
            </a:r>
          </a:p>
          <a:p>
            <a:pPr eaLnBrk="1" hangingPunct="1"/>
            <a:endParaRPr lang="en-US" altLang="zh-CN" sz="3000" dirty="0">
              <a:solidFill>
                <a:srgbClr val="030711"/>
              </a:solidFill>
              <a:ea typeface="宋体" pitchFamily="2" charset="-122"/>
              <a:sym typeface="Symbol" pitchFamily="18" charset="2"/>
            </a:endParaRPr>
          </a:p>
          <a:p>
            <a:pPr eaLnBrk="1" hangingPunct="1"/>
            <a:endParaRPr lang="en-US" altLang="zh-CN" sz="3000" dirty="0">
              <a:solidFill>
                <a:srgbClr val="030711"/>
              </a:solidFill>
              <a:ea typeface="宋体" pitchFamily="2" charset="-122"/>
              <a:sym typeface="Symbol" pitchFamily="18" charset="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57984853"/>
              </p:ext>
            </p:extLst>
          </p:nvPr>
        </p:nvGraphicFramePr>
        <p:xfrm>
          <a:off x="609600" y="2667000"/>
          <a:ext cx="7429500" cy="1503589"/>
        </p:xfrm>
        <a:graphic>
          <a:graphicData uri="http://schemas.openxmlformats.org/presentationml/2006/ole">
            <mc:AlternateContent xmlns:mc="http://schemas.openxmlformats.org/markup-compatibility/2006">
              <mc:Choice xmlns:v="urn:schemas-microsoft-com:vml" Requires="v">
                <p:oleObj spid="_x0000_s57592" name="Equation" r:id="rId3" imgW="2133360" imgH="431640" progId="Equation.DSMT4">
                  <p:embed/>
                </p:oleObj>
              </mc:Choice>
              <mc:Fallback>
                <p:oleObj name="Equation" r:id="rId3" imgW="2133360" imgH="431640" progId="Equation.DSMT4">
                  <p:embed/>
                  <p:pic>
                    <p:nvPicPr>
                      <p:cNvPr id="0" name=""/>
                      <p:cNvPicPr/>
                      <p:nvPr/>
                    </p:nvPicPr>
                    <p:blipFill>
                      <a:blip r:embed="rId4"/>
                      <a:stretch>
                        <a:fillRect/>
                      </a:stretch>
                    </p:blipFill>
                    <p:spPr>
                      <a:xfrm>
                        <a:off x="609600" y="2667000"/>
                        <a:ext cx="7429500" cy="1503589"/>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CD46073D-D3AF-4301-AC0B-0C17A3CB5A10}" type="slidenum">
              <a:rPr lang="en-US" altLang="zh-CN"/>
              <a:pPr>
                <a:defRPr/>
              </a:pPr>
              <a:t>26</a:t>
            </a:fld>
            <a:endParaRPr lang="en-US" altLang="zh-CN"/>
          </a:p>
        </p:txBody>
      </p:sp>
      <p:sp>
        <p:nvSpPr>
          <p:cNvPr id="29699"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29700" name="Group 3"/>
          <p:cNvGrpSpPr>
            <a:grpSpLocks/>
          </p:cNvGrpSpPr>
          <p:nvPr/>
        </p:nvGrpSpPr>
        <p:grpSpPr bwMode="auto">
          <a:xfrm>
            <a:off x="1981200" y="2819400"/>
            <a:ext cx="5029200" cy="2438400"/>
            <a:chOff x="1997" y="1314"/>
            <a:chExt cx="1889" cy="1009"/>
          </a:xfrm>
        </p:grpSpPr>
        <p:grpSp>
          <p:nvGrpSpPr>
            <p:cNvPr id="29702" name="Group 4"/>
            <p:cNvGrpSpPr>
              <a:grpSpLocks/>
            </p:cNvGrpSpPr>
            <p:nvPr/>
          </p:nvGrpSpPr>
          <p:grpSpPr bwMode="auto">
            <a:xfrm>
              <a:off x="1997" y="1404"/>
              <a:ext cx="1889" cy="919"/>
              <a:chOff x="1973" y="1027"/>
              <a:chExt cx="1926" cy="937"/>
            </a:xfrm>
          </p:grpSpPr>
          <p:sp>
            <p:nvSpPr>
              <p:cNvPr id="153605"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p>
            </p:txBody>
          </p:sp>
          <p:sp>
            <p:nvSpPr>
              <p:cNvPr id="153606"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p>
            </p:txBody>
          </p:sp>
        </p:grpSp>
        <p:sp>
          <p:nvSpPr>
            <p:cNvPr id="153607"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p>
          </p:txBody>
        </p:sp>
        <p:sp>
          <p:nvSpPr>
            <p:cNvPr id="153608"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p>
          </p:txBody>
        </p:sp>
        <p:sp>
          <p:nvSpPr>
            <p:cNvPr id="153609"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p>
          </p:txBody>
        </p:sp>
        <p:sp>
          <p:nvSpPr>
            <p:cNvPr id="153610"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p>
          </p:txBody>
        </p:sp>
      </p:grpSp>
      <p:sp>
        <p:nvSpPr>
          <p:cNvPr id="29701" name="Rectangle 11"/>
          <p:cNvSpPr>
            <a:spLocks noGrp="1" noChangeArrowheads="1"/>
          </p:cNvSpPr>
          <p:nvPr>
            <p:ph type="body" idx="1"/>
          </p:nvPr>
        </p:nvSpPr>
        <p:spPr>
          <a:xfrm>
            <a:off x="2209800" y="3505200"/>
            <a:ext cx="4572000" cy="685800"/>
          </a:xfrm>
        </p:spPr>
        <p:txBody>
          <a:bodyPr/>
          <a:lstStyle/>
          <a:p>
            <a:pPr algn="ctr">
              <a:spcBef>
                <a:spcPct val="0"/>
              </a:spcBef>
              <a:buClrTx/>
              <a:buFontTx/>
              <a:buNone/>
            </a:pPr>
            <a:r>
              <a:rPr lang="en-US" altLang="zh-CN" b="1">
                <a:ea typeface="宋体" pitchFamily="2" charset="-122"/>
              </a:rPr>
              <a:t>Set Operations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773224B-5965-497E-AE7E-310CC33FE734}" type="slidenum">
              <a:rPr lang="en-US" altLang="zh-CN"/>
              <a:pPr>
                <a:defRPr/>
              </a:pPr>
              <a:t>27</a:t>
            </a:fld>
            <a:endParaRPr lang="en-US" altLang="zh-CN"/>
          </a:p>
        </p:txBody>
      </p:sp>
      <p:sp>
        <p:nvSpPr>
          <p:cNvPr id="30723" name="Rectangle 2"/>
          <p:cNvSpPr>
            <a:spLocks noGrp="1" noChangeArrowheads="1"/>
          </p:cNvSpPr>
          <p:nvPr>
            <p:ph type="title"/>
          </p:nvPr>
        </p:nvSpPr>
        <p:spPr/>
        <p:txBody>
          <a:bodyPr/>
          <a:lstStyle/>
          <a:p>
            <a:pPr eaLnBrk="1" hangingPunct="1"/>
            <a:r>
              <a:rPr lang="en-US" altLang="zh-CN">
                <a:ea typeface="宋体" pitchFamily="2" charset="-122"/>
              </a:rPr>
              <a:t>Start §2.2: The Union Operator</a:t>
            </a:r>
          </a:p>
        </p:txBody>
      </p:sp>
      <p:sp>
        <p:nvSpPr>
          <p:cNvPr id="30724" name="Rectangle 3"/>
          <p:cNvSpPr>
            <a:spLocks noGrp="1" noChangeArrowheads="1"/>
          </p:cNvSpPr>
          <p:nvPr>
            <p:ph type="body" idx="1"/>
          </p:nvPr>
        </p:nvSpPr>
        <p:spPr/>
        <p:txBody>
          <a:bodyPr/>
          <a:lstStyle/>
          <a:p>
            <a:pPr eaLnBrk="1" hangingPunct="1"/>
            <a:r>
              <a:rPr lang="en-US" altLang="zh-CN" dirty="0">
                <a:ea typeface="宋体" pitchFamily="2" charset="-122"/>
              </a:rPr>
              <a:t>For sets </a:t>
            </a:r>
            <a:r>
              <a:rPr lang="en-US" altLang="zh-CN" i="1" dirty="0">
                <a:ea typeface="宋体" pitchFamily="2" charset="-122"/>
              </a:rPr>
              <a:t>A</a:t>
            </a:r>
            <a:r>
              <a:rPr lang="en-US" altLang="zh-CN" dirty="0">
                <a:ea typeface="宋体" pitchFamily="2" charset="-122"/>
              </a:rPr>
              <a:t>, </a:t>
            </a:r>
            <a:r>
              <a:rPr lang="en-US" altLang="zh-CN" i="1" dirty="0">
                <a:ea typeface="宋体" pitchFamily="2" charset="-122"/>
              </a:rPr>
              <a:t>B</a:t>
            </a:r>
            <a:r>
              <a:rPr lang="en-US" altLang="zh-CN">
                <a:ea typeface="宋体" pitchFamily="2" charset="-122"/>
              </a:rPr>
              <a:t>, their</a:t>
            </a:r>
            <a:r>
              <a:rPr lang="en-US" altLang="zh-CN" b="1" i="1">
                <a:ea typeface="宋体" pitchFamily="2" charset="-122"/>
                <a:sym typeface="Symbol" pitchFamily="18" charset="2"/>
              </a:rPr>
              <a:t> u</a:t>
            </a:r>
            <a:r>
              <a:rPr lang="en-US" altLang="zh-CN" i="1">
                <a:ea typeface="宋体" pitchFamily="2" charset="-122"/>
              </a:rPr>
              <a:t>nion</a:t>
            </a:r>
            <a:r>
              <a:rPr lang="en-US" altLang="zh-CN">
                <a:ea typeface="宋体" pitchFamily="2" charset="-122"/>
              </a:rPr>
              <a:t>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rPr>
              <a:t>B</a:t>
            </a:r>
            <a:r>
              <a:rPr lang="en-US" altLang="zh-CN" dirty="0">
                <a:ea typeface="宋体" pitchFamily="2" charset="-122"/>
              </a:rPr>
              <a:t> is the set containing all elements that are either in </a:t>
            </a:r>
            <a:r>
              <a:rPr lang="en-US" altLang="zh-CN" i="1" dirty="0">
                <a:ea typeface="宋体" pitchFamily="2" charset="-122"/>
              </a:rPr>
              <a:t>A</a:t>
            </a:r>
            <a:r>
              <a:rPr lang="en-US" altLang="zh-CN" dirty="0">
                <a:ea typeface="宋体" pitchFamily="2" charset="-122"/>
              </a:rPr>
              <a:t>, </a:t>
            </a:r>
            <a:r>
              <a:rPr lang="en-US" altLang="zh-CN" b="1" dirty="0">
                <a:ea typeface="宋体" pitchFamily="2" charset="-122"/>
              </a:rPr>
              <a:t>or</a:t>
            </a:r>
            <a:r>
              <a:rPr lang="en-US" altLang="zh-CN" dirty="0">
                <a:ea typeface="宋体" pitchFamily="2" charset="-122"/>
              </a:rPr>
              <a:t> (</a:t>
            </a:r>
            <a:r>
              <a:rPr lang="en-US" altLang="zh-CN" dirty="0">
                <a:latin typeface="Times New Roman" pitchFamily="18" charset="0"/>
                <a:ea typeface="宋体" pitchFamily="2" charset="-12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r>
              <a:rPr lang="en-US" altLang="zh-CN" dirty="0">
                <a:ea typeface="宋体" pitchFamily="2" charset="-122"/>
              </a:rPr>
              <a:t>in </a:t>
            </a:r>
            <a:r>
              <a:rPr lang="en-US" altLang="zh-CN" i="1" dirty="0">
                <a:ea typeface="宋体" pitchFamily="2" charset="-122"/>
              </a:rPr>
              <a:t>B</a:t>
            </a:r>
            <a:r>
              <a:rPr lang="en-US" altLang="zh-CN" dirty="0">
                <a:ea typeface="宋体" pitchFamily="2" charset="-122"/>
              </a:rPr>
              <a:t> (or, of course, in both).</a:t>
            </a:r>
          </a:p>
          <a:p>
            <a:pPr eaLnBrk="1" hangingPunct="1"/>
            <a:r>
              <a:rPr lang="en-US" altLang="zh-CN" dirty="0">
                <a:ea typeface="宋体" pitchFamily="2" charset="-122"/>
              </a:rPr>
              <a:t>Formally,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a:t>
            </a:r>
            <a:r>
              <a:rPr lang="en-US" altLang="zh-CN" dirty="0">
                <a:solidFill>
                  <a:srgbClr val="FF0000"/>
                </a:solidFill>
                <a:ea typeface="宋体" pitchFamily="2" charset="-122"/>
              </a:rPr>
              <a:t> </a:t>
            </a:r>
            <a:r>
              <a:rPr lang="en-US" altLang="zh-CN" i="1" dirty="0">
                <a:solidFill>
                  <a:srgbClr val="FF0000"/>
                </a:solidFill>
                <a:ea typeface="宋体" pitchFamily="2" charset="-12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B</a:t>
            </a:r>
            <a:r>
              <a:rPr lang="en-US" altLang="zh-CN" dirty="0">
                <a:solidFill>
                  <a:srgbClr val="FF0000"/>
                </a:solidFill>
                <a:ea typeface="宋体" pitchFamily="2" charset="-122"/>
                <a:sym typeface="Symbol" pitchFamily="18" charset="2"/>
              </a:rPr>
              <a:t> = </a:t>
            </a:r>
            <a:r>
              <a:rPr lang="en-US" altLang="zh-CN" dirty="0">
                <a:solidFill>
                  <a:srgbClr val="FF0000"/>
                </a:solidFill>
                <a:ea typeface="宋体" pitchFamily="2" charset="-122"/>
              </a:rPr>
              <a:t>{</a:t>
            </a:r>
            <a:r>
              <a:rPr lang="en-US" altLang="zh-CN" i="1" dirty="0">
                <a:solidFill>
                  <a:srgbClr val="FF0000"/>
                </a:solidFill>
                <a:ea typeface="宋体" pitchFamily="2" charset="-122"/>
              </a:rPr>
              <a:t>x </a:t>
            </a:r>
            <a:r>
              <a:rPr lang="en-US" altLang="zh-CN" dirty="0">
                <a:solidFill>
                  <a:srgbClr val="FF0000"/>
                </a:solidFill>
                <a:ea typeface="宋体" pitchFamily="2" charset="-122"/>
              </a:rPr>
              <a:t>| </a:t>
            </a:r>
            <a:r>
              <a:rPr lang="en-US" altLang="zh-CN" i="1" dirty="0" err="1">
                <a:solidFill>
                  <a:srgbClr val="FF0000"/>
                </a:solidFill>
                <a:ea typeface="宋体" pitchFamily="2" charset="-122"/>
              </a:rPr>
              <a:t>x</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 </a:t>
            </a:r>
            <a:r>
              <a:rPr lang="en-US" altLang="zh-CN" b="1" dirty="0">
                <a:solidFill>
                  <a:srgbClr val="FF0000"/>
                </a:solidFill>
                <a:ea typeface="宋体" pitchFamily="2" charset="-122"/>
                <a:sym typeface="Symbol" pitchFamily="18" charset="2"/>
              </a:rPr>
              <a:t></a:t>
            </a:r>
            <a:r>
              <a:rPr lang="en-US" altLang="zh-CN" dirty="0">
                <a:solidFill>
                  <a:srgbClr val="FF0000"/>
                </a:solidFill>
                <a:ea typeface="宋体" pitchFamily="2" charset="-122"/>
                <a:sym typeface="Symbol" pitchFamily="18" charset="2"/>
              </a:rPr>
              <a:t> </a:t>
            </a:r>
            <a:r>
              <a:rPr lang="en-US" altLang="zh-CN" i="1" dirty="0" err="1">
                <a:solidFill>
                  <a:srgbClr val="FF0000"/>
                </a:solidFill>
                <a:ea typeface="宋体" pitchFamily="2" charset="-122"/>
                <a:sym typeface="Symbol" pitchFamily="18" charset="2"/>
              </a:rPr>
              <a:t>x</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a:t>
            </a:r>
          </a:p>
          <a:p>
            <a:pPr eaLnBrk="1" hangingPunct="1"/>
            <a:endParaRPr lang="en-US" altLang="zh-CN" dirty="0">
              <a:solidFill>
                <a:srgbClr val="FF0000"/>
              </a:solidFill>
              <a:ea typeface="宋体" pitchFamily="2" charset="-122"/>
              <a:sym typeface="Symbol" pitchFamily="18" charset="2"/>
            </a:endParaRPr>
          </a:p>
          <a:p>
            <a:pPr eaLnBrk="1" hangingPunct="1"/>
            <a:r>
              <a:rPr lang="en-US" altLang="zh-CN" dirty="0">
                <a:ea typeface="宋体" pitchFamily="2" charset="-122"/>
                <a:sym typeface="Symbol" pitchFamily="18" charset="2"/>
              </a:rPr>
              <a:t>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  </a:t>
            </a:r>
            <a:r>
              <a:rPr lang="en-US" altLang="zh-CN" i="1" dirty="0">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 </a:t>
            </a:r>
            <a:r>
              <a:rPr lang="en-US" altLang="zh-CN" dirty="0">
                <a:solidFill>
                  <a:srgbClr val="FF0000"/>
                </a:solidFill>
                <a:ea typeface="宋体" pitchFamily="2" charset="-122"/>
              </a:rPr>
              <a:t>(</a:t>
            </a:r>
            <a:r>
              <a:rPr lang="en-US" altLang="zh-CN" i="1" dirty="0">
                <a:solidFill>
                  <a:srgbClr val="FF0000"/>
                </a:solidFill>
                <a:ea typeface="宋体" pitchFamily="2" charset="-12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B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 </a:t>
            </a:r>
            <a:r>
              <a:rPr lang="en-US" altLang="zh-CN" b="1" dirty="0">
                <a:solidFill>
                  <a:srgbClr val="FF0000"/>
                </a:solidFill>
                <a:ea typeface="宋体" pitchFamily="2" charset="-122"/>
                <a:sym typeface="Symbol" pitchFamily="18" charset="2"/>
              </a:rPr>
              <a:t></a:t>
            </a:r>
            <a:r>
              <a:rPr lang="en-US" altLang="zh-CN" dirty="0">
                <a:solidFill>
                  <a:srgbClr val="FF0000"/>
                </a:solidFill>
                <a:ea typeface="宋体" pitchFamily="2" charset="-122"/>
              </a:rPr>
              <a:t> (</a:t>
            </a:r>
            <a:r>
              <a:rPr lang="en-US" altLang="zh-CN" i="1" dirty="0">
                <a:solidFill>
                  <a:srgbClr val="FF0000"/>
                </a:solidFill>
                <a:ea typeface="宋体" pitchFamily="2" charset="-12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B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pPr>
              <a:defRPr/>
            </a:pPr>
            <a:fld id="{E2CD03B3-56C8-4767-94F6-13805F400E4A}" type="slidenum">
              <a:rPr lang="en-US" altLang="zh-CN"/>
              <a:pPr>
                <a:defRPr/>
              </a:pPr>
              <a:t>28</a:t>
            </a:fld>
            <a:endParaRPr lang="en-US" altLang="zh-CN"/>
          </a:p>
        </p:txBody>
      </p:sp>
      <p:sp>
        <p:nvSpPr>
          <p:cNvPr id="31747" name="Rectangle 2"/>
          <p:cNvSpPr>
            <a:spLocks noGrp="1" noChangeArrowheads="1"/>
          </p:cNvSpPr>
          <p:nvPr>
            <p:ph type="body" idx="1"/>
          </p:nvPr>
        </p:nvSpPr>
        <p:spPr/>
        <p:txBody>
          <a:bodyPr/>
          <a:lstStyle/>
          <a:p>
            <a:pPr eaLnBrk="1" hangingPunct="1"/>
            <a:r>
              <a:rPr lang="en-US" altLang="zh-CN" dirty="0">
                <a:ea typeface="宋体" pitchFamily="2" charset="-122"/>
              </a:rPr>
              <a:t>{</a:t>
            </a:r>
            <a:r>
              <a:rPr lang="en-US" altLang="zh-CN" dirty="0" err="1">
                <a:ea typeface="宋体" pitchFamily="2" charset="-122"/>
              </a:rPr>
              <a:t>a,b,c</a:t>
            </a:r>
            <a:r>
              <a:rPr lang="en-US" altLang="zh-CN" dirty="0">
                <a:ea typeface="宋体" pitchFamily="2" charset="-122"/>
              </a:rPr>
              <a:t>} </a:t>
            </a:r>
            <a:r>
              <a:rPr lang="en-US" altLang="zh-CN" b="1" dirty="0">
                <a:ea typeface="宋体" pitchFamily="2" charset="-122"/>
                <a:sym typeface="Symbol" pitchFamily="18" charset="2"/>
              </a:rPr>
              <a:t> </a:t>
            </a:r>
            <a:r>
              <a:rPr lang="en-US" altLang="zh-CN" dirty="0">
                <a:ea typeface="宋体" pitchFamily="2" charset="-122"/>
                <a:sym typeface="Symbol" pitchFamily="18" charset="2"/>
              </a:rPr>
              <a:t>{2,3} = {a,b,c,2,3}</a:t>
            </a:r>
          </a:p>
          <a:p>
            <a:pPr eaLnBrk="1" hangingPunct="1"/>
            <a:r>
              <a:rPr lang="en-US" altLang="zh-CN" dirty="0">
                <a:solidFill>
                  <a:schemeClr val="accent2"/>
                </a:solidFill>
                <a:ea typeface="宋体" pitchFamily="2" charset="-122"/>
                <a:sym typeface="Symbol" pitchFamily="18" charset="2"/>
              </a:rPr>
              <a:t>{2,3,5} </a:t>
            </a:r>
            <a:r>
              <a:rPr lang="en-US" altLang="zh-CN" b="1" dirty="0">
                <a:ea typeface="宋体" pitchFamily="2" charset="-122"/>
                <a:sym typeface="Symbol" pitchFamily="18" charset="2"/>
              </a:rPr>
              <a:t> </a:t>
            </a:r>
            <a:r>
              <a:rPr lang="en-US" altLang="zh-CN" dirty="0">
                <a:solidFill>
                  <a:srgbClr val="FF0000"/>
                </a:solidFill>
                <a:ea typeface="宋体" pitchFamily="2" charset="-122"/>
                <a:sym typeface="Symbol" pitchFamily="18" charset="2"/>
              </a:rPr>
              <a:t>{3,5,7}</a:t>
            </a:r>
            <a:r>
              <a:rPr lang="en-US" altLang="zh-CN" dirty="0">
                <a:ea typeface="宋体" pitchFamily="2" charset="-122"/>
                <a:sym typeface="Symbol" pitchFamily="18" charset="2"/>
              </a:rPr>
              <a:t> = {</a:t>
            </a:r>
            <a:r>
              <a:rPr lang="en-US" altLang="zh-CN" dirty="0">
                <a:solidFill>
                  <a:schemeClr val="accent2"/>
                </a:solidFill>
                <a:ea typeface="宋体" pitchFamily="2" charset="-122"/>
                <a:sym typeface="Symbol" pitchFamily="18" charset="2"/>
              </a:rPr>
              <a:t>2,3,5</a:t>
            </a:r>
            <a:r>
              <a:rPr lang="en-US" altLang="zh-CN" dirty="0">
                <a:ea typeface="宋体" pitchFamily="2" charset="-122"/>
                <a:sym typeface="Symbol" pitchFamily="18" charset="2"/>
              </a:rPr>
              <a:t>,</a:t>
            </a:r>
            <a:r>
              <a:rPr lang="en-US" altLang="zh-CN" dirty="0">
                <a:solidFill>
                  <a:srgbClr val="FF0000"/>
                </a:solidFill>
                <a:ea typeface="宋体" pitchFamily="2" charset="-122"/>
                <a:sym typeface="Symbol" pitchFamily="18" charset="2"/>
              </a:rPr>
              <a:t>3,5,7</a:t>
            </a:r>
            <a:r>
              <a:rPr lang="en-US" altLang="zh-CN" dirty="0">
                <a:ea typeface="宋体" pitchFamily="2" charset="-122"/>
                <a:sym typeface="Symbol" pitchFamily="18" charset="2"/>
              </a:rPr>
              <a:t>} =</a:t>
            </a:r>
            <a:r>
              <a:rPr lang="en-US" altLang="zh-CN" dirty="0">
                <a:solidFill>
                  <a:srgbClr val="006600"/>
                </a:solidFill>
                <a:ea typeface="宋体" pitchFamily="2" charset="-122"/>
                <a:sym typeface="Symbol" pitchFamily="18" charset="2"/>
              </a:rPr>
              <a:t>{2,3,5,7} </a:t>
            </a:r>
            <a:endParaRPr lang="en-US" altLang="zh-CN" dirty="0">
              <a:ea typeface="宋体" pitchFamily="2" charset="-122"/>
              <a:sym typeface="Symbol" pitchFamily="18" charset="2"/>
            </a:endParaRPr>
          </a:p>
        </p:txBody>
      </p:sp>
      <p:sp>
        <p:nvSpPr>
          <p:cNvPr id="31749" name="Rectangle 6"/>
          <p:cNvSpPr>
            <a:spLocks noGrp="1" noChangeArrowheads="1"/>
          </p:cNvSpPr>
          <p:nvPr>
            <p:ph type="title"/>
          </p:nvPr>
        </p:nvSpPr>
        <p:spPr/>
        <p:txBody>
          <a:bodyPr/>
          <a:lstStyle/>
          <a:p>
            <a:pPr eaLnBrk="1" hangingPunct="1"/>
            <a:r>
              <a:rPr lang="en-US" altLang="zh-CN">
                <a:ea typeface="宋体" pitchFamily="2" charset="-122"/>
              </a:rPr>
              <a:t>Union Examples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0FDAF688-5A35-46AA-8507-F90B34251C27}" type="slidenum">
              <a:rPr lang="en-US" altLang="zh-CN"/>
              <a:pPr>
                <a:defRPr/>
              </a:pPr>
              <a:t>29</a:t>
            </a:fld>
            <a:endParaRPr lang="en-US" altLang="zh-CN"/>
          </a:p>
        </p:txBody>
      </p:sp>
      <p:sp>
        <p:nvSpPr>
          <p:cNvPr id="32771" name="Rectangle 2"/>
          <p:cNvSpPr>
            <a:spLocks noGrp="1" noChangeArrowheads="1"/>
          </p:cNvSpPr>
          <p:nvPr>
            <p:ph type="title"/>
          </p:nvPr>
        </p:nvSpPr>
        <p:spPr/>
        <p:txBody>
          <a:bodyPr/>
          <a:lstStyle/>
          <a:p>
            <a:pPr eaLnBrk="1" hangingPunct="1"/>
            <a:r>
              <a:rPr lang="en-US" altLang="zh-CN">
                <a:ea typeface="宋体" pitchFamily="2" charset="-122"/>
              </a:rPr>
              <a:t>The Intersection Operator</a:t>
            </a:r>
          </a:p>
        </p:txBody>
      </p:sp>
      <p:sp>
        <p:nvSpPr>
          <p:cNvPr id="32772" name="Rectangle 3"/>
          <p:cNvSpPr>
            <a:spLocks noGrp="1" noChangeArrowheads="1"/>
          </p:cNvSpPr>
          <p:nvPr>
            <p:ph type="body" idx="1"/>
          </p:nvPr>
        </p:nvSpPr>
        <p:spPr/>
        <p:txBody>
          <a:bodyPr/>
          <a:lstStyle/>
          <a:p>
            <a:pPr eaLnBrk="1" hangingPunct="1"/>
            <a:r>
              <a:rPr lang="en-US" altLang="zh-CN" dirty="0">
                <a:ea typeface="宋体" pitchFamily="2" charset="-122"/>
              </a:rPr>
              <a:t>For sets </a:t>
            </a:r>
            <a:r>
              <a:rPr lang="en-US" altLang="zh-CN" i="1" dirty="0">
                <a:ea typeface="宋体" pitchFamily="2" charset="-122"/>
              </a:rPr>
              <a:t>A</a:t>
            </a:r>
            <a:r>
              <a:rPr lang="en-US" altLang="zh-CN" dirty="0">
                <a:ea typeface="宋体" pitchFamily="2" charset="-122"/>
              </a:rPr>
              <a:t>, </a:t>
            </a:r>
            <a:r>
              <a:rPr lang="en-US" altLang="zh-CN" i="1" dirty="0">
                <a:ea typeface="宋体" pitchFamily="2" charset="-122"/>
              </a:rPr>
              <a:t>B</a:t>
            </a:r>
            <a:r>
              <a:rPr lang="en-US" altLang="zh-CN" dirty="0">
                <a:ea typeface="宋体" pitchFamily="2" charset="-122"/>
              </a:rPr>
              <a:t>, their </a:t>
            </a:r>
            <a:r>
              <a:rPr lang="en-US" altLang="zh-CN" i="1" dirty="0">
                <a:ea typeface="宋体" pitchFamily="2" charset="-122"/>
              </a:rPr>
              <a:t>intersection</a:t>
            </a:r>
            <a:r>
              <a:rPr lang="en-US" altLang="zh-CN" dirty="0">
                <a:ea typeface="宋体" pitchFamily="2" charset="-122"/>
              </a:rPr>
              <a:t>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rPr>
              <a:t>B</a:t>
            </a:r>
            <a:r>
              <a:rPr lang="en-US" altLang="zh-CN" dirty="0">
                <a:ea typeface="宋体" pitchFamily="2" charset="-122"/>
              </a:rPr>
              <a:t> is the set containing all elements that are simultaneously in </a:t>
            </a:r>
            <a:r>
              <a:rPr lang="en-US" altLang="zh-CN" i="1" dirty="0">
                <a:ea typeface="宋体" pitchFamily="2" charset="-122"/>
              </a:rPr>
              <a:t>A </a:t>
            </a:r>
            <a:r>
              <a:rPr lang="en-US" altLang="zh-CN" b="1" dirty="0">
                <a:ea typeface="宋体" pitchFamily="2" charset="-122"/>
              </a:rPr>
              <a:t>and</a:t>
            </a:r>
            <a:r>
              <a:rPr lang="en-US" altLang="zh-CN" dirty="0">
                <a:ea typeface="宋体" pitchFamily="2" charset="-122"/>
              </a:rPr>
              <a:t> (</a:t>
            </a:r>
            <a:r>
              <a:rPr lang="en-US" altLang="zh-CN" dirty="0">
                <a:latin typeface="Times New Roman" pitchFamily="18" charset="0"/>
                <a:ea typeface="宋体" pitchFamily="2" charset="-12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r>
              <a:rPr lang="en-US" altLang="zh-CN" dirty="0">
                <a:ea typeface="宋体" pitchFamily="2" charset="-122"/>
              </a:rPr>
              <a:t>in </a:t>
            </a:r>
            <a:r>
              <a:rPr lang="en-US" altLang="zh-CN" i="1" dirty="0">
                <a:ea typeface="宋体" pitchFamily="2" charset="-122"/>
              </a:rPr>
              <a:t>B</a:t>
            </a:r>
            <a:r>
              <a:rPr lang="en-US" altLang="zh-CN" dirty="0">
                <a:ea typeface="宋体" pitchFamily="2" charset="-122"/>
              </a:rPr>
              <a:t>.</a:t>
            </a:r>
          </a:p>
          <a:p>
            <a:pPr eaLnBrk="1" hangingPunct="1"/>
            <a:r>
              <a:rPr lang="en-US" altLang="zh-CN" dirty="0">
                <a:ea typeface="宋体" pitchFamily="2" charset="-122"/>
              </a:rPr>
              <a:t>Formally, </a:t>
            </a:r>
            <a:r>
              <a:rPr lang="en-US" altLang="zh-CN" b="1"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a:t>
            </a:r>
            <a:r>
              <a:rPr lang="en-US" altLang="zh-CN" dirty="0">
                <a:solidFill>
                  <a:srgbClr val="FF0000"/>
                </a:solidFill>
                <a:ea typeface="宋体" pitchFamily="2" charset="-122"/>
              </a:rPr>
              <a:t> </a:t>
            </a:r>
            <a:r>
              <a:rPr lang="en-US" altLang="zh-CN" i="1" dirty="0">
                <a:solidFill>
                  <a:srgbClr val="FF0000"/>
                </a:solidFill>
                <a:ea typeface="宋体" pitchFamily="2" charset="-122"/>
              </a:rPr>
              <a:t>A</a:t>
            </a:r>
            <a:r>
              <a:rPr lang="en-US" altLang="zh-CN" b="1" dirty="0">
                <a:solidFill>
                  <a:srgbClr val="FF0000"/>
                </a:solidFill>
                <a:ea typeface="宋体" pitchFamily="2" charset="-122"/>
                <a:sym typeface="Symbol" pitchFamily="18" charset="2"/>
              </a:rPr>
              <a:t></a:t>
            </a:r>
            <a:r>
              <a:rPr lang="en-US" altLang="zh-CN" i="1" dirty="0">
                <a:solidFill>
                  <a:srgbClr val="FF0000"/>
                </a:solidFill>
                <a:ea typeface="宋体" pitchFamily="2" charset="-122"/>
              </a:rPr>
              <a:t>B</a:t>
            </a:r>
            <a:r>
              <a:rPr lang="en-US" altLang="zh-CN" dirty="0">
                <a:solidFill>
                  <a:srgbClr val="FF0000"/>
                </a:solidFill>
                <a:ea typeface="宋体" pitchFamily="2" charset="-122"/>
                <a:sym typeface="Symbol" pitchFamily="18" charset="2"/>
              </a:rPr>
              <a:t>=</a:t>
            </a:r>
            <a:r>
              <a:rPr lang="en-US" altLang="zh-CN" dirty="0">
                <a:solidFill>
                  <a:srgbClr val="FF0000"/>
                </a:solidFill>
                <a:ea typeface="宋体" pitchFamily="2" charset="-122"/>
              </a:rPr>
              <a:t>{</a:t>
            </a:r>
            <a:r>
              <a:rPr lang="en-US" altLang="zh-CN" i="1" dirty="0">
                <a:solidFill>
                  <a:srgbClr val="FF0000"/>
                </a:solidFill>
                <a:ea typeface="宋体" pitchFamily="2" charset="-122"/>
              </a:rPr>
              <a:t>x </a:t>
            </a:r>
            <a:r>
              <a:rPr lang="en-US" altLang="zh-CN" dirty="0">
                <a:solidFill>
                  <a:srgbClr val="FF0000"/>
                </a:solidFill>
                <a:ea typeface="宋体" pitchFamily="2" charset="-122"/>
              </a:rPr>
              <a:t>| </a:t>
            </a:r>
            <a:r>
              <a:rPr lang="en-US" altLang="zh-CN" i="1" dirty="0" err="1">
                <a:solidFill>
                  <a:srgbClr val="FF0000"/>
                </a:solidFill>
                <a:ea typeface="宋体" pitchFamily="2" charset="-122"/>
              </a:rPr>
              <a:t>x</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 </a:t>
            </a:r>
            <a:r>
              <a:rPr lang="en-US" altLang="zh-CN" b="1" dirty="0">
                <a:solidFill>
                  <a:srgbClr val="FF0000"/>
                </a:solidFill>
                <a:ea typeface="宋体" pitchFamily="2" charset="-122"/>
                <a:sym typeface="Symbol" pitchFamily="18" charset="2"/>
              </a:rPr>
              <a:t></a:t>
            </a:r>
            <a:r>
              <a:rPr lang="en-US" altLang="zh-CN" dirty="0">
                <a:solidFill>
                  <a:srgbClr val="FF0000"/>
                </a:solidFill>
                <a:ea typeface="宋体" pitchFamily="2" charset="-122"/>
                <a:sym typeface="Symbol" pitchFamily="18" charset="2"/>
              </a:rPr>
              <a:t> </a:t>
            </a:r>
            <a:r>
              <a:rPr lang="en-US" altLang="zh-CN" i="1" dirty="0" err="1">
                <a:solidFill>
                  <a:srgbClr val="FF0000"/>
                </a:solidFill>
                <a:ea typeface="宋体" pitchFamily="2" charset="-122"/>
                <a:sym typeface="Symbol" pitchFamily="18" charset="2"/>
              </a:rPr>
              <a:t>x</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a:t>
            </a:r>
            <a:r>
              <a:rPr lang="en-US" altLang="zh-CN" dirty="0">
                <a:ea typeface="宋体" pitchFamily="2" charset="-122"/>
                <a:sym typeface="Symbol" pitchFamily="18" charset="2"/>
              </a:rPr>
              <a:t>.</a:t>
            </a:r>
          </a:p>
          <a:p>
            <a:pPr marL="0" indent="0" eaLnBrk="1" hangingPunct="1">
              <a:buNone/>
            </a:pPr>
            <a:endParaRPr lang="en-US" altLang="zh-CN" dirty="0">
              <a:ea typeface="宋体" pitchFamily="2" charset="-122"/>
              <a:sym typeface="Symbol" pitchFamily="18" charset="2"/>
            </a:endParaRPr>
          </a:p>
          <a:p>
            <a:pPr eaLnBrk="1" hangingPunct="1"/>
            <a:r>
              <a:rPr lang="en-US" altLang="zh-CN" dirty="0">
                <a:ea typeface="宋体" pitchFamily="2" charset="-122"/>
                <a:sym typeface="Symbol" pitchFamily="18" charset="2"/>
              </a:rPr>
              <a:t>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  </a:t>
            </a:r>
            <a:r>
              <a:rPr lang="en-US" altLang="zh-CN" i="1" dirty="0">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 </a:t>
            </a:r>
            <a:r>
              <a:rPr lang="en-US" altLang="zh-CN" dirty="0">
                <a:solidFill>
                  <a:srgbClr val="FF0000"/>
                </a:solidFill>
                <a:ea typeface="宋体" pitchFamily="2" charset="-122"/>
              </a:rPr>
              <a:t>(</a:t>
            </a:r>
            <a:r>
              <a:rPr lang="en-US" altLang="zh-CN" i="1" dirty="0">
                <a:solidFill>
                  <a:srgbClr val="FF0000"/>
                </a:solidFill>
                <a:ea typeface="宋体" pitchFamily="2" charset="-122"/>
              </a:rPr>
              <a:t>A</a:t>
            </a:r>
            <a:r>
              <a:rPr lang="en-US" altLang="zh-CN" b="1" dirty="0">
                <a:solidFill>
                  <a:srgbClr val="FF0000"/>
                </a:solidFill>
                <a:ea typeface="宋体" pitchFamily="2" charset="-122"/>
                <a:sym typeface="Symbol" pitchFamily="18" charset="2"/>
              </a:rPr>
              <a:t></a:t>
            </a:r>
            <a:r>
              <a:rPr lang="en-US" altLang="zh-CN" i="1" dirty="0">
                <a:solidFill>
                  <a:srgbClr val="FF0000"/>
                </a:solidFill>
                <a:ea typeface="宋体" pitchFamily="2" charset="-122"/>
              </a:rPr>
              <a:t>B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 </a:t>
            </a:r>
            <a:r>
              <a:rPr lang="en-US" altLang="zh-CN" b="1" dirty="0">
                <a:solidFill>
                  <a:srgbClr val="FF0000"/>
                </a:solidFill>
                <a:ea typeface="宋体" pitchFamily="2" charset="-122"/>
                <a:sym typeface="Symbol" pitchFamily="18" charset="2"/>
              </a:rPr>
              <a:t></a:t>
            </a:r>
            <a:r>
              <a:rPr lang="en-US" altLang="zh-CN" dirty="0">
                <a:solidFill>
                  <a:srgbClr val="FF0000"/>
                </a:solidFill>
                <a:ea typeface="宋体" pitchFamily="2" charset="-122"/>
              </a:rPr>
              <a:t> (</a:t>
            </a:r>
            <a:r>
              <a:rPr lang="en-US" altLang="zh-CN" i="1" dirty="0">
                <a:solidFill>
                  <a:srgbClr val="FF0000"/>
                </a:solidFill>
                <a:ea typeface="宋体" pitchFamily="2" charset="-12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B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a:t>
            </a:r>
            <a:endParaRPr lang="en-US" altLang="zh-CN" dirty="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pPr>
              <a:defRPr/>
            </a:pPr>
            <a:fld id="{98BFAE7D-194E-48F7-97F2-7D83A2514C85}" type="slidenum">
              <a:rPr lang="en-US" altLang="zh-CN"/>
              <a:pPr>
                <a:defRPr/>
              </a:pPr>
              <a:t>3</a:t>
            </a:fld>
            <a:endParaRPr lang="en-US" altLang="zh-CN"/>
          </a:p>
        </p:txBody>
      </p:sp>
      <p:sp>
        <p:nvSpPr>
          <p:cNvPr id="5123" name="Rectangle 2"/>
          <p:cNvSpPr>
            <a:spLocks noGrp="1" noChangeArrowheads="1"/>
          </p:cNvSpPr>
          <p:nvPr>
            <p:ph type="title"/>
          </p:nvPr>
        </p:nvSpPr>
        <p:spPr/>
        <p:txBody>
          <a:bodyPr/>
          <a:lstStyle/>
          <a:p>
            <a:pPr eaLnBrk="1" hangingPunct="1"/>
            <a:r>
              <a:rPr lang="en-US" altLang="zh-CN">
                <a:ea typeface="宋体" pitchFamily="2" charset="-122"/>
              </a:rPr>
              <a:t>Contents</a:t>
            </a:r>
            <a:endParaRPr lang="en-US" altLang="zh-CN">
              <a:solidFill>
                <a:schemeClr val="accent1"/>
              </a:solidFill>
              <a:ea typeface="宋体" pitchFamily="2" charset="-122"/>
            </a:endParaRPr>
          </a:p>
        </p:txBody>
      </p:sp>
      <p:sp>
        <p:nvSpPr>
          <p:cNvPr id="5124" name="AutoShape 3"/>
          <p:cNvSpPr>
            <a:spLocks noChangeArrowheads="1"/>
          </p:cNvSpPr>
          <p:nvPr/>
        </p:nvSpPr>
        <p:spPr bwMode="gray">
          <a:xfrm>
            <a:off x="914400" y="2176463"/>
            <a:ext cx="7696200" cy="457200"/>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en-US" altLang="zh-CN" sz="2800" b="1"/>
              <a:t>Introduction of Sets</a:t>
            </a:r>
            <a:endParaRPr lang="en-US" altLang="zh-CN" sz="2400" b="1"/>
          </a:p>
        </p:txBody>
      </p:sp>
      <p:sp>
        <p:nvSpPr>
          <p:cNvPr id="5125" name="AutoShape 4"/>
          <p:cNvSpPr>
            <a:spLocks noChangeArrowheads="1"/>
          </p:cNvSpPr>
          <p:nvPr/>
        </p:nvSpPr>
        <p:spPr bwMode="gray">
          <a:xfrm>
            <a:off x="533400" y="2057400"/>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5126" name="Text Box 6"/>
          <p:cNvSpPr txBox="1">
            <a:spLocks noChangeArrowheads="1"/>
          </p:cNvSpPr>
          <p:nvPr/>
        </p:nvSpPr>
        <p:spPr bwMode="gray">
          <a:xfrm>
            <a:off x="687388" y="21558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400">
                <a:solidFill>
                  <a:schemeClr val="bg1"/>
                </a:solidFill>
              </a:rPr>
              <a:t>1</a:t>
            </a:r>
          </a:p>
        </p:txBody>
      </p:sp>
      <p:sp>
        <p:nvSpPr>
          <p:cNvPr id="5127" name="AutoShape 7"/>
          <p:cNvSpPr>
            <a:spLocks noChangeArrowheads="1"/>
          </p:cNvSpPr>
          <p:nvPr/>
        </p:nvSpPr>
        <p:spPr bwMode="gray">
          <a:xfrm>
            <a:off x="914400" y="3014663"/>
            <a:ext cx="7696200"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ClrTx/>
              <a:buFontTx/>
              <a:buNone/>
            </a:pPr>
            <a:r>
              <a:rPr lang="en-US" altLang="zh-CN" sz="2400" b="1"/>
              <a:t>   Power Sets </a:t>
            </a:r>
          </a:p>
        </p:txBody>
      </p:sp>
      <p:sp>
        <p:nvSpPr>
          <p:cNvPr id="5128" name="AutoShape 8"/>
          <p:cNvSpPr>
            <a:spLocks noChangeArrowheads="1"/>
          </p:cNvSpPr>
          <p:nvPr/>
        </p:nvSpPr>
        <p:spPr bwMode="gray">
          <a:xfrm>
            <a:off x="533400" y="2895600"/>
            <a:ext cx="685800"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5129" name="Text Box 10"/>
          <p:cNvSpPr txBox="1">
            <a:spLocks noChangeArrowheads="1"/>
          </p:cNvSpPr>
          <p:nvPr/>
        </p:nvSpPr>
        <p:spPr bwMode="gray">
          <a:xfrm>
            <a:off x="687388" y="29940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400">
                <a:solidFill>
                  <a:schemeClr val="bg1"/>
                </a:solidFill>
              </a:rPr>
              <a:t>2</a:t>
            </a:r>
          </a:p>
        </p:txBody>
      </p:sp>
      <p:sp>
        <p:nvSpPr>
          <p:cNvPr id="5130" name="AutoShape 11"/>
          <p:cNvSpPr>
            <a:spLocks noChangeArrowheads="1"/>
          </p:cNvSpPr>
          <p:nvPr/>
        </p:nvSpPr>
        <p:spPr bwMode="gray">
          <a:xfrm>
            <a:off x="914400" y="3852863"/>
            <a:ext cx="7696200" cy="457200"/>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5131" name="AutoShape 12"/>
          <p:cNvSpPr>
            <a:spLocks noChangeArrowheads="1"/>
          </p:cNvSpPr>
          <p:nvPr/>
        </p:nvSpPr>
        <p:spPr bwMode="gray">
          <a:xfrm>
            <a:off x="533400" y="3733800"/>
            <a:ext cx="685800" cy="685800"/>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5132" name="Text Box 13"/>
          <p:cNvSpPr txBox="1">
            <a:spLocks noChangeArrowheads="1"/>
          </p:cNvSpPr>
          <p:nvPr/>
        </p:nvSpPr>
        <p:spPr bwMode="gray">
          <a:xfrm>
            <a:off x="1143000" y="38862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400" b="1"/>
              <a:t>Set Operations </a:t>
            </a:r>
          </a:p>
        </p:txBody>
      </p:sp>
      <p:sp>
        <p:nvSpPr>
          <p:cNvPr id="5133" name="Text Box 14"/>
          <p:cNvSpPr txBox="1">
            <a:spLocks noChangeArrowheads="1"/>
          </p:cNvSpPr>
          <p:nvPr/>
        </p:nvSpPr>
        <p:spPr bwMode="gray">
          <a:xfrm>
            <a:off x="687388" y="38322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400">
                <a:solidFill>
                  <a:schemeClr val="bg1"/>
                </a:solidFill>
              </a:rPr>
              <a:t>3</a:t>
            </a:r>
          </a:p>
        </p:txBody>
      </p:sp>
      <p:sp>
        <p:nvSpPr>
          <p:cNvPr id="5134" name="AutoShape 15"/>
          <p:cNvSpPr>
            <a:spLocks noChangeArrowheads="1"/>
          </p:cNvSpPr>
          <p:nvPr/>
        </p:nvSpPr>
        <p:spPr bwMode="gray">
          <a:xfrm>
            <a:off x="914400" y="4691063"/>
            <a:ext cx="7696200"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5135" name="AutoShape 16"/>
          <p:cNvSpPr>
            <a:spLocks noChangeArrowheads="1"/>
          </p:cNvSpPr>
          <p:nvPr/>
        </p:nvSpPr>
        <p:spPr bwMode="gray">
          <a:xfrm>
            <a:off x="533400" y="4572000"/>
            <a:ext cx="685800" cy="685800"/>
          </a:xfrm>
          <a:prstGeom prst="diamond">
            <a:avLst/>
          </a:prstGeom>
          <a:solidFill>
            <a:schemeClr val="tx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5136" name="Text Box 17"/>
          <p:cNvSpPr txBox="1">
            <a:spLocks noChangeArrowheads="1"/>
          </p:cNvSpPr>
          <p:nvPr/>
        </p:nvSpPr>
        <p:spPr bwMode="gray">
          <a:xfrm>
            <a:off x="1219200" y="47244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400" b="1"/>
              <a:t>Set Identities, Generalized and Intersections </a:t>
            </a:r>
          </a:p>
        </p:txBody>
      </p:sp>
      <p:sp>
        <p:nvSpPr>
          <p:cNvPr id="5137" name="Text Box 18"/>
          <p:cNvSpPr txBox="1">
            <a:spLocks noChangeArrowheads="1"/>
          </p:cNvSpPr>
          <p:nvPr/>
        </p:nvSpPr>
        <p:spPr bwMode="gray">
          <a:xfrm>
            <a:off x="687388" y="46704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400">
                <a:solidFill>
                  <a:schemeClr val="bg1"/>
                </a:solidFill>
              </a:rPr>
              <a:t>4</a:t>
            </a:r>
          </a:p>
        </p:txBody>
      </p:sp>
      <p:sp>
        <p:nvSpPr>
          <p:cNvPr id="5138" name="AutoShape 26"/>
          <p:cNvSpPr>
            <a:spLocks noChangeArrowheads="1"/>
          </p:cNvSpPr>
          <p:nvPr/>
        </p:nvSpPr>
        <p:spPr bwMode="gray">
          <a:xfrm>
            <a:off x="914400" y="5529263"/>
            <a:ext cx="7696200"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5139" name="AutoShape 27"/>
          <p:cNvSpPr>
            <a:spLocks noChangeArrowheads="1"/>
          </p:cNvSpPr>
          <p:nvPr/>
        </p:nvSpPr>
        <p:spPr bwMode="gray">
          <a:xfrm>
            <a:off x="533400" y="5410200"/>
            <a:ext cx="685800" cy="685800"/>
          </a:xfrm>
          <a:prstGeom prst="diamond">
            <a:avLst/>
          </a:prstGeom>
          <a:solidFill>
            <a:schemeClr val="tx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5140" name="Text Box 28"/>
          <p:cNvSpPr txBox="1">
            <a:spLocks noChangeArrowheads="1"/>
          </p:cNvSpPr>
          <p:nvPr/>
        </p:nvSpPr>
        <p:spPr bwMode="gray">
          <a:xfrm>
            <a:off x="1219200" y="55626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400" b="1"/>
              <a:t>Computer Representation of Sets</a:t>
            </a:r>
          </a:p>
        </p:txBody>
      </p:sp>
      <p:sp>
        <p:nvSpPr>
          <p:cNvPr id="5141" name="Text Box 29"/>
          <p:cNvSpPr txBox="1">
            <a:spLocks noChangeArrowheads="1"/>
          </p:cNvSpPr>
          <p:nvPr/>
        </p:nvSpPr>
        <p:spPr bwMode="gray">
          <a:xfrm>
            <a:off x="687388" y="55086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2400">
                <a:solidFill>
                  <a:schemeClr val="bg1"/>
                </a:solidFill>
              </a:rPr>
              <a:t>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589CC433-6C1F-417B-8A07-7867ADC68D36}" type="slidenum">
              <a:rPr lang="en-US" altLang="zh-CN"/>
              <a:pPr>
                <a:defRPr/>
              </a:pPr>
              <a:t>30</a:t>
            </a:fld>
            <a:endParaRPr lang="en-US" altLang="zh-CN"/>
          </a:p>
        </p:txBody>
      </p:sp>
      <p:sp>
        <p:nvSpPr>
          <p:cNvPr id="33795" name="Rectangle 2"/>
          <p:cNvSpPr>
            <a:spLocks noGrp="1" noChangeArrowheads="1"/>
          </p:cNvSpPr>
          <p:nvPr>
            <p:ph type="body" idx="1"/>
          </p:nvPr>
        </p:nvSpPr>
        <p:spPr/>
        <p:txBody>
          <a:bodyPr/>
          <a:lstStyle/>
          <a:p>
            <a:pPr eaLnBrk="1" hangingPunct="1"/>
            <a:r>
              <a:rPr lang="en-US" altLang="zh-CN" dirty="0">
                <a:ea typeface="宋体" pitchFamily="2" charset="-122"/>
              </a:rPr>
              <a:t>{</a:t>
            </a:r>
            <a:r>
              <a:rPr lang="en-US" altLang="zh-CN" dirty="0" err="1">
                <a:ea typeface="宋体" pitchFamily="2" charset="-122"/>
              </a:rPr>
              <a:t>a,b,c</a:t>
            </a:r>
            <a:r>
              <a:rPr lang="en-US" altLang="zh-CN" dirty="0">
                <a:ea typeface="宋体" pitchFamily="2" charset="-122"/>
              </a:rPr>
              <a:t>} </a:t>
            </a:r>
            <a:r>
              <a:rPr lang="en-US" altLang="zh-CN" b="1" dirty="0">
                <a:solidFill>
                  <a:srgbClr val="030711"/>
                </a:solidFill>
                <a:ea typeface="宋体" pitchFamily="2" charset="-122"/>
                <a:sym typeface="Symbol" pitchFamily="18" charset="2"/>
              </a:rPr>
              <a:t></a:t>
            </a:r>
            <a:r>
              <a:rPr lang="en-US" altLang="zh-CN" dirty="0">
                <a:ea typeface="宋体" pitchFamily="2" charset="-122"/>
                <a:sym typeface="Symbol" pitchFamily="18" charset="2"/>
              </a:rPr>
              <a:t> {2,3} = ___</a:t>
            </a:r>
          </a:p>
          <a:p>
            <a:pPr eaLnBrk="1" hangingPunct="1"/>
            <a:r>
              <a:rPr lang="en-US" altLang="zh-CN" dirty="0">
                <a:solidFill>
                  <a:schemeClr val="accent2"/>
                </a:solidFill>
                <a:ea typeface="宋体" pitchFamily="2" charset="-122"/>
                <a:sym typeface="Symbol" pitchFamily="18" charset="2"/>
              </a:rPr>
              <a:t>{2,4,6} </a:t>
            </a:r>
            <a:r>
              <a:rPr lang="en-US" altLang="zh-CN" b="1" dirty="0">
                <a:solidFill>
                  <a:srgbClr val="030711"/>
                </a:solidFill>
                <a:ea typeface="宋体" pitchFamily="2" charset="-122"/>
                <a:sym typeface="Symbol" pitchFamily="18" charset="2"/>
              </a:rPr>
              <a:t></a:t>
            </a:r>
            <a:r>
              <a:rPr lang="en-US" altLang="zh-CN" dirty="0">
                <a:ea typeface="宋体" pitchFamily="2" charset="-122"/>
                <a:sym typeface="Symbol" pitchFamily="18" charset="2"/>
              </a:rPr>
              <a:t> </a:t>
            </a:r>
            <a:r>
              <a:rPr lang="en-US" altLang="zh-CN" dirty="0">
                <a:solidFill>
                  <a:srgbClr val="FF0000"/>
                </a:solidFill>
                <a:ea typeface="宋体" pitchFamily="2" charset="-122"/>
                <a:sym typeface="Symbol" pitchFamily="18" charset="2"/>
              </a:rPr>
              <a:t>{3,4,5}</a:t>
            </a:r>
            <a:r>
              <a:rPr lang="en-US" altLang="zh-CN" dirty="0">
                <a:ea typeface="宋体" pitchFamily="2" charset="-122"/>
                <a:sym typeface="Symbol" pitchFamily="18" charset="2"/>
              </a:rPr>
              <a:t> = ______</a:t>
            </a:r>
          </a:p>
        </p:txBody>
      </p:sp>
      <p:sp>
        <p:nvSpPr>
          <p:cNvPr id="33797" name="Rectangle 4"/>
          <p:cNvSpPr>
            <a:spLocks noGrp="1" noChangeArrowheads="1"/>
          </p:cNvSpPr>
          <p:nvPr>
            <p:ph type="title"/>
          </p:nvPr>
        </p:nvSpPr>
        <p:spPr/>
        <p:txBody>
          <a:bodyPr/>
          <a:lstStyle/>
          <a:p>
            <a:pPr eaLnBrk="1" hangingPunct="1"/>
            <a:r>
              <a:rPr lang="en-US" altLang="zh-CN">
                <a:ea typeface="宋体" pitchFamily="2" charset="-122"/>
              </a:rPr>
              <a:t>Intersection Examples</a:t>
            </a:r>
          </a:p>
        </p:txBody>
      </p:sp>
      <p:sp>
        <p:nvSpPr>
          <p:cNvPr id="157710" name="Text Box 14"/>
          <p:cNvSpPr txBox="1">
            <a:spLocks noChangeArrowheads="1"/>
          </p:cNvSpPr>
          <p:nvPr/>
        </p:nvSpPr>
        <p:spPr bwMode="auto">
          <a:xfrm>
            <a:off x="4114800" y="14478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ClrTx/>
              <a:buFontTx/>
              <a:buNone/>
            </a:pPr>
            <a:r>
              <a:rPr lang="en-US" altLang="zh-CN">
                <a:latin typeface="Times New Roman" pitchFamily="18" charset="0"/>
                <a:sym typeface="Symbol" pitchFamily="18" charset="2"/>
              </a:rPr>
              <a:t></a:t>
            </a:r>
            <a:endParaRPr lang="en-US" altLang="zh-CN" sz="2400">
              <a:latin typeface="Times New Roman" pitchFamily="18" charset="0"/>
              <a:sym typeface="Symbol" pitchFamily="18" charset="2"/>
            </a:endParaRPr>
          </a:p>
        </p:txBody>
      </p:sp>
      <p:sp>
        <p:nvSpPr>
          <p:cNvPr id="157711" name="Text Box 15"/>
          <p:cNvSpPr txBox="1">
            <a:spLocks noChangeArrowheads="1"/>
          </p:cNvSpPr>
          <p:nvPr/>
        </p:nvSpPr>
        <p:spPr bwMode="auto">
          <a:xfrm>
            <a:off x="4572000" y="19050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ClrTx/>
              <a:buFontTx/>
              <a:buNone/>
            </a:pPr>
            <a:r>
              <a:rPr lang="en-US" altLang="zh-CN" dirty="0">
                <a:solidFill>
                  <a:srgbClr val="006600"/>
                </a:solidFill>
                <a:latin typeface="Times New Roman" pitchFamily="18" charset="0"/>
                <a:sym typeface="Symbol" pitchFamily="18" charset="2"/>
              </a:rPr>
              <a:t>{4}</a:t>
            </a:r>
            <a:endParaRPr lang="en-US" altLang="zh-CN" sz="2400" dirty="0">
              <a:solidFill>
                <a:srgbClr val="006600"/>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7710"/>
                                        </p:tgtEl>
                                        <p:attrNameLst>
                                          <p:attrName>style.visibility</p:attrName>
                                        </p:attrNameLst>
                                      </p:cBhvr>
                                      <p:to>
                                        <p:strVal val="visible"/>
                                      </p:to>
                                    </p:set>
                                    <p:anim calcmode="lin" valueType="num">
                                      <p:cBhvr>
                                        <p:cTn id="7" dur="500" fill="hold"/>
                                        <p:tgtEl>
                                          <p:spTgt spid="157710"/>
                                        </p:tgtEl>
                                        <p:attrNameLst>
                                          <p:attrName>ppt_w</p:attrName>
                                        </p:attrNameLst>
                                      </p:cBhvr>
                                      <p:tavLst>
                                        <p:tav tm="0">
                                          <p:val>
                                            <p:strVal val="4*#ppt_w"/>
                                          </p:val>
                                        </p:tav>
                                        <p:tav tm="100000">
                                          <p:val>
                                            <p:strVal val="#ppt_w"/>
                                          </p:val>
                                        </p:tav>
                                      </p:tavLst>
                                    </p:anim>
                                    <p:anim calcmode="lin" valueType="num">
                                      <p:cBhvr>
                                        <p:cTn id="8" dur="500" fill="hold"/>
                                        <p:tgtEl>
                                          <p:spTgt spid="15771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LAP.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57711"/>
                                        </p:tgtEl>
                                        <p:attrNameLst>
                                          <p:attrName>style.visibility</p:attrName>
                                        </p:attrNameLst>
                                      </p:cBhvr>
                                      <p:to>
                                        <p:strVal val="visible"/>
                                      </p:to>
                                    </p:set>
                                    <p:anim calcmode="lin" valueType="num">
                                      <p:cBhvr>
                                        <p:cTn id="13" dur="500" fill="hold"/>
                                        <p:tgtEl>
                                          <p:spTgt spid="157711"/>
                                        </p:tgtEl>
                                        <p:attrNameLst>
                                          <p:attrName>ppt_w</p:attrName>
                                        </p:attrNameLst>
                                      </p:cBhvr>
                                      <p:tavLst>
                                        <p:tav tm="0">
                                          <p:val>
                                            <p:strVal val="4*#ppt_w"/>
                                          </p:val>
                                        </p:tav>
                                        <p:tav tm="100000">
                                          <p:val>
                                            <p:strVal val="#ppt_w"/>
                                          </p:val>
                                        </p:tav>
                                      </p:tavLst>
                                    </p:anim>
                                    <p:anim calcmode="lin" valueType="num">
                                      <p:cBhvr>
                                        <p:cTn id="14" dur="500" fill="hold"/>
                                        <p:tgtEl>
                                          <p:spTgt spid="15771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0" grpId="0" autoUpdateAnimBg="0"/>
      <p:bldP spid="15771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08CF503C-9C11-479C-BCC2-EE1AED79B1DB}" type="slidenum">
              <a:rPr lang="en-US" altLang="zh-CN"/>
              <a:pPr>
                <a:defRPr/>
              </a:pPr>
              <a:t>31</a:t>
            </a:fld>
            <a:endParaRPr lang="en-US" altLang="zh-CN"/>
          </a:p>
        </p:txBody>
      </p:sp>
      <p:sp>
        <p:nvSpPr>
          <p:cNvPr id="34819" name="Rectangle 2"/>
          <p:cNvSpPr>
            <a:spLocks noGrp="1" noChangeArrowheads="1"/>
          </p:cNvSpPr>
          <p:nvPr>
            <p:ph type="title"/>
          </p:nvPr>
        </p:nvSpPr>
        <p:spPr/>
        <p:txBody>
          <a:bodyPr/>
          <a:lstStyle/>
          <a:p>
            <a:pPr eaLnBrk="1" hangingPunct="1"/>
            <a:r>
              <a:rPr lang="en-US" altLang="zh-CN">
                <a:ea typeface="宋体" pitchFamily="2" charset="-122"/>
              </a:rPr>
              <a:t>Disjointness</a:t>
            </a:r>
          </a:p>
        </p:txBody>
      </p:sp>
      <p:sp>
        <p:nvSpPr>
          <p:cNvPr id="34820" name="Rectangle 3"/>
          <p:cNvSpPr>
            <a:spLocks noGrp="1" noChangeArrowheads="1"/>
          </p:cNvSpPr>
          <p:nvPr>
            <p:ph type="body" idx="1"/>
          </p:nvPr>
        </p:nvSpPr>
        <p:spPr/>
        <p:txBody>
          <a:bodyPr/>
          <a:lstStyle/>
          <a:p>
            <a:pPr eaLnBrk="1" hangingPunct="1"/>
            <a:r>
              <a:rPr lang="en-US" altLang="zh-CN" dirty="0">
                <a:ea typeface="宋体" pitchFamily="2" charset="-122"/>
              </a:rPr>
              <a:t>Two sets </a:t>
            </a:r>
            <a:r>
              <a:rPr lang="en-US" altLang="zh-CN" i="1" dirty="0">
                <a:ea typeface="宋体" pitchFamily="2" charset="-122"/>
              </a:rPr>
              <a:t>A</a:t>
            </a:r>
            <a:r>
              <a:rPr lang="en-US" altLang="zh-CN" dirty="0">
                <a:ea typeface="宋体" pitchFamily="2" charset="-122"/>
              </a:rPr>
              <a:t>, </a:t>
            </a:r>
            <a:r>
              <a:rPr lang="en-US" altLang="zh-CN" i="1" dirty="0">
                <a:ea typeface="宋体" pitchFamily="2" charset="-122"/>
              </a:rPr>
              <a:t>B</a:t>
            </a:r>
            <a:r>
              <a:rPr lang="en-US" altLang="zh-CN" dirty="0">
                <a:ea typeface="宋体" pitchFamily="2" charset="-122"/>
              </a:rPr>
              <a:t> are called </a:t>
            </a:r>
            <a:r>
              <a:rPr lang="en-US" altLang="zh-CN" i="1" dirty="0">
                <a:ea typeface="宋体" pitchFamily="2" charset="-122"/>
              </a:rPr>
              <a:t>disjoint</a:t>
            </a:r>
            <a:r>
              <a:rPr lang="en-US" altLang="zh-CN" dirty="0">
                <a:ea typeface="宋体" pitchFamily="2" charset="-122"/>
              </a:rPr>
              <a:t> (</a:t>
            </a:r>
            <a:r>
              <a:rPr lang="en-US" altLang="zh-CN" i="1" dirty="0">
                <a:ea typeface="宋体" pitchFamily="2" charset="-122"/>
              </a:rPr>
              <a:t>i.e.</a:t>
            </a:r>
            <a:r>
              <a:rPr lang="en-US" altLang="zh-CN" dirty="0">
                <a:ea typeface="宋体" pitchFamily="2" charset="-122"/>
              </a:rPr>
              <a:t>, not joined) </a:t>
            </a:r>
            <a:r>
              <a:rPr lang="en-US" altLang="zh-CN" dirty="0" err="1">
                <a:ea typeface="宋体" pitchFamily="2" charset="-122"/>
              </a:rPr>
              <a:t>iff</a:t>
            </a:r>
            <a:r>
              <a:rPr lang="en-US" altLang="zh-CN" dirty="0">
                <a:ea typeface="宋体" pitchFamily="2" charset="-122"/>
              </a:rPr>
              <a:t> their intersection is   empty.  (</a:t>
            </a:r>
            <a:r>
              <a:rPr lang="en-US" altLang="zh-CN" i="1" dirty="0">
                <a:solidFill>
                  <a:srgbClr val="FF0000"/>
                </a:solidFill>
                <a:ea typeface="宋体" pitchFamily="2" charset="-12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B</a:t>
            </a:r>
            <a:r>
              <a:rPr lang="en-US" altLang="zh-CN" dirty="0">
                <a:solidFill>
                  <a:srgbClr val="FF0000"/>
                </a:solidFill>
                <a:ea typeface="宋体" pitchFamily="2" charset="-122"/>
              </a:rPr>
              <a:t>=</a:t>
            </a:r>
            <a:r>
              <a:rPr lang="en-US" altLang="zh-CN" dirty="0">
                <a:solidFill>
                  <a:srgbClr val="FF0000"/>
                </a:solidFill>
                <a:ea typeface="宋体" pitchFamily="2" charset="-122"/>
                <a:sym typeface="Symbol" pitchFamily="18" charset="2"/>
              </a:rPr>
              <a:t></a:t>
            </a:r>
            <a:r>
              <a:rPr lang="en-US" altLang="zh-CN" dirty="0">
                <a:ea typeface="宋体" pitchFamily="2" charset="-122"/>
                <a:sym typeface="Symbol" pitchFamily="18" charset="2"/>
              </a:rPr>
              <a:t>)</a:t>
            </a:r>
          </a:p>
          <a:p>
            <a:pPr eaLnBrk="1" hangingPunct="1"/>
            <a:endParaRPr lang="en-US" altLang="zh-CN" dirty="0">
              <a:ea typeface="宋体" pitchFamily="2" charset="-122"/>
              <a:sym typeface="Symbol" pitchFamily="18" charset="2"/>
            </a:endParaRPr>
          </a:p>
          <a:p>
            <a:pPr eaLnBrk="1" hangingPunct="1"/>
            <a:r>
              <a:rPr lang="en-US" altLang="zh-CN" dirty="0">
                <a:ea typeface="宋体" pitchFamily="2" charset="-122"/>
              </a:rPr>
              <a:t>Example: the set of even integers is disjoint with the set of odd integers.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8A392AC-000F-4693-B34D-408898F58F6B}" type="slidenum">
              <a:rPr lang="en-US" altLang="zh-CN"/>
              <a:pPr>
                <a:defRPr/>
              </a:pPr>
              <a:t>32</a:t>
            </a:fld>
            <a:endParaRPr lang="en-US" altLang="zh-CN"/>
          </a:p>
        </p:txBody>
      </p:sp>
      <p:sp>
        <p:nvSpPr>
          <p:cNvPr id="35843" name="Rectangle 2"/>
          <p:cNvSpPr>
            <a:spLocks noGrp="1" noChangeArrowheads="1"/>
          </p:cNvSpPr>
          <p:nvPr>
            <p:ph type="title"/>
          </p:nvPr>
        </p:nvSpPr>
        <p:spPr/>
        <p:txBody>
          <a:bodyPr/>
          <a:lstStyle/>
          <a:p>
            <a:pPr eaLnBrk="1" hangingPunct="1"/>
            <a:r>
              <a:rPr lang="en-US" altLang="zh-CN">
                <a:ea typeface="宋体" pitchFamily="2" charset="-122"/>
              </a:rPr>
              <a:t>Inclusion-Exclusion Principle</a:t>
            </a:r>
          </a:p>
        </p:txBody>
      </p:sp>
      <p:sp>
        <p:nvSpPr>
          <p:cNvPr id="35844" name="Rectangle 3"/>
          <p:cNvSpPr>
            <a:spLocks noGrp="1" noChangeArrowheads="1"/>
          </p:cNvSpPr>
          <p:nvPr>
            <p:ph type="body" idx="1"/>
          </p:nvPr>
        </p:nvSpPr>
        <p:spPr>
          <a:xfrm>
            <a:off x="685800" y="1981200"/>
            <a:ext cx="7772400" cy="4267200"/>
          </a:xfrm>
        </p:spPr>
        <p:txBody>
          <a:bodyPr/>
          <a:lstStyle/>
          <a:p>
            <a:pPr eaLnBrk="1" hangingPunct="1"/>
            <a:r>
              <a:rPr lang="en-US" altLang="zh-CN">
                <a:ea typeface="宋体" pitchFamily="2" charset="-122"/>
              </a:rPr>
              <a:t>How many elements are in </a:t>
            </a:r>
            <a:r>
              <a:rPr lang="en-US" altLang="zh-CN" i="1">
                <a:ea typeface="宋体" pitchFamily="2" charset="-122"/>
              </a:rPr>
              <a:t>A</a:t>
            </a:r>
            <a:r>
              <a:rPr lang="en-US" altLang="zh-CN" b="1">
                <a:solidFill>
                  <a:srgbClr val="030711"/>
                </a:solidFill>
                <a:ea typeface="宋体" pitchFamily="2" charset="-122"/>
                <a:sym typeface="Symbol" pitchFamily="18" charset="2"/>
              </a:rPr>
              <a:t></a:t>
            </a:r>
            <a:r>
              <a:rPr lang="en-US" altLang="zh-CN" i="1">
                <a:ea typeface="宋体" pitchFamily="2" charset="-122"/>
              </a:rPr>
              <a:t>B</a:t>
            </a:r>
            <a:r>
              <a:rPr lang="en-US" altLang="zh-CN">
                <a:ea typeface="宋体" pitchFamily="2" charset="-122"/>
              </a:rPr>
              <a:t>?</a:t>
            </a:r>
            <a:br>
              <a:rPr lang="en-US" altLang="zh-CN">
                <a:ea typeface="宋体" pitchFamily="2" charset="-122"/>
              </a:rPr>
            </a:br>
            <a:r>
              <a:rPr lang="en-US" altLang="zh-CN">
                <a:ea typeface="宋体" pitchFamily="2" charset="-122"/>
              </a:rPr>
              <a:t>Can you think of a general formula?</a:t>
            </a:r>
            <a:br>
              <a:rPr lang="en-US" altLang="zh-CN">
                <a:ea typeface="宋体" pitchFamily="2" charset="-122"/>
              </a:rPr>
            </a:br>
            <a:br>
              <a:rPr lang="en-US" altLang="zh-CN">
                <a:ea typeface="宋体" pitchFamily="2" charset="-122"/>
              </a:rPr>
            </a:br>
            <a:r>
              <a:rPr lang="en-US" altLang="zh-CN">
                <a:ea typeface="宋体" pitchFamily="2" charset="-122"/>
              </a:rPr>
              <a:t>(Express in terms of </a:t>
            </a:r>
            <a:r>
              <a:rPr lang="en-US" altLang="zh-CN" i="1">
                <a:ea typeface="宋体" pitchFamily="2" charset="-122"/>
              </a:rPr>
              <a:t>|A| </a:t>
            </a:r>
            <a:r>
              <a:rPr lang="en-US" altLang="zh-CN">
                <a:ea typeface="宋体" pitchFamily="2" charset="-122"/>
                <a:sym typeface="Symbol" pitchFamily="18" charset="2"/>
              </a:rPr>
              <a:t>and</a:t>
            </a:r>
            <a:r>
              <a:rPr lang="en-US" altLang="zh-CN" i="1">
                <a:ea typeface="宋体" pitchFamily="2" charset="-122"/>
              </a:rPr>
              <a:t> |B| </a:t>
            </a:r>
            <a:r>
              <a:rPr lang="en-US" altLang="zh-CN">
                <a:ea typeface="宋体" pitchFamily="2" charset="-122"/>
              </a:rPr>
              <a:t>and</a:t>
            </a:r>
            <a:br>
              <a:rPr lang="en-US" altLang="zh-CN">
                <a:ea typeface="宋体" pitchFamily="2" charset="-122"/>
              </a:rPr>
            </a:br>
            <a:r>
              <a:rPr lang="en-US" altLang="zh-CN">
                <a:ea typeface="宋体" pitchFamily="2" charset="-122"/>
              </a:rPr>
              <a:t>whatever else you need.)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BD804591-BE87-4BAF-9235-C0233A424F8C}" type="slidenum">
              <a:rPr lang="en-US" altLang="zh-CN"/>
              <a:pPr>
                <a:defRPr/>
              </a:pPr>
              <a:t>33</a:t>
            </a:fld>
            <a:endParaRPr lang="en-US" altLang="zh-CN"/>
          </a:p>
        </p:txBody>
      </p:sp>
      <p:sp>
        <p:nvSpPr>
          <p:cNvPr id="36867" name="Rectangle 2"/>
          <p:cNvSpPr>
            <a:spLocks noGrp="1" noChangeArrowheads="1"/>
          </p:cNvSpPr>
          <p:nvPr>
            <p:ph type="title"/>
          </p:nvPr>
        </p:nvSpPr>
        <p:spPr/>
        <p:txBody>
          <a:bodyPr/>
          <a:lstStyle/>
          <a:p>
            <a:pPr eaLnBrk="1" hangingPunct="1"/>
            <a:r>
              <a:rPr lang="en-US" altLang="zh-CN">
                <a:ea typeface="宋体" pitchFamily="2" charset="-122"/>
              </a:rPr>
              <a:t>Inclusion-Exclusion Principle</a:t>
            </a:r>
          </a:p>
        </p:txBody>
      </p:sp>
      <p:sp>
        <p:nvSpPr>
          <p:cNvPr id="36868" name="Rectangle 3"/>
          <p:cNvSpPr>
            <a:spLocks noGrp="1" noChangeArrowheads="1"/>
          </p:cNvSpPr>
          <p:nvPr>
            <p:ph type="body" idx="1"/>
          </p:nvPr>
        </p:nvSpPr>
        <p:spPr>
          <a:xfrm>
            <a:off x="685800" y="1295400"/>
            <a:ext cx="7772400" cy="4267200"/>
          </a:xfrm>
        </p:spPr>
        <p:txBody>
          <a:bodyPr/>
          <a:lstStyle/>
          <a:p>
            <a:pPr eaLnBrk="1" hangingPunct="1"/>
            <a:r>
              <a:rPr lang="en-US" altLang="zh-CN" dirty="0">
                <a:ea typeface="宋体" pitchFamily="2" charset="-122"/>
              </a:rPr>
              <a:t>How many elements are in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rPr>
              <a:t>B</a:t>
            </a:r>
            <a:r>
              <a:rPr lang="en-US" altLang="zh-CN" dirty="0">
                <a:ea typeface="宋体" pitchFamily="2" charset="-122"/>
              </a:rPr>
              <a:t>?</a:t>
            </a:r>
            <a:br>
              <a:rPr lang="en-US" altLang="zh-CN" dirty="0">
                <a:ea typeface="宋体" pitchFamily="2" charset="-122"/>
              </a:rPr>
            </a:br>
            <a:r>
              <a:rPr lang="en-US" altLang="zh-CN" dirty="0">
                <a:ea typeface="宋体" pitchFamily="2" charset="-122"/>
              </a:rPr>
              <a:t> </a:t>
            </a:r>
            <a:r>
              <a:rPr lang="en-US" altLang="zh-CN" dirty="0">
                <a:solidFill>
                  <a:srgbClr val="FF0000"/>
                </a:solidFill>
                <a:ea typeface="宋体" pitchFamily="2" charset="-122"/>
              </a:rPr>
              <a:t>|</a:t>
            </a:r>
            <a:r>
              <a:rPr lang="en-US" altLang="zh-CN" i="1" dirty="0">
                <a:solidFill>
                  <a:srgbClr val="FF0000"/>
                </a:solidFill>
                <a:ea typeface="宋体" pitchFamily="2" charset="-12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B</a:t>
            </a:r>
            <a:r>
              <a:rPr lang="en-US" altLang="zh-CN" dirty="0">
                <a:solidFill>
                  <a:srgbClr val="FF0000"/>
                </a:solidFill>
                <a:ea typeface="宋体" pitchFamily="2" charset="-122"/>
              </a:rPr>
              <a:t>|</a:t>
            </a:r>
            <a:r>
              <a:rPr lang="en-US" altLang="zh-CN" i="1" dirty="0">
                <a:solidFill>
                  <a:srgbClr val="FF0000"/>
                </a:solidFill>
                <a:ea typeface="宋体" pitchFamily="2" charset="-122"/>
              </a:rPr>
              <a:t> = |A|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 |B|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a:t>
            </a:r>
          </a:p>
          <a:p>
            <a:pPr eaLnBrk="1" hangingPunct="1"/>
            <a:r>
              <a:rPr lang="en-US" altLang="zh-CN" dirty="0">
                <a:ea typeface="宋体" pitchFamily="2" charset="-122"/>
                <a:sym typeface="Symbol" pitchFamily="18" charset="2"/>
              </a:rPr>
              <a:t>Example: How many students are on our class email list?  Consider set </a:t>
            </a:r>
          </a:p>
          <a:p>
            <a:pPr eaLnBrk="1" hangingPunct="1">
              <a:buFont typeface="Wingdings" pitchFamily="2" charset="2"/>
              <a:buNone/>
            </a:pPr>
            <a:r>
              <a:rPr lang="en-US" altLang="zh-CN" i="1" dirty="0">
                <a:solidFill>
                  <a:srgbClr val="FF0000"/>
                </a:solidFill>
                <a:ea typeface="宋体" pitchFamily="2" charset="-122"/>
                <a:sym typeface="Symbol" pitchFamily="18" charset="2"/>
              </a:rPr>
              <a:t>   E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I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M</a:t>
            </a:r>
            <a:r>
              <a:rPr lang="en-US" altLang="zh-CN" dirty="0">
                <a:ea typeface="宋体" pitchFamily="2" charset="-122"/>
                <a:sym typeface="Symbol" pitchFamily="18" charset="2"/>
              </a:rPr>
              <a:t>, </a:t>
            </a:r>
            <a:br>
              <a:rPr lang="en-US" altLang="zh-CN" dirty="0">
                <a:ea typeface="宋体" pitchFamily="2" charset="-122"/>
                <a:sym typeface="Symbol" pitchFamily="18" charset="2"/>
              </a:rPr>
            </a:br>
            <a:r>
              <a:rPr lang="en-US" altLang="zh-CN" i="1" dirty="0">
                <a:ea typeface="宋体" pitchFamily="2" charset="-122"/>
                <a:sym typeface="Symbol" pitchFamily="18" charset="2"/>
              </a:rPr>
              <a:t>I</a:t>
            </a:r>
            <a:r>
              <a:rPr lang="en-US" altLang="zh-CN" dirty="0">
                <a:ea typeface="宋体" pitchFamily="2" charset="-122"/>
                <a:sym typeface="Symbol" pitchFamily="18" charset="2"/>
              </a:rPr>
              <a:t> = {</a:t>
            </a:r>
            <a:r>
              <a:rPr lang="en-US" altLang="zh-CN" i="1" dirty="0">
                <a:ea typeface="宋体" pitchFamily="2" charset="-122"/>
                <a:sym typeface="Symbol" pitchFamily="18" charset="2"/>
              </a:rPr>
              <a:t>s</a:t>
            </a:r>
            <a:r>
              <a:rPr lang="en-US" altLang="zh-CN" dirty="0">
                <a:ea typeface="宋体" pitchFamily="2" charset="-122"/>
                <a:sym typeface="Symbol" pitchFamily="18" charset="2"/>
              </a:rPr>
              <a:t> | </a:t>
            </a:r>
            <a:r>
              <a:rPr lang="en-US" altLang="zh-CN" i="1" dirty="0">
                <a:ea typeface="宋体" pitchFamily="2" charset="-122"/>
                <a:sym typeface="Symbol" pitchFamily="18" charset="2"/>
              </a:rPr>
              <a:t>s</a:t>
            </a:r>
            <a:r>
              <a:rPr lang="en-US" altLang="zh-CN" dirty="0">
                <a:ea typeface="宋体" pitchFamily="2" charset="-122"/>
                <a:sym typeface="Symbol" pitchFamily="18" charset="2"/>
              </a:rPr>
              <a:t> turned in an information sheet}</a:t>
            </a:r>
            <a:br>
              <a:rPr lang="en-US" altLang="zh-CN" dirty="0">
                <a:ea typeface="宋体" pitchFamily="2" charset="-122"/>
                <a:sym typeface="Symbol" pitchFamily="18" charset="2"/>
              </a:rPr>
            </a:br>
            <a:r>
              <a:rPr lang="en-US" altLang="zh-CN" i="1" dirty="0">
                <a:ea typeface="宋体" pitchFamily="2" charset="-122"/>
                <a:sym typeface="Symbol" pitchFamily="18" charset="2"/>
              </a:rPr>
              <a:t>M</a:t>
            </a:r>
            <a:r>
              <a:rPr lang="en-US" altLang="zh-CN" dirty="0">
                <a:ea typeface="宋体" pitchFamily="2" charset="-122"/>
                <a:sym typeface="Symbol" pitchFamily="18" charset="2"/>
              </a:rPr>
              <a:t> = {</a:t>
            </a:r>
            <a:r>
              <a:rPr lang="en-US" altLang="zh-CN" i="1" dirty="0">
                <a:ea typeface="宋体" pitchFamily="2" charset="-122"/>
                <a:sym typeface="Symbol" pitchFamily="18" charset="2"/>
              </a:rPr>
              <a:t>s</a:t>
            </a:r>
            <a:r>
              <a:rPr lang="en-US" altLang="zh-CN" dirty="0">
                <a:ea typeface="宋体" pitchFamily="2" charset="-122"/>
                <a:sym typeface="Symbol" pitchFamily="18" charset="2"/>
              </a:rPr>
              <a:t> | </a:t>
            </a:r>
            <a:r>
              <a:rPr lang="en-US" altLang="zh-CN" i="1" dirty="0">
                <a:ea typeface="宋体" pitchFamily="2" charset="-122"/>
                <a:sym typeface="Symbol" pitchFamily="18" charset="2"/>
              </a:rPr>
              <a:t>s </a:t>
            </a:r>
            <a:r>
              <a:rPr lang="en-US" altLang="zh-CN" dirty="0">
                <a:ea typeface="宋体" pitchFamily="2" charset="-122"/>
                <a:sym typeface="Symbol" pitchFamily="18" charset="2"/>
              </a:rPr>
              <a:t>sent the TAs their email address}</a:t>
            </a:r>
          </a:p>
          <a:p>
            <a:pPr eaLnBrk="1" hangingPunct="1"/>
            <a:r>
              <a:rPr lang="en-US" altLang="zh-CN" dirty="0">
                <a:ea typeface="宋体" pitchFamily="2" charset="-122"/>
                <a:sym typeface="Symbol" pitchFamily="18" charset="2"/>
              </a:rPr>
              <a:t>Some students may have done both!</a:t>
            </a:r>
            <a:br>
              <a:rPr lang="en-US" altLang="zh-CN" dirty="0">
                <a:ea typeface="宋体" pitchFamily="2" charset="-122"/>
                <a:sym typeface="Symbol" pitchFamily="18" charset="2"/>
              </a:rPr>
            </a:br>
            <a:r>
              <a:rPr lang="en-US" altLang="zh-CN" dirty="0">
                <a:ea typeface="宋体" pitchFamily="2" charset="-122"/>
                <a:sym typeface="Symbol" pitchFamily="18" charset="2"/>
              </a:rPr>
              <a:t>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E</a:t>
            </a:r>
            <a:r>
              <a:rPr lang="en-US" altLang="zh-CN" dirty="0">
                <a:solidFill>
                  <a:srgbClr val="FF0000"/>
                </a:solidFill>
                <a:ea typeface="宋体" pitchFamily="2" charset="-122"/>
                <a:sym typeface="Symbol" pitchFamily="18" charset="2"/>
              </a:rPr>
              <a:t>| = </a:t>
            </a:r>
            <a:r>
              <a:rPr lang="en-US" altLang="zh-CN" dirty="0">
                <a:solidFill>
                  <a:srgbClr val="FF0000"/>
                </a:solidFill>
                <a:ea typeface="宋体" pitchFamily="2" charset="-122"/>
              </a:rPr>
              <a:t>|</a:t>
            </a:r>
            <a:r>
              <a:rPr lang="en-US" altLang="zh-CN" i="1" dirty="0">
                <a:solidFill>
                  <a:srgbClr val="FF0000"/>
                </a:solidFill>
                <a:ea typeface="宋体" pitchFamily="2" charset="-122"/>
              </a:rPr>
              <a:t>I</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M</a:t>
            </a:r>
            <a:r>
              <a:rPr lang="en-US" altLang="zh-CN" dirty="0">
                <a:solidFill>
                  <a:srgbClr val="FF0000"/>
                </a:solidFill>
                <a:ea typeface="宋体" pitchFamily="2" charset="-122"/>
              </a:rPr>
              <a:t>|</a:t>
            </a:r>
            <a:r>
              <a:rPr lang="en-US" altLang="zh-CN" i="1" dirty="0">
                <a:solidFill>
                  <a:srgbClr val="FF0000"/>
                </a:solidFill>
                <a:ea typeface="宋体" pitchFamily="2" charset="-122"/>
              </a:rPr>
              <a:t> = |I|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 |M|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I</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M</a:t>
            </a:r>
            <a:r>
              <a:rPr lang="en-US" altLang="zh-CN" dirty="0">
                <a:solidFill>
                  <a:srgbClr val="FF0000"/>
                </a:solidFill>
                <a:ea typeface="宋体" pitchFamily="2" charset="-122"/>
                <a:sym typeface="Symbol" pitchFamily="18" charset="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4EA71F9-4ADD-4FA5-8E08-9D7E82F15832}" type="slidenum">
              <a:rPr lang="en-US" altLang="zh-CN"/>
              <a:pPr>
                <a:defRPr/>
              </a:pPr>
              <a:t>34</a:t>
            </a:fld>
            <a:endParaRPr lang="en-US" altLang="zh-CN"/>
          </a:p>
        </p:txBody>
      </p:sp>
      <p:sp>
        <p:nvSpPr>
          <p:cNvPr id="37891" name="Rectangle 2"/>
          <p:cNvSpPr>
            <a:spLocks noGrp="1" noChangeArrowheads="1"/>
          </p:cNvSpPr>
          <p:nvPr>
            <p:ph type="title"/>
          </p:nvPr>
        </p:nvSpPr>
        <p:spPr/>
        <p:txBody>
          <a:bodyPr/>
          <a:lstStyle/>
          <a:p>
            <a:pPr eaLnBrk="1" hangingPunct="1"/>
            <a:r>
              <a:rPr lang="en-US" altLang="zh-CN">
                <a:ea typeface="宋体" pitchFamily="2" charset="-122"/>
              </a:rPr>
              <a:t>Set Difference</a:t>
            </a:r>
          </a:p>
        </p:txBody>
      </p:sp>
      <p:sp>
        <p:nvSpPr>
          <p:cNvPr id="37892" name="Rectangle 3"/>
          <p:cNvSpPr>
            <a:spLocks noGrp="1" noChangeArrowheads="1"/>
          </p:cNvSpPr>
          <p:nvPr>
            <p:ph type="body" idx="1"/>
          </p:nvPr>
        </p:nvSpPr>
        <p:spPr/>
        <p:txBody>
          <a:bodyPr/>
          <a:lstStyle/>
          <a:p>
            <a:pPr eaLnBrk="1" hangingPunct="1"/>
            <a:r>
              <a:rPr lang="en-US" altLang="zh-CN" dirty="0">
                <a:ea typeface="宋体" pitchFamily="2" charset="-122"/>
              </a:rPr>
              <a:t>For sets </a:t>
            </a:r>
            <a:r>
              <a:rPr lang="en-US" altLang="zh-CN" i="1" dirty="0">
                <a:ea typeface="宋体" pitchFamily="2" charset="-122"/>
              </a:rPr>
              <a:t>A</a:t>
            </a:r>
            <a:r>
              <a:rPr lang="en-US" altLang="zh-CN" dirty="0">
                <a:ea typeface="宋体" pitchFamily="2" charset="-122"/>
              </a:rPr>
              <a:t>, </a:t>
            </a:r>
            <a:r>
              <a:rPr lang="en-US" altLang="zh-CN" i="1" dirty="0">
                <a:ea typeface="宋体" pitchFamily="2" charset="-122"/>
              </a:rPr>
              <a:t>B</a:t>
            </a:r>
            <a:r>
              <a:rPr lang="en-US" altLang="zh-CN" dirty="0">
                <a:ea typeface="宋体" pitchFamily="2" charset="-122"/>
              </a:rPr>
              <a:t>, the </a:t>
            </a:r>
            <a:r>
              <a:rPr lang="en-US" altLang="zh-CN" i="1" dirty="0">
                <a:ea typeface="宋体" pitchFamily="2" charset="-122"/>
              </a:rPr>
              <a:t>difference</a:t>
            </a:r>
            <a:r>
              <a:rPr lang="en-US" altLang="zh-CN" dirty="0">
                <a:ea typeface="宋体" pitchFamily="2" charset="-122"/>
              </a:rPr>
              <a:t> </a:t>
            </a:r>
            <a:r>
              <a:rPr lang="en-US" altLang="zh-CN" i="1" dirty="0">
                <a:ea typeface="宋体" pitchFamily="2" charset="-122"/>
              </a:rPr>
              <a:t>of A and B</a:t>
            </a:r>
            <a:r>
              <a:rPr lang="en-US" altLang="zh-CN" dirty="0">
                <a:ea typeface="宋体" pitchFamily="2" charset="-122"/>
              </a:rPr>
              <a:t>, written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rPr>
              <a:t>B</a:t>
            </a:r>
            <a:r>
              <a:rPr lang="en-US" altLang="zh-CN" dirty="0">
                <a:ea typeface="宋体" pitchFamily="2" charset="-122"/>
              </a:rPr>
              <a:t>, is the set of all elements that are in </a:t>
            </a:r>
            <a:r>
              <a:rPr lang="en-US" altLang="zh-CN" i="1" dirty="0">
                <a:ea typeface="宋体" pitchFamily="2" charset="-122"/>
              </a:rPr>
              <a:t>A</a:t>
            </a:r>
            <a:r>
              <a:rPr lang="en-US" altLang="zh-CN" dirty="0">
                <a:ea typeface="宋体" pitchFamily="2" charset="-122"/>
              </a:rPr>
              <a:t> but not </a:t>
            </a:r>
            <a:r>
              <a:rPr lang="en-US" altLang="zh-CN" i="1" dirty="0">
                <a:ea typeface="宋体" pitchFamily="2" charset="-122"/>
              </a:rPr>
              <a:t>B</a:t>
            </a:r>
            <a:r>
              <a:rPr lang="en-US" altLang="zh-CN" dirty="0">
                <a:ea typeface="宋体" pitchFamily="2" charset="-122"/>
              </a:rPr>
              <a:t>.   Formally:</a:t>
            </a:r>
            <a:br>
              <a:rPr lang="en-US" altLang="zh-CN" dirty="0">
                <a:ea typeface="宋体" pitchFamily="2" charset="-122"/>
              </a:rPr>
            </a:br>
            <a:r>
              <a:rPr lang="en-US" altLang="zh-CN" dirty="0">
                <a:ea typeface="宋体" pitchFamily="2" charset="-122"/>
              </a:rPr>
              <a:t>	 </a:t>
            </a:r>
            <a:r>
              <a:rPr lang="en-US" altLang="zh-CN" i="1" dirty="0">
                <a:solidFill>
                  <a:srgbClr val="FF0000"/>
                </a:solidFill>
                <a:ea typeface="宋体" pitchFamily="2" charset="-122"/>
              </a:rPr>
              <a:t>A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rPr>
              <a:t>B </a:t>
            </a:r>
            <a:r>
              <a:rPr lang="en-US" altLang="zh-CN" dirty="0">
                <a:solidFill>
                  <a:srgbClr val="FF0000"/>
                </a:solidFill>
                <a:ea typeface="宋体" pitchFamily="2" charset="-122"/>
              </a:rPr>
              <a:t>:</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x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 </a:t>
            </a:r>
            <a:r>
              <a:rPr lang="en-US" altLang="zh-CN" i="1" dirty="0" err="1">
                <a:solidFill>
                  <a:srgbClr val="FF0000"/>
                </a:solidFill>
                <a:ea typeface="宋体" pitchFamily="2" charset="-122"/>
                <a:sym typeface="Symbol" pitchFamily="18" charset="2"/>
              </a:rPr>
              <a:t>x</a:t>
            </a:r>
            <a:r>
              <a:rPr lang="en-US" altLang="zh-CN" dirty="0" err="1">
                <a:solidFill>
                  <a:srgbClr val="FF0000"/>
                </a:solidFill>
                <a:ea typeface="宋体" pitchFamily="2" charset="-122"/>
                <a:sym typeface="Symbol" pitchFamily="18" charset="2"/>
              </a:rPr>
              <a:t></a:t>
            </a:r>
            <a:r>
              <a:rPr lang="en-US" altLang="zh-CN" i="1" dirty="0" err="1">
                <a:solidFill>
                  <a:srgbClr val="FF0000"/>
                </a:solidFill>
                <a:ea typeface="宋体" pitchFamily="2" charset="-122"/>
                <a:sym typeface="Symbol" pitchFamily="18" charset="2"/>
              </a:rPr>
              <a:t>A</a:t>
            </a:r>
            <a:r>
              <a:rPr lang="en-US" altLang="zh-CN" i="1" dirty="0">
                <a:solidFill>
                  <a:srgbClr val="FF0000"/>
                </a:solidFill>
                <a:ea typeface="宋体" pitchFamily="2" charset="-122"/>
                <a:sym typeface="Symbol" pitchFamily="18" charset="2"/>
              </a:rPr>
              <a:t> </a:t>
            </a:r>
            <a:r>
              <a:rPr lang="en-US" altLang="zh-CN" dirty="0">
                <a:solidFill>
                  <a:srgbClr val="FF0000"/>
                </a:solidFill>
                <a:ea typeface="宋体" pitchFamily="2" charset="-122"/>
                <a:sym typeface="Symbol" pitchFamily="18" charset="2"/>
              </a:rPr>
              <a:t> </a:t>
            </a:r>
            <a:r>
              <a:rPr lang="en-US" altLang="zh-CN" dirty="0" err="1">
                <a:solidFill>
                  <a:srgbClr val="FF0000"/>
                </a:solidFill>
                <a:ea typeface="宋体" pitchFamily="2" charset="-122"/>
                <a:sym typeface="Symbol" pitchFamily="18" charset="2"/>
              </a:rPr>
              <a:t>x</a:t>
            </a:r>
            <a:r>
              <a:rPr lang="en-US" altLang="zh-CN" i="1" dirty="0" err="1">
                <a:solidFill>
                  <a:srgbClr val="FF0000"/>
                </a:solidFill>
                <a:ea typeface="宋体" pitchFamily="2" charset="-122"/>
                <a:sym typeface="Symbol" pitchFamily="18" charset="2"/>
              </a:rPr>
              <a:t>B</a:t>
            </a:r>
            <a:r>
              <a:rPr lang="en-US" altLang="zh-CN" dirty="0">
                <a:solidFill>
                  <a:srgbClr val="FF0000"/>
                </a:solidFill>
                <a:ea typeface="宋体" pitchFamily="2" charset="-122"/>
                <a:sym typeface="Symbol" pitchFamily="18" charset="2"/>
              </a:rPr>
              <a:t></a:t>
            </a:r>
            <a:br>
              <a:rPr lang="en-US" altLang="zh-CN" dirty="0">
                <a:solidFill>
                  <a:srgbClr val="FF0000"/>
                </a:solidFill>
                <a:ea typeface="宋体" pitchFamily="2" charset="-122"/>
                <a:sym typeface="Symbol" pitchFamily="18" charset="2"/>
              </a:rPr>
            </a:br>
            <a:r>
              <a:rPr lang="en-US" altLang="zh-CN" dirty="0">
                <a:solidFill>
                  <a:srgbClr val="FF0000"/>
                </a:solidFill>
                <a:ea typeface="宋体" pitchFamily="2" charset="-122"/>
                <a:sym typeface="Symbol" pitchFamily="18" charset="2"/>
              </a:rPr>
              <a:t>                  </a:t>
            </a:r>
          </a:p>
          <a:p>
            <a:pPr eaLnBrk="1" hangingPunct="1"/>
            <a:r>
              <a:rPr lang="en-US" altLang="zh-CN" dirty="0">
                <a:ea typeface="宋体" pitchFamily="2" charset="-122"/>
              </a:rPr>
              <a:t>Also called: </a:t>
            </a:r>
            <a:br>
              <a:rPr lang="en-US" altLang="zh-CN" dirty="0">
                <a:ea typeface="宋体" pitchFamily="2" charset="-122"/>
              </a:rPr>
            </a:br>
            <a:r>
              <a:rPr lang="en-US" altLang="zh-CN" dirty="0">
                <a:ea typeface="宋体" pitchFamily="2" charset="-122"/>
              </a:rPr>
              <a:t>The </a:t>
            </a:r>
            <a:r>
              <a:rPr lang="en-US" altLang="zh-CN" i="1" dirty="0">
                <a:ea typeface="宋体" pitchFamily="2" charset="-122"/>
              </a:rPr>
              <a:t>complement</a:t>
            </a:r>
            <a:r>
              <a:rPr lang="en-US" altLang="zh-CN" dirty="0">
                <a:ea typeface="宋体" pitchFamily="2" charset="-122"/>
              </a:rPr>
              <a:t> </a:t>
            </a:r>
            <a:r>
              <a:rPr lang="en-US" altLang="zh-CN" i="1" dirty="0">
                <a:ea typeface="宋体" pitchFamily="2" charset="-122"/>
              </a:rPr>
              <a:t>of</a:t>
            </a:r>
            <a:r>
              <a:rPr lang="en-US" altLang="zh-CN" dirty="0">
                <a:ea typeface="宋体" pitchFamily="2" charset="-122"/>
              </a:rPr>
              <a:t> </a:t>
            </a:r>
            <a:r>
              <a:rPr lang="en-US" altLang="zh-CN" i="1" dirty="0">
                <a:ea typeface="宋体" pitchFamily="2" charset="-122"/>
              </a:rPr>
              <a:t>B</a:t>
            </a:r>
            <a:r>
              <a:rPr lang="en-US" altLang="zh-CN" dirty="0">
                <a:ea typeface="宋体" pitchFamily="2" charset="-122"/>
              </a:rPr>
              <a:t> </a:t>
            </a:r>
            <a:r>
              <a:rPr lang="en-US" altLang="zh-CN" i="1" dirty="0">
                <a:ea typeface="宋体" pitchFamily="2" charset="-122"/>
              </a:rPr>
              <a:t>with respect to</a:t>
            </a:r>
            <a:r>
              <a:rPr lang="en-US" altLang="zh-CN" dirty="0">
                <a:ea typeface="宋体" pitchFamily="2" charset="-122"/>
              </a:rPr>
              <a:t> </a:t>
            </a:r>
            <a:r>
              <a:rPr lang="en-US" altLang="zh-CN" i="1" dirty="0">
                <a:ea typeface="宋体" pitchFamily="2" charset="-122"/>
              </a:rPr>
              <a:t>A</a:t>
            </a:r>
            <a:r>
              <a:rPr lang="en-US" altLang="zh-CN" dirty="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pPr>
              <a:defRPr/>
            </a:pPr>
            <a:fld id="{E380B512-B4F8-495D-A81D-A15CCD8C35CA}" type="slidenum">
              <a:rPr lang="en-US" altLang="zh-CN"/>
              <a:pPr>
                <a:defRPr/>
              </a:pPr>
              <a:t>35</a:t>
            </a:fld>
            <a:endParaRPr lang="en-US" altLang="zh-CN"/>
          </a:p>
        </p:txBody>
      </p:sp>
      <p:sp>
        <p:nvSpPr>
          <p:cNvPr id="38915" name="Rectangle 2"/>
          <p:cNvSpPr>
            <a:spLocks noGrp="1" noChangeArrowheads="1"/>
          </p:cNvSpPr>
          <p:nvPr>
            <p:ph type="title"/>
          </p:nvPr>
        </p:nvSpPr>
        <p:spPr/>
        <p:txBody>
          <a:bodyPr/>
          <a:lstStyle/>
          <a:p>
            <a:pPr eaLnBrk="1" hangingPunct="1"/>
            <a:r>
              <a:rPr lang="en-US" altLang="zh-CN">
                <a:ea typeface="宋体" pitchFamily="2" charset="-122"/>
              </a:rPr>
              <a:t>Set Difference Examples</a:t>
            </a:r>
          </a:p>
        </p:txBody>
      </p:sp>
      <p:sp>
        <p:nvSpPr>
          <p:cNvPr id="38916" name="Rectangle 3"/>
          <p:cNvSpPr>
            <a:spLocks noGrp="1" noChangeArrowheads="1"/>
          </p:cNvSpPr>
          <p:nvPr>
            <p:ph type="body" idx="1"/>
          </p:nvPr>
        </p:nvSpPr>
        <p:spPr/>
        <p:txBody>
          <a:bodyPr/>
          <a:lstStyle/>
          <a:p>
            <a:pPr eaLnBrk="1" hangingPunct="1"/>
            <a:endParaRPr lang="en-US" altLang="zh-CN" dirty="0">
              <a:ea typeface="宋体" pitchFamily="2" charset="-122"/>
            </a:endParaRPr>
          </a:p>
          <a:p>
            <a:pPr eaLnBrk="1" hangingPunct="1"/>
            <a:r>
              <a:rPr lang="en-US" altLang="zh-CN" dirty="0">
                <a:ea typeface="宋体" pitchFamily="2" charset="-122"/>
              </a:rPr>
              <a:t>  {1,2,3,4,5,6} </a:t>
            </a:r>
            <a:r>
              <a:rPr lang="en-US" altLang="zh-CN" dirty="0">
                <a:ea typeface="宋体" pitchFamily="2" charset="-122"/>
                <a:sym typeface="Symbol" pitchFamily="18" charset="2"/>
              </a:rPr>
              <a:t></a:t>
            </a:r>
            <a:r>
              <a:rPr lang="en-US" altLang="zh-CN" dirty="0">
                <a:ea typeface="宋体" pitchFamily="2" charset="-122"/>
              </a:rPr>
              <a:t> {2,3,5,7,9,11} =</a:t>
            </a:r>
            <a:br>
              <a:rPr lang="en-US" altLang="zh-CN" dirty="0">
                <a:ea typeface="宋体" pitchFamily="2" charset="-122"/>
              </a:rPr>
            </a:br>
            <a:r>
              <a:rPr lang="en-US" altLang="zh-CN" dirty="0">
                <a:ea typeface="宋体" pitchFamily="2" charset="-122"/>
              </a:rPr>
              <a:t>          ___________</a:t>
            </a:r>
            <a:endParaRPr lang="en-US" altLang="zh-CN" b="1" dirty="0">
              <a:ea typeface="宋体" pitchFamily="2" charset="-122"/>
            </a:endParaRPr>
          </a:p>
          <a:p>
            <a:pPr eaLnBrk="1" hangingPunct="1"/>
            <a:r>
              <a:rPr lang="en-US" altLang="zh-CN" b="1" dirty="0">
                <a:ea typeface="宋体" pitchFamily="2" charset="-122"/>
              </a:rPr>
              <a:t>Z </a:t>
            </a:r>
            <a:r>
              <a:rPr lang="en-US" altLang="zh-CN" dirty="0">
                <a:ea typeface="宋体" pitchFamily="2" charset="-122"/>
                <a:sym typeface="Symbol" pitchFamily="18" charset="2"/>
              </a:rPr>
              <a:t> </a:t>
            </a:r>
            <a:r>
              <a:rPr lang="en-US" altLang="zh-CN" b="1" dirty="0">
                <a:ea typeface="宋体" pitchFamily="2" charset="-122"/>
                <a:sym typeface="Symbol" pitchFamily="18" charset="2"/>
              </a:rPr>
              <a:t>N </a:t>
            </a:r>
            <a:r>
              <a:rPr lang="en-US" altLang="zh-CN" dirty="0">
                <a:ea typeface="宋体" pitchFamily="2" charset="-122"/>
                <a:sym typeface="Symbol" pitchFamily="18" charset="2"/>
              </a:rPr>
              <a:t>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 </a:t>
            </a:r>
            <a:r>
              <a:rPr lang="en-US" altLang="zh-CN" dirty="0">
                <a:ea typeface="宋体" pitchFamily="2" charset="-122"/>
                <a:cs typeface="Times New Roman" pitchFamily="18" charset="0"/>
                <a:sym typeface="Symbol" pitchFamily="18" charset="2"/>
              </a:rPr>
              <a:t>−</a:t>
            </a:r>
            <a:r>
              <a:rPr lang="en-US" altLang="zh-CN" dirty="0">
                <a:ea typeface="宋体" pitchFamily="2" charset="-122"/>
                <a:sym typeface="Symbol" pitchFamily="18" charset="2"/>
              </a:rPr>
              <a:t>1, 0, 1, 2,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  {0, 1,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br>
              <a:rPr lang="en-US" altLang="zh-CN" dirty="0">
                <a:ea typeface="宋体" pitchFamily="2" charset="-122"/>
                <a:sym typeface="Symbol" pitchFamily="18" charset="2"/>
              </a:rPr>
            </a:br>
            <a:r>
              <a:rPr lang="en-US" altLang="zh-CN" dirty="0">
                <a:ea typeface="宋体" pitchFamily="2" charset="-122"/>
                <a:sym typeface="Symbol" pitchFamily="18" charset="2"/>
              </a:rPr>
              <a:t>           = {</a:t>
            </a:r>
            <a:r>
              <a:rPr lang="en-US" altLang="zh-CN" i="1" dirty="0">
                <a:ea typeface="宋体" pitchFamily="2" charset="-122"/>
                <a:sym typeface="Symbol" pitchFamily="18" charset="2"/>
              </a:rPr>
              <a:t>x </a:t>
            </a:r>
            <a:r>
              <a:rPr lang="en-US" altLang="zh-CN" dirty="0">
                <a:ea typeface="宋体" pitchFamily="2" charset="-122"/>
                <a:sym typeface="Symbol" pitchFamily="18" charset="2"/>
              </a:rPr>
              <a:t>| </a:t>
            </a:r>
            <a:r>
              <a:rPr lang="en-US" altLang="zh-CN" i="1" dirty="0">
                <a:ea typeface="宋体" pitchFamily="2" charset="-122"/>
                <a:sym typeface="Symbol" pitchFamily="18" charset="2"/>
              </a:rPr>
              <a:t>x</a:t>
            </a:r>
            <a:r>
              <a:rPr lang="en-US" altLang="zh-CN" dirty="0">
                <a:ea typeface="宋体" pitchFamily="2" charset="-122"/>
                <a:sym typeface="Symbol" pitchFamily="18" charset="2"/>
              </a:rPr>
              <a:t> is an integer but not a nat. #}</a:t>
            </a:r>
            <a:br>
              <a:rPr lang="en-US" altLang="zh-CN" dirty="0">
                <a:ea typeface="宋体" pitchFamily="2" charset="-122"/>
                <a:sym typeface="Symbol" pitchFamily="18" charset="2"/>
              </a:rPr>
            </a:br>
            <a:r>
              <a:rPr lang="en-US" altLang="zh-CN" dirty="0">
                <a:ea typeface="宋体" pitchFamily="2" charset="-122"/>
                <a:sym typeface="Symbol" pitchFamily="18" charset="2"/>
              </a:rPr>
              <a:t>           = {</a:t>
            </a:r>
            <a:r>
              <a:rPr lang="en-US" altLang="zh-CN" i="1" dirty="0">
                <a:ea typeface="宋体" pitchFamily="2" charset="-122"/>
                <a:sym typeface="Symbol" pitchFamily="18" charset="2"/>
              </a:rPr>
              <a:t>x</a:t>
            </a:r>
            <a:r>
              <a:rPr lang="en-US" altLang="zh-CN" dirty="0">
                <a:ea typeface="宋体" pitchFamily="2" charset="-122"/>
                <a:sym typeface="Symbol" pitchFamily="18" charset="2"/>
              </a:rPr>
              <a:t> |</a:t>
            </a:r>
            <a:r>
              <a:rPr lang="en-US" altLang="zh-CN" i="1" dirty="0">
                <a:ea typeface="宋体" pitchFamily="2" charset="-122"/>
                <a:sym typeface="Symbol" pitchFamily="18" charset="2"/>
              </a:rPr>
              <a:t> x</a:t>
            </a:r>
            <a:r>
              <a:rPr lang="en-US" altLang="zh-CN" dirty="0">
                <a:ea typeface="宋体" pitchFamily="2" charset="-122"/>
                <a:sym typeface="Symbol" pitchFamily="18" charset="2"/>
              </a:rPr>
              <a:t> is a negative integer}</a:t>
            </a:r>
            <a:br>
              <a:rPr lang="en-US" altLang="zh-CN" dirty="0">
                <a:ea typeface="宋体" pitchFamily="2" charset="-122"/>
                <a:sym typeface="Symbol" pitchFamily="18" charset="2"/>
              </a:rPr>
            </a:br>
            <a:r>
              <a:rPr lang="en-US" altLang="zh-CN" dirty="0">
                <a:ea typeface="宋体" pitchFamily="2" charset="-122"/>
                <a:sym typeface="Symbol" pitchFamily="18" charset="2"/>
              </a:rPr>
              <a:t>           =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 −3, −2, −1}</a:t>
            </a:r>
          </a:p>
        </p:txBody>
      </p:sp>
      <p:sp>
        <p:nvSpPr>
          <p:cNvPr id="165892" name="Text Box 4"/>
          <p:cNvSpPr txBox="1">
            <a:spLocks noChangeArrowheads="1"/>
          </p:cNvSpPr>
          <p:nvPr/>
        </p:nvSpPr>
        <p:spPr bwMode="auto">
          <a:xfrm>
            <a:off x="2590800" y="2514600"/>
            <a:ext cx="144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ClrTx/>
              <a:buFontTx/>
              <a:buNone/>
            </a:pPr>
            <a:r>
              <a:rPr lang="en-US" altLang="zh-CN">
                <a:solidFill>
                  <a:srgbClr val="006600"/>
                </a:solidFill>
                <a:latin typeface="Times New Roman" pitchFamily="18" charset="0"/>
              </a:rPr>
              <a:t>{1,4,6}</a:t>
            </a:r>
            <a:endParaRPr lang="en-US" altLang="zh-CN" sz="2400">
              <a:latin typeface="Times New Roman" pitchFamily="18" charset="0"/>
            </a:endParaRPr>
          </a:p>
        </p:txBody>
      </p:sp>
      <p:sp>
        <p:nvSpPr>
          <p:cNvPr id="165893" name="Line 5"/>
          <p:cNvSpPr>
            <a:spLocks noChangeShapeType="1"/>
          </p:cNvSpPr>
          <p:nvPr/>
        </p:nvSpPr>
        <p:spPr bwMode="auto">
          <a:xfrm flipH="1">
            <a:off x="1676400" y="2133600"/>
            <a:ext cx="152400" cy="4572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894" name="Line 6"/>
          <p:cNvSpPr>
            <a:spLocks noChangeShapeType="1"/>
          </p:cNvSpPr>
          <p:nvPr/>
        </p:nvSpPr>
        <p:spPr bwMode="auto">
          <a:xfrm flipH="1">
            <a:off x="1981200" y="2133600"/>
            <a:ext cx="152400" cy="4572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895" name="Line 7"/>
          <p:cNvSpPr>
            <a:spLocks noChangeShapeType="1"/>
          </p:cNvSpPr>
          <p:nvPr/>
        </p:nvSpPr>
        <p:spPr bwMode="auto">
          <a:xfrm flipH="1">
            <a:off x="2590800" y="2133600"/>
            <a:ext cx="152400" cy="4572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896" name="Freeform 8"/>
          <p:cNvSpPr>
            <a:spLocks/>
          </p:cNvSpPr>
          <p:nvPr/>
        </p:nvSpPr>
        <p:spPr bwMode="auto">
          <a:xfrm>
            <a:off x="1828800" y="1600200"/>
            <a:ext cx="2057400" cy="533400"/>
          </a:xfrm>
          <a:custGeom>
            <a:avLst/>
            <a:gdLst>
              <a:gd name="T0" fmla="*/ 2147483647 w 1392"/>
              <a:gd name="T1" fmla="*/ 2147483647 h 336"/>
              <a:gd name="T2" fmla="*/ 2147483647 w 1392"/>
              <a:gd name="T3" fmla="*/ 0 h 336"/>
              <a:gd name="T4" fmla="*/ 0 w 1392"/>
              <a:gd name="T5" fmla="*/ 2147483647 h 336"/>
              <a:gd name="T6" fmla="*/ 0 60000 65536"/>
              <a:gd name="T7" fmla="*/ 0 60000 65536"/>
              <a:gd name="T8" fmla="*/ 0 60000 65536"/>
              <a:gd name="T9" fmla="*/ 0 w 1392"/>
              <a:gd name="T10" fmla="*/ 0 h 336"/>
              <a:gd name="T11" fmla="*/ 1392 w 1392"/>
              <a:gd name="T12" fmla="*/ 336 h 336"/>
            </a:gdLst>
            <a:ahLst/>
            <a:cxnLst>
              <a:cxn ang="T6">
                <a:pos x="T0" y="T1"/>
              </a:cxn>
              <a:cxn ang="T7">
                <a:pos x="T2" y="T3"/>
              </a:cxn>
              <a:cxn ang="T8">
                <a:pos x="T4" y="T5"/>
              </a:cxn>
            </a:cxnLst>
            <a:rect l="T9" t="T10" r="T11" b="T12"/>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897" name="Freeform 9"/>
          <p:cNvSpPr>
            <a:spLocks/>
          </p:cNvSpPr>
          <p:nvPr/>
        </p:nvSpPr>
        <p:spPr bwMode="auto">
          <a:xfrm>
            <a:off x="2133600" y="1600200"/>
            <a:ext cx="2057400" cy="533400"/>
          </a:xfrm>
          <a:custGeom>
            <a:avLst/>
            <a:gdLst>
              <a:gd name="T0" fmla="*/ 2147483647 w 1392"/>
              <a:gd name="T1" fmla="*/ 2147483647 h 336"/>
              <a:gd name="T2" fmla="*/ 2147483647 w 1392"/>
              <a:gd name="T3" fmla="*/ 0 h 336"/>
              <a:gd name="T4" fmla="*/ 0 w 1392"/>
              <a:gd name="T5" fmla="*/ 2147483647 h 336"/>
              <a:gd name="T6" fmla="*/ 0 60000 65536"/>
              <a:gd name="T7" fmla="*/ 0 60000 65536"/>
              <a:gd name="T8" fmla="*/ 0 60000 65536"/>
              <a:gd name="T9" fmla="*/ 0 w 1392"/>
              <a:gd name="T10" fmla="*/ 0 h 336"/>
              <a:gd name="T11" fmla="*/ 1392 w 1392"/>
              <a:gd name="T12" fmla="*/ 336 h 336"/>
            </a:gdLst>
            <a:ahLst/>
            <a:cxnLst>
              <a:cxn ang="T6">
                <a:pos x="T0" y="T1"/>
              </a:cxn>
              <a:cxn ang="T7">
                <a:pos x="T2" y="T3"/>
              </a:cxn>
              <a:cxn ang="T8">
                <a:pos x="T4" y="T5"/>
              </a:cxn>
            </a:cxnLst>
            <a:rect l="T9" t="T10" r="T11" b="T12"/>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898" name="Freeform 10"/>
          <p:cNvSpPr>
            <a:spLocks/>
          </p:cNvSpPr>
          <p:nvPr/>
        </p:nvSpPr>
        <p:spPr bwMode="auto">
          <a:xfrm>
            <a:off x="2743200" y="1600200"/>
            <a:ext cx="1828800" cy="533400"/>
          </a:xfrm>
          <a:custGeom>
            <a:avLst/>
            <a:gdLst>
              <a:gd name="T0" fmla="*/ 2147483647 w 1392"/>
              <a:gd name="T1" fmla="*/ 2147483647 h 336"/>
              <a:gd name="T2" fmla="*/ 2147483647 w 1392"/>
              <a:gd name="T3" fmla="*/ 0 h 336"/>
              <a:gd name="T4" fmla="*/ 0 w 1392"/>
              <a:gd name="T5" fmla="*/ 2147483647 h 336"/>
              <a:gd name="T6" fmla="*/ 0 60000 65536"/>
              <a:gd name="T7" fmla="*/ 0 60000 65536"/>
              <a:gd name="T8" fmla="*/ 0 60000 65536"/>
              <a:gd name="T9" fmla="*/ 0 w 1392"/>
              <a:gd name="T10" fmla="*/ 0 h 336"/>
              <a:gd name="T11" fmla="*/ 1392 w 1392"/>
              <a:gd name="T12" fmla="*/ 336 h 336"/>
            </a:gdLst>
            <a:ahLst/>
            <a:cxnLst>
              <a:cxn ang="T6">
                <a:pos x="T0" y="T1"/>
              </a:cxn>
              <a:cxn ang="T7">
                <a:pos x="T2" y="T3"/>
              </a:cxn>
              <a:cxn ang="T8">
                <a:pos x="T4" y="T5"/>
              </a:cxn>
            </a:cxnLst>
            <a:rect l="T9" t="T10" r="T11" b="T12"/>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899" name="Oval 11"/>
          <p:cNvSpPr>
            <a:spLocks noChangeArrowheads="1"/>
          </p:cNvSpPr>
          <p:nvPr/>
        </p:nvSpPr>
        <p:spPr bwMode="auto">
          <a:xfrm>
            <a:off x="1295400" y="2057400"/>
            <a:ext cx="304800" cy="533400"/>
          </a:xfrm>
          <a:prstGeom prst="ellipse">
            <a:avLst/>
          </a:prstGeom>
          <a:noFill/>
          <a:ln w="5715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165900" name="Oval 12"/>
          <p:cNvSpPr>
            <a:spLocks noChangeArrowheads="1"/>
          </p:cNvSpPr>
          <p:nvPr/>
        </p:nvSpPr>
        <p:spPr bwMode="auto">
          <a:xfrm>
            <a:off x="2209800" y="2057400"/>
            <a:ext cx="304800" cy="533400"/>
          </a:xfrm>
          <a:prstGeom prst="ellipse">
            <a:avLst/>
          </a:prstGeom>
          <a:noFill/>
          <a:ln w="5715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165901" name="Oval 13"/>
          <p:cNvSpPr>
            <a:spLocks noChangeArrowheads="1"/>
          </p:cNvSpPr>
          <p:nvPr/>
        </p:nvSpPr>
        <p:spPr bwMode="auto">
          <a:xfrm>
            <a:off x="2819400" y="2057400"/>
            <a:ext cx="304800" cy="533400"/>
          </a:xfrm>
          <a:prstGeom prst="ellipse">
            <a:avLst/>
          </a:prstGeom>
          <a:noFill/>
          <a:ln w="5715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5896"/>
                                        </p:tgtEl>
                                        <p:attrNameLst>
                                          <p:attrName>style.visibility</p:attrName>
                                        </p:attrNameLst>
                                      </p:cBhvr>
                                      <p:to>
                                        <p:strVal val="visible"/>
                                      </p:to>
                                    </p:set>
                                    <p:animEffect transition="in" filter="wipe(right)">
                                      <p:cBhvr>
                                        <p:cTn id="7" dur="500"/>
                                        <p:tgtEl>
                                          <p:spTgt spid="16589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5893"/>
                                        </p:tgtEl>
                                        <p:attrNameLst>
                                          <p:attrName>style.visibility</p:attrName>
                                        </p:attrNameLst>
                                      </p:cBhvr>
                                      <p:to>
                                        <p:strVal val="visible"/>
                                      </p:to>
                                    </p:set>
                                    <p:animEffect transition="in" filter="wipe(up)">
                                      <p:cBhvr>
                                        <p:cTn id="12" dur="500"/>
                                        <p:tgtEl>
                                          <p:spTgt spid="165893"/>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65897"/>
                                        </p:tgtEl>
                                        <p:attrNameLst>
                                          <p:attrName>style.visibility</p:attrName>
                                        </p:attrNameLst>
                                      </p:cBhvr>
                                      <p:to>
                                        <p:strVal val="visible"/>
                                      </p:to>
                                    </p:set>
                                    <p:animEffect transition="in" filter="wipe(right)">
                                      <p:cBhvr>
                                        <p:cTn id="17" dur="500"/>
                                        <p:tgtEl>
                                          <p:spTgt spid="165897"/>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5894"/>
                                        </p:tgtEl>
                                        <p:attrNameLst>
                                          <p:attrName>style.visibility</p:attrName>
                                        </p:attrNameLst>
                                      </p:cBhvr>
                                      <p:to>
                                        <p:strVal val="visible"/>
                                      </p:to>
                                    </p:set>
                                    <p:animEffect transition="in" filter="wipe(up)">
                                      <p:cBhvr>
                                        <p:cTn id="22" dur="500"/>
                                        <p:tgtEl>
                                          <p:spTgt spid="165894"/>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65898"/>
                                        </p:tgtEl>
                                        <p:attrNameLst>
                                          <p:attrName>style.visibility</p:attrName>
                                        </p:attrNameLst>
                                      </p:cBhvr>
                                      <p:to>
                                        <p:strVal val="visible"/>
                                      </p:to>
                                    </p:set>
                                    <p:animEffect transition="in" filter="wipe(right)">
                                      <p:cBhvr>
                                        <p:cTn id="27" dur="500"/>
                                        <p:tgtEl>
                                          <p:spTgt spid="165898"/>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5895"/>
                                        </p:tgtEl>
                                        <p:attrNameLst>
                                          <p:attrName>style.visibility</p:attrName>
                                        </p:attrNameLst>
                                      </p:cBhvr>
                                      <p:to>
                                        <p:strVal val="visible"/>
                                      </p:to>
                                    </p:set>
                                    <p:animEffect transition="in" filter="wipe(up)">
                                      <p:cBhvr>
                                        <p:cTn id="32" dur="500"/>
                                        <p:tgtEl>
                                          <p:spTgt spid="165895"/>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65899"/>
                                        </p:tgtEl>
                                        <p:attrNameLst>
                                          <p:attrName>style.visibility</p:attrName>
                                        </p:attrNameLst>
                                      </p:cBhvr>
                                      <p:to>
                                        <p:strVal val="visible"/>
                                      </p:to>
                                    </p:set>
                                    <p:anim calcmode="lin" valueType="num">
                                      <p:cBhvr>
                                        <p:cTn id="37" dur="500" fill="hold"/>
                                        <p:tgtEl>
                                          <p:spTgt spid="165899"/>
                                        </p:tgtEl>
                                        <p:attrNameLst>
                                          <p:attrName>ppt_w</p:attrName>
                                        </p:attrNameLst>
                                      </p:cBhvr>
                                      <p:tavLst>
                                        <p:tav tm="0">
                                          <p:val>
                                            <p:strVal val="4*#ppt_w"/>
                                          </p:val>
                                        </p:tav>
                                        <p:tav tm="100000">
                                          <p:val>
                                            <p:strVal val="#ppt_w"/>
                                          </p:val>
                                        </p:tav>
                                      </p:tavLst>
                                    </p:anim>
                                    <p:anim calcmode="lin" valueType="num">
                                      <p:cBhvr>
                                        <p:cTn id="38" dur="500" fill="hold"/>
                                        <p:tgtEl>
                                          <p:spTgt spid="165899"/>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165900"/>
                                        </p:tgtEl>
                                        <p:attrNameLst>
                                          <p:attrName>style.visibility</p:attrName>
                                        </p:attrNameLst>
                                      </p:cBhvr>
                                      <p:to>
                                        <p:strVal val="visible"/>
                                      </p:to>
                                    </p:set>
                                    <p:anim calcmode="lin" valueType="num">
                                      <p:cBhvr>
                                        <p:cTn id="43" dur="500" fill="hold"/>
                                        <p:tgtEl>
                                          <p:spTgt spid="165900"/>
                                        </p:tgtEl>
                                        <p:attrNameLst>
                                          <p:attrName>ppt_w</p:attrName>
                                        </p:attrNameLst>
                                      </p:cBhvr>
                                      <p:tavLst>
                                        <p:tav tm="0">
                                          <p:val>
                                            <p:strVal val="4*#ppt_w"/>
                                          </p:val>
                                        </p:tav>
                                        <p:tav tm="100000">
                                          <p:val>
                                            <p:strVal val="#ppt_w"/>
                                          </p:val>
                                        </p:tav>
                                      </p:tavLst>
                                    </p:anim>
                                    <p:anim calcmode="lin" valueType="num">
                                      <p:cBhvr>
                                        <p:cTn id="44" dur="500" fill="hold"/>
                                        <p:tgtEl>
                                          <p:spTgt spid="165900"/>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165901"/>
                                        </p:tgtEl>
                                        <p:attrNameLst>
                                          <p:attrName>style.visibility</p:attrName>
                                        </p:attrNameLst>
                                      </p:cBhvr>
                                      <p:to>
                                        <p:strVal val="visible"/>
                                      </p:to>
                                    </p:set>
                                    <p:anim calcmode="lin" valueType="num">
                                      <p:cBhvr>
                                        <p:cTn id="49" dur="500" fill="hold"/>
                                        <p:tgtEl>
                                          <p:spTgt spid="165901"/>
                                        </p:tgtEl>
                                        <p:attrNameLst>
                                          <p:attrName>ppt_w</p:attrName>
                                        </p:attrNameLst>
                                      </p:cBhvr>
                                      <p:tavLst>
                                        <p:tav tm="0">
                                          <p:val>
                                            <p:strVal val="4*#ppt_w"/>
                                          </p:val>
                                        </p:tav>
                                        <p:tav tm="100000">
                                          <p:val>
                                            <p:strVal val="#ppt_w"/>
                                          </p:val>
                                        </p:tav>
                                      </p:tavLst>
                                    </p:anim>
                                    <p:anim calcmode="lin" valueType="num">
                                      <p:cBhvr>
                                        <p:cTn id="50" dur="500" fill="hold"/>
                                        <p:tgtEl>
                                          <p:spTgt spid="165901"/>
                                        </p:tgtEl>
                                        <p:attrNameLst>
                                          <p:attrName>ppt_h</p:attrName>
                                        </p:attrNameLst>
                                      </p:cBhvr>
                                      <p:tavLst>
                                        <p:tav tm="0">
                                          <p:val>
                                            <p:strVal val="4*#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165892"/>
                                        </p:tgtEl>
                                        <p:attrNameLst>
                                          <p:attrName>style.visibility</p:attrName>
                                        </p:attrNameLst>
                                      </p:cBhvr>
                                      <p:to>
                                        <p:strVal val="visible"/>
                                      </p:to>
                                    </p:set>
                                    <p:anim calcmode="lin" valueType="num">
                                      <p:cBhvr>
                                        <p:cTn id="55" dur="500" fill="hold"/>
                                        <p:tgtEl>
                                          <p:spTgt spid="165892"/>
                                        </p:tgtEl>
                                        <p:attrNameLst>
                                          <p:attrName>ppt_w</p:attrName>
                                        </p:attrNameLst>
                                      </p:cBhvr>
                                      <p:tavLst>
                                        <p:tav tm="0">
                                          <p:val>
                                            <p:strVal val="4*#ppt_w"/>
                                          </p:val>
                                        </p:tav>
                                        <p:tav tm="100000">
                                          <p:val>
                                            <p:strVal val="#ppt_w"/>
                                          </p:val>
                                        </p:tav>
                                      </p:tavLst>
                                    </p:anim>
                                    <p:anim calcmode="lin" valueType="num">
                                      <p:cBhvr>
                                        <p:cTn id="56" dur="500" fill="hold"/>
                                        <p:tgtEl>
                                          <p:spTgt spid="16589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P spid="165893" grpId="0" animBg="1"/>
      <p:bldP spid="165894" grpId="0" animBg="1"/>
      <p:bldP spid="165895" grpId="0" animBg="1"/>
      <p:bldP spid="165896" grpId="0" animBg="1"/>
      <p:bldP spid="165897" grpId="0" animBg="1"/>
      <p:bldP spid="165898" grpId="0" animBg="1"/>
      <p:bldP spid="165899" grpId="0" animBg="1"/>
      <p:bldP spid="165900" grpId="0" animBg="1"/>
      <p:bldP spid="16590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pPr>
              <a:defRPr/>
            </a:pPr>
            <a:fld id="{E8D83778-8012-43E5-8ABD-C007A321780E}" type="slidenum">
              <a:rPr lang="en-US" altLang="zh-CN"/>
              <a:pPr>
                <a:defRPr/>
              </a:pPr>
              <a:t>36</a:t>
            </a:fld>
            <a:endParaRPr lang="en-US" altLang="zh-CN"/>
          </a:p>
        </p:txBody>
      </p:sp>
      <p:sp>
        <p:nvSpPr>
          <p:cNvPr id="39939" name="Rectangle 2"/>
          <p:cNvSpPr>
            <a:spLocks noGrp="1" noChangeArrowheads="1"/>
          </p:cNvSpPr>
          <p:nvPr>
            <p:ph type="title"/>
          </p:nvPr>
        </p:nvSpPr>
        <p:spPr/>
        <p:txBody>
          <a:bodyPr/>
          <a:lstStyle/>
          <a:p>
            <a:pPr eaLnBrk="1" hangingPunct="1"/>
            <a:r>
              <a:rPr lang="en-US" altLang="zh-CN">
                <a:ea typeface="宋体" pitchFamily="2" charset="-122"/>
              </a:rPr>
              <a:t>Set Difference - Venn Diagram</a:t>
            </a:r>
          </a:p>
        </p:txBody>
      </p:sp>
      <p:sp>
        <p:nvSpPr>
          <p:cNvPr id="39940" name="Rectangle 3"/>
          <p:cNvSpPr>
            <a:spLocks noGrp="1" noChangeArrowheads="1"/>
          </p:cNvSpPr>
          <p:nvPr>
            <p:ph type="body" idx="1"/>
          </p:nvPr>
        </p:nvSpPr>
        <p:spPr/>
        <p:txBody>
          <a:bodyPr/>
          <a:lstStyle/>
          <a:p>
            <a:pPr eaLnBrk="1" hangingPunct="1"/>
            <a:r>
              <a:rPr lang="en-US" altLang="zh-CN" i="1">
                <a:ea typeface="宋体" pitchFamily="2" charset="-122"/>
              </a:rPr>
              <a:t>A</a:t>
            </a:r>
            <a:r>
              <a:rPr lang="en-US" altLang="zh-CN">
                <a:ea typeface="宋体" pitchFamily="2" charset="-122"/>
                <a:cs typeface="Times New Roman" pitchFamily="18" charset="0"/>
              </a:rPr>
              <a:t>−</a:t>
            </a:r>
            <a:r>
              <a:rPr lang="en-US" altLang="zh-CN" i="1">
                <a:ea typeface="宋体" pitchFamily="2" charset="-122"/>
              </a:rPr>
              <a:t>B</a:t>
            </a:r>
            <a:r>
              <a:rPr lang="en-US" altLang="zh-CN">
                <a:ea typeface="宋体" pitchFamily="2" charset="-122"/>
              </a:rPr>
              <a:t> is what</a:t>
            </a:r>
            <a:r>
              <a:rPr lang="en-US" altLang="zh-CN">
                <a:latin typeface="Times New Roman" pitchFamily="18" charset="0"/>
                <a:ea typeface="宋体" pitchFamily="2" charset="-122"/>
              </a:rPr>
              <a:t>’</a:t>
            </a:r>
            <a:r>
              <a:rPr lang="en-US" altLang="zh-CN">
                <a:ea typeface="宋体" pitchFamily="2" charset="-122"/>
              </a:rPr>
              <a:t>s left after </a:t>
            </a:r>
            <a:r>
              <a:rPr lang="en-US" altLang="zh-CN" i="1">
                <a:ea typeface="宋体" pitchFamily="2" charset="-122"/>
              </a:rPr>
              <a:t>B</a:t>
            </a:r>
            <a:br>
              <a:rPr lang="en-US" altLang="zh-CN">
                <a:ea typeface="宋体" pitchFamily="2" charset="-122"/>
              </a:rPr>
            </a:br>
            <a:r>
              <a:rPr lang="en-US" altLang="zh-CN">
                <a:latin typeface="Times New Roman" pitchFamily="18" charset="0"/>
                <a:ea typeface="宋体" pitchFamily="2" charset="-122"/>
              </a:rPr>
              <a:t>“</a:t>
            </a:r>
            <a:r>
              <a:rPr lang="en-US" altLang="zh-CN">
                <a:ea typeface="宋体" pitchFamily="2" charset="-122"/>
              </a:rPr>
              <a:t>takes a bite out of </a:t>
            </a:r>
            <a:r>
              <a:rPr lang="en-US" altLang="zh-CN" i="1">
                <a:ea typeface="宋体" pitchFamily="2" charset="-122"/>
              </a:rPr>
              <a:t>A</a:t>
            </a:r>
            <a:r>
              <a:rPr lang="en-US" altLang="zh-CN">
                <a:latin typeface="Times New Roman" pitchFamily="18" charset="0"/>
                <a:ea typeface="宋体" pitchFamily="2" charset="-122"/>
              </a:rPr>
              <a:t>”</a:t>
            </a:r>
            <a:endParaRPr lang="en-US" altLang="zh-CN">
              <a:ea typeface="宋体" pitchFamily="2" charset="-122"/>
            </a:endParaRPr>
          </a:p>
        </p:txBody>
      </p:sp>
      <p:sp>
        <p:nvSpPr>
          <p:cNvPr id="39941" name="Oval 4"/>
          <p:cNvSpPr>
            <a:spLocks noChangeArrowheads="1"/>
          </p:cNvSpPr>
          <p:nvPr/>
        </p:nvSpPr>
        <p:spPr bwMode="auto">
          <a:xfrm>
            <a:off x="1371600" y="3124200"/>
            <a:ext cx="3200400" cy="2057400"/>
          </a:xfrm>
          <a:prstGeom prst="ellipse">
            <a:avLst/>
          </a:prstGeom>
          <a:solidFill>
            <a:srgbClr val="FFCC99"/>
          </a:solidFill>
          <a:ln w="9525">
            <a:solidFill>
              <a:schemeClr val="tx1"/>
            </a:solidFill>
            <a:round/>
            <a:headEnd/>
            <a:tailEnd/>
          </a:ln>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42" name="Text Box 5"/>
          <p:cNvSpPr txBox="1">
            <a:spLocks noChangeArrowheads="1"/>
          </p:cNvSpPr>
          <p:nvPr/>
        </p:nvSpPr>
        <p:spPr bwMode="auto">
          <a:xfrm>
            <a:off x="2286000" y="5105400"/>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ClrTx/>
              <a:buFontTx/>
              <a:buNone/>
            </a:pPr>
            <a:r>
              <a:rPr lang="en-US" altLang="zh-CN" sz="4000">
                <a:latin typeface="Times New Roman" pitchFamily="18" charset="0"/>
              </a:rPr>
              <a:t>Set </a:t>
            </a:r>
            <a:r>
              <a:rPr lang="en-US" altLang="zh-CN" sz="4000" i="1">
                <a:latin typeface="Times New Roman" pitchFamily="18" charset="0"/>
              </a:rPr>
              <a:t>A</a:t>
            </a:r>
            <a:endParaRPr lang="en-US" altLang="zh-CN" sz="2400">
              <a:latin typeface="Times New Roman" pitchFamily="18" charset="0"/>
            </a:endParaRPr>
          </a:p>
        </p:txBody>
      </p:sp>
      <p:sp>
        <p:nvSpPr>
          <p:cNvPr id="39943" name="Oval 6"/>
          <p:cNvSpPr>
            <a:spLocks noChangeArrowheads="1"/>
          </p:cNvSpPr>
          <p:nvPr/>
        </p:nvSpPr>
        <p:spPr bwMode="auto">
          <a:xfrm>
            <a:off x="3429000" y="3200400"/>
            <a:ext cx="3276600" cy="2057400"/>
          </a:xfrm>
          <a:prstGeom prst="ellipse">
            <a:avLst/>
          </a:prstGeom>
          <a:solidFill>
            <a:srgbClr val="0000FF">
              <a:alpha val="50195"/>
            </a:srgbClr>
          </a:solidFill>
          <a:ln w="9525">
            <a:solidFill>
              <a:schemeClr val="tx1"/>
            </a:solidFill>
            <a:round/>
            <a:headEnd/>
            <a:tailEnd/>
          </a:ln>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44" name="Text Box 7"/>
          <p:cNvSpPr txBox="1">
            <a:spLocks noChangeArrowheads="1"/>
          </p:cNvSpPr>
          <p:nvPr/>
        </p:nvSpPr>
        <p:spPr bwMode="auto">
          <a:xfrm>
            <a:off x="4419600" y="5181600"/>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ClrTx/>
              <a:buFontTx/>
              <a:buNone/>
            </a:pPr>
            <a:r>
              <a:rPr lang="en-US" altLang="zh-CN" sz="4000">
                <a:latin typeface="Times New Roman" pitchFamily="18" charset="0"/>
              </a:rPr>
              <a:t>Set </a:t>
            </a:r>
            <a:r>
              <a:rPr lang="en-US" altLang="zh-CN" sz="4000" i="1">
                <a:latin typeface="Times New Roman" pitchFamily="18" charset="0"/>
              </a:rPr>
              <a:t>B</a:t>
            </a:r>
            <a:endParaRPr lang="en-US" altLang="zh-CN" sz="2400">
              <a:latin typeface="Times New Roman" pitchFamily="18" charset="0"/>
            </a:endParaRPr>
          </a:p>
        </p:txBody>
      </p:sp>
      <p:grpSp>
        <p:nvGrpSpPr>
          <p:cNvPr id="2" name="Group 8"/>
          <p:cNvGrpSpPr>
            <a:grpSpLocks/>
          </p:cNvGrpSpPr>
          <p:nvPr/>
        </p:nvGrpSpPr>
        <p:grpSpPr bwMode="auto">
          <a:xfrm>
            <a:off x="1397000" y="3140075"/>
            <a:ext cx="2695575" cy="2046288"/>
            <a:chOff x="880" y="1978"/>
            <a:chExt cx="1698" cy="1289"/>
          </a:xfrm>
        </p:grpSpPr>
        <p:sp>
          <p:nvSpPr>
            <p:cNvPr id="39960" name="Freeform 9"/>
            <p:cNvSpPr>
              <a:spLocks/>
            </p:cNvSpPr>
            <p:nvPr/>
          </p:nvSpPr>
          <p:spPr bwMode="auto">
            <a:xfrm>
              <a:off x="880" y="1978"/>
              <a:ext cx="1698" cy="1289"/>
            </a:xfrm>
            <a:custGeom>
              <a:avLst/>
              <a:gdLst>
                <a:gd name="T0" fmla="*/ 466 w 1698"/>
                <a:gd name="T1" fmla="*/ 1176 h 1289"/>
                <a:gd name="T2" fmla="*/ 320 w 1698"/>
                <a:gd name="T3" fmla="*/ 1119 h 1289"/>
                <a:gd name="T4" fmla="*/ 271 w 1698"/>
                <a:gd name="T5" fmla="*/ 1087 h 1289"/>
                <a:gd name="T6" fmla="*/ 198 w 1698"/>
                <a:gd name="T7" fmla="*/ 1006 h 1289"/>
                <a:gd name="T8" fmla="*/ 166 w 1698"/>
                <a:gd name="T9" fmla="*/ 965 h 1289"/>
                <a:gd name="T10" fmla="*/ 125 w 1698"/>
                <a:gd name="T11" fmla="*/ 933 h 1289"/>
                <a:gd name="T12" fmla="*/ 93 w 1698"/>
                <a:gd name="T13" fmla="*/ 860 h 1289"/>
                <a:gd name="T14" fmla="*/ 61 w 1698"/>
                <a:gd name="T15" fmla="*/ 819 h 1289"/>
                <a:gd name="T16" fmla="*/ 36 w 1698"/>
                <a:gd name="T17" fmla="*/ 746 h 1289"/>
                <a:gd name="T18" fmla="*/ 28 w 1698"/>
                <a:gd name="T19" fmla="*/ 722 h 1289"/>
                <a:gd name="T20" fmla="*/ 20 w 1698"/>
                <a:gd name="T21" fmla="*/ 511 h 1289"/>
                <a:gd name="T22" fmla="*/ 69 w 1698"/>
                <a:gd name="T23" fmla="*/ 398 h 1289"/>
                <a:gd name="T24" fmla="*/ 101 w 1698"/>
                <a:gd name="T25" fmla="*/ 333 h 1289"/>
                <a:gd name="T26" fmla="*/ 158 w 1698"/>
                <a:gd name="T27" fmla="*/ 276 h 1289"/>
                <a:gd name="T28" fmla="*/ 231 w 1698"/>
                <a:gd name="T29" fmla="*/ 227 h 1289"/>
                <a:gd name="T30" fmla="*/ 312 w 1698"/>
                <a:gd name="T31" fmla="*/ 162 h 1289"/>
                <a:gd name="T32" fmla="*/ 450 w 1698"/>
                <a:gd name="T33" fmla="*/ 106 h 1289"/>
                <a:gd name="T34" fmla="*/ 701 w 1698"/>
                <a:gd name="T35" fmla="*/ 25 h 1289"/>
                <a:gd name="T36" fmla="*/ 1034 w 1698"/>
                <a:gd name="T37" fmla="*/ 0 h 1289"/>
                <a:gd name="T38" fmla="*/ 1423 w 1698"/>
                <a:gd name="T39" fmla="*/ 73 h 1289"/>
                <a:gd name="T40" fmla="*/ 1577 w 1698"/>
                <a:gd name="T41" fmla="*/ 122 h 1289"/>
                <a:gd name="T42" fmla="*/ 1691 w 1698"/>
                <a:gd name="T43" fmla="*/ 171 h 1289"/>
                <a:gd name="T44" fmla="*/ 1609 w 1698"/>
                <a:gd name="T45" fmla="*/ 195 h 1289"/>
                <a:gd name="T46" fmla="*/ 1536 w 1698"/>
                <a:gd name="T47" fmla="*/ 235 h 1289"/>
                <a:gd name="T48" fmla="*/ 1455 w 1698"/>
                <a:gd name="T49" fmla="*/ 292 h 1289"/>
                <a:gd name="T50" fmla="*/ 1439 w 1698"/>
                <a:gd name="T51" fmla="*/ 325 h 1289"/>
                <a:gd name="T52" fmla="*/ 1374 w 1698"/>
                <a:gd name="T53" fmla="*/ 389 h 1289"/>
                <a:gd name="T54" fmla="*/ 1342 w 1698"/>
                <a:gd name="T55" fmla="*/ 438 h 1289"/>
                <a:gd name="T56" fmla="*/ 1293 w 1698"/>
                <a:gd name="T57" fmla="*/ 519 h 1289"/>
                <a:gd name="T58" fmla="*/ 1277 w 1698"/>
                <a:gd name="T59" fmla="*/ 584 h 1289"/>
                <a:gd name="T60" fmla="*/ 1269 w 1698"/>
                <a:gd name="T61" fmla="*/ 633 h 1289"/>
                <a:gd name="T62" fmla="*/ 1285 w 1698"/>
                <a:gd name="T63" fmla="*/ 852 h 1289"/>
                <a:gd name="T64" fmla="*/ 1399 w 1698"/>
                <a:gd name="T65" fmla="*/ 1046 h 1289"/>
                <a:gd name="T66" fmla="*/ 1601 w 1698"/>
                <a:gd name="T67" fmla="*/ 1168 h 1289"/>
                <a:gd name="T68" fmla="*/ 1285 w 1698"/>
                <a:gd name="T69" fmla="*/ 1273 h 1289"/>
                <a:gd name="T70" fmla="*/ 985 w 1698"/>
                <a:gd name="T71" fmla="*/ 1289 h 1289"/>
                <a:gd name="T72" fmla="*/ 685 w 1698"/>
                <a:gd name="T73" fmla="*/ 1257 h 1289"/>
                <a:gd name="T74" fmla="*/ 555 w 1698"/>
                <a:gd name="T75" fmla="*/ 1200 h 1289"/>
                <a:gd name="T76" fmla="*/ 466 w 1698"/>
                <a:gd name="T77" fmla="*/ 1176 h 12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98"/>
                <a:gd name="T118" fmla="*/ 0 h 1289"/>
                <a:gd name="T119" fmla="*/ 1698 w 1698"/>
                <a:gd name="T120" fmla="*/ 1289 h 128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98" h="1289">
                  <a:moveTo>
                    <a:pt x="466" y="1176"/>
                  </a:moveTo>
                  <a:cubicBezTo>
                    <a:pt x="416" y="1160"/>
                    <a:pt x="366" y="1144"/>
                    <a:pt x="320" y="1119"/>
                  </a:cubicBezTo>
                  <a:cubicBezTo>
                    <a:pt x="303" y="1110"/>
                    <a:pt x="271" y="1087"/>
                    <a:pt x="271" y="1087"/>
                  </a:cubicBezTo>
                  <a:cubicBezTo>
                    <a:pt x="260" y="1051"/>
                    <a:pt x="227" y="1029"/>
                    <a:pt x="198" y="1006"/>
                  </a:cubicBezTo>
                  <a:cubicBezTo>
                    <a:pt x="163" y="978"/>
                    <a:pt x="202" y="1001"/>
                    <a:pt x="166" y="965"/>
                  </a:cubicBezTo>
                  <a:cubicBezTo>
                    <a:pt x="154" y="953"/>
                    <a:pt x="138" y="945"/>
                    <a:pt x="125" y="933"/>
                  </a:cubicBezTo>
                  <a:cubicBezTo>
                    <a:pt x="117" y="909"/>
                    <a:pt x="106" y="881"/>
                    <a:pt x="93" y="860"/>
                  </a:cubicBezTo>
                  <a:cubicBezTo>
                    <a:pt x="65" y="812"/>
                    <a:pt x="88" y="880"/>
                    <a:pt x="61" y="819"/>
                  </a:cubicBezTo>
                  <a:cubicBezTo>
                    <a:pt x="58" y="812"/>
                    <a:pt x="41" y="762"/>
                    <a:pt x="36" y="746"/>
                  </a:cubicBezTo>
                  <a:cubicBezTo>
                    <a:pt x="33" y="738"/>
                    <a:pt x="28" y="722"/>
                    <a:pt x="28" y="722"/>
                  </a:cubicBezTo>
                  <a:cubicBezTo>
                    <a:pt x="38" y="622"/>
                    <a:pt x="0" y="610"/>
                    <a:pt x="20" y="511"/>
                  </a:cubicBezTo>
                  <a:cubicBezTo>
                    <a:pt x="22" y="499"/>
                    <a:pt x="64" y="402"/>
                    <a:pt x="69" y="398"/>
                  </a:cubicBezTo>
                  <a:cubicBezTo>
                    <a:pt x="85" y="387"/>
                    <a:pt x="82" y="339"/>
                    <a:pt x="101" y="333"/>
                  </a:cubicBezTo>
                  <a:cubicBezTo>
                    <a:pt x="117" y="328"/>
                    <a:pt x="144" y="285"/>
                    <a:pt x="158" y="276"/>
                  </a:cubicBezTo>
                  <a:cubicBezTo>
                    <a:pt x="214" y="239"/>
                    <a:pt x="188" y="241"/>
                    <a:pt x="231" y="227"/>
                  </a:cubicBezTo>
                  <a:cubicBezTo>
                    <a:pt x="274" y="164"/>
                    <a:pt x="226" y="243"/>
                    <a:pt x="312" y="162"/>
                  </a:cubicBezTo>
                  <a:cubicBezTo>
                    <a:pt x="332" y="144"/>
                    <a:pt x="423" y="117"/>
                    <a:pt x="450" y="106"/>
                  </a:cubicBezTo>
                  <a:cubicBezTo>
                    <a:pt x="511" y="80"/>
                    <a:pt x="637" y="37"/>
                    <a:pt x="701" y="25"/>
                  </a:cubicBezTo>
                  <a:cubicBezTo>
                    <a:pt x="831" y="1"/>
                    <a:pt x="903" y="18"/>
                    <a:pt x="1034" y="0"/>
                  </a:cubicBezTo>
                  <a:cubicBezTo>
                    <a:pt x="1185" y="14"/>
                    <a:pt x="1278" y="27"/>
                    <a:pt x="1423" y="73"/>
                  </a:cubicBezTo>
                  <a:cubicBezTo>
                    <a:pt x="1450" y="91"/>
                    <a:pt x="1546" y="112"/>
                    <a:pt x="1577" y="122"/>
                  </a:cubicBezTo>
                  <a:cubicBezTo>
                    <a:pt x="1582" y="128"/>
                    <a:pt x="1685" y="166"/>
                    <a:pt x="1691" y="171"/>
                  </a:cubicBezTo>
                  <a:cubicBezTo>
                    <a:pt x="1698" y="177"/>
                    <a:pt x="1609" y="185"/>
                    <a:pt x="1609" y="195"/>
                  </a:cubicBezTo>
                  <a:cubicBezTo>
                    <a:pt x="1609" y="199"/>
                    <a:pt x="1543" y="229"/>
                    <a:pt x="1536" y="235"/>
                  </a:cubicBezTo>
                  <a:cubicBezTo>
                    <a:pt x="1512" y="254"/>
                    <a:pt x="1482" y="276"/>
                    <a:pt x="1455" y="292"/>
                  </a:cubicBezTo>
                  <a:cubicBezTo>
                    <a:pt x="1401" y="324"/>
                    <a:pt x="1494" y="281"/>
                    <a:pt x="1439" y="325"/>
                  </a:cubicBezTo>
                  <a:cubicBezTo>
                    <a:pt x="1412" y="347"/>
                    <a:pt x="1398" y="363"/>
                    <a:pt x="1374" y="389"/>
                  </a:cubicBezTo>
                  <a:cubicBezTo>
                    <a:pt x="1358" y="437"/>
                    <a:pt x="1379" y="391"/>
                    <a:pt x="1342" y="438"/>
                  </a:cubicBezTo>
                  <a:cubicBezTo>
                    <a:pt x="1319" y="468"/>
                    <a:pt x="1314" y="487"/>
                    <a:pt x="1293" y="519"/>
                  </a:cubicBezTo>
                  <a:cubicBezTo>
                    <a:pt x="1283" y="533"/>
                    <a:pt x="1283" y="568"/>
                    <a:pt x="1277" y="584"/>
                  </a:cubicBezTo>
                  <a:cubicBezTo>
                    <a:pt x="1274" y="592"/>
                    <a:pt x="1269" y="633"/>
                    <a:pt x="1269" y="633"/>
                  </a:cubicBezTo>
                  <a:cubicBezTo>
                    <a:pt x="1287" y="746"/>
                    <a:pt x="1249" y="743"/>
                    <a:pt x="1285" y="852"/>
                  </a:cubicBezTo>
                  <a:cubicBezTo>
                    <a:pt x="1291" y="870"/>
                    <a:pt x="1388" y="1030"/>
                    <a:pt x="1399" y="1046"/>
                  </a:cubicBezTo>
                  <a:cubicBezTo>
                    <a:pt x="1445" y="1115"/>
                    <a:pt x="1575" y="1091"/>
                    <a:pt x="1601" y="1168"/>
                  </a:cubicBezTo>
                  <a:cubicBezTo>
                    <a:pt x="1514" y="1197"/>
                    <a:pt x="1389" y="1268"/>
                    <a:pt x="1285" y="1273"/>
                  </a:cubicBezTo>
                  <a:cubicBezTo>
                    <a:pt x="1217" y="1282"/>
                    <a:pt x="1052" y="1276"/>
                    <a:pt x="985" y="1289"/>
                  </a:cubicBezTo>
                  <a:cubicBezTo>
                    <a:pt x="861" y="1274"/>
                    <a:pt x="810" y="1268"/>
                    <a:pt x="685" y="1257"/>
                  </a:cubicBezTo>
                  <a:cubicBezTo>
                    <a:pt x="656" y="1251"/>
                    <a:pt x="591" y="1210"/>
                    <a:pt x="555" y="1200"/>
                  </a:cubicBezTo>
                  <a:cubicBezTo>
                    <a:pt x="527" y="1192"/>
                    <a:pt x="495" y="1176"/>
                    <a:pt x="466" y="1176"/>
                  </a:cubicBezTo>
                  <a:close/>
                </a:path>
              </a:pathLst>
            </a:custGeom>
            <a:noFill/>
            <a:ln w="1016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61" name="Text Box 10"/>
            <p:cNvSpPr txBox="1">
              <a:spLocks noChangeArrowheads="1"/>
            </p:cNvSpPr>
            <p:nvPr/>
          </p:nvSpPr>
          <p:spPr bwMode="auto">
            <a:xfrm>
              <a:off x="1200" y="2160"/>
              <a:ext cx="912"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ClrTx/>
                <a:buFontTx/>
                <a:buNone/>
              </a:pPr>
              <a:r>
                <a:rPr lang="en-US" altLang="zh-CN" sz="4000" b="1">
                  <a:solidFill>
                    <a:srgbClr val="FF0000"/>
                  </a:solidFill>
                  <a:latin typeface="Times New Roman" pitchFamily="18" charset="0"/>
                </a:rPr>
                <a:t> Set</a:t>
              </a:r>
              <a:br>
                <a:rPr lang="en-US" altLang="zh-CN" sz="4000" b="1">
                  <a:solidFill>
                    <a:srgbClr val="FF0000"/>
                  </a:solidFill>
                  <a:latin typeface="Times New Roman" pitchFamily="18" charset="0"/>
                </a:rPr>
              </a:br>
              <a:r>
                <a:rPr lang="en-US" altLang="zh-CN" sz="4000" b="1" i="1">
                  <a:solidFill>
                    <a:srgbClr val="FF0000"/>
                  </a:solidFill>
                  <a:latin typeface="Times New Roman" pitchFamily="18" charset="0"/>
                </a:rPr>
                <a:t>A</a:t>
              </a:r>
              <a:r>
                <a:rPr lang="en-US" altLang="zh-CN" sz="4000">
                  <a:solidFill>
                    <a:srgbClr val="FF0000"/>
                  </a:solidFill>
                  <a:latin typeface="Times New Roman" pitchFamily="18" charset="0"/>
                  <a:sym typeface="Symbol" pitchFamily="18" charset="2"/>
                </a:rPr>
                <a:t></a:t>
              </a:r>
              <a:r>
                <a:rPr lang="en-US" altLang="zh-CN" sz="4000" b="1" i="1">
                  <a:solidFill>
                    <a:srgbClr val="FF0000"/>
                  </a:solidFill>
                  <a:latin typeface="Times New Roman" pitchFamily="18" charset="0"/>
                  <a:sym typeface="Symbol" pitchFamily="18" charset="2"/>
                </a:rPr>
                <a:t>B</a:t>
              </a:r>
              <a:endParaRPr lang="en-US" altLang="zh-CN" sz="2400">
                <a:latin typeface="Times New Roman" pitchFamily="18" charset="0"/>
              </a:endParaRPr>
            </a:p>
          </p:txBody>
        </p:sp>
      </p:grpSp>
      <p:grpSp>
        <p:nvGrpSpPr>
          <p:cNvPr id="3" name="Group 11"/>
          <p:cNvGrpSpPr>
            <a:grpSpLocks/>
          </p:cNvGrpSpPr>
          <p:nvPr/>
        </p:nvGrpSpPr>
        <p:grpSpPr bwMode="auto">
          <a:xfrm>
            <a:off x="3657600" y="2514600"/>
            <a:ext cx="5181600" cy="2514600"/>
            <a:chOff x="2304" y="1536"/>
            <a:chExt cx="3264" cy="1584"/>
          </a:xfrm>
        </p:grpSpPr>
        <p:sp>
          <p:nvSpPr>
            <p:cNvPr id="39947" name="AutoShape 12"/>
            <p:cNvSpPr>
              <a:spLocks noChangeArrowheads="1"/>
            </p:cNvSpPr>
            <p:nvPr/>
          </p:nvSpPr>
          <p:spPr bwMode="auto">
            <a:xfrm>
              <a:off x="4272" y="1536"/>
              <a:ext cx="1296" cy="864"/>
            </a:xfrm>
            <a:prstGeom prst="wedgeEllipseCallout">
              <a:avLst>
                <a:gd name="adj1" fmla="val -58796"/>
                <a:gd name="adj2" fmla="val 36227"/>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ClrTx/>
                <a:buFontTx/>
                <a:buNone/>
              </a:pPr>
              <a:r>
                <a:rPr lang="en-US" altLang="zh-CN" sz="4000">
                  <a:latin typeface="Beesknees ITC" pitchFamily="82" charset="0"/>
                </a:rPr>
                <a:t>Chomp!</a:t>
              </a:r>
              <a:endParaRPr lang="en-US" altLang="zh-CN" sz="2400">
                <a:latin typeface="Times New Roman" pitchFamily="18" charset="0"/>
              </a:endParaRPr>
            </a:p>
          </p:txBody>
        </p:sp>
        <p:grpSp>
          <p:nvGrpSpPr>
            <p:cNvPr id="39948" name="Group 13"/>
            <p:cNvGrpSpPr>
              <a:grpSpLocks/>
            </p:cNvGrpSpPr>
            <p:nvPr/>
          </p:nvGrpSpPr>
          <p:grpSpPr bwMode="auto">
            <a:xfrm rot="240913">
              <a:off x="2304" y="2592"/>
              <a:ext cx="624" cy="528"/>
              <a:chOff x="2880" y="2544"/>
              <a:chExt cx="624" cy="528"/>
            </a:xfrm>
          </p:grpSpPr>
          <p:sp>
            <p:nvSpPr>
              <p:cNvPr id="39955" name="AutoShape 14"/>
              <p:cNvSpPr>
                <a:spLocks noChangeArrowheads="1"/>
              </p:cNvSpPr>
              <p:nvPr/>
            </p:nvSpPr>
            <p:spPr bwMode="auto">
              <a:xfrm rot="-2945991">
                <a:off x="2928" y="2880"/>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56" name="AutoShape 15"/>
              <p:cNvSpPr>
                <a:spLocks noChangeArrowheads="1"/>
              </p:cNvSpPr>
              <p:nvPr/>
            </p:nvSpPr>
            <p:spPr bwMode="auto">
              <a:xfrm rot="-2945991">
                <a:off x="3120" y="2688"/>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57" name="AutoShape 16"/>
              <p:cNvSpPr>
                <a:spLocks noChangeArrowheads="1"/>
              </p:cNvSpPr>
              <p:nvPr/>
            </p:nvSpPr>
            <p:spPr bwMode="auto">
              <a:xfrm rot="-2945991">
                <a:off x="3024" y="2784"/>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58" name="AutoShape 17"/>
              <p:cNvSpPr>
                <a:spLocks noChangeArrowheads="1"/>
              </p:cNvSpPr>
              <p:nvPr/>
            </p:nvSpPr>
            <p:spPr bwMode="auto">
              <a:xfrm rot="-2945991">
                <a:off x="3312" y="2496"/>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59" name="AutoShape 18"/>
              <p:cNvSpPr>
                <a:spLocks noChangeArrowheads="1"/>
              </p:cNvSpPr>
              <p:nvPr/>
            </p:nvSpPr>
            <p:spPr bwMode="auto">
              <a:xfrm rot="-2945991">
                <a:off x="3216" y="2592"/>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grpSp>
        <p:grpSp>
          <p:nvGrpSpPr>
            <p:cNvPr id="39949" name="Group 19"/>
            <p:cNvGrpSpPr>
              <a:grpSpLocks/>
            </p:cNvGrpSpPr>
            <p:nvPr/>
          </p:nvGrpSpPr>
          <p:grpSpPr bwMode="auto">
            <a:xfrm rot="21577889" flipV="1">
              <a:off x="2400" y="2160"/>
              <a:ext cx="624" cy="528"/>
              <a:chOff x="2880" y="2544"/>
              <a:chExt cx="624" cy="528"/>
            </a:xfrm>
          </p:grpSpPr>
          <p:sp>
            <p:nvSpPr>
              <p:cNvPr id="39950" name="AutoShape 20"/>
              <p:cNvSpPr>
                <a:spLocks noChangeArrowheads="1"/>
              </p:cNvSpPr>
              <p:nvPr/>
            </p:nvSpPr>
            <p:spPr bwMode="auto">
              <a:xfrm rot="-2945991">
                <a:off x="2928" y="2880"/>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51" name="AutoShape 21"/>
              <p:cNvSpPr>
                <a:spLocks noChangeArrowheads="1"/>
              </p:cNvSpPr>
              <p:nvPr/>
            </p:nvSpPr>
            <p:spPr bwMode="auto">
              <a:xfrm rot="-2945991">
                <a:off x="3120" y="2688"/>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52" name="AutoShape 22"/>
              <p:cNvSpPr>
                <a:spLocks noChangeArrowheads="1"/>
              </p:cNvSpPr>
              <p:nvPr/>
            </p:nvSpPr>
            <p:spPr bwMode="auto">
              <a:xfrm rot="-2945991">
                <a:off x="3024" y="2784"/>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53" name="AutoShape 23"/>
              <p:cNvSpPr>
                <a:spLocks noChangeArrowheads="1"/>
              </p:cNvSpPr>
              <p:nvPr/>
            </p:nvSpPr>
            <p:spPr bwMode="auto">
              <a:xfrm rot="-2945991">
                <a:off x="3312" y="2496"/>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39954" name="AutoShape 24"/>
              <p:cNvSpPr>
                <a:spLocks noChangeArrowheads="1"/>
              </p:cNvSpPr>
              <p:nvPr/>
            </p:nvSpPr>
            <p:spPr bwMode="auto">
              <a:xfrm rot="-2945991">
                <a:off x="3216" y="2592"/>
                <a:ext cx="144" cy="24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ABE6AB2-A418-4B51-8FD5-5F51C5918E09}" type="slidenum">
              <a:rPr lang="en-US" altLang="zh-CN"/>
              <a:pPr>
                <a:defRPr/>
              </a:pPr>
              <a:t>37</a:t>
            </a:fld>
            <a:endParaRPr lang="en-US" altLang="zh-CN"/>
          </a:p>
        </p:txBody>
      </p:sp>
      <p:sp>
        <p:nvSpPr>
          <p:cNvPr id="40963" name="Rectangle 2"/>
          <p:cNvSpPr>
            <a:spLocks noGrp="1" noChangeArrowheads="1"/>
          </p:cNvSpPr>
          <p:nvPr>
            <p:ph type="title"/>
          </p:nvPr>
        </p:nvSpPr>
        <p:spPr/>
        <p:txBody>
          <a:bodyPr/>
          <a:lstStyle/>
          <a:p>
            <a:pPr eaLnBrk="1" hangingPunct="1"/>
            <a:r>
              <a:rPr lang="en-US" altLang="zh-CN">
                <a:ea typeface="宋体" pitchFamily="2" charset="-122"/>
              </a:rPr>
              <a:t>Set Complements</a:t>
            </a:r>
          </a:p>
        </p:txBody>
      </p:sp>
      <p:sp>
        <p:nvSpPr>
          <p:cNvPr id="40964" name="Rectangle 3"/>
          <p:cNvSpPr>
            <a:spLocks noGrp="1" noChangeArrowheads="1"/>
          </p:cNvSpPr>
          <p:nvPr>
            <p:ph type="body" idx="1"/>
          </p:nvPr>
        </p:nvSpPr>
        <p:spPr/>
        <p:txBody>
          <a:bodyPr/>
          <a:lstStyle/>
          <a:p>
            <a:pPr eaLnBrk="1" hangingPunct="1"/>
            <a:r>
              <a:rPr lang="en-US" altLang="zh-CN" dirty="0">
                <a:ea typeface="宋体" pitchFamily="2" charset="-122"/>
              </a:rPr>
              <a:t>The </a:t>
            </a:r>
            <a:r>
              <a:rPr lang="en-US" altLang="zh-CN" i="1" dirty="0">
                <a:ea typeface="宋体" pitchFamily="2" charset="-122"/>
              </a:rPr>
              <a:t>universe of discourse</a:t>
            </a:r>
            <a:r>
              <a:rPr lang="en-US" altLang="zh-CN" dirty="0">
                <a:ea typeface="宋体" pitchFamily="2" charset="-122"/>
              </a:rPr>
              <a:t> can itself be considered a set, call it </a:t>
            </a:r>
            <a:r>
              <a:rPr lang="en-US" altLang="zh-CN" i="1" dirty="0">
                <a:ea typeface="宋体" pitchFamily="2" charset="-122"/>
              </a:rPr>
              <a:t>U</a:t>
            </a:r>
            <a:r>
              <a:rPr lang="en-US" altLang="zh-CN" dirty="0">
                <a:ea typeface="宋体" pitchFamily="2" charset="-122"/>
              </a:rPr>
              <a:t>.</a:t>
            </a:r>
          </a:p>
          <a:p>
            <a:pPr eaLnBrk="1" hangingPunct="1"/>
            <a:r>
              <a:rPr lang="en-US" altLang="zh-CN" dirty="0">
                <a:ea typeface="宋体" pitchFamily="2" charset="-122"/>
              </a:rPr>
              <a:t>     =</a:t>
            </a:r>
            <a:r>
              <a:rPr lang="en-US" altLang="zh-CN" i="1" dirty="0">
                <a:ea typeface="宋体" pitchFamily="2" charset="-122"/>
              </a:rPr>
              <a:t>U</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p>
          <a:p>
            <a:pPr eaLnBrk="1" hangingPunct="1"/>
            <a:r>
              <a:rPr lang="en-US" altLang="zh-CN" i="1" dirty="0">
                <a:ea typeface="宋体" pitchFamily="2" charset="-122"/>
                <a:sym typeface="Symbol" pitchFamily="18" charset="2"/>
              </a:rPr>
              <a:t>E.g., </a:t>
            </a:r>
            <a:r>
              <a:rPr lang="en-US" altLang="zh-CN" dirty="0">
                <a:ea typeface="宋体" pitchFamily="2" charset="-122"/>
                <a:sym typeface="Symbol" pitchFamily="18" charset="2"/>
              </a:rPr>
              <a:t>If </a:t>
            </a:r>
            <a:r>
              <a:rPr lang="en-US" altLang="zh-CN" i="1" dirty="0">
                <a:ea typeface="宋体" pitchFamily="2" charset="-122"/>
                <a:sym typeface="Symbol" pitchFamily="18" charset="2"/>
              </a:rPr>
              <a:t>U</a:t>
            </a:r>
            <a:r>
              <a:rPr lang="en-US" altLang="zh-CN" dirty="0">
                <a:ea typeface="宋体" pitchFamily="2" charset="-122"/>
                <a:sym typeface="Symbol" pitchFamily="18" charset="2"/>
              </a:rPr>
              <a:t>=</a:t>
            </a:r>
            <a:r>
              <a:rPr lang="en-US" altLang="zh-CN" b="1" dirty="0">
                <a:ea typeface="宋体" pitchFamily="2" charset="-122"/>
                <a:sym typeface="Symbol" pitchFamily="18" charset="2"/>
              </a:rPr>
              <a:t>N</a:t>
            </a:r>
            <a:r>
              <a:rPr lang="en-US" altLang="zh-CN" dirty="0">
                <a:ea typeface="宋体" pitchFamily="2" charset="-122"/>
                <a:sym typeface="Symbol" pitchFamily="18" charset="2"/>
              </a:rPr>
              <a:t>, </a:t>
            </a:r>
            <a:r>
              <a:rPr lang="en-US" altLang="zh-CN" i="1" dirty="0">
                <a:ea typeface="宋体" pitchFamily="2" charset="-122"/>
              </a:rPr>
              <a:t> </a:t>
            </a:r>
            <a:endParaRPr lang="en-US" altLang="zh-CN" dirty="0">
              <a:ea typeface="宋体" pitchFamily="2" charset="-122"/>
            </a:endParaRPr>
          </a:p>
        </p:txBody>
      </p:sp>
      <p:graphicFrame>
        <p:nvGraphicFramePr>
          <p:cNvPr id="40965" name="Object 4"/>
          <p:cNvGraphicFramePr>
            <a:graphicFrameLocks noChangeAspect="1"/>
          </p:cNvGraphicFramePr>
          <p:nvPr>
            <p:extLst>
              <p:ext uri="{D42A27DB-BD31-4B8C-83A1-F6EECF244321}">
                <p14:modId xmlns:p14="http://schemas.microsoft.com/office/powerpoint/2010/main" val="193665725"/>
              </p:ext>
            </p:extLst>
          </p:nvPr>
        </p:nvGraphicFramePr>
        <p:xfrm>
          <a:off x="914400" y="2514600"/>
          <a:ext cx="458787" cy="533400"/>
        </p:xfrm>
        <a:graphic>
          <a:graphicData uri="http://schemas.openxmlformats.org/presentationml/2006/ole">
            <mc:AlternateContent xmlns:mc="http://schemas.openxmlformats.org/markup-compatibility/2006">
              <mc:Choice xmlns:v="urn:schemas-microsoft-com:vml" Requires="v">
                <p:oleObj spid="_x0000_s41465" name="Equation" r:id="rId3" imgW="164957" imgH="190335" progId="Equation.3">
                  <p:embed/>
                </p:oleObj>
              </mc:Choice>
              <mc:Fallback>
                <p:oleObj name="Equation" r:id="rId3" imgW="164957" imgH="1903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14600"/>
                        <a:ext cx="4587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5"/>
          <p:cNvGraphicFramePr>
            <a:graphicFrameLocks noChangeAspect="1"/>
          </p:cNvGraphicFramePr>
          <p:nvPr>
            <p:extLst>
              <p:ext uri="{D42A27DB-BD31-4B8C-83A1-F6EECF244321}">
                <p14:modId xmlns:p14="http://schemas.microsoft.com/office/powerpoint/2010/main" val="1065563960"/>
              </p:ext>
            </p:extLst>
          </p:nvPr>
        </p:nvGraphicFramePr>
        <p:xfrm>
          <a:off x="2743200" y="3962400"/>
          <a:ext cx="4279900" cy="749300"/>
        </p:xfrm>
        <a:graphic>
          <a:graphicData uri="http://schemas.openxmlformats.org/presentationml/2006/ole">
            <mc:AlternateContent xmlns:mc="http://schemas.openxmlformats.org/markup-compatibility/2006">
              <mc:Choice xmlns:v="urn:schemas-microsoft-com:vml" Requires="v">
                <p:oleObj spid="_x0000_s41466" name="Equation" r:id="rId5" imgW="1371600" imgH="241300" progId="Equation.3">
                  <p:embed/>
                </p:oleObj>
              </mc:Choice>
              <mc:Fallback>
                <p:oleObj name="Equation" r:id="rId5" imgW="13716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962400"/>
                        <a:ext cx="42799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C4E38EFF-7F6D-4433-A8BA-4868DEA2A683}" type="slidenum">
              <a:rPr lang="en-US" altLang="zh-CN"/>
              <a:pPr>
                <a:defRPr/>
              </a:pPr>
              <a:t>38</a:t>
            </a:fld>
            <a:endParaRPr lang="en-US" altLang="zh-CN"/>
          </a:p>
        </p:txBody>
      </p:sp>
      <p:sp>
        <p:nvSpPr>
          <p:cNvPr id="41987"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41988" name="Group 3"/>
          <p:cNvGrpSpPr>
            <a:grpSpLocks/>
          </p:cNvGrpSpPr>
          <p:nvPr/>
        </p:nvGrpSpPr>
        <p:grpSpPr bwMode="auto">
          <a:xfrm>
            <a:off x="1981200" y="2819400"/>
            <a:ext cx="5029200" cy="2438400"/>
            <a:chOff x="1997" y="1314"/>
            <a:chExt cx="1889" cy="1009"/>
          </a:xfrm>
        </p:grpSpPr>
        <p:grpSp>
          <p:nvGrpSpPr>
            <p:cNvPr id="41990" name="Group 4"/>
            <p:cNvGrpSpPr>
              <a:grpSpLocks/>
            </p:cNvGrpSpPr>
            <p:nvPr/>
          </p:nvGrpSpPr>
          <p:grpSpPr bwMode="auto">
            <a:xfrm>
              <a:off x="1997" y="1404"/>
              <a:ext cx="1889" cy="919"/>
              <a:chOff x="1973" y="1027"/>
              <a:chExt cx="1926" cy="937"/>
            </a:xfrm>
          </p:grpSpPr>
          <p:sp>
            <p:nvSpPr>
              <p:cNvPr id="184325"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p>
            </p:txBody>
          </p:sp>
          <p:sp>
            <p:nvSpPr>
              <p:cNvPr id="184326"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p>
            </p:txBody>
          </p:sp>
        </p:grpSp>
        <p:sp>
          <p:nvSpPr>
            <p:cNvPr id="184327"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p>
          </p:txBody>
        </p:sp>
        <p:sp>
          <p:nvSpPr>
            <p:cNvPr id="184328"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p>
          </p:txBody>
        </p:sp>
        <p:sp>
          <p:nvSpPr>
            <p:cNvPr id="184329"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p>
          </p:txBody>
        </p:sp>
        <p:sp>
          <p:nvSpPr>
            <p:cNvPr id="184330"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p>
          </p:txBody>
        </p:sp>
      </p:grpSp>
      <p:sp>
        <p:nvSpPr>
          <p:cNvPr id="41989" name="Rectangle 11"/>
          <p:cNvSpPr>
            <a:spLocks noGrp="1" noChangeArrowheads="1"/>
          </p:cNvSpPr>
          <p:nvPr>
            <p:ph type="body" idx="1"/>
          </p:nvPr>
        </p:nvSpPr>
        <p:spPr>
          <a:xfrm>
            <a:off x="2209800" y="3505200"/>
            <a:ext cx="4572000" cy="685800"/>
          </a:xfrm>
        </p:spPr>
        <p:txBody>
          <a:bodyPr/>
          <a:lstStyle/>
          <a:p>
            <a:pPr algn="ctr">
              <a:lnSpc>
                <a:spcPct val="80000"/>
              </a:lnSpc>
              <a:spcBef>
                <a:spcPct val="0"/>
              </a:spcBef>
              <a:buClrTx/>
              <a:buFontTx/>
              <a:buNone/>
            </a:pPr>
            <a:r>
              <a:rPr lang="en-US" altLang="zh-CN" sz="2400" b="1">
                <a:ea typeface="宋体" pitchFamily="2" charset="-122"/>
              </a:rPr>
              <a:t>Set Identities, Generalized and Intersections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DC606FF-C458-4C96-A3F5-D54EA53F2F73}" type="slidenum">
              <a:rPr lang="en-US" altLang="zh-CN"/>
              <a:pPr>
                <a:defRPr/>
              </a:pPr>
              <a:t>39</a:t>
            </a:fld>
            <a:endParaRPr lang="en-US" altLang="zh-CN"/>
          </a:p>
        </p:txBody>
      </p:sp>
      <p:sp>
        <p:nvSpPr>
          <p:cNvPr id="43011" name="Rectangle 2"/>
          <p:cNvSpPr>
            <a:spLocks noGrp="1" noChangeArrowheads="1"/>
          </p:cNvSpPr>
          <p:nvPr>
            <p:ph type="title"/>
          </p:nvPr>
        </p:nvSpPr>
        <p:spPr/>
        <p:txBody>
          <a:bodyPr/>
          <a:lstStyle/>
          <a:p>
            <a:pPr eaLnBrk="1" hangingPunct="1"/>
            <a:r>
              <a:rPr lang="en-US" altLang="zh-CN">
                <a:ea typeface="宋体" pitchFamily="2" charset="-122"/>
              </a:rPr>
              <a:t>Set Identities</a:t>
            </a:r>
          </a:p>
        </p:txBody>
      </p:sp>
      <p:sp>
        <p:nvSpPr>
          <p:cNvPr id="168963" name="Rectangle 3"/>
          <p:cNvSpPr>
            <a:spLocks noGrp="1" noChangeArrowheads="1"/>
          </p:cNvSpPr>
          <p:nvPr>
            <p:ph type="body" idx="1"/>
          </p:nvPr>
        </p:nvSpPr>
        <p:spPr/>
        <p:txBody>
          <a:bodyPr/>
          <a:lstStyle/>
          <a:p>
            <a:pPr eaLnBrk="1" hangingPunct="1">
              <a:lnSpc>
                <a:spcPct val="90000"/>
              </a:lnSpc>
            </a:pPr>
            <a:r>
              <a:rPr lang="en-US" altLang="zh-CN" b="1" i="1" dirty="0">
                <a:ea typeface="宋体" pitchFamily="2" charset="-122"/>
              </a:rPr>
              <a:t>A</a:t>
            </a:r>
            <a:r>
              <a:rPr lang="en-US" altLang="zh-CN" b="1" dirty="0">
                <a:ea typeface="宋体" pitchFamily="2" charset="-122"/>
                <a:sym typeface="Symbol" pitchFamily="18" charset="2"/>
              </a:rPr>
              <a:t> = </a:t>
            </a:r>
            <a:r>
              <a:rPr lang="en-US" altLang="zh-CN" b="1" i="1" dirty="0">
                <a:ea typeface="宋体" pitchFamily="2" charset="-122"/>
                <a:sym typeface="Symbol" pitchFamily="18" charset="2"/>
              </a:rPr>
              <a:t>A</a:t>
            </a:r>
            <a:r>
              <a:rPr lang="en-US" altLang="zh-CN" b="1" dirty="0">
                <a:ea typeface="宋体" pitchFamily="2" charset="-122"/>
                <a:sym typeface="Symbol" pitchFamily="18" charset="2"/>
              </a:rPr>
              <a:t> = </a:t>
            </a:r>
            <a:r>
              <a:rPr lang="en-US" altLang="zh-CN" b="1" i="1" dirty="0">
                <a:ea typeface="宋体" pitchFamily="2" charset="-122"/>
                <a:sym typeface="Symbol" pitchFamily="18" charset="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U</a:t>
            </a:r>
          </a:p>
          <a:p>
            <a:pPr eaLnBrk="1" hangingPunct="1">
              <a:lnSpc>
                <a:spcPct val="90000"/>
              </a:lnSpc>
            </a:pP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U </a:t>
            </a:r>
            <a:r>
              <a:rPr lang="en-US" altLang="zh-CN" b="1" dirty="0">
                <a:ea typeface="宋体" pitchFamily="2" charset="-122"/>
                <a:sym typeface="Symbol" pitchFamily="18" charset="2"/>
              </a:rPr>
              <a:t>= </a:t>
            </a:r>
            <a:r>
              <a:rPr lang="en-US" altLang="zh-CN" b="1" i="1" dirty="0">
                <a:ea typeface="宋体" pitchFamily="2" charset="-122"/>
                <a:sym typeface="Symbol" pitchFamily="18" charset="2"/>
              </a:rPr>
              <a:t>U</a:t>
            </a:r>
            <a:br>
              <a:rPr lang="en-US" altLang="zh-CN" b="1" i="1" dirty="0">
                <a:ea typeface="宋体" pitchFamily="2" charset="-122"/>
                <a:sym typeface="Symbol" pitchFamily="18" charset="2"/>
              </a:rPr>
            </a:br>
            <a:r>
              <a:rPr lang="en-US" altLang="zh-CN" b="1" i="1" dirty="0">
                <a:ea typeface="宋体" pitchFamily="2" charset="-122"/>
                <a:sym typeface="Symbol" pitchFamily="18" charset="2"/>
              </a:rPr>
              <a:t>A</a:t>
            </a:r>
            <a:r>
              <a:rPr lang="en-US" altLang="zh-CN" b="1" dirty="0">
                <a:ea typeface="宋体" pitchFamily="2" charset="-122"/>
                <a:sym typeface="Symbol" pitchFamily="18" charset="2"/>
              </a:rPr>
              <a:t> = </a:t>
            </a:r>
          </a:p>
          <a:p>
            <a:pPr eaLnBrk="1" hangingPunct="1">
              <a:lnSpc>
                <a:spcPct val="90000"/>
              </a:lnSpc>
            </a:pP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A</a:t>
            </a:r>
            <a:r>
              <a:rPr lang="en-US" altLang="zh-CN" b="1" dirty="0">
                <a:ea typeface="宋体" pitchFamily="2" charset="-122"/>
                <a:sym typeface="Symbol" pitchFamily="18" charset="2"/>
              </a:rPr>
              <a:t> = </a:t>
            </a:r>
            <a:r>
              <a:rPr lang="en-US" altLang="zh-CN" b="1" i="1" dirty="0">
                <a:ea typeface="宋体" pitchFamily="2" charset="-122"/>
                <a:sym typeface="Symbol" pitchFamily="18" charset="2"/>
              </a:rPr>
              <a:t>A </a:t>
            </a:r>
            <a:r>
              <a:rPr lang="en-US" altLang="zh-CN" b="1" dirty="0">
                <a:ea typeface="宋体" pitchFamily="2" charset="-122"/>
                <a:sym typeface="Symbol" pitchFamily="18" charset="2"/>
              </a:rPr>
              <a:t>= </a:t>
            </a: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A</a:t>
            </a:r>
          </a:p>
          <a:p>
            <a:pPr eaLnBrk="1" hangingPunct="1">
              <a:lnSpc>
                <a:spcPct val="90000"/>
              </a:lnSpc>
            </a:pP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B </a:t>
            </a:r>
            <a:r>
              <a:rPr lang="en-US" altLang="zh-CN" b="1" dirty="0">
                <a:ea typeface="宋体" pitchFamily="2" charset="-122"/>
                <a:sym typeface="Symbol" pitchFamily="18" charset="2"/>
              </a:rPr>
              <a:t>= </a:t>
            </a:r>
            <a:r>
              <a:rPr lang="en-US" altLang="zh-CN" b="1" i="1" dirty="0">
                <a:ea typeface="宋体" pitchFamily="2" charset="-122"/>
              </a:rPr>
              <a:t>B</a:t>
            </a:r>
            <a:r>
              <a:rPr lang="en-US" altLang="zh-CN" b="1" dirty="0">
                <a:ea typeface="宋体" pitchFamily="2" charset="-122"/>
                <a:sym typeface="Symbol" pitchFamily="18" charset="2"/>
              </a:rPr>
              <a:t></a:t>
            </a:r>
            <a:r>
              <a:rPr lang="en-US" altLang="zh-CN" b="1" i="1" dirty="0">
                <a:ea typeface="宋体" pitchFamily="2" charset="-122"/>
                <a:sym typeface="Symbol" pitchFamily="18" charset="2"/>
              </a:rPr>
              <a:t>A </a:t>
            </a:r>
            <a:br>
              <a:rPr lang="en-US" altLang="zh-CN" b="1" i="1" dirty="0">
                <a:ea typeface="宋体" pitchFamily="2" charset="-122"/>
                <a:sym typeface="Symbol" pitchFamily="18" charset="2"/>
              </a:rPr>
            </a:b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B </a:t>
            </a:r>
            <a:r>
              <a:rPr lang="en-US" altLang="zh-CN" b="1" dirty="0">
                <a:ea typeface="宋体" pitchFamily="2" charset="-122"/>
                <a:sym typeface="Symbol" pitchFamily="18" charset="2"/>
              </a:rPr>
              <a:t>= </a:t>
            </a:r>
            <a:r>
              <a:rPr lang="en-US" altLang="zh-CN" b="1" i="1" dirty="0">
                <a:ea typeface="宋体" pitchFamily="2" charset="-122"/>
              </a:rPr>
              <a:t>B</a:t>
            </a:r>
            <a:r>
              <a:rPr lang="en-US" altLang="zh-CN" b="1" dirty="0">
                <a:ea typeface="宋体" pitchFamily="2" charset="-122"/>
                <a:sym typeface="Symbol" pitchFamily="18" charset="2"/>
              </a:rPr>
              <a:t></a:t>
            </a:r>
            <a:r>
              <a:rPr lang="en-US" altLang="zh-CN" b="1" i="1" dirty="0">
                <a:ea typeface="宋体" pitchFamily="2" charset="-122"/>
                <a:sym typeface="Symbol" pitchFamily="18" charset="2"/>
              </a:rPr>
              <a:t>A</a:t>
            </a:r>
          </a:p>
          <a:p>
            <a:pPr eaLnBrk="1" hangingPunct="1">
              <a:lnSpc>
                <a:spcPct val="90000"/>
              </a:lnSpc>
            </a:pP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B</a:t>
            </a:r>
            <a:r>
              <a:rPr lang="en-US" altLang="zh-CN" b="1" dirty="0">
                <a:ea typeface="宋体" pitchFamily="2" charset="-122"/>
                <a:sym typeface="Symbol" pitchFamily="18" charset="2"/>
              </a:rPr>
              <a:t></a:t>
            </a:r>
            <a:r>
              <a:rPr lang="en-US" altLang="zh-CN" b="1" i="1" dirty="0">
                <a:ea typeface="宋体" pitchFamily="2" charset="-122"/>
                <a:sym typeface="Symbol" pitchFamily="18" charset="2"/>
              </a:rPr>
              <a:t>C</a:t>
            </a:r>
            <a:r>
              <a:rPr lang="en-US" altLang="zh-CN" b="1" dirty="0">
                <a:ea typeface="宋体" pitchFamily="2" charset="-122"/>
                <a:sym typeface="Symbol" pitchFamily="18" charset="2"/>
              </a:rPr>
              <a:t>)=(</a:t>
            </a: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B</a:t>
            </a:r>
            <a:r>
              <a:rPr lang="en-US" altLang="zh-CN" b="1" dirty="0">
                <a:ea typeface="宋体" pitchFamily="2" charset="-122"/>
                <a:sym typeface="Symbol" pitchFamily="18" charset="2"/>
              </a:rPr>
              <a:t>)</a:t>
            </a:r>
            <a:r>
              <a:rPr lang="en-US" altLang="zh-CN" b="1" i="1" dirty="0">
                <a:ea typeface="宋体" pitchFamily="2" charset="-122"/>
                <a:sym typeface="Symbol" pitchFamily="18" charset="2"/>
              </a:rPr>
              <a:t>C </a:t>
            </a: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B</a:t>
            </a:r>
            <a:r>
              <a:rPr lang="en-US" altLang="zh-CN" b="1" dirty="0">
                <a:ea typeface="宋体" pitchFamily="2" charset="-122"/>
                <a:sym typeface="Symbol" pitchFamily="18" charset="2"/>
              </a:rPr>
              <a:t></a:t>
            </a:r>
            <a:r>
              <a:rPr lang="en-US" altLang="zh-CN" b="1" i="1" dirty="0">
                <a:ea typeface="宋体" pitchFamily="2" charset="-122"/>
                <a:sym typeface="Symbol" pitchFamily="18" charset="2"/>
              </a:rPr>
              <a:t>C</a:t>
            </a:r>
            <a:r>
              <a:rPr lang="en-US" altLang="zh-CN" b="1" dirty="0">
                <a:ea typeface="宋体" pitchFamily="2" charset="-122"/>
                <a:sym typeface="Symbol" pitchFamily="18" charset="2"/>
              </a:rPr>
              <a:t>)=(</a:t>
            </a:r>
            <a:r>
              <a:rPr lang="en-US" altLang="zh-CN" b="1" i="1" dirty="0">
                <a:ea typeface="宋体" pitchFamily="2" charset="-122"/>
              </a:rPr>
              <a:t>A</a:t>
            </a:r>
            <a:r>
              <a:rPr lang="en-US" altLang="zh-CN" b="1" dirty="0">
                <a:ea typeface="宋体" pitchFamily="2" charset="-122"/>
                <a:sym typeface="Symbol" pitchFamily="18" charset="2"/>
              </a:rPr>
              <a:t></a:t>
            </a:r>
            <a:r>
              <a:rPr lang="en-US" altLang="zh-CN" b="1" i="1" dirty="0">
                <a:ea typeface="宋体" pitchFamily="2" charset="-122"/>
                <a:sym typeface="Symbol" pitchFamily="18" charset="2"/>
              </a:rPr>
              <a:t>B</a:t>
            </a:r>
            <a:r>
              <a:rPr lang="en-US" altLang="zh-CN" b="1" dirty="0">
                <a:ea typeface="宋体" pitchFamily="2" charset="-122"/>
                <a:sym typeface="Symbol" pitchFamily="18" charset="2"/>
              </a:rPr>
              <a:t>)</a:t>
            </a:r>
            <a:r>
              <a:rPr lang="en-US" altLang="zh-CN" b="1" i="1" dirty="0">
                <a:ea typeface="宋体" pitchFamily="2" charset="-122"/>
                <a:sym typeface="Symbol" pitchFamily="18" charset="2"/>
              </a:rPr>
              <a:t>C</a:t>
            </a:r>
            <a:endParaRPr lang="en-US" altLang="zh-CN" b="1" dirty="0">
              <a:ea typeface="宋体" pitchFamily="2" charset="-122"/>
              <a:sym typeface="Symbol" pitchFamily="18" charset="2"/>
            </a:endParaRPr>
          </a:p>
        </p:txBody>
      </p:sp>
      <p:graphicFrame>
        <p:nvGraphicFramePr>
          <p:cNvPr id="168964" name="Object 4"/>
          <p:cNvGraphicFramePr>
            <a:graphicFrameLocks noChangeAspect="1"/>
          </p:cNvGraphicFramePr>
          <p:nvPr/>
        </p:nvGraphicFramePr>
        <p:xfrm>
          <a:off x="914400" y="5484813"/>
          <a:ext cx="1417638" cy="687387"/>
        </p:xfrm>
        <a:graphic>
          <a:graphicData uri="http://schemas.openxmlformats.org/presentationml/2006/ole">
            <mc:AlternateContent xmlns:mc="http://schemas.openxmlformats.org/markup-compatibility/2006">
              <mc:Choice xmlns:v="urn:schemas-microsoft-com:vml" Requires="v">
                <p:oleObj spid="_x0000_s43263" name="Equation" r:id="rId3" imgW="520474" imgH="253890" progId="Equation.DSMT4">
                  <p:embed/>
                </p:oleObj>
              </mc:Choice>
              <mc:Fallback>
                <p:oleObj name="Equation" r:id="rId3" imgW="520474"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484813"/>
                        <a:ext cx="1417638"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A38C2DC7-DF47-4C26-8723-ADDA65654ED2}" type="slidenum">
              <a:rPr lang="en-US" altLang="zh-CN"/>
              <a:pPr>
                <a:defRPr/>
              </a:pPr>
              <a:t>4</a:t>
            </a:fld>
            <a:endParaRPr lang="en-US" altLang="zh-CN"/>
          </a:p>
        </p:txBody>
      </p:sp>
      <p:sp>
        <p:nvSpPr>
          <p:cNvPr id="6147"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6148" name="Group 3"/>
          <p:cNvGrpSpPr>
            <a:grpSpLocks/>
          </p:cNvGrpSpPr>
          <p:nvPr/>
        </p:nvGrpSpPr>
        <p:grpSpPr bwMode="auto">
          <a:xfrm>
            <a:off x="1981200" y="2819400"/>
            <a:ext cx="5029200" cy="2438400"/>
            <a:chOff x="1997" y="1314"/>
            <a:chExt cx="1889" cy="1009"/>
          </a:xfrm>
        </p:grpSpPr>
        <p:grpSp>
          <p:nvGrpSpPr>
            <p:cNvPr id="6150" name="Group 4"/>
            <p:cNvGrpSpPr>
              <a:grpSpLocks/>
            </p:cNvGrpSpPr>
            <p:nvPr/>
          </p:nvGrpSpPr>
          <p:grpSpPr bwMode="auto">
            <a:xfrm>
              <a:off x="1997" y="1404"/>
              <a:ext cx="1889" cy="919"/>
              <a:chOff x="1973" y="1027"/>
              <a:chExt cx="1926" cy="937"/>
            </a:xfrm>
          </p:grpSpPr>
          <p:sp>
            <p:nvSpPr>
              <p:cNvPr id="12293"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p>
            </p:txBody>
          </p:sp>
          <p:sp>
            <p:nvSpPr>
              <p:cNvPr id="12294"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p>
            </p:txBody>
          </p:sp>
        </p:grpSp>
        <p:sp>
          <p:nvSpPr>
            <p:cNvPr id="12295"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p>
          </p:txBody>
        </p:sp>
        <p:sp>
          <p:nvSpPr>
            <p:cNvPr id="12296"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p>
          </p:txBody>
        </p:sp>
        <p:sp>
          <p:nvSpPr>
            <p:cNvPr id="12297"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p>
          </p:txBody>
        </p:sp>
        <p:sp>
          <p:nvSpPr>
            <p:cNvPr id="12298"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p>
          </p:txBody>
        </p:sp>
      </p:grpSp>
      <p:sp>
        <p:nvSpPr>
          <p:cNvPr id="6149" name="Rectangle 11"/>
          <p:cNvSpPr>
            <a:spLocks noGrp="1" noChangeArrowheads="1"/>
          </p:cNvSpPr>
          <p:nvPr>
            <p:ph type="body" idx="1"/>
          </p:nvPr>
        </p:nvSpPr>
        <p:spPr>
          <a:xfrm>
            <a:off x="2209800" y="3505200"/>
            <a:ext cx="4572000" cy="685800"/>
          </a:xfrm>
        </p:spPr>
        <p:txBody>
          <a:bodyPr/>
          <a:lstStyle/>
          <a:p>
            <a:pPr algn="ctr">
              <a:spcBef>
                <a:spcPct val="0"/>
              </a:spcBef>
              <a:buClrTx/>
              <a:buFontTx/>
              <a:buNone/>
            </a:pPr>
            <a:r>
              <a:rPr lang="en-US" altLang="zh-CN" b="1">
                <a:ea typeface="宋体" pitchFamily="2" charset="-122"/>
              </a:rPr>
              <a:t>Introduction of Sets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C62433D3-7A9B-451B-8F33-98D22AC4B8CC}" type="slidenum">
              <a:rPr lang="en-US" altLang="zh-CN"/>
              <a:pPr>
                <a:defRPr/>
              </a:pPr>
              <a:t>40</a:t>
            </a:fld>
            <a:endParaRPr lang="en-US" altLang="zh-CN"/>
          </a:p>
        </p:txBody>
      </p:sp>
      <p:sp>
        <p:nvSpPr>
          <p:cNvPr id="44035" name="Rectangle 2"/>
          <p:cNvSpPr>
            <a:spLocks noGrp="1" noChangeArrowheads="1"/>
          </p:cNvSpPr>
          <p:nvPr>
            <p:ph type="title"/>
          </p:nvPr>
        </p:nvSpPr>
        <p:spPr/>
        <p:txBody>
          <a:bodyPr/>
          <a:lstStyle/>
          <a:p>
            <a:pPr eaLnBrk="1" hangingPunct="1"/>
            <a:r>
              <a:rPr lang="en-US" altLang="zh-CN" sz="2800">
                <a:ea typeface="宋体" pitchFamily="2" charset="-122"/>
              </a:rPr>
              <a:t>(don</a:t>
            </a:r>
            <a:r>
              <a:rPr lang="en-US" altLang="zh-CN" sz="2800">
                <a:latin typeface="Times New Roman" pitchFamily="18" charset="0"/>
                <a:ea typeface="宋体" pitchFamily="2" charset="-122"/>
              </a:rPr>
              <a:t>’</a:t>
            </a:r>
            <a:r>
              <a:rPr lang="en-US" altLang="zh-CN" sz="2800">
                <a:ea typeface="宋体" pitchFamily="2" charset="-122"/>
              </a:rPr>
              <a:t>t worry about their names)</a:t>
            </a:r>
          </a:p>
        </p:txBody>
      </p:sp>
      <p:sp>
        <p:nvSpPr>
          <p:cNvPr id="44036" name="Rectangle 3"/>
          <p:cNvSpPr>
            <a:spLocks noGrp="1" noChangeArrowheads="1"/>
          </p:cNvSpPr>
          <p:nvPr>
            <p:ph type="body" idx="1"/>
          </p:nvPr>
        </p:nvSpPr>
        <p:spPr/>
        <p:txBody>
          <a:bodyPr/>
          <a:lstStyle/>
          <a:p>
            <a:pPr eaLnBrk="1" hangingPunct="1"/>
            <a:r>
              <a:rPr lang="en-US" altLang="zh-CN" dirty="0">
                <a:ea typeface="宋体" pitchFamily="2" charset="-122"/>
              </a:rPr>
              <a:t>Identity:          </a:t>
            </a:r>
            <a:r>
              <a:rPr lang="en-US" altLang="zh-CN" i="1" dirty="0">
                <a:ea typeface="宋体" pitchFamily="2" charset="-122"/>
              </a:rPr>
              <a:t>A</a:t>
            </a:r>
            <a:r>
              <a:rPr lang="en-US" altLang="zh-CN" dirty="0">
                <a:ea typeface="宋体" pitchFamily="2" charset="-122"/>
                <a:sym typeface="Symbol" pitchFamily="18" charset="2"/>
              </a:rPr>
              <a:t> = </a:t>
            </a:r>
            <a:r>
              <a:rPr lang="en-US" altLang="zh-CN" i="1" dirty="0">
                <a:ea typeface="宋体" pitchFamily="2" charset="-122"/>
                <a:sym typeface="Symbol" pitchFamily="18" charset="2"/>
              </a:rPr>
              <a:t>A</a:t>
            </a:r>
            <a:r>
              <a:rPr lang="en-US" altLang="zh-CN" dirty="0">
                <a:ea typeface="宋体" pitchFamily="2" charset="-122"/>
                <a:sym typeface="Symbol" pitchFamily="18" charset="2"/>
              </a:rPr>
              <a:t> = </a:t>
            </a:r>
            <a:r>
              <a:rPr lang="en-US" altLang="zh-CN" i="1" dirty="0">
                <a:ea typeface="宋体" pitchFamily="2" charset="-122"/>
                <a:sym typeface="Symbol" pitchFamily="18" charset="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U</a:t>
            </a:r>
          </a:p>
          <a:p>
            <a:pPr eaLnBrk="1" hangingPunct="1"/>
            <a:r>
              <a:rPr lang="en-US" altLang="zh-CN" dirty="0">
                <a:ea typeface="宋体" pitchFamily="2" charset="-122"/>
                <a:sym typeface="Symbol" pitchFamily="18" charset="2"/>
              </a:rPr>
              <a:t>Domination: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U </a:t>
            </a:r>
            <a:r>
              <a:rPr lang="en-US" altLang="zh-CN" dirty="0">
                <a:ea typeface="宋体" pitchFamily="2" charset="-122"/>
                <a:sym typeface="Symbol" pitchFamily="18" charset="2"/>
              </a:rPr>
              <a:t>= </a:t>
            </a:r>
            <a:r>
              <a:rPr lang="en-US" altLang="zh-CN" i="1" dirty="0">
                <a:ea typeface="宋体" pitchFamily="2" charset="-122"/>
                <a:sym typeface="Symbol" pitchFamily="18" charset="2"/>
              </a:rPr>
              <a:t>U  </a:t>
            </a:r>
            <a:r>
              <a:rPr lang="en-US" altLang="zh-CN" dirty="0">
                <a:ea typeface="宋体" pitchFamily="2" charset="-122"/>
                <a:sym typeface="Symbol" pitchFamily="18" charset="2"/>
              </a:rPr>
              <a:t>,</a:t>
            </a:r>
            <a:r>
              <a:rPr lang="en-US" altLang="zh-CN" i="1" dirty="0">
                <a:ea typeface="宋体" pitchFamily="2" charset="-122"/>
                <a:sym typeface="Symbol" pitchFamily="18" charset="2"/>
              </a:rPr>
              <a:t>  A</a:t>
            </a:r>
            <a:r>
              <a:rPr lang="en-US" altLang="zh-CN" dirty="0">
                <a:ea typeface="宋体" pitchFamily="2" charset="-122"/>
                <a:sym typeface="Symbol" pitchFamily="18" charset="2"/>
              </a:rPr>
              <a:t> = </a:t>
            </a:r>
          </a:p>
          <a:p>
            <a:pPr eaLnBrk="1" hangingPunct="1"/>
            <a:r>
              <a:rPr lang="en-US" altLang="zh-CN" dirty="0">
                <a:ea typeface="宋体" pitchFamily="2" charset="-122"/>
                <a:sym typeface="Symbol" pitchFamily="18" charset="2"/>
              </a:rPr>
              <a:t>Idempotent: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r>
              <a:rPr lang="en-US" altLang="zh-CN" dirty="0">
                <a:ea typeface="宋体" pitchFamily="2" charset="-122"/>
                <a:sym typeface="Symbol" pitchFamily="18" charset="2"/>
              </a:rPr>
              <a:t> = </a:t>
            </a:r>
            <a:r>
              <a:rPr lang="en-US" altLang="zh-CN" i="1" dirty="0">
                <a:ea typeface="宋体" pitchFamily="2" charset="-122"/>
                <a:sym typeface="Symbol" pitchFamily="18" charset="2"/>
              </a:rPr>
              <a:t>A </a:t>
            </a:r>
            <a:r>
              <a:rPr lang="en-US" altLang="zh-CN" dirty="0">
                <a:ea typeface="宋体" pitchFamily="2" charset="-122"/>
                <a:sym typeface="Symbol" pitchFamily="18" charset="2"/>
              </a:rPr>
              <a:t>=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p>
          <a:p>
            <a:pPr eaLnBrk="1" hangingPunct="1"/>
            <a:r>
              <a:rPr lang="en-US" altLang="zh-CN" dirty="0">
                <a:ea typeface="宋体" pitchFamily="2" charset="-122"/>
                <a:sym typeface="Symbol" pitchFamily="18" charset="2"/>
              </a:rPr>
              <a:t>Double complement: </a:t>
            </a:r>
          </a:p>
          <a:p>
            <a:pPr eaLnBrk="1" hangingPunct="1"/>
            <a:r>
              <a:rPr lang="en-US" altLang="zh-CN" dirty="0">
                <a:ea typeface="宋体" pitchFamily="2" charset="-122"/>
                <a:sym typeface="Symbol" pitchFamily="18" charset="2"/>
              </a:rPr>
              <a:t>Commutative: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B </a:t>
            </a:r>
            <a:r>
              <a:rPr lang="en-US" altLang="zh-CN" dirty="0">
                <a:ea typeface="宋体" pitchFamily="2" charset="-122"/>
                <a:sym typeface="Symbol" pitchFamily="18" charset="2"/>
              </a:rPr>
              <a:t>= </a:t>
            </a:r>
            <a:r>
              <a:rPr lang="en-US" altLang="zh-CN" i="1" dirty="0">
                <a:ea typeface="宋体" pitchFamily="2" charset="-122"/>
              </a:rPr>
              <a:t>B</a:t>
            </a:r>
            <a:r>
              <a:rPr lang="en-US" altLang="zh-CN" dirty="0">
                <a:ea typeface="宋体" pitchFamily="2" charset="-122"/>
                <a:sym typeface="Symbol" pitchFamily="18" charset="2"/>
              </a:rPr>
              <a:t></a:t>
            </a:r>
            <a:r>
              <a:rPr lang="en-US" altLang="zh-CN" i="1" dirty="0">
                <a:ea typeface="宋体" pitchFamily="2" charset="-122"/>
                <a:sym typeface="Symbol" pitchFamily="18" charset="2"/>
              </a:rPr>
              <a:t>A  </a:t>
            </a:r>
            <a:r>
              <a:rPr lang="en-US" altLang="zh-CN" dirty="0">
                <a:ea typeface="宋体" pitchFamily="2" charset="-122"/>
                <a:sym typeface="Symbol" pitchFamily="18" charset="2"/>
              </a:rPr>
              <a:t>, </a:t>
            </a:r>
            <a:r>
              <a:rPr lang="en-US" altLang="zh-CN" i="1" dirty="0">
                <a:ea typeface="宋体" pitchFamily="2" charset="-122"/>
                <a:sym typeface="Symbol" pitchFamily="18" charset="2"/>
              </a:rPr>
              <a:t>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B </a:t>
            </a:r>
            <a:r>
              <a:rPr lang="en-US" altLang="zh-CN" dirty="0">
                <a:ea typeface="宋体" pitchFamily="2" charset="-122"/>
                <a:sym typeface="Symbol" pitchFamily="18" charset="2"/>
              </a:rPr>
              <a:t>= </a:t>
            </a:r>
            <a:r>
              <a:rPr lang="en-US" altLang="zh-CN" i="1" dirty="0">
                <a:ea typeface="宋体" pitchFamily="2" charset="-122"/>
              </a:rPr>
              <a:t>B</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p>
          <a:p>
            <a:pPr eaLnBrk="1" hangingPunct="1"/>
            <a:r>
              <a:rPr lang="en-US" altLang="zh-CN" dirty="0">
                <a:ea typeface="宋体" pitchFamily="2" charset="-122"/>
                <a:sym typeface="Symbol" pitchFamily="18" charset="2"/>
              </a:rPr>
              <a:t>Associative: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B</a:t>
            </a:r>
            <a:r>
              <a:rPr lang="en-US" altLang="zh-CN" dirty="0">
                <a:ea typeface="宋体" pitchFamily="2" charset="-122"/>
                <a:sym typeface="Symbol" pitchFamily="18" charset="2"/>
              </a:rPr>
              <a:t></a:t>
            </a:r>
            <a:r>
              <a:rPr lang="en-US" altLang="zh-CN" i="1" dirty="0">
                <a:ea typeface="宋体" pitchFamily="2" charset="-122"/>
                <a:sym typeface="Symbol" pitchFamily="18" charset="2"/>
              </a:rPr>
              <a:t>C</a:t>
            </a:r>
            <a:r>
              <a:rPr lang="en-US" altLang="zh-CN" dirty="0">
                <a:ea typeface="宋体" pitchFamily="2" charset="-122"/>
                <a:sym typeface="Symbol" pitchFamily="18" charset="2"/>
              </a:rPr>
              <a:t>)=(</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B</a:t>
            </a:r>
            <a:r>
              <a:rPr lang="en-US" altLang="zh-CN" dirty="0">
                <a:ea typeface="宋体" pitchFamily="2" charset="-122"/>
                <a:sym typeface="Symbol" pitchFamily="18" charset="2"/>
              </a:rPr>
              <a:t>)</a:t>
            </a:r>
            <a:r>
              <a:rPr lang="en-US" altLang="zh-CN" i="1" dirty="0">
                <a:ea typeface="宋体" pitchFamily="2" charset="-122"/>
                <a:sym typeface="Symbol" pitchFamily="18" charset="2"/>
              </a:rPr>
              <a:t>C </a:t>
            </a:r>
            <a:r>
              <a:rPr lang="en-US" altLang="zh-CN" dirty="0">
                <a:ea typeface="宋体" pitchFamily="2" charset="-122"/>
                <a:sym typeface="Symbol" pitchFamily="18" charset="2"/>
              </a:rPr>
              <a:t>,</a:t>
            </a:r>
            <a:br>
              <a:rPr lang="en-US" altLang="zh-CN" i="1" dirty="0">
                <a:ea typeface="宋体" pitchFamily="2" charset="-122"/>
                <a:sym typeface="Symbol" pitchFamily="18" charset="2"/>
              </a:rPr>
            </a:br>
            <a:r>
              <a:rPr lang="en-US" altLang="zh-CN" i="1" dirty="0">
                <a:ea typeface="宋体" pitchFamily="2" charset="-122"/>
                <a:sym typeface="Symbol" pitchFamily="18" charset="2"/>
              </a:rPr>
              <a:t>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B</a:t>
            </a:r>
            <a:r>
              <a:rPr lang="en-US" altLang="zh-CN" dirty="0">
                <a:ea typeface="宋体" pitchFamily="2" charset="-122"/>
                <a:sym typeface="Symbol" pitchFamily="18" charset="2"/>
              </a:rPr>
              <a:t></a:t>
            </a:r>
            <a:r>
              <a:rPr lang="en-US" altLang="zh-CN" i="1" dirty="0">
                <a:ea typeface="宋体" pitchFamily="2" charset="-122"/>
                <a:sym typeface="Symbol" pitchFamily="18" charset="2"/>
              </a:rPr>
              <a:t>C</a:t>
            </a:r>
            <a:r>
              <a:rPr lang="en-US" altLang="zh-CN" dirty="0">
                <a:ea typeface="宋体" pitchFamily="2" charset="-122"/>
                <a:sym typeface="Symbol" pitchFamily="18" charset="2"/>
              </a:rPr>
              <a:t>)=(</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B</a:t>
            </a:r>
            <a:r>
              <a:rPr lang="en-US" altLang="zh-CN" dirty="0">
                <a:ea typeface="宋体" pitchFamily="2" charset="-122"/>
                <a:sym typeface="Symbol" pitchFamily="18" charset="2"/>
              </a:rPr>
              <a:t>)</a:t>
            </a:r>
            <a:r>
              <a:rPr lang="en-US" altLang="zh-CN" i="1" dirty="0">
                <a:ea typeface="宋体" pitchFamily="2" charset="-122"/>
                <a:sym typeface="Symbol" pitchFamily="18" charset="2"/>
              </a:rPr>
              <a:t>C</a:t>
            </a:r>
            <a:endParaRPr lang="en-US" altLang="zh-CN" dirty="0">
              <a:ea typeface="宋体" pitchFamily="2" charset="-122"/>
              <a:sym typeface="Symbol" pitchFamily="18" charset="2"/>
            </a:endParaRPr>
          </a:p>
        </p:txBody>
      </p:sp>
      <p:graphicFrame>
        <p:nvGraphicFramePr>
          <p:cNvPr id="44037" name="Object 4"/>
          <p:cNvGraphicFramePr>
            <a:graphicFrameLocks noChangeAspect="1"/>
          </p:cNvGraphicFramePr>
          <p:nvPr/>
        </p:nvGraphicFramePr>
        <p:xfrm>
          <a:off x="4754563" y="3124200"/>
          <a:ext cx="1417637" cy="687388"/>
        </p:xfrm>
        <a:graphic>
          <a:graphicData uri="http://schemas.openxmlformats.org/presentationml/2006/ole">
            <mc:AlternateContent xmlns:mc="http://schemas.openxmlformats.org/markup-compatibility/2006">
              <mc:Choice xmlns:v="urn:schemas-microsoft-com:vml" Requires="v">
                <p:oleObj spid="_x0000_s44287" name="Equation" r:id="rId3" imgW="520474" imgH="253890" progId="Equation.3">
                  <p:embed/>
                </p:oleObj>
              </mc:Choice>
              <mc:Fallback>
                <p:oleObj name="Equation" r:id="rId3" imgW="520474"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563" y="3124200"/>
                        <a:ext cx="1417637"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6A62C6E-8988-4FD0-9550-45552214363C}" type="slidenum">
              <a:rPr lang="en-US" altLang="zh-CN"/>
              <a:pPr>
                <a:defRPr/>
              </a:pPr>
              <a:t>41</a:t>
            </a:fld>
            <a:endParaRPr lang="en-US" altLang="zh-CN"/>
          </a:p>
        </p:txBody>
      </p:sp>
      <p:sp>
        <p:nvSpPr>
          <p:cNvPr id="45059" name="Rectangle 2"/>
          <p:cNvSpPr>
            <a:spLocks noGrp="1" noChangeArrowheads="1"/>
          </p:cNvSpPr>
          <p:nvPr>
            <p:ph type="title"/>
          </p:nvPr>
        </p:nvSpPr>
        <p:spPr/>
        <p:txBody>
          <a:bodyPr/>
          <a:lstStyle/>
          <a:p>
            <a:pPr eaLnBrk="1" hangingPunct="1"/>
            <a:r>
              <a:rPr lang="en-US" altLang="zh-CN">
                <a:ea typeface="宋体" pitchFamily="2" charset="-122"/>
              </a:rPr>
              <a:t>DeMorgan</a:t>
            </a:r>
            <a:r>
              <a:rPr lang="en-US" altLang="zh-CN">
                <a:latin typeface="Times New Roman" pitchFamily="18" charset="0"/>
                <a:ea typeface="宋体" pitchFamily="2" charset="-122"/>
              </a:rPr>
              <a:t>’</a:t>
            </a:r>
            <a:r>
              <a:rPr lang="en-US" altLang="zh-CN">
                <a:ea typeface="宋体" pitchFamily="2" charset="-122"/>
              </a:rPr>
              <a:t>s Law for Sets</a:t>
            </a:r>
          </a:p>
        </p:txBody>
      </p:sp>
      <p:sp>
        <p:nvSpPr>
          <p:cNvPr id="45060" name="Rectangle 3"/>
          <p:cNvSpPr>
            <a:spLocks noGrp="1" noChangeArrowheads="1"/>
          </p:cNvSpPr>
          <p:nvPr>
            <p:ph type="body" idx="1"/>
          </p:nvPr>
        </p:nvSpPr>
        <p:spPr/>
        <p:txBody>
          <a:bodyPr/>
          <a:lstStyle/>
          <a:p>
            <a:pPr eaLnBrk="1" hangingPunct="1"/>
            <a:r>
              <a:rPr lang="en-US" altLang="zh-CN">
                <a:ea typeface="宋体" pitchFamily="2" charset="-122"/>
              </a:rPr>
              <a:t>Exactly analogous to (and provable from) DeMorgan</a:t>
            </a:r>
            <a:r>
              <a:rPr lang="en-US" altLang="zh-CN">
                <a:latin typeface="Times New Roman" pitchFamily="18" charset="0"/>
                <a:ea typeface="宋体" pitchFamily="2" charset="-122"/>
              </a:rPr>
              <a:t>’</a:t>
            </a:r>
            <a:r>
              <a:rPr lang="en-US" altLang="zh-CN">
                <a:ea typeface="宋体" pitchFamily="2" charset="-122"/>
              </a:rPr>
              <a:t>s Law for propositions.</a:t>
            </a:r>
          </a:p>
          <a:p>
            <a:pPr eaLnBrk="1" hangingPunct="1"/>
            <a:endParaRPr lang="en-US" altLang="zh-CN">
              <a:ea typeface="宋体" pitchFamily="2" charset="-122"/>
            </a:endParaRPr>
          </a:p>
        </p:txBody>
      </p:sp>
      <p:graphicFrame>
        <p:nvGraphicFramePr>
          <p:cNvPr id="45061" name="Object 4"/>
          <p:cNvGraphicFramePr>
            <a:graphicFrameLocks noChangeAspect="1"/>
          </p:cNvGraphicFramePr>
          <p:nvPr/>
        </p:nvGraphicFramePr>
        <p:xfrm>
          <a:off x="2397125" y="3430588"/>
          <a:ext cx="3625850" cy="1717675"/>
        </p:xfrm>
        <a:graphic>
          <a:graphicData uri="http://schemas.openxmlformats.org/presentationml/2006/ole">
            <mc:AlternateContent xmlns:mc="http://schemas.openxmlformats.org/markup-compatibility/2006">
              <mc:Choice xmlns:v="urn:schemas-microsoft-com:vml" Requires="v">
                <p:oleObj spid="_x0000_s45311" name="Equation" r:id="rId3" imgW="965200" imgH="457200" progId="Equation.3">
                  <p:embed/>
                </p:oleObj>
              </mc:Choice>
              <mc:Fallback>
                <p:oleObj name="Equation" r:id="rId3" imgW="965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3430588"/>
                        <a:ext cx="362585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AEE3A60D-40D8-4540-803F-D36F0FD108D0}" type="slidenum">
              <a:rPr lang="en-US" altLang="zh-CN"/>
              <a:pPr>
                <a:defRPr/>
              </a:pPr>
              <a:t>42</a:t>
            </a:fld>
            <a:endParaRPr lang="en-US" altLang="zh-CN"/>
          </a:p>
        </p:txBody>
      </p:sp>
      <p:sp>
        <p:nvSpPr>
          <p:cNvPr id="46083" name="Rectangle 2"/>
          <p:cNvSpPr>
            <a:spLocks noGrp="1" noChangeArrowheads="1"/>
          </p:cNvSpPr>
          <p:nvPr>
            <p:ph type="title"/>
          </p:nvPr>
        </p:nvSpPr>
        <p:spPr/>
        <p:txBody>
          <a:bodyPr/>
          <a:lstStyle/>
          <a:p>
            <a:pPr eaLnBrk="1" hangingPunct="1"/>
            <a:r>
              <a:rPr lang="en-US" altLang="zh-CN">
                <a:ea typeface="宋体" pitchFamily="2" charset="-122"/>
              </a:rPr>
              <a:t>Proving Set Identities</a:t>
            </a:r>
          </a:p>
        </p:txBody>
      </p:sp>
      <p:sp>
        <p:nvSpPr>
          <p:cNvPr id="46084" name="Rectangle 3"/>
          <p:cNvSpPr>
            <a:spLocks noGrp="1" noChangeArrowheads="1"/>
          </p:cNvSpPr>
          <p:nvPr>
            <p:ph type="body" idx="1"/>
          </p:nvPr>
        </p:nvSpPr>
        <p:spPr/>
        <p:txBody>
          <a:bodyPr/>
          <a:lstStyle/>
          <a:p>
            <a:pPr eaLnBrk="1" hangingPunct="1">
              <a:buFont typeface="Wingdings" pitchFamily="2" charset="2"/>
              <a:buNone/>
            </a:pPr>
            <a:r>
              <a:rPr lang="en-US" altLang="zh-CN" dirty="0">
                <a:ea typeface="宋体" pitchFamily="2" charset="-122"/>
              </a:rPr>
              <a:t>How to prove  </a:t>
            </a:r>
            <a:r>
              <a:rPr lang="en-US" altLang="zh-CN" i="1" dirty="0">
                <a:ea typeface="宋体" pitchFamily="2" charset="-122"/>
              </a:rPr>
              <a:t>E</a:t>
            </a:r>
            <a:r>
              <a:rPr lang="en-US" altLang="zh-CN" baseline="-25000" dirty="0">
                <a:ea typeface="宋体" pitchFamily="2" charset="-122"/>
              </a:rPr>
              <a:t>1</a:t>
            </a:r>
            <a:r>
              <a:rPr lang="en-US" altLang="zh-CN" dirty="0">
                <a:ea typeface="宋体" pitchFamily="2" charset="-122"/>
              </a:rPr>
              <a:t> = </a:t>
            </a:r>
            <a:r>
              <a:rPr lang="en-US" altLang="zh-CN" i="1" dirty="0">
                <a:ea typeface="宋体" pitchFamily="2" charset="-122"/>
              </a:rPr>
              <a:t>E</a:t>
            </a:r>
            <a:r>
              <a:rPr lang="en-US" altLang="zh-CN" baseline="-25000" dirty="0">
                <a:ea typeface="宋体" pitchFamily="2" charset="-122"/>
              </a:rPr>
              <a:t>2</a:t>
            </a:r>
            <a:r>
              <a:rPr lang="en-US" altLang="zh-CN" dirty="0">
                <a:ea typeface="宋体" pitchFamily="2" charset="-122"/>
              </a:rPr>
              <a:t> ?(where the </a:t>
            </a:r>
            <a:r>
              <a:rPr lang="en-US" altLang="zh-CN" i="1" dirty="0" err="1">
                <a:ea typeface="宋体" pitchFamily="2" charset="-122"/>
              </a:rPr>
              <a:t>E</a:t>
            </a:r>
            <a:r>
              <a:rPr lang="en-US" altLang="zh-CN" dirty="0" err="1">
                <a:ea typeface="宋体" pitchFamily="2" charset="-122"/>
              </a:rPr>
              <a:t>s</a:t>
            </a:r>
            <a:r>
              <a:rPr lang="en-US" altLang="zh-CN" dirty="0">
                <a:ea typeface="宋体" pitchFamily="2" charset="-122"/>
              </a:rPr>
              <a:t> are set expressions)</a:t>
            </a:r>
          </a:p>
          <a:p>
            <a:pPr eaLnBrk="1" hangingPunct="1">
              <a:buFont typeface="Wingdings" pitchFamily="2" charset="2"/>
              <a:buNone/>
            </a:pPr>
            <a:endParaRPr lang="en-US" altLang="zh-CN" dirty="0">
              <a:ea typeface="宋体" pitchFamily="2" charset="-122"/>
            </a:endParaRPr>
          </a:p>
          <a:p>
            <a:pPr marL="514350" indent="-514350" eaLnBrk="1" hangingPunct="1">
              <a:buFont typeface="+mj-lt"/>
              <a:buAutoNum type="arabicPeriod"/>
            </a:pPr>
            <a:r>
              <a:rPr lang="en-US" altLang="zh-CN" dirty="0">
                <a:solidFill>
                  <a:srgbClr val="030711"/>
                </a:solidFill>
                <a:ea typeface="宋体" pitchFamily="2" charset="-122"/>
              </a:rPr>
              <a:t>Prove </a:t>
            </a:r>
            <a:r>
              <a:rPr lang="en-US" altLang="zh-CN" i="1" dirty="0">
                <a:solidFill>
                  <a:srgbClr val="030711"/>
                </a:solidFill>
                <a:ea typeface="宋体" pitchFamily="2" charset="-122"/>
              </a:rPr>
              <a:t>E</a:t>
            </a:r>
            <a:r>
              <a:rPr lang="en-US" altLang="zh-CN" baseline="-25000" dirty="0">
                <a:solidFill>
                  <a:srgbClr val="030711"/>
                </a:solidFill>
                <a:ea typeface="宋体" pitchFamily="2" charset="-122"/>
              </a:rPr>
              <a:t>1</a:t>
            </a:r>
            <a:r>
              <a:rPr lang="en-US" altLang="zh-CN" dirty="0">
                <a:solidFill>
                  <a:srgbClr val="030711"/>
                </a:solidFill>
                <a:ea typeface="宋体" pitchFamily="2" charset="-122"/>
              </a:rPr>
              <a:t> </a:t>
            </a:r>
            <a:r>
              <a:rPr lang="en-US" altLang="zh-CN" dirty="0">
                <a:solidFill>
                  <a:srgbClr val="030711"/>
                </a:solidFill>
                <a:ea typeface="宋体" pitchFamily="2" charset="-122"/>
                <a:sym typeface="Symbol" pitchFamily="18" charset="2"/>
              </a:rPr>
              <a:t></a:t>
            </a:r>
            <a:r>
              <a:rPr lang="en-US" altLang="zh-CN" dirty="0">
                <a:solidFill>
                  <a:srgbClr val="030711"/>
                </a:solidFill>
                <a:ea typeface="宋体" pitchFamily="2" charset="-122"/>
              </a:rPr>
              <a:t> </a:t>
            </a:r>
            <a:r>
              <a:rPr lang="en-US" altLang="zh-CN" i="1" dirty="0">
                <a:solidFill>
                  <a:srgbClr val="030711"/>
                </a:solidFill>
                <a:ea typeface="宋体" pitchFamily="2" charset="-122"/>
              </a:rPr>
              <a:t>E</a:t>
            </a:r>
            <a:r>
              <a:rPr lang="en-US" altLang="zh-CN" baseline="-25000" dirty="0">
                <a:solidFill>
                  <a:srgbClr val="030711"/>
                </a:solidFill>
                <a:ea typeface="宋体" pitchFamily="2" charset="-122"/>
              </a:rPr>
              <a:t>2</a:t>
            </a:r>
            <a:r>
              <a:rPr lang="en-US" altLang="zh-CN" dirty="0">
                <a:solidFill>
                  <a:srgbClr val="030711"/>
                </a:solidFill>
                <a:ea typeface="宋体" pitchFamily="2" charset="-122"/>
              </a:rPr>
              <a:t> and</a:t>
            </a:r>
            <a:r>
              <a:rPr lang="en-US" altLang="zh-CN" baseline="-25000" dirty="0">
                <a:solidFill>
                  <a:srgbClr val="030711"/>
                </a:solidFill>
                <a:ea typeface="宋体" pitchFamily="2" charset="-122"/>
              </a:rPr>
              <a:t> </a:t>
            </a:r>
            <a:r>
              <a:rPr lang="en-US" altLang="zh-CN" i="1" dirty="0">
                <a:solidFill>
                  <a:srgbClr val="030711"/>
                </a:solidFill>
                <a:ea typeface="宋体" pitchFamily="2" charset="-122"/>
              </a:rPr>
              <a:t>E</a:t>
            </a:r>
            <a:r>
              <a:rPr lang="en-US" altLang="zh-CN" baseline="-25000" dirty="0">
                <a:solidFill>
                  <a:srgbClr val="030711"/>
                </a:solidFill>
                <a:ea typeface="宋体" pitchFamily="2" charset="-122"/>
              </a:rPr>
              <a:t>2</a:t>
            </a:r>
            <a:r>
              <a:rPr lang="en-US" altLang="zh-CN" dirty="0">
                <a:solidFill>
                  <a:srgbClr val="030711"/>
                </a:solidFill>
                <a:ea typeface="宋体" pitchFamily="2" charset="-122"/>
              </a:rPr>
              <a:t> </a:t>
            </a:r>
            <a:r>
              <a:rPr lang="en-US" altLang="zh-CN" dirty="0">
                <a:solidFill>
                  <a:srgbClr val="030711"/>
                </a:solidFill>
                <a:ea typeface="宋体" pitchFamily="2" charset="-122"/>
                <a:sym typeface="Symbol" pitchFamily="18" charset="2"/>
              </a:rPr>
              <a:t></a:t>
            </a:r>
            <a:r>
              <a:rPr lang="en-US" altLang="zh-CN" dirty="0">
                <a:solidFill>
                  <a:srgbClr val="030711"/>
                </a:solidFill>
                <a:ea typeface="宋体" pitchFamily="2" charset="-122"/>
              </a:rPr>
              <a:t> </a:t>
            </a:r>
            <a:r>
              <a:rPr lang="en-US" altLang="zh-CN" i="1" dirty="0">
                <a:solidFill>
                  <a:srgbClr val="030711"/>
                </a:solidFill>
                <a:ea typeface="宋体" pitchFamily="2" charset="-122"/>
              </a:rPr>
              <a:t>E</a:t>
            </a:r>
            <a:r>
              <a:rPr lang="en-US" altLang="zh-CN" baseline="-25000" dirty="0">
                <a:solidFill>
                  <a:srgbClr val="030711"/>
                </a:solidFill>
                <a:ea typeface="宋体" pitchFamily="2" charset="-122"/>
              </a:rPr>
              <a:t>1</a:t>
            </a:r>
            <a:r>
              <a:rPr lang="en-US" altLang="zh-CN" dirty="0">
                <a:solidFill>
                  <a:srgbClr val="030711"/>
                </a:solidFill>
                <a:ea typeface="宋体" pitchFamily="2" charset="-122"/>
              </a:rPr>
              <a:t> separately.</a:t>
            </a:r>
          </a:p>
          <a:p>
            <a:pPr marL="0" indent="0" eaLnBrk="1" hangingPunct="1">
              <a:buNone/>
            </a:pPr>
            <a:r>
              <a:rPr lang="en-US" altLang="zh-CN" dirty="0">
                <a:solidFill>
                  <a:srgbClr val="030711"/>
                </a:solidFill>
                <a:ea typeface="宋体" pitchFamily="2" charset="-122"/>
              </a:rPr>
              <a:t> Use set builder notation &amp; logical equivalences.</a:t>
            </a:r>
          </a:p>
          <a:p>
            <a:pPr marL="0" indent="0" eaLnBrk="1" hangingPunct="1">
              <a:buNone/>
            </a:pPr>
            <a:r>
              <a:rPr lang="en-US" altLang="zh-CN" dirty="0">
                <a:solidFill>
                  <a:srgbClr val="030711"/>
                </a:solidFill>
                <a:ea typeface="宋体" pitchFamily="2" charset="-122"/>
              </a:rPr>
              <a:t>2.  Use a </a:t>
            </a:r>
            <a:r>
              <a:rPr lang="en-US" altLang="zh-CN" i="1" dirty="0">
                <a:solidFill>
                  <a:srgbClr val="030711"/>
                </a:solidFill>
                <a:ea typeface="宋体" pitchFamily="2" charset="-122"/>
              </a:rPr>
              <a:t>membership table</a:t>
            </a:r>
            <a:r>
              <a:rPr lang="en-US" altLang="zh-CN" dirty="0">
                <a:solidFill>
                  <a:srgbClr val="030711"/>
                </a:solidFill>
                <a:ea typeface="宋体" pitchFamily="2" charset="-122"/>
              </a:rPr>
              <a:t>. </a:t>
            </a:r>
            <a:r>
              <a:rPr lang="zh-CN" altLang="en-US" dirty="0">
                <a:solidFill>
                  <a:srgbClr val="030711"/>
                </a:solidFill>
                <a:ea typeface="宋体" pitchFamily="2" charset="-122"/>
              </a:rPr>
              <a:t>少用</a:t>
            </a:r>
            <a:endParaRPr lang="en-US" altLang="zh-CN" dirty="0">
              <a:solidFill>
                <a:srgbClr val="03071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301C5DE9-3D77-4120-A852-C91649A3F031}" type="slidenum">
              <a:rPr lang="en-US" altLang="zh-CN"/>
              <a:pPr>
                <a:defRPr/>
              </a:pPr>
              <a:t>43</a:t>
            </a:fld>
            <a:endParaRPr lang="en-US" altLang="zh-CN"/>
          </a:p>
        </p:txBody>
      </p:sp>
      <p:sp>
        <p:nvSpPr>
          <p:cNvPr id="47107" name="Rectangle 2"/>
          <p:cNvSpPr>
            <a:spLocks noGrp="1" noChangeArrowheads="1"/>
          </p:cNvSpPr>
          <p:nvPr>
            <p:ph type="title"/>
          </p:nvPr>
        </p:nvSpPr>
        <p:spPr/>
        <p:txBody>
          <a:bodyPr/>
          <a:lstStyle/>
          <a:p>
            <a:pPr eaLnBrk="1" hangingPunct="1"/>
            <a:r>
              <a:rPr lang="en-US" altLang="zh-CN">
                <a:ea typeface="宋体" pitchFamily="2" charset="-122"/>
              </a:rPr>
              <a:t>Method 1: Mutual subsets</a:t>
            </a:r>
          </a:p>
        </p:txBody>
      </p:sp>
      <p:sp>
        <p:nvSpPr>
          <p:cNvPr id="17408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2800" dirty="0">
                <a:solidFill>
                  <a:srgbClr val="030711"/>
                </a:solidFill>
                <a:ea typeface="宋体" pitchFamily="2" charset="-122"/>
              </a:rPr>
              <a:t>Example: Show A</a:t>
            </a:r>
            <a:r>
              <a:rPr lang="en-US" altLang="zh-CN" sz="2800" dirty="0">
                <a:solidFill>
                  <a:srgbClr val="030711"/>
                </a:solidFill>
                <a:ea typeface="宋体" pitchFamily="2" charset="-122"/>
                <a:sym typeface="Symbol" pitchFamily="18" charset="2"/>
              </a:rPr>
              <a:t>(BC)=(AB)(AC).</a:t>
            </a:r>
          </a:p>
          <a:p>
            <a:pPr eaLnBrk="1" hangingPunct="1">
              <a:lnSpc>
                <a:spcPct val="80000"/>
              </a:lnSpc>
            </a:pPr>
            <a:r>
              <a:rPr lang="en-US" altLang="zh-CN" sz="2800" dirty="0">
                <a:solidFill>
                  <a:srgbClr val="030711"/>
                </a:solidFill>
                <a:ea typeface="宋体" pitchFamily="2" charset="-122"/>
                <a:sym typeface="Symbol" pitchFamily="18" charset="2"/>
              </a:rPr>
              <a:t>Part 1. prove </a:t>
            </a:r>
            <a:r>
              <a:rPr lang="en-US" altLang="zh-CN" sz="2800" dirty="0">
                <a:solidFill>
                  <a:srgbClr val="030711"/>
                </a:solidFill>
                <a:ea typeface="宋体" pitchFamily="2" charset="-122"/>
              </a:rPr>
              <a:t>E</a:t>
            </a:r>
            <a:r>
              <a:rPr lang="en-US" altLang="zh-CN" sz="2800" baseline="-25000" dirty="0">
                <a:solidFill>
                  <a:srgbClr val="030711"/>
                </a:solidFill>
                <a:ea typeface="宋体" pitchFamily="2" charset="-122"/>
              </a:rPr>
              <a:t>1</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a:t>
            </a:r>
            <a:r>
              <a:rPr lang="en-US" altLang="zh-CN" sz="2800" dirty="0">
                <a:solidFill>
                  <a:srgbClr val="030711"/>
                </a:solidFill>
                <a:ea typeface="宋体" pitchFamily="2" charset="-122"/>
              </a:rPr>
              <a:t> E</a:t>
            </a:r>
            <a:r>
              <a:rPr lang="en-US" altLang="zh-CN" sz="2800" baseline="-25000" dirty="0">
                <a:solidFill>
                  <a:srgbClr val="030711"/>
                </a:solidFill>
                <a:ea typeface="宋体" pitchFamily="2" charset="-122"/>
              </a:rPr>
              <a:t>2</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 .</a:t>
            </a:r>
          </a:p>
          <a:p>
            <a:pPr eaLnBrk="1" hangingPunct="1">
              <a:lnSpc>
                <a:spcPct val="80000"/>
              </a:lnSpc>
            </a:pPr>
            <a:r>
              <a:rPr lang="en-US" altLang="zh-CN" sz="2800" dirty="0">
                <a:solidFill>
                  <a:srgbClr val="030711"/>
                </a:solidFill>
                <a:ea typeface="宋体" pitchFamily="2" charset="-122"/>
                <a:sym typeface="Symbol" pitchFamily="18" charset="2"/>
              </a:rPr>
              <a:t>Assume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olidFill>
                  <a:srgbClr val="030711"/>
                </a:solidFill>
                <a:ea typeface="宋体" pitchFamily="2" charset="-122"/>
                <a:sym typeface="Symbol" pitchFamily="18" charset="2"/>
              </a:rPr>
              <a:t>(BC), then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olidFill>
                  <a:srgbClr val="030711"/>
                </a:solidFill>
                <a:ea typeface="宋体" pitchFamily="2" charset="-122"/>
              </a:rPr>
              <a:t>, and </a:t>
            </a:r>
            <a:r>
              <a:rPr lang="en-US" altLang="zh-CN" sz="2800" dirty="0">
                <a:solidFill>
                  <a:srgbClr val="030711"/>
                </a:solidFill>
                <a:ea typeface="宋体" pitchFamily="2" charset="-122"/>
                <a:sym typeface="Symbol" pitchFamily="18" charset="2"/>
              </a:rPr>
              <a:t>x BC.</a:t>
            </a:r>
          </a:p>
          <a:p>
            <a:pPr eaLnBrk="1" hangingPunct="1">
              <a:lnSpc>
                <a:spcPct val="80000"/>
              </a:lnSpc>
            </a:pPr>
            <a:r>
              <a:rPr lang="en-US" altLang="zh-CN" sz="2800" dirty="0">
                <a:solidFill>
                  <a:srgbClr val="030711"/>
                </a:solidFill>
                <a:ea typeface="宋体" pitchFamily="2" charset="-122"/>
                <a:sym typeface="Symbol" pitchFamily="18" charset="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olidFill>
                  <a:srgbClr val="030711"/>
                </a:solidFill>
                <a:ea typeface="宋体" pitchFamily="2" charset="-122"/>
              </a:rPr>
              <a:t>, and either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B</a:t>
            </a:r>
            <a:r>
              <a:rPr lang="en-US" altLang="zh-CN" sz="2800" dirty="0">
                <a:solidFill>
                  <a:srgbClr val="030711"/>
                </a:solidFill>
                <a:ea typeface="宋体" pitchFamily="2" charset="-122"/>
              </a:rPr>
              <a:t> or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C</a:t>
            </a:r>
            <a:r>
              <a:rPr lang="en-US" altLang="zh-CN" sz="2800" dirty="0">
                <a:solidFill>
                  <a:srgbClr val="030711"/>
                </a:solidFill>
                <a:ea typeface="宋体" pitchFamily="2" charset="-122"/>
              </a:rPr>
              <a:t>.</a:t>
            </a:r>
          </a:p>
          <a:p>
            <a:pPr eaLnBrk="1" hangingPunct="1">
              <a:lnSpc>
                <a:spcPct val="80000"/>
              </a:lnSpc>
            </a:pPr>
            <a:r>
              <a:rPr lang="en-US" altLang="zh-CN" sz="2800" dirty="0">
                <a:solidFill>
                  <a:srgbClr val="030711"/>
                </a:solidFill>
                <a:ea typeface="宋体" pitchFamily="2" charset="-122"/>
              </a:rPr>
              <a:t>Case 1: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B</a:t>
            </a:r>
            <a:r>
              <a:rPr lang="en-US" altLang="zh-CN" sz="2800" dirty="0">
                <a:solidFill>
                  <a:srgbClr val="030711"/>
                </a:solidFill>
                <a:ea typeface="宋体" pitchFamily="2" charset="-122"/>
              </a:rPr>
              <a:t>.  Then </a:t>
            </a:r>
            <a:r>
              <a:rPr lang="en-US" altLang="zh-CN" sz="2800" dirty="0" err="1">
                <a:solidFill>
                  <a:srgbClr val="030711"/>
                </a:solidFill>
                <a:ea typeface="宋体" pitchFamily="2" charset="-122"/>
                <a:sym typeface="Symbol" pitchFamily="18" charset="2"/>
              </a:rPr>
              <a:t>xAB</a:t>
            </a:r>
            <a:r>
              <a:rPr lang="en-US" altLang="zh-CN" sz="2800" dirty="0">
                <a:solidFill>
                  <a:srgbClr val="030711"/>
                </a:solidFill>
                <a:ea typeface="宋体" pitchFamily="2" charset="-122"/>
                <a:sym typeface="Symbol" pitchFamily="18" charset="2"/>
              </a:rPr>
              <a:t>, so x(AB)(AC).</a:t>
            </a:r>
          </a:p>
          <a:p>
            <a:pPr eaLnBrk="1" hangingPunct="1">
              <a:lnSpc>
                <a:spcPct val="80000"/>
              </a:lnSpc>
            </a:pPr>
            <a:r>
              <a:rPr lang="en-US" altLang="zh-CN" sz="2800" dirty="0">
                <a:solidFill>
                  <a:srgbClr val="030711"/>
                </a:solidFill>
                <a:ea typeface="宋体" pitchFamily="2" charset="-122"/>
                <a:sym typeface="Symbol" pitchFamily="18" charset="2"/>
              </a:rPr>
              <a:t>Case 2: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C</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analogous,</a:t>
            </a:r>
          </a:p>
          <a:p>
            <a:pPr eaLnBrk="1" hangingPunct="1">
              <a:lnSpc>
                <a:spcPct val="80000"/>
              </a:lnSpc>
            </a:pPr>
            <a:r>
              <a:rPr lang="en-US" altLang="zh-CN" sz="2800" dirty="0">
                <a:solidFill>
                  <a:srgbClr val="030711"/>
                </a:solidFill>
                <a:ea typeface="宋体" pitchFamily="2" charset="-122"/>
                <a:sym typeface="Symbol" pitchFamily="18" charset="2"/>
              </a:rPr>
              <a:t> x(AB)(AC).</a:t>
            </a:r>
          </a:p>
          <a:p>
            <a:pPr eaLnBrk="1" hangingPunct="1">
              <a:lnSpc>
                <a:spcPct val="80000"/>
              </a:lnSpc>
            </a:pPr>
            <a:r>
              <a:rPr lang="en-US" altLang="zh-CN" sz="2800" dirty="0">
                <a:solidFill>
                  <a:srgbClr val="030711"/>
                </a:solidFill>
                <a:ea typeface="宋体" pitchFamily="2" charset="-122"/>
                <a:sym typeface="Symbol" pitchFamily="18" charset="2"/>
              </a:rPr>
              <a:t> </a:t>
            </a:r>
            <a:r>
              <a:rPr lang="en-US" altLang="zh-CN" sz="2800" dirty="0">
                <a:solidFill>
                  <a:srgbClr val="030711"/>
                </a:solidFill>
                <a:ea typeface="宋体" pitchFamily="2" charset="-122"/>
              </a:rPr>
              <a:t>A</a:t>
            </a:r>
            <a:r>
              <a:rPr lang="en-US" altLang="zh-CN" sz="2800" dirty="0">
                <a:solidFill>
                  <a:srgbClr val="030711"/>
                </a:solidFill>
                <a:ea typeface="宋体" pitchFamily="2" charset="-122"/>
                <a:sym typeface="Symbol" pitchFamily="18" charset="2"/>
              </a:rPr>
              <a:t>(BC)(AB)(AC).</a:t>
            </a:r>
          </a:p>
          <a:p>
            <a:pPr eaLnBrk="1" hangingPunct="1">
              <a:lnSpc>
                <a:spcPct val="80000"/>
              </a:lnSpc>
            </a:pPr>
            <a:r>
              <a:rPr lang="en-US" altLang="zh-CN" sz="2800" dirty="0">
                <a:solidFill>
                  <a:srgbClr val="030711"/>
                </a:solidFill>
                <a:ea typeface="宋体" pitchFamily="2" charset="-122"/>
                <a:sym typeface="Symbol" pitchFamily="18" charset="2"/>
              </a:rPr>
              <a:t>Part 2: </a:t>
            </a:r>
            <a:r>
              <a:rPr lang="en-US" altLang="zh-CN" sz="2800" dirty="0">
                <a:solidFill>
                  <a:srgbClr val="030711"/>
                </a:solidFill>
                <a:ea typeface="宋体" pitchFamily="2" charset="-122"/>
              </a:rPr>
              <a:t>E</a:t>
            </a:r>
            <a:r>
              <a:rPr lang="en-US" altLang="zh-CN" sz="2800" baseline="-25000" dirty="0">
                <a:solidFill>
                  <a:srgbClr val="030711"/>
                </a:solidFill>
                <a:ea typeface="宋体" pitchFamily="2" charset="-122"/>
              </a:rPr>
              <a:t>2</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a:t>
            </a:r>
            <a:r>
              <a:rPr lang="en-US" altLang="zh-CN" sz="2800" dirty="0">
                <a:solidFill>
                  <a:srgbClr val="030711"/>
                </a:solidFill>
                <a:ea typeface="宋体" pitchFamily="2" charset="-122"/>
              </a:rPr>
              <a:t> E</a:t>
            </a:r>
            <a:r>
              <a:rPr lang="en-US" altLang="zh-CN" sz="2800" baseline="-25000" dirty="0">
                <a:solidFill>
                  <a:srgbClr val="030711"/>
                </a:solidFill>
                <a:ea typeface="宋体" pitchFamily="2" charset="-122"/>
              </a:rPr>
              <a:t>1</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 (analogous)</a:t>
            </a:r>
          </a:p>
        </p:txBody>
      </p:sp>
    </p:spTree>
    <p:extLst>
      <p:ext uri="{BB962C8B-B14F-4D97-AF65-F5344CB8AC3E}">
        <p14:creationId xmlns:p14="http://schemas.microsoft.com/office/powerpoint/2010/main" val="2505912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3">
                                            <p:txEl>
                                              <p:pRg st="2" end="2"/>
                                            </p:txEl>
                                          </p:spTgt>
                                        </p:tgtEl>
                                        <p:attrNameLst>
                                          <p:attrName>style.visibility</p:attrName>
                                        </p:attrNameLst>
                                      </p:cBhvr>
                                      <p:to>
                                        <p:strVal val="visible"/>
                                      </p:to>
                                    </p:set>
                                    <p:anim calcmode="lin" valueType="num">
                                      <p:cBhvr additive="base">
                                        <p:cTn id="7" dur="500" fill="hold"/>
                                        <p:tgtEl>
                                          <p:spTgt spid="174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083">
                                            <p:txEl>
                                              <p:pRg st="3" end="3"/>
                                            </p:txEl>
                                          </p:spTgt>
                                        </p:tgtEl>
                                        <p:attrNameLst>
                                          <p:attrName>style.visibility</p:attrName>
                                        </p:attrNameLst>
                                      </p:cBhvr>
                                      <p:to>
                                        <p:strVal val="visible"/>
                                      </p:to>
                                    </p:set>
                                    <p:anim calcmode="lin" valueType="num">
                                      <p:cBhvr additive="base">
                                        <p:cTn id="13" dur="500" fill="hold"/>
                                        <p:tgtEl>
                                          <p:spTgt spid="1740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083">
                                            <p:txEl>
                                              <p:pRg st="4" end="4"/>
                                            </p:txEl>
                                          </p:spTgt>
                                        </p:tgtEl>
                                        <p:attrNameLst>
                                          <p:attrName>style.visibility</p:attrName>
                                        </p:attrNameLst>
                                      </p:cBhvr>
                                      <p:to>
                                        <p:strVal val="visible"/>
                                      </p:to>
                                    </p:set>
                                    <p:anim calcmode="lin" valueType="num">
                                      <p:cBhvr additive="base">
                                        <p:cTn id="19" dur="500" fill="hold"/>
                                        <p:tgtEl>
                                          <p:spTgt spid="1740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083">
                                            <p:txEl>
                                              <p:pRg st="5" end="5"/>
                                            </p:txEl>
                                          </p:spTgt>
                                        </p:tgtEl>
                                        <p:attrNameLst>
                                          <p:attrName>style.visibility</p:attrName>
                                        </p:attrNameLst>
                                      </p:cBhvr>
                                      <p:to>
                                        <p:strVal val="visible"/>
                                      </p:to>
                                    </p:set>
                                    <p:anim calcmode="lin" valueType="num">
                                      <p:cBhvr additive="base">
                                        <p:cTn id="25" dur="500" fill="hold"/>
                                        <p:tgtEl>
                                          <p:spTgt spid="1740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0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083">
                                            <p:txEl>
                                              <p:pRg st="6" end="6"/>
                                            </p:txEl>
                                          </p:spTgt>
                                        </p:tgtEl>
                                        <p:attrNameLst>
                                          <p:attrName>style.visibility</p:attrName>
                                        </p:attrNameLst>
                                      </p:cBhvr>
                                      <p:to>
                                        <p:strVal val="visible"/>
                                      </p:to>
                                    </p:set>
                                    <p:anim calcmode="lin" valueType="num">
                                      <p:cBhvr additive="base">
                                        <p:cTn id="31" dur="500" fill="hold"/>
                                        <p:tgtEl>
                                          <p:spTgt spid="1740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0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083">
                                            <p:txEl>
                                              <p:pRg st="7" end="7"/>
                                            </p:txEl>
                                          </p:spTgt>
                                        </p:tgtEl>
                                        <p:attrNameLst>
                                          <p:attrName>style.visibility</p:attrName>
                                        </p:attrNameLst>
                                      </p:cBhvr>
                                      <p:to>
                                        <p:strVal val="visible"/>
                                      </p:to>
                                    </p:set>
                                    <p:anim calcmode="lin" valueType="num">
                                      <p:cBhvr additive="base">
                                        <p:cTn id="37" dur="500" fill="hold"/>
                                        <p:tgtEl>
                                          <p:spTgt spid="1740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0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083">
                                            <p:txEl>
                                              <p:pRg st="8" end="8"/>
                                            </p:txEl>
                                          </p:spTgt>
                                        </p:tgtEl>
                                        <p:attrNameLst>
                                          <p:attrName>style.visibility</p:attrName>
                                        </p:attrNameLst>
                                      </p:cBhvr>
                                      <p:to>
                                        <p:strVal val="visible"/>
                                      </p:to>
                                    </p:set>
                                    <p:anim calcmode="lin" valueType="num">
                                      <p:cBhvr additive="base">
                                        <p:cTn id="43" dur="500" fill="hold"/>
                                        <p:tgtEl>
                                          <p:spTgt spid="1740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0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301C5DE9-3D77-4120-A852-C91649A3F031}" type="slidenum">
              <a:rPr lang="en-US" altLang="zh-CN"/>
              <a:pPr>
                <a:defRPr/>
              </a:pPr>
              <a:t>44</a:t>
            </a:fld>
            <a:endParaRPr lang="en-US" altLang="zh-CN"/>
          </a:p>
        </p:txBody>
      </p:sp>
      <p:sp>
        <p:nvSpPr>
          <p:cNvPr id="47107" name="Rectangle 2"/>
          <p:cNvSpPr>
            <a:spLocks noGrp="1" noChangeArrowheads="1"/>
          </p:cNvSpPr>
          <p:nvPr>
            <p:ph type="title"/>
          </p:nvPr>
        </p:nvSpPr>
        <p:spPr/>
        <p:txBody>
          <a:bodyPr/>
          <a:lstStyle/>
          <a:p>
            <a:pPr eaLnBrk="1" hangingPunct="1"/>
            <a:r>
              <a:rPr lang="en-US" altLang="zh-CN" dirty="0">
                <a:ea typeface="宋体" pitchFamily="2" charset="-122"/>
              </a:rPr>
              <a:t>Method 2: Mutual subsets</a:t>
            </a:r>
          </a:p>
        </p:txBody>
      </p:sp>
      <p:sp>
        <p:nvSpPr>
          <p:cNvPr id="174083" name="Rectangle 3"/>
          <p:cNvSpPr>
            <a:spLocks noGrp="1" noChangeArrowheads="1"/>
          </p:cNvSpPr>
          <p:nvPr>
            <p:ph type="body" idx="1"/>
          </p:nvPr>
        </p:nvSpPr>
        <p:spPr/>
        <p:txBody>
          <a:bodyPr/>
          <a:lstStyle/>
          <a:p>
            <a:pPr eaLnBrk="1" hangingPunct="1">
              <a:lnSpc>
                <a:spcPct val="80000"/>
              </a:lnSpc>
              <a:buNone/>
            </a:pPr>
            <a:r>
              <a:rPr lang="en-GB" altLang="zh-CN" sz="2800" dirty="0">
                <a:ea typeface="宋体" pitchFamily="2" charset="-122"/>
                <a:sym typeface="Symbol" pitchFamily="18" charset="2"/>
              </a:rPr>
              <a:t>translate into propositional logic, then reason within propositional logic, then translate back into set theory. </a:t>
            </a:r>
          </a:p>
          <a:p>
            <a:pPr eaLnBrk="1" hangingPunct="1">
              <a:lnSpc>
                <a:spcPct val="80000"/>
              </a:lnSpc>
              <a:buNone/>
            </a:pPr>
            <a:endParaRPr lang="en-GB" altLang="zh-CN" sz="2800" dirty="0">
              <a:ea typeface="宋体" pitchFamily="2" charset="-122"/>
              <a:sym typeface="Symbol" pitchFamily="18" charset="2"/>
            </a:endParaRPr>
          </a:p>
          <a:p>
            <a:pPr eaLnBrk="1" hangingPunct="1">
              <a:lnSpc>
                <a:spcPct val="80000"/>
              </a:lnSpc>
              <a:buNone/>
            </a:pPr>
            <a:r>
              <a:rPr lang="en-US" altLang="zh-CN" sz="2800" dirty="0">
                <a:solidFill>
                  <a:srgbClr val="030711"/>
                </a:solidFill>
                <a:ea typeface="宋体" pitchFamily="2" charset="-122"/>
              </a:rPr>
              <a:t>Example: Show </a:t>
            </a:r>
            <a:r>
              <a:rPr lang="en-US" altLang="zh-CN" sz="2800" i="1" dirty="0">
                <a:solidFill>
                  <a:srgbClr val="030711"/>
                </a:solidFill>
                <a:ea typeface="宋体" pitchFamily="2" charset="-122"/>
              </a:rPr>
              <a:t>A</a:t>
            </a:r>
            <a:r>
              <a:rPr lang="en-US" altLang="zh-CN" sz="2800" dirty="0">
                <a:solidFill>
                  <a:srgbClr val="030711"/>
                </a:solidFill>
                <a:ea typeface="宋体" pitchFamily="2" charset="-122"/>
                <a:sym typeface="Symbol" pitchFamily="18" charset="2"/>
              </a:rPr>
              <a:t>(</a:t>
            </a:r>
            <a:r>
              <a:rPr lang="en-US" altLang="zh-CN" sz="2800" i="1" dirty="0">
                <a:solidFill>
                  <a:srgbClr val="030711"/>
                </a:solidFill>
                <a:ea typeface="宋体" pitchFamily="2" charset="-122"/>
                <a:sym typeface="Symbol" pitchFamily="18" charset="2"/>
              </a:rPr>
              <a:t>B</a:t>
            </a:r>
            <a:r>
              <a:rPr lang="en-US" altLang="zh-CN" sz="2800" dirty="0">
                <a:solidFill>
                  <a:srgbClr val="030711"/>
                </a:solidFill>
                <a:ea typeface="宋体" pitchFamily="2" charset="-122"/>
                <a:sym typeface="Symbol" pitchFamily="18" charset="2"/>
              </a:rPr>
              <a:t></a:t>
            </a:r>
            <a:r>
              <a:rPr lang="en-US" altLang="zh-CN" sz="2800" i="1" dirty="0">
                <a:solidFill>
                  <a:srgbClr val="030711"/>
                </a:solidFill>
                <a:ea typeface="宋体" pitchFamily="2" charset="-122"/>
                <a:sym typeface="Symbol" pitchFamily="18" charset="2"/>
              </a:rPr>
              <a:t>C</a:t>
            </a:r>
            <a:r>
              <a:rPr lang="en-US" altLang="zh-CN" sz="2800" dirty="0">
                <a:solidFill>
                  <a:srgbClr val="030711"/>
                </a:solidFill>
                <a:ea typeface="宋体" pitchFamily="2" charset="-122"/>
                <a:sym typeface="Symbol" pitchFamily="18" charset="2"/>
              </a:rPr>
              <a:t>)=(</a:t>
            </a:r>
            <a:r>
              <a:rPr lang="en-US" altLang="zh-CN" sz="2800" i="1" dirty="0">
                <a:solidFill>
                  <a:srgbClr val="030711"/>
                </a:solidFill>
                <a:ea typeface="宋体" pitchFamily="2" charset="-122"/>
                <a:sym typeface="Symbol" pitchFamily="18" charset="2"/>
              </a:rPr>
              <a:t>A</a:t>
            </a:r>
            <a:r>
              <a:rPr lang="en-US" altLang="zh-CN" sz="2800" dirty="0">
                <a:solidFill>
                  <a:srgbClr val="030711"/>
                </a:solidFill>
                <a:ea typeface="宋体" pitchFamily="2" charset="-122"/>
                <a:sym typeface="Symbol" pitchFamily="18" charset="2"/>
              </a:rPr>
              <a:t></a:t>
            </a:r>
            <a:r>
              <a:rPr lang="en-US" altLang="zh-CN" sz="2800" i="1" dirty="0">
                <a:solidFill>
                  <a:srgbClr val="030711"/>
                </a:solidFill>
                <a:ea typeface="宋体" pitchFamily="2" charset="-122"/>
                <a:sym typeface="Symbol" pitchFamily="18" charset="2"/>
              </a:rPr>
              <a:t>B</a:t>
            </a:r>
            <a:r>
              <a:rPr lang="en-US" altLang="zh-CN" sz="2800" dirty="0">
                <a:solidFill>
                  <a:srgbClr val="030711"/>
                </a:solidFill>
                <a:ea typeface="宋体" pitchFamily="2" charset="-122"/>
                <a:sym typeface="Symbol" pitchFamily="18" charset="2"/>
              </a:rPr>
              <a:t>)(</a:t>
            </a:r>
            <a:r>
              <a:rPr lang="en-US" altLang="zh-CN" sz="2800" i="1" dirty="0">
                <a:solidFill>
                  <a:srgbClr val="030711"/>
                </a:solidFill>
                <a:ea typeface="宋体" pitchFamily="2" charset="-122"/>
                <a:sym typeface="Symbol" pitchFamily="18" charset="2"/>
              </a:rPr>
              <a:t>A</a:t>
            </a:r>
            <a:r>
              <a:rPr lang="en-US" altLang="zh-CN" sz="2800" dirty="0">
                <a:solidFill>
                  <a:srgbClr val="030711"/>
                </a:solidFill>
                <a:ea typeface="宋体" pitchFamily="2" charset="-122"/>
                <a:sym typeface="Symbol" pitchFamily="18" charset="2"/>
              </a:rPr>
              <a:t></a:t>
            </a:r>
            <a:r>
              <a:rPr lang="en-US" altLang="zh-CN" sz="2800" i="1" dirty="0">
                <a:solidFill>
                  <a:srgbClr val="030711"/>
                </a:solidFill>
                <a:ea typeface="宋体" pitchFamily="2" charset="-122"/>
                <a:sym typeface="Symbol" pitchFamily="18" charset="2"/>
              </a:rPr>
              <a:t>C</a:t>
            </a:r>
            <a:r>
              <a:rPr lang="en-US" altLang="zh-CN" sz="2800" dirty="0">
                <a:solidFill>
                  <a:srgbClr val="030711"/>
                </a:solidFill>
                <a:ea typeface="宋体" pitchFamily="2" charset="-122"/>
                <a:sym typeface="Symbol" pitchFamily="18" charset="2"/>
              </a:rPr>
              <a:t>).</a:t>
            </a:r>
          </a:p>
          <a:p>
            <a:pPr eaLnBrk="1" hangingPunct="1">
              <a:lnSpc>
                <a:spcPct val="80000"/>
              </a:lnSpc>
            </a:pPr>
            <a:r>
              <a:rPr lang="en-US" altLang="zh-CN" sz="2800" dirty="0">
                <a:solidFill>
                  <a:srgbClr val="030711"/>
                </a:solidFill>
                <a:ea typeface="宋体" pitchFamily="2" charset="-122"/>
                <a:sym typeface="Symbol" pitchFamily="18" charset="2"/>
              </a:rPr>
              <a:t>Part 1. prove </a:t>
            </a:r>
            <a:r>
              <a:rPr lang="en-US" altLang="zh-CN" sz="2800" dirty="0">
                <a:solidFill>
                  <a:srgbClr val="030711"/>
                </a:solidFill>
                <a:ea typeface="宋体" pitchFamily="2" charset="-122"/>
              </a:rPr>
              <a:t>E</a:t>
            </a:r>
            <a:r>
              <a:rPr lang="en-US" altLang="zh-CN" sz="2800" baseline="-25000" dirty="0">
                <a:solidFill>
                  <a:srgbClr val="030711"/>
                </a:solidFill>
                <a:ea typeface="宋体" pitchFamily="2" charset="-122"/>
              </a:rPr>
              <a:t>1</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a:t>
            </a:r>
            <a:r>
              <a:rPr lang="en-US" altLang="zh-CN" sz="2800" dirty="0">
                <a:solidFill>
                  <a:srgbClr val="030711"/>
                </a:solidFill>
                <a:ea typeface="宋体" pitchFamily="2" charset="-122"/>
              </a:rPr>
              <a:t> E</a:t>
            </a:r>
            <a:r>
              <a:rPr lang="en-US" altLang="zh-CN" sz="2800" baseline="-25000" dirty="0">
                <a:solidFill>
                  <a:srgbClr val="030711"/>
                </a:solidFill>
                <a:ea typeface="宋体" pitchFamily="2" charset="-122"/>
              </a:rPr>
              <a:t>2</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 .</a:t>
            </a:r>
          </a:p>
          <a:p>
            <a:pPr eaLnBrk="1" hangingPunct="1">
              <a:lnSpc>
                <a:spcPct val="80000"/>
              </a:lnSpc>
            </a:pPr>
            <a:r>
              <a:rPr lang="en-US" altLang="zh-CN" sz="2800" dirty="0">
                <a:solidFill>
                  <a:srgbClr val="030711"/>
                </a:solidFill>
                <a:ea typeface="宋体" pitchFamily="2" charset="-122"/>
                <a:sym typeface="Symbol" pitchFamily="18" charset="2"/>
              </a:rPr>
              <a:t>Assume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olidFill>
                  <a:srgbClr val="030711"/>
                </a:solidFill>
                <a:ea typeface="宋体" pitchFamily="2" charset="-122"/>
                <a:sym typeface="Symbol" pitchFamily="18" charset="2"/>
              </a:rPr>
              <a:t>(BC)</a:t>
            </a:r>
          </a:p>
          <a:p>
            <a:pPr eaLnBrk="1" hangingPunct="1">
              <a:lnSpc>
                <a:spcPct val="80000"/>
              </a:lnSpc>
            </a:pPr>
            <a:r>
              <a:rPr lang="en-US" altLang="zh-CN" sz="2800" dirty="0">
                <a:solidFill>
                  <a:srgbClr val="030711"/>
                </a:solidFill>
                <a:ea typeface="宋体" pitchFamily="2" charset="-122"/>
                <a:sym typeface="Symbol" pitchFamily="18" charset="2"/>
              </a:rPr>
              <a:t> 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ym typeface="Symbol"/>
              </a:rPr>
              <a:t> </a:t>
            </a:r>
            <a:r>
              <a:rPr lang="en-US" altLang="zh-CN" sz="2800" dirty="0">
                <a:solidFill>
                  <a:srgbClr val="030711"/>
                </a:solidFill>
                <a:ea typeface="宋体" pitchFamily="2" charset="-12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B</a:t>
            </a:r>
            <a:r>
              <a:rPr lang="en-US" altLang="zh-CN" sz="2800" dirty="0">
                <a:solidFill>
                  <a:srgbClr val="030711"/>
                </a:solidFill>
                <a:ea typeface="宋体" pitchFamily="2" charset="-122"/>
              </a:rPr>
              <a:t> </a:t>
            </a:r>
            <a:r>
              <a:rPr lang="en-US" altLang="zh-CN" sz="2800" dirty="0">
                <a:sym typeface="Symbol"/>
              </a:rPr>
              <a:t></a:t>
            </a:r>
            <a:r>
              <a:rPr lang="en-US" altLang="zh-CN" sz="2800" dirty="0">
                <a:solidFill>
                  <a:srgbClr val="030711"/>
                </a:solidFill>
                <a:ea typeface="宋体" pitchFamily="2" charset="-12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C</a:t>
            </a:r>
            <a:r>
              <a:rPr lang="en-US" altLang="zh-CN" sz="2800" dirty="0">
                <a:solidFill>
                  <a:srgbClr val="030711"/>
                </a:solidFill>
                <a:ea typeface="宋体" pitchFamily="2" charset="-122"/>
              </a:rPr>
              <a:t>).</a:t>
            </a:r>
          </a:p>
          <a:p>
            <a:pPr eaLnBrk="1" hangingPunct="1">
              <a:lnSpc>
                <a:spcPct val="80000"/>
              </a:lnSpc>
            </a:pP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 </a:t>
            </a:r>
            <a:r>
              <a:rPr lang="en-US" altLang="zh-CN" sz="2800" dirty="0">
                <a:solidFill>
                  <a:srgbClr val="030711"/>
                </a:solidFill>
                <a:ea typeface="宋体" pitchFamily="2" charset="-12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ym typeface="Symbol"/>
              </a:rPr>
              <a:t> </a:t>
            </a:r>
            <a:r>
              <a:rPr lang="en-US" altLang="zh-CN" sz="2800" dirty="0">
                <a:solidFill>
                  <a:srgbClr val="030711"/>
                </a:solidFill>
                <a:ea typeface="宋体" pitchFamily="2" charset="-12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B</a:t>
            </a:r>
            <a:r>
              <a:rPr lang="en-US" altLang="zh-CN" sz="2800" dirty="0">
                <a:solidFill>
                  <a:srgbClr val="030711"/>
                </a:solidFill>
                <a:ea typeface="宋体" pitchFamily="2" charset="-122"/>
              </a:rPr>
              <a:t>)  </a:t>
            </a:r>
            <a:r>
              <a:rPr lang="en-US" altLang="zh-CN" sz="2800" dirty="0">
                <a:sym typeface="Symbol"/>
              </a:rPr>
              <a:t></a:t>
            </a:r>
            <a:r>
              <a:rPr lang="en-US" altLang="zh-CN" sz="2800" dirty="0">
                <a:solidFill>
                  <a:srgbClr val="030711"/>
                </a:solidFill>
                <a:ea typeface="宋体" pitchFamily="2" charset="-122"/>
                <a:sym typeface="Symbol" pitchFamily="18" charset="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ym typeface="Symbol"/>
              </a:rPr>
              <a:t> </a:t>
            </a:r>
            <a:r>
              <a:rPr lang="en-US" altLang="zh-CN" sz="2800" dirty="0">
                <a:solidFill>
                  <a:srgbClr val="030711"/>
                </a:solidFill>
                <a:ea typeface="宋体" pitchFamily="2" charset="-12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C</a:t>
            </a:r>
            <a:r>
              <a:rPr lang="en-US" altLang="zh-CN" sz="2800" dirty="0">
                <a:solidFill>
                  <a:srgbClr val="030711"/>
                </a:solidFill>
                <a:ea typeface="宋体" pitchFamily="2" charset="-122"/>
              </a:rPr>
              <a:t>).</a:t>
            </a:r>
          </a:p>
          <a:p>
            <a:pPr eaLnBrk="1" hangingPunct="1">
              <a:lnSpc>
                <a:spcPct val="80000"/>
              </a:lnSpc>
            </a:pP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 </a:t>
            </a:r>
            <a:r>
              <a:rPr lang="en-US" altLang="zh-CN" sz="2800" dirty="0">
                <a:solidFill>
                  <a:srgbClr val="030711"/>
                </a:solidFill>
                <a:ea typeface="宋体" pitchFamily="2" charset="-12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ym typeface="Symbol"/>
              </a:rPr>
              <a:t> </a:t>
            </a:r>
            <a:r>
              <a:rPr lang="en-US" altLang="zh-CN" sz="2800" dirty="0">
                <a:solidFill>
                  <a:srgbClr val="030711"/>
                </a:solidFill>
                <a:ea typeface="宋体" pitchFamily="2" charset="-122"/>
                <a:sym typeface="Symbol" pitchFamily="18" charset="2"/>
              </a:rPr>
              <a:t>  </a:t>
            </a:r>
            <a:r>
              <a:rPr lang="en-US" altLang="zh-CN" sz="2800" dirty="0">
                <a:solidFill>
                  <a:srgbClr val="030711"/>
                </a:solidFill>
                <a:ea typeface="宋体" pitchFamily="2" charset="-122"/>
              </a:rPr>
              <a:t>B)  </a:t>
            </a:r>
            <a:r>
              <a:rPr lang="en-US" altLang="zh-CN" sz="2800" dirty="0">
                <a:sym typeface="Symbol"/>
              </a:rPr>
              <a:t></a:t>
            </a:r>
            <a:r>
              <a:rPr lang="en-US" altLang="zh-CN" sz="2800" dirty="0">
                <a:solidFill>
                  <a:srgbClr val="030711"/>
                </a:solidFill>
                <a:ea typeface="宋体" pitchFamily="2" charset="-122"/>
                <a:sym typeface="Symbol" pitchFamily="18" charset="2"/>
              </a:rPr>
              <a:t> (</a:t>
            </a:r>
            <a:r>
              <a:rPr lang="en-US" altLang="zh-CN" sz="2800" dirty="0" err="1">
                <a:solidFill>
                  <a:srgbClr val="030711"/>
                </a:solidFill>
                <a:ea typeface="宋体" pitchFamily="2" charset="-122"/>
                <a:sym typeface="Symbol" pitchFamily="18" charset="2"/>
              </a:rPr>
              <a:t>x</a:t>
            </a:r>
            <a:r>
              <a:rPr lang="en-US" altLang="zh-CN" sz="2800" dirty="0" err="1">
                <a:solidFill>
                  <a:srgbClr val="030711"/>
                </a:solidFill>
                <a:ea typeface="宋体" pitchFamily="2" charset="-122"/>
              </a:rPr>
              <a:t>A</a:t>
            </a:r>
            <a:r>
              <a:rPr lang="en-US" altLang="zh-CN" sz="2800" dirty="0">
                <a:sym typeface="Symbol"/>
              </a:rPr>
              <a:t> </a:t>
            </a:r>
            <a:r>
              <a:rPr lang="en-US" altLang="zh-CN" sz="2800" dirty="0">
                <a:solidFill>
                  <a:srgbClr val="030711"/>
                </a:solidFill>
                <a:ea typeface="宋体" pitchFamily="2" charset="-122"/>
                <a:sym typeface="Symbol" pitchFamily="18" charset="2"/>
              </a:rPr>
              <a:t> </a:t>
            </a:r>
            <a:r>
              <a:rPr lang="en-US" altLang="zh-CN" sz="2800" dirty="0">
                <a:solidFill>
                  <a:srgbClr val="030711"/>
                </a:solidFill>
                <a:ea typeface="宋体" pitchFamily="2" charset="-122"/>
              </a:rPr>
              <a:t>C).</a:t>
            </a:r>
          </a:p>
          <a:p>
            <a:pPr eaLnBrk="1" hangingPunct="1">
              <a:lnSpc>
                <a:spcPct val="80000"/>
              </a:lnSpc>
            </a:pP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 x(AB)(AC)</a:t>
            </a:r>
            <a:r>
              <a:rPr lang="en-US" altLang="zh-CN" sz="2800" dirty="0">
                <a:solidFill>
                  <a:srgbClr val="030711"/>
                </a:solidFill>
                <a:ea typeface="宋体" pitchFamily="2" charset="-122"/>
              </a:rPr>
              <a:t>.</a:t>
            </a:r>
            <a:endParaRPr lang="en-US" altLang="zh-CN" sz="2800" dirty="0">
              <a:solidFill>
                <a:srgbClr val="030711"/>
              </a:solidFill>
              <a:ea typeface="宋体" pitchFamily="2" charset="-122"/>
              <a:sym typeface="Symbol" pitchFamily="18" charset="2"/>
            </a:endParaRPr>
          </a:p>
          <a:p>
            <a:pPr eaLnBrk="1" hangingPunct="1">
              <a:lnSpc>
                <a:spcPct val="80000"/>
              </a:lnSpc>
            </a:pPr>
            <a:r>
              <a:rPr lang="en-US" altLang="zh-CN" sz="2800" dirty="0">
                <a:solidFill>
                  <a:srgbClr val="030711"/>
                </a:solidFill>
                <a:ea typeface="宋体" pitchFamily="2" charset="-122"/>
                <a:sym typeface="Symbol" pitchFamily="18" charset="2"/>
              </a:rPr>
              <a:t>Part 2: </a:t>
            </a:r>
            <a:r>
              <a:rPr lang="en-US" altLang="zh-CN" sz="2800" dirty="0">
                <a:solidFill>
                  <a:srgbClr val="030711"/>
                </a:solidFill>
                <a:ea typeface="宋体" pitchFamily="2" charset="-122"/>
              </a:rPr>
              <a:t>E</a:t>
            </a:r>
            <a:r>
              <a:rPr lang="en-US" altLang="zh-CN" sz="2800" baseline="-25000" dirty="0">
                <a:solidFill>
                  <a:srgbClr val="030711"/>
                </a:solidFill>
                <a:ea typeface="宋体" pitchFamily="2" charset="-122"/>
              </a:rPr>
              <a:t>2</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a:t>
            </a:r>
            <a:r>
              <a:rPr lang="en-US" altLang="zh-CN" sz="2800" dirty="0">
                <a:solidFill>
                  <a:srgbClr val="030711"/>
                </a:solidFill>
                <a:ea typeface="宋体" pitchFamily="2" charset="-122"/>
              </a:rPr>
              <a:t> E</a:t>
            </a:r>
            <a:r>
              <a:rPr lang="en-US" altLang="zh-CN" sz="2800" baseline="-25000" dirty="0">
                <a:solidFill>
                  <a:srgbClr val="030711"/>
                </a:solidFill>
                <a:ea typeface="宋体" pitchFamily="2" charset="-122"/>
              </a:rPr>
              <a:t>1</a:t>
            </a:r>
            <a:r>
              <a:rPr lang="en-US" altLang="zh-CN" sz="2800" dirty="0">
                <a:solidFill>
                  <a:srgbClr val="030711"/>
                </a:solidFill>
                <a:ea typeface="宋体" pitchFamily="2" charset="-122"/>
              </a:rPr>
              <a:t> </a:t>
            </a:r>
            <a:r>
              <a:rPr lang="en-US" altLang="zh-CN" sz="2800" dirty="0">
                <a:solidFill>
                  <a:srgbClr val="030711"/>
                </a:solidFill>
                <a:ea typeface="宋体" pitchFamily="2" charset="-122"/>
                <a:sym typeface="Symbol" pitchFamily="18" charset="2"/>
              </a:rPr>
              <a:t>. (analogous)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3">
                                            <p:txEl>
                                              <p:pRg st="4" end="4"/>
                                            </p:txEl>
                                          </p:spTgt>
                                        </p:tgtEl>
                                        <p:attrNameLst>
                                          <p:attrName>style.visibility</p:attrName>
                                        </p:attrNameLst>
                                      </p:cBhvr>
                                      <p:to>
                                        <p:strVal val="visible"/>
                                      </p:to>
                                    </p:set>
                                    <p:anim calcmode="lin" valueType="num">
                                      <p:cBhvr additive="base">
                                        <p:cTn id="7" dur="500" fill="hold"/>
                                        <p:tgtEl>
                                          <p:spTgt spid="1740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083">
                                            <p:txEl>
                                              <p:pRg st="5" end="5"/>
                                            </p:txEl>
                                          </p:spTgt>
                                        </p:tgtEl>
                                        <p:attrNameLst>
                                          <p:attrName>style.visibility</p:attrName>
                                        </p:attrNameLst>
                                      </p:cBhvr>
                                      <p:to>
                                        <p:strVal val="visible"/>
                                      </p:to>
                                    </p:set>
                                    <p:anim calcmode="lin" valueType="num">
                                      <p:cBhvr additive="base">
                                        <p:cTn id="13" dur="500" fill="hold"/>
                                        <p:tgtEl>
                                          <p:spTgt spid="17408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083">
                                            <p:txEl>
                                              <p:pRg st="6" end="6"/>
                                            </p:txEl>
                                          </p:spTgt>
                                        </p:tgtEl>
                                        <p:attrNameLst>
                                          <p:attrName>style.visibility</p:attrName>
                                        </p:attrNameLst>
                                      </p:cBhvr>
                                      <p:to>
                                        <p:strVal val="visible"/>
                                      </p:to>
                                    </p:set>
                                    <p:anim calcmode="lin" valueType="num">
                                      <p:cBhvr additive="base">
                                        <p:cTn id="19" dur="500" fill="hold"/>
                                        <p:tgtEl>
                                          <p:spTgt spid="17408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083">
                                            <p:txEl>
                                              <p:pRg st="7" end="7"/>
                                            </p:txEl>
                                          </p:spTgt>
                                        </p:tgtEl>
                                        <p:attrNameLst>
                                          <p:attrName>style.visibility</p:attrName>
                                        </p:attrNameLst>
                                      </p:cBhvr>
                                      <p:to>
                                        <p:strVal val="visible"/>
                                      </p:to>
                                    </p:set>
                                    <p:anim calcmode="lin" valueType="num">
                                      <p:cBhvr additive="base">
                                        <p:cTn id="25" dur="500" fill="hold"/>
                                        <p:tgtEl>
                                          <p:spTgt spid="17408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0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083">
                                            <p:txEl>
                                              <p:pRg st="8" end="8"/>
                                            </p:txEl>
                                          </p:spTgt>
                                        </p:tgtEl>
                                        <p:attrNameLst>
                                          <p:attrName>style.visibility</p:attrName>
                                        </p:attrNameLst>
                                      </p:cBhvr>
                                      <p:to>
                                        <p:strVal val="visible"/>
                                      </p:to>
                                    </p:set>
                                    <p:anim calcmode="lin" valueType="num">
                                      <p:cBhvr additive="base">
                                        <p:cTn id="31" dur="500" fill="hold"/>
                                        <p:tgtEl>
                                          <p:spTgt spid="17408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0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083">
                                            <p:txEl>
                                              <p:pRg st="9" end="9"/>
                                            </p:txEl>
                                          </p:spTgt>
                                        </p:tgtEl>
                                        <p:attrNameLst>
                                          <p:attrName>style.visibility</p:attrName>
                                        </p:attrNameLst>
                                      </p:cBhvr>
                                      <p:to>
                                        <p:strVal val="visible"/>
                                      </p:to>
                                    </p:set>
                                    <p:anim calcmode="lin" valueType="num">
                                      <p:cBhvr additive="base">
                                        <p:cTn id="37" dur="500" fill="hold"/>
                                        <p:tgtEl>
                                          <p:spTgt spid="17408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0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049563D-05AA-43FE-8D19-57953AAA9F0B}" type="slidenum">
              <a:rPr lang="en-US" altLang="zh-CN"/>
              <a:pPr>
                <a:defRPr/>
              </a:pPr>
              <a:t>45</a:t>
            </a:fld>
            <a:endParaRPr lang="en-US" altLang="zh-CN"/>
          </a:p>
        </p:txBody>
      </p:sp>
      <p:sp>
        <p:nvSpPr>
          <p:cNvPr id="49155" name="Rectangle 2"/>
          <p:cNvSpPr>
            <a:spLocks noGrp="1" noChangeArrowheads="1"/>
          </p:cNvSpPr>
          <p:nvPr>
            <p:ph type="title"/>
          </p:nvPr>
        </p:nvSpPr>
        <p:spPr/>
        <p:txBody>
          <a:bodyPr/>
          <a:lstStyle/>
          <a:p>
            <a:pPr eaLnBrk="1" hangingPunct="1"/>
            <a:r>
              <a:rPr lang="en-US" altLang="zh-CN">
                <a:ea typeface="宋体" pitchFamily="2" charset="-122"/>
              </a:rPr>
              <a:t>Method 3: Membership Tables</a:t>
            </a:r>
          </a:p>
        </p:txBody>
      </p:sp>
      <p:sp>
        <p:nvSpPr>
          <p:cNvPr id="49156" name="Rectangle 3"/>
          <p:cNvSpPr>
            <a:spLocks noGrp="1" noChangeArrowheads="1"/>
          </p:cNvSpPr>
          <p:nvPr>
            <p:ph type="body" idx="1"/>
          </p:nvPr>
        </p:nvSpPr>
        <p:spPr/>
        <p:txBody>
          <a:bodyPr/>
          <a:lstStyle/>
          <a:p>
            <a:pPr eaLnBrk="1" hangingPunct="1"/>
            <a:r>
              <a:rPr lang="en-US" altLang="zh-CN" dirty="0">
                <a:ea typeface="宋体" pitchFamily="2" charset="-122"/>
              </a:rPr>
              <a:t>Just like truth tables for propositional logic.</a:t>
            </a:r>
          </a:p>
          <a:p>
            <a:pPr eaLnBrk="1" hangingPunct="1"/>
            <a:r>
              <a:rPr lang="en-US" altLang="zh-CN" dirty="0">
                <a:ea typeface="宋体" pitchFamily="2" charset="-122"/>
              </a:rPr>
              <a:t>Columns for different set expressions.</a:t>
            </a:r>
          </a:p>
          <a:p>
            <a:pPr eaLnBrk="1" hangingPunct="1"/>
            <a:r>
              <a:rPr lang="en-US" altLang="zh-CN" dirty="0">
                <a:ea typeface="宋体" pitchFamily="2" charset="-122"/>
              </a:rPr>
              <a:t>Rows for all combinations of memberships in constituent sets.</a:t>
            </a:r>
          </a:p>
          <a:p>
            <a:pPr eaLnBrk="1" hangingPunct="1"/>
            <a:r>
              <a:rPr lang="en-US" altLang="zh-CN" dirty="0">
                <a:ea typeface="宋体" pitchFamily="2" charset="-122"/>
              </a:rPr>
              <a:t>Use </a:t>
            </a:r>
            <a:r>
              <a:rPr lang="en-US" altLang="zh-CN" dirty="0">
                <a:latin typeface="Times New Roman" pitchFamily="18" charset="0"/>
                <a:ea typeface="宋体" pitchFamily="2" charset="-122"/>
              </a:rPr>
              <a:t>“</a:t>
            </a:r>
            <a:r>
              <a:rPr lang="en-US" altLang="zh-CN" dirty="0">
                <a:ea typeface="宋体" pitchFamily="2" charset="-122"/>
              </a:rPr>
              <a:t>1</a:t>
            </a:r>
            <a:r>
              <a:rPr lang="en-US" altLang="zh-CN" dirty="0">
                <a:latin typeface="Times New Roman" pitchFamily="18" charset="0"/>
                <a:ea typeface="宋体" pitchFamily="2" charset="-122"/>
              </a:rPr>
              <a:t>”</a:t>
            </a:r>
            <a:r>
              <a:rPr lang="en-US" altLang="zh-CN" dirty="0">
                <a:ea typeface="宋体" pitchFamily="2" charset="-122"/>
              </a:rPr>
              <a:t> to indicate membership in the derived set, </a:t>
            </a:r>
            <a:r>
              <a:rPr lang="en-US" altLang="zh-CN" dirty="0">
                <a:latin typeface="Times New Roman" pitchFamily="18" charset="0"/>
                <a:ea typeface="宋体" pitchFamily="2" charset="-122"/>
              </a:rPr>
              <a:t>“</a:t>
            </a:r>
            <a:r>
              <a:rPr lang="en-US" altLang="zh-CN" dirty="0">
                <a:ea typeface="宋体" pitchFamily="2" charset="-122"/>
              </a:rPr>
              <a:t>0</a:t>
            </a:r>
            <a:r>
              <a:rPr lang="en-US" altLang="zh-CN" dirty="0">
                <a:latin typeface="Times New Roman" pitchFamily="18" charset="0"/>
                <a:ea typeface="宋体" pitchFamily="2" charset="-122"/>
              </a:rPr>
              <a:t>”</a:t>
            </a:r>
            <a:r>
              <a:rPr lang="en-US" altLang="zh-CN" dirty="0">
                <a:ea typeface="宋体" pitchFamily="2" charset="-122"/>
              </a:rPr>
              <a:t> for non-membership.</a:t>
            </a:r>
          </a:p>
          <a:p>
            <a:pPr eaLnBrk="1" hangingPunct="1"/>
            <a:r>
              <a:rPr lang="en-US" altLang="zh-CN" dirty="0">
                <a:ea typeface="宋体" pitchFamily="2" charset="-122"/>
              </a:rPr>
              <a:t>Prove equivalence with identical columns.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4118EE1E-F48A-43BE-897F-5AFD00C3478C}" type="slidenum">
              <a:rPr lang="en-US" altLang="zh-CN"/>
              <a:pPr>
                <a:defRPr/>
              </a:pPr>
              <a:t>46</a:t>
            </a:fld>
            <a:endParaRPr lang="en-US" altLang="zh-CN"/>
          </a:p>
        </p:txBody>
      </p:sp>
      <p:sp>
        <p:nvSpPr>
          <p:cNvPr id="50179" name="Rectangle 2"/>
          <p:cNvSpPr>
            <a:spLocks noGrp="1" noChangeArrowheads="1"/>
          </p:cNvSpPr>
          <p:nvPr>
            <p:ph type="title"/>
          </p:nvPr>
        </p:nvSpPr>
        <p:spPr/>
        <p:txBody>
          <a:bodyPr/>
          <a:lstStyle/>
          <a:p>
            <a:pPr eaLnBrk="1" hangingPunct="1"/>
            <a:r>
              <a:rPr lang="en-US" altLang="zh-CN">
                <a:ea typeface="宋体" pitchFamily="2" charset="-122"/>
              </a:rPr>
              <a:t>Membership Table Example</a:t>
            </a:r>
          </a:p>
        </p:txBody>
      </p:sp>
      <p:sp>
        <p:nvSpPr>
          <p:cNvPr id="50180" name="Rectangle 3"/>
          <p:cNvSpPr>
            <a:spLocks noGrp="1" noChangeArrowheads="1"/>
          </p:cNvSpPr>
          <p:nvPr>
            <p:ph type="body" idx="1"/>
          </p:nvPr>
        </p:nvSpPr>
        <p:spPr/>
        <p:txBody>
          <a:bodyPr/>
          <a:lstStyle/>
          <a:p>
            <a:pPr eaLnBrk="1" hangingPunct="1">
              <a:buFont typeface="Wingdings" pitchFamily="2" charset="2"/>
              <a:buNone/>
            </a:pPr>
            <a:r>
              <a:rPr lang="en-US" altLang="zh-CN">
                <a:ea typeface="宋体" pitchFamily="2" charset="-122"/>
              </a:rPr>
              <a:t>Prove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B</a:t>
            </a:r>
            <a:r>
              <a:rPr lang="en-US" altLang="zh-CN">
                <a:ea typeface="宋体" pitchFamily="2" charset="-122"/>
              </a:rPr>
              <a:t>)</a:t>
            </a:r>
            <a:r>
              <a:rPr lang="en-US" altLang="zh-CN">
                <a:ea typeface="宋体" pitchFamily="2" charset="-122"/>
                <a:sym typeface="Symbol" pitchFamily="18" charset="2"/>
              </a:rPr>
              <a:t></a:t>
            </a:r>
            <a:r>
              <a:rPr lang="en-US" altLang="zh-CN" i="1">
                <a:ea typeface="宋体" pitchFamily="2" charset="-122"/>
              </a:rPr>
              <a:t>B </a:t>
            </a:r>
            <a:r>
              <a:rPr lang="en-US" altLang="zh-CN">
                <a:ea typeface="宋体" pitchFamily="2" charset="-122"/>
              </a:rPr>
              <a:t>=</a:t>
            </a:r>
            <a:r>
              <a:rPr lang="en-US" altLang="zh-CN" i="1">
                <a:ea typeface="宋体" pitchFamily="2" charset="-122"/>
              </a:rPr>
              <a:t> A</a:t>
            </a:r>
            <a:r>
              <a:rPr lang="en-US" altLang="zh-CN">
                <a:ea typeface="宋体" pitchFamily="2" charset="-122"/>
                <a:sym typeface="Symbol" pitchFamily="18" charset="2"/>
              </a:rPr>
              <a:t></a:t>
            </a:r>
            <a:r>
              <a:rPr lang="en-US" altLang="zh-CN" i="1">
                <a:ea typeface="宋体" pitchFamily="2" charset="-122"/>
              </a:rPr>
              <a:t>B</a:t>
            </a:r>
            <a:r>
              <a:rPr lang="en-US" altLang="zh-CN">
                <a:ea typeface="宋体" pitchFamily="2" charset="-122"/>
              </a:rPr>
              <a:t>.</a:t>
            </a:r>
          </a:p>
        </p:txBody>
      </p:sp>
      <p:graphicFrame>
        <p:nvGraphicFramePr>
          <p:cNvPr id="50181" name="Object 4"/>
          <p:cNvGraphicFramePr>
            <a:graphicFrameLocks noChangeAspect="1"/>
          </p:cNvGraphicFramePr>
          <p:nvPr/>
        </p:nvGraphicFramePr>
        <p:xfrm>
          <a:off x="1081088" y="2649538"/>
          <a:ext cx="6850062" cy="3192462"/>
        </p:xfrm>
        <a:graphic>
          <a:graphicData uri="http://schemas.openxmlformats.org/presentationml/2006/ole">
            <mc:AlternateContent xmlns:mc="http://schemas.openxmlformats.org/markup-compatibility/2006">
              <mc:Choice xmlns:v="urn:schemas-microsoft-com:vml" Requires="v">
                <p:oleObj spid="_x0000_s50433" name="Document" r:id="rId5" imgW="5315712" imgH="2639568" progId="Word.Document.8">
                  <p:embed/>
                </p:oleObj>
              </mc:Choice>
              <mc:Fallback>
                <p:oleObj name="Document" r:id="rId5" imgW="5315712" imgH="2639568"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1088" y="2649538"/>
                        <a:ext cx="6850062" cy="319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57" name="Oval 5"/>
          <p:cNvSpPr>
            <a:spLocks noChangeArrowheads="1"/>
          </p:cNvSpPr>
          <p:nvPr/>
        </p:nvSpPr>
        <p:spPr bwMode="auto">
          <a:xfrm>
            <a:off x="4865688" y="3268663"/>
            <a:ext cx="695325" cy="2522537"/>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
        <p:nvSpPr>
          <p:cNvPr id="177158" name="Oval 6"/>
          <p:cNvSpPr>
            <a:spLocks noChangeArrowheads="1"/>
          </p:cNvSpPr>
          <p:nvPr/>
        </p:nvSpPr>
        <p:spPr bwMode="auto">
          <a:xfrm>
            <a:off x="6819900" y="3292475"/>
            <a:ext cx="695325" cy="252253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77157"/>
                                        </p:tgtEl>
                                        <p:attrNameLst>
                                          <p:attrName>style.visibility</p:attrName>
                                        </p:attrNameLst>
                                      </p:cBhvr>
                                      <p:to>
                                        <p:strVal val="visible"/>
                                      </p:to>
                                    </p:set>
                                    <p:anim calcmode="lin" valueType="num">
                                      <p:cBhvr>
                                        <p:cTn id="7" dur="500" fill="hold"/>
                                        <p:tgtEl>
                                          <p:spTgt spid="177157"/>
                                        </p:tgtEl>
                                        <p:attrNameLst>
                                          <p:attrName>ppt_w</p:attrName>
                                        </p:attrNameLst>
                                      </p:cBhvr>
                                      <p:tavLst>
                                        <p:tav tm="0">
                                          <p:val>
                                            <p:strVal val="4*#ppt_w"/>
                                          </p:val>
                                        </p:tav>
                                        <p:tav tm="100000">
                                          <p:val>
                                            <p:strVal val="#ppt_w"/>
                                          </p:val>
                                        </p:tav>
                                      </p:tavLst>
                                    </p:anim>
                                    <p:anim calcmode="lin" valueType="num">
                                      <p:cBhvr>
                                        <p:cTn id="8" dur="500" fill="hold"/>
                                        <p:tgtEl>
                                          <p:spTgt spid="17715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77158"/>
                                        </p:tgtEl>
                                        <p:attrNameLst>
                                          <p:attrName>style.visibility</p:attrName>
                                        </p:attrNameLst>
                                      </p:cBhvr>
                                      <p:to>
                                        <p:strVal val="visible"/>
                                      </p:to>
                                    </p:set>
                                    <p:anim calcmode="lin" valueType="num">
                                      <p:cBhvr>
                                        <p:cTn id="13" dur="500" fill="hold"/>
                                        <p:tgtEl>
                                          <p:spTgt spid="177158"/>
                                        </p:tgtEl>
                                        <p:attrNameLst>
                                          <p:attrName>ppt_w</p:attrName>
                                        </p:attrNameLst>
                                      </p:cBhvr>
                                      <p:tavLst>
                                        <p:tav tm="0">
                                          <p:val>
                                            <p:strVal val="4*#ppt_w"/>
                                          </p:val>
                                        </p:tav>
                                        <p:tav tm="100000">
                                          <p:val>
                                            <p:strVal val="#ppt_w"/>
                                          </p:val>
                                        </p:tav>
                                      </p:tavLst>
                                    </p:anim>
                                    <p:anim calcmode="lin" valueType="num">
                                      <p:cBhvr>
                                        <p:cTn id="14" dur="500" fill="hold"/>
                                        <p:tgtEl>
                                          <p:spTgt spid="17715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animBg="1"/>
      <p:bldP spid="17715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4A16ECA3-91FE-4F8B-B882-C5DB0A8B2BAE}" type="slidenum">
              <a:rPr lang="en-US" altLang="zh-CN"/>
              <a:pPr>
                <a:defRPr/>
              </a:pPr>
              <a:t>47</a:t>
            </a:fld>
            <a:endParaRPr lang="en-US" altLang="zh-CN"/>
          </a:p>
        </p:txBody>
      </p:sp>
      <p:sp>
        <p:nvSpPr>
          <p:cNvPr id="51203" name="Rectangle 2"/>
          <p:cNvSpPr>
            <a:spLocks noGrp="1" noChangeArrowheads="1"/>
          </p:cNvSpPr>
          <p:nvPr>
            <p:ph type="title"/>
          </p:nvPr>
        </p:nvSpPr>
        <p:spPr/>
        <p:txBody>
          <a:bodyPr/>
          <a:lstStyle/>
          <a:p>
            <a:pPr eaLnBrk="1" hangingPunct="1"/>
            <a:r>
              <a:rPr lang="en-US" altLang="zh-CN">
                <a:ea typeface="宋体" pitchFamily="2" charset="-122"/>
              </a:rPr>
              <a:t>Membership Table Exercise</a:t>
            </a:r>
          </a:p>
        </p:txBody>
      </p:sp>
      <p:sp>
        <p:nvSpPr>
          <p:cNvPr id="51204" name="Rectangle 3"/>
          <p:cNvSpPr>
            <a:spLocks noGrp="1" noChangeArrowheads="1"/>
          </p:cNvSpPr>
          <p:nvPr>
            <p:ph type="body" idx="1"/>
          </p:nvPr>
        </p:nvSpPr>
        <p:spPr/>
        <p:txBody>
          <a:bodyPr/>
          <a:lstStyle/>
          <a:p>
            <a:pPr eaLnBrk="1" hangingPunct="1">
              <a:buFont typeface="Wingdings" pitchFamily="2" charset="2"/>
              <a:buNone/>
            </a:pPr>
            <a:r>
              <a:rPr lang="en-US" altLang="zh-CN">
                <a:ea typeface="宋体" pitchFamily="2" charset="-122"/>
              </a:rPr>
              <a:t>Prove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B</a:t>
            </a:r>
            <a:r>
              <a:rPr lang="en-US" altLang="zh-CN">
                <a:ea typeface="宋体" pitchFamily="2" charset="-122"/>
              </a:rPr>
              <a:t>)</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 =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a:t>
            </a:r>
            <a:r>
              <a:rPr lang="en-US" altLang="zh-CN">
                <a:ea typeface="宋体" pitchFamily="2" charset="-122"/>
                <a:sym typeface="Symbol" pitchFamily="18" charset="2"/>
              </a:rPr>
              <a:t></a:t>
            </a:r>
            <a:r>
              <a:rPr lang="en-US" altLang="zh-CN">
                <a:ea typeface="宋体" pitchFamily="2" charset="-122"/>
              </a:rPr>
              <a:t>(</a:t>
            </a:r>
            <a:r>
              <a:rPr lang="en-US" altLang="zh-CN" i="1">
                <a:ea typeface="宋体" pitchFamily="2" charset="-122"/>
              </a:rPr>
              <a:t>B</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a:t>
            </a:r>
          </a:p>
        </p:txBody>
      </p:sp>
      <p:graphicFrame>
        <p:nvGraphicFramePr>
          <p:cNvPr id="51205" name="Object 4"/>
          <p:cNvGraphicFramePr>
            <a:graphicFrameLocks noChangeAspect="1"/>
          </p:cNvGraphicFramePr>
          <p:nvPr/>
        </p:nvGraphicFramePr>
        <p:xfrm>
          <a:off x="900113" y="2638425"/>
          <a:ext cx="7002462" cy="3257550"/>
        </p:xfrm>
        <a:graphic>
          <a:graphicData uri="http://schemas.openxmlformats.org/presentationml/2006/ole">
            <mc:AlternateContent xmlns:mc="http://schemas.openxmlformats.org/markup-compatibility/2006">
              <mc:Choice xmlns:v="urn:schemas-microsoft-com:vml" Requires="v">
                <p:oleObj spid="_x0000_s51455" name="Document" r:id="rId3" imgW="5925312" imgH="2859024" progId="Word.Document.8">
                  <p:embed/>
                </p:oleObj>
              </mc:Choice>
              <mc:Fallback>
                <p:oleObj name="Document" r:id="rId3" imgW="5925312" imgH="285902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8425"/>
                        <a:ext cx="7002462"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70C5D29-B727-446B-81E3-185B8A2DBCA5}" type="slidenum">
              <a:rPr lang="en-US" altLang="zh-CN"/>
              <a:pPr>
                <a:defRPr/>
              </a:pPr>
              <a:t>48</a:t>
            </a:fld>
            <a:endParaRPr lang="en-US" altLang="zh-CN"/>
          </a:p>
        </p:txBody>
      </p:sp>
      <p:sp>
        <p:nvSpPr>
          <p:cNvPr id="52227" name="Rectangle 2"/>
          <p:cNvSpPr>
            <a:spLocks noGrp="1" noChangeArrowheads="1"/>
          </p:cNvSpPr>
          <p:nvPr>
            <p:ph type="title"/>
          </p:nvPr>
        </p:nvSpPr>
        <p:spPr/>
        <p:txBody>
          <a:bodyPr/>
          <a:lstStyle/>
          <a:p>
            <a:pPr eaLnBrk="1" hangingPunct="1"/>
            <a:r>
              <a:rPr lang="en-US" altLang="zh-CN">
                <a:ea typeface="宋体" pitchFamily="2" charset="-122"/>
              </a:rPr>
              <a:t>Membership Table Exercise</a:t>
            </a:r>
          </a:p>
        </p:txBody>
      </p:sp>
      <p:sp>
        <p:nvSpPr>
          <p:cNvPr id="52228" name="Rectangle 3"/>
          <p:cNvSpPr>
            <a:spLocks noGrp="1" noChangeArrowheads="1"/>
          </p:cNvSpPr>
          <p:nvPr>
            <p:ph type="body" idx="1"/>
          </p:nvPr>
        </p:nvSpPr>
        <p:spPr/>
        <p:txBody>
          <a:bodyPr/>
          <a:lstStyle/>
          <a:p>
            <a:pPr eaLnBrk="1" hangingPunct="1">
              <a:buFont typeface="Wingdings" pitchFamily="2" charset="2"/>
              <a:buNone/>
            </a:pPr>
            <a:r>
              <a:rPr lang="en-US" altLang="zh-CN">
                <a:ea typeface="宋体" pitchFamily="2" charset="-122"/>
              </a:rPr>
              <a:t>Prove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B</a:t>
            </a:r>
            <a:r>
              <a:rPr lang="en-US" altLang="zh-CN">
                <a:ea typeface="宋体" pitchFamily="2" charset="-122"/>
              </a:rPr>
              <a:t>)</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 =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a:t>
            </a:r>
            <a:r>
              <a:rPr lang="en-US" altLang="zh-CN">
                <a:ea typeface="宋体" pitchFamily="2" charset="-122"/>
                <a:sym typeface="Symbol" pitchFamily="18" charset="2"/>
              </a:rPr>
              <a:t></a:t>
            </a:r>
            <a:r>
              <a:rPr lang="en-US" altLang="zh-CN">
                <a:ea typeface="宋体" pitchFamily="2" charset="-122"/>
              </a:rPr>
              <a:t>(</a:t>
            </a:r>
            <a:r>
              <a:rPr lang="en-US" altLang="zh-CN" i="1">
                <a:ea typeface="宋体" pitchFamily="2" charset="-122"/>
              </a:rPr>
              <a:t>B</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a:t>
            </a:r>
          </a:p>
        </p:txBody>
      </p:sp>
      <p:graphicFrame>
        <p:nvGraphicFramePr>
          <p:cNvPr id="52229" name="Object 4"/>
          <p:cNvGraphicFramePr>
            <a:graphicFrameLocks noChangeAspect="1"/>
          </p:cNvGraphicFramePr>
          <p:nvPr/>
        </p:nvGraphicFramePr>
        <p:xfrm>
          <a:off x="900113" y="2632075"/>
          <a:ext cx="6886575" cy="3325813"/>
        </p:xfrm>
        <a:graphic>
          <a:graphicData uri="http://schemas.openxmlformats.org/presentationml/2006/ole">
            <mc:AlternateContent xmlns:mc="http://schemas.openxmlformats.org/markup-compatibility/2006">
              <mc:Choice xmlns:v="urn:schemas-microsoft-com:vml" Requires="v">
                <p:oleObj spid="_x0000_s52479" name="Document" r:id="rId3" imgW="5928310" imgH="2854484" progId="Word.Document.8">
                  <p:embed/>
                </p:oleObj>
              </mc:Choice>
              <mc:Fallback>
                <p:oleObj name="Document" r:id="rId3" imgW="5928310" imgH="28544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2075"/>
                        <a:ext cx="6886575" cy="332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78E3678-B41A-4E87-A9BA-F4AB699DFED5}" type="slidenum">
              <a:rPr lang="en-US" altLang="zh-CN"/>
              <a:pPr>
                <a:defRPr/>
              </a:pPr>
              <a:t>49</a:t>
            </a:fld>
            <a:endParaRPr lang="en-US" altLang="zh-CN"/>
          </a:p>
        </p:txBody>
      </p:sp>
      <p:sp>
        <p:nvSpPr>
          <p:cNvPr id="53251" name="Rectangle 2"/>
          <p:cNvSpPr>
            <a:spLocks noGrp="1" noChangeArrowheads="1"/>
          </p:cNvSpPr>
          <p:nvPr>
            <p:ph type="title"/>
          </p:nvPr>
        </p:nvSpPr>
        <p:spPr/>
        <p:txBody>
          <a:bodyPr/>
          <a:lstStyle/>
          <a:p>
            <a:pPr eaLnBrk="1" hangingPunct="1"/>
            <a:r>
              <a:rPr lang="en-US" altLang="zh-CN">
                <a:ea typeface="宋体" pitchFamily="2" charset="-122"/>
              </a:rPr>
              <a:t>Membership Table Exercise</a:t>
            </a:r>
          </a:p>
        </p:txBody>
      </p:sp>
      <p:sp>
        <p:nvSpPr>
          <p:cNvPr id="53252" name="Rectangle 3"/>
          <p:cNvSpPr>
            <a:spLocks noGrp="1" noChangeArrowheads="1"/>
          </p:cNvSpPr>
          <p:nvPr>
            <p:ph type="body" idx="1"/>
          </p:nvPr>
        </p:nvSpPr>
        <p:spPr/>
        <p:txBody>
          <a:bodyPr/>
          <a:lstStyle/>
          <a:p>
            <a:pPr eaLnBrk="1" hangingPunct="1">
              <a:buFont typeface="Wingdings" pitchFamily="2" charset="2"/>
              <a:buNone/>
            </a:pPr>
            <a:r>
              <a:rPr lang="en-US" altLang="zh-CN">
                <a:ea typeface="宋体" pitchFamily="2" charset="-122"/>
              </a:rPr>
              <a:t>Prove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B</a:t>
            </a:r>
            <a:r>
              <a:rPr lang="en-US" altLang="zh-CN">
                <a:ea typeface="宋体" pitchFamily="2" charset="-122"/>
              </a:rPr>
              <a:t>)</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 =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a:t>
            </a:r>
            <a:r>
              <a:rPr lang="en-US" altLang="zh-CN">
                <a:ea typeface="宋体" pitchFamily="2" charset="-122"/>
                <a:sym typeface="Symbol" pitchFamily="18" charset="2"/>
              </a:rPr>
              <a:t></a:t>
            </a:r>
            <a:r>
              <a:rPr lang="en-US" altLang="zh-CN">
                <a:ea typeface="宋体" pitchFamily="2" charset="-122"/>
              </a:rPr>
              <a:t>(</a:t>
            </a:r>
            <a:r>
              <a:rPr lang="en-US" altLang="zh-CN" i="1">
                <a:ea typeface="宋体" pitchFamily="2" charset="-122"/>
              </a:rPr>
              <a:t>B</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a:t>
            </a:r>
          </a:p>
        </p:txBody>
      </p:sp>
      <p:graphicFrame>
        <p:nvGraphicFramePr>
          <p:cNvPr id="53253" name="Object 4"/>
          <p:cNvGraphicFramePr>
            <a:graphicFrameLocks noChangeAspect="1"/>
          </p:cNvGraphicFramePr>
          <p:nvPr/>
        </p:nvGraphicFramePr>
        <p:xfrm>
          <a:off x="900113" y="2632075"/>
          <a:ext cx="6886575" cy="3325813"/>
        </p:xfrm>
        <a:graphic>
          <a:graphicData uri="http://schemas.openxmlformats.org/presentationml/2006/ole">
            <mc:AlternateContent xmlns:mc="http://schemas.openxmlformats.org/markup-compatibility/2006">
              <mc:Choice xmlns:v="urn:schemas-microsoft-com:vml" Requires="v">
                <p:oleObj spid="_x0000_s53503" name="Document" r:id="rId3" imgW="5928310" imgH="2854484" progId="Word.Document.8">
                  <p:embed/>
                </p:oleObj>
              </mc:Choice>
              <mc:Fallback>
                <p:oleObj name="Document" r:id="rId3" imgW="5928310" imgH="28544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2075"/>
                        <a:ext cx="6886575" cy="332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8C1D3FD-21A6-4C44-B8DD-788580FE7242}" type="slidenum">
              <a:rPr lang="en-US" altLang="zh-CN"/>
              <a:pPr>
                <a:defRPr/>
              </a:pPr>
              <a:t>5</a:t>
            </a:fld>
            <a:endParaRPr lang="en-US" altLang="zh-CN"/>
          </a:p>
        </p:txBody>
      </p:sp>
      <p:sp>
        <p:nvSpPr>
          <p:cNvPr id="7171" name="Rectangle 2"/>
          <p:cNvSpPr>
            <a:spLocks noGrp="1" noChangeArrowheads="1"/>
          </p:cNvSpPr>
          <p:nvPr>
            <p:ph type="title"/>
          </p:nvPr>
        </p:nvSpPr>
        <p:spPr/>
        <p:txBody>
          <a:bodyPr/>
          <a:lstStyle/>
          <a:p>
            <a:pPr eaLnBrk="1" hangingPunct="1"/>
            <a:r>
              <a:rPr lang="en-US" altLang="zh-CN">
                <a:ea typeface="宋体" pitchFamily="2" charset="-122"/>
              </a:rPr>
              <a:t>Introduction to Set Theory (§1.6)</a:t>
            </a:r>
          </a:p>
        </p:txBody>
      </p:sp>
      <p:sp>
        <p:nvSpPr>
          <p:cNvPr id="7172" name="Rectangle 3"/>
          <p:cNvSpPr>
            <a:spLocks noGrp="1" noChangeArrowheads="1"/>
          </p:cNvSpPr>
          <p:nvPr>
            <p:ph type="body" idx="1"/>
          </p:nvPr>
        </p:nvSpPr>
        <p:spPr/>
        <p:txBody>
          <a:bodyPr/>
          <a:lstStyle/>
          <a:p>
            <a:pPr eaLnBrk="1" hangingPunct="1"/>
            <a:r>
              <a:rPr lang="en-US" altLang="zh-CN" sz="2800" b="1" dirty="0">
                <a:ea typeface="宋体" pitchFamily="2" charset="-122"/>
              </a:rPr>
              <a:t>A </a:t>
            </a:r>
            <a:r>
              <a:rPr lang="en-US" altLang="zh-CN" sz="2800" b="1" i="1" dirty="0">
                <a:ea typeface="宋体" pitchFamily="2" charset="-122"/>
              </a:rPr>
              <a:t>set</a:t>
            </a:r>
            <a:r>
              <a:rPr lang="en-US" altLang="zh-CN" sz="2800" b="1" dirty="0">
                <a:ea typeface="宋体" pitchFamily="2" charset="-122"/>
              </a:rPr>
              <a:t> is an </a:t>
            </a:r>
            <a:r>
              <a:rPr lang="en-US" altLang="zh-CN" sz="2800" b="1" i="1" dirty="0">
                <a:ea typeface="宋体" pitchFamily="2" charset="-122"/>
              </a:rPr>
              <a:t>unordered collection of objects</a:t>
            </a:r>
            <a:r>
              <a:rPr lang="en-US" altLang="zh-CN" sz="2800" b="1" dirty="0">
                <a:ea typeface="宋体" pitchFamily="2" charset="-122"/>
              </a:rPr>
              <a:t>.</a:t>
            </a:r>
          </a:p>
          <a:p>
            <a:pPr eaLnBrk="1" hangingPunct="1"/>
            <a:endParaRPr lang="en-US" altLang="zh-CN" sz="2800" b="1" dirty="0">
              <a:solidFill>
                <a:srgbClr val="030711"/>
              </a:solidFill>
              <a:ea typeface="宋体" pitchFamily="2" charset="-122"/>
            </a:endParaRPr>
          </a:p>
          <a:p>
            <a:pPr eaLnBrk="1" hangingPunct="1"/>
            <a:r>
              <a:rPr lang="en-US" altLang="zh-CN" sz="2800" b="1" dirty="0">
                <a:ea typeface="宋体" pitchFamily="2" charset="-122"/>
              </a:rPr>
              <a:t>Sets are ubiquitous</a:t>
            </a:r>
            <a:r>
              <a:rPr lang="zh-CN" altLang="en-US" sz="2800" dirty="0">
                <a:ea typeface="宋体" pitchFamily="2" charset="-122"/>
              </a:rPr>
              <a:t>无所不在的</a:t>
            </a:r>
            <a:r>
              <a:rPr lang="en-US" altLang="zh-CN" sz="2800" b="1" dirty="0">
                <a:ea typeface="宋体" pitchFamily="2" charset="-122"/>
              </a:rPr>
              <a:t>in computer software systems.</a:t>
            </a:r>
          </a:p>
          <a:p>
            <a:pPr eaLnBrk="1" hangingPunct="1"/>
            <a:r>
              <a:rPr lang="en-US" altLang="zh-CN" sz="2800" b="1" dirty="0">
                <a:ea typeface="宋体" pitchFamily="2" charset="-122"/>
              </a:rPr>
              <a:t>All of mathematics can be defined in terms of some form of set theory.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81AEEFF-22C7-49E4-B39B-80EC35654784}" type="slidenum">
              <a:rPr lang="en-US" altLang="zh-CN"/>
              <a:pPr>
                <a:defRPr/>
              </a:pPr>
              <a:t>50</a:t>
            </a:fld>
            <a:endParaRPr lang="en-US" altLang="zh-CN"/>
          </a:p>
        </p:txBody>
      </p:sp>
      <p:sp>
        <p:nvSpPr>
          <p:cNvPr id="54275" name="Rectangle 2"/>
          <p:cNvSpPr>
            <a:spLocks noGrp="1" noChangeArrowheads="1"/>
          </p:cNvSpPr>
          <p:nvPr>
            <p:ph type="title"/>
          </p:nvPr>
        </p:nvSpPr>
        <p:spPr/>
        <p:txBody>
          <a:bodyPr/>
          <a:lstStyle/>
          <a:p>
            <a:pPr eaLnBrk="1" hangingPunct="1"/>
            <a:r>
              <a:rPr lang="en-US" altLang="zh-CN">
                <a:ea typeface="宋体" pitchFamily="2" charset="-122"/>
              </a:rPr>
              <a:t>Membership Table Exercise</a:t>
            </a:r>
          </a:p>
        </p:txBody>
      </p:sp>
      <p:sp>
        <p:nvSpPr>
          <p:cNvPr id="54276" name="Rectangle 3"/>
          <p:cNvSpPr>
            <a:spLocks noGrp="1" noChangeArrowheads="1"/>
          </p:cNvSpPr>
          <p:nvPr>
            <p:ph type="body" idx="1"/>
          </p:nvPr>
        </p:nvSpPr>
        <p:spPr/>
        <p:txBody>
          <a:bodyPr/>
          <a:lstStyle/>
          <a:p>
            <a:pPr eaLnBrk="1" hangingPunct="1">
              <a:buFont typeface="Wingdings" pitchFamily="2" charset="2"/>
              <a:buNone/>
            </a:pPr>
            <a:r>
              <a:rPr lang="en-US" altLang="zh-CN">
                <a:ea typeface="宋体" pitchFamily="2" charset="-122"/>
              </a:rPr>
              <a:t>Prove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B</a:t>
            </a:r>
            <a:r>
              <a:rPr lang="en-US" altLang="zh-CN">
                <a:ea typeface="宋体" pitchFamily="2" charset="-122"/>
              </a:rPr>
              <a:t>)</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 = (</a:t>
            </a:r>
            <a:r>
              <a:rPr lang="en-US" altLang="zh-CN" i="1">
                <a:ea typeface="宋体" pitchFamily="2" charset="-122"/>
              </a:rPr>
              <a:t>A</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a:t>
            </a:r>
            <a:r>
              <a:rPr lang="en-US" altLang="zh-CN">
                <a:ea typeface="宋体" pitchFamily="2" charset="-122"/>
                <a:sym typeface="Symbol" pitchFamily="18" charset="2"/>
              </a:rPr>
              <a:t></a:t>
            </a:r>
            <a:r>
              <a:rPr lang="en-US" altLang="zh-CN">
                <a:ea typeface="宋体" pitchFamily="2" charset="-122"/>
              </a:rPr>
              <a:t>(</a:t>
            </a:r>
            <a:r>
              <a:rPr lang="en-US" altLang="zh-CN" i="1">
                <a:ea typeface="宋体" pitchFamily="2" charset="-122"/>
              </a:rPr>
              <a:t>B</a:t>
            </a:r>
            <a:r>
              <a:rPr lang="en-US" altLang="zh-CN">
                <a:ea typeface="宋体" pitchFamily="2" charset="-122"/>
                <a:sym typeface="Symbol" pitchFamily="18" charset="2"/>
              </a:rPr>
              <a:t></a:t>
            </a:r>
            <a:r>
              <a:rPr lang="en-US" altLang="zh-CN" i="1">
                <a:ea typeface="宋体" pitchFamily="2" charset="-122"/>
              </a:rPr>
              <a:t>C</a:t>
            </a:r>
            <a:r>
              <a:rPr lang="en-US" altLang="zh-CN">
                <a:ea typeface="宋体" pitchFamily="2" charset="-122"/>
              </a:rPr>
              <a:t>).</a:t>
            </a:r>
          </a:p>
        </p:txBody>
      </p:sp>
      <p:graphicFrame>
        <p:nvGraphicFramePr>
          <p:cNvPr id="54277" name="Object 4"/>
          <p:cNvGraphicFramePr>
            <a:graphicFrameLocks noChangeAspect="1"/>
          </p:cNvGraphicFramePr>
          <p:nvPr/>
        </p:nvGraphicFramePr>
        <p:xfrm>
          <a:off x="900113" y="2633663"/>
          <a:ext cx="6970712" cy="3362325"/>
        </p:xfrm>
        <a:graphic>
          <a:graphicData uri="http://schemas.openxmlformats.org/presentationml/2006/ole">
            <mc:AlternateContent xmlns:mc="http://schemas.openxmlformats.org/markup-compatibility/2006">
              <mc:Choice xmlns:v="urn:schemas-microsoft-com:vml" Requires="v">
                <p:oleObj spid="_x0000_s54527" name="Document" r:id="rId3" imgW="5928310" imgH="2854484" progId="Word.Document.8">
                  <p:embed/>
                </p:oleObj>
              </mc:Choice>
              <mc:Fallback>
                <p:oleObj name="Document" r:id="rId3" imgW="5928310" imgH="28544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3663"/>
                        <a:ext cx="6970712" cy="336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0947E4F-272D-4081-821F-FB4DF5E00F3B}" type="slidenum">
              <a:rPr lang="en-US" altLang="zh-CN"/>
              <a:pPr>
                <a:defRPr/>
              </a:pPr>
              <a:t>51</a:t>
            </a:fld>
            <a:endParaRPr lang="en-US" altLang="zh-CN"/>
          </a:p>
        </p:txBody>
      </p:sp>
      <p:sp>
        <p:nvSpPr>
          <p:cNvPr id="55299" name="Rectangle 2"/>
          <p:cNvSpPr>
            <a:spLocks noGrp="1" noChangeArrowheads="1"/>
          </p:cNvSpPr>
          <p:nvPr>
            <p:ph type="title"/>
          </p:nvPr>
        </p:nvSpPr>
        <p:spPr/>
        <p:txBody>
          <a:bodyPr/>
          <a:lstStyle/>
          <a:p>
            <a:pPr eaLnBrk="1" hangingPunct="1"/>
            <a:r>
              <a:rPr lang="en-US" altLang="zh-CN">
                <a:ea typeface="宋体" pitchFamily="2" charset="-122"/>
              </a:rPr>
              <a:t>Generalized Union</a:t>
            </a:r>
          </a:p>
        </p:txBody>
      </p:sp>
      <p:sp>
        <p:nvSpPr>
          <p:cNvPr id="55300" name="Rectangle 3"/>
          <p:cNvSpPr>
            <a:spLocks noGrp="1" noChangeArrowheads="1"/>
          </p:cNvSpPr>
          <p:nvPr>
            <p:ph type="body" idx="1"/>
          </p:nvPr>
        </p:nvSpPr>
        <p:spPr/>
        <p:txBody>
          <a:bodyPr/>
          <a:lstStyle/>
          <a:p>
            <a:pPr eaLnBrk="1" hangingPunct="1"/>
            <a:r>
              <a:rPr lang="en-US" altLang="zh-CN" dirty="0">
                <a:ea typeface="宋体" pitchFamily="2" charset="-122"/>
              </a:rPr>
              <a:t>Binary union operator: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B</a:t>
            </a:r>
            <a:endParaRPr lang="en-US" altLang="zh-CN" dirty="0">
              <a:ea typeface="宋体" pitchFamily="2" charset="-122"/>
              <a:sym typeface="Symbol" pitchFamily="18" charset="2"/>
            </a:endParaRPr>
          </a:p>
          <a:p>
            <a:pPr eaLnBrk="1" hangingPunct="1"/>
            <a:r>
              <a:rPr lang="en-US" altLang="zh-CN" i="1" dirty="0">
                <a:ea typeface="宋体" pitchFamily="2" charset="-122"/>
                <a:sym typeface="Symbol" pitchFamily="18" charset="2"/>
              </a:rPr>
              <a:t>n</a:t>
            </a:r>
            <a:r>
              <a:rPr lang="en-US" altLang="zh-CN" dirty="0">
                <a:ea typeface="宋体" pitchFamily="2" charset="-122"/>
                <a:sym typeface="Symbol" pitchFamily="18" charset="2"/>
              </a:rPr>
              <a:t>-</a:t>
            </a:r>
            <a:r>
              <a:rPr lang="en-US" altLang="zh-CN" dirty="0" err="1">
                <a:ea typeface="宋体" pitchFamily="2" charset="-122"/>
                <a:sym typeface="Symbol" pitchFamily="18" charset="2"/>
              </a:rPr>
              <a:t>ary</a:t>
            </a:r>
            <a:r>
              <a:rPr lang="en-US" altLang="zh-CN" dirty="0">
                <a:ea typeface="宋体" pitchFamily="2" charset="-122"/>
                <a:sym typeface="Symbol" pitchFamily="18" charset="2"/>
              </a:rPr>
              <a:t> union:</a:t>
            </a:r>
            <a:br>
              <a:rPr lang="en-US" altLang="zh-CN" dirty="0">
                <a:ea typeface="宋体" pitchFamily="2" charset="-122"/>
                <a:sym typeface="Symbol" pitchFamily="18" charset="2"/>
              </a:rPr>
            </a:br>
            <a:r>
              <a:rPr lang="en-US" altLang="zh-CN" i="1" dirty="0">
                <a:solidFill>
                  <a:srgbClr val="FF0000"/>
                </a:solidFill>
                <a:ea typeface="宋体" pitchFamily="2" charset="-122"/>
                <a:sym typeface="Symbol" pitchFamily="18" charset="2"/>
              </a:rPr>
              <a:t>A</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A</a:t>
            </a:r>
            <a:r>
              <a:rPr lang="en-US" altLang="zh-CN" baseline="-25000" dirty="0">
                <a:solidFill>
                  <a:srgbClr val="FF0000"/>
                </a:solidFill>
                <a:ea typeface="宋体" pitchFamily="2" charset="-122"/>
                <a:sym typeface="Symbol" pitchFamily="18" charset="2"/>
              </a:rPr>
              <a:t>2</a:t>
            </a:r>
            <a:r>
              <a:rPr lang="en-US" altLang="zh-CN" dirty="0">
                <a:solidFill>
                  <a:srgbClr val="FF0000"/>
                </a:solidFill>
                <a:ea typeface="宋体" pitchFamily="2" charset="-122"/>
                <a:sym typeface="Symbol" pitchFamily="18" charset="2"/>
              </a:rPr>
              <a:t></a:t>
            </a:r>
            <a:r>
              <a:rPr lang="en-US" altLang="zh-CN" dirty="0">
                <a:solidFill>
                  <a:srgbClr val="FF0000"/>
                </a:solidFill>
                <a:latin typeface="Times New Roman" pitchFamily="18" charset="0"/>
                <a:ea typeface="宋体" pitchFamily="2" charset="-122"/>
                <a:sym typeface="Symbol" pitchFamily="18" charset="2"/>
              </a:rPr>
              <a:t>…</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A</a:t>
            </a:r>
            <a:r>
              <a:rPr lang="en-US" altLang="zh-CN" i="1" baseline="-25000" dirty="0">
                <a:solidFill>
                  <a:srgbClr val="FF0000"/>
                </a:solidFill>
                <a:ea typeface="宋体" pitchFamily="2" charset="-122"/>
                <a:sym typeface="Symbol" pitchFamily="18" charset="2"/>
              </a:rPr>
              <a:t>n</a:t>
            </a:r>
            <a:r>
              <a:rPr lang="en-US" altLang="zh-CN" dirty="0">
                <a:solidFill>
                  <a:srgbClr val="FF0000"/>
                </a:solidFill>
                <a:ea typeface="宋体" pitchFamily="2" charset="-122"/>
                <a:sym typeface="Symbol" pitchFamily="18" charset="2"/>
              </a:rPr>
              <a:t> : ((</a:t>
            </a:r>
            <a:r>
              <a:rPr lang="en-US" altLang="zh-CN" dirty="0">
                <a:solidFill>
                  <a:srgbClr val="FF0000"/>
                </a:solidFill>
                <a:latin typeface="Times New Roman" pitchFamily="18" charset="0"/>
                <a:ea typeface="宋体" pitchFamily="2" charset="-122"/>
                <a:sym typeface="Symbol" pitchFamily="18" charset="2"/>
              </a:rPr>
              <a:t>…</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sym typeface="Symbol" pitchFamily="18" charset="2"/>
              </a:rPr>
              <a:t>A</a:t>
            </a:r>
            <a:r>
              <a:rPr lang="en-US" altLang="zh-CN" baseline="-25000" dirty="0">
                <a:solidFill>
                  <a:srgbClr val="FF0000"/>
                </a:solidFill>
                <a:ea typeface="宋体" pitchFamily="2" charset="-122"/>
                <a:sym typeface="Symbol" pitchFamily="18" charset="2"/>
              </a:rPr>
              <a:t>1</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A</a:t>
            </a:r>
            <a:r>
              <a:rPr lang="en-US" altLang="zh-CN" baseline="-25000" dirty="0">
                <a:solidFill>
                  <a:srgbClr val="FF0000"/>
                </a:solidFill>
                <a:ea typeface="宋体" pitchFamily="2" charset="-122"/>
                <a:sym typeface="Symbol" pitchFamily="18" charset="2"/>
              </a:rPr>
              <a:t>2</a:t>
            </a:r>
            <a:r>
              <a:rPr lang="en-US" altLang="zh-CN" dirty="0">
                <a:solidFill>
                  <a:srgbClr val="FF0000"/>
                </a:solidFill>
                <a:ea typeface="宋体" pitchFamily="2" charset="-122"/>
                <a:sym typeface="Symbol" pitchFamily="18" charset="2"/>
              </a:rPr>
              <a:t>)</a:t>
            </a:r>
            <a:r>
              <a:rPr lang="en-US" altLang="zh-CN" baseline="-25000" dirty="0">
                <a:solidFill>
                  <a:srgbClr val="FF0000"/>
                </a:solidFill>
                <a:ea typeface="宋体" pitchFamily="2" charset="-122"/>
                <a:sym typeface="Symbol" pitchFamily="18" charset="2"/>
              </a:rPr>
              <a:t> </a:t>
            </a:r>
            <a:r>
              <a:rPr lang="en-US" altLang="zh-CN" dirty="0">
                <a:solidFill>
                  <a:srgbClr val="FF0000"/>
                </a:solidFill>
                <a:ea typeface="宋体" pitchFamily="2" charset="-122"/>
                <a:sym typeface="Symbol" pitchFamily="18" charset="2"/>
              </a:rPr>
              <a:t></a:t>
            </a:r>
            <a:r>
              <a:rPr lang="en-US" altLang="zh-CN" dirty="0">
                <a:solidFill>
                  <a:srgbClr val="FF0000"/>
                </a:solidFill>
                <a:latin typeface="Times New Roman" pitchFamily="18" charset="0"/>
                <a:ea typeface="宋体" pitchFamily="2" charset="-122"/>
                <a:sym typeface="Symbol" pitchFamily="18" charset="2"/>
              </a:rPr>
              <a:t>…</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A</a:t>
            </a:r>
            <a:r>
              <a:rPr lang="en-US" altLang="zh-CN" i="1" baseline="-25000" dirty="0">
                <a:solidFill>
                  <a:srgbClr val="FF0000"/>
                </a:solidFill>
                <a:ea typeface="宋体" pitchFamily="2" charset="-122"/>
                <a:sym typeface="Symbol" pitchFamily="18" charset="2"/>
              </a:rPr>
              <a:t>n</a:t>
            </a:r>
            <a:r>
              <a:rPr lang="en-US" altLang="zh-CN" dirty="0">
                <a:solidFill>
                  <a:srgbClr val="FF0000"/>
                </a:solidFill>
                <a:ea typeface="宋体" pitchFamily="2" charset="-122"/>
                <a:sym typeface="Symbol" pitchFamily="18" charset="2"/>
              </a:rPr>
              <a:t>)</a:t>
            </a:r>
            <a:br>
              <a:rPr lang="en-US" altLang="zh-CN" dirty="0">
                <a:ea typeface="宋体" pitchFamily="2" charset="-122"/>
                <a:sym typeface="Symbol" pitchFamily="18" charset="2"/>
              </a:rPr>
            </a:br>
            <a:r>
              <a:rPr lang="en-US" altLang="zh-CN" dirty="0">
                <a:ea typeface="宋体" pitchFamily="2" charset="-122"/>
                <a:sym typeface="Symbol" pitchFamily="18" charset="2"/>
              </a:rPr>
              <a:t>(grouping &amp; order is irrelevant)</a:t>
            </a:r>
          </a:p>
          <a:p>
            <a:pPr eaLnBrk="1" hangingPunct="1"/>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Big U</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notation:</a:t>
            </a:r>
            <a:br>
              <a:rPr lang="en-US" altLang="zh-CN" dirty="0">
                <a:ea typeface="宋体" pitchFamily="2" charset="-122"/>
                <a:sym typeface="Symbol" pitchFamily="18" charset="2"/>
              </a:rPr>
            </a:br>
            <a:endParaRPr lang="en-US" altLang="zh-CN" dirty="0">
              <a:ea typeface="宋体" pitchFamily="2" charset="-122"/>
              <a:sym typeface="Symbol" pitchFamily="18" charset="2"/>
            </a:endParaRPr>
          </a:p>
          <a:p>
            <a:pPr eaLnBrk="1" hangingPunct="1"/>
            <a:r>
              <a:rPr lang="en-US" altLang="zh-CN" dirty="0">
                <a:ea typeface="宋体" pitchFamily="2" charset="-122"/>
                <a:sym typeface="Symbol" pitchFamily="18" charset="2"/>
              </a:rPr>
              <a:t>Or for infinite sets of sets:</a:t>
            </a:r>
            <a:br>
              <a:rPr lang="en-US" altLang="zh-CN" dirty="0">
                <a:ea typeface="宋体" pitchFamily="2" charset="-122"/>
                <a:sym typeface="Symbol" pitchFamily="18" charset="2"/>
              </a:rPr>
            </a:br>
            <a:endParaRPr lang="en-US" altLang="zh-CN" i="1" baseline="-25000" dirty="0">
              <a:ea typeface="宋体" pitchFamily="2" charset="-122"/>
              <a:sym typeface="Symbol" pitchFamily="18" charset="2"/>
            </a:endParaRPr>
          </a:p>
        </p:txBody>
      </p:sp>
      <p:graphicFrame>
        <p:nvGraphicFramePr>
          <p:cNvPr id="55302" name="对象 1"/>
          <p:cNvGraphicFramePr>
            <a:graphicFrameLocks noChangeAspect="1"/>
          </p:cNvGraphicFramePr>
          <p:nvPr/>
        </p:nvGraphicFramePr>
        <p:xfrm>
          <a:off x="6096000" y="4419600"/>
          <a:ext cx="990600" cy="1162050"/>
        </p:xfrm>
        <a:graphic>
          <a:graphicData uri="http://schemas.openxmlformats.org/presentationml/2006/ole">
            <mc:AlternateContent xmlns:mc="http://schemas.openxmlformats.org/markup-compatibility/2006">
              <mc:Choice xmlns:v="urn:schemas-microsoft-com:vml" Requires="v">
                <p:oleObj spid="_x0000_s55803" name="Equation" r:id="rId3" imgW="368140" imgH="431613" progId="Equation.DSMT4">
                  <p:embed/>
                </p:oleObj>
              </mc:Choice>
              <mc:Fallback>
                <p:oleObj name="Equation" r:id="rId3" imgW="368140" imgH="431613"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419600"/>
                        <a:ext cx="9906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69388082"/>
              </p:ext>
            </p:extLst>
          </p:nvPr>
        </p:nvGraphicFramePr>
        <p:xfrm>
          <a:off x="4343400" y="3429000"/>
          <a:ext cx="922337" cy="1162050"/>
        </p:xfrm>
        <a:graphic>
          <a:graphicData uri="http://schemas.openxmlformats.org/presentationml/2006/ole">
            <mc:AlternateContent xmlns:mc="http://schemas.openxmlformats.org/markup-compatibility/2006">
              <mc:Choice xmlns:v="urn:schemas-microsoft-com:vml" Requires="v">
                <p:oleObj spid="_x0000_s55804" name="Equation" r:id="rId5" imgW="342720" imgH="431640" progId="Equation.DSMT4">
                  <p:embed/>
                </p:oleObj>
              </mc:Choice>
              <mc:Fallback>
                <p:oleObj name="Equation" r:id="rId5" imgW="342720" imgH="431640" progId="Equation.DSMT4">
                  <p:embed/>
                  <p:pic>
                    <p:nvPicPr>
                      <p:cNvPr id="0" name="对象 1"/>
                      <p:cNvPicPr>
                        <a:picLocks noChangeAspect="1" noChangeArrowheads="1"/>
                      </p:cNvPicPr>
                      <p:nvPr/>
                    </p:nvPicPr>
                    <p:blipFill>
                      <a:blip r:embed="rId6"/>
                      <a:srcRect/>
                      <a:stretch>
                        <a:fillRect/>
                      </a:stretch>
                    </p:blipFill>
                    <p:spPr bwMode="auto">
                      <a:xfrm>
                        <a:off x="4343400" y="3429000"/>
                        <a:ext cx="92233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E146E6F-F116-4E21-B116-296FB55D3A8C}" type="slidenum">
              <a:rPr lang="en-US" altLang="zh-CN"/>
              <a:pPr>
                <a:defRPr/>
              </a:pPr>
              <a:t>52</a:t>
            </a:fld>
            <a:endParaRPr lang="en-US" altLang="zh-CN"/>
          </a:p>
        </p:txBody>
      </p:sp>
      <p:sp>
        <p:nvSpPr>
          <p:cNvPr id="56323" name="Rectangle 2"/>
          <p:cNvSpPr>
            <a:spLocks noGrp="1" noChangeArrowheads="1"/>
          </p:cNvSpPr>
          <p:nvPr>
            <p:ph type="title"/>
          </p:nvPr>
        </p:nvSpPr>
        <p:spPr/>
        <p:txBody>
          <a:bodyPr/>
          <a:lstStyle/>
          <a:p>
            <a:pPr eaLnBrk="1" hangingPunct="1"/>
            <a:r>
              <a:rPr lang="en-US" altLang="zh-CN">
                <a:ea typeface="宋体" pitchFamily="2" charset="-122"/>
              </a:rPr>
              <a:t>Generalized Intersection</a:t>
            </a:r>
          </a:p>
        </p:txBody>
      </p:sp>
      <p:sp>
        <p:nvSpPr>
          <p:cNvPr id="56324" name="Rectangle 3"/>
          <p:cNvSpPr>
            <a:spLocks noGrp="1" noChangeArrowheads="1"/>
          </p:cNvSpPr>
          <p:nvPr>
            <p:ph type="body" idx="1"/>
          </p:nvPr>
        </p:nvSpPr>
        <p:spPr/>
        <p:txBody>
          <a:bodyPr/>
          <a:lstStyle/>
          <a:p>
            <a:pPr eaLnBrk="1" hangingPunct="1"/>
            <a:r>
              <a:rPr lang="en-US" altLang="zh-CN" dirty="0">
                <a:ea typeface="宋体" pitchFamily="2" charset="-122"/>
              </a:rPr>
              <a:t>Binary intersection operator: </a:t>
            </a:r>
            <a:r>
              <a:rPr lang="en-US" altLang="zh-CN" i="1" dirty="0">
                <a:ea typeface="宋体" pitchFamily="2" charset="-122"/>
              </a:rPr>
              <a:t>A</a:t>
            </a:r>
            <a:r>
              <a:rPr lang="en-US" altLang="zh-CN" dirty="0">
                <a:ea typeface="宋体" pitchFamily="2" charset="-122"/>
                <a:sym typeface="Symbol" pitchFamily="18" charset="2"/>
              </a:rPr>
              <a:t></a:t>
            </a:r>
            <a:r>
              <a:rPr lang="en-US" altLang="zh-CN" i="1" dirty="0">
                <a:ea typeface="宋体" pitchFamily="2" charset="-122"/>
                <a:sym typeface="Symbol" pitchFamily="18" charset="2"/>
              </a:rPr>
              <a:t>B</a:t>
            </a:r>
            <a:endParaRPr lang="en-US" altLang="zh-CN" dirty="0">
              <a:ea typeface="宋体" pitchFamily="2" charset="-122"/>
              <a:sym typeface="Symbol" pitchFamily="18" charset="2"/>
            </a:endParaRPr>
          </a:p>
          <a:p>
            <a:pPr eaLnBrk="1" hangingPunct="1"/>
            <a:r>
              <a:rPr lang="en-US" altLang="zh-CN" i="1" dirty="0">
                <a:ea typeface="宋体" pitchFamily="2" charset="-122"/>
                <a:sym typeface="Symbol" pitchFamily="18" charset="2"/>
              </a:rPr>
              <a:t>n</a:t>
            </a:r>
            <a:r>
              <a:rPr lang="en-US" altLang="zh-CN" dirty="0">
                <a:ea typeface="宋体" pitchFamily="2" charset="-122"/>
                <a:sym typeface="Symbol" pitchFamily="18" charset="2"/>
              </a:rPr>
              <a:t>-</a:t>
            </a:r>
            <a:r>
              <a:rPr lang="en-US" altLang="zh-CN" dirty="0" err="1">
                <a:ea typeface="宋体" pitchFamily="2" charset="-122"/>
                <a:sym typeface="Symbol" pitchFamily="18" charset="2"/>
              </a:rPr>
              <a:t>ary</a:t>
            </a:r>
            <a:r>
              <a:rPr lang="en-US" altLang="zh-CN" dirty="0">
                <a:ea typeface="宋体" pitchFamily="2" charset="-122"/>
                <a:sym typeface="Symbol" pitchFamily="18" charset="2"/>
              </a:rPr>
              <a:t> intersection:</a:t>
            </a:r>
            <a:br>
              <a:rPr lang="en-US" altLang="zh-CN" dirty="0">
                <a:ea typeface="宋体" pitchFamily="2" charset="-122"/>
                <a:sym typeface="Symbol" pitchFamily="18" charset="2"/>
              </a:rPr>
            </a:br>
            <a:r>
              <a:rPr lang="en-US" altLang="zh-CN" i="1" dirty="0">
                <a:ea typeface="宋体" pitchFamily="2" charset="-122"/>
                <a:sym typeface="Symbol" pitchFamily="18" charset="2"/>
              </a:rPr>
              <a:t>A</a:t>
            </a:r>
            <a:r>
              <a:rPr lang="en-US" altLang="zh-CN" baseline="-25000" dirty="0">
                <a:ea typeface="宋体" pitchFamily="2" charset="-122"/>
                <a:sym typeface="Symbol" pitchFamily="18" charset="2"/>
              </a:rPr>
              <a:t>1</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r>
              <a:rPr lang="en-US" altLang="zh-CN" baseline="-25000" dirty="0">
                <a:ea typeface="宋体" pitchFamily="2" charset="-122"/>
                <a:sym typeface="Symbol" pitchFamily="18" charset="2"/>
              </a:rPr>
              <a:t>2</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r>
              <a:rPr lang="en-US" altLang="zh-CN" i="1" baseline="-25000" dirty="0">
                <a:ea typeface="宋体" pitchFamily="2" charset="-122"/>
                <a:sym typeface="Symbol" pitchFamily="18" charset="2"/>
              </a:rPr>
              <a:t>n</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r>
              <a:rPr lang="en-US" altLang="zh-CN" baseline="-25000" dirty="0">
                <a:ea typeface="宋体" pitchFamily="2" charset="-122"/>
                <a:sym typeface="Symbol" pitchFamily="18" charset="2"/>
              </a:rPr>
              <a:t>1</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r>
              <a:rPr lang="en-US" altLang="zh-CN" baseline="-25000" dirty="0">
                <a:ea typeface="宋体" pitchFamily="2" charset="-122"/>
                <a:sym typeface="Symbol" pitchFamily="18" charset="2"/>
              </a:rPr>
              <a:t>2</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r>
              <a:rPr lang="en-US" altLang="zh-CN" i="1" dirty="0">
                <a:ea typeface="宋体" pitchFamily="2" charset="-122"/>
                <a:sym typeface="Symbol" pitchFamily="18" charset="2"/>
              </a:rPr>
              <a:t>A</a:t>
            </a:r>
            <a:r>
              <a:rPr lang="en-US" altLang="zh-CN" i="1" baseline="-25000" dirty="0">
                <a:ea typeface="宋体" pitchFamily="2" charset="-122"/>
                <a:sym typeface="Symbol" pitchFamily="18" charset="2"/>
              </a:rPr>
              <a:t>n</a:t>
            </a:r>
            <a:r>
              <a:rPr lang="en-US" altLang="zh-CN" dirty="0">
                <a:ea typeface="宋体" pitchFamily="2" charset="-122"/>
                <a:sym typeface="Symbol" pitchFamily="18" charset="2"/>
              </a:rPr>
              <a:t>)</a:t>
            </a:r>
            <a:br>
              <a:rPr lang="en-US" altLang="zh-CN" dirty="0">
                <a:ea typeface="宋体" pitchFamily="2" charset="-122"/>
                <a:sym typeface="Symbol" pitchFamily="18" charset="2"/>
              </a:rPr>
            </a:br>
            <a:r>
              <a:rPr lang="en-US" altLang="zh-CN" dirty="0">
                <a:ea typeface="宋体" pitchFamily="2" charset="-122"/>
                <a:sym typeface="Symbol" pitchFamily="18" charset="2"/>
              </a:rPr>
              <a:t>(grouping &amp; order is irrelevant)</a:t>
            </a:r>
          </a:p>
          <a:p>
            <a:pPr eaLnBrk="1" hangingPunct="1"/>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Big Arch</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notation:</a:t>
            </a:r>
            <a:br>
              <a:rPr lang="en-US" altLang="zh-CN" dirty="0">
                <a:ea typeface="宋体" pitchFamily="2" charset="-122"/>
                <a:sym typeface="Symbol" pitchFamily="18" charset="2"/>
              </a:rPr>
            </a:br>
            <a:endParaRPr lang="en-US" altLang="zh-CN" dirty="0">
              <a:ea typeface="宋体" pitchFamily="2" charset="-122"/>
              <a:sym typeface="Symbol" pitchFamily="18" charset="2"/>
            </a:endParaRPr>
          </a:p>
          <a:p>
            <a:pPr eaLnBrk="1" hangingPunct="1"/>
            <a:r>
              <a:rPr lang="en-US" altLang="zh-CN" dirty="0">
                <a:ea typeface="宋体" pitchFamily="2" charset="-122"/>
                <a:sym typeface="Symbol" pitchFamily="18" charset="2"/>
              </a:rPr>
              <a:t>Or for infinite sets of sets:</a:t>
            </a:r>
            <a:br>
              <a:rPr lang="en-US" altLang="zh-CN" dirty="0">
                <a:ea typeface="宋体" pitchFamily="2" charset="-122"/>
                <a:sym typeface="Symbol" pitchFamily="18" charset="2"/>
              </a:rPr>
            </a:br>
            <a:endParaRPr lang="en-US" altLang="zh-CN" dirty="0">
              <a:ea typeface="宋体" pitchFamily="2" charset="-122"/>
              <a:sym typeface="Symbol" pitchFamily="18" charset="2"/>
            </a:endParaRPr>
          </a:p>
        </p:txBody>
      </p:sp>
      <p:graphicFrame>
        <p:nvGraphicFramePr>
          <p:cNvPr id="56326" name="对象 1"/>
          <p:cNvGraphicFramePr>
            <a:graphicFrameLocks noChangeAspect="1"/>
          </p:cNvGraphicFramePr>
          <p:nvPr>
            <p:extLst>
              <p:ext uri="{D42A27DB-BD31-4B8C-83A1-F6EECF244321}">
                <p14:modId xmlns:p14="http://schemas.microsoft.com/office/powerpoint/2010/main" val="3934475607"/>
              </p:ext>
            </p:extLst>
          </p:nvPr>
        </p:nvGraphicFramePr>
        <p:xfrm>
          <a:off x="6019800" y="4445846"/>
          <a:ext cx="990600" cy="1161203"/>
        </p:xfrm>
        <a:graphic>
          <a:graphicData uri="http://schemas.openxmlformats.org/presentationml/2006/ole">
            <mc:AlternateContent xmlns:mc="http://schemas.openxmlformats.org/markup-compatibility/2006">
              <mc:Choice xmlns:v="urn:schemas-microsoft-com:vml" Requires="v">
                <p:oleObj spid="_x0000_s56827" name="Equation" r:id="rId3" imgW="368280" imgH="431640" progId="Equation.DSMT4">
                  <p:embed/>
                </p:oleObj>
              </mc:Choice>
              <mc:Fallback>
                <p:oleObj name="Equation" r:id="rId3" imgW="368280" imgH="431640" progId="Equation.DSMT4">
                  <p:embed/>
                  <p:pic>
                    <p:nvPicPr>
                      <p:cNvPr id="0" name="对象 1"/>
                      <p:cNvPicPr>
                        <a:picLocks noChangeAspect="1" noChangeArrowheads="1"/>
                      </p:cNvPicPr>
                      <p:nvPr/>
                    </p:nvPicPr>
                    <p:blipFill>
                      <a:blip r:embed="rId4"/>
                      <a:srcRect/>
                      <a:stretch>
                        <a:fillRect/>
                      </a:stretch>
                    </p:blipFill>
                    <p:spPr bwMode="auto">
                      <a:xfrm>
                        <a:off x="6019800" y="4445846"/>
                        <a:ext cx="990600" cy="1161203"/>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840213646"/>
              </p:ext>
            </p:extLst>
          </p:nvPr>
        </p:nvGraphicFramePr>
        <p:xfrm>
          <a:off x="4876800" y="3505200"/>
          <a:ext cx="821663" cy="1035050"/>
        </p:xfrm>
        <a:graphic>
          <a:graphicData uri="http://schemas.openxmlformats.org/presentationml/2006/ole">
            <mc:AlternateContent xmlns:mc="http://schemas.openxmlformats.org/markup-compatibility/2006">
              <mc:Choice xmlns:v="urn:schemas-microsoft-com:vml" Requires="v">
                <p:oleObj spid="_x0000_s56828" name="Equation" r:id="rId5" imgW="342720" imgH="431640" progId="Equation.DSMT4">
                  <p:embed/>
                </p:oleObj>
              </mc:Choice>
              <mc:Fallback>
                <p:oleObj name="Equation" r:id="rId5" imgW="342720" imgH="431640" progId="Equation.DSMT4">
                  <p:embed/>
                  <p:pic>
                    <p:nvPicPr>
                      <p:cNvPr id="0" name="对象 1"/>
                      <p:cNvPicPr>
                        <a:picLocks noChangeAspect="1" noChangeArrowheads="1"/>
                      </p:cNvPicPr>
                      <p:nvPr/>
                    </p:nvPicPr>
                    <p:blipFill>
                      <a:blip r:embed="rId6"/>
                      <a:srcRect/>
                      <a:stretch>
                        <a:fillRect/>
                      </a:stretch>
                    </p:blipFill>
                    <p:spPr bwMode="auto">
                      <a:xfrm>
                        <a:off x="4876800" y="3505200"/>
                        <a:ext cx="821663" cy="1035050"/>
                      </a:xfrm>
                      <a:prstGeom prst="rect">
                        <a:avLst/>
                      </a:prstGeom>
                      <a:noFill/>
                      <a:ln>
                        <a:noFill/>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历史上的考题</a:t>
            </a:r>
            <a:endParaRPr lang="zh-CN" altLang="en-US" dirty="0"/>
          </a:p>
        </p:txBody>
      </p:sp>
      <p:sp>
        <p:nvSpPr>
          <p:cNvPr id="3" name="内容占位符 2"/>
          <p:cNvSpPr>
            <a:spLocks noGrp="1"/>
          </p:cNvSpPr>
          <p:nvPr>
            <p:ph idx="1"/>
          </p:nvPr>
        </p:nvSpPr>
        <p:spPr/>
        <p:txBody>
          <a:bodyPr/>
          <a:lstStyle/>
          <a:p>
            <a:r>
              <a:rPr lang="en-US" altLang="zh-CN" dirty="0"/>
              <a:t>Prove:</a:t>
            </a:r>
            <a:r>
              <a:rPr lang="en-US" altLang="zh-CN" dirty="0">
                <a:ea typeface="宋体" pitchFamily="2" charset="-122"/>
                <a:sym typeface="Symbol" pitchFamily="18" charset="2"/>
              </a:rPr>
              <a:t> A</a:t>
            </a:r>
            <a:r>
              <a:rPr lang="en-US" altLang="zh-CN" b="1" dirty="0">
                <a:ea typeface="宋体" pitchFamily="2" charset="-122"/>
                <a:sym typeface="Symbol" pitchFamily="18" charset="2"/>
              </a:rPr>
              <a:t> </a:t>
            </a:r>
            <a:r>
              <a:rPr lang="en-US" altLang="zh-CN" dirty="0">
                <a:ea typeface="宋体" pitchFamily="2" charset="-122"/>
                <a:sym typeface="Symbol" pitchFamily="18" charset="2"/>
              </a:rPr>
              <a:t>(B-C) =</a:t>
            </a:r>
            <a:r>
              <a:rPr lang="en-US" altLang="zh-CN" b="1" dirty="0">
                <a:ea typeface="宋体" pitchFamily="2" charset="-122"/>
                <a:sym typeface="Symbol" pitchFamily="18" charset="2"/>
              </a:rPr>
              <a:t> (</a:t>
            </a:r>
            <a:r>
              <a:rPr lang="en-US" altLang="zh-CN" dirty="0">
                <a:ea typeface="宋体" pitchFamily="2" charset="-122"/>
                <a:sym typeface="Symbol" pitchFamily="18" charset="2"/>
              </a:rPr>
              <a:t>A</a:t>
            </a:r>
            <a:r>
              <a:rPr lang="en-US" altLang="zh-CN" b="1" dirty="0">
                <a:ea typeface="宋体" pitchFamily="2" charset="-122"/>
                <a:sym typeface="Symbol" pitchFamily="18" charset="2"/>
              </a:rPr>
              <a:t>  </a:t>
            </a:r>
            <a:r>
              <a:rPr lang="en-US" altLang="zh-CN" dirty="0">
                <a:ea typeface="宋体" pitchFamily="2" charset="-122"/>
                <a:sym typeface="Symbol" pitchFamily="18" charset="2"/>
              </a:rPr>
              <a:t>B)</a:t>
            </a:r>
            <a:r>
              <a:rPr lang="en-US" altLang="zh-CN" b="1" dirty="0">
                <a:ea typeface="宋体" pitchFamily="2" charset="-122"/>
                <a:sym typeface="Symbol" pitchFamily="18" charset="2"/>
              </a:rPr>
              <a:t> </a:t>
            </a:r>
            <a:r>
              <a:rPr lang="en-US" altLang="zh-CN" dirty="0">
                <a:ea typeface="宋体" pitchFamily="2" charset="-122"/>
                <a:sym typeface="Symbol" pitchFamily="18" charset="2"/>
              </a:rPr>
              <a:t>-(A</a:t>
            </a:r>
            <a:r>
              <a:rPr lang="en-US" altLang="zh-CN" b="1" dirty="0">
                <a:ea typeface="宋体" pitchFamily="2" charset="-122"/>
                <a:sym typeface="Symbol" pitchFamily="18" charset="2"/>
              </a:rPr>
              <a:t> </a:t>
            </a:r>
            <a:r>
              <a:rPr lang="en-US" altLang="zh-CN" dirty="0">
                <a:ea typeface="宋体" pitchFamily="2" charset="-122"/>
                <a:sym typeface="Symbol" pitchFamily="18" charset="2"/>
              </a:rPr>
              <a:t>C) </a:t>
            </a:r>
            <a:endParaRPr lang="zh-CN" altLang="en-US" dirty="0"/>
          </a:p>
        </p:txBody>
      </p:sp>
      <p:sp>
        <p:nvSpPr>
          <p:cNvPr id="4" name="灯片编号占位符 3"/>
          <p:cNvSpPr>
            <a:spLocks noGrp="1"/>
          </p:cNvSpPr>
          <p:nvPr>
            <p:ph type="sldNum" sz="quarter" idx="12"/>
          </p:nvPr>
        </p:nvSpPr>
        <p:spPr/>
        <p:txBody>
          <a:bodyPr/>
          <a:lstStyle/>
          <a:p>
            <a:pPr>
              <a:defRPr/>
            </a:pPr>
            <a:fld id="{3478569E-6792-44C1-B759-C5FDC6FDDF28}" type="slidenum">
              <a:rPr lang="en-US" altLang="zh-CN" smtClean="0"/>
              <a:pPr>
                <a:defRPr/>
              </a:pPr>
              <a:t>53</a:t>
            </a:fld>
            <a:endParaRPr lang="en-US" altLang="zh-CN"/>
          </a:p>
        </p:txBody>
      </p:sp>
    </p:spTree>
    <p:extLst>
      <p:ext uri="{BB962C8B-B14F-4D97-AF65-F5344CB8AC3E}">
        <p14:creationId xmlns:p14="http://schemas.microsoft.com/office/powerpoint/2010/main" val="3945391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478569E-6792-44C1-B759-C5FDC6FDDF28}" type="slidenum">
              <a:rPr lang="en-US" altLang="zh-CN" smtClean="0"/>
              <a:pPr>
                <a:defRPr/>
              </a:pPr>
              <a:t>54</a:t>
            </a:fld>
            <a:endParaRPr lang="en-US" altLang="zh-CN"/>
          </a:p>
        </p:txBody>
      </p:sp>
      <p:pic>
        <p:nvPicPr>
          <p:cNvPr id="58370" name="Picture 2" descr="G:\1. 1 离散数学\错误示例\3.1集合证明.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18683" y="1419225"/>
            <a:ext cx="6506633" cy="487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49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练习</a:t>
            </a:r>
          </a:p>
        </p:txBody>
      </p:sp>
      <p:sp>
        <p:nvSpPr>
          <p:cNvPr id="3" name="内容占位符 2"/>
          <p:cNvSpPr>
            <a:spLocks noGrp="1"/>
          </p:cNvSpPr>
          <p:nvPr>
            <p:ph idx="1"/>
          </p:nvPr>
        </p:nvSpPr>
        <p:spPr/>
        <p:txBody>
          <a:bodyPr/>
          <a:lstStyle/>
          <a:p>
            <a:r>
              <a:rPr lang="en-US" altLang="zh-CN" sz="2400" dirty="0"/>
              <a:t>Prove:</a:t>
            </a:r>
            <a:r>
              <a:rPr lang="en-US" altLang="zh-CN" sz="2400" dirty="0">
                <a:ea typeface="宋体" pitchFamily="2" charset="-122"/>
                <a:sym typeface="Symbol" pitchFamily="18" charset="2"/>
              </a:rPr>
              <a:t> A (B-C) = (A  B) - (A C) </a:t>
            </a:r>
          </a:p>
          <a:p>
            <a:r>
              <a:rPr lang="en-US" altLang="zh-CN" sz="2400" dirty="0">
                <a:ea typeface="宋体" pitchFamily="2" charset="-122"/>
                <a:sym typeface="Symbol" pitchFamily="18" charset="2"/>
              </a:rPr>
              <a:t>Proof:  first, show A (B-C)    (A  B) - (A C). </a:t>
            </a:r>
          </a:p>
          <a:p>
            <a:pPr marL="0" indent="0">
              <a:buNone/>
            </a:pPr>
            <a:r>
              <a:rPr lang="en-US" altLang="zh-CN" sz="2800" dirty="0">
                <a:ea typeface="宋体" pitchFamily="2" charset="-122"/>
                <a:sym typeface="Symbol" pitchFamily="18" charset="2"/>
              </a:rPr>
              <a:t>x  A (B-C) </a:t>
            </a:r>
          </a:p>
          <a:p>
            <a:pPr marL="514350" indent="-514350">
              <a:buFont typeface="+mj-lt"/>
              <a:buAutoNum type="arabicPeriod"/>
            </a:pPr>
            <a:r>
              <a:rPr lang="en-US" altLang="zh-CN" sz="2800" dirty="0">
                <a:ea typeface="宋体" pitchFamily="2" charset="-122"/>
                <a:sym typeface="Symbol" pitchFamily="18" charset="2"/>
              </a:rPr>
              <a:t> (x  A)</a:t>
            </a:r>
            <a:r>
              <a:rPr lang="en-US" altLang="zh-CN" sz="2800" dirty="0">
                <a:sym typeface="Symbol"/>
              </a:rPr>
              <a:t> </a:t>
            </a:r>
            <a:r>
              <a:rPr lang="en-US" altLang="zh-CN" sz="2800" dirty="0">
                <a:ea typeface="宋体" pitchFamily="2" charset="-122"/>
                <a:sym typeface="Symbol" pitchFamily="18" charset="2"/>
              </a:rPr>
              <a:t> [x  (B-C)] </a:t>
            </a:r>
          </a:p>
          <a:p>
            <a:pPr marL="514350" indent="-514350">
              <a:buFont typeface="+mj-lt"/>
              <a:buAutoNum type="arabicPeriod"/>
            </a:pPr>
            <a:r>
              <a:rPr lang="en-US" altLang="zh-CN" sz="2800" dirty="0">
                <a:ea typeface="宋体" pitchFamily="2" charset="-122"/>
                <a:sym typeface="Symbol" pitchFamily="18" charset="2"/>
              </a:rPr>
              <a:t> (x  A)</a:t>
            </a:r>
            <a:r>
              <a:rPr lang="en-US" altLang="zh-CN" sz="2800" dirty="0">
                <a:sym typeface="Symbol"/>
              </a:rPr>
              <a:t> </a:t>
            </a:r>
            <a:r>
              <a:rPr lang="en-US" altLang="zh-CN" sz="2800" dirty="0">
                <a:ea typeface="宋体" pitchFamily="2" charset="-122"/>
                <a:sym typeface="Symbol" pitchFamily="18" charset="2"/>
              </a:rPr>
              <a:t> [(x  B)</a:t>
            </a:r>
            <a:r>
              <a:rPr lang="en-US" altLang="zh-CN" sz="2800" dirty="0">
                <a:sym typeface="Symbol"/>
              </a:rPr>
              <a:t> (</a:t>
            </a:r>
            <a:r>
              <a:rPr lang="en-US" altLang="zh-CN" sz="2800" dirty="0">
                <a:ea typeface="宋体" pitchFamily="2" charset="-122"/>
                <a:sym typeface="Symbol" pitchFamily="18" charset="2"/>
              </a:rPr>
              <a:t> x  C)] </a:t>
            </a:r>
          </a:p>
          <a:p>
            <a:pPr marL="514350" indent="-514350">
              <a:buFont typeface="+mj-lt"/>
              <a:buAutoNum type="arabicPeriod"/>
            </a:pPr>
            <a:r>
              <a:rPr lang="en-US" altLang="zh-CN" sz="2800" dirty="0">
                <a:ea typeface="宋体" pitchFamily="2" charset="-122"/>
                <a:sym typeface="Symbol" pitchFamily="18" charset="2"/>
              </a:rPr>
              <a:t>[(x  A)</a:t>
            </a:r>
            <a:r>
              <a:rPr lang="en-US" altLang="zh-CN" sz="2800" dirty="0">
                <a:sym typeface="Symbol"/>
              </a:rPr>
              <a:t> </a:t>
            </a:r>
            <a:r>
              <a:rPr lang="en-US" altLang="zh-CN" sz="2800" dirty="0">
                <a:ea typeface="宋体" pitchFamily="2" charset="-122"/>
                <a:sym typeface="Symbol" pitchFamily="18" charset="2"/>
              </a:rPr>
              <a:t> (x  B)]</a:t>
            </a:r>
            <a:r>
              <a:rPr lang="en-US" altLang="zh-CN" sz="2800" dirty="0">
                <a:sym typeface="Symbol"/>
              </a:rPr>
              <a:t>  (</a:t>
            </a:r>
            <a:r>
              <a:rPr lang="en-US" altLang="zh-CN" sz="2800" dirty="0">
                <a:ea typeface="宋体" pitchFamily="2" charset="-122"/>
                <a:sym typeface="Symbol" pitchFamily="18" charset="2"/>
              </a:rPr>
              <a:t> x  C)  </a:t>
            </a:r>
          </a:p>
          <a:p>
            <a:pPr marL="514350" indent="-514350">
              <a:buFont typeface="+mj-lt"/>
              <a:buAutoNum type="arabicPeriod"/>
            </a:pPr>
            <a:r>
              <a:rPr lang="en-US" altLang="zh-CN" sz="2800" dirty="0">
                <a:ea typeface="宋体" pitchFamily="2" charset="-122"/>
                <a:sym typeface="Symbol" pitchFamily="18" charset="2"/>
              </a:rPr>
              <a:t>[x  A  B] </a:t>
            </a:r>
            <a:r>
              <a:rPr lang="en-US" altLang="zh-CN" sz="2800" dirty="0">
                <a:sym typeface="Symbol"/>
              </a:rPr>
              <a:t>[ </a:t>
            </a:r>
            <a:r>
              <a:rPr lang="en-US" altLang="zh-CN" sz="2800" dirty="0">
                <a:ea typeface="宋体" pitchFamily="2" charset="-122"/>
                <a:sym typeface="Symbol" pitchFamily="18" charset="2"/>
              </a:rPr>
              <a:t>x  A  C ]   since(A  CC )</a:t>
            </a:r>
          </a:p>
          <a:p>
            <a:pPr marL="514350" indent="-514350">
              <a:buFont typeface="+mj-lt"/>
              <a:buAutoNum type="arabicPeriod"/>
            </a:pPr>
            <a:r>
              <a:rPr lang="en-US" altLang="zh-CN" sz="2800" dirty="0">
                <a:ea typeface="宋体" pitchFamily="2" charset="-122"/>
                <a:sym typeface="Symbol" pitchFamily="18" charset="2"/>
              </a:rPr>
              <a:t>x  (A  B) – (A  C) since(the definition of -)</a:t>
            </a:r>
          </a:p>
          <a:p>
            <a:pPr marL="514350" indent="-514350">
              <a:buFont typeface="+mj-lt"/>
              <a:buAutoNum type="arabicPeriod"/>
            </a:pPr>
            <a:endParaRPr lang="en-US" altLang="zh-CN" sz="2800" dirty="0">
              <a:ea typeface="宋体" pitchFamily="2" charset="-122"/>
              <a:sym typeface="Symbol" pitchFamily="18" charset="2"/>
            </a:endParaRPr>
          </a:p>
          <a:p>
            <a:pPr marL="514350" indent="-514350">
              <a:buFont typeface="+mj-lt"/>
              <a:buAutoNum type="arabicPeriod"/>
            </a:pPr>
            <a:endParaRPr lang="en-US" altLang="zh-CN" sz="2800" dirty="0">
              <a:ea typeface="宋体" pitchFamily="2" charset="-122"/>
              <a:sym typeface="Symbol" pitchFamily="18" charset="2"/>
            </a:endParaRPr>
          </a:p>
          <a:p>
            <a:endParaRPr lang="en-US" altLang="zh-CN" dirty="0">
              <a:ea typeface="宋体" pitchFamily="2" charset="-122"/>
              <a:sym typeface="Symbol" pitchFamily="18" charset="2"/>
            </a:endParaRPr>
          </a:p>
          <a:p>
            <a:endParaRPr lang="en-US" altLang="zh-CN" dirty="0">
              <a:ea typeface="宋体" pitchFamily="2" charset="-122"/>
              <a:sym typeface="Symbol" pitchFamily="18" charset="2"/>
            </a:endParaRPr>
          </a:p>
          <a:p>
            <a:endParaRPr lang="en-US" altLang="zh-CN" dirty="0">
              <a:ea typeface="宋体" pitchFamily="2" charset="-122"/>
              <a:sym typeface="Symbol" pitchFamily="18" charset="2"/>
            </a:endParaRPr>
          </a:p>
          <a:p>
            <a:endParaRPr lang="zh-CN" altLang="en-US" dirty="0"/>
          </a:p>
        </p:txBody>
      </p:sp>
      <p:sp>
        <p:nvSpPr>
          <p:cNvPr id="4" name="灯片编号占位符 3"/>
          <p:cNvSpPr>
            <a:spLocks noGrp="1"/>
          </p:cNvSpPr>
          <p:nvPr>
            <p:ph type="sldNum" sz="quarter" idx="12"/>
          </p:nvPr>
        </p:nvSpPr>
        <p:spPr/>
        <p:txBody>
          <a:bodyPr/>
          <a:lstStyle/>
          <a:p>
            <a:pPr>
              <a:defRPr/>
            </a:pPr>
            <a:fld id="{3478569E-6792-44C1-B759-C5FDC6FDDF28}" type="slidenum">
              <a:rPr lang="en-US" altLang="zh-CN" smtClean="0"/>
              <a:pPr>
                <a:defRPr/>
              </a:pPr>
              <a:t>55</a:t>
            </a:fld>
            <a:endParaRPr lang="en-US" altLang="zh-CN"/>
          </a:p>
        </p:txBody>
      </p:sp>
    </p:spTree>
    <p:extLst>
      <p:ext uri="{BB962C8B-B14F-4D97-AF65-F5344CB8AC3E}">
        <p14:creationId xmlns:p14="http://schemas.microsoft.com/office/powerpoint/2010/main" val="298292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练习</a:t>
            </a:r>
          </a:p>
        </p:txBody>
      </p:sp>
      <p:sp>
        <p:nvSpPr>
          <p:cNvPr id="3" name="内容占位符 2"/>
          <p:cNvSpPr>
            <a:spLocks noGrp="1"/>
          </p:cNvSpPr>
          <p:nvPr>
            <p:ph idx="1"/>
          </p:nvPr>
        </p:nvSpPr>
        <p:spPr/>
        <p:txBody>
          <a:bodyPr/>
          <a:lstStyle/>
          <a:p>
            <a:r>
              <a:rPr lang="en-US" altLang="zh-CN" dirty="0"/>
              <a:t>Prove:</a:t>
            </a:r>
            <a:r>
              <a:rPr lang="en-US" altLang="zh-CN" dirty="0">
                <a:ea typeface="宋体" pitchFamily="2" charset="-122"/>
                <a:sym typeface="Symbol" pitchFamily="18" charset="2"/>
              </a:rPr>
              <a:t> A (B-C) = (A  B) - (A C) </a:t>
            </a:r>
          </a:p>
          <a:p>
            <a:r>
              <a:rPr lang="en-US" altLang="zh-CN" dirty="0">
                <a:ea typeface="宋体" pitchFamily="2" charset="-122"/>
                <a:sym typeface="Symbol" pitchFamily="18" charset="2"/>
              </a:rPr>
              <a:t>Proof: second, show A (B-C) </a:t>
            </a:r>
            <a:r>
              <a:rPr lang="en-US" altLang="zh-CN" dirty="0">
                <a:solidFill>
                  <a:srgbClr val="FF0000"/>
                </a:solidFill>
                <a:ea typeface="宋体" pitchFamily="2" charset="-122"/>
                <a:sym typeface="Symbol" pitchFamily="18" charset="2"/>
              </a:rPr>
              <a:t> </a:t>
            </a:r>
            <a:r>
              <a:rPr lang="en-US" altLang="zh-CN" dirty="0">
                <a:ea typeface="宋体" pitchFamily="2" charset="-122"/>
                <a:sym typeface="Symbol" pitchFamily="18" charset="2"/>
              </a:rPr>
              <a:t> (A  B) - (A C). </a:t>
            </a:r>
          </a:p>
          <a:p>
            <a:pPr marL="0" indent="0">
              <a:buNone/>
            </a:pPr>
            <a:r>
              <a:rPr lang="en-US" altLang="zh-CN" sz="2800" dirty="0">
                <a:ea typeface="宋体" pitchFamily="2" charset="-122"/>
                <a:sym typeface="Symbol" pitchFamily="18" charset="2"/>
              </a:rPr>
              <a:t> x  (A  B) – (A  C)</a:t>
            </a:r>
          </a:p>
          <a:p>
            <a:pPr marL="514350" indent="-514350">
              <a:buFont typeface="+mj-lt"/>
              <a:buAutoNum type="arabicPeriod"/>
            </a:pPr>
            <a:r>
              <a:rPr lang="en-US" altLang="zh-CN" sz="2800" dirty="0">
                <a:ea typeface="宋体" pitchFamily="2" charset="-122"/>
                <a:sym typeface="Symbol" pitchFamily="18" charset="2"/>
              </a:rPr>
              <a:t>[x  A  B] </a:t>
            </a:r>
            <a:r>
              <a:rPr lang="en-US" altLang="zh-CN" sz="2800" dirty="0">
                <a:sym typeface="Symbol"/>
              </a:rPr>
              <a:t>[ </a:t>
            </a:r>
            <a:r>
              <a:rPr lang="en-US" altLang="zh-CN" sz="2800" dirty="0">
                <a:ea typeface="宋体" pitchFamily="2" charset="-122"/>
                <a:sym typeface="Symbol" pitchFamily="18" charset="2"/>
              </a:rPr>
              <a:t>x  A  C ]   </a:t>
            </a:r>
          </a:p>
          <a:p>
            <a:pPr marL="514350" indent="-514350">
              <a:buFont typeface="+mj-lt"/>
              <a:buAutoNum type="arabicPeriod"/>
            </a:pPr>
            <a:r>
              <a:rPr lang="en-US" altLang="zh-CN" sz="2800" dirty="0">
                <a:ea typeface="宋体" pitchFamily="2" charset="-122"/>
                <a:sym typeface="Symbol" pitchFamily="18" charset="2"/>
              </a:rPr>
              <a:t>[(x  A)</a:t>
            </a:r>
            <a:r>
              <a:rPr lang="en-US" altLang="zh-CN" sz="2800" dirty="0">
                <a:sym typeface="Symbol"/>
              </a:rPr>
              <a:t> </a:t>
            </a:r>
            <a:r>
              <a:rPr lang="en-US" altLang="zh-CN" sz="2800" dirty="0">
                <a:ea typeface="宋体" pitchFamily="2" charset="-122"/>
                <a:sym typeface="Symbol" pitchFamily="18" charset="2"/>
              </a:rPr>
              <a:t> (x  B)]</a:t>
            </a:r>
            <a:r>
              <a:rPr lang="en-US" altLang="zh-CN" sz="2800" dirty="0">
                <a:sym typeface="Symbol"/>
              </a:rPr>
              <a:t> </a:t>
            </a:r>
            <a:r>
              <a:rPr lang="en-US" altLang="zh-CN" sz="2800" dirty="0"/>
              <a:t> ¬[</a:t>
            </a:r>
            <a:r>
              <a:rPr lang="en-US" altLang="zh-CN" sz="2800" dirty="0">
                <a:sym typeface="Symbol"/>
              </a:rPr>
              <a:t> </a:t>
            </a:r>
            <a:r>
              <a:rPr lang="en-US" altLang="zh-CN" sz="2800" dirty="0">
                <a:ea typeface="宋体" pitchFamily="2" charset="-122"/>
                <a:sym typeface="Symbol" pitchFamily="18" charset="2"/>
              </a:rPr>
              <a:t>x </a:t>
            </a:r>
            <a:r>
              <a:rPr lang="en-US" altLang="zh-CN" sz="2800" dirty="0">
                <a:sym typeface="Symbol"/>
              </a:rPr>
              <a:t> </a:t>
            </a:r>
            <a:r>
              <a:rPr lang="en-US" altLang="zh-CN" sz="2800" dirty="0">
                <a:ea typeface="宋体" pitchFamily="2" charset="-122"/>
                <a:sym typeface="Symbol" pitchFamily="18" charset="2"/>
              </a:rPr>
              <a:t>A  C ]  </a:t>
            </a:r>
          </a:p>
          <a:p>
            <a:pPr marL="514350" indent="-514350">
              <a:buFont typeface="+mj-lt"/>
              <a:buAutoNum type="arabicPeriod"/>
            </a:pPr>
            <a:r>
              <a:rPr lang="en-US" altLang="zh-CN" sz="2800" dirty="0">
                <a:ea typeface="宋体" pitchFamily="2" charset="-122"/>
                <a:sym typeface="Symbol" pitchFamily="18" charset="2"/>
              </a:rPr>
              <a:t>(x  A)</a:t>
            </a:r>
            <a:r>
              <a:rPr lang="en-US" altLang="zh-CN" sz="2800" dirty="0">
                <a:sym typeface="Symbol"/>
              </a:rPr>
              <a:t> </a:t>
            </a:r>
            <a:r>
              <a:rPr lang="en-US" altLang="zh-CN" sz="2800" dirty="0">
                <a:ea typeface="宋体" pitchFamily="2" charset="-122"/>
                <a:sym typeface="Symbol" pitchFamily="18" charset="2"/>
              </a:rPr>
              <a:t> (x  B)</a:t>
            </a:r>
            <a:r>
              <a:rPr lang="en-US" altLang="zh-CN" sz="2800" dirty="0">
                <a:sym typeface="Symbol"/>
              </a:rPr>
              <a:t> </a:t>
            </a:r>
            <a:r>
              <a:rPr lang="en-US" altLang="zh-CN" sz="2800" dirty="0"/>
              <a:t> ¬[</a:t>
            </a:r>
            <a:r>
              <a:rPr lang="en-US" altLang="zh-CN" sz="2800" dirty="0">
                <a:sym typeface="Symbol"/>
              </a:rPr>
              <a:t> </a:t>
            </a:r>
            <a:r>
              <a:rPr lang="en-US" altLang="zh-CN" sz="2800" dirty="0">
                <a:ea typeface="宋体" pitchFamily="2" charset="-122"/>
                <a:sym typeface="Symbol" pitchFamily="18" charset="2"/>
              </a:rPr>
              <a:t>x </a:t>
            </a:r>
            <a:r>
              <a:rPr lang="en-US" altLang="zh-CN" sz="2800" dirty="0">
                <a:sym typeface="Symbol"/>
              </a:rPr>
              <a:t> </a:t>
            </a:r>
            <a:r>
              <a:rPr lang="en-US" altLang="zh-CN" sz="2800" dirty="0">
                <a:ea typeface="宋体" pitchFamily="2" charset="-122"/>
                <a:sym typeface="Symbol" pitchFamily="18" charset="2"/>
              </a:rPr>
              <a:t>A </a:t>
            </a:r>
            <a:r>
              <a:rPr lang="en-US" altLang="zh-CN" sz="2800" dirty="0">
                <a:sym typeface="Symbol"/>
              </a:rPr>
              <a:t></a:t>
            </a:r>
            <a:r>
              <a:rPr lang="en-US" altLang="zh-CN" sz="2800" dirty="0">
                <a:ea typeface="宋体" pitchFamily="2" charset="-122"/>
                <a:sym typeface="Symbol" pitchFamily="18" charset="2"/>
              </a:rPr>
              <a:t> x </a:t>
            </a:r>
            <a:r>
              <a:rPr lang="en-US" altLang="zh-CN" sz="2800" dirty="0">
                <a:sym typeface="Symbol"/>
              </a:rPr>
              <a:t> </a:t>
            </a:r>
            <a:r>
              <a:rPr lang="en-US" altLang="zh-CN" sz="2800" dirty="0">
                <a:ea typeface="宋体" pitchFamily="2" charset="-122"/>
                <a:sym typeface="Symbol" pitchFamily="18" charset="2"/>
              </a:rPr>
              <a:t>C ]  </a:t>
            </a:r>
          </a:p>
          <a:p>
            <a:pPr marL="514350" indent="-514350">
              <a:buFont typeface="+mj-lt"/>
              <a:buAutoNum type="arabicPeriod"/>
            </a:pPr>
            <a:r>
              <a:rPr lang="en-US" altLang="zh-CN" sz="2800" dirty="0">
                <a:ea typeface="宋体" pitchFamily="2" charset="-122"/>
                <a:sym typeface="Symbol" pitchFamily="18" charset="2"/>
              </a:rPr>
              <a:t>(x  A)</a:t>
            </a:r>
            <a:r>
              <a:rPr lang="en-US" altLang="zh-CN" sz="2800" dirty="0">
                <a:sym typeface="Symbol"/>
              </a:rPr>
              <a:t> </a:t>
            </a:r>
            <a:r>
              <a:rPr lang="en-US" altLang="zh-CN" sz="2800" dirty="0">
                <a:ea typeface="宋体" pitchFamily="2" charset="-122"/>
                <a:sym typeface="Symbol" pitchFamily="18" charset="2"/>
              </a:rPr>
              <a:t> (x  B)</a:t>
            </a:r>
            <a:r>
              <a:rPr lang="en-US" altLang="zh-CN" sz="2800" dirty="0">
                <a:sym typeface="Symbol"/>
              </a:rPr>
              <a:t>   </a:t>
            </a:r>
            <a:r>
              <a:rPr lang="en-US" altLang="zh-CN" sz="2800" dirty="0"/>
              <a:t>[</a:t>
            </a:r>
            <a:r>
              <a:rPr lang="en-US" altLang="zh-CN" sz="2800" dirty="0">
                <a:sym typeface="Symbol"/>
              </a:rPr>
              <a:t> </a:t>
            </a:r>
            <a:r>
              <a:rPr lang="en-US" altLang="zh-CN" sz="2800" dirty="0">
                <a:ea typeface="宋体" pitchFamily="2" charset="-122"/>
                <a:sym typeface="Symbol" pitchFamily="18" charset="2"/>
              </a:rPr>
              <a:t>x </a:t>
            </a:r>
            <a:r>
              <a:rPr lang="en-US" altLang="zh-CN" sz="2800" dirty="0">
                <a:sym typeface="Symbol"/>
              </a:rPr>
              <a:t> </a:t>
            </a:r>
            <a:r>
              <a:rPr lang="en-US" altLang="zh-CN" sz="2800" dirty="0">
                <a:ea typeface="宋体" pitchFamily="2" charset="-122"/>
                <a:sym typeface="Symbol" pitchFamily="18" charset="2"/>
              </a:rPr>
              <a:t>A </a:t>
            </a:r>
            <a:r>
              <a:rPr lang="en-US" altLang="zh-CN" sz="2800" dirty="0">
                <a:sym typeface="Symbol"/>
              </a:rPr>
              <a:t></a:t>
            </a:r>
            <a:r>
              <a:rPr lang="en-US" altLang="zh-CN" sz="2800" dirty="0">
                <a:ea typeface="宋体" pitchFamily="2" charset="-122"/>
                <a:sym typeface="Symbol" pitchFamily="18" charset="2"/>
              </a:rPr>
              <a:t> x </a:t>
            </a:r>
            <a:r>
              <a:rPr lang="en-US" altLang="zh-CN" sz="2800" dirty="0">
                <a:sym typeface="Symbol"/>
              </a:rPr>
              <a:t> </a:t>
            </a:r>
            <a:r>
              <a:rPr lang="en-US" altLang="zh-CN" sz="2800" dirty="0">
                <a:ea typeface="宋体" pitchFamily="2" charset="-122"/>
                <a:sym typeface="Symbol" pitchFamily="18" charset="2"/>
              </a:rPr>
              <a:t>C ]  </a:t>
            </a:r>
          </a:p>
          <a:p>
            <a:pPr marL="514350" indent="-514350">
              <a:buFont typeface="+mj-lt"/>
              <a:buAutoNum type="arabicPeriod"/>
            </a:pPr>
            <a:r>
              <a:rPr lang="en-US" altLang="zh-CN" sz="2800" dirty="0">
                <a:ea typeface="宋体" pitchFamily="2" charset="-122"/>
                <a:sym typeface="Symbol" pitchFamily="18" charset="2"/>
              </a:rPr>
              <a:t> (x  B)</a:t>
            </a:r>
            <a:r>
              <a:rPr lang="en-US" altLang="zh-CN" sz="2800" dirty="0">
                <a:sym typeface="Symbol"/>
              </a:rPr>
              <a:t>   </a:t>
            </a:r>
            <a:r>
              <a:rPr lang="en-US" altLang="zh-CN" sz="2800" dirty="0"/>
              <a:t>[</a:t>
            </a:r>
            <a:r>
              <a:rPr lang="en-US" altLang="zh-CN" sz="2800" dirty="0">
                <a:sym typeface="Symbol"/>
              </a:rPr>
              <a:t> </a:t>
            </a:r>
            <a:r>
              <a:rPr lang="en-US" altLang="zh-CN" sz="2800" dirty="0">
                <a:solidFill>
                  <a:srgbClr val="FF0000"/>
                </a:solidFill>
                <a:sym typeface="Symbol"/>
              </a:rPr>
              <a:t>F</a:t>
            </a:r>
            <a:r>
              <a:rPr lang="en-US" altLang="zh-CN" sz="2800" dirty="0">
                <a:ea typeface="宋体" pitchFamily="2" charset="-122"/>
                <a:sym typeface="Symbol" pitchFamily="18" charset="2"/>
              </a:rPr>
              <a:t> </a:t>
            </a:r>
            <a:r>
              <a:rPr lang="en-US" altLang="zh-CN" sz="2800" dirty="0">
                <a:sym typeface="Symbol"/>
              </a:rPr>
              <a:t></a:t>
            </a:r>
            <a:r>
              <a:rPr lang="en-US" altLang="zh-CN" sz="2800" dirty="0">
                <a:ea typeface="宋体" pitchFamily="2" charset="-122"/>
                <a:sym typeface="Symbol" pitchFamily="18" charset="2"/>
              </a:rPr>
              <a:t> ((x  A)</a:t>
            </a:r>
            <a:r>
              <a:rPr lang="en-US" altLang="zh-CN" sz="2800" dirty="0">
                <a:sym typeface="Symbol"/>
              </a:rPr>
              <a:t> </a:t>
            </a:r>
            <a:r>
              <a:rPr lang="en-US" altLang="zh-CN" sz="2800" dirty="0">
                <a:ea typeface="宋体" pitchFamily="2" charset="-122"/>
                <a:sym typeface="Symbol" pitchFamily="18" charset="2"/>
              </a:rPr>
              <a:t> (x </a:t>
            </a:r>
            <a:r>
              <a:rPr lang="en-US" altLang="zh-CN" sz="2800" dirty="0">
                <a:sym typeface="Symbol"/>
              </a:rPr>
              <a:t> </a:t>
            </a:r>
            <a:r>
              <a:rPr lang="en-US" altLang="zh-CN" sz="2800" dirty="0">
                <a:ea typeface="宋体" pitchFamily="2" charset="-122"/>
                <a:sym typeface="Symbol" pitchFamily="18" charset="2"/>
              </a:rPr>
              <a:t>C)) ]  </a:t>
            </a:r>
          </a:p>
          <a:p>
            <a:pPr marL="514350" indent="-514350">
              <a:buFont typeface="+mj-lt"/>
              <a:buAutoNum type="arabicPeriod"/>
            </a:pPr>
            <a:r>
              <a:rPr lang="en-US" altLang="zh-CN" sz="2800" dirty="0">
                <a:ea typeface="宋体" pitchFamily="2" charset="-122"/>
                <a:sym typeface="Symbol" pitchFamily="18" charset="2"/>
              </a:rPr>
              <a:t> (x  B)</a:t>
            </a:r>
            <a:r>
              <a:rPr lang="en-US" altLang="zh-CN" sz="2800" dirty="0">
                <a:sym typeface="Symbol"/>
              </a:rPr>
              <a:t>  </a:t>
            </a:r>
            <a:r>
              <a:rPr lang="en-US" altLang="zh-CN" sz="2800" dirty="0">
                <a:ea typeface="宋体" pitchFamily="2" charset="-122"/>
                <a:sym typeface="Symbol" pitchFamily="18" charset="2"/>
              </a:rPr>
              <a:t>(x  A)</a:t>
            </a:r>
            <a:r>
              <a:rPr lang="en-US" altLang="zh-CN" sz="2800" dirty="0">
                <a:sym typeface="Symbol"/>
              </a:rPr>
              <a:t> </a:t>
            </a:r>
            <a:r>
              <a:rPr lang="en-US" altLang="zh-CN" sz="2800" dirty="0">
                <a:ea typeface="宋体" pitchFamily="2" charset="-122"/>
                <a:sym typeface="Symbol" pitchFamily="18" charset="2"/>
              </a:rPr>
              <a:t> (x </a:t>
            </a:r>
            <a:r>
              <a:rPr lang="en-US" altLang="zh-CN" sz="2800" dirty="0">
                <a:sym typeface="Symbol"/>
              </a:rPr>
              <a:t> </a:t>
            </a:r>
            <a:r>
              <a:rPr lang="en-US" altLang="zh-CN" sz="2800" dirty="0">
                <a:ea typeface="宋体" pitchFamily="2" charset="-122"/>
                <a:sym typeface="Symbol" pitchFamily="18" charset="2"/>
              </a:rPr>
              <a:t>C)</a:t>
            </a:r>
          </a:p>
          <a:p>
            <a:pPr marL="514350" indent="-514350">
              <a:buFont typeface="+mj-lt"/>
              <a:buAutoNum type="arabicPeriod"/>
            </a:pPr>
            <a:endParaRPr lang="en-US" altLang="zh-CN" sz="2800" dirty="0">
              <a:ea typeface="宋体" pitchFamily="2" charset="-122"/>
              <a:sym typeface="Symbol" pitchFamily="18" charset="2"/>
            </a:endParaRPr>
          </a:p>
          <a:p>
            <a:endParaRPr lang="en-US" altLang="zh-CN" dirty="0">
              <a:ea typeface="宋体" pitchFamily="2" charset="-122"/>
              <a:sym typeface="Symbol" pitchFamily="18" charset="2"/>
            </a:endParaRPr>
          </a:p>
          <a:p>
            <a:endParaRPr lang="en-US" altLang="zh-CN" dirty="0">
              <a:ea typeface="宋体" pitchFamily="2" charset="-122"/>
              <a:sym typeface="Symbol" pitchFamily="18" charset="2"/>
            </a:endParaRPr>
          </a:p>
          <a:p>
            <a:endParaRPr lang="en-US" altLang="zh-CN" dirty="0">
              <a:ea typeface="宋体" pitchFamily="2" charset="-122"/>
              <a:sym typeface="Symbol" pitchFamily="18" charset="2"/>
            </a:endParaRPr>
          </a:p>
          <a:p>
            <a:endParaRPr lang="zh-CN" altLang="en-US" dirty="0"/>
          </a:p>
        </p:txBody>
      </p:sp>
      <p:sp>
        <p:nvSpPr>
          <p:cNvPr id="4" name="灯片编号占位符 3"/>
          <p:cNvSpPr>
            <a:spLocks noGrp="1"/>
          </p:cNvSpPr>
          <p:nvPr>
            <p:ph type="sldNum" sz="quarter" idx="12"/>
          </p:nvPr>
        </p:nvSpPr>
        <p:spPr/>
        <p:txBody>
          <a:bodyPr/>
          <a:lstStyle/>
          <a:p>
            <a:pPr>
              <a:defRPr/>
            </a:pPr>
            <a:fld id="{3478569E-6792-44C1-B759-C5FDC6FDDF28}" type="slidenum">
              <a:rPr lang="en-US" altLang="zh-CN" smtClean="0"/>
              <a:pPr>
                <a:defRPr/>
              </a:pPr>
              <a:t>56</a:t>
            </a:fld>
            <a:endParaRPr lang="en-US" altLang="zh-CN"/>
          </a:p>
        </p:txBody>
      </p:sp>
    </p:spTree>
    <p:extLst>
      <p:ext uri="{BB962C8B-B14F-4D97-AF65-F5344CB8AC3E}">
        <p14:creationId xmlns:p14="http://schemas.microsoft.com/office/powerpoint/2010/main" val="119927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练习</a:t>
            </a:r>
          </a:p>
        </p:txBody>
      </p:sp>
      <p:sp>
        <p:nvSpPr>
          <p:cNvPr id="3" name="内容占位符 2"/>
          <p:cNvSpPr>
            <a:spLocks noGrp="1"/>
          </p:cNvSpPr>
          <p:nvPr>
            <p:ph idx="1"/>
          </p:nvPr>
        </p:nvSpPr>
        <p:spPr/>
        <p:txBody>
          <a:bodyPr/>
          <a:lstStyle/>
          <a:p>
            <a:r>
              <a:rPr lang="en-US" altLang="zh-CN" dirty="0"/>
              <a:t>Prove:</a:t>
            </a:r>
            <a:r>
              <a:rPr lang="en-US" altLang="zh-CN" dirty="0">
                <a:ea typeface="宋体" pitchFamily="2" charset="-122"/>
                <a:sym typeface="Symbol" pitchFamily="18" charset="2"/>
              </a:rPr>
              <a:t> A (B-C) = (A  B) - (A C) </a:t>
            </a:r>
          </a:p>
          <a:p>
            <a:r>
              <a:rPr lang="en-US" altLang="zh-CN" dirty="0">
                <a:ea typeface="宋体" pitchFamily="2" charset="-122"/>
                <a:sym typeface="Symbol" pitchFamily="18" charset="2"/>
              </a:rPr>
              <a:t>Proof:</a:t>
            </a:r>
          </a:p>
          <a:p>
            <a:pPr marL="0" indent="0">
              <a:buNone/>
            </a:pPr>
            <a:r>
              <a:rPr lang="en-US" altLang="zh-CN" sz="2800" dirty="0">
                <a:ea typeface="宋体" pitchFamily="2" charset="-122"/>
                <a:sym typeface="Symbol" pitchFamily="18" charset="2"/>
              </a:rPr>
              <a:t> x  (A  B) – (A  C)</a:t>
            </a:r>
          </a:p>
          <a:p>
            <a:pPr marL="514350" indent="-514350">
              <a:buFont typeface="+mj-lt"/>
              <a:buAutoNum type="arabicPeriod"/>
            </a:pPr>
            <a:r>
              <a:rPr lang="en-US" altLang="zh-CN" sz="2800" dirty="0">
                <a:ea typeface="宋体" pitchFamily="2" charset="-122"/>
                <a:sym typeface="Symbol" pitchFamily="18" charset="2"/>
              </a:rPr>
              <a:t> …….</a:t>
            </a:r>
          </a:p>
          <a:p>
            <a:pPr marL="514350" indent="-514350">
              <a:buFont typeface="+mj-lt"/>
              <a:buAutoNum type="arabicPeriod"/>
            </a:pPr>
            <a:r>
              <a:rPr lang="en-US" altLang="zh-CN" sz="2800" dirty="0">
                <a:ea typeface="宋体" pitchFamily="2" charset="-122"/>
                <a:sym typeface="Symbol" pitchFamily="18" charset="2"/>
              </a:rPr>
              <a:t> (x  B)</a:t>
            </a:r>
            <a:r>
              <a:rPr lang="en-US" altLang="zh-CN" sz="2800" dirty="0">
                <a:sym typeface="Symbol"/>
              </a:rPr>
              <a:t>  </a:t>
            </a:r>
            <a:r>
              <a:rPr lang="en-US" altLang="zh-CN" sz="2800" dirty="0">
                <a:ea typeface="宋体" pitchFamily="2" charset="-122"/>
                <a:sym typeface="Symbol" pitchFamily="18" charset="2"/>
              </a:rPr>
              <a:t>(x  A)</a:t>
            </a:r>
            <a:r>
              <a:rPr lang="en-US" altLang="zh-CN" sz="2800" dirty="0">
                <a:sym typeface="Symbol"/>
              </a:rPr>
              <a:t> </a:t>
            </a:r>
            <a:r>
              <a:rPr lang="en-US" altLang="zh-CN" sz="2800" dirty="0">
                <a:ea typeface="宋体" pitchFamily="2" charset="-122"/>
                <a:sym typeface="Symbol" pitchFamily="18" charset="2"/>
              </a:rPr>
              <a:t> (x </a:t>
            </a:r>
            <a:r>
              <a:rPr lang="en-US" altLang="zh-CN" sz="2800" dirty="0">
                <a:sym typeface="Symbol"/>
              </a:rPr>
              <a:t> </a:t>
            </a:r>
            <a:r>
              <a:rPr lang="en-US" altLang="zh-CN" sz="2800" dirty="0">
                <a:ea typeface="宋体" pitchFamily="2" charset="-122"/>
                <a:sym typeface="Symbol" pitchFamily="18" charset="2"/>
              </a:rPr>
              <a:t>C)</a:t>
            </a:r>
          </a:p>
          <a:p>
            <a:pPr marL="514350" indent="-514350">
              <a:buFont typeface="+mj-lt"/>
              <a:buAutoNum type="arabicPeriod"/>
            </a:pPr>
            <a:r>
              <a:rPr lang="en-US" altLang="zh-CN" sz="2800" dirty="0">
                <a:ea typeface="宋体" pitchFamily="2" charset="-122"/>
                <a:sym typeface="Symbol" pitchFamily="18" charset="2"/>
              </a:rPr>
              <a:t> (x  A)</a:t>
            </a:r>
            <a:r>
              <a:rPr lang="en-US" altLang="zh-CN" sz="2800" dirty="0">
                <a:sym typeface="Symbol"/>
              </a:rPr>
              <a:t> </a:t>
            </a:r>
            <a:r>
              <a:rPr lang="en-US" altLang="zh-CN" sz="2800" dirty="0">
                <a:ea typeface="宋体" pitchFamily="2" charset="-122"/>
                <a:sym typeface="Symbol" pitchFamily="18" charset="2"/>
              </a:rPr>
              <a:t> [(x  B)</a:t>
            </a:r>
            <a:r>
              <a:rPr lang="en-US" altLang="zh-CN" sz="2800" dirty="0">
                <a:sym typeface="Symbol"/>
              </a:rPr>
              <a:t> </a:t>
            </a:r>
            <a:r>
              <a:rPr lang="en-US" altLang="zh-CN" sz="2800" dirty="0">
                <a:ea typeface="宋体" pitchFamily="2" charset="-122"/>
                <a:sym typeface="Symbol" pitchFamily="18" charset="2"/>
              </a:rPr>
              <a:t> (x </a:t>
            </a:r>
            <a:r>
              <a:rPr lang="en-US" altLang="zh-CN" sz="2800" dirty="0">
                <a:sym typeface="Symbol"/>
              </a:rPr>
              <a:t> </a:t>
            </a:r>
            <a:r>
              <a:rPr lang="en-US" altLang="zh-CN" sz="2800" dirty="0">
                <a:ea typeface="宋体" pitchFamily="2" charset="-122"/>
                <a:sym typeface="Symbol" pitchFamily="18" charset="2"/>
              </a:rPr>
              <a:t>C)]</a:t>
            </a:r>
          </a:p>
          <a:p>
            <a:pPr marL="514350" indent="-514350">
              <a:buFont typeface="+mj-lt"/>
              <a:buAutoNum type="arabicPeriod"/>
            </a:pPr>
            <a:r>
              <a:rPr lang="en-US" altLang="zh-CN" sz="2800" dirty="0">
                <a:ea typeface="宋体" pitchFamily="2" charset="-122"/>
                <a:sym typeface="Symbol" pitchFamily="18" charset="2"/>
              </a:rPr>
              <a:t> (x  A)</a:t>
            </a:r>
            <a:r>
              <a:rPr lang="en-US" altLang="zh-CN" sz="2800" dirty="0">
                <a:sym typeface="Symbol"/>
              </a:rPr>
              <a:t> [</a:t>
            </a:r>
            <a:r>
              <a:rPr lang="en-US" altLang="zh-CN" sz="2800" dirty="0">
                <a:ea typeface="宋体" pitchFamily="2" charset="-122"/>
                <a:sym typeface="Symbol" pitchFamily="18" charset="2"/>
              </a:rPr>
              <a:t> x  ( B -C)]</a:t>
            </a:r>
          </a:p>
          <a:p>
            <a:pPr marL="514350" indent="-514350">
              <a:buFont typeface="+mj-lt"/>
              <a:buAutoNum type="arabicPeriod"/>
            </a:pPr>
            <a:r>
              <a:rPr lang="en-US" altLang="zh-CN" sz="2800" dirty="0">
                <a:ea typeface="宋体" pitchFamily="2" charset="-122"/>
                <a:sym typeface="Symbol" pitchFamily="18" charset="2"/>
              </a:rPr>
              <a:t> x  A (B-C)</a:t>
            </a:r>
          </a:p>
          <a:p>
            <a:endParaRPr lang="en-US" altLang="zh-CN" dirty="0">
              <a:ea typeface="宋体" pitchFamily="2" charset="-122"/>
              <a:sym typeface="Symbol" pitchFamily="18" charset="2"/>
            </a:endParaRPr>
          </a:p>
          <a:p>
            <a:endParaRPr lang="en-US" altLang="zh-CN" dirty="0">
              <a:ea typeface="宋体" pitchFamily="2" charset="-122"/>
              <a:sym typeface="Symbol" pitchFamily="18" charset="2"/>
            </a:endParaRPr>
          </a:p>
          <a:p>
            <a:endParaRPr lang="en-US" altLang="zh-CN" dirty="0">
              <a:ea typeface="宋体" pitchFamily="2" charset="-122"/>
              <a:sym typeface="Symbol" pitchFamily="18" charset="2"/>
            </a:endParaRPr>
          </a:p>
          <a:p>
            <a:endParaRPr lang="zh-CN" altLang="en-US" dirty="0"/>
          </a:p>
        </p:txBody>
      </p:sp>
      <p:sp>
        <p:nvSpPr>
          <p:cNvPr id="4" name="灯片编号占位符 3"/>
          <p:cNvSpPr>
            <a:spLocks noGrp="1"/>
          </p:cNvSpPr>
          <p:nvPr>
            <p:ph type="sldNum" sz="quarter" idx="12"/>
          </p:nvPr>
        </p:nvSpPr>
        <p:spPr/>
        <p:txBody>
          <a:bodyPr/>
          <a:lstStyle/>
          <a:p>
            <a:pPr>
              <a:defRPr/>
            </a:pPr>
            <a:fld id="{3478569E-6792-44C1-B759-C5FDC6FDDF28}" type="slidenum">
              <a:rPr lang="en-US" altLang="zh-CN" smtClean="0"/>
              <a:pPr>
                <a:defRPr/>
              </a:pPr>
              <a:t>57</a:t>
            </a:fld>
            <a:endParaRPr lang="en-US" altLang="zh-CN"/>
          </a:p>
        </p:txBody>
      </p:sp>
    </p:spTree>
    <p:extLst>
      <p:ext uri="{BB962C8B-B14F-4D97-AF65-F5344CB8AC3E}">
        <p14:creationId xmlns:p14="http://schemas.microsoft.com/office/powerpoint/2010/main" val="160346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433B999E-E967-40E2-8A58-EA3ECDB07233}" type="slidenum">
              <a:rPr lang="en-US" altLang="zh-CN"/>
              <a:pPr>
                <a:defRPr/>
              </a:pPr>
              <a:t>58</a:t>
            </a:fld>
            <a:endParaRPr lang="en-US" altLang="zh-CN"/>
          </a:p>
        </p:txBody>
      </p:sp>
      <p:sp>
        <p:nvSpPr>
          <p:cNvPr id="60419" name="Rectangle 2"/>
          <p:cNvSpPr>
            <a:spLocks noGrp="1" noChangeArrowheads="1"/>
          </p:cNvSpPr>
          <p:nvPr>
            <p:ph type="title"/>
          </p:nvPr>
        </p:nvSpPr>
        <p:spPr/>
        <p:txBody>
          <a:bodyPr/>
          <a:lstStyle/>
          <a:p>
            <a:pPr eaLnBrk="1" hangingPunct="1"/>
            <a:endParaRPr lang="zh-CN" altLang="zh-CN">
              <a:ea typeface="宋体" pitchFamily="2" charset="-122"/>
            </a:endParaRPr>
          </a:p>
        </p:txBody>
      </p:sp>
      <p:sp>
        <p:nvSpPr>
          <p:cNvPr id="60420" name="Rectangle 3"/>
          <p:cNvSpPr>
            <a:spLocks noGrp="1" noChangeArrowheads="1"/>
          </p:cNvSpPr>
          <p:nvPr>
            <p:ph type="body" idx="1"/>
          </p:nvPr>
        </p:nvSpPr>
        <p:spPr/>
        <p:txBody>
          <a:bodyPr/>
          <a:lstStyle/>
          <a:p>
            <a:pPr eaLnBrk="1" hangingPunct="1"/>
            <a:r>
              <a:rPr lang="en-US" altLang="zh-CN" dirty="0">
                <a:ea typeface="宋体" pitchFamily="2" charset="-122"/>
              </a:rPr>
              <a:t>P110   </a:t>
            </a:r>
            <a:r>
              <a:rPr lang="en-US" altLang="zh-CN">
                <a:ea typeface="宋体" pitchFamily="2" charset="-122"/>
              </a:rPr>
              <a:t>6   14</a:t>
            </a:r>
          </a:p>
          <a:p>
            <a:pPr eaLnBrk="1" hangingPunct="1"/>
            <a:r>
              <a:rPr lang="en-US" altLang="zh-CN">
                <a:ea typeface="宋体" pitchFamily="2" charset="-122"/>
              </a:rPr>
              <a:t>P120   </a:t>
            </a:r>
            <a:r>
              <a:rPr lang="en-US" altLang="zh-CN" dirty="0">
                <a:ea typeface="宋体" pitchFamily="2" charset="-122"/>
              </a:rPr>
              <a:t>9</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Grp="1" noChangeArrowheads="1"/>
          </p:cNvSpPr>
          <p:nvPr>
            <p:ph type="sldNum" sz="quarter" idx="12"/>
          </p:nvPr>
        </p:nvSpPr>
        <p:spPr/>
        <p:txBody>
          <a:bodyPr/>
          <a:lstStyle/>
          <a:p>
            <a:pPr>
              <a:defRPr/>
            </a:pPr>
            <a:fld id="{4CEA5CD4-401A-456C-A66A-41735976FA09}" type="slidenum">
              <a:rPr lang="en-US" altLang="zh-CN"/>
              <a:pPr>
                <a:defRPr/>
              </a:pPr>
              <a:t>59</a:t>
            </a:fld>
            <a:endParaRPr lang="en-US" altLang="zh-CN"/>
          </a:p>
        </p:txBody>
      </p:sp>
      <p:sp>
        <p:nvSpPr>
          <p:cNvPr id="3" name="Rectangle 12"/>
          <p:cNvSpPr txBox="1">
            <a:spLocks noGrp="1" noChangeArrowheads="1"/>
          </p:cNvSpPr>
          <p:nvPr/>
        </p:nvSpPr>
        <p:spPr bwMode="gray">
          <a:xfrm>
            <a:off x="6553200" y="6553200"/>
            <a:ext cx="2133600" cy="168275"/>
          </a:xfrm>
          <a:prstGeom prst="rect">
            <a:avLst/>
          </a:prstGeom>
          <a:noFill/>
          <a:ln>
            <a:miter lim="800000"/>
            <a:headEnd/>
            <a:tailEnd/>
          </a:ln>
        </p:spPr>
        <p:txBody>
          <a:bodyPr/>
          <a:lstStyle/>
          <a:p>
            <a:pPr algn="r">
              <a:defRPr/>
            </a:pPr>
            <a:fld id="{0CC27A44-04F4-4DB3-A664-B639B3F52502}" type="slidenum">
              <a:rPr lang="en-US" altLang="zh-CN" sz="1200">
                <a:latin typeface="+mn-lt"/>
              </a:rPr>
              <a:pPr algn="r">
                <a:defRPr/>
              </a:pPr>
              <a:t>59</a:t>
            </a:fld>
            <a:endParaRPr lang="en-US" altLang="zh-CN" sz="1200">
              <a:latin typeface="+mn-lt"/>
            </a:endParaRPr>
          </a:p>
        </p:txBody>
      </p:sp>
      <p:sp>
        <p:nvSpPr>
          <p:cNvPr id="63490" name="WordArt 2"/>
          <p:cNvSpPr>
            <a:spLocks noChangeArrowheads="1" noChangeShapeType="1" noTextEdit="1"/>
          </p:cNvSpPr>
          <p:nvPr/>
        </p:nvSpPr>
        <p:spPr bwMode="gray">
          <a:xfrm>
            <a:off x="1295400" y="4267200"/>
            <a:ext cx="6400800" cy="7620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End of the Section 2.1</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ppt_w</p:attrName>
                                        </p:attrNameLst>
                                      </p:cBhvr>
                                      <p:tavLst>
                                        <p:tav tm="0">
                                          <p:val>
                                            <p:fltVal val="0"/>
                                          </p:val>
                                        </p:tav>
                                        <p:tav tm="100000">
                                          <p:val>
                                            <p:strVal val="#ppt_w"/>
                                          </p:val>
                                        </p:tav>
                                      </p:tavLst>
                                    </p:anim>
                                    <p:anim calcmode="lin" valueType="num">
                                      <p:cBhvr>
                                        <p:cTn id="8" dur="500" fill="hold"/>
                                        <p:tgtEl>
                                          <p:spTgt spid="63490"/>
                                        </p:tgtEl>
                                        <p:attrNameLst>
                                          <p:attrName>ppt_h</p:attrName>
                                        </p:attrNameLst>
                                      </p:cBhvr>
                                      <p:tavLst>
                                        <p:tav tm="0">
                                          <p:val>
                                            <p:fltVal val="0"/>
                                          </p:val>
                                        </p:tav>
                                        <p:tav tm="100000">
                                          <p:val>
                                            <p:strVal val="#ppt_h"/>
                                          </p:val>
                                        </p:tav>
                                      </p:tavLst>
                                    </p:anim>
                                    <p:animEffect transition="in" filter="fade">
                                      <p:cBhvr>
                                        <p:cTn id="9"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4A33B4A-7005-4332-9746-2962D39E7E46}" type="slidenum">
              <a:rPr lang="en-US" altLang="zh-CN"/>
              <a:pPr>
                <a:defRPr/>
              </a:pPr>
              <a:t>6</a:t>
            </a:fld>
            <a:endParaRPr lang="en-US" altLang="zh-CN"/>
          </a:p>
        </p:txBody>
      </p:sp>
      <p:sp>
        <p:nvSpPr>
          <p:cNvPr id="8195" name="Rectangle 2"/>
          <p:cNvSpPr>
            <a:spLocks noGrp="1" noChangeArrowheads="1"/>
          </p:cNvSpPr>
          <p:nvPr>
            <p:ph type="title"/>
          </p:nvPr>
        </p:nvSpPr>
        <p:spPr/>
        <p:txBody>
          <a:bodyPr/>
          <a:lstStyle/>
          <a:p>
            <a:pPr eaLnBrk="1" hangingPunct="1"/>
            <a:endParaRPr lang="zh-CN" altLang="zh-CN">
              <a:ea typeface="宋体" pitchFamily="2" charset="-122"/>
            </a:endParaRPr>
          </a:p>
        </p:txBody>
      </p:sp>
      <p:sp>
        <p:nvSpPr>
          <p:cNvPr id="106499" name="Rectangle 3"/>
          <p:cNvSpPr>
            <a:spLocks noGrp="1" noChangeArrowheads="1"/>
          </p:cNvSpPr>
          <p:nvPr>
            <p:ph type="body" idx="1"/>
          </p:nvPr>
        </p:nvSpPr>
        <p:spPr>
          <a:xfrm>
            <a:off x="457200" y="1219200"/>
            <a:ext cx="8458200" cy="5638800"/>
          </a:xfrm>
        </p:spPr>
        <p:txBody>
          <a:bodyPr/>
          <a:lstStyle/>
          <a:p>
            <a:pPr eaLnBrk="1" hangingPunct="1">
              <a:lnSpc>
                <a:spcPct val="90000"/>
              </a:lnSpc>
            </a:pPr>
            <a:r>
              <a:rPr lang="en-US" altLang="zh-CN" dirty="0">
                <a:ea typeface="宋体" pitchFamily="2" charset="-122"/>
              </a:rPr>
              <a:t>The objects in a set are also called the </a:t>
            </a:r>
            <a:r>
              <a:rPr lang="en-US" altLang="zh-CN" i="1" dirty="0">
                <a:solidFill>
                  <a:srgbClr val="030711"/>
                </a:solidFill>
                <a:ea typeface="宋体" pitchFamily="2" charset="-122"/>
              </a:rPr>
              <a:t>element</a:t>
            </a:r>
            <a:r>
              <a:rPr lang="en-US" altLang="zh-CN" dirty="0">
                <a:solidFill>
                  <a:srgbClr val="030711"/>
                </a:solidFill>
                <a:ea typeface="宋体" pitchFamily="2" charset="-122"/>
              </a:rPr>
              <a:t>, </a:t>
            </a:r>
            <a:r>
              <a:rPr lang="en-US" altLang="zh-CN" dirty="0">
                <a:ea typeface="宋体" pitchFamily="2" charset="-122"/>
              </a:rPr>
              <a:t>or </a:t>
            </a:r>
            <a:r>
              <a:rPr lang="en-US" altLang="zh-CN" i="1" dirty="0">
                <a:solidFill>
                  <a:srgbClr val="030711"/>
                </a:solidFill>
                <a:ea typeface="宋体" pitchFamily="2" charset="-122"/>
              </a:rPr>
              <a:t>members</a:t>
            </a:r>
            <a:r>
              <a:rPr lang="en-US" altLang="zh-CN" dirty="0">
                <a:solidFill>
                  <a:srgbClr val="030711"/>
                </a:solidFill>
                <a:ea typeface="宋体" pitchFamily="2" charset="-122"/>
              </a:rPr>
              <a:t>, </a:t>
            </a:r>
            <a:r>
              <a:rPr lang="en-US" altLang="zh-CN" dirty="0">
                <a:ea typeface="宋体" pitchFamily="2" charset="-122"/>
              </a:rPr>
              <a:t>of the set</a:t>
            </a:r>
            <a:r>
              <a:rPr lang="en-US" altLang="zh-CN" dirty="0">
                <a:solidFill>
                  <a:srgbClr val="030711"/>
                </a:solidFill>
                <a:ea typeface="宋体" pitchFamily="2" charset="-122"/>
              </a:rPr>
              <a:t>. </a:t>
            </a:r>
            <a:r>
              <a:rPr lang="en-US" altLang="zh-CN" dirty="0">
                <a:ea typeface="宋体" pitchFamily="2" charset="-122"/>
              </a:rPr>
              <a:t>A set is said to</a:t>
            </a:r>
            <a:r>
              <a:rPr lang="en-US" altLang="zh-CN" dirty="0">
                <a:solidFill>
                  <a:srgbClr val="030711"/>
                </a:solidFill>
                <a:ea typeface="宋体" pitchFamily="2" charset="-122"/>
              </a:rPr>
              <a:t> </a:t>
            </a:r>
            <a:r>
              <a:rPr lang="en-US" altLang="zh-CN" i="1" dirty="0">
                <a:solidFill>
                  <a:srgbClr val="030711"/>
                </a:solidFill>
                <a:ea typeface="宋体" pitchFamily="2" charset="-122"/>
              </a:rPr>
              <a:t>contain</a:t>
            </a:r>
            <a:r>
              <a:rPr lang="en-US" altLang="zh-CN" dirty="0">
                <a:solidFill>
                  <a:srgbClr val="030711"/>
                </a:solidFill>
                <a:ea typeface="宋体" pitchFamily="2" charset="-122"/>
              </a:rPr>
              <a:t> </a:t>
            </a:r>
            <a:r>
              <a:rPr lang="en-US" altLang="zh-CN" dirty="0">
                <a:ea typeface="宋体" pitchFamily="2" charset="-122"/>
              </a:rPr>
              <a:t>its</a:t>
            </a:r>
            <a:r>
              <a:rPr lang="en-US" altLang="zh-CN" dirty="0">
                <a:solidFill>
                  <a:srgbClr val="030711"/>
                </a:solidFill>
                <a:ea typeface="宋体" pitchFamily="2" charset="-122"/>
              </a:rPr>
              <a:t> </a:t>
            </a:r>
            <a:r>
              <a:rPr lang="en-US" altLang="zh-CN" dirty="0">
                <a:ea typeface="宋体" pitchFamily="2" charset="-122"/>
              </a:rPr>
              <a:t>element.</a:t>
            </a:r>
            <a:r>
              <a:rPr lang="en-US" altLang="zh-CN" dirty="0">
                <a:solidFill>
                  <a:srgbClr val="030711"/>
                </a:solidFill>
                <a:ea typeface="宋体" pitchFamily="2" charset="-122"/>
              </a:rPr>
              <a:t> </a:t>
            </a:r>
          </a:p>
          <a:p>
            <a:pPr eaLnBrk="1" hangingPunct="1">
              <a:lnSpc>
                <a:spcPct val="90000"/>
              </a:lnSpc>
            </a:pPr>
            <a:r>
              <a:rPr lang="en-US" altLang="zh-CN" dirty="0">
                <a:solidFill>
                  <a:srgbClr val="030711"/>
                </a:solidFill>
                <a:ea typeface="宋体" pitchFamily="2" charset="-122"/>
              </a:rPr>
              <a:t>Example 1:     V={</a:t>
            </a:r>
            <a:r>
              <a:rPr lang="en-US" altLang="zh-CN" dirty="0" err="1">
                <a:solidFill>
                  <a:srgbClr val="030711"/>
                </a:solidFill>
                <a:ea typeface="宋体" pitchFamily="2" charset="-122"/>
              </a:rPr>
              <a:t>a,e,I,o,u</a:t>
            </a:r>
            <a:r>
              <a:rPr lang="en-US" altLang="zh-CN" dirty="0">
                <a:solidFill>
                  <a:srgbClr val="030711"/>
                </a:solidFill>
                <a:ea typeface="宋体" pitchFamily="2" charset="-122"/>
              </a:rPr>
              <a:t>}</a:t>
            </a:r>
          </a:p>
          <a:p>
            <a:pPr eaLnBrk="1" hangingPunct="1">
              <a:lnSpc>
                <a:spcPct val="90000"/>
              </a:lnSpc>
            </a:pPr>
            <a:r>
              <a:rPr lang="en-US" altLang="zh-CN" dirty="0">
                <a:solidFill>
                  <a:srgbClr val="030711"/>
                </a:solidFill>
                <a:ea typeface="宋体" pitchFamily="2" charset="-122"/>
              </a:rPr>
              <a:t>Example 2:     O={1,3,5,7,9}</a:t>
            </a:r>
          </a:p>
          <a:p>
            <a:pPr eaLnBrk="1" hangingPunct="1">
              <a:lnSpc>
                <a:spcPct val="90000"/>
              </a:lnSpc>
            </a:pPr>
            <a:r>
              <a:rPr lang="en-US" altLang="zh-CN" dirty="0">
                <a:solidFill>
                  <a:srgbClr val="030711"/>
                </a:solidFill>
                <a:ea typeface="宋体" pitchFamily="2" charset="-122"/>
              </a:rPr>
              <a:t>Example 3:     {a,2,Fred,New,Jersey}</a:t>
            </a:r>
          </a:p>
          <a:p>
            <a:pPr eaLnBrk="1" hangingPunct="1">
              <a:lnSpc>
                <a:spcPct val="90000"/>
              </a:lnSpc>
            </a:pPr>
            <a:r>
              <a:rPr lang="en-US" altLang="zh-CN" dirty="0">
                <a:solidFill>
                  <a:srgbClr val="030711"/>
                </a:solidFill>
                <a:ea typeface="宋体" pitchFamily="2" charset="-122"/>
              </a:rPr>
              <a:t>Example 4: </a:t>
            </a:r>
          </a:p>
          <a:p>
            <a:pPr eaLnBrk="1" hangingPunct="1">
              <a:lnSpc>
                <a:spcPct val="90000"/>
              </a:lnSpc>
              <a:buFont typeface="Wingdings" pitchFamily="2" charset="2"/>
              <a:buNone/>
            </a:pPr>
            <a:r>
              <a:rPr lang="en-US" altLang="zh-CN" dirty="0">
                <a:solidFill>
                  <a:srgbClr val="030711"/>
                </a:solidFill>
                <a:ea typeface="宋体" pitchFamily="2" charset="-122"/>
              </a:rPr>
              <a:t>   N = {0, 1, 2, </a:t>
            </a:r>
            <a:r>
              <a:rPr lang="en-US" altLang="zh-CN" dirty="0">
                <a:solidFill>
                  <a:srgbClr val="030711"/>
                </a:solidFill>
                <a:latin typeface="Times New Roman" pitchFamily="18" charset="0"/>
                <a:ea typeface="宋体" pitchFamily="2" charset="-122"/>
              </a:rPr>
              <a:t>…</a:t>
            </a:r>
            <a:r>
              <a:rPr lang="en-US" altLang="zh-CN" dirty="0">
                <a:solidFill>
                  <a:srgbClr val="030711"/>
                </a:solidFill>
                <a:ea typeface="宋体" pitchFamily="2" charset="-122"/>
              </a:rPr>
              <a:t>}    The Natural numbers.</a:t>
            </a:r>
            <a:br>
              <a:rPr lang="en-US" altLang="zh-CN" dirty="0">
                <a:solidFill>
                  <a:srgbClr val="030711"/>
                </a:solidFill>
                <a:ea typeface="宋体" pitchFamily="2" charset="-122"/>
              </a:rPr>
            </a:br>
            <a:r>
              <a:rPr lang="en-US" altLang="zh-CN" dirty="0">
                <a:solidFill>
                  <a:srgbClr val="030711"/>
                </a:solidFill>
                <a:ea typeface="宋体" pitchFamily="2" charset="-122"/>
              </a:rPr>
              <a:t>Z = {</a:t>
            </a:r>
            <a:r>
              <a:rPr lang="en-US" altLang="zh-CN" dirty="0">
                <a:solidFill>
                  <a:srgbClr val="030711"/>
                </a:solidFill>
                <a:latin typeface="Times New Roman" pitchFamily="18" charset="0"/>
                <a:ea typeface="宋体" pitchFamily="2" charset="-122"/>
              </a:rPr>
              <a:t>…</a:t>
            </a:r>
            <a:r>
              <a:rPr lang="en-US" altLang="zh-CN" dirty="0">
                <a:solidFill>
                  <a:srgbClr val="030711"/>
                </a:solidFill>
                <a:ea typeface="宋体" pitchFamily="2" charset="-122"/>
              </a:rPr>
              <a:t>, -2, -1, 0, 1, 2, </a:t>
            </a:r>
            <a:r>
              <a:rPr lang="en-US" altLang="zh-CN" dirty="0">
                <a:solidFill>
                  <a:srgbClr val="030711"/>
                </a:solidFill>
                <a:latin typeface="Times New Roman" pitchFamily="18" charset="0"/>
                <a:ea typeface="宋体" pitchFamily="2" charset="-122"/>
              </a:rPr>
              <a:t>…</a:t>
            </a:r>
            <a:r>
              <a:rPr lang="en-US" altLang="zh-CN" dirty="0">
                <a:solidFill>
                  <a:srgbClr val="030711"/>
                </a:solidFill>
                <a:ea typeface="宋体" pitchFamily="2" charset="-122"/>
              </a:rPr>
              <a:t>}  The integers. </a:t>
            </a:r>
          </a:p>
          <a:p>
            <a:pPr eaLnBrk="1" hangingPunct="1">
              <a:lnSpc>
                <a:spcPct val="90000"/>
              </a:lnSpc>
            </a:pPr>
            <a:r>
              <a:rPr lang="en-US" altLang="zh-CN" b="1" dirty="0">
                <a:solidFill>
                  <a:srgbClr val="030711"/>
                </a:solidFill>
                <a:ea typeface="宋体" pitchFamily="2" charset="-122"/>
              </a:rPr>
              <a:t>Q</a:t>
            </a:r>
            <a:r>
              <a:rPr lang="en-US" altLang="zh-CN" dirty="0">
                <a:solidFill>
                  <a:srgbClr val="030711"/>
                </a:solidFill>
                <a:ea typeface="宋体" pitchFamily="2" charset="-122"/>
              </a:rPr>
              <a:t>={ </a:t>
            </a:r>
            <a:r>
              <a:rPr lang="en-US" altLang="zh-CN" i="1" dirty="0">
                <a:solidFill>
                  <a:srgbClr val="030711"/>
                </a:solidFill>
                <a:ea typeface="宋体" pitchFamily="2" charset="-122"/>
              </a:rPr>
              <a:t>p </a:t>
            </a:r>
            <a:r>
              <a:rPr lang="en-US" altLang="zh-CN" dirty="0">
                <a:solidFill>
                  <a:srgbClr val="030711"/>
                </a:solidFill>
                <a:ea typeface="宋体" pitchFamily="2" charset="-122"/>
              </a:rPr>
              <a:t>/ </a:t>
            </a:r>
            <a:r>
              <a:rPr lang="en-US" altLang="zh-CN" i="1" dirty="0">
                <a:solidFill>
                  <a:srgbClr val="030711"/>
                </a:solidFill>
                <a:ea typeface="宋体" pitchFamily="2" charset="-122"/>
              </a:rPr>
              <a:t>q</a:t>
            </a:r>
            <a:r>
              <a:rPr lang="en-US" altLang="zh-CN" dirty="0">
                <a:solidFill>
                  <a:srgbClr val="030711"/>
                </a:solidFill>
                <a:ea typeface="宋体" pitchFamily="2" charset="-122"/>
              </a:rPr>
              <a:t> | p </a:t>
            </a:r>
            <a:r>
              <a:rPr lang="en-US" altLang="zh-CN" b="1" dirty="0">
                <a:ea typeface="宋体" pitchFamily="2" charset="-122"/>
                <a:sym typeface="Symbol" pitchFamily="18" charset="2"/>
              </a:rPr>
              <a:t></a:t>
            </a:r>
            <a:r>
              <a:rPr lang="en-US" altLang="zh-CN" dirty="0">
                <a:solidFill>
                  <a:srgbClr val="030711"/>
                </a:solidFill>
                <a:ea typeface="宋体" pitchFamily="2" charset="-122"/>
              </a:rPr>
              <a:t> </a:t>
            </a:r>
            <a:r>
              <a:rPr lang="en-US" altLang="zh-CN" b="1" dirty="0">
                <a:solidFill>
                  <a:srgbClr val="030711"/>
                </a:solidFill>
                <a:ea typeface="宋体" pitchFamily="2" charset="-122"/>
              </a:rPr>
              <a:t>Z</a:t>
            </a:r>
            <a:r>
              <a:rPr lang="en-US" altLang="zh-CN" dirty="0">
                <a:solidFill>
                  <a:srgbClr val="030711"/>
                </a:solidFill>
                <a:ea typeface="宋体" pitchFamily="2" charset="-122"/>
              </a:rPr>
              <a:t>,</a:t>
            </a:r>
            <a:r>
              <a:rPr lang="en-US" altLang="zh-CN" b="1" dirty="0">
                <a:solidFill>
                  <a:srgbClr val="030711"/>
                </a:solidFill>
                <a:ea typeface="宋体" pitchFamily="2" charset="-122"/>
              </a:rPr>
              <a:t> </a:t>
            </a:r>
            <a:r>
              <a:rPr lang="en-US" altLang="zh-CN" i="1" dirty="0">
                <a:solidFill>
                  <a:srgbClr val="030711"/>
                </a:solidFill>
                <a:ea typeface="宋体" pitchFamily="2" charset="-122"/>
              </a:rPr>
              <a:t>q </a:t>
            </a:r>
            <a:r>
              <a:rPr lang="en-US" altLang="zh-CN" b="1" dirty="0">
                <a:ea typeface="宋体" pitchFamily="2" charset="-122"/>
                <a:sym typeface="Symbol" pitchFamily="18" charset="2"/>
              </a:rPr>
              <a:t></a:t>
            </a:r>
            <a:r>
              <a:rPr lang="en-US" altLang="zh-CN" dirty="0">
                <a:solidFill>
                  <a:srgbClr val="030711"/>
                </a:solidFill>
                <a:ea typeface="宋体" pitchFamily="2" charset="-122"/>
              </a:rPr>
              <a:t> </a:t>
            </a:r>
            <a:r>
              <a:rPr lang="en-US" altLang="zh-CN" b="1" dirty="0">
                <a:solidFill>
                  <a:srgbClr val="030711"/>
                </a:solidFill>
                <a:ea typeface="宋体" pitchFamily="2" charset="-122"/>
              </a:rPr>
              <a:t>Z, </a:t>
            </a:r>
            <a:r>
              <a:rPr lang="en-US" altLang="zh-CN" i="1" dirty="0">
                <a:solidFill>
                  <a:srgbClr val="030711"/>
                </a:solidFill>
                <a:ea typeface="宋体" pitchFamily="2" charset="-122"/>
              </a:rPr>
              <a:t>q</a:t>
            </a:r>
            <a:r>
              <a:rPr lang="en-US" altLang="zh-CN" i="1" dirty="0">
                <a:solidFill>
                  <a:srgbClr val="030711"/>
                </a:solidFill>
                <a:ea typeface="宋体" pitchFamily="2" charset="-122"/>
                <a:cs typeface="Arial" charset="0"/>
              </a:rPr>
              <a:t>≠0</a:t>
            </a:r>
            <a:r>
              <a:rPr lang="en-US" altLang="zh-CN" dirty="0">
                <a:solidFill>
                  <a:srgbClr val="030711"/>
                </a:solidFill>
                <a:ea typeface="宋体" pitchFamily="2" charset="-122"/>
              </a:rPr>
              <a:t>} is the set of rational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anim calcmode="lin" valueType="num">
                                      <p:cBhvr additive="base">
                                        <p:cTn id="13"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anim calcmode="lin" valueType="num">
                                      <p:cBhvr additive="base">
                                        <p:cTn id="19" dur="5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499">
                                            <p:txEl>
                                              <p:pRg st="4" end="4"/>
                                            </p:txEl>
                                          </p:spTgt>
                                        </p:tgtEl>
                                        <p:attrNameLst>
                                          <p:attrName>style.visibility</p:attrName>
                                        </p:attrNameLst>
                                      </p:cBhvr>
                                      <p:to>
                                        <p:strVal val="visible"/>
                                      </p:to>
                                    </p:set>
                                    <p:anim calcmode="lin" valueType="num">
                                      <p:cBhvr additive="base">
                                        <p:cTn id="25"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6499">
                                            <p:txEl>
                                              <p:pRg st="5" end="5"/>
                                            </p:txEl>
                                          </p:spTgt>
                                        </p:tgtEl>
                                        <p:attrNameLst>
                                          <p:attrName>style.visibility</p:attrName>
                                        </p:attrNameLst>
                                      </p:cBhvr>
                                      <p:to>
                                        <p:strVal val="visible"/>
                                      </p:to>
                                    </p:set>
                                    <p:anim calcmode="lin" valueType="num">
                                      <p:cBhvr additive="base">
                                        <p:cTn id="31"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64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6499">
                                            <p:txEl>
                                              <p:pRg st="6" end="6"/>
                                            </p:txEl>
                                          </p:spTgt>
                                        </p:tgtEl>
                                        <p:attrNameLst>
                                          <p:attrName>style.visibility</p:attrName>
                                        </p:attrNameLst>
                                      </p:cBhvr>
                                      <p:to>
                                        <p:strVal val="visible"/>
                                      </p:to>
                                    </p:set>
                                    <p:anim calcmode="lin" valueType="num">
                                      <p:cBhvr additive="base">
                                        <p:cTn id="37"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64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915B2A8-808A-485E-A320-69DE8AAEBCAF}" type="slidenum">
              <a:rPr lang="en-US" altLang="zh-CN"/>
              <a:pPr>
                <a:defRPr/>
              </a:pPr>
              <a:t>7</a:t>
            </a:fld>
            <a:endParaRPr lang="en-US" altLang="zh-CN"/>
          </a:p>
        </p:txBody>
      </p:sp>
      <p:sp>
        <p:nvSpPr>
          <p:cNvPr id="9219" name="Rectangle 2"/>
          <p:cNvSpPr>
            <a:spLocks noGrp="1" noChangeArrowheads="1"/>
          </p:cNvSpPr>
          <p:nvPr>
            <p:ph type="title"/>
          </p:nvPr>
        </p:nvSpPr>
        <p:spPr/>
        <p:txBody>
          <a:bodyPr/>
          <a:lstStyle/>
          <a:p>
            <a:pPr eaLnBrk="1" hangingPunct="1"/>
            <a:endParaRPr lang="zh-CN" altLang="zh-CN">
              <a:ea typeface="宋体" pitchFamily="2" charset="-122"/>
            </a:endParaRPr>
          </a:p>
        </p:txBody>
      </p:sp>
      <p:sp>
        <p:nvSpPr>
          <p:cNvPr id="107523" name="Rectangle 3"/>
          <p:cNvSpPr>
            <a:spLocks noGrp="1" noChangeArrowheads="1"/>
          </p:cNvSpPr>
          <p:nvPr>
            <p:ph type="body" idx="1"/>
          </p:nvPr>
        </p:nvSpPr>
        <p:spPr>
          <a:xfrm>
            <a:off x="152400" y="1419225"/>
            <a:ext cx="8915400" cy="4879975"/>
          </a:xfrm>
        </p:spPr>
        <p:txBody>
          <a:bodyPr/>
          <a:lstStyle/>
          <a:p>
            <a:pPr eaLnBrk="1" hangingPunct="1"/>
            <a:r>
              <a:rPr lang="en-US" altLang="zh-CN" dirty="0">
                <a:solidFill>
                  <a:srgbClr val="030711"/>
                </a:solidFill>
                <a:ea typeface="宋体" pitchFamily="2" charset="-122"/>
              </a:rPr>
              <a:t>Two sets are </a:t>
            </a:r>
            <a:r>
              <a:rPr lang="en-US" altLang="zh-CN" i="1" dirty="0">
                <a:solidFill>
                  <a:srgbClr val="FF0000"/>
                </a:solidFill>
                <a:ea typeface="宋体" pitchFamily="2" charset="-122"/>
              </a:rPr>
              <a:t>equal</a:t>
            </a:r>
            <a:r>
              <a:rPr lang="en-US" altLang="zh-CN" dirty="0">
                <a:solidFill>
                  <a:srgbClr val="FF0000"/>
                </a:solidFill>
                <a:ea typeface="宋体" pitchFamily="2" charset="-122"/>
              </a:rPr>
              <a:t> </a:t>
            </a:r>
            <a:r>
              <a:rPr lang="en-US" altLang="zh-CN" dirty="0">
                <a:solidFill>
                  <a:srgbClr val="030711"/>
                </a:solidFill>
                <a:ea typeface="宋体" pitchFamily="2" charset="-122"/>
              </a:rPr>
              <a:t> if and only if they have the same elements.</a:t>
            </a:r>
          </a:p>
          <a:p>
            <a:pPr eaLnBrk="1" hangingPunct="1"/>
            <a:r>
              <a:rPr lang="en-US" altLang="zh-CN" dirty="0">
                <a:solidFill>
                  <a:srgbClr val="030711"/>
                </a:solidFill>
                <a:ea typeface="宋体" pitchFamily="2" charset="-122"/>
              </a:rPr>
              <a:t>{1, 3, 5}  and  {3, 5, 1} are equal.</a:t>
            </a:r>
          </a:p>
          <a:p>
            <a:pPr eaLnBrk="1" hangingPunct="1"/>
            <a:r>
              <a:rPr lang="en-US" altLang="zh-CN" dirty="0">
                <a:solidFill>
                  <a:srgbClr val="030711"/>
                </a:solidFill>
                <a:ea typeface="宋体" pitchFamily="2" charset="-122"/>
              </a:rPr>
              <a:t>{1, 3, 3, 3, 5, 5, 5, 5} is the same as {1, 3, 5}</a:t>
            </a:r>
          </a:p>
          <a:p>
            <a:pPr eaLnBrk="1" hangingPunct="1"/>
            <a:r>
              <a:rPr lang="en-US" altLang="zh-CN" dirty="0">
                <a:solidFill>
                  <a:srgbClr val="030711"/>
                </a:solidFill>
                <a:ea typeface="宋体" pitchFamily="2" charset="-122"/>
              </a:rPr>
              <a:t>No matter what objects a, b, and c denote, </a:t>
            </a:r>
            <a:br>
              <a:rPr lang="en-US" altLang="zh-CN" dirty="0">
                <a:solidFill>
                  <a:srgbClr val="030711"/>
                </a:solidFill>
                <a:ea typeface="宋体" pitchFamily="2" charset="-122"/>
              </a:rPr>
            </a:br>
            <a:r>
              <a:rPr lang="en-US" altLang="zh-CN" sz="3600" b="1" dirty="0">
                <a:solidFill>
                  <a:srgbClr val="030711"/>
                </a:solidFill>
                <a:ea typeface="宋体" pitchFamily="2" charset="-122"/>
              </a:rPr>
              <a:t>{a, b, c} = {a, c, b} = {b, a, c} = </a:t>
            </a:r>
            <a:r>
              <a:rPr lang="en-US" altLang="zh-CN" sz="3600" b="1" dirty="0">
                <a:solidFill>
                  <a:srgbClr val="030711"/>
                </a:solidFill>
                <a:latin typeface="Times New Roman" pitchFamily="18" charset="0"/>
                <a:ea typeface="宋体" pitchFamily="2" charset="-122"/>
              </a:rPr>
              <a:t>…</a:t>
            </a:r>
            <a:endParaRPr lang="en-US" altLang="zh-CN" sz="3600" b="1" dirty="0">
              <a:solidFill>
                <a:srgbClr val="030711"/>
              </a:solidFill>
              <a:ea typeface="宋体" pitchFamily="2" charset="-122"/>
            </a:endParaRPr>
          </a:p>
          <a:p>
            <a:pPr eaLnBrk="1" hangingPunct="1"/>
            <a:r>
              <a:rPr lang="en-US" altLang="zh-CN" dirty="0">
                <a:solidFill>
                  <a:srgbClr val="030711"/>
                </a:solidFill>
                <a:ea typeface="宋体" pitchFamily="2" charset="-122"/>
              </a:rPr>
              <a:t>Multiple listings make no difference:</a:t>
            </a:r>
          </a:p>
          <a:p>
            <a:pPr lvl="1" eaLnBrk="1" hangingPunct="1">
              <a:buFont typeface="Wingdings" pitchFamily="2" charset="2"/>
              <a:buNone/>
            </a:pPr>
            <a:r>
              <a:rPr lang="en-US" altLang="zh-CN" sz="3200" b="1" dirty="0">
                <a:solidFill>
                  <a:srgbClr val="030711"/>
                </a:solidFill>
                <a:ea typeface="宋体" pitchFamily="2" charset="-122"/>
              </a:rPr>
              <a:t> {a, a, c, c, c, c}={</a:t>
            </a:r>
            <a:r>
              <a:rPr lang="en-US" altLang="zh-CN" sz="3200" b="1" dirty="0" err="1">
                <a:solidFill>
                  <a:srgbClr val="030711"/>
                </a:solidFill>
                <a:ea typeface="宋体" pitchFamily="2" charset="-122"/>
              </a:rPr>
              <a:t>a,c</a:t>
            </a:r>
            <a:r>
              <a:rPr lang="en-US" altLang="zh-CN" sz="3200" b="1" dirty="0">
                <a:solidFill>
                  <a:srgbClr val="030711"/>
                </a:solidFill>
                <a:ea typeface="宋体" pitchFamily="2" charset="-122"/>
              </a:rPr>
              <a:t>}.</a:t>
            </a:r>
            <a:r>
              <a:rPr lang="en-US" altLang="zh-CN" dirty="0">
                <a:solidFill>
                  <a:srgbClr val="030711"/>
                </a:solidFill>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anim calcmode="lin" valueType="num">
                                      <p:cBhvr additive="base">
                                        <p:cTn id="7" dur="50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 calcmode="lin" valueType="num">
                                      <p:cBhvr additive="base">
                                        <p:cTn id="13" dur="5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anim calcmode="lin" valueType="num">
                                      <p:cBhvr additive="base">
                                        <p:cTn id="19"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3">
                                            <p:txEl>
                                              <p:pRg st="4" end="4"/>
                                            </p:txEl>
                                          </p:spTgt>
                                        </p:tgtEl>
                                        <p:attrNameLst>
                                          <p:attrName>style.visibility</p:attrName>
                                        </p:attrNameLst>
                                      </p:cBhvr>
                                      <p:to>
                                        <p:strVal val="visible"/>
                                      </p:to>
                                    </p:set>
                                    <p:anim calcmode="lin" valueType="num">
                                      <p:cBhvr additive="base">
                                        <p:cTn id="25" dur="5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7523">
                                            <p:txEl>
                                              <p:pRg st="5" end="5"/>
                                            </p:txEl>
                                          </p:spTgt>
                                        </p:tgtEl>
                                        <p:attrNameLst>
                                          <p:attrName>style.visibility</p:attrName>
                                        </p:attrNameLst>
                                      </p:cBhvr>
                                      <p:to>
                                        <p:strVal val="visible"/>
                                      </p:to>
                                    </p:set>
                                    <p:anim calcmode="lin" valueType="num">
                                      <p:cBhvr additive="base">
                                        <p:cTn id="29" dur="5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75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406374C8-9235-4A9E-9F92-B04C13C80E35}" type="slidenum">
              <a:rPr lang="en-US" altLang="zh-CN"/>
              <a:pPr>
                <a:defRPr/>
              </a:pPr>
              <a:t>8</a:t>
            </a:fld>
            <a:endParaRPr lang="en-US" altLang="zh-CN"/>
          </a:p>
        </p:txBody>
      </p:sp>
      <p:sp>
        <p:nvSpPr>
          <p:cNvPr id="12291" name="Rectangle 2"/>
          <p:cNvSpPr>
            <a:spLocks noGrp="1" noChangeArrowheads="1"/>
          </p:cNvSpPr>
          <p:nvPr>
            <p:ph type="title"/>
          </p:nvPr>
        </p:nvSpPr>
        <p:spPr/>
        <p:txBody>
          <a:bodyPr/>
          <a:lstStyle/>
          <a:p>
            <a:pPr eaLnBrk="1" hangingPunct="1"/>
            <a:r>
              <a:rPr lang="en-US" altLang="zh-CN">
                <a:ea typeface="宋体" pitchFamily="2" charset="-122"/>
              </a:rPr>
              <a:t>The Empty Set</a:t>
            </a:r>
          </a:p>
        </p:txBody>
      </p:sp>
      <p:sp>
        <p:nvSpPr>
          <p:cNvPr id="12292" name="Rectangle 3"/>
          <p:cNvSpPr>
            <a:spLocks noGrp="1" noChangeArrowheads="1"/>
          </p:cNvSpPr>
          <p:nvPr>
            <p:ph type="body" idx="1"/>
          </p:nvPr>
        </p:nvSpPr>
        <p:spPr/>
        <p:txBody>
          <a:bodyPr/>
          <a:lstStyle/>
          <a:p>
            <a:pPr eaLnBrk="1" hangingPunct="1">
              <a:lnSpc>
                <a:spcPct val="90000"/>
              </a:lnSpc>
            </a:pPr>
            <a:r>
              <a:rPr lang="en-GB" altLang="zh-CN" dirty="0">
                <a:ea typeface="宋体" pitchFamily="2" charset="-122"/>
                <a:sym typeface="Symbol" pitchFamily="18" charset="2"/>
              </a:rPr>
              <a:t>We have seen that there exists </a:t>
            </a:r>
            <a:r>
              <a:rPr lang="en-GB" altLang="zh-CN" dirty="0">
                <a:solidFill>
                  <a:srgbClr val="FF0000"/>
                </a:solidFill>
                <a:ea typeface="宋体" pitchFamily="2" charset="-122"/>
                <a:sym typeface="Symbol" pitchFamily="18" charset="2"/>
              </a:rPr>
              <a:t>exactly one </a:t>
            </a:r>
            <a:r>
              <a:rPr lang="en-GB" altLang="zh-CN" dirty="0">
                <a:ea typeface="宋体" pitchFamily="2" charset="-122"/>
                <a:sym typeface="Symbol" pitchFamily="18" charset="2"/>
              </a:rPr>
              <a:t>empty set, so we can give it a name:</a:t>
            </a:r>
            <a:endParaRPr lang="en-US" altLang="zh-CN" dirty="0">
              <a:ea typeface="宋体" pitchFamily="2" charset="-122"/>
              <a:sym typeface="Symbol" pitchFamily="18" charset="2"/>
            </a:endParaRPr>
          </a:p>
          <a:p>
            <a:pPr eaLnBrk="1" hangingPunct="1">
              <a:lnSpc>
                <a:spcPct val="90000"/>
              </a:lnSpc>
            </a:pPr>
            <a:r>
              <a:rPr lang="en-US" altLang="zh-CN" dirty="0">
                <a:ea typeface="宋体" pitchFamily="2" charset="-122"/>
                <a:sym typeface="Symbol" pitchFamily="18" charset="2"/>
              </a:rPr>
              <a:t>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the empty set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is the unique set that contains no elements whatsoever.</a:t>
            </a:r>
          </a:p>
          <a:p>
            <a:pPr eaLnBrk="1" hangingPunct="1">
              <a:lnSpc>
                <a:spcPct val="90000"/>
              </a:lnSpc>
            </a:pPr>
            <a:r>
              <a:rPr lang="en-US" altLang="zh-CN" dirty="0">
                <a:ea typeface="宋体" pitchFamily="2" charset="-122"/>
                <a:sym typeface="Symbol" pitchFamily="18" charset="2"/>
              </a:rPr>
              <a:t> = {} = {</a:t>
            </a:r>
            <a:r>
              <a:rPr lang="en-US" altLang="zh-CN" i="1" dirty="0" err="1">
                <a:ea typeface="宋体" pitchFamily="2" charset="-122"/>
                <a:sym typeface="Symbol" pitchFamily="18" charset="2"/>
              </a:rPr>
              <a:t>x|xx</a:t>
            </a:r>
            <a:r>
              <a:rPr lang="en-US" altLang="zh-CN" dirty="0">
                <a:ea typeface="宋体" pitchFamily="2" charset="-122"/>
                <a:sym typeface="Symbol" pitchFamily="18" charset="2"/>
              </a:rPr>
              <a:t>} = ... = {</a:t>
            </a:r>
            <a:r>
              <a:rPr lang="en-US" altLang="zh-CN" i="1" dirty="0" err="1">
                <a:ea typeface="宋体" pitchFamily="2" charset="-122"/>
                <a:sym typeface="Symbol" pitchFamily="18" charset="2"/>
              </a:rPr>
              <a:t>x|</a:t>
            </a:r>
            <a:r>
              <a:rPr lang="en-US" altLang="zh-CN" b="1" dirty="0" err="1">
                <a:ea typeface="宋体" pitchFamily="2" charset="-122"/>
                <a:sym typeface="Symbol" pitchFamily="18" charset="2"/>
              </a:rPr>
              <a:t>False</a:t>
            </a:r>
            <a:r>
              <a:rPr lang="en-US" altLang="zh-CN" dirty="0">
                <a:ea typeface="宋体" pitchFamily="2" charset="-122"/>
                <a:sym typeface="Symbol" pitchFamily="18" charset="2"/>
              </a:rPr>
              <a:t>}</a:t>
            </a:r>
          </a:p>
          <a:p>
            <a:pPr eaLnBrk="1" hangingPunct="1">
              <a:lnSpc>
                <a:spcPct val="90000"/>
              </a:lnSpc>
            </a:pPr>
            <a:endParaRPr lang="en-GB" altLang="zh-CN" dirty="0">
              <a:ea typeface="宋体" pitchFamily="2" charset="-122"/>
              <a:sym typeface="Symbol" pitchFamily="18" charset="2"/>
            </a:endParaRPr>
          </a:p>
          <a:p>
            <a:pPr eaLnBrk="1" hangingPunct="1">
              <a:lnSpc>
                <a:spcPct val="90000"/>
              </a:lnSpc>
            </a:pPr>
            <a:r>
              <a:rPr lang="en-GB" altLang="zh-CN" dirty="0">
                <a:ea typeface="宋体" pitchFamily="2" charset="-122"/>
                <a:sym typeface="Symbol" pitchFamily="18" charset="2"/>
              </a:rPr>
              <a:t>Any set containing exactly one element is called a </a:t>
            </a:r>
            <a:r>
              <a:rPr lang="en-GB" altLang="zh-CN" i="1" dirty="0">
                <a:solidFill>
                  <a:srgbClr val="FF0000"/>
                </a:solidFill>
                <a:ea typeface="宋体" pitchFamily="2" charset="-122"/>
                <a:sym typeface="Symbol" pitchFamily="18" charset="2"/>
              </a:rPr>
              <a:t>singleton</a:t>
            </a:r>
            <a:r>
              <a:rPr lang="en-GB" altLang="zh-CN" i="1" dirty="0">
                <a:ea typeface="宋体" pitchFamily="2" charset="-122"/>
                <a:sym typeface="Symbol" pitchFamily="18" charset="2"/>
              </a:rPr>
              <a:t> set(</a:t>
            </a:r>
            <a:r>
              <a:rPr lang="zh-CN" altLang="en-US" i="1" dirty="0">
                <a:ea typeface="宋体" pitchFamily="2" charset="-122"/>
                <a:sym typeface="Symbol" pitchFamily="18" charset="2"/>
              </a:rPr>
              <a:t>单元素集合</a:t>
            </a:r>
            <a:r>
              <a:rPr lang="en-GB" altLang="zh-CN" i="1" dirty="0">
                <a:ea typeface="宋体" pitchFamily="2" charset="-122"/>
                <a:sym typeface="Symbol" pitchFamily="18" charset="2"/>
              </a:rPr>
              <a:t>)</a:t>
            </a:r>
            <a:endParaRPr lang="en-US" altLang="zh-CN" i="1" dirty="0">
              <a:ea typeface="宋体" pitchFamily="2" charset="-122"/>
              <a:sym typeface="Symbol" pitchFamily="18"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D0FCF07-7800-4105-BBEE-9B7C7524998F}" type="slidenum">
              <a:rPr lang="en-US" altLang="zh-CN"/>
              <a:pPr>
                <a:defRPr/>
              </a:pPr>
              <a:t>9</a:t>
            </a:fld>
            <a:endParaRPr lang="en-US" altLang="zh-CN"/>
          </a:p>
        </p:txBody>
      </p:sp>
      <p:sp>
        <p:nvSpPr>
          <p:cNvPr id="13315" name="Rectangle 2"/>
          <p:cNvSpPr>
            <a:spLocks noGrp="1" noChangeArrowheads="1"/>
          </p:cNvSpPr>
          <p:nvPr>
            <p:ph type="title"/>
          </p:nvPr>
        </p:nvSpPr>
        <p:spPr/>
        <p:txBody>
          <a:bodyPr/>
          <a:lstStyle/>
          <a:p>
            <a:pPr eaLnBrk="1" hangingPunct="1"/>
            <a:r>
              <a:rPr lang="en-US" altLang="zh-CN">
                <a:ea typeface="宋体" pitchFamily="2" charset="-122"/>
              </a:rPr>
              <a:t>Subset and Superset Relations</a:t>
            </a:r>
          </a:p>
        </p:txBody>
      </p:sp>
      <p:sp>
        <p:nvSpPr>
          <p:cNvPr id="13316" name="Rectangle 3"/>
          <p:cNvSpPr>
            <a:spLocks noGrp="1" noChangeArrowheads="1"/>
          </p:cNvSpPr>
          <p:nvPr>
            <p:ph type="body" idx="1"/>
          </p:nvPr>
        </p:nvSpPr>
        <p:spPr>
          <a:xfrm>
            <a:off x="152400" y="1419225"/>
            <a:ext cx="8839200" cy="4879975"/>
          </a:xfrm>
        </p:spPr>
        <p:txBody>
          <a:bodyPr/>
          <a:lstStyle/>
          <a:p>
            <a:pPr eaLnBrk="1" hangingPunct="1"/>
            <a:r>
              <a:rPr lang="en-US" altLang="zh-CN" b="1" i="1" dirty="0">
                <a:ea typeface="宋体" pitchFamily="2" charset="-122"/>
              </a:rPr>
              <a:t>S</a:t>
            </a:r>
            <a:r>
              <a:rPr lang="en-US" altLang="zh-CN" b="1" dirty="0">
                <a:ea typeface="宋体" pitchFamily="2" charset="-122"/>
                <a:sym typeface="Symbol" pitchFamily="18" charset="2"/>
              </a:rPr>
              <a:t></a:t>
            </a:r>
            <a:r>
              <a:rPr lang="en-US" altLang="zh-CN" b="1" i="1" dirty="0">
                <a:ea typeface="宋体" pitchFamily="2" charset="-122"/>
                <a:sym typeface="Symbol" pitchFamily="18" charset="2"/>
              </a:rPr>
              <a:t>T</a:t>
            </a:r>
            <a:r>
              <a:rPr lang="en-US" altLang="zh-CN" b="1" dirty="0">
                <a:ea typeface="宋体" pitchFamily="2" charset="-122"/>
                <a:sym typeface="Symbol" pitchFamily="18" charset="2"/>
              </a:rPr>
              <a:t> (</a:t>
            </a:r>
            <a:r>
              <a:rPr lang="en-US" altLang="zh-CN" b="1" dirty="0">
                <a:latin typeface="Times New Roman" pitchFamily="18" charset="0"/>
                <a:ea typeface="宋体" pitchFamily="2" charset="-122"/>
                <a:sym typeface="Symbol" pitchFamily="18" charset="2"/>
              </a:rPr>
              <a:t>“</a:t>
            </a:r>
            <a:r>
              <a:rPr lang="en-US" altLang="zh-CN" b="1" i="1" dirty="0">
                <a:ea typeface="宋体" pitchFamily="2" charset="-122"/>
                <a:sym typeface="Symbol" pitchFamily="18" charset="2"/>
              </a:rPr>
              <a:t>S</a:t>
            </a:r>
            <a:r>
              <a:rPr lang="en-US" altLang="zh-CN" b="1" dirty="0">
                <a:ea typeface="宋体" pitchFamily="2" charset="-122"/>
                <a:sym typeface="Symbol" pitchFamily="18" charset="2"/>
              </a:rPr>
              <a:t> is a subset of </a:t>
            </a:r>
            <a:r>
              <a:rPr lang="en-US" altLang="zh-CN" b="1" i="1" dirty="0">
                <a:ea typeface="宋体" pitchFamily="2" charset="-122"/>
                <a:sym typeface="Symbol" pitchFamily="18" charset="2"/>
              </a:rPr>
              <a:t>T</a:t>
            </a:r>
            <a:r>
              <a:rPr lang="en-US" altLang="zh-CN" b="1" dirty="0">
                <a:latin typeface="Times New Roman" pitchFamily="18" charset="0"/>
                <a:ea typeface="宋体" pitchFamily="2" charset="-122"/>
                <a:sym typeface="Symbol" pitchFamily="18" charset="2"/>
              </a:rPr>
              <a:t>”</a:t>
            </a:r>
            <a:r>
              <a:rPr lang="en-US" altLang="zh-CN" b="1" dirty="0">
                <a:ea typeface="宋体" pitchFamily="2" charset="-122"/>
                <a:sym typeface="Symbol" pitchFamily="18" charset="2"/>
              </a:rPr>
              <a:t>) means that every element of </a:t>
            </a:r>
            <a:r>
              <a:rPr lang="en-US" altLang="zh-CN" b="1" i="1" dirty="0">
                <a:ea typeface="宋体" pitchFamily="2" charset="-122"/>
                <a:sym typeface="Symbol" pitchFamily="18" charset="2"/>
              </a:rPr>
              <a:t>S</a:t>
            </a:r>
            <a:r>
              <a:rPr lang="en-US" altLang="zh-CN" b="1" dirty="0">
                <a:ea typeface="宋体" pitchFamily="2" charset="-122"/>
                <a:sym typeface="Symbol" pitchFamily="18" charset="2"/>
              </a:rPr>
              <a:t> is also an element of </a:t>
            </a:r>
            <a:r>
              <a:rPr lang="en-US" altLang="zh-CN" b="1" i="1" dirty="0">
                <a:ea typeface="宋体" pitchFamily="2" charset="-122"/>
                <a:sym typeface="Symbol" pitchFamily="18" charset="2"/>
              </a:rPr>
              <a:t>T</a:t>
            </a:r>
            <a:r>
              <a:rPr lang="en-US" altLang="zh-CN" b="1" dirty="0">
                <a:ea typeface="宋体" pitchFamily="2" charset="-122"/>
                <a:sym typeface="Symbol" pitchFamily="18" charset="2"/>
              </a:rPr>
              <a:t>.</a:t>
            </a:r>
          </a:p>
          <a:p>
            <a:pPr eaLnBrk="1" hangingPunct="1"/>
            <a:r>
              <a:rPr lang="en-US" altLang="zh-CN" b="1" i="1" dirty="0">
                <a:ea typeface="宋体" pitchFamily="2" charset="-122"/>
                <a:sym typeface="Symbol" pitchFamily="18" charset="2"/>
              </a:rPr>
              <a:t>S</a:t>
            </a:r>
            <a:r>
              <a:rPr lang="en-US" altLang="zh-CN" b="1" dirty="0">
                <a:ea typeface="宋体" pitchFamily="2" charset="-122"/>
                <a:sym typeface="Symbol" pitchFamily="18" charset="2"/>
              </a:rPr>
              <a:t></a:t>
            </a:r>
            <a:r>
              <a:rPr lang="en-US" altLang="zh-CN" b="1" i="1" dirty="0">
                <a:ea typeface="宋体" pitchFamily="2" charset="-122"/>
                <a:sym typeface="Symbol" pitchFamily="18" charset="2"/>
              </a:rPr>
              <a:t>T </a:t>
            </a:r>
            <a:r>
              <a:rPr lang="en-US" altLang="zh-CN" b="1" dirty="0">
                <a:ea typeface="宋体" pitchFamily="2" charset="-122"/>
                <a:sym typeface="Symbol" pitchFamily="18" charset="2"/>
              </a:rPr>
              <a:t>:</a:t>
            </a:r>
            <a:r>
              <a:rPr lang="en-US" altLang="zh-CN" b="1" baseline="-25000" dirty="0" err="1">
                <a:ea typeface="宋体" pitchFamily="2" charset="-122"/>
                <a:sym typeface="Symbol" pitchFamily="18" charset="2"/>
              </a:rPr>
              <a:t>def</a:t>
            </a:r>
            <a:r>
              <a:rPr lang="en-US" altLang="zh-CN" b="1" dirty="0">
                <a:ea typeface="宋体" pitchFamily="2" charset="-122"/>
                <a:sym typeface="Symbol" pitchFamily="18" charset="2"/>
              </a:rPr>
              <a:t> </a:t>
            </a:r>
            <a:r>
              <a:rPr lang="en-US" altLang="zh-CN" b="1" i="1" dirty="0">
                <a:ea typeface="宋体" pitchFamily="2" charset="-122"/>
                <a:sym typeface="Symbol" pitchFamily="18" charset="2"/>
              </a:rPr>
              <a:t>x </a:t>
            </a:r>
            <a:r>
              <a:rPr lang="en-US" altLang="zh-CN" b="1" dirty="0">
                <a:ea typeface="宋体" pitchFamily="2" charset="-122"/>
                <a:sym typeface="Symbol" pitchFamily="18" charset="2"/>
              </a:rPr>
              <a:t>(</a:t>
            </a:r>
            <a:r>
              <a:rPr lang="en-US" altLang="zh-CN" b="1" i="1" dirty="0" err="1">
                <a:ea typeface="宋体" pitchFamily="2" charset="-122"/>
                <a:sym typeface="Symbol" pitchFamily="18" charset="2"/>
              </a:rPr>
              <a:t>x</a:t>
            </a:r>
            <a:r>
              <a:rPr lang="en-US" altLang="zh-CN" b="1" dirty="0" err="1">
                <a:ea typeface="宋体" pitchFamily="2" charset="-122"/>
                <a:sym typeface="Symbol" pitchFamily="18" charset="2"/>
              </a:rPr>
              <a:t></a:t>
            </a:r>
            <a:r>
              <a:rPr lang="en-US" altLang="zh-CN" b="1" i="1" dirty="0" err="1">
                <a:ea typeface="宋体" pitchFamily="2" charset="-122"/>
                <a:sym typeface="Symbol" pitchFamily="18" charset="2"/>
              </a:rPr>
              <a:t>S</a:t>
            </a:r>
            <a:r>
              <a:rPr lang="en-US" altLang="zh-CN" b="1" dirty="0">
                <a:ea typeface="宋体" pitchFamily="2" charset="-122"/>
                <a:sym typeface="Symbol" pitchFamily="18" charset="2"/>
              </a:rPr>
              <a:t>  </a:t>
            </a:r>
            <a:r>
              <a:rPr lang="en-US" altLang="zh-CN" b="1" i="1" dirty="0" err="1">
                <a:ea typeface="宋体" pitchFamily="2" charset="-122"/>
                <a:sym typeface="Symbol" pitchFamily="18" charset="2"/>
              </a:rPr>
              <a:t>x</a:t>
            </a:r>
            <a:r>
              <a:rPr lang="en-US" altLang="zh-CN" b="1" dirty="0" err="1">
                <a:ea typeface="宋体" pitchFamily="2" charset="-122"/>
                <a:sym typeface="Symbol" pitchFamily="18" charset="2"/>
              </a:rPr>
              <a:t></a:t>
            </a:r>
            <a:r>
              <a:rPr lang="en-US" altLang="zh-CN" b="1" i="1" dirty="0" err="1">
                <a:ea typeface="宋体" pitchFamily="2" charset="-122"/>
                <a:sym typeface="Symbol" pitchFamily="18" charset="2"/>
              </a:rPr>
              <a:t>T</a:t>
            </a:r>
            <a:r>
              <a:rPr lang="en-US" altLang="zh-CN" b="1" dirty="0">
                <a:ea typeface="宋体" pitchFamily="2" charset="-122"/>
                <a:sym typeface="Symbol" pitchFamily="18" charset="2"/>
              </a:rPr>
              <a:t>)</a:t>
            </a:r>
          </a:p>
          <a:p>
            <a:pPr eaLnBrk="1" hangingPunct="1"/>
            <a:r>
              <a:rPr lang="en-GB" altLang="zh-CN" b="1" dirty="0">
                <a:ea typeface="宋体" pitchFamily="2" charset="-122"/>
                <a:sym typeface="Symbol" pitchFamily="18" charset="2"/>
              </a:rPr>
              <a:t>What do you think about these?</a:t>
            </a:r>
            <a:endParaRPr lang="en-US" altLang="zh-CN" b="1" dirty="0">
              <a:ea typeface="宋体" pitchFamily="2" charset="-122"/>
              <a:sym typeface="Symbol" pitchFamily="18" charset="2"/>
            </a:endParaRPr>
          </a:p>
          <a:p>
            <a:pPr lvl="1" eaLnBrk="1" hangingPunct="1"/>
            <a:r>
              <a:rPr lang="en-US" altLang="zh-CN" b="1" dirty="0">
                <a:ea typeface="宋体" pitchFamily="2" charset="-122"/>
                <a:sym typeface="Symbol" pitchFamily="18" charset="2"/>
              </a:rPr>
              <a:t>S ?</a:t>
            </a:r>
          </a:p>
          <a:p>
            <a:pPr lvl="1" eaLnBrk="1" hangingPunct="1"/>
            <a:r>
              <a:rPr lang="en-US" altLang="zh-CN" b="1" dirty="0">
                <a:ea typeface="宋体" pitchFamily="2" charset="-122"/>
                <a:sym typeface="Symbol" pitchFamily="18" charset="2"/>
              </a:rPr>
              <a:t>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顶级ppt模版1</Template>
  <TotalTime>1587</TotalTime>
  <Words>4809</Words>
  <Application>Microsoft Office PowerPoint</Application>
  <PresentationFormat>全屏显示(4:3)</PresentationFormat>
  <Paragraphs>408</Paragraphs>
  <Slides>59</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69" baseType="lpstr">
      <vt:lpstr>Beesknees ITC</vt:lpstr>
      <vt:lpstr>Arial</vt:lpstr>
      <vt:lpstr>Arial Black</vt:lpstr>
      <vt:lpstr>Euclid</vt:lpstr>
      <vt:lpstr>Times New Roman</vt:lpstr>
      <vt:lpstr>Verdana</vt:lpstr>
      <vt:lpstr>Wingdings</vt:lpstr>
      <vt:lpstr>sample</vt:lpstr>
      <vt:lpstr>Equation</vt:lpstr>
      <vt:lpstr>Document</vt:lpstr>
      <vt:lpstr>PowerPoint 演示文稿</vt:lpstr>
      <vt:lpstr>PowerPoint 演示文稿</vt:lpstr>
      <vt:lpstr>Contents</vt:lpstr>
      <vt:lpstr>PowerPoint 演示文稿</vt:lpstr>
      <vt:lpstr>Introduction to Set Theory (§1.6)</vt:lpstr>
      <vt:lpstr>PowerPoint 演示文稿</vt:lpstr>
      <vt:lpstr>PowerPoint 演示文稿</vt:lpstr>
      <vt:lpstr>The Empty Set</vt:lpstr>
      <vt:lpstr>Subset and Superset Relations</vt:lpstr>
      <vt:lpstr>Subset and Superset Relations</vt:lpstr>
      <vt:lpstr>Proper (Strict) Subsets &amp; Supersets</vt:lpstr>
      <vt:lpstr>Sets Are Objects, Too!</vt:lpstr>
      <vt:lpstr>Cardinality and Finiteness</vt:lpstr>
      <vt:lpstr>This version of Set Theory is inconsistent</vt:lpstr>
      <vt:lpstr>PowerPoint 演示文稿</vt:lpstr>
      <vt:lpstr>PowerPoint 演示文稿</vt:lpstr>
      <vt:lpstr>Representing Sets with Bit Strings</vt:lpstr>
      <vt:lpstr>Representing Sets with Bit Strings</vt:lpstr>
      <vt:lpstr>PowerPoint 演示文稿</vt:lpstr>
      <vt:lpstr>The Power Set Operation</vt:lpstr>
      <vt:lpstr>Examples</vt:lpstr>
      <vt:lpstr>Cartesian Products of Sets</vt:lpstr>
      <vt:lpstr>Cartesian Products of Sets</vt:lpstr>
      <vt:lpstr>Cartesian Products of Sets</vt:lpstr>
      <vt:lpstr>Using Set Notation with Quantifiers</vt:lpstr>
      <vt:lpstr>PowerPoint 演示文稿</vt:lpstr>
      <vt:lpstr>Start §2.2: The Union Operator</vt:lpstr>
      <vt:lpstr>Union Examples</vt:lpstr>
      <vt:lpstr>The Intersection Operator</vt:lpstr>
      <vt:lpstr>Intersection Examples</vt:lpstr>
      <vt:lpstr>Disjointness</vt:lpstr>
      <vt:lpstr>Inclusion-Exclusion Principle</vt:lpstr>
      <vt:lpstr>Inclusion-Exclusion Principle</vt:lpstr>
      <vt:lpstr>Set Difference</vt:lpstr>
      <vt:lpstr>Set Difference Examples</vt:lpstr>
      <vt:lpstr>Set Difference - Venn Diagram</vt:lpstr>
      <vt:lpstr>Set Complements</vt:lpstr>
      <vt:lpstr>PowerPoint 演示文稿</vt:lpstr>
      <vt:lpstr>Set Identities</vt:lpstr>
      <vt:lpstr>(don’t worry about their names)</vt:lpstr>
      <vt:lpstr>DeMorgan’s Law for Sets</vt:lpstr>
      <vt:lpstr>Proving Set Identities</vt:lpstr>
      <vt:lpstr>Method 1: Mutual subsets</vt:lpstr>
      <vt:lpstr>Method 2: Mutual subsets</vt:lpstr>
      <vt:lpstr>Method 3: Membership Tables</vt:lpstr>
      <vt:lpstr>Membership Table Example</vt:lpstr>
      <vt:lpstr>Membership Table Exercise</vt:lpstr>
      <vt:lpstr>Membership Table Exercise</vt:lpstr>
      <vt:lpstr>Membership Table Exercise</vt:lpstr>
      <vt:lpstr>Membership Table Exercise</vt:lpstr>
      <vt:lpstr>Generalized Union</vt:lpstr>
      <vt:lpstr>Generalized Intersection</vt:lpstr>
      <vt:lpstr>历史上的考题</vt:lpstr>
      <vt:lpstr>PowerPoint 演示文稿</vt:lpstr>
      <vt:lpstr>练习</vt:lpstr>
      <vt:lpstr>练习</vt:lpstr>
      <vt:lpstr>练习</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zb</dc:creator>
  <cp:lastModifiedBy>Z Bing</cp:lastModifiedBy>
  <cp:revision>525</cp:revision>
  <cp:lastPrinted>1601-01-01T00:00:00Z</cp:lastPrinted>
  <dcterms:created xsi:type="dcterms:W3CDTF">1601-01-01T00:00:00Z</dcterms:created>
  <dcterms:modified xsi:type="dcterms:W3CDTF">2021-10-15T09:51:34Z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