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7" r:id="rId3"/>
    <p:sldId id="258" r:id="rId4"/>
    <p:sldId id="259" r:id="rId5"/>
    <p:sldId id="260" r:id="rId6"/>
    <p:sldId id="279" r:id="rId7"/>
    <p:sldId id="280" r:id="rId8"/>
    <p:sldId id="354" r:id="rId9"/>
    <p:sldId id="355" r:id="rId10"/>
    <p:sldId id="356" r:id="rId11"/>
    <p:sldId id="357" r:id="rId12"/>
    <p:sldId id="281" r:id="rId13"/>
    <p:sldId id="347" r:id="rId14"/>
    <p:sldId id="282" r:id="rId15"/>
    <p:sldId id="283" r:id="rId17"/>
    <p:sldId id="346" r:id="rId18"/>
    <p:sldId id="284" r:id="rId19"/>
    <p:sldId id="285" r:id="rId20"/>
    <p:sldId id="286" r:id="rId21"/>
    <p:sldId id="358" r:id="rId22"/>
    <p:sldId id="287" r:id="rId23"/>
    <p:sldId id="348" r:id="rId24"/>
    <p:sldId id="362" r:id="rId25"/>
    <p:sldId id="301" r:id="rId26"/>
    <p:sldId id="300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3" r:id="rId36"/>
    <p:sldId id="320" r:id="rId37"/>
    <p:sldId id="322" r:id="rId38"/>
    <p:sldId id="350" r:id="rId39"/>
    <p:sldId id="351" r:id="rId40"/>
    <p:sldId id="298" r:id="rId41"/>
    <p:sldId id="343" r:id="rId42"/>
    <p:sldId id="352" r:id="rId43"/>
    <p:sldId id="345" r:id="rId44"/>
    <p:sldId id="323" r:id="rId45"/>
    <p:sldId id="324" r:id="rId46"/>
    <p:sldId id="363" r:id="rId47"/>
    <p:sldId id="364" r:id="rId48"/>
    <p:sldId id="365" r:id="rId49"/>
    <p:sldId id="366" r:id="rId50"/>
    <p:sldId id="325" r:id="rId51"/>
    <p:sldId id="353" r:id="rId52"/>
    <p:sldId id="328" r:id="rId53"/>
    <p:sldId id="329" r:id="rId54"/>
    <p:sldId id="293" r:id="rId55"/>
    <p:sldId id="294" r:id="rId56"/>
    <p:sldId id="330" r:id="rId57"/>
    <p:sldId id="331" r:id="rId58"/>
    <p:sldId id="332" r:id="rId59"/>
    <p:sldId id="333" r:id="rId60"/>
    <p:sldId id="334" r:id="rId61"/>
    <p:sldId id="335" r:id="rId62"/>
    <p:sldId id="336" r:id="rId63"/>
    <p:sldId id="337" r:id="rId64"/>
    <p:sldId id="359" r:id="rId65"/>
    <p:sldId id="360" r:id="rId66"/>
    <p:sldId id="361" r:id="rId67"/>
    <p:sldId id="338" r:id="rId68"/>
    <p:sldId id="278" r:id="rId6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2D06"/>
    <a:srgbClr val="0307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9" autoAdjust="0"/>
    <p:restoredTop sz="94660"/>
  </p:normalViewPr>
  <p:slideViewPr>
    <p:cSldViewPr>
      <p:cViewPr varScale="1">
        <p:scale>
          <a:sx n="78" d="100"/>
          <a:sy n="78" d="100"/>
        </p:scale>
        <p:origin x="1027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2" Type="http://schemas.openxmlformats.org/officeDocument/2006/relationships/tableStyles" Target="tableStyles.xml"/><Relationship Id="rId71" Type="http://schemas.openxmlformats.org/officeDocument/2006/relationships/viewProps" Target="viewProps.xml"/><Relationship Id="rId70" Type="http://schemas.openxmlformats.org/officeDocument/2006/relationships/presProps" Target="presProps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5.wmf"/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38.wmf"/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CA32724-7E85-4776-88D1-DB405A5D3BFB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701675"/>
            <a:ext cx="4583112" cy="3436938"/>
          </a:xfrm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1975"/>
            <a:ext cx="5029200" cy="4060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zh-CN"/>
              <a:t>Note that the inverses of the functions in the two diagrams on the left are not functions.</a:t>
            </a:r>
            <a:endParaRPr lang="en-GB" altLang="zh-CN"/>
          </a:p>
          <a:p>
            <a:endParaRPr lang="en-GB" altLang="zh-CN"/>
          </a:p>
          <a:p>
            <a:r>
              <a:rPr lang="en-GB" altLang="zh-CN"/>
              <a:t>Note also that the plot has gaps if the domain of the function is not the set R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701675"/>
            <a:ext cx="4583112" cy="3436938"/>
          </a:xfrm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1975"/>
            <a:ext cx="5029200" cy="4060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zh-CN"/>
              <a:t>Two functions whose composition commutes for all their arguments are f(x)=x^2 and g(x)=square root of x.</a:t>
            </a:r>
            <a:endParaRPr lang="en-GB" altLang="zh-CN"/>
          </a:p>
          <a:p>
            <a:r>
              <a:rPr lang="en-GB" altLang="zh-CN"/>
              <a:t>Two functions whose composition never commutes: f(x)=x^2 and g(x)=-x.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701675"/>
            <a:ext cx="4583112" cy="3436938"/>
          </a:xfrm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1975"/>
            <a:ext cx="5029200" cy="4060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zh-CN"/>
              <a:t>Two functions whose composition commutes for all their arguments are f(x)=x^2 and g(x)=square root of x.</a:t>
            </a:r>
            <a:endParaRPr lang="en-GB" altLang="zh-CN"/>
          </a:p>
          <a:p>
            <a:r>
              <a:rPr lang="en-GB" altLang="zh-CN"/>
              <a:t>Two functions whose composition never commutes: f(x)=x^2 and g(x)=-x.</a:t>
            </a: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701675"/>
            <a:ext cx="4583112" cy="3436938"/>
          </a:xfrm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1975"/>
            <a:ext cx="5029200" cy="4060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zh-CN"/>
              <a:t>In other words, it matters whether you first apply minus then apply ceiling/floor, or the other way round</a:t>
            </a:r>
            <a:endParaRPr lang="en-GB" altLang="zh-CN"/>
          </a:p>
          <a:p>
            <a:r>
              <a:rPr lang="en-GB" altLang="zh-CN"/>
              <a:t>(i.e. first apply ceiling/floor then apply minus).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 descr="a1"/>
          <p:cNvSpPr>
            <a:spLocks noChangeArrowheads="1"/>
          </p:cNvSpPr>
          <p:nvPr/>
        </p:nvSpPr>
        <p:spPr bwMode="gray">
          <a:xfrm>
            <a:off x="2286000" y="0"/>
            <a:ext cx="2286000" cy="31242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0" y="0"/>
            <a:ext cx="22098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gray">
          <a:xfrm>
            <a:off x="4648200" y="0"/>
            <a:ext cx="2209800" cy="31242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7" name="Rectangle 5" descr="a2"/>
          <p:cNvSpPr>
            <a:spLocks noChangeArrowheads="1"/>
          </p:cNvSpPr>
          <p:nvPr/>
        </p:nvSpPr>
        <p:spPr bwMode="gray">
          <a:xfrm>
            <a:off x="6934200" y="0"/>
            <a:ext cx="2209800" cy="31242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gray">
          <a:xfrm>
            <a:off x="2286000" y="3124200"/>
            <a:ext cx="6858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gray">
          <a:xfrm>
            <a:off x="0" y="3124200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444500" y="2514600"/>
            <a:ext cx="1765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>
                <a:solidFill>
                  <a:schemeClr val="bg1"/>
                </a:solidFill>
                <a:latin typeface="Arial Black" panose="020B0A04020102020204" pitchFamily="34" charset="0"/>
              </a:rPr>
              <a:t>L o g o</a:t>
            </a:r>
            <a:endParaRPr lang="en-US" altLang="zh-CN" sz="2800" b="1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2286000" y="3048000"/>
            <a:ext cx="6705600" cy="68580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286000" y="3886200"/>
            <a:ext cx="6719888" cy="381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000">
                <a:latin typeface="Verdana" panose="020B0604030504040204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457200" y="6551613"/>
            <a:ext cx="2133600" cy="169862"/>
          </a:xfrm>
        </p:spPr>
        <p:txBody>
          <a:bodyPr/>
          <a:lstStyle>
            <a:lvl1pPr>
              <a:defRPr>
                <a:effectLst/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309E7E3-EB96-4C1B-88E3-DEEA89B4234E}" type="datetime1">
              <a:rPr lang="zh-CN" altLang="en-US"/>
            </a:fld>
            <a:endParaRPr lang="en-US" altLang="zh-CN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3124200" y="6553200"/>
            <a:ext cx="2895600" cy="168275"/>
          </a:xfrm>
        </p:spPr>
        <p:txBody>
          <a:bodyPr/>
          <a:lstStyle>
            <a:lvl1pPr algn="ctr">
              <a:defRPr>
                <a:effectLst/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6553200" y="6553200"/>
            <a:ext cx="2133600" cy="168275"/>
          </a:xfrm>
        </p:spPr>
        <p:txBody>
          <a:bodyPr/>
          <a:lstStyle>
            <a:lvl1pPr algn="r">
              <a:defRPr>
                <a:effectLst/>
                <a:latin typeface="+mn-lt"/>
              </a:defRPr>
            </a:lvl1pPr>
          </a:lstStyle>
          <a:p>
            <a:pPr>
              <a:defRPr/>
            </a:pPr>
            <a:fld id="{F8B0C78B-F4B6-48C0-ADB5-41790546982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A035E2-AF26-4243-8DC1-893A214071FE}" type="datetime1">
              <a:rPr lang="zh-CN" altLang="en-US"/>
            </a:fld>
            <a:r>
              <a:rPr lang="en-US" altLang="zh-CN"/>
              <a:t>www.themegallery.com</a:t>
            </a: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41814-1802-47AA-A7D0-3F3F2885FC5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31838"/>
            <a:ext cx="2057400" cy="55673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31838"/>
            <a:ext cx="6019800" cy="55673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A0ABD-48C9-4EE9-8CCD-4D9FDE8257F7}" type="datetime1">
              <a:rPr lang="zh-CN" altLang="en-US"/>
            </a:fld>
            <a:r>
              <a:rPr lang="en-US" altLang="zh-CN"/>
              <a:t>www.themegallery.com</a:t>
            </a: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61313-CFB0-40CE-84B0-93C788504BE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425" y="731838"/>
            <a:ext cx="7800975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879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0495BF-F640-4E13-80AF-E68F7AE87706}" type="datetime1">
              <a:rPr lang="zh-CN" altLang="en-US"/>
            </a:fld>
            <a:r>
              <a:rPr lang="en-US" altLang="zh-CN"/>
              <a:t>www.themegallery.com</a:t>
            </a: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0F963-C685-416B-A4A4-33F43C13D96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86B6F5-DEA1-4DA4-B87B-BB5A451F99EA}" type="datetime1">
              <a:rPr lang="zh-CN" altLang="en-US"/>
            </a:fld>
            <a:r>
              <a:rPr lang="en-US" altLang="zh-CN"/>
              <a:t>www.themegallery.com</a:t>
            </a: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B2C615-7FA6-46AB-9BD6-0FA5AE9F8BC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01AFAE-5E4F-4753-8D69-0D85A0EE46AF}" type="datetime1">
              <a:rPr lang="zh-CN" altLang="en-US"/>
            </a:fld>
            <a:r>
              <a:rPr lang="en-US" altLang="zh-CN"/>
              <a:t>www.themegallery.com</a:t>
            </a: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1B51F-1ED3-4C9B-9785-3746BC2B468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7D2410-4E98-4BD6-A028-1CCC5FCFC07C}" type="datetime1">
              <a:rPr lang="zh-CN" altLang="en-US"/>
            </a:fld>
            <a:r>
              <a:rPr lang="en-US" altLang="zh-CN"/>
              <a:t>www.themegallery.com</a:t>
            </a: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B67CB-89AD-4D51-843E-1157A4E4B23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0881EA-1F3E-4A21-A81E-A27B2631FCC1}" type="datetime1">
              <a:rPr lang="zh-CN" altLang="en-US"/>
            </a:fld>
            <a:r>
              <a:rPr lang="en-US" altLang="zh-CN"/>
              <a:t>www.themegallery.com</a:t>
            </a: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08E1A1-E6D6-48AD-87EE-2C0A6815164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23B73E-4A60-49F7-9BFF-8124772DE658}" type="datetime1">
              <a:rPr lang="zh-CN" altLang="en-US"/>
            </a:fld>
            <a:r>
              <a:rPr lang="en-US" altLang="zh-CN"/>
              <a:t>www.themegallery.com</a:t>
            </a: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EC93D-9FFA-4F74-9A77-9B5B5EB9BC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53D75-25E0-42A8-877C-F93111210225}" type="datetime1">
              <a:rPr lang="zh-CN" altLang="en-US"/>
            </a:fld>
            <a:r>
              <a:rPr lang="en-US" altLang="zh-CN"/>
              <a:t>www.themegallery.com</a:t>
            </a: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3F5E08-2794-4FAC-A671-7F09F6848F2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65708-E020-47E2-86D1-2DB2C30C924A}" type="datetime1">
              <a:rPr lang="zh-CN" altLang="en-US"/>
            </a:fld>
            <a:r>
              <a:rPr lang="en-US" altLang="zh-CN"/>
              <a:t>www.themegallery.com</a:t>
            </a: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FA773-E60A-4EBE-BCB7-3A396DE7D37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FBC993-26B2-41D6-BF98-BE6B68FE2877}" type="datetime1">
              <a:rPr lang="zh-CN" altLang="en-US"/>
            </a:fld>
            <a:r>
              <a:rPr lang="en-US" altLang="zh-CN"/>
              <a:t>www.themegallery.com</a:t>
            </a: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0116B-1F2C-451D-8371-CAABDE3B8B6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jpeg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 descr="a1"/>
          <p:cNvSpPr>
            <a:spLocks noChangeArrowheads="1"/>
          </p:cNvSpPr>
          <p:nvPr/>
        </p:nvSpPr>
        <p:spPr bwMode="gray">
          <a:xfrm>
            <a:off x="592138" y="0"/>
            <a:ext cx="2066925" cy="838200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gray">
          <a:xfrm>
            <a:off x="2730500" y="0"/>
            <a:ext cx="2138363" cy="8382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8" name="Rectangle 4" descr="a2"/>
          <p:cNvSpPr>
            <a:spLocks noChangeArrowheads="1"/>
          </p:cNvSpPr>
          <p:nvPr/>
        </p:nvSpPr>
        <p:spPr bwMode="gray">
          <a:xfrm>
            <a:off x="4938713" y="0"/>
            <a:ext cx="2066925" cy="838200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gray">
          <a:xfrm>
            <a:off x="7077075" y="0"/>
            <a:ext cx="2066925" cy="838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gray">
          <a:xfrm>
            <a:off x="457200" y="6477000"/>
            <a:ext cx="8686800" cy="381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grpSp>
        <p:nvGrpSpPr>
          <p:cNvPr id="1031" name="Group 7"/>
          <p:cNvGrpSpPr/>
          <p:nvPr/>
        </p:nvGrpSpPr>
        <p:grpSpPr bwMode="auto">
          <a:xfrm>
            <a:off x="0" y="685800"/>
            <a:ext cx="9144000" cy="609600"/>
            <a:chOff x="0" y="432"/>
            <a:chExt cx="5760" cy="384"/>
          </a:xfrm>
        </p:grpSpPr>
        <p:sp>
          <p:nvSpPr>
            <p:cNvPr id="1038" name="Rectangle 8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9" name="Rectangle 9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8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61125"/>
            <a:ext cx="2133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DCFD4393-99D4-429A-A49F-29967931F109}" type="datetime1">
              <a:rPr lang="zh-CN" altLang="en-US"/>
            </a:fld>
            <a:r>
              <a:rPr lang="en-US" altLang="zh-CN"/>
              <a:t>www.themegallery.com</a:t>
            </a:r>
            <a:endParaRPr lang="en-US" altLang="zh-CN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77000"/>
            <a:ext cx="2895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fld id="{CBA34F5E-FB91-48F0-8003-56BAFE1E6D2F}" type="slidenum">
              <a:rPr lang="en-US" altLang="zh-CN"/>
            </a:fld>
            <a:endParaRPr lang="en-US" altLang="zh-CN"/>
          </a:p>
        </p:txBody>
      </p:sp>
      <p:sp>
        <p:nvSpPr>
          <p:cNvPr id="1036" name="Rectangle 14"/>
          <p:cNvSpPr>
            <a:spLocks noGrp="1" noChangeArrowheads="1"/>
          </p:cNvSpPr>
          <p:nvPr>
            <p:ph type="title"/>
          </p:nvPr>
        </p:nvSpPr>
        <p:spPr bwMode="white">
          <a:xfrm>
            <a:off x="733425" y="731838"/>
            <a:ext cx="78009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7" name="Text Box 15"/>
          <p:cNvSpPr txBox="1">
            <a:spLocks noChangeArrowheads="1"/>
          </p:cNvSpPr>
          <p:nvPr/>
        </p:nvSpPr>
        <p:spPr bwMode="auto">
          <a:xfrm>
            <a:off x="7391400" y="76200"/>
            <a:ext cx="1765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>
                <a:solidFill>
                  <a:schemeClr val="bg1"/>
                </a:solidFill>
                <a:latin typeface="Arial Black" panose="020B0A04020102020204" pitchFamily="34" charset="0"/>
              </a:rPr>
              <a:t>L o g o</a:t>
            </a:r>
            <a:endParaRPr lang="en-US" altLang="zh-CN" sz="2800" b="1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6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wmf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5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7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wmf"/><Relationship Id="rId8" Type="http://schemas.openxmlformats.org/officeDocument/2006/relationships/oleObject" Target="../embeddings/oleObject12.bin"/><Relationship Id="rId7" Type="http://schemas.openxmlformats.org/officeDocument/2006/relationships/image" Target="../media/image14.wmf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2.wmf"/><Relationship Id="rId11" Type="http://schemas.openxmlformats.org/officeDocument/2006/relationships/vmlDrawing" Target="../drawings/vmlDrawing4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3.bin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5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wmf"/><Relationship Id="rId1" Type="http://schemas.openxmlformats.org/officeDocument/2006/relationships/oleObject" Target="../embeddings/oleObject18.bin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wmf"/><Relationship Id="rId1" Type="http://schemas.openxmlformats.org/officeDocument/2006/relationships/oleObject" Target="../embeddings/oleObject19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4.jpe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8.wmf"/><Relationship Id="rId7" Type="http://schemas.openxmlformats.org/officeDocument/2006/relationships/oleObject" Target="../embeddings/oleObject23.bin"/><Relationship Id="rId6" Type="http://schemas.openxmlformats.org/officeDocument/2006/relationships/image" Target="../media/image37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6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35.wmf"/><Relationship Id="rId10" Type="http://schemas.openxmlformats.org/officeDocument/2006/relationships/vmlDrawing" Target="../drawings/vmlDrawing9.vml"/><Relationship Id="rId1" Type="http://schemas.openxmlformats.org/officeDocument/2006/relationships/oleObject" Target="../embeddings/oleObject20.bin"/></Relationships>
</file>

<file path=ppt/slides/_rels/slide6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wmf"/><Relationship Id="rId1" Type="http://schemas.openxmlformats.org/officeDocument/2006/relationships/oleObject" Target="../embeddings/oleObject24.bin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1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40.wmf"/><Relationship Id="rId1" Type="http://schemas.openxmlformats.org/officeDocument/2006/relationships/oleObject" Target="../embeddings/oleObject25.bin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993735-F998-4607-8AA1-DA5F0C8AE506}" type="slidenum">
              <a:rPr lang="en-US" altLang="zh-CN"/>
            </a:fld>
            <a:endParaRPr lang="en-US" altLang="zh-CN"/>
          </a:p>
        </p:txBody>
      </p:sp>
      <p:sp>
        <p:nvSpPr>
          <p:cNvPr id="5" name="Rectangle 12"/>
          <p:cNvSpPr txBox="1">
            <a:spLocks noGrp="1" noChangeArrowheads="1"/>
          </p:cNvSpPr>
          <p:nvPr/>
        </p:nvSpPr>
        <p:spPr bwMode="gray">
          <a:xfrm>
            <a:off x="6553200" y="6553200"/>
            <a:ext cx="2133600" cy="168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r">
              <a:defRPr/>
            </a:pPr>
            <a:fld id="{FE2FF222-A18A-4E10-B8AE-671828BA5394}" type="slidenum">
              <a:rPr lang="en-US" altLang="zh-CN" sz="1200">
                <a:latin typeface="+mn-lt"/>
              </a:rPr>
            </a:fld>
            <a:endParaRPr lang="en-US" altLang="zh-CN" sz="1200">
              <a:latin typeface="+mn-lt"/>
            </a:endParaRPr>
          </a:p>
        </p:txBody>
      </p:sp>
      <p:sp>
        <p:nvSpPr>
          <p:cNvPr id="3076" name="Rectangle 2"/>
          <p:cNvSpPr>
            <a:spLocks noChangeArrowheads="1"/>
          </p:cNvSpPr>
          <p:nvPr/>
        </p:nvSpPr>
        <p:spPr bwMode="white">
          <a:xfrm>
            <a:off x="2286000" y="2743200"/>
            <a:ext cx="6705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b="1">
                <a:solidFill>
                  <a:schemeClr val="bg1"/>
                </a:solidFill>
                <a:latin typeface="Verdana" panose="020B0604030504040204" pitchFamily="34" charset="0"/>
              </a:rPr>
              <a:t>Discrete Mathematics</a:t>
            </a:r>
            <a:endParaRPr lang="en-US" altLang="zh-CN" sz="4000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3200400" y="4495800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3078" name="Rectangle 3"/>
          <p:cNvSpPr>
            <a:spLocks noChangeArrowheads="1"/>
          </p:cNvSpPr>
          <p:nvPr/>
        </p:nvSpPr>
        <p:spPr bwMode="gray">
          <a:xfrm>
            <a:off x="1295400" y="5715000"/>
            <a:ext cx="6553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Verdana" panose="020B0604030504040204" pitchFamily="34" charset="0"/>
              </a:rPr>
              <a:t>South China University of Technology</a:t>
            </a:r>
            <a:endParaRPr lang="en-US" altLang="zh-CN" sz="2000" b="1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A40EC0-7ECA-4926-B8C8-8AF16B6CE0A6}" type="slidenum">
              <a:rPr lang="en-US" altLang="zh-CN"/>
            </a:fld>
            <a:endParaRPr lang="en-US" altLang="zh-CN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Images of Sets under Functions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Given </a:t>
            </a:r>
            <a:r>
              <a:rPr lang="en-US" altLang="zh-CN" i="1" dirty="0">
                <a:ea typeface="宋体" panose="02010600030101010101" pitchFamily="2" charset="-122"/>
              </a:rPr>
              <a:t>f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r>
              <a:rPr lang="en-US" altLang="zh-CN" i="1" dirty="0"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, and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The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image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of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under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is  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	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: {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| </a:t>
            </a:r>
            <a:r>
              <a:rPr lang="en-US" altLang="zh-CN" i="1" dirty="0" err="1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dirty="0" err="1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i="1" dirty="0" err="1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}</a:t>
            </a:r>
            <a:b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        : {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| </a:t>
            </a:r>
            <a:r>
              <a:rPr lang="en-US" altLang="zh-CN" i="1" dirty="0" err="1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dirty="0" err="1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i="1" dirty="0" err="1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: 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)=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}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range of f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is  f(A) 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2594CD-869B-416D-811B-D5FC71EB23C7}" type="slidenum">
              <a:rPr lang="en-US" altLang="zh-CN"/>
            </a:fld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229600" cy="4419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dirty="0">
                <a:solidFill>
                  <a:srgbClr val="030711"/>
                </a:solidFill>
                <a:ea typeface="宋体" panose="02010600030101010101" pitchFamily="2" charset="-122"/>
              </a:rPr>
              <a:t>We can represent a function </a:t>
            </a:r>
            <a:r>
              <a:rPr lang="en-US" altLang="zh-CN" sz="2800" i="1" dirty="0">
                <a:solidFill>
                  <a:srgbClr val="030711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 dirty="0">
                <a:solidFill>
                  <a:srgbClr val="030711"/>
                </a:solidFill>
                <a:ea typeface="宋体" panose="02010600030101010101" pitchFamily="2" charset="-122"/>
              </a:rPr>
              <a:t>:</a:t>
            </a:r>
            <a:r>
              <a:rPr lang="en-US" altLang="zh-CN" sz="2800" i="1" dirty="0">
                <a:solidFill>
                  <a:srgbClr val="030711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 i="1" dirty="0">
                <a:solidFill>
                  <a:srgbClr val="030711"/>
                </a:solidFill>
                <a:ea typeface="宋体" panose="02010600030101010101" pitchFamily="2" charset="-122"/>
              </a:rPr>
              <a:t>B</a:t>
            </a:r>
            <a:r>
              <a:rPr lang="en-US" altLang="zh-CN" sz="2800" dirty="0">
                <a:solidFill>
                  <a:srgbClr val="030711"/>
                </a:solidFill>
                <a:ea typeface="宋体" panose="02010600030101010101" pitchFamily="2" charset="-122"/>
              </a:rPr>
              <a:t> as a set of ordered pairs </a:t>
            </a:r>
            <a:endParaRPr lang="en-US" altLang="zh-CN" sz="2800" dirty="0">
              <a:solidFill>
                <a:srgbClr val="030711"/>
              </a:solidFill>
              <a:ea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i="1" dirty="0">
                <a:solidFill>
                  <a:srgbClr val="030711"/>
                </a:solidFill>
                <a:ea typeface="宋体" panose="02010600030101010101" pitchFamily="2" charset="-122"/>
              </a:rPr>
              <a:t>                     f </a:t>
            </a:r>
            <a:r>
              <a:rPr lang="en-US" altLang="zh-CN" sz="2800" dirty="0">
                <a:solidFill>
                  <a:srgbClr val="030711"/>
                </a:solidFill>
                <a:ea typeface="宋体" panose="02010600030101010101" pitchFamily="2" charset="-122"/>
              </a:rPr>
              <a:t>={(</a:t>
            </a:r>
            <a:r>
              <a:rPr lang="en-US" altLang="zh-CN" sz="2800" i="1" dirty="0" err="1">
                <a:solidFill>
                  <a:srgbClr val="030711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800" dirty="0" err="1">
                <a:solidFill>
                  <a:srgbClr val="030711"/>
                </a:solidFill>
                <a:ea typeface="宋体" panose="02010600030101010101" pitchFamily="2" charset="-122"/>
              </a:rPr>
              <a:t>,</a:t>
            </a:r>
            <a:r>
              <a:rPr lang="en-US" altLang="zh-CN" sz="2800" i="1" dirty="0" err="1">
                <a:solidFill>
                  <a:srgbClr val="030711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 dirty="0">
                <a:solidFill>
                  <a:srgbClr val="03071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solidFill>
                  <a:srgbClr val="030711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solidFill>
                  <a:srgbClr val="030711"/>
                </a:solidFill>
                <a:ea typeface="宋体" panose="02010600030101010101" pitchFamily="2" charset="-122"/>
              </a:rPr>
              <a:t>)) | </a:t>
            </a:r>
            <a:r>
              <a:rPr lang="en-US" altLang="zh-CN" sz="2800" i="1" dirty="0" err="1">
                <a:solidFill>
                  <a:srgbClr val="030711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800" dirty="0" err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800" i="1" dirty="0" err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}.</a:t>
            </a:r>
            <a:endParaRPr lang="en-US" altLang="zh-CN" sz="2800" dirty="0">
              <a:solidFill>
                <a:srgbClr val="03071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</a:pPr>
            <a:r>
              <a:rPr lang="en-GB" altLang="zh-CN" sz="2800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This makes </a:t>
            </a:r>
            <a:r>
              <a:rPr lang="en-GB" altLang="zh-CN" sz="2800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GB" altLang="zh-CN" sz="2800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a relation between A and B:</a:t>
            </a:r>
            <a:endParaRPr lang="en-GB" altLang="zh-CN" sz="2800" dirty="0">
              <a:solidFill>
                <a:srgbClr val="03071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altLang="zh-CN" sz="2800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                 </a:t>
            </a:r>
            <a:r>
              <a:rPr lang="en-GB" altLang="zh-CN" sz="2800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GB" altLang="zh-CN" sz="2800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 </a:t>
            </a:r>
            <a:r>
              <a:rPr lang="en-GB" altLang="zh-CN" sz="2800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 x B</a:t>
            </a:r>
            <a:endParaRPr lang="en-GB" altLang="zh-CN" sz="2800" dirty="0">
              <a:solidFill>
                <a:srgbClr val="03071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</a:pPr>
            <a:r>
              <a:rPr lang="en-GB" altLang="zh-CN" sz="2800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But functions are special:</a:t>
            </a:r>
            <a:endParaRPr lang="en-US" altLang="zh-CN" sz="2800" dirty="0">
              <a:solidFill>
                <a:srgbClr val="03071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lnSpc>
                <a:spcPct val="80000"/>
              </a:lnSpc>
            </a:pPr>
            <a:r>
              <a:rPr lang="en-US" altLang="zh-CN" sz="2400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for every  </a:t>
            </a:r>
            <a:r>
              <a:rPr lang="en-US" altLang="zh-CN" sz="2400" i="1" dirty="0" err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 dirty="0" err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i="1" dirty="0" err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, there is at least one pair (</a:t>
            </a:r>
            <a:r>
              <a:rPr lang="en-US" altLang="zh-CN" sz="2400" i="1" dirty="0" err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 dirty="0" err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en-US" altLang="zh-CN" sz="2400" i="1" dirty="0" err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). </a:t>
            </a:r>
            <a:r>
              <a:rPr lang="en-US" altLang="zh-CN" sz="2400" dirty="0">
                <a:solidFill>
                  <a:srgbClr val="030711"/>
                </a:solidFill>
                <a:ea typeface="宋体" panose="02010600030101010101" pitchFamily="2" charset="-122"/>
              </a:rPr>
              <a:t>Formally: </a:t>
            </a:r>
            <a:br>
              <a:rPr lang="en-US" altLang="zh-CN" sz="2400" dirty="0">
                <a:solidFill>
                  <a:srgbClr val="030711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30711"/>
                </a:solidFill>
                <a:ea typeface="宋体" panose="02010600030101010101" pitchFamily="2" charset="-122"/>
              </a:rPr>
              <a:t>                   </a:t>
            </a:r>
            <a:r>
              <a:rPr lang="en-US" altLang="zh-CN" sz="2400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i="1" dirty="0" err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aAbB</a:t>
            </a:r>
            <a:r>
              <a:rPr lang="en-US" altLang="zh-CN" sz="2400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((</a:t>
            </a:r>
            <a:r>
              <a:rPr lang="en-US" altLang="zh-CN" sz="2400" i="1" dirty="0" err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a,b</a:t>
            </a:r>
            <a:r>
              <a:rPr lang="en-US" altLang="zh-CN" sz="2400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)f) </a:t>
            </a:r>
            <a:endParaRPr lang="en-US" altLang="zh-CN" sz="2400" i="1" dirty="0">
              <a:solidFill>
                <a:srgbClr val="03071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         Function  vs  Relation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2594CD-869B-416D-811B-D5FC71EB23C7}" type="slidenum">
              <a:rPr lang="en-US" altLang="zh-CN"/>
            </a:fld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229600" cy="4419600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en-US" altLang="zh-CN" sz="2400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For every </a:t>
            </a:r>
            <a:r>
              <a:rPr lang="en-US" altLang="zh-CN" sz="2400" i="1" dirty="0" err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 dirty="0" err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i="1" dirty="0" err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, there is at most one pair (</a:t>
            </a:r>
            <a:r>
              <a:rPr lang="en-US" altLang="zh-CN" sz="2400" i="1" dirty="0" err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 dirty="0" err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en-US" altLang="zh-CN" sz="2400" i="1" dirty="0" err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). </a:t>
            </a:r>
            <a:r>
              <a:rPr lang="en-US" altLang="zh-CN" sz="2400" dirty="0">
                <a:solidFill>
                  <a:srgbClr val="030711"/>
                </a:solidFill>
                <a:ea typeface="宋体" panose="02010600030101010101" pitchFamily="2" charset="-122"/>
              </a:rPr>
              <a:t>Formally:  </a:t>
            </a:r>
            <a:endParaRPr lang="en-US" altLang="zh-CN" sz="2400" i="1" dirty="0">
              <a:solidFill>
                <a:srgbClr val="03071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2400" dirty="0">
              <a:solidFill>
                <a:srgbClr val="03071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         Function  vs  Relation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855663" y="2362200"/>
          <a:ext cx="72707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89" name="Equation" r:id="rId1" imgW="68275200" imgH="5486400" progId="Equation.DSMT4">
                  <p:embed/>
                </p:oleObj>
              </mc:Choice>
              <mc:Fallback>
                <p:oleObj name="Equation" r:id="rId1" imgW="68275200" imgH="5486400" progId="Equation.DSMT4">
                  <p:embed/>
                  <p:pic>
                    <p:nvPicPr>
                      <p:cNvPr id="0" name="图片 662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55663" y="2362200"/>
                        <a:ext cx="727075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39725" y="4191000"/>
          <a:ext cx="746601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90" name="Equation" r:id="rId3" imgW="70104000" imgH="5486400" progId="Equation.DSMT4">
                  <p:embed/>
                </p:oleObj>
              </mc:Choice>
              <mc:Fallback>
                <p:oleObj name="Equation" r:id="rId3" imgW="70104000" imgH="54864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" y="4191000"/>
                        <a:ext cx="7466013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31800" y="3276600"/>
          <a:ext cx="749776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91" name="Equation" r:id="rId5" imgW="70408800" imgH="5486400" progId="Equation.DSMT4">
                  <p:embed/>
                </p:oleObj>
              </mc:Choice>
              <mc:Fallback>
                <p:oleObj name="Equation" r:id="rId5" imgW="70408800" imgH="54864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3276600"/>
                        <a:ext cx="7497763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57200" y="5181600"/>
          <a:ext cx="746601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92" name="Equation" r:id="rId7" imgW="70104000" imgH="5486400" progId="Equation.DSMT4">
                  <p:embed/>
                </p:oleObj>
              </mc:Choice>
              <mc:Fallback>
                <p:oleObj name="Equation" r:id="rId7" imgW="70104000" imgH="54864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181600"/>
                        <a:ext cx="7466013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69BE3B-B4AA-4C60-827C-0BB67CC3A04F}" type="slidenum">
              <a:rPr lang="en-US" altLang="zh-CN"/>
            </a:fld>
            <a:endParaRPr lang="en-US" altLang="zh-CN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Functions can be represented graphically in several ways: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245" name="Oval 4"/>
          <p:cNvSpPr>
            <a:spLocks noChangeArrowheads="1"/>
          </p:cNvSpPr>
          <p:nvPr/>
        </p:nvSpPr>
        <p:spPr bwMode="auto">
          <a:xfrm>
            <a:off x="914400" y="3581400"/>
            <a:ext cx="990600" cy="1524000"/>
          </a:xfrm>
          <a:prstGeom prst="ellipse">
            <a:avLst/>
          </a:prstGeom>
          <a:solidFill>
            <a:srgbClr val="33CCCC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0246" name="Oval 5"/>
          <p:cNvSpPr>
            <a:spLocks noChangeArrowheads="1"/>
          </p:cNvSpPr>
          <p:nvPr/>
        </p:nvSpPr>
        <p:spPr bwMode="auto">
          <a:xfrm>
            <a:off x="2209800" y="3657600"/>
            <a:ext cx="990600" cy="1600200"/>
          </a:xfrm>
          <a:prstGeom prst="ellipse">
            <a:avLst/>
          </a:prstGeom>
          <a:solidFill>
            <a:srgbClr val="33CCCC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1189038" y="3962400"/>
            <a:ext cx="290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0248" name="Text Box 7"/>
          <p:cNvSpPr txBox="1">
            <a:spLocks noChangeArrowheads="1"/>
          </p:cNvSpPr>
          <p:nvPr/>
        </p:nvSpPr>
        <p:spPr bwMode="auto">
          <a:xfrm>
            <a:off x="2514600" y="3962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0249" name="Freeform 8"/>
          <p:cNvSpPr/>
          <p:nvPr/>
        </p:nvSpPr>
        <p:spPr bwMode="auto">
          <a:xfrm>
            <a:off x="1295400" y="3721100"/>
            <a:ext cx="1295400" cy="469900"/>
          </a:xfrm>
          <a:custGeom>
            <a:avLst/>
            <a:gdLst>
              <a:gd name="T0" fmla="*/ 0 w 816"/>
              <a:gd name="T1" fmla="*/ 2147483647 h 296"/>
              <a:gd name="T2" fmla="*/ 2147483647 w 816"/>
              <a:gd name="T3" fmla="*/ 2147483647 h 296"/>
              <a:gd name="T4" fmla="*/ 2147483647 w 816"/>
              <a:gd name="T5" fmla="*/ 2147483647 h 296"/>
              <a:gd name="T6" fmla="*/ 0 60000 65536"/>
              <a:gd name="T7" fmla="*/ 0 60000 65536"/>
              <a:gd name="T8" fmla="*/ 0 60000 65536"/>
              <a:gd name="T9" fmla="*/ 0 w 816"/>
              <a:gd name="T10" fmla="*/ 0 h 296"/>
              <a:gd name="T11" fmla="*/ 816 w 816"/>
              <a:gd name="T12" fmla="*/ 296 h 2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296">
                <a:moveTo>
                  <a:pt x="0" y="296"/>
                </a:moveTo>
                <a:cubicBezTo>
                  <a:pt x="172" y="156"/>
                  <a:pt x="344" y="16"/>
                  <a:pt x="480" y="8"/>
                </a:cubicBezTo>
                <a:cubicBezTo>
                  <a:pt x="616" y="0"/>
                  <a:pt x="716" y="124"/>
                  <a:pt x="816" y="24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0" name="Text Box 9"/>
          <p:cNvSpPr txBox="1">
            <a:spLocks noChangeArrowheads="1"/>
          </p:cNvSpPr>
          <p:nvPr/>
        </p:nvSpPr>
        <p:spPr bwMode="auto">
          <a:xfrm>
            <a:off x="1143000" y="5105400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A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0251" name="Text Box 10"/>
          <p:cNvSpPr txBox="1">
            <a:spLocks noChangeArrowheads="1"/>
          </p:cNvSpPr>
          <p:nvPr/>
        </p:nvSpPr>
        <p:spPr bwMode="auto">
          <a:xfrm>
            <a:off x="2519363" y="5295900"/>
            <a:ext cx="369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B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0252" name="Freeform 11"/>
          <p:cNvSpPr/>
          <p:nvPr/>
        </p:nvSpPr>
        <p:spPr bwMode="auto">
          <a:xfrm>
            <a:off x="1447800" y="3127375"/>
            <a:ext cx="1190625" cy="528638"/>
          </a:xfrm>
          <a:custGeom>
            <a:avLst/>
            <a:gdLst>
              <a:gd name="T0" fmla="*/ 0 w 750"/>
              <a:gd name="T1" fmla="*/ 2147483647 h 333"/>
              <a:gd name="T2" fmla="*/ 2147483647 w 750"/>
              <a:gd name="T3" fmla="*/ 2147483647 h 333"/>
              <a:gd name="T4" fmla="*/ 2147483647 w 750"/>
              <a:gd name="T5" fmla="*/ 2147483647 h 333"/>
              <a:gd name="T6" fmla="*/ 0 60000 65536"/>
              <a:gd name="T7" fmla="*/ 0 60000 65536"/>
              <a:gd name="T8" fmla="*/ 0 60000 65536"/>
              <a:gd name="T9" fmla="*/ 0 w 750"/>
              <a:gd name="T10" fmla="*/ 0 h 333"/>
              <a:gd name="T11" fmla="*/ 750 w 750"/>
              <a:gd name="T12" fmla="*/ 333 h 3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50" h="333">
                <a:moveTo>
                  <a:pt x="0" y="294"/>
                </a:moveTo>
                <a:cubicBezTo>
                  <a:pt x="172" y="154"/>
                  <a:pt x="355" y="0"/>
                  <a:pt x="480" y="6"/>
                </a:cubicBezTo>
                <a:cubicBezTo>
                  <a:pt x="605" y="12"/>
                  <a:pt x="694" y="265"/>
                  <a:pt x="750" y="333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3" name="Text Box 12"/>
          <p:cNvSpPr txBox="1">
            <a:spLocks noChangeArrowheads="1"/>
          </p:cNvSpPr>
          <p:nvPr/>
        </p:nvSpPr>
        <p:spPr bwMode="auto">
          <a:xfrm>
            <a:off x="1143000" y="4114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a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0254" name="Text Box 13"/>
          <p:cNvSpPr txBox="1">
            <a:spLocks noChangeArrowheads="1"/>
          </p:cNvSpPr>
          <p:nvPr/>
        </p:nvSpPr>
        <p:spPr bwMode="auto">
          <a:xfrm>
            <a:off x="2498725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b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0255" name="Text Box 14"/>
          <p:cNvSpPr txBox="1">
            <a:spLocks noChangeArrowheads="1"/>
          </p:cNvSpPr>
          <p:nvPr/>
        </p:nvSpPr>
        <p:spPr bwMode="auto">
          <a:xfrm>
            <a:off x="1981200" y="36576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f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0256" name="Text Box 15"/>
          <p:cNvSpPr txBox="1">
            <a:spLocks noChangeArrowheads="1"/>
          </p:cNvSpPr>
          <p:nvPr/>
        </p:nvSpPr>
        <p:spPr bwMode="auto">
          <a:xfrm>
            <a:off x="2057400" y="31242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f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0257" name="Text Box 16"/>
          <p:cNvSpPr txBox="1">
            <a:spLocks noChangeArrowheads="1"/>
          </p:cNvSpPr>
          <p:nvPr/>
        </p:nvSpPr>
        <p:spPr bwMode="auto">
          <a:xfrm>
            <a:off x="3581400" y="4419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0258" name="Text Box 17"/>
          <p:cNvSpPr txBox="1">
            <a:spLocks noChangeArrowheads="1"/>
          </p:cNvSpPr>
          <p:nvPr/>
        </p:nvSpPr>
        <p:spPr bwMode="auto">
          <a:xfrm>
            <a:off x="3581400" y="4038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0259" name="Text Box 18"/>
          <p:cNvSpPr txBox="1">
            <a:spLocks noChangeArrowheads="1"/>
          </p:cNvSpPr>
          <p:nvPr/>
        </p:nvSpPr>
        <p:spPr bwMode="auto">
          <a:xfrm>
            <a:off x="3581400" y="37338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0260" name="Text Box 19"/>
          <p:cNvSpPr txBox="1">
            <a:spLocks noChangeArrowheads="1"/>
          </p:cNvSpPr>
          <p:nvPr/>
        </p:nvSpPr>
        <p:spPr bwMode="auto">
          <a:xfrm>
            <a:off x="3581400" y="34290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0261" name="Text Box 20"/>
          <p:cNvSpPr txBox="1">
            <a:spLocks noChangeArrowheads="1"/>
          </p:cNvSpPr>
          <p:nvPr/>
        </p:nvSpPr>
        <p:spPr bwMode="auto">
          <a:xfrm>
            <a:off x="4724400" y="41910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0262" name="Text Box 21"/>
          <p:cNvSpPr txBox="1">
            <a:spLocks noChangeArrowheads="1"/>
          </p:cNvSpPr>
          <p:nvPr/>
        </p:nvSpPr>
        <p:spPr bwMode="auto">
          <a:xfrm>
            <a:off x="4724400" y="46482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0263" name="Text Box 22"/>
          <p:cNvSpPr txBox="1">
            <a:spLocks noChangeArrowheads="1"/>
          </p:cNvSpPr>
          <p:nvPr/>
        </p:nvSpPr>
        <p:spPr bwMode="auto">
          <a:xfrm>
            <a:off x="4724400" y="38100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0264" name="Text Box 23"/>
          <p:cNvSpPr txBox="1">
            <a:spLocks noChangeArrowheads="1"/>
          </p:cNvSpPr>
          <p:nvPr/>
        </p:nvSpPr>
        <p:spPr bwMode="auto">
          <a:xfrm>
            <a:off x="4724400" y="34290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0265" name="Line 24"/>
          <p:cNvSpPr>
            <a:spLocks noChangeShapeType="1"/>
          </p:cNvSpPr>
          <p:nvPr/>
        </p:nvSpPr>
        <p:spPr bwMode="auto">
          <a:xfrm>
            <a:off x="3733800" y="36576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66" name="Line 25"/>
          <p:cNvSpPr>
            <a:spLocks noChangeShapeType="1"/>
          </p:cNvSpPr>
          <p:nvPr/>
        </p:nvSpPr>
        <p:spPr bwMode="auto">
          <a:xfrm flipV="1">
            <a:off x="3733800" y="48768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67" name="Line 26"/>
          <p:cNvSpPr>
            <a:spLocks noChangeShapeType="1"/>
          </p:cNvSpPr>
          <p:nvPr/>
        </p:nvSpPr>
        <p:spPr bwMode="auto">
          <a:xfrm flipV="1">
            <a:off x="3733800" y="36576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68" name="Line 27"/>
          <p:cNvSpPr>
            <a:spLocks noChangeShapeType="1"/>
          </p:cNvSpPr>
          <p:nvPr/>
        </p:nvSpPr>
        <p:spPr bwMode="auto">
          <a:xfrm>
            <a:off x="3733800" y="4267200"/>
            <a:ext cx="1143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69" name="Line 28"/>
          <p:cNvSpPr>
            <a:spLocks noChangeShapeType="1"/>
          </p:cNvSpPr>
          <p:nvPr/>
        </p:nvSpPr>
        <p:spPr bwMode="auto">
          <a:xfrm flipV="1">
            <a:off x="3733800" y="44196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0" name="Text Box 29"/>
          <p:cNvSpPr txBox="1">
            <a:spLocks noChangeArrowheads="1"/>
          </p:cNvSpPr>
          <p:nvPr/>
        </p:nvSpPr>
        <p:spPr bwMode="auto">
          <a:xfrm>
            <a:off x="3581400" y="4800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0271" name="Line 30"/>
          <p:cNvSpPr>
            <a:spLocks noChangeShapeType="1"/>
          </p:cNvSpPr>
          <p:nvPr/>
        </p:nvSpPr>
        <p:spPr bwMode="auto">
          <a:xfrm>
            <a:off x="5638800" y="49530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2" name="Line 31"/>
          <p:cNvSpPr>
            <a:spLocks noChangeShapeType="1"/>
          </p:cNvSpPr>
          <p:nvPr/>
        </p:nvSpPr>
        <p:spPr bwMode="auto">
          <a:xfrm flipV="1">
            <a:off x="5638800" y="30480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3" name="Freeform 32"/>
          <p:cNvSpPr/>
          <p:nvPr/>
        </p:nvSpPr>
        <p:spPr bwMode="auto">
          <a:xfrm>
            <a:off x="5638800" y="3479800"/>
            <a:ext cx="2057400" cy="1473200"/>
          </a:xfrm>
          <a:custGeom>
            <a:avLst/>
            <a:gdLst>
              <a:gd name="T0" fmla="*/ 0 w 1296"/>
              <a:gd name="T1" fmla="*/ 2147483647 h 928"/>
              <a:gd name="T2" fmla="*/ 2147483647 w 1296"/>
              <a:gd name="T3" fmla="*/ 2147483647 h 928"/>
              <a:gd name="T4" fmla="*/ 2147483647 w 1296"/>
              <a:gd name="T5" fmla="*/ 2147483647 h 928"/>
              <a:gd name="T6" fmla="*/ 2147483647 w 1296"/>
              <a:gd name="T7" fmla="*/ 2147483647 h 928"/>
              <a:gd name="T8" fmla="*/ 2147483647 w 1296"/>
              <a:gd name="T9" fmla="*/ 2147483647 h 9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928"/>
              <a:gd name="T17" fmla="*/ 1296 w 1296"/>
              <a:gd name="T18" fmla="*/ 928 h 9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928">
                <a:moveTo>
                  <a:pt x="0" y="928"/>
                </a:moveTo>
                <a:cubicBezTo>
                  <a:pt x="100" y="892"/>
                  <a:pt x="200" y="856"/>
                  <a:pt x="288" y="736"/>
                </a:cubicBezTo>
                <a:cubicBezTo>
                  <a:pt x="376" y="616"/>
                  <a:pt x="424" y="328"/>
                  <a:pt x="528" y="208"/>
                </a:cubicBezTo>
                <a:cubicBezTo>
                  <a:pt x="632" y="88"/>
                  <a:pt x="784" y="0"/>
                  <a:pt x="912" y="16"/>
                </a:cubicBezTo>
                <a:cubicBezTo>
                  <a:pt x="1040" y="32"/>
                  <a:pt x="1168" y="168"/>
                  <a:pt x="1296" y="30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4" name="Text Box 33"/>
          <p:cNvSpPr txBox="1">
            <a:spLocks noChangeArrowheads="1"/>
          </p:cNvSpPr>
          <p:nvPr/>
        </p:nvSpPr>
        <p:spPr bwMode="auto">
          <a:xfrm>
            <a:off x="6621463" y="495300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x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0275" name="Text Box 34"/>
          <p:cNvSpPr txBox="1">
            <a:spLocks noChangeArrowheads="1"/>
          </p:cNvSpPr>
          <p:nvPr/>
        </p:nvSpPr>
        <p:spPr bwMode="auto">
          <a:xfrm>
            <a:off x="5334000" y="39624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y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0276" name="Text Box 35"/>
          <p:cNvSpPr txBox="1">
            <a:spLocks noChangeArrowheads="1"/>
          </p:cNvSpPr>
          <p:nvPr/>
        </p:nvSpPr>
        <p:spPr bwMode="auto">
          <a:xfrm>
            <a:off x="6484938" y="5410200"/>
            <a:ext cx="674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Plot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0277" name="Text Box 36"/>
          <p:cNvSpPr txBox="1">
            <a:spLocks noChangeArrowheads="1"/>
          </p:cNvSpPr>
          <p:nvPr/>
        </p:nvSpPr>
        <p:spPr bwMode="auto">
          <a:xfrm>
            <a:off x="3476625" y="5257800"/>
            <a:ext cx="2085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Bipartite Graph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0278" name="Text Box 37"/>
          <p:cNvSpPr txBox="1">
            <a:spLocks noChangeArrowheads="1"/>
          </p:cNvSpPr>
          <p:nvPr/>
        </p:nvSpPr>
        <p:spPr bwMode="auto">
          <a:xfrm>
            <a:off x="682625" y="5600700"/>
            <a:ext cx="2670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Like Venn diagrams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0279" name="Text Box 38"/>
          <p:cNvSpPr txBox="1">
            <a:spLocks noChangeArrowheads="1"/>
          </p:cNvSpPr>
          <p:nvPr/>
        </p:nvSpPr>
        <p:spPr bwMode="auto">
          <a:xfrm>
            <a:off x="3581400" y="3048000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A</a:t>
            </a:r>
            <a:endParaRPr lang="en-US" altLang="zh-CN" sz="2400" i="1">
              <a:latin typeface="Times New Roman" panose="02020603050405020304" pitchFamily="18" charset="0"/>
            </a:endParaRPr>
          </a:p>
        </p:txBody>
      </p:sp>
      <p:sp>
        <p:nvSpPr>
          <p:cNvPr id="10280" name="Text Box 39"/>
          <p:cNvSpPr txBox="1">
            <a:spLocks noChangeArrowheads="1"/>
          </p:cNvSpPr>
          <p:nvPr/>
        </p:nvSpPr>
        <p:spPr bwMode="auto">
          <a:xfrm>
            <a:off x="4659313" y="3048000"/>
            <a:ext cx="369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B</a:t>
            </a:r>
            <a:endParaRPr lang="en-US" altLang="zh-CN" sz="2400" i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4A188-3BDB-4C07-A2F9-14871F78A1A3}" type="slidenum">
              <a:rPr lang="en-US" altLang="zh-CN"/>
            </a:fld>
            <a:endParaRPr lang="en-US" altLang="zh-CN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    </a:t>
            </a:r>
            <a:r>
              <a:rPr lang="en-US" altLang="zh-CN" i="1" dirty="0">
                <a:ea typeface="宋体" panose="02010600030101010101" pitchFamily="2" charset="-122"/>
              </a:rPr>
              <a:t>Propositions are functions </a:t>
            </a:r>
            <a:r>
              <a:rPr lang="en-US" altLang="zh-CN" dirty="0">
                <a:ea typeface="宋体" panose="02010600030101010101" pitchFamily="2" charset="-122"/>
              </a:rPr>
              <a:t> 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91000"/>
          </a:xfrm>
        </p:spPr>
        <p:txBody>
          <a:bodyPr/>
          <a:lstStyle/>
          <a:p>
            <a:r>
              <a:rPr lang="en-US" altLang="zh-CN" sz="2800" dirty="0">
                <a:ea typeface="宋体" panose="02010600030101010101" pitchFamily="2" charset="-122"/>
              </a:rPr>
              <a:t>A </a:t>
            </a:r>
            <a:r>
              <a:rPr lang="en-US" altLang="zh-CN" sz="2800" i="1" dirty="0">
                <a:ea typeface="宋体" panose="02010600030101010101" pitchFamily="2" charset="-122"/>
              </a:rPr>
              <a:t>proposition</a:t>
            </a:r>
            <a:r>
              <a:rPr lang="en-US" altLang="zh-CN" sz="2800" dirty="0">
                <a:ea typeface="宋体" panose="02010600030101010101" pitchFamily="2" charset="-122"/>
              </a:rPr>
              <a:t> might be viewed as a function from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en-US" altLang="zh-CN" sz="2800" dirty="0">
                <a:ea typeface="宋体" panose="02010600030101010101" pitchFamily="2" charset="-122"/>
              </a:rPr>
              <a:t>situations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en-US" altLang="zh-CN" sz="2800" dirty="0">
                <a:ea typeface="宋体" panose="02010600030101010101" pitchFamily="2" charset="-122"/>
              </a:rPr>
              <a:t> to truth values {</a:t>
            </a:r>
            <a:r>
              <a:rPr lang="en-US" altLang="zh-CN" sz="2800" b="1" dirty="0">
                <a:ea typeface="宋体" panose="02010600030101010101" pitchFamily="2" charset="-122"/>
              </a:rPr>
              <a:t>T</a:t>
            </a:r>
            <a:r>
              <a:rPr lang="en-US" altLang="zh-CN" sz="2800" dirty="0">
                <a:ea typeface="宋体" panose="02010600030101010101" pitchFamily="2" charset="-122"/>
              </a:rPr>
              <a:t>,</a:t>
            </a:r>
            <a:r>
              <a:rPr lang="en-US" altLang="zh-CN" sz="2800" b="1" dirty="0">
                <a:ea typeface="宋体" panose="02010600030101010101" pitchFamily="2" charset="-122"/>
              </a:rPr>
              <a:t>F</a:t>
            </a:r>
            <a:r>
              <a:rPr lang="en-US" altLang="zh-CN" sz="2800" dirty="0">
                <a:ea typeface="宋体" panose="02010600030101010101" pitchFamily="2" charset="-122"/>
              </a:rPr>
              <a:t>}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/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=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en-US" altLang="zh-CN" dirty="0">
                <a:ea typeface="宋体" panose="02010600030101010101" pitchFamily="2" charset="-122"/>
              </a:rPr>
              <a:t>It is raining.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=our situation </a:t>
            </a:r>
            <a:r>
              <a:rPr lang="en-US" altLang="zh-CN" dirty="0" err="1">
                <a:ea typeface="宋体" panose="02010600030101010101" pitchFamily="2" charset="-122"/>
              </a:rPr>
              <a:t>here,now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{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}.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4A188-3BDB-4C07-A2F9-14871F78A1A3}" type="slidenum">
              <a:rPr lang="en-US" altLang="zh-CN"/>
            </a:fld>
            <a:endParaRPr lang="en-US" altLang="zh-CN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>
                <a:ea typeface="宋体" panose="02010600030101010101" pitchFamily="2" charset="-122"/>
              </a:rPr>
              <a:t> operators are    functions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91000"/>
          </a:xfrm>
        </p:spPr>
        <p:txBody>
          <a:bodyPr/>
          <a:lstStyle/>
          <a:p>
            <a:pPr marL="0" indent="0">
              <a:buNone/>
            </a:pP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A </a:t>
            </a:r>
            <a:r>
              <a:rPr lang="en-US" altLang="zh-CN" i="1" dirty="0">
                <a:ea typeface="宋体" panose="02010600030101010101" pitchFamily="2" charset="-122"/>
              </a:rPr>
              <a:t>propositional operator</a:t>
            </a:r>
            <a:r>
              <a:rPr lang="en-US" altLang="zh-CN" dirty="0">
                <a:ea typeface="宋体" panose="02010600030101010101" pitchFamily="2" charset="-122"/>
              </a:rPr>
              <a:t> can be viewed as a function from </a:t>
            </a:r>
            <a:r>
              <a:rPr lang="en-US" altLang="zh-CN" i="1" dirty="0">
                <a:ea typeface="宋体" panose="02010600030101010101" pitchFamily="2" charset="-122"/>
              </a:rPr>
              <a:t>ordered pairs</a:t>
            </a:r>
            <a:r>
              <a:rPr lang="en-US" altLang="zh-CN" dirty="0">
                <a:ea typeface="宋体" panose="02010600030101010101" pitchFamily="2" charset="-122"/>
              </a:rPr>
              <a:t> of truth values to truth values: </a:t>
            </a:r>
            <a:r>
              <a:rPr lang="en-US" altLang="zh-CN" i="1" dirty="0">
                <a:solidFill>
                  <a:srgbClr val="030711"/>
                </a:solidFill>
                <a:ea typeface="宋体" panose="02010600030101010101" pitchFamily="2" charset="-122"/>
              </a:rPr>
              <a:t>e.g.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</a:rPr>
              <a:t>, 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((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)) = 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  <a:endParaRPr lang="en-US" altLang="zh-CN" dirty="0">
              <a:solidFill>
                <a:srgbClr val="030711"/>
              </a:solidFill>
              <a:ea typeface="宋体" panose="02010600030101010101" pitchFamily="2" charset="-122"/>
            </a:endParaRP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1981200" y="4419600"/>
            <a:ext cx="4240212" cy="485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Another example: →((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)) =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9FBDBA-E5E7-4671-A0A2-EA973457495F}" type="slidenum">
              <a:rPr lang="en-US" altLang="zh-CN"/>
            </a:fld>
            <a:endParaRPr lang="en-US" altLang="zh-CN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>
                <a:ea typeface="宋体" panose="02010600030101010101" pitchFamily="2" charset="-122"/>
              </a:rPr>
              <a:t>Predicates are</a:t>
            </a:r>
            <a:r>
              <a:rPr lang="en-US" altLang="zh-CN" dirty="0">
                <a:ea typeface="宋体" panose="02010600030101010101" pitchFamily="2" charset="-122"/>
              </a:rPr>
              <a:t>  functions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 </a:t>
            </a:r>
            <a:r>
              <a:rPr lang="en-US" altLang="zh-CN" i="1" dirty="0">
                <a:ea typeface="宋体" panose="02010600030101010101" pitchFamily="2" charset="-122"/>
              </a:rPr>
              <a:t>predicate</a:t>
            </a:r>
            <a:r>
              <a:rPr lang="en-US" altLang="zh-CN" dirty="0">
                <a:ea typeface="宋体" panose="02010600030101010101" pitchFamily="2" charset="-122"/>
              </a:rPr>
              <a:t> can be viewed as a function from </a:t>
            </a:r>
            <a:r>
              <a:rPr lang="en-US" altLang="zh-CN" i="1" dirty="0">
                <a:ea typeface="宋体" panose="02010600030101010101" pitchFamily="2" charset="-122"/>
              </a:rPr>
              <a:t>objects</a:t>
            </a:r>
            <a:r>
              <a:rPr lang="en-US" altLang="zh-CN" dirty="0">
                <a:ea typeface="宋体" panose="02010600030101010101" pitchFamily="2" charset="-122"/>
              </a:rPr>
              <a:t> to </a:t>
            </a:r>
            <a:r>
              <a:rPr lang="en-US" altLang="zh-CN" i="1" dirty="0">
                <a:ea typeface="宋体" panose="02010600030101010101" pitchFamily="2" charset="-122"/>
              </a:rPr>
              <a:t>propositions</a:t>
            </a:r>
            <a:r>
              <a:rPr lang="en-US" altLang="zh-CN" dirty="0">
                <a:ea typeface="宋体" panose="02010600030101010101" pitchFamily="2" charset="-122"/>
              </a:rPr>
              <a:t>: 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i="1" dirty="0">
                <a:solidFill>
                  <a:srgbClr val="030711"/>
                </a:solidFill>
                <a:ea typeface="宋体" panose="02010600030101010101" pitchFamily="2" charset="-122"/>
              </a:rPr>
              <a:t>P 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</a:rPr>
              <a:t>: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≡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3071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</a:rPr>
              <a:t>is 7 feet tall</a:t>
            </a:r>
            <a:r>
              <a:rPr lang="en-US" altLang="zh-CN" dirty="0">
                <a:solidFill>
                  <a:srgbClr val="03071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</a:rPr>
              <a:t>; </a:t>
            </a:r>
            <a:b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</a:rPr>
            </a:br>
            <a:r>
              <a:rPr lang="en-US" altLang="zh-CN" i="1" dirty="0">
                <a:solidFill>
                  <a:srgbClr val="030711"/>
                </a:solidFill>
                <a:ea typeface="宋体" panose="02010600030101010101" pitchFamily="2" charset="-122"/>
              </a:rPr>
              <a:t>P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</a:rPr>
              <a:t>(Mike) = </a:t>
            </a:r>
            <a:r>
              <a:rPr lang="en-US" altLang="zh-CN" dirty="0">
                <a:solidFill>
                  <a:srgbClr val="03071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</a:rPr>
              <a:t>Mike is 7 feet tall.</a:t>
            </a:r>
            <a:r>
              <a:rPr lang="en-US" altLang="zh-CN" dirty="0">
                <a:solidFill>
                  <a:srgbClr val="03071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8A97B0-FC70-4191-B391-8C65E70FE163}" type="slidenum">
              <a:rPr lang="en-US" altLang="zh-CN"/>
            </a:fld>
            <a:endParaRPr lang="en-US" altLang="zh-CN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Sets are functions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A set S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 </a:t>
            </a:r>
            <a:r>
              <a:rPr lang="en-US" altLang="zh-CN" dirty="0">
                <a:ea typeface="宋体" panose="02010600030101010101" pitchFamily="2" charset="-122"/>
              </a:rPr>
              <a:t>U can be viewed as a function.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</a:rPr>
              <a:t>Suppose U={0,1,2,3,4}, </a:t>
            </a:r>
            <a:r>
              <a:rPr lang="en-US" altLang="zh-CN" i="1" dirty="0">
                <a:solidFill>
                  <a:srgbClr val="030711"/>
                </a:solidFill>
                <a:ea typeface="宋体" panose="02010600030101010101" pitchFamily="2" charset="-122"/>
              </a:rPr>
              <a:t>S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</a:rPr>
              <a:t>={1,3}. Then</a:t>
            </a:r>
            <a:endParaRPr lang="en-US" altLang="zh-CN" dirty="0">
              <a:solidFill>
                <a:srgbClr val="030711"/>
              </a:solidFill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dirty="0">
                <a:ea typeface="宋体" panose="02010600030101010101" pitchFamily="2" charset="-122"/>
              </a:rPr>
              <a:t>S: U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>
                <a:ea typeface="宋体" panose="02010600030101010101" pitchFamily="2" charset="-122"/>
              </a:rPr>
              <a:t> {T, F}.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</a:rPr>
              <a:t>       </a:t>
            </a:r>
            <a:endParaRPr lang="en-US" altLang="zh-CN" dirty="0">
              <a:solidFill>
                <a:srgbClr val="030711"/>
              </a:solidFill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</a:rPr>
              <a:t>    </a:t>
            </a:r>
            <a:endParaRPr lang="en-US" altLang="zh-CN" dirty="0">
              <a:solidFill>
                <a:srgbClr val="030711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CN" i="1" dirty="0">
                <a:solidFill>
                  <a:srgbClr val="030711"/>
                </a:solidFill>
                <a:ea typeface="宋体" panose="02010600030101010101" pitchFamily="2" charset="-122"/>
              </a:rPr>
              <a:t>  S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</a:rPr>
              <a:t>(0)=</a:t>
            </a:r>
            <a:r>
              <a:rPr lang="en-US" altLang="zh-CN" i="1" dirty="0">
                <a:solidFill>
                  <a:srgbClr val="030711"/>
                </a:solidFill>
                <a:ea typeface="宋体" panose="02010600030101010101" pitchFamily="2" charset="-122"/>
              </a:rPr>
              <a:t>S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</a:rPr>
              <a:t>(2)=</a:t>
            </a:r>
            <a:r>
              <a:rPr lang="en-US" altLang="zh-CN" i="1" dirty="0">
                <a:solidFill>
                  <a:srgbClr val="030711"/>
                </a:solidFill>
                <a:ea typeface="宋体" panose="02010600030101010101" pitchFamily="2" charset="-122"/>
              </a:rPr>
              <a:t>S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</a:rPr>
              <a:t>(4)=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</a:rPr>
              <a:t>F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</a:rPr>
              <a:t>,  </a:t>
            </a:r>
            <a:endParaRPr lang="en-US" altLang="zh-CN" dirty="0">
              <a:solidFill>
                <a:srgbClr val="030711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CN" i="1" dirty="0">
                <a:solidFill>
                  <a:srgbClr val="030711"/>
                </a:solidFill>
                <a:ea typeface="宋体" panose="02010600030101010101" pitchFamily="2" charset="-122"/>
              </a:rPr>
              <a:t>   S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</a:rPr>
              <a:t>(1)=</a:t>
            </a:r>
            <a:r>
              <a:rPr lang="en-US" altLang="zh-CN" i="1" dirty="0">
                <a:solidFill>
                  <a:srgbClr val="030711"/>
                </a:solidFill>
                <a:ea typeface="宋体" panose="02010600030101010101" pitchFamily="2" charset="-122"/>
              </a:rPr>
              <a:t>S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</a:rPr>
              <a:t>(3)=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</a:rPr>
              <a:t>T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</a:rPr>
              <a:t>.</a:t>
            </a:r>
            <a:endParaRPr lang="en-US" altLang="zh-CN" dirty="0">
              <a:solidFill>
                <a:srgbClr val="030711"/>
              </a:solidFill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88458" y="3246792"/>
            <a:ext cx="4576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800" y="3733800"/>
            <a:ext cx="2981741" cy="100026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CE385-F76F-4D37-85F1-5ACC1832AF22}" type="slidenum">
              <a:rPr lang="en-US" altLang="zh-CN"/>
            </a:fld>
            <a:endParaRPr lang="en-US" altLang="zh-CN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Still More Functions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</a:t>
            </a:r>
            <a:r>
              <a:rPr lang="en-US" altLang="zh-CN" i="1">
                <a:ea typeface="宋体" panose="02010600030101010101" pitchFamily="2" charset="-122"/>
              </a:rPr>
              <a:t>set operator</a:t>
            </a:r>
            <a:r>
              <a:rPr lang="en-US" altLang="zh-CN">
                <a:ea typeface="宋体" panose="02010600030101010101" pitchFamily="2" charset="-122"/>
              </a:rPr>
              <a:t> such as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 or  can be viewed as a function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…</a:t>
            </a:r>
            <a:b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</a:br>
            <a:b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…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from ordered pairs of sets, </a:t>
            </a:r>
            <a:b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to sets. </a:t>
            </a: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b="1">
                <a:ea typeface="宋体" panose="02010600030101010101" pitchFamily="2" charset="-122"/>
                <a:sym typeface="Symbol" panose="05050102010706020507" pitchFamily="18" charset="2"/>
              </a:rPr>
              <a:t>Example: ({1,3},{3,4}) = {3}</a:t>
            </a:r>
            <a:endParaRPr lang="en-US" altLang="zh-CN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C9C86E-BDAC-49AA-BF02-7F36956B4269}" type="slidenum">
              <a:rPr lang="en-US" altLang="zh-CN"/>
            </a:fld>
            <a:endParaRPr lang="en-US" altLang="zh-CN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>
                <a:ea typeface="宋体" panose="02010600030101010101" pitchFamily="2" charset="-122"/>
              </a:rPr>
              <a:t>(n-ary) functions on a set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8768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An n-</a:t>
            </a:r>
            <a:r>
              <a:rPr lang="en-US" altLang="zh-CN" dirty="0" err="1">
                <a:ea typeface="宋体" panose="02010600030101010101" pitchFamily="2" charset="-122"/>
              </a:rPr>
              <a:t>ary</a:t>
            </a:r>
            <a:r>
              <a:rPr lang="en-US" altLang="zh-CN" dirty="0">
                <a:ea typeface="宋体" panose="02010600030101010101" pitchFamily="2" charset="-122"/>
              </a:rPr>
              <a:t> function (also: n-</a:t>
            </a:r>
            <a:r>
              <a:rPr lang="en-US" altLang="zh-CN" dirty="0" err="1">
                <a:ea typeface="宋体" panose="02010600030101010101" pitchFamily="2" charset="-122"/>
              </a:rPr>
              <a:t>ary</a:t>
            </a:r>
            <a:r>
              <a:rPr lang="en-US" altLang="zh-CN" dirty="0">
                <a:ea typeface="宋体" panose="02010600030101010101" pitchFamily="2" charset="-122"/>
              </a:rPr>
              <a:t> operator) over (also: on) S is of the form:  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  f: S</a:t>
            </a:r>
            <a:r>
              <a:rPr lang="en-US" altLang="zh-CN" baseline="30000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dirty="0">
                <a:ea typeface="宋体" panose="02010600030101010101" pitchFamily="2" charset="-122"/>
              </a:rPr>
              <a:t>S,   S</a:t>
            </a:r>
            <a:r>
              <a:rPr lang="en-US" altLang="zh-CN" baseline="30000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=</a:t>
            </a:r>
            <a:r>
              <a:rPr lang="en-US" altLang="zh-CN" dirty="0" err="1">
                <a:ea typeface="宋体" panose="02010600030101010101" pitchFamily="2" charset="-122"/>
              </a:rPr>
              <a:t>SxS</a:t>
            </a:r>
            <a:r>
              <a:rPr lang="en-US" altLang="zh-CN" dirty="0">
                <a:ea typeface="宋体" panose="02010600030101010101" pitchFamily="2" charset="-122"/>
              </a:rPr>
              <a:t> ... x S 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   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Example 1. 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, , are 1</a:t>
            </a:r>
            <a:r>
              <a:rPr lang="en-US" altLang="zh-CN" dirty="0">
                <a:ea typeface="宋体" panose="02010600030101010101" pitchFamily="2" charset="-122"/>
              </a:rPr>
              <a:t>-ary,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2</a:t>
            </a:r>
            <a:r>
              <a:rPr lang="en-US" altLang="zh-CN" dirty="0">
                <a:ea typeface="宋体" panose="02010600030101010101" pitchFamily="2" charset="-122"/>
              </a:rPr>
              <a:t>-ary,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2</a:t>
            </a:r>
            <a:r>
              <a:rPr lang="en-US" altLang="zh-CN" dirty="0">
                <a:ea typeface="宋体" panose="02010600030101010101" pitchFamily="2" charset="-122"/>
              </a:rPr>
              <a:t>-ary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functions/operators on </a:t>
            </a:r>
            <a:r>
              <a:rPr lang="en-US" altLang="zh-CN" dirty="0">
                <a:ea typeface="宋体" panose="02010600030101010101" pitchFamily="2" charset="-122"/>
              </a:rPr>
              <a:t>{T,F}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Example 2.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  ,  are 2</a:t>
            </a:r>
            <a:r>
              <a:rPr lang="en-US" altLang="zh-CN" dirty="0">
                <a:ea typeface="宋体" panose="02010600030101010101" pitchFamily="2" charset="-122"/>
              </a:rPr>
              <a:t>-ary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operators on the set  2</a:t>
            </a:r>
            <a:r>
              <a:rPr lang="en-US" altLang="zh-CN" baseline="30000" dirty="0"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, where T is </a:t>
            </a:r>
            <a:r>
              <a:rPr lang="en-US" altLang="zh-CN" i="1" dirty="0">
                <a:ea typeface="宋体" panose="02010600030101010101" pitchFamily="2" charset="-122"/>
              </a:rPr>
              <a:t>universe of discourse.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16502B-4B23-4448-8F0D-E54439E91552}" type="slidenum">
              <a:rPr lang="en-US" altLang="zh-CN"/>
            </a:fld>
            <a:endParaRPr lang="en-US" altLang="zh-CN"/>
          </a:p>
        </p:txBody>
      </p:sp>
      <p:sp>
        <p:nvSpPr>
          <p:cNvPr id="5" name="Rectangle 12"/>
          <p:cNvSpPr txBox="1">
            <a:spLocks noGrp="1" noChangeArrowheads="1"/>
          </p:cNvSpPr>
          <p:nvPr/>
        </p:nvSpPr>
        <p:spPr bwMode="gray">
          <a:xfrm>
            <a:off x="6553200" y="6553200"/>
            <a:ext cx="2133600" cy="168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r">
              <a:defRPr/>
            </a:pPr>
            <a:fld id="{92D9CBEB-98A9-4504-88F1-4036794CC98B}" type="slidenum">
              <a:rPr lang="en-US" altLang="zh-CN" sz="1200">
                <a:latin typeface="+mn-lt"/>
              </a:rPr>
            </a:fld>
            <a:endParaRPr lang="en-US" altLang="zh-CN" sz="1200">
              <a:latin typeface="+mn-lt"/>
            </a:endParaRPr>
          </a:p>
        </p:txBody>
      </p:sp>
      <p:sp>
        <p:nvSpPr>
          <p:cNvPr id="4100" name="Rectangle 2"/>
          <p:cNvSpPr>
            <a:spLocks noChangeArrowheads="1"/>
          </p:cNvSpPr>
          <p:nvPr/>
        </p:nvSpPr>
        <p:spPr bwMode="white">
          <a:xfrm>
            <a:off x="4038600" y="6096000"/>
            <a:ext cx="1752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Verdana" panose="020B0604030504040204" pitchFamily="34" charset="0"/>
              </a:rPr>
              <a:t>Section 2.3</a:t>
            </a:r>
            <a:endParaRPr lang="en-US" altLang="zh-CN" sz="1800" b="1">
              <a:latin typeface="Verdana" panose="020B0604030504040204" pitchFamily="34" charset="0"/>
            </a:endParaRPr>
          </a:p>
        </p:txBody>
      </p:sp>
      <p:sp>
        <p:nvSpPr>
          <p:cNvPr id="4101" name="Text Box 3"/>
          <p:cNvSpPr txBox="1">
            <a:spLocks noChangeArrowheads="1"/>
          </p:cNvSpPr>
          <p:nvPr/>
        </p:nvSpPr>
        <p:spPr bwMode="white">
          <a:xfrm>
            <a:off x="2362200" y="3276600"/>
            <a:ext cx="678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latin typeface="Euclid" panose="02020503060505020303" pitchFamily="18" charset="0"/>
                <a:ea typeface="Dotum" pitchFamily="34" charset="-127"/>
              </a:rPr>
              <a:t>Chapter 2. Logic and Proof, Sets, and Function</a:t>
            </a:r>
            <a:endParaRPr lang="en-US" altLang="zh-CN" sz="2400" b="1">
              <a:solidFill>
                <a:schemeClr val="bg1"/>
              </a:solidFill>
              <a:latin typeface="Euclid" panose="02020503060505020303" pitchFamily="18" charset="0"/>
              <a:ea typeface="Dotum" pitchFamily="34" charset="-127"/>
            </a:endParaRPr>
          </a:p>
        </p:txBody>
      </p:sp>
      <p:sp>
        <p:nvSpPr>
          <p:cNvPr id="15364" name="WordArt 4"/>
          <p:cNvSpPr>
            <a:spLocks noChangeArrowheads="1" noChangeShapeType="1" noTextEdit="1"/>
          </p:cNvSpPr>
          <p:nvPr/>
        </p:nvSpPr>
        <p:spPr bwMode="gray">
          <a:xfrm>
            <a:off x="1752600" y="4648200"/>
            <a:ext cx="60198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Functions</a:t>
            </a:r>
            <a:endParaRPr lang="zh-CN" altLang="en-US" sz="3600" b="1" kern="10">
              <a:ln w="19050">
                <a:solidFill>
                  <a:schemeClr val="bg1"/>
                </a:solidFill>
                <a:round/>
              </a:ln>
              <a:gradFill rotWithShape="1">
                <a:gsLst>
                  <a:gs pos="0">
                    <a:schemeClr val="tx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AE8E13-0594-408A-B929-3F22006293D6}" type="slidenum">
              <a:rPr lang="en-US" altLang="zh-CN"/>
            </a:fld>
            <a:endParaRPr lang="en-US" altLang="zh-CN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>
                <a:ea typeface="宋体" panose="02010600030101010101" pitchFamily="2" charset="-122"/>
              </a:rPr>
              <a:t>A new notation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1968500"/>
            <a:ext cx="7772400" cy="4179888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Definition </a:t>
            </a:r>
            <a:endParaRPr lang="en-GB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endParaRPr lang="en-GB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GB" altLang="zh-CN" dirty="0">
                <a:ea typeface="宋体" panose="02010600030101010101" pitchFamily="2" charset="-122"/>
                <a:sym typeface="Symbol" panose="05050102010706020507" pitchFamily="18" charset="2"/>
              </a:rPr>
              <a:t>Thus,</a:t>
            </a:r>
            <a:r>
              <a:rPr lang="en-GB" altLang="zh-CN" b="1" i="1" dirty="0"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lang="en-GB" altLang="zh-CN" b="1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f  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Y</a:t>
            </a:r>
            <a:r>
              <a:rPr lang="en-US" altLang="zh-CN" i="1" baseline="30000" dirty="0">
                <a:solidFill>
                  <a:srgbClr val="FF0000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  is another way of saying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that </a:t>
            </a:r>
            <a:r>
              <a:rPr lang="en-US" altLang="zh-CN" i="1" dirty="0">
                <a:ea typeface="宋体" panose="02010600030101010101" pitchFamily="2" charset="-122"/>
              </a:rPr>
              <a:t>f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b="1" i="1" dirty="0"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  <a:endParaRPr lang="en-US" altLang="zh-CN" b="1" i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b="1" i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property: </a:t>
            </a:r>
            <a:endParaRPr lang="en-US" altLang="zh-CN" dirty="0">
              <a:solidFill>
                <a:srgbClr val="03071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15365" name="对象 1"/>
          <p:cNvGraphicFramePr>
            <a:graphicFrameLocks noChangeAspect="1"/>
          </p:cNvGraphicFramePr>
          <p:nvPr/>
        </p:nvGraphicFramePr>
        <p:xfrm>
          <a:off x="3276600" y="2057400"/>
          <a:ext cx="493553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01" name="Equation" r:id="rId1" imgW="1346200" imgH="228600" progId="Equation.DSMT4">
                  <p:embed/>
                </p:oleObj>
              </mc:Choice>
              <mc:Fallback>
                <p:oleObj name="Equation" r:id="rId1" imgW="1346200" imgH="2286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057400"/>
                        <a:ext cx="493553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对象 2"/>
          <p:cNvGraphicFramePr>
            <a:graphicFrameLocks noChangeAspect="1"/>
          </p:cNvGraphicFramePr>
          <p:nvPr/>
        </p:nvGraphicFramePr>
        <p:xfrm>
          <a:off x="3581400" y="5029200"/>
          <a:ext cx="2209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02" name="Equation" r:id="rId3" imgW="736600" imgH="228600" progId="Equation.DSMT4">
                  <p:embed/>
                </p:oleObj>
              </mc:Choice>
              <mc:Fallback>
                <p:oleObj name="Equation" r:id="rId3" imgW="736600" imgH="2286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029200"/>
                        <a:ext cx="2209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AE8E13-0594-408A-B929-3F22006293D6}" type="slidenum">
              <a:rPr lang="en-US" altLang="zh-CN"/>
            </a:fld>
            <a:endParaRPr lang="en-US" altLang="zh-CN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>
                <a:ea typeface="宋体" panose="02010600030101010101" pitchFamily="2" charset="-122"/>
              </a:rPr>
              <a:t>A new notation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1968500"/>
            <a:ext cx="7772400" cy="44323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X={</a:t>
            </a:r>
            <a:r>
              <a:rPr lang="en-US" altLang="zh-CN" dirty="0" err="1">
                <a:ea typeface="宋体" panose="02010600030101010101" pitchFamily="2" charset="-122"/>
                <a:sym typeface="Symbol" panose="05050102010706020507" pitchFamily="18" charset="2"/>
              </a:rPr>
              <a:t>a,b,c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} Y={1,2,3,….,10}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There are  10^3 rows. 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371600" y="33528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f2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f3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AE8E13-0594-408A-B929-3F22006293D6}" type="slidenum">
              <a:rPr lang="en-US" altLang="zh-CN"/>
            </a:fld>
            <a:endParaRPr lang="en-US" altLang="zh-CN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>
                <a:ea typeface="宋体" panose="02010600030101010101" pitchFamily="2" charset="-122"/>
              </a:rPr>
              <a:t>A new notation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1968500"/>
            <a:ext cx="7772400" cy="44323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Proof  idea: for each x  X, there are |Y| possible assignments; each </a:t>
            </a:r>
            <a:r>
              <a:rPr lang="en-US" altLang="zh-CN" dirty="0" err="1">
                <a:ea typeface="宋体" panose="02010600030101010101" pitchFamily="2" charset="-122"/>
                <a:sym typeface="Symbol" panose="05050102010706020507" pitchFamily="18" charset="2"/>
              </a:rPr>
              <a:t>assignmen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generate a distinct function.  Thus, each x  X generate |Y| distinct functions.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  It follows that           functions can be generated.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581400" y="4114800"/>
          <a:ext cx="914400" cy="587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30" name="Equation" r:id="rId1" imgW="8534400" imgH="5486400" progId="Equation.DSMT4">
                  <p:embed/>
                </p:oleObj>
              </mc:Choice>
              <mc:Fallback>
                <p:oleObj name="Equation" r:id="rId1" imgW="8534400" imgH="5486400" progId="Equation.DSMT4">
                  <p:embed/>
                  <p:pic>
                    <p:nvPicPr>
                      <p:cNvPr id="0" name="图片 7482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81400" y="4114800"/>
                        <a:ext cx="914400" cy="5878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2208E-A77C-4B42-BD01-3CB6EEB9CB58}" type="slidenum">
              <a:rPr lang="en-US" altLang="zh-CN"/>
            </a:fld>
            <a:endParaRPr lang="en-US" altLang="zh-CN"/>
          </a:p>
        </p:txBody>
      </p:sp>
      <p:sp>
        <p:nvSpPr>
          <p:cNvPr id="12" name="灯片编号占位符 5"/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ctr">
              <a:defRPr/>
            </a:pPr>
            <a:fld id="{5D1EB0AC-C046-458E-BF6B-BF0D0BC7A0CB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  <p:grpSp>
        <p:nvGrpSpPr>
          <p:cNvPr id="22533" name="Group 3"/>
          <p:cNvGrpSpPr/>
          <p:nvPr/>
        </p:nvGrpSpPr>
        <p:grpSpPr bwMode="auto">
          <a:xfrm>
            <a:off x="1981200" y="2819400"/>
            <a:ext cx="5029200" cy="2438400"/>
            <a:chOff x="1997" y="1314"/>
            <a:chExt cx="1889" cy="1009"/>
          </a:xfrm>
        </p:grpSpPr>
        <p:grpSp>
          <p:nvGrpSpPr>
            <p:cNvPr id="22535" name="Group 4"/>
            <p:cNvGrpSpPr/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12293" name="Oval 5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294" name="Oval 6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12295" name="Oval 7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96" name="Oval 8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97" name="Oval 9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98" name="Oval 10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2534" name="Rectangle 11"/>
          <p:cNvSpPr>
            <a:spLocks noGrp="1" noChangeArrowheads="1"/>
          </p:cNvSpPr>
          <p:nvPr>
            <p:ph type="body" idx="4294967295"/>
          </p:nvPr>
        </p:nvSpPr>
        <p:spPr>
          <a:xfrm>
            <a:off x="2209800" y="3505200"/>
            <a:ext cx="4572000" cy="685800"/>
          </a:xfrm>
        </p:spPr>
        <p:txBody>
          <a:bodyPr/>
          <a:lstStyle/>
          <a:p>
            <a:pPr algn="ctr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ea typeface="宋体" panose="02010600030101010101" pitchFamily="2" charset="-122"/>
              </a:rPr>
              <a:t>One-to-One Functions and Onto Functions</a:t>
            </a:r>
            <a:endParaRPr lang="en-US" altLang="zh-CN" sz="24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ADFA02-5E2B-485C-ACB3-B1B2D3346E0F}" type="slidenum">
              <a:rPr lang="en-US" altLang="zh-CN"/>
            </a:fld>
            <a:endParaRPr lang="en-US" altLang="zh-CN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One-to-One Functions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267200"/>
          </a:xfrm>
        </p:spPr>
        <p:txBody>
          <a:bodyPr/>
          <a:lstStyle/>
          <a:p>
            <a:r>
              <a:rPr lang="en-US" altLang="zh-CN" sz="2800" b="1" i="1" dirty="0">
                <a:solidFill>
                  <a:srgbClr val="030711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 b="1" dirty="0">
                <a:solidFill>
                  <a:srgbClr val="030711"/>
                </a:solidFill>
                <a:ea typeface="宋体" panose="02010600030101010101" pitchFamily="2" charset="-122"/>
              </a:rPr>
              <a:t>:X</a:t>
            </a:r>
            <a:r>
              <a:rPr lang="en-US" altLang="zh-CN" sz="2800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sz="2800" b="1" dirty="0">
                <a:solidFill>
                  <a:srgbClr val="030711"/>
                </a:solidFill>
                <a:ea typeface="宋体" panose="02010600030101010101" pitchFamily="2" charset="-122"/>
              </a:rPr>
              <a:t>   is </a:t>
            </a:r>
            <a:r>
              <a:rPr lang="en-US" altLang="zh-CN" sz="2800" b="1" i="1" dirty="0">
                <a:solidFill>
                  <a:srgbClr val="030711"/>
                </a:solidFill>
                <a:ea typeface="宋体" panose="02010600030101010101" pitchFamily="2" charset="-122"/>
              </a:rPr>
              <a:t>one-to-one (1-1)</a:t>
            </a:r>
            <a:r>
              <a:rPr lang="en-US" altLang="zh-CN" sz="2800" b="1" dirty="0">
                <a:solidFill>
                  <a:srgbClr val="030711"/>
                </a:solidFill>
                <a:ea typeface="宋体" panose="02010600030101010101" pitchFamily="2" charset="-122"/>
              </a:rPr>
              <a:t>, or </a:t>
            </a:r>
            <a:r>
              <a:rPr lang="en-US" altLang="zh-CN" sz="2800" b="1" i="1" dirty="0">
                <a:solidFill>
                  <a:srgbClr val="030711"/>
                </a:solidFill>
                <a:ea typeface="宋体" panose="02010600030101010101" pitchFamily="2" charset="-122"/>
              </a:rPr>
              <a:t>injective </a:t>
            </a:r>
            <a:r>
              <a:rPr lang="zh-CN" altLang="en-US" sz="2800" b="1" i="1" dirty="0">
                <a:solidFill>
                  <a:srgbClr val="030711"/>
                </a:solidFill>
                <a:ea typeface="宋体" panose="02010600030101010101" pitchFamily="2" charset="-122"/>
              </a:rPr>
              <a:t>内射</a:t>
            </a:r>
            <a:r>
              <a:rPr lang="en-US" altLang="zh-CN" sz="2800" b="1" dirty="0">
                <a:solidFill>
                  <a:srgbClr val="030711"/>
                </a:solidFill>
                <a:ea typeface="宋体" panose="02010600030101010101" pitchFamily="2" charset="-122"/>
              </a:rPr>
              <a:t>, or </a:t>
            </a:r>
            <a:r>
              <a:rPr lang="en-US" altLang="zh-CN" sz="2800" b="1" i="1" dirty="0">
                <a:solidFill>
                  <a:srgbClr val="030711"/>
                </a:solidFill>
                <a:ea typeface="宋体" panose="02010600030101010101" pitchFamily="2" charset="-122"/>
              </a:rPr>
              <a:t>an injection</a:t>
            </a:r>
            <a:r>
              <a:rPr lang="en-US" altLang="zh-CN" sz="2800" b="1" dirty="0">
                <a:solidFill>
                  <a:srgbClr val="030711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800" b="1" dirty="0" err="1">
                <a:solidFill>
                  <a:srgbClr val="030711"/>
                </a:solidFill>
                <a:ea typeface="宋体" panose="02010600030101010101" pitchFamily="2" charset="-122"/>
              </a:rPr>
              <a:t>iff</a:t>
            </a:r>
            <a:r>
              <a:rPr lang="en-US" altLang="zh-CN" sz="2800" b="1" dirty="0">
                <a:solidFill>
                  <a:srgbClr val="030711"/>
                </a:solidFill>
                <a:ea typeface="宋体" panose="02010600030101010101" pitchFamily="2" charset="-122"/>
              </a:rPr>
              <a:t> </a:t>
            </a:r>
            <a:endParaRPr lang="en-US" altLang="zh-CN" sz="2800" b="1" dirty="0">
              <a:solidFill>
                <a:srgbClr val="030711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400" b="1" dirty="0">
                <a:solidFill>
                  <a:srgbClr val="030711"/>
                </a:solidFill>
                <a:ea typeface="宋体" panose="02010600030101010101" pitchFamily="2" charset="-122"/>
              </a:rPr>
              <a:t> </a:t>
            </a:r>
            <a:endParaRPr lang="en-US" altLang="zh-CN" sz="2400" b="1" dirty="0">
              <a:solidFill>
                <a:srgbClr val="03071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endParaRPr lang="en-US" altLang="zh-CN" sz="2800" b="1" dirty="0">
              <a:solidFill>
                <a:srgbClr val="03071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endParaRPr lang="en-US" altLang="zh-CN" sz="2800" b="1" dirty="0">
              <a:solidFill>
                <a:srgbClr val="03071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2800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In other words: only </a:t>
            </a:r>
            <a:r>
              <a:rPr lang="en-US" altLang="zh-CN" sz="2800" b="1" u="sng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one</a:t>
            </a:r>
            <a:r>
              <a:rPr lang="en-US" altLang="zh-CN" sz="2800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element of the domain is mapped </a:t>
            </a:r>
            <a:r>
              <a:rPr lang="en-US" altLang="zh-CN" sz="2800" b="1" u="sng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to</a:t>
            </a:r>
            <a:r>
              <a:rPr lang="en-US" altLang="zh-CN" sz="2800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any given </a:t>
            </a:r>
            <a:r>
              <a:rPr lang="en-US" altLang="zh-CN" sz="2800" b="1" u="sng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one</a:t>
            </a:r>
            <a:r>
              <a:rPr lang="en-US" altLang="zh-CN" sz="2800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element of the range.</a:t>
            </a:r>
            <a:endParaRPr lang="en-US" altLang="zh-CN" sz="2800" b="1" dirty="0">
              <a:solidFill>
                <a:srgbClr val="03071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sz="2400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In this case, | f(X) |=|X|. What about codomain?</a:t>
            </a:r>
            <a:endParaRPr lang="en-US" altLang="zh-CN" b="1" i="1" dirty="0">
              <a:solidFill>
                <a:srgbClr val="03071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33283"/>
            <a:ext cx="7143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D780B9-1310-45A0-B275-26872701DF12}" type="slidenum">
              <a:rPr lang="en-US" altLang="zh-CN"/>
            </a:fld>
            <a:endParaRPr lang="en-US" altLang="zh-CN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One-to-One Illustration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Are these relations one-to-one functions?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1295400" y="41910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1295400" y="38100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1295400" y="35052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4584" name="Text Box 7"/>
          <p:cNvSpPr txBox="1">
            <a:spLocks noChangeArrowheads="1"/>
          </p:cNvSpPr>
          <p:nvPr/>
        </p:nvSpPr>
        <p:spPr bwMode="auto">
          <a:xfrm>
            <a:off x="1295400" y="3200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4585" name="Text Box 8"/>
          <p:cNvSpPr txBox="1">
            <a:spLocks noChangeArrowheads="1"/>
          </p:cNvSpPr>
          <p:nvPr/>
        </p:nvSpPr>
        <p:spPr bwMode="auto">
          <a:xfrm>
            <a:off x="2438400" y="3962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4586" name="Text Box 9"/>
          <p:cNvSpPr txBox="1">
            <a:spLocks noChangeArrowheads="1"/>
          </p:cNvSpPr>
          <p:nvPr/>
        </p:nvSpPr>
        <p:spPr bwMode="auto">
          <a:xfrm>
            <a:off x="2438400" y="4419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4587" name="Text Box 10"/>
          <p:cNvSpPr txBox="1">
            <a:spLocks noChangeArrowheads="1"/>
          </p:cNvSpPr>
          <p:nvPr/>
        </p:nvSpPr>
        <p:spPr bwMode="auto">
          <a:xfrm>
            <a:off x="2438400" y="3581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4588" name="Text Box 11"/>
          <p:cNvSpPr txBox="1">
            <a:spLocks noChangeArrowheads="1"/>
          </p:cNvSpPr>
          <p:nvPr/>
        </p:nvSpPr>
        <p:spPr bwMode="auto">
          <a:xfrm>
            <a:off x="2438400" y="3200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4589" name="Line 12"/>
          <p:cNvSpPr>
            <a:spLocks noChangeShapeType="1"/>
          </p:cNvSpPr>
          <p:nvPr/>
        </p:nvSpPr>
        <p:spPr bwMode="auto">
          <a:xfrm>
            <a:off x="1447800" y="34290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0" name="Line 13"/>
          <p:cNvSpPr>
            <a:spLocks noChangeShapeType="1"/>
          </p:cNvSpPr>
          <p:nvPr/>
        </p:nvSpPr>
        <p:spPr bwMode="auto">
          <a:xfrm flipV="1">
            <a:off x="1447800" y="34290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1" name="Line 14"/>
          <p:cNvSpPr>
            <a:spLocks noChangeShapeType="1"/>
          </p:cNvSpPr>
          <p:nvPr/>
        </p:nvSpPr>
        <p:spPr bwMode="auto">
          <a:xfrm>
            <a:off x="1447800" y="40386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2" name="Line 15"/>
          <p:cNvSpPr>
            <a:spLocks noChangeShapeType="1"/>
          </p:cNvSpPr>
          <p:nvPr/>
        </p:nvSpPr>
        <p:spPr bwMode="auto">
          <a:xfrm>
            <a:off x="1447800" y="44196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3" name="Text Box 16"/>
          <p:cNvSpPr txBox="1">
            <a:spLocks noChangeArrowheads="1"/>
          </p:cNvSpPr>
          <p:nvPr/>
        </p:nvSpPr>
        <p:spPr bwMode="auto">
          <a:xfrm>
            <a:off x="2438400" y="4724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4594" name="Text Box 17"/>
          <p:cNvSpPr txBox="1">
            <a:spLocks noChangeArrowheads="1"/>
          </p:cNvSpPr>
          <p:nvPr/>
        </p:nvSpPr>
        <p:spPr bwMode="auto">
          <a:xfrm>
            <a:off x="3657600" y="41910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4595" name="Text Box 18"/>
          <p:cNvSpPr txBox="1">
            <a:spLocks noChangeArrowheads="1"/>
          </p:cNvSpPr>
          <p:nvPr/>
        </p:nvSpPr>
        <p:spPr bwMode="auto">
          <a:xfrm>
            <a:off x="3657600" y="38862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4596" name="Text Box 19"/>
          <p:cNvSpPr txBox="1">
            <a:spLocks noChangeArrowheads="1"/>
          </p:cNvSpPr>
          <p:nvPr/>
        </p:nvSpPr>
        <p:spPr bwMode="auto">
          <a:xfrm>
            <a:off x="3657600" y="3581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4597" name="Text Box 20"/>
          <p:cNvSpPr txBox="1">
            <a:spLocks noChangeArrowheads="1"/>
          </p:cNvSpPr>
          <p:nvPr/>
        </p:nvSpPr>
        <p:spPr bwMode="auto">
          <a:xfrm>
            <a:off x="3657600" y="3276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4598" name="Text Box 21"/>
          <p:cNvSpPr txBox="1">
            <a:spLocks noChangeArrowheads="1"/>
          </p:cNvSpPr>
          <p:nvPr/>
        </p:nvSpPr>
        <p:spPr bwMode="auto">
          <a:xfrm>
            <a:off x="4800600" y="4038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4599" name="Text Box 22"/>
          <p:cNvSpPr txBox="1">
            <a:spLocks noChangeArrowheads="1"/>
          </p:cNvSpPr>
          <p:nvPr/>
        </p:nvSpPr>
        <p:spPr bwMode="auto">
          <a:xfrm>
            <a:off x="4800600" y="4343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4600" name="Text Box 23"/>
          <p:cNvSpPr txBox="1">
            <a:spLocks noChangeArrowheads="1"/>
          </p:cNvSpPr>
          <p:nvPr/>
        </p:nvSpPr>
        <p:spPr bwMode="auto">
          <a:xfrm>
            <a:off x="4800600" y="3657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4601" name="Text Box 24"/>
          <p:cNvSpPr txBox="1">
            <a:spLocks noChangeArrowheads="1"/>
          </p:cNvSpPr>
          <p:nvPr/>
        </p:nvSpPr>
        <p:spPr bwMode="auto">
          <a:xfrm>
            <a:off x="4800600" y="3276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4602" name="Line 25"/>
          <p:cNvSpPr>
            <a:spLocks noChangeShapeType="1"/>
          </p:cNvSpPr>
          <p:nvPr/>
        </p:nvSpPr>
        <p:spPr bwMode="auto">
          <a:xfrm>
            <a:off x="3810000" y="35052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3" name="Line 26"/>
          <p:cNvSpPr>
            <a:spLocks noChangeShapeType="1"/>
          </p:cNvSpPr>
          <p:nvPr/>
        </p:nvSpPr>
        <p:spPr bwMode="auto">
          <a:xfrm flipV="1">
            <a:off x="3810000" y="35052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4" name="Line 27"/>
          <p:cNvSpPr>
            <a:spLocks noChangeShapeType="1"/>
          </p:cNvSpPr>
          <p:nvPr/>
        </p:nvSpPr>
        <p:spPr bwMode="auto">
          <a:xfrm flipV="1">
            <a:off x="3810000" y="3505200"/>
            <a:ext cx="1143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5" name="Line 28"/>
          <p:cNvSpPr>
            <a:spLocks noChangeShapeType="1"/>
          </p:cNvSpPr>
          <p:nvPr/>
        </p:nvSpPr>
        <p:spPr bwMode="auto">
          <a:xfrm>
            <a:off x="3810000" y="44196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6" name="Text Box 29"/>
          <p:cNvSpPr txBox="1">
            <a:spLocks noChangeArrowheads="1"/>
          </p:cNvSpPr>
          <p:nvPr/>
        </p:nvSpPr>
        <p:spPr bwMode="auto">
          <a:xfrm>
            <a:off x="4800600" y="46482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4607" name="Text Box 30"/>
          <p:cNvSpPr txBox="1">
            <a:spLocks noChangeArrowheads="1"/>
          </p:cNvSpPr>
          <p:nvPr/>
        </p:nvSpPr>
        <p:spPr bwMode="auto">
          <a:xfrm>
            <a:off x="6324600" y="4343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4608" name="Text Box 31"/>
          <p:cNvSpPr txBox="1">
            <a:spLocks noChangeArrowheads="1"/>
          </p:cNvSpPr>
          <p:nvPr/>
        </p:nvSpPr>
        <p:spPr bwMode="auto">
          <a:xfrm>
            <a:off x="6324600" y="4038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4609" name="Text Box 32"/>
          <p:cNvSpPr txBox="1">
            <a:spLocks noChangeArrowheads="1"/>
          </p:cNvSpPr>
          <p:nvPr/>
        </p:nvSpPr>
        <p:spPr bwMode="auto">
          <a:xfrm>
            <a:off x="6324600" y="37338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4610" name="Text Box 33"/>
          <p:cNvSpPr txBox="1">
            <a:spLocks noChangeArrowheads="1"/>
          </p:cNvSpPr>
          <p:nvPr/>
        </p:nvSpPr>
        <p:spPr bwMode="auto">
          <a:xfrm>
            <a:off x="6324600" y="34290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4611" name="Text Box 34"/>
          <p:cNvSpPr txBox="1">
            <a:spLocks noChangeArrowheads="1"/>
          </p:cNvSpPr>
          <p:nvPr/>
        </p:nvSpPr>
        <p:spPr bwMode="auto">
          <a:xfrm>
            <a:off x="7467600" y="41910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4612" name="Text Box 35"/>
          <p:cNvSpPr txBox="1">
            <a:spLocks noChangeArrowheads="1"/>
          </p:cNvSpPr>
          <p:nvPr/>
        </p:nvSpPr>
        <p:spPr bwMode="auto">
          <a:xfrm>
            <a:off x="7467600" y="44958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4613" name="Text Box 36"/>
          <p:cNvSpPr txBox="1">
            <a:spLocks noChangeArrowheads="1"/>
          </p:cNvSpPr>
          <p:nvPr/>
        </p:nvSpPr>
        <p:spPr bwMode="auto">
          <a:xfrm>
            <a:off x="7467600" y="38100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4614" name="Text Box 37"/>
          <p:cNvSpPr txBox="1">
            <a:spLocks noChangeArrowheads="1"/>
          </p:cNvSpPr>
          <p:nvPr/>
        </p:nvSpPr>
        <p:spPr bwMode="auto">
          <a:xfrm>
            <a:off x="7467600" y="34290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4615" name="Line 38"/>
          <p:cNvSpPr>
            <a:spLocks noChangeShapeType="1"/>
          </p:cNvSpPr>
          <p:nvPr/>
        </p:nvSpPr>
        <p:spPr bwMode="auto">
          <a:xfrm>
            <a:off x="6477000" y="36576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16" name="Line 39"/>
          <p:cNvSpPr>
            <a:spLocks noChangeShapeType="1"/>
          </p:cNvSpPr>
          <p:nvPr/>
        </p:nvSpPr>
        <p:spPr bwMode="auto">
          <a:xfrm flipV="1">
            <a:off x="6477000" y="36576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17" name="Line 40"/>
          <p:cNvSpPr>
            <a:spLocks noChangeShapeType="1"/>
          </p:cNvSpPr>
          <p:nvPr/>
        </p:nvSpPr>
        <p:spPr bwMode="auto">
          <a:xfrm>
            <a:off x="6477000" y="42672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18" name="Line 41"/>
          <p:cNvSpPr>
            <a:spLocks noChangeShapeType="1"/>
          </p:cNvSpPr>
          <p:nvPr/>
        </p:nvSpPr>
        <p:spPr bwMode="auto">
          <a:xfrm>
            <a:off x="6477000" y="4572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19" name="Text Box 42"/>
          <p:cNvSpPr txBox="1">
            <a:spLocks noChangeArrowheads="1"/>
          </p:cNvSpPr>
          <p:nvPr/>
        </p:nvSpPr>
        <p:spPr bwMode="auto">
          <a:xfrm>
            <a:off x="7467600" y="4800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4620" name="Line 43"/>
          <p:cNvSpPr>
            <a:spLocks noChangeShapeType="1"/>
          </p:cNvSpPr>
          <p:nvPr/>
        </p:nvSpPr>
        <p:spPr bwMode="auto">
          <a:xfrm>
            <a:off x="6477000" y="4267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A2A687-2152-42DE-8940-1F823FE56FF9}" type="slidenum">
              <a:rPr lang="en-US" altLang="zh-CN"/>
            </a:fld>
            <a:endParaRPr lang="en-US" altLang="zh-CN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One-to-One Illustration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Are these relations one-to-one functions?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1295400" y="41910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1295400" y="38100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5607" name="Text Box 6"/>
          <p:cNvSpPr txBox="1">
            <a:spLocks noChangeArrowheads="1"/>
          </p:cNvSpPr>
          <p:nvPr/>
        </p:nvSpPr>
        <p:spPr bwMode="auto">
          <a:xfrm>
            <a:off x="1295400" y="35052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5608" name="Text Box 7"/>
          <p:cNvSpPr txBox="1">
            <a:spLocks noChangeArrowheads="1"/>
          </p:cNvSpPr>
          <p:nvPr/>
        </p:nvSpPr>
        <p:spPr bwMode="auto">
          <a:xfrm>
            <a:off x="1295400" y="3200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5609" name="Text Box 8"/>
          <p:cNvSpPr txBox="1">
            <a:spLocks noChangeArrowheads="1"/>
          </p:cNvSpPr>
          <p:nvPr/>
        </p:nvSpPr>
        <p:spPr bwMode="auto">
          <a:xfrm>
            <a:off x="2438400" y="3962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5610" name="Text Box 9"/>
          <p:cNvSpPr txBox="1">
            <a:spLocks noChangeArrowheads="1"/>
          </p:cNvSpPr>
          <p:nvPr/>
        </p:nvSpPr>
        <p:spPr bwMode="auto">
          <a:xfrm>
            <a:off x="2438400" y="4419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5611" name="Text Box 10"/>
          <p:cNvSpPr txBox="1">
            <a:spLocks noChangeArrowheads="1"/>
          </p:cNvSpPr>
          <p:nvPr/>
        </p:nvSpPr>
        <p:spPr bwMode="auto">
          <a:xfrm>
            <a:off x="2438400" y="3581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5612" name="Text Box 11"/>
          <p:cNvSpPr txBox="1">
            <a:spLocks noChangeArrowheads="1"/>
          </p:cNvSpPr>
          <p:nvPr/>
        </p:nvSpPr>
        <p:spPr bwMode="auto">
          <a:xfrm>
            <a:off x="2438400" y="3200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5613" name="Line 12"/>
          <p:cNvSpPr>
            <a:spLocks noChangeShapeType="1"/>
          </p:cNvSpPr>
          <p:nvPr/>
        </p:nvSpPr>
        <p:spPr bwMode="auto">
          <a:xfrm>
            <a:off x="1447800" y="34290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4" name="Line 13"/>
          <p:cNvSpPr>
            <a:spLocks noChangeShapeType="1"/>
          </p:cNvSpPr>
          <p:nvPr/>
        </p:nvSpPr>
        <p:spPr bwMode="auto">
          <a:xfrm flipV="1">
            <a:off x="1447800" y="34290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5" name="Line 14"/>
          <p:cNvSpPr>
            <a:spLocks noChangeShapeType="1"/>
          </p:cNvSpPr>
          <p:nvPr/>
        </p:nvSpPr>
        <p:spPr bwMode="auto">
          <a:xfrm>
            <a:off x="1447800" y="40386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6" name="Line 15"/>
          <p:cNvSpPr>
            <a:spLocks noChangeShapeType="1"/>
          </p:cNvSpPr>
          <p:nvPr/>
        </p:nvSpPr>
        <p:spPr bwMode="auto">
          <a:xfrm>
            <a:off x="1447800" y="44196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7" name="Text Box 16"/>
          <p:cNvSpPr txBox="1">
            <a:spLocks noChangeArrowheads="1"/>
          </p:cNvSpPr>
          <p:nvPr/>
        </p:nvSpPr>
        <p:spPr bwMode="auto">
          <a:xfrm>
            <a:off x="2438400" y="4724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5618" name="Text Box 17"/>
          <p:cNvSpPr txBox="1">
            <a:spLocks noChangeArrowheads="1"/>
          </p:cNvSpPr>
          <p:nvPr/>
        </p:nvSpPr>
        <p:spPr bwMode="auto">
          <a:xfrm>
            <a:off x="1236663" y="5334000"/>
            <a:ext cx="1571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One-to-one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5619" name="Text Box 18"/>
          <p:cNvSpPr txBox="1">
            <a:spLocks noChangeArrowheads="1"/>
          </p:cNvSpPr>
          <p:nvPr/>
        </p:nvSpPr>
        <p:spPr bwMode="auto">
          <a:xfrm>
            <a:off x="3657600" y="41910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5620" name="Text Box 19"/>
          <p:cNvSpPr txBox="1">
            <a:spLocks noChangeArrowheads="1"/>
          </p:cNvSpPr>
          <p:nvPr/>
        </p:nvSpPr>
        <p:spPr bwMode="auto">
          <a:xfrm>
            <a:off x="3657600" y="38862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5621" name="Text Box 20"/>
          <p:cNvSpPr txBox="1">
            <a:spLocks noChangeArrowheads="1"/>
          </p:cNvSpPr>
          <p:nvPr/>
        </p:nvSpPr>
        <p:spPr bwMode="auto">
          <a:xfrm>
            <a:off x="3657600" y="3581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5622" name="Text Box 21"/>
          <p:cNvSpPr txBox="1">
            <a:spLocks noChangeArrowheads="1"/>
          </p:cNvSpPr>
          <p:nvPr/>
        </p:nvSpPr>
        <p:spPr bwMode="auto">
          <a:xfrm>
            <a:off x="3657600" y="3276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5623" name="Text Box 22"/>
          <p:cNvSpPr txBox="1">
            <a:spLocks noChangeArrowheads="1"/>
          </p:cNvSpPr>
          <p:nvPr/>
        </p:nvSpPr>
        <p:spPr bwMode="auto">
          <a:xfrm>
            <a:off x="4800600" y="4038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5624" name="Text Box 23"/>
          <p:cNvSpPr txBox="1">
            <a:spLocks noChangeArrowheads="1"/>
          </p:cNvSpPr>
          <p:nvPr/>
        </p:nvSpPr>
        <p:spPr bwMode="auto">
          <a:xfrm>
            <a:off x="4800600" y="4343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5625" name="Text Box 24"/>
          <p:cNvSpPr txBox="1">
            <a:spLocks noChangeArrowheads="1"/>
          </p:cNvSpPr>
          <p:nvPr/>
        </p:nvSpPr>
        <p:spPr bwMode="auto">
          <a:xfrm>
            <a:off x="4800600" y="3657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5626" name="Text Box 25"/>
          <p:cNvSpPr txBox="1">
            <a:spLocks noChangeArrowheads="1"/>
          </p:cNvSpPr>
          <p:nvPr/>
        </p:nvSpPr>
        <p:spPr bwMode="auto">
          <a:xfrm>
            <a:off x="4800600" y="3276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5627" name="Line 26"/>
          <p:cNvSpPr>
            <a:spLocks noChangeShapeType="1"/>
          </p:cNvSpPr>
          <p:nvPr/>
        </p:nvSpPr>
        <p:spPr bwMode="auto">
          <a:xfrm>
            <a:off x="3810000" y="35052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8" name="Line 27"/>
          <p:cNvSpPr>
            <a:spLocks noChangeShapeType="1"/>
          </p:cNvSpPr>
          <p:nvPr/>
        </p:nvSpPr>
        <p:spPr bwMode="auto">
          <a:xfrm flipV="1">
            <a:off x="3810000" y="35052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9" name="Line 28"/>
          <p:cNvSpPr>
            <a:spLocks noChangeShapeType="1"/>
          </p:cNvSpPr>
          <p:nvPr/>
        </p:nvSpPr>
        <p:spPr bwMode="auto">
          <a:xfrm flipV="1">
            <a:off x="3810000" y="3505200"/>
            <a:ext cx="1143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30" name="Line 29"/>
          <p:cNvSpPr>
            <a:spLocks noChangeShapeType="1"/>
          </p:cNvSpPr>
          <p:nvPr/>
        </p:nvSpPr>
        <p:spPr bwMode="auto">
          <a:xfrm>
            <a:off x="3810000" y="44196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31" name="Text Box 30"/>
          <p:cNvSpPr txBox="1">
            <a:spLocks noChangeArrowheads="1"/>
          </p:cNvSpPr>
          <p:nvPr/>
        </p:nvSpPr>
        <p:spPr bwMode="auto">
          <a:xfrm>
            <a:off x="4800600" y="46482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5632" name="Text Box 31"/>
          <p:cNvSpPr txBox="1">
            <a:spLocks noChangeArrowheads="1"/>
          </p:cNvSpPr>
          <p:nvPr/>
        </p:nvSpPr>
        <p:spPr bwMode="auto">
          <a:xfrm>
            <a:off x="6324600" y="4343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5633" name="Text Box 32"/>
          <p:cNvSpPr txBox="1">
            <a:spLocks noChangeArrowheads="1"/>
          </p:cNvSpPr>
          <p:nvPr/>
        </p:nvSpPr>
        <p:spPr bwMode="auto">
          <a:xfrm>
            <a:off x="6324600" y="4038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5634" name="Text Box 33"/>
          <p:cNvSpPr txBox="1">
            <a:spLocks noChangeArrowheads="1"/>
          </p:cNvSpPr>
          <p:nvPr/>
        </p:nvSpPr>
        <p:spPr bwMode="auto">
          <a:xfrm>
            <a:off x="6324600" y="37338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5635" name="Text Box 34"/>
          <p:cNvSpPr txBox="1">
            <a:spLocks noChangeArrowheads="1"/>
          </p:cNvSpPr>
          <p:nvPr/>
        </p:nvSpPr>
        <p:spPr bwMode="auto">
          <a:xfrm>
            <a:off x="6324600" y="34290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5636" name="Text Box 35"/>
          <p:cNvSpPr txBox="1">
            <a:spLocks noChangeArrowheads="1"/>
          </p:cNvSpPr>
          <p:nvPr/>
        </p:nvSpPr>
        <p:spPr bwMode="auto">
          <a:xfrm>
            <a:off x="7467600" y="41910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5637" name="Text Box 36"/>
          <p:cNvSpPr txBox="1">
            <a:spLocks noChangeArrowheads="1"/>
          </p:cNvSpPr>
          <p:nvPr/>
        </p:nvSpPr>
        <p:spPr bwMode="auto">
          <a:xfrm>
            <a:off x="7467600" y="44958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5638" name="Text Box 37"/>
          <p:cNvSpPr txBox="1">
            <a:spLocks noChangeArrowheads="1"/>
          </p:cNvSpPr>
          <p:nvPr/>
        </p:nvSpPr>
        <p:spPr bwMode="auto">
          <a:xfrm>
            <a:off x="7467600" y="38100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5639" name="Text Box 38"/>
          <p:cNvSpPr txBox="1">
            <a:spLocks noChangeArrowheads="1"/>
          </p:cNvSpPr>
          <p:nvPr/>
        </p:nvSpPr>
        <p:spPr bwMode="auto">
          <a:xfrm>
            <a:off x="7467600" y="34290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5640" name="Line 39"/>
          <p:cNvSpPr>
            <a:spLocks noChangeShapeType="1"/>
          </p:cNvSpPr>
          <p:nvPr/>
        </p:nvSpPr>
        <p:spPr bwMode="auto">
          <a:xfrm>
            <a:off x="6477000" y="36576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41" name="Line 40"/>
          <p:cNvSpPr>
            <a:spLocks noChangeShapeType="1"/>
          </p:cNvSpPr>
          <p:nvPr/>
        </p:nvSpPr>
        <p:spPr bwMode="auto">
          <a:xfrm flipV="1">
            <a:off x="6477000" y="36576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42" name="Line 41"/>
          <p:cNvSpPr>
            <a:spLocks noChangeShapeType="1"/>
          </p:cNvSpPr>
          <p:nvPr/>
        </p:nvSpPr>
        <p:spPr bwMode="auto">
          <a:xfrm>
            <a:off x="6477000" y="42672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43" name="Line 42"/>
          <p:cNvSpPr>
            <a:spLocks noChangeShapeType="1"/>
          </p:cNvSpPr>
          <p:nvPr/>
        </p:nvSpPr>
        <p:spPr bwMode="auto">
          <a:xfrm>
            <a:off x="6477000" y="4572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44" name="Text Box 43"/>
          <p:cNvSpPr txBox="1">
            <a:spLocks noChangeArrowheads="1"/>
          </p:cNvSpPr>
          <p:nvPr/>
        </p:nvSpPr>
        <p:spPr bwMode="auto">
          <a:xfrm>
            <a:off x="7467600" y="4800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5645" name="Line 44"/>
          <p:cNvSpPr>
            <a:spLocks noChangeShapeType="1"/>
          </p:cNvSpPr>
          <p:nvPr/>
        </p:nvSpPr>
        <p:spPr bwMode="auto">
          <a:xfrm>
            <a:off x="6477000" y="4267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990B7-1482-45B3-AB18-3735D653C26D}" type="slidenum">
              <a:rPr lang="en-US" altLang="zh-CN"/>
            </a:fld>
            <a:endParaRPr lang="en-US" altLang="zh-CN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One-to-One Illustration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Are these relations one-to-one functions?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1295400" y="41910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6630" name="Text Box 5"/>
          <p:cNvSpPr txBox="1">
            <a:spLocks noChangeArrowheads="1"/>
          </p:cNvSpPr>
          <p:nvPr/>
        </p:nvSpPr>
        <p:spPr bwMode="auto">
          <a:xfrm>
            <a:off x="1295400" y="38100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6631" name="Text Box 6"/>
          <p:cNvSpPr txBox="1">
            <a:spLocks noChangeArrowheads="1"/>
          </p:cNvSpPr>
          <p:nvPr/>
        </p:nvSpPr>
        <p:spPr bwMode="auto">
          <a:xfrm>
            <a:off x="1295400" y="35052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6632" name="Text Box 7"/>
          <p:cNvSpPr txBox="1">
            <a:spLocks noChangeArrowheads="1"/>
          </p:cNvSpPr>
          <p:nvPr/>
        </p:nvSpPr>
        <p:spPr bwMode="auto">
          <a:xfrm>
            <a:off x="1295400" y="3200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6633" name="Text Box 8"/>
          <p:cNvSpPr txBox="1">
            <a:spLocks noChangeArrowheads="1"/>
          </p:cNvSpPr>
          <p:nvPr/>
        </p:nvSpPr>
        <p:spPr bwMode="auto">
          <a:xfrm>
            <a:off x="2438400" y="3962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6634" name="Text Box 9"/>
          <p:cNvSpPr txBox="1">
            <a:spLocks noChangeArrowheads="1"/>
          </p:cNvSpPr>
          <p:nvPr/>
        </p:nvSpPr>
        <p:spPr bwMode="auto">
          <a:xfrm>
            <a:off x="2438400" y="4419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6635" name="Text Box 10"/>
          <p:cNvSpPr txBox="1">
            <a:spLocks noChangeArrowheads="1"/>
          </p:cNvSpPr>
          <p:nvPr/>
        </p:nvSpPr>
        <p:spPr bwMode="auto">
          <a:xfrm>
            <a:off x="2438400" y="3581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6636" name="Text Box 11"/>
          <p:cNvSpPr txBox="1">
            <a:spLocks noChangeArrowheads="1"/>
          </p:cNvSpPr>
          <p:nvPr/>
        </p:nvSpPr>
        <p:spPr bwMode="auto">
          <a:xfrm>
            <a:off x="2438400" y="3200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6637" name="Line 12"/>
          <p:cNvSpPr>
            <a:spLocks noChangeShapeType="1"/>
          </p:cNvSpPr>
          <p:nvPr/>
        </p:nvSpPr>
        <p:spPr bwMode="auto">
          <a:xfrm>
            <a:off x="1447800" y="34290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8" name="Line 13"/>
          <p:cNvSpPr>
            <a:spLocks noChangeShapeType="1"/>
          </p:cNvSpPr>
          <p:nvPr/>
        </p:nvSpPr>
        <p:spPr bwMode="auto">
          <a:xfrm flipV="1">
            <a:off x="1447800" y="34290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9" name="Line 14"/>
          <p:cNvSpPr>
            <a:spLocks noChangeShapeType="1"/>
          </p:cNvSpPr>
          <p:nvPr/>
        </p:nvSpPr>
        <p:spPr bwMode="auto">
          <a:xfrm>
            <a:off x="1447800" y="40386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0" name="Line 15"/>
          <p:cNvSpPr>
            <a:spLocks noChangeShapeType="1"/>
          </p:cNvSpPr>
          <p:nvPr/>
        </p:nvSpPr>
        <p:spPr bwMode="auto">
          <a:xfrm>
            <a:off x="1447800" y="44196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1" name="Text Box 16"/>
          <p:cNvSpPr txBox="1">
            <a:spLocks noChangeArrowheads="1"/>
          </p:cNvSpPr>
          <p:nvPr/>
        </p:nvSpPr>
        <p:spPr bwMode="auto">
          <a:xfrm>
            <a:off x="2438400" y="4724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6642" name="Text Box 17"/>
          <p:cNvSpPr txBox="1">
            <a:spLocks noChangeArrowheads="1"/>
          </p:cNvSpPr>
          <p:nvPr/>
        </p:nvSpPr>
        <p:spPr bwMode="auto">
          <a:xfrm>
            <a:off x="1236663" y="5334000"/>
            <a:ext cx="1571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One-to-one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6643" name="Text Box 18"/>
          <p:cNvSpPr txBox="1">
            <a:spLocks noChangeArrowheads="1"/>
          </p:cNvSpPr>
          <p:nvPr/>
        </p:nvSpPr>
        <p:spPr bwMode="auto">
          <a:xfrm>
            <a:off x="3657600" y="41910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6644" name="Text Box 19"/>
          <p:cNvSpPr txBox="1">
            <a:spLocks noChangeArrowheads="1"/>
          </p:cNvSpPr>
          <p:nvPr/>
        </p:nvSpPr>
        <p:spPr bwMode="auto">
          <a:xfrm>
            <a:off x="3657600" y="38862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6645" name="Text Box 20"/>
          <p:cNvSpPr txBox="1">
            <a:spLocks noChangeArrowheads="1"/>
          </p:cNvSpPr>
          <p:nvPr/>
        </p:nvSpPr>
        <p:spPr bwMode="auto">
          <a:xfrm>
            <a:off x="3657600" y="3581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6646" name="Text Box 21"/>
          <p:cNvSpPr txBox="1">
            <a:spLocks noChangeArrowheads="1"/>
          </p:cNvSpPr>
          <p:nvPr/>
        </p:nvSpPr>
        <p:spPr bwMode="auto">
          <a:xfrm>
            <a:off x="3657600" y="3276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6647" name="Text Box 22"/>
          <p:cNvSpPr txBox="1">
            <a:spLocks noChangeArrowheads="1"/>
          </p:cNvSpPr>
          <p:nvPr/>
        </p:nvSpPr>
        <p:spPr bwMode="auto">
          <a:xfrm>
            <a:off x="4800600" y="4038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6648" name="Text Box 23"/>
          <p:cNvSpPr txBox="1">
            <a:spLocks noChangeArrowheads="1"/>
          </p:cNvSpPr>
          <p:nvPr/>
        </p:nvSpPr>
        <p:spPr bwMode="auto">
          <a:xfrm>
            <a:off x="4800600" y="4343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6649" name="Text Box 24"/>
          <p:cNvSpPr txBox="1">
            <a:spLocks noChangeArrowheads="1"/>
          </p:cNvSpPr>
          <p:nvPr/>
        </p:nvSpPr>
        <p:spPr bwMode="auto">
          <a:xfrm>
            <a:off x="4800600" y="3657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6650" name="Text Box 25"/>
          <p:cNvSpPr txBox="1">
            <a:spLocks noChangeArrowheads="1"/>
          </p:cNvSpPr>
          <p:nvPr/>
        </p:nvSpPr>
        <p:spPr bwMode="auto">
          <a:xfrm>
            <a:off x="4800600" y="3276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6651" name="Line 26"/>
          <p:cNvSpPr>
            <a:spLocks noChangeShapeType="1"/>
          </p:cNvSpPr>
          <p:nvPr/>
        </p:nvSpPr>
        <p:spPr bwMode="auto">
          <a:xfrm>
            <a:off x="3810000" y="35052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2" name="Line 27"/>
          <p:cNvSpPr>
            <a:spLocks noChangeShapeType="1"/>
          </p:cNvSpPr>
          <p:nvPr/>
        </p:nvSpPr>
        <p:spPr bwMode="auto">
          <a:xfrm flipV="1">
            <a:off x="3810000" y="35052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3" name="Line 28"/>
          <p:cNvSpPr>
            <a:spLocks noChangeShapeType="1"/>
          </p:cNvSpPr>
          <p:nvPr/>
        </p:nvSpPr>
        <p:spPr bwMode="auto">
          <a:xfrm flipV="1">
            <a:off x="3810000" y="3505200"/>
            <a:ext cx="1143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4" name="Line 29"/>
          <p:cNvSpPr>
            <a:spLocks noChangeShapeType="1"/>
          </p:cNvSpPr>
          <p:nvPr/>
        </p:nvSpPr>
        <p:spPr bwMode="auto">
          <a:xfrm>
            <a:off x="3810000" y="44196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5" name="Text Box 30"/>
          <p:cNvSpPr txBox="1">
            <a:spLocks noChangeArrowheads="1"/>
          </p:cNvSpPr>
          <p:nvPr/>
        </p:nvSpPr>
        <p:spPr bwMode="auto">
          <a:xfrm>
            <a:off x="4800600" y="46482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6656" name="Text Box 31"/>
          <p:cNvSpPr txBox="1">
            <a:spLocks noChangeArrowheads="1"/>
          </p:cNvSpPr>
          <p:nvPr/>
        </p:nvSpPr>
        <p:spPr bwMode="auto">
          <a:xfrm>
            <a:off x="3429000" y="5029200"/>
            <a:ext cx="2036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Not one-to-one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6657" name="Text Box 32"/>
          <p:cNvSpPr txBox="1">
            <a:spLocks noChangeArrowheads="1"/>
          </p:cNvSpPr>
          <p:nvPr/>
        </p:nvSpPr>
        <p:spPr bwMode="auto">
          <a:xfrm>
            <a:off x="6324600" y="4343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6658" name="Text Box 33"/>
          <p:cNvSpPr txBox="1">
            <a:spLocks noChangeArrowheads="1"/>
          </p:cNvSpPr>
          <p:nvPr/>
        </p:nvSpPr>
        <p:spPr bwMode="auto">
          <a:xfrm>
            <a:off x="6324600" y="4038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6659" name="Text Box 34"/>
          <p:cNvSpPr txBox="1">
            <a:spLocks noChangeArrowheads="1"/>
          </p:cNvSpPr>
          <p:nvPr/>
        </p:nvSpPr>
        <p:spPr bwMode="auto">
          <a:xfrm>
            <a:off x="6324600" y="37338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6660" name="Text Box 35"/>
          <p:cNvSpPr txBox="1">
            <a:spLocks noChangeArrowheads="1"/>
          </p:cNvSpPr>
          <p:nvPr/>
        </p:nvSpPr>
        <p:spPr bwMode="auto">
          <a:xfrm>
            <a:off x="6324600" y="34290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6661" name="Text Box 36"/>
          <p:cNvSpPr txBox="1">
            <a:spLocks noChangeArrowheads="1"/>
          </p:cNvSpPr>
          <p:nvPr/>
        </p:nvSpPr>
        <p:spPr bwMode="auto">
          <a:xfrm>
            <a:off x="7467600" y="41910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6662" name="Text Box 37"/>
          <p:cNvSpPr txBox="1">
            <a:spLocks noChangeArrowheads="1"/>
          </p:cNvSpPr>
          <p:nvPr/>
        </p:nvSpPr>
        <p:spPr bwMode="auto">
          <a:xfrm>
            <a:off x="7467600" y="44958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6663" name="Text Box 38"/>
          <p:cNvSpPr txBox="1">
            <a:spLocks noChangeArrowheads="1"/>
          </p:cNvSpPr>
          <p:nvPr/>
        </p:nvSpPr>
        <p:spPr bwMode="auto">
          <a:xfrm>
            <a:off x="7467600" y="38100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6664" name="Text Box 39"/>
          <p:cNvSpPr txBox="1">
            <a:spLocks noChangeArrowheads="1"/>
          </p:cNvSpPr>
          <p:nvPr/>
        </p:nvSpPr>
        <p:spPr bwMode="auto">
          <a:xfrm>
            <a:off x="7467600" y="34290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6665" name="Line 40"/>
          <p:cNvSpPr>
            <a:spLocks noChangeShapeType="1"/>
          </p:cNvSpPr>
          <p:nvPr/>
        </p:nvSpPr>
        <p:spPr bwMode="auto">
          <a:xfrm>
            <a:off x="6477000" y="36576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66" name="Line 41"/>
          <p:cNvSpPr>
            <a:spLocks noChangeShapeType="1"/>
          </p:cNvSpPr>
          <p:nvPr/>
        </p:nvSpPr>
        <p:spPr bwMode="auto">
          <a:xfrm flipV="1">
            <a:off x="6477000" y="36576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67" name="Line 42"/>
          <p:cNvSpPr>
            <a:spLocks noChangeShapeType="1"/>
          </p:cNvSpPr>
          <p:nvPr/>
        </p:nvSpPr>
        <p:spPr bwMode="auto">
          <a:xfrm>
            <a:off x="6477000" y="42672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68" name="Line 43"/>
          <p:cNvSpPr>
            <a:spLocks noChangeShapeType="1"/>
          </p:cNvSpPr>
          <p:nvPr/>
        </p:nvSpPr>
        <p:spPr bwMode="auto">
          <a:xfrm>
            <a:off x="6477000" y="4572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69" name="Text Box 44"/>
          <p:cNvSpPr txBox="1">
            <a:spLocks noChangeArrowheads="1"/>
          </p:cNvSpPr>
          <p:nvPr/>
        </p:nvSpPr>
        <p:spPr bwMode="auto">
          <a:xfrm>
            <a:off x="7467600" y="4800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6670" name="Line 45"/>
          <p:cNvSpPr>
            <a:spLocks noChangeShapeType="1"/>
          </p:cNvSpPr>
          <p:nvPr/>
        </p:nvSpPr>
        <p:spPr bwMode="auto">
          <a:xfrm>
            <a:off x="6477000" y="4267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3BA3F0-C95D-4FB5-AB2C-BE2768113BE4}" type="slidenum">
              <a:rPr lang="en-US" altLang="zh-CN"/>
            </a:fld>
            <a:endParaRPr lang="en-US" altLang="zh-CN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One-to-One Illustration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Are these relations one-to-one functions?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1295400" y="41910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7654" name="Text Box 5"/>
          <p:cNvSpPr txBox="1">
            <a:spLocks noChangeArrowheads="1"/>
          </p:cNvSpPr>
          <p:nvPr/>
        </p:nvSpPr>
        <p:spPr bwMode="auto">
          <a:xfrm>
            <a:off x="1295400" y="38100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7655" name="Text Box 6"/>
          <p:cNvSpPr txBox="1">
            <a:spLocks noChangeArrowheads="1"/>
          </p:cNvSpPr>
          <p:nvPr/>
        </p:nvSpPr>
        <p:spPr bwMode="auto">
          <a:xfrm>
            <a:off x="1295400" y="35052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7656" name="Text Box 7"/>
          <p:cNvSpPr txBox="1">
            <a:spLocks noChangeArrowheads="1"/>
          </p:cNvSpPr>
          <p:nvPr/>
        </p:nvSpPr>
        <p:spPr bwMode="auto">
          <a:xfrm>
            <a:off x="1295400" y="3200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7657" name="Text Box 8"/>
          <p:cNvSpPr txBox="1">
            <a:spLocks noChangeArrowheads="1"/>
          </p:cNvSpPr>
          <p:nvPr/>
        </p:nvSpPr>
        <p:spPr bwMode="auto">
          <a:xfrm>
            <a:off x="2438400" y="3962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7658" name="Text Box 9"/>
          <p:cNvSpPr txBox="1">
            <a:spLocks noChangeArrowheads="1"/>
          </p:cNvSpPr>
          <p:nvPr/>
        </p:nvSpPr>
        <p:spPr bwMode="auto">
          <a:xfrm>
            <a:off x="2438400" y="4419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7659" name="Text Box 10"/>
          <p:cNvSpPr txBox="1">
            <a:spLocks noChangeArrowheads="1"/>
          </p:cNvSpPr>
          <p:nvPr/>
        </p:nvSpPr>
        <p:spPr bwMode="auto">
          <a:xfrm>
            <a:off x="2438400" y="3581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7660" name="Text Box 11"/>
          <p:cNvSpPr txBox="1">
            <a:spLocks noChangeArrowheads="1"/>
          </p:cNvSpPr>
          <p:nvPr/>
        </p:nvSpPr>
        <p:spPr bwMode="auto">
          <a:xfrm>
            <a:off x="2438400" y="3200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7661" name="Line 12"/>
          <p:cNvSpPr>
            <a:spLocks noChangeShapeType="1"/>
          </p:cNvSpPr>
          <p:nvPr/>
        </p:nvSpPr>
        <p:spPr bwMode="auto">
          <a:xfrm>
            <a:off x="1447800" y="34290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2" name="Line 13"/>
          <p:cNvSpPr>
            <a:spLocks noChangeShapeType="1"/>
          </p:cNvSpPr>
          <p:nvPr/>
        </p:nvSpPr>
        <p:spPr bwMode="auto">
          <a:xfrm flipV="1">
            <a:off x="1447800" y="34290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3" name="Line 14"/>
          <p:cNvSpPr>
            <a:spLocks noChangeShapeType="1"/>
          </p:cNvSpPr>
          <p:nvPr/>
        </p:nvSpPr>
        <p:spPr bwMode="auto">
          <a:xfrm>
            <a:off x="1447800" y="40386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4" name="Line 15"/>
          <p:cNvSpPr>
            <a:spLocks noChangeShapeType="1"/>
          </p:cNvSpPr>
          <p:nvPr/>
        </p:nvSpPr>
        <p:spPr bwMode="auto">
          <a:xfrm>
            <a:off x="1447800" y="44196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5" name="Text Box 16"/>
          <p:cNvSpPr txBox="1">
            <a:spLocks noChangeArrowheads="1"/>
          </p:cNvSpPr>
          <p:nvPr/>
        </p:nvSpPr>
        <p:spPr bwMode="auto">
          <a:xfrm>
            <a:off x="2438400" y="4724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7666" name="Text Box 17"/>
          <p:cNvSpPr txBox="1">
            <a:spLocks noChangeArrowheads="1"/>
          </p:cNvSpPr>
          <p:nvPr/>
        </p:nvSpPr>
        <p:spPr bwMode="auto">
          <a:xfrm>
            <a:off x="1236663" y="5334000"/>
            <a:ext cx="1571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One-to-one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7667" name="Text Box 18"/>
          <p:cNvSpPr txBox="1">
            <a:spLocks noChangeArrowheads="1"/>
          </p:cNvSpPr>
          <p:nvPr/>
        </p:nvSpPr>
        <p:spPr bwMode="auto">
          <a:xfrm>
            <a:off x="3657600" y="41910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7668" name="Text Box 19"/>
          <p:cNvSpPr txBox="1">
            <a:spLocks noChangeArrowheads="1"/>
          </p:cNvSpPr>
          <p:nvPr/>
        </p:nvSpPr>
        <p:spPr bwMode="auto">
          <a:xfrm>
            <a:off x="3657600" y="38862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7669" name="Text Box 20"/>
          <p:cNvSpPr txBox="1">
            <a:spLocks noChangeArrowheads="1"/>
          </p:cNvSpPr>
          <p:nvPr/>
        </p:nvSpPr>
        <p:spPr bwMode="auto">
          <a:xfrm>
            <a:off x="3657600" y="3581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7670" name="Text Box 21"/>
          <p:cNvSpPr txBox="1">
            <a:spLocks noChangeArrowheads="1"/>
          </p:cNvSpPr>
          <p:nvPr/>
        </p:nvSpPr>
        <p:spPr bwMode="auto">
          <a:xfrm>
            <a:off x="3657600" y="3276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7671" name="Text Box 22"/>
          <p:cNvSpPr txBox="1">
            <a:spLocks noChangeArrowheads="1"/>
          </p:cNvSpPr>
          <p:nvPr/>
        </p:nvSpPr>
        <p:spPr bwMode="auto">
          <a:xfrm>
            <a:off x="4800600" y="4038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7672" name="Text Box 23"/>
          <p:cNvSpPr txBox="1">
            <a:spLocks noChangeArrowheads="1"/>
          </p:cNvSpPr>
          <p:nvPr/>
        </p:nvSpPr>
        <p:spPr bwMode="auto">
          <a:xfrm>
            <a:off x="4800600" y="4343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7673" name="Text Box 24"/>
          <p:cNvSpPr txBox="1">
            <a:spLocks noChangeArrowheads="1"/>
          </p:cNvSpPr>
          <p:nvPr/>
        </p:nvSpPr>
        <p:spPr bwMode="auto">
          <a:xfrm>
            <a:off x="4800600" y="3657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7674" name="Text Box 25"/>
          <p:cNvSpPr txBox="1">
            <a:spLocks noChangeArrowheads="1"/>
          </p:cNvSpPr>
          <p:nvPr/>
        </p:nvSpPr>
        <p:spPr bwMode="auto">
          <a:xfrm>
            <a:off x="4800600" y="3276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7675" name="Line 26"/>
          <p:cNvSpPr>
            <a:spLocks noChangeShapeType="1"/>
          </p:cNvSpPr>
          <p:nvPr/>
        </p:nvSpPr>
        <p:spPr bwMode="auto">
          <a:xfrm>
            <a:off x="3810000" y="35052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6" name="Line 27"/>
          <p:cNvSpPr>
            <a:spLocks noChangeShapeType="1"/>
          </p:cNvSpPr>
          <p:nvPr/>
        </p:nvSpPr>
        <p:spPr bwMode="auto">
          <a:xfrm flipV="1">
            <a:off x="3810000" y="35052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7" name="Line 28"/>
          <p:cNvSpPr>
            <a:spLocks noChangeShapeType="1"/>
          </p:cNvSpPr>
          <p:nvPr/>
        </p:nvSpPr>
        <p:spPr bwMode="auto">
          <a:xfrm flipV="1">
            <a:off x="3810000" y="3505200"/>
            <a:ext cx="1143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8" name="Line 29"/>
          <p:cNvSpPr>
            <a:spLocks noChangeShapeType="1"/>
          </p:cNvSpPr>
          <p:nvPr/>
        </p:nvSpPr>
        <p:spPr bwMode="auto">
          <a:xfrm>
            <a:off x="3810000" y="44196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9" name="Text Box 30"/>
          <p:cNvSpPr txBox="1">
            <a:spLocks noChangeArrowheads="1"/>
          </p:cNvSpPr>
          <p:nvPr/>
        </p:nvSpPr>
        <p:spPr bwMode="auto">
          <a:xfrm>
            <a:off x="4800600" y="46482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7680" name="Text Box 31"/>
          <p:cNvSpPr txBox="1">
            <a:spLocks noChangeArrowheads="1"/>
          </p:cNvSpPr>
          <p:nvPr/>
        </p:nvSpPr>
        <p:spPr bwMode="auto">
          <a:xfrm>
            <a:off x="3429000" y="5029200"/>
            <a:ext cx="2036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Not one-to-one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7681" name="Text Box 32"/>
          <p:cNvSpPr txBox="1">
            <a:spLocks noChangeArrowheads="1"/>
          </p:cNvSpPr>
          <p:nvPr/>
        </p:nvSpPr>
        <p:spPr bwMode="auto">
          <a:xfrm>
            <a:off x="6324600" y="4343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7682" name="Text Box 33"/>
          <p:cNvSpPr txBox="1">
            <a:spLocks noChangeArrowheads="1"/>
          </p:cNvSpPr>
          <p:nvPr/>
        </p:nvSpPr>
        <p:spPr bwMode="auto">
          <a:xfrm>
            <a:off x="6324600" y="4038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7683" name="Text Box 34"/>
          <p:cNvSpPr txBox="1">
            <a:spLocks noChangeArrowheads="1"/>
          </p:cNvSpPr>
          <p:nvPr/>
        </p:nvSpPr>
        <p:spPr bwMode="auto">
          <a:xfrm>
            <a:off x="6324600" y="37338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7684" name="Text Box 35"/>
          <p:cNvSpPr txBox="1">
            <a:spLocks noChangeArrowheads="1"/>
          </p:cNvSpPr>
          <p:nvPr/>
        </p:nvSpPr>
        <p:spPr bwMode="auto">
          <a:xfrm>
            <a:off x="6324600" y="34290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7685" name="Text Box 36"/>
          <p:cNvSpPr txBox="1">
            <a:spLocks noChangeArrowheads="1"/>
          </p:cNvSpPr>
          <p:nvPr/>
        </p:nvSpPr>
        <p:spPr bwMode="auto">
          <a:xfrm>
            <a:off x="7467600" y="41910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7686" name="Text Box 37"/>
          <p:cNvSpPr txBox="1">
            <a:spLocks noChangeArrowheads="1"/>
          </p:cNvSpPr>
          <p:nvPr/>
        </p:nvSpPr>
        <p:spPr bwMode="auto">
          <a:xfrm>
            <a:off x="7467600" y="44958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7687" name="Text Box 38"/>
          <p:cNvSpPr txBox="1">
            <a:spLocks noChangeArrowheads="1"/>
          </p:cNvSpPr>
          <p:nvPr/>
        </p:nvSpPr>
        <p:spPr bwMode="auto">
          <a:xfrm>
            <a:off x="7467600" y="38100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7688" name="Text Box 39"/>
          <p:cNvSpPr txBox="1">
            <a:spLocks noChangeArrowheads="1"/>
          </p:cNvSpPr>
          <p:nvPr/>
        </p:nvSpPr>
        <p:spPr bwMode="auto">
          <a:xfrm>
            <a:off x="7467600" y="34290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7689" name="Line 40"/>
          <p:cNvSpPr>
            <a:spLocks noChangeShapeType="1"/>
          </p:cNvSpPr>
          <p:nvPr/>
        </p:nvSpPr>
        <p:spPr bwMode="auto">
          <a:xfrm>
            <a:off x="6477000" y="36576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90" name="Line 41"/>
          <p:cNvSpPr>
            <a:spLocks noChangeShapeType="1"/>
          </p:cNvSpPr>
          <p:nvPr/>
        </p:nvSpPr>
        <p:spPr bwMode="auto">
          <a:xfrm flipV="1">
            <a:off x="6477000" y="36576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91" name="Line 42"/>
          <p:cNvSpPr>
            <a:spLocks noChangeShapeType="1"/>
          </p:cNvSpPr>
          <p:nvPr/>
        </p:nvSpPr>
        <p:spPr bwMode="auto">
          <a:xfrm>
            <a:off x="6477000" y="42672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92" name="Line 43"/>
          <p:cNvSpPr>
            <a:spLocks noChangeShapeType="1"/>
          </p:cNvSpPr>
          <p:nvPr/>
        </p:nvSpPr>
        <p:spPr bwMode="auto">
          <a:xfrm>
            <a:off x="6477000" y="4572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93" name="Text Box 44"/>
          <p:cNvSpPr txBox="1">
            <a:spLocks noChangeArrowheads="1"/>
          </p:cNvSpPr>
          <p:nvPr/>
        </p:nvSpPr>
        <p:spPr bwMode="auto">
          <a:xfrm>
            <a:off x="7467600" y="4800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7694" name="Text Box 45"/>
          <p:cNvSpPr txBox="1">
            <a:spLocks noChangeArrowheads="1"/>
          </p:cNvSpPr>
          <p:nvPr/>
        </p:nvSpPr>
        <p:spPr bwMode="auto">
          <a:xfrm>
            <a:off x="6327775" y="4999038"/>
            <a:ext cx="15795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Not even a </a:t>
            </a:r>
            <a:br>
              <a:rPr lang="en-US" altLang="zh-CN" sz="2400">
                <a:latin typeface="Times New Roman" panose="02020603050405020304" pitchFamily="18" charset="0"/>
              </a:rPr>
            </a:br>
            <a:r>
              <a:rPr lang="en-US" altLang="zh-CN" sz="2400">
                <a:latin typeface="Times New Roman" panose="02020603050405020304" pitchFamily="18" charset="0"/>
              </a:rPr>
              <a:t>function!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7695" name="Line 46"/>
          <p:cNvSpPr>
            <a:spLocks noChangeShapeType="1"/>
          </p:cNvSpPr>
          <p:nvPr/>
        </p:nvSpPr>
        <p:spPr bwMode="auto">
          <a:xfrm>
            <a:off x="6477000" y="4267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67284F-53D0-4B7E-BCE8-4FB5E6B873A8}" type="slidenum">
              <a:rPr lang="en-US" altLang="zh-CN"/>
            </a:fld>
            <a:endParaRPr lang="en-US" altLang="zh-CN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Sufficient Conditions for 1-1ness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For functions </a:t>
            </a:r>
            <a:r>
              <a:rPr lang="en-US" altLang="zh-CN" i="1" dirty="0">
                <a:ea typeface="宋体" panose="02010600030101010101" pitchFamily="2" charset="-122"/>
              </a:rPr>
              <a:t>f</a:t>
            </a:r>
            <a:r>
              <a:rPr lang="en-US" altLang="zh-CN" dirty="0">
                <a:ea typeface="宋体" panose="02010600030101010101" pitchFamily="2" charset="-122"/>
              </a:rPr>
              <a:t> over numbers, we say: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b="1" i="1" dirty="0">
                <a:solidFill>
                  <a:srgbClr val="030711"/>
                </a:solidFill>
                <a:ea typeface="宋体" panose="02010600030101010101" pitchFamily="2" charset="-122"/>
              </a:rPr>
              <a:t>f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</a:rPr>
              <a:t> is </a:t>
            </a:r>
            <a:r>
              <a:rPr lang="en-US" altLang="zh-CN" b="1" i="1" dirty="0">
                <a:solidFill>
                  <a:srgbClr val="030711"/>
                </a:solidFill>
                <a:ea typeface="宋体" panose="02010600030101010101" pitchFamily="2" charset="-122"/>
              </a:rPr>
              <a:t>strictly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rgbClr val="030711"/>
                </a:solidFill>
                <a:ea typeface="宋体" panose="02010600030101010101" pitchFamily="2" charset="-122"/>
              </a:rPr>
              <a:t>increasing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rgbClr val="030711"/>
                </a:solidFill>
                <a:ea typeface="宋体" panose="02010600030101010101" pitchFamily="2" charset="-122"/>
              </a:rPr>
              <a:t>iff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rgbClr val="030711"/>
                </a:solidFill>
                <a:ea typeface="宋体" panose="02010600030101010101" pitchFamily="2" charset="-122"/>
              </a:rPr>
              <a:t>x&gt;y 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b="1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solidFill>
                  <a:srgbClr val="03071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</a:rPr>
              <a:t>)</a:t>
            </a:r>
            <a:r>
              <a:rPr lang="en-US" altLang="zh-CN" b="1" i="1" dirty="0">
                <a:solidFill>
                  <a:srgbClr val="030711"/>
                </a:solidFill>
                <a:ea typeface="宋体" panose="02010600030101010101" pitchFamily="2" charset="-122"/>
              </a:rPr>
              <a:t>&gt;f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rgbClr val="03071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</a:rPr>
              <a:t>)</a:t>
            </a:r>
            <a:r>
              <a:rPr lang="en-US" altLang="zh-CN" b="1" i="1" dirty="0">
                <a:solidFill>
                  <a:srgbClr val="03071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</a:rPr>
              <a:t>for all </a:t>
            </a:r>
            <a:r>
              <a:rPr lang="en-US" altLang="zh-CN" b="1" i="1" dirty="0" err="1">
                <a:solidFill>
                  <a:srgbClr val="030711"/>
                </a:solidFill>
                <a:ea typeface="宋体" panose="02010600030101010101" pitchFamily="2" charset="-122"/>
              </a:rPr>
              <a:t>x,y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</a:rPr>
              <a:t> in domain;</a:t>
            </a:r>
            <a:endParaRPr lang="en-US" altLang="zh-CN" b="1" dirty="0">
              <a:solidFill>
                <a:srgbClr val="030711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b="1" i="1" dirty="0">
                <a:solidFill>
                  <a:srgbClr val="030711"/>
                </a:solidFill>
                <a:ea typeface="宋体" panose="02010600030101010101" pitchFamily="2" charset="-122"/>
              </a:rPr>
              <a:t>f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</a:rPr>
              <a:t> is </a:t>
            </a:r>
            <a:r>
              <a:rPr lang="en-US" altLang="zh-CN" b="1" i="1" dirty="0">
                <a:solidFill>
                  <a:srgbClr val="030711"/>
                </a:solidFill>
                <a:ea typeface="宋体" panose="02010600030101010101" pitchFamily="2" charset="-122"/>
              </a:rPr>
              <a:t>strictly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rgbClr val="030711"/>
                </a:solidFill>
                <a:ea typeface="宋体" panose="02010600030101010101" pitchFamily="2" charset="-122"/>
              </a:rPr>
              <a:t>decreasing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rgbClr val="030711"/>
                </a:solidFill>
                <a:ea typeface="宋体" panose="02010600030101010101" pitchFamily="2" charset="-122"/>
              </a:rPr>
              <a:t>iff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rgbClr val="030711"/>
                </a:solidFill>
                <a:ea typeface="宋体" panose="02010600030101010101" pitchFamily="2" charset="-122"/>
              </a:rPr>
              <a:t>x&gt;y 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b="1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solidFill>
                  <a:srgbClr val="03071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</a:rPr>
              <a:t>)</a:t>
            </a:r>
            <a:r>
              <a:rPr lang="en-US" altLang="zh-CN" b="1" i="1" dirty="0">
                <a:solidFill>
                  <a:srgbClr val="030711"/>
                </a:solidFill>
                <a:ea typeface="宋体" panose="02010600030101010101" pitchFamily="2" charset="-122"/>
              </a:rPr>
              <a:t>&lt;f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rgbClr val="03071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</a:rPr>
              <a:t>)</a:t>
            </a:r>
            <a:r>
              <a:rPr lang="en-US" altLang="zh-CN" b="1" i="1" dirty="0">
                <a:solidFill>
                  <a:srgbClr val="03071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</a:rPr>
              <a:t>for all </a:t>
            </a:r>
            <a:r>
              <a:rPr lang="en-US" altLang="zh-CN" b="1" i="1" dirty="0" err="1">
                <a:solidFill>
                  <a:srgbClr val="030711"/>
                </a:solidFill>
                <a:ea typeface="宋体" panose="02010600030101010101" pitchFamily="2" charset="-122"/>
              </a:rPr>
              <a:t>x,y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</a:rPr>
              <a:t> in domain;</a:t>
            </a:r>
            <a:endParaRPr lang="en-US" altLang="zh-CN" b="1" dirty="0">
              <a:solidFill>
                <a:srgbClr val="03071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91518A-F0DD-4F8E-9709-C587659A40D4}" type="slidenum">
              <a:rPr lang="en-US" altLang="zh-CN"/>
            </a:fld>
            <a:endParaRPr lang="en-US" altLang="zh-CN"/>
          </a:p>
        </p:txBody>
      </p:sp>
      <p:sp>
        <p:nvSpPr>
          <p:cNvPr id="21" name="灯片编号占位符 5"/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ctr">
              <a:defRPr/>
            </a:pPr>
            <a:fld id="{11D5A79B-BCB3-43DA-8F13-1C48675746C5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Contents</a:t>
            </a:r>
            <a:endParaRPr lang="en-US" altLang="zh-CN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5125" name="AutoShape 3"/>
          <p:cNvSpPr>
            <a:spLocks noChangeArrowheads="1"/>
          </p:cNvSpPr>
          <p:nvPr/>
        </p:nvSpPr>
        <p:spPr bwMode="gray">
          <a:xfrm>
            <a:off x="914400" y="2176463"/>
            <a:ext cx="7696200" cy="457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2"/>
            </a:solidFill>
            <a:round/>
          </a:ln>
          <a:effectLst>
            <a:outerShdw dist="99190" dir="2388334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/>
              <a:t>Introduction</a:t>
            </a:r>
            <a:endParaRPr lang="en-US" altLang="zh-CN" sz="2400" b="1"/>
          </a:p>
        </p:txBody>
      </p:sp>
      <p:sp>
        <p:nvSpPr>
          <p:cNvPr id="5126" name="AutoShape 4"/>
          <p:cNvSpPr>
            <a:spLocks noChangeArrowheads="1"/>
          </p:cNvSpPr>
          <p:nvPr/>
        </p:nvSpPr>
        <p:spPr bwMode="gray">
          <a:xfrm>
            <a:off x="533400" y="2057400"/>
            <a:ext cx="685800" cy="6858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chemeClr val="bg1"/>
            </a:solidFill>
            <a:miter lim="800000"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27" name="Text Box 6"/>
          <p:cNvSpPr txBox="1">
            <a:spLocks noChangeArrowheads="1"/>
          </p:cNvSpPr>
          <p:nvPr/>
        </p:nvSpPr>
        <p:spPr bwMode="gray">
          <a:xfrm>
            <a:off x="687388" y="21558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1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5128" name="AutoShape 7"/>
          <p:cNvSpPr>
            <a:spLocks noChangeArrowheads="1"/>
          </p:cNvSpPr>
          <p:nvPr/>
        </p:nvSpPr>
        <p:spPr bwMode="gray">
          <a:xfrm>
            <a:off x="914400" y="3014663"/>
            <a:ext cx="7696200" cy="457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1"/>
            </a:solidFill>
            <a:round/>
          </a:ln>
          <a:effectLst>
            <a:outerShdw dist="99190" dir="2388334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/>
              <a:t>   One to One Function and Onto Function </a:t>
            </a:r>
            <a:endParaRPr lang="en-US" altLang="zh-CN" sz="2400" b="1"/>
          </a:p>
        </p:txBody>
      </p:sp>
      <p:sp>
        <p:nvSpPr>
          <p:cNvPr id="5129" name="AutoShape 8"/>
          <p:cNvSpPr>
            <a:spLocks noChangeArrowheads="1"/>
          </p:cNvSpPr>
          <p:nvPr/>
        </p:nvSpPr>
        <p:spPr bwMode="gray">
          <a:xfrm>
            <a:off x="533400" y="2895600"/>
            <a:ext cx="685800" cy="685800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gray">
          <a:xfrm>
            <a:off x="687388" y="29940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2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5131" name="AutoShape 11"/>
          <p:cNvSpPr>
            <a:spLocks noChangeArrowheads="1"/>
          </p:cNvSpPr>
          <p:nvPr/>
        </p:nvSpPr>
        <p:spPr bwMode="gray">
          <a:xfrm>
            <a:off x="914400" y="3852863"/>
            <a:ext cx="7696200" cy="457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</a:ln>
          <a:effectLst>
            <a:outerShdw dist="99190" dir="2388334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2" name="AutoShape 12"/>
          <p:cNvSpPr>
            <a:spLocks noChangeArrowheads="1"/>
          </p:cNvSpPr>
          <p:nvPr/>
        </p:nvSpPr>
        <p:spPr bwMode="gray">
          <a:xfrm>
            <a:off x="533400" y="37338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3" name="Text Box 13"/>
          <p:cNvSpPr txBox="1">
            <a:spLocks noChangeArrowheads="1"/>
          </p:cNvSpPr>
          <p:nvPr/>
        </p:nvSpPr>
        <p:spPr bwMode="gray">
          <a:xfrm>
            <a:off x="1143000" y="3886200"/>
            <a:ext cx="739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b="1"/>
              <a:t>Inverse Functions and Composition of Functions </a:t>
            </a:r>
            <a:endParaRPr lang="en-US" altLang="zh-CN" sz="2400" b="1"/>
          </a:p>
        </p:txBody>
      </p:sp>
      <p:sp>
        <p:nvSpPr>
          <p:cNvPr id="5134" name="Text Box 14"/>
          <p:cNvSpPr txBox="1">
            <a:spLocks noChangeArrowheads="1"/>
          </p:cNvSpPr>
          <p:nvPr/>
        </p:nvSpPr>
        <p:spPr bwMode="gray">
          <a:xfrm>
            <a:off x="687388" y="38322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3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5135" name="AutoShape 15"/>
          <p:cNvSpPr>
            <a:spLocks noChangeArrowheads="1"/>
          </p:cNvSpPr>
          <p:nvPr/>
        </p:nvSpPr>
        <p:spPr bwMode="gray">
          <a:xfrm>
            <a:off x="914400" y="4691063"/>
            <a:ext cx="7696200" cy="457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1"/>
            </a:solidFill>
            <a:round/>
          </a:ln>
          <a:effectLst>
            <a:outerShdw dist="99190" dir="2388334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6" name="AutoShape 16"/>
          <p:cNvSpPr>
            <a:spLocks noChangeArrowheads="1"/>
          </p:cNvSpPr>
          <p:nvPr/>
        </p:nvSpPr>
        <p:spPr bwMode="gray">
          <a:xfrm>
            <a:off x="533400" y="4572000"/>
            <a:ext cx="685800" cy="685800"/>
          </a:xfrm>
          <a:prstGeom prst="diamond">
            <a:avLst/>
          </a:prstGeom>
          <a:solidFill>
            <a:schemeClr val="tx1"/>
          </a:solidFill>
          <a:ln w="25400" algn="ctr">
            <a:solidFill>
              <a:schemeClr val="bg1"/>
            </a:solidFill>
            <a:miter lim="800000"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7" name="Text Box 17"/>
          <p:cNvSpPr txBox="1">
            <a:spLocks noChangeArrowheads="1"/>
          </p:cNvSpPr>
          <p:nvPr/>
        </p:nvSpPr>
        <p:spPr bwMode="gray">
          <a:xfrm>
            <a:off x="1219200" y="4724400"/>
            <a:ext cx="731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b="1"/>
              <a:t>Graph and Some Case of Important Function</a:t>
            </a:r>
            <a:endParaRPr lang="en-US" altLang="zh-CN" sz="2400" b="1"/>
          </a:p>
        </p:txBody>
      </p:sp>
      <p:sp>
        <p:nvSpPr>
          <p:cNvPr id="5138" name="Text Box 18"/>
          <p:cNvSpPr txBox="1">
            <a:spLocks noChangeArrowheads="1"/>
          </p:cNvSpPr>
          <p:nvPr/>
        </p:nvSpPr>
        <p:spPr bwMode="gray">
          <a:xfrm>
            <a:off x="687388" y="46704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4</a:t>
            </a:r>
            <a:endParaRPr lang="en-US" altLang="zh-CN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7D6531-80E7-4489-946E-D38B39AAFF5C}" type="slidenum">
              <a:rPr lang="en-US" altLang="zh-CN"/>
            </a:fld>
            <a:endParaRPr lang="en-US" altLang="zh-CN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If </a:t>
            </a:r>
            <a:r>
              <a:rPr lang="en-US" altLang="zh-CN" i="1" dirty="0">
                <a:ea typeface="宋体" panose="02010600030101010101" pitchFamily="2" charset="-122"/>
              </a:rPr>
              <a:t>f</a:t>
            </a:r>
            <a:r>
              <a:rPr lang="en-US" altLang="zh-CN" dirty="0">
                <a:ea typeface="宋体" panose="02010600030101010101" pitchFamily="2" charset="-122"/>
              </a:rPr>
              <a:t> is strictly increasing or strictly decreasing, then </a:t>
            </a:r>
            <a:r>
              <a:rPr lang="en-US" altLang="zh-CN" i="1" dirty="0">
                <a:ea typeface="宋体" panose="02010600030101010101" pitchFamily="2" charset="-122"/>
              </a:rPr>
              <a:t>f</a:t>
            </a:r>
            <a:r>
              <a:rPr lang="en-US" altLang="zh-CN" dirty="0">
                <a:ea typeface="宋体" panose="02010600030101010101" pitchFamily="2" charset="-122"/>
              </a:rPr>
              <a:t> must be one-to-one.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GB" altLang="zh-CN" b="1" dirty="0">
                <a:solidFill>
                  <a:srgbClr val="030711"/>
                </a:solidFill>
                <a:ea typeface="宋体" panose="02010600030101010101" pitchFamily="2" charset="-122"/>
              </a:rPr>
              <a:t>Does the converse hold?</a:t>
            </a:r>
            <a:endParaRPr lang="en-GB" altLang="zh-CN" b="1" dirty="0">
              <a:solidFill>
                <a:srgbClr val="030711"/>
              </a:solidFill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GB" altLang="zh-CN" dirty="0">
                <a:ea typeface="宋体" panose="02010600030101010101" pitchFamily="2" charset="-122"/>
              </a:rPr>
              <a:t>                                 NO</a:t>
            </a:r>
            <a:endParaRPr lang="en-US" altLang="zh-CN" b="1" dirty="0">
              <a:solidFill>
                <a:srgbClr val="030711"/>
              </a:solidFill>
              <a:ea typeface="宋体" panose="02010600030101010101" pitchFamily="2" charset="-122"/>
            </a:endParaRPr>
          </a:p>
          <a:p>
            <a:pPr marL="609600" indent="-609600"/>
            <a:r>
              <a:rPr lang="en-GB" altLang="zh-CN" dirty="0">
                <a:ea typeface="宋体" panose="02010600030101010101" pitchFamily="2" charset="-122"/>
              </a:rPr>
              <a:t>E.g., f</a:t>
            </a:r>
            <a:r>
              <a:rPr lang="en-US" altLang="zh-CN" dirty="0">
                <a:ea typeface="宋体" panose="02010600030101010101" pitchFamily="2" charset="-122"/>
              </a:rPr>
              <a:t>={(a,3),(b,1), (c,2)}.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3062CA-8A49-436A-81BB-3782E8EE42B0}" type="slidenum">
              <a:rPr lang="en-US" altLang="zh-CN"/>
            </a:fld>
            <a:endParaRPr lang="en-US" altLang="zh-CN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Onto (Surjective) Functions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2672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A function </a:t>
            </a:r>
            <a:r>
              <a:rPr lang="en-US" altLang="zh-CN" i="1" dirty="0">
                <a:ea typeface="宋体" panose="02010600030101010101" pitchFamily="2" charset="-122"/>
              </a:rPr>
              <a:t>f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r>
              <a:rPr lang="en-US" altLang="zh-CN" i="1" dirty="0"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is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onto </a:t>
            </a:r>
            <a:r>
              <a:rPr lang="zh-CN" altLang="en-US" i="1" dirty="0">
                <a:ea typeface="宋体" panose="02010600030101010101" pitchFamily="2" charset="-122"/>
                <a:sym typeface="Symbol" panose="05050102010706020507" pitchFamily="18" charset="2"/>
              </a:rPr>
              <a:t>映上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or </a:t>
            </a:r>
            <a:r>
              <a:rPr lang="en-US" altLang="zh-CN" i="1" dirty="0" err="1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surjective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满射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or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a surjection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 err="1">
                <a:ea typeface="宋体" panose="02010600030101010101" pitchFamily="2" charset="-122"/>
                <a:sym typeface="Symbol" panose="05050102010706020507" pitchFamily="18" charset="2"/>
              </a:rPr>
              <a:t>iff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   f(A)=B  (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dirty="0" err="1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i="1" dirty="0" err="1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, </a:t>
            </a:r>
            <a:r>
              <a:rPr lang="en-US" altLang="zh-CN" i="1" dirty="0" err="1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dirty="0" err="1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i="1" dirty="0" err="1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: 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)=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).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Consider</a:t>
            </a:r>
            <a:r>
              <a:rPr lang="en-US" altLang="zh-CN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03071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“</a:t>
            </a:r>
            <a:r>
              <a:rPr lang="en-US" altLang="zh-CN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country of birth of</a:t>
            </a:r>
            <a:r>
              <a:rPr lang="en-US" altLang="zh-CN" i="1" dirty="0">
                <a:solidFill>
                  <a:srgbClr val="03071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”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: A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B,</a:t>
            </a:r>
            <a:b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  <a:sym typeface="Wingdings" panose="05000000000000000000" pitchFamily="2" charset="2"/>
              </a:rPr>
            </a:b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where A=people, B=countries. </a:t>
            </a:r>
            <a:b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  <a:sym typeface="Wingdings" panose="05000000000000000000" pitchFamily="2" charset="2"/>
              </a:rPr>
            </a:br>
            <a:r>
              <a:rPr lang="en-US" altLang="zh-CN" sz="2800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Is this a function? </a:t>
            </a:r>
            <a:br>
              <a:rPr lang="en-US" altLang="zh-CN" sz="2800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800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Is it an injection? </a:t>
            </a:r>
            <a:br>
              <a:rPr lang="en-US" altLang="zh-CN" sz="2800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800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Is it a surjection?</a:t>
            </a:r>
            <a:endParaRPr lang="en-US" altLang="zh-CN" sz="2800" b="1" i="1" dirty="0">
              <a:solidFill>
                <a:srgbClr val="03071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9ED8A-61DB-4C69-9DAA-8F79C1D5E836}" type="slidenum">
              <a:rPr lang="en-US" altLang="zh-CN"/>
            </a:fld>
            <a:endParaRPr lang="en-US" altLang="zh-CN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Onto (Surjective) Functions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610600" cy="42672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Consider</a:t>
            </a:r>
            <a:r>
              <a:rPr lang="en-US" altLang="zh-CN" b="1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i="1">
                <a:solidFill>
                  <a:srgbClr val="03071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“</a:t>
            </a:r>
            <a:r>
              <a:rPr lang="en-US" altLang="zh-CN" b="1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country of birth of</a:t>
            </a:r>
            <a:r>
              <a:rPr lang="en-US" altLang="zh-CN" b="1" i="1">
                <a:solidFill>
                  <a:srgbClr val="03071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”</a:t>
            </a:r>
            <a:r>
              <a:rPr lang="en-US" altLang="zh-CN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: A</a:t>
            </a:r>
            <a:r>
              <a:rPr lang="en-US" altLang="zh-CN" b="1">
                <a:solidFill>
                  <a:srgbClr val="03071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B,</a:t>
            </a:r>
            <a:br>
              <a:rPr lang="en-US" altLang="zh-CN" b="1">
                <a:solidFill>
                  <a:srgbClr val="030711"/>
                </a:solidFill>
                <a:ea typeface="宋体" panose="02010600030101010101" pitchFamily="2" charset="-122"/>
                <a:sym typeface="Wingdings" panose="05000000000000000000" pitchFamily="2" charset="2"/>
              </a:rPr>
            </a:br>
            <a:r>
              <a:rPr lang="en-US" altLang="zh-CN" b="1">
                <a:solidFill>
                  <a:srgbClr val="03071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where A=people, B=countries.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br>
              <a:rPr lang="en-US" altLang="zh-CN">
                <a:solidFill>
                  <a:schemeClr val="accent2"/>
                </a:solidFill>
                <a:ea typeface="宋体" panose="02010600030101010101" pitchFamily="2" charset="-122"/>
                <a:sym typeface="Wingdings" panose="05000000000000000000" pitchFamily="2" charset="2"/>
              </a:rPr>
            </a:br>
            <a:r>
              <a:rPr lang="en-US" altLang="zh-CN" sz="2800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Is this a function?</a:t>
            </a:r>
            <a:r>
              <a:rPr lang="en-US" altLang="zh-CN" sz="280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>
                <a:ea typeface="宋体" panose="02010600030101010101" pitchFamily="2" charset="-122"/>
                <a:sym typeface="Symbol" panose="05050102010706020507" pitchFamily="18" charset="2"/>
              </a:rPr>
              <a:t>Yes (always 1 c.o.b.)</a:t>
            </a:r>
            <a:r>
              <a:rPr lang="en-US" altLang="zh-CN" sz="280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br>
              <a:rPr lang="en-US" altLang="zh-CN" sz="280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800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Is it an injection?</a:t>
            </a:r>
            <a:r>
              <a:rPr lang="en-US" altLang="zh-CN" sz="280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lang="en-US" altLang="zh-CN" sz="2800" b="1">
                <a:ea typeface="宋体" panose="02010600030101010101" pitchFamily="2" charset="-122"/>
                <a:sym typeface="Symbol" panose="05050102010706020507" pitchFamily="18" charset="2"/>
              </a:rPr>
              <a:t>No (many have same c.o.b.)</a:t>
            </a:r>
            <a:r>
              <a:rPr lang="en-US" altLang="zh-CN" sz="280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br>
              <a:rPr lang="en-US" altLang="zh-CN" sz="280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800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Is it a surjection?</a:t>
            </a:r>
            <a:r>
              <a:rPr lang="en-US" altLang="zh-CN" sz="280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lang="en-US" altLang="zh-CN" sz="2800" b="1">
                <a:ea typeface="宋体" panose="02010600030101010101" pitchFamily="2" charset="-122"/>
                <a:sym typeface="Symbol" panose="05050102010706020507" pitchFamily="18" charset="2"/>
              </a:rPr>
              <a:t>Probably yes 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…</a:t>
            </a:r>
            <a:endParaRPr lang="en-US" altLang="zh-CN" sz="2800" b="1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E486A4-3DCE-4961-B50B-4E0E4EFE6164}" type="slidenum">
              <a:rPr lang="en-US" altLang="zh-CN"/>
            </a:fld>
            <a:endParaRPr lang="en-US" altLang="zh-CN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Onto (Surjective) Functions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E.g.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, for domain &amp; codomain 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baseline="30000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3 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is onto, but </a:t>
            </a:r>
            <a:r>
              <a:rPr lang="en-US" altLang="zh-CN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baseline="30000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  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is not.  (Why not?)</a:t>
            </a:r>
            <a:endParaRPr lang="en-US" altLang="zh-CN" dirty="0">
              <a:solidFill>
                <a:srgbClr val="03071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GB" altLang="zh-CN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Consider </a:t>
            </a:r>
            <a:r>
              <a:rPr lang="en-GB" altLang="zh-CN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f:R</a:t>
            </a:r>
            <a:r>
              <a:rPr lang="en-GB" altLang="zh-CN" i="1" dirty="0">
                <a:solidFill>
                  <a:srgbClr val="03071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R such that, for all x, f(x)=x</a:t>
            </a:r>
            <a:r>
              <a:rPr lang="en-GB" altLang="zh-CN" i="1" baseline="30000" dirty="0">
                <a:solidFill>
                  <a:srgbClr val="03071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2</a:t>
            </a:r>
            <a:r>
              <a:rPr lang="en-GB" altLang="zh-CN" i="1" dirty="0">
                <a:solidFill>
                  <a:srgbClr val="03071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.</a:t>
            </a:r>
            <a:br>
              <a:rPr lang="en-GB" altLang="zh-CN" dirty="0">
                <a:solidFill>
                  <a:srgbClr val="030711"/>
                </a:solidFill>
                <a:ea typeface="宋体" panose="02010600030101010101" pitchFamily="2" charset="-122"/>
                <a:sym typeface="Wingdings" panose="05000000000000000000" pitchFamily="2" charset="2"/>
              </a:rPr>
            </a:br>
            <a:r>
              <a:rPr lang="en-GB" altLang="zh-CN" dirty="0">
                <a:solidFill>
                  <a:srgbClr val="03071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Consider any negative number a=-b in R.</a:t>
            </a:r>
            <a:br>
              <a:rPr lang="en-GB" altLang="zh-CN" dirty="0">
                <a:solidFill>
                  <a:srgbClr val="030711"/>
                </a:solidFill>
                <a:ea typeface="宋体" panose="02010600030101010101" pitchFamily="2" charset="-122"/>
                <a:sym typeface="Wingdings" panose="05000000000000000000" pitchFamily="2" charset="2"/>
              </a:rPr>
            </a:br>
            <a:r>
              <a:rPr lang="en-GB" altLang="zh-CN" dirty="0">
                <a:solidFill>
                  <a:srgbClr val="03071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</a:t>
            </a:r>
            <a:r>
              <a:rPr lang="en-US" altLang="zh-CN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(x</a:t>
            </a:r>
            <a:r>
              <a:rPr lang="en-US" altLang="zh-CN" baseline="30000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=a). So </a:t>
            </a:r>
            <a:r>
              <a:rPr lang="en-US" altLang="zh-CN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is not surjective.</a:t>
            </a:r>
            <a:endParaRPr lang="en-GB" altLang="zh-CN" dirty="0">
              <a:solidFill>
                <a:srgbClr val="030711"/>
              </a:solidFill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r>
              <a:rPr lang="en-GB" altLang="zh-CN" dirty="0">
                <a:solidFill>
                  <a:srgbClr val="03071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Consider </a:t>
            </a:r>
            <a:r>
              <a:rPr lang="en-GB" altLang="zh-CN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f:R</a:t>
            </a:r>
            <a:r>
              <a:rPr lang="en-GB" altLang="zh-CN" i="1" dirty="0">
                <a:solidFill>
                  <a:srgbClr val="03071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R such that for all x, f(x)=x</a:t>
            </a:r>
            <a:r>
              <a:rPr lang="en-GB" altLang="zh-CN" i="1" baseline="30000" dirty="0">
                <a:solidFill>
                  <a:srgbClr val="03071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3</a:t>
            </a:r>
            <a:r>
              <a:rPr lang="en-GB" altLang="zh-CN" i="1" dirty="0">
                <a:solidFill>
                  <a:srgbClr val="03071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.</a:t>
            </a:r>
            <a:br>
              <a:rPr lang="en-GB" altLang="zh-CN" i="1" dirty="0">
                <a:solidFill>
                  <a:srgbClr val="030711"/>
                </a:solidFill>
                <a:ea typeface="宋体" panose="02010600030101010101" pitchFamily="2" charset="-122"/>
                <a:sym typeface="Wingdings" panose="05000000000000000000" pitchFamily="2" charset="2"/>
              </a:rPr>
            </a:br>
            <a:r>
              <a:rPr lang="en-GB" altLang="zh-CN" dirty="0">
                <a:solidFill>
                  <a:srgbClr val="03071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Consider any negative number a=-b in R.</a:t>
            </a:r>
            <a:br>
              <a:rPr lang="en-GB" altLang="zh-CN" dirty="0">
                <a:solidFill>
                  <a:srgbClr val="030711"/>
                </a:solidFill>
                <a:ea typeface="宋体" panose="02010600030101010101" pitchFamily="2" charset="-122"/>
                <a:sym typeface="Wingdings" panose="05000000000000000000" pitchFamily="2" charset="2"/>
              </a:rPr>
            </a:br>
            <a:r>
              <a:rPr lang="en-GB" altLang="zh-CN" dirty="0">
                <a:solidFill>
                  <a:srgbClr val="03071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Let </a:t>
            </a:r>
            <a:r>
              <a:rPr lang="en-GB" altLang="zh-CN" i="1" dirty="0">
                <a:solidFill>
                  <a:srgbClr val="03071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z</a:t>
            </a:r>
            <a:r>
              <a:rPr lang="en-GB" altLang="zh-CN" dirty="0">
                <a:solidFill>
                  <a:srgbClr val="03071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 be such that</a:t>
            </a:r>
            <a:r>
              <a:rPr lang="en-GB" altLang="zh-CN" i="1" dirty="0">
                <a:solidFill>
                  <a:srgbClr val="03071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 z</a:t>
            </a:r>
            <a:r>
              <a:rPr lang="en-GB" altLang="zh-CN" i="1" baseline="30000" dirty="0">
                <a:solidFill>
                  <a:srgbClr val="03071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3</a:t>
            </a:r>
            <a:r>
              <a:rPr lang="en-GB" altLang="zh-CN" i="1" dirty="0">
                <a:solidFill>
                  <a:srgbClr val="03071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=b. </a:t>
            </a:r>
            <a:r>
              <a:rPr lang="en-GB" altLang="zh-CN" dirty="0">
                <a:solidFill>
                  <a:srgbClr val="03071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Then</a:t>
            </a:r>
            <a:r>
              <a:rPr lang="en-GB" altLang="zh-CN" i="1" dirty="0">
                <a:solidFill>
                  <a:srgbClr val="03071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 (-z)</a:t>
            </a:r>
            <a:r>
              <a:rPr lang="en-GB" altLang="zh-CN" i="1" baseline="30000" dirty="0">
                <a:solidFill>
                  <a:srgbClr val="03071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3</a:t>
            </a:r>
            <a:r>
              <a:rPr lang="en-GB" altLang="zh-CN" i="1" dirty="0">
                <a:solidFill>
                  <a:srgbClr val="03071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=-b=a</a:t>
            </a:r>
            <a:endParaRPr lang="en-US" altLang="zh-CN" i="1" dirty="0">
              <a:solidFill>
                <a:srgbClr val="030711"/>
              </a:solidFill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940E05-4A64-4D0E-B1EC-18426DF531D9}" type="slidenum">
              <a:rPr lang="en-US" altLang="zh-CN"/>
            </a:fld>
            <a:endParaRPr lang="en-US" altLang="zh-CN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Illustration of Onto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Are these functions </a:t>
            </a:r>
            <a:r>
              <a:rPr lang="en-US" altLang="zh-CN" i="1" dirty="0">
                <a:ea typeface="宋体" panose="02010600030101010101" pitchFamily="2" charset="-122"/>
              </a:rPr>
              <a:t>onto</a:t>
            </a:r>
            <a:r>
              <a:rPr lang="en-US" altLang="zh-CN" dirty="0">
                <a:ea typeface="宋体" panose="02010600030101010101" pitchFamily="2" charset="-122"/>
              </a:rPr>
              <a:t>?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1660525" y="5151438"/>
            <a:ext cx="7254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br>
              <a:rPr lang="zh-CN" altLang="en-US" sz="2400" dirty="0">
                <a:latin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</a:rPr>
              <a:t>onto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40966" name="Text Box 5"/>
          <p:cNvSpPr txBox="1">
            <a:spLocks noChangeArrowheads="1"/>
          </p:cNvSpPr>
          <p:nvPr/>
        </p:nvSpPr>
        <p:spPr bwMode="auto">
          <a:xfrm>
            <a:off x="1219200" y="45720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0967" name="Text Box 6"/>
          <p:cNvSpPr txBox="1">
            <a:spLocks noChangeArrowheads="1"/>
          </p:cNvSpPr>
          <p:nvPr/>
        </p:nvSpPr>
        <p:spPr bwMode="auto">
          <a:xfrm>
            <a:off x="1219200" y="41910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0968" name="Text Box 7"/>
          <p:cNvSpPr txBox="1">
            <a:spLocks noChangeArrowheads="1"/>
          </p:cNvSpPr>
          <p:nvPr/>
        </p:nvSpPr>
        <p:spPr bwMode="auto">
          <a:xfrm>
            <a:off x="1219200" y="38862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0969" name="Text Box 8"/>
          <p:cNvSpPr txBox="1">
            <a:spLocks noChangeArrowheads="1"/>
          </p:cNvSpPr>
          <p:nvPr/>
        </p:nvSpPr>
        <p:spPr bwMode="auto">
          <a:xfrm>
            <a:off x="1219200" y="3581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0970" name="Text Box 9"/>
          <p:cNvSpPr txBox="1">
            <a:spLocks noChangeArrowheads="1"/>
          </p:cNvSpPr>
          <p:nvPr/>
        </p:nvSpPr>
        <p:spPr bwMode="auto">
          <a:xfrm>
            <a:off x="2362200" y="4343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0971" name="Text Box 10"/>
          <p:cNvSpPr txBox="1">
            <a:spLocks noChangeArrowheads="1"/>
          </p:cNvSpPr>
          <p:nvPr/>
        </p:nvSpPr>
        <p:spPr bwMode="auto">
          <a:xfrm>
            <a:off x="1219200" y="49530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0972" name="Text Box 11"/>
          <p:cNvSpPr txBox="1">
            <a:spLocks noChangeArrowheads="1"/>
          </p:cNvSpPr>
          <p:nvPr/>
        </p:nvSpPr>
        <p:spPr bwMode="auto">
          <a:xfrm>
            <a:off x="2362200" y="3962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0973" name="Text Box 12"/>
          <p:cNvSpPr txBox="1">
            <a:spLocks noChangeArrowheads="1"/>
          </p:cNvSpPr>
          <p:nvPr/>
        </p:nvSpPr>
        <p:spPr bwMode="auto">
          <a:xfrm>
            <a:off x="2362200" y="3581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0974" name="Line 13"/>
          <p:cNvSpPr>
            <a:spLocks noChangeShapeType="1"/>
          </p:cNvSpPr>
          <p:nvPr/>
        </p:nvSpPr>
        <p:spPr bwMode="auto">
          <a:xfrm>
            <a:off x="1371600" y="38100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5" name="Line 14"/>
          <p:cNvSpPr>
            <a:spLocks noChangeShapeType="1"/>
          </p:cNvSpPr>
          <p:nvPr/>
        </p:nvSpPr>
        <p:spPr bwMode="auto">
          <a:xfrm flipV="1">
            <a:off x="1371600" y="38100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6" name="Line 15"/>
          <p:cNvSpPr>
            <a:spLocks noChangeShapeType="1"/>
          </p:cNvSpPr>
          <p:nvPr/>
        </p:nvSpPr>
        <p:spPr bwMode="auto">
          <a:xfrm>
            <a:off x="1371600" y="44196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7" name="Line 16"/>
          <p:cNvSpPr>
            <a:spLocks noChangeShapeType="1"/>
          </p:cNvSpPr>
          <p:nvPr/>
        </p:nvSpPr>
        <p:spPr bwMode="auto">
          <a:xfrm>
            <a:off x="1371600" y="48006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8" name="Text Box 17"/>
          <p:cNvSpPr txBox="1">
            <a:spLocks noChangeArrowheads="1"/>
          </p:cNvSpPr>
          <p:nvPr/>
        </p:nvSpPr>
        <p:spPr bwMode="auto">
          <a:xfrm>
            <a:off x="2362200" y="4724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0979" name="Line 18"/>
          <p:cNvSpPr>
            <a:spLocks noChangeShapeType="1"/>
          </p:cNvSpPr>
          <p:nvPr/>
        </p:nvSpPr>
        <p:spPr bwMode="auto">
          <a:xfrm flipV="1">
            <a:off x="1371600" y="49530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0" name="Text Box 19"/>
          <p:cNvSpPr txBox="1">
            <a:spLocks noChangeArrowheads="1"/>
          </p:cNvSpPr>
          <p:nvPr/>
        </p:nvSpPr>
        <p:spPr bwMode="auto">
          <a:xfrm>
            <a:off x="3486150" y="5151438"/>
            <a:ext cx="11906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br>
              <a:rPr lang="zh-CN" altLang="en-US" sz="2400" dirty="0">
                <a:latin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</a:rPr>
              <a:t>not onto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40981" name="Text Box 20"/>
          <p:cNvSpPr txBox="1">
            <a:spLocks noChangeArrowheads="1"/>
          </p:cNvSpPr>
          <p:nvPr/>
        </p:nvSpPr>
        <p:spPr bwMode="auto">
          <a:xfrm>
            <a:off x="3276600" y="45720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0982" name="Text Box 21"/>
          <p:cNvSpPr txBox="1">
            <a:spLocks noChangeArrowheads="1"/>
          </p:cNvSpPr>
          <p:nvPr/>
        </p:nvSpPr>
        <p:spPr bwMode="auto">
          <a:xfrm>
            <a:off x="3276600" y="41910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0983" name="Text Box 22"/>
          <p:cNvSpPr txBox="1">
            <a:spLocks noChangeArrowheads="1"/>
          </p:cNvSpPr>
          <p:nvPr/>
        </p:nvSpPr>
        <p:spPr bwMode="auto">
          <a:xfrm>
            <a:off x="3276600" y="38862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0984" name="Text Box 23"/>
          <p:cNvSpPr txBox="1">
            <a:spLocks noChangeArrowheads="1"/>
          </p:cNvSpPr>
          <p:nvPr/>
        </p:nvSpPr>
        <p:spPr bwMode="auto">
          <a:xfrm>
            <a:off x="3276600" y="3581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0985" name="Text Box 24"/>
          <p:cNvSpPr txBox="1">
            <a:spLocks noChangeArrowheads="1"/>
          </p:cNvSpPr>
          <p:nvPr/>
        </p:nvSpPr>
        <p:spPr bwMode="auto">
          <a:xfrm>
            <a:off x="4419600" y="4343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0986" name="Text Box 25"/>
          <p:cNvSpPr txBox="1">
            <a:spLocks noChangeArrowheads="1"/>
          </p:cNvSpPr>
          <p:nvPr/>
        </p:nvSpPr>
        <p:spPr bwMode="auto">
          <a:xfrm>
            <a:off x="3276600" y="49530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0987" name="Text Box 26"/>
          <p:cNvSpPr txBox="1">
            <a:spLocks noChangeArrowheads="1"/>
          </p:cNvSpPr>
          <p:nvPr/>
        </p:nvSpPr>
        <p:spPr bwMode="auto">
          <a:xfrm>
            <a:off x="4419600" y="3962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0988" name="Text Box 27"/>
          <p:cNvSpPr txBox="1">
            <a:spLocks noChangeArrowheads="1"/>
          </p:cNvSpPr>
          <p:nvPr/>
        </p:nvSpPr>
        <p:spPr bwMode="auto">
          <a:xfrm>
            <a:off x="4419600" y="3581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0989" name="Line 28"/>
          <p:cNvSpPr>
            <a:spLocks noChangeShapeType="1"/>
          </p:cNvSpPr>
          <p:nvPr/>
        </p:nvSpPr>
        <p:spPr bwMode="auto">
          <a:xfrm>
            <a:off x="3429000" y="38100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0" name="Line 29"/>
          <p:cNvSpPr>
            <a:spLocks noChangeShapeType="1"/>
          </p:cNvSpPr>
          <p:nvPr/>
        </p:nvSpPr>
        <p:spPr bwMode="auto">
          <a:xfrm flipV="1">
            <a:off x="3429000" y="38100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1" name="Line 30"/>
          <p:cNvSpPr>
            <a:spLocks noChangeShapeType="1"/>
          </p:cNvSpPr>
          <p:nvPr/>
        </p:nvSpPr>
        <p:spPr bwMode="auto">
          <a:xfrm flipV="1">
            <a:off x="3429000" y="41910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2" name="Line 31"/>
          <p:cNvSpPr>
            <a:spLocks noChangeShapeType="1"/>
          </p:cNvSpPr>
          <p:nvPr/>
        </p:nvSpPr>
        <p:spPr bwMode="auto">
          <a:xfrm>
            <a:off x="3429000" y="48006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3" name="Text Box 32"/>
          <p:cNvSpPr txBox="1">
            <a:spLocks noChangeArrowheads="1"/>
          </p:cNvSpPr>
          <p:nvPr/>
        </p:nvSpPr>
        <p:spPr bwMode="auto">
          <a:xfrm>
            <a:off x="4419600" y="4724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0994" name="Line 33"/>
          <p:cNvSpPr>
            <a:spLocks noChangeShapeType="1"/>
          </p:cNvSpPr>
          <p:nvPr/>
        </p:nvSpPr>
        <p:spPr bwMode="auto">
          <a:xfrm flipV="1">
            <a:off x="3429000" y="49530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5" name="Text Box 34"/>
          <p:cNvSpPr txBox="1">
            <a:spLocks noChangeArrowheads="1"/>
          </p:cNvSpPr>
          <p:nvPr/>
        </p:nvSpPr>
        <p:spPr bwMode="auto">
          <a:xfrm>
            <a:off x="5546725" y="5227638"/>
            <a:ext cx="7254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br>
              <a:rPr lang="zh-CN" altLang="en-US" sz="2400" dirty="0">
                <a:latin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</a:rPr>
              <a:t>onto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40996" name="Text Box 35"/>
          <p:cNvSpPr txBox="1">
            <a:spLocks noChangeArrowheads="1"/>
          </p:cNvSpPr>
          <p:nvPr/>
        </p:nvSpPr>
        <p:spPr bwMode="auto">
          <a:xfrm>
            <a:off x="5105400" y="46482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0997" name="Text Box 36"/>
          <p:cNvSpPr txBox="1">
            <a:spLocks noChangeArrowheads="1"/>
          </p:cNvSpPr>
          <p:nvPr/>
        </p:nvSpPr>
        <p:spPr bwMode="auto">
          <a:xfrm>
            <a:off x="5105400" y="42672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0998" name="Text Box 37"/>
          <p:cNvSpPr txBox="1">
            <a:spLocks noChangeArrowheads="1"/>
          </p:cNvSpPr>
          <p:nvPr/>
        </p:nvSpPr>
        <p:spPr bwMode="auto">
          <a:xfrm>
            <a:off x="5105400" y="3962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0999" name="Text Box 38"/>
          <p:cNvSpPr txBox="1">
            <a:spLocks noChangeArrowheads="1"/>
          </p:cNvSpPr>
          <p:nvPr/>
        </p:nvSpPr>
        <p:spPr bwMode="auto">
          <a:xfrm>
            <a:off x="5105400" y="3657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1000" name="Text Box 39"/>
          <p:cNvSpPr txBox="1">
            <a:spLocks noChangeArrowheads="1"/>
          </p:cNvSpPr>
          <p:nvPr/>
        </p:nvSpPr>
        <p:spPr bwMode="auto">
          <a:xfrm>
            <a:off x="6248400" y="4419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1001" name="Text Box 40"/>
          <p:cNvSpPr txBox="1">
            <a:spLocks noChangeArrowheads="1"/>
          </p:cNvSpPr>
          <p:nvPr/>
        </p:nvSpPr>
        <p:spPr bwMode="auto">
          <a:xfrm>
            <a:off x="6248400" y="4038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1002" name="Text Box 41"/>
          <p:cNvSpPr txBox="1">
            <a:spLocks noChangeArrowheads="1"/>
          </p:cNvSpPr>
          <p:nvPr/>
        </p:nvSpPr>
        <p:spPr bwMode="auto">
          <a:xfrm>
            <a:off x="6248400" y="3657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1003" name="Line 42"/>
          <p:cNvSpPr>
            <a:spLocks noChangeShapeType="1"/>
          </p:cNvSpPr>
          <p:nvPr/>
        </p:nvSpPr>
        <p:spPr bwMode="auto">
          <a:xfrm flipV="1">
            <a:off x="5257800" y="38862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4" name="Line 43"/>
          <p:cNvSpPr>
            <a:spLocks noChangeShapeType="1"/>
          </p:cNvSpPr>
          <p:nvPr/>
        </p:nvSpPr>
        <p:spPr bwMode="auto">
          <a:xfrm flipV="1">
            <a:off x="5257800" y="42672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5" name="Line 44"/>
          <p:cNvSpPr>
            <a:spLocks noChangeShapeType="1"/>
          </p:cNvSpPr>
          <p:nvPr/>
        </p:nvSpPr>
        <p:spPr bwMode="auto">
          <a:xfrm>
            <a:off x="5257800" y="3886200"/>
            <a:ext cx="1143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6" name="Text Box 45"/>
          <p:cNvSpPr txBox="1">
            <a:spLocks noChangeArrowheads="1"/>
          </p:cNvSpPr>
          <p:nvPr/>
        </p:nvSpPr>
        <p:spPr bwMode="auto">
          <a:xfrm>
            <a:off x="6248400" y="4800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1007" name="Line 46"/>
          <p:cNvSpPr>
            <a:spLocks noChangeShapeType="1"/>
          </p:cNvSpPr>
          <p:nvPr/>
        </p:nvSpPr>
        <p:spPr bwMode="auto">
          <a:xfrm flipV="1">
            <a:off x="5334000" y="46482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8" name="Text Box 47"/>
          <p:cNvSpPr txBox="1">
            <a:spLocks noChangeArrowheads="1"/>
          </p:cNvSpPr>
          <p:nvPr/>
        </p:nvSpPr>
        <p:spPr bwMode="auto">
          <a:xfrm>
            <a:off x="6991350" y="5227638"/>
            <a:ext cx="11906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br>
              <a:rPr lang="zh-CN" altLang="en-US" sz="2400" dirty="0">
                <a:latin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</a:rPr>
              <a:t>not onto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41009" name="Text Box 48"/>
          <p:cNvSpPr txBox="1">
            <a:spLocks noChangeArrowheads="1"/>
          </p:cNvSpPr>
          <p:nvPr/>
        </p:nvSpPr>
        <p:spPr bwMode="auto">
          <a:xfrm>
            <a:off x="6781800" y="46482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1010" name="Text Box 49"/>
          <p:cNvSpPr txBox="1">
            <a:spLocks noChangeArrowheads="1"/>
          </p:cNvSpPr>
          <p:nvPr/>
        </p:nvSpPr>
        <p:spPr bwMode="auto">
          <a:xfrm>
            <a:off x="6781800" y="42672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1011" name="Text Box 50"/>
          <p:cNvSpPr txBox="1">
            <a:spLocks noChangeArrowheads="1"/>
          </p:cNvSpPr>
          <p:nvPr/>
        </p:nvSpPr>
        <p:spPr bwMode="auto">
          <a:xfrm>
            <a:off x="6781800" y="3962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1012" name="Text Box 51"/>
          <p:cNvSpPr txBox="1">
            <a:spLocks noChangeArrowheads="1"/>
          </p:cNvSpPr>
          <p:nvPr/>
        </p:nvSpPr>
        <p:spPr bwMode="auto">
          <a:xfrm>
            <a:off x="6781800" y="3657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1013" name="Text Box 52"/>
          <p:cNvSpPr txBox="1">
            <a:spLocks noChangeArrowheads="1"/>
          </p:cNvSpPr>
          <p:nvPr/>
        </p:nvSpPr>
        <p:spPr bwMode="auto">
          <a:xfrm>
            <a:off x="7924800" y="4419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1014" name="Text Box 53"/>
          <p:cNvSpPr txBox="1">
            <a:spLocks noChangeArrowheads="1"/>
          </p:cNvSpPr>
          <p:nvPr/>
        </p:nvSpPr>
        <p:spPr bwMode="auto">
          <a:xfrm>
            <a:off x="7924800" y="4038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1015" name="Text Box 54"/>
          <p:cNvSpPr txBox="1">
            <a:spLocks noChangeArrowheads="1"/>
          </p:cNvSpPr>
          <p:nvPr/>
        </p:nvSpPr>
        <p:spPr bwMode="auto">
          <a:xfrm>
            <a:off x="7924800" y="3657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1016" name="Line 55"/>
          <p:cNvSpPr>
            <a:spLocks noChangeShapeType="1"/>
          </p:cNvSpPr>
          <p:nvPr/>
        </p:nvSpPr>
        <p:spPr bwMode="auto">
          <a:xfrm flipV="1">
            <a:off x="6934200" y="38862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17" name="Line 56"/>
          <p:cNvSpPr>
            <a:spLocks noChangeShapeType="1"/>
          </p:cNvSpPr>
          <p:nvPr/>
        </p:nvSpPr>
        <p:spPr bwMode="auto">
          <a:xfrm flipV="1">
            <a:off x="6934200" y="42672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18" name="Line 57"/>
          <p:cNvSpPr>
            <a:spLocks noChangeShapeType="1"/>
          </p:cNvSpPr>
          <p:nvPr/>
        </p:nvSpPr>
        <p:spPr bwMode="auto">
          <a:xfrm>
            <a:off x="6934200" y="3886200"/>
            <a:ext cx="1143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19" name="Text Box 58"/>
          <p:cNvSpPr txBox="1">
            <a:spLocks noChangeArrowheads="1"/>
          </p:cNvSpPr>
          <p:nvPr/>
        </p:nvSpPr>
        <p:spPr bwMode="auto">
          <a:xfrm>
            <a:off x="7924800" y="4800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1020" name="Line 59"/>
          <p:cNvSpPr>
            <a:spLocks noChangeShapeType="1"/>
          </p:cNvSpPr>
          <p:nvPr/>
        </p:nvSpPr>
        <p:spPr bwMode="auto">
          <a:xfrm flipV="1">
            <a:off x="7010400" y="46482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21" name="Text Box 60"/>
          <p:cNvSpPr txBox="1">
            <a:spLocks noChangeArrowheads="1"/>
          </p:cNvSpPr>
          <p:nvPr/>
        </p:nvSpPr>
        <p:spPr bwMode="auto">
          <a:xfrm>
            <a:off x="7924800" y="3276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/>
      <p:bldP spid="40980" grpId="0"/>
      <p:bldP spid="40995" grpId="0"/>
      <p:bldP spid="4100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D93967-4975-42A4-84C9-1F3AE1331E73}" type="slidenum">
              <a:rPr lang="en-US" altLang="zh-CN"/>
            </a:fld>
            <a:endParaRPr lang="en-US" altLang="zh-CN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Illustration of Onto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Are these functions 1-1?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>
            <a:off x="1495425" y="5151438"/>
            <a:ext cx="10556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not 1-1</a:t>
            </a:r>
            <a:br>
              <a:rPr lang="en-US" altLang="zh-CN" sz="2400" dirty="0">
                <a:latin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</a:rPr>
              <a:t>onto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43014" name="Text Box 5"/>
          <p:cNvSpPr txBox="1">
            <a:spLocks noChangeArrowheads="1"/>
          </p:cNvSpPr>
          <p:nvPr/>
        </p:nvSpPr>
        <p:spPr bwMode="auto">
          <a:xfrm>
            <a:off x="1219200" y="45720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3015" name="Text Box 6"/>
          <p:cNvSpPr txBox="1">
            <a:spLocks noChangeArrowheads="1"/>
          </p:cNvSpPr>
          <p:nvPr/>
        </p:nvSpPr>
        <p:spPr bwMode="auto">
          <a:xfrm>
            <a:off x="1219200" y="41910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3016" name="Text Box 7"/>
          <p:cNvSpPr txBox="1">
            <a:spLocks noChangeArrowheads="1"/>
          </p:cNvSpPr>
          <p:nvPr/>
        </p:nvSpPr>
        <p:spPr bwMode="auto">
          <a:xfrm>
            <a:off x="1219200" y="38862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3017" name="Text Box 8"/>
          <p:cNvSpPr txBox="1">
            <a:spLocks noChangeArrowheads="1"/>
          </p:cNvSpPr>
          <p:nvPr/>
        </p:nvSpPr>
        <p:spPr bwMode="auto">
          <a:xfrm>
            <a:off x="1219200" y="3581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3018" name="Text Box 9"/>
          <p:cNvSpPr txBox="1">
            <a:spLocks noChangeArrowheads="1"/>
          </p:cNvSpPr>
          <p:nvPr/>
        </p:nvSpPr>
        <p:spPr bwMode="auto">
          <a:xfrm>
            <a:off x="2362200" y="4343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3019" name="Text Box 10"/>
          <p:cNvSpPr txBox="1">
            <a:spLocks noChangeArrowheads="1"/>
          </p:cNvSpPr>
          <p:nvPr/>
        </p:nvSpPr>
        <p:spPr bwMode="auto">
          <a:xfrm>
            <a:off x="1219200" y="49530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3020" name="Text Box 11"/>
          <p:cNvSpPr txBox="1">
            <a:spLocks noChangeArrowheads="1"/>
          </p:cNvSpPr>
          <p:nvPr/>
        </p:nvSpPr>
        <p:spPr bwMode="auto">
          <a:xfrm>
            <a:off x="2362200" y="3962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3021" name="Text Box 12"/>
          <p:cNvSpPr txBox="1">
            <a:spLocks noChangeArrowheads="1"/>
          </p:cNvSpPr>
          <p:nvPr/>
        </p:nvSpPr>
        <p:spPr bwMode="auto">
          <a:xfrm>
            <a:off x="2362200" y="3581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3022" name="Line 13"/>
          <p:cNvSpPr>
            <a:spLocks noChangeShapeType="1"/>
          </p:cNvSpPr>
          <p:nvPr/>
        </p:nvSpPr>
        <p:spPr bwMode="auto">
          <a:xfrm>
            <a:off x="1371600" y="38100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3" name="Line 14"/>
          <p:cNvSpPr>
            <a:spLocks noChangeShapeType="1"/>
          </p:cNvSpPr>
          <p:nvPr/>
        </p:nvSpPr>
        <p:spPr bwMode="auto">
          <a:xfrm flipV="1">
            <a:off x="1371600" y="38100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4" name="Line 15"/>
          <p:cNvSpPr>
            <a:spLocks noChangeShapeType="1"/>
          </p:cNvSpPr>
          <p:nvPr/>
        </p:nvSpPr>
        <p:spPr bwMode="auto">
          <a:xfrm>
            <a:off x="1371600" y="44196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5" name="Line 16"/>
          <p:cNvSpPr>
            <a:spLocks noChangeShapeType="1"/>
          </p:cNvSpPr>
          <p:nvPr/>
        </p:nvSpPr>
        <p:spPr bwMode="auto">
          <a:xfrm>
            <a:off x="1371600" y="48006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6" name="Text Box 17"/>
          <p:cNvSpPr txBox="1">
            <a:spLocks noChangeArrowheads="1"/>
          </p:cNvSpPr>
          <p:nvPr/>
        </p:nvSpPr>
        <p:spPr bwMode="auto">
          <a:xfrm>
            <a:off x="2362200" y="4724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3027" name="Line 18"/>
          <p:cNvSpPr>
            <a:spLocks noChangeShapeType="1"/>
          </p:cNvSpPr>
          <p:nvPr/>
        </p:nvSpPr>
        <p:spPr bwMode="auto">
          <a:xfrm flipV="1">
            <a:off x="1371600" y="49530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8" name="Text Box 19"/>
          <p:cNvSpPr txBox="1">
            <a:spLocks noChangeArrowheads="1"/>
          </p:cNvSpPr>
          <p:nvPr/>
        </p:nvSpPr>
        <p:spPr bwMode="auto">
          <a:xfrm>
            <a:off x="3486150" y="5151438"/>
            <a:ext cx="11906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not 1-1</a:t>
            </a:r>
            <a:br>
              <a:rPr lang="en-US" altLang="zh-CN" sz="2400">
                <a:latin typeface="Times New Roman" panose="02020603050405020304" pitchFamily="18" charset="0"/>
              </a:rPr>
            </a:br>
            <a:r>
              <a:rPr lang="en-US" altLang="zh-CN" sz="2400">
                <a:latin typeface="Times New Roman" panose="02020603050405020304" pitchFamily="18" charset="0"/>
              </a:rPr>
              <a:t>not onto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3029" name="Text Box 20"/>
          <p:cNvSpPr txBox="1">
            <a:spLocks noChangeArrowheads="1"/>
          </p:cNvSpPr>
          <p:nvPr/>
        </p:nvSpPr>
        <p:spPr bwMode="auto">
          <a:xfrm>
            <a:off x="3276600" y="45720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3030" name="Text Box 21"/>
          <p:cNvSpPr txBox="1">
            <a:spLocks noChangeArrowheads="1"/>
          </p:cNvSpPr>
          <p:nvPr/>
        </p:nvSpPr>
        <p:spPr bwMode="auto">
          <a:xfrm>
            <a:off x="3276600" y="41910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3031" name="Text Box 22"/>
          <p:cNvSpPr txBox="1">
            <a:spLocks noChangeArrowheads="1"/>
          </p:cNvSpPr>
          <p:nvPr/>
        </p:nvSpPr>
        <p:spPr bwMode="auto">
          <a:xfrm>
            <a:off x="3276600" y="38862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3032" name="Text Box 23"/>
          <p:cNvSpPr txBox="1">
            <a:spLocks noChangeArrowheads="1"/>
          </p:cNvSpPr>
          <p:nvPr/>
        </p:nvSpPr>
        <p:spPr bwMode="auto">
          <a:xfrm>
            <a:off x="3276600" y="3581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3033" name="Text Box 24"/>
          <p:cNvSpPr txBox="1">
            <a:spLocks noChangeArrowheads="1"/>
          </p:cNvSpPr>
          <p:nvPr/>
        </p:nvSpPr>
        <p:spPr bwMode="auto">
          <a:xfrm>
            <a:off x="4419600" y="4343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3034" name="Text Box 25"/>
          <p:cNvSpPr txBox="1">
            <a:spLocks noChangeArrowheads="1"/>
          </p:cNvSpPr>
          <p:nvPr/>
        </p:nvSpPr>
        <p:spPr bwMode="auto">
          <a:xfrm>
            <a:off x="3276600" y="49530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3035" name="Text Box 26"/>
          <p:cNvSpPr txBox="1">
            <a:spLocks noChangeArrowheads="1"/>
          </p:cNvSpPr>
          <p:nvPr/>
        </p:nvSpPr>
        <p:spPr bwMode="auto">
          <a:xfrm>
            <a:off x="4419600" y="3962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3036" name="Text Box 27"/>
          <p:cNvSpPr txBox="1">
            <a:spLocks noChangeArrowheads="1"/>
          </p:cNvSpPr>
          <p:nvPr/>
        </p:nvSpPr>
        <p:spPr bwMode="auto">
          <a:xfrm>
            <a:off x="4419600" y="3581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3037" name="Line 28"/>
          <p:cNvSpPr>
            <a:spLocks noChangeShapeType="1"/>
          </p:cNvSpPr>
          <p:nvPr/>
        </p:nvSpPr>
        <p:spPr bwMode="auto">
          <a:xfrm>
            <a:off x="3429000" y="38100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38" name="Line 29"/>
          <p:cNvSpPr>
            <a:spLocks noChangeShapeType="1"/>
          </p:cNvSpPr>
          <p:nvPr/>
        </p:nvSpPr>
        <p:spPr bwMode="auto">
          <a:xfrm flipV="1">
            <a:off x="3429000" y="38100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39" name="Line 30"/>
          <p:cNvSpPr>
            <a:spLocks noChangeShapeType="1"/>
          </p:cNvSpPr>
          <p:nvPr/>
        </p:nvSpPr>
        <p:spPr bwMode="auto">
          <a:xfrm flipV="1">
            <a:off x="3429000" y="41910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40" name="Line 31"/>
          <p:cNvSpPr>
            <a:spLocks noChangeShapeType="1"/>
          </p:cNvSpPr>
          <p:nvPr/>
        </p:nvSpPr>
        <p:spPr bwMode="auto">
          <a:xfrm>
            <a:off x="3429000" y="48006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41" name="Text Box 32"/>
          <p:cNvSpPr txBox="1">
            <a:spLocks noChangeArrowheads="1"/>
          </p:cNvSpPr>
          <p:nvPr/>
        </p:nvSpPr>
        <p:spPr bwMode="auto">
          <a:xfrm>
            <a:off x="4419600" y="4724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3042" name="Line 33"/>
          <p:cNvSpPr>
            <a:spLocks noChangeShapeType="1"/>
          </p:cNvSpPr>
          <p:nvPr/>
        </p:nvSpPr>
        <p:spPr bwMode="auto">
          <a:xfrm flipV="1">
            <a:off x="3429000" y="49530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43" name="Text Box 34"/>
          <p:cNvSpPr txBox="1">
            <a:spLocks noChangeArrowheads="1"/>
          </p:cNvSpPr>
          <p:nvPr/>
        </p:nvSpPr>
        <p:spPr bwMode="auto">
          <a:xfrm>
            <a:off x="5546725" y="5227638"/>
            <a:ext cx="7254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1-1</a:t>
            </a:r>
            <a:br>
              <a:rPr lang="en-US" altLang="zh-CN" sz="2400">
                <a:latin typeface="Times New Roman" panose="02020603050405020304" pitchFamily="18" charset="0"/>
              </a:rPr>
            </a:br>
            <a:r>
              <a:rPr lang="en-US" altLang="zh-CN" sz="2400">
                <a:latin typeface="Times New Roman" panose="02020603050405020304" pitchFamily="18" charset="0"/>
              </a:rPr>
              <a:t>onto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3044" name="Text Box 35"/>
          <p:cNvSpPr txBox="1">
            <a:spLocks noChangeArrowheads="1"/>
          </p:cNvSpPr>
          <p:nvPr/>
        </p:nvSpPr>
        <p:spPr bwMode="auto">
          <a:xfrm>
            <a:off x="5105400" y="46482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3045" name="Text Box 36"/>
          <p:cNvSpPr txBox="1">
            <a:spLocks noChangeArrowheads="1"/>
          </p:cNvSpPr>
          <p:nvPr/>
        </p:nvSpPr>
        <p:spPr bwMode="auto">
          <a:xfrm>
            <a:off x="5105400" y="42672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3046" name="Text Box 37"/>
          <p:cNvSpPr txBox="1">
            <a:spLocks noChangeArrowheads="1"/>
          </p:cNvSpPr>
          <p:nvPr/>
        </p:nvSpPr>
        <p:spPr bwMode="auto">
          <a:xfrm>
            <a:off x="5105400" y="3962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3047" name="Text Box 38"/>
          <p:cNvSpPr txBox="1">
            <a:spLocks noChangeArrowheads="1"/>
          </p:cNvSpPr>
          <p:nvPr/>
        </p:nvSpPr>
        <p:spPr bwMode="auto">
          <a:xfrm>
            <a:off x="5105400" y="3657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3048" name="Text Box 39"/>
          <p:cNvSpPr txBox="1">
            <a:spLocks noChangeArrowheads="1"/>
          </p:cNvSpPr>
          <p:nvPr/>
        </p:nvSpPr>
        <p:spPr bwMode="auto">
          <a:xfrm>
            <a:off x="6248400" y="4419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3049" name="Text Box 40"/>
          <p:cNvSpPr txBox="1">
            <a:spLocks noChangeArrowheads="1"/>
          </p:cNvSpPr>
          <p:nvPr/>
        </p:nvSpPr>
        <p:spPr bwMode="auto">
          <a:xfrm>
            <a:off x="6248400" y="4038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3050" name="Text Box 41"/>
          <p:cNvSpPr txBox="1">
            <a:spLocks noChangeArrowheads="1"/>
          </p:cNvSpPr>
          <p:nvPr/>
        </p:nvSpPr>
        <p:spPr bwMode="auto">
          <a:xfrm>
            <a:off x="6248400" y="3657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3051" name="Line 42"/>
          <p:cNvSpPr>
            <a:spLocks noChangeShapeType="1"/>
          </p:cNvSpPr>
          <p:nvPr/>
        </p:nvSpPr>
        <p:spPr bwMode="auto">
          <a:xfrm flipV="1">
            <a:off x="5257800" y="38862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52" name="Line 43"/>
          <p:cNvSpPr>
            <a:spLocks noChangeShapeType="1"/>
          </p:cNvSpPr>
          <p:nvPr/>
        </p:nvSpPr>
        <p:spPr bwMode="auto">
          <a:xfrm flipV="1">
            <a:off x="5257800" y="42672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53" name="Line 44"/>
          <p:cNvSpPr>
            <a:spLocks noChangeShapeType="1"/>
          </p:cNvSpPr>
          <p:nvPr/>
        </p:nvSpPr>
        <p:spPr bwMode="auto">
          <a:xfrm>
            <a:off x="5257800" y="3886200"/>
            <a:ext cx="1143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54" name="Text Box 45"/>
          <p:cNvSpPr txBox="1">
            <a:spLocks noChangeArrowheads="1"/>
          </p:cNvSpPr>
          <p:nvPr/>
        </p:nvSpPr>
        <p:spPr bwMode="auto">
          <a:xfrm>
            <a:off x="6248400" y="4800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3055" name="Line 46"/>
          <p:cNvSpPr>
            <a:spLocks noChangeShapeType="1"/>
          </p:cNvSpPr>
          <p:nvPr/>
        </p:nvSpPr>
        <p:spPr bwMode="auto">
          <a:xfrm flipV="1">
            <a:off x="5334000" y="46482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56" name="Text Box 47"/>
          <p:cNvSpPr txBox="1">
            <a:spLocks noChangeArrowheads="1"/>
          </p:cNvSpPr>
          <p:nvPr/>
        </p:nvSpPr>
        <p:spPr bwMode="auto">
          <a:xfrm>
            <a:off x="6991350" y="5227638"/>
            <a:ext cx="11906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1-1</a:t>
            </a:r>
            <a:br>
              <a:rPr lang="en-US" altLang="zh-CN" sz="2400">
                <a:latin typeface="Times New Roman" panose="02020603050405020304" pitchFamily="18" charset="0"/>
              </a:rPr>
            </a:br>
            <a:r>
              <a:rPr lang="en-US" altLang="zh-CN" sz="2400">
                <a:latin typeface="Times New Roman" panose="02020603050405020304" pitchFamily="18" charset="0"/>
              </a:rPr>
              <a:t>not onto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3057" name="Text Box 48"/>
          <p:cNvSpPr txBox="1">
            <a:spLocks noChangeArrowheads="1"/>
          </p:cNvSpPr>
          <p:nvPr/>
        </p:nvSpPr>
        <p:spPr bwMode="auto">
          <a:xfrm>
            <a:off x="6781800" y="46482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3058" name="Text Box 49"/>
          <p:cNvSpPr txBox="1">
            <a:spLocks noChangeArrowheads="1"/>
          </p:cNvSpPr>
          <p:nvPr/>
        </p:nvSpPr>
        <p:spPr bwMode="auto">
          <a:xfrm>
            <a:off x="6781800" y="42672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3059" name="Text Box 50"/>
          <p:cNvSpPr txBox="1">
            <a:spLocks noChangeArrowheads="1"/>
          </p:cNvSpPr>
          <p:nvPr/>
        </p:nvSpPr>
        <p:spPr bwMode="auto">
          <a:xfrm>
            <a:off x="6781800" y="3962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3060" name="Text Box 51"/>
          <p:cNvSpPr txBox="1">
            <a:spLocks noChangeArrowheads="1"/>
          </p:cNvSpPr>
          <p:nvPr/>
        </p:nvSpPr>
        <p:spPr bwMode="auto">
          <a:xfrm>
            <a:off x="6781800" y="3657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3061" name="Text Box 52"/>
          <p:cNvSpPr txBox="1">
            <a:spLocks noChangeArrowheads="1"/>
          </p:cNvSpPr>
          <p:nvPr/>
        </p:nvSpPr>
        <p:spPr bwMode="auto">
          <a:xfrm>
            <a:off x="7924800" y="4419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3062" name="Text Box 53"/>
          <p:cNvSpPr txBox="1">
            <a:spLocks noChangeArrowheads="1"/>
          </p:cNvSpPr>
          <p:nvPr/>
        </p:nvSpPr>
        <p:spPr bwMode="auto">
          <a:xfrm>
            <a:off x="7924800" y="4038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3063" name="Text Box 54"/>
          <p:cNvSpPr txBox="1">
            <a:spLocks noChangeArrowheads="1"/>
          </p:cNvSpPr>
          <p:nvPr/>
        </p:nvSpPr>
        <p:spPr bwMode="auto">
          <a:xfrm>
            <a:off x="7924800" y="3657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3064" name="Line 55"/>
          <p:cNvSpPr>
            <a:spLocks noChangeShapeType="1"/>
          </p:cNvSpPr>
          <p:nvPr/>
        </p:nvSpPr>
        <p:spPr bwMode="auto">
          <a:xfrm flipV="1">
            <a:off x="6934200" y="38862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65" name="Line 56"/>
          <p:cNvSpPr>
            <a:spLocks noChangeShapeType="1"/>
          </p:cNvSpPr>
          <p:nvPr/>
        </p:nvSpPr>
        <p:spPr bwMode="auto">
          <a:xfrm flipV="1">
            <a:off x="6934200" y="42672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66" name="Line 57"/>
          <p:cNvSpPr>
            <a:spLocks noChangeShapeType="1"/>
          </p:cNvSpPr>
          <p:nvPr/>
        </p:nvSpPr>
        <p:spPr bwMode="auto">
          <a:xfrm>
            <a:off x="6934200" y="3886200"/>
            <a:ext cx="1143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67" name="Text Box 58"/>
          <p:cNvSpPr txBox="1">
            <a:spLocks noChangeArrowheads="1"/>
          </p:cNvSpPr>
          <p:nvPr/>
        </p:nvSpPr>
        <p:spPr bwMode="auto">
          <a:xfrm>
            <a:off x="7924800" y="4800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3068" name="Line 59"/>
          <p:cNvSpPr>
            <a:spLocks noChangeShapeType="1"/>
          </p:cNvSpPr>
          <p:nvPr/>
        </p:nvSpPr>
        <p:spPr bwMode="auto">
          <a:xfrm flipV="1">
            <a:off x="7010400" y="46482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69" name="Text Box 60"/>
          <p:cNvSpPr txBox="1">
            <a:spLocks noChangeArrowheads="1"/>
          </p:cNvSpPr>
          <p:nvPr/>
        </p:nvSpPr>
        <p:spPr bwMode="auto">
          <a:xfrm>
            <a:off x="7924800" y="3276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/>
      <p:bldP spid="43028" grpId="0"/>
      <p:bldP spid="43043" grpId="0"/>
      <p:bldP spid="4305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3DF685-53F0-4384-A1DC-AFED7A45BC66}" type="slidenum">
              <a:rPr lang="en-US" altLang="zh-CN"/>
            </a:fld>
            <a:endParaRPr lang="en-US" altLang="zh-CN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Identity Function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For any domain </a:t>
            </a:r>
            <a:r>
              <a:rPr lang="en-US" altLang="zh-CN" i="1" dirty="0"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</a:rPr>
              <a:t>, the </a:t>
            </a:r>
            <a:r>
              <a:rPr lang="en-US" altLang="zh-CN" i="1" dirty="0">
                <a:ea typeface="宋体" panose="02010600030101010101" pitchFamily="2" charset="-122"/>
              </a:rPr>
              <a:t>identity function I:A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dirty="0">
                <a:ea typeface="宋体" panose="02010600030101010101" pitchFamily="2" charset="-122"/>
              </a:rPr>
              <a:t> (also written </a:t>
            </a:r>
            <a:r>
              <a:rPr lang="en-US" altLang="zh-CN" i="1" dirty="0">
                <a:ea typeface="宋体" panose="02010600030101010101" pitchFamily="2" charset="-122"/>
              </a:rPr>
              <a:t>I</a:t>
            </a:r>
            <a:r>
              <a:rPr lang="en-US" altLang="zh-CN" i="1" baseline="-25000" dirty="0"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</a:rPr>
              <a:t>) on A is  </a:t>
            </a:r>
            <a:br>
              <a:rPr lang="en-GB" altLang="zh-CN" dirty="0">
                <a:ea typeface="宋体" panose="02010600030101010101" pitchFamily="2" charset="-122"/>
              </a:rPr>
            </a:br>
            <a:r>
              <a:rPr lang="en-GB" altLang="zh-CN" dirty="0">
                <a:ea typeface="宋体" panose="02010600030101010101" pitchFamily="2" charset="-122"/>
              </a:rPr>
              <a:t>      </a:t>
            </a:r>
            <a:r>
              <a:rPr lang="en-GB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        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dirty="0" err="1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i="1" dirty="0" err="1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)=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defRPr/>
            </a:pP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609600" indent="-609600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Is the identity function 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990600" lvl="1" indent="-533400">
              <a:buFontTx/>
              <a:buAutoNum type="arabicPeriod"/>
            </a:pP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one-to-one (injective)?  </a:t>
            </a:r>
            <a:endParaRPr lang="en-US" altLang="zh-CN" b="1" dirty="0">
              <a:solidFill>
                <a:srgbClr val="03071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990600" lvl="1" indent="-533400">
              <a:buFontTx/>
              <a:buAutoNum type="arabicPeriod"/>
            </a:pP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onto (surjective)?</a:t>
            </a:r>
            <a:endParaRPr lang="en-US" altLang="zh-CN" b="1" dirty="0">
              <a:solidFill>
                <a:srgbClr val="03071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defRPr/>
            </a:pP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067124" y="4114800"/>
            <a:ext cx="10668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b="1" kern="0" dirty="0">
                <a:solidFill>
                  <a:srgbClr val="8E2D06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Yes</a:t>
            </a:r>
            <a:endParaRPr lang="en-US" altLang="zh-CN" b="1" kern="0" dirty="0">
              <a:solidFill>
                <a:srgbClr val="8E2D06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943600" y="4757487"/>
            <a:ext cx="10668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b="1" kern="0" dirty="0">
                <a:solidFill>
                  <a:srgbClr val="8E2D06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Yes</a:t>
            </a:r>
            <a:endParaRPr lang="en-US" altLang="zh-CN" b="1" kern="0" dirty="0">
              <a:solidFill>
                <a:srgbClr val="8E2D06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18DCAB-E937-41B2-894D-7D6040434644}" type="slidenum">
              <a:rPr lang="en-US" altLang="zh-CN"/>
            </a:fld>
            <a:endParaRPr lang="en-US" altLang="zh-CN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identity function: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7892" name="Oval 3"/>
          <p:cNvSpPr>
            <a:spLocks noChangeArrowheads="1"/>
          </p:cNvSpPr>
          <p:nvPr/>
        </p:nvSpPr>
        <p:spPr bwMode="auto">
          <a:xfrm>
            <a:off x="990600" y="2895600"/>
            <a:ext cx="2286000" cy="2590800"/>
          </a:xfrm>
          <a:prstGeom prst="ellipse">
            <a:avLst/>
          </a:prstGeom>
          <a:solidFill>
            <a:srgbClr val="33CCCC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3789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Identity Function Illustrations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37894" name="Group 5"/>
          <p:cNvGrpSpPr/>
          <p:nvPr/>
        </p:nvGrpSpPr>
        <p:grpSpPr bwMode="auto">
          <a:xfrm>
            <a:off x="1520825" y="3546475"/>
            <a:ext cx="436563" cy="568325"/>
            <a:chOff x="958" y="2234"/>
            <a:chExt cx="275" cy="358"/>
          </a:xfrm>
        </p:grpSpPr>
        <p:sp>
          <p:nvSpPr>
            <p:cNvPr id="37926" name="Text Box 6"/>
            <p:cNvSpPr txBox="1">
              <a:spLocks noChangeArrowheads="1"/>
            </p:cNvSpPr>
            <p:nvPr/>
          </p:nvSpPr>
          <p:spPr bwMode="auto">
            <a:xfrm>
              <a:off x="1008" y="230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•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7927" name="Freeform 7"/>
            <p:cNvSpPr/>
            <p:nvPr/>
          </p:nvSpPr>
          <p:spPr bwMode="auto">
            <a:xfrm>
              <a:off x="958" y="2234"/>
              <a:ext cx="275" cy="214"/>
            </a:xfrm>
            <a:custGeom>
              <a:avLst/>
              <a:gdLst>
                <a:gd name="T0" fmla="*/ 193 w 275"/>
                <a:gd name="T1" fmla="*/ 206 h 214"/>
                <a:gd name="T2" fmla="*/ 266 w 275"/>
                <a:gd name="T3" fmla="*/ 93 h 214"/>
                <a:gd name="T4" fmla="*/ 137 w 275"/>
                <a:gd name="T5" fmla="*/ 4 h 214"/>
                <a:gd name="T6" fmla="*/ 7 w 275"/>
                <a:gd name="T7" fmla="*/ 69 h 214"/>
                <a:gd name="T8" fmla="*/ 96 w 275"/>
                <a:gd name="T9" fmla="*/ 214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5"/>
                <a:gd name="T16" fmla="*/ 0 h 214"/>
                <a:gd name="T17" fmla="*/ 275 w 275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5" h="214">
                  <a:moveTo>
                    <a:pt x="193" y="206"/>
                  </a:moveTo>
                  <a:cubicBezTo>
                    <a:pt x="205" y="187"/>
                    <a:pt x="275" y="127"/>
                    <a:pt x="266" y="93"/>
                  </a:cubicBezTo>
                  <a:cubicBezTo>
                    <a:pt x="257" y="59"/>
                    <a:pt x="180" y="8"/>
                    <a:pt x="137" y="4"/>
                  </a:cubicBezTo>
                  <a:cubicBezTo>
                    <a:pt x="94" y="0"/>
                    <a:pt x="14" y="34"/>
                    <a:pt x="7" y="69"/>
                  </a:cubicBezTo>
                  <a:cubicBezTo>
                    <a:pt x="0" y="104"/>
                    <a:pt x="78" y="184"/>
                    <a:pt x="96" y="21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7895" name="Group 8"/>
          <p:cNvGrpSpPr/>
          <p:nvPr/>
        </p:nvGrpSpPr>
        <p:grpSpPr bwMode="auto">
          <a:xfrm>
            <a:off x="1905000" y="3886200"/>
            <a:ext cx="436563" cy="568325"/>
            <a:chOff x="958" y="2234"/>
            <a:chExt cx="275" cy="358"/>
          </a:xfrm>
        </p:grpSpPr>
        <p:sp>
          <p:nvSpPr>
            <p:cNvPr id="37924" name="Text Box 9"/>
            <p:cNvSpPr txBox="1">
              <a:spLocks noChangeArrowheads="1"/>
            </p:cNvSpPr>
            <p:nvPr/>
          </p:nvSpPr>
          <p:spPr bwMode="auto">
            <a:xfrm>
              <a:off x="1008" y="230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•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7925" name="Freeform 10"/>
            <p:cNvSpPr/>
            <p:nvPr/>
          </p:nvSpPr>
          <p:spPr bwMode="auto">
            <a:xfrm>
              <a:off x="958" y="2234"/>
              <a:ext cx="275" cy="214"/>
            </a:xfrm>
            <a:custGeom>
              <a:avLst/>
              <a:gdLst>
                <a:gd name="T0" fmla="*/ 193 w 275"/>
                <a:gd name="T1" fmla="*/ 206 h 214"/>
                <a:gd name="T2" fmla="*/ 266 w 275"/>
                <a:gd name="T3" fmla="*/ 93 h 214"/>
                <a:gd name="T4" fmla="*/ 137 w 275"/>
                <a:gd name="T5" fmla="*/ 4 h 214"/>
                <a:gd name="T6" fmla="*/ 7 w 275"/>
                <a:gd name="T7" fmla="*/ 69 h 214"/>
                <a:gd name="T8" fmla="*/ 96 w 275"/>
                <a:gd name="T9" fmla="*/ 214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5"/>
                <a:gd name="T16" fmla="*/ 0 h 214"/>
                <a:gd name="T17" fmla="*/ 275 w 275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5" h="214">
                  <a:moveTo>
                    <a:pt x="193" y="206"/>
                  </a:moveTo>
                  <a:cubicBezTo>
                    <a:pt x="205" y="187"/>
                    <a:pt x="275" y="127"/>
                    <a:pt x="266" y="93"/>
                  </a:cubicBezTo>
                  <a:cubicBezTo>
                    <a:pt x="257" y="59"/>
                    <a:pt x="180" y="8"/>
                    <a:pt x="137" y="4"/>
                  </a:cubicBezTo>
                  <a:cubicBezTo>
                    <a:pt x="94" y="0"/>
                    <a:pt x="14" y="34"/>
                    <a:pt x="7" y="69"/>
                  </a:cubicBezTo>
                  <a:cubicBezTo>
                    <a:pt x="0" y="104"/>
                    <a:pt x="78" y="184"/>
                    <a:pt x="96" y="21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7896" name="Group 11"/>
          <p:cNvGrpSpPr/>
          <p:nvPr/>
        </p:nvGrpSpPr>
        <p:grpSpPr bwMode="auto">
          <a:xfrm>
            <a:off x="2438400" y="4724400"/>
            <a:ext cx="436563" cy="568325"/>
            <a:chOff x="958" y="2234"/>
            <a:chExt cx="275" cy="358"/>
          </a:xfrm>
        </p:grpSpPr>
        <p:sp>
          <p:nvSpPr>
            <p:cNvPr id="37922" name="Text Box 12"/>
            <p:cNvSpPr txBox="1">
              <a:spLocks noChangeArrowheads="1"/>
            </p:cNvSpPr>
            <p:nvPr/>
          </p:nvSpPr>
          <p:spPr bwMode="auto">
            <a:xfrm>
              <a:off x="1008" y="230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•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7923" name="Freeform 13"/>
            <p:cNvSpPr/>
            <p:nvPr/>
          </p:nvSpPr>
          <p:spPr bwMode="auto">
            <a:xfrm>
              <a:off x="958" y="2234"/>
              <a:ext cx="275" cy="214"/>
            </a:xfrm>
            <a:custGeom>
              <a:avLst/>
              <a:gdLst>
                <a:gd name="T0" fmla="*/ 193 w 275"/>
                <a:gd name="T1" fmla="*/ 206 h 214"/>
                <a:gd name="T2" fmla="*/ 266 w 275"/>
                <a:gd name="T3" fmla="*/ 93 h 214"/>
                <a:gd name="T4" fmla="*/ 137 w 275"/>
                <a:gd name="T5" fmla="*/ 4 h 214"/>
                <a:gd name="T6" fmla="*/ 7 w 275"/>
                <a:gd name="T7" fmla="*/ 69 h 214"/>
                <a:gd name="T8" fmla="*/ 96 w 275"/>
                <a:gd name="T9" fmla="*/ 214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5"/>
                <a:gd name="T16" fmla="*/ 0 h 214"/>
                <a:gd name="T17" fmla="*/ 275 w 275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5" h="214">
                  <a:moveTo>
                    <a:pt x="193" y="206"/>
                  </a:moveTo>
                  <a:cubicBezTo>
                    <a:pt x="205" y="187"/>
                    <a:pt x="275" y="127"/>
                    <a:pt x="266" y="93"/>
                  </a:cubicBezTo>
                  <a:cubicBezTo>
                    <a:pt x="257" y="59"/>
                    <a:pt x="180" y="8"/>
                    <a:pt x="137" y="4"/>
                  </a:cubicBezTo>
                  <a:cubicBezTo>
                    <a:pt x="94" y="0"/>
                    <a:pt x="14" y="34"/>
                    <a:pt x="7" y="69"/>
                  </a:cubicBezTo>
                  <a:cubicBezTo>
                    <a:pt x="0" y="104"/>
                    <a:pt x="78" y="184"/>
                    <a:pt x="96" y="21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7897" name="Group 14"/>
          <p:cNvGrpSpPr/>
          <p:nvPr/>
        </p:nvGrpSpPr>
        <p:grpSpPr bwMode="auto">
          <a:xfrm>
            <a:off x="2514600" y="4343400"/>
            <a:ext cx="436563" cy="568325"/>
            <a:chOff x="958" y="2234"/>
            <a:chExt cx="275" cy="358"/>
          </a:xfrm>
        </p:grpSpPr>
        <p:sp>
          <p:nvSpPr>
            <p:cNvPr id="37920" name="Text Box 15"/>
            <p:cNvSpPr txBox="1">
              <a:spLocks noChangeArrowheads="1"/>
            </p:cNvSpPr>
            <p:nvPr/>
          </p:nvSpPr>
          <p:spPr bwMode="auto">
            <a:xfrm>
              <a:off x="1008" y="230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•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7921" name="Freeform 16"/>
            <p:cNvSpPr/>
            <p:nvPr/>
          </p:nvSpPr>
          <p:spPr bwMode="auto">
            <a:xfrm>
              <a:off x="958" y="2234"/>
              <a:ext cx="275" cy="214"/>
            </a:xfrm>
            <a:custGeom>
              <a:avLst/>
              <a:gdLst>
                <a:gd name="T0" fmla="*/ 193 w 275"/>
                <a:gd name="T1" fmla="*/ 206 h 214"/>
                <a:gd name="T2" fmla="*/ 266 w 275"/>
                <a:gd name="T3" fmla="*/ 93 h 214"/>
                <a:gd name="T4" fmla="*/ 137 w 275"/>
                <a:gd name="T5" fmla="*/ 4 h 214"/>
                <a:gd name="T6" fmla="*/ 7 w 275"/>
                <a:gd name="T7" fmla="*/ 69 h 214"/>
                <a:gd name="T8" fmla="*/ 96 w 275"/>
                <a:gd name="T9" fmla="*/ 214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5"/>
                <a:gd name="T16" fmla="*/ 0 h 214"/>
                <a:gd name="T17" fmla="*/ 275 w 275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5" h="214">
                  <a:moveTo>
                    <a:pt x="193" y="206"/>
                  </a:moveTo>
                  <a:cubicBezTo>
                    <a:pt x="205" y="187"/>
                    <a:pt x="275" y="127"/>
                    <a:pt x="266" y="93"/>
                  </a:cubicBezTo>
                  <a:cubicBezTo>
                    <a:pt x="257" y="59"/>
                    <a:pt x="180" y="8"/>
                    <a:pt x="137" y="4"/>
                  </a:cubicBezTo>
                  <a:cubicBezTo>
                    <a:pt x="94" y="0"/>
                    <a:pt x="14" y="34"/>
                    <a:pt x="7" y="69"/>
                  </a:cubicBezTo>
                  <a:cubicBezTo>
                    <a:pt x="0" y="104"/>
                    <a:pt x="78" y="184"/>
                    <a:pt x="96" y="21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7898" name="Group 17"/>
          <p:cNvGrpSpPr/>
          <p:nvPr/>
        </p:nvGrpSpPr>
        <p:grpSpPr bwMode="auto">
          <a:xfrm>
            <a:off x="2362200" y="3657600"/>
            <a:ext cx="436563" cy="568325"/>
            <a:chOff x="958" y="2234"/>
            <a:chExt cx="275" cy="358"/>
          </a:xfrm>
        </p:grpSpPr>
        <p:sp>
          <p:nvSpPr>
            <p:cNvPr id="37918" name="Text Box 18"/>
            <p:cNvSpPr txBox="1">
              <a:spLocks noChangeArrowheads="1"/>
            </p:cNvSpPr>
            <p:nvPr/>
          </p:nvSpPr>
          <p:spPr bwMode="auto">
            <a:xfrm>
              <a:off x="1008" y="230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•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7919" name="Freeform 19"/>
            <p:cNvSpPr/>
            <p:nvPr/>
          </p:nvSpPr>
          <p:spPr bwMode="auto">
            <a:xfrm>
              <a:off x="958" y="2234"/>
              <a:ext cx="275" cy="214"/>
            </a:xfrm>
            <a:custGeom>
              <a:avLst/>
              <a:gdLst>
                <a:gd name="T0" fmla="*/ 193 w 275"/>
                <a:gd name="T1" fmla="*/ 206 h 214"/>
                <a:gd name="T2" fmla="*/ 266 w 275"/>
                <a:gd name="T3" fmla="*/ 93 h 214"/>
                <a:gd name="T4" fmla="*/ 137 w 275"/>
                <a:gd name="T5" fmla="*/ 4 h 214"/>
                <a:gd name="T6" fmla="*/ 7 w 275"/>
                <a:gd name="T7" fmla="*/ 69 h 214"/>
                <a:gd name="T8" fmla="*/ 96 w 275"/>
                <a:gd name="T9" fmla="*/ 214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5"/>
                <a:gd name="T16" fmla="*/ 0 h 214"/>
                <a:gd name="T17" fmla="*/ 275 w 275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5" h="214">
                  <a:moveTo>
                    <a:pt x="193" y="206"/>
                  </a:moveTo>
                  <a:cubicBezTo>
                    <a:pt x="205" y="187"/>
                    <a:pt x="275" y="127"/>
                    <a:pt x="266" y="93"/>
                  </a:cubicBezTo>
                  <a:cubicBezTo>
                    <a:pt x="257" y="59"/>
                    <a:pt x="180" y="8"/>
                    <a:pt x="137" y="4"/>
                  </a:cubicBezTo>
                  <a:cubicBezTo>
                    <a:pt x="94" y="0"/>
                    <a:pt x="14" y="34"/>
                    <a:pt x="7" y="69"/>
                  </a:cubicBezTo>
                  <a:cubicBezTo>
                    <a:pt x="0" y="104"/>
                    <a:pt x="78" y="184"/>
                    <a:pt x="96" y="21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7899" name="Group 20"/>
          <p:cNvGrpSpPr/>
          <p:nvPr/>
        </p:nvGrpSpPr>
        <p:grpSpPr bwMode="auto">
          <a:xfrm>
            <a:off x="2133600" y="3276600"/>
            <a:ext cx="436563" cy="568325"/>
            <a:chOff x="958" y="2234"/>
            <a:chExt cx="275" cy="358"/>
          </a:xfrm>
        </p:grpSpPr>
        <p:sp>
          <p:nvSpPr>
            <p:cNvPr id="37916" name="Text Box 21"/>
            <p:cNvSpPr txBox="1">
              <a:spLocks noChangeArrowheads="1"/>
            </p:cNvSpPr>
            <p:nvPr/>
          </p:nvSpPr>
          <p:spPr bwMode="auto">
            <a:xfrm>
              <a:off x="1008" y="230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•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7917" name="Freeform 22"/>
            <p:cNvSpPr/>
            <p:nvPr/>
          </p:nvSpPr>
          <p:spPr bwMode="auto">
            <a:xfrm>
              <a:off x="958" y="2234"/>
              <a:ext cx="275" cy="214"/>
            </a:xfrm>
            <a:custGeom>
              <a:avLst/>
              <a:gdLst>
                <a:gd name="T0" fmla="*/ 193 w 275"/>
                <a:gd name="T1" fmla="*/ 206 h 214"/>
                <a:gd name="T2" fmla="*/ 266 w 275"/>
                <a:gd name="T3" fmla="*/ 93 h 214"/>
                <a:gd name="T4" fmla="*/ 137 w 275"/>
                <a:gd name="T5" fmla="*/ 4 h 214"/>
                <a:gd name="T6" fmla="*/ 7 w 275"/>
                <a:gd name="T7" fmla="*/ 69 h 214"/>
                <a:gd name="T8" fmla="*/ 96 w 275"/>
                <a:gd name="T9" fmla="*/ 214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5"/>
                <a:gd name="T16" fmla="*/ 0 h 214"/>
                <a:gd name="T17" fmla="*/ 275 w 275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5" h="214">
                  <a:moveTo>
                    <a:pt x="193" y="206"/>
                  </a:moveTo>
                  <a:cubicBezTo>
                    <a:pt x="205" y="187"/>
                    <a:pt x="275" y="127"/>
                    <a:pt x="266" y="93"/>
                  </a:cubicBezTo>
                  <a:cubicBezTo>
                    <a:pt x="257" y="59"/>
                    <a:pt x="180" y="8"/>
                    <a:pt x="137" y="4"/>
                  </a:cubicBezTo>
                  <a:cubicBezTo>
                    <a:pt x="94" y="0"/>
                    <a:pt x="14" y="34"/>
                    <a:pt x="7" y="69"/>
                  </a:cubicBezTo>
                  <a:cubicBezTo>
                    <a:pt x="0" y="104"/>
                    <a:pt x="78" y="184"/>
                    <a:pt x="96" y="21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7900" name="Group 23"/>
          <p:cNvGrpSpPr/>
          <p:nvPr/>
        </p:nvGrpSpPr>
        <p:grpSpPr bwMode="auto">
          <a:xfrm>
            <a:off x="1752600" y="4648200"/>
            <a:ext cx="436563" cy="568325"/>
            <a:chOff x="958" y="2234"/>
            <a:chExt cx="275" cy="358"/>
          </a:xfrm>
        </p:grpSpPr>
        <p:sp>
          <p:nvSpPr>
            <p:cNvPr id="37914" name="Text Box 24"/>
            <p:cNvSpPr txBox="1">
              <a:spLocks noChangeArrowheads="1"/>
            </p:cNvSpPr>
            <p:nvPr/>
          </p:nvSpPr>
          <p:spPr bwMode="auto">
            <a:xfrm>
              <a:off x="1008" y="230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•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7915" name="Freeform 25"/>
            <p:cNvSpPr/>
            <p:nvPr/>
          </p:nvSpPr>
          <p:spPr bwMode="auto">
            <a:xfrm>
              <a:off x="958" y="2234"/>
              <a:ext cx="275" cy="214"/>
            </a:xfrm>
            <a:custGeom>
              <a:avLst/>
              <a:gdLst>
                <a:gd name="T0" fmla="*/ 193 w 275"/>
                <a:gd name="T1" fmla="*/ 206 h 214"/>
                <a:gd name="T2" fmla="*/ 266 w 275"/>
                <a:gd name="T3" fmla="*/ 93 h 214"/>
                <a:gd name="T4" fmla="*/ 137 w 275"/>
                <a:gd name="T5" fmla="*/ 4 h 214"/>
                <a:gd name="T6" fmla="*/ 7 w 275"/>
                <a:gd name="T7" fmla="*/ 69 h 214"/>
                <a:gd name="T8" fmla="*/ 96 w 275"/>
                <a:gd name="T9" fmla="*/ 214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5"/>
                <a:gd name="T16" fmla="*/ 0 h 214"/>
                <a:gd name="T17" fmla="*/ 275 w 275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5" h="214">
                  <a:moveTo>
                    <a:pt x="193" y="206"/>
                  </a:moveTo>
                  <a:cubicBezTo>
                    <a:pt x="205" y="187"/>
                    <a:pt x="275" y="127"/>
                    <a:pt x="266" y="93"/>
                  </a:cubicBezTo>
                  <a:cubicBezTo>
                    <a:pt x="257" y="59"/>
                    <a:pt x="180" y="8"/>
                    <a:pt x="137" y="4"/>
                  </a:cubicBezTo>
                  <a:cubicBezTo>
                    <a:pt x="94" y="0"/>
                    <a:pt x="14" y="34"/>
                    <a:pt x="7" y="69"/>
                  </a:cubicBezTo>
                  <a:cubicBezTo>
                    <a:pt x="0" y="104"/>
                    <a:pt x="78" y="184"/>
                    <a:pt x="96" y="21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7901" name="Group 26"/>
          <p:cNvGrpSpPr/>
          <p:nvPr/>
        </p:nvGrpSpPr>
        <p:grpSpPr bwMode="auto">
          <a:xfrm>
            <a:off x="1371600" y="4343400"/>
            <a:ext cx="436563" cy="568325"/>
            <a:chOff x="958" y="2234"/>
            <a:chExt cx="275" cy="358"/>
          </a:xfrm>
        </p:grpSpPr>
        <p:sp>
          <p:nvSpPr>
            <p:cNvPr id="37912" name="Text Box 27"/>
            <p:cNvSpPr txBox="1">
              <a:spLocks noChangeArrowheads="1"/>
            </p:cNvSpPr>
            <p:nvPr/>
          </p:nvSpPr>
          <p:spPr bwMode="auto">
            <a:xfrm>
              <a:off x="1008" y="230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•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7913" name="Freeform 28"/>
            <p:cNvSpPr/>
            <p:nvPr/>
          </p:nvSpPr>
          <p:spPr bwMode="auto">
            <a:xfrm>
              <a:off x="958" y="2234"/>
              <a:ext cx="275" cy="214"/>
            </a:xfrm>
            <a:custGeom>
              <a:avLst/>
              <a:gdLst>
                <a:gd name="T0" fmla="*/ 193 w 275"/>
                <a:gd name="T1" fmla="*/ 206 h 214"/>
                <a:gd name="T2" fmla="*/ 266 w 275"/>
                <a:gd name="T3" fmla="*/ 93 h 214"/>
                <a:gd name="T4" fmla="*/ 137 w 275"/>
                <a:gd name="T5" fmla="*/ 4 h 214"/>
                <a:gd name="T6" fmla="*/ 7 w 275"/>
                <a:gd name="T7" fmla="*/ 69 h 214"/>
                <a:gd name="T8" fmla="*/ 96 w 275"/>
                <a:gd name="T9" fmla="*/ 214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5"/>
                <a:gd name="T16" fmla="*/ 0 h 214"/>
                <a:gd name="T17" fmla="*/ 275 w 275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5" h="214">
                  <a:moveTo>
                    <a:pt x="193" y="206"/>
                  </a:moveTo>
                  <a:cubicBezTo>
                    <a:pt x="205" y="187"/>
                    <a:pt x="275" y="127"/>
                    <a:pt x="266" y="93"/>
                  </a:cubicBezTo>
                  <a:cubicBezTo>
                    <a:pt x="257" y="59"/>
                    <a:pt x="180" y="8"/>
                    <a:pt x="137" y="4"/>
                  </a:cubicBezTo>
                  <a:cubicBezTo>
                    <a:pt x="94" y="0"/>
                    <a:pt x="14" y="34"/>
                    <a:pt x="7" y="69"/>
                  </a:cubicBezTo>
                  <a:cubicBezTo>
                    <a:pt x="0" y="104"/>
                    <a:pt x="78" y="184"/>
                    <a:pt x="96" y="21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7902" name="Group 29"/>
          <p:cNvGrpSpPr/>
          <p:nvPr/>
        </p:nvGrpSpPr>
        <p:grpSpPr bwMode="auto">
          <a:xfrm>
            <a:off x="1143000" y="3886200"/>
            <a:ext cx="436563" cy="568325"/>
            <a:chOff x="958" y="2234"/>
            <a:chExt cx="275" cy="358"/>
          </a:xfrm>
        </p:grpSpPr>
        <p:sp>
          <p:nvSpPr>
            <p:cNvPr id="37910" name="Text Box 30"/>
            <p:cNvSpPr txBox="1">
              <a:spLocks noChangeArrowheads="1"/>
            </p:cNvSpPr>
            <p:nvPr/>
          </p:nvSpPr>
          <p:spPr bwMode="auto">
            <a:xfrm>
              <a:off x="1008" y="230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•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7911" name="Freeform 31"/>
            <p:cNvSpPr/>
            <p:nvPr/>
          </p:nvSpPr>
          <p:spPr bwMode="auto">
            <a:xfrm>
              <a:off x="958" y="2234"/>
              <a:ext cx="275" cy="214"/>
            </a:xfrm>
            <a:custGeom>
              <a:avLst/>
              <a:gdLst>
                <a:gd name="T0" fmla="*/ 193 w 275"/>
                <a:gd name="T1" fmla="*/ 206 h 214"/>
                <a:gd name="T2" fmla="*/ 266 w 275"/>
                <a:gd name="T3" fmla="*/ 93 h 214"/>
                <a:gd name="T4" fmla="*/ 137 w 275"/>
                <a:gd name="T5" fmla="*/ 4 h 214"/>
                <a:gd name="T6" fmla="*/ 7 w 275"/>
                <a:gd name="T7" fmla="*/ 69 h 214"/>
                <a:gd name="T8" fmla="*/ 96 w 275"/>
                <a:gd name="T9" fmla="*/ 214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5"/>
                <a:gd name="T16" fmla="*/ 0 h 214"/>
                <a:gd name="T17" fmla="*/ 275 w 275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5" h="214">
                  <a:moveTo>
                    <a:pt x="193" y="206"/>
                  </a:moveTo>
                  <a:cubicBezTo>
                    <a:pt x="205" y="187"/>
                    <a:pt x="275" y="127"/>
                    <a:pt x="266" y="93"/>
                  </a:cubicBezTo>
                  <a:cubicBezTo>
                    <a:pt x="257" y="59"/>
                    <a:pt x="180" y="8"/>
                    <a:pt x="137" y="4"/>
                  </a:cubicBezTo>
                  <a:cubicBezTo>
                    <a:pt x="94" y="0"/>
                    <a:pt x="14" y="34"/>
                    <a:pt x="7" y="69"/>
                  </a:cubicBezTo>
                  <a:cubicBezTo>
                    <a:pt x="0" y="104"/>
                    <a:pt x="78" y="184"/>
                    <a:pt x="96" y="21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903" name="Text Box 32"/>
          <p:cNvSpPr txBox="1">
            <a:spLocks noChangeArrowheads="1"/>
          </p:cNvSpPr>
          <p:nvPr/>
        </p:nvSpPr>
        <p:spPr bwMode="auto">
          <a:xfrm>
            <a:off x="922338" y="5524500"/>
            <a:ext cx="2433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Domain and range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7904" name="Line 33"/>
          <p:cNvSpPr>
            <a:spLocks noChangeShapeType="1"/>
          </p:cNvSpPr>
          <p:nvPr/>
        </p:nvSpPr>
        <p:spPr bwMode="auto">
          <a:xfrm>
            <a:off x="5029200" y="28956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5" name="Line 34"/>
          <p:cNvSpPr>
            <a:spLocks noChangeShapeType="1"/>
          </p:cNvSpPr>
          <p:nvPr/>
        </p:nvSpPr>
        <p:spPr bwMode="auto">
          <a:xfrm>
            <a:off x="5029200" y="5257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6" name="Line 35"/>
          <p:cNvSpPr>
            <a:spLocks noChangeShapeType="1"/>
          </p:cNvSpPr>
          <p:nvPr/>
        </p:nvSpPr>
        <p:spPr bwMode="auto">
          <a:xfrm flipV="1">
            <a:off x="5029200" y="3124200"/>
            <a:ext cx="21336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7" name="Text Box 36"/>
          <p:cNvSpPr txBox="1">
            <a:spLocks noChangeArrowheads="1"/>
          </p:cNvSpPr>
          <p:nvPr/>
        </p:nvSpPr>
        <p:spPr bwMode="auto">
          <a:xfrm>
            <a:off x="5745163" y="541020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x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7908" name="Text Box 37"/>
          <p:cNvSpPr txBox="1">
            <a:spLocks noChangeArrowheads="1"/>
          </p:cNvSpPr>
          <p:nvPr/>
        </p:nvSpPr>
        <p:spPr bwMode="auto">
          <a:xfrm>
            <a:off x="4487863" y="373380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y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7909" name="Text Box 38"/>
          <p:cNvSpPr txBox="1">
            <a:spLocks noChangeArrowheads="1"/>
          </p:cNvSpPr>
          <p:nvPr/>
        </p:nvSpPr>
        <p:spPr bwMode="auto">
          <a:xfrm>
            <a:off x="6400800" y="3810000"/>
            <a:ext cx="1360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b="1" i="1">
                <a:solidFill>
                  <a:srgbClr val="030711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000" b="1">
                <a:solidFill>
                  <a:srgbClr val="030711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sz="2000" b="1" i="1">
                <a:solidFill>
                  <a:srgbClr val="03071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b="1">
                <a:solidFill>
                  <a:srgbClr val="03071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rgbClr val="03071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b="1">
                <a:solidFill>
                  <a:srgbClr val="030711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zh-CN" sz="2000" b="1" i="1">
                <a:solidFill>
                  <a:srgbClr val="030711"/>
                </a:solidFill>
                <a:latin typeface="Times New Roman" panose="02020603050405020304" pitchFamily="18" charset="0"/>
              </a:rPr>
              <a:t>x</a:t>
            </a:r>
            <a:endParaRPr lang="en-US" altLang="zh-CN" sz="2000" b="1" i="1">
              <a:solidFill>
                <a:srgbClr val="03071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6E565E-6D1C-4601-8C6B-9173D4A99095}" type="slidenum">
              <a:rPr lang="en-US" altLang="zh-CN"/>
            </a:fld>
            <a:endParaRPr lang="en-US" altLang="zh-CN"/>
          </a:p>
        </p:txBody>
      </p:sp>
      <p:sp>
        <p:nvSpPr>
          <p:cNvPr id="12" name="灯片编号占位符 5"/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ctr">
              <a:defRPr/>
            </a:pPr>
            <a:fld id="{BFD8EDCE-C9DB-4DE9-BB94-0787CA49B064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  <p:grpSp>
        <p:nvGrpSpPr>
          <p:cNvPr id="44037" name="Group 3"/>
          <p:cNvGrpSpPr/>
          <p:nvPr/>
        </p:nvGrpSpPr>
        <p:grpSpPr bwMode="auto">
          <a:xfrm>
            <a:off x="1981200" y="2819400"/>
            <a:ext cx="5029200" cy="2438400"/>
            <a:chOff x="1997" y="1314"/>
            <a:chExt cx="1889" cy="1009"/>
          </a:xfrm>
        </p:grpSpPr>
        <p:grpSp>
          <p:nvGrpSpPr>
            <p:cNvPr id="44039" name="Group 4"/>
            <p:cNvGrpSpPr/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12293" name="Oval 5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294" name="Oval 6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12295" name="Oval 7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96" name="Oval 8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97" name="Oval 9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98" name="Oval 10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4038" name="Rectangle 11"/>
          <p:cNvSpPr>
            <a:spLocks noGrp="1" noChangeArrowheads="1"/>
          </p:cNvSpPr>
          <p:nvPr>
            <p:ph type="body" idx="4294967295"/>
          </p:nvPr>
        </p:nvSpPr>
        <p:spPr>
          <a:xfrm>
            <a:off x="2133600" y="3352800"/>
            <a:ext cx="4572000" cy="685800"/>
          </a:xfrm>
        </p:spPr>
        <p:txBody>
          <a:bodyPr/>
          <a:lstStyle/>
          <a:p>
            <a:pPr algn="ctr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ea typeface="宋体" panose="02010600030101010101" pitchFamily="2" charset="-122"/>
              </a:rPr>
              <a:t>Inverse Function and Composition of Functions</a:t>
            </a:r>
            <a:endParaRPr lang="en-US" altLang="zh-CN" sz="24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D3D216-0724-4027-AB9C-B303CC94A0E5}" type="slidenum">
              <a:rPr lang="en-US" altLang="zh-CN"/>
            </a:fld>
            <a:endParaRPr lang="en-US" altLang="zh-CN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Function Composition Operator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</a:rPr>
              <a:t>Definition.  </a:t>
            </a:r>
            <a:r>
              <a:rPr lang="en-US" altLang="zh-CN" dirty="0">
                <a:ea typeface="宋体" panose="02010600030101010101" pitchFamily="2" charset="-122"/>
              </a:rPr>
              <a:t>For functions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g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: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dirty="0">
                <a:ea typeface="宋体" panose="02010600030101010101" pitchFamily="2" charset="-122"/>
              </a:rPr>
              <a:t> , </a:t>
            </a:r>
            <a:r>
              <a:rPr lang="en-US" altLang="zh-CN" i="1" dirty="0">
                <a:ea typeface="宋体" panose="02010600030101010101" pitchFamily="2" charset="-122"/>
              </a:rPr>
              <a:t>  f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r>
              <a:rPr lang="en-US" altLang="zh-CN" i="1" dirty="0">
                <a:ea typeface="宋体" panose="02010600030101010101" pitchFamily="2" charset="-122"/>
              </a:rPr>
              <a:t>B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C, we define: </a:t>
            </a:r>
            <a:endParaRPr lang="en-US" altLang="zh-CN" i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endParaRPr lang="en-US" altLang="zh-CN" i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i="1" dirty="0">
                <a:solidFill>
                  <a:srgbClr val="030711"/>
                </a:solidFill>
                <a:ea typeface="宋体" panose="02010600030101010101" pitchFamily="2" charset="-122"/>
              </a:rPr>
              <a:t>g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anose="02010600030101010101" pitchFamily="2" charset="-122"/>
              </a:rPr>
              <a:t>a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</a:rPr>
              <a:t>)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, so </a:t>
            </a:r>
            <a:r>
              <a:rPr lang="en-US" altLang="zh-CN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anose="02010600030101010101" pitchFamily="2" charset="-122"/>
              </a:rPr>
              <a:t>g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anose="02010600030101010101" pitchFamily="2" charset="-122"/>
              </a:rPr>
              <a:t>a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</a:rPr>
              <a:t>)) is defined and </a:t>
            </a:r>
            <a:r>
              <a:rPr lang="en-US" altLang="zh-CN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anose="02010600030101010101" pitchFamily="2" charset="-122"/>
              </a:rPr>
              <a:t>g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anose="02010600030101010101" pitchFamily="2" charset="-122"/>
              </a:rPr>
              <a:t>a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</a:rPr>
              <a:t>))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  <a:endParaRPr lang="en-US" altLang="zh-CN" dirty="0">
              <a:solidFill>
                <a:srgbClr val="03071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endParaRPr lang="en-US" altLang="zh-CN" dirty="0">
              <a:solidFill>
                <a:srgbClr val="030711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</a:rPr>
              <a:t>Note that     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is non-commutative, </a:t>
            </a:r>
            <a:endParaRPr lang="en-US" altLang="zh-CN" dirty="0">
              <a:solidFill>
                <a:srgbClr val="03071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i.e., we don</a:t>
            </a:r>
            <a:r>
              <a:rPr lang="en-US" altLang="zh-CN" dirty="0">
                <a:solidFill>
                  <a:srgbClr val="03071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’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 always have </a:t>
            </a:r>
            <a:r>
              <a:rPr lang="en-US" altLang="zh-CN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</a:t>
            </a:r>
            <a:endParaRPr lang="en-US" altLang="zh-CN" dirty="0">
              <a:solidFill>
                <a:srgbClr val="03071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54279" name="对象 1"/>
          <p:cNvGraphicFramePr>
            <a:graphicFrameLocks noChangeAspect="1"/>
          </p:cNvGraphicFramePr>
          <p:nvPr/>
        </p:nvGraphicFramePr>
        <p:xfrm>
          <a:off x="4521200" y="3325813"/>
          <a:ext cx="101600" cy="4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76" name="Equation" r:id="rId1" imgW="101600" imgH="114300" progId="Equation.DSMT4">
                  <p:embed/>
                </p:oleObj>
              </mc:Choice>
              <mc:Fallback>
                <p:oleObj name="Equation" r:id="rId1" imgW="101600" imgH="114300" progId="Equation.DSMT4">
                  <p:embed/>
                  <p:pic>
                    <p:nvPicPr>
                      <p:cNvPr id="0" name="图片 74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3325813"/>
                        <a:ext cx="101600" cy="46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0" name="对象 2"/>
          <p:cNvGraphicFramePr>
            <a:graphicFrameLocks noChangeAspect="1"/>
          </p:cNvGraphicFramePr>
          <p:nvPr/>
        </p:nvGraphicFramePr>
        <p:xfrm>
          <a:off x="2667000" y="1981200"/>
          <a:ext cx="327025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77" name="Equation" r:id="rId3" imgW="101600" imgH="114300" progId="Equation.DSMT4">
                  <p:embed/>
                </p:oleObj>
              </mc:Choice>
              <mc:Fallback>
                <p:oleObj name="Equation" r:id="rId3" imgW="101600" imgH="114300" progId="Equation.DSMT4">
                  <p:embed/>
                  <p:pic>
                    <p:nvPicPr>
                      <p:cNvPr id="0" name="图片 74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981200"/>
                        <a:ext cx="327025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1" name="对象 3"/>
          <p:cNvGraphicFramePr>
            <a:graphicFrameLocks noChangeAspect="1"/>
          </p:cNvGraphicFramePr>
          <p:nvPr/>
        </p:nvGraphicFramePr>
        <p:xfrm>
          <a:off x="2819400" y="3962400"/>
          <a:ext cx="3270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78" name="Equation" r:id="rId5" imgW="101600" imgH="114300" progId="Equation.DSMT4">
                  <p:embed/>
                </p:oleObj>
              </mc:Choice>
              <mc:Fallback>
                <p:oleObj name="Equation" r:id="rId5" imgW="101600" imgH="114300" progId="Equation.DSMT4">
                  <p:embed/>
                  <p:pic>
                    <p:nvPicPr>
                      <p:cNvPr id="0" name="图片 74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962400"/>
                        <a:ext cx="3270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2" name="对象 4"/>
          <p:cNvGraphicFramePr>
            <a:graphicFrameLocks noChangeAspect="1"/>
          </p:cNvGraphicFramePr>
          <p:nvPr/>
        </p:nvGraphicFramePr>
        <p:xfrm>
          <a:off x="3581400" y="1905000"/>
          <a:ext cx="27701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79" name="Equation" r:id="rId6" imgW="1307465" imgH="431800" progId="Equation.DSMT4">
                  <p:embed/>
                </p:oleObj>
              </mc:Choice>
              <mc:Fallback>
                <p:oleObj name="Equation" r:id="rId6" imgW="1307465" imgH="431800" progId="Equation.DSMT4">
                  <p:embed/>
                  <p:pic>
                    <p:nvPicPr>
                      <p:cNvPr id="0" name="图片 74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905000"/>
                        <a:ext cx="277018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3" name="对象 6"/>
          <p:cNvGraphicFramePr>
            <a:graphicFrameLocks noChangeAspect="1"/>
          </p:cNvGraphicFramePr>
          <p:nvPr/>
        </p:nvGraphicFramePr>
        <p:xfrm>
          <a:off x="4419600" y="5029200"/>
          <a:ext cx="1857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80" name="Equation" r:id="rId8" imgW="825500" imgH="203200" progId="Equation.DSMT4">
                  <p:embed/>
                </p:oleObj>
              </mc:Choice>
              <mc:Fallback>
                <p:oleObj name="Equation" r:id="rId8" imgW="825500" imgH="203200" progId="Equation.DSMT4">
                  <p:embed/>
                  <p:pic>
                    <p:nvPicPr>
                      <p:cNvPr id="0" name="图片 74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029200"/>
                        <a:ext cx="18573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AE2F8C-8BAC-4CE1-B341-701EA907F1F3}" type="slidenum">
              <a:rPr lang="en-US" altLang="zh-CN"/>
            </a:fld>
            <a:endParaRPr lang="en-US" altLang="zh-CN"/>
          </a:p>
        </p:txBody>
      </p:sp>
      <p:sp>
        <p:nvSpPr>
          <p:cNvPr id="12" name="灯片编号占位符 5"/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ctr">
              <a:defRPr/>
            </a:pPr>
            <a:fld id="{B37DA953-E9BD-4665-9D32-034AA7466F1A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  <p:grpSp>
        <p:nvGrpSpPr>
          <p:cNvPr id="6149" name="Group 3"/>
          <p:cNvGrpSpPr/>
          <p:nvPr/>
        </p:nvGrpSpPr>
        <p:grpSpPr bwMode="auto">
          <a:xfrm>
            <a:off x="1981200" y="2819400"/>
            <a:ext cx="5029200" cy="2438400"/>
            <a:chOff x="1997" y="1314"/>
            <a:chExt cx="1889" cy="1009"/>
          </a:xfrm>
        </p:grpSpPr>
        <p:grpSp>
          <p:nvGrpSpPr>
            <p:cNvPr id="6151" name="Group 4"/>
            <p:cNvGrpSpPr/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12293" name="Oval 5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294" name="Oval 6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12295" name="Oval 7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96" name="Oval 8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97" name="Oval 9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98" name="Oval 10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6150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2209800" y="3505200"/>
            <a:ext cx="4572000" cy="685800"/>
          </a:xfrm>
        </p:spPr>
        <p:txBody>
          <a:bodyPr/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ea typeface="宋体" panose="02010600030101010101" pitchFamily="2" charset="-122"/>
              </a:rPr>
              <a:t>Introduction</a:t>
            </a:r>
            <a:endParaRPr lang="en-US" altLang="zh-CN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2AB1A9-BF22-43CD-8F04-5C0B7D782A4A}" type="slidenum">
              <a:rPr lang="en-US" altLang="zh-CN"/>
            </a:fld>
            <a:endParaRPr lang="en-US" altLang="zh-CN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Function Composition Operator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43025"/>
            <a:ext cx="8229600" cy="48799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GB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Example: </a:t>
            </a:r>
            <a:endParaRPr lang="en-GB" altLang="zh-CN" sz="2400" b="1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371600" y="2895600"/>
          <a:ext cx="477202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84" name="Equation" r:id="rId1" imgW="50901600" imgH="11582400" progId="Equation.DSMT4">
                  <p:embed/>
                </p:oleObj>
              </mc:Choice>
              <mc:Fallback>
                <p:oleObj name="Equation" r:id="rId1" imgW="50901600" imgH="11582400" progId="Equation.DSMT4">
                  <p:embed/>
                  <p:pic>
                    <p:nvPicPr>
                      <p:cNvPr id="0" name="图片 678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895600"/>
                        <a:ext cx="4772025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457200" y="1828800"/>
          <a:ext cx="7858126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85" name="Equation" r:id="rId3" imgW="83820000" imgH="5486400" progId="Equation.DSMT4">
                  <p:embed/>
                </p:oleObj>
              </mc:Choice>
              <mc:Fallback>
                <p:oleObj name="Equation" r:id="rId3" imgW="83820000" imgH="54864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828800"/>
                        <a:ext cx="7858126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2AB1A9-BF22-43CD-8F04-5C0B7D782A4A}" type="slidenum">
              <a:rPr lang="en-US" altLang="zh-CN"/>
            </a:fld>
            <a:endParaRPr lang="en-US" altLang="zh-CN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Function Composition Operator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43025"/>
            <a:ext cx="8229600" cy="48799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“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We don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’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t always have 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                  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“</a:t>
            </a:r>
            <a:endParaRPr lang="en-US" altLang="zh-CN" sz="2800" b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GB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Can you express this in predicate logic?</a:t>
            </a:r>
            <a:endParaRPr lang="en-GB" altLang="zh-CN" sz="2800" b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sz="2800" b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    </a:t>
            </a:r>
            <a:endParaRPr lang="en-US" altLang="zh-CN" sz="2800" b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GB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     Do not write: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                                     </a:t>
            </a:r>
            <a:endParaRPr lang="en-GB" altLang="zh-CN" sz="2400" b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endParaRPr lang="en-GB" altLang="zh-CN" sz="800" b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endParaRPr lang="en-GB" altLang="zh-CN" sz="800" b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endParaRPr lang="en-GB" altLang="zh-CN" sz="800" b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endParaRPr lang="en-GB" altLang="zh-CN" sz="800" b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endParaRPr lang="en-GB" altLang="zh-CN" sz="800" b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endParaRPr lang="en-GB" altLang="zh-CN" sz="800" b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endParaRPr lang="en-GB" altLang="zh-CN" sz="800" b="1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56325" name="对象 1"/>
          <p:cNvGraphicFramePr>
            <a:graphicFrameLocks noChangeAspect="1"/>
          </p:cNvGraphicFramePr>
          <p:nvPr/>
        </p:nvGraphicFramePr>
        <p:xfrm>
          <a:off x="4724400" y="1447800"/>
          <a:ext cx="1857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98" name="Equation" r:id="rId1" imgW="825500" imgH="203200" progId="Equation.DSMT4">
                  <p:embed/>
                </p:oleObj>
              </mc:Choice>
              <mc:Fallback>
                <p:oleObj name="Equation" r:id="rId1" imgW="825500" imgH="203200" progId="Equation.DSMT4">
                  <p:embed/>
                  <p:pic>
                    <p:nvPicPr>
                      <p:cNvPr id="0" name="图片 653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447800"/>
                        <a:ext cx="18573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对象 2"/>
          <p:cNvGraphicFramePr>
            <a:graphicFrameLocks noChangeAspect="1"/>
          </p:cNvGraphicFramePr>
          <p:nvPr/>
        </p:nvGraphicFramePr>
        <p:xfrm>
          <a:off x="784225" y="2819400"/>
          <a:ext cx="60007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99" name="Equation" r:id="rId3" imgW="2286000" imgH="203200" progId="Equation.DSMT4">
                  <p:embed/>
                </p:oleObj>
              </mc:Choice>
              <mc:Fallback>
                <p:oleObj name="Equation" r:id="rId3" imgW="2286000" imgH="203200" progId="Equation.DSMT4">
                  <p:embed/>
                  <p:pic>
                    <p:nvPicPr>
                      <p:cNvPr id="0" name="图片 653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" y="2819400"/>
                        <a:ext cx="60007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7" name="对象 4"/>
          <p:cNvGraphicFramePr>
            <a:graphicFrameLocks noChangeAspect="1"/>
          </p:cNvGraphicFramePr>
          <p:nvPr/>
        </p:nvGraphicFramePr>
        <p:xfrm>
          <a:off x="1828800" y="4038600"/>
          <a:ext cx="46577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00" name="Equation" r:id="rId5" imgW="2070100" imgH="203200" progId="Equation.DSMT4">
                  <p:embed/>
                </p:oleObj>
              </mc:Choice>
              <mc:Fallback>
                <p:oleObj name="Equation" r:id="rId5" imgW="2070100" imgH="203200" progId="Equation.DSMT4">
                  <p:embed/>
                  <p:pic>
                    <p:nvPicPr>
                      <p:cNvPr id="0" name="图片 653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038600"/>
                        <a:ext cx="46577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2313D8-C15D-41BC-83EB-3FEECEFC404E}" type="slidenum">
              <a:rPr lang="en-US" altLang="zh-CN"/>
            </a:fld>
            <a:endParaRPr lang="en-US" altLang="zh-CN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Bijections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 function is said to be </a:t>
            </a:r>
            <a:r>
              <a:rPr lang="en-US" altLang="zh-CN" i="1" dirty="0">
                <a:ea typeface="宋体" panose="02010600030101010101" pitchFamily="2" charset="-122"/>
              </a:rPr>
              <a:t>a one-to-one </a:t>
            </a:r>
            <a:r>
              <a:rPr lang="en-US" altLang="zh-CN" b="1" i="1" dirty="0">
                <a:ea typeface="宋体" panose="02010600030101010101" pitchFamily="2" charset="-122"/>
              </a:rPr>
              <a:t>correspondence</a:t>
            </a:r>
            <a:r>
              <a:rPr lang="en-US" altLang="zh-CN" dirty="0">
                <a:ea typeface="宋体" panose="02010600030101010101" pitchFamily="2" charset="-122"/>
              </a:rPr>
              <a:t>, or </a:t>
            </a:r>
            <a:r>
              <a:rPr lang="en-US" altLang="zh-CN" i="1" dirty="0">
                <a:ea typeface="宋体" panose="02010600030101010101" pitchFamily="2" charset="-122"/>
              </a:rPr>
              <a:t>a 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bijection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双射 </a:t>
            </a:r>
            <a:r>
              <a:rPr lang="en-US" altLang="zh-CN" dirty="0" err="1">
                <a:ea typeface="宋体" panose="02010600030101010101" pitchFamily="2" charset="-122"/>
              </a:rPr>
              <a:t>iff</a:t>
            </a:r>
            <a:r>
              <a:rPr lang="en-US" altLang="zh-CN" dirty="0">
                <a:ea typeface="宋体" panose="02010600030101010101" pitchFamily="2" charset="-122"/>
              </a:rPr>
              <a:t> it is </a:t>
            </a:r>
            <a:r>
              <a:rPr lang="en-US" altLang="zh-CN" u="sng" dirty="0">
                <a:ea typeface="宋体" panose="02010600030101010101" pitchFamily="2" charset="-122"/>
              </a:rPr>
              <a:t>both</a:t>
            </a:r>
            <a:r>
              <a:rPr lang="en-US" altLang="zh-CN" dirty="0">
                <a:ea typeface="宋体" panose="02010600030101010101" pitchFamily="2" charset="-122"/>
              </a:rPr>
              <a:t> one-to-one </a:t>
            </a:r>
            <a:r>
              <a:rPr lang="en-US" altLang="zh-CN" u="sng" dirty="0">
                <a:ea typeface="宋体" panose="02010600030101010101" pitchFamily="2" charset="-122"/>
              </a:rPr>
              <a:t>and </a:t>
            </a:r>
            <a:r>
              <a:rPr lang="en-US" altLang="zh-CN" dirty="0">
                <a:ea typeface="宋体" panose="02010600030101010101" pitchFamily="2" charset="-122"/>
              </a:rPr>
              <a:t>onto.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ED5179-B245-4F62-8F50-D4D4DCF070F0}" type="slidenum">
              <a:rPr lang="en-US" altLang="zh-CN"/>
            </a:fld>
            <a:endParaRPr lang="en-US" altLang="zh-CN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733425" y="731838"/>
            <a:ext cx="8181975" cy="563562"/>
          </a:xfrm>
        </p:spPr>
        <p:txBody>
          <a:bodyPr/>
          <a:lstStyle/>
          <a:p>
            <a:r>
              <a:rPr lang="en-GB" altLang="zh-CN" sz="2400">
                <a:ea typeface="宋体" panose="02010600030101010101" pitchFamily="2" charset="-122"/>
              </a:rPr>
              <a:t>Two terminologies for talking about functions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GB" altLang="zh-CN" dirty="0">
                <a:solidFill>
                  <a:srgbClr val="030711"/>
                </a:solidFill>
                <a:ea typeface="宋体" panose="02010600030101010101" pitchFamily="2" charset="-122"/>
              </a:rPr>
              <a:t>Injection </a:t>
            </a:r>
            <a:r>
              <a:rPr lang="zh-CN" altLang="en-US" dirty="0">
                <a:solidFill>
                  <a:srgbClr val="030711"/>
                </a:solidFill>
                <a:ea typeface="宋体" panose="02010600030101010101" pitchFamily="2" charset="-122"/>
              </a:rPr>
              <a:t>内射</a:t>
            </a:r>
            <a:r>
              <a:rPr lang="en-GB" altLang="zh-CN" dirty="0">
                <a:ea typeface="宋体" panose="02010600030101010101" pitchFamily="2" charset="-122"/>
              </a:rPr>
              <a:t> = one-to-one</a:t>
            </a:r>
            <a:endParaRPr lang="en-GB" altLang="zh-CN" dirty="0">
              <a:ea typeface="宋体" panose="02010600030101010101" pitchFamily="2" charset="-122"/>
            </a:endParaRPr>
          </a:p>
          <a:p>
            <a:pPr marL="609600" indent="-609600">
              <a:buFontTx/>
              <a:buAutoNum type="arabicPeriod"/>
            </a:pPr>
            <a:r>
              <a:rPr lang="en-GB" altLang="zh-CN" dirty="0">
                <a:solidFill>
                  <a:srgbClr val="030711"/>
                </a:solidFill>
                <a:ea typeface="宋体" panose="02010600030101010101" pitchFamily="2" charset="-122"/>
              </a:rPr>
              <a:t>surjection</a:t>
            </a:r>
            <a:r>
              <a:rPr lang="en-GB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满射</a:t>
            </a:r>
            <a:r>
              <a:rPr lang="en-GB" altLang="zh-CN" dirty="0">
                <a:ea typeface="宋体" panose="02010600030101010101" pitchFamily="2" charset="-122"/>
              </a:rPr>
              <a:t>= onto</a:t>
            </a:r>
            <a:endParaRPr lang="en-GB" altLang="zh-CN" dirty="0">
              <a:ea typeface="宋体" panose="02010600030101010101" pitchFamily="2" charset="-122"/>
            </a:endParaRPr>
          </a:p>
          <a:p>
            <a:pPr marL="609600" indent="-609600">
              <a:buFontTx/>
              <a:buAutoNum type="arabicPeriod"/>
            </a:pPr>
            <a:r>
              <a:rPr lang="en-GB" altLang="zh-CN" dirty="0">
                <a:solidFill>
                  <a:srgbClr val="030711"/>
                </a:solidFill>
                <a:ea typeface="宋体" panose="02010600030101010101" pitchFamily="2" charset="-122"/>
              </a:rPr>
              <a:t>bijection</a:t>
            </a:r>
            <a:r>
              <a:rPr lang="en-GB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双射 </a:t>
            </a:r>
            <a:r>
              <a:rPr lang="en-GB" altLang="zh-CN" dirty="0">
                <a:ea typeface="宋体" panose="02010600030101010101" pitchFamily="2" charset="-122"/>
              </a:rPr>
              <a:t>= one-to-one  </a:t>
            </a:r>
            <a:endParaRPr lang="en-GB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GB" altLang="zh-CN" dirty="0">
                <a:ea typeface="宋体" panose="02010600030101010101" pitchFamily="2" charset="-122"/>
              </a:rPr>
              <a:t>                                            correspondence</a:t>
            </a:r>
            <a:endParaRPr lang="en-GB" altLang="zh-CN" dirty="0">
              <a:ea typeface="宋体" panose="02010600030101010101" pitchFamily="2" charset="-122"/>
            </a:endParaRPr>
          </a:p>
          <a:p>
            <a:pPr marL="609600" indent="-609600">
              <a:buFontTx/>
              <a:buNone/>
            </a:pPr>
            <a:endParaRPr lang="en-GB" altLang="zh-CN" dirty="0">
              <a:ea typeface="宋体" panose="02010600030101010101" pitchFamily="2" charset="-122"/>
            </a:endParaRPr>
          </a:p>
          <a:p>
            <a:pPr marL="609600" indent="-609600">
              <a:buFontTx/>
              <a:buNone/>
            </a:pPr>
            <a:r>
              <a:rPr lang="en-GB" altLang="zh-CN" dirty="0">
                <a:ea typeface="宋体" panose="02010600030101010101" pitchFamily="2" charset="-122"/>
              </a:rPr>
              <a:t>             3 = 1&amp;2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Bijection Proof Example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B2C615-7FA6-46AB-9BD6-0FA5AE9F8BCD}" type="slidenum">
              <a:rPr lang="en-US" altLang="zh-CN" smtClean="0"/>
            </a:fld>
            <a:endParaRPr lang="en-US" altLang="zh-CN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12" y="2677802"/>
            <a:ext cx="9144000" cy="379182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5568"/>
            <a:ext cx="9144000" cy="13506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Bijection Proof Example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B2C615-7FA6-46AB-9BD6-0FA5AE9F8BCD}" type="slidenum">
              <a:rPr lang="en-US" altLang="zh-CN" smtClean="0"/>
            </a:fld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295400"/>
            <a:ext cx="4858428" cy="96215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84" y="2435359"/>
            <a:ext cx="9021434" cy="6477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84" y="3144737"/>
            <a:ext cx="5553850" cy="7144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284" y="3859212"/>
            <a:ext cx="5487166" cy="119079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284" y="5165550"/>
            <a:ext cx="4134427" cy="1257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Bijection Proof Example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B2C615-7FA6-46AB-9BD6-0FA5AE9F8BCD}" type="slidenum">
              <a:rPr lang="en-US" altLang="zh-CN" smtClean="0"/>
            </a:fld>
            <a:endParaRPr lang="en-US" altLang="zh-CN"/>
          </a:p>
        </p:txBody>
      </p:sp>
      <p:pic>
        <p:nvPicPr>
          <p:cNvPr id="12" name="内容占位符 11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1277" y="2667000"/>
            <a:ext cx="8229600" cy="521460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19225"/>
            <a:ext cx="4906060" cy="104789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77" y="3260886"/>
            <a:ext cx="6887536" cy="157184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372" y="5181600"/>
            <a:ext cx="5896798" cy="6573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Bijection Proof Example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B2C615-7FA6-46AB-9BD6-0FA5AE9F8BCD}" type="slidenum">
              <a:rPr lang="en-US" altLang="zh-CN" smtClean="0"/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599" y="1709497"/>
            <a:ext cx="5551569" cy="4081703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B11B85-BADB-4DBF-B40B-F5FAF1CB01F2}" type="slidenum">
              <a:rPr lang="en-US" altLang="zh-CN"/>
            </a:fld>
            <a:endParaRPr lang="en-US" altLang="zh-CN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Bijections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For </a:t>
            </a:r>
            <a:r>
              <a:rPr lang="en-US" altLang="zh-CN" dirty="0" err="1">
                <a:ea typeface="宋体" panose="02010600030101010101" pitchFamily="2" charset="-122"/>
              </a:rPr>
              <a:t>bijections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f:A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dirty="0">
                <a:ea typeface="宋体" panose="02010600030101010101" pitchFamily="2" charset="-122"/>
              </a:rPr>
              <a:t>, there exists an  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inverse </a:t>
            </a:r>
            <a:r>
              <a:rPr lang="en-US" altLang="zh-CN" dirty="0">
                <a:ea typeface="宋体" panose="02010600030101010101" pitchFamily="2" charset="-122"/>
              </a:rPr>
              <a:t>of  </a:t>
            </a:r>
            <a:r>
              <a:rPr lang="en-US" altLang="zh-CN" i="1" dirty="0">
                <a:ea typeface="宋体" panose="02010600030101010101" pitchFamily="2" charset="-122"/>
              </a:rPr>
              <a:t>f</a:t>
            </a:r>
            <a:r>
              <a:rPr lang="en-US" altLang="zh-CN" dirty="0">
                <a:ea typeface="宋体" panose="02010600030101010101" pitchFamily="2" charset="-122"/>
              </a:rPr>
              <a:t>, written </a:t>
            </a:r>
            <a:r>
              <a:rPr lang="en-US" altLang="zh-CN" i="1" dirty="0">
                <a:ea typeface="宋体" panose="02010600030101010101" pitchFamily="2" charset="-122"/>
              </a:rPr>
              <a:t>  f </a:t>
            </a:r>
            <a:r>
              <a:rPr lang="en-US" altLang="zh-CN" baseline="30000" dirty="0"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i="1" dirty="0">
                <a:ea typeface="宋体" panose="02010600030101010101" pitchFamily="2" charset="-122"/>
              </a:rPr>
              <a:t>B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Intuitively, this is the function that undoes everything that </a:t>
            </a:r>
            <a:r>
              <a:rPr lang="en-US" altLang="zh-CN" i="1" dirty="0">
                <a:ea typeface="宋体" panose="02010600030101010101" pitchFamily="2" charset="-122"/>
              </a:rPr>
              <a:t>f</a:t>
            </a:r>
            <a:r>
              <a:rPr lang="en-US" altLang="zh-CN" dirty="0">
                <a:ea typeface="宋体" panose="02010600030101010101" pitchFamily="2" charset="-122"/>
              </a:rPr>
              <a:t> does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Formal definition : let </a:t>
            </a:r>
            <a:r>
              <a:rPr lang="en-US" altLang="zh-CN" i="1" dirty="0">
                <a:ea typeface="宋体" panose="02010600030101010101" pitchFamily="2" charset="-122"/>
              </a:rPr>
              <a:t>f:A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B be a </a:t>
            </a:r>
            <a:r>
              <a:rPr lang="en-US" altLang="zh-CN" dirty="0">
                <a:ea typeface="宋体" panose="02010600030101010101" pitchFamily="2" charset="-122"/>
              </a:rPr>
              <a:t>bijection.   </a:t>
            </a:r>
            <a:r>
              <a:rPr lang="en-US" altLang="zh-CN" i="1" dirty="0">
                <a:ea typeface="宋体" panose="02010600030101010101" pitchFamily="2" charset="-122"/>
              </a:rPr>
              <a:t>f </a:t>
            </a:r>
            <a:r>
              <a:rPr lang="en-US" altLang="zh-CN" baseline="30000" dirty="0"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ea typeface="宋体" panose="02010600030101010101" pitchFamily="2" charset="-122"/>
              </a:rPr>
              <a:t>1</a:t>
            </a:r>
            <a:r>
              <a:rPr lang="en-US" altLang="zh-CN" i="1" dirty="0">
                <a:ea typeface="宋体" panose="02010600030101010101" pitchFamily="2" charset="-122"/>
              </a:rPr>
              <a:t> : B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baseline="30000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 is its inverse,  if  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479675" y="5257800"/>
          <a:ext cx="3671888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55" name="Equation" r:id="rId1" imgW="32308800" imgH="5486400" progId="Equation.DSMT4">
                  <p:embed/>
                </p:oleObj>
              </mc:Choice>
              <mc:Fallback>
                <p:oleObj name="Equation" r:id="rId1" imgW="32308800" imgH="5486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675" y="5257800"/>
                        <a:ext cx="3671888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B11B85-BADB-4DBF-B40B-F5FAF1CB01F2}" type="slidenum">
              <a:rPr lang="en-US" altLang="zh-CN"/>
            </a:fld>
            <a:endParaRPr lang="en-US" altLang="zh-CN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Bijections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Theorem: let </a:t>
            </a:r>
            <a:r>
              <a:rPr lang="en-US" altLang="zh-CN" i="1" dirty="0">
                <a:ea typeface="宋体" panose="02010600030101010101" pitchFamily="2" charset="-122"/>
              </a:rPr>
              <a:t>f:A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B be a </a:t>
            </a:r>
            <a:r>
              <a:rPr lang="en-US" altLang="zh-CN" dirty="0">
                <a:ea typeface="宋体" panose="02010600030101010101" pitchFamily="2" charset="-122"/>
              </a:rPr>
              <a:t>bijection and </a:t>
            </a:r>
            <a:r>
              <a:rPr lang="en-US" altLang="zh-CN" i="1" dirty="0">
                <a:ea typeface="宋体" panose="02010600030101010101" pitchFamily="2" charset="-122"/>
              </a:rPr>
              <a:t>f </a:t>
            </a:r>
            <a:r>
              <a:rPr lang="en-US" altLang="zh-CN" baseline="30000" dirty="0"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ea typeface="宋体" panose="02010600030101010101" pitchFamily="2" charset="-122"/>
              </a:rPr>
              <a:t>1 </a:t>
            </a:r>
            <a:r>
              <a:rPr lang="en-US" altLang="zh-CN" dirty="0">
                <a:ea typeface="宋体" panose="02010600030101010101" pitchFamily="2" charset="-122"/>
              </a:rPr>
              <a:t>be its inverse,  then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743200" y="2743200"/>
          <a:ext cx="2078038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68" name="Equation" r:id="rId1" imgW="761365" imgH="228600" progId="Equation.DSMT4">
                  <p:embed/>
                </p:oleObj>
              </mc:Choice>
              <mc:Fallback>
                <p:oleObj name="Equation" r:id="rId1" imgW="761365" imgH="228600" progId="Equation.DSMT4">
                  <p:embed/>
                  <p:pic>
                    <p:nvPicPr>
                      <p:cNvPr id="0" name="图片 697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743200"/>
                        <a:ext cx="2078038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61E22-D982-4D7F-89CC-377E886782E8}" type="slidenum">
              <a:rPr lang="en-US" altLang="zh-CN"/>
            </a:fld>
            <a:endParaRPr lang="en-US" altLang="zh-CN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Functions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US" altLang="zh-CN" sz="2800" dirty="0">
              <a:solidFill>
                <a:srgbClr val="030711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GB" altLang="zh-CN" sz="2800" i="1" dirty="0">
                <a:solidFill>
                  <a:srgbClr val="030711"/>
                </a:solidFill>
                <a:ea typeface="宋体" panose="02010600030101010101" pitchFamily="2" charset="-122"/>
              </a:rPr>
              <a:t>f(x)=x</a:t>
            </a:r>
            <a:r>
              <a:rPr lang="en-GB" altLang="zh-CN" sz="2800" i="1" baseline="30000" dirty="0">
                <a:solidFill>
                  <a:srgbClr val="030711"/>
                </a:solidFill>
                <a:ea typeface="宋体" panose="02010600030101010101" pitchFamily="2" charset="-122"/>
              </a:rPr>
              <a:t>2</a:t>
            </a:r>
            <a:endParaRPr lang="en-GB" altLang="zh-CN" sz="2800" i="1" baseline="30000" dirty="0">
              <a:solidFill>
                <a:srgbClr val="030711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GB" altLang="zh-CN" sz="2800" i="1" baseline="30000" dirty="0">
              <a:solidFill>
                <a:srgbClr val="030711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4800" i="1" baseline="30000" dirty="0">
                <a:solidFill>
                  <a:srgbClr val="030711"/>
                </a:solidFill>
                <a:ea typeface="宋体" panose="02010600030101010101" pitchFamily="2" charset="-122"/>
              </a:rPr>
              <a:t>h</a:t>
            </a:r>
            <a:r>
              <a:rPr lang="en-GB" altLang="zh-CN" sz="4800" i="1" baseline="30000" dirty="0">
                <a:solidFill>
                  <a:srgbClr val="03071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4800" i="1" baseline="30000" dirty="0">
                <a:solidFill>
                  <a:srgbClr val="030711"/>
                </a:solidFill>
                <a:ea typeface="宋体" panose="02010600030101010101" pitchFamily="2" charset="-122"/>
              </a:rPr>
              <a:t>name</a:t>
            </a:r>
            <a:r>
              <a:rPr lang="en-GB" altLang="zh-CN" sz="4800" i="1" baseline="30000" dirty="0">
                <a:solidFill>
                  <a:srgbClr val="030711"/>
                </a:solidFill>
                <a:ea typeface="宋体" panose="02010600030101010101" pitchFamily="2" charset="-122"/>
              </a:rPr>
              <a:t>)</a:t>
            </a:r>
            <a:r>
              <a:rPr lang="en-US" altLang="zh-CN" sz="4800" i="1" baseline="30000" dirty="0">
                <a:solidFill>
                  <a:srgbClr val="030711"/>
                </a:solidFill>
                <a:ea typeface="宋体" panose="02010600030101010101" pitchFamily="2" charset="-122"/>
              </a:rPr>
              <a:t>=position</a:t>
            </a:r>
            <a:r>
              <a:rPr lang="en-US" altLang="zh-CN" sz="4800" dirty="0">
                <a:solidFill>
                  <a:srgbClr val="030711"/>
                </a:solidFill>
                <a:ea typeface="宋体" panose="02010600030101010101" pitchFamily="2" charset="-122"/>
              </a:rPr>
              <a:t> </a:t>
            </a:r>
            <a:endParaRPr lang="en-US" altLang="zh-CN" sz="4800" dirty="0">
              <a:solidFill>
                <a:srgbClr val="030711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4800" i="1" baseline="30000" dirty="0">
                <a:solidFill>
                  <a:srgbClr val="030711"/>
                </a:solidFill>
                <a:ea typeface="宋体" panose="02010600030101010101" pitchFamily="2" charset="-122"/>
              </a:rPr>
              <a:t>g</a:t>
            </a:r>
            <a:r>
              <a:rPr lang="en-GB" altLang="zh-CN" sz="4800" i="1" baseline="30000" dirty="0">
                <a:solidFill>
                  <a:srgbClr val="03071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4800" i="1" baseline="30000" dirty="0">
                <a:solidFill>
                  <a:srgbClr val="030711"/>
                </a:solidFill>
                <a:ea typeface="宋体" panose="02010600030101010101" pitchFamily="2" charset="-122"/>
              </a:rPr>
              <a:t>name</a:t>
            </a:r>
            <a:r>
              <a:rPr lang="en-GB" altLang="zh-CN" sz="4800" i="1" baseline="30000" dirty="0">
                <a:solidFill>
                  <a:srgbClr val="030711"/>
                </a:solidFill>
                <a:ea typeface="宋体" panose="02010600030101010101" pitchFamily="2" charset="-122"/>
              </a:rPr>
              <a:t>)</a:t>
            </a:r>
            <a:r>
              <a:rPr lang="en-US" altLang="zh-CN" sz="4800" i="1" baseline="30000" dirty="0">
                <a:solidFill>
                  <a:srgbClr val="030711"/>
                </a:solidFill>
                <a:ea typeface="宋体" panose="02010600030101010101" pitchFamily="2" charset="-122"/>
              </a:rPr>
              <a:t>=sex</a:t>
            </a:r>
            <a:r>
              <a:rPr lang="en-US" altLang="zh-CN" sz="4800" dirty="0">
                <a:solidFill>
                  <a:srgbClr val="030711"/>
                </a:solidFill>
                <a:ea typeface="宋体" panose="02010600030101010101" pitchFamily="2" charset="-122"/>
              </a:rPr>
              <a:t> </a:t>
            </a:r>
            <a:endParaRPr lang="en-US" altLang="zh-CN" sz="4800" dirty="0">
              <a:solidFill>
                <a:srgbClr val="030711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4800" dirty="0">
              <a:solidFill>
                <a:srgbClr val="03071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BFE212-59CC-4E07-9C84-3CA759FD52B8}" type="slidenum">
              <a:rPr lang="en-US" altLang="zh-CN"/>
            </a:fld>
            <a:endParaRPr lang="en-US" altLang="zh-CN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Bijections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dirty="0">
                <a:ea typeface="宋体" panose="02010600030101010101" pitchFamily="2" charset="-122"/>
              </a:rPr>
              <a:t>Example 1: Let f: </a:t>
            </a:r>
            <a:r>
              <a:rPr lang="en-GB" altLang="zh-CN" b="1" dirty="0">
                <a:ea typeface="宋体" panose="02010600030101010101" pitchFamily="2" charset="-122"/>
              </a:rPr>
              <a:t>Z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Z</a:t>
            </a:r>
            <a:r>
              <a:rPr lang="en-GB" altLang="zh-CN" dirty="0">
                <a:ea typeface="宋体" panose="02010600030101010101" pitchFamily="2" charset="-122"/>
              </a:rPr>
              <a:t> be defined as f(x)=x+1.  </a:t>
            </a:r>
            <a:r>
              <a:rPr lang="en-US" altLang="zh-CN" dirty="0">
                <a:ea typeface="宋体" panose="02010600030101010101" pitchFamily="2" charset="-122"/>
              </a:rPr>
              <a:t>What is f</a:t>
            </a:r>
            <a:r>
              <a:rPr lang="en-US" altLang="zh-CN" baseline="30000" dirty="0"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ea typeface="宋体" panose="02010600030101010101" pitchFamily="2" charset="-122"/>
              </a:rPr>
              <a:t>1 </a:t>
            </a:r>
            <a:r>
              <a:rPr lang="en-US" altLang="zh-CN" dirty="0">
                <a:ea typeface="宋体" panose="02010600030101010101" pitchFamily="2" charset="-122"/>
              </a:rPr>
              <a:t>?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altLang="zh-CN" dirty="0">
                <a:ea typeface="宋体" panose="02010600030101010101" pitchFamily="2" charset="-122"/>
              </a:rPr>
              <a:t>x+1=y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 x=y-1</a:t>
            </a:r>
            <a:endParaRPr lang="en-US" altLang="zh-CN" dirty="0">
              <a:ea typeface="宋体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 </a:t>
            </a:r>
            <a:r>
              <a:rPr lang="en-US" altLang="zh-CN" dirty="0">
                <a:ea typeface="宋体" panose="02010600030101010101" pitchFamily="2" charset="-122"/>
              </a:rPr>
              <a:t>f</a:t>
            </a:r>
            <a:r>
              <a:rPr lang="en-US" altLang="zh-CN" baseline="30000" dirty="0"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ea typeface="宋体" panose="02010600030101010101" pitchFamily="2" charset="-122"/>
              </a:rPr>
              <a:t>1</a:t>
            </a:r>
            <a:r>
              <a:rPr lang="en-GB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(y)</a:t>
            </a:r>
            <a:r>
              <a:rPr lang="en-GB" altLang="zh-CN" dirty="0">
                <a:ea typeface="宋体" panose="02010600030101010101" pitchFamily="2" charset="-122"/>
              </a:rPr>
              <a:t>=</a:t>
            </a:r>
            <a:r>
              <a:rPr lang="en-US" altLang="zh-CN" dirty="0">
                <a:ea typeface="宋体" panose="02010600030101010101" pitchFamily="2" charset="-122"/>
              </a:rPr>
              <a:t>y</a:t>
            </a:r>
            <a:r>
              <a:rPr lang="en-GB" altLang="zh-CN" dirty="0">
                <a:ea typeface="宋体" panose="02010600030101010101" pitchFamily="2" charset="-122"/>
              </a:rPr>
              <a:t>-1.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0182" name="Text Box 5"/>
          <p:cNvSpPr txBox="1">
            <a:spLocks noChangeArrowheads="1"/>
          </p:cNvSpPr>
          <p:nvPr/>
        </p:nvSpPr>
        <p:spPr bwMode="auto">
          <a:xfrm>
            <a:off x="1143000" y="4953000"/>
            <a:ext cx="3657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zh-CN" altLang="en-US" sz="36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07CA9-7221-43B3-A14D-6A09436C8F91}" type="slidenum">
              <a:rPr lang="en-US" altLang="zh-CN"/>
            </a:fld>
            <a:endParaRPr lang="en-US" altLang="zh-CN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Bijections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zh-CN" dirty="0">
                <a:ea typeface="宋体" panose="02010600030101010101" pitchFamily="2" charset="-122"/>
              </a:rPr>
              <a:t>Example 2: Let g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b="1" dirty="0">
                <a:ea typeface="宋体" panose="02010600030101010101" pitchFamily="2" charset="-122"/>
              </a:rPr>
              <a:t>Z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GB" altLang="zh-CN" dirty="0">
                <a:ea typeface="宋体" panose="02010600030101010101" pitchFamily="2" charset="-122"/>
              </a:rPr>
              <a:t> be defined as g(x)=|x|</a:t>
            </a:r>
            <a:r>
              <a:rPr lang="en-US" altLang="zh-CN" dirty="0">
                <a:ea typeface="宋体" panose="02010600030101010101" pitchFamily="2" charset="-122"/>
              </a:rPr>
              <a:t>.    What is g</a:t>
            </a:r>
            <a:r>
              <a:rPr lang="en-US" altLang="zh-CN" baseline="30000" dirty="0"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ea typeface="宋体" panose="02010600030101010101" pitchFamily="2" charset="-122"/>
              </a:rPr>
              <a:t>1 </a:t>
            </a:r>
            <a:r>
              <a:rPr lang="en-US" altLang="zh-CN" dirty="0">
                <a:ea typeface="宋体" panose="02010600030101010101" pitchFamily="2" charset="-122"/>
              </a:rPr>
              <a:t>?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GB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GB" altLang="zh-CN" dirty="0">
                <a:ea typeface="宋体" panose="02010600030101010101" pitchFamily="2" charset="-122"/>
              </a:rPr>
              <a:t>g is not a bijection</a:t>
            </a:r>
            <a:r>
              <a:rPr lang="en-US" altLang="zh-CN" dirty="0">
                <a:ea typeface="宋体" panose="02010600030101010101" pitchFamily="2" charset="-122"/>
              </a:rPr>
              <a:t>, g</a:t>
            </a:r>
            <a:r>
              <a:rPr lang="en-US" altLang="zh-CN" baseline="30000" dirty="0"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ea typeface="宋体" panose="02010600030101010101" pitchFamily="2" charset="-122"/>
              </a:rPr>
              <a:t>1  </a:t>
            </a:r>
            <a:r>
              <a:rPr lang="en-US" altLang="zh-CN" dirty="0">
                <a:ea typeface="宋体" panose="02010600030101010101" pitchFamily="2" charset="-122"/>
              </a:rPr>
              <a:t>does not exist.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EAE9EB-7CFA-40E3-8F7F-D99A306E412E}" type="slidenum">
              <a:rPr lang="en-US" altLang="zh-CN"/>
            </a:fld>
            <a:endParaRPr lang="en-US" altLang="zh-CN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Operators over functions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Given any binary operator :</a:t>
            </a:r>
            <a:r>
              <a:rPr lang="en-US" altLang="zh-CN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, and functions </a:t>
            </a:r>
            <a:r>
              <a:rPr lang="en-US" altLang="zh-CN" i="1" dirty="0" err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 dirty="0" err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g</a:t>
            </a:r>
            <a:r>
              <a:rPr lang="en-US" altLang="zh-CN" dirty="0" err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:</a:t>
            </a:r>
            <a:r>
              <a:rPr lang="en-US" altLang="zh-CN" i="1" dirty="0" err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dirty="0" err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endParaRPr lang="en-US" altLang="zh-CN" dirty="0">
              <a:solidFill>
                <a:srgbClr val="03071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endParaRPr lang="en-US" altLang="zh-CN" dirty="0">
              <a:solidFill>
                <a:srgbClr val="03071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we define</a:t>
            </a:r>
            <a:b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          (</a:t>
            </a:r>
            <a:r>
              <a:rPr lang="en-US" altLang="zh-CN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f 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 </a:t>
            </a:r>
            <a:r>
              <a:rPr lang="en-US" altLang="zh-CN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g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):</a:t>
            </a:r>
            <a:r>
              <a:rPr lang="en-US" altLang="zh-CN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B 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b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dirty="0" err="1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i="1" dirty="0" err="1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, (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f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 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g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)(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= 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)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g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4385E-7756-4849-8F48-3EAFF0DC56C5}" type="slidenum">
              <a:rPr lang="en-US" altLang="zh-CN"/>
            </a:fld>
            <a:endParaRPr lang="en-US" altLang="zh-CN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Function Operator Example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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×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(</a:t>
            </a:r>
            <a:r>
              <a:rPr lang="en-US" altLang="zh-CN" dirty="0" err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plus,times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are binary operators over 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. (Normal addition &amp; multiplication.)</a:t>
            </a:r>
            <a:endParaRPr lang="en-US" altLang="zh-CN" dirty="0">
              <a:solidFill>
                <a:srgbClr val="03071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Therefore, we can also </a:t>
            </a:r>
            <a:r>
              <a:rPr lang="en-US" altLang="zh-CN" dirty="0">
                <a:solidFill>
                  <a:srgbClr val="03071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“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add</a:t>
            </a:r>
            <a:r>
              <a:rPr lang="en-US" altLang="zh-CN" dirty="0">
                <a:solidFill>
                  <a:srgbClr val="03071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”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and </a:t>
            </a:r>
            <a:r>
              <a:rPr lang="en-US" altLang="zh-CN" dirty="0">
                <a:solidFill>
                  <a:srgbClr val="03071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“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multiply</a:t>
            </a:r>
            <a:r>
              <a:rPr lang="en-US" altLang="zh-CN" dirty="0">
                <a:solidFill>
                  <a:srgbClr val="03071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”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functions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i="1" dirty="0" err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 dirty="0" err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g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: 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:</a:t>
            </a:r>
            <a:endParaRPr lang="en-US" altLang="zh-CN" b="1" dirty="0">
              <a:solidFill>
                <a:srgbClr val="03071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f 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 </a:t>
            </a:r>
            <a:r>
              <a:rPr lang="en-US" altLang="zh-CN" b="1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g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):RR, where (</a:t>
            </a:r>
            <a:r>
              <a:rPr lang="en-US" altLang="zh-CN" b="1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f 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</a:t>
            </a:r>
            <a:r>
              <a:rPr lang="en-US" altLang="zh-CN" b="1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g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)(</a:t>
            </a:r>
            <a:r>
              <a:rPr lang="en-US" altLang="zh-CN" b="1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= </a:t>
            </a:r>
            <a:r>
              <a:rPr lang="en-US" altLang="zh-CN" b="1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b="1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</a:t>
            </a:r>
            <a:r>
              <a:rPr lang="en-US" altLang="zh-CN" b="1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g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en-US" altLang="zh-CN" b="1" dirty="0">
              <a:solidFill>
                <a:srgbClr val="03071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f 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× </a:t>
            </a:r>
            <a:r>
              <a:rPr lang="en-US" altLang="zh-CN" b="1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g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):RR, where (</a:t>
            </a:r>
            <a:r>
              <a:rPr lang="en-US" altLang="zh-CN" b="1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f 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× </a:t>
            </a:r>
            <a:r>
              <a:rPr lang="en-US" altLang="zh-CN" b="1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g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)(</a:t>
            </a:r>
            <a:r>
              <a:rPr lang="en-US" altLang="zh-CN" b="1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= </a:t>
            </a:r>
            <a:r>
              <a:rPr lang="en-US" altLang="zh-CN" b="1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b="1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×</a:t>
            </a:r>
            <a:r>
              <a:rPr lang="en-US" altLang="zh-CN" b="1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g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en-US" altLang="zh-CN" b="1" dirty="0">
              <a:solidFill>
                <a:srgbClr val="03071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BB4C74-A3A9-4981-8D25-FDF113C82C1D}" type="slidenum">
              <a:rPr lang="en-US" altLang="zh-CN"/>
            </a:fld>
            <a:endParaRPr lang="en-US" altLang="zh-CN"/>
          </a:p>
        </p:txBody>
      </p:sp>
      <p:sp>
        <p:nvSpPr>
          <p:cNvPr id="12" name="灯片编号占位符 5"/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ctr">
              <a:defRPr/>
            </a:pPr>
            <a:fld id="{71249B82-B1D7-4BAA-82A3-993824DD2FD5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  <p:grpSp>
        <p:nvGrpSpPr>
          <p:cNvPr id="57349" name="Group 3"/>
          <p:cNvGrpSpPr/>
          <p:nvPr/>
        </p:nvGrpSpPr>
        <p:grpSpPr bwMode="auto">
          <a:xfrm>
            <a:off x="1981200" y="2819400"/>
            <a:ext cx="5029200" cy="2438400"/>
            <a:chOff x="1997" y="1314"/>
            <a:chExt cx="1889" cy="1009"/>
          </a:xfrm>
        </p:grpSpPr>
        <p:grpSp>
          <p:nvGrpSpPr>
            <p:cNvPr id="57351" name="Group 4"/>
            <p:cNvGrpSpPr/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12293" name="Oval 5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294" name="Oval 6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12295" name="Oval 7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96" name="Oval 8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97" name="Oval 9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98" name="Oval 10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7350" name="Rectangle 11"/>
          <p:cNvSpPr>
            <a:spLocks noGrp="1" noChangeArrowheads="1"/>
          </p:cNvSpPr>
          <p:nvPr>
            <p:ph type="body" idx="4294967295"/>
          </p:nvPr>
        </p:nvSpPr>
        <p:spPr>
          <a:xfrm>
            <a:off x="2133600" y="3352800"/>
            <a:ext cx="4572000" cy="685800"/>
          </a:xfrm>
        </p:spPr>
        <p:txBody>
          <a:bodyPr/>
          <a:lstStyle/>
          <a:p>
            <a:pPr algn="ctr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ea typeface="宋体" panose="02010600030101010101" pitchFamily="2" charset="-122"/>
              </a:rPr>
              <a:t>Graph and Some Case of Important Function</a:t>
            </a:r>
            <a:endParaRPr lang="en-US" altLang="zh-CN" sz="24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3023D3-0087-47DA-8870-F3D4DD6B0848}" type="slidenum">
              <a:rPr lang="en-US" altLang="zh-CN"/>
            </a:fld>
            <a:endParaRPr lang="en-US" altLang="zh-CN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Aside About Representations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828800"/>
            <a:ext cx="77724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>
                <a:ea typeface="宋体" panose="02010600030101010101" pitchFamily="2" charset="-122"/>
              </a:rPr>
              <a:t>It is possible to represent any type of discrete structure (propositions, bit-strings, numbers, sets, ordered pairs, functions) in terms of some combination of other structures.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rgbClr val="030711"/>
                </a:solidFill>
                <a:ea typeface="宋体" panose="02010600030101010101" pitchFamily="2" charset="-122"/>
              </a:rPr>
              <a:t>Perhaps none of these structures is more fundamental than the others.  However, logic, and sets are often used as the foundation for all else.                            </a:t>
            </a:r>
            <a:br>
              <a:rPr lang="en-US" altLang="zh-CN">
                <a:solidFill>
                  <a:srgbClr val="030711"/>
                </a:solidFill>
                <a:ea typeface="宋体" panose="02010600030101010101" pitchFamily="2" charset="-122"/>
              </a:rPr>
            </a:br>
            <a:r>
              <a:rPr lang="en-US" altLang="zh-CN">
                <a:solidFill>
                  <a:srgbClr val="030711"/>
                </a:solidFill>
                <a:ea typeface="宋体" panose="02010600030101010101" pitchFamily="2" charset="-122"/>
              </a:rPr>
              <a:t>                                            </a:t>
            </a:r>
            <a:r>
              <a:rPr lang="en-US" altLang="zh-CN" i="1">
                <a:solidFill>
                  <a:srgbClr val="030711"/>
                </a:solidFill>
                <a:ea typeface="宋体" panose="02010600030101010101" pitchFamily="2" charset="-122"/>
              </a:rPr>
              <a:t>E.g.</a:t>
            </a:r>
            <a:r>
              <a:rPr lang="en-US" altLang="zh-CN">
                <a:solidFill>
                  <a:srgbClr val="030711"/>
                </a:solidFill>
                <a:ea typeface="宋体" panose="02010600030101010101" pitchFamily="2" charset="-122"/>
              </a:rPr>
              <a:t> in </a:t>
            </a:r>
            <a:r>
              <a:rPr lang="en-US" altLang="zh-CN">
                <a:solidFill>
                  <a:srgbClr val="03071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</a:t>
            </a:r>
            <a:endParaRPr lang="en-US" altLang="zh-CN">
              <a:solidFill>
                <a:srgbClr val="030711"/>
              </a:solidFill>
              <a:ea typeface="宋体" panose="02010600030101010101" pitchFamily="2" charset="-122"/>
            </a:endParaRPr>
          </a:p>
        </p:txBody>
      </p:sp>
      <p:pic>
        <p:nvPicPr>
          <p:cNvPr id="58373" name="Picture 4" descr="052106791X"/>
          <p:cNvPicPr>
            <a:picLocks noGrp="1" noChangeAspect="1" noChangeArrowheads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26325" y="4419600"/>
            <a:ext cx="1641475" cy="2362200"/>
          </a:xfrm>
          <a:noFill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D1584A-9D92-4C97-8EDA-74F99C0CE1FE}" type="slidenum">
              <a:rPr lang="en-US" altLang="zh-CN"/>
            </a:fld>
            <a:endParaRPr lang="en-US" altLang="zh-CN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Couple of Key Functions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19225"/>
            <a:ext cx="8382000" cy="4879975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In discrete math, we frequently use the following two functions over real numbers: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The </a:t>
            </a:r>
            <a:r>
              <a:rPr lang="en-US" altLang="zh-CN" b="1" i="1" dirty="0">
                <a:ea typeface="宋体" panose="02010600030101010101" pitchFamily="2" charset="-122"/>
                <a:sym typeface="Symbol" panose="05050102010706020507" pitchFamily="18" charset="2"/>
              </a:rPr>
              <a:t>floor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 function</a:t>
            </a:r>
            <a:r>
              <a:rPr lang="zh-CN" altLang="en-US" b="1" dirty="0">
                <a:ea typeface="宋体" panose="02010600030101010101" pitchFamily="2" charset="-122"/>
                <a:sym typeface="Symbol" panose="05050102010706020507" pitchFamily="18" charset="2"/>
              </a:rPr>
              <a:t>向下取整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 ·:R→Z,  </a:t>
            </a:r>
            <a:b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</a:t>
            </a:r>
            <a:r>
              <a:rPr lang="en-US" altLang="zh-CN" b="1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 :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≡ max({</a:t>
            </a:r>
            <a:r>
              <a:rPr lang="en-US" altLang="zh-CN" b="1" i="1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Z|</a:t>
            </a:r>
            <a:r>
              <a:rPr lang="en-US" altLang="zh-CN" b="1" i="1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≤</a:t>
            </a:r>
            <a:r>
              <a:rPr lang="en-US" altLang="zh-CN" b="1" i="1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})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b="1" dirty="0"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>
              <a:defRPr/>
            </a:pPr>
            <a:endParaRPr lang="en-US" altLang="zh-CN" b="1" dirty="0"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>
              <a:defRPr/>
            </a:pP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The </a:t>
            </a:r>
            <a:r>
              <a:rPr lang="en-US" altLang="zh-CN" b="1" i="1" dirty="0">
                <a:ea typeface="宋体" panose="02010600030101010101" pitchFamily="2" charset="-122"/>
                <a:sym typeface="Symbol" panose="05050102010706020507" pitchFamily="18" charset="2"/>
              </a:rPr>
              <a:t>ceiling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 function</a:t>
            </a:r>
            <a:r>
              <a:rPr lang="zh-CN" altLang="en-US" b="1" dirty="0">
                <a:ea typeface="宋体" panose="02010600030101010101" pitchFamily="2" charset="-122"/>
                <a:sym typeface="Symbol" panose="05050102010706020507" pitchFamily="18" charset="2"/>
              </a:rPr>
              <a:t>向上取整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· : </a:t>
            </a:r>
            <a:endParaRPr lang="en-US" altLang="zh-CN" b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defRPr/>
            </a:pPr>
            <a:endParaRPr lang="en-US" altLang="zh-CN" b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    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</a:t>
            </a:r>
            <a:r>
              <a:rPr lang="en-US" altLang="zh-CN" b="1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 :≡ min({</a:t>
            </a:r>
            <a:r>
              <a:rPr lang="en-US" altLang="zh-CN" b="1" i="1" dirty="0" err="1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Z|</a:t>
            </a:r>
            <a:r>
              <a:rPr lang="en-US" altLang="zh-CN" b="1" i="1" dirty="0" err="1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≥</a:t>
            </a:r>
            <a:r>
              <a:rPr lang="en-US" altLang="zh-CN" b="1" i="1" dirty="0" err="1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})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8BE837-5439-4909-B9B7-69ED74A759E1}" type="slidenum">
              <a:rPr lang="en-US" altLang="zh-CN"/>
            </a:fld>
            <a:endParaRPr lang="en-US" altLang="zh-CN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Visualizing Floor &amp; Ceiling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Real numbers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en-US" altLang="zh-CN">
                <a:ea typeface="宋体" panose="02010600030101010101" pitchFamily="2" charset="-122"/>
              </a:rPr>
              <a:t>fall to their floor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en-US" altLang="zh-CN">
                <a:ea typeface="宋体" panose="02010600030101010101" pitchFamily="2" charset="-122"/>
              </a:rPr>
              <a:t> or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en-US" altLang="zh-CN">
                <a:ea typeface="宋体" panose="02010600030101010101" pitchFamily="2" charset="-122"/>
              </a:rPr>
              <a:t>rise to their ceiling.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0421" name="Line 4"/>
          <p:cNvSpPr>
            <a:spLocks noChangeShapeType="1"/>
          </p:cNvSpPr>
          <p:nvPr/>
        </p:nvSpPr>
        <p:spPr bwMode="auto">
          <a:xfrm flipV="1">
            <a:off x="5410200" y="2590800"/>
            <a:ext cx="0" cy="3276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2" name="Line 5"/>
          <p:cNvSpPr>
            <a:spLocks noChangeShapeType="1"/>
          </p:cNvSpPr>
          <p:nvPr/>
        </p:nvSpPr>
        <p:spPr bwMode="auto">
          <a:xfrm>
            <a:off x="5257800" y="2895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3" name="Line 6"/>
          <p:cNvSpPr>
            <a:spLocks noChangeShapeType="1"/>
          </p:cNvSpPr>
          <p:nvPr/>
        </p:nvSpPr>
        <p:spPr bwMode="auto">
          <a:xfrm>
            <a:off x="5257800" y="3276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4" name="Line 7"/>
          <p:cNvSpPr>
            <a:spLocks noChangeShapeType="1"/>
          </p:cNvSpPr>
          <p:nvPr/>
        </p:nvSpPr>
        <p:spPr bwMode="auto">
          <a:xfrm>
            <a:off x="5257800" y="3733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5" name="Line 8"/>
          <p:cNvSpPr>
            <a:spLocks noChangeShapeType="1"/>
          </p:cNvSpPr>
          <p:nvPr/>
        </p:nvSpPr>
        <p:spPr bwMode="auto">
          <a:xfrm>
            <a:off x="5257800" y="4191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6" name="Line 9"/>
          <p:cNvSpPr>
            <a:spLocks noChangeShapeType="1"/>
          </p:cNvSpPr>
          <p:nvPr/>
        </p:nvSpPr>
        <p:spPr bwMode="auto">
          <a:xfrm>
            <a:off x="5257800" y="4648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7" name="Line 10"/>
          <p:cNvSpPr>
            <a:spLocks noChangeShapeType="1"/>
          </p:cNvSpPr>
          <p:nvPr/>
        </p:nvSpPr>
        <p:spPr bwMode="auto">
          <a:xfrm>
            <a:off x="52578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8" name="Line 11"/>
          <p:cNvSpPr>
            <a:spLocks noChangeShapeType="1"/>
          </p:cNvSpPr>
          <p:nvPr/>
        </p:nvSpPr>
        <p:spPr bwMode="auto">
          <a:xfrm>
            <a:off x="5257800" y="5562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9" name="Text Box 12"/>
          <p:cNvSpPr txBox="1">
            <a:spLocks noChangeArrowheads="1"/>
          </p:cNvSpPr>
          <p:nvPr/>
        </p:nvSpPr>
        <p:spPr bwMode="auto">
          <a:xfrm>
            <a:off x="4984750" y="4037013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1400" b="1">
                <a:latin typeface="Times New Roman" panose="02020603050405020304" pitchFamily="18" charset="0"/>
              </a:rPr>
              <a:t>0</a:t>
            </a:r>
            <a:endParaRPr lang="en-US" altLang="zh-CN" sz="1400" b="1">
              <a:latin typeface="Times New Roman" panose="02020603050405020304" pitchFamily="18" charset="0"/>
            </a:endParaRPr>
          </a:p>
        </p:txBody>
      </p:sp>
      <p:sp>
        <p:nvSpPr>
          <p:cNvPr id="60430" name="Text Box 13"/>
          <p:cNvSpPr txBox="1">
            <a:spLocks noChangeArrowheads="1"/>
          </p:cNvSpPr>
          <p:nvPr/>
        </p:nvSpPr>
        <p:spPr bwMode="auto">
          <a:xfrm>
            <a:off x="4865688" y="4494213"/>
            <a:ext cx="369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zh-CN" altLang="en-US" sz="1400" b="1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1400" b="1">
                <a:latin typeface="Times New Roman" panose="02020603050405020304" pitchFamily="18" charset="0"/>
              </a:rPr>
              <a:t>1</a:t>
            </a:r>
            <a:endParaRPr lang="en-US" altLang="zh-CN" sz="1400" b="1">
              <a:latin typeface="Times New Roman" panose="02020603050405020304" pitchFamily="18" charset="0"/>
            </a:endParaRPr>
          </a:p>
        </p:txBody>
      </p:sp>
      <p:sp>
        <p:nvSpPr>
          <p:cNvPr id="60431" name="Text Box 14"/>
          <p:cNvSpPr txBox="1">
            <a:spLocks noChangeArrowheads="1"/>
          </p:cNvSpPr>
          <p:nvPr/>
        </p:nvSpPr>
        <p:spPr bwMode="auto">
          <a:xfrm>
            <a:off x="4953000" y="3579813"/>
            <a:ext cx="336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1400" b="1">
                <a:latin typeface="Times New Roman" panose="02020603050405020304" pitchFamily="18" charset="0"/>
              </a:rPr>
              <a:t>1</a:t>
            </a:r>
            <a:endParaRPr lang="en-US" altLang="zh-CN" sz="1400" b="1">
              <a:latin typeface="Times New Roman" panose="02020603050405020304" pitchFamily="18" charset="0"/>
            </a:endParaRPr>
          </a:p>
        </p:txBody>
      </p:sp>
      <p:sp>
        <p:nvSpPr>
          <p:cNvPr id="60432" name="Text Box 15"/>
          <p:cNvSpPr txBox="1">
            <a:spLocks noChangeArrowheads="1"/>
          </p:cNvSpPr>
          <p:nvPr/>
        </p:nvSpPr>
        <p:spPr bwMode="auto">
          <a:xfrm>
            <a:off x="4984750" y="3122613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1400" b="1">
                <a:latin typeface="Times New Roman" panose="02020603050405020304" pitchFamily="18" charset="0"/>
              </a:rPr>
              <a:t>2</a:t>
            </a:r>
            <a:endParaRPr lang="en-US" altLang="zh-CN" sz="1400" b="1">
              <a:latin typeface="Times New Roman" panose="02020603050405020304" pitchFamily="18" charset="0"/>
            </a:endParaRPr>
          </a:p>
        </p:txBody>
      </p:sp>
      <p:sp>
        <p:nvSpPr>
          <p:cNvPr id="60433" name="Text Box 16"/>
          <p:cNvSpPr txBox="1">
            <a:spLocks noChangeArrowheads="1"/>
          </p:cNvSpPr>
          <p:nvPr/>
        </p:nvSpPr>
        <p:spPr bwMode="auto">
          <a:xfrm>
            <a:off x="4984750" y="2741613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1400" b="1">
                <a:latin typeface="Times New Roman" panose="02020603050405020304" pitchFamily="18" charset="0"/>
              </a:rPr>
              <a:t>3</a:t>
            </a:r>
            <a:endParaRPr lang="en-US" altLang="zh-CN" sz="1400" b="1">
              <a:latin typeface="Times New Roman" panose="02020603050405020304" pitchFamily="18" charset="0"/>
            </a:endParaRPr>
          </a:p>
        </p:txBody>
      </p:sp>
      <p:sp>
        <p:nvSpPr>
          <p:cNvPr id="60434" name="Text Box 17"/>
          <p:cNvSpPr txBox="1">
            <a:spLocks noChangeArrowheads="1"/>
          </p:cNvSpPr>
          <p:nvPr/>
        </p:nvSpPr>
        <p:spPr bwMode="auto">
          <a:xfrm>
            <a:off x="4865688" y="4951413"/>
            <a:ext cx="369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zh-CN" altLang="en-US" sz="1400" b="1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1400" b="1">
                <a:latin typeface="Times New Roman" panose="02020603050405020304" pitchFamily="18" charset="0"/>
              </a:rPr>
              <a:t>2</a:t>
            </a:r>
            <a:endParaRPr lang="en-US" altLang="zh-CN" sz="1400" b="1">
              <a:latin typeface="Times New Roman" panose="02020603050405020304" pitchFamily="18" charset="0"/>
            </a:endParaRPr>
          </a:p>
        </p:txBody>
      </p:sp>
      <p:sp>
        <p:nvSpPr>
          <p:cNvPr id="60435" name="Text Box 18"/>
          <p:cNvSpPr txBox="1">
            <a:spLocks noChangeArrowheads="1"/>
          </p:cNvSpPr>
          <p:nvPr/>
        </p:nvSpPr>
        <p:spPr bwMode="auto">
          <a:xfrm>
            <a:off x="4865688" y="5408613"/>
            <a:ext cx="369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zh-CN" altLang="en-US" sz="1400" b="1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1400" b="1">
                <a:latin typeface="Times New Roman" panose="02020603050405020304" pitchFamily="18" charset="0"/>
              </a:rPr>
              <a:t>3</a:t>
            </a:r>
            <a:endParaRPr lang="en-US" altLang="zh-CN" sz="1400" b="1">
              <a:latin typeface="Times New Roman" panose="02020603050405020304" pitchFamily="18" charset="0"/>
            </a:endParaRPr>
          </a:p>
        </p:txBody>
      </p:sp>
      <p:sp>
        <p:nvSpPr>
          <p:cNvPr id="60436" name="Text Box 19"/>
          <p:cNvSpPr txBox="1">
            <a:spLocks noChangeArrowheads="1"/>
          </p:cNvSpPr>
          <p:nvPr/>
        </p:nvSpPr>
        <p:spPr bwMode="auto">
          <a:xfrm>
            <a:off x="5654675" y="3198813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1400" b="1">
                <a:latin typeface="Times New Roman" panose="02020603050405020304" pitchFamily="18" charset="0"/>
              </a:rPr>
              <a:t>.</a:t>
            </a:r>
            <a:endParaRPr lang="en-US" altLang="zh-CN" sz="1400" b="1">
              <a:latin typeface="Times New Roman" panose="02020603050405020304" pitchFamily="18" charset="0"/>
            </a:endParaRPr>
          </a:p>
        </p:txBody>
      </p:sp>
      <p:sp>
        <p:nvSpPr>
          <p:cNvPr id="60437" name="Text Box 20"/>
          <p:cNvSpPr txBox="1">
            <a:spLocks noChangeArrowheads="1"/>
          </p:cNvSpPr>
          <p:nvPr/>
        </p:nvSpPr>
        <p:spPr bwMode="auto">
          <a:xfrm>
            <a:off x="5826125" y="3484563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1400" b="1">
                <a:latin typeface="Times New Roman" panose="02020603050405020304" pitchFamily="18" charset="0"/>
              </a:rPr>
              <a:t>.</a:t>
            </a:r>
            <a:endParaRPr lang="en-US" altLang="zh-CN" sz="1400" b="1">
              <a:latin typeface="Times New Roman" panose="02020603050405020304" pitchFamily="18" charset="0"/>
            </a:endParaRPr>
          </a:p>
        </p:txBody>
      </p:sp>
      <p:sp>
        <p:nvSpPr>
          <p:cNvPr id="60438" name="Text Box 21"/>
          <p:cNvSpPr txBox="1">
            <a:spLocks noChangeArrowheads="1"/>
          </p:cNvSpPr>
          <p:nvPr/>
        </p:nvSpPr>
        <p:spPr bwMode="auto">
          <a:xfrm>
            <a:off x="5959475" y="3027363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1400" b="1">
                <a:latin typeface="Times New Roman" panose="02020603050405020304" pitchFamily="18" charset="0"/>
              </a:rPr>
              <a:t>.</a:t>
            </a:r>
            <a:endParaRPr lang="en-US" altLang="zh-CN" sz="1400" b="1">
              <a:latin typeface="Times New Roman" panose="02020603050405020304" pitchFamily="18" charset="0"/>
            </a:endParaRPr>
          </a:p>
        </p:txBody>
      </p:sp>
      <p:sp>
        <p:nvSpPr>
          <p:cNvPr id="60439" name="Text Box 22"/>
          <p:cNvSpPr txBox="1">
            <a:spLocks noChangeArrowheads="1"/>
          </p:cNvSpPr>
          <p:nvPr/>
        </p:nvSpPr>
        <p:spPr bwMode="auto">
          <a:xfrm>
            <a:off x="5959475" y="4398963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1400" b="1">
                <a:latin typeface="Times New Roman" panose="02020603050405020304" pitchFamily="18" charset="0"/>
              </a:rPr>
              <a:t>.</a:t>
            </a:r>
            <a:endParaRPr lang="en-US" altLang="zh-CN" sz="1400" b="1">
              <a:latin typeface="Times New Roman" panose="02020603050405020304" pitchFamily="18" charset="0"/>
            </a:endParaRPr>
          </a:p>
        </p:txBody>
      </p:sp>
      <p:sp>
        <p:nvSpPr>
          <p:cNvPr id="60440" name="Text Box 23"/>
          <p:cNvSpPr txBox="1">
            <a:spLocks noChangeArrowheads="1"/>
          </p:cNvSpPr>
          <p:nvPr/>
        </p:nvSpPr>
        <p:spPr bwMode="auto">
          <a:xfrm>
            <a:off x="5730875" y="4570413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1400" b="1">
                <a:latin typeface="Times New Roman" panose="02020603050405020304" pitchFamily="18" charset="0"/>
              </a:rPr>
              <a:t>.</a:t>
            </a:r>
            <a:endParaRPr lang="en-US" altLang="zh-CN" sz="1400" b="1">
              <a:latin typeface="Times New Roman" panose="02020603050405020304" pitchFamily="18" charset="0"/>
            </a:endParaRPr>
          </a:p>
        </p:txBody>
      </p:sp>
      <p:sp>
        <p:nvSpPr>
          <p:cNvPr id="60441" name="Text Box 24"/>
          <p:cNvSpPr txBox="1">
            <a:spLocks noChangeArrowheads="1"/>
          </p:cNvSpPr>
          <p:nvPr/>
        </p:nvSpPr>
        <p:spPr bwMode="auto">
          <a:xfrm>
            <a:off x="6188075" y="4856163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1400" b="1">
                <a:latin typeface="Times New Roman" panose="02020603050405020304" pitchFamily="18" charset="0"/>
              </a:rPr>
              <a:t>.</a:t>
            </a:r>
            <a:endParaRPr lang="en-US" altLang="zh-CN" sz="1400" b="1">
              <a:latin typeface="Times New Roman" panose="02020603050405020304" pitchFamily="18" charset="0"/>
            </a:endParaRPr>
          </a:p>
        </p:txBody>
      </p:sp>
      <p:sp>
        <p:nvSpPr>
          <p:cNvPr id="60442" name="Freeform 25"/>
          <p:cNvSpPr/>
          <p:nvPr/>
        </p:nvSpPr>
        <p:spPr bwMode="auto">
          <a:xfrm>
            <a:off x="5792788" y="3462338"/>
            <a:ext cx="141287" cy="257175"/>
          </a:xfrm>
          <a:custGeom>
            <a:avLst/>
            <a:gdLst>
              <a:gd name="T0" fmla="*/ 0 w 89"/>
              <a:gd name="T1" fmla="*/ 0 h 162"/>
              <a:gd name="T2" fmla="*/ 2147483647 w 89"/>
              <a:gd name="T3" fmla="*/ 2147483647 h 162"/>
              <a:gd name="T4" fmla="*/ 2147483647 w 89"/>
              <a:gd name="T5" fmla="*/ 2147483647 h 162"/>
              <a:gd name="T6" fmla="*/ 2147483647 w 89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89"/>
              <a:gd name="T13" fmla="*/ 0 h 162"/>
              <a:gd name="T14" fmla="*/ 89 w 89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" h="162">
                <a:moveTo>
                  <a:pt x="0" y="0"/>
                </a:moveTo>
                <a:cubicBezTo>
                  <a:pt x="39" y="13"/>
                  <a:pt x="23" y="21"/>
                  <a:pt x="49" y="49"/>
                </a:cubicBezTo>
                <a:cubicBezTo>
                  <a:pt x="68" y="106"/>
                  <a:pt x="56" y="83"/>
                  <a:pt x="81" y="122"/>
                </a:cubicBezTo>
                <a:cubicBezTo>
                  <a:pt x="84" y="135"/>
                  <a:pt x="89" y="162"/>
                  <a:pt x="89" y="16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43" name="Freeform 26"/>
          <p:cNvSpPr/>
          <p:nvPr/>
        </p:nvSpPr>
        <p:spPr bwMode="auto">
          <a:xfrm>
            <a:off x="5791200" y="3321050"/>
            <a:ext cx="266700" cy="127000"/>
          </a:xfrm>
          <a:custGeom>
            <a:avLst/>
            <a:gdLst>
              <a:gd name="T0" fmla="*/ 0 w 168"/>
              <a:gd name="T1" fmla="*/ 2147483647 h 80"/>
              <a:gd name="T2" fmla="*/ 2147483647 w 168"/>
              <a:gd name="T3" fmla="*/ 2147483647 h 80"/>
              <a:gd name="T4" fmla="*/ 2147483647 w 168"/>
              <a:gd name="T5" fmla="*/ 2147483647 h 80"/>
              <a:gd name="T6" fmla="*/ 2147483647 w 168"/>
              <a:gd name="T7" fmla="*/ 2147483647 h 80"/>
              <a:gd name="T8" fmla="*/ 2147483647 w 168"/>
              <a:gd name="T9" fmla="*/ 0 h 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"/>
              <a:gd name="T16" fmla="*/ 0 h 80"/>
              <a:gd name="T17" fmla="*/ 168 w 168"/>
              <a:gd name="T18" fmla="*/ 80 h 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" h="80">
                <a:moveTo>
                  <a:pt x="0" y="80"/>
                </a:moveTo>
                <a:cubicBezTo>
                  <a:pt x="32" y="69"/>
                  <a:pt x="64" y="65"/>
                  <a:pt x="96" y="56"/>
                </a:cubicBezTo>
                <a:cubicBezTo>
                  <a:pt x="104" y="54"/>
                  <a:pt x="112" y="51"/>
                  <a:pt x="120" y="48"/>
                </a:cubicBezTo>
                <a:cubicBezTo>
                  <a:pt x="129" y="45"/>
                  <a:pt x="144" y="32"/>
                  <a:pt x="144" y="32"/>
                </a:cubicBezTo>
                <a:cubicBezTo>
                  <a:pt x="152" y="21"/>
                  <a:pt x="162" y="12"/>
                  <a:pt x="16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44" name="Text Box 27"/>
          <p:cNvSpPr txBox="1">
            <a:spLocks noChangeArrowheads="1"/>
          </p:cNvSpPr>
          <p:nvPr/>
        </p:nvSpPr>
        <p:spPr bwMode="auto">
          <a:xfrm>
            <a:off x="5730875" y="5313363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1400" b="1">
                <a:latin typeface="Times New Roman" panose="02020603050405020304" pitchFamily="18" charset="0"/>
              </a:rPr>
              <a:t>.</a:t>
            </a:r>
            <a:endParaRPr lang="en-US" altLang="zh-CN" sz="1400" b="1">
              <a:latin typeface="Times New Roman" panose="02020603050405020304" pitchFamily="18" charset="0"/>
            </a:endParaRPr>
          </a:p>
        </p:txBody>
      </p:sp>
      <p:sp>
        <p:nvSpPr>
          <p:cNvPr id="60445" name="Text Box 28"/>
          <p:cNvSpPr txBox="1">
            <a:spLocks noChangeArrowheads="1"/>
          </p:cNvSpPr>
          <p:nvPr/>
        </p:nvSpPr>
        <p:spPr bwMode="auto">
          <a:xfrm>
            <a:off x="5883275" y="5313363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1400" b="1">
                <a:latin typeface="Times New Roman" panose="02020603050405020304" pitchFamily="18" charset="0"/>
              </a:rPr>
              <a:t>.</a:t>
            </a:r>
            <a:endParaRPr lang="en-US" altLang="zh-CN" sz="1400" b="1">
              <a:latin typeface="Times New Roman" panose="02020603050405020304" pitchFamily="18" charset="0"/>
            </a:endParaRPr>
          </a:p>
        </p:txBody>
      </p:sp>
      <p:sp>
        <p:nvSpPr>
          <p:cNvPr id="60446" name="Text Box 29"/>
          <p:cNvSpPr txBox="1">
            <a:spLocks noChangeArrowheads="1"/>
          </p:cNvSpPr>
          <p:nvPr/>
        </p:nvSpPr>
        <p:spPr bwMode="auto">
          <a:xfrm>
            <a:off x="6124575" y="5313363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1400" b="1">
                <a:latin typeface="Times New Roman" panose="02020603050405020304" pitchFamily="18" charset="0"/>
              </a:rPr>
              <a:t>.</a:t>
            </a:r>
            <a:endParaRPr lang="en-US" altLang="zh-CN" sz="1400" b="1">
              <a:latin typeface="Times New Roman" panose="02020603050405020304" pitchFamily="18" charset="0"/>
            </a:endParaRPr>
          </a:p>
        </p:txBody>
      </p:sp>
      <p:sp>
        <p:nvSpPr>
          <p:cNvPr id="60447" name="Freeform 30"/>
          <p:cNvSpPr/>
          <p:nvPr/>
        </p:nvSpPr>
        <p:spPr bwMode="auto">
          <a:xfrm>
            <a:off x="5861050" y="4826000"/>
            <a:ext cx="433388" cy="273050"/>
          </a:xfrm>
          <a:custGeom>
            <a:avLst/>
            <a:gdLst>
              <a:gd name="T0" fmla="*/ 0 w 273"/>
              <a:gd name="T1" fmla="*/ 0 h 172"/>
              <a:gd name="T2" fmla="*/ 2147483647 w 273"/>
              <a:gd name="T3" fmla="*/ 2147483647 h 172"/>
              <a:gd name="T4" fmla="*/ 2147483647 w 273"/>
              <a:gd name="T5" fmla="*/ 2147483647 h 172"/>
              <a:gd name="T6" fmla="*/ 2147483647 w 273"/>
              <a:gd name="T7" fmla="*/ 2147483647 h 172"/>
              <a:gd name="T8" fmla="*/ 2147483647 w 273"/>
              <a:gd name="T9" fmla="*/ 2147483647 h 172"/>
              <a:gd name="T10" fmla="*/ 2147483647 w 273"/>
              <a:gd name="T11" fmla="*/ 2147483647 h 172"/>
              <a:gd name="T12" fmla="*/ 2147483647 w 273"/>
              <a:gd name="T13" fmla="*/ 2147483647 h 172"/>
              <a:gd name="T14" fmla="*/ 2147483647 w 273"/>
              <a:gd name="T15" fmla="*/ 2147483647 h 172"/>
              <a:gd name="T16" fmla="*/ 2147483647 w 273"/>
              <a:gd name="T17" fmla="*/ 2147483647 h 172"/>
              <a:gd name="T18" fmla="*/ 2147483647 w 273"/>
              <a:gd name="T19" fmla="*/ 2147483647 h 17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3"/>
              <a:gd name="T31" fmla="*/ 0 h 172"/>
              <a:gd name="T32" fmla="*/ 273 w 273"/>
              <a:gd name="T33" fmla="*/ 172 h 17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3" h="172">
                <a:moveTo>
                  <a:pt x="0" y="0"/>
                </a:moveTo>
                <a:cubicBezTo>
                  <a:pt x="45" y="15"/>
                  <a:pt x="94" y="24"/>
                  <a:pt x="140" y="36"/>
                </a:cubicBezTo>
                <a:cubicBezTo>
                  <a:pt x="152" y="39"/>
                  <a:pt x="164" y="44"/>
                  <a:pt x="176" y="48"/>
                </a:cubicBezTo>
                <a:cubicBezTo>
                  <a:pt x="184" y="51"/>
                  <a:pt x="200" y="56"/>
                  <a:pt x="200" y="56"/>
                </a:cubicBezTo>
                <a:cubicBezTo>
                  <a:pt x="211" y="67"/>
                  <a:pt x="236" y="84"/>
                  <a:pt x="236" y="84"/>
                </a:cubicBezTo>
                <a:cubicBezTo>
                  <a:pt x="237" y="88"/>
                  <a:pt x="237" y="93"/>
                  <a:pt x="240" y="96"/>
                </a:cubicBezTo>
                <a:cubicBezTo>
                  <a:pt x="243" y="100"/>
                  <a:pt x="249" y="100"/>
                  <a:pt x="252" y="104"/>
                </a:cubicBezTo>
                <a:cubicBezTo>
                  <a:pt x="256" y="111"/>
                  <a:pt x="255" y="121"/>
                  <a:pt x="260" y="128"/>
                </a:cubicBezTo>
                <a:cubicBezTo>
                  <a:pt x="263" y="132"/>
                  <a:pt x="265" y="136"/>
                  <a:pt x="268" y="140"/>
                </a:cubicBezTo>
                <a:cubicBezTo>
                  <a:pt x="273" y="161"/>
                  <a:pt x="272" y="151"/>
                  <a:pt x="272" y="1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48" name="Freeform 31"/>
          <p:cNvSpPr/>
          <p:nvPr/>
        </p:nvSpPr>
        <p:spPr bwMode="auto">
          <a:xfrm>
            <a:off x="5854700" y="4705350"/>
            <a:ext cx="190500" cy="114300"/>
          </a:xfrm>
          <a:custGeom>
            <a:avLst/>
            <a:gdLst>
              <a:gd name="T0" fmla="*/ 0 w 120"/>
              <a:gd name="T1" fmla="*/ 2147483647 h 72"/>
              <a:gd name="T2" fmla="*/ 2147483647 w 120"/>
              <a:gd name="T3" fmla="*/ 2147483647 h 72"/>
              <a:gd name="T4" fmla="*/ 2147483647 w 120"/>
              <a:gd name="T5" fmla="*/ 2147483647 h 72"/>
              <a:gd name="T6" fmla="*/ 2147483647 w 120"/>
              <a:gd name="T7" fmla="*/ 0 h 72"/>
              <a:gd name="T8" fmla="*/ 0 60000 65536"/>
              <a:gd name="T9" fmla="*/ 0 60000 65536"/>
              <a:gd name="T10" fmla="*/ 0 60000 65536"/>
              <a:gd name="T11" fmla="*/ 0 60000 65536"/>
              <a:gd name="T12" fmla="*/ 0 w 120"/>
              <a:gd name="T13" fmla="*/ 0 h 72"/>
              <a:gd name="T14" fmla="*/ 120 w 120"/>
              <a:gd name="T15" fmla="*/ 72 h 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" h="72">
                <a:moveTo>
                  <a:pt x="0" y="72"/>
                </a:moveTo>
                <a:cubicBezTo>
                  <a:pt x="21" y="65"/>
                  <a:pt x="43" y="59"/>
                  <a:pt x="64" y="52"/>
                </a:cubicBezTo>
                <a:cubicBezTo>
                  <a:pt x="77" y="48"/>
                  <a:pt x="88" y="32"/>
                  <a:pt x="100" y="24"/>
                </a:cubicBezTo>
                <a:cubicBezTo>
                  <a:pt x="104" y="18"/>
                  <a:pt x="120" y="6"/>
                  <a:pt x="12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49" name="Freeform 32"/>
          <p:cNvSpPr/>
          <p:nvPr/>
        </p:nvSpPr>
        <p:spPr bwMode="auto">
          <a:xfrm>
            <a:off x="5842000" y="5365750"/>
            <a:ext cx="381000" cy="177800"/>
          </a:xfrm>
          <a:custGeom>
            <a:avLst/>
            <a:gdLst>
              <a:gd name="T0" fmla="*/ 0 w 252"/>
              <a:gd name="T1" fmla="*/ 2147483647 h 112"/>
              <a:gd name="T2" fmla="*/ 2147483647 w 252"/>
              <a:gd name="T3" fmla="*/ 2147483647 h 112"/>
              <a:gd name="T4" fmla="*/ 2147483647 w 252"/>
              <a:gd name="T5" fmla="*/ 2147483647 h 112"/>
              <a:gd name="T6" fmla="*/ 2147483647 w 252"/>
              <a:gd name="T7" fmla="*/ 0 h 112"/>
              <a:gd name="T8" fmla="*/ 2147483647 w 252"/>
              <a:gd name="T9" fmla="*/ 2147483647 h 112"/>
              <a:gd name="T10" fmla="*/ 2147483647 w 252"/>
              <a:gd name="T11" fmla="*/ 2147483647 h 112"/>
              <a:gd name="T12" fmla="*/ 2147483647 w 252"/>
              <a:gd name="T13" fmla="*/ 2147483647 h 1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52"/>
              <a:gd name="T22" fmla="*/ 0 h 112"/>
              <a:gd name="T23" fmla="*/ 252 w 252"/>
              <a:gd name="T24" fmla="*/ 112 h 11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52" h="112">
                <a:moveTo>
                  <a:pt x="0" y="112"/>
                </a:moveTo>
                <a:cubicBezTo>
                  <a:pt x="25" y="74"/>
                  <a:pt x="56" y="44"/>
                  <a:pt x="96" y="24"/>
                </a:cubicBezTo>
                <a:cubicBezTo>
                  <a:pt x="109" y="17"/>
                  <a:pt x="122" y="12"/>
                  <a:pt x="136" y="8"/>
                </a:cubicBezTo>
                <a:cubicBezTo>
                  <a:pt x="144" y="6"/>
                  <a:pt x="160" y="0"/>
                  <a:pt x="160" y="0"/>
                </a:cubicBezTo>
                <a:cubicBezTo>
                  <a:pt x="188" y="3"/>
                  <a:pt x="209" y="5"/>
                  <a:pt x="232" y="20"/>
                </a:cubicBezTo>
                <a:cubicBezTo>
                  <a:pt x="239" y="42"/>
                  <a:pt x="248" y="56"/>
                  <a:pt x="252" y="80"/>
                </a:cubicBezTo>
                <a:cubicBezTo>
                  <a:pt x="251" y="88"/>
                  <a:pt x="248" y="104"/>
                  <a:pt x="248" y="10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50" name="Freeform 33"/>
          <p:cNvSpPr/>
          <p:nvPr/>
        </p:nvSpPr>
        <p:spPr bwMode="auto">
          <a:xfrm>
            <a:off x="5822950" y="5581650"/>
            <a:ext cx="209550" cy="165100"/>
          </a:xfrm>
          <a:custGeom>
            <a:avLst/>
            <a:gdLst>
              <a:gd name="T0" fmla="*/ 2147483647 w 132"/>
              <a:gd name="T1" fmla="*/ 0 h 104"/>
              <a:gd name="T2" fmla="*/ 2147483647 w 132"/>
              <a:gd name="T3" fmla="*/ 2147483647 h 104"/>
              <a:gd name="T4" fmla="*/ 2147483647 w 132"/>
              <a:gd name="T5" fmla="*/ 2147483647 h 104"/>
              <a:gd name="T6" fmla="*/ 2147483647 w 132"/>
              <a:gd name="T7" fmla="*/ 2147483647 h 104"/>
              <a:gd name="T8" fmla="*/ 2147483647 w 132"/>
              <a:gd name="T9" fmla="*/ 2147483647 h 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2"/>
              <a:gd name="T16" fmla="*/ 0 h 104"/>
              <a:gd name="T17" fmla="*/ 132 w 132"/>
              <a:gd name="T18" fmla="*/ 104 h 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2" h="104">
                <a:moveTo>
                  <a:pt x="4" y="0"/>
                </a:moveTo>
                <a:cubicBezTo>
                  <a:pt x="0" y="13"/>
                  <a:pt x="11" y="75"/>
                  <a:pt x="20" y="84"/>
                </a:cubicBezTo>
                <a:cubicBezTo>
                  <a:pt x="30" y="94"/>
                  <a:pt x="56" y="104"/>
                  <a:pt x="56" y="104"/>
                </a:cubicBezTo>
                <a:cubicBezTo>
                  <a:pt x="80" y="101"/>
                  <a:pt x="101" y="100"/>
                  <a:pt x="124" y="92"/>
                </a:cubicBezTo>
                <a:cubicBezTo>
                  <a:pt x="132" y="59"/>
                  <a:pt x="131" y="34"/>
                  <a:pt x="116" y="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51" name="Text Box 34"/>
          <p:cNvSpPr txBox="1">
            <a:spLocks noChangeArrowheads="1"/>
          </p:cNvSpPr>
          <p:nvPr/>
        </p:nvSpPr>
        <p:spPr bwMode="auto">
          <a:xfrm>
            <a:off x="5422900" y="3300413"/>
            <a:ext cx="40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400" b="1">
                <a:latin typeface="Times New Roman" panose="02020603050405020304" pitchFamily="18" charset="0"/>
              </a:rPr>
              <a:t>1.6</a:t>
            </a:r>
            <a:endParaRPr lang="en-US" altLang="zh-CN" sz="1400" b="1">
              <a:latin typeface="Times New Roman" panose="02020603050405020304" pitchFamily="18" charset="0"/>
            </a:endParaRPr>
          </a:p>
        </p:txBody>
      </p:sp>
      <p:sp>
        <p:nvSpPr>
          <p:cNvPr id="60452" name="Text Box 35"/>
          <p:cNvSpPr txBox="1">
            <a:spLocks noChangeArrowheads="1"/>
          </p:cNvSpPr>
          <p:nvPr/>
        </p:nvSpPr>
        <p:spPr bwMode="auto">
          <a:xfrm>
            <a:off x="5980113" y="2955925"/>
            <a:ext cx="7318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1400" b="1">
                <a:latin typeface="Times New Roman" panose="02020603050405020304" pitchFamily="18" charset="0"/>
                <a:sym typeface="Symbol" panose="05050102010706020507" pitchFamily="18" charset="2"/>
              </a:rPr>
              <a:t></a:t>
            </a:r>
            <a:r>
              <a:rPr lang="en-US" altLang="zh-CN" sz="1400" b="1">
                <a:latin typeface="Times New Roman" panose="02020603050405020304" pitchFamily="18" charset="0"/>
              </a:rPr>
              <a:t>1.6</a:t>
            </a:r>
            <a:r>
              <a:rPr lang="en-US" altLang="zh-CN" sz="1400" b="1">
                <a:latin typeface="Times New Roman" panose="02020603050405020304" pitchFamily="18" charset="0"/>
                <a:sym typeface="Symbol" panose="05050102010706020507" pitchFamily="18" charset="2"/>
              </a:rPr>
              <a:t>=2</a:t>
            </a:r>
            <a:endParaRPr lang="en-US" altLang="zh-CN" sz="1400" b="1">
              <a:latin typeface="Times New Roman" panose="02020603050405020304" pitchFamily="18" charset="0"/>
            </a:endParaRPr>
          </a:p>
        </p:txBody>
      </p:sp>
      <p:sp>
        <p:nvSpPr>
          <p:cNvPr id="60453" name="Text Box 36"/>
          <p:cNvSpPr txBox="1">
            <a:spLocks noChangeArrowheads="1"/>
          </p:cNvSpPr>
          <p:nvPr/>
        </p:nvSpPr>
        <p:spPr bwMode="auto">
          <a:xfrm>
            <a:off x="6191250" y="5089525"/>
            <a:ext cx="974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1400" b="1">
                <a:latin typeface="Times New Roman" panose="02020603050405020304" pitchFamily="18" charset="0"/>
                <a:sym typeface="Symbol" panose="05050102010706020507" pitchFamily="18" charset="2"/>
              </a:rPr>
              <a:t></a:t>
            </a:r>
            <a:r>
              <a:rPr lang="en-US" altLang="zh-CN" sz="1400" b="1">
                <a:latin typeface="Times New Roman" panose="02020603050405020304" pitchFamily="18" charset="0"/>
              </a:rPr>
              <a:t>1.4</a:t>
            </a:r>
            <a:r>
              <a:rPr lang="en-US" altLang="zh-CN" sz="1400" b="1">
                <a:latin typeface="Times New Roman" panose="02020603050405020304" pitchFamily="18" charset="0"/>
                <a:sym typeface="Symbol" panose="05050102010706020507" pitchFamily="18" charset="2"/>
              </a:rPr>
              <a:t>= 2</a:t>
            </a:r>
            <a:endParaRPr lang="en-US" altLang="zh-CN" sz="1400" b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0454" name="Text Box 37"/>
          <p:cNvSpPr txBox="1">
            <a:spLocks noChangeArrowheads="1"/>
          </p:cNvSpPr>
          <p:nvPr/>
        </p:nvSpPr>
        <p:spPr bwMode="auto">
          <a:xfrm>
            <a:off x="5418138" y="4665663"/>
            <a:ext cx="5032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1400" b="1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1400" b="1">
                <a:latin typeface="Times New Roman" panose="02020603050405020304" pitchFamily="18" charset="0"/>
              </a:rPr>
              <a:t>1.4</a:t>
            </a:r>
            <a:endParaRPr lang="en-US" altLang="zh-CN" sz="1400" b="1">
              <a:latin typeface="Times New Roman" panose="02020603050405020304" pitchFamily="18" charset="0"/>
            </a:endParaRPr>
          </a:p>
        </p:txBody>
      </p:sp>
      <p:sp>
        <p:nvSpPr>
          <p:cNvPr id="60455" name="Text Box 38"/>
          <p:cNvSpPr txBox="1">
            <a:spLocks noChangeArrowheads="1"/>
          </p:cNvSpPr>
          <p:nvPr/>
        </p:nvSpPr>
        <p:spPr bwMode="auto">
          <a:xfrm>
            <a:off x="5886450" y="4327525"/>
            <a:ext cx="974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1400" b="1">
                <a:latin typeface="Times New Roman" panose="02020603050405020304" pitchFamily="18" charset="0"/>
                <a:sym typeface="Symbol" panose="05050102010706020507" pitchFamily="18" charset="2"/>
              </a:rPr>
              <a:t></a:t>
            </a:r>
            <a:r>
              <a:rPr lang="en-US" altLang="zh-CN" sz="1400" b="1">
                <a:latin typeface="Times New Roman" panose="02020603050405020304" pitchFamily="18" charset="0"/>
              </a:rPr>
              <a:t>1.4</a:t>
            </a:r>
            <a:r>
              <a:rPr lang="en-US" altLang="zh-CN" sz="1400" b="1">
                <a:latin typeface="Times New Roman" panose="02020603050405020304" pitchFamily="18" charset="0"/>
                <a:sym typeface="Symbol" panose="05050102010706020507" pitchFamily="18" charset="2"/>
              </a:rPr>
              <a:t>= </a:t>
            </a:r>
            <a:r>
              <a:rPr lang="en-US" altLang="zh-CN" sz="1400" b="1">
                <a:latin typeface="Times New Roman" panose="02020603050405020304" pitchFamily="18" charset="0"/>
              </a:rPr>
              <a:t>1</a:t>
            </a:r>
            <a:endParaRPr lang="en-US" altLang="zh-CN" sz="1400" b="1">
              <a:latin typeface="Times New Roman" panose="02020603050405020304" pitchFamily="18" charset="0"/>
            </a:endParaRPr>
          </a:p>
        </p:txBody>
      </p:sp>
      <p:sp>
        <p:nvSpPr>
          <p:cNvPr id="60456" name="Line 39"/>
          <p:cNvSpPr>
            <a:spLocks noChangeShapeType="1"/>
          </p:cNvSpPr>
          <p:nvPr/>
        </p:nvSpPr>
        <p:spPr bwMode="auto">
          <a:xfrm>
            <a:off x="5638800" y="3276600"/>
            <a:ext cx="1295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57" name="Line 40"/>
          <p:cNvSpPr>
            <a:spLocks noChangeShapeType="1"/>
          </p:cNvSpPr>
          <p:nvPr/>
        </p:nvSpPr>
        <p:spPr bwMode="auto">
          <a:xfrm>
            <a:off x="5638800" y="3733800"/>
            <a:ext cx="1295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58" name="Line 41"/>
          <p:cNvSpPr>
            <a:spLocks noChangeShapeType="1"/>
          </p:cNvSpPr>
          <p:nvPr/>
        </p:nvSpPr>
        <p:spPr bwMode="auto">
          <a:xfrm>
            <a:off x="5638800" y="4648200"/>
            <a:ext cx="1295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59" name="Line 42"/>
          <p:cNvSpPr>
            <a:spLocks noChangeShapeType="1"/>
          </p:cNvSpPr>
          <p:nvPr/>
        </p:nvSpPr>
        <p:spPr bwMode="auto">
          <a:xfrm>
            <a:off x="5638800" y="5105400"/>
            <a:ext cx="1295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60" name="Line 43"/>
          <p:cNvSpPr>
            <a:spLocks noChangeShapeType="1"/>
          </p:cNvSpPr>
          <p:nvPr/>
        </p:nvSpPr>
        <p:spPr bwMode="auto">
          <a:xfrm>
            <a:off x="5638800" y="5562600"/>
            <a:ext cx="1295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61" name="Text Box 44"/>
          <p:cNvSpPr txBox="1">
            <a:spLocks noChangeArrowheads="1"/>
          </p:cNvSpPr>
          <p:nvPr/>
        </p:nvSpPr>
        <p:spPr bwMode="auto">
          <a:xfrm>
            <a:off x="5827713" y="3717925"/>
            <a:ext cx="7318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1400" b="1">
                <a:latin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zh-CN" sz="1400" b="1">
                <a:latin typeface="Times New Roman" panose="02020603050405020304" pitchFamily="18" charset="0"/>
              </a:rPr>
              <a:t>1.6</a:t>
            </a:r>
            <a:r>
              <a:rPr lang="en-US" altLang="zh-CN" sz="1400" b="1">
                <a:latin typeface="Times New Roman" panose="02020603050405020304" pitchFamily="18" charset="0"/>
                <a:sym typeface="Symbol" panose="05050102010706020507" pitchFamily="18" charset="2"/>
              </a:rPr>
              <a:t>=1</a:t>
            </a:r>
            <a:endParaRPr lang="en-US" altLang="zh-CN" sz="1400" b="1">
              <a:latin typeface="Times New Roman" panose="02020603050405020304" pitchFamily="18" charset="0"/>
            </a:endParaRPr>
          </a:p>
        </p:txBody>
      </p:sp>
      <p:sp>
        <p:nvSpPr>
          <p:cNvPr id="60462" name="Text Box 45"/>
          <p:cNvSpPr txBox="1">
            <a:spLocks noChangeArrowheads="1"/>
          </p:cNvSpPr>
          <p:nvPr/>
        </p:nvSpPr>
        <p:spPr bwMode="auto">
          <a:xfrm>
            <a:off x="5564188" y="5318125"/>
            <a:ext cx="369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1400" b="1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1400" b="1">
                <a:latin typeface="Times New Roman" panose="02020603050405020304" pitchFamily="18" charset="0"/>
              </a:rPr>
              <a:t>3</a:t>
            </a:r>
            <a:endParaRPr lang="en-US" altLang="zh-CN" sz="1400" b="1">
              <a:latin typeface="Times New Roman" panose="02020603050405020304" pitchFamily="18" charset="0"/>
            </a:endParaRPr>
          </a:p>
        </p:txBody>
      </p:sp>
      <p:sp>
        <p:nvSpPr>
          <p:cNvPr id="60463" name="Text Box 46"/>
          <p:cNvSpPr txBox="1">
            <a:spLocks noChangeArrowheads="1"/>
          </p:cNvSpPr>
          <p:nvPr/>
        </p:nvSpPr>
        <p:spPr bwMode="auto">
          <a:xfrm>
            <a:off x="5940425" y="5546725"/>
            <a:ext cx="12668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1400" b="1">
                <a:latin typeface="Times New Roman" panose="02020603050405020304" pitchFamily="18" charset="0"/>
                <a:sym typeface="Symbol" panose="05050102010706020507" pitchFamily="18" charset="2"/>
              </a:rPr>
              <a:t></a:t>
            </a:r>
            <a:r>
              <a:rPr lang="en-US" altLang="zh-CN" sz="1400" b="1">
                <a:latin typeface="Times New Roman" panose="02020603050405020304" pitchFamily="18" charset="0"/>
              </a:rPr>
              <a:t>3</a:t>
            </a:r>
            <a:r>
              <a:rPr lang="en-US" altLang="zh-CN" sz="1400" b="1">
                <a:latin typeface="Times New Roman" panose="02020603050405020304" pitchFamily="18" charset="0"/>
                <a:sym typeface="Symbol" panose="05050102010706020507" pitchFamily="18" charset="2"/>
              </a:rPr>
              <a:t>=</a:t>
            </a:r>
            <a:r>
              <a:rPr lang="en-US" altLang="zh-CN" sz="1400" b="1">
                <a:latin typeface="Times New Roman" panose="02020603050405020304" pitchFamily="18" charset="0"/>
              </a:rPr>
              <a:t>3</a:t>
            </a:r>
            <a:r>
              <a:rPr lang="en-US" altLang="zh-CN" sz="1400" b="1">
                <a:latin typeface="Times New Roman" panose="02020603050405020304" pitchFamily="18" charset="0"/>
                <a:sym typeface="Symbol" panose="05050102010706020507" pitchFamily="18" charset="2"/>
              </a:rPr>
              <a:t>= </a:t>
            </a:r>
            <a:r>
              <a:rPr lang="en-US" altLang="zh-CN" sz="1400" b="1">
                <a:latin typeface="Times New Roman" panose="02020603050405020304" pitchFamily="18" charset="0"/>
              </a:rPr>
              <a:t>3</a:t>
            </a:r>
            <a:endParaRPr lang="en-US" altLang="zh-CN" sz="1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BB3DB-23A6-48F2-9B1F-CD7F6B8B992B}" type="slidenum">
              <a:rPr lang="en-US" altLang="zh-CN"/>
            </a:fld>
            <a:endParaRPr lang="en-US" altLang="zh-CN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>
                <a:ea typeface="宋体" panose="02010600030101010101" pitchFamily="2" charset="-122"/>
              </a:rPr>
              <a:t>Do these equalities hold?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</a:t>
            </a:r>
            <a:r>
              <a:rPr lang="en-US" altLang="zh-CN" b="1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 =  </a:t>
            </a:r>
            <a:r>
              <a:rPr lang="en-US" altLang="zh-CN" b="1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 &amp;</a:t>
            </a:r>
            <a:br>
              <a:rPr lang="en-US" altLang="zh-CN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</a:t>
            </a:r>
            <a:r>
              <a:rPr lang="en-US" altLang="zh-CN" b="1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 =  </a:t>
            </a:r>
            <a:r>
              <a:rPr lang="en-US" altLang="zh-CN" b="1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</a:t>
            </a:r>
            <a:endParaRPr lang="en-US" altLang="zh-CN" b="1">
              <a:solidFill>
                <a:srgbClr val="030711"/>
              </a:solidFill>
              <a:ea typeface="宋体" panose="02010600030101010101" pitchFamily="2" charset="-122"/>
            </a:endParaRPr>
          </a:p>
          <a:p>
            <a:endParaRPr lang="zh-CN" altLang="en-US" b="1">
              <a:solidFill>
                <a:srgbClr val="03071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F835F-ECE6-4198-9C73-56A44EC841AD}" type="slidenum">
              <a:rPr lang="en-US" altLang="zh-CN"/>
            </a:fld>
            <a:endParaRPr lang="en-US" altLang="zh-CN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2800">
                <a:ea typeface="宋体" panose="02010600030101010101" pitchFamily="2" charset="-122"/>
              </a:rPr>
              <a:t>It depends on whether x is an integer</a:t>
            </a:r>
            <a:endParaRPr lang="en-US" altLang="zh-CN" sz="2800">
              <a:ea typeface="宋体" panose="02010600030101010101" pitchFamily="2" charset="-122"/>
            </a:endParaRP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If </a:t>
            </a:r>
            <a:r>
              <a:rPr lang="en-US" altLang="zh-CN" b="1" i="1" dirty="0" err="1">
                <a:solidFill>
                  <a:srgbClr val="03071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 err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Z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then </a:t>
            </a:r>
            <a:r>
              <a:rPr lang="en-US" altLang="zh-CN" b="1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 = </a:t>
            </a:r>
            <a:r>
              <a:rPr lang="en-US" altLang="zh-CN" b="1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 = </a:t>
            </a:r>
            <a:r>
              <a:rPr lang="en-US" altLang="zh-CN" b="1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, so</a:t>
            </a:r>
            <a:b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</a:t>
            </a:r>
            <a:r>
              <a:rPr lang="en-US" altLang="zh-CN" b="1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 = x =  </a:t>
            </a:r>
            <a:r>
              <a:rPr lang="en-US" altLang="zh-CN" b="1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 &amp;</a:t>
            </a:r>
            <a:b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</a:t>
            </a:r>
            <a:r>
              <a:rPr lang="en-US" altLang="zh-CN" b="1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 = x =  </a:t>
            </a:r>
            <a:r>
              <a:rPr lang="en-US" altLang="zh-CN" b="1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</a:t>
            </a:r>
            <a:endParaRPr lang="en-US" altLang="zh-CN" b="1" dirty="0">
              <a:solidFill>
                <a:srgbClr val="03071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endParaRPr lang="en-US" altLang="zh-CN" b="1" dirty="0">
              <a:solidFill>
                <a:srgbClr val="030711"/>
              </a:solidFill>
              <a:ea typeface="宋体" panose="02010600030101010101" pitchFamily="2" charset="-122"/>
            </a:endParaRPr>
          </a:p>
          <a:p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</a:rPr>
              <a:t>But if </a:t>
            </a:r>
            <a:r>
              <a:rPr lang="en-US" altLang="zh-CN" b="1" i="1" dirty="0" err="1">
                <a:solidFill>
                  <a:srgbClr val="03071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 err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Z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, then</a:t>
            </a:r>
            <a:b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</a:t>
            </a:r>
            <a:r>
              <a:rPr lang="en-US" altLang="zh-CN" b="1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   </a:t>
            </a:r>
            <a:r>
              <a:rPr lang="en-US" altLang="zh-CN" b="1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 &amp;</a:t>
            </a:r>
            <a:b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</a:t>
            </a:r>
            <a:r>
              <a:rPr lang="en-US" altLang="zh-CN" b="1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   </a:t>
            </a:r>
            <a:r>
              <a:rPr lang="en-US" altLang="zh-CN" b="1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</a:t>
            </a:r>
            <a:endParaRPr lang="en-US" altLang="zh-CN" b="1" dirty="0">
              <a:solidFill>
                <a:srgbClr val="03071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GB" altLang="zh-CN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E.g., 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</a:t>
            </a:r>
            <a:r>
              <a:rPr lang="en-US" altLang="zh-CN" b="1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3.4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 = 4    </a:t>
            </a:r>
            <a:r>
              <a:rPr lang="en-US" altLang="zh-CN" b="1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=  </a:t>
            </a:r>
            <a:r>
              <a:rPr lang="en-US" altLang="zh-CN" b="1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3.4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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9B3C4A-65E7-4055-9A19-2A59FA89E6F9}" type="slidenum">
              <a:rPr lang="en-US" altLang="zh-CN"/>
            </a:fld>
            <a:endParaRPr lang="en-US" altLang="zh-CN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Function: Formal Definition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229600" cy="5378450"/>
          </a:xfrm>
        </p:spPr>
        <p:txBody>
          <a:bodyPr/>
          <a:lstStyle/>
          <a:p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</a:rPr>
              <a:t>A function f :A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B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</a:rPr>
              <a:t> is an assignment of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exactly one 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</a:rPr>
              <a:t>element f(x)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</a:rPr>
              <a:t>B to each element </a:t>
            </a:r>
            <a:r>
              <a:rPr lang="en-US" altLang="zh-CN" b="1" dirty="0" err="1">
                <a:solidFill>
                  <a:srgbClr val="03071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 err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b="1" dirty="0" err="1">
                <a:solidFill>
                  <a:srgbClr val="030711"/>
                </a:solidFill>
                <a:ea typeface="宋体" panose="02010600030101010101" pitchFamily="2" charset="-122"/>
              </a:rPr>
              <a:t>A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</a:rPr>
              <a:t>.</a:t>
            </a:r>
            <a:endParaRPr lang="en-US" altLang="zh-CN" b="1" dirty="0">
              <a:solidFill>
                <a:srgbClr val="03071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</a:rPr>
              <a:t>                   f(a)=b</a:t>
            </a:r>
            <a:endParaRPr lang="en-US" altLang="zh-CN" b="1" dirty="0">
              <a:solidFill>
                <a:srgbClr val="030711"/>
              </a:solidFill>
              <a:ea typeface="宋体" panose="02010600030101010101" pitchFamily="2" charset="-122"/>
            </a:endParaRPr>
          </a:p>
          <a:p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</a:rPr>
              <a:t>Functions of </a:t>
            </a:r>
            <a:r>
              <a:rPr lang="en-US" altLang="zh-CN" b="1" i="1" dirty="0">
                <a:solidFill>
                  <a:srgbClr val="030711"/>
                </a:solidFill>
                <a:ea typeface="宋体" panose="02010600030101010101" pitchFamily="2" charset="-122"/>
              </a:rPr>
              <a:t>n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</a:rPr>
              <a:t> arguments: </a:t>
            </a:r>
            <a:b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</a:rPr>
            </a:b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b="1" i="1" dirty="0">
                <a:solidFill>
                  <a:srgbClr val="030711"/>
                </a:solidFill>
                <a:ea typeface="宋体" panose="02010600030101010101" pitchFamily="2" charset="-122"/>
              </a:rPr>
              <a:t>f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</a:rPr>
              <a:t>: A</a:t>
            </a:r>
            <a:r>
              <a:rPr lang="en-US" altLang="zh-CN" b="1" baseline="-25000" dirty="0">
                <a:solidFill>
                  <a:srgbClr val="030711"/>
                </a:solidFill>
                <a:ea typeface="宋体" panose="02010600030101010101" pitchFamily="2" charset="-122"/>
              </a:rPr>
              <a:t>1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</a:rPr>
              <a:t> x A</a:t>
            </a:r>
            <a:r>
              <a:rPr lang="en-US" altLang="zh-CN" b="1" baseline="-25000" dirty="0">
                <a:solidFill>
                  <a:srgbClr val="030711"/>
                </a:solidFill>
                <a:ea typeface="宋体" panose="02010600030101010101" pitchFamily="2" charset="-122"/>
              </a:rPr>
              <a:t>2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</a:rPr>
              <a:t>... x A</a:t>
            </a:r>
            <a:r>
              <a:rPr lang="en-US" altLang="zh-CN" b="1" baseline="-25000" dirty="0">
                <a:solidFill>
                  <a:srgbClr val="030711"/>
                </a:solidFill>
                <a:ea typeface="宋体" panose="02010600030101010101" pitchFamily="2" charset="-122"/>
              </a:rPr>
              <a:t>n 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B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</a:rPr>
              <a:t>. </a:t>
            </a:r>
            <a:endParaRPr lang="en-US" altLang="zh-CN" b="1" dirty="0">
              <a:solidFill>
                <a:srgbClr val="030711"/>
              </a:solidFill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</a:rPr>
              <a:t>        f(a</a:t>
            </a:r>
            <a:r>
              <a:rPr lang="en-US" altLang="zh-CN" b="1" baseline="-25000" dirty="0">
                <a:solidFill>
                  <a:srgbClr val="030711"/>
                </a:solidFill>
                <a:ea typeface="宋体" panose="02010600030101010101" pitchFamily="2" charset="-122"/>
              </a:rPr>
              <a:t>1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</a:rPr>
              <a:t> x a</a:t>
            </a:r>
            <a:r>
              <a:rPr lang="en-US" altLang="zh-CN" b="1" baseline="-25000" dirty="0">
                <a:solidFill>
                  <a:srgbClr val="030711"/>
                </a:solidFill>
                <a:ea typeface="宋体" panose="02010600030101010101" pitchFamily="2" charset="-122"/>
              </a:rPr>
              <a:t>2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</a:rPr>
              <a:t>... x a</a:t>
            </a:r>
            <a:r>
              <a:rPr lang="en-US" altLang="zh-CN" b="1" baseline="-25000" dirty="0">
                <a:solidFill>
                  <a:srgbClr val="030711"/>
                </a:solidFill>
                <a:ea typeface="宋体" panose="02010600030101010101" pitchFamily="2" charset="-122"/>
              </a:rPr>
              <a:t>n 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</a:rPr>
              <a:t>)=b</a:t>
            </a:r>
            <a:endParaRPr lang="en-US" altLang="zh-CN" b="1" dirty="0">
              <a:solidFill>
                <a:srgbClr val="030711"/>
              </a:solidFill>
              <a:ea typeface="宋体" panose="02010600030101010101" pitchFamily="2" charset="-122"/>
            </a:endParaRPr>
          </a:p>
          <a:p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</a:rPr>
              <a:t>generalizations. A partial (non-total) function f assigns zero or one elements of B to each element </a:t>
            </a:r>
            <a:r>
              <a:rPr lang="en-US" altLang="zh-CN" b="1" dirty="0" err="1">
                <a:solidFill>
                  <a:srgbClr val="03071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 err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b="1" dirty="0" err="1">
                <a:solidFill>
                  <a:srgbClr val="030711"/>
                </a:solidFill>
                <a:ea typeface="宋体" panose="02010600030101010101" pitchFamily="2" charset="-122"/>
              </a:rPr>
              <a:t>A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</a:rPr>
              <a:t>.</a:t>
            </a:r>
            <a:endParaRPr lang="en-US" altLang="zh-CN" b="1" dirty="0">
              <a:solidFill>
                <a:srgbClr val="030711"/>
              </a:solidFill>
              <a:ea typeface="宋体" panose="02010600030101010101" pitchFamily="2" charset="-122"/>
            </a:endParaRPr>
          </a:p>
          <a:p>
            <a:pPr lvl="1"/>
            <a:endParaRPr lang="zh-CN" altLang="en-US" b="1" i="1" dirty="0">
              <a:solidFill>
                <a:srgbClr val="03071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4EBDBE-51ED-4E14-B395-81FE55A717D3}" type="slidenum">
              <a:rPr lang="en-US" altLang="zh-CN"/>
            </a:fld>
            <a:endParaRPr lang="en-US" altLang="zh-CN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Plots with floor/ceiling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7630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b="1">
                <a:solidFill>
                  <a:srgbClr val="030711"/>
                </a:solidFill>
                <a:ea typeface="宋体" panose="02010600030101010101" pitchFamily="2" charset="-122"/>
              </a:rPr>
              <a:t>Note that for </a:t>
            </a:r>
            <a:r>
              <a:rPr lang="en-US" altLang="zh-CN" sz="2800" b="1" i="1">
                <a:solidFill>
                  <a:srgbClr val="030711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 b="1">
                <a:solidFill>
                  <a:srgbClr val="03071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solidFill>
                  <a:srgbClr val="03071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b="1">
                <a:solidFill>
                  <a:srgbClr val="030711"/>
                </a:solidFill>
                <a:ea typeface="宋体" panose="02010600030101010101" pitchFamily="2" charset="-122"/>
              </a:rPr>
              <a:t>)=</a:t>
            </a:r>
            <a:r>
              <a:rPr lang="en-US" altLang="zh-CN" sz="2800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</a:t>
            </a:r>
            <a:r>
              <a:rPr lang="en-US" altLang="zh-CN" sz="2800" b="1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800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, the graph of </a:t>
            </a:r>
            <a:r>
              <a:rPr lang="en-US" altLang="zh-CN" sz="2800" b="1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 sz="2800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includes the point (</a:t>
            </a:r>
            <a:r>
              <a:rPr lang="en-US" altLang="zh-CN" sz="2800" b="1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, 0) for all values of </a:t>
            </a:r>
            <a:r>
              <a:rPr lang="en-US" altLang="zh-CN" sz="2800" b="1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such that </a:t>
            </a:r>
            <a:r>
              <a:rPr lang="en-US" altLang="zh-CN" sz="2800" b="1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0 and </a:t>
            </a:r>
            <a:r>
              <a:rPr lang="en-US" altLang="zh-CN" sz="2800" b="1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a&lt;</a:t>
            </a:r>
            <a:r>
              <a:rPr lang="en-US" altLang="zh-CN" sz="2800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1, but not for the value </a:t>
            </a:r>
            <a:r>
              <a:rPr lang="en-US" altLang="zh-CN" sz="2800" b="1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=1.  </a:t>
            </a:r>
            <a:endParaRPr lang="en-US" altLang="zh-CN" sz="2800" b="1">
              <a:solidFill>
                <a:srgbClr val="03071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zh-CN" sz="2800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{</a:t>
            </a:r>
            <a:r>
              <a:rPr lang="en-US" altLang="zh-CN" sz="2800" b="1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800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R</a:t>
            </a:r>
            <a:r>
              <a:rPr lang="en-US" altLang="zh-CN" sz="2800" b="1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: </a:t>
            </a:r>
            <a:r>
              <a:rPr lang="en-US" altLang="zh-CN" sz="2800" b="1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800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 = 0}  = (informally) = {0,..,0.1,..0.2,..,</a:t>
            </a:r>
            <a:r>
              <a:rPr lang="en-US" altLang="zh-CN" sz="2800" b="1">
                <a:solidFill>
                  <a:srgbClr val="03071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…</a:t>
            </a:r>
            <a:r>
              <a:rPr lang="en-US" altLang="zh-CN" sz="2800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0.9,</a:t>
            </a:r>
            <a:r>
              <a:rPr lang="en-US" altLang="zh-CN" sz="2800" b="1">
                <a:solidFill>
                  <a:srgbClr val="03071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…</a:t>
            </a:r>
            <a:r>
              <a:rPr lang="en-US" altLang="zh-CN" sz="2800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} does not include its </a:t>
            </a:r>
            <a:r>
              <a:rPr lang="en-US" altLang="zh-CN" sz="2800" b="1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limit</a:t>
            </a:r>
            <a:r>
              <a:rPr lang="en-US" altLang="zh-CN" sz="2800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1.  </a:t>
            </a:r>
            <a:endParaRPr lang="en-US" altLang="zh-CN" sz="2800" b="1">
              <a:solidFill>
                <a:srgbClr val="03071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Sets that do not include all of their limit points are generally called </a:t>
            </a:r>
            <a:r>
              <a:rPr lang="en-US" altLang="zh-CN" sz="2400" b="1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open sets</a:t>
            </a:r>
            <a:r>
              <a:rPr lang="en-US" altLang="zh-CN" sz="2400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.  </a:t>
            </a:r>
            <a:endParaRPr lang="en-US" altLang="zh-CN" sz="2400" b="1">
              <a:solidFill>
                <a:srgbClr val="03071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zh-CN" sz="2800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In a plot, we draw a limit point of a curve using an open dot (circle) if the limit point is not on the curve, and with a closed (solid) dot if it is on the curve.</a:t>
            </a:r>
            <a:endParaRPr lang="en-US" altLang="zh-CN" sz="2800" b="1">
              <a:solidFill>
                <a:srgbClr val="03071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681052-C881-4566-BC8F-CC65355CD7F5}" type="slidenum">
              <a:rPr lang="en-US" altLang="zh-CN"/>
            </a:fld>
            <a:endParaRPr lang="en-US" altLang="zh-CN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Plots with floor/ceiling: Example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Plot of graph of function </a:t>
            </a:r>
            <a:r>
              <a:rPr lang="en-US" altLang="zh-CN" i="1">
                <a:ea typeface="宋体" panose="02010600030101010101" pitchFamily="2" charset="-122"/>
              </a:rPr>
              <a:t>f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 i="1">
                <a:ea typeface="宋体" panose="02010600030101010101" pitchFamily="2" charset="-122"/>
              </a:rPr>
              <a:t>x</a:t>
            </a:r>
            <a:r>
              <a:rPr lang="en-US" altLang="zh-CN">
                <a:ea typeface="宋体" panose="02010600030101010101" pitchFamily="2" charset="-122"/>
              </a:rPr>
              <a:t>) =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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/3: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4517" name="Line 4"/>
          <p:cNvSpPr>
            <a:spLocks noChangeShapeType="1"/>
          </p:cNvSpPr>
          <p:nvPr/>
        </p:nvSpPr>
        <p:spPr bwMode="auto">
          <a:xfrm flipV="1">
            <a:off x="4572000" y="2590800"/>
            <a:ext cx="0" cy="3276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18" name="Line 5"/>
          <p:cNvSpPr>
            <a:spLocks noChangeShapeType="1"/>
          </p:cNvSpPr>
          <p:nvPr/>
        </p:nvSpPr>
        <p:spPr bwMode="auto">
          <a:xfrm>
            <a:off x="1143000" y="4191000"/>
            <a:ext cx="716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19" name="Line 6"/>
          <p:cNvSpPr>
            <a:spLocks noChangeShapeType="1"/>
          </p:cNvSpPr>
          <p:nvPr/>
        </p:nvSpPr>
        <p:spPr bwMode="auto">
          <a:xfrm>
            <a:off x="50292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0" name="Line 7"/>
          <p:cNvSpPr>
            <a:spLocks noChangeShapeType="1"/>
          </p:cNvSpPr>
          <p:nvPr/>
        </p:nvSpPr>
        <p:spPr bwMode="auto">
          <a:xfrm>
            <a:off x="54864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1" name="Line 8"/>
          <p:cNvSpPr>
            <a:spLocks noChangeShapeType="1"/>
          </p:cNvSpPr>
          <p:nvPr/>
        </p:nvSpPr>
        <p:spPr bwMode="auto">
          <a:xfrm>
            <a:off x="59436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2" name="Line 9"/>
          <p:cNvSpPr>
            <a:spLocks noChangeShapeType="1"/>
          </p:cNvSpPr>
          <p:nvPr/>
        </p:nvSpPr>
        <p:spPr bwMode="auto">
          <a:xfrm>
            <a:off x="64008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3" name="Line 10"/>
          <p:cNvSpPr>
            <a:spLocks noChangeShapeType="1"/>
          </p:cNvSpPr>
          <p:nvPr/>
        </p:nvSpPr>
        <p:spPr bwMode="auto">
          <a:xfrm>
            <a:off x="68580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4" name="Line 11"/>
          <p:cNvSpPr>
            <a:spLocks noChangeShapeType="1"/>
          </p:cNvSpPr>
          <p:nvPr/>
        </p:nvSpPr>
        <p:spPr bwMode="auto">
          <a:xfrm>
            <a:off x="73152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5" name="Line 12"/>
          <p:cNvSpPr>
            <a:spLocks noChangeShapeType="1"/>
          </p:cNvSpPr>
          <p:nvPr/>
        </p:nvSpPr>
        <p:spPr bwMode="auto">
          <a:xfrm>
            <a:off x="77724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6" name="Line 13"/>
          <p:cNvSpPr>
            <a:spLocks noChangeShapeType="1"/>
          </p:cNvSpPr>
          <p:nvPr/>
        </p:nvSpPr>
        <p:spPr bwMode="auto">
          <a:xfrm flipH="1">
            <a:off x="4419600" y="3733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7" name="Line 14"/>
          <p:cNvSpPr>
            <a:spLocks noChangeShapeType="1"/>
          </p:cNvSpPr>
          <p:nvPr/>
        </p:nvSpPr>
        <p:spPr bwMode="auto">
          <a:xfrm flipH="1">
            <a:off x="4419600" y="3352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8" name="Line 15"/>
          <p:cNvSpPr>
            <a:spLocks noChangeShapeType="1"/>
          </p:cNvSpPr>
          <p:nvPr/>
        </p:nvSpPr>
        <p:spPr bwMode="auto">
          <a:xfrm flipH="1">
            <a:off x="4419600" y="2971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9" name="Line 16"/>
          <p:cNvSpPr>
            <a:spLocks noChangeShapeType="1"/>
          </p:cNvSpPr>
          <p:nvPr/>
        </p:nvSpPr>
        <p:spPr bwMode="auto">
          <a:xfrm flipH="1">
            <a:off x="4419600" y="4572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30" name="Line 17"/>
          <p:cNvSpPr>
            <a:spLocks noChangeShapeType="1"/>
          </p:cNvSpPr>
          <p:nvPr/>
        </p:nvSpPr>
        <p:spPr bwMode="auto">
          <a:xfrm flipH="1">
            <a:off x="4419600" y="4953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31" name="Line 18"/>
          <p:cNvSpPr>
            <a:spLocks noChangeShapeType="1"/>
          </p:cNvSpPr>
          <p:nvPr/>
        </p:nvSpPr>
        <p:spPr bwMode="auto">
          <a:xfrm flipH="1">
            <a:off x="4419600" y="5334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32" name="Line 19"/>
          <p:cNvSpPr>
            <a:spLocks noChangeShapeType="1"/>
          </p:cNvSpPr>
          <p:nvPr/>
        </p:nvSpPr>
        <p:spPr bwMode="auto">
          <a:xfrm>
            <a:off x="41148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33" name="Line 20"/>
          <p:cNvSpPr>
            <a:spLocks noChangeShapeType="1"/>
          </p:cNvSpPr>
          <p:nvPr/>
        </p:nvSpPr>
        <p:spPr bwMode="auto">
          <a:xfrm>
            <a:off x="36576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34" name="Line 21"/>
          <p:cNvSpPr>
            <a:spLocks noChangeShapeType="1"/>
          </p:cNvSpPr>
          <p:nvPr/>
        </p:nvSpPr>
        <p:spPr bwMode="auto">
          <a:xfrm>
            <a:off x="32004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35" name="Line 22"/>
          <p:cNvSpPr>
            <a:spLocks noChangeShapeType="1"/>
          </p:cNvSpPr>
          <p:nvPr/>
        </p:nvSpPr>
        <p:spPr bwMode="auto">
          <a:xfrm>
            <a:off x="27432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36" name="Line 23"/>
          <p:cNvSpPr>
            <a:spLocks noChangeShapeType="1"/>
          </p:cNvSpPr>
          <p:nvPr/>
        </p:nvSpPr>
        <p:spPr bwMode="auto">
          <a:xfrm>
            <a:off x="22860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37" name="Line 24"/>
          <p:cNvSpPr>
            <a:spLocks noChangeShapeType="1"/>
          </p:cNvSpPr>
          <p:nvPr/>
        </p:nvSpPr>
        <p:spPr bwMode="auto">
          <a:xfrm>
            <a:off x="18288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38" name="Oval 25"/>
          <p:cNvSpPr>
            <a:spLocks noChangeArrowheads="1"/>
          </p:cNvSpPr>
          <p:nvPr/>
        </p:nvSpPr>
        <p:spPr bwMode="auto">
          <a:xfrm>
            <a:off x="4495800" y="41148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4539" name="Oval 26"/>
          <p:cNvSpPr>
            <a:spLocks noChangeArrowheads="1"/>
          </p:cNvSpPr>
          <p:nvPr/>
        </p:nvSpPr>
        <p:spPr bwMode="auto">
          <a:xfrm>
            <a:off x="5867400" y="36576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4540" name="Oval 27"/>
          <p:cNvSpPr>
            <a:spLocks noChangeArrowheads="1"/>
          </p:cNvSpPr>
          <p:nvPr/>
        </p:nvSpPr>
        <p:spPr bwMode="auto">
          <a:xfrm>
            <a:off x="7239000" y="32766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4541" name="Oval 28"/>
          <p:cNvSpPr>
            <a:spLocks noChangeArrowheads="1"/>
          </p:cNvSpPr>
          <p:nvPr/>
        </p:nvSpPr>
        <p:spPr bwMode="auto">
          <a:xfrm>
            <a:off x="3124200" y="44958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4542" name="Oval 29"/>
          <p:cNvSpPr>
            <a:spLocks noChangeArrowheads="1"/>
          </p:cNvSpPr>
          <p:nvPr/>
        </p:nvSpPr>
        <p:spPr bwMode="auto">
          <a:xfrm>
            <a:off x="1752600" y="48768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4543" name="Oval 30"/>
          <p:cNvSpPr>
            <a:spLocks noChangeArrowheads="1"/>
          </p:cNvSpPr>
          <p:nvPr/>
        </p:nvSpPr>
        <p:spPr bwMode="auto">
          <a:xfrm>
            <a:off x="5867400" y="4114800"/>
            <a:ext cx="152400" cy="152400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4544" name="Line 31"/>
          <p:cNvSpPr>
            <a:spLocks noChangeShapeType="1"/>
          </p:cNvSpPr>
          <p:nvPr/>
        </p:nvSpPr>
        <p:spPr bwMode="auto">
          <a:xfrm>
            <a:off x="4572000" y="4191000"/>
            <a:ext cx="1295400" cy="0"/>
          </a:xfrm>
          <a:prstGeom prst="line">
            <a:avLst/>
          </a:prstGeom>
          <a:noFill/>
          <a:ln w="635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45" name="Line 32"/>
          <p:cNvSpPr>
            <a:spLocks noChangeShapeType="1"/>
          </p:cNvSpPr>
          <p:nvPr/>
        </p:nvSpPr>
        <p:spPr bwMode="auto">
          <a:xfrm>
            <a:off x="5943600" y="3733800"/>
            <a:ext cx="1295400" cy="0"/>
          </a:xfrm>
          <a:prstGeom prst="line">
            <a:avLst/>
          </a:prstGeom>
          <a:noFill/>
          <a:ln w="635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46" name="Line 33"/>
          <p:cNvSpPr>
            <a:spLocks noChangeShapeType="1"/>
          </p:cNvSpPr>
          <p:nvPr/>
        </p:nvSpPr>
        <p:spPr bwMode="auto">
          <a:xfrm>
            <a:off x="7315200" y="3352800"/>
            <a:ext cx="1066800" cy="0"/>
          </a:xfrm>
          <a:prstGeom prst="line">
            <a:avLst/>
          </a:prstGeom>
          <a:noFill/>
          <a:ln w="635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47" name="Line 34"/>
          <p:cNvSpPr>
            <a:spLocks noChangeShapeType="1"/>
          </p:cNvSpPr>
          <p:nvPr/>
        </p:nvSpPr>
        <p:spPr bwMode="auto">
          <a:xfrm>
            <a:off x="3200400" y="4572000"/>
            <a:ext cx="1295400" cy="0"/>
          </a:xfrm>
          <a:prstGeom prst="line">
            <a:avLst/>
          </a:prstGeom>
          <a:noFill/>
          <a:ln w="635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48" name="Line 35"/>
          <p:cNvSpPr>
            <a:spLocks noChangeShapeType="1"/>
          </p:cNvSpPr>
          <p:nvPr/>
        </p:nvSpPr>
        <p:spPr bwMode="auto">
          <a:xfrm>
            <a:off x="1828800" y="4953000"/>
            <a:ext cx="1295400" cy="0"/>
          </a:xfrm>
          <a:prstGeom prst="line">
            <a:avLst/>
          </a:prstGeom>
          <a:noFill/>
          <a:ln w="635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49" name="Oval 36"/>
          <p:cNvSpPr>
            <a:spLocks noChangeArrowheads="1"/>
          </p:cNvSpPr>
          <p:nvPr/>
        </p:nvSpPr>
        <p:spPr bwMode="auto">
          <a:xfrm>
            <a:off x="7239000" y="3657600"/>
            <a:ext cx="152400" cy="152400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4550" name="Oval 37"/>
          <p:cNvSpPr>
            <a:spLocks noChangeArrowheads="1"/>
          </p:cNvSpPr>
          <p:nvPr/>
        </p:nvSpPr>
        <p:spPr bwMode="auto">
          <a:xfrm>
            <a:off x="4495800" y="4495800"/>
            <a:ext cx="152400" cy="152400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4551" name="Oval 38"/>
          <p:cNvSpPr>
            <a:spLocks noChangeArrowheads="1"/>
          </p:cNvSpPr>
          <p:nvPr/>
        </p:nvSpPr>
        <p:spPr bwMode="auto">
          <a:xfrm>
            <a:off x="3124200" y="4876800"/>
            <a:ext cx="152400" cy="152400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4552" name="Text Box 39"/>
          <p:cNvSpPr txBox="1">
            <a:spLocks noChangeArrowheads="1"/>
          </p:cNvSpPr>
          <p:nvPr/>
        </p:nvSpPr>
        <p:spPr bwMode="auto">
          <a:xfrm>
            <a:off x="7924800" y="41148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x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64553" name="Text Box 40"/>
          <p:cNvSpPr txBox="1">
            <a:spLocks noChangeArrowheads="1"/>
          </p:cNvSpPr>
          <p:nvPr/>
        </p:nvSpPr>
        <p:spPr bwMode="auto">
          <a:xfrm>
            <a:off x="4648200" y="2362200"/>
            <a:ext cx="606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f(x)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64554" name="Line 41"/>
          <p:cNvSpPr>
            <a:spLocks noChangeShapeType="1"/>
          </p:cNvSpPr>
          <p:nvPr/>
        </p:nvSpPr>
        <p:spPr bwMode="auto">
          <a:xfrm>
            <a:off x="762000" y="5334000"/>
            <a:ext cx="990600" cy="0"/>
          </a:xfrm>
          <a:prstGeom prst="line">
            <a:avLst/>
          </a:prstGeom>
          <a:noFill/>
          <a:ln w="635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55" name="Oval 42"/>
          <p:cNvSpPr>
            <a:spLocks noChangeArrowheads="1"/>
          </p:cNvSpPr>
          <p:nvPr/>
        </p:nvSpPr>
        <p:spPr bwMode="auto">
          <a:xfrm>
            <a:off x="1752600" y="5257800"/>
            <a:ext cx="152400" cy="152400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4556" name="Text Box 43"/>
          <p:cNvSpPr txBox="1">
            <a:spLocks noChangeArrowheads="1"/>
          </p:cNvSpPr>
          <p:nvPr/>
        </p:nvSpPr>
        <p:spPr bwMode="auto">
          <a:xfrm>
            <a:off x="1220788" y="3124200"/>
            <a:ext cx="2835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30711"/>
                </a:solidFill>
                <a:latin typeface="Times New Roman" panose="02020603050405020304" pitchFamily="18" charset="0"/>
              </a:rPr>
              <a:t>Set of points (</a:t>
            </a:r>
            <a:r>
              <a:rPr lang="en-US" altLang="zh-CN" sz="2400" b="1" i="1">
                <a:solidFill>
                  <a:srgbClr val="03071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>
                <a:solidFill>
                  <a:srgbClr val="03071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i="1">
                <a:solidFill>
                  <a:srgbClr val="030711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="1">
                <a:solidFill>
                  <a:srgbClr val="03071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>
                <a:solidFill>
                  <a:srgbClr val="03071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>
                <a:solidFill>
                  <a:srgbClr val="030711"/>
                </a:solidFill>
                <a:latin typeface="Times New Roman" panose="02020603050405020304" pitchFamily="18" charset="0"/>
              </a:rPr>
              <a:t>))</a:t>
            </a:r>
            <a:endParaRPr lang="en-US" altLang="zh-CN" sz="2400" b="1">
              <a:solidFill>
                <a:srgbClr val="03071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57" name="Text Box 44"/>
          <p:cNvSpPr txBox="1">
            <a:spLocks noChangeArrowheads="1"/>
          </p:cNvSpPr>
          <p:nvPr/>
        </p:nvSpPr>
        <p:spPr bwMode="auto">
          <a:xfrm>
            <a:off x="5715000" y="4191000"/>
            <a:ext cx="50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+3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64558" name="Text Box 45"/>
          <p:cNvSpPr txBox="1">
            <a:spLocks noChangeArrowheads="1"/>
          </p:cNvSpPr>
          <p:nvPr/>
        </p:nvSpPr>
        <p:spPr bwMode="auto">
          <a:xfrm>
            <a:off x="4727575" y="4724400"/>
            <a:ext cx="503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>
                <a:latin typeface="Times New Roman" panose="02020603050405020304" pitchFamily="18" charset="0"/>
              </a:rPr>
              <a:t>2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64559" name="Text Box 46"/>
          <p:cNvSpPr txBox="1">
            <a:spLocks noChangeArrowheads="1"/>
          </p:cNvSpPr>
          <p:nvPr/>
        </p:nvSpPr>
        <p:spPr bwMode="auto">
          <a:xfrm>
            <a:off x="4800600" y="3124200"/>
            <a:ext cx="50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+2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64560" name="Text Box 47"/>
          <p:cNvSpPr txBox="1">
            <a:spLocks noChangeArrowheads="1"/>
          </p:cNvSpPr>
          <p:nvPr/>
        </p:nvSpPr>
        <p:spPr bwMode="auto">
          <a:xfrm>
            <a:off x="2971800" y="4114800"/>
            <a:ext cx="503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>
                <a:latin typeface="Times New Roman" panose="02020603050405020304" pitchFamily="18" charset="0"/>
              </a:rPr>
              <a:t>3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 历史上的考题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Let </a:t>
            </a:r>
            <a:r>
              <a:rPr lang="en-US" altLang="zh-CN" i="1" dirty="0"/>
              <a:t>f</a:t>
            </a:r>
            <a:r>
              <a:rPr lang="en-US" altLang="zh-CN" dirty="0"/>
              <a:t> be a 1-1 </a:t>
            </a:r>
            <a:r>
              <a:rPr lang="en-GB" altLang="zh-CN" dirty="0">
                <a:ea typeface="宋体" panose="02010600030101010101" pitchFamily="2" charset="-122"/>
              </a:rPr>
              <a:t>correspondence</a:t>
            </a:r>
            <a:r>
              <a:rPr lang="en-US" altLang="zh-CN" dirty="0"/>
              <a:t> function from </a:t>
            </a:r>
            <a:r>
              <a:rPr lang="en-US" altLang="zh-CN" i="1" dirty="0"/>
              <a:t>A</a:t>
            </a:r>
            <a:r>
              <a:rPr lang="en-US" altLang="zh-CN" dirty="0"/>
              <a:t> to </a:t>
            </a:r>
            <a:r>
              <a:rPr lang="en-US" altLang="zh-CN" i="1" dirty="0"/>
              <a:t>B</a:t>
            </a:r>
            <a:r>
              <a:rPr lang="en-US" altLang="zh-CN" dirty="0"/>
              <a:t>. Let </a:t>
            </a:r>
            <a:r>
              <a:rPr lang="en-US" altLang="zh-CN" i="1" dirty="0"/>
              <a:t>S</a:t>
            </a:r>
            <a:r>
              <a:rPr lang="en-US" altLang="zh-CN" dirty="0"/>
              <a:t> and </a:t>
            </a:r>
            <a:r>
              <a:rPr lang="en-US" altLang="zh-CN" i="1" dirty="0"/>
              <a:t>T</a:t>
            </a:r>
            <a:r>
              <a:rPr lang="en-US" altLang="zh-CN" dirty="0"/>
              <a:t> be subsets of </a:t>
            </a:r>
            <a:r>
              <a:rPr lang="en-US" altLang="zh-CN" i="1" dirty="0"/>
              <a:t>B</a:t>
            </a:r>
            <a:r>
              <a:rPr lang="en-US" altLang="zh-CN" dirty="0"/>
              <a:t>. Show that .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Poof:</a:t>
            </a:r>
            <a:endParaRPr lang="en-US" altLang="zh-CN" dirty="0"/>
          </a:p>
          <a:p>
            <a:r>
              <a:rPr lang="en-US" altLang="zh-CN" dirty="0"/>
              <a:t>Let         .  Then              is a bijection. We need to prove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B2C615-7FA6-46AB-9BD6-0FA5AE9F8BCD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514600" y="3124200"/>
          <a:ext cx="5067300" cy="612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47" name="Equation" r:id="rId1" imgW="45415200" imgH="5486400" progId="Equation.DSMT4">
                  <p:embed/>
                </p:oleObj>
              </mc:Choice>
              <mc:Fallback>
                <p:oleObj name="Equation" r:id="rId1" imgW="45415200" imgH="5486400" progId="Equation.DSMT4">
                  <p:embed/>
                  <p:pic>
                    <p:nvPicPr>
                      <p:cNvPr id="0" name="图片 7104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14600" y="3124200"/>
                        <a:ext cx="5067300" cy="6121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819400" y="5410200"/>
          <a:ext cx="39004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48" name="Equation" r:id="rId3" imgW="1485900" imgH="203200" progId="Equation.DSMT4">
                  <p:embed/>
                </p:oleObj>
              </mc:Choice>
              <mc:Fallback>
                <p:oleObj name="Equation" r:id="rId3" imgW="1485900" imgH="2032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410200"/>
                        <a:ext cx="390048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676400" y="4191000"/>
          <a:ext cx="965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49" name="Equation" r:id="rId5" imgW="11582400" imgH="5486400" progId="Equation.DSMT4">
                  <p:embed/>
                </p:oleObj>
              </mc:Choice>
              <mc:Fallback>
                <p:oleObj name="Equation" r:id="rId5" imgW="11582400" imgH="5486400" progId="Equation.DSMT4">
                  <p:embed/>
                  <p:pic>
                    <p:nvPicPr>
                      <p:cNvPr id="0" name="图片 71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76400" y="4191000"/>
                        <a:ext cx="965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3886200" y="4267200"/>
          <a:ext cx="1387929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50" name="Equation" r:id="rId7" imgW="15544800" imgH="4267200" progId="Equation.DSMT4">
                  <p:embed/>
                </p:oleObj>
              </mc:Choice>
              <mc:Fallback>
                <p:oleObj name="Equation" r:id="rId7" imgW="15544800" imgH="4267200" progId="Equation.DSMT4">
                  <p:embed/>
                  <p:pic>
                    <p:nvPicPr>
                      <p:cNvPr id="0" name="图片 7104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86200" y="4267200"/>
                        <a:ext cx="1387929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B2C615-7FA6-46AB-9BD6-0FA5AE9F8BCD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066800" y="1981200"/>
          <a:ext cx="7323826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7" name="Equation" r:id="rId1" imgW="86258400" imgH="32308800" progId="Equation.DSMT4">
                  <p:embed/>
                </p:oleObj>
              </mc:Choice>
              <mc:Fallback>
                <p:oleObj name="Equation" r:id="rId1" imgW="86258400" imgH="32308800" progId="Equation.DSMT4">
                  <p:embed/>
                  <p:pic>
                    <p:nvPicPr>
                      <p:cNvPr id="0" name="图片 717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66800" y="1981200"/>
                        <a:ext cx="7323826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Since h is a </a:t>
            </a:r>
            <a:r>
              <a:rPr lang="en-US" altLang="zh-CN" dirty="0" err="1"/>
              <a:t>a</a:t>
            </a:r>
            <a:r>
              <a:rPr lang="en-US" altLang="zh-CN" dirty="0"/>
              <a:t> bijection, we know x=z. thus</a:t>
            </a:r>
            <a:endParaRPr lang="zh-CN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B2C615-7FA6-46AB-9BD6-0FA5AE9F8BCD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59441" y="1600200"/>
          <a:ext cx="8202706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91" name="Equation" r:id="rId1" imgW="92964000" imgH="10363200" progId="Equation.DSMT4">
                  <p:embed/>
                </p:oleObj>
              </mc:Choice>
              <mc:Fallback>
                <p:oleObj name="Equation" r:id="rId1" imgW="92964000" imgH="10363200" progId="Equation.DSMT4">
                  <p:embed/>
                  <p:pic>
                    <p:nvPicPr>
                      <p:cNvPr id="0" name="图片 728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9441" y="1600200"/>
                        <a:ext cx="8202706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219200" y="3276600"/>
          <a:ext cx="6771409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92" name="Equation" r:id="rId3" imgW="70104000" imgH="26822400" progId="Equation.DSMT4">
                  <p:embed/>
                </p:oleObj>
              </mc:Choice>
              <mc:Fallback>
                <p:oleObj name="Equation" r:id="rId3" imgW="70104000" imgH="26822400" progId="Equation.DSMT4">
                  <p:embed/>
                  <p:pic>
                    <p:nvPicPr>
                      <p:cNvPr id="0" name="图片 728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3276600"/>
                        <a:ext cx="6771409" cy="259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211EE0-6D8B-410B-921D-1E4A97A53CC5}" type="slidenum">
              <a:rPr lang="en-US" altLang="zh-CN"/>
            </a:fld>
            <a:endParaRPr lang="en-US" altLang="zh-CN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P136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11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35 b)  c)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2ACBE0-6446-422A-874F-5AFE8A01DB38}" type="slidenum">
              <a:rPr lang="en-US" altLang="zh-CN"/>
            </a:fld>
            <a:endParaRPr lang="en-US" altLang="zh-CN"/>
          </a:p>
        </p:txBody>
      </p:sp>
      <p:sp>
        <p:nvSpPr>
          <p:cNvPr id="5" name="Rectangle 12"/>
          <p:cNvSpPr txBox="1">
            <a:spLocks noGrp="1" noChangeArrowheads="1"/>
          </p:cNvSpPr>
          <p:nvPr/>
        </p:nvSpPr>
        <p:spPr bwMode="gray">
          <a:xfrm>
            <a:off x="6553200" y="6553200"/>
            <a:ext cx="2133600" cy="168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r">
              <a:defRPr/>
            </a:pPr>
            <a:fld id="{78C56322-A60B-4B7D-AD51-057E214AB2B1}" type="slidenum">
              <a:rPr lang="en-US" altLang="zh-CN" sz="1200">
                <a:latin typeface="+mn-lt"/>
              </a:rPr>
            </a:fld>
            <a:endParaRPr lang="en-US" altLang="zh-CN" sz="1200">
              <a:latin typeface="+mn-lt"/>
            </a:endParaRPr>
          </a:p>
        </p:txBody>
      </p:sp>
      <p:sp>
        <p:nvSpPr>
          <p:cNvPr id="3" name="Rectangle 12"/>
          <p:cNvSpPr txBox="1">
            <a:spLocks noGrp="1" noChangeArrowheads="1"/>
          </p:cNvSpPr>
          <p:nvPr/>
        </p:nvSpPr>
        <p:spPr bwMode="gray">
          <a:xfrm>
            <a:off x="6553200" y="6553200"/>
            <a:ext cx="2133600" cy="168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r">
              <a:defRPr/>
            </a:pPr>
            <a:fld id="{45AE52F4-CF14-4F36-B6CA-43E740A4AA2E}" type="slidenum">
              <a:rPr lang="en-US" altLang="zh-CN" sz="1200">
                <a:latin typeface="+mn-lt"/>
              </a:rPr>
            </a:fld>
            <a:endParaRPr lang="en-US" altLang="zh-CN" sz="1200">
              <a:latin typeface="+mn-lt"/>
            </a:endParaRPr>
          </a:p>
        </p:txBody>
      </p:sp>
      <p:sp>
        <p:nvSpPr>
          <p:cNvPr id="63490" name="WordArt 2"/>
          <p:cNvSpPr>
            <a:spLocks noChangeArrowheads="1" noChangeShapeType="1" noTextEdit="1"/>
          </p:cNvSpPr>
          <p:nvPr/>
        </p:nvSpPr>
        <p:spPr bwMode="gray">
          <a:xfrm>
            <a:off x="1600200" y="4267200"/>
            <a:ext cx="59436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End of the Section 2.3</a:t>
            </a:r>
            <a:endParaRPr lang="zh-CN" altLang="en-US" sz="3600" b="1" kern="10">
              <a:ln w="19050">
                <a:solidFill>
                  <a:schemeClr val="bg1"/>
                </a:solidFill>
                <a:round/>
              </a:ln>
              <a:gradFill rotWithShape="1">
                <a:gsLst>
                  <a:gs pos="0">
                    <a:schemeClr val="tx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8BAE6-7AB8-422E-881F-78934225D5A9}" type="slidenum">
              <a:rPr lang="en-US" altLang="zh-CN"/>
            </a:fld>
            <a:endParaRPr lang="en-US" altLang="zh-CN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Some Function Terminology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If </a:t>
            </a:r>
            <a:r>
              <a:rPr lang="en-US" altLang="zh-CN" i="1" dirty="0">
                <a:ea typeface="宋体" panose="02010600030101010101" pitchFamily="2" charset="-122"/>
              </a:rPr>
              <a:t>f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r>
              <a:rPr lang="en-US" altLang="zh-CN" i="1" dirty="0"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ea typeface="宋体" panose="02010600030101010101" pitchFamily="2" charset="-122"/>
              </a:rPr>
              <a:t>B</a:t>
            </a:r>
            <a:r>
              <a:rPr lang="en-US" altLang="zh-CN" dirty="0">
                <a:ea typeface="宋体" panose="02010600030101010101" pitchFamily="2" charset="-122"/>
              </a:rPr>
              <a:t>, and </a:t>
            </a:r>
            <a:r>
              <a:rPr lang="en-US" altLang="zh-CN" i="1" dirty="0">
                <a:ea typeface="宋体" panose="02010600030101010101" pitchFamily="2" charset="-122"/>
              </a:rPr>
              <a:t>f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</a:rPr>
              <a:t>)=</a:t>
            </a:r>
            <a:r>
              <a:rPr lang="en-US" altLang="zh-CN" i="1" dirty="0">
                <a:ea typeface="宋体" panose="02010600030101010101" pitchFamily="2" charset="-122"/>
              </a:rPr>
              <a:t>b </a:t>
            </a:r>
            <a:r>
              <a:rPr lang="en-US" altLang="zh-CN" dirty="0">
                <a:ea typeface="宋体" panose="02010600030101010101" pitchFamily="2" charset="-122"/>
              </a:rPr>
              <a:t>(where </a:t>
            </a:r>
            <a:r>
              <a:rPr lang="en-US" altLang="zh-CN" i="1" dirty="0" err="1">
                <a:ea typeface="宋体" panose="02010600030101010101" pitchFamily="2" charset="-122"/>
              </a:rPr>
              <a:t>a</a:t>
            </a:r>
            <a:r>
              <a:rPr lang="en-US" altLang="zh-CN" dirty="0" err="1"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i="1" dirty="0" err="1"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</a:rPr>
              <a:t> &amp; </a:t>
            </a:r>
            <a:r>
              <a:rPr lang="en-US" altLang="zh-CN" i="1" dirty="0" err="1">
                <a:ea typeface="宋体" panose="02010600030101010101" pitchFamily="2" charset="-122"/>
              </a:rPr>
              <a:t>b</a:t>
            </a:r>
            <a:r>
              <a:rPr lang="en-US" altLang="zh-CN" dirty="0" err="1"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i="1" dirty="0" err="1">
                <a:ea typeface="宋体" panose="02010600030101010101" pitchFamily="2" charset="-122"/>
              </a:rPr>
              <a:t>B</a:t>
            </a:r>
            <a:r>
              <a:rPr lang="en-US" altLang="zh-CN" dirty="0">
                <a:ea typeface="宋体" panose="02010600030101010101" pitchFamily="2" charset="-122"/>
              </a:rPr>
              <a:t>), then we say: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b="1" i="1" dirty="0">
                <a:solidFill>
                  <a:srgbClr val="030711"/>
                </a:solidFill>
                <a:ea typeface="宋体" panose="02010600030101010101" pitchFamily="2" charset="-122"/>
              </a:rPr>
              <a:t>A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</a:rPr>
              <a:t> is the </a:t>
            </a:r>
            <a:r>
              <a:rPr lang="en-US" altLang="zh-CN" b="1" i="1" dirty="0">
                <a:solidFill>
                  <a:srgbClr val="030711"/>
                </a:solidFill>
                <a:ea typeface="宋体" panose="02010600030101010101" pitchFamily="2" charset="-122"/>
              </a:rPr>
              <a:t>domain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</a:rPr>
              <a:t> of </a:t>
            </a:r>
            <a:r>
              <a:rPr lang="en-US" altLang="zh-CN" b="1" i="1" dirty="0">
                <a:solidFill>
                  <a:srgbClr val="030711"/>
                </a:solidFill>
                <a:ea typeface="宋体" panose="02010600030101010101" pitchFamily="2" charset="-122"/>
              </a:rPr>
              <a:t>f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</a:rPr>
              <a:t>.  </a:t>
            </a:r>
            <a:endParaRPr lang="en-US" altLang="zh-CN" b="1" dirty="0">
              <a:solidFill>
                <a:srgbClr val="030711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b="1" i="1" dirty="0">
                <a:solidFill>
                  <a:srgbClr val="030711"/>
                </a:solidFill>
                <a:ea typeface="宋体" panose="02010600030101010101" pitchFamily="2" charset="-122"/>
              </a:rPr>
              <a:t>B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</a:rPr>
              <a:t> is the </a:t>
            </a:r>
            <a:r>
              <a:rPr lang="en-US" altLang="zh-CN" b="1" i="1" dirty="0">
                <a:solidFill>
                  <a:srgbClr val="030711"/>
                </a:solidFill>
                <a:ea typeface="宋体" panose="02010600030101010101" pitchFamily="2" charset="-122"/>
              </a:rPr>
              <a:t>codomain </a:t>
            </a:r>
            <a:r>
              <a:rPr lang="zh-CN" altLang="en-US" b="1" i="1" dirty="0">
                <a:solidFill>
                  <a:srgbClr val="030711"/>
                </a:solidFill>
                <a:ea typeface="宋体" panose="02010600030101010101" pitchFamily="2" charset="-122"/>
              </a:rPr>
              <a:t>伴域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</a:rPr>
              <a:t> of </a:t>
            </a:r>
            <a:r>
              <a:rPr lang="en-US" altLang="zh-CN" b="1" i="1" dirty="0">
                <a:solidFill>
                  <a:srgbClr val="030711"/>
                </a:solidFill>
                <a:ea typeface="宋体" panose="02010600030101010101" pitchFamily="2" charset="-122"/>
              </a:rPr>
              <a:t>f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</a:rPr>
              <a:t>.</a:t>
            </a:r>
            <a:endParaRPr lang="en-US" altLang="zh-CN" b="1" dirty="0">
              <a:solidFill>
                <a:srgbClr val="030711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b="1" i="1" dirty="0">
                <a:solidFill>
                  <a:srgbClr val="030711"/>
                </a:solidFill>
                <a:ea typeface="宋体" panose="02010600030101010101" pitchFamily="2" charset="-122"/>
              </a:rPr>
              <a:t>b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</a:rPr>
              <a:t> is the </a:t>
            </a:r>
            <a:r>
              <a:rPr lang="en-US" altLang="zh-CN" b="1" i="1" dirty="0">
                <a:solidFill>
                  <a:srgbClr val="030711"/>
                </a:solidFill>
                <a:ea typeface="宋体" panose="02010600030101010101" pitchFamily="2" charset="-122"/>
              </a:rPr>
              <a:t>image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</a:rPr>
              <a:t> of </a:t>
            </a:r>
            <a:r>
              <a:rPr lang="en-US" altLang="zh-CN" b="1" i="1" dirty="0">
                <a:solidFill>
                  <a:srgbClr val="030711"/>
                </a:solidFill>
                <a:ea typeface="宋体" panose="02010600030101010101" pitchFamily="2" charset="-122"/>
              </a:rPr>
              <a:t>a 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</a:rPr>
              <a:t>under </a:t>
            </a:r>
            <a:r>
              <a:rPr lang="en-US" altLang="zh-CN" b="1" i="1" dirty="0">
                <a:solidFill>
                  <a:srgbClr val="030711"/>
                </a:solidFill>
                <a:ea typeface="宋体" panose="02010600030101010101" pitchFamily="2" charset="-122"/>
              </a:rPr>
              <a:t>f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</a:rPr>
              <a:t>.</a:t>
            </a:r>
            <a:endParaRPr lang="en-US" altLang="zh-CN" b="1" dirty="0">
              <a:solidFill>
                <a:srgbClr val="030711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b="1" i="1" dirty="0">
                <a:solidFill>
                  <a:srgbClr val="030711"/>
                </a:solidFill>
                <a:ea typeface="宋体" panose="02010600030101010101" pitchFamily="2" charset="-122"/>
              </a:rPr>
              <a:t>a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</a:rPr>
              <a:t> is a </a:t>
            </a:r>
            <a:r>
              <a:rPr lang="en-US" altLang="zh-CN" b="1" i="1" dirty="0">
                <a:solidFill>
                  <a:srgbClr val="030711"/>
                </a:solidFill>
                <a:ea typeface="宋体" panose="02010600030101010101" pitchFamily="2" charset="-122"/>
              </a:rPr>
              <a:t>pre-image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</a:rPr>
              <a:t> of </a:t>
            </a:r>
            <a:r>
              <a:rPr lang="en-US" altLang="zh-CN" b="1" i="1" dirty="0">
                <a:solidFill>
                  <a:srgbClr val="030711"/>
                </a:solidFill>
                <a:ea typeface="宋体" panose="02010600030101010101" pitchFamily="2" charset="-122"/>
              </a:rPr>
              <a:t>b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</a:rPr>
              <a:t> under </a:t>
            </a:r>
            <a:r>
              <a:rPr lang="en-US" altLang="zh-CN" b="1" i="1" dirty="0">
                <a:solidFill>
                  <a:srgbClr val="030711"/>
                </a:solidFill>
                <a:ea typeface="宋体" panose="02010600030101010101" pitchFamily="2" charset="-122"/>
              </a:rPr>
              <a:t>f.</a:t>
            </a:r>
            <a:endParaRPr lang="en-US" altLang="zh-CN" b="1" i="1" dirty="0">
              <a:solidFill>
                <a:srgbClr val="030711"/>
              </a:solidFill>
              <a:ea typeface="宋体" panose="02010600030101010101" pitchFamily="2" charset="-122"/>
            </a:endParaRPr>
          </a:p>
          <a:p>
            <a:pPr lvl="2">
              <a:lnSpc>
                <a:spcPct val="90000"/>
              </a:lnSpc>
            </a:pP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</a:rPr>
              <a:t>In general, </a:t>
            </a:r>
            <a:r>
              <a:rPr lang="en-US" altLang="zh-CN" b="1" i="1" dirty="0">
                <a:solidFill>
                  <a:srgbClr val="030711"/>
                </a:solidFill>
                <a:ea typeface="宋体" panose="02010600030101010101" pitchFamily="2" charset="-122"/>
              </a:rPr>
              <a:t>b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</a:rPr>
              <a:t> may have more than 1 pre-image.</a:t>
            </a:r>
            <a:endParaRPr lang="en-US" altLang="zh-CN" b="1" dirty="0">
              <a:solidFill>
                <a:srgbClr val="030711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zh-CN" b="1" dirty="0">
              <a:solidFill>
                <a:srgbClr val="030711"/>
              </a:solidFill>
              <a:ea typeface="宋体" panose="02010600030101010101" pitchFamily="2" charset="-122"/>
            </a:endParaRP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6484938" y="2965450"/>
            <a:ext cx="1820862" cy="1225550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00"/>
            </a:solidFill>
            <a:miter lim="800000"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We also say</a:t>
            </a:r>
            <a:br>
              <a:rPr lang="en-US" altLang="zh-CN" sz="2400">
                <a:latin typeface="Times New Roman" panose="02020603050405020304" pitchFamily="18" charset="0"/>
              </a:rPr>
            </a:br>
            <a:r>
              <a:rPr lang="en-US" altLang="zh-CN" sz="2400">
                <a:latin typeface="Times New Roman" panose="02020603050405020304" pitchFamily="18" charset="0"/>
              </a:rPr>
              <a:t>the </a:t>
            </a:r>
            <a:r>
              <a:rPr lang="en-US" altLang="zh-CN" sz="2400" i="1">
                <a:latin typeface="Times New Roman" panose="02020603050405020304" pitchFamily="18" charset="0"/>
              </a:rPr>
              <a:t>signature</a:t>
            </a:r>
            <a:br>
              <a:rPr lang="en-US" altLang="zh-CN" sz="2400">
                <a:latin typeface="Times New Roman" panose="02020603050405020304" pitchFamily="18" charset="0"/>
              </a:rPr>
            </a:br>
            <a:r>
              <a:rPr lang="en-US" altLang="zh-CN" sz="2400">
                <a:latin typeface="Times New Roman" panose="02020603050405020304" pitchFamily="18" charset="0"/>
              </a:rPr>
              <a:t>of </a:t>
            </a:r>
            <a:r>
              <a:rPr lang="en-US" altLang="zh-CN" sz="2400" i="1">
                <a:latin typeface="Times New Roman" panose="02020603050405020304" pitchFamily="18" charset="0"/>
              </a:rPr>
              <a:t>f</a:t>
            </a:r>
            <a:r>
              <a:rPr lang="en-US" altLang="zh-CN" sz="2400">
                <a:latin typeface="Times New Roman" panose="02020603050405020304" pitchFamily="18" charset="0"/>
              </a:rPr>
              <a:t> is </a:t>
            </a:r>
            <a:r>
              <a:rPr lang="en-US" altLang="zh-CN" sz="2400" i="1">
                <a:latin typeface="Times New Roman" panose="02020603050405020304" pitchFamily="18" charset="0"/>
              </a:rPr>
              <a:t>A</a:t>
            </a:r>
            <a:r>
              <a:rPr lang="en-US" altLang="zh-CN" sz="2400"/>
              <a:t>→</a:t>
            </a:r>
            <a:r>
              <a:rPr lang="en-US" altLang="zh-CN" sz="2400" i="1">
                <a:latin typeface="Times New Roman" panose="02020603050405020304" pitchFamily="18" charset="0"/>
              </a:rPr>
              <a:t>B</a:t>
            </a:r>
            <a:r>
              <a:rPr lang="en-US" altLang="zh-CN" sz="2400">
                <a:latin typeface="Times New Roman" panose="02020603050405020304" pitchFamily="18" charset="0"/>
              </a:rPr>
              <a:t>.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AA1F-1FAF-46A9-A54A-43187CB7F56D}" type="slidenum">
              <a:rPr lang="en-US" altLang="zh-CN"/>
            </a:fld>
            <a:endParaRPr lang="en-US" altLang="zh-CN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Range versus Codomain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endParaRPr lang="en-US" altLang="zh-CN" b="1" i="1" dirty="0">
              <a:solidFill>
                <a:srgbClr val="030711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</a:rPr>
              <a:t>The </a:t>
            </a:r>
            <a:r>
              <a:rPr lang="en-US" altLang="zh-CN" b="1" i="1" dirty="0">
                <a:solidFill>
                  <a:srgbClr val="030711"/>
                </a:solidFill>
                <a:ea typeface="宋体" panose="02010600030101010101" pitchFamily="2" charset="-122"/>
              </a:rPr>
              <a:t>range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</a:rPr>
              <a:t> is </a:t>
            </a:r>
            <a:r>
              <a:rPr lang="en-US" altLang="zh-CN" b="1" i="1" dirty="0">
                <a:solidFill>
                  <a:srgbClr val="030711"/>
                </a:solidFill>
                <a:ea typeface="宋体" panose="02010600030101010101" pitchFamily="2" charset="-122"/>
              </a:rPr>
              <a:t>R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</a:rPr>
              <a:t>={</a:t>
            </a:r>
            <a:r>
              <a:rPr lang="en-US" altLang="zh-CN" b="1" i="1" dirty="0">
                <a:solidFill>
                  <a:srgbClr val="030711"/>
                </a:solidFill>
                <a:ea typeface="宋体" panose="02010600030101010101" pitchFamily="2" charset="-122"/>
              </a:rPr>
              <a:t>b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</a:rPr>
              <a:t> | 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b="1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solidFill>
                  <a:srgbClr val="030711"/>
                </a:solidFill>
                <a:ea typeface="宋体" panose="02010600030101010101" pitchFamily="2" charset="-122"/>
              </a:rPr>
              <a:t>f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rgbClr val="030711"/>
                </a:solidFill>
                <a:ea typeface="宋体" panose="02010600030101010101" pitchFamily="2" charset="-122"/>
              </a:rPr>
              <a:t>a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</a:rPr>
              <a:t>)=</a:t>
            </a:r>
            <a:r>
              <a:rPr lang="en-US" altLang="zh-CN" b="1" i="1" dirty="0">
                <a:solidFill>
                  <a:srgbClr val="030711"/>
                </a:solidFill>
                <a:ea typeface="宋体" panose="02010600030101010101" pitchFamily="2" charset="-122"/>
              </a:rPr>
              <a:t>b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</a:rPr>
              <a:t> }.</a:t>
            </a:r>
            <a:endParaRPr lang="en-US" altLang="zh-CN" b="1" dirty="0">
              <a:solidFill>
                <a:srgbClr val="030711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zh-CN" b="1" i="1" dirty="0">
              <a:solidFill>
                <a:srgbClr val="030711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b="1" i="1" dirty="0">
                <a:solidFill>
                  <a:srgbClr val="030711"/>
                </a:solidFill>
                <a:ea typeface="宋体" panose="02010600030101010101" pitchFamily="2" charset="-122"/>
              </a:rPr>
              <a:t>Therefore, range 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 </a:t>
            </a:r>
            <a:r>
              <a:rPr lang="en-US" altLang="zh-CN" b="1" i="1" dirty="0">
                <a:solidFill>
                  <a:srgbClr val="030711"/>
                </a:solidFill>
                <a:ea typeface="宋体" panose="02010600030101010101" pitchFamily="2" charset="-122"/>
              </a:rPr>
              <a:t>codomain, i.e., R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b="1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endParaRPr lang="en-US" altLang="zh-CN" b="1" dirty="0">
              <a:solidFill>
                <a:srgbClr val="03071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endParaRPr lang="en-US" altLang="zh-CN" sz="2800" dirty="0">
              <a:solidFill>
                <a:srgbClr val="030711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GB" altLang="zh-CN" sz="2800" dirty="0">
                <a:solidFill>
                  <a:srgbClr val="030711"/>
                </a:solidFill>
                <a:ea typeface="宋体" panose="02010600030101010101" pitchFamily="2" charset="-122"/>
              </a:rPr>
              <a:t>The range is the smallest set that could be used as its codomain.</a:t>
            </a:r>
            <a:endParaRPr lang="en-US" altLang="zh-CN" sz="2800" dirty="0">
              <a:solidFill>
                <a:srgbClr val="03071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2CA6CC-D4D4-4F19-BC44-5E338D5CBBAF}" type="slidenum">
              <a:rPr lang="en-US" altLang="zh-CN"/>
            </a:fld>
            <a:endParaRPr lang="en-US" altLang="zh-CN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Range vs. Codomain - Example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229600" cy="44196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Suppose I declare to you that: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en-US" altLang="zh-CN" i="1" dirty="0">
                <a:ea typeface="宋体" panose="02010600030101010101" pitchFamily="2" charset="-122"/>
              </a:rPr>
              <a:t>f</a:t>
            </a:r>
            <a:r>
              <a:rPr lang="en-US" altLang="zh-CN" dirty="0">
                <a:ea typeface="宋体" panose="02010600030101010101" pitchFamily="2" charset="-122"/>
              </a:rPr>
              <a:t> is a function mapping students in this class to the set of grades {A,B,C,D,E}.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At this point, you know </a:t>
            </a:r>
            <a:r>
              <a:rPr lang="en-US" altLang="zh-CN" i="1" dirty="0">
                <a:ea typeface="宋体" panose="02010600030101010101" pitchFamily="2" charset="-12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’</a:t>
            </a:r>
            <a:r>
              <a:rPr lang="en-US" altLang="zh-CN" dirty="0">
                <a:ea typeface="宋体" panose="02010600030101010101" pitchFamily="2" charset="-122"/>
              </a:rPr>
              <a:t>s codomain is: __________, and its range is ________.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Suppose the grades turn out all As and </a:t>
            </a:r>
            <a:r>
              <a:rPr lang="en-US" altLang="zh-CN" dirty="0" err="1">
                <a:ea typeface="宋体" panose="02010600030101010101" pitchFamily="2" charset="-122"/>
              </a:rPr>
              <a:t>Bs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Then the range of </a:t>
            </a:r>
            <a:r>
              <a:rPr lang="en-US" altLang="zh-CN" i="1" dirty="0">
                <a:ea typeface="宋体" panose="02010600030101010101" pitchFamily="2" charset="-122"/>
              </a:rPr>
              <a:t>f </a:t>
            </a:r>
            <a:r>
              <a:rPr lang="en-US" altLang="zh-CN" dirty="0">
                <a:ea typeface="宋体" panose="02010600030101010101" pitchFamily="2" charset="-122"/>
              </a:rPr>
              <a:t>is _________, but its codomain is __________________.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957263" y="3382963"/>
            <a:ext cx="23590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{A,B,C,D,E}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6477000" y="3276600"/>
            <a:ext cx="16970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unknown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01382" name="Text Box 6"/>
          <p:cNvSpPr txBox="1">
            <a:spLocks noChangeArrowheads="1"/>
          </p:cNvSpPr>
          <p:nvPr/>
        </p:nvSpPr>
        <p:spPr bwMode="auto">
          <a:xfrm>
            <a:off x="5387975" y="4953000"/>
            <a:ext cx="12414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{A,B}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01383" name="Text Box 7"/>
          <p:cNvSpPr txBox="1">
            <a:spLocks noChangeArrowheads="1"/>
          </p:cNvSpPr>
          <p:nvPr/>
        </p:nvSpPr>
        <p:spPr bwMode="auto">
          <a:xfrm>
            <a:off x="3863975" y="5516563"/>
            <a:ext cx="30702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still {A,B,C,D,E}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0" grpId="0" autoUpdateAnimBg="0"/>
      <p:bldP spid="101381" grpId="0" autoUpdateAnimBg="0"/>
      <p:bldP spid="101382" grpId="0" autoUpdateAnimBg="0"/>
      <p:bldP spid="101383" grpId="0" autoUpdateAnimBg="0"/>
    </p:bldLst>
  </p:timing>
</p:sld>
</file>

<file path=ppt/theme/theme1.xml><?xml version="1.0" encoding="utf-8"?>
<a:theme xmlns:a="http://schemas.openxmlformats.org/drawingml/2006/main" name="sample">
  <a:themeElements>
    <a:clrScheme name="sample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ample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顶级ppt模版1</Template>
  <TotalTime>0</TotalTime>
  <Words>9898</Words>
  <Application>WPS 演示</Application>
  <PresentationFormat>全屏显示(4:3)</PresentationFormat>
  <Paragraphs>1102</Paragraphs>
  <Slides>66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26</vt:i4>
      </vt:variant>
      <vt:variant>
        <vt:lpstr>幻灯片标题</vt:lpstr>
      </vt:variant>
      <vt:variant>
        <vt:i4>66</vt:i4>
      </vt:variant>
    </vt:vector>
  </HeadingPairs>
  <TitlesOfParts>
    <vt:vector size="106" baseType="lpstr">
      <vt:lpstr>Arial</vt:lpstr>
      <vt:lpstr>宋体</vt:lpstr>
      <vt:lpstr>Wingdings</vt:lpstr>
      <vt:lpstr>Verdana</vt:lpstr>
      <vt:lpstr>Arial Black</vt:lpstr>
      <vt:lpstr>Times New Roman</vt:lpstr>
      <vt:lpstr>Euclid</vt:lpstr>
      <vt:lpstr>Dotum</vt:lpstr>
      <vt:lpstr>Malgun Gothic</vt:lpstr>
      <vt:lpstr>Arial</vt:lpstr>
      <vt:lpstr>Symbol</vt:lpstr>
      <vt:lpstr>微软雅黑</vt:lpstr>
      <vt:lpstr>Arial Unicode MS</vt:lpstr>
      <vt:lpstr>sample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Contents</vt:lpstr>
      <vt:lpstr>PowerPoint 演示文稿</vt:lpstr>
      <vt:lpstr>Functions</vt:lpstr>
      <vt:lpstr>Function: Formal Definition</vt:lpstr>
      <vt:lpstr>Some Function Terminology</vt:lpstr>
      <vt:lpstr>Range versus Codomain</vt:lpstr>
      <vt:lpstr>Range vs. Codomain - Example</vt:lpstr>
      <vt:lpstr>Images of Sets under Functions</vt:lpstr>
      <vt:lpstr>         Function  vs  Relation</vt:lpstr>
      <vt:lpstr>         Function  vs  Relation</vt:lpstr>
      <vt:lpstr>PowerPoint 演示文稿</vt:lpstr>
      <vt:lpstr>    Propositions are functions   </vt:lpstr>
      <vt:lpstr> operators are    functions </vt:lpstr>
      <vt:lpstr>Predicates are  functions</vt:lpstr>
      <vt:lpstr>Sets are functions</vt:lpstr>
      <vt:lpstr>Still More Functions</vt:lpstr>
      <vt:lpstr>(n-ary) functions on a set</vt:lpstr>
      <vt:lpstr>A new notation</vt:lpstr>
      <vt:lpstr>A new notation</vt:lpstr>
      <vt:lpstr>A new notation</vt:lpstr>
      <vt:lpstr>PowerPoint 演示文稿</vt:lpstr>
      <vt:lpstr>One-to-One Functions</vt:lpstr>
      <vt:lpstr>One-to-One Illustration</vt:lpstr>
      <vt:lpstr>One-to-One Illustration</vt:lpstr>
      <vt:lpstr>One-to-One Illustration</vt:lpstr>
      <vt:lpstr>One-to-One Illustration</vt:lpstr>
      <vt:lpstr>Sufficient Conditions for 1-1ness</vt:lpstr>
      <vt:lpstr>PowerPoint 演示文稿</vt:lpstr>
      <vt:lpstr>Onto (Surjective) Functions</vt:lpstr>
      <vt:lpstr>Onto (Surjective) Functions</vt:lpstr>
      <vt:lpstr>Onto (Surjective) Functions</vt:lpstr>
      <vt:lpstr>Illustration of Onto</vt:lpstr>
      <vt:lpstr>Illustration of Onto</vt:lpstr>
      <vt:lpstr>The Identity Function</vt:lpstr>
      <vt:lpstr>Identity Function Illustrations</vt:lpstr>
      <vt:lpstr>PowerPoint 演示文稿</vt:lpstr>
      <vt:lpstr>Function Composition Operator</vt:lpstr>
      <vt:lpstr>Function Composition Operator</vt:lpstr>
      <vt:lpstr>Function Composition Operator</vt:lpstr>
      <vt:lpstr>Bijections</vt:lpstr>
      <vt:lpstr>Two terminologies for talking about functions</vt:lpstr>
      <vt:lpstr>Bijection Proof Example</vt:lpstr>
      <vt:lpstr>Bijection Proof Example</vt:lpstr>
      <vt:lpstr>Bijection Proof Example</vt:lpstr>
      <vt:lpstr>Bijection Proof Example</vt:lpstr>
      <vt:lpstr>Bijections</vt:lpstr>
      <vt:lpstr>Bijections</vt:lpstr>
      <vt:lpstr>Bijections</vt:lpstr>
      <vt:lpstr>Bijections</vt:lpstr>
      <vt:lpstr>Operators over functions</vt:lpstr>
      <vt:lpstr>Function Operator Example</vt:lpstr>
      <vt:lpstr>PowerPoint 演示文稿</vt:lpstr>
      <vt:lpstr>Aside About Representations</vt:lpstr>
      <vt:lpstr>A Couple of Key Functions</vt:lpstr>
      <vt:lpstr>Visualizing Floor &amp; Ceiling</vt:lpstr>
      <vt:lpstr>Do these equalities hold?</vt:lpstr>
      <vt:lpstr>It depends on whether x is an integer</vt:lpstr>
      <vt:lpstr>Plots with floor/ceiling</vt:lpstr>
      <vt:lpstr>Plots with floor/ceiling: Example</vt:lpstr>
      <vt:lpstr>  历史上的考题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zb</dc:creator>
  <cp:lastModifiedBy>家健baba</cp:lastModifiedBy>
  <cp:revision>533</cp:revision>
  <cp:lastPrinted>2113-01-01T00:00:00Z</cp:lastPrinted>
  <dcterms:created xsi:type="dcterms:W3CDTF">2113-01-01T00:00:00Z</dcterms:created>
  <dcterms:modified xsi:type="dcterms:W3CDTF">2021-12-28T12:36:54Z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F8BC7190D3174F74A193B53BFBDB9091</vt:lpwstr>
  </property>
  <property fmtid="{D5CDD505-2E9C-101B-9397-08002B2CF9AE}" pid="4" name="KSOProductBuildVer">
    <vt:lpwstr>2052-11.1.0.11194</vt:lpwstr>
  </property>
</Properties>
</file>