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57" r:id="rId2"/>
    <p:sldId id="258" r:id="rId3"/>
    <p:sldId id="259" r:id="rId4"/>
    <p:sldId id="271" r:id="rId5"/>
    <p:sldId id="320" r:id="rId6"/>
    <p:sldId id="321" r:id="rId7"/>
    <p:sldId id="322" r:id="rId8"/>
    <p:sldId id="323" r:id="rId9"/>
    <p:sldId id="308" r:id="rId10"/>
    <p:sldId id="328" r:id="rId11"/>
    <p:sldId id="329" r:id="rId12"/>
    <p:sldId id="369" r:id="rId13"/>
    <p:sldId id="334" r:id="rId14"/>
    <p:sldId id="331" r:id="rId15"/>
    <p:sldId id="332" r:id="rId16"/>
    <p:sldId id="318" r:id="rId17"/>
    <p:sldId id="337" r:id="rId18"/>
    <p:sldId id="333" r:id="rId19"/>
    <p:sldId id="340" r:id="rId20"/>
    <p:sldId id="336" r:id="rId21"/>
    <p:sldId id="338" r:id="rId22"/>
    <p:sldId id="370" r:id="rId23"/>
    <p:sldId id="371" r:id="rId24"/>
    <p:sldId id="341" r:id="rId25"/>
    <p:sldId id="364" r:id="rId26"/>
    <p:sldId id="362" r:id="rId27"/>
    <p:sldId id="363" r:id="rId28"/>
    <p:sldId id="388" r:id="rId29"/>
    <p:sldId id="344" r:id="rId30"/>
    <p:sldId id="383" r:id="rId31"/>
    <p:sldId id="385" r:id="rId32"/>
    <p:sldId id="342" r:id="rId33"/>
    <p:sldId id="387" r:id="rId34"/>
    <p:sldId id="343" r:id="rId35"/>
    <p:sldId id="319" r:id="rId36"/>
    <p:sldId id="350" r:id="rId37"/>
    <p:sldId id="372" r:id="rId38"/>
    <p:sldId id="389" r:id="rId39"/>
    <p:sldId id="390" r:id="rId40"/>
    <p:sldId id="367" r:id="rId41"/>
    <p:sldId id="353" r:id="rId42"/>
    <p:sldId id="356" r:id="rId43"/>
    <p:sldId id="381" r:id="rId44"/>
    <p:sldId id="380" r:id="rId45"/>
    <p:sldId id="378" r:id="rId46"/>
    <p:sldId id="379" r:id="rId47"/>
    <p:sldId id="382" r:id="rId48"/>
    <p:sldId id="303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8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6.wmf"/><Relationship Id="rId1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E6C16E-61B8-4392-82BA-0290E2521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953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24D480C6-4E7B-42E3-A018-DA2AB941ED3D}" type="datetime1">
              <a:rPr lang="zh-CN" altLang="en-US"/>
              <a:pPr>
                <a:defRPr/>
              </a:pPr>
              <a:t>2021/10/27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4F57F7C1-0417-49B1-8D65-DC3BDBF80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6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FBDD-0D16-400B-978F-C87EF9C1DB8F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3C07D-AD05-4B66-99DB-037B408C0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6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F669F-46FA-4167-85BD-6166BD0033E2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D4EB8-5466-4862-A9B5-16CB87BC1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97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24888-E2CB-4DB0-AC10-25B9E48A9037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D1774-8AB1-44C7-B5D2-7BE3AF2A38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40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75995-D0C3-4196-9000-FDFABCAF07B3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414F2-83A0-4F8F-85B7-22DB3FCC0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23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55C4B-2E41-4CBD-A41C-0910F018E299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EB9BE-4634-423B-9008-3D99EAC86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6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B6372-D653-41AE-97FC-9C953040E23A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0469-6DF1-46DB-A07F-ABDCB7E53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9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88FD-638E-4D87-9A64-D173D59C3417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317C-886C-45D5-A2AE-50CE7B430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8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6060B-C3D2-4332-B5D0-ABE7255168CE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BC037-9BB8-4B3E-B47F-CBF102640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4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6E283-BE1E-42FE-AC04-B2C33527F290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FC843-6A0E-4678-ABC5-9969E10B2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5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85B4B-1ABF-4860-BC88-F72C052D9693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F07C0-0F45-4117-8499-D733906835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4CAB1-9BD4-46E1-A25A-42635F915804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BC955-3205-4508-B4C8-C2D932C2F2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56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9D299-F070-4226-81B9-B28396C7BEEA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769A2-09CD-44E8-A20F-267DFDCE3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73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0CCC3-943C-4A67-9DC3-1272DCC363FC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FABA-4F52-46EB-B80A-A7CB4F014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66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0B5B02A2-73B9-4AE1-B1CD-7D552BC69DBD}" type="datetime1">
              <a:rPr lang="zh-CN" altLang="en-US"/>
              <a:pPr>
                <a:defRPr/>
              </a:pPr>
              <a:t>2021/10/27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099945B7-49C9-4399-AEF9-B71B10865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BF2F1-2673-4623-BB49-09040D3CC1BE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7F2A352-B37A-45F7-8E5E-902C30CA7B66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36E4B-FAC9-4FCD-9756-6BF27EF9DB51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Functionality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648200"/>
          </a:xfrm>
        </p:spPr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Theorem:  A relation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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×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="1" dirty="0">
                <a:ea typeface="宋体" pitchFamily="2" charset="-122"/>
              </a:rPr>
              <a:t> is a </a:t>
            </a:r>
            <a:r>
              <a:rPr lang="en-US" altLang="zh-CN" b="1" i="1" dirty="0">
                <a:ea typeface="宋体" pitchFamily="2" charset="-122"/>
              </a:rPr>
              <a:t>function 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err="1">
                <a:ea typeface="宋体" pitchFamily="2" charset="-122"/>
              </a:rPr>
              <a:t>iff</a:t>
            </a:r>
            <a:r>
              <a:rPr lang="en-US" altLang="zh-CN" b="1" dirty="0">
                <a:ea typeface="宋体" pitchFamily="2" charset="-122"/>
              </a:rPr>
              <a:t>, for every </a:t>
            </a:r>
            <a:r>
              <a:rPr lang="en-US" altLang="zh-CN" b="1" i="1" dirty="0" err="1">
                <a:ea typeface="宋体" pitchFamily="2" charset="-122"/>
              </a:rPr>
              <a:t>a</a:t>
            </a:r>
            <a:r>
              <a:rPr lang="en-US" altLang="zh-CN" b="1" dirty="0" err="1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dirty="0">
                <a:ea typeface="宋体" pitchFamily="2" charset="-122"/>
              </a:rPr>
              <a:t> there is exactly</a:t>
            </a:r>
            <a:r>
              <a:rPr lang="en-US" altLang="zh-CN" b="1" i="1" dirty="0">
                <a:ea typeface="宋体" pitchFamily="2" charset="-122"/>
              </a:rPr>
              <a:t> one element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 err="1">
                <a:ea typeface="宋体" pitchFamily="2" charset="-122"/>
              </a:rPr>
              <a:t>b</a:t>
            </a:r>
            <a:r>
              <a:rPr lang="en-US" altLang="zh-CN" b="1" dirty="0" err="1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ea typeface="宋体" pitchFamily="2" charset="-122"/>
              </a:rPr>
              <a:t> such that (</a:t>
            </a:r>
            <a:r>
              <a:rPr lang="en-US" altLang="zh-CN" b="1" i="1" dirty="0" err="1">
                <a:ea typeface="宋体" pitchFamily="2" charset="-122"/>
              </a:rPr>
              <a:t>a</a:t>
            </a:r>
            <a:r>
              <a:rPr lang="en-US" altLang="zh-CN" b="1" dirty="0" err="1">
                <a:ea typeface="宋体" pitchFamily="2" charset="-122"/>
              </a:rPr>
              <a:t>,</a:t>
            </a:r>
            <a:r>
              <a:rPr lang="en-US" altLang="zh-CN" b="1" i="1" dirty="0" err="1">
                <a:ea typeface="宋体" pitchFamily="2" charset="-122"/>
              </a:rPr>
              <a:t>b</a:t>
            </a:r>
            <a:r>
              <a:rPr lang="en-US" altLang="zh-CN" b="1" dirty="0">
                <a:ea typeface="宋体" pitchFamily="2" charset="-122"/>
              </a:rPr>
              <a:t>)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. </a:t>
            </a:r>
            <a:br>
              <a:rPr lang="en-US" altLang="zh-CN" b="1" dirty="0">
                <a:ea typeface="宋体" pitchFamily="2" charset="-122"/>
                <a:sym typeface="Symbol" pitchFamily="18" charset="2"/>
              </a:rPr>
            </a:b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r>
              <a:rPr lang="en-GB" altLang="zh-CN" b="1" dirty="0">
                <a:ea typeface="宋体" pitchFamily="2" charset="-122"/>
                <a:sym typeface="Symbol" pitchFamily="18" charset="2"/>
              </a:rPr>
              <a:t>Say this in predicate logic</a:t>
            </a:r>
            <a:endParaRPr lang="en-US" altLang="zh-CN" sz="1200" b="1" dirty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4EE6-1107-403A-9B93-D01AF66A2C3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Functionality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29200"/>
          </a:xfrm>
        </p:spPr>
        <p:txBody>
          <a:bodyPr/>
          <a:lstStyle/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331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592078"/>
              </p:ext>
            </p:extLst>
          </p:nvPr>
        </p:nvGraphicFramePr>
        <p:xfrm>
          <a:off x="457200" y="1524000"/>
          <a:ext cx="2479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8" name="Equation" r:id="rId3" imgW="1054080" imgH="660240" progId="Equation.DSMT4">
                  <p:embed/>
                </p:oleObj>
              </mc:Choice>
              <mc:Fallback>
                <p:oleObj name="Equation" r:id="rId3" imgW="1054080" imgH="660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2479675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18596"/>
              </p:ext>
            </p:extLst>
          </p:nvPr>
        </p:nvGraphicFramePr>
        <p:xfrm>
          <a:off x="3505200" y="2133600"/>
          <a:ext cx="32845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9" name="Equation" r:id="rId5" imgW="1396800" imgH="203040" progId="Equation.DSMT4">
                  <p:embed/>
                </p:oleObj>
              </mc:Choice>
              <mc:Fallback>
                <p:oleObj name="Equation" r:id="rId5" imgW="139680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32845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630652"/>
              </p:ext>
            </p:extLst>
          </p:nvPr>
        </p:nvGraphicFramePr>
        <p:xfrm>
          <a:off x="1600200" y="3429000"/>
          <a:ext cx="728821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0" name="Equation" r:id="rId7" imgW="3098520" imgH="482400" progId="Equation.DSMT4">
                  <p:embed/>
                </p:oleObj>
              </mc:Choice>
              <mc:Fallback>
                <p:oleObj name="Equation" r:id="rId7" imgW="309852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728821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4EE6-1107-403A-9B93-D01AF66A2C3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Functionality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4953000"/>
          </a:xfrm>
        </p:spPr>
        <p:txBody>
          <a:bodyPr/>
          <a:lstStyle/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Remark: </a:t>
            </a:r>
          </a:p>
          <a:p>
            <a:pPr marL="0" indent="0">
              <a:buNone/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 function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  relation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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 Cartesian product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set. </a:t>
            </a:r>
          </a:p>
        </p:txBody>
      </p:sp>
    </p:spTree>
    <p:extLst>
      <p:ext uri="{BB962C8B-B14F-4D97-AF65-F5344CB8AC3E}">
        <p14:creationId xmlns:p14="http://schemas.microsoft.com/office/powerpoint/2010/main" val="115739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A189D-B745-4210-BE74-45E88B5DB59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Relations on a Set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Definition. Any (binary) relation  R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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 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is called a relation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on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the set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.</a:t>
            </a:r>
          </a:p>
          <a:p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E.g.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, the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relation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“R</a:t>
            </a:r>
            <a:r>
              <a:rPr lang="en-US" altLang="zh-CN" b="1" baseline="-25000" dirty="0">
                <a:solidFill>
                  <a:srgbClr val="000000"/>
                </a:solidFill>
                <a:latin typeface="Arial Unicode MS" pitchFamily="34" charset="-128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is a relation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on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the set N of natural numbers.</a:t>
            </a:r>
            <a:r>
              <a:rPr lang="en-GB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en-GB" altLang="zh-CN" b="1" i="1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How many relations on A?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</a:t>
            </a:r>
            <a:endParaRPr lang="en-US" altLang="zh-CN" b="1" i="1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799276"/>
              </p:ext>
            </p:extLst>
          </p:nvPr>
        </p:nvGraphicFramePr>
        <p:xfrm>
          <a:off x="3217606" y="5037818"/>
          <a:ext cx="990600" cy="80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51" name="Equation" r:id="rId3" imgW="266400" imgH="215640" progId="Equation.DSMT4">
                  <p:embed/>
                </p:oleObj>
              </mc:Choice>
              <mc:Fallback>
                <p:oleObj name="Equation" r:id="rId3" imgW="266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7606" y="5037818"/>
                        <a:ext cx="990600" cy="801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7E5CD-F071-4FF4-AC53-1A7683C09AC1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Relations on A Set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Example. Let A be the set { 1, 2, 3, 4 }.  Then R defined below is a relation on A.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  R = { (a, b) | a </a:t>
            </a:r>
            <a:r>
              <a:rPr lang="en-US" altLang="zh-CN" b="1" dirty="0">
                <a:ea typeface="宋体" pitchFamily="2" charset="-122"/>
              </a:rPr>
              <a:t>divides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b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  = { (1, 1), (1, 2), (1, 3), (1, 4), (2, 2),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          (2, 4), (3, 3), (4, 4) }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FA319-0FAF-42CC-9BC7-D7680337032A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5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R1 = { (a, b) | 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R2 = { (a, b) | a &gt;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R3 = { (a, b) | a = b or a = -b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R4 = { (a, b) | a =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R5 = { (a, b) | a = b + 1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R6 = { (a, b) | a + b ≤ 3}</a:t>
            </a:r>
          </a:p>
          <a:p>
            <a:r>
              <a:rPr lang="en-US" altLang="zh-CN" b="1" dirty="0">
                <a:ea typeface="宋体" pitchFamily="2" charset="-122"/>
              </a:rPr>
              <a:t>(1,1) is in R1, R3, R4 and R6</a:t>
            </a:r>
          </a:p>
          <a:p>
            <a:r>
              <a:rPr lang="en-US" altLang="zh-CN" b="1" dirty="0">
                <a:ea typeface="宋体" pitchFamily="2" charset="-122"/>
              </a:rPr>
              <a:t>(2,1) is in R2, R5 and R6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5F2AA-5484-4FB9-833E-535225451B67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6717A6E3-CFD2-46B9-9A8C-DE8C8C2A0C2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741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4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0" y="3276600"/>
            <a:ext cx="2667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b="1">
                <a:ea typeface="宋体" pitchFamily="2" charset="-122"/>
              </a:rPr>
              <a:t>Properties of Relations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479A8-EF94-4E75-BD43-81E8A9B54E0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Reflexive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A relation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b="1" dirty="0">
                <a:ea typeface="宋体" pitchFamily="2" charset="-122"/>
              </a:rPr>
              <a:t> on a set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ea typeface="宋体" pitchFamily="2" charset="-122"/>
              </a:rPr>
              <a:t> is called reflexive </a:t>
            </a:r>
            <a:r>
              <a:rPr lang="zh-CN" altLang="en-US" b="1" dirty="0">
                <a:ea typeface="宋体" pitchFamily="2" charset="-122"/>
              </a:rPr>
              <a:t>自反的  </a:t>
            </a:r>
            <a:r>
              <a:rPr lang="en-US" altLang="zh-CN" b="1" dirty="0">
                <a:ea typeface="宋体" pitchFamily="2" charset="-122"/>
              </a:rPr>
              <a:t>if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                                   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.</a:t>
            </a:r>
          </a:p>
          <a:p>
            <a:r>
              <a:rPr lang="en-US" altLang="zh-CN" b="1" dirty="0">
                <a:ea typeface="宋体" pitchFamily="2" charset="-122"/>
                <a:sym typeface="Symbol" pitchFamily="18" charset="2"/>
              </a:rPr>
              <a:t>A = { 1, 2, 3, 4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R1 = {(1,1),(1,2),(2,1),(2,2),(3,4),(4,1),(4,4)}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R2 = {(1,1),(1,2),(2,1)}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R3 = {(1,1),(1,2),(1,4),(2,1),(2,2),(3,3),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 (4,1),(4,4)}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R3 is reflexive, but others are not.</a:t>
            </a:r>
          </a:p>
        </p:txBody>
      </p:sp>
      <p:graphicFrame>
        <p:nvGraphicFramePr>
          <p:cNvPr id="1843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27510"/>
              </p:ext>
            </p:extLst>
          </p:nvPr>
        </p:nvGraphicFramePr>
        <p:xfrm>
          <a:off x="3200400" y="1981200"/>
          <a:ext cx="3833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2" name="Equation" r:id="rId3" imgW="1460160" imgH="203040" progId="Equation.DSMT4">
                  <p:embed/>
                </p:oleObj>
              </mc:Choice>
              <mc:Fallback>
                <p:oleObj name="Equation" r:id="rId3" imgW="146016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3833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709B0EA6-4229-49D0-8D5B-246289092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77097"/>
              </p:ext>
            </p:extLst>
          </p:nvPr>
        </p:nvGraphicFramePr>
        <p:xfrm>
          <a:off x="8619429" y="3470837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3" name="Equation" r:id="rId5" imgW="101520" imgH="114120" progId="Equation.DSMT4">
                  <p:embed/>
                </p:oleObj>
              </mc:Choice>
              <mc:Fallback>
                <p:oleObj name="Equation" r:id="rId5" imgW="101520" imgH="11412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5B55AAC7-41F1-4A35-9F2D-48A477C78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429" y="3470837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7DA77A19-A9CA-4F57-8C8D-BE96A0079038}"/>
              </a:ext>
            </a:extLst>
          </p:cNvPr>
          <p:cNvSpPr/>
          <p:nvPr/>
        </p:nvSpPr>
        <p:spPr>
          <a:xfrm>
            <a:off x="7229475" y="2650803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F41F2B-46F6-4F65-BA12-63DA72B545FE}"/>
              </a:ext>
            </a:extLst>
          </p:cNvPr>
          <p:cNvSpPr txBox="1"/>
          <p:nvPr/>
        </p:nvSpPr>
        <p:spPr>
          <a:xfrm>
            <a:off x="7620000" y="214526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箭头: 上弧形 18">
            <a:extLst>
              <a:ext uri="{FF2B5EF4-FFF2-40B4-BE49-F238E27FC236}">
                <a16:creationId xmlns:a16="http://schemas.microsoft.com/office/drawing/2014/main" id="{E775095E-44FB-41AC-8BD1-ECA80B811B79}"/>
              </a:ext>
            </a:extLst>
          </p:cNvPr>
          <p:cNvSpPr/>
          <p:nvPr/>
        </p:nvSpPr>
        <p:spPr>
          <a:xfrm>
            <a:off x="7156450" y="2275133"/>
            <a:ext cx="603250" cy="369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6FE7F-7878-4AEE-B729-DF40038C352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Reflexivity and relatives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9225"/>
            <a:ext cx="8915400" cy="5438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sz="3200" b="1" i="1" dirty="0">
                <a:ea typeface="宋体" pitchFamily="2" charset="-122"/>
              </a:rPr>
              <a:t>identity  relation  </a:t>
            </a:r>
            <a:r>
              <a:rPr lang="en-US" altLang="zh-CN" sz="3200" b="1" dirty="0">
                <a:ea typeface="宋体" pitchFamily="2" charset="-122"/>
              </a:rPr>
              <a:t>on </a:t>
            </a:r>
            <a:r>
              <a:rPr lang="en-US" altLang="zh-CN" sz="3200" b="1" i="1" dirty="0">
                <a:ea typeface="宋体" pitchFamily="2" charset="-122"/>
              </a:rPr>
              <a:t>A is defined as </a:t>
            </a:r>
          </a:p>
          <a:p>
            <a:pPr>
              <a:lnSpc>
                <a:spcPct val="90000"/>
              </a:lnSpc>
            </a:pPr>
            <a:endParaRPr lang="en-US" altLang="zh-CN" sz="32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32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Theorem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. R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 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ea typeface="宋体" pitchFamily="2" charset="-122"/>
              </a:rPr>
              <a:t>A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 </a:t>
            </a:r>
            <a:r>
              <a:rPr lang="en-US" altLang="zh-CN" sz="3200" b="1" i="1" dirty="0">
                <a:ea typeface="宋体" pitchFamily="2" charset="-122"/>
              </a:rPr>
              <a:t> A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is reflexive </a:t>
            </a:r>
            <a:r>
              <a:rPr lang="en-US" altLang="zh-CN" sz="3200" b="1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iff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2048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03431"/>
              </p:ext>
            </p:extLst>
          </p:nvPr>
        </p:nvGraphicFramePr>
        <p:xfrm>
          <a:off x="7315200" y="2895600"/>
          <a:ext cx="15668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9" name="Equation" r:id="rId3" imgW="469800" imgH="228600" progId="Equation.DSMT4">
                  <p:embed/>
                </p:oleObj>
              </mc:Choice>
              <mc:Fallback>
                <p:oleObj name="Equation" r:id="rId3" imgW="4698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15668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307726"/>
              </p:ext>
            </p:extLst>
          </p:nvPr>
        </p:nvGraphicFramePr>
        <p:xfrm>
          <a:off x="2209800" y="2057400"/>
          <a:ext cx="317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0"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057400"/>
                        <a:ext cx="3175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A90AF-1D28-4B67-9CD9-8F94CFA6BF1A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Reflexive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  <a:sym typeface="Symbol" pitchFamily="18" charset="2"/>
              </a:rPr>
              <a:t>A = N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R1 = { (a, b) | 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R2 = { (a, b) | a &gt;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R3 = { (a, b) | a = b or a = -b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R4 = { (a, b) | a =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R5 = { (a, b) | a = b + 1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R6 = { (a, b) | a + b ≤ 3}</a:t>
            </a:r>
          </a:p>
          <a:p>
            <a:r>
              <a:rPr lang="en-US" altLang="zh-CN" dirty="0">
                <a:ea typeface="宋体" pitchFamily="2" charset="-122"/>
              </a:rPr>
              <a:t>R1,R3 and R4 are reflexive.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FDC2-A073-4834-A99C-543203CE8FD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07BC9AE-1B58-4C6E-B252-19DDB8570176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7.1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7. Relations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533400" y="4572000"/>
            <a:ext cx="82296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Relations and Their Properties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AC20D-16A8-41DC-89CA-E1DCDC58DA0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Some examples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79975"/>
          </a:xfrm>
        </p:spPr>
        <p:txBody>
          <a:bodyPr/>
          <a:lstStyle/>
          <a:p>
            <a:pPr marL="609600" indent="-609600"/>
            <a:r>
              <a:rPr lang="en-GB" altLang="zh-CN" sz="4000" b="1" dirty="0">
                <a:solidFill>
                  <a:srgbClr val="000000"/>
                </a:solidFill>
                <a:ea typeface="宋体" pitchFamily="2" charset="-122"/>
              </a:rPr>
              <a:t>Reflexive: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GB" altLang="zh-CN" sz="4000" b="1" dirty="0">
                <a:solidFill>
                  <a:srgbClr val="000000"/>
                </a:solidFill>
                <a:ea typeface="宋体" pitchFamily="2" charset="-122"/>
              </a:rPr>
              <a:t>=, `have same cardinality’, </a:t>
            </a:r>
            <a:r>
              <a:rPr lang="en-GB" altLang="zh-CN" sz="4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GB" altLang="zh-CN" sz="4000" b="1" dirty="0">
                <a:solidFill>
                  <a:srgbClr val="000000"/>
                </a:solidFill>
                <a:ea typeface="宋体" pitchFamily="2" charset="-122"/>
              </a:rPr>
              <a:t>&lt;=, &gt;=, </a:t>
            </a:r>
            <a:r>
              <a:rPr lang="en-GB" altLang="zh-CN" sz="4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, </a:t>
            </a:r>
            <a:r>
              <a:rPr lang="en-GB" altLang="zh-CN" sz="40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GB" altLang="zh-CN" sz="4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, etc.</a:t>
            </a:r>
          </a:p>
          <a:p>
            <a:pPr marL="990600" lvl="1" indent="-533400"/>
            <a:endParaRPr lang="en-GB" altLang="zh-CN" sz="40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0A511-2F08-47FB-8098-94762898C600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Symmetric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686800" cy="5438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A relation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b="1" dirty="0">
                <a:ea typeface="宋体" pitchFamily="2" charset="-122"/>
              </a:rPr>
              <a:t> on a set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ea typeface="宋体" pitchFamily="2" charset="-122"/>
              </a:rPr>
              <a:t> is called symmetric if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R1 ={ (1,1),(1,2),(2,1),(2,2),(3,4),(4,1),(4,4)}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R2 = {(1,1),(1,2),(2,1)}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R3 = {(1,1),(1,2),(1,4),(2,1),(2,2),(3,3),   </a:t>
            </a:r>
          </a:p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 (4,1),(4,4)}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R4 = {(2,1),(3,1),(3,2),(4,1),(4,2),(4,3)}</a:t>
            </a:r>
          </a:p>
          <a:p>
            <a:pPr>
              <a:lnSpc>
                <a:spcPct val="90000"/>
              </a:lnSpc>
            </a:pP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R2 and R3 are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symmetric.</a:t>
            </a:r>
          </a:p>
          <a:p>
            <a:pPr>
              <a:lnSpc>
                <a:spcPct val="90000"/>
              </a:lnSpc>
            </a:pPr>
            <a:endParaRPr lang="en-US" altLang="zh-CN" b="1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560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354138"/>
              </p:ext>
            </p:extLst>
          </p:nvPr>
        </p:nvGraphicFramePr>
        <p:xfrm>
          <a:off x="3429000" y="1981200"/>
          <a:ext cx="420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9" name="Equation" r:id="rId3" imgW="1866090" imgH="203112" progId="Equation.DSMT4">
                  <p:embed/>
                </p:oleObj>
              </mc:Choice>
              <mc:Fallback>
                <p:oleObj name="Equation" r:id="rId3" imgW="1866090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4200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">
            <a:extLst>
              <a:ext uri="{FF2B5EF4-FFF2-40B4-BE49-F238E27FC236}">
                <a16:creationId xmlns:a16="http://schemas.microsoft.com/office/drawing/2014/main" id="{E711E2F6-7FEF-40E7-B6A6-5C3EA2506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091453"/>
              </p:ext>
            </p:extLst>
          </p:nvPr>
        </p:nvGraphicFramePr>
        <p:xfrm>
          <a:off x="4489450" y="3385421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0" name="Equation" r:id="rId5" imgW="101520" imgH="114120" progId="Equation.DSMT4">
                  <p:embed/>
                </p:oleObj>
              </mc:Choice>
              <mc:Fallback>
                <p:oleObj name="Equation" r:id="rId5" imgW="101520" imgH="11412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5B55AAC7-41F1-4A35-9F2D-48A477C78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385421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10F719FD-F7E9-49FA-82C1-B1E65C5D6028}"/>
              </a:ext>
            </a:extLst>
          </p:cNvPr>
          <p:cNvSpPr/>
          <p:nvPr/>
        </p:nvSpPr>
        <p:spPr>
          <a:xfrm>
            <a:off x="4509410" y="2473853"/>
            <a:ext cx="273051" cy="29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9188D88-8595-4816-80CA-254D1C242BBC}"/>
              </a:ext>
            </a:extLst>
          </p:cNvPr>
          <p:cNvSpPr/>
          <p:nvPr/>
        </p:nvSpPr>
        <p:spPr>
          <a:xfrm>
            <a:off x="5932477" y="2450784"/>
            <a:ext cx="388438" cy="33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BF3452-C8FF-40DB-AD11-11E2F89DD730}"/>
              </a:ext>
            </a:extLst>
          </p:cNvPr>
          <p:cNvSpPr txBox="1"/>
          <p:nvPr/>
        </p:nvSpPr>
        <p:spPr>
          <a:xfrm>
            <a:off x="5055512" y="261513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480B32-C71E-4FA7-BEC3-A57F3695C861}"/>
              </a:ext>
            </a:extLst>
          </p:cNvPr>
          <p:cNvSpPr txBox="1"/>
          <p:nvPr/>
        </p:nvSpPr>
        <p:spPr>
          <a:xfrm>
            <a:off x="3969989" y="208145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0B0D568-30DB-4494-8736-6122B3CC7EC1}"/>
              </a:ext>
            </a:extLst>
          </p:cNvPr>
          <p:cNvCxnSpPr>
            <a:stCxn id="20" idx="7"/>
            <a:endCxn id="21" idx="1"/>
          </p:cNvCxnSpPr>
          <p:nvPr/>
        </p:nvCxnSpPr>
        <p:spPr>
          <a:xfrm>
            <a:off x="4742474" y="2517760"/>
            <a:ext cx="1190003" cy="1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E6588F5-47CF-42C4-98D9-C29055402E4E}"/>
              </a:ext>
            </a:extLst>
          </p:cNvPr>
          <p:cNvCxnSpPr>
            <a:cxnSpLocks/>
          </p:cNvCxnSpPr>
          <p:nvPr/>
        </p:nvCxnSpPr>
        <p:spPr>
          <a:xfrm flipH="1">
            <a:off x="4782461" y="2717905"/>
            <a:ext cx="110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0A511-2F08-47FB-8098-94762898C60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A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ntis</a:t>
            </a:r>
            <a:r>
              <a:rPr lang="en-US" altLang="zh-CN" sz="2800" dirty="0">
                <a:ea typeface="宋体" pitchFamily="2" charset="-122"/>
              </a:rPr>
              <a:t>ymmetric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6868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A relation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on a set A  is called 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antisymmetric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, if   </a:t>
            </a:r>
          </a:p>
          <a:p>
            <a:pPr>
              <a:lnSpc>
                <a:spcPct val="90000"/>
              </a:lnSpc>
            </a:pP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3600" b="1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altLang="zh-CN" sz="36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Examples: , , </a:t>
            </a:r>
          </a:p>
          <a:p>
            <a:pPr>
              <a:lnSpc>
                <a:spcPct val="90000"/>
              </a:lnSpc>
            </a:pPr>
            <a:endParaRPr lang="en-GB" altLang="zh-CN" sz="36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“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divides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”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antisymmetric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since 1|2 but not 2|1.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3600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60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4259"/>
              </p:ext>
            </p:extLst>
          </p:nvPr>
        </p:nvGraphicFramePr>
        <p:xfrm>
          <a:off x="685800" y="2667000"/>
          <a:ext cx="746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3" name="Equation" r:id="rId3" imgW="3022560" imgH="431640" progId="Equation.DSMT4">
                  <p:embed/>
                </p:oleObj>
              </mc:Choice>
              <mc:Fallback>
                <p:oleObj name="Equation" r:id="rId3" imgW="3022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467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1F19FA79-97B8-47D9-B00C-E6269F66B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053998"/>
              </p:ext>
            </p:extLst>
          </p:nvPr>
        </p:nvGraphicFramePr>
        <p:xfrm>
          <a:off x="7606061" y="5037769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4" name="Equation" r:id="rId5" imgW="101520" imgH="114120" progId="Equation.DSMT4">
                  <p:embed/>
                </p:oleObj>
              </mc:Choice>
              <mc:Fallback>
                <p:oleObj name="Equation" r:id="rId5" imgW="101520" imgH="11412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5B55AAC7-41F1-4A35-9F2D-48A477C78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061" y="5037769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963A36C3-68F8-409E-8CC0-616C2AB89B7F}"/>
              </a:ext>
            </a:extLst>
          </p:cNvPr>
          <p:cNvSpPr/>
          <p:nvPr/>
        </p:nvSpPr>
        <p:spPr>
          <a:xfrm>
            <a:off x="5323041" y="4246032"/>
            <a:ext cx="273051" cy="29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8237C1C-3DF7-4607-B5D0-4FCC5580D705}"/>
              </a:ext>
            </a:extLst>
          </p:cNvPr>
          <p:cNvSpPr/>
          <p:nvPr/>
        </p:nvSpPr>
        <p:spPr>
          <a:xfrm>
            <a:off x="6940486" y="4260604"/>
            <a:ext cx="272892" cy="33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835DCE-5A68-4CBF-9448-84F110A646A5}"/>
              </a:ext>
            </a:extLst>
          </p:cNvPr>
          <p:cNvCxnSpPr>
            <a:cxnSpLocks/>
          </p:cNvCxnSpPr>
          <p:nvPr/>
        </p:nvCxnSpPr>
        <p:spPr>
          <a:xfrm>
            <a:off x="5596092" y="4418680"/>
            <a:ext cx="1344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1F705F4-99C5-4002-8A3F-FE97177D54BA}"/>
              </a:ext>
            </a:extLst>
          </p:cNvPr>
          <p:cNvSpPr/>
          <p:nvPr/>
        </p:nvSpPr>
        <p:spPr>
          <a:xfrm>
            <a:off x="5389409" y="3707716"/>
            <a:ext cx="273051" cy="29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ADB2A8E-9D06-4365-920A-D1F194C0AFC1}"/>
              </a:ext>
            </a:extLst>
          </p:cNvPr>
          <p:cNvSpPr/>
          <p:nvPr/>
        </p:nvSpPr>
        <p:spPr>
          <a:xfrm>
            <a:off x="6710031" y="3692097"/>
            <a:ext cx="388438" cy="33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5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0A54-0A8A-42F9-83B4-87019152D6A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Symmetric   vs   </a:t>
            </a:r>
            <a:r>
              <a:rPr lang="en-US" altLang="zh-CN" sz="2800" dirty="0" err="1">
                <a:ea typeface="宋体" pitchFamily="2" charset="-122"/>
              </a:rPr>
              <a:t>A</a:t>
            </a:r>
            <a:r>
              <a:rPr lang="en-US" altLang="zh-CN" sz="2800" dirty="0" err="1">
                <a:ea typeface="宋体" pitchFamily="2" charset="-122"/>
                <a:sym typeface="Symbol" pitchFamily="18" charset="2"/>
              </a:rPr>
              <a:t>nti</a:t>
            </a:r>
            <a:r>
              <a:rPr lang="en-US" altLang="zh-CN" sz="2800" dirty="0" err="1">
                <a:ea typeface="宋体" pitchFamily="2" charset="-122"/>
              </a:rPr>
              <a:t>ymmetric</a:t>
            </a:r>
            <a:r>
              <a:rPr lang="en-US" altLang="zh-CN" sz="2800" dirty="0">
                <a:ea typeface="宋体" pitchFamily="2" charset="-122"/>
              </a:rPr>
              <a:t> 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R1 ={ (1,1),(1,2),(2,1),(2,2),(3,4),(4,1),(4,4)}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R2 = {(1,1),(1,2),(2,1)}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R3 = {(1,1),(1,2),(1,4),(2,1),(2,2),(3,3),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 (4,1),(4,4)}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R4 = {(2,1),(3,1),(3,2),(4,1),(4,2),(4,3)}</a:t>
            </a:r>
          </a:p>
          <a:p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Symmetric: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R2 and R3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.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Antisymmetric: R4.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8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6F9FE-505A-440B-8C3B-FAADB2531166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Symmetric   vs   </a:t>
            </a:r>
            <a:r>
              <a:rPr lang="en-US" altLang="zh-CN" sz="2800" dirty="0" err="1">
                <a:ea typeface="宋体" pitchFamily="2" charset="-122"/>
              </a:rPr>
              <a:t>A</a:t>
            </a:r>
            <a:r>
              <a:rPr lang="en-US" altLang="zh-CN" sz="2800" dirty="0" err="1">
                <a:ea typeface="宋体" pitchFamily="2" charset="-122"/>
                <a:sym typeface="Symbol" pitchFamily="18" charset="2"/>
              </a:rPr>
              <a:t>nti</a:t>
            </a:r>
            <a:r>
              <a:rPr lang="en-US" altLang="zh-CN" sz="2800" dirty="0" err="1">
                <a:ea typeface="宋体" pitchFamily="2" charset="-122"/>
              </a:rPr>
              <a:t>ymmetric</a:t>
            </a:r>
            <a:r>
              <a:rPr lang="en-US" altLang="zh-CN" sz="2800" dirty="0">
                <a:ea typeface="宋体" pitchFamily="2" charset="-122"/>
              </a:rPr>
              <a:t> 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438775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R1 = { (a, b) | 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R2 = { (a, b) | a &gt;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R3 = { (a, b) | a = b or a = -b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R4 = { (a, b) | a =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R5 = { (a, b) | a = b + 1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R6 = { (a, b) | a + b ≤ 3}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Symmetric:  R3, R4 and R6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Antisymmetric: R1, R2, R4 and R5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Symmetric   vs   </a:t>
            </a:r>
            <a:r>
              <a:rPr lang="en-US" altLang="zh-CN" dirty="0" err="1">
                <a:ea typeface="宋体" pitchFamily="2" charset="-122"/>
              </a:rPr>
              <a:t>A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nti</a:t>
            </a:r>
            <a:r>
              <a:rPr lang="en-US" altLang="zh-CN" dirty="0" err="1">
                <a:ea typeface="宋体" pitchFamily="2" charset="-122"/>
              </a:rPr>
              <a:t>ymmetric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99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Note :  there exists a relation that is both symmetric and antisymmetric.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what  is not Symmetric?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FB21-D0C4-4AA7-A7B0-44EB611586E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57423"/>
              </p:ext>
            </p:extLst>
          </p:nvPr>
        </p:nvGraphicFramePr>
        <p:xfrm>
          <a:off x="548640" y="2667000"/>
          <a:ext cx="8610600" cy="131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0" name="Equation" r:id="rId3" imgW="2819160" imgH="431640" progId="Equation.DSMT4">
                  <p:embed/>
                </p:oleObj>
              </mc:Choice>
              <mc:Fallback>
                <p:oleObj name="Equation" r:id="rId3" imgW="2819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" y="2667000"/>
                        <a:ext cx="8610600" cy="131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Proof example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60B21-F3AA-4428-8503-946C7D4F540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2970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00854"/>
              </p:ext>
            </p:extLst>
          </p:nvPr>
        </p:nvGraphicFramePr>
        <p:xfrm>
          <a:off x="125412" y="1600200"/>
          <a:ext cx="8893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" name="Equation" r:id="rId3" imgW="5092560" imgH="431640" progId="Equation.DSMT4">
                  <p:embed/>
                </p:oleObj>
              </mc:Choice>
              <mc:Fallback>
                <p:oleObj name="Equation" r:id="rId3" imgW="509256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" y="1600200"/>
                        <a:ext cx="88931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">
            <a:extLst>
              <a:ext uri="{FF2B5EF4-FFF2-40B4-BE49-F238E27FC236}">
                <a16:creationId xmlns:a16="http://schemas.microsoft.com/office/drawing/2014/main" id="{D1493846-516E-4666-8F9F-CDB1AAD4D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65273"/>
              </p:ext>
            </p:extLst>
          </p:nvPr>
        </p:nvGraphicFramePr>
        <p:xfrm>
          <a:off x="162283" y="2555155"/>
          <a:ext cx="67198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1" name="Equation" r:id="rId5" imgW="3848040" imgH="431640" progId="Equation.DSMT4">
                  <p:embed/>
                </p:oleObj>
              </mc:Choice>
              <mc:Fallback>
                <p:oleObj name="Equation" r:id="rId5" imgW="3848040" imgH="431640" progId="Equation.DSMT4">
                  <p:embed/>
                  <p:pic>
                    <p:nvPicPr>
                      <p:cNvPr id="2970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83" y="2555155"/>
                        <a:ext cx="67198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42B0984-B747-4487-A99B-3D1BE8538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222455"/>
              </p:ext>
            </p:extLst>
          </p:nvPr>
        </p:nvGraphicFramePr>
        <p:xfrm>
          <a:off x="381000" y="3552618"/>
          <a:ext cx="68532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" name="Equation" r:id="rId7" imgW="3924000" imgH="228600" progId="Equation.DSMT4">
                  <p:embed/>
                </p:oleObj>
              </mc:Choice>
              <mc:Fallback>
                <p:oleObj name="Equation" r:id="rId7" imgW="3924000" imgH="228600" progId="Equation.DSMT4">
                  <p:embed/>
                  <p:pic>
                    <p:nvPicPr>
                      <p:cNvPr id="5" name="对象 5">
                        <a:extLst>
                          <a:ext uri="{FF2B5EF4-FFF2-40B4-BE49-F238E27FC236}">
                            <a16:creationId xmlns:a16="http://schemas.microsoft.com/office/drawing/2014/main" id="{D1493846-516E-4666-8F9F-CDB1AAD4D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52618"/>
                        <a:ext cx="68532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D450A39-0FBC-4330-B23A-0005D56F50C8}"/>
              </a:ext>
            </a:extLst>
          </p:cNvPr>
          <p:cNvSpPr txBox="1"/>
          <p:nvPr/>
        </p:nvSpPr>
        <p:spPr>
          <a:xfrm>
            <a:off x="2288458" y="3246792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67C18A-F035-4FAD-B25D-8348C545574D}"/>
              </a:ext>
            </a:extLst>
          </p:cNvPr>
          <p:cNvSpPr txBox="1"/>
          <p:nvPr/>
        </p:nvSpPr>
        <p:spPr>
          <a:xfrm>
            <a:off x="2288458" y="3246792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68B96DA-EC38-4EA8-8A7E-3DE010B6C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60674"/>
              </p:ext>
            </p:extLst>
          </p:nvPr>
        </p:nvGraphicFramePr>
        <p:xfrm>
          <a:off x="533400" y="4005875"/>
          <a:ext cx="21955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" name="Equation" r:id="rId9" imgW="1257120" imgH="203040" progId="Equation.DSMT4">
                  <p:embed/>
                </p:oleObj>
              </mc:Choice>
              <mc:Fallback>
                <p:oleObj name="Equation" r:id="rId9" imgW="125712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42B0984-B747-4487-A99B-3D1BE8538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05875"/>
                        <a:ext cx="21955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7DE0B8A-799D-4A72-88EB-EF381611B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96056"/>
              </p:ext>
            </p:extLst>
          </p:nvPr>
        </p:nvGraphicFramePr>
        <p:xfrm>
          <a:off x="914400" y="4406237"/>
          <a:ext cx="206216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4" name="Equation" r:id="rId11" imgW="1180800" imgH="431640" progId="Equation.DSMT4">
                  <p:embed/>
                </p:oleObj>
              </mc:Choice>
              <mc:Fallback>
                <p:oleObj name="Equation" r:id="rId11" imgW="118080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68B96DA-EC38-4EA8-8A7E-3DE010B6C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06237"/>
                        <a:ext cx="206216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E8186E5-20F9-4124-8724-96A095779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51119"/>
              </p:ext>
            </p:extLst>
          </p:nvPr>
        </p:nvGraphicFramePr>
        <p:xfrm>
          <a:off x="838200" y="5454930"/>
          <a:ext cx="35020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" name="Equation" r:id="rId13" imgW="2006280" imgH="431640" progId="Equation.DSMT4">
                  <p:embed/>
                </p:oleObj>
              </mc:Choice>
              <mc:Fallback>
                <p:oleObj name="Equation" r:id="rId13" imgW="200628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7DE0B8A-799D-4A72-88EB-EF381611B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54930"/>
                        <a:ext cx="35020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Proof example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56874-6482-4FC0-BAA8-ACFB69307A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3072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89061"/>
              </p:ext>
            </p:extLst>
          </p:nvPr>
        </p:nvGraphicFramePr>
        <p:xfrm>
          <a:off x="471948" y="1600200"/>
          <a:ext cx="78898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1" name="Equation" r:id="rId3" imgW="3835080" imgH="228600" progId="Equation.DSMT4">
                  <p:embed/>
                </p:oleObj>
              </mc:Choice>
              <mc:Fallback>
                <p:oleObj name="Equation" r:id="rId3" imgW="38350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48" y="1600200"/>
                        <a:ext cx="78898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">
            <a:extLst>
              <a:ext uri="{FF2B5EF4-FFF2-40B4-BE49-F238E27FC236}">
                <a16:creationId xmlns:a16="http://schemas.microsoft.com/office/drawing/2014/main" id="{10796BB8-E39F-4DC0-B1D8-D07351783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46902"/>
              </p:ext>
            </p:extLst>
          </p:nvPr>
        </p:nvGraphicFramePr>
        <p:xfrm>
          <a:off x="879577" y="2286357"/>
          <a:ext cx="3952956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2" name="Equation" r:id="rId5" imgW="1701720" imgH="203040" progId="Equation.DSMT4">
                  <p:embed/>
                </p:oleObj>
              </mc:Choice>
              <mc:Fallback>
                <p:oleObj name="Equation" r:id="rId5" imgW="1701720" imgH="203040" progId="Equation.DSMT4">
                  <p:embed/>
                  <p:pic>
                    <p:nvPicPr>
                      <p:cNvPr id="3072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577" y="2286357"/>
                        <a:ext cx="3952956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4">
            <a:extLst>
              <a:ext uri="{FF2B5EF4-FFF2-40B4-BE49-F238E27FC236}">
                <a16:creationId xmlns:a16="http://schemas.microsoft.com/office/drawing/2014/main" id="{72B3FCD7-455E-488C-9D4B-FF123CC74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15564"/>
              </p:ext>
            </p:extLst>
          </p:nvPr>
        </p:nvGraphicFramePr>
        <p:xfrm>
          <a:off x="909074" y="3180198"/>
          <a:ext cx="36068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3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6" name="对象 4">
                        <a:extLst>
                          <a:ext uri="{FF2B5EF4-FFF2-40B4-BE49-F238E27FC236}">
                            <a16:creationId xmlns:a16="http://schemas.microsoft.com/office/drawing/2014/main" id="{10796BB8-E39F-4DC0-B1D8-D07351783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074" y="3180198"/>
                        <a:ext cx="36068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Symmetric   vs   </a:t>
            </a:r>
            <a:r>
              <a:rPr lang="en-US" altLang="zh-CN" dirty="0" err="1">
                <a:ea typeface="宋体" pitchFamily="2" charset="-122"/>
              </a:rPr>
              <a:t>A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nti</a:t>
            </a:r>
            <a:r>
              <a:rPr lang="en-US" altLang="zh-CN" dirty="0" err="1">
                <a:ea typeface="宋体" pitchFamily="2" charset="-122"/>
              </a:rPr>
              <a:t>ymmetric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Example.  Please constructs a relation on </a:t>
            </a:r>
            <a:r>
              <a:rPr lang="en-US" altLang="zh-CN" dirty="0"/>
              <a:t>A={1,2,3}  </a:t>
            </a:r>
            <a:r>
              <a:rPr lang="en-US" altLang="zh-CN" dirty="0">
                <a:ea typeface="宋体" pitchFamily="2" charset="-122"/>
              </a:rPr>
              <a:t>that is both symmetric and antisymmetric.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</a:rPr>
              <a:t>R={(1,1)}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</a:rPr>
              <a:t>R=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 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</a:rPr>
              <a:t>R={(1,1), (2,2), (3,3), }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C0469-6DF1-46DB-A07F-ABDCB7E5352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50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F3288-F5C3-4514-A7E6-731D91A3725C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ea typeface="宋体" pitchFamily="2" charset="-122"/>
              </a:rPr>
              <a:t>Anti</a:t>
            </a:r>
            <a:r>
              <a:rPr lang="en-US" altLang="zh-CN" dirty="0" err="1">
                <a:ea typeface="宋体" pitchFamily="2" charset="-122"/>
              </a:rPr>
              <a:t>symmetry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724400"/>
          </a:xfrm>
        </p:spPr>
        <p:txBody>
          <a:bodyPr/>
          <a:lstStyle/>
          <a:p>
            <a:r>
              <a:rPr lang="en-GB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Consider the relation </a:t>
            </a:r>
            <a:r>
              <a:rPr lang="en-GB" altLang="zh-CN" b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xy</a:t>
            </a:r>
            <a:endParaRPr lang="en-GB" altLang="zh-CN" b="1" dirty="0">
              <a:solidFill>
                <a:srgbClr val="000000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r>
              <a:rPr lang="en-GB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Is it symmetrical? No</a:t>
            </a:r>
          </a:p>
          <a:p>
            <a:r>
              <a:rPr lang="en-GB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Is it a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</a:rPr>
              <a:t>ntisymmetry</a:t>
            </a:r>
            <a:r>
              <a:rPr lang="en-GB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? Yes</a:t>
            </a:r>
          </a:p>
          <a:p>
            <a:r>
              <a:rPr lang="en-GB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Is it reflexive? Yes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31E6C-BF7A-4C49-9222-499E382959A7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42CF964-425F-41C2-9C7A-53DDBE8512F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2667000" y="23082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Introduction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2438400" y="3090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2057400" y="29718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2743200" y="31464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Function and Relations on A Set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2211388" y="3070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3" name="AutoShape 14"/>
          <p:cNvSpPr>
            <a:spLocks noChangeArrowheads="1"/>
          </p:cNvSpPr>
          <p:nvPr/>
        </p:nvSpPr>
        <p:spPr bwMode="gray">
          <a:xfrm>
            <a:off x="2438400" y="39290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15"/>
          <p:cNvSpPr>
            <a:spLocks noChangeArrowheads="1"/>
          </p:cNvSpPr>
          <p:nvPr/>
        </p:nvSpPr>
        <p:spPr bwMode="gray">
          <a:xfrm>
            <a:off x="2057400" y="3810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Text Box 16"/>
          <p:cNvSpPr txBox="1">
            <a:spLocks noChangeArrowheads="1"/>
          </p:cNvSpPr>
          <p:nvPr/>
        </p:nvSpPr>
        <p:spPr bwMode="gray">
          <a:xfrm>
            <a:off x="2667000" y="39846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 Properties of Relations</a:t>
            </a:r>
          </a:p>
        </p:txBody>
      </p:sp>
      <p:sp>
        <p:nvSpPr>
          <p:cNvPr id="5136" name="Text Box 17"/>
          <p:cNvSpPr txBox="1">
            <a:spLocks noChangeArrowheads="1"/>
          </p:cNvSpPr>
          <p:nvPr/>
        </p:nvSpPr>
        <p:spPr bwMode="gray">
          <a:xfrm>
            <a:off x="2211388" y="3908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37" name="AutoShape 4"/>
          <p:cNvSpPr>
            <a:spLocks noChangeArrowheads="1"/>
          </p:cNvSpPr>
          <p:nvPr/>
        </p:nvSpPr>
        <p:spPr bwMode="gray">
          <a:xfrm>
            <a:off x="2452688" y="4752975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8" name="AutoShape 5"/>
          <p:cNvSpPr>
            <a:spLocks noChangeArrowheads="1"/>
          </p:cNvSpPr>
          <p:nvPr/>
        </p:nvSpPr>
        <p:spPr bwMode="gray">
          <a:xfrm>
            <a:off x="2071688" y="46339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9" name="Text Box 6"/>
          <p:cNvSpPr txBox="1">
            <a:spLocks noChangeArrowheads="1"/>
          </p:cNvSpPr>
          <p:nvPr/>
        </p:nvSpPr>
        <p:spPr bwMode="gray">
          <a:xfrm>
            <a:off x="2681288" y="4808538"/>
            <a:ext cx="403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Combining Relations</a:t>
            </a:r>
          </a:p>
        </p:txBody>
      </p:sp>
      <p:sp>
        <p:nvSpPr>
          <p:cNvPr id="5140" name="Text Box 7"/>
          <p:cNvSpPr txBox="1">
            <a:spLocks noChangeArrowheads="1"/>
          </p:cNvSpPr>
          <p:nvPr/>
        </p:nvSpPr>
        <p:spPr bwMode="gray">
          <a:xfrm>
            <a:off x="2225675" y="47323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symmetry (</a:t>
            </a:r>
            <a:r>
              <a:rPr lang="zh-CN" altLang="en-US" dirty="0">
                <a:ea typeface="宋体" pitchFamily="2" charset="-122"/>
              </a:rPr>
              <a:t>非正文内容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33975"/>
          </a:xfrm>
        </p:spPr>
        <p:txBody>
          <a:bodyPr/>
          <a:lstStyle/>
          <a:p>
            <a:r>
              <a:rPr lang="en-US" altLang="zh-CN" dirty="0"/>
              <a:t>A relation </a:t>
            </a:r>
            <a:r>
              <a:rPr lang="en-US" altLang="zh-CN" i="1" dirty="0"/>
              <a:t>R </a:t>
            </a:r>
            <a:r>
              <a:rPr lang="en-US" altLang="zh-CN" dirty="0"/>
              <a:t>is called </a:t>
            </a:r>
            <a:r>
              <a:rPr lang="en-US" altLang="zh-CN" b="1" dirty="0"/>
              <a:t>asymmetric</a:t>
            </a:r>
            <a:r>
              <a:rPr lang="zh-CN" altLang="en-US" dirty="0"/>
              <a:t>非对称的</a:t>
            </a:r>
            <a:r>
              <a:rPr lang="en-US" altLang="zh-CN" dirty="0"/>
              <a:t>if </a:t>
            </a:r>
            <a:r>
              <a:rPr lang="en-US" altLang="zh-CN" i="1" dirty="0"/>
              <a:t>(a, b) </a:t>
            </a:r>
            <a:r>
              <a:rPr lang="en-US" altLang="zh-CN" dirty="0"/>
              <a:t>∈ </a:t>
            </a:r>
            <a:r>
              <a:rPr lang="en-US" altLang="zh-CN" i="1" dirty="0"/>
              <a:t>R </a:t>
            </a:r>
            <a:r>
              <a:rPr lang="en-US" altLang="zh-CN" dirty="0"/>
              <a:t>implies that </a:t>
            </a:r>
            <a:r>
              <a:rPr lang="en-US" altLang="zh-CN" i="1" dirty="0"/>
              <a:t>(b, a)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 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, R={(</a:t>
            </a:r>
            <a:r>
              <a:rPr lang="en-US" altLang="zh-CN" dirty="0" err="1"/>
              <a:t>a,b</a:t>
            </a:r>
            <a:r>
              <a:rPr lang="en-US" altLang="zh-CN" dirty="0"/>
              <a:t>)| a, b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R,</a:t>
            </a:r>
            <a:r>
              <a:rPr lang="en-US" altLang="zh-CN" dirty="0"/>
              <a:t> a&lt;b}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C0469-6DF1-46DB-A07F-ABDCB7E5352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09" y="2590800"/>
            <a:ext cx="768690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54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381000"/>
            <a:ext cx="7848600" cy="914400"/>
          </a:xfrm>
        </p:spPr>
        <p:txBody>
          <a:bodyPr/>
          <a:lstStyle/>
          <a:p>
            <a:r>
              <a:rPr lang="en-US" altLang="zh-CN" dirty="0"/>
              <a:t>Asymmetric vs Antisymmetric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33975"/>
          </a:xfrm>
        </p:spPr>
        <p:txBody>
          <a:bodyPr/>
          <a:lstStyle/>
          <a:p>
            <a:r>
              <a:rPr lang="en-US" altLang="zh-CN" dirty="0"/>
              <a:t>Asymmetric vs Antisymmetric:</a:t>
            </a:r>
          </a:p>
          <a:p>
            <a:pPr lvl="1"/>
            <a:r>
              <a:rPr lang="en-US" altLang="zh-CN" sz="3600" dirty="0"/>
              <a:t>If R is asymmetric, then</a:t>
            </a:r>
          </a:p>
          <a:p>
            <a:pPr lvl="2"/>
            <a:r>
              <a:rPr lang="en-US" altLang="zh-CN" sz="3200" dirty="0"/>
              <a:t>1) R ∩ I</a:t>
            </a:r>
            <a:r>
              <a:rPr lang="en-US" altLang="zh-CN" sz="3200" baseline="-25000" dirty="0"/>
              <a:t>A</a:t>
            </a:r>
            <a:r>
              <a:rPr lang="en-US" altLang="zh-CN" sz="3200" dirty="0"/>
              <a:t> = ∅.</a:t>
            </a:r>
          </a:p>
          <a:p>
            <a:pPr lvl="2"/>
            <a:r>
              <a:rPr lang="en-US" altLang="zh-CN" sz="3200" dirty="0"/>
              <a:t>2) R is antisymmetric.</a:t>
            </a:r>
          </a:p>
          <a:p>
            <a:r>
              <a:rPr lang="en-US" altLang="zh-CN" dirty="0" err="1"/>
              <a:t>Eg</a:t>
            </a:r>
            <a:r>
              <a:rPr lang="en-US" altLang="zh-CN" dirty="0"/>
              <a:t>, R={(</a:t>
            </a:r>
            <a:r>
              <a:rPr lang="en-US" altLang="zh-CN" dirty="0" err="1"/>
              <a:t>a,b</a:t>
            </a:r>
            <a:r>
              <a:rPr lang="en-US" altLang="zh-CN" dirty="0"/>
              <a:t>)| a, b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R,</a:t>
            </a:r>
            <a:r>
              <a:rPr lang="en-US" altLang="zh-CN" dirty="0"/>
              <a:t> a&lt;b}? </a:t>
            </a:r>
          </a:p>
          <a:p>
            <a:r>
              <a:rPr lang="en-US" altLang="zh-CN" dirty="0"/>
              <a:t>R={(</a:t>
            </a:r>
            <a:r>
              <a:rPr lang="en-US" altLang="zh-CN" dirty="0" err="1"/>
              <a:t>a,b</a:t>
            </a:r>
            <a:r>
              <a:rPr lang="en-US" altLang="zh-CN" dirty="0"/>
              <a:t>)| a, b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R,</a:t>
            </a:r>
            <a:r>
              <a:rPr lang="en-US" altLang="zh-CN" dirty="0"/>
              <a:t> a&lt;=b}?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C0469-6DF1-46DB-A07F-ABDCB7E5352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FA856-2084-48B0-B376-3D566EAEF19A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Transitive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A relation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b="1" dirty="0">
                <a:ea typeface="宋体" pitchFamily="2" charset="-122"/>
              </a:rPr>
              <a:t> on a set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ea typeface="宋体" pitchFamily="2" charset="-122"/>
              </a:rPr>
              <a:t> is called transitive if  </a:t>
            </a:r>
          </a:p>
          <a:p>
            <a:pPr>
              <a:lnSpc>
                <a:spcPct val="90000"/>
              </a:lnSpc>
            </a:pP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358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119983"/>
              </p:ext>
            </p:extLst>
          </p:nvPr>
        </p:nvGraphicFramePr>
        <p:xfrm>
          <a:off x="685800" y="2362200"/>
          <a:ext cx="8380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9" name="Equation" r:id="rId3" imgW="3047760" imgH="228600" progId="Equation.DSMT4">
                  <p:embed/>
                </p:oleObj>
              </mc:Choice>
              <mc:Fallback>
                <p:oleObj name="Equation" r:id="rId3" imgW="304776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8380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FA856-2084-48B0-B376-3D566EAEF19A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Transitive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Example. R= {(2,1),(3,1),(3,2),(4,1),(4,2),(4,3)}   is transitive.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Example.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“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divides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”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transitive since 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a|b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b|c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a|c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B93D1-ED21-4B6D-B2BB-DBADB3621C30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Transitive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R1 = { (a, b) | 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R2 = { (a, b) | a &gt;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R3 = { (a, b) | a = b or a = -b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R4 = { (a, b) | a = b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R5 = { (a, b) | a = b + 1 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R6 = { (a, b) | a + b ≤ 3}</a:t>
            </a:r>
          </a:p>
          <a:p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Transitive: R1,R2,R3 R4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DA0D7-A1EC-48F5-A144-40A5FD25E261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1A1EA65-D715-43A2-8AF3-3A0D494340E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0967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4200" y="3200400"/>
            <a:ext cx="2667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sz="2800" b="1">
                <a:ea typeface="宋体" pitchFamily="2" charset="-122"/>
              </a:rPr>
              <a:t>Combining Relations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1590-B08C-4D9E-B503-7F0FAE7D7E69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Composite Relations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Let </a:t>
            </a:r>
            <a:r>
              <a:rPr lang="en-US" altLang="zh-CN" b="1" i="1" dirty="0">
                <a:ea typeface="宋体" pitchFamily="2" charset="-122"/>
              </a:rPr>
              <a:t>R</a:t>
            </a:r>
            <a:r>
              <a:rPr lang="en-US" altLang="zh-CN" b="1" dirty="0">
                <a:ea typeface="宋体" pitchFamily="2" charset="-122"/>
              </a:rPr>
              <a:t>:</a:t>
            </a:r>
            <a:r>
              <a:rPr lang="en-US" altLang="zh-CN" b="1" i="1" dirty="0">
                <a:ea typeface="宋体" pitchFamily="2" charset="-122"/>
              </a:rPr>
              <a:t>A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×B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, and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B×C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  Then the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composite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of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and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is defined as:</a:t>
            </a:r>
          </a:p>
          <a:p>
            <a:pPr>
              <a:buFont typeface="Wingdings" pitchFamily="2" charset="2"/>
              <a:buNone/>
            </a:pP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		S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= {(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) |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aRb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bSc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That is  </a:t>
            </a:r>
          </a:p>
          <a:p>
            <a:endParaRPr lang="en-GB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r>
              <a:rPr lang="en-GB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Does this remind you of something?</a:t>
            </a:r>
          </a:p>
          <a:p>
            <a:r>
              <a:rPr lang="en-US" altLang="zh-CN" b="1" dirty="0">
                <a:ea typeface="宋体" pitchFamily="2" charset="-122"/>
                <a:sym typeface="Symbol" pitchFamily="18" charset="2"/>
              </a:rPr>
              <a:t>Function composition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 ...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endParaRPr lang="en-US" altLang="zh-CN" b="1" dirty="0">
              <a:ea typeface="宋体" pitchFamily="2" charset="-122"/>
              <a:sym typeface="MT Extra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705162"/>
              </p:ext>
            </p:extLst>
          </p:nvPr>
        </p:nvGraphicFramePr>
        <p:xfrm>
          <a:off x="2057400" y="3886200"/>
          <a:ext cx="631507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2" name="Equation" r:id="rId3" imgW="2806560" imgH="203040" progId="Equation.DSMT4">
                  <p:embed/>
                </p:oleObj>
              </mc:Choice>
              <mc:Fallback>
                <p:oleObj name="Equation" r:id="rId3" imgW="280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886200"/>
                        <a:ext cx="631507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D216-0724-4027-AB9C-B303CC94A0E5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229600" cy="563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omposition: </a:t>
            </a:r>
            <a:r>
              <a:rPr lang="en-US" altLang="zh-CN" dirty="0">
                <a:ea typeface="宋体" pitchFamily="2" charset="-122"/>
              </a:rPr>
              <a:t>Function VS  Relation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dirty="0">
                <a:ea typeface="宋体" pitchFamily="2" charset="-122"/>
              </a:rPr>
              <a:t>Definition.  For functions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ea typeface="宋体" pitchFamily="2" charset="-122"/>
              </a:rPr>
              <a:t> , </a:t>
            </a:r>
            <a:r>
              <a:rPr lang="en-US" altLang="zh-CN" i="1" dirty="0">
                <a:ea typeface="宋体" pitchFamily="2" charset="-122"/>
              </a:rPr>
              <a:t>  f</a:t>
            </a:r>
            <a:r>
              <a:rPr lang="en-US" altLang="zh-CN" dirty="0">
                <a:ea typeface="宋体" pitchFamily="2" charset="-122"/>
              </a:rPr>
              <a:t>: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C, we define: 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r>
              <a:rPr lang="en-US" altLang="zh-CN" b="1" i="1" dirty="0">
                <a:ea typeface="宋体" pitchFamily="2" charset="-122"/>
              </a:rPr>
              <a:t>R</a:t>
            </a:r>
            <a:r>
              <a:rPr lang="en-US" altLang="zh-CN" b="1" dirty="0">
                <a:ea typeface="宋体" pitchFamily="2" charset="-122"/>
              </a:rPr>
              <a:t>:</a:t>
            </a:r>
            <a:r>
              <a:rPr lang="en-US" altLang="zh-CN" b="1" i="1" dirty="0">
                <a:ea typeface="宋体" pitchFamily="2" charset="-122"/>
              </a:rPr>
              <a:t>A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×B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, and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B×C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  the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composite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of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and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is defined as: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R: </a:t>
            </a:r>
            <a:r>
              <a:rPr lang="en-US" altLang="zh-CN" b="1" i="1" dirty="0">
                <a:ea typeface="宋体" pitchFamily="2" charset="-122"/>
              </a:rPr>
              <a:t>A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×C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		    S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= {(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) |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aRb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bSc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4279" name="对象 1"/>
          <p:cNvGraphicFramePr>
            <a:graphicFrameLocks noChangeAspect="1"/>
          </p:cNvGraphicFramePr>
          <p:nvPr/>
        </p:nvGraphicFramePr>
        <p:xfrm>
          <a:off x="4521200" y="3325813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53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5813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94545"/>
              </p:ext>
            </p:extLst>
          </p:nvPr>
        </p:nvGraphicFramePr>
        <p:xfrm>
          <a:off x="2362200" y="1905000"/>
          <a:ext cx="27701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54" name="Equation" r:id="rId5" imgW="1307880" imgH="431640" progId="Equation.DSMT4">
                  <p:embed/>
                </p:oleObj>
              </mc:Choice>
              <mc:Fallback>
                <p:oleObj name="Equation" r:id="rId5" imgW="130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27701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408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D216-0724-4027-AB9C-B303CC94A0E5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58800"/>
            <a:ext cx="8229600" cy="1057532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ransitivity</a:t>
            </a:r>
            <a:r>
              <a:rPr lang="en-US" altLang="zh-CN" sz="2800" dirty="0">
                <a:ea typeface="宋体" pitchFamily="2" charset="-122"/>
              </a:rPr>
              <a:t> VS  Relation C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omposition</a:t>
            </a:r>
            <a:r>
              <a:rPr lang="en-US" altLang="zh-CN" sz="2800" b="1" dirty="0">
                <a:ea typeface="宋体" pitchFamily="2" charset="-122"/>
                <a:sym typeface="MT Extra" pitchFamily="18" charset="2"/>
              </a:rPr>
              <a:t> 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dirty="0">
                <a:ea typeface="宋体" pitchFamily="2" charset="-122"/>
              </a:rPr>
              <a:t> </a:t>
            </a:r>
            <a:endParaRPr lang="en-US" altLang="zh-CN" i="1" dirty="0">
              <a:ea typeface="宋体" pitchFamily="2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r>
              <a:rPr lang="en-US" altLang="zh-CN" b="1" i="1" dirty="0">
                <a:ea typeface="宋体" pitchFamily="2" charset="-122"/>
              </a:rPr>
              <a:t> </a:t>
            </a:r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4279" name="对象 1"/>
          <p:cNvGraphicFramePr>
            <a:graphicFrameLocks noChangeAspect="1"/>
          </p:cNvGraphicFramePr>
          <p:nvPr/>
        </p:nvGraphicFramePr>
        <p:xfrm>
          <a:off x="4521200" y="3325813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2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5427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5813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C041ADB-3AA2-454E-BD1B-2922E3B0C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426035"/>
              </p:ext>
            </p:extLst>
          </p:nvPr>
        </p:nvGraphicFramePr>
        <p:xfrm>
          <a:off x="793749" y="3673427"/>
          <a:ext cx="8135743" cy="5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3" name="Equation" r:id="rId5" imgW="2806560" imgH="203040" progId="Equation.DSMT4">
                  <p:embed/>
                </p:oleObj>
              </mc:Choice>
              <mc:Fallback>
                <p:oleObj name="Equation" r:id="rId5" imgW="2806560" imgH="2030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49" y="3673427"/>
                        <a:ext cx="8135743" cy="5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C944772A-7B48-4646-AA4A-D10B8193D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548911"/>
              </p:ext>
            </p:extLst>
          </p:nvPr>
        </p:nvGraphicFramePr>
        <p:xfrm>
          <a:off x="869950" y="1201144"/>
          <a:ext cx="7816850" cy="78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4" name="Equation" r:id="rId7" imgW="3047760" imgH="228600" progId="Equation.DSMT4">
                  <p:embed/>
                </p:oleObj>
              </mc:Choice>
              <mc:Fallback>
                <p:oleObj name="Equation" r:id="rId7" imgW="3047760" imgH="228600" progId="Equation.DSMT4">
                  <p:embed/>
                  <p:pic>
                    <p:nvPicPr>
                      <p:cNvPr id="3584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201144"/>
                        <a:ext cx="7816850" cy="781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C98E52-FFAE-4E58-815C-C25878CDB0FD}"/>
              </a:ext>
            </a:extLst>
          </p:cNvPr>
          <p:cNvCxnSpPr/>
          <p:nvPr/>
        </p:nvCxnSpPr>
        <p:spPr>
          <a:xfrm flipV="1">
            <a:off x="2101850" y="2169466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95AEDC-2E12-422D-980A-29B2FC4FEE8D}"/>
              </a:ext>
            </a:extLst>
          </p:cNvPr>
          <p:cNvCxnSpPr>
            <a:cxnSpLocks/>
          </p:cNvCxnSpPr>
          <p:nvPr/>
        </p:nvCxnSpPr>
        <p:spPr>
          <a:xfrm>
            <a:off x="3244748" y="2102538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BE146B-DA1F-4D12-8BE5-E801015C662E}"/>
              </a:ext>
            </a:extLst>
          </p:cNvPr>
          <p:cNvCxnSpPr>
            <a:cxnSpLocks/>
          </p:cNvCxnSpPr>
          <p:nvPr/>
        </p:nvCxnSpPr>
        <p:spPr>
          <a:xfrm flipV="1">
            <a:off x="2286000" y="2791089"/>
            <a:ext cx="2575621" cy="14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EC2EA0-924E-4A07-AED9-4DAB09BCB0AE}"/>
              </a:ext>
            </a:extLst>
          </p:cNvPr>
          <p:cNvSpPr/>
          <p:nvPr/>
        </p:nvSpPr>
        <p:spPr>
          <a:xfrm>
            <a:off x="2057400" y="2811513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84FC8A-024E-4C49-A906-EB0B973A955C}"/>
              </a:ext>
            </a:extLst>
          </p:cNvPr>
          <p:cNvSpPr/>
          <p:nvPr/>
        </p:nvSpPr>
        <p:spPr>
          <a:xfrm>
            <a:off x="3041650" y="2047738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3DD4F4-F4CD-4C3B-B5E2-92CA962C15D4}"/>
              </a:ext>
            </a:extLst>
          </p:cNvPr>
          <p:cNvSpPr/>
          <p:nvPr/>
        </p:nvSpPr>
        <p:spPr>
          <a:xfrm>
            <a:off x="4906071" y="2573991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266652-6C41-478E-A893-3061AD482A5E}"/>
              </a:ext>
            </a:extLst>
          </p:cNvPr>
          <p:cNvSpPr txBox="1"/>
          <p:nvPr/>
        </p:nvSpPr>
        <p:spPr>
          <a:xfrm>
            <a:off x="2209800" y="225351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D94F55-02FF-4137-8EB8-DFE0D9C56596}"/>
              </a:ext>
            </a:extLst>
          </p:cNvPr>
          <p:cNvSpPr txBox="1"/>
          <p:nvPr/>
        </p:nvSpPr>
        <p:spPr>
          <a:xfrm>
            <a:off x="3241675" y="2975659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3BF7B1-8FDA-43E2-AAD2-EE2646C39CC6}"/>
              </a:ext>
            </a:extLst>
          </p:cNvPr>
          <p:cNvSpPr txBox="1"/>
          <p:nvPr/>
        </p:nvSpPr>
        <p:spPr>
          <a:xfrm>
            <a:off x="4001739" y="2021844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F810A43-BBD8-4F19-8884-652361116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671034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97D3D216-0724-4027-AB9C-B303CC94A0E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23" name="对象 1">
            <a:extLst>
              <a:ext uri="{FF2B5EF4-FFF2-40B4-BE49-F238E27FC236}">
                <a16:creationId xmlns:a16="http://schemas.microsoft.com/office/drawing/2014/main" id="{5B55AAC7-41F1-4A35-9F2D-48A477C78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8061"/>
              </p:ext>
            </p:extLst>
          </p:nvPr>
        </p:nvGraphicFramePr>
        <p:xfrm>
          <a:off x="4521200" y="5519847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5427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519847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32475E3-0FA9-49FE-AF61-902F00EA4DE9}"/>
              </a:ext>
            </a:extLst>
          </p:cNvPr>
          <p:cNvCxnSpPr/>
          <p:nvPr/>
        </p:nvCxnSpPr>
        <p:spPr>
          <a:xfrm flipV="1">
            <a:off x="2101850" y="4363500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B2E36D4-6904-44F1-B6B2-EDEA7CE11369}"/>
              </a:ext>
            </a:extLst>
          </p:cNvPr>
          <p:cNvCxnSpPr>
            <a:cxnSpLocks/>
          </p:cNvCxnSpPr>
          <p:nvPr/>
        </p:nvCxnSpPr>
        <p:spPr>
          <a:xfrm>
            <a:off x="3244748" y="4296572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3994F5-8695-4460-8022-CDE4B5E326EB}"/>
              </a:ext>
            </a:extLst>
          </p:cNvPr>
          <p:cNvCxnSpPr>
            <a:cxnSpLocks/>
          </p:cNvCxnSpPr>
          <p:nvPr/>
        </p:nvCxnSpPr>
        <p:spPr>
          <a:xfrm flipV="1">
            <a:off x="2286000" y="4890612"/>
            <a:ext cx="2531171" cy="234973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DBD817D-E3AE-46F1-9CE4-7A9A917868BA}"/>
              </a:ext>
            </a:extLst>
          </p:cNvPr>
          <p:cNvSpPr/>
          <p:nvPr/>
        </p:nvSpPr>
        <p:spPr>
          <a:xfrm>
            <a:off x="2057400" y="5005547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419D1FC-E72F-414E-8802-57A8A8AF7F48}"/>
              </a:ext>
            </a:extLst>
          </p:cNvPr>
          <p:cNvSpPr/>
          <p:nvPr/>
        </p:nvSpPr>
        <p:spPr>
          <a:xfrm>
            <a:off x="3041650" y="4241772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D2EA12-D749-4501-BDDF-670072009463}"/>
              </a:ext>
            </a:extLst>
          </p:cNvPr>
          <p:cNvSpPr/>
          <p:nvPr/>
        </p:nvSpPr>
        <p:spPr>
          <a:xfrm>
            <a:off x="4906071" y="4768025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B682667-5A33-49B7-91D8-A3D59853C0E4}"/>
              </a:ext>
            </a:extLst>
          </p:cNvPr>
          <p:cNvSpPr txBox="1"/>
          <p:nvPr/>
        </p:nvSpPr>
        <p:spPr>
          <a:xfrm>
            <a:off x="2209800" y="4447546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E4BBEB-68E0-41B2-B46F-05F053EDD326}"/>
              </a:ext>
            </a:extLst>
          </p:cNvPr>
          <p:cNvSpPr txBox="1"/>
          <p:nvPr/>
        </p:nvSpPr>
        <p:spPr>
          <a:xfrm>
            <a:off x="3241674" y="516969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 o R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E8A35-1603-4E16-B19C-243FAC480AB0}"/>
              </a:ext>
            </a:extLst>
          </p:cNvPr>
          <p:cNvSpPr txBox="1"/>
          <p:nvPr/>
        </p:nvSpPr>
        <p:spPr>
          <a:xfrm>
            <a:off x="4001739" y="421587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74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D216-0724-4027-AB9C-B303CC94A0E5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dirty="0">
                <a:ea typeface="宋体" pitchFamily="2" charset="-122"/>
              </a:rPr>
              <a:t> </a:t>
            </a:r>
            <a:endParaRPr lang="en-US" altLang="zh-CN" i="1" dirty="0">
              <a:ea typeface="宋体" pitchFamily="2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endParaRPr lang="en-US" altLang="zh-CN" b="1" i="1" dirty="0">
              <a:ea typeface="宋体" pitchFamily="2" charset="-122"/>
            </a:endParaRPr>
          </a:p>
          <a:p>
            <a:r>
              <a:rPr lang="en-US" altLang="zh-CN" b="1" i="1" dirty="0">
                <a:ea typeface="宋体" pitchFamily="2" charset="-122"/>
              </a:rPr>
              <a:t> </a:t>
            </a:r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4279" name="对象 1"/>
          <p:cNvGraphicFramePr>
            <a:graphicFrameLocks noChangeAspect="1"/>
          </p:cNvGraphicFramePr>
          <p:nvPr/>
        </p:nvGraphicFramePr>
        <p:xfrm>
          <a:off x="4521200" y="3325813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5427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5813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C98E52-FFAE-4E58-815C-C25878CDB0FD}"/>
              </a:ext>
            </a:extLst>
          </p:cNvPr>
          <p:cNvCxnSpPr/>
          <p:nvPr/>
        </p:nvCxnSpPr>
        <p:spPr>
          <a:xfrm flipV="1">
            <a:off x="2101850" y="2169466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95AEDC-2E12-422D-980A-29B2FC4FEE8D}"/>
              </a:ext>
            </a:extLst>
          </p:cNvPr>
          <p:cNvCxnSpPr>
            <a:cxnSpLocks/>
          </p:cNvCxnSpPr>
          <p:nvPr/>
        </p:nvCxnSpPr>
        <p:spPr>
          <a:xfrm>
            <a:off x="3244748" y="2102538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BE146B-DA1F-4D12-8BE5-E801015C662E}"/>
              </a:ext>
            </a:extLst>
          </p:cNvPr>
          <p:cNvCxnSpPr>
            <a:cxnSpLocks/>
          </p:cNvCxnSpPr>
          <p:nvPr/>
        </p:nvCxnSpPr>
        <p:spPr>
          <a:xfrm flipV="1">
            <a:off x="2286000" y="2791089"/>
            <a:ext cx="2575621" cy="14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EC2EA0-924E-4A07-AED9-4DAB09BCB0AE}"/>
              </a:ext>
            </a:extLst>
          </p:cNvPr>
          <p:cNvSpPr/>
          <p:nvPr/>
        </p:nvSpPr>
        <p:spPr>
          <a:xfrm>
            <a:off x="2057400" y="2811513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84FC8A-024E-4C49-A906-EB0B973A955C}"/>
              </a:ext>
            </a:extLst>
          </p:cNvPr>
          <p:cNvSpPr/>
          <p:nvPr/>
        </p:nvSpPr>
        <p:spPr>
          <a:xfrm>
            <a:off x="3041650" y="2047738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3DD4F4-F4CD-4C3B-B5E2-92CA962C15D4}"/>
              </a:ext>
            </a:extLst>
          </p:cNvPr>
          <p:cNvSpPr/>
          <p:nvPr/>
        </p:nvSpPr>
        <p:spPr>
          <a:xfrm>
            <a:off x="4906071" y="2573991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266652-6C41-478E-A893-3061AD482A5E}"/>
              </a:ext>
            </a:extLst>
          </p:cNvPr>
          <p:cNvSpPr txBox="1"/>
          <p:nvPr/>
        </p:nvSpPr>
        <p:spPr>
          <a:xfrm>
            <a:off x="2209800" y="225351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D94F55-02FF-4137-8EB8-DFE0D9C56596}"/>
              </a:ext>
            </a:extLst>
          </p:cNvPr>
          <p:cNvSpPr txBox="1"/>
          <p:nvPr/>
        </p:nvSpPr>
        <p:spPr>
          <a:xfrm>
            <a:off x="3241675" y="2975659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3BF7B1-8FDA-43E2-AAD2-EE2646C39CC6}"/>
              </a:ext>
            </a:extLst>
          </p:cNvPr>
          <p:cNvSpPr txBox="1"/>
          <p:nvPr/>
        </p:nvSpPr>
        <p:spPr>
          <a:xfrm>
            <a:off x="4001739" y="2021844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F810A43-BBD8-4F19-8884-652361116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671034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97D3D216-0724-4027-AB9C-B303CC94A0E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23" name="对象 1">
            <a:extLst>
              <a:ext uri="{FF2B5EF4-FFF2-40B4-BE49-F238E27FC236}">
                <a16:creationId xmlns:a16="http://schemas.microsoft.com/office/drawing/2014/main" id="{5B55AAC7-41F1-4A35-9F2D-48A477C78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5519847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5B55AAC7-41F1-4A35-9F2D-48A477C78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519847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32475E3-0FA9-49FE-AF61-902F00EA4DE9}"/>
              </a:ext>
            </a:extLst>
          </p:cNvPr>
          <p:cNvCxnSpPr/>
          <p:nvPr/>
        </p:nvCxnSpPr>
        <p:spPr>
          <a:xfrm flipV="1">
            <a:off x="2101850" y="4363500"/>
            <a:ext cx="914400" cy="7465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B2E36D4-6904-44F1-B6B2-EDEA7CE11369}"/>
              </a:ext>
            </a:extLst>
          </p:cNvPr>
          <p:cNvCxnSpPr>
            <a:cxnSpLocks/>
          </p:cNvCxnSpPr>
          <p:nvPr/>
        </p:nvCxnSpPr>
        <p:spPr>
          <a:xfrm>
            <a:off x="3244748" y="4296572"/>
            <a:ext cx="1661323" cy="4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3994F5-8695-4460-8022-CDE4B5E326EB}"/>
              </a:ext>
            </a:extLst>
          </p:cNvPr>
          <p:cNvCxnSpPr>
            <a:cxnSpLocks/>
          </p:cNvCxnSpPr>
          <p:nvPr/>
        </p:nvCxnSpPr>
        <p:spPr>
          <a:xfrm flipV="1">
            <a:off x="2286000" y="4890612"/>
            <a:ext cx="2531171" cy="234973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DBD817D-E3AE-46F1-9CE4-7A9A917868BA}"/>
              </a:ext>
            </a:extLst>
          </p:cNvPr>
          <p:cNvSpPr/>
          <p:nvPr/>
        </p:nvSpPr>
        <p:spPr>
          <a:xfrm>
            <a:off x="2057400" y="5005547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419D1FC-E72F-414E-8802-57A8A8AF7F48}"/>
              </a:ext>
            </a:extLst>
          </p:cNvPr>
          <p:cNvSpPr/>
          <p:nvPr/>
        </p:nvSpPr>
        <p:spPr>
          <a:xfrm>
            <a:off x="3041650" y="4241772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D2EA12-D749-4501-BDDF-670072009463}"/>
              </a:ext>
            </a:extLst>
          </p:cNvPr>
          <p:cNvSpPr/>
          <p:nvPr/>
        </p:nvSpPr>
        <p:spPr>
          <a:xfrm>
            <a:off x="4906071" y="4768025"/>
            <a:ext cx="228600" cy="23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B682667-5A33-49B7-91D8-A3D59853C0E4}"/>
              </a:ext>
            </a:extLst>
          </p:cNvPr>
          <p:cNvSpPr txBox="1"/>
          <p:nvPr/>
        </p:nvSpPr>
        <p:spPr>
          <a:xfrm>
            <a:off x="2209800" y="4447546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E4BBEB-68E0-41B2-B46F-05F053EDD326}"/>
              </a:ext>
            </a:extLst>
          </p:cNvPr>
          <p:cNvSpPr txBox="1"/>
          <p:nvPr/>
        </p:nvSpPr>
        <p:spPr>
          <a:xfrm>
            <a:off x="3241674" y="516969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 o R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E8A35-1603-4E16-B19C-243FAC480AB0}"/>
              </a:ext>
            </a:extLst>
          </p:cNvPr>
          <p:cNvSpPr txBox="1"/>
          <p:nvPr/>
        </p:nvSpPr>
        <p:spPr>
          <a:xfrm>
            <a:off x="4001739" y="421587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2CCE7B-352F-4EA3-9FF9-0A783CFB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8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926FB-1AE9-4230-9F08-25A2F09B9F6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839A676-F6B2-499D-83B6-0DA4DBB168E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3505200"/>
            <a:ext cx="3048000" cy="53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>
                <a:ea typeface="宋体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Function VS Relation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>
                <a:ea typeface="宋体" pitchFamily="2" charset="-122"/>
              </a:rPr>
              <a:t>Relation R</a:t>
            </a:r>
            <a:r>
              <a:rPr lang="en-US" altLang="zh-CN" b="1" dirty="0">
                <a:ea typeface="宋体" pitchFamily="2" charset="-122"/>
              </a:rPr>
              <a:t>:</a:t>
            </a:r>
            <a:r>
              <a:rPr lang="en-US" altLang="zh-CN" b="1" i="1" dirty="0">
                <a:ea typeface="宋体" pitchFamily="2" charset="-122"/>
              </a:rPr>
              <a:t>A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×B is a function  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iff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C0469-6DF1-46DB-A07F-ABDCB7E5352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62252"/>
              </p:ext>
            </p:extLst>
          </p:nvPr>
        </p:nvGraphicFramePr>
        <p:xfrm>
          <a:off x="1371600" y="2057400"/>
          <a:ext cx="6750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86" name="Equation" r:id="rId3" imgW="2425680" imgH="203040" progId="Equation.DSMT4">
                  <p:embed/>
                </p:oleObj>
              </mc:Choice>
              <mc:Fallback>
                <p:oleObj name="Equation" r:id="rId3" imgW="2425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057400"/>
                        <a:ext cx="67500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588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F5D06-ABB7-4996-AC6D-B470C83BAB73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R = {(1,1),(1,4),(2,3),(3,1),(3,4)}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S = {(1,0),(2,0),(3,1),(3,2),(4,1)}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R=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{(1,0),(1,1),(2,1),(2,2),(3,0),(3,1)} 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F3F28-3570-4EE9-AAA0-42E01F6BA984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Composite relations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763000" cy="4879975"/>
          </a:xfrm>
        </p:spPr>
        <p:txBody>
          <a:bodyPr/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i="1" baseline="-25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;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  R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2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R;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R</a:t>
            </a:r>
          </a:p>
          <a:p>
            <a:endParaRPr lang="en-US" altLang="zh-CN" b="1" i="1" dirty="0">
              <a:ea typeface="宋体" pitchFamily="2" charset="-122"/>
              <a:cs typeface="Times New Roman" pitchFamily="18" charset="0"/>
              <a:sym typeface="MT Extra" pitchFamily="18" charset="2"/>
            </a:endParaRPr>
          </a:p>
          <a:p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Formal definition of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th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power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i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:</a:t>
            </a:r>
            <a:r>
              <a:rPr lang="en-GB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 </a:t>
            </a:r>
          </a:p>
          <a:p>
            <a:pPr>
              <a:buNone/>
            </a:pPr>
            <a:r>
              <a:rPr lang="en-GB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     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R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:≡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i="1" baseline="-25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;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GB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  </a:t>
            </a:r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	   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i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+1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:≡ 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i="1" baseline="30000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  <a:sym typeface="MT Extra" pitchFamily="18" charset="2"/>
              </a:rPr>
              <a:t></a:t>
            </a:r>
            <a:r>
              <a:rPr lang="en-US" altLang="zh-CN" b="1" i="1" dirty="0" err="1">
                <a:ea typeface="宋体" pitchFamily="2" charset="-122"/>
                <a:cs typeface="Times New Roman" pitchFamily="18" charset="0"/>
                <a:sym typeface="MT Extra" pitchFamily="18" charset="2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    for all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n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≥1.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E9FF4-FFBE-42A6-9917-935E2007C4CE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Composite Relations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R={(1,1),(2,1),(3,2),(4,3)}.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Is R </a:t>
            </a:r>
            <a:r>
              <a:rPr lang="en-US" altLang="zh-CN" b="1" dirty="0">
                <a:ea typeface="宋体" pitchFamily="2" charset="-122"/>
              </a:rPr>
              <a:t>transitive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?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R^2 = R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 =?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                          {(1,1),(2,1),(3,1),(4,2)}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Is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R^2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</a:rPr>
              <a:t>transitive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?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R^3 = R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 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MT Extra" pitchFamily="18" charset="2"/>
              </a:rPr>
              <a:t>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 =?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                        {(1,1),(2,1),(3,1),(4,1)}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R^n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(n</a:t>
            </a:r>
            <a:r>
              <a:rPr lang="en-US" altLang="zh-CN" b="1" dirty="0">
                <a:ea typeface="宋体" pitchFamily="2" charset="-122"/>
                <a:cs typeface="Arial" charset="0"/>
              </a:rPr>
              <a:t>≥3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) =?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                        {(1,1),(2,1),(3,1),(4,1)}</a:t>
            </a:r>
            <a:endParaRPr lang="en-US" altLang="zh-CN" b="1" dirty="0">
              <a:ea typeface="宋体" pitchFamily="2" charset="-122"/>
              <a:cs typeface="Arial" charset="0"/>
            </a:endParaRPr>
          </a:p>
          <a:p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endParaRPr lang="en-US" altLang="zh-CN" b="1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5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B7100-F5D5-426E-8B39-13C341FCE249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Proof example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Theorem 1 The relation R on a set A is transitive  if and only if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          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</a:rPr>
              <a:t>R^n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 R, 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where </a:t>
            </a:r>
            <a:r>
              <a:rPr lang="en-GB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n =1, 2,3…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056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B7100-F5D5-426E-8B39-13C341FCE249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Proof example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28637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Lemma 1    The relation R on a set A is transitive if and only if   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R^2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 R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Proof.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1. Prove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transitivity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R^2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 R.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We have to show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a,c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R^2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a,c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</a:t>
            </a:r>
          </a:p>
          <a:p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if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a,c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R^2, then there exist b A:    </a:t>
            </a:r>
          </a:p>
          <a:p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a,b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 and (</a:t>
            </a:r>
            <a:r>
              <a:rPr lang="en-US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b,c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R</a:t>
            </a:r>
            <a:endParaRPr lang="en-GB" altLang="zh-CN" sz="2800" b="1" dirty="0">
              <a:solidFill>
                <a:srgbClr val="000000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    because of  transitivity,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a,c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R. 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thus:        R^2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 R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>
              <a:buNone/>
            </a:pPr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82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B7100-F5D5-426E-8B39-13C341FCE249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Proof example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498157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Lemma 1    The relation R on a set A is transitive if and only if   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R^2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 R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Proof.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2. Prove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R^2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 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 transitivity.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We have to show </a:t>
            </a:r>
          </a:p>
          <a:p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     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a,b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, (</a:t>
            </a:r>
            <a:r>
              <a:rPr lang="en-US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b,c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R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a,c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</a:t>
            </a:r>
          </a:p>
          <a:p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if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a,b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 and (</a:t>
            </a:r>
            <a:r>
              <a:rPr lang="en-US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b,c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R,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Then     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a,c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R^2 </a:t>
            </a:r>
            <a:endParaRPr lang="en-GB" altLang="zh-CN" sz="2800" b="1" dirty="0">
              <a:solidFill>
                <a:srgbClr val="000000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Since   R^2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 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, we have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GB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a,c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R. 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thus:     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R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holds</a:t>
            </a:r>
            <a:r>
              <a:rPr lang="en-GB" altLang="zh-CN" sz="28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transitivity.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>
              <a:buNone/>
            </a:pPr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>
              <a:buNone/>
            </a:pPr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44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11EE0-6D8B-410B-921D-1E4A97A53CC5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P295</a:t>
            </a:r>
          </a:p>
          <a:p>
            <a:r>
              <a:rPr lang="en-US" altLang="zh-CN" dirty="0">
                <a:ea typeface="宋体" pitchFamily="2" charset="-122"/>
              </a:rPr>
              <a:t>3, </a:t>
            </a:r>
          </a:p>
          <a:p>
            <a:r>
              <a:rPr lang="en-US" altLang="zh-CN" dirty="0">
                <a:ea typeface="宋体" pitchFamily="2" charset="-122"/>
              </a:rPr>
              <a:t>4              </a:t>
            </a:r>
          </a:p>
          <a:p>
            <a:r>
              <a:rPr lang="en-US" altLang="zh-CN" dirty="0">
                <a:ea typeface="宋体" pitchFamily="2" charset="-122"/>
              </a:rPr>
              <a:t>21</a:t>
            </a:r>
          </a:p>
          <a:p>
            <a:r>
              <a:rPr lang="en-US" altLang="zh-CN">
                <a:ea typeface="宋体" pitchFamily="2" charset="-122"/>
              </a:rPr>
              <a:t>26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898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98E09-E7E4-46F7-9D7C-8A264629EF42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DAA127-1633-4D4E-8043-BA768DE63173}" type="slidenum">
              <a:rPr lang="en-US" altLang="zh-CN" sz="1200">
                <a:latin typeface="+mn-lt"/>
              </a:rPr>
              <a:pPr algn="r">
                <a:defRPr/>
              </a:pPr>
              <a:t>48</a:t>
            </a:fld>
            <a:endParaRPr lang="en-US" altLang="zh-CN" sz="1200">
              <a:latin typeface="+mn-lt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7.1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C1BB0-35EA-492B-9008-9661EB7CFE8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Binary Relations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Let </a:t>
            </a:r>
            <a:r>
              <a:rPr lang="en-US" altLang="zh-CN" sz="2800" b="1" i="1" dirty="0">
                <a:ea typeface="宋体" pitchFamily="2" charset="-122"/>
              </a:rPr>
              <a:t>A</a:t>
            </a:r>
            <a:r>
              <a:rPr lang="en-US" altLang="zh-CN" sz="2800" b="1" dirty="0">
                <a:ea typeface="宋体" pitchFamily="2" charset="-122"/>
              </a:rPr>
              <a:t>, </a:t>
            </a:r>
            <a:r>
              <a:rPr lang="en-US" altLang="zh-CN" sz="2800" b="1" i="1" dirty="0">
                <a:ea typeface="宋体" pitchFamily="2" charset="-122"/>
              </a:rPr>
              <a:t>B</a:t>
            </a:r>
            <a:r>
              <a:rPr lang="en-US" altLang="zh-CN" sz="2800" b="1" dirty="0">
                <a:ea typeface="宋体" pitchFamily="2" charset="-122"/>
              </a:rPr>
              <a:t> be any sets.  </a:t>
            </a:r>
            <a:r>
              <a:rPr lang="en-US" altLang="zh-CN" sz="2800" b="1" i="1" dirty="0">
                <a:ea typeface="宋体" pitchFamily="2" charset="-122"/>
              </a:rPr>
              <a:t>R</a:t>
            </a:r>
            <a:r>
              <a:rPr lang="en-US" altLang="zh-CN" sz="2800" b="1" dirty="0">
                <a:ea typeface="宋体" pitchFamily="2" charset="-122"/>
              </a:rPr>
              <a:t> is a </a:t>
            </a:r>
            <a:r>
              <a:rPr lang="en-US" altLang="zh-CN" sz="2800" b="1" i="1" dirty="0">
                <a:ea typeface="宋体" pitchFamily="2" charset="-122"/>
              </a:rPr>
              <a:t>relation</a:t>
            </a:r>
            <a:r>
              <a:rPr lang="en-US" altLang="zh-CN" sz="2800" b="1" dirty="0">
                <a:ea typeface="宋体" pitchFamily="2" charset="-122"/>
              </a:rPr>
              <a:t> from </a:t>
            </a:r>
            <a:r>
              <a:rPr lang="en-US" altLang="zh-CN" sz="2800" b="1" i="1" dirty="0">
                <a:ea typeface="宋体" pitchFamily="2" charset="-122"/>
              </a:rPr>
              <a:t>A</a:t>
            </a:r>
            <a:r>
              <a:rPr lang="en-US" altLang="zh-CN" sz="2800" b="1" dirty="0">
                <a:ea typeface="宋体" pitchFamily="2" charset="-122"/>
              </a:rPr>
              <a:t> to </a:t>
            </a:r>
            <a:r>
              <a:rPr lang="en-US" altLang="zh-CN" sz="2800" b="1" i="1" dirty="0">
                <a:ea typeface="宋体" pitchFamily="2" charset="-122"/>
              </a:rPr>
              <a:t>B</a:t>
            </a:r>
            <a:r>
              <a:rPr lang="en-US" altLang="zh-CN" sz="2800" b="1" dirty="0">
                <a:ea typeface="宋体" pitchFamily="2" charset="-122"/>
              </a:rPr>
              <a:t> 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</a:rPr>
              <a:t> if  </a:t>
            </a:r>
            <a:r>
              <a:rPr lang="en-US" altLang="zh-CN" sz="2800" b="1" dirty="0">
                <a:ea typeface="宋体" pitchFamily="2" charset="-122"/>
              </a:rPr>
              <a:t>                   .  </a:t>
            </a: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ea typeface="宋体" pitchFamily="2" charset="-122"/>
              </a:rPr>
              <a:t>E.g.</a:t>
            </a:r>
            <a:r>
              <a:rPr lang="en-US" altLang="zh-CN" b="1" dirty="0">
                <a:ea typeface="宋体" pitchFamily="2" charset="-122"/>
              </a:rPr>
              <a:t>,  </a:t>
            </a:r>
            <a:r>
              <a:rPr lang="en-US" altLang="zh-CN" b="1" dirty="0">
                <a:latin typeface="Arial Unicode MS" pitchFamily="34" charset="-128"/>
                <a:ea typeface="宋体" pitchFamily="2" charset="-122"/>
              </a:rPr>
              <a:t>&lt;</a:t>
            </a:r>
            <a:r>
              <a:rPr lang="en-US" altLang="zh-CN" b="1" dirty="0">
                <a:ea typeface="宋体" pitchFamily="2" charset="-122"/>
              </a:rPr>
              <a:t>  can be seen as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baseline="-25000" dirty="0">
                <a:latin typeface="Arial Unicode MS" pitchFamily="34" charset="-128"/>
                <a:ea typeface="宋体" pitchFamily="2" charset="-122"/>
              </a:rPr>
              <a:t>&lt;</a:t>
            </a:r>
            <a:r>
              <a:rPr lang="en-US" altLang="zh-CN" b="1" dirty="0">
                <a:ea typeface="宋体" pitchFamily="2" charset="-122"/>
              </a:rPr>
              <a:t>={ (</a:t>
            </a:r>
            <a:r>
              <a:rPr lang="en-US" altLang="zh-CN" b="1" i="1" dirty="0" err="1">
                <a:ea typeface="宋体" pitchFamily="2" charset="-122"/>
              </a:rPr>
              <a:t>n</a:t>
            </a:r>
            <a:r>
              <a:rPr lang="en-US" altLang="zh-CN" b="1" dirty="0" err="1">
                <a:ea typeface="宋体" pitchFamily="2" charset="-122"/>
              </a:rPr>
              <a:t>,</a:t>
            </a:r>
            <a:r>
              <a:rPr lang="en-US" altLang="zh-CN" b="1" i="1" dirty="0" err="1">
                <a:ea typeface="宋体" pitchFamily="2" charset="-122"/>
              </a:rPr>
              <a:t>m</a:t>
            </a:r>
            <a:r>
              <a:rPr lang="en-US" altLang="zh-CN" b="1" dirty="0">
                <a:ea typeface="宋体" pitchFamily="2" charset="-122"/>
              </a:rPr>
              <a:t>)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&lt; 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dirty="0">
                <a:ea typeface="宋体" pitchFamily="2" charset="-122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altLang="zh-CN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(</a:t>
            </a:r>
            <a:r>
              <a:rPr lang="en-US" altLang="zh-CN" sz="2800" b="1" i="1" dirty="0" err="1">
                <a:ea typeface="宋体" pitchFamily="2" charset="-122"/>
              </a:rPr>
              <a:t>a</a:t>
            </a:r>
            <a:r>
              <a:rPr lang="en-US" altLang="zh-CN" sz="2800" b="1" dirty="0" err="1">
                <a:ea typeface="宋体" pitchFamily="2" charset="-122"/>
              </a:rPr>
              <a:t>,</a:t>
            </a:r>
            <a:r>
              <a:rPr lang="en-US" altLang="zh-CN" sz="2800" b="1" i="1" dirty="0" err="1">
                <a:ea typeface="宋体" pitchFamily="2" charset="-122"/>
              </a:rPr>
              <a:t>b</a:t>
            </a:r>
            <a:r>
              <a:rPr lang="en-US" altLang="zh-CN" sz="2800" b="1" dirty="0">
                <a:ea typeface="宋体" pitchFamily="2" charset="-122"/>
              </a:rPr>
              <a:t>)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means that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is related to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(by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zh-CN" sz="2800" b="1" i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i="1" dirty="0">
                <a:ea typeface="宋体" pitchFamily="2" charset="-122"/>
              </a:rPr>
              <a:t>Notations</a:t>
            </a:r>
            <a:r>
              <a:rPr lang="zh-CN" altLang="en-US" sz="2800" b="1" i="1" dirty="0">
                <a:ea typeface="宋体" pitchFamily="2" charset="-122"/>
              </a:rPr>
              <a:t>：</a:t>
            </a:r>
            <a:r>
              <a:rPr lang="en-US" altLang="zh-CN" sz="2800" b="1" i="1" dirty="0">
                <a:ea typeface="宋体" pitchFamily="2" charset="-122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ea typeface="宋体" pitchFamily="2" charset="-122"/>
              </a:rPr>
              <a:t>(</a:t>
            </a:r>
            <a:r>
              <a:rPr lang="en-US" altLang="zh-CN" sz="2400" b="1" dirty="0" err="1">
                <a:ea typeface="宋体" pitchFamily="2" charset="-122"/>
              </a:rPr>
              <a:t>a,b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>
                <a:ea typeface="宋体" pitchFamily="2" charset="-122"/>
                <a:sym typeface="Symbol" pitchFamily="18" charset="2"/>
              </a:rPr>
              <a:t>R(</a:t>
            </a:r>
            <a:r>
              <a:rPr lang="zh-CN" altLang="en-US" sz="2400" b="1" dirty="0">
                <a:ea typeface="宋体" pitchFamily="2" charset="-122"/>
                <a:sym typeface="Symbol" pitchFamily="18" charset="2"/>
              </a:rPr>
              <a:t>集合式</a:t>
            </a:r>
            <a:r>
              <a:rPr lang="en-US" altLang="zh-CN" sz="2400" b="1" dirty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2400" b="1" dirty="0" err="1">
                <a:ea typeface="宋体" pitchFamily="2" charset="-122"/>
              </a:rPr>
              <a:t>aRb</a:t>
            </a:r>
            <a:r>
              <a:rPr lang="en-US" altLang="zh-CN" sz="2400" b="1" dirty="0">
                <a:ea typeface="宋体" pitchFamily="2" charset="-122"/>
              </a:rPr>
              <a:t> (</a:t>
            </a:r>
            <a:r>
              <a:rPr lang="zh-CN" altLang="en-US" sz="2400" b="1" dirty="0">
                <a:ea typeface="宋体" pitchFamily="2" charset="-122"/>
              </a:rPr>
              <a:t>运算符</a:t>
            </a:r>
            <a:r>
              <a:rPr lang="zh-CN" altLang="en-US" sz="2400" b="1" dirty="0">
                <a:ea typeface="宋体" pitchFamily="2" charset="-122"/>
                <a:sym typeface="Symbol" pitchFamily="18" charset="2"/>
              </a:rPr>
              <a:t>式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2400" b="1" dirty="0">
                <a:ea typeface="宋体" pitchFamily="2" charset="-122"/>
              </a:rPr>
              <a:t> R(</a:t>
            </a:r>
            <a:r>
              <a:rPr lang="en-US" altLang="zh-CN" sz="2400" b="1" dirty="0" err="1">
                <a:ea typeface="宋体" pitchFamily="2" charset="-122"/>
              </a:rPr>
              <a:t>a,b</a:t>
            </a:r>
            <a:r>
              <a:rPr lang="en-US" altLang="zh-CN" sz="2400" b="1" dirty="0">
                <a:ea typeface="宋体" pitchFamily="2" charset="-122"/>
              </a:rPr>
              <a:t>) (</a:t>
            </a:r>
            <a:r>
              <a:rPr lang="zh-CN" altLang="en-US" sz="2400" b="1" dirty="0">
                <a:ea typeface="宋体" pitchFamily="2" charset="-122"/>
              </a:rPr>
              <a:t>函数</a:t>
            </a:r>
            <a:r>
              <a:rPr lang="zh-CN" altLang="en-US" sz="2400" b="1" dirty="0">
                <a:ea typeface="宋体" pitchFamily="2" charset="-122"/>
                <a:sym typeface="Symbol" pitchFamily="18" charset="2"/>
              </a:rPr>
              <a:t>式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Example: (1,2) R</a:t>
            </a:r>
            <a:r>
              <a:rPr lang="en-US" altLang="zh-CN" b="1" baseline="-25000" dirty="0">
                <a:latin typeface="Arial Unicode MS" pitchFamily="34" charset="-128"/>
                <a:ea typeface="宋体" pitchFamily="2" charset="-122"/>
              </a:rPr>
              <a:t>&lt;  ,  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Arial Unicode MS" pitchFamily="34" charset="-128"/>
                <a:ea typeface="宋体" pitchFamily="2" charset="-122"/>
              </a:rPr>
              <a:t>&lt;2,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b="1" dirty="0">
                <a:latin typeface="Arial Unicode MS" pitchFamily="34" charset="-128"/>
                <a:ea typeface="宋体" pitchFamily="2" charset="-122"/>
              </a:rPr>
              <a:t>&lt;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(1,2),   </a:t>
            </a:r>
            <a:endParaRPr lang="en-US" altLang="zh-CN" b="1" baseline="-25000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7173" name="对象 1"/>
          <p:cNvGraphicFramePr>
            <a:graphicFrameLocks noChangeAspect="1"/>
          </p:cNvGraphicFramePr>
          <p:nvPr/>
        </p:nvGraphicFramePr>
        <p:xfrm>
          <a:off x="1981200" y="1828800"/>
          <a:ext cx="1584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" name="Equation" r:id="rId3" imgW="660113" imgH="190417" progId="Equation.DSMT4">
                  <p:embed/>
                </p:oleObj>
              </mc:Choice>
              <mc:Fallback>
                <p:oleObj name="Equation" r:id="rId3" imgW="660113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1584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7F564-7F42-4A84-B4C0-B445B2E83FF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Let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be the set of students in your school.</a:t>
            </a:r>
          </a:p>
          <a:p>
            <a:r>
              <a:rPr lang="en-US" altLang="zh-CN">
                <a:ea typeface="宋体" pitchFamily="2" charset="-122"/>
              </a:rPr>
              <a:t>Let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be the set of courses.</a:t>
            </a:r>
          </a:p>
          <a:p>
            <a:r>
              <a:rPr lang="en-US" altLang="zh-CN">
                <a:ea typeface="宋体" pitchFamily="2" charset="-122"/>
              </a:rPr>
              <a:t>Let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>
                <a:ea typeface="宋体" pitchFamily="2" charset="-122"/>
              </a:rPr>
              <a:t> be the relation that consists of the pairs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(a, b)</a:t>
            </a:r>
            <a:r>
              <a:rPr lang="en-US" altLang="zh-CN">
                <a:ea typeface="宋体" pitchFamily="2" charset="-122"/>
              </a:rPr>
              <a:t> where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is a student enrolled in course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r>
              <a:rPr lang="en-US" altLang="zh-CN">
                <a:ea typeface="宋体" pitchFamily="2" charset="-122"/>
              </a:rPr>
              <a:t>(Jason Goodfriend, CS518)</a:t>
            </a:r>
          </a:p>
          <a:p>
            <a:r>
              <a:rPr lang="en-US" altLang="zh-CN">
                <a:ea typeface="宋体" pitchFamily="2" charset="-122"/>
              </a:rPr>
              <a:t>(Deborah Sherman, CS518)</a:t>
            </a:r>
          </a:p>
          <a:p>
            <a:r>
              <a:rPr lang="en-US" altLang="zh-CN">
                <a:ea typeface="宋体" pitchFamily="2" charset="-122"/>
              </a:rPr>
              <a:t>(Deborah Sherman, CS510)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9CC6D-DA29-4030-8747-EA3E37E3B87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Example 2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Let A={ 0, 1, 2 } and B={ a, b }.</a:t>
            </a:r>
          </a:p>
          <a:p>
            <a:r>
              <a:rPr lang="en-US" altLang="zh-CN" b="1" dirty="0">
                <a:ea typeface="宋体" pitchFamily="2" charset="-122"/>
              </a:rPr>
              <a:t>Then { (0,a),(0,b),(1,a),(2,b) } is a relation from A to B.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0 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R  a         1  R  b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V="1">
            <a:off x="3505200" y="31242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279C1-1F28-4FD5-A3A4-20BAF91F3B8B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Inverse Relations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686800" cy="4879975"/>
          </a:xfrm>
        </p:spPr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Any binary relation </a:t>
            </a:r>
            <a:r>
              <a:rPr lang="en-US" altLang="zh-CN" b="1" i="1" dirty="0">
                <a:ea typeface="宋体" pitchFamily="2" charset="-122"/>
              </a:rPr>
              <a:t>R</a:t>
            </a:r>
            <a:r>
              <a:rPr lang="en-US" altLang="zh-CN" b="1" dirty="0">
                <a:ea typeface="宋体" pitchFamily="2" charset="-122"/>
              </a:rPr>
              <a:t>:</a:t>
            </a:r>
            <a:r>
              <a:rPr lang="en-US" altLang="zh-CN" b="1" i="1" dirty="0">
                <a:ea typeface="宋体" pitchFamily="2" charset="-122"/>
              </a:rPr>
              <a:t>A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has an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inverse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relation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</a:rPr>
              <a:t>−1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, defined by</a:t>
            </a:r>
            <a:br>
              <a:rPr lang="en-US" altLang="zh-CN" b="1" dirty="0">
                <a:ea typeface="宋体" pitchFamily="2" charset="-122"/>
                <a:cs typeface="Times New Roman" pitchFamily="18" charset="0"/>
              </a:rPr>
            </a:b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	   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</a:rPr>
              <a:t>−1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:≡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{(</a:t>
            </a:r>
            <a:r>
              <a:rPr lang="en-US" altLang="zh-CN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|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}.</a:t>
            </a:r>
          </a:p>
          <a:p>
            <a:pPr>
              <a:buNone/>
            </a:pPr>
            <a:r>
              <a:rPr lang="en-US" altLang="zh-CN" b="1" baseline="30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E.g.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, (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baseline="-25000" dirty="0">
                <a:latin typeface="Arial Unicode MS" pitchFamily="34" charset="-128"/>
                <a:ea typeface="宋体" pitchFamily="2" charset="-122"/>
              </a:rPr>
              <a:t>&lt; </a:t>
            </a:r>
            <a:r>
              <a:rPr lang="en-US" altLang="zh-CN" b="1" dirty="0">
                <a:latin typeface="Arial Unicode MS" pitchFamily="34" charset="-128"/>
                <a:ea typeface="宋体" pitchFamily="2" charset="-122"/>
              </a:rPr>
              <a:t>)</a:t>
            </a:r>
            <a:r>
              <a:rPr lang="en-US" altLang="zh-CN" b="1" baseline="30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= {(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|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CN" b="1" baseline="30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= {(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|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} =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baseline="-25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CN" b="1" baseline="-25000" dirty="0">
                <a:latin typeface="Arial Unicode MS" pitchFamily="34" charset="-128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E.g.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, if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:People x Foods is defined by      </a:t>
            </a:r>
            <a:b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a R b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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eats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,  then:  </a:t>
            </a:r>
            <a:b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baseline="30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b="1" baseline="-250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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is eaten by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. (Passive voice.)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A7E0D-E81D-49E7-B857-4FFC19FF7D6B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74C3021-5C17-4918-B144-64227464AC0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127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Function and Relations on A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3688</TotalTime>
  <Words>2277</Words>
  <Application>Microsoft Office PowerPoint</Application>
  <PresentationFormat>全屏显示(4:3)</PresentationFormat>
  <Paragraphs>360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 Unicode MS</vt:lpstr>
      <vt:lpstr>Arial</vt:lpstr>
      <vt:lpstr>Arial Black</vt:lpstr>
      <vt:lpstr>Euclid</vt:lpstr>
      <vt:lpstr>Times New Roman</vt:lpstr>
      <vt:lpstr>Verdana</vt:lpstr>
      <vt:lpstr>Wingdings</vt:lpstr>
      <vt:lpstr>sample</vt:lpstr>
      <vt:lpstr>Equation</vt:lpstr>
      <vt:lpstr>MathType 6.0 Equation</vt:lpstr>
      <vt:lpstr>Discrete Mathematics</vt:lpstr>
      <vt:lpstr>PowerPoint 演示文稿</vt:lpstr>
      <vt:lpstr>Contents</vt:lpstr>
      <vt:lpstr>PowerPoint 演示文稿</vt:lpstr>
      <vt:lpstr>Binary Relations</vt:lpstr>
      <vt:lpstr>Example 1</vt:lpstr>
      <vt:lpstr>Example 2</vt:lpstr>
      <vt:lpstr>Inverse Relations</vt:lpstr>
      <vt:lpstr>PowerPoint 演示文稿</vt:lpstr>
      <vt:lpstr>Functionality</vt:lpstr>
      <vt:lpstr>Functionality</vt:lpstr>
      <vt:lpstr>Functionality</vt:lpstr>
      <vt:lpstr>Relations on a Set</vt:lpstr>
      <vt:lpstr>Relations on A Set</vt:lpstr>
      <vt:lpstr>Example 5</vt:lpstr>
      <vt:lpstr>PowerPoint 演示文稿</vt:lpstr>
      <vt:lpstr>Reflexive</vt:lpstr>
      <vt:lpstr>Reflexivity and relatives</vt:lpstr>
      <vt:lpstr>Reflexive</vt:lpstr>
      <vt:lpstr>Some examples</vt:lpstr>
      <vt:lpstr>Symmetric </vt:lpstr>
      <vt:lpstr>Antisymmetric </vt:lpstr>
      <vt:lpstr>Symmetric   vs   Antiymmetric </vt:lpstr>
      <vt:lpstr>Symmetric   vs   Antiymmetric </vt:lpstr>
      <vt:lpstr>Symmetric   vs   Antiymmetric </vt:lpstr>
      <vt:lpstr>Proof example</vt:lpstr>
      <vt:lpstr>Proof example</vt:lpstr>
      <vt:lpstr>Symmetric   vs   Antiymmetric </vt:lpstr>
      <vt:lpstr>Antisymmetry</vt:lpstr>
      <vt:lpstr>Asymmetry (非正文内容)</vt:lpstr>
      <vt:lpstr>Asymmetric vs Antisymmetric</vt:lpstr>
      <vt:lpstr>Transitive</vt:lpstr>
      <vt:lpstr>Transitive</vt:lpstr>
      <vt:lpstr>Transitive</vt:lpstr>
      <vt:lpstr>PowerPoint 演示文稿</vt:lpstr>
      <vt:lpstr>Composite Relations</vt:lpstr>
      <vt:lpstr>Composition: Function VS  Relation</vt:lpstr>
      <vt:lpstr>Transitivity VS  Relation Composition </vt:lpstr>
      <vt:lpstr>PowerPoint 演示文稿</vt:lpstr>
      <vt:lpstr>Function VS Relation</vt:lpstr>
      <vt:lpstr>Example</vt:lpstr>
      <vt:lpstr>Composite relations</vt:lpstr>
      <vt:lpstr>Composite Relations</vt:lpstr>
      <vt:lpstr>Proof example</vt:lpstr>
      <vt:lpstr>Proof example</vt:lpstr>
      <vt:lpstr>Proof example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796</cp:revision>
  <cp:lastPrinted>1601-01-01T00:00:00Z</cp:lastPrinted>
  <dcterms:created xsi:type="dcterms:W3CDTF">1601-01-01T00:00:00Z</dcterms:created>
  <dcterms:modified xsi:type="dcterms:W3CDTF">2021-10-27T07:43:01Z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