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sldIdLst>
    <p:sldId id="257" r:id="rId2"/>
    <p:sldId id="258" r:id="rId3"/>
    <p:sldId id="259" r:id="rId4"/>
    <p:sldId id="271" r:id="rId5"/>
    <p:sldId id="319" r:id="rId6"/>
    <p:sldId id="320" r:id="rId7"/>
    <p:sldId id="321" r:id="rId8"/>
    <p:sldId id="322" r:id="rId9"/>
    <p:sldId id="331" r:id="rId10"/>
    <p:sldId id="323" r:id="rId11"/>
    <p:sldId id="308" r:id="rId12"/>
    <p:sldId id="324" r:id="rId13"/>
    <p:sldId id="325" r:id="rId14"/>
    <p:sldId id="326" r:id="rId15"/>
    <p:sldId id="327" r:id="rId16"/>
    <p:sldId id="328" r:id="rId17"/>
    <p:sldId id="329" r:id="rId18"/>
    <p:sldId id="318" r:id="rId19"/>
    <p:sldId id="330" r:id="rId20"/>
    <p:sldId id="303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1602"/>
    <a:srgbClr val="EF6FC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061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2B5C58E-A006-42E0-9B13-E881C7EEA6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3753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zh-CN" smtClean="0">
                <a:latin typeface="Arial" pitchFamily="34" charset="0"/>
              </a:rPr>
              <a:t>This notation is a bit sloppy in that it suggests incorrectly that a composite key can consist of an infinite set of domains. </a:t>
            </a:r>
          </a:p>
          <a:p>
            <a:r>
              <a:rPr lang="en-GB" altLang="zh-CN" smtClean="0">
                <a:latin typeface="Arial" pitchFamily="34" charset="0"/>
              </a:rPr>
              <a:t>(This is to make things more readable.)</a:t>
            </a:r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a1"/>
          <p:cNvSpPr>
            <a:spLocks noChangeArrowheads="1"/>
          </p:cNvSpPr>
          <p:nvPr/>
        </p:nvSpPr>
        <p:spPr bwMode="gray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7" name="Rectangle 5" descr="a2"/>
          <p:cNvSpPr>
            <a:spLocks noChangeArrowheads="1"/>
          </p:cNvSpPr>
          <p:nvPr/>
        </p:nvSpPr>
        <p:spPr bwMode="gray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44500" y="2514600"/>
            <a:ext cx="1765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smtClean="0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Verdana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551613"/>
            <a:ext cx="2133600" cy="169862"/>
          </a:xfrm>
        </p:spPr>
        <p:txBody>
          <a:bodyPr/>
          <a:lstStyle>
            <a:lvl1pPr>
              <a:defRPr>
                <a:effectLst/>
                <a:latin typeface="Arial" charset="0"/>
              </a:defRPr>
            </a:lvl1pPr>
          </a:lstStyle>
          <a:p>
            <a:pPr>
              <a:defRPr/>
            </a:pPr>
            <a:fld id="{197F6EB6-8EF1-44F3-A483-A0C603A8A223}" type="datetime1">
              <a:rPr lang="zh-CN" altLang="en-US"/>
              <a:pPr>
                <a:defRPr/>
              </a:pPr>
              <a:t>2018/10/22</a:t>
            </a:fld>
            <a:endParaRPr lang="en-US" altLang="zh-CN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>
                <a:effectLst/>
                <a:latin typeface="+mn-lt"/>
              </a:defRPr>
            </a:lvl1pPr>
          </a:lstStyle>
          <a:p>
            <a:pPr>
              <a:defRPr/>
            </a:pPr>
            <a:fld id="{9C0B5B3C-CEBF-4974-A75A-C5F8CE45FF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554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87B1B-AEF9-4253-8534-7D75E3E99202}" type="datetime1">
              <a:rPr lang="zh-CN" altLang="en-US"/>
              <a:pPr>
                <a:defRPr/>
              </a:pPr>
              <a:t>2018/10/22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089DB-602C-4CB7-A54E-0BE2EB4733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92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4A6C2-26AE-4038-B318-25091D9EE4B4}" type="datetime1">
              <a:rPr lang="zh-CN" altLang="en-US"/>
              <a:pPr>
                <a:defRPr/>
              </a:pPr>
              <a:t>2018/10/22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3275E-BBD2-4689-B747-646711C32E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0843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637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5413"/>
            <a:ext cx="4038600" cy="2363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5F2FF-5072-4F88-90A1-81E77FC42D5A}" type="datetime1">
              <a:rPr lang="zh-CN" altLang="en-US"/>
              <a:pPr>
                <a:defRPr/>
              </a:pPr>
              <a:t>2018/10/22</a:t>
            </a:fld>
            <a:r>
              <a:rPr lang="en-US" altLang="zh-CN"/>
              <a:t>www.themegallery.com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EDF12-DC9F-4118-92CC-668D3963CB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0950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7E8F9-6560-489E-8911-C3E452DC88EE}" type="datetime1">
              <a:rPr lang="zh-CN" altLang="en-US"/>
              <a:pPr>
                <a:defRPr/>
              </a:pPr>
              <a:t>2018/10/22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01CDB-8AE8-4B03-83A6-387C41F8B1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53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1668B-7C1D-4791-88D0-2989F27DAE60}" type="datetime1">
              <a:rPr lang="zh-CN" altLang="en-US"/>
              <a:pPr>
                <a:defRPr/>
              </a:pPr>
              <a:t>2018/10/22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4A68E-4749-4ABE-952C-CC9E766278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819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1EF1E-9623-42AD-8ACC-1621E6D5635F}" type="datetime1">
              <a:rPr lang="zh-CN" altLang="en-US"/>
              <a:pPr>
                <a:defRPr/>
              </a:pPr>
              <a:t>2018/10/22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4B7BC-53B1-4EF4-8BFE-7E1AD4D00F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742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4BFE7-BC07-4572-9B95-6F2C58E284F9}" type="datetime1">
              <a:rPr lang="zh-CN" altLang="en-US"/>
              <a:pPr>
                <a:defRPr/>
              </a:pPr>
              <a:t>2018/10/22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9E909-9272-45BE-B0A1-15BFE7C2E7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043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0763E-9B30-4D1A-8D0F-184BF6916F1B}" type="datetime1">
              <a:rPr lang="zh-CN" altLang="en-US"/>
              <a:pPr>
                <a:defRPr/>
              </a:pPr>
              <a:t>2018/10/22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DE193-7330-4F57-B92B-A3B053CF7F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571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0D0E8-AF1A-4369-9E24-D05CE6E3075C}" type="datetime1">
              <a:rPr lang="zh-CN" altLang="en-US"/>
              <a:pPr>
                <a:defRPr/>
              </a:pPr>
              <a:t>2018/10/22</a:t>
            </a:fld>
            <a:r>
              <a:rPr lang="en-US" altLang="zh-CN"/>
              <a:t>www.themegallery.com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CDC6D-8CFF-46ED-9798-53CE30644A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971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15D1F-DA82-4AF2-AE8F-36786ACA2BE9}" type="datetime1">
              <a:rPr lang="zh-CN" altLang="en-US"/>
              <a:pPr>
                <a:defRPr/>
              </a:pPr>
              <a:t>2018/10/22</a:t>
            </a:fld>
            <a:r>
              <a:rPr lang="en-US" altLang="zh-CN"/>
              <a:t>www.themegallery.com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D8E52-40BE-4810-83AE-94F99E69A1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285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1132F-E519-46A2-9838-68969065E0E4}" type="datetime1">
              <a:rPr lang="zh-CN" altLang="en-US"/>
              <a:pPr>
                <a:defRPr/>
              </a:pPr>
              <a:t>2018/10/22</a:t>
            </a:fld>
            <a:r>
              <a:rPr lang="en-US" altLang="zh-CN"/>
              <a:t>www.themegallery.com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3B166-A5AE-463B-905C-0F7A4A8CA9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865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2AD6A-B0BC-48FD-B72B-B8F7137AE609}" type="datetime1">
              <a:rPr lang="zh-CN" altLang="en-US"/>
              <a:pPr>
                <a:defRPr/>
              </a:pPr>
              <a:t>2018/10/22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10A6D-8078-4A00-8225-C3D507F89B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185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41F7F-D30D-46A1-A36C-DC87D6F47E63}" type="datetime1">
              <a:rPr lang="zh-CN" altLang="en-US"/>
              <a:pPr>
                <a:defRPr/>
              </a:pPr>
              <a:t>2018/10/22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F3C9D-C271-478C-8BCB-AA93D9BD78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161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a1"/>
          <p:cNvSpPr>
            <a:spLocks noChangeArrowheads="1"/>
          </p:cNvSpPr>
          <p:nvPr/>
        </p:nvSpPr>
        <p:spPr bwMode="gray">
          <a:xfrm>
            <a:off x="592138" y="0"/>
            <a:ext cx="2066925" cy="8382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2730500" y="0"/>
            <a:ext cx="2138363" cy="838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8" name="Rectangle 4" descr="a2"/>
          <p:cNvSpPr>
            <a:spLocks noChangeArrowheads="1"/>
          </p:cNvSpPr>
          <p:nvPr/>
        </p:nvSpPr>
        <p:spPr bwMode="gray">
          <a:xfrm>
            <a:off x="4938713" y="0"/>
            <a:ext cx="2066925" cy="83820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7077075" y="0"/>
            <a:ext cx="2066925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gray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432"/>
            <a:chExt cx="5760" cy="384"/>
          </a:xfrm>
        </p:grpSpPr>
        <p:sp>
          <p:nvSpPr>
            <p:cNvPr id="1038" name="Rectangle 8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9" name="Rectangle 9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1D1C2CBE-B810-44E1-B343-879CBC89B720}" type="datetime1">
              <a:rPr lang="zh-CN" altLang="en-US"/>
              <a:pPr>
                <a:defRPr/>
              </a:pPr>
              <a:t>2018/10/22</a:t>
            </a:fld>
            <a:r>
              <a:rPr lang="en-US" altLang="zh-CN"/>
              <a:t>www.themegallery.com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D06F479A-CFFB-491F-8F91-22FCB95800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6" name="Rectangle 14"/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7" name="Text Box 15"/>
          <p:cNvSpPr txBox="1">
            <a:spLocks noChangeArrowheads="1"/>
          </p:cNvSpPr>
          <p:nvPr/>
        </p:nvSpPr>
        <p:spPr bwMode="auto">
          <a:xfrm>
            <a:off x="7391400" y="76200"/>
            <a:ext cx="1765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smtClean="0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9BE52B-762F-4261-BB4A-227CF5765DDD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EC7AD42C-A211-4976-8ABD-9397B3950C9C}" type="slidenum">
              <a:rPr lang="en-US" altLang="zh-CN" sz="1200">
                <a:latin typeface="+mn-lt"/>
              </a:rPr>
              <a:pPr algn="r">
                <a:defRPr/>
              </a:pPr>
              <a:t>1</a:t>
            </a:fld>
            <a:endParaRPr lang="en-US" altLang="zh-CN" sz="1200">
              <a:latin typeface="+mn-lt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2743200"/>
            <a:ext cx="6705600" cy="990600"/>
          </a:xfrm>
        </p:spPr>
        <p:txBody>
          <a:bodyPr anchor="b"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Discrete Mathematics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715000"/>
            <a:ext cx="6719888" cy="381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zh-CN" b="1" smtClean="0">
                <a:ea typeface="宋体" pitchFamily="2" charset="-122"/>
              </a:rPr>
              <a:t>South China University of Technology</a:t>
            </a:r>
          </a:p>
        </p:txBody>
      </p:sp>
      <p:sp>
        <p:nvSpPr>
          <p:cNvPr id="3078" name="Text Box 4"/>
          <p:cNvSpPr txBox="1">
            <a:spLocks noChangeArrowheads="1"/>
          </p:cNvSpPr>
          <p:nvPr/>
        </p:nvSpPr>
        <p:spPr bwMode="auto">
          <a:xfrm>
            <a:off x="3200400" y="44958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68444-7993-4EE6-836D-49FB9E2F0088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smtClean="0">
                <a:ea typeface="宋体" pitchFamily="2" charset="-122"/>
              </a:rPr>
              <a:t>Example of Relational Data Model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r>
              <a:rPr lang="en-US" altLang="zh-CN" b="1" smtClean="0">
                <a:solidFill>
                  <a:srgbClr val="000000"/>
                </a:solidFill>
                <a:ea typeface="宋体" pitchFamily="2" charset="-122"/>
              </a:rPr>
              <a:t>(Student Name, ID Number, Major, GPA)</a:t>
            </a:r>
          </a:p>
          <a:p>
            <a:r>
              <a:rPr lang="en-US" altLang="zh-CN" b="1" smtClean="0">
                <a:ea typeface="宋体" pitchFamily="2" charset="-122"/>
              </a:rPr>
              <a:t>(Ackermann, 231455, Computer Science, 3.88)</a:t>
            </a:r>
          </a:p>
          <a:p>
            <a:r>
              <a:rPr lang="en-US" altLang="zh-CN" b="1" smtClean="0">
                <a:ea typeface="宋体" pitchFamily="2" charset="-122"/>
              </a:rPr>
              <a:t>(Adams, 888323, Physics, 3.45)</a:t>
            </a:r>
          </a:p>
          <a:p>
            <a:r>
              <a:rPr lang="en-US" altLang="zh-CN" b="1" smtClean="0">
                <a:ea typeface="宋体" pitchFamily="2" charset="-122"/>
              </a:rPr>
              <a:t>(Chou, 102147, Computer Science, 3.49)</a:t>
            </a:r>
          </a:p>
          <a:p>
            <a:r>
              <a:rPr lang="en-US" altLang="zh-CN" b="1" smtClean="0">
                <a:ea typeface="宋体" pitchFamily="2" charset="-122"/>
              </a:rPr>
              <a:t>(Rao, 678543, Mathematics, 3.90)</a:t>
            </a:r>
          </a:p>
          <a:p>
            <a:r>
              <a:rPr lang="en-US" altLang="zh-CN" b="1" smtClean="0">
                <a:ea typeface="宋体" pitchFamily="2" charset="-122"/>
              </a:rPr>
              <a:t>(Stevens, 786576, Psychology, 2.99)</a:t>
            </a:r>
          </a:p>
          <a:p>
            <a:r>
              <a:rPr lang="en-US" altLang="zh-CN" b="1" smtClean="0">
                <a:solidFill>
                  <a:srgbClr val="000000"/>
                </a:solidFill>
                <a:ea typeface="宋体" pitchFamily="2" charset="-122"/>
              </a:rPr>
              <a:t>Primary key is ID Number.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4A78C6-6B91-4ACE-9B66-FA0304B56276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EBB1163B-FA61-4D58-B118-C32EEDDBE587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11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pitchFamily="2" charset="-122"/>
            </a:endParaRPr>
          </a:p>
        </p:txBody>
      </p:sp>
      <p:grpSp>
        <p:nvGrpSpPr>
          <p:cNvPr id="12293" name="Group 4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12295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sp>
        <p:nvSpPr>
          <p:cNvPr id="122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67000" y="3352800"/>
            <a:ext cx="3657600" cy="381000"/>
          </a:xfrm>
        </p:spPr>
        <p:txBody>
          <a:bodyPr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800" b="1" smtClean="0">
                <a:ea typeface="宋体" pitchFamily="2" charset="-122"/>
              </a:rPr>
              <a:t>Operations on N-ary 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8B586D-2A5F-4B99-96E3-05FF10692900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(Selection Operators)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19225"/>
            <a:ext cx="8763000" cy="4879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smtClean="0">
                <a:ea typeface="宋体" pitchFamily="2" charset="-122"/>
              </a:rPr>
              <a:t>Let </a:t>
            </a:r>
            <a:r>
              <a:rPr lang="en-US" altLang="zh-CN" b="1" i="1" smtClean="0">
                <a:ea typeface="宋体" pitchFamily="2" charset="-122"/>
              </a:rPr>
              <a:t>A</a:t>
            </a:r>
            <a:r>
              <a:rPr lang="en-US" altLang="zh-CN" b="1" smtClean="0">
                <a:ea typeface="宋体" pitchFamily="2" charset="-122"/>
              </a:rPr>
              <a:t> be any </a:t>
            </a:r>
            <a:r>
              <a:rPr lang="en-US" altLang="zh-CN" b="1" i="1" smtClean="0">
                <a:ea typeface="宋体" pitchFamily="2" charset="-122"/>
              </a:rPr>
              <a:t>n</a:t>
            </a:r>
            <a:r>
              <a:rPr lang="en-US" altLang="zh-CN" b="1" smtClean="0">
                <a:ea typeface="宋体" pitchFamily="2" charset="-122"/>
              </a:rPr>
              <a:t>-ary domain </a:t>
            </a: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</a:rPr>
              <a:t>A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=</a:t>
            </a: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</a:rPr>
              <a:t>A</a:t>
            </a:r>
            <a:r>
              <a:rPr lang="en-US" altLang="zh-CN" b="1" baseline="-25000" smtClean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×</a:t>
            </a:r>
            <a:r>
              <a:rPr lang="en-US" altLang="zh-CN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×</a:t>
            </a: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</a:rPr>
              <a:t>A</a:t>
            </a:r>
            <a:r>
              <a:rPr lang="en-US" altLang="zh-CN" b="1" i="1" baseline="-25000" smtClean="0">
                <a:solidFill>
                  <a:srgbClr val="FF0000"/>
                </a:solidFill>
                <a:ea typeface="宋体" pitchFamily="2" charset="-122"/>
              </a:rPr>
              <a:t>n</a:t>
            </a:r>
            <a:r>
              <a:rPr lang="en-US" altLang="zh-CN" b="1" smtClean="0">
                <a:ea typeface="宋体" pitchFamily="2" charset="-122"/>
              </a:rPr>
              <a:t>, and let </a:t>
            </a: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</a:rPr>
              <a:t>C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:</a:t>
            </a: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</a:rPr>
              <a:t>A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→{T,F}</a:t>
            </a:r>
            <a:r>
              <a:rPr lang="en-US" altLang="zh-CN" b="1" smtClean="0">
                <a:ea typeface="宋体" pitchFamily="2" charset="-122"/>
              </a:rPr>
              <a:t> be any predicate (condition) on elements (</a:t>
            </a:r>
            <a:r>
              <a:rPr lang="en-US" altLang="zh-CN" b="1" i="1" smtClean="0">
                <a:ea typeface="宋体" pitchFamily="2" charset="-122"/>
              </a:rPr>
              <a:t>n</a:t>
            </a:r>
            <a:r>
              <a:rPr lang="en-US" altLang="zh-CN" b="1" smtClean="0">
                <a:ea typeface="宋体" pitchFamily="2" charset="-122"/>
              </a:rPr>
              <a:t>-tuples) of </a:t>
            </a:r>
            <a:r>
              <a:rPr lang="en-US" altLang="zh-CN" b="1" i="1" smtClean="0">
                <a:ea typeface="宋体" pitchFamily="2" charset="-122"/>
              </a:rPr>
              <a:t>A</a:t>
            </a:r>
            <a:r>
              <a:rPr lang="en-US" altLang="zh-CN" b="1" smtClean="0">
                <a:ea typeface="宋体" pitchFamily="2" charset="-12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b="1" smtClean="0">
                <a:ea typeface="宋体" pitchFamily="2" charset="-122"/>
              </a:rPr>
              <a:t>Then, the </a:t>
            </a:r>
            <a:r>
              <a:rPr lang="en-US" altLang="zh-CN" b="1" i="1" smtClean="0">
                <a:ea typeface="宋体" pitchFamily="2" charset="-122"/>
              </a:rPr>
              <a:t>selection operator</a:t>
            </a:r>
            <a:r>
              <a:rPr lang="en-US" altLang="zh-CN" b="1" smtClean="0">
                <a:ea typeface="宋体" pitchFamily="2" charset="-122"/>
              </a:rPr>
              <a:t> </a:t>
            </a:r>
            <a:r>
              <a:rPr lang="en-US" altLang="zh-CN" b="1" i="1" smtClean="0">
                <a:ea typeface="宋体" pitchFamily="2" charset="-122"/>
              </a:rPr>
              <a:t>s</a:t>
            </a:r>
            <a:r>
              <a:rPr lang="en-US" altLang="zh-CN" b="1" i="1" baseline="-25000" smtClean="0">
                <a:ea typeface="宋体" pitchFamily="2" charset="-122"/>
              </a:rPr>
              <a:t>C</a:t>
            </a:r>
            <a:r>
              <a:rPr lang="en-US" altLang="zh-CN" b="1" smtClean="0">
                <a:ea typeface="宋体" pitchFamily="2" charset="-122"/>
              </a:rPr>
              <a:t> is the operator that </a:t>
            </a:r>
          </a:p>
          <a:p>
            <a:pPr>
              <a:lnSpc>
                <a:spcPct val="90000"/>
              </a:lnSpc>
            </a:pP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</a:rPr>
              <a:t>         s</a:t>
            </a:r>
            <a:r>
              <a:rPr lang="en-US" altLang="zh-CN" b="1" i="1" baseline="-25000" smtClean="0">
                <a:solidFill>
                  <a:srgbClr val="FF0000"/>
                </a:solidFill>
                <a:ea typeface="宋体" pitchFamily="2" charset="-122"/>
              </a:rPr>
              <a:t>C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(</a:t>
            </a: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</a:rPr>
              <a:t>R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) = 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| C(</a:t>
            </a: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) = T}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9786E0-383B-4027-A54E-87A30D9A9E6C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(Selection Operator Example)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b="1" smtClean="0">
                <a:ea typeface="宋体" pitchFamily="2" charset="-122"/>
              </a:rPr>
              <a:t>Suppose we have a domain </a:t>
            </a:r>
            <a:br>
              <a:rPr lang="en-US" altLang="zh-CN" sz="2800" b="1" smtClean="0">
                <a:ea typeface="宋体" pitchFamily="2" charset="-122"/>
              </a:rPr>
            </a:br>
            <a:r>
              <a:rPr lang="en-US" altLang="zh-CN" sz="2800" b="1" i="1" smtClean="0">
                <a:solidFill>
                  <a:srgbClr val="FF0000"/>
                </a:solidFill>
                <a:ea typeface="宋体" pitchFamily="2" charset="-122"/>
              </a:rPr>
              <a:t>A </a:t>
            </a:r>
            <a:r>
              <a:rPr lang="en-US" altLang="zh-CN" sz="2800" b="1" smtClean="0">
                <a:solidFill>
                  <a:srgbClr val="FF0000"/>
                </a:solidFill>
                <a:ea typeface="宋体" pitchFamily="2" charset="-122"/>
              </a:rPr>
              <a:t>= StudentName </a:t>
            </a:r>
            <a:r>
              <a:rPr lang="en-US" altLang="zh-CN" sz="28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× Standing × SocSecNos</a:t>
            </a:r>
          </a:p>
          <a:p>
            <a:pPr>
              <a:lnSpc>
                <a:spcPct val="90000"/>
              </a:lnSpc>
            </a:pPr>
            <a:r>
              <a:rPr lang="en-US" altLang="zh-CN" sz="2800" b="1" smtClean="0">
                <a:ea typeface="宋体" pitchFamily="2" charset="-122"/>
                <a:cs typeface="Times New Roman" pitchFamily="18" charset="0"/>
              </a:rPr>
              <a:t>Suppose we define a condition </a:t>
            </a:r>
            <a:r>
              <a:rPr lang="en-US" altLang="zh-CN" sz="28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Upperlevel</a:t>
            </a:r>
            <a:r>
              <a:rPr lang="en-US" altLang="zh-CN" sz="2800" b="1" smtClean="0">
                <a:ea typeface="宋体" pitchFamily="2" charset="-122"/>
                <a:cs typeface="Times New Roman" pitchFamily="18" charset="0"/>
              </a:rPr>
              <a:t> on </a:t>
            </a:r>
            <a:r>
              <a:rPr lang="en-US" altLang="zh-CN" sz="2800" b="1" i="1" smtClean="0">
                <a:ea typeface="宋体" pitchFamily="2" charset="-122"/>
                <a:cs typeface="Times New Roman" pitchFamily="18" charset="0"/>
              </a:rPr>
              <a:t>A:</a:t>
            </a:r>
            <a:r>
              <a:rPr lang="en-US" altLang="zh-CN" sz="2800" b="1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i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UpperLevel</a:t>
            </a:r>
            <a:r>
              <a:rPr lang="en-US" altLang="zh-CN" sz="28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b="1" i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name</a:t>
            </a:r>
            <a:r>
              <a:rPr lang="en-US" altLang="zh-CN" sz="28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en-US" altLang="zh-CN" sz="2800" b="1" i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standing</a:t>
            </a:r>
            <a:r>
              <a:rPr lang="en-US" altLang="zh-CN" sz="28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en-US" altLang="zh-CN" sz="2800" b="1" i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ssn</a:t>
            </a:r>
            <a:r>
              <a:rPr lang="en-US" altLang="zh-CN" sz="28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) :≡ </a:t>
            </a:r>
            <a:br>
              <a:rPr lang="en-US" altLang="zh-CN" sz="28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</a:br>
            <a:r>
              <a:rPr lang="en-US" altLang="zh-CN" sz="28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	[(</a:t>
            </a:r>
            <a:r>
              <a:rPr lang="en-US" altLang="zh-CN" sz="2800" b="1" i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standing = </a:t>
            </a:r>
            <a:r>
              <a:rPr lang="en-US" altLang="zh-CN" sz="28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junior)</a:t>
            </a:r>
            <a:r>
              <a:rPr lang="en-US" altLang="zh-CN" sz="2800" b="1" i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 (</a:t>
            </a:r>
            <a:r>
              <a:rPr lang="en-US" altLang="zh-CN" sz="2800" b="1" i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standing</a:t>
            </a:r>
            <a:r>
              <a:rPr lang="en-US" altLang="zh-CN" sz="28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 = senior)]</a:t>
            </a:r>
          </a:p>
          <a:p>
            <a:pPr>
              <a:lnSpc>
                <a:spcPct val="90000"/>
              </a:lnSpc>
            </a:pPr>
            <a:r>
              <a:rPr lang="en-US" altLang="zh-CN" sz="2800" b="1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Then, </a:t>
            </a:r>
            <a:r>
              <a:rPr lang="en-US" altLang="zh-CN" sz="2800" b="1" i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sz="2800" b="1" i="1" baseline="-2500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UpperLevel</a:t>
            </a:r>
            <a:r>
              <a:rPr lang="en-US" altLang="zh-CN" sz="2800" b="1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 is the selection operator that takes any relation </a:t>
            </a:r>
            <a:r>
              <a:rPr lang="en-US" altLang="zh-CN" sz="2800" b="1" i="1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sz="2800" b="1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 on </a:t>
            </a:r>
            <a:r>
              <a:rPr lang="en-US" altLang="zh-CN" sz="2800" b="1" i="1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 (database of students) and produces a relation consisting of </a:t>
            </a:r>
            <a:r>
              <a:rPr lang="en-US" altLang="zh-CN" sz="2800" b="1" i="1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just</a:t>
            </a:r>
            <a:r>
              <a:rPr lang="en-US" altLang="zh-CN" sz="2800" b="1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 the upper-level students (juniors and seniors).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1586D6-E825-401A-879E-0468B811DF80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(Projection Operators)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smtClean="0">
                <a:solidFill>
                  <a:srgbClr val="006600"/>
                </a:solidFill>
                <a:ea typeface="宋体" pitchFamily="2" charset="-122"/>
                <a:cs typeface="Times New Roman" pitchFamily="18" charset="0"/>
              </a:rPr>
              <a:t>Then the </a:t>
            </a:r>
            <a:r>
              <a:rPr lang="en-US" altLang="zh-CN" b="1" i="1" smtClean="0">
                <a:solidFill>
                  <a:srgbClr val="006600"/>
                </a:solidFill>
                <a:ea typeface="宋体" pitchFamily="2" charset="-122"/>
                <a:cs typeface="Times New Roman" pitchFamily="18" charset="0"/>
              </a:rPr>
              <a:t>projection operator</a:t>
            </a:r>
            <a:r>
              <a:rPr lang="en-US" altLang="zh-CN" b="1" smtClean="0">
                <a:solidFill>
                  <a:srgbClr val="006600"/>
                </a:solidFill>
                <a:ea typeface="宋体" pitchFamily="2" charset="-122"/>
                <a:cs typeface="Times New Roman" pitchFamily="18" charset="0"/>
              </a:rPr>
              <a:t> on </a:t>
            </a:r>
            <a:r>
              <a:rPr lang="en-US" altLang="zh-CN" b="1" i="1" smtClean="0">
                <a:solidFill>
                  <a:srgbClr val="006600"/>
                </a:solidFill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b="1" smtClean="0">
                <a:solidFill>
                  <a:srgbClr val="006600"/>
                </a:solidFill>
                <a:ea typeface="宋体" pitchFamily="2" charset="-122"/>
                <a:cs typeface="Times New Roman" pitchFamily="18" charset="0"/>
              </a:rPr>
              <a:t>-tuples</a:t>
            </a:r>
            <a:r>
              <a:rPr lang="en-US" altLang="zh-CN" b="1" i="1" smtClean="0">
                <a:solidFill>
                  <a:srgbClr val="006600"/>
                </a:solidFill>
                <a:ea typeface="宋体" pitchFamily="2" charset="-122"/>
                <a:cs typeface="Times New Roman" pitchFamily="18" charset="0"/>
              </a:rPr>
              <a:t/>
            </a:r>
            <a:br>
              <a:rPr lang="en-US" altLang="zh-CN" b="1" i="1" smtClean="0">
                <a:solidFill>
                  <a:srgbClr val="006600"/>
                </a:solidFill>
                <a:ea typeface="宋体" pitchFamily="2" charset="-122"/>
                <a:cs typeface="Times New Roman" pitchFamily="18" charset="0"/>
              </a:rPr>
            </a:br>
            <a:r>
              <a:rPr lang="en-US" altLang="zh-CN" b="1" i="1" smtClean="0">
                <a:ea typeface="宋体" pitchFamily="2" charset="-122"/>
                <a:cs typeface="Times New Roman" pitchFamily="18" charset="0"/>
              </a:rPr>
              <a:t/>
            </a:r>
            <a:br>
              <a:rPr lang="en-US" altLang="zh-CN" b="1" i="1" smtClean="0">
                <a:ea typeface="宋体" pitchFamily="2" charset="-122"/>
                <a:cs typeface="Times New Roman" pitchFamily="18" charset="0"/>
              </a:rPr>
            </a:br>
            <a:r>
              <a:rPr lang="en-US" altLang="zh-CN" b="1" smtClean="0">
                <a:solidFill>
                  <a:srgbClr val="006600"/>
                </a:solidFill>
                <a:ea typeface="宋体" pitchFamily="2" charset="-122"/>
                <a:cs typeface="Times New Roman" pitchFamily="18" charset="0"/>
              </a:rPr>
              <a:t>is defined by:</a:t>
            </a:r>
            <a:br>
              <a:rPr lang="en-US" altLang="zh-CN" b="1" smtClean="0">
                <a:solidFill>
                  <a:srgbClr val="006600"/>
                </a:solidFill>
                <a:ea typeface="宋体" pitchFamily="2" charset="-122"/>
                <a:cs typeface="Times New Roman" pitchFamily="18" charset="0"/>
              </a:rPr>
            </a:br>
            <a:r>
              <a:rPr lang="en-US" altLang="zh-CN" b="1" smtClean="0">
                <a:ea typeface="宋体" pitchFamily="2" charset="-122"/>
                <a:cs typeface="Times New Roman" pitchFamily="18" charset="0"/>
              </a:rPr>
              <a:t>  </a:t>
            </a:r>
          </a:p>
        </p:txBody>
      </p:sp>
      <p:graphicFrame>
        <p:nvGraphicFramePr>
          <p:cNvPr id="15365" name="对象 1"/>
          <p:cNvGraphicFramePr>
            <a:graphicFrameLocks noChangeAspect="1"/>
          </p:cNvGraphicFramePr>
          <p:nvPr/>
        </p:nvGraphicFramePr>
        <p:xfrm>
          <a:off x="1066800" y="2968625"/>
          <a:ext cx="6858000" cy="198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3" imgW="2539800" imgH="736560" progId="Equation.DSMT4">
                  <p:embed/>
                </p:oleObj>
              </mc:Choice>
              <mc:Fallback>
                <p:oleObj name="Equation" r:id="rId3" imgW="2539800" imgH="73656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68625"/>
                        <a:ext cx="6858000" cy="198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24D27-C3C0-4AB6-AF23-DA6AE72C3A35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(Projection Example)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b="1" smtClean="0">
                <a:ea typeface="宋体" pitchFamily="2" charset="-122"/>
              </a:rPr>
              <a:t>Suppose we have a ternary (3-ary) domain </a:t>
            </a:r>
            <a:r>
              <a:rPr lang="en-US" altLang="zh-CN" sz="2800" b="1" i="1" smtClean="0">
                <a:solidFill>
                  <a:srgbClr val="FF0000"/>
                </a:solidFill>
                <a:ea typeface="宋体" pitchFamily="2" charset="-122"/>
              </a:rPr>
              <a:t>Cars</a:t>
            </a:r>
            <a:r>
              <a:rPr lang="en-US" altLang="zh-CN" sz="2800" b="1" smtClean="0">
                <a:solidFill>
                  <a:srgbClr val="FF0000"/>
                </a:solidFill>
                <a:ea typeface="宋体" pitchFamily="2" charset="-122"/>
              </a:rPr>
              <a:t>=</a:t>
            </a:r>
            <a:r>
              <a:rPr lang="en-US" altLang="zh-CN" sz="2800" b="1" i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Model</a:t>
            </a:r>
            <a:r>
              <a:rPr lang="en-US" altLang="zh-CN" sz="28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×</a:t>
            </a:r>
            <a:r>
              <a:rPr lang="en-US" altLang="zh-CN" sz="2800" b="1" i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Year</a:t>
            </a:r>
            <a:r>
              <a:rPr lang="en-US" altLang="zh-CN" sz="28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×</a:t>
            </a:r>
            <a:r>
              <a:rPr lang="en-US" altLang="zh-CN" sz="2800" b="1" i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Color</a:t>
            </a:r>
            <a:r>
              <a:rPr lang="en-US" altLang="zh-CN" sz="2800" b="1" i="1" smtClean="0">
                <a:ea typeface="宋体" pitchFamily="2" charset="-122"/>
                <a:cs typeface="Times New Roman" pitchFamily="18" charset="0"/>
              </a:rPr>
              <a:t>.  </a:t>
            </a:r>
            <a:r>
              <a:rPr lang="en-US" altLang="zh-CN" sz="2800" b="1" smtClean="0">
                <a:ea typeface="宋体" pitchFamily="2" charset="-122"/>
                <a:cs typeface="Times New Roman" pitchFamily="18" charset="0"/>
              </a:rPr>
              <a:t>(note </a:t>
            </a:r>
            <a:r>
              <a:rPr lang="en-US" altLang="zh-CN" sz="2800" b="1" i="1" smtClean="0"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800" b="1" smtClean="0">
                <a:ea typeface="宋体" pitchFamily="2" charset="-122"/>
                <a:cs typeface="Times New Roman" pitchFamily="18" charset="0"/>
              </a:rPr>
              <a:t>=3).</a:t>
            </a:r>
          </a:p>
          <a:p>
            <a:pPr>
              <a:lnSpc>
                <a:spcPct val="90000"/>
              </a:lnSpc>
            </a:pPr>
            <a:r>
              <a:rPr lang="en-US" altLang="zh-CN" sz="2800" b="1" smtClean="0">
                <a:ea typeface="宋体" pitchFamily="2" charset="-122"/>
                <a:cs typeface="Times New Roman" pitchFamily="18" charset="0"/>
              </a:rPr>
              <a:t>Consider the index sequence </a:t>
            </a:r>
            <a:r>
              <a:rPr lang="en-US" altLang="zh-CN" sz="28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{1,3}</a:t>
            </a:r>
            <a:r>
              <a:rPr lang="en-US" altLang="zh-CN" sz="2800" b="1" smtClean="0">
                <a:ea typeface="宋体" pitchFamily="2" charset="-122"/>
                <a:cs typeface="Times New Roman" pitchFamily="18" charset="0"/>
              </a:rPr>
              <a:t>. (</a:t>
            </a:r>
            <a:r>
              <a:rPr lang="en-US" altLang="zh-CN" sz="2800" b="1" i="1" smtClean="0">
                <a:ea typeface="宋体" pitchFamily="2" charset="-122"/>
                <a:cs typeface="Times New Roman" pitchFamily="18" charset="0"/>
              </a:rPr>
              <a:t>m</a:t>
            </a:r>
            <a:r>
              <a:rPr lang="en-US" altLang="zh-CN" sz="2800" b="1" smtClean="0">
                <a:ea typeface="宋体" pitchFamily="2" charset="-122"/>
                <a:cs typeface="Times New Roman" pitchFamily="18" charset="0"/>
              </a:rPr>
              <a:t>=2)</a:t>
            </a:r>
          </a:p>
          <a:p>
            <a:pPr>
              <a:lnSpc>
                <a:spcPct val="90000"/>
              </a:lnSpc>
            </a:pPr>
            <a:r>
              <a:rPr lang="en-US" altLang="zh-CN" sz="2800" b="1" smtClean="0">
                <a:ea typeface="宋体" pitchFamily="2" charset="-122"/>
                <a:cs typeface="Times New Roman" pitchFamily="18" charset="0"/>
              </a:rPr>
              <a:t>Then the projection </a:t>
            </a:r>
            <a:r>
              <a:rPr lang="en-US" altLang="zh-CN" sz="2800" b="1" i="1" smtClean="0">
                <a:ea typeface="宋体" pitchFamily="2" charset="-122"/>
                <a:cs typeface="Times New Roman" pitchFamily="18" charset="0"/>
              </a:rPr>
              <a:t>P       </a:t>
            </a:r>
            <a:r>
              <a:rPr lang="en-US" altLang="zh-CN" sz="2800" b="1" smtClean="0">
                <a:ea typeface="宋体" pitchFamily="2" charset="-122"/>
                <a:cs typeface="Times New Roman" pitchFamily="18" charset="0"/>
              </a:rPr>
              <a:t>maps each tuple </a:t>
            </a:r>
            <a:br>
              <a:rPr lang="en-US" altLang="zh-CN" sz="2800" b="1" smtClean="0">
                <a:ea typeface="宋体" pitchFamily="2" charset="-122"/>
                <a:cs typeface="Times New Roman" pitchFamily="18" charset="0"/>
              </a:rPr>
            </a:br>
            <a:r>
              <a:rPr lang="en-US" altLang="zh-CN" sz="28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b="1" i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800" b="1" baseline="-2500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en-US" altLang="zh-CN" sz="2800" b="1" i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800" b="1" baseline="-2500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en-US" altLang="zh-CN" sz="2800" b="1" i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800" b="1" baseline="-2500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3</a:t>
            </a:r>
            <a:r>
              <a:rPr lang="en-US" altLang="zh-CN" sz="28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) = (</a:t>
            </a:r>
            <a:r>
              <a:rPr lang="en-US" altLang="zh-CN" sz="2800" b="1" i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model</a:t>
            </a:r>
            <a:r>
              <a:rPr lang="en-US" altLang="zh-CN" sz="28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en-US" altLang="zh-CN" sz="2800" b="1" i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year</a:t>
            </a:r>
            <a:r>
              <a:rPr lang="en-US" altLang="zh-CN" sz="28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en-US" altLang="zh-CN" sz="2800" b="1" i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color</a:t>
            </a:r>
            <a:r>
              <a:rPr lang="en-US" altLang="zh-CN" sz="28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en-US" altLang="zh-CN" sz="2800" b="1" smtClean="0">
                <a:ea typeface="宋体" pitchFamily="2" charset="-122"/>
                <a:cs typeface="Times New Roman" pitchFamily="18" charset="0"/>
              </a:rPr>
              <a:t> to its image: </a:t>
            </a:r>
          </a:p>
          <a:p>
            <a:pPr>
              <a:lnSpc>
                <a:spcPct val="90000"/>
              </a:lnSpc>
            </a:pPr>
            <a:r>
              <a:rPr lang="en-US" altLang="zh-CN" sz="2800" b="1" smtClean="0">
                <a:ea typeface="宋体" pitchFamily="2" charset="-122"/>
                <a:cs typeface="Times New Roman" pitchFamily="18" charset="0"/>
              </a:rPr>
              <a:t/>
            </a:r>
            <a:br>
              <a:rPr lang="en-US" altLang="zh-CN" sz="2800" b="1" smtClean="0">
                <a:ea typeface="宋体" pitchFamily="2" charset="-122"/>
                <a:cs typeface="Times New Roman" pitchFamily="18" charset="0"/>
              </a:rPr>
            </a:br>
            <a:endParaRPr lang="en-US" altLang="zh-CN" sz="2800" b="1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b="1" smtClean="0">
                <a:ea typeface="宋体" pitchFamily="2" charset="-122"/>
                <a:cs typeface="Times New Roman" pitchFamily="18" charset="0"/>
              </a:rPr>
              <a:t>This operator can be usefully applied to a whole relation </a:t>
            </a:r>
            <a:r>
              <a:rPr lang="en-US" altLang="zh-CN" sz="2800" b="1" i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sz="2800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</a:t>
            </a:r>
            <a:r>
              <a:rPr lang="en-US" altLang="zh-CN" sz="2800" b="1" i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Cars</a:t>
            </a:r>
            <a:r>
              <a:rPr lang="en-US" altLang="zh-CN" sz="2800" b="1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 (a database of cars) to obtain a list of the model/color combinations available.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4378325" y="2819400"/>
            <a:ext cx="863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{1,3}</a:t>
            </a:r>
          </a:p>
        </p:txBody>
      </p:sp>
      <p:graphicFrame>
        <p:nvGraphicFramePr>
          <p:cNvPr id="16390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09800" y="3657600"/>
          <a:ext cx="49212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3" imgW="2108200" imgH="241300" progId="Equation.3">
                  <p:embed/>
                </p:oleObj>
              </mc:Choice>
              <mc:Fallback>
                <p:oleObj name="Equation" r:id="rId3" imgW="21082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657600"/>
                        <a:ext cx="4921250" cy="633413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BA06A-8C93-468B-B4B7-6E721D159C6A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(Join Operator)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smtClean="0">
                <a:ea typeface="宋体" pitchFamily="2" charset="-122"/>
              </a:rPr>
              <a:t>Puts two relations together to form a combined relation which is their composition:</a:t>
            </a:r>
          </a:p>
          <a:p>
            <a:r>
              <a:rPr lang="en-US" altLang="zh-CN" b="1" smtClean="0">
                <a:ea typeface="宋体" pitchFamily="2" charset="-122"/>
              </a:rPr>
              <a:t>Iff the tuple 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(</a:t>
            </a: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</a:rPr>
              <a:t>A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,</a:t>
            </a: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</a:rPr>
              <a:t>B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)</a:t>
            </a:r>
            <a:r>
              <a:rPr lang="en-US" altLang="zh-CN" b="1" smtClean="0">
                <a:ea typeface="宋体" pitchFamily="2" charset="-122"/>
              </a:rPr>
              <a:t> appears in </a:t>
            </a:r>
            <a:r>
              <a:rPr lang="en-US" altLang="zh-CN" b="1" i="1" smtClean="0">
                <a:ea typeface="宋体" pitchFamily="2" charset="-122"/>
              </a:rPr>
              <a:t>R</a:t>
            </a:r>
            <a:r>
              <a:rPr lang="en-US" altLang="zh-CN" b="1" baseline="-25000" smtClean="0">
                <a:ea typeface="宋体" pitchFamily="2" charset="-122"/>
              </a:rPr>
              <a:t>1</a:t>
            </a:r>
            <a:r>
              <a:rPr lang="en-US" altLang="zh-CN" b="1" smtClean="0">
                <a:ea typeface="宋体" pitchFamily="2" charset="-122"/>
              </a:rPr>
              <a:t>, and the tuple 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(</a:t>
            </a: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</a:rPr>
              <a:t>B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,</a:t>
            </a: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</a:rPr>
              <a:t>C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)</a:t>
            </a:r>
            <a:r>
              <a:rPr lang="en-US" altLang="zh-CN" b="1" smtClean="0">
                <a:ea typeface="宋体" pitchFamily="2" charset="-122"/>
              </a:rPr>
              <a:t> appears in </a:t>
            </a:r>
            <a:r>
              <a:rPr lang="en-US" altLang="zh-CN" b="1" i="1" smtClean="0">
                <a:ea typeface="宋体" pitchFamily="2" charset="-122"/>
              </a:rPr>
              <a:t>R</a:t>
            </a:r>
            <a:r>
              <a:rPr lang="en-US" altLang="zh-CN" b="1" baseline="-25000" smtClean="0">
                <a:ea typeface="宋体" pitchFamily="2" charset="-122"/>
              </a:rPr>
              <a:t>2</a:t>
            </a:r>
            <a:r>
              <a:rPr lang="en-US" altLang="zh-CN" b="1" smtClean="0">
                <a:ea typeface="宋体" pitchFamily="2" charset="-122"/>
              </a:rPr>
              <a:t>, then the tuple 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(</a:t>
            </a: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</a:rPr>
              <a:t>A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,</a:t>
            </a: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</a:rPr>
              <a:t>B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,</a:t>
            </a: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</a:rPr>
              <a:t>C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)</a:t>
            </a:r>
            <a:r>
              <a:rPr lang="en-US" altLang="zh-CN" b="1" smtClean="0">
                <a:ea typeface="宋体" pitchFamily="2" charset="-122"/>
              </a:rPr>
              <a:t> appears in the join </a:t>
            </a: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</a:rPr>
              <a:t>J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(</a:t>
            </a: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</a:rPr>
              <a:t>R</a:t>
            </a:r>
            <a:r>
              <a:rPr lang="en-US" altLang="zh-CN" b="1" baseline="-25000" smtClean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,</a:t>
            </a: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</a:rPr>
              <a:t>R</a:t>
            </a:r>
            <a:r>
              <a:rPr lang="en-US" altLang="zh-CN" b="1" baseline="-25000" smtClean="0">
                <a:solidFill>
                  <a:srgbClr val="FF0000"/>
                </a:solidFill>
                <a:ea typeface="宋体" pitchFamily="2" charset="-122"/>
              </a:rPr>
              <a:t>2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)</a:t>
            </a:r>
            <a:r>
              <a:rPr lang="en-US" altLang="zh-CN" b="1" smtClean="0">
                <a:ea typeface="宋体" pitchFamily="2" charset="-122"/>
              </a:rPr>
              <a:t>.</a:t>
            </a:r>
          </a:p>
          <a:p>
            <a:pPr lvl="1"/>
            <a:r>
              <a:rPr lang="en-US" altLang="zh-CN" b="1" i="1" smtClean="0">
                <a:ea typeface="宋体" pitchFamily="2" charset="-122"/>
              </a:rPr>
              <a:t>A</a:t>
            </a:r>
            <a:r>
              <a:rPr lang="en-US" altLang="zh-CN" b="1" smtClean="0">
                <a:ea typeface="宋体" pitchFamily="2" charset="-122"/>
              </a:rPr>
              <a:t>, </a:t>
            </a:r>
            <a:r>
              <a:rPr lang="en-US" altLang="zh-CN" b="1" i="1" smtClean="0">
                <a:ea typeface="宋体" pitchFamily="2" charset="-122"/>
              </a:rPr>
              <a:t>B</a:t>
            </a:r>
            <a:r>
              <a:rPr lang="en-US" altLang="zh-CN" b="1" smtClean="0">
                <a:ea typeface="宋体" pitchFamily="2" charset="-122"/>
              </a:rPr>
              <a:t>, and </a:t>
            </a:r>
            <a:r>
              <a:rPr lang="en-US" altLang="zh-CN" b="1" i="1" smtClean="0">
                <a:ea typeface="宋体" pitchFamily="2" charset="-122"/>
              </a:rPr>
              <a:t>C</a:t>
            </a:r>
            <a:r>
              <a:rPr lang="en-US" altLang="zh-CN" b="1" smtClean="0">
                <a:ea typeface="宋体" pitchFamily="2" charset="-122"/>
              </a:rPr>
              <a:t> can also be sequences of elements.</a:t>
            </a:r>
            <a:endParaRPr lang="en-US" altLang="zh-CN" b="1" i="1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B458FE-FB58-4FA0-854D-F3151B72EE83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(Join Example)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r>
              <a:rPr lang="en-US" altLang="zh-CN" b="1" smtClean="0">
                <a:ea typeface="宋体" pitchFamily="2" charset="-122"/>
              </a:rPr>
              <a:t>Suppose </a:t>
            </a: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</a:rPr>
              <a:t>R</a:t>
            </a:r>
            <a:r>
              <a:rPr lang="en-US" altLang="zh-CN" b="1" baseline="-25000" smtClean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en-US" altLang="zh-CN" b="1" smtClean="0">
                <a:ea typeface="宋体" pitchFamily="2" charset="-122"/>
              </a:rPr>
              <a:t> is a teaching assignment table, relating </a:t>
            </a: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</a:rPr>
              <a:t>Lecturers</a:t>
            </a:r>
            <a:r>
              <a:rPr lang="en-US" altLang="zh-CN" b="1" smtClean="0">
                <a:ea typeface="宋体" pitchFamily="2" charset="-122"/>
              </a:rPr>
              <a:t> to </a:t>
            </a: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</a:rPr>
              <a:t>Courses</a:t>
            </a:r>
            <a:r>
              <a:rPr lang="en-US" altLang="zh-CN" b="1" smtClean="0">
                <a:ea typeface="宋体" pitchFamily="2" charset="-122"/>
              </a:rPr>
              <a:t>.  </a:t>
            </a:r>
          </a:p>
          <a:p>
            <a:r>
              <a:rPr lang="en-US" altLang="zh-CN" b="1" smtClean="0">
                <a:ea typeface="宋体" pitchFamily="2" charset="-122"/>
              </a:rPr>
              <a:t>Suppose </a:t>
            </a: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</a:rPr>
              <a:t>R</a:t>
            </a:r>
            <a:r>
              <a:rPr lang="en-US" altLang="zh-CN" b="1" baseline="-25000" smtClean="0">
                <a:solidFill>
                  <a:srgbClr val="FF0000"/>
                </a:solidFill>
                <a:ea typeface="宋体" pitchFamily="2" charset="-122"/>
              </a:rPr>
              <a:t>2</a:t>
            </a:r>
            <a:r>
              <a:rPr lang="en-US" altLang="zh-CN" b="1" smtClean="0">
                <a:ea typeface="宋体" pitchFamily="2" charset="-122"/>
              </a:rPr>
              <a:t> is a room assignment table relating </a:t>
            </a: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</a:rPr>
              <a:t>Courses</a:t>
            </a:r>
            <a:r>
              <a:rPr lang="en-US" altLang="zh-CN" b="1" smtClean="0">
                <a:ea typeface="宋体" pitchFamily="2" charset="-122"/>
              </a:rPr>
              <a:t> to </a:t>
            </a: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</a:rPr>
              <a:t>Rooms</a:t>
            </a:r>
            <a:r>
              <a:rPr lang="en-US" altLang="zh-CN" b="1" smtClean="0">
                <a:ea typeface="宋体" pitchFamily="2" charset="-122"/>
              </a:rPr>
              <a:t>,</a:t>
            </a: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</a:rPr>
              <a:t>Times</a:t>
            </a:r>
            <a:r>
              <a:rPr lang="en-US" altLang="zh-CN" b="1" smtClean="0">
                <a:ea typeface="宋体" pitchFamily="2" charset="-122"/>
              </a:rPr>
              <a:t>.</a:t>
            </a:r>
          </a:p>
          <a:p>
            <a:r>
              <a:rPr lang="en-US" altLang="zh-CN" b="1" smtClean="0">
                <a:ea typeface="宋体" pitchFamily="2" charset="-122"/>
              </a:rPr>
              <a:t>Then </a:t>
            </a: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</a:rPr>
              <a:t>J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(</a:t>
            </a: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</a:rPr>
              <a:t>R</a:t>
            </a:r>
            <a:r>
              <a:rPr lang="en-US" altLang="zh-CN" b="1" baseline="-25000" smtClean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,</a:t>
            </a: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</a:rPr>
              <a:t>R</a:t>
            </a:r>
            <a:r>
              <a:rPr lang="en-US" altLang="zh-CN" b="1" baseline="-25000" smtClean="0">
                <a:solidFill>
                  <a:srgbClr val="FF0000"/>
                </a:solidFill>
                <a:ea typeface="宋体" pitchFamily="2" charset="-122"/>
              </a:rPr>
              <a:t>2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)</a:t>
            </a:r>
            <a:r>
              <a:rPr lang="en-US" altLang="zh-CN" b="1" smtClean="0">
                <a:ea typeface="宋体" pitchFamily="2" charset="-122"/>
              </a:rPr>
              <a:t> is like your class schedule, listing 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(</a:t>
            </a: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</a:rPr>
              <a:t>lecturer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,</a:t>
            </a: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</a:rPr>
              <a:t>course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,</a:t>
            </a: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</a:rPr>
              <a:t>room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,</a:t>
            </a: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</a:rPr>
              <a:t>time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)</a:t>
            </a:r>
            <a:r>
              <a:rPr lang="en-US" altLang="zh-CN" b="1" smtClean="0">
                <a:ea typeface="宋体" pitchFamily="2" charset="-122"/>
              </a:rPr>
              <a:t>.</a:t>
            </a:r>
          </a:p>
          <a:p>
            <a:r>
              <a:rPr lang="en-GB" altLang="zh-CN" b="1" smtClean="0">
                <a:ea typeface="宋体" pitchFamily="2" charset="-122"/>
              </a:rPr>
              <a:t>(For precise definition, see Rosen, p.486)</a:t>
            </a:r>
            <a:endParaRPr lang="en-US" altLang="zh-CN" b="1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8E5C18-CA95-403A-8F90-F5A6043355B0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56019E15-CF42-4D7F-8BEC-B01325C3B4A0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18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pitchFamily="2" charset="-122"/>
            </a:endParaRPr>
          </a:p>
        </p:txBody>
      </p:sp>
      <p:grpSp>
        <p:nvGrpSpPr>
          <p:cNvPr id="19461" name="Group 4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19463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sp>
        <p:nvSpPr>
          <p:cNvPr id="194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0" y="3429000"/>
            <a:ext cx="12192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smtClean="0">
                <a:ea typeface="宋体" pitchFamily="2" charset="-122"/>
              </a:rPr>
              <a:t>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A6CC76-3EB0-4A6C-959F-3B888DA532D6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smtClean="0">
                <a:ea typeface="宋体" pitchFamily="2" charset="-122"/>
              </a:rPr>
              <a:t>Example of SQL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smtClean="0">
                <a:ea typeface="宋体" pitchFamily="2" charset="-122"/>
              </a:rPr>
              <a:t>SELECT Departure_time FROM Flights</a:t>
            </a:r>
          </a:p>
          <a:p>
            <a:pPr>
              <a:buFont typeface="Wingdings" pitchFamily="2" charset="2"/>
              <a:buNone/>
            </a:pPr>
            <a:r>
              <a:rPr lang="en-US" altLang="zh-CN" b="1" smtClean="0">
                <a:ea typeface="宋体" pitchFamily="2" charset="-122"/>
              </a:rPr>
              <a:t>   WHERE destination = ‘Detroit’</a:t>
            </a:r>
          </a:p>
          <a:p>
            <a:pPr>
              <a:buFont typeface="Wingdings" pitchFamily="2" charset="2"/>
              <a:buNone/>
            </a:pPr>
            <a:endParaRPr lang="en-US" altLang="zh-CN" b="1" smtClean="0">
              <a:ea typeface="宋体" pitchFamily="2" charset="-122"/>
            </a:endParaRPr>
          </a:p>
          <a:p>
            <a:r>
              <a:rPr lang="en-US" altLang="zh-CN" b="1" smtClean="0">
                <a:ea typeface="宋体" pitchFamily="2" charset="-122"/>
              </a:rPr>
              <a:t>SELECT professor, time FROM teaching_assignments, class_schedule WHERE department = ‘mathematics’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1C416-08D9-4F09-AF8F-FFB44005E59B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254BE156-F2B4-43FE-B948-0D0581F66D00}" type="slidenum">
              <a:rPr lang="en-US" altLang="zh-CN" sz="1200">
                <a:latin typeface="+mn-lt"/>
              </a:rPr>
              <a:pPr algn="r">
                <a:defRPr/>
              </a:pPr>
              <a:t>2</a:t>
            </a:fld>
            <a:endParaRPr lang="en-US" altLang="zh-CN" sz="1200">
              <a:latin typeface="+mn-lt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038600" y="6096000"/>
            <a:ext cx="1447800" cy="30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 b="1" smtClean="0">
                <a:latin typeface="Arial" pitchFamily="34" charset="0"/>
                <a:ea typeface="宋体" pitchFamily="2" charset="-122"/>
              </a:rPr>
              <a:t>Section 7.2</a:t>
            </a:r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white">
          <a:xfrm>
            <a:off x="2362200" y="32766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Euclid" pitchFamily="18" charset="0"/>
                <a:ea typeface="Dotum" pitchFamily="34" charset="-127"/>
              </a:rPr>
              <a:t>Chapter 7. Relations</a:t>
            </a:r>
          </a:p>
        </p:txBody>
      </p:sp>
      <p:sp>
        <p:nvSpPr>
          <p:cNvPr id="15364" name="WordArt 4"/>
          <p:cNvSpPr>
            <a:spLocks noChangeArrowheads="1" noChangeShapeType="1" noTextEdit="1"/>
          </p:cNvSpPr>
          <p:nvPr/>
        </p:nvSpPr>
        <p:spPr bwMode="gray">
          <a:xfrm>
            <a:off x="228600" y="4572000"/>
            <a:ext cx="8915400" cy="838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n-ary Relations and Their Applications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416605-E190-4A8C-9712-CFEC2FBA0A98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4" name="Rectangle 12"/>
          <p:cNvSpPr txBox="1">
            <a:spLocks noGrp="1" noChangeArrowheads="1"/>
          </p:cNvSpPr>
          <p:nvPr/>
        </p:nvSpPr>
        <p:spPr bwMode="gray">
          <a:xfrm>
            <a:off x="6553200" y="6553200"/>
            <a:ext cx="2133600" cy="168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4AF1020C-763A-4C49-A4B2-2912E8613154}" type="slidenum">
              <a:rPr lang="en-US" altLang="zh-CN" sz="1200">
                <a:latin typeface="+mn-lt"/>
              </a:rPr>
              <a:pPr algn="r">
                <a:defRPr/>
              </a:pPr>
              <a:t>20</a:t>
            </a:fld>
            <a:endParaRPr lang="en-US" altLang="zh-CN" sz="1200">
              <a:latin typeface="+mn-lt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819400" y="4953000"/>
            <a:ext cx="5167313" cy="414338"/>
          </a:xfrm>
        </p:spPr>
        <p:txBody>
          <a:bodyPr/>
          <a:lstStyle/>
          <a:p>
            <a:pPr algn="dist" eaLnBrk="1" hangingPunct="1">
              <a:lnSpc>
                <a:spcPct val="80000"/>
              </a:lnSpc>
            </a:pPr>
            <a:r>
              <a:rPr lang="en-US" altLang="zh-CN" sz="1800" b="1" smtClean="0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Click to edit company slogan .</a:t>
            </a:r>
          </a:p>
        </p:txBody>
      </p:sp>
      <p:sp>
        <p:nvSpPr>
          <p:cNvPr id="108547" name="WordArt 3"/>
          <p:cNvSpPr>
            <a:spLocks noChangeArrowheads="1" noChangeShapeType="1" noTextEdit="1"/>
          </p:cNvSpPr>
          <p:nvPr/>
        </p:nvSpPr>
        <p:spPr bwMode="gray">
          <a:xfrm>
            <a:off x="1219200" y="4572000"/>
            <a:ext cx="68580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End of Section 7.2 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EA631F-482D-4F0E-BB73-27C5BB776CFB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24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5563776B-8DCF-4BCB-9B44-B362723AE0D4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3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Contents</a:t>
            </a:r>
            <a:endParaRPr lang="en-US" altLang="zh-CN" smtClean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gray">
          <a:xfrm>
            <a:off x="2438400" y="24812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gray">
          <a:xfrm>
            <a:off x="2057400" y="2362200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gray">
          <a:xfrm>
            <a:off x="2667000" y="2536825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 b="1"/>
              <a:t>N-ary Relations and Databases</a:t>
            </a:r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gray">
          <a:xfrm>
            <a:off x="2211388" y="24606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129" name="AutoShape 9"/>
          <p:cNvSpPr>
            <a:spLocks noChangeArrowheads="1"/>
          </p:cNvSpPr>
          <p:nvPr/>
        </p:nvSpPr>
        <p:spPr bwMode="gray">
          <a:xfrm>
            <a:off x="2438400" y="33194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0" name="AutoShape 10"/>
          <p:cNvSpPr>
            <a:spLocks noChangeArrowheads="1"/>
          </p:cNvSpPr>
          <p:nvPr/>
        </p:nvSpPr>
        <p:spPr bwMode="gray">
          <a:xfrm>
            <a:off x="2057400" y="3200400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gray">
          <a:xfrm>
            <a:off x="2743200" y="3375025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 b="1"/>
              <a:t>Operations on N-ary Relations</a:t>
            </a:r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gray">
          <a:xfrm>
            <a:off x="2211388" y="32988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33" name="AutoShape 14"/>
          <p:cNvSpPr>
            <a:spLocks noChangeArrowheads="1"/>
          </p:cNvSpPr>
          <p:nvPr/>
        </p:nvSpPr>
        <p:spPr bwMode="gray">
          <a:xfrm>
            <a:off x="2438400" y="41576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4" name="AutoShape 15"/>
          <p:cNvSpPr>
            <a:spLocks noChangeArrowheads="1"/>
          </p:cNvSpPr>
          <p:nvPr/>
        </p:nvSpPr>
        <p:spPr bwMode="gray">
          <a:xfrm>
            <a:off x="2057400" y="40386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5" name="Text Box 16"/>
          <p:cNvSpPr txBox="1">
            <a:spLocks noChangeArrowheads="1"/>
          </p:cNvSpPr>
          <p:nvPr/>
        </p:nvSpPr>
        <p:spPr bwMode="gray">
          <a:xfrm>
            <a:off x="2667000" y="4213225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 b="1"/>
              <a:t>SQL</a:t>
            </a:r>
          </a:p>
        </p:txBody>
      </p:sp>
      <p:sp>
        <p:nvSpPr>
          <p:cNvPr id="5136" name="Text Box 17"/>
          <p:cNvSpPr txBox="1">
            <a:spLocks noChangeArrowheads="1"/>
          </p:cNvSpPr>
          <p:nvPr/>
        </p:nvSpPr>
        <p:spPr bwMode="gray">
          <a:xfrm>
            <a:off x="2211388" y="41370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44395E-7E70-4152-940D-DCA7D975A836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2" name="灯片编号占位符 5"/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fld id="{290A944C-BB9D-498B-AC6D-C71E84095BB0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pPr algn="ctr">
                <a:defRPr/>
              </a:pPr>
              <a:t>4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>
              <a:ea typeface="宋体" pitchFamily="2" charset="-122"/>
            </a:endParaRPr>
          </a:p>
        </p:txBody>
      </p:sp>
      <p:grpSp>
        <p:nvGrpSpPr>
          <p:cNvPr id="6149" name="Group 4"/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6151" name="Group 5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5303" name="Oval 7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sp>
          <p:nvSpPr>
            <p:cNvPr id="55304" name="Oval 8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5306" name="Oval 10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55307" name="Oval 11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5600" y="3276600"/>
            <a:ext cx="3048000" cy="83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smtClean="0">
                <a:ea typeface="宋体" pitchFamily="2" charset="-122"/>
              </a:rPr>
              <a:t>N-ary Relations and Databases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244D8-E52D-4D52-903D-B449FCEA0486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  <a:cs typeface="Times New Roman" pitchFamily="18" charset="0"/>
              </a:rPr>
              <a:t>§7.2: </a:t>
            </a:r>
            <a:r>
              <a:rPr lang="en-US" altLang="zh-CN" i="1" smtClean="0"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-ary Relations</a:t>
            </a:r>
            <a:endParaRPr lang="en-US" altLang="zh-CN" i="1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 smtClean="0">
                <a:ea typeface="宋体" pitchFamily="2" charset="-122"/>
              </a:rPr>
              <a:t>An </a:t>
            </a:r>
            <a:r>
              <a:rPr lang="en-US" altLang="zh-CN" b="1" i="1" dirty="0" smtClean="0">
                <a:ea typeface="宋体" pitchFamily="2" charset="-122"/>
              </a:rPr>
              <a:t>n</a:t>
            </a:r>
            <a:r>
              <a:rPr lang="en-US" altLang="zh-CN" b="1" dirty="0" smtClean="0">
                <a:ea typeface="宋体" pitchFamily="2" charset="-122"/>
              </a:rPr>
              <a:t>-</a:t>
            </a:r>
            <a:r>
              <a:rPr lang="en-US" altLang="zh-CN" b="1" dirty="0" err="1" smtClean="0">
                <a:ea typeface="宋体" pitchFamily="2" charset="-122"/>
              </a:rPr>
              <a:t>ary</a:t>
            </a:r>
            <a:r>
              <a:rPr lang="en-US" altLang="zh-CN" b="1" dirty="0" smtClean="0">
                <a:ea typeface="宋体" pitchFamily="2" charset="-122"/>
              </a:rPr>
              <a:t> relation </a:t>
            </a:r>
            <a:r>
              <a:rPr lang="en-US" altLang="zh-CN" b="1" i="1" dirty="0" smtClean="0">
                <a:ea typeface="宋体" pitchFamily="2" charset="-122"/>
              </a:rPr>
              <a:t>R</a:t>
            </a:r>
            <a:r>
              <a:rPr lang="en-US" altLang="zh-CN" b="1" dirty="0" smtClean="0">
                <a:ea typeface="宋体" pitchFamily="2" charset="-122"/>
              </a:rPr>
              <a:t> on sets </a:t>
            </a:r>
            <a:r>
              <a:rPr lang="en-US" altLang="zh-CN" b="1" i="1" dirty="0" smtClean="0">
                <a:solidFill>
                  <a:srgbClr val="FF0000"/>
                </a:solidFill>
                <a:ea typeface="宋体" pitchFamily="2" charset="-122"/>
              </a:rPr>
              <a:t>A</a:t>
            </a:r>
            <a:r>
              <a:rPr lang="en-US" altLang="zh-CN" b="1" baseline="-25000" dirty="0" smtClean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,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,</a:t>
            </a:r>
            <a:r>
              <a:rPr lang="en-US" altLang="zh-CN" b="1" i="1" dirty="0" smtClean="0">
                <a:solidFill>
                  <a:srgbClr val="FF0000"/>
                </a:solidFill>
                <a:ea typeface="宋体" pitchFamily="2" charset="-122"/>
              </a:rPr>
              <a:t>A</a:t>
            </a:r>
            <a:r>
              <a:rPr lang="en-US" altLang="zh-CN" b="1" i="1" baseline="-25000" dirty="0" smtClean="0">
                <a:solidFill>
                  <a:srgbClr val="FF0000"/>
                </a:solidFill>
                <a:ea typeface="宋体" pitchFamily="2" charset="-122"/>
              </a:rPr>
              <a:t>n</a:t>
            </a:r>
            <a:r>
              <a:rPr lang="en-US" altLang="zh-CN" b="1" dirty="0" smtClean="0">
                <a:ea typeface="宋体" pitchFamily="2" charset="-122"/>
              </a:rPr>
              <a:t>,</a:t>
            </a:r>
            <a:r>
              <a:rPr lang="en-US" altLang="zh-CN" b="1" i="1" dirty="0" smtClean="0">
                <a:ea typeface="宋体" pitchFamily="2" charset="-122"/>
              </a:rPr>
              <a:t> </a:t>
            </a:r>
            <a:br>
              <a:rPr lang="en-US" altLang="zh-CN" b="1" i="1" dirty="0" smtClean="0">
                <a:ea typeface="宋体" pitchFamily="2" charset="-122"/>
              </a:rPr>
            </a:br>
            <a:r>
              <a:rPr lang="en-US" altLang="zh-CN" b="1" dirty="0" smtClean="0">
                <a:ea typeface="宋体" pitchFamily="2" charset="-122"/>
              </a:rPr>
              <a:t>is a subset</a:t>
            </a:r>
            <a:br>
              <a:rPr lang="en-US" altLang="zh-CN" b="1" dirty="0" smtClean="0">
                <a:ea typeface="宋体" pitchFamily="2" charset="-122"/>
              </a:rPr>
            </a:br>
            <a:r>
              <a:rPr lang="en-US" altLang="zh-CN" b="1" dirty="0" smtClean="0">
                <a:ea typeface="宋体" pitchFamily="2" charset="-122"/>
              </a:rPr>
              <a:t>		   </a:t>
            </a:r>
            <a:r>
              <a:rPr lang="en-US" altLang="zh-CN" b="1" i="1" dirty="0" smtClean="0">
                <a:solidFill>
                  <a:srgbClr val="FF0000"/>
                </a:solidFill>
                <a:ea typeface="宋体" pitchFamily="2" charset="-122"/>
              </a:rPr>
              <a:t>R 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 </a:t>
            </a:r>
            <a:r>
              <a:rPr lang="en-US" altLang="zh-CN" b="1" i="1" dirty="0" smtClean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b="1" baseline="-25000" dirty="0" smtClean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×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…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 × </a:t>
            </a:r>
            <a:r>
              <a:rPr lang="en-US" altLang="zh-CN" b="1" i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b="1" i="1" baseline="-250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b="1" i="1" dirty="0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GB" altLang="zh-CN" b="1" dirty="0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This is a straightforward generalisation of a binary relation. For example:</a:t>
            </a:r>
          </a:p>
          <a:p>
            <a:pPr>
              <a:lnSpc>
                <a:spcPct val="90000"/>
              </a:lnSpc>
            </a:pPr>
            <a:r>
              <a:rPr lang="en-GB" altLang="zh-CN" b="1" dirty="0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3-ary relations: </a:t>
            </a:r>
          </a:p>
          <a:p>
            <a:pPr lvl="1">
              <a:lnSpc>
                <a:spcPct val="90000"/>
              </a:lnSpc>
            </a:pPr>
            <a:r>
              <a:rPr lang="en-GB" altLang="zh-CN" b="1" dirty="0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a is between b and c; </a:t>
            </a:r>
          </a:p>
          <a:p>
            <a:pPr lvl="1">
              <a:lnSpc>
                <a:spcPct val="90000"/>
              </a:lnSpc>
            </a:pPr>
            <a:r>
              <a:rPr lang="en-GB" altLang="zh-CN" b="1" dirty="0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a gave b to c</a:t>
            </a:r>
            <a:endParaRPr lang="en-US" altLang="zh-CN" b="1" dirty="0" smtClean="0">
              <a:ea typeface="宋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2E32D-1BEA-49D2-A6E2-10E50E2EA1ED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  <a:cs typeface="Times New Roman" pitchFamily="18" charset="0"/>
              </a:rPr>
              <a:t>§7.2: </a:t>
            </a:r>
            <a:r>
              <a:rPr lang="en-US" altLang="zh-CN" i="1" smtClean="0"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-ary Relations</a:t>
            </a:r>
            <a:endParaRPr lang="en-US" altLang="zh-CN" i="1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 smtClean="0">
                <a:ea typeface="宋体" pitchFamily="2" charset="-122"/>
              </a:rPr>
              <a:t>An </a:t>
            </a:r>
            <a:r>
              <a:rPr lang="en-US" altLang="zh-CN" b="1" i="1" dirty="0" smtClean="0">
                <a:ea typeface="宋体" pitchFamily="2" charset="-122"/>
              </a:rPr>
              <a:t>n</a:t>
            </a:r>
            <a:r>
              <a:rPr lang="en-US" altLang="zh-CN" b="1" dirty="0" smtClean="0">
                <a:ea typeface="宋体" pitchFamily="2" charset="-122"/>
              </a:rPr>
              <a:t>-</a:t>
            </a:r>
            <a:r>
              <a:rPr lang="en-US" altLang="zh-CN" b="1" dirty="0" err="1" smtClean="0">
                <a:ea typeface="宋体" pitchFamily="2" charset="-122"/>
              </a:rPr>
              <a:t>ary</a:t>
            </a:r>
            <a:r>
              <a:rPr lang="en-US" altLang="zh-CN" b="1" dirty="0" smtClean="0">
                <a:ea typeface="宋体" pitchFamily="2" charset="-122"/>
              </a:rPr>
              <a:t> relation </a:t>
            </a:r>
            <a:r>
              <a:rPr lang="en-US" altLang="zh-CN" b="1" i="1" dirty="0" smtClean="0">
                <a:ea typeface="宋体" pitchFamily="2" charset="-122"/>
              </a:rPr>
              <a:t>R</a:t>
            </a:r>
            <a:r>
              <a:rPr lang="en-US" altLang="zh-CN" b="1" dirty="0" smtClean="0">
                <a:ea typeface="宋体" pitchFamily="2" charset="-122"/>
              </a:rPr>
              <a:t> on sets </a:t>
            </a:r>
            <a:r>
              <a:rPr lang="en-US" altLang="zh-CN" b="1" i="1" dirty="0" smtClean="0">
                <a:solidFill>
                  <a:srgbClr val="FF0000"/>
                </a:solidFill>
                <a:ea typeface="宋体" pitchFamily="2" charset="-122"/>
              </a:rPr>
              <a:t>A</a:t>
            </a:r>
            <a:r>
              <a:rPr lang="en-US" altLang="zh-CN" b="1" baseline="-25000" dirty="0" smtClean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,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,</a:t>
            </a:r>
            <a:r>
              <a:rPr lang="en-US" altLang="zh-CN" b="1" i="1" dirty="0" smtClean="0">
                <a:solidFill>
                  <a:srgbClr val="FF0000"/>
                </a:solidFill>
                <a:ea typeface="宋体" pitchFamily="2" charset="-122"/>
              </a:rPr>
              <a:t>A</a:t>
            </a:r>
            <a:r>
              <a:rPr lang="en-US" altLang="zh-CN" b="1" i="1" baseline="-25000" dirty="0" smtClean="0">
                <a:solidFill>
                  <a:srgbClr val="FF0000"/>
                </a:solidFill>
                <a:ea typeface="宋体" pitchFamily="2" charset="-122"/>
              </a:rPr>
              <a:t>n</a:t>
            </a:r>
            <a:r>
              <a:rPr lang="en-US" altLang="zh-CN" b="1" dirty="0" smtClean="0">
                <a:ea typeface="宋体" pitchFamily="2" charset="-122"/>
              </a:rPr>
              <a:t>,</a:t>
            </a:r>
            <a:r>
              <a:rPr lang="en-US" altLang="zh-CN" b="1" i="1" dirty="0" smtClean="0">
                <a:ea typeface="宋体" pitchFamily="2" charset="-122"/>
              </a:rPr>
              <a:t> </a:t>
            </a:r>
            <a:br>
              <a:rPr lang="en-US" altLang="zh-CN" b="1" i="1" dirty="0" smtClean="0">
                <a:ea typeface="宋体" pitchFamily="2" charset="-122"/>
              </a:rPr>
            </a:br>
            <a:r>
              <a:rPr lang="en-US" altLang="zh-CN" b="1" dirty="0" smtClean="0">
                <a:ea typeface="宋体" pitchFamily="2" charset="-122"/>
              </a:rPr>
              <a:t>is a subset</a:t>
            </a:r>
            <a:br>
              <a:rPr lang="en-US" altLang="zh-CN" b="1" dirty="0" smtClean="0">
                <a:ea typeface="宋体" pitchFamily="2" charset="-122"/>
              </a:rPr>
            </a:br>
            <a:r>
              <a:rPr lang="en-US" altLang="zh-CN" b="1" dirty="0" smtClean="0">
                <a:ea typeface="宋体" pitchFamily="2" charset="-122"/>
              </a:rPr>
              <a:t>		   </a:t>
            </a:r>
            <a:r>
              <a:rPr lang="en-US" altLang="zh-CN" b="1" i="1" dirty="0" smtClean="0">
                <a:solidFill>
                  <a:srgbClr val="FF0000"/>
                </a:solidFill>
                <a:ea typeface="宋体" pitchFamily="2" charset="-122"/>
              </a:rPr>
              <a:t>R 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 </a:t>
            </a:r>
            <a:r>
              <a:rPr lang="en-US" altLang="zh-CN" b="1" i="1" dirty="0" smtClean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b="1" baseline="-25000" dirty="0" smtClean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×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…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 × </a:t>
            </a:r>
            <a:r>
              <a:rPr lang="en-US" altLang="zh-CN" b="1" i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b="1" i="1" baseline="-250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b="1" i="1" dirty="0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b="1" dirty="0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The sets </a:t>
            </a:r>
            <a:r>
              <a:rPr lang="en-US" altLang="zh-CN" b="1" i="1" dirty="0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b="1" i="1" baseline="-25000" dirty="0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 are called the </a:t>
            </a:r>
            <a:r>
              <a:rPr lang="en-US" altLang="zh-CN" b="1" i="1" dirty="0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domains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 of </a:t>
            </a:r>
            <a:r>
              <a:rPr lang="en-US" altLang="zh-CN" b="1" i="1" dirty="0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b="1" dirty="0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The </a:t>
            </a:r>
            <a:r>
              <a:rPr lang="en-US" altLang="zh-CN" b="1" i="1" dirty="0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degree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 of </a:t>
            </a:r>
            <a:r>
              <a:rPr lang="en-US" altLang="zh-CN" b="1" i="1" dirty="0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 is </a:t>
            </a:r>
            <a:r>
              <a:rPr lang="en-US" altLang="zh-CN" b="1" i="1" dirty="0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.</a:t>
            </a:r>
            <a:endParaRPr lang="en-US" altLang="zh-CN" b="1" dirty="0" smtClean="0"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16" y="3886200"/>
            <a:ext cx="612457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8A899E-E1F0-4A7D-96E6-9CFA1ECDC48B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  <a:cs typeface="Times New Roman" pitchFamily="18" charset="0"/>
              </a:rPr>
              <a:t>§7.2: </a:t>
            </a:r>
            <a:r>
              <a:rPr lang="en-US" altLang="zh-CN" i="1" smtClean="0"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mtClean="0">
                <a:ea typeface="宋体" pitchFamily="2" charset="-122"/>
                <a:cs typeface="Times New Roman" pitchFamily="18" charset="0"/>
              </a:rPr>
              <a:t>-ary Relations</a:t>
            </a:r>
            <a:endParaRPr lang="en-US" altLang="zh-CN" i="1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i="1" dirty="0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R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 is 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functional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i="1" dirty="0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in the domain A</a:t>
            </a:r>
            <a:r>
              <a:rPr lang="en-US" altLang="zh-CN" b="1" i="1" baseline="-25000" dirty="0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b="1" i="1" dirty="0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if it contains at most one </a:t>
            </a:r>
            <a:r>
              <a:rPr lang="en-US" altLang="zh-CN" b="1" i="1" dirty="0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-tuple 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…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b="1" i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b="1" i="1" baseline="-25000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b="1" i="1" baseline="-250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…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br>
              <a:rPr lang="en-US" altLang="zh-CN" b="1" dirty="0" smtClean="0">
                <a:ea typeface="宋体" pitchFamily="2" charset="-122"/>
                <a:cs typeface="Times New Roman" pitchFamily="18" charset="0"/>
                <a:sym typeface="Symbol" pitchFamily="18" charset="2"/>
              </a:rPr>
            </a:br>
            <a:r>
              <a:rPr lang="en-US" altLang="zh-CN" b="1" dirty="0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for any value </a:t>
            </a:r>
            <a:r>
              <a:rPr lang="en-US" altLang="zh-CN" b="1" i="1" dirty="0" err="1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b="1" i="1" baseline="-25000" dirty="0" err="1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 within domain </a:t>
            </a:r>
            <a:r>
              <a:rPr lang="en-US" altLang="zh-CN" b="1" i="1" dirty="0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b="1" i="1" baseline="-25000" dirty="0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b="1" i="1" dirty="0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.</a:t>
            </a:r>
          </a:p>
          <a:p>
            <a:r>
              <a:rPr lang="en-GB" altLang="zh-CN" b="1" dirty="0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Generalisation: being functional in a combination of two or more domains.</a:t>
            </a:r>
            <a:endParaRPr lang="en-US" altLang="zh-CN" b="1" dirty="0" smtClean="0"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0BC32B-3264-4784-8DBB-23DB292D847B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Relational Databases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smtClean="0">
                <a:ea typeface="宋体" pitchFamily="2" charset="-122"/>
              </a:rPr>
              <a:t>A </a:t>
            </a:r>
            <a:r>
              <a:rPr lang="en-US" altLang="zh-CN" b="1" i="1" smtClean="0">
                <a:ea typeface="宋体" pitchFamily="2" charset="-122"/>
              </a:rPr>
              <a:t>relational database</a:t>
            </a:r>
            <a:r>
              <a:rPr lang="en-US" altLang="zh-CN" b="1" smtClean="0">
                <a:ea typeface="宋体" pitchFamily="2" charset="-122"/>
              </a:rPr>
              <a:t> is essentially just a set of relations.</a:t>
            </a:r>
          </a:p>
          <a:p>
            <a:pPr>
              <a:lnSpc>
                <a:spcPct val="90000"/>
              </a:lnSpc>
            </a:pPr>
            <a:r>
              <a:rPr lang="en-US" altLang="zh-CN" b="1" smtClean="0">
                <a:ea typeface="宋体" pitchFamily="2" charset="-122"/>
              </a:rPr>
              <a:t>A domain </a:t>
            </a:r>
            <a:r>
              <a:rPr lang="en-US" altLang="zh-CN" b="1" i="1" smtClean="0">
                <a:ea typeface="宋体" pitchFamily="2" charset="-122"/>
              </a:rPr>
              <a:t>A</a:t>
            </a:r>
            <a:r>
              <a:rPr lang="en-US" altLang="zh-CN" b="1" i="1" baseline="-25000" smtClean="0">
                <a:ea typeface="宋体" pitchFamily="2" charset="-122"/>
              </a:rPr>
              <a:t>i</a:t>
            </a:r>
            <a:r>
              <a:rPr lang="en-US" altLang="zh-CN" b="1" smtClean="0">
                <a:ea typeface="宋体" pitchFamily="2" charset="-122"/>
              </a:rPr>
              <a:t> is a </a:t>
            </a:r>
            <a:r>
              <a:rPr lang="en-US" altLang="zh-CN" b="1" i="1" smtClean="0">
                <a:ea typeface="宋体" pitchFamily="2" charset="-122"/>
              </a:rPr>
              <a:t>primary key</a:t>
            </a:r>
            <a:r>
              <a:rPr lang="en-US" altLang="zh-CN" b="1" smtClean="0">
                <a:ea typeface="宋体" pitchFamily="2" charset="-122"/>
              </a:rPr>
              <a:t> for the database if the relation </a:t>
            </a:r>
            <a:r>
              <a:rPr lang="en-US" altLang="zh-CN" b="1" i="1" smtClean="0">
                <a:ea typeface="宋体" pitchFamily="2" charset="-122"/>
              </a:rPr>
              <a:t>R</a:t>
            </a:r>
            <a:r>
              <a:rPr lang="en-US" altLang="zh-CN" b="1" smtClean="0">
                <a:ea typeface="宋体" pitchFamily="2" charset="-122"/>
              </a:rPr>
              <a:t> is functional in </a:t>
            </a:r>
            <a:r>
              <a:rPr lang="en-US" altLang="zh-CN" b="1" i="1" smtClean="0">
                <a:ea typeface="宋体" pitchFamily="2" charset="-122"/>
              </a:rPr>
              <a:t>A</a:t>
            </a:r>
            <a:r>
              <a:rPr lang="en-US" altLang="zh-CN" b="1" i="1" baseline="-25000" smtClean="0">
                <a:ea typeface="宋体" pitchFamily="2" charset="-122"/>
              </a:rPr>
              <a:t>i</a:t>
            </a:r>
            <a:r>
              <a:rPr lang="en-US" altLang="zh-CN" b="1" i="1" smtClean="0">
                <a:ea typeface="宋体" pitchFamily="2" charset="-12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b="1" smtClean="0">
                <a:ea typeface="宋体" pitchFamily="2" charset="-122"/>
              </a:rPr>
              <a:t>A </a:t>
            </a:r>
            <a:r>
              <a:rPr lang="en-US" altLang="zh-CN" b="1" i="1" smtClean="0">
                <a:ea typeface="宋体" pitchFamily="2" charset="-122"/>
              </a:rPr>
              <a:t>composite key</a:t>
            </a:r>
            <a:r>
              <a:rPr lang="en-US" altLang="zh-CN" b="1" smtClean="0">
                <a:ea typeface="宋体" pitchFamily="2" charset="-122"/>
              </a:rPr>
              <a:t> for the database is a set of domains 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{</a:t>
            </a: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</a:rPr>
              <a:t>A</a:t>
            </a:r>
            <a:r>
              <a:rPr lang="en-US" altLang="zh-CN" b="1" i="1" baseline="-25000" smtClean="0">
                <a:solidFill>
                  <a:srgbClr val="FF0000"/>
                </a:solidFill>
                <a:ea typeface="宋体" pitchFamily="2" charset="-122"/>
              </a:rPr>
              <a:t>i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, </a:t>
            </a: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</a:rPr>
              <a:t>A</a:t>
            </a:r>
            <a:r>
              <a:rPr lang="en-US" altLang="zh-CN" b="1" i="1" baseline="-25000" smtClean="0">
                <a:solidFill>
                  <a:srgbClr val="FF0000"/>
                </a:solidFill>
                <a:ea typeface="宋体" pitchFamily="2" charset="-122"/>
              </a:rPr>
              <a:t>j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,</a:t>
            </a: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b="1" i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}</a:t>
            </a:r>
            <a:r>
              <a:rPr lang="en-US" altLang="zh-CN" b="1" smtClean="0">
                <a:ea typeface="宋体" pitchFamily="2" charset="-122"/>
              </a:rPr>
              <a:t> such that </a:t>
            </a:r>
            <a:r>
              <a:rPr lang="en-US" altLang="zh-CN" b="1" i="1" smtClean="0">
                <a:ea typeface="宋体" pitchFamily="2" charset="-122"/>
              </a:rPr>
              <a:t>R</a:t>
            </a:r>
            <a:r>
              <a:rPr lang="en-US" altLang="zh-CN" b="1" smtClean="0">
                <a:ea typeface="宋体" pitchFamily="2" charset="-122"/>
              </a:rPr>
              <a:t> contains at most 1 </a:t>
            </a:r>
            <a:r>
              <a:rPr lang="en-US" altLang="zh-CN" b="1" i="1" smtClean="0">
                <a:ea typeface="宋体" pitchFamily="2" charset="-122"/>
              </a:rPr>
              <a:t>n</a:t>
            </a:r>
            <a:r>
              <a:rPr lang="en-US" altLang="zh-CN" b="1" smtClean="0">
                <a:ea typeface="宋体" pitchFamily="2" charset="-122"/>
              </a:rPr>
              <a:t>-tuple 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(</a:t>
            </a:r>
            <a:r>
              <a:rPr lang="en-US" altLang="zh-CN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,</a:t>
            </a: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</a:rPr>
              <a:t>a</a:t>
            </a:r>
            <a:r>
              <a:rPr lang="en-US" altLang="zh-CN" b="1" i="1" baseline="-25000" smtClean="0">
                <a:solidFill>
                  <a:srgbClr val="FF0000"/>
                </a:solidFill>
                <a:ea typeface="宋体" pitchFamily="2" charset="-122"/>
              </a:rPr>
              <a:t>i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,</a:t>
            </a:r>
            <a:r>
              <a:rPr lang="en-US" altLang="zh-CN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,</a:t>
            </a: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</a:rPr>
              <a:t>a</a:t>
            </a:r>
            <a:r>
              <a:rPr lang="en-US" altLang="zh-CN" b="1" i="1" baseline="-25000" smtClean="0">
                <a:solidFill>
                  <a:srgbClr val="FF0000"/>
                </a:solidFill>
                <a:ea typeface="宋体" pitchFamily="2" charset="-122"/>
              </a:rPr>
              <a:t>j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,</a:t>
            </a:r>
            <a:r>
              <a:rPr lang="en-US" altLang="zh-CN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)</a:t>
            </a:r>
            <a:r>
              <a:rPr lang="en-US" altLang="zh-CN" b="1" smtClean="0">
                <a:ea typeface="宋体" pitchFamily="2" charset="-122"/>
              </a:rPr>
              <a:t> for each composite value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   (</a:t>
            </a: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</a:rPr>
              <a:t>a</a:t>
            </a:r>
            <a:r>
              <a:rPr lang="en-US" altLang="zh-CN" b="1" i="1" baseline="-25000" smtClean="0">
                <a:solidFill>
                  <a:srgbClr val="FF0000"/>
                </a:solidFill>
                <a:ea typeface="宋体" pitchFamily="2" charset="-122"/>
              </a:rPr>
              <a:t>i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, </a:t>
            </a: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</a:rPr>
              <a:t>a</a:t>
            </a:r>
            <a:r>
              <a:rPr lang="en-US" altLang="zh-CN" b="1" i="1" baseline="-25000" smtClean="0">
                <a:solidFill>
                  <a:srgbClr val="FF0000"/>
                </a:solidFill>
                <a:ea typeface="宋体" pitchFamily="2" charset="-122"/>
              </a:rPr>
              <a:t>j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,</a:t>
            </a:r>
            <a:r>
              <a:rPr lang="en-US" altLang="zh-CN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</a:rPr>
              <a:t>)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b="1" i="1" baseline="-25000" smtClean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i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×</a:t>
            </a:r>
            <a:r>
              <a:rPr lang="en-US" altLang="zh-CN" b="1" i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b="1" i="1" baseline="-2500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j</a:t>
            </a:r>
            <a:r>
              <a:rPr lang="en-US" altLang="zh-CN" b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  <a:sym typeface="Symbol" pitchFamily="18" charset="2"/>
              </a:rPr>
              <a:t>×</a:t>
            </a:r>
            <a:r>
              <a:rPr lang="en-US" altLang="zh-CN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…</a:t>
            </a:r>
            <a:r>
              <a:rPr lang="en-US" altLang="zh-CN" b="1" smtClean="0"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F4B7BC-53B1-4EF4-8BFE-7E1AD4D00F0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5210175" cy="365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352800"/>
            <a:ext cx="5684520" cy="358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61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顶级ppt模版1</Template>
  <TotalTime>1205</TotalTime>
  <Words>568</Words>
  <Application>Microsoft Office PowerPoint</Application>
  <PresentationFormat>全屏显示(4:3)</PresentationFormat>
  <Paragraphs>104</Paragraphs>
  <Slides>20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sample</vt:lpstr>
      <vt:lpstr>Equation</vt:lpstr>
      <vt:lpstr>Discrete Mathematics</vt:lpstr>
      <vt:lpstr>PowerPoint 演示文稿</vt:lpstr>
      <vt:lpstr>Contents</vt:lpstr>
      <vt:lpstr>PowerPoint 演示文稿</vt:lpstr>
      <vt:lpstr>§7.2: n-ary Relations</vt:lpstr>
      <vt:lpstr>§7.2: n-ary Relations</vt:lpstr>
      <vt:lpstr>§7.2: n-ary Relations</vt:lpstr>
      <vt:lpstr>Relational Databases</vt:lpstr>
      <vt:lpstr>PowerPoint 演示文稿</vt:lpstr>
      <vt:lpstr>Example of Relational Data Model</vt:lpstr>
      <vt:lpstr>PowerPoint 演示文稿</vt:lpstr>
      <vt:lpstr>(Selection Operators)</vt:lpstr>
      <vt:lpstr>(Selection Operator Example)</vt:lpstr>
      <vt:lpstr>(Projection Operators)</vt:lpstr>
      <vt:lpstr>(Projection Example)</vt:lpstr>
      <vt:lpstr>(Join Operator)</vt:lpstr>
      <vt:lpstr>(Join Example)</vt:lpstr>
      <vt:lpstr>PowerPoint 演示文稿</vt:lpstr>
      <vt:lpstr>Example of SQL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</dc:creator>
  <cp:lastModifiedBy>worker</cp:lastModifiedBy>
  <cp:revision>272</cp:revision>
  <cp:lastPrinted>1601-01-01T00:00:00Z</cp:lastPrinted>
  <dcterms:created xsi:type="dcterms:W3CDTF">1601-01-01T00:00:00Z</dcterms:created>
  <dcterms:modified xsi:type="dcterms:W3CDTF">2018-10-22T07:09:33Z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