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sldIdLst>
    <p:sldId id="257" r:id="rId2"/>
    <p:sldId id="258" r:id="rId3"/>
    <p:sldId id="259" r:id="rId4"/>
    <p:sldId id="271" r:id="rId5"/>
    <p:sldId id="309" r:id="rId6"/>
    <p:sldId id="310" r:id="rId7"/>
    <p:sldId id="311" r:id="rId8"/>
    <p:sldId id="328" r:id="rId9"/>
    <p:sldId id="312" r:id="rId10"/>
    <p:sldId id="314" r:id="rId11"/>
    <p:sldId id="308" r:id="rId12"/>
    <p:sldId id="319" r:id="rId13"/>
    <p:sldId id="320" r:id="rId14"/>
    <p:sldId id="329" r:id="rId15"/>
    <p:sldId id="317" r:id="rId16"/>
    <p:sldId id="318" r:id="rId17"/>
    <p:sldId id="322" r:id="rId18"/>
    <p:sldId id="326" r:id="rId19"/>
    <p:sldId id="323" r:id="rId20"/>
    <p:sldId id="324" r:id="rId21"/>
    <p:sldId id="327" r:id="rId22"/>
    <p:sldId id="325" r:id="rId23"/>
    <p:sldId id="332" r:id="rId24"/>
    <p:sldId id="333" r:id="rId25"/>
    <p:sldId id="321" r:id="rId26"/>
    <p:sldId id="331" r:id="rId27"/>
    <p:sldId id="330" r:id="rId28"/>
    <p:sldId id="303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C1602"/>
    <a:srgbClr val="EF6FC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10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FD824BD-6E5C-460F-943A-9409BA558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95974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824BD-6E5C-460F-943A-9409BA55853D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823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a1"/>
          <p:cNvSpPr>
            <a:spLocks noChangeArrowheads="1"/>
          </p:cNvSpPr>
          <p:nvPr/>
        </p:nvSpPr>
        <p:spPr bwMode="gray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sp>
        <p:nvSpPr>
          <p:cNvPr id="7" name="Rectangle 5" descr="a2"/>
          <p:cNvSpPr>
            <a:spLocks noChangeArrowheads="1"/>
          </p:cNvSpPr>
          <p:nvPr/>
        </p:nvSpPr>
        <p:spPr bwMode="gray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44500" y="2514600"/>
            <a:ext cx="1765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Verdana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551613"/>
            <a:ext cx="2133600" cy="169862"/>
          </a:xfrm>
        </p:spPr>
        <p:txBody>
          <a:bodyPr/>
          <a:lstStyle>
            <a:lvl1pPr>
              <a:defRPr smtClean="0">
                <a:effectLst/>
                <a:latin typeface="Arial" charset="0"/>
              </a:defRPr>
            </a:lvl1pPr>
          </a:lstStyle>
          <a:p>
            <a:pPr>
              <a:defRPr/>
            </a:pPr>
            <a:fld id="{050B9A27-AE50-4D6C-9BA8-B17CE33E4586}" type="datetime1">
              <a:rPr lang="zh-CN" altLang="en-US"/>
              <a:pPr>
                <a:defRPr/>
              </a:pPr>
              <a:t>2021/10/29</a:t>
            </a:fld>
            <a:endParaRPr lang="en-US" altLang="zh-CN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 smtClean="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>
                <a:effectLst/>
                <a:latin typeface="+mn-lt"/>
              </a:defRPr>
            </a:lvl1pPr>
          </a:lstStyle>
          <a:p>
            <a:pPr>
              <a:defRPr/>
            </a:pPr>
            <a:fld id="{F008AB2B-9452-4621-BD99-589390E7C3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03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ED85B-DB2D-4A74-898F-DA2FA9C44010}" type="datetime1">
              <a:rPr lang="zh-CN" altLang="en-US"/>
              <a:pPr>
                <a:defRPr/>
              </a:pPr>
              <a:t>2021/10/29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82A3E-49CC-4385-BA77-CD5E657587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322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313A3-AA8D-497F-8188-C3EE0AEB65E5}" type="datetime1">
              <a:rPr lang="zh-CN" altLang="en-US"/>
              <a:pPr>
                <a:defRPr/>
              </a:pPr>
              <a:t>2021/10/29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04DBC-9EC9-4904-B95E-EFFEA4E385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7017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63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5413"/>
            <a:ext cx="4038600" cy="2363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ED5E9-E864-4E51-ADE1-D1B722F6990C}" type="datetime1">
              <a:rPr lang="zh-CN" altLang="en-US"/>
              <a:pPr>
                <a:defRPr/>
              </a:pPr>
              <a:t>2021/10/29</a:t>
            </a:fld>
            <a:r>
              <a:rPr lang="en-US" altLang="zh-CN"/>
              <a:t>www.themegallery.com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97E6E-6AAF-4CBE-8A99-0AF368370C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459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FBB67-0B05-4AE2-B5DA-F01C03E2EA45}" type="datetime1">
              <a:rPr lang="zh-CN" altLang="en-US"/>
              <a:pPr>
                <a:defRPr/>
              </a:pPr>
              <a:t>2021/10/29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55ED8-858C-4694-B7D1-C5148BBC1C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997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DC502-6B83-496C-B55E-3D032FC2732C}" type="datetime1">
              <a:rPr lang="zh-CN" altLang="en-US"/>
              <a:pPr>
                <a:defRPr/>
              </a:pPr>
              <a:t>2021/10/29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386A0-7489-4527-BF3E-9CC253E631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4669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63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63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5413"/>
            <a:ext cx="4038600" cy="2363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5413"/>
            <a:ext cx="4038600" cy="2363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38FB9-1CF6-46CE-BA99-7D5873733841}" type="datetime1">
              <a:rPr lang="zh-CN" altLang="en-US"/>
              <a:pPr>
                <a:defRPr/>
              </a:pPr>
              <a:t>2021/10/29</a:t>
            </a:fld>
            <a:r>
              <a:rPr lang="en-US" altLang="zh-CN"/>
              <a:t>www.themegallery.com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554EC6-EFF2-422E-9973-E7C971C766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18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A653B-EB1E-4E2F-9C36-902EA639BB03}" type="datetime1">
              <a:rPr lang="zh-CN" altLang="en-US"/>
              <a:pPr>
                <a:defRPr/>
              </a:pPr>
              <a:t>2021/10/29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B3112-201D-4091-999B-15AE614862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808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6ECEB-D74D-45F0-B3C0-2719405E8DD8}" type="datetime1">
              <a:rPr lang="zh-CN" altLang="en-US"/>
              <a:pPr>
                <a:defRPr/>
              </a:pPr>
              <a:t>2021/10/29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1C0AD-1C25-465C-8AC7-4B99FF188B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681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2D7B2-C90E-467A-8D50-DF7027D029EB}" type="datetime1">
              <a:rPr lang="zh-CN" altLang="en-US"/>
              <a:pPr>
                <a:defRPr/>
              </a:pPr>
              <a:t>2021/10/29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00FB8-37AF-435A-8D2A-148CA541E5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787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641DC-3F08-42B3-8CC0-FC0C66EEC53C}" type="datetime1">
              <a:rPr lang="zh-CN" altLang="en-US"/>
              <a:pPr>
                <a:defRPr/>
              </a:pPr>
              <a:t>2021/10/29</a:t>
            </a:fld>
            <a:r>
              <a:rPr lang="en-US" altLang="zh-CN"/>
              <a:t>www.themegallery.com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ACFEF-BF35-4CA7-8D76-5266B54D2D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782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382B9-129C-42AE-831D-ABCD0251C491}" type="datetime1">
              <a:rPr lang="zh-CN" altLang="en-US"/>
              <a:pPr>
                <a:defRPr/>
              </a:pPr>
              <a:t>2021/10/29</a:t>
            </a:fld>
            <a:r>
              <a:rPr lang="en-US" altLang="zh-CN"/>
              <a:t>www.themegallery.com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7133E-6CA8-46E8-8300-50D382C60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394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86FD4-7857-46E8-8423-40564E8D5F45}" type="datetime1">
              <a:rPr lang="zh-CN" altLang="en-US"/>
              <a:pPr>
                <a:defRPr/>
              </a:pPr>
              <a:t>2021/10/29</a:t>
            </a:fld>
            <a:r>
              <a:rPr lang="en-US" altLang="zh-CN"/>
              <a:t>www.themegallery.com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01401-B1D8-402F-883F-C9AF28DFA4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399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F6AC4-CB3D-42A7-9BEB-0D8816406505}" type="datetime1">
              <a:rPr lang="zh-CN" altLang="en-US"/>
              <a:pPr>
                <a:defRPr/>
              </a:pPr>
              <a:t>2021/10/29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53604-F496-4830-BD67-55F909E572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709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BBFA3-E18C-44F6-940F-3292BBB02312}" type="datetime1">
              <a:rPr lang="zh-CN" altLang="en-US"/>
              <a:pPr>
                <a:defRPr/>
              </a:pPr>
              <a:t>2021/10/29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B0A7B-558F-482B-8C09-81FDC11ACF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3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a1"/>
          <p:cNvSpPr>
            <a:spLocks noChangeArrowheads="1"/>
          </p:cNvSpPr>
          <p:nvPr/>
        </p:nvSpPr>
        <p:spPr bwMode="gray">
          <a:xfrm>
            <a:off x="592138" y="0"/>
            <a:ext cx="2066925" cy="83820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2730500" y="0"/>
            <a:ext cx="2138363" cy="838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sp>
        <p:nvSpPr>
          <p:cNvPr id="1028" name="Rectangle 4" descr="a2"/>
          <p:cNvSpPr>
            <a:spLocks noChangeArrowheads="1"/>
          </p:cNvSpPr>
          <p:nvPr/>
        </p:nvSpPr>
        <p:spPr bwMode="gray">
          <a:xfrm>
            <a:off x="4938713" y="0"/>
            <a:ext cx="2066925" cy="838200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7077075" y="0"/>
            <a:ext cx="2066925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gray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432"/>
            <a:chExt cx="5760" cy="384"/>
          </a:xfrm>
        </p:grpSpPr>
        <p:sp>
          <p:nvSpPr>
            <p:cNvPr id="1038" name="Rectangle 8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b="0"/>
            </a:p>
          </p:txBody>
        </p:sp>
        <p:sp>
          <p:nvSpPr>
            <p:cNvPr id="1039" name="Rectangle 9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b="0"/>
            </a:p>
          </p:txBody>
        </p:sp>
      </p:grp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37B1DB6A-0C54-4351-BC02-2B68E18E8F32}" type="datetime1">
              <a:rPr lang="zh-CN" altLang="en-US"/>
              <a:pPr>
                <a:defRPr/>
              </a:pPr>
              <a:t>2021/10/29</a:t>
            </a:fld>
            <a:r>
              <a:rPr lang="en-US" altLang="zh-CN"/>
              <a:t>www.themegallery.com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FD8F8427-11E2-43E7-9A2B-3753E0C911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6" name="Rectangle 14"/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7" name="Text Box 15"/>
          <p:cNvSpPr txBox="1">
            <a:spLocks noChangeArrowheads="1"/>
          </p:cNvSpPr>
          <p:nvPr/>
        </p:nvSpPr>
        <p:spPr bwMode="auto">
          <a:xfrm>
            <a:off x="7391400" y="76200"/>
            <a:ext cx="1765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1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FAFB6-9E30-4C25-A669-57E3AB256957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8A8274AE-FA6E-41E2-9861-0BD6BB87C937}" type="slidenum">
              <a:rPr lang="en-US" altLang="zh-CN" sz="1200" b="0">
                <a:latin typeface="+mn-lt"/>
              </a:rPr>
              <a:pPr algn="r">
                <a:defRPr/>
              </a:pPr>
              <a:t>1</a:t>
            </a:fld>
            <a:endParaRPr lang="en-US" altLang="zh-CN" sz="1200" b="0">
              <a:latin typeface="+mn-lt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2743200"/>
            <a:ext cx="6705600" cy="99060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Discrete Mathematics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715000"/>
            <a:ext cx="6719888" cy="381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zh-CN" b="1">
                <a:ea typeface="宋体" pitchFamily="2" charset="-122"/>
              </a:rPr>
              <a:t>South China University of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61821" y="5815011"/>
            <a:ext cx="2133600" cy="320675"/>
          </a:xfrm>
        </p:spPr>
        <p:txBody>
          <a:bodyPr/>
          <a:lstStyle/>
          <a:p>
            <a:pPr>
              <a:defRPr/>
            </a:pPr>
            <a:fld id="{73EC3B34-93BB-46C0-89A5-3C65ACF2CC4F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Zero-One Reflexive, Symmetric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ea typeface="宋体" pitchFamily="2" charset="-122"/>
              </a:rPr>
              <a:t>Recall:</a:t>
            </a:r>
            <a:r>
              <a:rPr lang="en-US" altLang="zh-CN" b="1" i="1" dirty="0">
                <a:ea typeface="宋体" pitchFamily="2" charset="-122"/>
              </a:rPr>
              <a:t> Reflexive</a:t>
            </a:r>
            <a:r>
              <a:rPr lang="en-US" altLang="zh-CN" b="1" dirty="0">
                <a:ea typeface="宋体" pitchFamily="2" charset="-122"/>
              </a:rPr>
              <a:t>,</a:t>
            </a:r>
            <a:r>
              <a:rPr lang="en-US" altLang="zh-CN" b="1" i="1" dirty="0">
                <a:ea typeface="宋体" pitchFamily="2" charset="-122"/>
              </a:rPr>
              <a:t>  </a:t>
            </a:r>
            <a:r>
              <a:rPr lang="en-US" altLang="zh-CN" b="1" dirty="0">
                <a:ea typeface="宋体" pitchFamily="2" charset="-122"/>
              </a:rPr>
              <a:t>s</a:t>
            </a:r>
            <a:r>
              <a:rPr lang="en-US" altLang="zh-CN" b="1" i="1" dirty="0">
                <a:ea typeface="宋体" pitchFamily="2" charset="-122"/>
              </a:rPr>
              <a:t>ymmetric, and antisymmetric </a:t>
            </a:r>
            <a:r>
              <a:rPr lang="en-US" altLang="zh-CN" b="1" dirty="0">
                <a:ea typeface="宋体" pitchFamily="2" charset="-122"/>
              </a:rPr>
              <a:t>relations.</a:t>
            </a:r>
          </a:p>
          <a:p>
            <a:pPr lvl="1"/>
            <a:r>
              <a:rPr lang="en-US" altLang="zh-CN" b="1" dirty="0">
                <a:ea typeface="宋体" pitchFamily="2" charset="-122"/>
              </a:rPr>
              <a:t>These relation characteristics are very easy to recognize by inspection of the zero-one matrix.</a:t>
            </a:r>
          </a:p>
        </p:txBody>
      </p:sp>
      <p:graphicFrame>
        <p:nvGraphicFramePr>
          <p:cNvPr id="12293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01276025"/>
              </p:ext>
            </p:extLst>
          </p:nvPr>
        </p:nvGraphicFramePr>
        <p:xfrm>
          <a:off x="1314450" y="3984625"/>
          <a:ext cx="6111875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2" name="Equation" r:id="rId3" imgW="3200400" imgH="914400" progId="Equation.DSMT4">
                  <p:embed/>
                </p:oleObj>
              </mc:Choice>
              <mc:Fallback>
                <p:oleObj name="Equation" r:id="rId3" imgW="320040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3984625"/>
                        <a:ext cx="6111875" cy="174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Line 5"/>
          <p:cNvSpPr>
            <a:spLocks noChangeShapeType="1"/>
          </p:cNvSpPr>
          <p:nvPr/>
        </p:nvSpPr>
        <p:spPr bwMode="auto">
          <a:xfrm>
            <a:off x="3779429" y="4183700"/>
            <a:ext cx="1447800" cy="1447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5" name="Line 6"/>
          <p:cNvSpPr>
            <a:spLocks noChangeShapeType="1"/>
          </p:cNvSpPr>
          <p:nvPr/>
        </p:nvSpPr>
        <p:spPr bwMode="auto">
          <a:xfrm>
            <a:off x="5876925" y="4111656"/>
            <a:ext cx="1447800" cy="1447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6" name="Line 7"/>
          <p:cNvSpPr>
            <a:spLocks noChangeShapeType="1"/>
          </p:cNvSpPr>
          <p:nvPr/>
        </p:nvSpPr>
        <p:spPr bwMode="auto">
          <a:xfrm flipV="1">
            <a:off x="3782035" y="4275991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7" name="Line 8"/>
          <p:cNvSpPr>
            <a:spLocks noChangeShapeType="1"/>
          </p:cNvSpPr>
          <p:nvPr/>
        </p:nvSpPr>
        <p:spPr bwMode="auto">
          <a:xfrm flipV="1">
            <a:off x="4285853" y="4725435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8" name="Line 9"/>
          <p:cNvSpPr>
            <a:spLocks noChangeShapeType="1"/>
          </p:cNvSpPr>
          <p:nvPr/>
        </p:nvSpPr>
        <p:spPr bwMode="auto">
          <a:xfrm flipV="1">
            <a:off x="6026999" y="423259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 flipV="1">
            <a:off x="6448425" y="4690461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 flipV="1">
            <a:off x="6448425" y="4652361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1" name="Text Box 12"/>
          <p:cNvSpPr txBox="1">
            <a:spLocks noChangeArrowheads="1"/>
          </p:cNvSpPr>
          <p:nvPr/>
        </p:nvSpPr>
        <p:spPr bwMode="auto">
          <a:xfrm>
            <a:off x="762000" y="5884624"/>
            <a:ext cx="2162175" cy="669925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i="1" dirty="0">
                <a:latin typeface="Times New Roman" pitchFamily="18" charset="0"/>
              </a:rPr>
              <a:t>Reflexive</a:t>
            </a:r>
            <a:r>
              <a:rPr lang="en-US" altLang="zh-CN" dirty="0">
                <a:latin typeface="Times New Roman" pitchFamily="18" charset="0"/>
              </a:rPr>
              <a:t>:</a:t>
            </a:r>
            <a:br>
              <a:rPr lang="en-US" altLang="zh-CN" dirty="0">
                <a:latin typeface="Times New Roman" pitchFamily="18" charset="0"/>
              </a:rPr>
            </a:br>
            <a:r>
              <a:rPr lang="en-US" altLang="zh-CN" dirty="0">
                <a:latin typeface="Times New Roman" pitchFamily="18" charset="0"/>
              </a:rPr>
              <a:t>only 1’s on diagonal</a:t>
            </a:r>
          </a:p>
        </p:txBody>
      </p:sp>
      <p:sp>
        <p:nvSpPr>
          <p:cNvPr id="12303" name="Text Box 14"/>
          <p:cNvSpPr txBox="1">
            <a:spLocks noChangeArrowheads="1"/>
          </p:cNvSpPr>
          <p:nvPr/>
        </p:nvSpPr>
        <p:spPr bwMode="auto">
          <a:xfrm>
            <a:off x="3644491" y="5747304"/>
            <a:ext cx="1717675" cy="944563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i="1" dirty="0">
                <a:latin typeface="Times New Roman" pitchFamily="18" charset="0"/>
              </a:rPr>
              <a:t>Symmetric</a:t>
            </a:r>
            <a:r>
              <a:rPr lang="en-US" altLang="zh-CN" dirty="0">
                <a:latin typeface="Times New Roman" pitchFamily="18" charset="0"/>
              </a:rPr>
              <a:t>:</a:t>
            </a:r>
            <a:br>
              <a:rPr lang="en-US" altLang="zh-CN" dirty="0">
                <a:latin typeface="Times New Roman" pitchFamily="18" charset="0"/>
              </a:rPr>
            </a:br>
            <a:r>
              <a:rPr lang="en-US" altLang="zh-CN" dirty="0">
                <a:latin typeface="Times New Roman" pitchFamily="18" charset="0"/>
              </a:rPr>
              <a:t>all identical</a:t>
            </a:r>
            <a:br>
              <a:rPr lang="en-US" altLang="zh-CN" dirty="0">
                <a:latin typeface="Times New Roman" pitchFamily="18" charset="0"/>
              </a:rPr>
            </a:br>
            <a:r>
              <a:rPr lang="en-US" altLang="zh-CN" dirty="0">
                <a:latin typeface="Times New Roman" pitchFamily="18" charset="0"/>
              </a:rPr>
              <a:t>across diagonal</a:t>
            </a:r>
          </a:p>
        </p:txBody>
      </p:sp>
      <p:sp>
        <p:nvSpPr>
          <p:cNvPr id="12304" name="Text Box 15"/>
          <p:cNvSpPr txBox="1">
            <a:spLocks noChangeArrowheads="1"/>
          </p:cNvSpPr>
          <p:nvPr/>
        </p:nvSpPr>
        <p:spPr bwMode="auto">
          <a:xfrm>
            <a:off x="5837237" y="5750892"/>
            <a:ext cx="1831975" cy="944563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i="1" dirty="0" err="1">
                <a:latin typeface="Times New Roman" pitchFamily="18" charset="0"/>
              </a:rPr>
              <a:t>antisymmetric</a:t>
            </a:r>
            <a:r>
              <a:rPr lang="en-US" altLang="zh-CN" dirty="0">
                <a:latin typeface="Times New Roman" pitchFamily="18" charset="0"/>
              </a:rPr>
              <a:t>:</a:t>
            </a:r>
            <a:br>
              <a:rPr lang="en-US" altLang="zh-CN" dirty="0">
                <a:latin typeface="Times New Roman" pitchFamily="18" charset="0"/>
              </a:rPr>
            </a:br>
            <a:r>
              <a:rPr lang="en-US" altLang="zh-CN" dirty="0">
                <a:latin typeface="Times New Roman" pitchFamily="18" charset="0"/>
              </a:rPr>
              <a:t>all 1’s are across</a:t>
            </a:r>
            <a:br>
              <a:rPr lang="en-US" altLang="zh-CN" dirty="0">
                <a:latin typeface="Times New Roman" pitchFamily="18" charset="0"/>
              </a:rPr>
            </a:br>
            <a:r>
              <a:rPr lang="en-US" altLang="zh-CN" dirty="0">
                <a:latin typeface="Times New Roman" pitchFamily="18" charset="0"/>
              </a:rPr>
              <a:t>from 0’s</a:t>
            </a:r>
          </a:p>
        </p:txBody>
      </p:sp>
      <p:sp>
        <p:nvSpPr>
          <p:cNvPr id="12305" name="Text Box 16"/>
          <p:cNvSpPr txBox="1">
            <a:spLocks noChangeArrowheads="1"/>
          </p:cNvSpPr>
          <p:nvPr/>
        </p:nvSpPr>
        <p:spPr bwMode="auto">
          <a:xfrm>
            <a:off x="1484312" y="5041931"/>
            <a:ext cx="5492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0" dirty="0">
                <a:latin typeface="Times New Roman" pitchFamily="18" charset="0"/>
              </a:rPr>
              <a:t>any-</a:t>
            </a:r>
            <a:br>
              <a:rPr lang="en-US" altLang="zh-CN" sz="1400" b="0" dirty="0">
                <a:latin typeface="Times New Roman" pitchFamily="18" charset="0"/>
              </a:rPr>
            </a:br>
            <a:r>
              <a:rPr lang="en-US" altLang="zh-CN" sz="1400" b="0" dirty="0">
                <a:latin typeface="Times New Roman" pitchFamily="18" charset="0"/>
              </a:rPr>
              <a:t>thing</a:t>
            </a:r>
          </a:p>
        </p:txBody>
      </p:sp>
      <p:sp>
        <p:nvSpPr>
          <p:cNvPr id="12306" name="Text Box 17"/>
          <p:cNvSpPr txBox="1">
            <a:spLocks noChangeArrowheads="1"/>
          </p:cNvSpPr>
          <p:nvPr/>
        </p:nvSpPr>
        <p:spPr bwMode="auto">
          <a:xfrm>
            <a:off x="2165032" y="4017229"/>
            <a:ext cx="5492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b="0" dirty="0">
                <a:latin typeface="Times New Roman" pitchFamily="18" charset="0"/>
              </a:rPr>
              <a:t>any-</a:t>
            </a:r>
            <a:br>
              <a:rPr lang="en-US" altLang="zh-CN" sz="1400" b="0" dirty="0">
                <a:latin typeface="Times New Roman" pitchFamily="18" charset="0"/>
              </a:rPr>
            </a:br>
            <a:r>
              <a:rPr lang="en-US" altLang="zh-CN" sz="1400" b="0" dirty="0">
                <a:latin typeface="Times New Roman" pitchFamily="18" charset="0"/>
              </a:rPr>
              <a:t>thing</a:t>
            </a:r>
          </a:p>
        </p:txBody>
      </p:sp>
      <p:sp>
        <p:nvSpPr>
          <p:cNvPr id="12309" name="Text Box 20"/>
          <p:cNvSpPr txBox="1">
            <a:spLocks noChangeArrowheads="1"/>
          </p:cNvSpPr>
          <p:nvPr/>
        </p:nvSpPr>
        <p:spPr bwMode="auto">
          <a:xfrm rot="2750863">
            <a:off x="3882629" y="4755200"/>
            <a:ext cx="806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1400" b="0" dirty="0">
                <a:latin typeface="Times New Roman" pitchFamily="18" charset="0"/>
              </a:rPr>
              <a:t>anything</a:t>
            </a:r>
          </a:p>
        </p:txBody>
      </p:sp>
      <p:sp>
        <p:nvSpPr>
          <p:cNvPr id="12310" name="Text Box 21"/>
          <p:cNvSpPr txBox="1">
            <a:spLocks noChangeArrowheads="1"/>
          </p:cNvSpPr>
          <p:nvPr/>
        </p:nvSpPr>
        <p:spPr bwMode="auto">
          <a:xfrm rot="2750863">
            <a:off x="6071242" y="4752826"/>
            <a:ext cx="806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1400" b="0" dirty="0">
                <a:latin typeface="Times New Roman" pitchFamily="18" charset="0"/>
              </a:rPr>
              <a:t>anything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1" grpId="0" animBg="1"/>
      <p:bldP spid="12303" grpId="0" animBg="1"/>
      <p:bldP spid="1230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9C6C7D-1435-4B01-9D62-507DB603CB91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93604BD1-658C-4A0F-838B-DB28278BADDE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11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13317" name="Group 4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13319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0"/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0"/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/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/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/>
            </a:p>
          </p:txBody>
        </p:sp>
      </p:grpSp>
      <p:sp>
        <p:nvSpPr>
          <p:cNvPr id="133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67000" y="3352800"/>
            <a:ext cx="3657600" cy="762000"/>
          </a:xfrm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ea typeface="宋体" pitchFamily="2" charset="-122"/>
              </a:rPr>
              <a:t>Representing Relations Using Digraphs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b="1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EE145-DA06-471F-AED2-9F027033FEA7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Definition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A directed graph, or digraph is 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               G=(V, E).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V:  a set of vertices ( or nodes )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i="1" dirty="0">
                <a:ea typeface="宋体" pitchFamily="2" charset="-122"/>
              </a:rPr>
              <a:t>E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</a:t>
            </a:r>
            <a:r>
              <a:rPr lang="en-US" altLang="zh-CN" b="1" i="1" dirty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b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×</a:t>
            </a:r>
            <a:r>
              <a:rPr lang="en-US" altLang="zh-CN" b="1" i="1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:  a set of edges ( or arcs ), ordered pairs of </a:t>
            </a:r>
            <a:r>
              <a:rPr lang="en-US" altLang="zh-CN" b="1" dirty="0">
                <a:ea typeface="宋体" pitchFamily="2" charset="-122"/>
              </a:rPr>
              <a:t>V’s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elements. 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 for edge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ea typeface="宋体" pitchFamily="2" charset="-122"/>
              </a:rPr>
              <a:t>a,b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)</a:t>
            </a:r>
            <a:r>
              <a:rPr lang="en-US" altLang="zh-CN" b="1" dirty="0">
                <a:ea typeface="宋体" pitchFamily="2" charset="-122"/>
              </a:rPr>
              <a:t>, 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 is called the initial vertex, and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 is called the terminal vertex.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4C279-F7AF-4AB1-AFD9-3F53CD9B640A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  <a:ea typeface="宋体" pitchFamily="2" charset="-122"/>
              </a:rPr>
              <a:t> Example: Digraphs </a:t>
            </a:r>
            <a:r>
              <a:rPr lang="en-US" altLang="zh-CN" dirty="0">
                <a:sym typeface="Symbol" pitchFamily="18" charset="2"/>
              </a:rPr>
              <a:t> </a:t>
            </a:r>
            <a:r>
              <a:rPr lang="en-US" altLang="zh-CN" dirty="0">
                <a:solidFill>
                  <a:srgbClr val="FFFFFF"/>
                </a:solidFill>
                <a:ea typeface="宋体" pitchFamily="2" charset="-122"/>
              </a:rPr>
              <a:t>relations</a:t>
            </a:r>
            <a:endParaRPr lang="zh-CN" altLang="en-US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748" y="1485900"/>
            <a:ext cx="8763000" cy="1943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Digraph G=(V, E)  and relation R: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ea typeface="宋体" pitchFamily="2" charset="-122"/>
              </a:rPr>
              <a:t>                       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E = R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Example[Digraph </a:t>
            </a:r>
            <a:r>
              <a:rPr lang="en-US" altLang="zh-CN" dirty="0">
                <a:sym typeface="Symbol" pitchFamily="18" charset="2"/>
              </a:rPr>
              <a:t> </a:t>
            </a:r>
            <a:r>
              <a:rPr lang="en-US" altLang="zh-CN" dirty="0">
                <a:ea typeface="宋体" pitchFamily="2" charset="-122"/>
              </a:rPr>
              <a:t>relation].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R = { (1,1),(1,3),(2,1),(2,3),(2,4),(3,1),(3,2),(4,1) }</a:t>
            </a:r>
          </a:p>
          <a:p>
            <a:pPr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</p:txBody>
      </p:sp>
      <p:grpSp>
        <p:nvGrpSpPr>
          <p:cNvPr id="15365" name="Group 32"/>
          <p:cNvGrpSpPr>
            <a:grpSpLocks/>
          </p:cNvGrpSpPr>
          <p:nvPr/>
        </p:nvGrpSpPr>
        <p:grpSpPr bwMode="auto">
          <a:xfrm>
            <a:off x="2514600" y="4191000"/>
            <a:ext cx="3048000" cy="2286000"/>
            <a:chOff x="720" y="768"/>
            <a:chExt cx="1248" cy="1152"/>
          </a:xfrm>
        </p:grpSpPr>
        <p:sp>
          <p:nvSpPr>
            <p:cNvPr id="15380" name="Oval 4"/>
            <p:cNvSpPr>
              <a:spLocks noChangeArrowheads="1"/>
            </p:cNvSpPr>
            <p:nvPr/>
          </p:nvSpPr>
          <p:spPr bwMode="auto">
            <a:xfrm>
              <a:off x="768" y="100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</a:t>
              </a:r>
            </a:p>
          </p:txBody>
        </p:sp>
        <p:sp>
          <p:nvSpPr>
            <p:cNvPr id="15381" name="Oval 5"/>
            <p:cNvSpPr>
              <a:spLocks noChangeArrowheads="1"/>
            </p:cNvSpPr>
            <p:nvPr/>
          </p:nvSpPr>
          <p:spPr bwMode="auto">
            <a:xfrm>
              <a:off x="1728" y="100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2</a:t>
              </a:r>
            </a:p>
          </p:txBody>
        </p:sp>
        <p:sp>
          <p:nvSpPr>
            <p:cNvPr id="15382" name="Oval 6"/>
            <p:cNvSpPr>
              <a:spLocks noChangeArrowheads="1"/>
            </p:cNvSpPr>
            <p:nvPr/>
          </p:nvSpPr>
          <p:spPr bwMode="auto">
            <a:xfrm>
              <a:off x="768" y="16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4</a:t>
              </a:r>
            </a:p>
          </p:txBody>
        </p:sp>
        <p:sp>
          <p:nvSpPr>
            <p:cNvPr id="15383" name="Oval 7"/>
            <p:cNvSpPr>
              <a:spLocks noChangeArrowheads="1"/>
            </p:cNvSpPr>
            <p:nvPr/>
          </p:nvSpPr>
          <p:spPr bwMode="auto">
            <a:xfrm>
              <a:off x="1728" y="16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15384" name="Line 8"/>
            <p:cNvSpPr>
              <a:spLocks noChangeShapeType="1"/>
            </p:cNvSpPr>
            <p:nvPr/>
          </p:nvSpPr>
          <p:spPr bwMode="auto">
            <a:xfrm flipH="1"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5" name="Line 9"/>
            <p:cNvSpPr>
              <a:spLocks noChangeShapeType="1"/>
            </p:cNvSpPr>
            <p:nvPr/>
          </p:nvSpPr>
          <p:spPr bwMode="auto">
            <a:xfrm>
              <a:off x="1824" y="124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6" name="Line 10"/>
            <p:cNvSpPr>
              <a:spLocks noChangeShapeType="1"/>
            </p:cNvSpPr>
            <p:nvPr/>
          </p:nvSpPr>
          <p:spPr bwMode="auto">
            <a:xfrm flipV="1">
              <a:off x="1872" y="124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7" name="Line 11"/>
            <p:cNvSpPr>
              <a:spLocks noChangeShapeType="1"/>
            </p:cNvSpPr>
            <p:nvPr/>
          </p:nvSpPr>
          <p:spPr bwMode="auto">
            <a:xfrm>
              <a:off x="1008" y="1200"/>
              <a:ext cx="76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8" name="Line 12"/>
            <p:cNvSpPr>
              <a:spLocks noChangeShapeType="1"/>
            </p:cNvSpPr>
            <p:nvPr/>
          </p:nvSpPr>
          <p:spPr bwMode="auto">
            <a:xfrm flipH="1" flipV="1">
              <a:off x="912" y="1248"/>
              <a:ext cx="76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9" name="Line 13"/>
            <p:cNvSpPr>
              <a:spLocks noChangeShapeType="1"/>
            </p:cNvSpPr>
            <p:nvPr/>
          </p:nvSpPr>
          <p:spPr bwMode="auto">
            <a:xfrm flipH="1">
              <a:off x="1008" y="1200"/>
              <a:ext cx="76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0" name="Line 14"/>
            <p:cNvSpPr>
              <a:spLocks noChangeShapeType="1"/>
            </p:cNvSpPr>
            <p:nvPr/>
          </p:nvSpPr>
          <p:spPr bwMode="auto">
            <a:xfrm flipV="1">
              <a:off x="864" y="124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1" name="AutoShape 17"/>
            <p:cNvSpPr>
              <a:spLocks noChangeArrowheads="1"/>
            </p:cNvSpPr>
            <p:nvPr/>
          </p:nvSpPr>
          <p:spPr bwMode="auto">
            <a:xfrm>
              <a:off x="720" y="768"/>
              <a:ext cx="288" cy="384"/>
            </a:xfrm>
            <a:custGeom>
              <a:avLst/>
              <a:gdLst>
                <a:gd name="T0" fmla="*/ 144 w 21600"/>
                <a:gd name="T1" fmla="*/ 0 h 21600"/>
                <a:gd name="T2" fmla="*/ 36 w 21600"/>
                <a:gd name="T3" fmla="*/ 192 h 21600"/>
                <a:gd name="T4" fmla="*/ 144 w 21600"/>
                <a:gd name="T5" fmla="*/ 96 h 21600"/>
                <a:gd name="T6" fmla="*/ 324 w 21600"/>
                <a:gd name="T7" fmla="*/ 192 h 21600"/>
                <a:gd name="T8" fmla="*/ 252 w 21600"/>
                <a:gd name="T9" fmla="*/ 288 h 21600"/>
                <a:gd name="T10" fmla="*/ 180 w 21600"/>
                <a:gd name="T11" fmla="*/ 19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5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5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5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5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5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5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4C279-F7AF-4AB1-AFD9-3F53CD9B640A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55638"/>
            <a:ext cx="7800975" cy="563562"/>
          </a:xfrm>
        </p:spPr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  <a:ea typeface="宋体" pitchFamily="2" charset="-122"/>
              </a:rPr>
              <a:t> Example: </a:t>
            </a:r>
            <a:r>
              <a:rPr lang="en-US" altLang="zh-CN" i="1" dirty="0">
                <a:solidFill>
                  <a:srgbClr val="FFFFFF"/>
                </a:solidFill>
                <a:ea typeface="宋体" pitchFamily="2" charset="-122"/>
              </a:rPr>
              <a:t>relations</a:t>
            </a:r>
            <a:r>
              <a:rPr lang="en-US" altLang="zh-CN" i="1" dirty="0">
                <a:sym typeface="Symbol" pitchFamily="18" charset="2"/>
              </a:rPr>
              <a:t></a:t>
            </a:r>
            <a:r>
              <a:rPr lang="en-US" altLang="zh-CN" i="1" dirty="0">
                <a:solidFill>
                  <a:srgbClr val="FFFFFF"/>
                </a:solidFill>
                <a:ea typeface="宋体" pitchFamily="2" charset="-122"/>
              </a:rPr>
              <a:t> Digraphs </a:t>
            </a:r>
            <a:endParaRPr lang="zh-CN" altLang="en-US" i="1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1" y="1524000"/>
            <a:ext cx="87630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ea typeface="宋体" pitchFamily="2" charset="-122"/>
              </a:rPr>
              <a:t>R2 = {(1,3),(1,4),(2,1),(2,2),(2,3),(3,1),(3,3),(4,1),(4,3) }</a:t>
            </a:r>
          </a:p>
        </p:txBody>
      </p:sp>
      <p:grpSp>
        <p:nvGrpSpPr>
          <p:cNvPr id="15366" name="Group 33"/>
          <p:cNvGrpSpPr>
            <a:grpSpLocks/>
          </p:cNvGrpSpPr>
          <p:nvPr/>
        </p:nvGrpSpPr>
        <p:grpSpPr bwMode="auto">
          <a:xfrm>
            <a:off x="3106617" y="3359150"/>
            <a:ext cx="3200400" cy="2362200"/>
            <a:chOff x="3312" y="768"/>
            <a:chExt cx="1248" cy="1152"/>
          </a:xfrm>
        </p:grpSpPr>
        <p:sp>
          <p:nvSpPr>
            <p:cNvPr id="15367" name="Oval 18"/>
            <p:cNvSpPr>
              <a:spLocks noChangeArrowheads="1"/>
            </p:cNvSpPr>
            <p:nvPr/>
          </p:nvSpPr>
          <p:spPr bwMode="auto">
            <a:xfrm>
              <a:off x="3312" y="100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</a:t>
              </a:r>
            </a:p>
          </p:txBody>
        </p:sp>
        <p:sp>
          <p:nvSpPr>
            <p:cNvPr id="15368" name="Oval 19"/>
            <p:cNvSpPr>
              <a:spLocks noChangeArrowheads="1"/>
            </p:cNvSpPr>
            <p:nvPr/>
          </p:nvSpPr>
          <p:spPr bwMode="auto">
            <a:xfrm>
              <a:off x="4272" y="100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2</a:t>
              </a:r>
            </a:p>
          </p:txBody>
        </p:sp>
        <p:sp>
          <p:nvSpPr>
            <p:cNvPr id="15369" name="Oval 20"/>
            <p:cNvSpPr>
              <a:spLocks noChangeArrowheads="1"/>
            </p:cNvSpPr>
            <p:nvPr/>
          </p:nvSpPr>
          <p:spPr bwMode="auto">
            <a:xfrm>
              <a:off x="3312" y="16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4</a:t>
              </a:r>
            </a:p>
          </p:txBody>
        </p:sp>
        <p:sp>
          <p:nvSpPr>
            <p:cNvPr id="15370" name="Oval 21"/>
            <p:cNvSpPr>
              <a:spLocks noChangeArrowheads="1"/>
            </p:cNvSpPr>
            <p:nvPr/>
          </p:nvSpPr>
          <p:spPr bwMode="auto">
            <a:xfrm>
              <a:off x="4272" y="16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15371" name="Line 22"/>
            <p:cNvSpPr>
              <a:spLocks noChangeShapeType="1"/>
            </p:cNvSpPr>
            <p:nvPr/>
          </p:nvSpPr>
          <p:spPr bwMode="auto">
            <a:xfrm flipH="1">
              <a:off x="3600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2" name="Line 23"/>
            <p:cNvSpPr>
              <a:spLocks noChangeShapeType="1"/>
            </p:cNvSpPr>
            <p:nvPr/>
          </p:nvSpPr>
          <p:spPr bwMode="auto">
            <a:xfrm>
              <a:off x="4368" y="124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3" name="Line 25"/>
            <p:cNvSpPr>
              <a:spLocks noChangeShapeType="1"/>
            </p:cNvSpPr>
            <p:nvPr/>
          </p:nvSpPr>
          <p:spPr bwMode="auto">
            <a:xfrm>
              <a:off x="3552" y="1200"/>
              <a:ext cx="76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" name="Line 26"/>
            <p:cNvSpPr>
              <a:spLocks noChangeShapeType="1"/>
            </p:cNvSpPr>
            <p:nvPr/>
          </p:nvSpPr>
          <p:spPr bwMode="auto">
            <a:xfrm flipH="1" flipV="1">
              <a:off x="3456" y="1248"/>
              <a:ext cx="76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5" name="Line 27"/>
            <p:cNvSpPr>
              <a:spLocks noChangeShapeType="1"/>
            </p:cNvSpPr>
            <p:nvPr/>
          </p:nvSpPr>
          <p:spPr bwMode="auto">
            <a:xfrm flipH="1">
              <a:off x="3552" y="1200"/>
              <a:ext cx="76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Line 28"/>
            <p:cNvSpPr>
              <a:spLocks noChangeShapeType="1"/>
            </p:cNvSpPr>
            <p:nvPr/>
          </p:nvSpPr>
          <p:spPr bwMode="auto">
            <a:xfrm flipV="1">
              <a:off x="3456" y="124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" name="AutoShape 29"/>
            <p:cNvSpPr>
              <a:spLocks noChangeArrowheads="1"/>
            </p:cNvSpPr>
            <p:nvPr/>
          </p:nvSpPr>
          <p:spPr bwMode="auto">
            <a:xfrm>
              <a:off x="4272" y="768"/>
              <a:ext cx="288" cy="384"/>
            </a:xfrm>
            <a:custGeom>
              <a:avLst/>
              <a:gdLst>
                <a:gd name="T0" fmla="*/ 144 w 21600"/>
                <a:gd name="T1" fmla="*/ 0 h 21600"/>
                <a:gd name="T2" fmla="*/ 36 w 21600"/>
                <a:gd name="T3" fmla="*/ 192 h 21600"/>
                <a:gd name="T4" fmla="*/ 144 w 21600"/>
                <a:gd name="T5" fmla="*/ 96 h 21600"/>
                <a:gd name="T6" fmla="*/ 324 w 21600"/>
                <a:gd name="T7" fmla="*/ 192 h 21600"/>
                <a:gd name="T8" fmla="*/ 252 w 21600"/>
                <a:gd name="T9" fmla="*/ 288 h 21600"/>
                <a:gd name="T10" fmla="*/ 180 w 21600"/>
                <a:gd name="T11" fmla="*/ 19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8" name="Line 30"/>
            <p:cNvSpPr>
              <a:spLocks noChangeShapeType="1"/>
            </p:cNvSpPr>
            <p:nvPr/>
          </p:nvSpPr>
          <p:spPr bwMode="auto">
            <a:xfrm>
              <a:off x="3408" y="124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" name="Line 31"/>
            <p:cNvSpPr>
              <a:spLocks noChangeShapeType="1"/>
            </p:cNvSpPr>
            <p:nvPr/>
          </p:nvSpPr>
          <p:spPr bwMode="auto">
            <a:xfrm>
              <a:off x="3552" y="182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830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46108-AB16-4151-9E45-4AAA4A29C834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Digraph Reflexive, Symmetric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663700"/>
            <a:ext cx="8915400" cy="441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 dirty="0">
                <a:ea typeface="宋体" pitchFamily="2" charset="-122"/>
                <a:sym typeface="Wingdings 3" pitchFamily="18" charset="2"/>
              </a:rPr>
              <a:t>Many properties of a relation can be determined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dirty="0">
                <a:ea typeface="宋体" pitchFamily="2" charset="-122"/>
                <a:sym typeface="Wingdings 3" pitchFamily="18" charset="2"/>
              </a:rPr>
              <a:t>by inspection of its graph.</a:t>
            </a: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838200" y="3581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1371600" y="3886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533400" y="4114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914400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1752600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304800" y="3124200"/>
            <a:ext cx="19050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1914" name="Text Box 10"/>
          <p:cNvSpPr txBox="1">
            <a:spLocks noChangeArrowheads="1"/>
          </p:cNvSpPr>
          <p:nvPr/>
        </p:nvSpPr>
        <p:spPr bwMode="auto">
          <a:xfrm>
            <a:off x="1466850" y="4295775"/>
            <a:ext cx="6365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en-US" sz="40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 3" pitchFamily="18" charset="2"/>
              </a:rPr>
              <a:t></a:t>
            </a:r>
          </a:p>
        </p:txBody>
      </p:sp>
      <p:sp>
        <p:nvSpPr>
          <p:cNvPr id="251915" name="Text Box 11"/>
          <p:cNvSpPr txBox="1">
            <a:spLocks noChangeArrowheads="1"/>
          </p:cNvSpPr>
          <p:nvPr/>
        </p:nvSpPr>
        <p:spPr bwMode="auto">
          <a:xfrm>
            <a:off x="1076325" y="3771900"/>
            <a:ext cx="6365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en-US" sz="4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 3" pitchFamily="18" charset="2"/>
              </a:rPr>
              <a:t></a:t>
            </a:r>
          </a:p>
        </p:txBody>
      </p:sp>
      <p:sp>
        <p:nvSpPr>
          <p:cNvPr id="251916" name="Text Box 12"/>
          <p:cNvSpPr txBox="1">
            <a:spLocks noChangeArrowheads="1"/>
          </p:cNvSpPr>
          <p:nvPr/>
        </p:nvSpPr>
        <p:spPr bwMode="auto">
          <a:xfrm>
            <a:off x="542925" y="3467100"/>
            <a:ext cx="6365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en-US" sz="4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 3" pitchFamily="18" charset="2"/>
              </a:rPr>
              <a:t></a:t>
            </a:r>
          </a:p>
        </p:txBody>
      </p:sp>
      <p:sp>
        <p:nvSpPr>
          <p:cNvPr id="251917" name="Text Box 13"/>
          <p:cNvSpPr txBox="1">
            <a:spLocks noChangeArrowheads="1"/>
          </p:cNvSpPr>
          <p:nvPr/>
        </p:nvSpPr>
        <p:spPr bwMode="auto">
          <a:xfrm>
            <a:off x="228600" y="3994150"/>
            <a:ext cx="6365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en-US" sz="4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 3" pitchFamily="18" charset="2"/>
              </a:rPr>
              <a:t></a:t>
            </a:r>
          </a:p>
        </p:txBody>
      </p:sp>
      <p:sp>
        <p:nvSpPr>
          <p:cNvPr id="251918" name="Text Box 14"/>
          <p:cNvSpPr txBox="1">
            <a:spLocks noChangeArrowheads="1"/>
          </p:cNvSpPr>
          <p:nvPr/>
        </p:nvSpPr>
        <p:spPr bwMode="auto">
          <a:xfrm>
            <a:off x="620713" y="4289425"/>
            <a:ext cx="6365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en-US" sz="4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 3" pitchFamily="18" charset="2"/>
              </a:rPr>
              <a:t></a:t>
            </a:r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>
            <a:off x="990600" y="3657600"/>
            <a:ext cx="3810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 flipH="1">
            <a:off x="1066800" y="4419600"/>
            <a:ext cx="6858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1676400" y="335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1922" name="Text Box 18"/>
          <p:cNvSpPr txBox="1">
            <a:spLocks noChangeArrowheads="1"/>
          </p:cNvSpPr>
          <p:nvPr/>
        </p:nvSpPr>
        <p:spPr bwMode="auto">
          <a:xfrm>
            <a:off x="1381125" y="3257550"/>
            <a:ext cx="6365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en-US" sz="4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 3" pitchFamily="18" charset="2"/>
              </a:rPr>
              <a:t></a:t>
            </a:r>
          </a:p>
        </p:txBody>
      </p:sp>
      <p:sp>
        <p:nvSpPr>
          <p:cNvPr id="18452" name="Freeform 19"/>
          <p:cNvSpPr>
            <a:spLocks/>
          </p:cNvSpPr>
          <p:nvPr/>
        </p:nvSpPr>
        <p:spPr bwMode="auto">
          <a:xfrm>
            <a:off x="942975" y="3276600"/>
            <a:ext cx="733425" cy="304800"/>
          </a:xfrm>
          <a:custGeom>
            <a:avLst/>
            <a:gdLst>
              <a:gd name="T0" fmla="*/ 0 w 432"/>
              <a:gd name="T1" fmla="*/ 304800 h 216"/>
              <a:gd name="T2" fmla="*/ 244475 w 432"/>
              <a:gd name="T3" fmla="*/ 33867 h 216"/>
              <a:gd name="T4" fmla="*/ 733425 w 432"/>
              <a:gd name="T5" fmla="*/ 101600 h 2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" h="216">
                <a:moveTo>
                  <a:pt x="0" y="216"/>
                </a:moveTo>
                <a:cubicBezTo>
                  <a:pt x="36" y="132"/>
                  <a:pt x="72" y="48"/>
                  <a:pt x="144" y="24"/>
                </a:cubicBezTo>
                <a:cubicBezTo>
                  <a:pt x="216" y="0"/>
                  <a:pt x="324" y="36"/>
                  <a:pt x="432" y="72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3" name="Text Box 20"/>
          <p:cNvSpPr txBox="1">
            <a:spLocks noChangeArrowheads="1"/>
          </p:cNvSpPr>
          <p:nvPr/>
        </p:nvSpPr>
        <p:spPr bwMode="auto">
          <a:xfrm>
            <a:off x="246063" y="4953000"/>
            <a:ext cx="20304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dirty="0">
                <a:latin typeface="Times New Roman" pitchFamily="18" charset="0"/>
              </a:rPr>
              <a:t>Reflexive:</a:t>
            </a:r>
            <a:br>
              <a:rPr lang="en-US" altLang="zh-CN" sz="2400" dirty="0">
                <a:latin typeface="Times New Roman" pitchFamily="18" charset="0"/>
              </a:rPr>
            </a:br>
            <a:r>
              <a:rPr lang="en-US" altLang="zh-CN" sz="2400" dirty="0">
                <a:latin typeface="Times New Roman" pitchFamily="18" charset="0"/>
              </a:rPr>
              <a:t>Every node</a:t>
            </a:r>
            <a:br>
              <a:rPr lang="en-US" altLang="zh-CN" sz="2400" dirty="0">
                <a:latin typeface="Times New Roman" pitchFamily="18" charset="0"/>
              </a:rPr>
            </a:br>
            <a:r>
              <a:rPr lang="en-US" altLang="zh-CN" sz="2400" dirty="0">
                <a:latin typeface="Times New Roman" pitchFamily="18" charset="0"/>
              </a:rPr>
              <a:t>has a self-loop</a:t>
            </a:r>
          </a:p>
        </p:txBody>
      </p:sp>
      <p:sp>
        <p:nvSpPr>
          <p:cNvPr id="18467" name="Oval 34"/>
          <p:cNvSpPr>
            <a:spLocks noChangeArrowheads="1"/>
          </p:cNvSpPr>
          <p:nvPr/>
        </p:nvSpPr>
        <p:spPr bwMode="auto">
          <a:xfrm>
            <a:off x="5264150" y="3581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68" name="Oval 35"/>
          <p:cNvSpPr>
            <a:spLocks noChangeArrowheads="1"/>
          </p:cNvSpPr>
          <p:nvPr/>
        </p:nvSpPr>
        <p:spPr bwMode="auto">
          <a:xfrm>
            <a:off x="5797550" y="3886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69" name="Oval 36"/>
          <p:cNvSpPr>
            <a:spLocks noChangeArrowheads="1"/>
          </p:cNvSpPr>
          <p:nvPr/>
        </p:nvSpPr>
        <p:spPr bwMode="auto">
          <a:xfrm>
            <a:off x="4959350" y="4114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70" name="Oval 37"/>
          <p:cNvSpPr>
            <a:spLocks noChangeArrowheads="1"/>
          </p:cNvSpPr>
          <p:nvPr/>
        </p:nvSpPr>
        <p:spPr bwMode="auto">
          <a:xfrm>
            <a:off x="5340350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71" name="Oval 38"/>
          <p:cNvSpPr>
            <a:spLocks noChangeArrowheads="1"/>
          </p:cNvSpPr>
          <p:nvPr/>
        </p:nvSpPr>
        <p:spPr bwMode="auto">
          <a:xfrm>
            <a:off x="6178550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72" name="Rectangle 39"/>
          <p:cNvSpPr>
            <a:spLocks noChangeArrowheads="1"/>
          </p:cNvSpPr>
          <p:nvPr/>
        </p:nvSpPr>
        <p:spPr bwMode="auto">
          <a:xfrm>
            <a:off x="4730750" y="3124200"/>
            <a:ext cx="19050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73" name="Line 40"/>
          <p:cNvSpPr>
            <a:spLocks noChangeShapeType="1"/>
          </p:cNvSpPr>
          <p:nvPr/>
        </p:nvSpPr>
        <p:spPr bwMode="auto">
          <a:xfrm>
            <a:off x="5416550" y="3657600"/>
            <a:ext cx="3810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4" name="Line 41"/>
          <p:cNvSpPr>
            <a:spLocks noChangeShapeType="1"/>
          </p:cNvSpPr>
          <p:nvPr/>
        </p:nvSpPr>
        <p:spPr bwMode="auto">
          <a:xfrm flipH="1">
            <a:off x="5492750" y="4419600"/>
            <a:ext cx="6858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5" name="Oval 42"/>
          <p:cNvSpPr>
            <a:spLocks noChangeArrowheads="1"/>
          </p:cNvSpPr>
          <p:nvPr/>
        </p:nvSpPr>
        <p:spPr bwMode="auto">
          <a:xfrm>
            <a:off x="6102350" y="335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76" name="Text Box 43"/>
          <p:cNvSpPr txBox="1">
            <a:spLocks noChangeArrowheads="1"/>
          </p:cNvSpPr>
          <p:nvPr/>
        </p:nvSpPr>
        <p:spPr bwMode="auto">
          <a:xfrm>
            <a:off x="4768850" y="4953000"/>
            <a:ext cx="18415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dirty="0">
                <a:latin typeface="Times New Roman" pitchFamily="18" charset="0"/>
              </a:rPr>
              <a:t>Symmetric:</a:t>
            </a:r>
            <a:br>
              <a:rPr lang="en-US" altLang="zh-CN" sz="2400" dirty="0">
                <a:latin typeface="Times New Roman" pitchFamily="18" charset="0"/>
              </a:rPr>
            </a:br>
            <a:r>
              <a:rPr lang="en-US" altLang="zh-CN" sz="2400" dirty="0">
                <a:latin typeface="Times New Roman" pitchFamily="18" charset="0"/>
              </a:rPr>
              <a:t>Every link is</a:t>
            </a:r>
            <a:br>
              <a:rPr lang="en-US" altLang="zh-CN" sz="2400" dirty="0">
                <a:latin typeface="Times New Roman" pitchFamily="18" charset="0"/>
              </a:rPr>
            </a:br>
            <a:r>
              <a:rPr lang="en-US" altLang="zh-CN" sz="2400" dirty="0">
                <a:latin typeface="Times New Roman" pitchFamily="18" charset="0"/>
              </a:rPr>
              <a:t>bidirectional</a:t>
            </a:r>
          </a:p>
        </p:txBody>
      </p:sp>
      <p:sp>
        <p:nvSpPr>
          <p:cNvPr id="18477" name="Line 44"/>
          <p:cNvSpPr>
            <a:spLocks noChangeShapeType="1"/>
          </p:cNvSpPr>
          <p:nvPr/>
        </p:nvSpPr>
        <p:spPr bwMode="auto">
          <a:xfrm flipV="1">
            <a:off x="5111750" y="3962400"/>
            <a:ext cx="6858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8" name="Line 45"/>
          <p:cNvSpPr>
            <a:spLocks noChangeShapeType="1"/>
          </p:cNvSpPr>
          <p:nvPr/>
        </p:nvSpPr>
        <p:spPr bwMode="auto">
          <a:xfrm flipH="1" flipV="1">
            <a:off x="5111750" y="4191000"/>
            <a:ext cx="2286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9" name="Line 46"/>
          <p:cNvSpPr>
            <a:spLocks noChangeShapeType="1"/>
          </p:cNvSpPr>
          <p:nvPr/>
        </p:nvSpPr>
        <p:spPr bwMode="auto">
          <a:xfrm flipH="1">
            <a:off x="5187950" y="4038600"/>
            <a:ext cx="6858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80" name="Line 47"/>
          <p:cNvSpPr>
            <a:spLocks noChangeShapeType="1"/>
          </p:cNvSpPr>
          <p:nvPr/>
        </p:nvSpPr>
        <p:spPr bwMode="auto">
          <a:xfrm>
            <a:off x="5035550" y="4267200"/>
            <a:ext cx="2286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81" name="Line 48"/>
          <p:cNvSpPr>
            <a:spLocks noChangeShapeType="1"/>
          </p:cNvSpPr>
          <p:nvPr/>
        </p:nvSpPr>
        <p:spPr bwMode="auto">
          <a:xfrm flipV="1">
            <a:off x="5568950" y="4495800"/>
            <a:ext cx="533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82" name="Line 49"/>
          <p:cNvSpPr>
            <a:spLocks noChangeShapeType="1"/>
          </p:cNvSpPr>
          <p:nvPr/>
        </p:nvSpPr>
        <p:spPr bwMode="auto">
          <a:xfrm flipH="1" flipV="1">
            <a:off x="5416550" y="3733800"/>
            <a:ext cx="3048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83" name="Line 50"/>
          <p:cNvSpPr>
            <a:spLocks noChangeShapeType="1"/>
          </p:cNvSpPr>
          <p:nvPr/>
        </p:nvSpPr>
        <p:spPr bwMode="auto">
          <a:xfrm flipH="1">
            <a:off x="5416550" y="3429000"/>
            <a:ext cx="6858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84" name="Line 51"/>
          <p:cNvSpPr>
            <a:spLocks noChangeShapeType="1"/>
          </p:cNvSpPr>
          <p:nvPr/>
        </p:nvSpPr>
        <p:spPr bwMode="auto">
          <a:xfrm flipV="1">
            <a:off x="5492750" y="3505200"/>
            <a:ext cx="6096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85" name="Line 52"/>
          <p:cNvSpPr>
            <a:spLocks noChangeShapeType="1"/>
          </p:cNvSpPr>
          <p:nvPr/>
        </p:nvSpPr>
        <p:spPr bwMode="auto">
          <a:xfrm flipH="1">
            <a:off x="5111750" y="3810000"/>
            <a:ext cx="2286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86" name="Line 53"/>
          <p:cNvSpPr>
            <a:spLocks noChangeShapeType="1"/>
          </p:cNvSpPr>
          <p:nvPr/>
        </p:nvSpPr>
        <p:spPr bwMode="auto">
          <a:xfrm flipV="1">
            <a:off x="4959350" y="3733800"/>
            <a:ext cx="3048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958" name="Text Box 54"/>
          <p:cNvSpPr txBox="1">
            <a:spLocks noChangeArrowheads="1"/>
          </p:cNvSpPr>
          <p:nvPr/>
        </p:nvSpPr>
        <p:spPr bwMode="auto">
          <a:xfrm>
            <a:off x="5045075" y="4324350"/>
            <a:ext cx="6365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en-US" sz="4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 3" pitchFamily="18" charset="2"/>
              </a:rPr>
              <a:t></a:t>
            </a:r>
          </a:p>
        </p:txBody>
      </p:sp>
      <p:sp>
        <p:nvSpPr>
          <p:cNvPr id="251959" name="Text Box 55"/>
          <p:cNvSpPr txBox="1">
            <a:spLocks noChangeArrowheads="1"/>
          </p:cNvSpPr>
          <p:nvPr/>
        </p:nvSpPr>
        <p:spPr bwMode="auto">
          <a:xfrm>
            <a:off x="5892800" y="4343400"/>
            <a:ext cx="6365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en-US" sz="4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 3" pitchFamily="18" charset="2"/>
              </a:rPr>
              <a:t></a:t>
            </a:r>
          </a:p>
        </p:txBody>
      </p:sp>
      <p:sp>
        <p:nvSpPr>
          <p:cNvPr id="18489" name="Oval 56"/>
          <p:cNvSpPr>
            <a:spLocks noChangeArrowheads="1"/>
          </p:cNvSpPr>
          <p:nvPr/>
        </p:nvSpPr>
        <p:spPr bwMode="auto">
          <a:xfrm>
            <a:off x="7315200" y="3581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90" name="Oval 57"/>
          <p:cNvSpPr>
            <a:spLocks noChangeArrowheads="1"/>
          </p:cNvSpPr>
          <p:nvPr/>
        </p:nvSpPr>
        <p:spPr bwMode="auto">
          <a:xfrm>
            <a:off x="7848600" y="3886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91" name="Oval 58"/>
          <p:cNvSpPr>
            <a:spLocks noChangeArrowheads="1"/>
          </p:cNvSpPr>
          <p:nvPr/>
        </p:nvSpPr>
        <p:spPr bwMode="auto">
          <a:xfrm>
            <a:off x="7010400" y="4114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92" name="Oval 59"/>
          <p:cNvSpPr>
            <a:spLocks noChangeArrowheads="1"/>
          </p:cNvSpPr>
          <p:nvPr/>
        </p:nvSpPr>
        <p:spPr bwMode="auto">
          <a:xfrm>
            <a:off x="7391400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93" name="Oval 60"/>
          <p:cNvSpPr>
            <a:spLocks noChangeArrowheads="1"/>
          </p:cNvSpPr>
          <p:nvPr/>
        </p:nvSpPr>
        <p:spPr bwMode="auto">
          <a:xfrm>
            <a:off x="8229600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94" name="Rectangle 61"/>
          <p:cNvSpPr>
            <a:spLocks noChangeArrowheads="1"/>
          </p:cNvSpPr>
          <p:nvPr/>
        </p:nvSpPr>
        <p:spPr bwMode="auto">
          <a:xfrm>
            <a:off x="6781800" y="3048000"/>
            <a:ext cx="19050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95" name="Line 62"/>
          <p:cNvSpPr>
            <a:spLocks noChangeShapeType="1"/>
          </p:cNvSpPr>
          <p:nvPr/>
        </p:nvSpPr>
        <p:spPr bwMode="auto">
          <a:xfrm>
            <a:off x="7467600" y="3657600"/>
            <a:ext cx="3810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6" name="Line 63"/>
          <p:cNvSpPr>
            <a:spLocks noChangeShapeType="1"/>
          </p:cNvSpPr>
          <p:nvPr/>
        </p:nvSpPr>
        <p:spPr bwMode="auto">
          <a:xfrm flipH="1">
            <a:off x="7543800" y="4419600"/>
            <a:ext cx="6858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7" name="Oval 64"/>
          <p:cNvSpPr>
            <a:spLocks noChangeArrowheads="1"/>
          </p:cNvSpPr>
          <p:nvPr/>
        </p:nvSpPr>
        <p:spPr bwMode="auto">
          <a:xfrm>
            <a:off x="8153400" y="335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98" name="Text Box 65"/>
          <p:cNvSpPr txBox="1">
            <a:spLocks noChangeArrowheads="1"/>
          </p:cNvSpPr>
          <p:nvPr/>
        </p:nvSpPr>
        <p:spPr bwMode="auto">
          <a:xfrm>
            <a:off x="6615967" y="4953000"/>
            <a:ext cx="225254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dirty="0" err="1">
                <a:latin typeface="Times New Roman" pitchFamily="18" charset="0"/>
              </a:rPr>
              <a:t>Antisymmetric</a:t>
            </a:r>
            <a:r>
              <a:rPr lang="en-US" altLang="zh-CN" sz="2400" dirty="0">
                <a:latin typeface="Times New Roman" pitchFamily="18" charset="0"/>
              </a:rPr>
              <a:t>:</a:t>
            </a:r>
            <a:br>
              <a:rPr lang="en-US" altLang="zh-CN" sz="2400" dirty="0">
                <a:latin typeface="Times New Roman" pitchFamily="18" charset="0"/>
              </a:rPr>
            </a:br>
            <a:r>
              <a:rPr lang="en-US" altLang="zh-CN" sz="2400" dirty="0">
                <a:latin typeface="Times New Roman" pitchFamily="18" charset="0"/>
              </a:rPr>
              <a:t>No link is</a:t>
            </a:r>
            <a:br>
              <a:rPr lang="en-US" altLang="zh-CN" sz="2400" dirty="0">
                <a:latin typeface="Times New Roman" pitchFamily="18" charset="0"/>
              </a:rPr>
            </a:br>
            <a:r>
              <a:rPr lang="en-US" altLang="zh-CN" sz="2400" dirty="0">
                <a:latin typeface="Times New Roman" pitchFamily="18" charset="0"/>
              </a:rPr>
              <a:t>bidirectional</a:t>
            </a:r>
          </a:p>
        </p:txBody>
      </p:sp>
      <p:sp>
        <p:nvSpPr>
          <p:cNvPr id="18499" name="Line 66"/>
          <p:cNvSpPr>
            <a:spLocks noChangeShapeType="1"/>
          </p:cNvSpPr>
          <p:nvPr/>
        </p:nvSpPr>
        <p:spPr bwMode="auto">
          <a:xfrm flipH="1">
            <a:off x="7239000" y="4038600"/>
            <a:ext cx="6858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00" name="Line 67"/>
          <p:cNvSpPr>
            <a:spLocks noChangeShapeType="1"/>
          </p:cNvSpPr>
          <p:nvPr/>
        </p:nvSpPr>
        <p:spPr bwMode="auto">
          <a:xfrm>
            <a:off x="7086600" y="4267200"/>
            <a:ext cx="2286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01" name="Line 68"/>
          <p:cNvSpPr>
            <a:spLocks noChangeShapeType="1"/>
          </p:cNvSpPr>
          <p:nvPr/>
        </p:nvSpPr>
        <p:spPr bwMode="auto">
          <a:xfrm flipH="1">
            <a:off x="7467600" y="3429000"/>
            <a:ext cx="6858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02" name="Line 69"/>
          <p:cNvSpPr>
            <a:spLocks noChangeShapeType="1"/>
          </p:cNvSpPr>
          <p:nvPr/>
        </p:nvSpPr>
        <p:spPr bwMode="auto">
          <a:xfrm flipH="1">
            <a:off x="7162800" y="3810000"/>
            <a:ext cx="2286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974" name="Text Box 70"/>
          <p:cNvSpPr txBox="1">
            <a:spLocks noChangeArrowheads="1"/>
          </p:cNvSpPr>
          <p:nvPr/>
        </p:nvSpPr>
        <p:spPr bwMode="auto">
          <a:xfrm>
            <a:off x="7096125" y="4324350"/>
            <a:ext cx="6365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en-US" sz="4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 3" pitchFamily="18" charset="2"/>
              </a:rPr>
              <a:t></a:t>
            </a:r>
          </a:p>
        </p:txBody>
      </p:sp>
      <p:sp>
        <p:nvSpPr>
          <p:cNvPr id="251975" name="Text Box 71"/>
          <p:cNvSpPr txBox="1">
            <a:spLocks noChangeArrowheads="1"/>
          </p:cNvSpPr>
          <p:nvPr/>
        </p:nvSpPr>
        <p:spPr bwMode="auto">
          <a:xfrm>
            <a:off x="7943850" y="4343400"/>
            <a:ext cx="6365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en-US" sz="4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 3" pitchFamily="18" charset="2"/>
              </a:rPr>
              <a:t></a:t>
            </a:r>
          </a:p>
        </p:txBody>
      </p:sp>
      <p:sp>
        <p:nvSpPr>
          <p:cNvPr id="18505" name="Oval 72"/>
          <p:cNvSpPr>
            <a:spLocks noChangeArrowheads="1"/>
          </p:cNvSpPr>
          <p:nvPr/>
        </p:nvSpPr>
        <p:spPr bwMode="auto">
          <a:xfrm>
            <a:off x="70104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506" name="Oval 73"/>
          <p:cNvSpPr>
            <a:spLocks noChangeArrowheads="1"/>
          </p:cNvSpPr>
          <p:nvPr/>
        </p:nvSpPr>
        <p:spPr bwMode="auto">
          <a:xfrm>
            <a:off x="4953000" y="335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508" name="Oval 75"/>
          <p:cNvSpPr>
            <a:spLocks noChangeArrowheads="1"/>
          </p:cNvSpPr>
          <p:nvPr/>
        </p:nvSpPr>
        <p:spPr bwMode="auto">
          <a:xfrm>
            <a:off x="4572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1980" name="Text Box 76"/>
          <p:cNvSpPr txBox="1">
            <a:spLocks noChangeArrowheads="1"/>
          </p:cNvSpPr>
          <p:nvPr/>
        </p:nvSpPr>
        <p:spPr bwMode="auto">
          <a:xfrm>
            <a:off x="180975" y="3171825"/>
            <a:ext cx="6365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en-US" sz="4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 3" pitchFamily="18" charset="2"/>
              </a:rPr>
              <a:t></a:t>
            </a:r>
          </a:p>
        </p:txBody>
      </p:sp>
      <p:sp>
        <p:nvSpPr>
          <p:cNvPr id="18513" name="Line 80"/>
          <p:cNvSpPr>
            <a:spLocks noChangeShapeType="1"/>
          </p:cNvSpPr>
          <p:nvPr/>
        </p:nvSpPr>
        <p:spPr bwMode="auto">
          <a:xfrm flipH="1" flipV="1">
            <a:off x="990600" y="3733800"/>
            <a:ext cx="3048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3" grpId="0"/>
      <p:bldP spid="18476" grpId="0"/>
      <p:bldP spid="1849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8979DA-B337-4F91-8FF2-620F752281B2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ea typeface="宋体" pitchFamily="2" charset="-122"/>
              </a:rPr>
              <a:t>Particularly easy with a graph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r>
              <a:rPr lang="en-GB" altLang="zh-CN" sz="2800" b="1" dirty="0">
                <a:ea typeface="宋体" pitchFamily="2" charset="-122"/>
              </a:rPr>
              <a:t>Properties that are somehow ‘local’ to a given element, e.g.,</a:t>
            </a:r>
          </a:p>
          <a:p>
            <a:pPr lvl="1"/>
            <a:r>
              <a:rPr lang="en-GB" altLang="zh-CN" sz="2400" b="1" dirty="0">
                <a:ea typeface="宋体" pitchFamily="2" charset="-122"/>
              </a:rPr>
              <a:t>“does the relation contain any elements that are unconnected to any others?”</a:t>
            </a:r>
          </a:p>
          <a:p>
            <a:r>
              <a:rPr lang="en-GB" altLang="zh-CN" sz="2800" b="1" dirty="0">
                <a:ea typeface="宋体" pitchFamily="2" charset="-122"/>
              </a:rPr>
              <a:t>Properties that involve combinations of pairs, e.g.,</a:t>
            </a:r>
          </a:p>
          <a:p>
            <a:pPr lvl="1"/>
            <a:r>
              <a:rPr lang="en-GB" altLang="zh-CN" sz="2400" b="1" dirty="0">
                <a:ea typeface="宋体" pitchFamily="2" charset="-122"/>
              </a:rPr>
              <a:t>“does the relation contain any cycles?”</a:t>
            </a:r>
          </a:p>
          <a:p>
            <a:pPr lvl="1"/>
            <a:r>
              <a:rPr lang="en-GB" altLang="zh-CN" sz="2400" b="1" dirty="0">
                <a:ea typeface="宋体" pitchFamily="2" charset="-122"/>
              </a:rPr>
              <a:t>things to do with the composition of relations </a:t>
            </a:r>
            <a:br>
              <a:rPr lang="en-GB" altLang="zh-CN" sz="2400" b="1" dirty="0">
                <a:ea typeface="宋体" pitchFamily="2" charset="-122"/>
              </a:rPr>
            </a:br>
            <a:r>
              <a:rPr lang="en-GB" altLang="zh-CN" sz="2400" b="1" dirty="0">
                <a:ea typeface="宋体" pitchFamily="2" charset="-122"/>
              </a:rPr>
              <a:t>(e.g. the n-</a:t>
            </a:r>
            <a:r>
              <a:rPr lang="en-GB" altLang="zh-CN" sz="2400" b="1" dirty="0" err="1">
                <a:ea typeface="宋体" pitchFamily="2" charset="-122"/>
              </a:rPr>
              <a:t>th</a:t>
            </a:r>
            <a:r>
              <a:rPr lang="en-GB" altLang="zh-CN" sz="2400" b="1" dirty="0">
                <a:ea typeface="宋体" pitchFamily="2" charset="-122"/>
              </a:rPr>
              <a:t> power of R)</a:t>
            </a:r>
            <a:endParaRPr lang="en-US" altLang="zh-CN" sz="2400" b="1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FB9258-F1CF-4D08-8200-9864AD59E886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54F31ED0-6113-41E2-89DD-0BCBE520C25E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17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20485" name="Group 4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20487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0"/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0"/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/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/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/>
            </a:p>
          </p:txBody>
        </p:sp>
      </p:grpSp>
      <p:sp>
        <p:nvSpPr>
          <p:cNvPr id="204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67000" y="3352800"/>
            <a:ext cx="3657600" cy="762000"/>
          </a:xfrm>
        </p:spPr>
        <p:txBody>
          <a:bodyPr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ea typeface="宋体" pitchFamily="2" charset="-122"/>
              </a:rPr>
              <a:t>Boolean Operation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</a:t>
            </a:r>
            <a:r>
              <a:rPr lang="en-US" altLang="zh-CN" dirty="0" err="1"/>
              <a:t>boolean</a:t>
            </a:r>
            <a:r>
              <a:rPr lang="en-US" altLang="zh-CN" dirty="0"/>
              <a:t> algebra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378A22-FCCB-4A76-AF51-40CCE0432F2B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078109"/>
              </p:ext>
            </p:extLst>
          </p:nvPr>
        </p:nvGraphicFramePr>
        <p:xfrm>
          <a:off x="1066800" y="1600200"/>
          <a:ext cx="6550025" cy="489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1" name="Equation" r:id="rId3" imgW="1460160" imgH="1091880" progId="Equation.DSMT4">
                  <p:embed/>
                </p:oleObj>
              </mc:Choice>
              <mc:Fallback>
                <p:oleObj name="Equation" r:id="rId3" imgW="1460160" imgH="1091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1600200"/>
                        <a:ext cx="6550025" cy="489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7496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2F3732-ABC2-48EE-884B-B2427AB77D38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21507" name="Rectangle 20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4</a:t>
            </a:r>
          </a:p>
        </p:txBody>
      </p:sp>
      <p:graphicFrame>
        <p:nvGraphicFramePr>
          <p:cNvPr id="21508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863600" y="1295400"/>
          <a:ext cx="2717800" cy="177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6" name="Equation" r:id="rId3" imgW="1091726" imgH="710891" progId="Equation.DSMT4">
                  <p:embed/>
                </p:oleObj>
              </mc:Choice>
              <mc:Fallback>
                <p:oleObj name="Equation" r:id="rId3" imgW="1091726" imgH="71089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1295400"/>
                        <a:ext cx="2717800" cy="177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10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84803706"/>
              </p:ext>
            </p:extLst>
          </p:nvPr>
        </p:nvGraphicFramePr>
        <p:xfrm>
          <a:off x="533400" y="3292475"/>
          <a:ext cx="7659688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7" name="Equation" r:id="rId5" imgW="4101840" imgH="711000" progId="Equation.DSMT4">
                  <p:embed/>
                </p:oleObj>
              </mc:Choice>
              <mc:Fallback>
                <p:oleObj name="Equation" r:id="rId5" imgW="4101840" imgH="711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92475"/>
                        <a:ext cx="7659688" cy="132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267200" y="1295400"/>
          <a:ext cx="2743200" cy="176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8" name="Equation" r:id="rId7" imgW="1104900" imgH="711200" progId="Equation.DSMT4">
                  <p:embed/>
                </p:oleObj>
              </mc:Choice>
              <mc:Fallback>
                <p:oleObj name="Equation" r:id="rId7" imgW="1104900" imgH="711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295400"/>
                        <a:ext cx="2743200" cy="176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19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99679666"/>
              </p:ext>
            </p:extLst>
          </p:nvPr>
        </p:nvGraphicFramePr>
        <p:xfrm>
          <a:off x="457200" y="5062538"/>
          <a:ext cx="7891463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9" name="Equation" r:id="rId9" imgW="4572000" imgH="711000" progId="Equation.DSMT4">
                  <p:embed/>
                </p:oleObj>
              </mc:Choice>
              <mc:Fallback>
                <p:oleObj name="Equation" r:id="rId9" imgW="4572000" imgH="7110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062538"/>
                        <a:ext cx="7891463" cy="122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1C8C1C-ADCB-46C5-ACB5-8AB9D5F6F397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5D00D75B-41AF-4232-9AFF-EB9CBF8266F8}" type="slidenum">
              <a:rPr lang="en-US" altLang="zh-CN" sz="1200" b="0">
                <a:latin typeface="+mn-lt"/>
              </a:rPr>
              <a:pPr algn="r">
                <a:defRPr/>
              </a:pPr>
              <a:t>2</a:t>
            </a:fld>
            <a:endParaRPr lang="en-US" altLang="zh-CN" sz="1200" b="0">
              <a:latin typeface="+mn-lt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038600" y="6096000"/>
            <a:ext cx="1447800" cy="30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 b="1">
                <a:latin typeface="Arial" charset="0"/>
                <a:ea typeface="宋体" pitchFamily="2" charset="-122"/>
              </a:rPr>
              <a:t>Section 7.3</a:t>
            </a:r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white">
          <a:xfrm>
            <a:off x="2362200" y="32766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Euclid" pitchFamily="18" charset="0"/>
                <a:ea typeface="Dotum" pitchFamily="34" charset="-127"/>
              </a:rPr>
              <a:t>Chapter 7. Relations</a:t>
            </a:r>
          </a:p>
        </p:txBody>
      </p:sp>
      <p:sp>
        <p:nvSpPr>
          <p:cNvPr id="15364" name="WordArt 4"/>
          <p:cNvSpPr>
            <a:spLocks noChangeArrowheads="1" noChangeShapeType="1" noTextEdit="1"/>
          </p:cNvSpPr>
          <p:nvPr/>
        </p:nvSpPr>
        <p:spPr bwMode="gray">
          <a:xfrm>
            <a:off x="838200" y="4724400"/>
            <a:ext cx="746760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Representing Relations</a:t>
            </a:r>
            <a:endParaRPr lang="zh-CN" altLang="en-US" sz="3600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E8F75-CB34-4DB1-971F-D33FB0198B11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 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272923"/>
              </p:ext>
            </p:extLst>
          </p:nvPr>
        </p:nvGraphicFramePr>
        <p:xfrm>
          <a:off x="-4762" y="1208785"/>
          <a:ext cx="9148762" cy="2007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98" name="Equation" r:id="rId3" imgW="4051080" imgH="888840" progId="Equation.DSMT4">
                  <p:embed/>
                </p:oleObj>
              </mc:Choice>
              <mc:Fallback>
                <p:oleObj name="Equation" r:id="rId3" imgW="405108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4762" y="1208785"/>
                        <a:ext cx="9148762" cy="2007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81830"/>
              </p:ext>
            </p:extLst>
          </p:nvPr>
        </p:nvGraphicFramePr>
        <p:xfrm>
          <a:off x="762000" y="3352800"/>
          <a:ext cx="2569029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99" name="Equation" r:id="rId5" imgW="1218960" imgH="711000" progId="Equation.DSMT4">
                  <p:embed/>
                </p:oleObj>
              </mc:Choice>
              <mc:Fallback>
                <p:oleObj name="Equation" r:id="rId5" imgW="12189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3352800"/>
                        <a:ext cx="2569029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881972"/>
              </p:ext>
            </p:extLst>
          </p:nvPr>
        </p:nvGraphicFramePr>
        <p:xfrm>
          <a:off x="685800" y="4953000"/>
          <a:ext cx="4688306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0" name="Equation" r:id="rId7" imgW="2120760" imgH="241200" progId="Equation.DSMT4">
                  <p:embed/>
                </p:oleObj>
              </mc:Choice>
              <mc:Fallback>
                <p:oleObj name="Equation" r:id="rId7" imgW="2120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800" y="4953000"/>
                        <a:ext cx="4688306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15998"/>
              </p:ext>
            </p:extLst>
          </p:nvPr>
        </p:nvGraphicFramePr>
        <p:xfrm>
          <a:off x="762000" y="5562600"/>
          <a:ext cx="4648200" cy="592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1" name="Equation" r:id="rId9" imgW="1892160" imgH="241200" progId="Equation.DSMT4">
                  <p:embed/>
                </p:oleObj>
              </mc:Choice>
              <mc:Fallback>
                <p:oleObj name="Equation" r:id="rId9" imgW="1892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2000" y="5562600"/>
                        <a:ext cx="4648200" cy="592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345955"/>
              </p:ext>
            </p:extLst>
          </p:nvPr>
        </p:nvGraphicFramePr>
        <p:xfrm>
          <a:off x="4947708" y="3429000"/>
          <a:ext cx="419629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2" name="Equation" r:id="rId11" imgW="2044440" imgH="482400" progId="Equation.DSMT4">
                  <p:embed/>
                </p:oleObj>
              </mc:Choice>
              <mc:Fallback>
                <p:oleObj name="Equation" r:id="rId11" imgW="20444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47708" y="3429000"/>
                        <a:ext cx="4196292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518794"/>
              </p:ext>
            </p:extLst>
          </p:nvPr>
        </p:nvGraphicFramePr>
        <p:xfrm>
          <a:off x="5486400" y="4648200"/>
          <a:ext cx="3428999" cy="1068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3" name="Equation" r:id="rId13" imgW="1549080" imgH="482400" progId="Equation.DSMT4">
                  <p:embed/>
                </p:oleObj>
              </mc:Choice>
              <mc:Fallback>
                <p:oleObj name="Equation" r:id="rId13" imgW="1549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86400" y="4648200"/>
                        <a:ext cx="3428999" cy="1068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730402"/>
              </p:ext>
            </p:extLst>
          </p:nvPr>
        </p:nvGraphicFramePr>
        <p:xfrm>
          <a:off x="5638800" y="5867400"/>
          <a:ext cx="32160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4" name="Equation" r:id="rId15" imgW="1562040" imgH="431640" progId="Equation.DSMT4">
                  <p:embed/>
                </p:oleObj>
              </mc:Choice>
              <mc:Fallback>
                <p:oleObj name="Equation" r:id="rId15" imgW="1562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38800" y="5867400"/>
                        <a:ext cx="32160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E8F75-CB34-4DB1-971F-D33FB0198B11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5</a:t>
            </a:r>
          </a:p>
        </p:txBody>
      </p:sp>
      <p:graphicFrame>
        <p:nvGraphicFramePr>
          <p:cNvPr id="22532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609600" y="1600200"/>
          <a:ext cx="3124200" cy="208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04" name="Equation" r:id="rId3" imgW="1066800" imgH="711200" progId="Equation.DSMT4">
                  <p:embed/>
                </p:oleObj>
              </mc:Choice>
              <mc:Fallback>
                <p:oleObj name="Equation" r:id="rId3" imgW="10668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0200"/>
                        <a:ext cx="3124200" cy="208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837099770"/>
              </p:ext>
            </p:extLst>
          </p:nvPr>
        </p:nvGraphicFramePr>
        <p:xfrm>
          <a:off x="381000" y="3962400"/>
          <a:ext cx="5049837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05" name="Equation" r:id="rId5" imgW="1854000" imgH="711000" progId="Equation.DSMT4">
                  <p:embed/>
                </p:oleObj>
              </mc:Choice>
              <mc:Fallback>
                <p:oleObj name="Equation" r:id="rId5" imgW="18540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962400"/>
                        <a:ext cx="5049837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618038" y="1555750"/>
          <a:ext cx="3154362" cy="210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06" name="Equation" r:id="rId7" imgW="1066800" imgH="711200" progId="Equation.DSMT4">
                  <p:embed/>
                </p:oleObj>
              </mc:Choice>
              <mc:Fallback>
                <p:oleObj name="Equation" r:id="rId7" imgW="10668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038" y="1555750"/>
                        <a:ext cx="3154362" cy="210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5275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9DA63B-4B1A-424D-86EB-FC1F0D16D220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6</a:t>
            </a:r>
          </a:p>
        </p:txBody>
      </p:sp>
      <p:graphicFrame>
        <p:nvGraphicFramePr>
          <p:cNvPr id="23556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914400" y="1524000"/>
          <a:ext cx="30480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0" name="Equation" r:id="rId3" imgW="1066800" imgH="711200" progId="Equation.DSMT4">
                  <p:embed/>
                </p:oleObj>
              </mc:Choice>
              <mc:Fallback>
                <p:oleObj name="Equation" r:id="rId3" imgW="1066800" imgH="71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4000"/>
                        <a:ext cx="30480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96528842"/>
              </p:ext>
            </p:extLst>
          </p:nvPr>
        </p:nvGraphicFramePr>
        <p:xfrm>
          <a:off x="989013" y="3962400"/>
          <a:ext cx="4344987" cy="21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1" name="Equation" r:id="rId5" imgW="1460160" imgH="711000" progId="Equation.DSMT4">
                  <p:embed/>
                </p:oleObj>
              </mc:Choice>
              <mc:Fallback>
                <p:oleObj name="Equation" r:id="rId5" imgW="146016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3962400"/>
                        <a:ext cx="4344987" cy="211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6CC7A-33CC-48F4-83C2-B74F2B113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      Review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96F5F-CF43-46D7-B99D-3121680B0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EC6666-B43A-46A4-910F-66A64E5C1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5B3112-201D-4091-999B-15AE614862EB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D8AE90-A914-45F9-9772-D3A60BBF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1424141"/>
            <a:ext cx="8686800" cy="388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57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6CC7A-33CC-48F4-83C2-B74F2B113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      Review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96F5F-CF43-46D7-B99D-3121680B0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EC6666-B43A-46A4-910F-66A64E5C1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5B3112-201D-4091-999B-15AE614862EB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A2E7AE-A2B6-44D8-98EA-AC749A432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96955"/>
            <a:ext cx="5537176" cy="40900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98A14B-2B7E-4884-9642-9E68F7D9C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" y="5336673"/>
            <a:ext cx="9144000" cy="96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9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3E9F76-3D6E-43B5-85A3-D07AE7ABB390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ea typeface="宋体" pitchFamily="2" charset="-122"/>
              </a:rPr>
              <a:t>Useful fact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94D8C2-E439-478F-A75F-0D177D4BE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74" y="1763419"/>
            <a:ext cx="8554644" cy="419158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3E9F76-3D6E-43B5-85A3-D07AE7ABB390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ea typeface="宋体" pitchFamily="2" charset="-122"/>
              </a:rPr>
              <a:t>Useful fact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 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A7645A-C68D-4219-B8C2-C9A3D4E18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5416907"/>
            <a:ext cx="9144000" cy="9746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2694C5-0760-4902-B739-D39919209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1" y="1530813"/>
            <a:ext cx="872611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3E9F76-3D6E-43B5-85A3-D07AE7ABB390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Homework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 5.3:    1 c</a:t>
            </a:r>
            <a:r>
              <a:rPr lang="en-US" altLang="zh-CN">
                <a:ea typeface="宋体" pitchFamily="2" charset="-122"/>
              </a:rPr>
              <a:t>),  10-14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976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0B9837-13CB-43DF-88B5-281BF0A8611B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4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61BEC63B-020C-4F6F-BBC5-412C9A760201}" type="slidenum">
              <a:rPr lang="en-US" altLang="zh-CN" sz="1200" b="0">
                <a:latin typeface="+mn-lt"/>
              </a:rPr>
              <a:pPr algn="r">
                <a:defRPr/>
              </a:pPr>
              <a:t>28</a:t>
            </a:fld>
            <a:endParaRPr lang="en-US" altLang="zh-CN" sz="1200" b="0">
              <a:latin typeface="+mn-lt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819400" y="4953000"/>
            <a:ext cx="5167313" cy="414338"/>
          </a:xfrm>
        </p:spPr>
        <p:txBody>
          <a:bodyPr/>
          <a:lstStyle/>
          <a:p>
            <a:pPr algn="dist" eaLnBrk="1" hangingPunct="1">
              <a:lnSpc>
                <a:spcPct val="80000"/>
              </a:lnSpc>
            </a:pPr>
            <a:r>
              <a:rPr lang="en-US" altLang="zh-CN" sz="1800" b="1">
                <a:solidFill>
                  <a:schemeClr val="bg1"/>
                </a:solidFill>
                <a:latin typeface="Arial" charset="0"/>
                <a:ea typeface="宋体" pitchFamily="2" charset="-122"/>
              </a:rPr>
              <a:t>Click to edit company slogan .</a:t>
            </a:r>
          </a:p>
        </p:txBody>
      </p:sp>
      <p:sp>
        <p:nvSpPr>
          <p:cNvPr id="108547" name="WordArt 3"/>
          <p:cNvSpPr>
            <a:spLocks noChangeArrowheads="1" noChangeShapeType="1" noTextEdit="1"/>
          </p:cNvSpPr>
          <p:nvPr/>
        </p:nvSpPr>
        <p:spPr bwMode="gray">
          <a:xfrm>
            <a:off x="1219200" y="4572000"/>
            <a:ext cx="68580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End of Section 7.3 </a:t>
            </a:r>
            <a:endParaRPr lang="zh-CN" altLang="en-US" sz="3600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F1C321-26DE-42B7-A437-4AC43F9D1C9D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24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8EABB072-BDD7-4044-BF3D-33BBB20DBA82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3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Contents</a:t>
            </a:r>
            <a:endParaRPr lang="en-US" altLang="zh-CN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gray">
          <a:xfrm>
            <a:off x="2438400" y="2709863"/>
            <a:ext cx="4724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gray">
          <a:xfrm>
            <a:off x="2057400" y="2590800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gray">
          <a:xfrm>
            <a:off x="2590800" y="2765425"/>
            <a:ext cx="464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Representing Relations Using Matrices</a:t>
            </a:r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gray">
          <a:xfrm>
            <a:off x="2211388" y="26892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129" name="AutoShape 9"/>
          <p:cNvSpPr>
            <a:spLocks noChangeArrowheads="1"/>
          </p:cNvSpPr>
          <p:nvPr/>
        </p:nvSpPr>
        <p:spPr bwMode="gray">
          <a:xfrm>
            <a:off x="2438400" y="3548063"/>
            <a:ext cx="4724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sp>
        <p:nvSpPr>
          <p:cNvPr id="5130" name="AutoShape 10"/>
          <p:cNvSpPr>
            <a:spLocks noChangeArrowheads="1"/>
          </p:cNvSpPr>
          <p:nvPr/>
        </p:nvSpPr>
        <p:spPr bwMode="gray">
          <a:xfrm>
            <a:off x="2057400" y="3429000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gray">
          <a:xfrm>
            <a:off x="2667000" y="3603625"/>
            <a:ext cx="457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Representing Relations Using Digraphs</a:t>
            </a:r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gray">
          <a:xfrm>
            <a:off x="2211388" y="35274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FF171-04A6-481A-BE04-7D0CEC134C80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05EDCB7E-99A5-469F-8EBF-CEAA074BC3B5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4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6149" name="Group 4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6151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0"/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0"/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/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/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/>
            </a:p>
          </p:txBody>
        </p:sp>
      </p:grp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3276600"/>
            <a:ext cx="37338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>
                <a:ea typeface="宋体" pitchFamily="2" charset="-122"/>
              </a:rPr>
              <a:t>Representing Relations Using Matrices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EED4D-8AEE-4030-AE53-217149B2B394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  <a:cs typeface="Times New Roman" pitchFamily="18" charset="0"/>
              </a:rPr>
              <a:t>§7.3: Representing Relations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b="1" dirty="0">
                <a:ea typeface="宋体" pitchFamily="2" charset="-122"/>
              </a:rPr>
              <a:t>Some ways to represent </a:t>
            </a:r>
            <a:r>
              <a:rPr lang="en-US" altLang="zh-CN" sz="2800" b="1" i="1" dirty="0">
                <a:ea typeface="宋体" pitchFamily="2" charset="-122"/>
              </a:rPr>
              <a:t>n</a:t>
            </a:r>
            <a:r>
              <a:rPr lang="en-US" altLang="zh-CN" sz="2800" b="1" dirty="0">
                <a:ea typeface="宋体" pitchFamily="2" charset="-122"/>
              </a:rPr>
              <a:t>-</a:t>
            </a:r>
            <a:r>
              <a:rPr lang="en-US" altLang="zh-CN" sz="2800" b="1" dirty="0" err="1">
                <a:ea typeface="宋体" pitchFamily="2" charset="-122"/>
              </a:rPr>
              <a:t>ary</a:t>
            </a:r>
            <a:r>
              <a:rPr lang="en-US" altLang="zh-CN" sz="2800" b="1" dirty="0">
                <a:ea typeface="宋体" pitchFamily="2" charset="-122"/>
              </a:rPr>
              <a:t> relations: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b="1" dirty="0">
                <a:ea typeface="宋体" pitchFamily="2" charset="-122"/>
              </a:rPr>
              <a:t>With a list of n-tuples.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b="1" dirty="0">
                <a:ea typeface="宋体" pitchFamily="2" charset="-122"/>
              </a:rPr>
              <a:t>With a function from the (n-</a:t>
            </a:r>
            <a:r>
              <a:rPr lang="en-US" altLang="zh-CN" sz="2400" b="1" dirty="0" err="1">
                <a:ea typeface="宋体" pitchFamily="2" charset="-122"/>
              </a:rPr>
              <a:t>ary</a:t>
            </a:r>
            <a:r>
              <a:rPr lang="en-US" altLang="zh-CN" sz="2400" b="1" dirty="0">
                <a:ea typeface="宋体" pitchFamily="2" charset="-122"/>
              </a:rPr>
              <a:t>) domain to 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{T</a:t>
            </a:r>
            <a:r>
              <a:rPr lang="en-US" altLang="zh-CN" sz="2400" b="1" i="1" dirty="0">
                <a:solidFill>
                  <a:srgbClr val="FF0000"/>
                </a:solidFill>
                <a:ea typeface="宋体" pitchFamily="2" charset="-122"/>
              </a:rPr>
              <a:t>,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F}</a:t>
            </a:r>
            <a:r>
              <a:rPr lang="en-US" altLang="zh-CN" sz="2400" b="1" dirty="0">
                <a:ea typeface="宋体" pitchFamily="2" charset="-122"/>
              </a:rPr>
              <a:t>.</a:t>
            </a:r>
          </a:p>
          <a:p>
            <a:pPr algn="just"/>
            <a:r>
              <a:rPr lang="en-US" altLang="zh-CN" sz="2800" b="1" dirty="0">
                <a:ea typeface="宋体" pitchFamily="2" charset="-122"/>
              </a:rPr>
              <a:t>Special ways to represent binary relations: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altLang="zh-CN" sz="2400" b="1" dirty="0">
                <a:ea typeface="宋体" pitchFamily="2" charset="-122"/>
              </a:rPr>
              <a:t>With a zero-one matrix.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altLang="zh-CN" sz="2400" b="1" dirty="0">
                <a:ea typeface="宋体" pitchFamily="2" charset="-122"/>
              </a:rPr>
              <a:t>With a directed graph.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C6A71B-1AD4-4578-9D6B-B5ACD739AE51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zh-CN" sz="2800" b="1" dirty="0">
                <a:ea typeface="宋体" pitchFamily="2" charset="-122"/>
              </a:rPr>
              <a:t>Why bother with alternative representations? Is one not enough?</a:t>
            </a:r>
          </a:p>
          <a:p>
            <a:pPr>
              <a:lnSpc>
                <a:spcPct val="90000"/>
              </a:lnSpc>
            </a:pPr>
            <a:r>
              <a:rPr lang="en-GB" altLang="zh-CN" sz="2800" b="1" dirty="0">
                <a:ea typeface="宋体" pitchFamily="2" charset="-122"/>
              </a:rPr>
              <a:t>One reason: some calculations are easier using one representation, some things are easier using another</a:t>
            </a:r>
          </a:p>
          <a:p>
            <a:pPr>
              <a:lnSpc>
                <a:spcPct val="90000"/>
              </a:lnSpc>
            </a:pPr>
            <a:r>
              <a:rPr lang="en-GB" altLang="zh-CN" sz="2800" b="1" dirty="0">
                <a:ea typeface="宋体" pitchFamily="2" charset="-122"/>
              </a:rPr>
              <a:t>There are even some basic ideas that are suggested by a particular representation</a:t>
            </a:r>
          </a:p>
          <a:p>
            <a:pPr>
              <a:lnSpc>
                <a:spcPct val="90000"/>
              </a:lnSpc>
            </a:pPr>
            <a:endParaRPr lang="en-GB" altLang="zh-CN" sz="2800" b="1" dirty="0"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altLang="zh-CN" sz="1800" b="1" dirty="0">
                <a:ea typeface="宋体" pitchFamily="2" charset="-122"/>
              </a:rPr>
              <a:t>It’s often worth playing around with different representations!</a:t>
            </a:r>
            <a:endParaRPr lang="en-US" altLang="zh-CN" sz="1800" b="1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54A92-590F-461D-8DF1-6FE29E4761F0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Using Zero-One Matrices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010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b="1" dirty="0">
                <a:ea typeface="宋体" pitchFamily="2" charset="-122"/>
              </a:rPr>
              <a:t>Any binary relation </a:t>
            </a:r>
            <a:r>
              <a:rPr lang="en-US" altLang="zh-CN" sz="2800" b="1" i="1" dirty="0">
                <a:ea typeface="宋体" pitchFamily="2" charset="-122"/>
              </a:rPr>
              <a:t>R</a:t>
            </a:r>
            <a:r>
              <a:rPr lang="en-US" altLang="zh-CN" sz="2800" b="1" dirty="0">
                <a:ea typeface="宋体" pitchFamily="2" charset="-122"/>
              </a:rPr>
              <a:t>:</a:t>
            </a:r>
            <a:r>
              <a:rPr lang="en-US" altLang="zh-CN" sz="2800" b="1" i="1" dirty="0">
                <a:ea typeface="宋体" pitchFamily="2" charset="-122"/>
              </a:rPr>
              <a:t>A</a:t>
            </a: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×</a:t>
            </a:r>
            <a:r>
              <a:rPr lang="en-US" altLang="zh-CN" sz="2800" b="1" i="1" dirty="0"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b="1" dirty="0">
                <a:ea typeface="宋体" pitchFamily="2" charset="-122"/>
              </a:rPr>
              <a:t> can equally represented  by an |</a:t>
            </a:r>
            <a:r>
              <a:rPr lang="en-US" altLang="zh-CN" sz="2800" b="1" i="1" dirty="0">
                <a:ea typeface="宋体" pitchFamily="2" charset="-122"/>
              </a:rPr>
              <a:t>A</a:t>
            </a:r>
            <a:r>
              <a:rPr lang="en-US" altLang="zh-CN" sz="2800" b="1" dirty="0">
                <a:ea typeface="宋体" pitchFamily="2" charset="-122"/>
              </a:rPr>
              <a:t>|×|</a:t>
            </a:r>
            <a:r>
              <a:rPr lang="en-US" altLang="zh-CN" sz="2800" b="1" i="1" dirty="0">
                <a:ea typeface="宋体" pitchFamily="2" charset="-122"/>
              </a:rPr>
              <a:t>B</a:t>
            </a:r>
            <a:r>
              <a:rPr lang="en-US" altLang="zh-CN" sz="2800" b="1" dirty="0">
                <a:ea typeface="宋体" pitchFamily="2" charset="-122"/>
              </a:rPr>
              <a:t>| 0-1 matrix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>
                <a:ea typeface="宋体" pitchFamily="2" charset="-122"/>
              </a:rPr>
              <a:t>       M</a:t>
            </a:r>
            <a:r>
              <a:rPr lang="en-US" altLang="zh-CN" sz="2800" b="1" i="1" baseline="-25000" dirty="0">
                <a:ea typeface="宋体" pitchFamily="2" charset="-122"/>
              </a:rPr>
              <a:t>R</a:t>
            </a:r>
            <a:r>
              <a:rPr lang="en-US" altLang="zh-CN" sz="2800" b="1" dirty="0">
                <a:ea typeface="宋体" pitchFamily="2" charset="-122"/>
              </a:rPr>
              <a:t> = [</a:t>
            </a:r>
            <a:r>
              <a:rPr lang="en-US" altLang="zh-CN" sz="2800" b="1" i="1" dirty="0" err="1">
                <a:ea typeface="宋体" pitchFamily="2" charset="-122"/>
              </a:rPr>
              <a:t>m</a:t>
            </a:r>
            <a:r>
              <a:rPr lang="en-US" altLang="zh-CN" sz="2800" b="1" i="1" baseline="-25000" dirty="0" err="1">
                <a:ea typeface="宋体" pitchFamily="2" charset="-122"/>
              </a:rPr>
              <a:t>ij</a:t>
            </a:r>
            <a:r>
              <a:rPr lang="en-US" altLang="zh-CN" sz="2800" b="1" dirty="0">
                <a:ea typeface="宋体" pitchFamily="2" charset="-122"/>
              </a:rPr>
              <a:t>]:</a:t>
            </a:r>
            <a:r>
              <a:rPr lang="en-US" altLang="zh-CN" sz="2800" b="1" i="1" dirty="0">
                <a:ea typeface="宋体" pitchFamily="2" charset="-122"/>
              </a:rPr>
              <a:t>    </a:t>
            </a:r>
            <a:r>
              <a:rPr lang="en-US" altLang="zh-CN" sz="2800" b="1" i="1" dirty="0" err="1">
                <a:ea typeface="宋体" pitchFamily="2" charset="-122"/>
              </a:rPr>
              <a:t>m</a:t>
            </a:r>
            <a:r>
              <a:rPr lang="en-US" altLang="zh-CN" sz="2800" b="1" i="1" baseline="-25000" dirty="0" err="1">
                <a:ea typeface="宋体" pitchFamily="2" charset="-122"/>
              </a:rPr>
              <a:t>ij</a:t>
            </a:r>
            <a:r>
              <a:rPr lang="en-US" altLang="zh-CN" sz="2800" b="1" dirty="0">
                <a:ea typeface="宋体" pitchFamily="2" charset="-122"/>
              </a:rPr>
              <a:t> = 1 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</a:t>
            </a:r>
            <a:r>
              <a:rPr lang="en-US" altLang="zh-CN" sz="2800" b="1" dirty="0">
                <a:ea typeface="宋体" pitchFamily="2" charset="-122"/>
              </a:rPr>
              <a:t> (</a:t>
            </a:r>
            <a:r>
              <a:rPr lang="en-US" altLang="zh-CN" sz="2800" b="1" i="1" dirty="0" err="1">
                <a:ea typeface="宋体" pitchFamily="2" charset="-122"/>
              </a:rPr>
              <a:t>a</a:t>
            </a:r>
            <a:r>
              <a:rPr lang="en-US" altLang="zh-CN" sz="2800" b="1" i="1" baseline="-25000" dirty="0" err="1">
                <a:ea typeface="宋体" pitchFamily="2" charset="-122"/>
              </a:rPr>
              <a:t>i</a:t>
            </a:r>
            <a:r>
              <a:rPr lang="en-US" altLang="zh-CN" sz="2800" b="1" dirty="0" err="1">
                <a:ea typeface="宋体" pitchFamily="2" charset="-122"/>
              </a:rPr>
              <a:t>,</a:t>
            </a:r>
            <a:r>
              <a:rPr lang="en-US" altLang="zh-CN" sz="2800" b="1" i="1" dirty="0" err="1">
                <a:ea typeface="宋体" pitchFamily="2" charset="-122"/>
              </a:rPr>
              <a:t>b</a:t>
            </a:r>
            <a:r>
              <a:rPr lang="en-US" altLang="zh-CN" sz="2800" b="1" i="1" baseline="-25000" dirty="0" err="1">
                <a:ea typeface="宋体" pitchFamily="2" charset="-122"/>
              </a:rPr>
              <a:t>j</a:t>
            </a:r>
            <a:r>
              <a:rPr lang="en-US" altLang="zh-CN" sz="2800" b="1" dirty="0">
                <a:ea typeface="宋体" pitchFamily="2" charset="-122"/>
              </a:rPr>
              <a:t>)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800" b="1" i="1" dirty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zh-CN" sz="2800" b="1" dirty="0"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Example[</a:t>
            </a:r>
            <a:r>
              <a:rPr lang="en-US" altLang="zh-CN" sz="2800" b="1" dirty="0">
                <a:ea typeface="宋体" pitchFamily="2" charset="-122"/>
              </a:rPr>
              <a:t>relation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  matrix]</a:t>
            </a:r>
            <a:r>
              <a:rPr lang="en-US" altLang="zh-CN" sz="2800" b="1" i="1" dirty="0">
                <a:ea typeface="宋体" pitchFamily="2" charset="-122"/>
                <a:sym typeface="Symbol" pitchFamily="18" charset="2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/>
              <a:t>Suppose that </a:t>
            </a:r>
            <a:r>
              <a:rPr lang="en-US" altLang="zh-CN" sz="2800" b="1" i="1" dirty="0"/>
              <a:t>A </a:t>
            </a:r>
            <a:r>
              <a:rPr lang="en-US" altLang="zh-CN" sz="2800" b="1" dirty="0"/>
              <a:t>= {1</a:t>
            </a:r>
            <a:r>
              <a:rPr lang="en-US" altLang="zh-CN" sz="2800" b="1" i="1" dirty="0"/>
              <a:t>, </a:t>
            </a:r>
            <a:r>
              <a:rPr lang="en-US" altLang="zh-CN" sz="2800" b="1" dirty="0"/>
              <a:t>2</a:t>
            </a:r>
            <a:r>
              <a:rPr lang="en-US" altLang="zh-CN" sz="2800" b="1" i="1" dirty="0"/>
              <a:t>, </a:t>
            </a:r>
            <a:r>
              <a:rPr lang="en-US" altLang="zh-CN" sz="2800" b="1" dirty="0"/>
              <a:t>3} and </a:t>
            </a:r>
            <a:r>
              <a:rPr lang="en-US" altLang="zh-CN" sz="2800" b="1" i="1" dirty="0"/>
              <a:t>B </a:t>
            </a:r>
            <a:r>
              <a:rPr lang="en-US" altLang="zh-CN" sz="2800" b="1" dirty="0"/>
              <a:t>= {1</a:t>
            </a:r>
            <a:r>
              <a:rPr lang="en-US" altLang="zh-CN" sz="2800" b="1" i="1" dirty="0"/>
              <a:t>, </a:t>
            </a:r>
            <a:r>
              <a:rPr lang="en-US" altLang="zh-CN" sz="2800" b="1" dirty="0"/>
              <a:t>2}.  </a:t>
            </a:r>
            <a:r>
              <a:rPr lang="pt-BR" altLang="zh-CN" sz="2800" b="1" i="1" dirty="0"/>
              <a:t>R </a:t>
            </a:r>
            <a:r>
              <a:rPr lang="pt-BR" altLang="zh-CN" sz="2800" b="1" dirty="0"/>
              <a:t>= {</a:t>
            </a:r>
            <a:r>
              <a:rPr lang="pt-BR" altLang="zh-CN" sz="2800" b="1" i="1" dirty="0"/>
              <a:t>(</a:t>
            </a:r>
            <a:r>
              <a:rPr lang="pt-BR" altLang="zh-CN" sz="2800" b="1" dirty="0"/>
              <a:t>2</a:t>
            </a:r>
            <a:r>
              <a:rPr lang="pt-BR" altLang="zh-CN" sz="2800" b="1" i="1" dirty="0"/>
              <a:t>, </a:t>
            </a:r>
            <a:r>
              <a:rPr lang="pt-BR" altLang="zh-CN" sz="2800" b="1" dirty="0"/>
              <a:t>1</a:t>
            </a:r>
            <a:r>
              <a:rPr lang="pt-BR" altLang="zh-CN" sz="2800" b="1" i="1" dirty="0"/>
              <a:t>), (</a:t>
            </a:r>
            <a:r>
              <a:rPr lang="pt-BR" altLang="zh-CN" sz="2800" b="1" dirty="0"/>
              <a:t>3</a:t>
            </a:r>
            <a:r>
              <a:rPr lang="pt-BR" altLang="zh-CN" sz="2800" b="1" i="1" dirty="0"/>
              <a:t>, </a:t>
            </a:r>
            <a:r>
              <a:rPr lang="pt-BR" altLang="zh-CN" sz="2800" b="1" dirty="0"/>
              <a:t>1</a:t>
            </a:r>
            <a:r>
              <a:rPr lang="pt-BR" altLang="zh-CN" sz="2800" b="1" i="1" dirty="0"/>
              <a:t>), (</a:t>
            </a:r>
            <a:r>
              <a:rPr lang="pt-BR" altLang="zh-CN" sz="2800" b="1" dirty="0"/>
              <a:t>3</a:t>
            </a:r>
            <a:r>
              <a:rPr lang="pt-BR" altLang="zh-CN" sz="2800" b="1" i="1" dirty="0"/>
              <a:t>, </a:t>
            </a:r>
            <a:r>
              <a:rPr lang="pt-BR" altLang="zh-CN" sz="2800" b="1" dirty="0"/>
              <a:t>2</a:t>
            </a:r>
            <a:r>
              <a:rPr lang="pt-BR" altLang="zh-CN" sz="2800" b="1" i="1" dirty="0"/>
              <a:t>)</a:t>
            </a:r>
            <a:r>
              <a:rPr lang="pt-BR" altLang="zh-CN" sz="2800" b="1" dirty="0"/>
              <a:t>} </a:t>
            </a:r>
            <a:endParaRPr lang="en-US" altLang="zh-CN" sz="2800" b="1" dirty="0"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The 0-1 matrix:</a:t>
            </a:r>
            <a:endParaRPr lang="en-US" altLang="zh-CN" sz="2800" b="1" i="1" dirty="0">
              <a:ea typeface="宋体" pitchFamily="2" charset="-122"/>
              <a:sym typeface="Symbol" pitchFamily="18" charset="2"/>
            </a:endParaRPr>
          </a:p>
        </p:txBody>
      </p:sp>
      <p:pic>
        <p:nvPicPr>
          <p:cNvPr id="9309" name="Picture 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91000"/>
            <a:ext cx="3294948" cy="1923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Zero-One Matrices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5B3112-201D-4091-999B-15AE614862EB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09600" y="1600200"/>
            <a:ext cx="525780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en-US" altLang="zh-CN" sz="3200" b="0" dirty="0">
                <a:sym typeface="Symbol" pitchFamily="18" charset="2"/>
              </a:rPr>
              <a:t>Example[matrix  </a:t>
            </a:r>
            <a:r>
              <a:rPr lang="en-US" altLang="zh-CN" sz="3200" b="0" dirty="0"/>
              <a:t>relation</a:t>
            </a:r>
            <a:r>
              <a:rPr lang="en-US" altLang="zh-CN" sz="3200" dirty="0">
                <a:sym typeface="Symbol" pitchFamily="18" charset="2"/>
              </a:rPr>
              <a:t>]</a:t>
            </a:r>
            <a:r>
              <a:rPr lang="en-US" altLang="zh-CN" sz="3200" i="1" dirty="0">
                <a:sym typeface="Symbol" pitchFamily="18" charset="2"/>
              </a:rPr>
              <a:t>. </a:t>
            </a:r>
          </a:p>
          <a:p>
            <a:pPr marL="571500" indent="-57150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en-US" altLang="zh-CN" sz="3200" dirty="0"/>
              <a:t>Let A = {a1, a2, a3} and B = {b1, b2, b3, b4, b5}. </a:t>
            </a:r>
            <a:r>
              <a:rPr lang="en-US" altLang="zh-CN" sz="3200" dirty="0">
                <a:sym typeface="Symbol" pitchFamily="18" charset="2"/>
              </a:rPr>
              <a:t>What is the relation R?</a:t>
            </a:r>
          </a:p>
          <a:p>
            <a:pPr marL="571500" indent="-571500">
              <a:lnSpc>
                <a:spcPct val="90000"/>
              </a:lnSpc>
              <a:buFont typeface="Wingdings" panose="05000000000000000000" pitchFamily="2" charset="2"/>
              <a:buChar char="u"/>
            </a:pPr>
            <a:endParaRPr lang="en-US" altLang="zh-CN" sz="3200" dirty="0">
              <a:sym typeface="Symbol" pitchFamily="18" charset="2"/>
            </a:endParaRPr>
          </a:p>
          <a:p>
            <a:pPr marL="571500" indent="-57150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pt-BR" altLang="zh-CN" sz="3200" dirty="0"/>
              <a:t>R = {(a1, b2), (a2, b1), (a2, b3), (a2, b4), (a3, b1), (a3, b3), (a3, b5)}</a:t>
            </a:r>
            <a:endParaRPr lang="en-US" altLang="zh-CN" sz="3200" dirty="0">
              <a:sym typeface="Symbol" pitchFamily="18" charset="2"/>
            </a:endParaRPr>
          </a:p>
        </p:txBody>
      </p:sp>
      <p:pic>
        <p:nvPicPr>
          <p:cNvPr id="26637" name="Picture 1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990600"/>
            <a:ext cx="3322449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06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1A525E-97EB-4937-952D-743E02A96146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b="1" dirty="0">
                <a:ea typeface="宋体" pitchFamily="2" charset="-122"/>
              </a:rPr>
              <a:t>Special case 1-0 matrices for a relation </a:t>
            </a:r>
            <a:br>
              <a:rPr lang="en-GB" altLang="zh-CN" b="1" dirty="0">
                <a:ea typeface="宋体" pitchFamily="2" charset="-122"/>
              </a:rPr>
            </a:br>
            <a:r>
              <a:rPr lang="en-GB" altLang="zh-CN" b="1" dirty="0">
                <a:ea typeface="宋体" pitchFamily="2" charset="-122"/>
              </a:rPr>
              <a:t>on A  (that is, 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</a:rPr>
              <a:t>R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: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×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b="1" i="1" dirty="0">
                <a:ea typeface="宋体" pitchFamily="2" charset="-122"/>
                <a:cs typeface="Times New Roman" pitchFamily="18" charset="0"/>
              </a:rPr>
              <a:t>Convention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: rows and columns list elements in the same order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顶级ppt模版1</Template>
  <TotalTime>2507</TotalTime>
  <Words>745</Words>
  <Application>Microsoft Office PowerPoint</Application>
  <PresentationFormat>全屏显示(4:3)</PresentationFormat>
  <Paragraphs>144</Paragraphs>
  <Slides>28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</vt:lpstr>
      <vt:lpstr>Arial Black</vt:lpstr>
      <vt:lpstr>Euclid</vt:lpstr>
      <vt:lpstr>Times New Roman</vt:lpstr>
      <vt:lpstr>Verdana</vt:lpstr>
      <vt:lpstr>Wingdings</vt:lpstr>
      <vt:lpstr>sample</vt:lpstr>
      <vt:lpstr>Equation</vt:lpstr>
      <vt:lpstr>Discrete Mathematics</vt:lpstr>
      <vt:lpstr>PowerPoint 演示文稿</vt:lpstr>
      <vt:lpstr>Contents</vt:lpstr>
      <vt:lpstr>PowerPoint 演示文稿</vt:lpstr>
      <vt:lpstr>§7.3: Representing Relations</vt:lpstr>
      <vt:lpstr>PowerPoint 演示文稿</vt:lpstr>
      <vt:lpstr>Using Zero-One Matrices</vt:lpstr>
      <vt:lpstr>Zero-One Matrices</vt:lpstr>
      <vt:lpstr>PowerPoint 演示文稿</vt:lpstr>
      <vt:lpstr>Zero-One Reflexive, Symmetric</vt:lpstr>
      <vt:lpstr>PowerPoint 演示文稿</vt:lpstr>
      <vt:lpstr>Definition</vt:lpstr>
      <vt:lpstr> Example: Digraphs  relations</vt:lpstr>
      <vt:lpstr> Example: relations Digraphs </vt:lpstr>
      <vt:lpstr>Digraph Reflexive, Symmetric</vt:lpstr>
      <vt:lpstr>Particularly easy with a graph</vt:lpstr>
      <vt:lpstr>PowerPoint 演示文稿</vt:lpstr>
      <vt:lpstr>  boolean algebra</vt:lpstr>
      <vt:lpstr>Example 4</vt:lpstr>
      <vt:lpstr> </vt:lpstr>
      <vt:lpstr>Example 5</vt:lpstr>
      <vt:lpstr>Example 6</vt:lpstr>
      <vt:lpstr>          Review </vt:lpstr>
      <vt:lpstr>          Review </vt:lpstr>
      <vt:lpstr>Useful fact</vt:lpstr>
      <vt:lpstr>Useful fact</vt:lpstr>
      <vt:lpstr>Homework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</dc:creator>
  <cp:lastModifiedBy>Z Bing</cp:lastModifiedBy>
  <cp:revision>442</cp:revision>
  <cp:lastPrinted>1601-01-01T00:00:00Z</cp:lastPrinted>
  <dcterms:created xsi:type="dcterms:W3CDTF">1601-01-01T00:00:00Z</dcterms:created>
  <dcterms:modified xsi:type="dcterms:W3CDTF">2021-10-29T09:30:37Z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