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8"/>
  </p:notesMasterIdLst>
  <p:sldIdLst>
    <p:sldId id="257" r:id="rId2"/>
    <p:sldId id="258" r:id="rId3"/>
    <p:sldId id="259" r:id="rId4"/>
    <p:sldId id="271" r:id="rId5"/>
    <p:sldId id="310" r:id="rId6"/>
    <p:sldId id="311" r:id="rId7"/>
    <p:sldId id="351" r:id="rId8"/>
    <p:sldId id="343" r:id="rId9"/>
    <p:sldId id="352" r:id="rId10"/>
    <p:sldId id="308" r:id="rId11"/>
    <p:sldId id="313" r:id="rId12"/>
    <p:sldId id="353" r:id="rId13"/>
    <p:sldId id="349" r:id="rId14"/>
    <p:sldId id="354" r:id="rId15"/>
    <p:sldId id="348" r:id="rId16"/>
    <p:sldId id="319" r:id="rId17"/>
    <p:sldId id="320" r:id="rId18"/>
    <p:sldId id="321" r:id="rId19"/>
    <p:sldId id="345" r:id="rId20"/>
    <p:sldId id="322" r:id="rId21"/>
    <p:sldId id="389" r:id="rId22"/>
    <p:sldId id="391" r:id="rId23"/>
    <p:sldId id="390" r:id="rId24"/>
    <p:sldId id="324" r:id="rId25"/>
    <p:sldId id="325" r:id="rId26"/>
    <p:sldId id="327" r:id="rId27"/>
    <p:sldId id="328" r:id="rId28"/>
    <p:sldId id="329" r:id="rId29"/>
    <p:sldId id="330" r:id="rId30"/>
    <p:sldId id="309" r:id="rId31"/>
    <p:sldId id="323" r:id="rId32"/>
    <p:sldId id="331" r:id="rId33"/>
    <p:sldId id="346" r:id="rId34"/>
    <p:sldId id="334" r:id="rId35"/>
    <p:sldId id="355" r:id="rId36"/>
    <p:sldId id="333" r:id="rId37"/>
    <p:sldId id="394" r:id="rId38"/>
    <p:sldId id="340" r:id="rId39"/>
    <p:sldId id="341" r:id="rId40"/>
    <p:sldId id="339" r:id="rId41"/>
    <p:sldId id="356" r:id="rId42"/>
    <p:sldId id="338" r:id="rId43"/>
    <p:sldId id="392" r:id="rId44"/>
    <p:sldId id="393" r:id="rId45"/>
    <p:sldId id="336" r:id="rId46"/>
    <p:sldId id="303" r:id="rId4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C1602"/>
    <a:srgbClr val="EF6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4" autoAdjust="0"/>
    <p:restoredTop sz="94660"/>
  </p:normalViewPr>
  <p:slideViewPr>
    <p:cSldViewPr>
      <p:cViewPr varScale="1">
        <p:scale>
          <a:sx n="78" d="100"/>
          <a:sy n="78" d="100"/>
        </p:scale>
        <p:origin x="10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16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48.wmf"/><Relationship Id="rId4" Type="http://schemas.openxmlformats.org/officeDocument/2006/relationships/image" Target="../media/image6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fld id="{101B550B-CFCD-4C99-89D5-AB4AC23624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886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a1"/>
          <p:cNvSpPr>
            <a:spLocks noChangeArrowheads="1"/>
          </p:cNvSpPr>
          <p:nvPr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0"/>
          </a:p>
        </p:txBody>
      </p:sp>
      <p:sp>
        <p:nvSpPr>
          <p:cNvPr id="7" name="Rectangle 5" descr="a2"/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0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44500" y="2514600"/>
            <a:ext cx="1765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Verdana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551613"/>
            <a:ext cx="2133600" cy="169862"/>
          </a:xfrm>
        </p:spPr>
        <p:txBody>
          <a:bodyPr/>
          <a:lstStyle>
            <a:lvl1pPr>
              <a:defRPr>
                <a:effectLst/>
                <a:latin typeface="Arial" charset="0"/>
              </a:defRPr>
            </a:lvl1pPr>
          </a:lstStyle>
          <a:p>
            <a:fld id="{40A19CBF-07CD-4067-BE9F-D191D0DB52AD}" type="datetime1">
              <a:rPr lang="zh-CN" altLang="en-US"/>
              <a:pPr/>
              <a:t>2021/11/3</a:t>
            </a:fld>
            <a:endParaRPr lang="en-US" altLang="zh-CN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 smtClean="0">
                <a:effectLst/>
                <a:latin typeface="+mn-lt"/>
              </a:defRPr>
            </a:lvl1pPr>
          </a:lstStyle>
          <a:p>
            <a:pPr>
              <a:defRPr/>
            </a:pPr>
            <a:fld id="{327756FD-AF35-4FC3-B71C-CAC4090C16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589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18F3C3-BD20-416A-997D-BCE76769B206}" type="datetime1">
              <a:rPr lang="zh-CN" altLang="en-US"/>
              <a:pPr/>
              <a:t>2021/11/3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5128E-C87C-4684-BE42-CD98A4EC7D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034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5CDC2D-2C56-481F-8D11-2FFFDBC49585}" type="datetime1">
              <a:rPr lang="zh-CN" altLang="en-US"/>
              <a:pPr/>
              <a:t>2021/11/3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A110A-E41F-41AB-BB4B-CA55CD7285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9028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63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5413"/>
            <a:ext cx="4038600" cy="2363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86531F-92B2-4623-9EEC-A0A799DA2049}" type="datetime1">
              <a:rPr lang="zh-CN" altLang="en-US"/>
              <a:pPr/>
              <a:t>2021/11/3</a:t>
            </a:fld>
            <a:r>
              <a:rPr lang="en-US" altLang="zh-CN"/>
              <a:t>www.themegallery.com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64A51-34EB-4D01-B676-A80E5FD24E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7955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FD4910-ECF6-4E9C-A66E-89A37B5A5E67}" type="datetime1">
              <a:rPr lang="zh-CN" altLang="en-US"/>
              <a:pPr/>
              <a:t>2021/11/3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87241-94C8-44BA-8D59-5D97F9FC57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5214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CE3506-E8B8-431D-B879-19EE10C7F3AD}" type="datetime1">
              <a:rPr lang="zh-CN" altLang="en-US"/>
              <a:pPr/>
              <a:t>2021/11/3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7D5BA-A81C-4D44-AC22-A14C0084FF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65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611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A21B5CF2-C66B-49C5-9844-64607262E264}" type="datetime1">
              <a:rPr lang="zh-CN" altLang="en-US"/>
              <a:pPr/>
              <a:t>2021/11/3</a:t>
            </a:fld>
            <a:r>
              <a:rPr lang="en-US" altLang="zh-CN"/>
              <a:t>www.themegallery.com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124200" y="64770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C71A6-A6E1-4DEC-ABEB-3C6316EBD4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4048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611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26529AE8-CFC7-4105-A73F-FDC0340E55AE}" type="datetime1">
              <a:rPr lang="zh-CN" altLang="en-US"/>
              <a:pPr/>
              <a:t>2021/11/3</a:t>
            </a:fld>
            <a:r>
              <a:rPr lang="en-US" altLang="zh-CN"/>
              <a:t>www.themegallery.com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124200" y="64770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E42BA-5872-42B4-90A8-9CF82F36E1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4020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63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63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5413"/>
            <a:ext cx="4038600" cy="2363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5413"/>
            <a:ext cx="4038600" cy="2363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611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15C9D173-35C4-4C17-9240-AB44237C2D52}" type="datetime1">
              <a:rPr lang="zh-CN" altLang="en-US"/>
              <a:pPr/>
              <a:t>2021/11/3</a:t>
            </a:fld>
            <a:r>
              <a:rPr lang="en-US" altLang="zh-CN"/>
              <a:t>www.themegallery.com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3124200" y="64770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87356-80C7-4324-9C52-CCECD0BD9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72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391178-703D-4C30-9093-6464CBC66519}" type="datetime1">
              <a:rPr lang="zh-CN" altLang="en-US"/>
              <a:pPr/>
              <a:t>2021/11/3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78A22-FCCB-4A76-AF51-40CCE0432F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01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EA1571-2E8E-4FA6-8201-059C8DA03B75}" type="datetime1">
              <a:rPr lang="zh-CN" altLang="en-US"/>
              <a:pPr/>
              <a:t>2021/11/3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75B7B-91EA-4E91-A194-ADDDEC7381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13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65064C-F196-42D4-A8EC-39CEB3F9D148}" type="datetime1">
              <a:rPr lang="zh-CN" altLang="en-US"/>
              <a:pPr/>
              <a:t>2021/11/3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BEBD5-FDE9-4875-AD77-9373123462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101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BA0BB-942D-4CC5-8F0A-21602095AAEC}" type="datetime1">
              <a:rPr lang="zh-CN" altLang="en-US"/>
              <a:pPr/>
              <a:t>2021/11/3</a:t>
            </a:fld>
            <a:r>
              <a:rPr lang="en-US" altLang="zh-CN"/>
              <a:t>www.themegallery.com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363FC-4443-459A-954B-6524F8CA05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37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0EF84A-D621-415D-AC93-B01D5B7FE816}" type="datetime1">
              <a:rPr lang="zh-CN" altLang="en-US"/>
              <a:pPr/>
              <a:t>2021/11/3</a:t>
            </a:fld>
            <a:r>
              <a:rPr lang="en-US" altLang="zh-CN"/>
              <a:t>www.themegallery.com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39772-4C6D-4405-84DF-C1E44DC946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580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94DBC-DB5A-4976-966F-CB2571C696FE}" type="datetime1">
              <a:rPr lang="zh-CN" altLang="en-US"/>
              <a:pPr/>
              <a:t>2021/11/3</a:t>
            </a:fld>
            <a:r>
              <a:rPr lang="en-US" altLang="zh-CN"/>
              <a:t>www.themegallery.com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C1107-5725-4806-9C56-20554CF008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619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0A75EF-F228-4457-BCD3-71CEDDE7E505}" type="datetime1">
              <a:rPr lang="zh-CN" altLang="en-US"/>
              <a:pPr/>
              <a:t>2021/11/3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A24C9-9180-4EB9-959C-CBD6F9F3D5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67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38E376-268A-4194-866C-39BD949260FA}" type="datetime1">
              <a:rPr lang="zh-CN" altLang="en-US"/>
              <a:pPr/>
              <a:t>2021/11/3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77C75-0B20-4A73-871D-0C2C787A0B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275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 descr="a1"/>
          <p:cNvSpPr>
            <a:spLocks noChangeArrowheads="1"/>
          </p:cNvSpPr>
          <p:nvPr/>
        </p:nvSpPr>
        <p:spPr bwMode="gray">
          <a:xfrm>
            <a:off x="592138" y="0"/>
            <a:ext cx="2066925" cy="838200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gray">
          <a:xfrm>
            <a:off x="2730500" y="0"/>
            <a:ext cx="2138363" cy="838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0"/>
          </a:p>
        </p:txBody>
      </p:sp>
      <p:sp>
        <p:nvSpPr>
          <p:cNvPr id="11268" name="Rectangle 4" descr="a2"/>
          <p:cNvSpPr>
            <a:spLocks noChangeArrowheads="1"/>
          </p:cNvSpPr>
          <p:nvPr/>
        </p:nvSpPr>
        <p:spPr bwMode="gray">
          <a:xfrm>
            <a:off x="4938713" y="0"/>
            <a:ext cx="2066925" cy="838200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gray">
          <a:xfrm>
            <a:off x="7077075" y="0"/>
            <a:ext cx="2066925" cy="83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0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gray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0"/>
          </a:p>
        </p:txBody>
      </p:sp>
      <p:grpSp>
        <p:nvGrpSpPr>
          <p:cNvPr id="13319" name="Group 7"/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11272" name="Rectangle 8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0"/>
            </a:p>
          </p:txBody>
        </p:sp>
        <p:sp>
          <p:nvSpPr>
            <p:cNvPr id="11273" name="Rectangle 9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0"/>
            </a:p>
          </p:txBody>
        </p:sp>
      </p:grpSp>
      <p:sp>
        <p:nvSpPr>
          <p:cNvPr id="1332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fld id="{759ED412-A3A4-4E3D-9846-EA65937495F2}" type="datetime1">
              <a:rPr lang="zh-CN" altLang="en-US"/>
              <a:pPr/>
              <a:t>2021/11/3</a:t>
            </a:fld>
            <a:r>
              <a:rPr lang="en-US" altLang="zh-CN"/>
              <a:t>www.themegallery.com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71540472-7873-4ED3-87A7-058D3101D2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3324" name="Rectangle 14"/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7391400" y="76200"/>
            <a:ext cx="1765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png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5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5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oleObject" Target="../embeddings/oleObject20.bin"/><Relationship Id="rId3" Type="http://schemas.openxmlformats.org/officeDocument/2006/relationships/image" Target="../media/image240.png"/><Relationship Id="rId7" Type="http://schemas.openxmlformats.org/officeDocument/2006/relationships/image" Target="../media/image31.wmf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5" Type="http://schemas.openxmlformats.org/officeDocument/2006/relationships/oleObject" Target="../embeddings/oleObject21.bin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2.wmf"/><Relationship Id="rId14" Type="http://schemas.openxmlformats.org/officeDocument/2006/relationships/image" Target="../media/image3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4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42.png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6.png"/><Relationship Id="rId5" Type="http://schemas.openxmlformats.org/officeDocument/2006/relationships/image" Target="../media/image43.wmf"/><Relationship Id="rId10" Type="http://schemas.openxmlformats.org/officeDocument/2006/relationships/image" Target="../media/image9.png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5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8.wmf"/><Relationship Id="rId9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2.jpeg"/><Relationship Id="rId4" Type="http://schemas.openxmlformats.org/officeDocument/2006/relationships/image" Target="../media/image51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53.wmf"/><Relationship Id="rId9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3.wmf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8.w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60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5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64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66A651-E9A9-4624-BA4A-98F41BB6D832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E2B6C314-8C90-4826-9560-FFF07EADE193}" type="slidenum">
              <a:rPr lang="en-US" altLang="zh-CN" sz="1200" b="0">
                <a:latin typeface="+mn-lt"/>
              </a:rPr>
              <a:pPr algn="r">
                <a:defRPr/>
              </a:pPr>
              <a:t>1</a:t>
            </a:fld>
            <a:endParaRPr lang="en-US" altLang="zh-CN" sz="1200" b="0">
              <a:latin typeface="+mn-lt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2743200"/>
            <a:ext cx="6705600" cy="99060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Discrete Mathematics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715000"/>
            <a:ext cx="6719888" cy="381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zh-CN" b="1">
                <a:ea typeface="宋体" pitchFamily="2" charset="-122"/>
              </a:rPr>
              <a:t>South China University of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564A45A4-86EC-438C-8006-879513AD54F8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D41311BB-5DF0-4AE3-A10B-D4EB5C951CDC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10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710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171012" name="Group 4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171013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0"/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0"/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/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/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/>
            </a:p>
          </p:txBody>
        </p:sp>
      </p:grpSp>
      <p:sp>
        <p:nvSpPr>
          <p:cNvPr id="1710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67000" y="3352800"/>
            <a:ext cx="3657600" cy="762000"/>
          </a:xfrm>
        </p:spPr>
        <p:txBody>
          <a:bodyPr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ea typeface="宋体" pitchFamily="2" charset="-122"/>
              </a:rPr>
              <a:t>Transitive Closures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zh-CN" sz="2800" b="1">
              <a:ea typeface="宋体" pitchFamily="2" charset="-122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zh-CN" sz="2800" b="1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DEB8FE0F-6697-4456-B0B5-0178F658B258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>
                <a:ea typeface="宋体" pitchFamily="2" charset="-122"/>
                <a:sym typeface="Symbol" pitchFamily="18" charset="2"/>
              </a:rPr>
              <a:t>transitive closure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382000" cy="5057775"/>
          </a:xfrm>
        </p:spPr>
        <p:txBody>
          <a:bodyPr/>
          <a:lstStyle/>
          <a:p>
            <a:endParaRPr lang="en-US" altLang="zh-CN" b="1" dirty="0">
              <a:ea typeface="宋体" pitchFamily="2" charset="-122"/>
              <a:sym typeface="Symbol" pitchFamily="18" charset="2"/>
            </a:endParaRPr>
          </a:p>
          <a:p>
            <a:endParaRPr lang="en-US" altLang="zh-CN" b="1" dirty="0">
              <a:ea typeface="宋体" pitchFamily="2" charset="-122"/>
              <a:sym typeface="Symbol" pitchFamily="18" charset="2"/>
            </a:endParaRPr>
          </a:p>
          <a:p>
            <a:endParaRPr lang="en-US" altLang="zh-CN" b="1" dirty="0">
              <a:ea typeface="宋体" pitchFamily="2" charset="-122"/>
              <a:sym typeface="Symbol" pitchFamily="18" charset="2"/>
            </a:endParaRPr>
          </a:p>
          <a:p>
            <a:endParaRPr lang="en-US" altLang="zh-CN" b="1" dirty="0">
              <a:ea typeface="宋体" pitchFamily="2" charset="-122"/>
              <a:sym typeface="Symbol" pitchFamily="18" charset="2"/>
            </a:endParaRPr>
          </a:p>
          <a:p>
            <a:endParaRPr lang="en-US" altLang="zh-CN" b="1" dirty="0">
              <a:ea typeface="宋体" pitchFamily="2" charset="-122"/>
              <a:sym typeface="Symbol" pitchFamily="18" charset="2"/>
            </a:endParaRPr>
          </a:p>
          <a:p>
            <a:endParaRPr lang="en-US" altLang="zh-CN" b="1" dirty="0">
              <a:ea typeface="宋体" pitchFamily="2" charset="-122"/>
              <a:sym typeface="Symbol" pitchFamily="18" charset="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A0C774-553E-4858-BC99-2E02F6BA2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29491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DEB8FE0F-6697-4456-B0B5-0178F658B258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>
                <a:ea typeface="宋体" pitchFamily="2" charset="-122"/>
                <a:sym typeface="Symbol" pitchFamily="18" charset="2"/>
              </a:rPr>
              <a:t>transitive closure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ea typeface="宋体" pitchFamily="2" charset="-122"/>
                <a:sym typeface="Symbol" pitchFamily="18" charset="2"/>
              </a:rPr>
              <a:t>Construction. The </a:t>
            </a:r>
            <a:r>
              <a:rPr lang="en-US" altLang="zh-CN" b="1" i="1" dirty="0">
                <a:ea typeface="宋体" pitchFamily="2" charset="-122"/>
                <a:sym typeface="Symbol" pitchFamily="18" charset="2"/>
              </a:rPr>
              <a:t>transitive closure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 t(R) of </a:t>
            </a:r>
            <a:r>
              <a:rPr lang="en-US" altLang="zh-CN" b="1" i="1" dirty="0">
                <a:ea typeface="宋体" pitchFamily="2" charset="-122"/>
                <a:sym typeface="Symbol" pitchFamily="18" charset="2"/>
              </a:rPr>
              <a:t>R  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is obtained by </a:t>
            </a:r>
            <a:r>
              <a:rPr lang="en-US" altLang="zh-CN" b="1" i="1" dirty="0">
                <a:latin typeface="Times New Roman"/>
                <a:ea typeface="宋体" pitchFamily="2" charset="-122"/>
                <a:sym typeface="Symbol" pitchFamily="18" charset="2"/>
              </a:rPr>
              <a:t>“</a:t>
            </a:r>
            <a:r>
              <a:rPr lang="en-US" altLang="zh-CN" b="1" i="1" dirty="0">
                <a:ea typeface="宋体" pitchFamily="2" charset="-122"/>
                <a:sym typeface="Symbol" pitchFamily="18" charset="2"/>
              </a:rPr>
              <a:t>repeatedly</a:t>
            </a:r>
            <a:r>
              <a:rPr lang="en-US" altLang="zh-CN" b="1" i="1" dirty="0">
                <a:latin typeface="Times New Roman"/>
                <a:ea typeface="宋体" pitchFamily="2" charset="-122"/>
                <a:sym typeface="Symbol" pitchFamily="18" charset="2"/>
              </a:rPr>
              <a:t>”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 adding (</a:t>
            </a:r>
            <a:r>
              <a:rPr lang="en-US" altLang="zh-CN" b="1" i="1" dirty="0" err="1"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b="1" dirty="0" err="1"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b="1" i="1" dirty="0" err="1"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) to </a:t>
            </a:r>
            <a:r>
              <a:rPr lang="en-US" altLang="zh-CN" b="1" i="1" dirty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 for each (</a:t>
            </a:r>
            <a:r>
              <a:rPr lang="en-US" altLang="zh-CN" b="1" i="1" dirty="0" err="1"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b="1" dirty="0" err="1"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b="1" i="1" dirty="0" err="1"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),(</a:t>
            </a:r>
            <a:r>
              <a:rPr lang="en-US" altLang="zh-CN" b="1" i="1" dirty="0" err="1"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b="1" dirty="0" err="1"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b="1" i="1" dirty="0" err="1"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)  in </a:t>
            </a:r>
            <a:r>
              <a:rPr lang="en-US" altLang="zh-CN" b="1" i="1" dirty="0">
                <a:ea typeface="宋体" pitchFamily="2" charset="-122"/>
                <a:sym typeface="Symbol" pitchFamily="18" charset="2"/>
              </a:rPr>
              <a:t>R </a:t>
            </a:r>
            <a:r>
              <a:rPr lang="en-US" altLang="zh-CN" b="1" i="1" dirty="0">
                <a:latin typeface="Times New Roman"/>
                <a:ea typeface="宋体" pitchFamily="2" charset="-122"/>
                <a:sym typeface="Symbol" pitchFamily="18" charset="2"/>
              </a:rPr>
              <a:t>…</a:t>
            </a:r>
          </a:p>
          <a:p>
            <a:endParaRPr lang="en-GB" altLang="zh-CN" b="1" dirty="0"/>
          </a:p>
          <a:p>
            <a:r>
              <a:rPr lang="en-US" altLang="zh-CN" b="1" dirty="0"/>
              <a:t>Example: </a:t>
            </a:r>
            <a:r>
              <a:rPr lang="en-GB" altLang="zh-CN" b="1" dirty="0"/>
              <a:t>Adore={(</a:t>
            </a:r>
            <a:r>
              <a:rPr lang="en-GB" altLang="zh-CN" b="1" dirty="0" err="1"/>
              <a:t>a,b</a:t>
            </a:r>
            <a:r>
              <a:rPr lang="en-GB" altLang="zh-CN" b="1" dirty="0"/>
              <a:t>),(</a:t>
            </a:r>
            <a:r>
              <a:rPr lang="en-GB" altLang="zh-CN" b="1" dirty="0" err="1"/>
              <a:t>b,c</a:t>
            </a:r>
            <a:r>
              <a:rPr lang="en-GB" altLang="zh-CN" b="1" dirty="0"/>
              <a:t>),(</a:t>
            </a:r>
            <a:r>
              <a:rPr lang="en-GB" altLang="zh-CN" b="1" dirty="0" err="1"/>
              <a:t>c,c</a:t>
            </a:r>
            <a:r>
              <a:rPr lang="en-GB" altLang="zh-CN" b="1" dirty="0"/>
              <a:t>)}</a:t>
            </a:r>
            <a:r>
              <a:rPr lang="en-US" altLang="zh-CN" b="1" dirty="0"/>
              <a:t>, 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t(</a:t>
            </a:r>
            <a:r>
              <a:rPr lang="en-GB" altLang="zh-CN" b="1" dirty="0"/>
              <a:t>Adore</a:t>
            </a:r>
            <a:r>
              <a:rPr lang="en-US" altLang="zh-CN" b="1" dirty="0"/>
              <a:t>)=?</a:t>
            </a:r>
          </a:p>
          <a:p>
            <a:r>
              <a:rPr lang="en-GB" altLang="zh-CN" b="1" dirty="0"/>
              <a:t> 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t(</a:t>
            </a:r>
            <a:r>
              <a:rPr lang="en-GB" altLang="zh-CN" b="1" dirty="0"/>
              <a:t>Adore</a:t>
            </a:r>
            <a:r>
              <a:rPr lang="en-US" altLang="zh-CN" b="1" dirty="0"/>
              <a:t>)=</a:t>
            </a:r>
            <a:r>
              <a:rPr lang="en-GB" altLang="zh-CN" b="1" dirty="0"/>
              <a:t> {(</a:t>
            </a:r>
            <a:r>
              <a:rPr lang="en-GB" altLang="zh-CN" b="1" dirty="0" err="1"/>
              <a:t>a,b</a:t>
            </a:r>
            <a:r>
              <a:rPr lang="en-GB" altLang="zh-CN" b="1" dirty="0"/>
              <a:t>),(</a:t>
            </a:r>
            <a:r>
              <a:rPr lang="en-GB" altLang="zh-CN" b="1" dirty="0" err="1"/>
              <a:t>b,c</a:t>
            </a:r>
            <a:r>
              <a:rPr lang="en-GB" altLang="zh-CN" b="1" dirty="0"/>
              <a:t>),(</a:t>
            </a:r>
            <a:r>
              <a:rPr lang="en-GB" altLang="zh-CN" b="1" dirty="0" err="1"/>
              <a:t>c,c</a:t>
            </a:r>
            <a:r>
              <a:rPr lang="en-GB" altLang="zh-CN" b="1" dirty="0"/>
              <a:t>),(</a:t>
            </a:r>
            <a:r>
              <a:rPr lang="en-GB" altLang="zh-CN" b="1" dirty="0" err="1"/>
              <a:t>a,c</a:t>
            </a:r>
            <a:r>
              <a:rPr lang="en-GB" altLang="zh-CN" b="1" dirty="0"/>
              <a:t>)}</a:t>
            </a:r>
            <a:endParaRPr lang="en-US" altLang="zh-CN" b="1" dirty="0">
              <a:ea typeface="宋体" pitchFamily="2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5304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  <a:ea typeface="宋体" pitchFamily="2" charset="-122"/>
              </a:rPr>
              <a:t>Connectivity Relation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A={1,2,3,4}. What is the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  R*?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378A22-FCCB-4A76-AF51-40CCE0432F2B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" name="Picture 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68" y="4330586"/>
            <a:ext cx="2486657" cy="2501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对象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99846535"/>
              </p:ext>
            </p:extLst>
          </p:nvPr>
        </p:nvGraphicFramePr>
        <p:xfrm>
          <a:off x="5227924" y="4417616"/>
          <a:ext cx="3300656" cy="235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22" name="Equation" r:id="rId4" imgW="1282680" imgH="914400" progId="Equation.DSMT4">
                  <p:embed/>
                </p:oleObj>
              </mc:Choice>
              <mc:Fallback>
                <p:oleObj name="Equation" r:id="rId4" imgW="1282680" imgH="914400" progId="Equation.DSMT4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924" y="4417616"/>
                        <a:ext cx="3300656" cy="2353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5640D3D9-E48F-49D9-86BD-640C943C8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612" y="1440583"/>
            <a:ext cx="8562975" cy="209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0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  <a:ea typeface="宋体" pitchFamily="2" charset="-122"/>
              </a:rPr>
              <a:t>Connectivity Relation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378A22-FCCB-4A76-AF51-40CCE0432F2B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40D3D9-E48F-49D9-86BD-640C943C8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81" y="1441348"/>
            <a:ext cx="8562975" cy="20995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36A1C09-D7F2-41AE-90E5-9F8E2CFEF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9" y="3718689"/>
            <a:ext cx="8726118" cy="135273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CB68A17-560C-46BF-9B5D-3D32C15D6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5049305"/>
            <a:ext cx="5134692" cy="7144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A7983C6-DBE1-4B09-8AFB-DAC1B4DB9F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414" y="5719093"/>
            <a:ext cx="4143953" cy="109552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82B08B4-5898-4DFB-A284-D85FDB6266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7800" y="5814003"/>
            <a:ext cx="24384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1562A2E-7938-42E2-B0DD-2A2FC541F183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Construction 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R*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R*=</a:t>
            </a:r>
            <a:r>
              <a:rPr lang="en-US" altLang="zh-CN" b="1" dirty="0">
                <a:ea typeface="宋体" pitchFamily="2" charset="-122"/>
              </a:rPr>
              <a:t> R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</a:t>
            </a:r>
            <a:r>
              <a:rPr lang="en-US" altLang="zh-CN" b="1" dirty="0">
                <a:ea typeface="宋体" pitchFamily="2" charset="-122"/>
              </a:rPr>
              <a:t> R</a:t>
            </a:r>
            <a:r>
              <a:rPr lang="en-US" altLang="zh-CN" b="1" baseline="30000" dirty="0">
                <a:ea typeface="宋体" pitchFamily="2" charset="-122"/>
              </a:rPr>
              <a:t>2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 </a:t>
            </a:r>
            <a:r>
              <a:rPr lang="en-US" altLang="zh-CN" b="1" dirty="0">
                <a:ea typeface="宋体" pitchFamily="2" charset="-122"/>
              </a:rPr>
              <a:t>R</a:t>
            </a:r>
            <a:r>
              <a:rPr lang="en-US" altLang="zh-CN" b="1" baseline="30000" dirty="0">
                <a:ea typeface="宋体" pitchFamily="2" charset="-122"/>
              </a:rPr>
              <a:t>3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 </a:t>
            </a:r>
            <a:r>
              <a:rPr lang="en-US" altLang="zh-CN" b="1" baseline="30000" dirty="0">
                <a:ea typeface="宋体" pitchFamily="2" charset="-122"/>
              </a:rPr>
              <a:t>……</a:t>
            </a:r>
            <a:r>
              <a:rPr lang="en-US" altLang="zh-CN" b="1" dirty="0">
                <a:ea typeface="宋体" pitchFamily="2" charset="-122"/>
              </a:rPr>
              <a:t>?</a:t>
            </a:r>
          </a:p>
          <a:p>
            <a:endParaRPr lang="en-US" altLang="zh-CN" b="1" dirty="0">
              <a:ea typeface="宋体" pitchFamily="2" charset="-122"/>
            </a:endParaRPr>
          </a:p>
          <a:p>
            <a:endParaRPr lang="en-US" altLang="zh-CN" b="1" dirty="0">
              <a:ea typeface="宋体" pitchFamily="2" charset="-122"/>
            </a:endParaRPr>
          </a:p>
          <a:p>
            <a:pPr marL="0" indent="0">
              <a:buNone/>
            </a:pPr>
            <a:br>
              <a:rPr lang="en-GB" altLang="zh-CN" b="1" dirty="0">
                <a:solidFill>
                  <a:srgbClr val="FF0000"/>
                </a:solidFill>
              </a:rPr>
            </a:br>
            <a:r>
              <a:rPr lang="en-GB" altLang="zh-CN" b="1" i="1" dirty="0"/>
              <a:t> </a:t>
            </a:r>
            <a:endParaRPr lang="en-US" altLang="zh-CN" b="1" dirty="0">
              <a:ea typeface="宋体" pitchFamily="2" charset="-122"/>
            </a:endParaRPr>
          </a:p>
          <a:p>
            <a:endParaRPr lang="en-US" altLang="zh-CN" b="1" dirty="0">
              <a:ea typeface="宋体" pitchFamily="2" charset="-122"/>
            </a:endParaRPr>
          </a:p>
          <a:p>
            <a:endParaRPr lang="en-US" altLang="zh-CN" b="1" dirty="0">
              <a:ea typeface="宋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7008192"/>
              </p:ext>
            </p:extLst>
          </p:nvPr>
        </p:nvGraphicFramePr>
        <p:xfrm>
          <a:off x="1006862" y="2154203"/>
          <a:ext cx="2468841" cy="1449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54" name="Equation" r:id="rId3" imgW="672840" imgH="431640" progId="Equation.DSMT4">
                  <p:embed/>
                </p:oleObj>
              </mc:Choice>
              <mc:Fallback>
                <p:oleObj name="Equation" r:id="rId3" imgW="672840" imgH="4316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862" y="2154203"/>
                        <a:ext cx="2468841" cy="1449682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9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028" y="1597126"/>
            <a:ext cx="2660641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6200594"/>
              </p:ext>
            </p:extLst>
          </p:nvPr>
        </p:nvGraphicFramePr>
        <p:xfrm>
          <a:off x="999488" y="3727710"/>
          <a:ext cx="3724912" cy="1091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55" name="Equation" r:id="rId6" imgW="1473120" imgH="431640" progId="Equation.DSMT4">
                  <p:embed/>
                </p:oleObj>
              </mc:Choice>
              <mc:Fallback>
                <p:oleObj name="Equation" r:id="rId6" imgW="1473120" imgH="43164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488" y="3727710"/>
                        <a:ext cx="3724912" cy="1091882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682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8A9C5C11-E9BC-414F-B735-8DBA7CB219E7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4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Let R be the relation on the set of all people in the world that contains (</a:t>
            </a:r>
            <a:r>
              <a:rPr lang="en-US" altLang="zh-CN" dirty="0" err="1">
                <a:ea typeface="宋体" pitchFamily="2" charset="-122"/>
              </a:rPr>
              <a:t>a,b</a:t>
            </a:r>
            <a:r>
              <a:rPr lang="en-US" altLang="zh-CN" dirty="0">
                <a:ea typeface="宋体" pitchFamily="2" charset="-122"/>
              </a:rPr>
              <a:t>) if a has met b, What is 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</a:rPr>
              <a:t>R^n</a:t>
            </a:r>
            <a:r>
              <a:rPr lang="en-US" altLang="zh-CN" dirty="0">
                <a:ea typeface="宋体" pitchFamily="2" charset="-122"/>
              </a:rPr>
              <a:t>, where n is a positive integer greater than one? </a:t>
            </a:r>
          </a:p>
          <a:p>
            <a:pPr>
              <a:buFont typeface="Wingdings" pitchFamily="2" charset="2"/>
              <a:buNone/>
            </a:pPr>
            <a:endParaRPr lang="en-US" altLang="zh-CN" dirty="0">
              <a:ea typeface="宋体" pitchFamily="2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</a:rPr>
              <a:t>R^n</a:t>
            </a:r>
            <a:r>
              <a:rPr lang="en-US" altLang="zh-CN" dirty="0">
                <a:ea typeface="宋体" pitchFamily="2" charset="-122"/>
              </a:rPr>
              <a:t> consists of those pair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</a:rPr>
              <a:t>a,b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dirty="0">
                <a:ea typeface="宋体" pitchFamily="2" charset="-122"/>
              </a:rPr>
              <a:t> such that there are people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x1,x2,…,xn-1 </a:t>
            </a:r>
            <a:r>
              <a:rPr lang="en-US" altLang="zh-CN" dirty="0">
                <a:ea typeface="宋体" pitchFamily="2" charset="-122"/>
              </a:rPr>
              <a:t>such that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dirty="0">
                <a:ea typeface="宋体" pitchFamily="2" charset="-122"/>
              </a:rPr>
              <a:t> has met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x1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x1 </a:t>
            </a:r>
            <a:r>
              <a:rPr lang="en-US" altLang="zh-CN" dirty="0">
                <a:ea typeface="宋体" pitchFamily="2" charset="-122"/>
              </a:rPr>
              <a:t>has met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x2,…,</a:t>
            </a:r>
            <a:r>
              <a:rPr lang="en-US" altLang="zh-CN" dirty="0">
                <a:ea typeface="宋体" pitchFamily="2" charset="-122"/>
              </a:rPr>
              <a:t> and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xn-1</a:t>
            </a:r>
            <a:r>
              <a:rPr lang="en-US" altLang="zh-CN" dirty="0">
                <a:ea typeface="宋体" pitchFamily="2" charset="-122"/>
              </a:rPr>
              <a:t> has met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b</a:t>
            </a:r>
            <a:r>
              <a:rPr lang="en-US" altLang="zh-CN" dirty="0"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DD237FA1-9315-4068-916C-C889A4377EE4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4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Let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R</a:t>
            </a:r>
            <a:r>
              <a:rPr lang="en-US" altLang="zh-CN" dirty="0">
                <a:ea typeface="宋体" pitchFamily="2" charset="-122"/>
              </a:rPr>
              <a:t> be the relation on the set of all people in the world that contains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</a:rPr>
              <a:t>a,b</a:t>
            </a:r>
            <a:r>
              <a:rPr lang="en-US" altLang="zh-CN" dirty="0">
                <a:ea typeface="宋体" pitchFamily="2" charset="-122"/>
              </a:rPr>
              <a:t>) if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dirty="0">
                <a:ea typeface="宋体" pitchFamily="2" charset="-122"/>
              </a:rPr>
              <a:t> has met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b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What is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R*</a:t>
            </a:r>
            <a:r>
              <a:rPr lang="en-US" altLang="zh-CN" dirty="0">
                <a:ea typeface="宋体" pitchFamily="2" charset="-122"/>
              </a:rPr>
              <a:t>, where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 is a positive integer greater than one? </a:t>
            </a:r>
          </a:p>
          <a:p>
            <a:pPr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 The relation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R*</a:t>
            </a:r>
            <a:r>
              <a:rPr lang="en-US" altLang="zh-CN" dirty="0">
                <a:ea typeface="宋体" pitchFamily="2" charset="-122"/>
              </a:rPr>
              <a:t> contains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</a:rPr>
              <a:t>a,b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dirty="0">
                <a:ea typeface="宋体" pitchFamily="2" charset="-122"/>
              </a:rPr>
              <a:t> if there is a sequence of people, starting with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dirty="0">
                <a:ea typeface="宋体" pitchFamily="2" charset="-122"/>
              </a:rPr>
              <a:t> and ending with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b</a:t>
            </a:r>
            <a:r>
              <a:rPr lang="en-US" altLang="zh-CN" dirty="0">
                <a:ea typeface="宋体" pitchFamily="2" charset="-122"/>
              </a:rPr>
              <a:t>, such that each person in the sequence has met the next person in the sequence.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67BF6F7B-8D37-4782-9423-DF10609B755E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Proof </a:t>
            </a:r>
            <a:r>
              <a:rPr lang="en-GB" altLang="zh-CN">
                <a:ea typeface="宋体" pitchFamily="2" charset="-122"/>
              </a:rPr>
              <a:t>of Theorem 2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altLang="zh-CN" b="1" dirty="0"/>
              <a:t>Theorem:  R* =  </a:t>
            </a:r>
            <a:r>
              <a:rPr lang="en-US" altLang="zh-CN" b="1" dirty="0"/>
              <a:t>t(</a:t>
            </a:r>
            <a:r>
              <a:rPr lang="en-GB" altLang="zh-CN" b="1" dirty="0"/>
              <a:t>R</a:t>
            </a:r>
            <a:r>
              <a:rPr lang="en-US" altLang="zh-CN" b="1" dirty="0"/>
              <a:t>)</a:t>
            </a:r>
            <a:endParaRPr lang="en-GB" altLang="zh-CN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altLang="zh-CN" dirty="0"/>
              <a:t>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altLang="zh-CN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altLang="zh-CN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altLang="zh-CN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altLang="zh-CN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zh-CN" dirty="0"/>
              <a:t>Prove  </a:t>
            </a:r>
            <a:r>
              <a:rPr lang="en-GB" altLang="zh-CN" dirty="0"/>
              <a:t>R* </a:t>
            </a:r>
            <a:r>
              <a:rPr lang="en-US" altLang="zh-CN" dirty="0"/>
              <a:t>is transitive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zh-CN" dirty="0"/>
              <a:t>Prove R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 </a:t>
            </a:r>
            <a:r>
              <a:rPr lang="en-GB" altLang="zh-CN" dirty="0"/>
              <a:t>R*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zh-CN" dirty="0"/>
              <a:t>Prove  </a:t>
            </a:r>
            <a:r>
              <a:rPr lang="en-GB" altLang="zh-CN" dirty="0"/>
              <a:t>R*  </a:t>
            </a:r>
            <a:r>
              <a:rPr lang="en-US" altLang="zh-CN" dirty="0"/>
              <a:t>is the smallest</a:t>
            </a:r>
            <a:endParaRPr lang="en-GB" altLang="zh-CN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altLang="zh-CN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EB61CC-D93B-49EC-ACFD-799C59E32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03" y="2057400"/>
            <a:ext cx="7696200" cy="24822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8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67BF6F7B-8D37-4782-9423-DF10609B755E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Proof </a:t>
            </a:r>
            <a:r>
              <a:rPr lang="en-GB" altLang="zh-CN">
                <a:ea typeface="宋体" pitchFamily="2" charset="-122"/>
              </a:rPr>
              <a:t>of Theorem 2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altLang="zh-CN" b="1" dirty="0"/>
              <a:t>Theorem:  R* =  </a:t>
            </a:r>
            <a:r>
              <a:rPr lang="en-US" altLang="zh-CN" b="1" dirty="0"/>
              <a:t>t(</a:t>
            </a:r>
            <a:r>
              <a:rPr lang="en-GB" altLang="zh-CN" b="1" dirty="0"/>
              <a:t>R</a:t>
            </a:r>
            <a:r>
              <a:rPr lang="en-US" altLang="zh-CN" b="1" dirty="0"/>
              <a:t>)</a:t>
            </a:r>
            <a:endParaRPr lang="en-GB" altLang="zh-CN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altLang="zh-CN" b="1" dirty="0"/>
              <a:t>  Proof: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altLang="zh-CN" b="1" dirty="0"/>
              <a:t>1. </a:t>
            </a:r>
            <a:r>
              <a:rPr lang="en-GB" altLang="zh-CN" dirty="0"/>
              <a:t>Pro</a:t>
            </a:r>
            <a:r>
              <a:rPr lang="en-US" altLang="zh-CN" dirty="0" err="1"/>
              <a:t>ve</a:t>
            </a:r>
            <a:r>
              <a:rPr lang="en-GB" altLang="zh-CN" dirty="0"/>
              <a:t>  R* is transitive:</a:t>
            </a:r>
          </a:p>
          <a:p>
            <a:pPr>
              <a:lnSpc>
                <a:spcPct val="90000"/>
              </a:lnSpc>
              <a:buNone/>
            </a:pPr>
            <a:r>
              <a:rPr lang="en-GB" altLang="zh-CN" dirty="0"/>
              <a:t>   Suppose </a:t>
            </a:r>
            <a:r>
              <a:rPr lang="en-US" altLang="zh-CN" dirty="0"/>
              <a:t>(</a:t>
            </a:r>
            <a:r>
              <a:rPr lang="en-GB" altLang="zh-CN" dirty="0"/>
              <a:t>x</a:t>
            </a:r>
            <a:r>
              <a:rPr lang="en-US" altLang="zh-CN" dirty="0"/>
              <a:t>,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GB" altLang="zh-CN" dirty="0"/>
              <a:t>y</a:t>
            </a:r>
            <a:r>
              <a:rPr lang="en-US" altLang="zh-CN" dirty="0"/>
              <a:t>), (</a:t>
            </a:r>
            <a:r>
              <a:rPr lang="en-US" altLang="zh-CN" dirty="0" err="1"/>
              <a:t>y,z</a:t>
            </a:r>
            <a:r>
              <a:rPr lang="en-US" altLang="zh-CN" dirty="0"/>
              <a:t>)</a:t>
            </a:r>
            <a:r>
              <a:rPr lang="en-GB" altLang="zh-CN" dirty="0"/>
              <a:t>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 </a:t>
            </a:r>
            <a:r>
              <a:rPr lang="en-GB" altLang="zh-CN" dirty="0"/>
              <a:t>R*.  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Char char="Þ"/>
            </a:pPr>
            <a:r>
              <a:rPr lang="en-US" altLang="zh-CN" dirty="0"/>
              <a:t>(</a:t>
            </a:r>
            <a:r>
              <a:rPr lang="en-GB" altLang="zh-CN" dirty="0"/>
              <a:t>x</a:t>
            </a:r>
            <a:r>
              <a:rPr lang="en-US" altLang="zh-CN" dirty="0"/>
              <a:t>,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GB" altLang="zh-CN" dirty="0"/>
              <a:t>y</a:t>
            </a:r>
            <a:r>
              <a:rPr lang="en-US" altLang="zh-CN" dirty="0"/>
              <a:t>)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</a:t>
            </a:r>
            <a:r>
              <a:rPr lang="en-GB" altLang="zh-CN" dirty="0"/>
              <a:t>R</a:t>
            </a:r>
            <a:r>
              <a:rPr lang="en-GB" altLang="zh-CN" baseline="30000" dirty="0"/>
              <a:t>n</a:t>
            </a:r>
            <a:r>
              <a:rPr lang="en-GB" altLang="zh-CN" dirty="0"/>
              <a:t> </a:t>
            </a:r>
            <a:r>
              <a:rPr lang="en-US" altLang="zh-CN" dirty="0"/>
              <a:t>, (</a:t>
            </a:r>
            <a:r>
              <a:rPr lang="en-US" altLang="zh-CN" dirty="0" err="1"/>
              <a:t>y,z</a:t>
            </a:r>
            <a:r>
              <a:rPr lang="en-US" altLang="zh-CN" dirty="0"/>
              <a:t>)</a:t>
            </a:r>
            <a:r>
              <a:rPr lang="en-GB" altLang="zh-CN" dirty="0"/>
              <a:t>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</a:t>
            </a:r>
            <a:r>
              <a:rPr lang="en-GB" altLang="zh-CN" dirty="0"/>
              <a:t> R</a:t>
            </a:r>
            <a:r>
              <a:rPr lang="en-GB" altLang="zh-CN" baseline="30000" dirty="0"/>
              <a:t>m   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Char char="Þ"/>
            </a:pPr>
            <a:r>
              <a:rPr lang="en-GB" altLang="zh-CN" dirty="0"/>
              <a:t> </a:t>
            </a:r>
            <a:r>
              <a:rPr lang="en-US" altLang="zh-CN" dirty="0"/>
              <a:t>(</a:t>
            </a:r>
            <a:r>
              <a:rPr lang="en-GB" altLang="zh-CN" dirty="0"/>
              <a:t>x</a:t>
            </a:r>
            <a:r>
              <a:rPr lang="en-US" altLang="zh-CN" dirty="0"/>
              <a:t>,</a:t>
            </a:r>
            <a:r>
              <a:rPr lang="en-GB" altLang="zh-CN" dirty="0"/>
              <a:t>z</a:t>
            </a:r>
            <a:r>
              <a:rPr lang="en-US" altLang="zh-CN" dirty="0"/>
              <a:t>)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 </a:t>
            </a:r>
            <a:r>
              <a:rPr lang="en-GB" altLang="zh-CN" dirty="0" err="1"/>
              <a:t>R</a:t>
            </a:r>
            <a:r>
              <a:rPr lang="en-GB" altLang="zh-CN" baseline="30000" dirty="0" err="1"/>
              <a:t>n+m</a:t>
            </a:r>
            <a:r>
              <a:rPr lang="en-GB" altLang="zh-CN" dirty="0"/>
              <a:t>  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Char char="Þ"/>
            </a:pPr>
            <a:r>
              <a:rPr lang="en-GB" altLang="zh-CN" dirty="0"/>
              <a:t>hence </a:t>
            </a:r>
            <a:r>
              <a:rPr lang="en-US" altLang="zh-CN" dirty="0"/>
              <a:t>(</a:t>
            </a:r>
            <a:r>
              <a:rPr lang="en-GB" altLang="zh-CN" dirty="0"/>
              <a:t>x</a:t>
            </a:r>
            <a:r>
              <a:rPr lang="en-US" altLang="zh-CN" dirty="0"/>
              <a:t>, </a:t>
            </a:r>
            <a:r>
              <a:rPr lang="en-GB" altLang="zh-CN" dirty="0"/>
              <a:t>z</a:t>
            </a:r>
            <a:r>
              <a:rPr lang="en-US" altLang="zh-CN" dirty="0"/>
              <a:t>)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 </a:t>
            </a:r>
            <a:r>
              <a:rPr lang="en-GB" altLang="zh-CN" dirty="0"/>
              <a:t>R*</a:t>
            </a:r>
          </a:p>
          <a:p>
            <a:pPr>
              <a:lnSpc>
                <a:spcPct val="90000"/>
              </a:lnSpc>
              <a:buNone/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ea typeface="宋体" pitchFamily="2" charset="-122"/>
              </a:rPr>
              <a:t>2. Following  </a:t>
            </a:r>
            <a:r>
              <a:rPr lang="en-GB" altLang="zh-CN" dirty="0"/>
              <a:t>R*</a:t>
            </a:r>
            <a:r>
              <a:rPr lang="en-US" altLang="zh-CN" dirty="0"/>
              <a:t>’s definition, </a:t>
            </a:r>
            <a:r>
              <a:rPr lang="en-GB" altLang="zh-CN" dirty="0"/>
              <a:t> </a:t>
            </a:r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346617"/>
              </p:ext>
            </p:extLst>
          </p:nvPr>
        </p:nvGraphicFramePr>
        <p:xfrm>
          <a:off x="5943600" y="5733845"/>
          <a:ext cx="1192306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19" name="Equation" r:id="rId3" imgW="482400" imgH="215640" progId="Equation.DSMT4">
                  <p:embed/>
                </p:oleObj>
              </mc:Choice>
              <mc:Fallback>
                <p:oleObj name="Equation" r:id="rId3" imgW="4824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3600" y="5733845"/>
                        <a:ext cx="1192306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643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8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8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8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ED4FF-C517-44D4-A68E-6F7D46FC5BA0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13641DD9-11EC-4565-928D-0ED82A1E859E}" type="slidenum">
              <a:rPr lang="en-US" altLang="zh-CN" sz="1200" b="0">
                <a:latin typeface="+mn-lt"/>
              </a:rPr>
              <a:pPr algn="r">
                <a:defRPr/>
              </a:pPr>
              <a:t>2</a:t>
            </a:fld>
            <a:endParaRPr lang="en-US" altLang="zh-CN" sz="1200" b="0">
              <a:latin typeface="+mn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038600" y="6096000"/>
            <a:ext cx="1447800" cy="30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b="1">
                <a:latin typeface="Arial" charset="0"/>
                <a:ea typeface="宋体" pitchFamily="2" charset="-122"/>
              </a:rPr>
              <a:t>Section 7.4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white">
          <a:xfrm>
            <a:off x="2362200" y="32766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Euclid" pitchFamily="18" charset="0"/>
                <a:ea typeface="Dotum" pitchFamily="34" charset="-127"/>
              </a:rPr>
              <a:t>Chapter 5. Relations</a:t>
            </a:r>
          </a:p>
        </p:txBody>
      </p:sp>
      <p:sp>
        <p:nvSpPr>
          <p:cNvPr id="15364" name="WordArt 4"/>
          <p:cNvSpPr>
            <a:spLocks noChangeArrowheads="1" noChangeShapeType="1" noTextEdit="1"/>
          </p:cNvSpPr>
          <p:nvPr/>
        </p:nvSpPr>
        <p:spPr bwMode="gray">
          <a:xfrm>
            <a:off x="838200" y="4724400"/>
            <a:ext cx="746760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Closures of Relations</a:t>
            </a:r>
            <a:endParaRPr lang="zh-CN" altLang="en-US" sz="3600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48B22B92-310E-49C4-B481-7097FEE00BE7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Proof </a:t>
            </a:r>
            <a:r>
              <a:rPr lang="en-GB" altLang="zh-CN">
                <a:ea typeface="宋体" pitchFamily="2" charset="-122"/>
              </a:rPr>
              <a:t>of Theorem 2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71" y="1335461"/>
            <a:ext cx="8839200" cy="48799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altLang="zh-CN" sz="2800" dirty="0"/>
              <a:t> </a:t>
            </a:r>
            <a:r>
              <a:rPr lang="en-US" altLang="zh-CN" sz="2800" dirty="0"/>
              <a:t>3. </a:t>
            </a:r>
            <a:r>
              <a:rPr lang="en-GB" altLang="zh-CN" sz="2800" dirty="0"/>
              <a:t>Pro</a:t>
            </a:r>
            <a:r>
              <a:rPr lang="en-US" altLang="zh-CN" sz="2800" dirty="0" err="1"/>
              <a:t>ve</a:t>
            </a:r>
            <a:r>
              <a:rPr lang="en-US" altLang="zh-CN" sz="2800" dirty="0"/>
              <a:t> the </a:t>
            </a:r>
            <a:r>
              <a:rPr lang="en-GB" altLang="zh-CN" sz="2800" dirty="0"/>
              <a:t>R*  </a:t>
            </a:r>
            <a:r>
              <a:rPr lang="en-US" altLang="zh-CN" sz="2800" dirty="0"/>
              <a:t>is  the minimum.</a:t>
            </a:r>
            <a:endParaRPr lang="en-GB" altLang="zh-CN" sz="28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altLang="zh-CN" sz="2800" dirty="0"/>
              <a:t>Suppose R*  </a:t>
            </a:r>
            <a:r>
              <a:rPr lang="en-US" altLang="zh-CN" sz="2800" dirty="0"/>
              <a:t>is not the minimum. </a:t>
            </a:r>
            <a:r>
              <a:rPr lang="zh-CN" altLang="en-US" sz="2800" dirty="0"/>
              <a:t> </a:t>
            </a:r>
            <a:r>
              <a:rPr lang="en-US" altLang="zh-CN" sz="2800" dirty="0"/>
              <a:t>Then there exists </a:t>
            </a:r>
            <a:r>
              <a:rPr lang="en-GB" altLang="zh-CN" sz="2800" dirty="0"/>
              <a:t>a transitive superset </a:t>
            </a:r>
            <a:r>
              <a:rPr lang="en-US" altLang="zh-CN" sz="2800" dirty="0"/>
              <a:t>S :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GB" altLang="zh-CN" sz="2800" dirty="0"/>
              <a:t>             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 </a:t>
            </a:r>
            <a:r>
              <a:rPr lang="en-GB" altLang="zh-CN" sz="2800" dirty="0"/>
              <a:t>(</a:t>
            </a:r>
            <a:r>
              <a:rPr lang="en-GB" altLang="zh-CN" sz="2800" dirty="0" err="1"/>
              <a:t>x,y</a:t>
            </a:r>
            <a:r>
              <a:rPr lang="en-GB" altLang="zh-CN" sz="2800" dirty="0"/>
              <a:t>) </a:t>
            </a:r>
            <a:r>
              <a:rPr lang="en-US" altLang="zh-CN" sz="2800" dirty="0"/>
              <a:t>: </a:t>
            </a:r>
            <a:r>
              <a:rPr lang="en-US" altLang="zh-CN" sz="2800" dirty="0">
                <a:sym typeface="Symbol" pitchFamily="18" charset="2"/>
              </a:rPr>
              <a:t>(</a:t>
            </a:r>
            <a:r>
              <a:rPr lang="en-GB" altLang="zh-CN" sz="2800" dirty="0"/>
              <a:t>x</a:t>
            </a:r>
            <a:r>
              <a:rPr lang="en-US" altLang="zh-CN" sz="2800" dirty="0"/>
              <a:t>,</a:t>
            </a:r>
            <a:r>
              <a:rPr lang="en-GB" altLang="zh-CN" sz="2800" dirty="0"/>
              <a:t>y </a:t>
            </a:r>
            <a:r>
              <a:rPr lang="en-US" altLang="zh-CN" sz="2800" dirty="0"/>
              <a:t>)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</a:t>
            </a:r>
            <a:r>
              <a:rPr lang="en-GB" altLang="zh-CN" sz="2800" dirty="0"/>
              <a:t>R* </a:t>
            </a:r>
            <a:r>
              <a:rPr lang="en-US" altLang="zh-CN" sz="2800" dirty="0">
                <a:sym typeface="Symbol"/>
              </a:rPr>
              <a:t> </a:t>
            </a:r>
            <a:r>
              <a:rPr lang="en-US" altLang="zh-CN" sz="2800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GB" altLang="zh-CN" sz="2800" dirty="0">
                <a:solidFill>
                  <a:srgbClr val="FF0000"/>
                </a:solidFill>
              </a:rPr>
              <a:t>x</a:t>
            </a:r>
            <a:r>
              <a:rPr lang="en-US" altLang="zh-CN" sz="2800" dirty="0">
                <a:solidFill>
                  <a:srgbClr val="FF0000"/>
                </a:solidFill>
              </a:rPr>
              <a:t>,</a:t>
            </a:r>
            <a:r>
              <a:rPr lang="en-GB" altLang="zh-CN" sz="2800" dirty="0">
                <a:solidFill>
                  <a:srgbClr val="FF0000"/>
                </a:solidFill>
              </a:rPr>
              <a:t>y 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 S</a:t>
            </a:r>
            <a:r>
              <a:rPr lang="en-GB" altLang="zh-CN" sz="2800" dirty="0">
                <a:sym typeface="Symbol" pitchFamily="18" charset="2"/>
              </a:rPr>
              <a:t>. </a:t>
            </a:r>
            <a:endParaRPr lang="en-GB" altLang="zh-CN" sz="2800" dirty="0">
              <a:ea typeface="宋体" pitchFamily="2" charset="-122"/>
              <a:sym typeface="Symbol" pitchFamily="18" charset="2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GB" altLang="zh-CN" sz="2800" dirty="0">
                <a:sym typeface="Symbol" pitchFamily="18" charset="2"/>
              </a:rPr>
              <a:t> </a:t>
            </a:r>
            <a:r>
              <a:rPr lang="en-US" altLang="zh-CN" sz="2800" dirty="0">
                <a:sym typeface="Symbol" pitchFamily="18" charset="2"/>
              </a:rPr>
              <a:t>(</a:t>
            </a:r>
            <a:r>
              <a:rPr lang="en-GB" altLang="zh-CN" sz="2800" dirty="0"/>
              <a:t>x</a:t>
            </a:r>
            <a:r>
              <a:rPr lang="en-US" altLang="zh-CN" sz="2800" dirty="0"/>
              <a:t>,</a:t>
            </a:r>
            <a:r>
              <a:rPr lang="en-GB" altLang="zh-CN" sz="2800" dirty="0"/>
              <a:t>y </a:t>
            </a:r>
            <a:r>
              <a:rPr lang="en-US" altLang="zh-CN" sz="2800" dirty="0"/>
              <a:t>)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 </a:t>
            </a:r>
            <a:r>
              <a:rPr lang="en-GB" altLang="zh-CN" sz="2800" dirty="0"/>
              <a:t>R* 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</a:t>
            </a:r>
            <a:r>
              <a:rPr lang="en-GB" altLang="zh-CN" sz="2800" dirty="0"/>
              <a:t> </a:t>
            </a:r>
            <a:r>
              <a:rPr lang="en-GB" altLang="zh-CN" sz="2800" dirty="0">
                <a:sym typeface="Symbol" pitchFamily="18" charset="2"/>
              </a:rPr>
              <a:t>n </a:t>
            </a:r>
            <a:r>
              <a:rPr lang="en-US" altLang="zh-CN" sz="2800" dirty="0">
                <a:sym typeface="Symbol" pitchFamily="18" charset="2"/>
              </a:rPr>
              <a:t>: (</a:t>
            </a:r>
            <a:r>
              <a:rPr lang="en-GB" altLang="zh-CN" sz="2800" dirty="0"/>
              <a:t>x</a:t>
            </a:r>
            <a:r>
              <a:rPr lang="en-US" altLang="zh-CN" sz="2800" dirty="0"/>
              <a:t>,</a:t>
            </a:r>
            <a:r>
              <a:rPr lang="en-GB" altLang="zh-CN" sz="2800" dirty="0"/>
              <a:t>y </a:t>
            </a:r>
            <a:r>
              <a:rPr lang="en-US" altLang="zh-CN" sz="2800" dirty="0"/>
              <a:t>)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 </a:t>
            </a:r>
            <a:r>
              <a:rPr lang="en-GB" altLang="zh-CN" sz="2800" dirty="0">
                <a:sym typeface="Symbol" pitchFamily="18" charset="2"/>
              </a:rPr>
              <a:t>R</a:t>
            </a:r>
            <a:r>
              <a:rPr lang="en-GB" altLang="zh-CN" sz="2800" baseline="30000" dirty="0">
                <a:sym typeface="Symbol" pitchFamily="18" charset="2"/>
              </a:rPr>
              <a:t>n 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</a:t>
            </a:r>
            <a:r>
              <a:rPr lang="en-GB" altLang="zh-CN" sz="2800" dirty="0">
                <a:sym typeface="Symbol" pitchFamily="18" charset="2"/>
              </a:rPr>
              <a:t> </a:t>
            </a:r>
            <a:r>
              <a:rPr lang="en-US" altLang="zh-CN" sz="2800" dirty="0">
                <a:sym typeface="Symbol" pitchFamily="18" charset="2"/>
              </a:rPr>
              <a:t>a</a:t>
            </a:r>
            <a:r>
              <a:rPr lang="en-US" altLang="zh-CN" sz="2800" baseline="-25000" dirty="0">
                <a:sym typeface="Symbol" pitchFamily="18" charset="2"/>
              </a:rPr>
              <a:t>1,</a:t>
            </a:r>
            <a:r>
              <a:rPr lang="en-US" altLang="zh-CN" sz="2800" dirty="0">
                <a:sym typeface="Symbol" pitchFamily="18" charset="2"/>
              </a:rPr>
              <a:t> …., a</a:t>
            </a:r>
            <a:r>
              <a:rPr lang="en-GB" altLang="zh-CN" sz="2800" baseline="-25000" dirty="0">
                <a:sym typeface="Symbol" pitchFamily="18" charset="2"/>
              </a:rPr>
              <a:t>n-1</a:t>
            </a:r>
            <a:r>
              <a:rPr lang="en-GB" altLang="zh-CN" sz="2800" dirty="0">
                <a:sym typeface="Symbol" pitchFamily="18" charset="2"/>
              </a:rPr>
              <a:t> 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 </a:t>
            </a:r>
            <a:r>
              <a:rPr lang="en-US" altLang="zh-CN" sz="2800" dirty="0">
                <a:sym typeface="Symbol" pitchFamily="18" charset="2"/>
              </a:rPr>
              <a:t>A: 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800" dirty="0">
                <a:sym typeface="Symbol" pitchFamily="18" charset="2"/>
              </a:rPr>
              <a:t>      (</a:t>
            </a:r>
            <a:r>
              <a:rPr lang="en-GB" altLang="zh-CN" sz="2800" dirty="0">
                <a:sym typeface="Symbol" pitchFamily="18" charset="2"/>
              </a:rPr>
              <a:t>x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dirty="0">
                <a:sym typeface="Symbol" pitchFamily="18" charset="2"/>
              </a:rPr>
              <a:t>,a</a:t>
            </a:r>
            <a:r>
              <a:rPr lang="en-US" altLang="zh-CN" sz="2800" baseline="-25000" dirty="0">
                <a:sym typeface="Symbol" pitchFamily="18" charset="2"/>
              </a:rPr>
              <a:t>1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800" baseline="-25000" dirty="0">
                <a:sym typeface="Symbol" pitchFamily="18" charset="2"/>
              </a:rPr>
              <a:t> 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</a:t>
            </a:r>
            <a:r>
              <a:rPr lang="en-GB" altLang="zh-CN" sz="2800" dirty="0">
                <a:sym typeface="Symbol" pitchFamily="18" charset="2"/>
              </a:rPr>
              <a:t> R</a:t>
            </a:r>
            <a:r>
              <a:rPr lang="en-US" altLang="zh-CN" sz="2800" dirty="0">
                <a:sym typeface="Symbol" pitchFamily="18" charset="2"/>
              </a:rPr>
              <a:t>, </a:t>
            </a:r>
            <a:r>
              <a:rPr lang="en-GB" altLang="zh-CN" sz="2800" dirty="0">
                <a:sym typeface="Symbol" pitchFamily="18" charset="2"/>
              </a:rPr>
              <a:t>(</a:t>
            </a:r>
            <a:r>
              <a:rPr lang="en-US" altLang="zh-CN" sz="2800" dirty="0">
                <a:sym typeface="Symbol" pitchFamily="18" charset="2"/>
              </a:rPr>
              <a:t>a</a:t>
            </a:r>
            <a:r>
              <a:rPr lang="en-US" altLang="zh-CN" sz="2800" baseline="-25000" dirty="0">
                <a:sym typeface="Symbol" pitchFamily="18" charset="2"/>
              </a:rPr>
              <a:t>1</a:t>
            </a:r>
            <a:r>
              <a:rPr lang="en-US" altLang="zh-CN" sz="2800" dirty="0">
                <a:sym typeface="Symbol" pitchFamily="18" charset="2"/>
              </a:rPr>
              <a:t> 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800" dirty="0">
                <a:sym typeface="Symbol" pitchFamily="18" charset="2"/>
              </a:rPr>
              <a:t>a</a:t>
            </a:r>
            <a:r>
              <a:rPr lang="en-US" altLang="zh-CN" sz="2800" baseline="-25000" dirty="0">
                <a:sym typeface="Symbol" pitchFamily="18" charset="2"/>
              </a:rPr>
              <a:t>2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) </a:t>
            </a:r>
            <a:r>
              <a:rPr lang="en-GB" altLang="zh-CN" sz="2800" dirty="0">
                <a:sym typeface="Symbol" pitchFamily="18" charset="2"/>
              </a:rPr>
              <a:t> R </a:t>
            </a:r>
            <a:r>
              <a:rPr lang="zh-CN" altLang="en-US" sz="2800" dirty="0">
                <a:sym typeface="Symbol" pitchFamily="18" charset="2"/>
              </a:rPr>
              <a:t>，</a:t>
            </a:r>
            <a:r>
              <a:rPr lang="en-US" altLang="zh-CN" sz="2800" dirty="0">
                <a:sym typeface="Symbol" pitchFamily="18" charset="2"/>
              </a:rPr>
              <a:t>….,</a:t>
            </a:r>
            <a:r>
              <a:rPr lang="en-GB" altLang="zh-CN" sz="2800" dirty="0">
                <a:sym typeface="Symbol" pitchFamily="18" charset="2"/>
              </a:rPr>
              <a:t> (</a:t>
            </a:r>
            <a:r>
              <a:rPr lang="en-US" altLang="zh-CN" sz="2800" dirty="0">
                <a:sym typeface="Symbol" pitchFamily="18" charset="2"/>
              </a:rPr>
              <a:t>a</a:t>
            </a:r>
            <a:r>
              <a:rPr lang="en-GB" altLang="zh-CN" sz="2800" baseline="-25000" dirty="0">
                <a:sym typeface="Symbol" pitchFamily="18" charset="2"/>
              </a:rPr>
              <a:t>n-1</a:t>
            </a:r>
            <a:r>
              <a:rPr lang="en-US" altLang="zh-CN" sz="2800" dirty="0">
                <a:sym typeface="Symbol" pitchFamily="18" charset="2"/>
              </a:rPr>
              <a:t> 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800" dirty="0">
                <a:sym typeface="Symbol" pitchFamily="18" charset="2"/>
              </a:rPr>
              <a:t>y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) </a:t>
            </a:r>
            <a:r>
              <a:rPr lang="en-GB" altLang="zh-CN" sz="2800" dirty="0">
                <a:sym typeface="Symbol" pitchFamily="18" charset="2"/>
              </a:rPr>
              <a:t> R</a:t>
            </a:r>
            <a:endParaRPr lang="en-US" altLang="zh-CN" sz="2800" dirty="0">
              <a:sym typeface="Symbol" pitchFamily="18" charset="2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GB" altLang="zh-CN" sz="2800" dirty="0">
                <a:sym typeface="Symbol" pitchFamily="18" charset="2"/>
              </a:rPr>
              <a:t>RS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 </a:t>
            </a:r>
            <a:r>
              <a:rPr lang="en-GB" altLang="zh-CN" sz="2800" dirty="0">
                <a:sym typeface="Symbol" pitchFamily="18" charset="2"/>
              </a:rPr>
              <a:t> </a:t>
            </a:r>
            <a:r>
              <a:rPr lang="en-US" altLang="zh-CN" sz="2800" dirty="0">
                <a:sym typeface="Symbol" pitchFamily="18" charset="2"/>
              </a:rPr>
              <a:t> (</a:t>
            </a:r>
            <a:r>
              <a:rPr lang="en-GB" altLang="zh-CN" sz="2800" dirty="0">
                <a:sym typeface="Symbol" pitchFamily="18" charset="2"/>
              </a:rPr>
              <a:t>x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dirty="0">
                <a:sym typeface="Symbol" pitchFamily="18" charset="2"/>
              </a:rPr>
              <a:t>,a</a:t>
            </a:r>
            <a:r>
              <a:rPr lang="en-US" altLang="zh-CN" sz="2800" baseline="-25000" dirty="0">
                <a:sym typeface="Symbol" pitchFamily="18" charset="2"/>
              </a:rPr>
              <a:t>1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800" baseline="-25000" dirty="0">
                <a:sym typeface="Symbol" pitchFamily="18" charset="2"/>
              </a:rPr>
              <a:t> 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</a:t>
            </a:r>
            <a:r>
              <a:rPr lang="en-GB" altLang="zh-CN" sz="2800" dirty="0">
                <a:sym typeface="Symbol" pitchFamily="18" charset="2"/>
              </a:rPr>
              <a:t> S</a:t>
            </a:r>
            <a:r>
              <a:rPr lang="en-US" altLang="zh-CN" sz="2800" dirty="0">
                <a:sym typeface="Symbol" pitchFamily="18" charset="2"/>
              </a:rPr>
              <a:t>, </a:t>
            </a:r>
            <a:r>
              <a:rPr lang="en-GB" altLang="zh-CN" sz="2800" dirty="0">
                <a:sym typeface="Symbol" pitchFamily="18" charset="2"/>
              </a:rPr>
              <a:t>(</a:t>
            </a:r>
            <a:r>
              <a:rPr lang="en-US" altLang="zh-CN" sz="2800" dirty="0">
                <a:sym typeface="Symbol" pitchFamily="18" charset="2"/>
              </a:rPr>
              <a:t>a</a:t>
            </a:r>
            <a:r>
              <a:rPr lang="en-US" altLang="zh-CN" sz="2800" baseline="-25000" dirty="0">
                <a:sym typeface="Symbol" pitchFamily="18" charset="2"/>
              </a:rPr>
              <a:t>1</a:t>
            </a:r>
            <a:r>
              <a:rPr lang="en-US" altLang="zh-CN" sz="2800" dirty="0">
                <a:sym typeface="Symbol" pitchFamily="18" charset="2"/>
              </a:rPr>
              <a:t> 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800" dirty="0">
                <a:sym typeface="Symbol" pitchFamily="18" charset="2"/>
              </a:rPr>
              <a:t>a</a:t>
            </a:r>
            <a:r>
              <a:rPr lang="en-US" altLang="zh-CN" sz="2800" baseline="-25000" dirty="0">
                <a:sym typeface="Symbol" pitchFamily="18" charset="2"/>
              </a:rPr>
              <a:t>2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) </a:t>
            </a:r>
            <a:r>
              <a:rPr lang="en-GB" altLang="zh-CN" sz="2800" dirty="0">
                <a:sym typeface="Symbol" pitchFamily="18" charset="2"/>
              </a:rPr>
              <a:t> S </a:t>
            </a:r>
            <a:r>
              <a:rPr lang="zh-CN" altLang="en-US" sz="2800" dirty="0">
                <a:sym typeface="Symbol" pitchFamily="18" charset="2"/>
              </a:rPr>
              <a:t>，</a:t>
            </a:r>
            <a:r>
              <a:rPr lang="en-US" altLang="zh-CN" sz="2800" dirty="0">
                <a:sym typeface="Symbol" pitchFamily="18" charset="2"/>
              </a:rPr>
              <a:t>….,</a:t>
            </a:r>
            <a:r>
              <a:rPr lang="en-GB" altLang="zh-CN" sz="2800" dirty="0">
                <a:sym typeface="Symbol" pitchFamily="18" charset="2"/>
              </a:rPr>
              <a:t> (</a:t>
            </a:r>
            <a:r>
              <a:rPr lang="en-US" altLang="zh-CN" sz="2800" dirty="0">
                <a:sym typeface="Symbol" pitchFamily="18" charset="2"/>
              </a:rPr>
              <a:t>a</a:t>
            </a:r>
            <a:r>
              <a:rPr lang="en-GB" altLang="zh-CN" sz="2800" baseline="-25000" dirty="0">
                <a:sym typeface="Symbol" pitchFamily="18" charset="2"/>
              </a:rPr>
              <a:t>n-1</a:t>
            </a:r>
            <a:r>
              <a:rPr lang="en-US" altLang="zh-CN" sz="2800" dirty="0">
                <a:sym typeface="Symbol" pitchFamily="18" charset="2"/>
              </a:rPr>
              <a:t> 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800" dirty="0">
                <a:sym typeface="Symbol" pitchFamily="18" charset="2"/>
              </a:rPr>
              <a:t>y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) </a:t>
            </a:r>
            <a:r>
              <a:rPr lang="en-GB" altLang="zh-CN" sz="2800" dirty="0">
                <a:sym typeface="Symbol" pitchFamily="18" charset="2"/>
              </a:rPr>
              <a:t> S</a:t>
            </a:r>
            <a:endParaRPr lang="en-US" altLang="zh-CN" sz="2800" dirty="0">
              <a:sym typeface="Symbol" pitchFamily="18" charset="2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GB" altLang="zh-CN" sz="2800" dirty="0">
                <a:sym typeface="Symbol" pitchFamily="18" charset="2"/>
              </a:rPr>
              <a:t> 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 </a:t>
            </a:r>
            <a:r>
              <a:rPr lang="en-GB" altLang="zh-CN" sz="2800" dirty="0">
                <a:sym typeface="Symbol" pitchFamily="18" charset="2"/>
              </a:rPr>
              <a:t>n: </a:t>
            </a:r>
            <a:r>
              <a:rPr lang="en-US" altLang="zh-CN" sz="2800" dirty="0">
                <a:sym typeface="Symbol" pitchFamily="18" charset="2"/>
              </a:rPr>
              <a:t>(</a:t>
            </a:r>
            <a:r>
              <a:rPr lang="en-GB" altLang="zh-CN" sz="2800" dirty="0"/>
              <a:t>x</a:t>
            </a:r>
            <a:r>
              <a:rPr lang="en-US" altLang="zh-CN" sz="2800" dirty="0"/>
              <a:t>,</a:t>
            </a:r>
            <a:r>
              <a:rPr lang="en-GB" altLang="zh-CN" sz="2800" dirty="0"/>
              <a:t>y </a:t>
            </a:r>
            <a:r>
              <a:rPr lang="en-US" altLang="zh-CN" sz="2800" dirty="0"/>
              <a:t>)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 </a:t>
            </a:r>
            <a:r>
              <a:rPr lang="en-GB" altLang="zh-CN" sz="2800" dirty="0">
                <a:sym typeface="Symbol" pitchFamily="18" charset="2"/>
              </a:rPr>
              <a:t>S</a:t>
            </a:r>
            <a:r>
              <a:rPr lang="en-GB" altLang="zh-CN" sz="2800" baseline="30000" dirty="0">
                <a:sym typeface="Symbol" pitchFamily="18" charset="2"/>
              </a:rPr>
              <a:t>n</a:t>
            </a:r>
            <a:r>
              <a:rPr lang="en-US" altLang="zh-CN" sz="2800" dirty="0">
                <a:sym typeface="Symbol" pitchFamily="18" charset="2"/>
              </a:rPr>
              <a:t>   (step 4)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GB" altLang="zh-CN" sz="2800" dirty="0">
                <a:sym typeface="Symbol" pitchFamily="18" charset="2"/>
              </a:rPr>
              <a:t>S </a:t>
            </a:r>
            <a:r>
              <a:rPr lang="en-US" altLang="zh-CN" sz="2800" dirty="0">
                <a:sym typeface="Symbol" pitchFamily="18" charset="2"/>
              </a:rPr>
              <a:t>is </a:t>
            </a:r>
            <a:r>
              <a:rPr lang="en-GB" altLang="zh-CN" sz="2800" dirty="0"/>
              <a:t>transitive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 </a:t>
            </a:r>
            <a:r>
              <a:rPr lang="en-GB" altLang="zh-CN" sz="2800" dirty="0">
                <a:sym typeface="Symbol" pitchFamily="18" charset="2"/>
              </a:rPr>
              <a:t>S</a:t>
            </a:r>
            <a:r>
              <a:rPr lang="en-GB" altLang="zh-CN" sz="2800" baseline="30000" dirty="0">
                <a:sym typeface="Symbol" pitchFamily="18" charset="2"/>
              </a:rPr>
              <a:t>n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 S </a:t>
            </a:r>
            <a:r>
              <a:rPr lang="en-GB" altLang="zh-CN" sz="2800" dirty="0">
                <a:sym typeface="Symbol" pitchFamily="18" charset="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GB" altLang="zh-CN" sz="2800" dirty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sym typeface="Symbol" pitchFamily="18" charset="2"/>
              </a:rPr>
              <a:t>, </a:t>
            </a:r>
            <a:r>
              <a:rPr lang="en-GB" altLang="zh-CN" sz="2800" dirty="0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en-US" altLang="zh-CN" sz="2800" dirty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 S</a:t>
            </a:r>
            <a:endParaRPr lang="en-GB" altLang="zh-CN" sz="2800" dirty="0">
              <a:solidFill>
                <a:srgbClr val="FF0000"/>
              </a:solidFill>
              <a:sym typeface="Symbol" pitchFamily="18" charset="2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GB" altLang="zh-CN" sz="2800" dirty="0">
                <a:sym typeface="Symbol" pitchFamily="18" charset="2"/>
              </a:rPr>
              <a:t> </a:t>
            </a:r>
            <a:r>
              <a:rPr lang="en-US" altLang="zh-CN" sz="2800" dirty="0">
                <a:sym typeface="Symbol" pitchFamily="18" charset="2"/>
              </a:rPr>
              <a:t>F</a:t>
            </a:r>
            <a:r>
              <a:rPr lang="en-GB" altLang="zh-CN" sz="2800" dirty="0">
                <a:sym typeface="Symbol" pitchFamily="18" charset="2"/>
              </a:rPr>
              <a:t>   </a:t>
            </a:r>
            <a:r>
              <a:rPr lang="en-US" altLang="zh-CN" sz="2800" dirty="0">
                <a:sym typeface="Symbol" pitchFamily="18" charset="2"/>
              </a:rPr>
              <a:t>(step 1,6)</a:t>
            </a:r>
            <a:br>
              <a:rPr lang="en-GB" altLang="zh-CN" sz="2800" dirty="0">
                <a:sym typeface="Symbol" pitchFamily="18" charset="2"/>
              </a:rPr>
            </a:br>
            <a:r>
              <a:rPr lang="en-GB" altLang="zh-CN" sz="2800" dirty="0">
                <a:sym typeface="Symbol" pitchFamily="18" charset="2"/>
              </a:rPr>
              <a:t>                              </a:t>
            </a:r>
            <a:endParaRPr lang="en-US" altLang="zh-CN" sz="2800" i="1" dirty="0"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571536"/>
              </p:ext>
            </p:extLst>
          </p:nvPr>
        </p:nvGraphicFramePr>
        <p:xfrm>
          <a:off x="4419600" y="2133600"/>
          <a:ext cx="2133600" cy="604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952" name="Equation" r:id="rId3" imgW="761760" imgH="215640" progId="Equation.DSMT4">
                  <p:embed/>
                </p:oleObj>
              </mc:Choice>
              <mc:Fallback>
                <p:oleObj name="Equation" r:id="rId3" imgW="761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9600" y="2133600"/>
                        <a:ext cx="2133600" cy="604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CFD6360-3D42-43B7-BE1B-2CA3931D11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696026"/>
              </p:ext>
            </p:extLst>
          </p:nvPr>
        </p:nvGraphicFramePr>
        <p:xfrm>
          <a:off x="609600" y="2623707"/>
          <a:ext cx="1239837" cy="535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953" name="Equation" r:id="rId5" imgW="469800" imgH="203040" progId="Equation.DSMT4">
                  <p:embed/>
                </p:oleObj>
              </mc:Choice>
              <mc:Fallback>
                <p:oleObj name="Equation" r:id="rId5" imgW="469800" imgH="20304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2623707"/>
                        <a:ext cx="1239837" cy="535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3D216-0724-4027-AB9C-B303CC94A0E5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558800"/>
            <a:ext cx="8229600" cy="1057532"/>
          </a:xfrm>
        </p:spPr>
        <p:txBody>
          <a:bodyPr/>
          <a:lstStyle/>
          <a:p>
            <a:r>
              <a:rPr lang="en-US" altLang="zh-CN" sz="2800" dirty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ransitivity</a:t>
            </a:r>
            <a:r>
              <a:rPr lang="en-US" altLang="zh-CN" sz="2800" dirty="0">
                <a:ea typeface="宋体" pitchFamily="2" charset="-122"/>
              </a:rPr>
              <a:t> VS  Relation C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omposition</a:t>
            </a:r>
            <a:r>
              <a:rPr lang="en-US" altLang="zh-CN" sz="2800" b="1" dirty="0">
                <a:ea typeface="宋体" pitchFamily="2" charset="-122"/>
                <a:sym typeface="MT Extra" pitchFamily="18" charset="2"/>
              </a:rPr>
              <a:t> 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dirty="0">
                <a:ea typeface="宋体" pitchFamily="2" charset="-122"/>
              </a:rPr>
              <a:t> </a:t>
            </a:r>
            <a:endParaRPr lang="en-US" altLang="zh-CN" i="1" dirty="0">
              <a:ea typeface="宋体" pitchFamily="2" charset="-122"/>
              <a:sym typeface="Symbol" pitchFamily="18" charset="2"/>
            </a:endParaRPr>
          </a:p>
          <a:p>
            <a:pPr marL="0" indent="0">
              <a:buNone/>
            </a:pPr>
            <a:endParaRPr lang="en-US" altLang="zh-CN" dirty="0">
              <a:ea typeface="宋体" pitchFamily="2" charset="-122"/>
            </a:endParaRPr>
          </a:p>
          <a:p>
            <a:endParaRPr lang="en-US" altLang="zh-CN" b="1" i="1" dirty="0">
              <a:ea typeface="宋体" pitchFamily="2" charset="-122"/>
            </a:endParaRPr>
          </a:p>
          <a:p>
            <a:endParaRPr lang="en-US" altLang="zh-CN" b="1" i="1" dirty="0">
              <a:ea typeface="宋体" pitchFamily="2" charset="-122"/>
            </a:endParaRPr>
          </a:p>
          <a:p>
            <a:r>
              <a:rPr lang="en-US" altLang="zh-CN" b="1" i="1" dirty="0">
                <a:ea typeface="宋体" pitchFamily="2" charset="-122"/>
              </a:rPr>
              <a:t> </a:t>
            </a:r>
            <a:endParaRPr lang="en-US" altLang="zh-CN" b="1" dirty="0"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54279" name="对象 1"/>
          <p:cNvGraphicFramePr>
            <a:graphicFrameLocks noChangeAspect="1"/>
          </p:cNvGraphicFramePr>
          <p:nvPr/>
        </p:nvGraphicFramePr>
        <p:xfrm>
          <a:off x="4521200" y="3325813"/>
          <a:ext cx="101600" cy="4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16" name="Equation" r:id="rId3" imgW="101520" imgH="114120" progId="Equation.DSMT4">
                  <p:embed/>
                </p:oleObj>
              </mc:Choice>
              <mc:Fallback>
                <p:oleObj name="Equation" r:id="rId3" imgW="101520" imgH="114120" progId="Equation.DSMT4">
                  <p:embed/>
                  <p:pic>
                    <p:nvPicPr>
                      <p:cNvPr id="5427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25813"/>
                        <a:ext cx="101600" cy="4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C041ADB-3AA2-454E-BD1B-2922E3B0CB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470370"/>
              </p:ext>
            </p:extLst>
          </p:nvPr>
        </p:nvGraphicFramePr>
        <p:xfrm>
          <a:off x="655401" y="5499803"/>
          <a:ext cx="8135743" cy="5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17" name="Equation" r:id="rId5" imgW="2806560" imgH="203040" progId="Equation.DSMT4">
                  <p:embed/>
                </p:oleObj>
              </mc:Choice>
              <mc:Fallback>
                <p:oleObj name="Equation" r:id="rId5" imgW="2806560" imgH="2030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3C041ADB-3AA2-454E-BD1B-2922E3B0C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5401" y="5499803"/>
                        <a:ext cx="8135743" cy="589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1">
            <a:extLst>
              <a:ext uri="{FF2B5EF4-FFF2-40B4-BE49-F238E27FC236}">
                <a16:creationId xmlns:a16="http://schemas.microsoft.com/office/drawing/2014/main" id="{C944772A-7B48-4646-AA4A-D10B8193D0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134572"/>
              </p:ext>
            </p:extLst>
          </p:nvPr>
        </p:nvGraphicFramePr>
        <p:xfrm>
          <a:off x="942975" y="1324802"/>
          <a:ext cx="7258050" cy="725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18" name="Equation" r:id="rId7" imgW="3047760" imgH="228600" progId="Equation.DSMT4">
                  <p:embed/>
                </p:oleObj>
              </mc:Choice>
              <mc:Fallback>
                <p:oleObj name="Equation" r:id="rId7" imgW="3047760" imgH="228600" progId="Equation.DSMT4">
                  <p:embed/>
                  <p:pic>
                    <p:nvPicPr>
                      <p:cNvPr id="8" name="对象 1">
                        <a:extLst>
                          <a:ext uri="{FF2B5EF4-FFF2-40B4-BE49-F238E27FC236}">
                            <a16:creationId xmlns:a16="http://schemas.microsoft.com/office/drawing/2014/main" id="{C944772A-7B48-4646-AA4A-D10B8193D0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1324802"/>
                        <a:ext cx="7258050" cy="7259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4C98E52-FFAE-4E58-815C-C25878CDB0FD}"/>
              </a:ext>
            </a:extLst>
          </p:cNvPr>
          <p:cNvCxnSpPr/>
          <p:nvPr/>
        </p:nvCxnSpPr>
        <p:spPr>
          <a:xfrm flipV="1">
            <a:off x="2101850" y="2169466"/>
            <a:ext cx="914400" cy="74655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995AEDC-2E12-422D-980A-29B2FC4FEE8D}"/>
              </a:ext>
            </a:extLst>
          </p:cNvPr>
          <p:cNvCxnSpPr>
            <a:cxnSpLocks/>
          </p:cNvCxnSpPr>
          <p:nvPr/>
        </p:nvCxnSpPr>
        <p:spPr>
          <a:xfrm>
            <a:off x="3244748" y="2102538"/>
            <a:ext cx="1661323" cy="47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CBE146B-DA1F-4D12-8BE5-E801015C662E}"/>
              </a:ext>
            </a:extLst>
          </p:cNvPr>
          <p:cNvCxnSpPr>
            <a:cxnSpLocks/>
          </p:cNvCxnSpPr>
          <p:nvPr/>
        </p:nvCxnSpPr>
        <p:spPr>
          <a:xfrm flipV="1">
            <a:off x="2286000" y="2791089"/>
            <a:ext cx="2575621" cy="14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82EC2EA0-924E-4A07-AED9-4DAB09BCB0AE}"/>
              </a:ext>
            </a:extLst>
          </p:cNvPr>
          <p:cNvSpPr/>
          <p:nvPr/>
        </p:nvSpPr>
        <p:spPr>
          <a:xfrm>
            <a:off x="2057400" y="2811513"/>
            <a:ext cx="228600" cy="234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F84FC8A-024E-4C49-A906-EB0B973A955C}"/>
              </a:ext>
            </a:extLst>
          </p:cNvPr>
          <p:cNvSpPr/>
          <p:nvPr/>
        </p:nvSpPr>
        <p:spPr>
          <a:xfrm>
            <a:off x="3041650" y="2047738"/>
            <a:ext cx="228600" cy="234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F3DD4F4-F4CD-4C3B-B5E2-92CA962C15D4}"/>
              </a:ext>
            </a:extLst>
          </p:cNvPr>
          <p:cNvSpPr/>
          <p:nvPr/>
        </p:nvSpPr>
        <p:spPr>
          <a:xfrm>
            <a:off x="4906071" y="2573991"/>
            <a:ext cx="228600" cy="234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266652-6C41-478E-A893-3061AD482A5E}"/>
              </a:ext>
            </a:extLst>
          </p:cNvPr>
          <p:cNvSpPr txBox="1"/>
          <p:nvPr/>
        </p:nvSpPr>
        <p:spPr>
          <a:xfrm>
            <a:off x="2209800" y="2253512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D94F55-02FF-4137-8EB8-DFE0D9C56596}"/>
              </a:ext>
            </a:extLst>
          </p:cNvPr>
          <p:cNvSpPr txBox="1"/>
          <p:nvPr/>
        </p:nvSpPr>
        <p:spPr>
          <a:xfrm>
            <a:off x="3241675" y="2975659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83BF7B1-8FDA-43E2-AAD2-EE2646C39CC6}"/>
              </a:ext>
            </a:extLst>
          </p:cNvPr>
          <p:cNvSpPr txBox="1"/>
          <p:nvPr/>
        </p:nvSpPr>
        <p:spPr>
          <a:xfrm>
            <a:off x="4001739" y="2021844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6F810A43-BBD8-4F19-8884-652361116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8671034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97D3D216-0724-4027-AB9C-B303CC94A0E5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graphicFrame>
        <p:nvGraphicFramePr>
          <p:cNvPr id="23" name="对象 1">
            <a:extLst>
              <a:ext uri="{FF2B5EF4-FFF2-40B4-BE49-F238E27FC236}">
                <a16:creationId xmlns:a16="http://schemas.microsoft.com/office/drawing/2014/main" id="{5B55AAC7-41F1-4A35-9F2D-48A477C781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33393"/>
              </p:ext>
            </p:extLst>
          </p:nvPr>
        </p:nvGraphicFramePr>
        <p:xfrm>
          <a:off x="4721225" y="5275377"/>
          <a:ext cx="101600" cy="4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19" name="Equation" r:id="rId3" imgW="101520" imgH="114120" progId="Equation.DSMT4">
                  <p:embed/>
                </p:oleObj>
              </mc:Choice>
              <mc:Fallback>
                <p:oleObj name="Equation" r:id="rId3" imgW="101520" imgH="114120" progId="Equation.DSMT4">
                  <p:embed/>
                  <p:pic>
                    <p:nvPicPr>
                      <p:cNvPr id="23" name="对象 1">
                        <a:extLst>
                          <a:ext uri="{FF2B5EF4-FFF2-40B4-BE49-F238E27FC236}">
                            <a16:creationId xmlns:a16="http://schemas.microsoft.com/office/drawing/2014/main" id="{5B55AAC7-41F1-4A35-9F2D-48A477C781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225" y="5275377"/>
                        <a:ext cx="101600" cy="4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32475E3-0FA9-49FE-AF61-902F00EA4DE9}"/>
              </a:ext>
            </a:extLst>
          </p:cNvPr>
          <p:cNvCxnSpPr/>
          <p:nvPr/>
        </p:nvCxnSpPr>
        <p:spPr>
          <a:xfrm flipV="1">
            <a:off x="2301875" y="4119030"/>
            <a:ext cx="914400" cy="74655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B2E36D4-6904-44F1-B6B2-EDEA7CE11369}"/>
              </a:ext>
            </a:extLst>
          </p:cNvPr>
          <p:cNvCxnSpPr>
            <a:cxnSpLocks/>
          </p:cNvCxnSpPr>
          <p:nvPr/>
        </p:nvCxnSpPr>
        <p:spPr>
          <a:xfrm>
            <a:off x="3444773" y="4052102"/>
            <a:ext cx="1661323" cy="47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D3994F5-8695-4460-8022-CDE4B5E326EB}"/>
              </a:ext>
            </a:extLst>
          </p:cNvPr>
          <p:cNvCxnSpPr>
            <a:cxnSpLocks/>
          </p:cNvCxnSpPr>
          <p:nvPr/>
        </p:nvCxnSpPr>
        <p:spPr>
          <a:xfrm flipV="1">
            <a:off x="2486025" y="4646142"/>
            <a:ext cx="2531171" cy="234973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2DBD817D-E3AE-46F1-9CE4-7A9A917868BA}"/>
              </a:ext>
            </a:extLst>
          </p:cNvPr>
          <p:cNvSpPr/>
          <p:nvPr/>
        </p:nvSpPr>
        <p:spPr>
          <a:xfrm>
            <a:off x="2257425" y="4761077"/>
            <a:ext cx="228600" cy="234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1419D1FC-E72F-414E-8802-57A8A8AF7F48}"/>
              </a:ext>
            </a:extLst>
          </p:cNvPr>
          <p:cNvSpPr/>
          <p:nvPr/>
        </p:nvSpPr>
        <p:spPr>
          <a:xfrm>
            <a:off x="3241675" y="3997302"/>
            <a:ext cx="228600" cy="234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CD2EA12-D749-4501-BDDF-670072009463}"/>
              </a:ext>
            </a:extLst>
          </p:cNvPr>
          <p:cNvSpPr/>
          <p:nvPr/>
        </p:nvSpPr>
        <p:spPr>
          <a:xfrm>
            <a:off x="5106096" y="4523555"/>
            <a:ext cx="228600" cy="234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B682667-5A33-49B7-91D8-A3D59853C0E4}"/>
              </a:ext>
            </a:extLst>
          </p:cNvPr>
          <p:cNvSpPr txBox="1"/>
          <p:nvPr/>
        </p:nvSpPr>
        <p:spPr>
          <a:xfrm>
            <a:off x="2409825" y="4203076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5E4BBEB-68E0-41B2-B46F-05F053EDD326}"/>
              </a:ext>
            </a:extLst>
          </p:cNvPr>
          <p:cNvSpPr txBox="1"/>
          <p:nvPr/>
        </p:nvSpPr>
        <p:spPr>
          <a:xfrm>
            <a:off x="3432175" y="4866001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 o R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56E8A35-1603-4E16-B19C-243FAC480AB0}"/>
              </a:ext>
            </a:extLst>
          </p:cNvPr>
          <p:cNvSpPr txBox="1"/>
          <p:nvPr/>
        </p:nvSpPr>
        <p:spPr>
          <a:xfrm>
            <a:off x="4201764" y="3971408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974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3D216-0724-4027-AB9C-B303CC94A0E5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558800"/>
            <a:ext cx="8229600" cy="862770"/>
          </a:xfrm>
        </p:spPr>
        <p:txBody>
          <a:bodyPr/>
          <a:lstStyle/>
          <a:p>
            <a:r>
              <a:rPr lang="en-US" altLang="zh-CN" sz="2800" dirty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ransitivity</a:t>
            </a:r>
            <a:r>
              <a:rPr lang="en-US" altLang="zh-CN" sz="2800" dirty="0">
                <a:ea typeface="宋体" pitchFamily="2" charset="-122"/>
              </a:rPr>
              <a:t> VS  Relation C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omposition</a:t>
            </a:r>
            <a:r>
              <a:rPr lang="en-US" altLang="zh-CN" sz="2800" b="1" dirty="0">
                <a:ea typeface="宋体" pitchFamily="2" charset="-122"/>
                <a:sym typeface="MT Extra" pitchFamily="18" charset="2"/>
              </a:rPr>
              <a:t> 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i="1" dirty="0">
              <a:ea typeface="宋体" pitchFamily="2" charset="-122"/>
              <a:sym typeface="Symbol" pitchFamily="18" charset="2"/>
            </a:endParaRPr>
          </a:p>
          <a:p>
            <a:pPr marL="0" indent="0">
              <a:buNone/>
            </a:pPr>
            <a:endParaRPr lang="en-US" altLang="zh-CN" dirty="0">
              <a:ea typeface="宋体" pitchFamily="2" charset="-122"/>
            </a:endParaRPr>
          </a:p>
          <a:p>
            <a:endParaRPr lang="en-US" altLang="zh-CN" b="1" i="1" dirty="0">
              <a:ea typeface="宋体" pitchFamily="2" charset="-122"/>
            </a:endParaRPr>
          </a:p>
          <a:p>
            <a:endParaRPr lang="en-US" altLang="zh-CN" b="1" i="1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b="1" dirty="0"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54279" name="对象 1"/>
          <p:cNvGraphicFramePr>
            <a:graphicFrameLocks noChangeAspect="1"/>
          </p:cNvGraphicFramePr>
          <p:nvPr/>
        </p:nvGraphicFramePr>
        <p:xfrm>
          <a:off x="4521200" y="3325813"/>
          <a:ext cx="101600" cy="4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26" name="Equation" r:id="rId3" imgW="101520" imgH="114120" progId="Equation.DSMT4">
                  <p:embed/>
                </p:oleObj>
              </mc:Choice>
              <mc:Fallback>
                <p:oleObj name="Equation" r:id="rId3" imgW="101520" imgH="114120" progId="Equation.DSMT4">
                  <p:embed/>
                  <p:pic>
                    <p:nvPicPr>
                      <p:cNvPr id="5427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25813"/>
                        <a:ext cx="101600" cy="4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4C98E52-FFAE-4E58-815C-C25878CDB0FD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1064535" y="2187682"/>
            <a:ext cx="558563" cy="64981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995AEDC-2E12-422D-980A-29B2FC4FEE8D}"/>
              </a:ext>
            </a:extLst>
          </p:cNvPr>
          <p:cNvCxnSpPr>
            <a:cxnSpLocks/>
          </p:cNvCxnSpPr>
          <p:nvPr/>
        </p:nvCxnSpPr>
        <p:spPr>
          <a:xfrm flipV="1">
            <a:off x="2213886" y="1843092"/>
            <a:ext cx="799189" cy="132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CBE146B-DA1F-4D12-8BE5-E801015C662E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1218068" y="2837494"/>
            <a:ext cx="6951412" cy="94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82EC2EA0-924E-4A07-AED9-4DAB09BCB0AE}"/>
              </a:ext>
            </a:extLst>
          </p:cNvPr>
          <p:cNvSpPr/>
          <p:nvPr/>
        </p:nvSpPr>
        <p:spPr>
          <a:xfrm>
            <a:off x="860220" y="2814064"/>
            <a:ext cx="228600" cy="234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F84FC8A-024E-4C49-A906-EB0B973A955C}"/>
              </a:ext>
            </a:extLst>
          </p:cNvPr>
          <p:cNvSpPr/>
          <p:nvPr/>
        </p:nvSpPr>
        <p:spPr>
          <a:xfrm>
            <a:off x="1521735" y="1803994"/>
            <a:ext cx="692151" cy="449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0" dirty="0"/>
              <a:t>b1</a:t>
            </a:r>
            <a:endParaRPr lang="zh-CN" altLang="en-US" sz="1600" b="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F3DD4F4-F4CD-4C3B-B5E2-92CA962C15D4}"/>
              </a:ext>
            </a:extLst>
          </p:cNvPr>
          <p:cNvSpPr/>
          <p:nvPr/>
        </p:nvSpPr>
        <p:spPr>
          <a:xfrm>
            <a:off x="8169480" y="2720007"/>
            <a:ext cx="228600" cy="234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266652-6C41-478E-A893-3061AD482A5E}"/>
              </a:ext>
            </a:extLst>
          </p:cNvPr>
          <p:cNvSpPr txBox="1"/>
          <p:nvPr/>
        </p:nvSpPr>
        <p:spPr>
          <a:xfrm>
            <a:off x="830564" y="2146816"/>
            <a:ext cx="38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D94F55-02FF-4137-8EB8-DFE0D9C56596}"/>
              </a:ext>
            </a:extLst>
          </p:cNvPr>
          <p:cNvSpPr txBox="1"/>
          <p:nvPr/>
        </p:nvSpPr>
        <p:spPr>
          <a:xfrm>
            <a:off x="2257426" y="2975659"/>
            <a:ext cx="505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R^n</a:t>
            </a:r>
            <a:r>
              <a:rPr lang="en-US" altLang="zh-CN" dirty="0"/>
              <a:t>    = R o R o .....   o R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83BF7B1-8FDA-43E2-AAD2-EE2646C39CC6}"/>
              </a:ext>
            </a:extLst>
          </p:cNvPr>
          <p:cNvSpPr txBox="1"/>
          <p:nvPr/>
        </p:nvSpPr>
        <p:spPr>
          <a:xfrm>
            <a:off x="2086594" y="1360928"/>
            <a:ext cx="34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6F810A43-BBD8-4F19-8884-652361116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8671034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97D3D216-0724-4027-AB9C-B303CC94A0E5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graphicFrame>
        <p:nvGraphicFramePr>
          <p:cNvPr id="23" name="对象 1">
            <a:extLst>
              <a:ext uri="{FF2B5EF4-FFF2-40B4-BE49-F238E27FC236}">
                <a16:creationId xmlns:a16="http://schemas.microsoft.com/office/drawing/2014/main" id="{5B55AAC7-41F1-4A35-9F2D-48A477C781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1225" y="5275377"/>
          <a:ext cx="101600" cy="4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27" name="Equation" r:id="rId3" imgW="101520" imgH="114120" progId="Equation.DSMT4">
                  <p:embed/>
                </p:oleObj>
              </mc:Choice>
              <mc:Fallback>
                <p:oleObj name="Equation" r:id="rId3" imgW="101520" imgH="114120" progId="Equation.DSMT4">
                  <p:embed/>
                  <p:pic>
                    <p:nvPicPr>
                      <p:cNvPr id="23" name="对象 1">
                        <a:extLst>
                          <a:ext uri="{FF2B5EF4-FFF2-40B4-BE49-F238E27FC236}">
                            <a16:creationId xmlns:a16="http://schemas.microsoft.com/office/drawing/2014/main" id="{5B55AAC7-41F1-4A35-9F2D-48A477C781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225" y="5275377"/>
                        <a:ext cx="101600" cy="4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B2E36D4-6904-44F1-B6B2-EDEA7CE11369}"/>
              </a:ext>
            </a:extLst>
          </p:cNvPr>
          <p:cNvCxnSpPr>
            <a:cxnSpLocks/>
          </p:cNvCxnSpPr>
          <p:nvPr/>
        </p:nvCxnSpPr>
        <p:spPr>
          <a:xfrm>
            <a:off x="3601323" y="1691968"/>
            <a:ext cx="818277" cy="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对象 1">
            <a:extLst>
              <a:ext uri="{FF2B5EF4-FFF2-40B4-BE49-F238E27FC236}">
                <a16:creationId xmlns:a16="http://schemas.microsoft.com/office/drawing/2014/main" id="{9C428589-FD16-4394-9AC2-F6AA0003D8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101693"/>
              </p:ext>
            </p:extLst>
          </p:nvPr>
        </p:nvGraphicFramePr>
        <p:xfrm>
          <a:off x="315912" y="4269621"/>
          <a:ext cx="8459788" cy="710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28" name="Equation" r:id="rId5" imgW="3822480" imgH="241200" progId="Equation.DSMT4">
                  <p:embed/>
                </p:oleObj>
              </mc:Choice>
              <mc:Fallback>
                <p:oleObj name="Equation" r:id="rId5" imgW="3822480" imgH="241200" progId="Equation.DSMT4">
                  <p:embed/>
                  <p:pic>
                    <p:nvPicPr>
                      <p:cNvPr id="35" name="对象 1">
                        <a:extLst>
                          <a:ext uri="{FF2B5EF4-FFF2-40B4-BE49-F238E27FC236}">
                            <a16:creationId xmlns:a16="http://schemas.microsoft.com/office/drawing/2014/main" id="{9C428589-FD16-4394-9AC2-F6AA0003D8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2" y="4269621"/>
                        <a:ext cx="8459788" cy="710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椭圆 35">
            <a:extLst>
              <a:ext uri="{FF2B5EF4-FFF2-40B4-BE49-F238E27FC236}">
                <a16:creationId xmlns:a16="http://schemas.microsoft.com/office/drawing/2014/main" id="{30836213-CA41-45F0-9457-72E6863C5BAE}"/>
              </a:ext>
            </a:extLst>
          </p:cNvPr>
          <p:cNvSpPr/>
          <p:nvPr/>
        </p:nvSpPr>
        <p:spPr>
          <a:xfrm>
            <a:off x="3013075" y="1592381"/>
            <a:ext cx="692151" cy="429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0" dirty="0"/>
              <a:t>b2</a:t>
            </a:r>
            <a:endParaRPr lang="zh-CN" altLang="en-US" sz="1600" b="0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60AF8B60-E1C3-49EE-9A09-9E639FC91F98}"/>
              </a:ext>
            </a:extLst>
          </p:cNvPr>
          <p:cNvSpPr/>
          <p:nvPr/>
        </p:nvSpPr>
        <p:spPr>
          <a:xfrm>
            <a:off x="6189380" y="1937678"/>
            <a:ext cx="558563" cy="493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0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C98F745-8844-4039-8D23-FF6DF76C28E8}"/>
              </a:ext>
            </a:extLst>
          </p:cNvPr>
          <p:cNvCxnSpPr>
            <a:cxnSpLocks/>
          </p:cNvCxnSpPr>
          <p:nvPr/>
        </p:nvCxnSpPr>
        <p:spPr>
          <a:xfrm>
            <a:off x="6746810" y="2374095"/>
            <a:ext cx="1661323" cy="47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8AB3CC6-E2CB-486A-8E18-04F42D55BD23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5791200" y="1843092"/>
            <a:ext cx="479980" cy="166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D22478C0-CA80-4E84-8BBC-8DA943FD26DE}"/>
              </a:ext>
            </a:extLst>
          </p:cNvPr>
          <p:cNvSpPr txBox="1"/>
          <p:nvPr/>
        </p:nvSpPr>
        <p:spPr>
          <a:xfrm>
            <a:off x="5928305" y="1465677"/>
            <a:ext cx="38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64F0F95-E202-41A4-91F2-C492417FBF81}"/>
              </a:ext>
            </a:extLst>
          </p:cNvPr>
          <p:cNvSpPr txBox="1"/>
          <p:nvPr/>
        </p:nvSpPr>
        <p:spPr>
          <a:xfrm>
            <a:off x="7234761" y="2130893"/>
            <a:ext cx="38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754EE88-9B62-42BA-ADBD-50C63DB8E099}"/>
              </a:ext>
            </a:extLst>
          </p:cNvPr>
          <p:cNvSpPr txBox="1"/>
          <p:nvPr/>
        </p:nvSpPr>
        <p:spPr>
          <a:xfrm>
            <a:off x="3803496" y="1295777"/>
            <a:ext cx="38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9066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3D216-0724-4027-AB9C-B303CC94A0E5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558800"/>
            <a:ext cx="8229600" cy="1057532"/>
          </a:xfrm>
        </p:spPr>
        <p:txBody>
          <a:bodyPr/>
          <a:lstStyle/>
          <a:p>
            <a:r>
              <a:rPr lang="en-US" altLang="zh-CN" sz="2800" dirty="0">
                <a:ea typeface="宋体" pitchFamily="2" charset="-122"/>
                <a:sym typeface="Symbol" pitchFamily="18" charset="2"/>
              </a:rPr>
              <a:t> R, t(R)=R</a:t>
            </a:r>
            <a:r>
              <a:rPr lang="zh-CN" altLang="en-US" sz="2800" dirty="0">
                <a:ea typeface="宋体" pitchFamily="2" charset="-122"/>
                <a:sym typeface="Symbol" pitchFamily="18" charset="2"/>
              </a:rPr>
              <a:t>*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itchFamily="2" charset="-122"/>
            </a:endParaRPr>
          </a:p>
          <a:p>
            <a:endParaRPr lang="en-US" altLang="zh-CN" b="1" i="1" dirty="0">
              <a:ea typeface="宋体" pitchFamily="2" charset="-122"/>
            </a:endParaRPr>
          </a:p>
          <a:p>
            <a:endParaRPr lang="en-US" altLang="zh-CN" b="1" i="1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Note that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3200" dirty="0">
                <a:ea typeface="宋体" pitchFamily="2" charset="-122"/>
                <a:sym typeface="Symbol" pitchFamily="18" charset="2"/>
              </a:rPr>
              <a:t>ransitive closure of </a:t>
            </a:r>
            <a:r>
              <a:rPr lang="en-US" altLang="zh-CN" dirty="0">
                <a:ea typeface="宋体" pitchFamily="2" charset="-122"/>
              </a:rPr>
              <a:t>R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is not</a:t>
            </a:r>
            <a:endParaRPr lang="en-US" altLang="zh-CN" dirty="0">
              <a:solidFill>
                <a:srgbClr val="FF0000"/>
              </a:solidFill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54279" name="对象 1"/>
          <p:cNvGraphicFramePr>
            <a:graphicFrameLocks noChangeAspect="1"/>
          </p:cNvGraphicFramePr>
          <p:nvPr/>
        </p:nvGraphicFramePr>
        <p:xfrm>
          <a:off x="4521200" y="3325813"/>
          <a:ext cx="101600" cy="4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88" name="Equation" r:id="rId3" imgW="101520" imgH="114120" progId="Equation.DSMT4">
                  <p:embed/>
                </p:oleObj>
              </mc:Choice>
              <mc:Fallback>
                <p:oleObj name="Equation" r:id="rId3" imgW="101520" imgH="114120" progId="Equation.DSMT4">
                  <p:embed/>
                  <p:pic>
                    <p:nvPicPr>
                      <p:cNvPr id="5427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25813"/>
                        <a:ext cx="101600" cy="4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4C98E52-FFAE-4E58-815C-C25878CDB0FD}"/>
              </a:ext>
            </a:extLst>
          </p:cNvPr>
          <p:cNvCxnSpPr/>
          <p:nvPr/>
        </p:nvCxnSpPr>
        <p:spPr>
          <a:xfrm flipV="1">
            <a:off x="1296690" y="2219479"/>
            <a:ext cx="914400" cy="74655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995AEDC-2E12-422D-980A-29B2FC4FEE8D}"/>
              </a:ext>
            </a:extLst>
          </p:cNvPr>
          <p:cNvCxnSpPr>
            <a:cxnSpLocks/>
          </p:cNvCxnSpPr>
          <p:nvPr/>
        </p:nvCxnSpPr>
        <p:spPr>
          <a:xfrm>
            <a:off x="2439588" y="2152551"/>
            <a:ext cx="1661323" cy="47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82EC2EA0-924E-4A07-AED9-4DAB09BCB0AE}"/>
              </a:ext>
            </a:extLst>
          </p:cNvPr>
          <p:cNvSpPr/>
          <p:nvPr/>
        </p:nvSpPr>
        <p:spPr>
          <a:xfrm>
            <a:off x="1252240" y="2861526"/>
            <a:ext cx="228600" cy="234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F84FC8A-024E-4C49-A906-EB0B973A955C}"/>
              </a:ext>
            </a:extLst>
          </p:cNvPr>
          <p:cNvSpPr/>
          <p:nvPr/>
        </p:nvSpPr>
        <p:spPr>
          <a:xfrm>
            <a:off x="2200533" y="2070745"/>
            <a:ext cx="228600" cy="234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F3DD4F4-F4CD-4C3B-B5E2-92CA962C15D4}"/>
              </a:ext>
            </a:extLst>
          </p:cNvPr>
          <p:cNvSpPr/>
          <p:nvPr/>
        </p:nvSpPr>
        <p:spPr>
          <a:xfrm>
            <a:off x="4100911" y="2624004"/>
            <a:ext cx="228600" cy="234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D94F55-02FF-4137-8EB8-DFE0D9C56596}"/>
              </a:ext>
            </a:extLst>
          </p:cNvPr>
          <p:cNvSpPr txBox="1"/>
          <p:nvPr/>
        </p:nvSpPr>
        <p:spPr>
          <a:xfrm>
            <a:off x="1800226" y="34149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Relation   R</a:t>
            </a:r>
            <a:endParaRPr lang="zh-CN" altLang="en-US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6F810A43-BBD8-4F19-8884-652361116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8671034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97D3D216-0724-4027-AB9C-B303CC94A0E5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graphicFrame>
        <p:nvGraphicFramePr>
          <p:cNvPr id="23" name="对象 1">
            <a:extLst>
              <a:ext uri="{FF2B5EF4-FFF2-40B4-BE49-F238E27FC236}">
                <a16:creationId xmlns:a16="http://schemas.microsoft.com/office/drawing/2014/main" id="{5B55AAC7-41F1-4A35-9F2D-48A477C781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1200" y="5519847"/>
          <a:ext cx="101600" cy="4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89" name="Equation" r:id="rId3" imgW="101520" imgH="114120" progId="Equation.DSMT4">
                  <p:embed/>
                </p:oleObj>
              </mc:Choice>
              <mc:Fallback>
                <p:oleObj name="Equation" r:id="rId3" imgW="101520" imgH="114120" progId="Equation.DSMT4">
                  <p:embed/>
                  <p:pic>
                    <p:nvPicPr>
                      <p:cNvPr id="23" name="对象 1">
                        <a:extLst>
                          <a:ext uri="{FF2B5EF4-FFF2-40B4-BE49-F238E27FC236}">
                            <a16:creationId xmlns:a16="http://schemas.microsoft.com/office/drawing/2014/main" id="{5B55AAC7-41F1-4A35-9F2D-48A477C781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5519847"/>
                        <a:ext cx="101600" cy="4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BEBC1EE-61F1-4511-952F-8B2F471C551C}"/>
              </a:ext>
            </a:extLst>
          </p:cNvPr>
          <p:cNvCxnSpPr>
            <a:cxnSpLocks/>
          </p:cNvCxnSpPr>
          <p:nvPr/>
        </p:nvCxnSpPr>
        <p:spPr>
          <a:xfrm flipV="1">
            <a:off x="5231304" y="2710505"/>
            <a:ext cx="2575621" cy="14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0D450A4D-A468-4E71-BF6A-1381946665C0}"/>
              </a:ext>
            </a:extLst>
          </p:cNvPr>
          <p:cNvSpPr/>
          <p:nvPr/>
        </p:nvSpPr>
        <p:spPr>
          <a:xfrm>
            <a:off x="5033215" y="2789441"/>
            <a:ext cx="228600" cy="234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EB5FA277-F1C7-4870-8051-D22B2D0F35CD}"/>
              </a:ext>
            </a:extLst>
          </p:cNvPr>
          <p:cNvSpPr/>
          <p:nvPr/>
        </p:nvSpPr>
        <p:spPr>
          <a:xfrm>
            <a:off x="6017465" y="2025666"/>
            <a:ext cx="228600" cy="234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75B639F4-2711-470F-8886-C0962F36BE14}"/>
              </a:ext>
            </a:extLst>
          </p:cNvPr>
          <p:cNvSpPr/>
          <p:nvPr/>
        </p:nvSpPr>
        <p:spPr>
          <a:xfrm>
            <a:off x="7881886" y="2551919"/>
            <a:ext cx="228600" cy="234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4EC9048-7CB3-4530-8E76-4E9DD874EAE1}"/>
              </a:ext>
            </a:extLst>
          </p:cNvPr>
          <p:cNvSpPr txBox="1"/>
          <p:nvPr/>
        </p:nvSpPr>
        <p:spPr>
          <a:xfrm>
            <a:off x="4800600" y="3557315"/>
            <a:ext cx="353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ea typeface="宋体" pitchFamily="2" charset="-122"/>
                <a:sym typeface="Symbol" pitchFamily="18" charset="2"/>
              </a:rPr>
              <a:t>Transitive closure  t(R)=R</a:t>
            </a:r>
            <a:r>
              <a:rPr lang="zh-CN" altLang="en-US" sz="1800" dirty="0">
                <a:ea typeface="宋体" pitchFamily="2" charset="-122"/>
                <a:sym typeface="Symbol" pitchFamily="18" charset="2"/>
              </a:rPr>
              <a:t>*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2E81492-E1D1-4E96-AA57-7DF75A49DEFB}"/>
              </a:ext>
            </a:extLst>
          </p:cNvPr>
          <p:cNvCxnSpPr>
            <a:cxnSpLocks/>
          </p:cNvCxnSpPr>
          <p:nvPr/>
        </p:nvCxnSpPr>
        <p:spPr>
          <a:xfrm>
            <a:off x="6176113" y="2169138"/>
            <a:ext cx="1661323" cy="47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102DC0B-E6B5-40F8-A868-7925CDEA8E2F}"/>
              </a:ext>
            </a:extLst>
          </p:cNvPr>
          <p:cNvCxnSpPr/>
          <p:nvPr/>
        </p:nvCxnSpPr>
        <p:spPr>
          <a:xfrm flipV="1">
            <a:off x="5105523" y="2116561"/>
            <a:ext cx="914400" cy="74655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3FBD777B-1E31-4A92-A6D4-FCECFB62E413}"/>
              </a:ext>
            </a:extLst>
          </p:cNvPr>
          <p:cNvSpPr/>
          <p:nvPr/>
        </p:nvSpPr>
        <p:spPr>
          <a:xfrm>
            <a:off x="2002444" y="5957196"/>
            <a:ext cx="228600" cy="234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20E9151A-222E-4223-ABCB-740AF65649BE}"/>
              </a:ext>
            </a:extLst>
          </p:cNvPr>
          <p:cNvSpPr/>
          <p:nvPr/>
        </p:nvSpPr>
        <p:spPr>
          <a:xfrm>
            <a:off x="4851115" y="5719674"/>
            <a:ext cx="228600" cy="234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4BD4A3A-FF6A-4A8F-B6AB-154E0A04DA20}"/>
              </a:ext>
            </a:extLst>
          </p:cNvPr>
          <p:cNvCxnSpPr>
            <a:cxnSpLocks/>
          </p:cNvCxnSpPr>
          <p:nvPr/>
        </p:nvCxnSpPr>
        <p:spPr>
          <a:xfrm>
            <a:off x="3145342" y="5336893"/>
            <a:ext cx="1661323" cy="47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754287B-D9B3-4CE9-809A-1D077DD8AE2F}"/>
              </a:ext>
            </a:extLst>
          </p:cNvPr>
          <p:cNvCxnSpPr/>
          <p:nvPr/>
        </p:nvCxnSpPr>
        <p:spPr>
          <a:xfrm flipV="1">
            <a:off x="2074752" y="5284316"/>
            <a:ext cx="914400" cy="74655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96A2E3FD-6BA8-47A7-991A-F3E247E793E8}"/>
              </a:ext>
            </a:extLst>
          </p:cNvPr>
          <p:cNvSpPr/>
          <p:nvPr/>
        </p:nvSpPr>
        <p:spPr>
          <a:xfrm>
            <a:off x="2995890" y="5089768"/>
            <a:ext cx="228600" cy="234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175DD81-39CD-408D-B4DA-41AE802DD64C}"/>
              </a:ext>
            </a:extLst>
          </p:cNvPr>
          <p:cNvCxnSpPr>
            <a:cxnSpLocks/>
          </p:cNvCxnSpPr>
          <p:nvPr/>
        </p:nvCxnSpPr>
        <p:spPr>
          <a:xfrm flipH="1">
            <a:off x="2303352" y="6043026"/>
            <a:ext cx="2547763" cy="9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78" name="直接箭头连接符 54277">
            <a:extLst>
              <a:ext uri="{FF2B5EF4-FFF2-40B4-BE49-F238E27FC236}">
                <a16:creationId xmlns:a16="http://schemas.microsoft.com/office/drawing/2014/main" id="{3BF9053A-0336-4B83-90E2-F9073F03BDDC}"/>
              </a:ext>
            </a:extLst>
          </p:cNvPr>
          <p:cNvCxnSpPr>
            <a:cxnSpLocks/>
          </p:cNvCxnSpPr>
          <p:nvPr/>
        </p:nvCxnSpPr>
        <p:spPr>
          <a:xfrm flipH="1">
            <a:off x="1955023" y="5159264"/>
            <a:ext cx="984788" cy="75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81" name="直接箭头连接符 54280">
            <a:extLst>
              <a:ext uri="{FF2B5EF4-FFF2-40B4-BE49-F238E27FC236}">
                <a16:creationId xmlns:a16="http://schemas.microsoft.com/office/drawing/2014/main" id="{54443B8B-2C7B-4805-BF20-C379FD3E7773}"/>
              </a:ext>
            </a:extLst>
          </p:cNvPr>
          <p:cNvCxnSpPr/>
          <p:nvPr/>
        </p:nvCxnSpPr>
        <p:spPr>
          <a:xfrm flipH="1" flipV="1">
            <a:off x="3231228" y="5129962"/>
            <a:ext cx="1695166" cy="48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83" name="直接箭头连接符 54282">
            <a:extLst>
              <a:ext uri="{FF2B5EF4-FFF2-40B4-BE49-F238E27FC236}">
                <a16:creationId xmlns:a16="http://schemas.microsoft.com/office/drawing/2014/main" id="{B58DAFFB-E92C-4ACD-8342-86D3BF2F7EB9}"/>
              </a:ext>
            </a:extLst>
          </p:cNvPr>
          <p:cNvCxnSpPr>
            <a:endCxn id="55" idx="3"/>
          </p:cNvCxnSpPr>
          <p:nvPr/>
        </p:nvCxnSpPr>
        <p:spPr>
          <a:xfrm flipV="1">
            <a:off x="2314833" y="5920236"/>
            <a:ext cx="2569760" cy="11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431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D878E-2F6B-48E3-A2AA-F7DFAFFD771B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2800">
                <a:ea typeface="宋体" pitchFamily="2" charset="-122"/>
              </a:rPr>
              <a:t>Lemma 1</a:t>
            </a:r>
            <a:endParaRPr lang="zh-CN" altLang="en-US" sz="2800">
              <a:ea typeface="宋体" pitchFamily="2" charset="-122"/>
            </a:endParaRP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9225"/>
            <a:ext cx="7924800" cy="4879975"/>
          </a:xfrm>
        </p:spPr>
        <p:txBody>
          <a:bodyPr/>
          <a:lstStyle/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Lemma: Let A be a set such that |A|=n, and let R be a relation on A.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If there is a path of length at least one in R from a to b, then there is such a path with length ≤ n.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Moreover,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cs typeface="Arial" charset="0"/>
              </a:rPr>
              <a:t>if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a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cs typeface="Arial" charset="0"/>
              </a:rPr>
              <a:t>≠ b,   then there is such a path with length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≤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cs typeface="Arial" charset="0"/>
              </a:rPr>
              <a:t>n-1.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2EFB537C-5669-41C0-AD07-B125DC593150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2800"/>
              <a:t>Proof </a:t>
            </a:r>
            <a:r>
              <a:rPr lang="en-GB" altLang="zh-CN" sz="2800">
                <a:ea typeface="宋体" pitchFamily="2" charset="-122"/>
              </a:rPr>
              <a:t>of Lemma 1</a:t>
            </a:r>
            <a:endParaRPr lang="zh-CN" altLang="en-US" sz="2800">
              <a:ea typeface="宋体" pitchFamily="2" charset="-122"/>
            </a:endParaRP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68425"/>
            <a:ext cx="8839200" cy="4879975"/>
          </a:xfrm>
        </p:spPr>
        <p:txBody>
          <a:bodyPr/>
          <a:lstStyle/>
          <a:p>
            <a:r>
              <a:rPr lang="en-US" altLang="zh-CN" sz="3000" b="1" dirty="0">
                <a:ea typeface="宋体" pitchFamily="2" charset="-122"/>
              </a:rPr>
              <a:t>Proof: </a:t>
            </a:r>
          </a:p>
          <a:p>
            <a:pPr>
              <a:buFont typeface="Wingdings" pitchFamily="2" charset="2"/>
              <a:buNone/>
            </a:pPr>
            <a:r>
              <a:rPr lang="en-US" altLang="zh-CN" sz="3000" b="1" dirty="0">
                <a:ea typeface="宋体" pitchFamily="2" charset="-122"/>
              </a:rPr>
              <a:t>   </a:t>
            </a:r>
            <a:endParaRPr lang="en-US" altLang="zh-CN" sz="3000" b="1" dirty="0">
              <a:ea typeface="宋体" pitchFamily="2" charset="-122"/>
              <a:cs typeface="Arial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416D09-557A-4A75-B2D6-1AC36DCC4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2286000"/>
            <a:ext cx="6397609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48A7E878-BD85-4056-B074-E1F60A3F9520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19225"/>
            <a:ext cx="8763000" cy="4879975"/>
          </a:xfrm>
        </p:spPr>
        <p:txBody>
          <a:bodyPr/>
          <a:lstStyle/>
          <a:p>
            <a:r>
              <a:rPr lang="en-US" altLang="zh-CN" b="1" dirty="0">
                <a:ea typeface="宋体" pitchFamily="2" charset="-122"/>
              </a:rPr>
              <a:t>From Lemma 1, we have:</a:t>
            </a:r>
          </a:p>
          <a:p>
            <a:r>
              <a:rPr lang="en-US" altLang="zh-CN" b="1" dirty="0"/>
              <a:t> </a:t>
            </a: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zh-CN" b="1" dirty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ea typeface="宋体" pitchFamily="2" charset="-122"/>
              </a:rPr>
              <a:t> 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163608"/>
              </p:ext>
            </p:extLst>
          </p:nvPr>
        </p:nvGraphicFramePr>
        <p:xfrm>
          <a:off x="733425" y="2209800"/>
          <a:ext cx="6330950" cy="2683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708" name="Equation" r:id="rId3" imgW="2158920" imgH="914400" progId="Equation.DSMT4">
                  <p:embed/>
                </p:oleObj>
              </mc:Choice>
              <mc:Fallback>
                <p:oleObj name="Equation" r:id="rId3" imgW="215892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3425" y="2209800"/>
                        <a:ext cx="6330950" cy="2683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E5EE47FE-BB15-41DD-94FB-A29C1A058476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Theorem 3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ea typeface="宋体" pitchFamily="2" charset="-122"/>
              </a:rPr>
              <a:t>Let M</a:t>
            </a:r>
            <a:r>
              <a:rPr lang="en-US" altLang="zh-CN" b="1" baseline="-25000" dirty="0">
                <a:ea typeface="宋体" pitchFamily="2" charset="-122"/>
              </a:rPr>
              <a:t>R</a:t>
            </a:r>
            <a:r>
              <a:rPr lang="en-US" altLang="zh-CN" b="1" dirty="0">
                <a:ea typeface="宋体" pitchFamily="2" charset="-122"/>
              </a:rPr>
              <a:t> be the zero-one matrix of the relation R on a set with n elements. Then the zero-one matrix of the transitive closure t(R)=R* is </a:t>
            </a:r>
          </a:p>
          <a:p>
            <a:r>
              <a:rPr lang="en-US" altLang="zh-CN" b="1" dirty="0">
                <a:ea typeface="宋体" pitchFamily="2" charset="-122"/>
              </a:rPr>
              <a:t> M</a:t>
            </a:r>
            <a:r>
              <a:rPr lang="en-US" altLang="zh-CN" b="1" baseline="-25000" dirty="0">
                <a:ea typeface="宋体" pitchFamily="2" charset="-122"/>
              </a:rPr>
              <a:t>t(R)</a:t>
            </a:r>
            <a:r>
              <a:rPr lang="en-US" altLang="zh-CN" b="1" dirty="0">
                <a:ea typeface="宋体" pitchFamily="2" charset="-122"/>
              </a:rPr>
              <a:t>=M</a:t>
            </a:r>
            <a:r>
              <a:rPr lang="en-US" altLang="zh-CN" b="1" baseline="-25000" dirty="0">
                <a:ea typeface="宋体" pitchFamily="2" charset="-122"/>
              </a:rPr>
              <a:t>R*</a:t>
            </a:r>
          </a:p>
          <a:p>
            <a:r>
              <a:rPr lang="en-US" altLang="zh-CN" b="1" dirty="0">
                <a:ea typeface="宋体" pitchFamily="2" charset="-122"/>
              </a:rPr>
              <a:t>          =M</a:t>
            </a:r>
            <a:r>
              <a:rPr lang="en-US" altLang="zh-CN" b="1" baseline="-25000" dirty="0">
                <a:ea typeface="宋体" pitchFamily="2" charset="-122"/>
              </a:rPr>
              <a:t>R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en-US" altLang="zh-CN" dirty="0">
                <a:sym typeface="Symbol"/>
              </a:rPr>
              <a:t></a:t>
            </a:r>
            <a:r>
              <a:rPr lang="en-US" altLang="zh-CN" b="1" dirty="0">
                <a:ea typeface="宋体" pitchFamily="2" charset="-122"/>
                <a:cs typeface="Arial" charset="0"/>
              </a:rPr>
              <a:t> </a:t>
            </a:r>
            <a:r>
              <a:rPr lang="en-US" altLang="zh-CN" b="1" dirty="0">
                <a:ea typeface="宋体" pitchFamily="2" charset="-122"/>
              </a:rPr>
              <a:t>M</a:t>
            </a:r>
            <a:r>
              <a:rPr lang="en-US" altLang="zh-CN" b="1" baseline="-25000" dirty="0">
                <a:ea typeface="宋体" pitchFamily="2" charset="-122"/>
              </a:rPr>
              <a:t>R^2 </a:t>
            </a:r>
            <a:r>
              <a:rPr lang="en-US" altLang="zh-CN" dirty="0">
                <a:sym typeface="Symbol"/>
              </a:rPr>
              <a:t></a:t>
            </a:r>
            <a:r>
              <a:rPr lang="en-US" altLang="zh-CN" b="1" dirty="0">
                <a:ea typeface="宋体" pitchFamily="2" charset="-122"/>
              </a:rPr>
              <a:t> M</a:t>
            </a:r>
            <a:r>
              <a:rPr lang="en-US" altLang="zh-CN" b="1" baseline="-25000" dirty="0">
                <a:ea typeface="宋体" pitchFamily="2" charset="-122"/>
              </a:rPr>
              <a:t>R^3 </a:t>
            </a:r>
            <a:r>
              <a:rPr lang="en-US" altLang="zh-CN" dirty="0">
                <a:sym typeface="Symbol"/>
              </a:rPr>
              <a:t></a:t>
            </a:r>
            <a:r>
              <a:rPr lang="en-US" altLang="zh-CN" b="1" dirty="0">
                <a:ea typeface="宋体" pitchFamily="2" charset="-122"/>
              </a:rPr>
              <a:t> … </a:t>
            </a:r>
            <a:r>
              <a:rPr lang="en-US" altLang="zh-CN" dirty="0">
                <a:sym typeface="Symbol"/>
              </a:rPr>
              <a:t>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en-US" altLang="zh-CN" b="1" dirty="0" err="1">
                <a:ea typeface="宋体" pitchFamily="2" charset="-122"/>
              </a:rPr>
              <a:t>M</a:t>
            </a:r>
            <a:r>
              <a:rPr lang="en-US" altLang="zh-CN" b="1" baseline="-25000" dirty="0" err="1">
                <a:ea typeface="宋体" pitchFamily="2" charset="-122"/>
              </a:rPr>
              <a:t>R</a:t>
            </a:r>
            <a:r>
              <a:rPr lang="en-US" altLang="zh-CN" b="1" baseline="-25000" err="1">
                <a:ea typeface="宋体" pitchFamily="2" charset="-122"/>
              </a:rPr>
              <a:t>^</a:t>
            </a:r>
            <a:r>
              <a:rPr lang="en-US" altLang="zh-CN" b="1" baseline="-25000">
                <a:ea typeface="宋体" pitchFamily="2" charset="-122"/>
              </a:rPr>
              <a:t>n</a:t>
            </a:r>
            <a:r>
              <a:rPr lang="en-US" altLang="zh-CN" b="1">
                <a:ea typeface="宋体" pitchFamily="2" charset="-122"/>
              </a:rPr>
              <a:t> </a:t>
            </a:r>
            <a:endParaRPr lang="en-US" altLang="zh-CN" b="1" baseline="-25000" dirty="0">
              <a:ea typeface="宋体" pitchFamily="2" charset="-122"/>
            </a:endParaRPr>
          </a:p>
          <a:p>
            <a:endParaRPr lang="en-US" altLang="zh-CN" b="1" baseline="-25000" dirty="0">
              <a:ea typeface="宋体" pitchFamily="2" charset="-122"/>
            </a:endParaRPr>
          </a:p>
          <a:p>
            <a:r>
              <a:rPr lang="zh-CN" altLang="en-US" b="1" dirty="0">
                <a:ea typeface="宋体" pitchFamily="2" charset="-122"/>
              </a:rPr>
              <a:t>启示：求</a:t>
            </a:r>
            <a:r>
              <a:rPr lang="en-US" altLang="zh-CN" b="1" dirty="0">
                <a:ea typeface="宋体" pitchFamily="2" charset="-122"/>
              </a:rPr>
              <a:t>t(R) </a:t>
            </a:r>
            <a:r>
              <a:rPr lang="zh-CN" altLang="en-US" b="1" dirty="0">
                <a:ea typeface="宋体" pitchFamily="2" charset="-122"/>
              </a:rPr>
              <a:t>转化为矩阵 </a:t>
            </a:r>
            <a:r>
              <a:rPr lang="en-US" altLang="zh-CN" b="1" dirty="0">
                <a:ea typeface="宋体" pitchFamily="2" charset="-122"/>
              </a:rPr>
              <a:t>M</a:t>
            </a:r>
            <a:r>
              <a:rPr lang="en-US" altLang="zh-CN" b="1" baseline="-25000" dirty="0">
                <a:ea typeface="宋体" pitchFamily="2" charset="-122"/>
              </a:rPr>
              <a:t>R*</a:t>
            </a:r>
            <a:endParaRPr lang="en-US" altLang="zh-CN" b="1" dirty="0">
              <a:ea typeface="宋体" pitchFamily="2" charset="-122"/>
            </a:endParaRPr>
          </a:p>
          <a:p>
            <a:endParaRPr lang="en-US" altLang="zh-CN" b="1" baseline="-25000" dirty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0B3A9C-2DA4-4698-A2A3-BBDBD1710428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Example 7</a:t>
            </a:r>
          </a:p>
        </p:txBody>
      </p:sp>
      <p:graphicFrame>
        <p:nvGraphicFramePr>
          <p:cNvPr id="277510" name="Object 6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37304562"/>
              </p:ext>
            </p:extLst>
          </p:nvPr>
        </p:nvGraphicFramePr>
        <p:xfrm>
          <a:off x="519113" y="1447800"/>
          <a:ext cx="3000375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84" name="Equation" r:id="rId3" imgW="1066680" imgH="711000" progId="Equation.DSMT4">
                  <p:embed/>
                </p:oleObj>
              </mc:Choice>
              <mc:Fallback>
                <p:oleObj name="Equation" r:id="rId3" imgW="106668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1447800"/>
                        <a:ext cx="3000375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08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834989456"/>
              </p:ext>
            </p:extLst>
          </p:nvPr>
        </p:nvGraphicFramePr>
        <p:xfrm>
          <a:off x="2024061" y="4876800"/>
          <a:ext cx="5419725" cy="1704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85" name="Equation" r:id="rId5" imgW="2260440" imgH="711000" progId="Equation.DSMT4">
                  <p:embed/>
                </p:oleObj>
              </mc:Choice>
              <mc:Fallback>
                <p:oleObj name="Equation" r:id="rId5" imgW="2260440" imgH="71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1" y="4876800"/>
                        <a:ext cx="5419725" cy="1704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2" name="Object 8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531818176"/>
              </p:ext>
            </p:extLst>
          </p:nvPr>
        </p:nvGraphicFramePr>
        <p:xfrm>
          <a:off x="4914900" y="1487488"/>
          <a:ext cx="3086100" cy="194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86" name="Equation" r:id="rId7" imgW="1130040" imgH="711000" progId="Equation.DSMT4">
                  <p:embed/>
                </p:oleObj>
              </mc:Choice>
              <mc:Fallback>
                <p:oleObj name="Equation" r:id="rId7" imgW="1130040" imgH="711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1487488"/>
                        <a:ext cx="3086100" cy="194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4" name="Object 10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791186922"/>
              </p:ext>
            </p:extLst>
          </p:nvPr>
        </p:nvGraphicFramePr>
        <p:xfrm>
          <a:off x="592138" y="3352800"/>
          <a:ext cx="3082925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87" name="Equation" r:id="rId9" imgW="1130040" imgH="711000" progId="Equation.DSMT4">
                  <p:embed/>
                </p:oleObj>
              </mc:Choice>
              <mc:Fallback>
                <p:oleObj name="Equation" r:id="rId9" imgW="1130040" imgH="711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3352800"/>
                        <a:ext cx="3082925" cy="193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7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2DF0A9F8-F4D2-4ADB-AD24-80B0E48D471B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Algorithm of Computing TC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19225"/>
            <a:ext cx="8839200" cy="4879975"/>
          </a:xfrm>
        </p:spPr>
        <p:txBody>
          <a:bodyPr/>
          <a:lstStyle/>
          <a:p>
            <a:r>
              <a:rPr lang="en-US" altLang="zh-CN" sz="3000" b="1" dirty="0">
                <a:ea typeface="宋体" pitchFamily="2" charset="-122"/>
              </a:rPr>
              <a:t>Procedure transitive closure (</a:t>
            </a:r>
            <a:r>
              <a:rPr lang="en-US" altLang="zh-CN" sz="2800" b="1" dirty="0">
                <a:ea typeface="宋体" pitchFamily="2" charset="-122"/>
              </a:rPr>
              <a:t>M</a:t>
            </a:r>
            <a:r>
              <a:rPr lang="en-US" altLang="zh-CN" sz="2800" b="1" baseline="-25000" dirty="0">
                <a:ea typeface="宋体" pitchFamily="2" charset="-122"/>
              </a:rPr>
              <a:t>R*</a:t>
            </a:r>
            <a:r>
              <a:rPr lang="en-US" altLang="zh-CN" sz="3000" b="1" dirty="0">
                <a:ea typeface="宋体" pitchFamily="2" charset="-122"/>
              </a:rPr>
              <a:t>: zero-one </a:t>
            </a:r>
            <a:r>
              <a:rPr lang="en-US" altLang="zh-CN" sz="3000" b="1" dirty="0" err="1">
                <a:ea typeface="宋体" pitchFamily="2" charset="-122"/>
              </a:rPr>
              <a:t>nxn</a:t>
            </a:r>
            <a:r>
              <a:rPr lang="en-US" altLang="zh-CN" sz="3000" b="1" dirty="0">
                <a:ea typeface="宋体" pitchFamily="2" charset="-122"/>
              </a:rPr>
              <a:t> matrices)</a:t>
            </a:r>
          </a:p>
          <a:p>
            <a:r>
              <a:rPr lang="en-US" altLang="zh-CN" sz="3000" b="1" dirty="0">
                <a:ea typeface="宋体" pitchFamily="2" charset="-122"/>
              </a:rPr>
              <a:t>A:= </a:t>
            </a:r>
            <a:r>
              <a:rPr lang="en-US" altLang="zh-CN" sz="2800" b="1" dirty="0">
                <a:ea typeface="宋体" pitchFamily="2" charset="-122"/>
              </a:rPr>
              <a:t>M</a:t>
            </a:r>
            <a:r>
              <a:rPr lang="en-US" altLang="zh-CN" sz="2800" b="1" baseline="-25000" dirty="0">
                <a:ea typeface="宋体" pitchFamily="2" charset="-122"/>
              </a:rPr>
              <a:t> </a:t>
            </a:r>
            <a:r>
              <a:rPr lang="en-US" altLang="zh-CN" sz="3000" b="1" dirty="0">
                <a:ea typeface="宋体" pitchFamily="2" charset="-122"/>
              </a:rPr>
              <a:t>         </a:t>
            </a:r>
          </a:p>
          <a:p>
            <a:r>
              <a:rPr lang="en-US" altLang="zh-CN" sz="3000" b="1" dirty="0">
                <a:ea typeface="宋体" pitchFamily="2" charset="-122"/>
              </a:rPr>
              <a:t>B:=A</a:t>
            </a:r>
          </a:p>
          <a:p>
            <a:r>
              <a:rPr lang="en-US" altLang="zh-CN" sz="3000" b="1" dirty="0">
                <a:ea typeface="宋体" pitchFamily="2" charset="-122"/>
              </a:rPr>
              <a:t>for i:=2 to n</a:t>
            </a:r>
          </a:p>
          <a:p>
            <a:r>
              <a:rPr lang="en-US" altLang="zh-CN" sz="3000" b="1" dirty="0">
                <a:ea typeface="宋体" pitchFamily="2" charset="-122"/>
              </a:rPr>
              <a:t>begin</a:t>
            </a:r>
          </a:p>
          <a:p>
            <a:r>
              <a:rPr lang="en-US" altLang="zh-CN" sz="3000" b="1" dirty="0">
                <a:ea typeface="宋体" pitchFamily="2" charset="-122"/>
              </a:rPr>
              <a:t>         A:=A </a:t>
            </a:r>
            <a:r>
              <a:rPr lang="zh-CN" altLang="en-US" sz="3000" b="1" dirty="0">
                <a:ea typeface="宋体" pitchFamily="2" charset="-122"/>
                <a:cs typeface="Arial" charset="0"/>
              </a:rPr>
              <a:t>*</a:t>
            </a:r>
            <a:r>
              <a:rPr lang="en-US" altLang="zh-CN" sz="3000" b="1" dirty="0">
                <a:ea typeface="宋体" pitchFamily="2" charset="-122"/>
                <a:cs typeface="Arial" charset="0"/>
              </a:rPr>
              <a:t> </a:t>
            </a:r>
            <a:r>
              <a:rPr lang="en-US" altLang="zh-CN" sz="3000" b="1" dirty="0">
                <a:ea typeface="宋体" pitchFamily="2" charset="-122"/>
              </a:rPr>
              <a:t>M</a:t>
            </a:r>
          </a:p>
          <a:p>
            <a:r>
              <a:rPr lang="en-US" altLang="zh-CN" sz="3000" b="1" dirty="0">
                <a:ea typeface="宋体" pitchFamily="2" charset="-122"/>
              </a:rPr>
              <a:t>         B:=B + A</a:t>
            </a:r>
          </a:p>
          <a:p>
            <a:r>
              <a:rPr lang="en-US" altLang="zh-CN" sz="3000" b="1" dirty="0">
                <a:ea typeface="宋体" pitchFamily="2" charset="-122"/>
              </a:rPr>
              <a:t>end      // B is </a:t>
            </a:r>
            <a:r>
              <a:rPr lang="en-US" altLang="zh-CN" sz="2800" b="1" dirty="0">
                <a:ea typeface="宋体" pitchFamily="2" charset="-122"/>
              </a:rPr>
              <a:t>M</a:t>
            </a:r>
            <a:r>
              <a:rPr lang="en-US" altLang="zh-CN" sz="2800" b="1" baseline="-25000" dirty="0">
                <a:ea typeface="宋体" pitchFamily="2" charset="-122"/>
              </a:rPr>
              <a:t>R*</a:t>
            </a:r>
            <a:endParaRPr lang="en-US" altLang="zh-CN" sz="3000" b="1" dirty="0">
              <a:ea typeface="宋体" pitchFamily="2" charset="-122"/>
            </a:endParaRPr>
          </a:p>
        </p:txBody>
      </p:sp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4131644" y="2806987"/>
            <a:ext cx="493615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000000"/>
                </a:solidFill>
              </a:rPr>
              <a:t>Cost: O(n</a:t>
            </a:r>
            <a:r>
              <a:rPr lang="en-US" altLang="zh-CN" sz="3200" baseline="30000" dirty="0">
                <a:solidFill>
                  <a:srgbClr val="000000"/>
                </a:solidFill>
              </a:rPr>
              <a:t>4</a:t>
            </a:r>
            <a:r>
              <a:rPr lang="en-US" altLang="zh-CN" sz="3200" dirty="0">
                <a:solidFill>
                  <a:srgbClr val="000000"/>
                </a:solidFill>
              </a:rPr>
              <a:t> ) bit operations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862940" y="4572000"/>
            <a:ext cx="52810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000000"/>
                </a:solidFill>
              </a:rPr>
              <a:t>Cost: O(n</a:t>
            </a:r>
            <a:r>
              <a:rPr lang="en-US" altLang="zh-CN" sz="3200" baseline="30000" dirty="0">
                <a:solidFill>
                  <a:srgbClr val="000000"/>
                </a:solidFill>
              </a:rPr>
              <a:t>3</a:t>
            </a:r>
            <a:r>
              <a:rPr lang="en-US" altLang="zh-CN" sz="3200" dirty="0">
                <a:solidFill>
                  <a:srgbClr val="000000"/>
                </a:solidFill>
              </a:rPr>
              <a:t> ) bit operations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862940" y="5156775"/>
            <a:ext cx="52810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000000"/>
                </a:solidFill>
              </a:rPr>
              <a:t>Cost: O(n</a:t>
            </a:r>
            <a:r>
              <a:rPr lang="en-US" altLang="zh-CN" sz="3200" baseline="30000" dirty="0">
                <a:solidFill>
                  <a:srgbClr val="000000"/>
                </a:solidFill>
              </a:rPr>
              <a:t>2</a:t>
            </a:r>
            <a:r>
              <a:rPr lang="en-US" altLang="zh-CN" sz="3200" dirty="0">
                <a:solidFill>
                  <a:srgbClr val="000000"/>
                </a:solidFill>
              </a:rPr>
              <a:t> ) bit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8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54A659E-6257-47E1-99D6-854F5A6A9C56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24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CFC4ABBF-51E2-4CAC-901C-2F063DC84CD6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3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Contents</a:t>
            </a:r>
            <a:endParaRPr lang="en-US" altLang="zh-CN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gray">
          <a:xfrm>
            <a:off x="2438400" y="2709863"/>
            <a:ext cx="4724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b="0"/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gray">
          <a:xfrm>
            <a:off x="2057400" y="2590800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b="0"/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gray">
          <a:xfrm>
            <a:off x="2590800" y="2765425"/>
            <a:ext cx="464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/>
              <a:t>Closures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gray">
          <a:xfrm>
            <a:off x="2211388" y="26892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gray">
          <a:xfrm>
            <a:off x="2438400" y="3548063"/>
            <a:ext cx="4724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b="0"/>
          </a:p>
        </p:txBody>
      </p:sp>
      <p:sp>
        <p:nvSpPr>
          <p:cNvPr id="16394" name="AutoShape 10"/>
          <p:cNvSpPr>
            <a:spLocks noChangeArrowheads="1"/>
          </p:cNvSpPr>
          <p:nvPr/>
        </p:nvSpPr>
        <p:spPr bwMode="gray">
          <a:xfrm>
            <a:off x="2057400" y="3429000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b="0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gray">
          <a:xfrm>
            <a:off x="2667000" y="3603625"/>
            <a:ext cx="457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/>
              <a:t>Transitive Closures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gray">
          <a:xfrm>
            <a:off x="2211388" y="35274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AutoShape 4"/>
          <p:cNvSpPr>
            <a:spLocks noChangeArrowheads="1"/>
          </p:cNvSpPr>
          <p:nvPr/>
        </p:nvSpPr>
        <p:spPr bwMode="gray">
          <a:xfrm>
            <a:off x="2452688" y="4386263"/>
            <a:ext cx="4724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b="0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gray">
          <a:xfrm>
            <a:off x="2071688" y="4267200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b="0"/>
          </a:p>
        </p:txBody>
      </p:sp>
      <p:sp>
        <p:nvSpPr>
          <p:cNvPr id="17440" name="Text Box 6"/>
          <p:cNvSpPr txBox="1">
            <a:spLocks noChangeArrowheads="1"/>
          </p:cNvSpPr>
          <p:nvPr/>
        </p:nvSpPr>
        <p:spPr bwMode="gray">
          <a:xfrm>
            <a:off x="2605088" y="4441825"/>
            <a:ext cx="464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/>
              <a:t>Warshall’s Algorithm</a:t>
            </a:r>
          </a:p>
        </p:txBody>
      </p:sp>
      <p:sp>
        <p:nvSpPr>
          <p:cNvPr id="17441" name="Text Box 7"/>
          <p:cNvSpPr txBox="1">
            <a:spLocks noChangeArrowheads="1"/>
          </p:cNvSpPr>
          <p:nvPr/>
        </p:nvSpPr>
        <p:spPr bwMode="gray">
          <a:xfrm>
            <a:off x="2225675" y="43656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0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6FF08498-EE2B-416B-98A3-7BA34C221E21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4AFA3006-BBB1-49E3-BAE2-D9E008745B7A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30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2560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256004" name="Group 4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256005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0"/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0"/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/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/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/>
            </a:p>
          </p:txBody>
        </p:sp>
      </p:grpSp>
      <p:sp>
        <p:nvSpPr>
          <p:cNvPr id="2560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67000" y="3352800"/>
            <a:ext cx="3657600" cy="762000"/>
          </a:xfrm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ea typeface="宋体" pitchFamily="2" charset="-122"/>
              </a:rPr>
              <a:t>Warshall’s Algorithm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b="1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E2479AF-1AA6-42AC-BF93-C3C5A5D630FF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b="1" dirty="0"/>
              <a:t>Fast algorithms are available for calculating R*, especially </a:t>
            </a:r>
            <a:r>
              <a:rPr lang="en-GB" altLang="zh-CN" b="1" i="1" dirty="0" err="1"/>
              <a:t>Warshall’s</a:t>
            </a:r>
            <a:r>
              <a:rPr lang="en-GB" altLang="zh-CN" b="1" i="1" dirty="0"/>
              <a:t> algorithm</a:t>
            </a:r>
            <a:r>
              <a:rPr lang="en-GB" altLang="zh-CN" b="1" dirty="0"/>
              <a:t> </a:t>
            </a:r>
            <a:br>
              <a:rPr lang="en-GB" altLang="zh-CN" b="1" dirty="0"/>
            </a:br>
            <a:r>
              <a:rPr lang="en-GB" altLang="zh-CN" b="1" dirty="0"/>
              <a:t>(also called Roy-</a:t>
            </a:r>
            <a:r>
              <a:rPr lang="en-GB" altLang="zh-CN" b="1" dirty="0" err="1"/>
              <a:t>Warshall</a:t>
            </a:r>
            <a:r>
              <a:rPr lang="en-GB" altLang="zh-CN" b="1" dirty="0"/>
              <a:t> algorithm)</a:t>
            </a:r>
          </a:p>
          <a:p>
            <a:r>
              <a:rPr lang="en-GB" altLang="zh-CN" b="1" dirty="0"/>
              <a:t>FYI: this algorithm uses a matrix representation.</a:t>
            </a:r>
            <a:endParaRPr lang="en-US" altLang="zh-CN" b="1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38543D1D-4E4E-4CA8-9319-3CD8C687BC61}" type="slidenum">
              <a:rPr lang="en-US" altLang="zh-CN"/>
              <a:pPr>
                <a:defRPr/>
              </a:pPr>
              <a:t>32</a:t>
            </a:fld>
            <a:endParaRPr lang="en-US" altLang="zh-CN" dirty="0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Idea of Warshall’s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36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419225"/>
                <a:ext cx="8686800" cy="4981575"/>
              </a:xfrm>
            </p:spPr>
            <p:txBody>
              <a:bodyPr/>
              <a:lstStyle/>
              <a:p>
                <a:r>
                  <a:rPr lang="en-US" altLang="zh-CN" sz="2800" dirty="0">
                    <a:ea typeface="宋体" pitchFamily="2" charset="-122"/>
                  </a:rPr>
                  <a:t>zero-one matrices: </a:t>
                </a:r>
              </a:p>
              <a:p>
                <a:r>
                  <a:rPr lang="en-US" altLang="zh-CN" sz="2800" dirty="0">
                    <a:ea typeface="宋体" pitchFamily="2" charset="-122"/>
                  </a:rPr>
                  <a:t>        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CN" sz="2800" dirty="0">
                    <a:ea typeface="宋体" pitchFamily="2" charset="-122"/>
                  </a:rPr>
                  <a:t>             : if there is a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800" dirty="0">
                            <a:ea typeface="宋体" pitchFamily="2" charset="-122"/>
                          </a:rPr>
                          <m:t>v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pitchFamily="2" charset="-122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800" dirty="0">
                            <a:ea typeface="宋体" pitchFamily="2" charset="-122"/>
                          </a:rPr>
                          <m:t>v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  <a:ea typeface="宋体" pitchFamily="2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pitchFamily="2" charset="-122"/>
                  </a:rPr>
                  <a:t> such that all the interior vertices of this path are in the set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800" dirty="0">
                            <a:ea typeface="宋体" pitchFamily="2" charset="-122"/>
                          </a:rPr>
                          <m:t>v</m:t>
                        </m:r>
                      </m:e>
                      <m:sub>
                        <m:r>
                          <a:rPr lang="en-US" altLang="zh-CN" sz="2800" b="0" i="1" dirty="0">
                            <a:latin typeface="Cambria Math"/>
                            <a:ea typeface="宋体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800" dirty="0">
                            <a:ea typeface="宋体" pitchFamily="2" charset="-122"/>
                          </a:rPr>
                          <m:t>v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  <a:ea typeface="宋体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pitchFamily="2" charset="-122"/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800" dirty="0">
                            <a:ea typeface="宋体" pitchFamily="2" charset="-122"/>
                          </a:rPr>
                          <m:t>v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  <a:ea typeface="宋体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pitchFamily="2" charset="-122"/>
                  </a:rPr>
                  <a:t> } 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altLang="zh-CN" sz="2800" dirty="0">
                  <a:ea typeface="宋体" pitchFamily="2" charset="-122"/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altLang="zh-CN" sz="2800" dirty="0">
                  <a:ea typeface="宋体" pitchFamily="2" charset="-122"/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CN" sz="2800" dirty="0">
                    <a:ea typeface="宋体" pitchFamily="2" charset="-122"/>
                  </a:rPr>
                  <a:t>             :  otherwise.</a:t>
                </a:r>
              </a:p>
              <a:p>
                <a:pPr marL="0" indent="0">
                  <a:buNone/>
                </a:pPr>
                <a:endParaRPr lang="en-US" altLang="zh-CN" sz="2800" dirty="0"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283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419225"/>
                <a:ext cx="8686800" cy="4981575"/>
              </a:xfrm>
              <a:blipFill>
                <a:blip r:embed="rId3"/>
                <a:stretch>
                  <a:fillRect l="-1263" t="-1346" r="-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359258"/>
              </p:ext>
            </p:extLst>
          </p:nvPr>
        </p:nvGraphicFramePr>
        <p:xfrm>
          <a:off x="3064192" y="1764243"/>
          <a:ext cx="2331720" cy="832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97" name="Equation" r:id="rId4" imgW="711000" imgH="253800" progId="Equation.DSMT4">
                  <p:embed/>
                </p:oleObj>
              </mc:Choice>
              <mc:Fallback>
                <p:oleObj name="Equation" r:id="rId4" imgW="7110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64192" y="1764243"/>
                        <a:ext cx="2331720" cy="832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210658"/>
              </p:ext>
            </p:extLst>
          </p:nvPr>
        </p:nvGraphicFramePr>
        <p:xfrm>
          <a:off x="733425" y="2409092"/>
          <a:ext cx="1143000" cy="586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98" name="Equation" r:id="rId6" imgW="495000" imgH="253800" progId="Equation.DSMT4">
                  <p:embed/>
                </p:oleObj>
              </mc:Choice>
              <mc:Fallback>
                <p:oleObj name="Equation" r:id="rId6" imgW="4950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3425" y="2409092"/>
                        <a:ext cx="1143000" cy="5861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384467"/>
              </p:ext>
            </p:extLst>
          </p:nvPr>
        </p:nvGraphicFramePr>
        <p:xfrm>
          <a:off x="811417" y="4852987"/>
          <a:ext cx="1201738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99" name="Equation" r:id="rId8" imgW="520560" imgH="253800" progId="Equation.DSMT4">
                  <p:embed/>
                </p:oleObj>
              </mc:Choice>
              <mc:Fallback>
                <p:oleObj name="Equation" r:id="rId8" imgW="520560" imgH="2538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417" y="4852987"/>
                        <a:ext cx="1201738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121917"/>
              </p:ext>
            </p:extLst>
          </p:nvPr>
        </p:nvGraphicFramePr>
        <p:xfrm>
          <a:off x="1058607" y="3984215"/>
          <a:ext cx="528784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00" name="Equation" r:id="rId10" imgW="2336760" imgH="241200" progId="Equation.DSMT4">
                  <p:embed/>
                </p:oleObj>
              </mc:Choice>
              <mc:Fallback>
                <p:oleObj name="Equation" r:id="rId10" imgW="2336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58607" y="3984215"/>
                        <a:ext cx="5287843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6768" name="Picture 83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831430"/>
            <a:ext cx="2286000" cy="229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47361DC-819B-44E7-BFA2-8406A1A07D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304828"/>
              </p:ext>
            </p:extLst>
          </p:nvPr>
        </p:nvGraphicFramePr>
        <p:xfrm>
          <a:off x="1447800" y="5600342"/>
          <a:ext cx="18272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01" name="Equation" r:id="rId13" imgW="685800" imgH="228600" progId="Equation.DSMT4">
                  <p:embed/>
                </p:oleObj>
              </mc:Choice>
              <mc:Fallback>
                <p:oleObj name="Equation" r:id="rId13" imgW="685800" imgH="2286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47800" y="5600342"/>
                        <a:ext cx="1827212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EF3E68D0-562D-48A8-AD07-FCCA5D85E1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45060"/>
              </p:ext>
            </p:extLst>
          </p:nvPr>
        </p:nvGraphicFramePr>
        <p:xfrm>
          <a:off x="3886200" y="5672138"/>
          <a:ext cx="16097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02" name="Equation" r:id="rId15" imgW="711000" imgH="241200" progId="Equation.DSMT4">
                  <p:embed/>
                </p:oleObj>
              </mc:Choice>
              <mc:Fallback>
                <p:oleObj name="Equation" r:id="rId15" imgW="711000" imgH="2412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672138"/>
                        <a:ext cx="16097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FA76298E-E7D2-4159-AB10-2CA8580CB1A2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Idea of Warshall’s Algorithm</a:t>
            </a:r>
            <a:endParaRPr lang="zh-CN" altLang="en-US" sz="2800">
              <a:ea typeface="宋体" pitchFamily="2" charset="-122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ea typeface="宋体" pitchFamily="2" charset="-122"/>
              </a:rPr>
              <a:t>             ? </a:t>
            </a:r>
          </a:p>
          <a:p>
            <a:pPr marL="0" indent="0">
              <a:buNone/>
            </a:pPr>
            <a:r>
              <a:rPr lang="en-US" altLang="zh-CN" b="1" dirty="0">
                <a:ea typeface="宋体" pitchFamily="2" charset="-122"/>
              </a:rPr>
              <a:t> </a:t>
            </a:r>
          </a:p>
          <a:p>
            <a:r>
              <a:rPr lang="en-US" altLang="zh-CN" b="1" dirty="0">
                <a:ea typeface="宋体" pitchFamily="2" charset="-122"/>
              </a:rPr>
              <a:t>              </a:t>
            </a:r>
          </a:p>
          <a:p>
            <a:pPr marL="0" indent="0">
              <a:buNone/>
            </a:pPr>
            <a:r>
              <a:rPr lang="en-US" altLang="zh-CN" b="1" dirty="0">
                <a:ea typeface="宋体" pitchFamily="2" charset="-122"/>
              </a:rPr>
              <a:t>                         Y</a:t>
            </a:r>
          </a:p>
          <a:p>
            <a:r>
              <a:rPr lang="en-US" altLang="zh-CN" b="1" dirty="0">
                <a:ea typeface="宋体" pitchFamily="2" charset="-122"/>
              </a:rPr>
              <a:t>              </a:t>
            </a:r>
          </a:p>
          <a:p>
            <a:pPr marL="0" indent="0">
              <a:buNone/>
            </a:pPr>
            <a:r>
              <a:rPr lang="en-US" altLang="zh-CN" b="1" dirty="0">
                <a:ea typeface="宋体" pitchFamily="2" charset="-122"/>
              </a:rPr>
              <a:t> </a:t>
            </a:r>
          </a:p>
          <a:p>
            <a:r>
              <a:rPr lang="en-US" altLang="zh-CN" b="1" dirty="0">
                <a:ea typeface="宋体" pitchFamily="2" charset="-122"/>
              </a:rPr>
              <a:t>              </a:t>
            </a:r>
          </a:p>
          <a:p>
            <a:r>
              <a:rPr lang="en-US" altLang="zh-CN" b="1" dirty="0">
                <a:ea typeface="宋体" pitchFamily="2" charset="-122"/>
              </a:rPr>
              <a:t>                     Y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18540"/>
              </p:ext>
            </p:extLst>
          </p:nvPr>
        </p:nvGraphicFramePr>
        <p:xfrm>
          <a:off x="914400" y="1447800"/>
          <a:ext cx="1371600" cy="702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74" name="Equation" r:id="rId3" imgW="495000" imgH="253800" progId="Equation.DSMT4">
                  <p:embed/>
                </p:oleObj>
              </mc:Choice>
              <mc:Fallback>
                <p:oleObj name="Equation" r:id="rId3" imgW="495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1371600" cy="7029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851308"/>
              </p:ext>
            </p:extLst>
          </p:nvPr>
        </p:nvGraphicFramePr>
        <p:xfrm>
          <a:off x="1020762" y="3805144"/>
          <a:ext cx="134937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75" name="Equation" r:id="rId5" imgW="583920" imgH="253800" progId="Equation.DSMT4">
                  <p:embed/>
                </p:oleObj>
              </mc:Choice>
              <mc:Fallback>
                <p:oleObj name="Equation" r:id="rId5" imgW="5839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2" y="3805144"/>
                        <a:ext cx="134937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631075"/>
              </p:ext>
            </p:extLst>
          </p:nvPr>
        </p:nvGraphicFramePr>
        <p:xfrm>
          <a:off x="1219200" y="2667000"/>
          <a:ext cx="20653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76" name="Equation" r:id="rId7" imgW="774360" imgH="228600" progId="Equation.DSMT4">
                  <p:embed/>
                </p:oleObj>
              </mc:Choice>
              <mc:Fallback>
                <p:oleObj name="Equation" r:id="rId7" imgW="774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9200" y="2667000"/>
                        <a:ext cx="2065338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696814"/>
              </p:ext>
            </p:extLst>
          </p:nvPr>
        </p:nvGraphicFramePr>
        <p:xfrm>
          <a:off x="890588" y="5029200"/>
          <a:ext cx="16097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77" name="Equation" r:id="rId9" imgW="711000" imgH="241200" progId="Equation.DSMT4">
                  <p:embed/>
                </p:oleObj>
              </mc:Choice>
              <mc:Fallback>
                <p:oleObj name="Equation" r:id="rId9" imgW="711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0588" y="5029200"/>
                        <a:ext cx="1609725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117891"/>
              </p:ext>
            </p:extLst>
          </p:nvPr>
        </p:nvGraphicFramePr>
        <p:xfrm>
          <a:off x="3903663" y="1981200"/>
          <a:ext cx="133667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78" name="Equation" r:id="rId11" imgW="482400" imgH="241200" progId="Equation.DSMT4">
                  <p:embed/>
                </p:oleObj>
              </mc:Choice>
              <mc:Fallback>
                <p:oleObj name="Equation" r:id="rId11" imgW="482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03663" y="1981200"/>
                        <a:ext cx="1336675" cy="668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414080"/>
              </p:ext>
            </p:extLst>
          </p:nvPr>
        </p:nvGraphicFramePr>
        <p:xfrm>
          <a:off x="2465900" y="4219959"/>
          <a:ext cx="5054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79" name="Equation" r:id="rId13" imgW="2286000" imgH="241200" progId="Equation.DSMT4">
                  <p:embed/>
                </p:oleObj>
              </mc:Choice>
              <mc:Fallback>
                <p:oleObj name="Equation" r:id="rId13" imgW="2286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900" y="4219959"/>
                        <a:ext cx="5054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F4580AF-B115-4A30-84B8-51629EF6C4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392761"/>
              </p:ext>
            </p:extLst>
          </p:nvPr>
        </p:nvGraphicFramePr>
        <p:xfrm>
          <a:off x="914400" y="6060052"/>
          <a:ext cx="6948488" cy="767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80" name="Equation" r:id="rId15" imgW="2184120" imgH="241200" progId="Equation.DSMT4">
                  <p:embed/>
                </p:oleObj>
              </mc:Choice>
              <mc:Fallback>
                <p:oleObj name="Equation" r:id="rId15" imgW="2184120" imgH="2412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060052"/>
                        <a:ext cx="6948488" cy="767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09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F1C444F-FC6C-4AEF-8A96-2E40081884F2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How to compute W(k)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081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ea typeface="宋体" pitchFamily="2" charset="-122"/>
                  </a:rPr>
                  <a:t>Lemma 2 of textbook, given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  <a:ea typeface="宋体" pitchFamily="2" charset="-122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宋体" pitchFamily="2" charset="-122"/>
                          </a:rPr>
                          <m:t>𝑘</m:t>
                        </m:r>
                        <m:r>
                          <a:rPr lang="en-US" altLang="zh-CN" i="1" smtClean="0">
                            <a:latin typeface="Cambria Math"/>
                            <a:ea typeface="宋体" pitchFamily="2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pitchFamily="2" charset="-122"/>
                    <a:sym typeface="Symbol" pitchFamily="18" charset="2"/>
                  </a:rPr>
                  <a:t>(</a:t>
                </a:r>
                <a:r>
                  <a:rPr lang="en-US" altLang="zh-CN" sz="2400" dirty="0">
                    <a:ea typeface="宋体" pitchFamily="2" charset="-122"/>
                  </a:rPr>
                  <a:t>k=1,2,…,n</a:t>
                </a:r>
                <a:r>
                  <a:rPr lang="en-US" altLang="zh-CN" sz="2400" dirty="0">
                    <a:ea typeface="宋体" pitchFamily="2" charset="-122"/>
                    <a:sym typeface="Symbol" pitchFamily="18" charset="2"/>
                  </a:rPr>
                  <a:t>),   </a:t>
                </a:r>
                <a:endParaRPr lang="en-US" altLang="zh-CN" dirty="0">
                  <a:ea typeface="宋体" pitchFamily="2" charset="-122"/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ea typeface="宋体" pitchFamily="2" charset="-122"/>
                    <a:sym typeface="Symbol" pitchFamily="18" charset="2"/>
                  </a:rPr>
                  <a:t>we can get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  <a:ea typeface="宋体" pitchFamily="2" charset="-122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pitchFamily="2" charset="-122"/>
                  </a:rPr>
                  <a:t>:</a:t>
                </a:r>
              </a:p>
              <a:p>
                <a:endParaRPr lang="en-US" altLang="zh-CN" dirty="0">
                  <a:ea typeface="宋体" pitchFamily="2" charset="-122"/>
                </a:endParaRPr>
              </a:p>
              <a:p>
                <a:endParaRPr lang="en-US" altLang="zh-CN" dirty="0">
                  <a:ea typeface="宋体" pitchFamily="2" charset="-122"/>
                </a:endParaRPr>
              </a:p>
              <a:p>
                <a:r>
                  <a:rPr lang="en-US" altLang="zh-CN" dirty="0">
                    <a:ea typeface="宋体" pitchFamily="2" charset="-122"/>
                  </a:rPr>
                  <a:t>Proof</a:t>
                </a:r>
              </a:p>
              <a:p>
                <a:pPr marL="0" indent="0">
                  <a:buNone/>
                </a:pPr>
                <a:endParaRPr lang="en-US" altLang="zh-CN" dirty="0"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290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852" t="-1625" r="-4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499705"/>
              </p:ext>
            </p:extLst>
          </p:nvPr>
        </p:nvGraphicFramePr>
        <p:xfrm>
          <a:off x="239687" y="4263489"/>
          <a:ext cx="564356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97" name="Equation" r:id="rId4" imgW="2552400" imgH="241200" progId="Equation.DSMT4">
                  <p:embed/>
                </p:oleObj>
              </mc:Choice>
              <mc:Fallback>
                <p:oleObj name="Equation" r:id="rId4" imgW="2552400" imgH="241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687" y="4263489"/>
                        <a:ext cx="564356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784734"/>
              </p:ext>
            </p:extLst>
          </p:nvPr>
        </p:nvGraphicFramePr>
        <p:xfrm>
          <a:off x="127615" y="4926013"/>
          <a:ext cx="6146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98" name="Equation" r:id="rId6" imgW="2781000" imgH="241200" progId="Equation.DSMT4">
                  <p:embed/>
                </p:oleObj>
              </mc:Choice>
              <mc:Fallback>
                <p:oleObj name="Equation" r:id="rId6" imgW="2781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7615" y="4926013"/>
                        <a:ext cx="61468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657523"/>
              </p:ext>
            </p:extLst>
          </p:nvPr>
        </p:nvGraphicFramePr>
        <p:xfrm>
          <a:off x="135731" y="5590125"/>
          <a:ext cx="88725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99" name="Equation" r:id="rId8" imgW="4012920" imgH="482400" progId="Equation.DSMT4">
                  <p:embed/>
                </p:oleObj>
              </mc:Choice>
              <mc:Fallback>
                <p:oleObj name="Equation" r:id="rId8" imgW="40129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5731" y="5590125"/>
                        <a:ext cx="8872538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9347" name="Picture 9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072" y="2590800"/>
            <a:ext cx="2660641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7208698-6666-4FB6-AA99-6C1E2CB852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24715" y="2715623"/>
            <a:ext cx="5187357" cy="845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0D877-8E82-40E8-A79F-CBD5FF1E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A6652C-3727-4BFD-8513-C610E47AA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DA13F6-9366-4185-BEA9-0C1D31B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378A22-FCCB-4A76-AF51-40CCE0432F2B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B77680-276E-498F-9943-A0990D7C3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1" y="1419225"/>
            <a:ext cx="5077865" cy="470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28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AF5F0-7413-4921-91E3-B7E909BC0DCC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8</a:t>
            </a:r>
          </a:p>
        </p:txBody>
      </p:sp>
      <p:graphicFrame>
        <p:nvGraphicFramePr>
          <p:cNvPr id="285700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46167017"/>
              </p:ext>
            </p:extLst>
          </p:nvPr>
        </p:nvGraphicFramePr>
        <p:xfrm>
          <a:off x="228600" y="1447800"/>
          <a:ext cx="3179762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03" name="Equation" r:id="rId3" imgW="1282680" imgH="914400" progId="Equation.DSMT4">
                  <p:embed/>
                </p:oleObj>
              </mc:Choice>
              <mc:Fallback>
                <p:oleObj name="Equation" r:id="rId3" imgW="128268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447800"/>
                        <a:ext cx="3179762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53555577"/>
              </p:ext>
            </p:extLst>
          </p:nvPr>
        </p:nvGraphicFramePr>
        <p:xfrm>
          <a:off x="685800" y="4114800"/>
          <a:ext cx="3016250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04" name="Equation" r:id="rId5" imgW="1231560" imgH="914400" progId="Equation.DSMT4">
                  <p:embed/>
                </p:oleObj>
              </mc:Choice>
              <mc:Fallback>
                <p:oleObj name="Equation" r:id="rId5" imgW="1231560" imgH="914400" progId="Equation.DSMT4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14800"/>
                        <a:ext cx="3016250" cy="223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33889"/>
              </p:ext>
            </p:extLst>
          </p:nvPr>
        </p:nvGraphicFramePr>
        <p:xfrm>
          <a:off x="3703320" y="2286000"/>
          <a:ext cx="544068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05" name="Equation" r:id="rId7" imgW="2590560" imgH="507960" progId="Equation.DSMT4">
                  <p:embed/>
                </p:oleObj>
              </mc:Choice>
              <mc:Fallback>
                <p:oleObj name="Equation" r:id="rId7" imgW="25905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03320" y="2286000"/>
                        <a:ext cx="544068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352" name="Picture 115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583220"/>
            <a:ext cx="2886075" cy="2903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AF5F0-7413-4921-91E3-B7E909BC0DCC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zh-CN" altLang="en-US" sz="2800" dirty="0">
                <a:ea typeface="宋体" pitchFamily="2" charset="-122"/>
              </a:rPr>
              <a:t>                     小技巧</a:t>
            </a:r>
            <a:endParaRPr lang="en-US" altLang="zh-CN" sz="2800" dirty="0">
              <a:ea typeface="宋体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564019"/>
              </p:ext>
            </p:extLst>
          </p:nvPr>
        </p:nvGraphicFramePr>
        <p:xfrm>
          <a:off x="1447800" y="1692275"/>
          <a:ext cx="525689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07" name="Equation" r:id="rId3" imgW="1752480" imgH="253800" progId="Equation.DSMT4">
                  <p:embed/>
                </p:oleObj>
              </mc:Choice>
              <mc:Fallback>
                <p:oleObj name="Equation" r:id="rId3" imgW="1752480" imgH="2538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1692275"/>
                        <a:ext cx="5256893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图片 21">
            <a:extLst>
              <a:ext uri="{FF2B5EF4-FFF2-40B4-BE49-F238E27FC236}">
                <a16:creationId xmlns:a16="http://schemas.microsoft.com/office/drawing/2014/main" id="{DB3C3EC7-6895-4FB8-A8A6-C764879C28A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22690" y="1392110"/>
            <a:ext cx="3278289" cy="582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AF5F0-7413-4921-91E3-B7E909BC0DCC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8</a:t>
            </a:r>
          </a:p>
        </p:txBody>
      </p:sp>
      <p:graphicFrame>
        <p:nvGraphicFramePr>
          <p:cNvPr id="5" name="对象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00926182"/>
              </p:ext>
            </p:extLst>
          </p:nvPr>
        </p:nvGraphicFramePr>
        <p:xfrm>
          <a:off x="4745038" y="3886200"/>
          <a:ext cx="3140075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50" name="Equation" r:id="rId3" imgW="1282680" imgH="914400" progId="Equation.DSMT4">
                  <p:embed/>
                </p:oleObj>
              </mc:Choice>
              <mc:Fallback>
                <p:oleObj name="Equation" r:id="rId3" imgW="1282680" imgH="9144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5038" y="3886200"/>
                        <a:ext cx="3140075" cy="223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525433"/>
              </p:ext>
            </p:extLst>
          </p:nvPr>
        </p:nvGraphicFramePr>
        <p:xfrm>
          <a:off x="3441700" y="1752600"/>
          <a:ext cx="541496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51" name="Equation" r:id="rId5" imgW="2577960" imgH="507960" progId="Equation.DSMT4">
                  <p:embed/>
                </p:oleObj>
              </mc:Choice>
              <mc:Fallback>
                <p:oleObj name="Equation" r:id="rId5" imgW="25779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41700" y="1752600"/>
                        <a:ext cx="5414963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39094041"/>
              </p:ext>
            </p:extLst>
          </p:nvPr>
        </p:nvGraphicFramePr>
        <p:xfrm>
          <a:off x="31282" y="1447800"/>
          <a:ext cx="3014662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52" name="Equation" r:id="rId7" imgW="1231560" imgH="914400" progId="Equation.DSMT4">
                  <p:embed/>
                </p:oleObj>
              </mc:Choice>
              <mc:Fallback>
                <p:oleObj name="Equation" r:id="rId7" imgW="1231560" imgH="914400" progId="Equation.DSMT4">
                  <p:embed/>
                  <p:pic>
                    <p:nvPicPr>
                      <p:cNvPr id="0" name="对象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2" y="1447800"/>
                        <a:ext cx="3014662" cy="223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2864" name="Picture 78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733800"/>
            <a:ext cx="2581275" cy="259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642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AF5F0-7413-4921-91E3-B7E909BC0DCC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8</a:t>
            </a:r>
          </a:p>
        </p:txBody>
      </p:sp>
      <p:graphicFrame>
        <p:nvGraphicFramePr>
          <p:cNvPr id="5" name="对象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32213295"/>
              </p:ext>
            </p:extLst>
          </p:nvPr>
        </p:nvGraphicFramePr>
        <p:xfrm>
          <a:off x="152400" y="1295400"/>
          <a:ext cx="3140075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70" name="Equation" r:id="rId3" imgW="1282680" imgH="914400" progId="Equation.DSMT4">
                  <p:embed/>
                </p:oleObj>
              </mc:Choice>
              <mc:Fallback>
                <p:oleObj name="Equation" r:id="rId3" imgW="1282680" imgH="9144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295400"/>
                        <a:ext cx="3140075" cy="223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336283"/>
              </p:ext>
            </p:extLst>
          </p:nvPr>
        </p:nvGraphicFramePr>
        <p:xfrm>
          <a:off x="3733800" y="1752600"/>
          <a:ext cx="53355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71" name="Equation" r:id="rId5" imgW="2539800" imgH="507960" progId="Equation.DSMT4">
                  <p:embed/>
                </p:oleObj>
              </mc:Choice>
              <mc:Fallback>
                <p:oleObj name="Equation" r:id="rId5" imgW="25398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33800" y="1752600"/>
                        <a:ext cx="5335587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97779557"/>
              </p:ext>
            </p:extLst>
          </p:nvPr>
        </p:nvGraphicFramePr>
        <p:xfrm>
          <a:off x="5181600" y="3657600"/>
          <a:ext cx="3100388" cy="232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72" name="Equation" r:id="rId7" imgW="1218960" imgH="914400" progId="Equation.DSMT4">
                  <p:embed/>
                </p:oleObj>
              </mc:Choice>
              <mc:Fallback>
                <p:oleObj name="Equation" r:id="rId7" imgW="1218960" imgH="914400" progId="Equation.DSMT4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657600"/>
                        <a:ext cx="3100388" cy="232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3884" name="Picture 78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3810000"/>
            <a:ext cx="2733675" cy="2749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41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138C3519-70D1-4D23-AE8B-37F746EFF6F1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B69EADBE-E4FB-4B0E-A913-4B270A4069B3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4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18438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0"/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0"/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/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/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/>
            </a:p>
          </p:txBody>
        </p:sp>
      </p:grp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2800" y="3352800"/>
            <a:ext cx="2286000" cy="68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ea typeface="宋体" pitchFamily="2" charset="-122"/>
              </a:rPr>
              <a:t>Closures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AF5F0-7413-4921-91E3-B7E909BC0DCC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8</a:t>
            </a:r>
          </a:p>
        </p:txBody>
      </p:sp>
      <p:graphicFrame>
        <p:nvGraphicFramePr>
          <p:cNvPr id="285700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20619394"/>
              </p:ext>
            </p:extLst>
          </p:nvPr>
        </p:nvGraphicFramePr>
        <p:xfrm>
          <a:off x="304800" y="1436324"/>
          <a:ext cx="3179762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35" name="Equation" r:id="rId3" imgW="1282680" imgH="914400" progId="Equation.DSMT4">
                  <p:embed/>
                </p:oleObj>
              </mc:Choice>
              <mc:Fallback>
                <p:oleObj name="Equation" r:id="rId3" imgW="128268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36324"/>
                        <a:ext cx="3179762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2" name="Object 6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171299493"/>
              </p:ext>
            </p:extLst>
          </p:nvPr>
        </p:nvGraphicFramePr>
        <p:xfrm>
          <a:off x="5320181" y="1524000"/>
          <a:ext cx="3792537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36" name="Equation" r:id="rId5" imgW="1549080" imgH="914400" progId="Equation.DSMT4">
                  <p:embed/>
                </p:oleObj>
              </mc:Choice>
              <mc:Fallback>
                <p:oleObj name="Equation" r:id="rId5" imgW="154908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0181" y="1524000"/>
                        <a:ext cx="3792537" cy="223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4" name="Object 8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587176540"/>
              </p:ext>
            </p:extLst>
          </p:nvPr>
        </p:nvGraphicFramePr>
        <p:xfrm>
          <a:off x="76200" y="3962400"/>
          <a:ext cx="3100388" cy="232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37" name="Equation" r:id="rId7" imgW="1218960" imgH="914400" progId="Equation.DSMT4">
                  <p:embed/>
                </p:oleObj>
              </mc:Choice>
              <mc:Fallback>
                <p:oleObj name="Equation" r:id="rId7" imgW="12189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962400"/>
                        <a:ext cx="3100388" cy="232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6" name="Object 10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81215004"/>
              </p:ext>
            </p:extLst>
          </p:nvPr>
        </p:nvGraphicFramePr>
        <p:xfrm>
          <a:off x="5715000" y="3886200"/>
          <a:ext cx="3179762" cy="246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38" name="Equation" r:id="rId9" imgW="1180800" imgH="914400" progId="Equation.DSMT4">
                  <p:embed/>
                </p:oleObj>
              </mc:Choice>
              <mc:Fallback>
                <p:oleObj name="Equation" r:id="rId9" imgW="11808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886200"/>
                        <a:ext cx="3179762" cy="246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2341" name="Picture 104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895600"/>
            <a:ext cx="2357438" cy="23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978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D1BB53E1-B310-46FB-BF49-69B9A2A03C03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Warshall Algorithm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A1DAA5-67AC-48B2-B255-EE2B8E3A8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1374211"/>
            <a:ext cx="9144000" cy="5270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C01A0A-2410-4BCD-B058-8482ECC33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068" y="5257800"/>
            <a:ext cx="4305863" cy="705796"/>
          </a:xfrm>
          <a:prstGeom prst="rect">
            <a:avLst/>
          </a:prstGeom>
        </p:spPr>
      </p:pic>
      <p:sp>
        <p:nvSpPr>
          <p:cNvPr id="12" name="Text Box 4">
            <a:extLst>
              <a:ext uri="{FF2B5EF4-FFF2-40B4-BE49-F238E27FC236}">
                <a16:creationId xmlns:a16="http://schemas.microsoft.com/office/drawing/2014/main" id="{722E1D8C-3C94-41B0-921F-FD96A23E5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1271" y="3717073"/>
            <a:ext cx="441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000000"/>
                </a:solidFill>
              </a:rPr>
              <a:t>O(n^3 ) bit operations</a:t>
            </a:r>
          </a:p>
        </p:txBody>
      </p:sp>
    </p:spTree>
    <p:extLst>
      <p:ext uri="{BB962C8B-B14F-4D97-AF65-F5344CB8AC3E}">
        <p14:creationId xmlns:p14="http://schemas.microsoft.com/office/powerpoint/2010/main" val="129317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Please prove the propositions described in the following table.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378A22-FCCB-4A76-AF51-40CCE0432F2B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pic>
        <p:nvPicPr>
          <p:cNvPr id="297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725636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4942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3465F-66D1-4B4C-A460-06E039C09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历史上的考题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CB0BC6-289F-49E7-A159-E830C6CFC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Considering the relation R on A={1,2,3,4} and its adjacency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 please apply </a:t>
                </a:r>
                <a:r>
                  <a:rPr lang="en-US" altLang="zh-CN" sz="2400" kern="1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Warshall’s</a:t>
                </a:r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algorithm to calculate the transitive closure of R by completing the matrixes of W1-W4.</a:t>
                </a:r>
                <a:endParaRPr lang="zh-CN" alt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CB0BC6-289F-49E7-A159-E830C6CFC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C7710E-7F07-409B-83B5-72021427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378A22-FCCB-4A76-AF51-40CCE0432F2B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F4390F4-35B4-4102-81A5-D4115522450D}"/>
                  </a:ext>
                </a:extLst>
              </p:cNvPr>
              <p:cNvSpPr txBox="1"/>
              <p:nvPr/>
            </p:nvSpPr>
            <p:spPr>
              <a:xfrm>
                <a:off x="457200" y="3429000"/>
                <a:ext cx="7200900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0=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plcHide m:val="on"/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zh-CN" altLang="en-US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zh-CN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zh-CN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zh-CN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plcHide m:val="on"/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zh-CN" altLang="en-US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zh-CN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zh-CN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zh-CN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F4390F4-35B4-4102-81A5-D41155224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29000"/>
                <a:ext cx="7200900" cy="1112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2741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3465F-66D1-4B4C-A460-06E039C09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CB0BC6-289F-49E7-A159-E830C6CFC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technology route of this section: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Most confusions come from the definitions of transitivity, and  notations: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C7710E-7F07-409B-83B5-72021427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378A22-FCCB-4A76-AF51-40CCE0432F2B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7B4CD86-2772-40F8-8243-64490BA8DA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743561"/>
              </p:ext>
            </p:extLst>
          </p:nvPr>
        </p:nvGraphicFramePr>
        <p:xfrm>
          <a:off x="1371600" y="2057400"/>
          <a:ext cx="5957887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08" name="Equation" r:id="rId3" imgW="2031840" imgH="431640" progId="Equation.DSMT4">
                  <p:embed/>
                </p:oleObj>
              </mc:Choice>
              <mc:Fallback>
                <p:oleObj name="Equation" r:id="rId3" imgW="2031840" imgH="43164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2057400"/>
                        <a:ext cx="5957887" cy="126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D455CEC-3C51-4F0A-82D1-324A207D22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710214"/>
              </p:ext>
            </p:extLst>
          </p:nvPr>
        </p:nvGraphicFramePr>
        <p:xfrm>
          <a:off x="2133600" y="4953000"/>
          <a:ext cx="469265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09" name="Equation" r:id="rId5" imgW="1600200" imgH="253800" progId="Equation.DSMT4">
                  <p:embed/>
                </p:oleObj>
              </mc:Choice>
              <mc:Fallback>
                <p:oleObj name="Equation" r:id="rId5" imgW="1600200" imgH="2538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F7B4CD86-2772-40F8-8243-64490BA8DA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4953000"/>
                        <a:ext cx="4692650" cy="74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52401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DD26FF39-E74A-4F14-8637-3D69A1634B14}" type="slidenum">
              <a:rPr lang="en-US" altLang="zh-CN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Homework 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   1, 9 a) f),  11, 13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2220C-55B3-4968-B280-500F4EB9E2C0}" type="slidenum">
              <a:rPr lang="en-US" altLang="zh-CN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4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6FDDFE51-ECCF-4EE9-A19D-B57B298BD40D}" type="slidenum">
              <a:rPr lang="en-US" altLang="zh-CN" sz="1200" b="0">
                <a:latin typeface="+mn-lt"/>
              </a:rPr>
              <a:pPr algn="r">
                <a:defRPr/>
              </a:pPr>
              <a:t>46</a:t>
            </a:fld>
            <a:endParaRPr lang="en-US" altLang="zh-CN" sz="1200" b="0">
              <a:latin typeface="+mn-lt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819400" y="4953000"/>
            <a:ext cx="5167313" cy="414338"/>
          </a:xfrm>
        </p:spPr>
        <p:txBody>
          <a:bodyPr/>
          <a:lstStyle/>
          <a:p>
            <a:pPr algn="dist" eaLnBrk="1" hangingPunct="1">
              <a:lnSpc>
                <a:spcPct val="80000"/>
              </a:lnSpc>
            </a:pPr>
            <a:r>
              <a:rPr lang="en-US" altLang="zh-CN" sz="1800" b="1">
                <a:solidFill>
                  <a:schemeClr val="bg1"/>
                </a:solidFill>
                <a:latin typeface="Arial" charset="0"/>
                <a:ea typeface="宋体" pitchFamily="2" charset="-122"/>
              </a:rPr>
              <a:t>Click to edit company slogan .</a:t>
            </a:r>
          </a:p>
        </p:txBody>
      </p:sp>
      <p:sp>
        <p:nvSpPr>
          <p:cNvPr id="108547" name="WordArt 3"/>
          <p:cNvSpPr>
            <a:spLocks noChangeArrowheads="1" noChangeShapeType="1" noTextEdit="1"/>
          </p:cNvSpPr>
          <p:nvPr/>
        </p:nvSpPr>
        <p:spPr bwMode="gray">
          <a:xfrm>
            <a:off x="1219200" y="4572000"/>
            <a:ext cx="68580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End of Section 7.4 </a:t>
            </a:r>
            <a:endParaRPr lang="zh-CN" altLang="en-US" sz="3600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DEB0FAD-ED92-497C-9447-C1FA0D949702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§5.4: Closures of Relations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9225"/>
            <a:ext cx="8686800" cy="48799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Note that the closure of a relation with respect to a property may  not exist.</a:t>
            </a:r>
          </a:p>
          <a:p>
            <a:endParaRPr lang="en-US" altLang="zh-CN" dirty="0"/>
          </a:p>
          <a:p>
            <a:pPr marL="0" indent="0">
              <a:lnSpc>
                <a:spcPct val="90000"/>
              </a:lnSpc>
              <a:buNone/>
            </a:pPr>
            <a:endParaRPr lang="en-US" altLang="zh-CN" b="1" dirty="0"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93BBB1-B1FA-4DB7-86A7-2C3F28EBD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295400"/>
            <a:ext cx="7924800" cy="4143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A4E8559C-24C3-4E5D-BC49-4E3C1A4DC460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>
                <a:ea typeface="宋体" pitchFamily="2" charset="-122"/>
              </a:rPr>
              <a:t>R</a:t>
            </a:r>
            <a:r>
              <a:rPr lang="en-US" altLang="zh-CN" sz="3200" b="1" i="1" dirty="0">
                <a:ea typeface="宋体" pitchFamily="2" charset="-122"/>
              </a:rPr>
              <a:t>eflexive closure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zh-CN" sz="2800" b="1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 b="1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 b="1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 b="1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 b="1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 b="1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ea typeface="宋体" pitchFamily="2" charset="-122"/>
              </a:rPr>
              <a:t>Construction.  The </a:t>
            </a:r>
            <a:r>
              <a:rPr lang="en-US" altLang="zh-CN" sz="2800" b="1" i="1" dirty="0">
                <a:ea typeface="宋体" pitchFamily="2" charset="-122"/>
              </a:rPr>
              <a:t>reflexive closure </a:t>
            </a:r>
            <a:r>
              <a:rPr lang="en-US" altLang="zh-CN" sz="2800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r(R)</a:t>
            </a:r>
            <a:r>
              <a:rPr lang="en-US" altLang="zh-CN" sz="2800" b="1" dirty="0">
                <a:ea typeface="宋体" pitchFamily="2" charset="-122"/>
              </a:rPr>
              <a:t> of a relation </a:t>
            </a:r>
            <a:r>
              <a:rPr lang="en-US" altLang="zh-CN" sz="2800" b="1" i="1" dirty="0">
                <a:ea typeface="宋体" pitchFamily="2" charset="-122"/>
              </a:rPr>
              <a:t>R</a:t>
            </a:r>
            <a:r>
              <a:rPr lang="en-US" altLang="zh-CN" sz="2800" b="1" dirty="0">
                <a:ea typeface="宋体" pitchFamily="2" charset="-122"/>
              </a:rPr>
              <a:t> on </a:t>
            </a:r>
            <a:r>
              <a:rPr lang="en-US" altLang="zh-CN" sz="2800" b="1" i="1" dirty="0">
                <a:ea typeface="宋体" pitchFamily="2" charset="-122"/>
              </a:rPr>
              <a:t>A: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                          </a:t>
            </a:r>
            <a:r>
              <a:rPr lang="en-US" altLang="zh-CN" sz="2800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r(R)= </a:t>
            </a:r>
            <a:r>
              <a:rPr lang="en-US" altLang="zh-CN" sz="2800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800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 </a:t>
            </a:r>
            <a:r>
              <a:rPr lang="en-US" altLang="zh-CN" sz="2800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800" b="1" i="1" baseline="-250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A  </a:t>
            </a:r>
            <a:endParaRPr lang="en-US" altLang="zh-CN" sz="2800" b="1" i="1" dirty="0"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Prove  the correctness.    </a:t>
            </a:r>
            <a:r>
              <a:rPr lang="en-US" altLang="zh-CN" sz="2800" b="1" i="1" baseline="-250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sz="2800" b="1" dirty="0">
              <a:ea typeface="宋体" pitchFamily="2" charset="-122"/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800" b="1" dirty="0">
              <a:solidFill>
                <a:srgbClr val="FF0000"/>
              </a:solidFill>
              <a:ea typeface="宋体" pitchFamily="2" charset="-122"/>
              <a:sym typeface="Symbol" pitchFamily="18" charset="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BC8059-613D-4B09-ACC9-3E101E28A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16" y="1295400"/>
            <a:ext cx="9144000" cy="30009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A4E8559C-24C3-4E5D-BC49-4E3C1A4DC460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>
                <a:ea typeface="宋体" pitchFamily="2" charset="-122"/>
              </a:rPr>
              <a:t>R</a:t>
            </a:r>
            <a:r>
              <a:rPr lang="en-US" altLang="zh-CN" sz="3200" b="1" i="1" dirty="0">
                <a:ea typeface="宋体" pitchFamily="2" charset="-122"/>
              </a:rPr>
              <a:t>eflexive closure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5057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/>
              <a:t>Example: A={a, </a:t>
            </a:r>
            <a:r>
              <a:rPr lang="en-US" altLang="zh-CN" sz="2800" dirty="0" err="1"/>
              <a:t>b,c</a:t>
            </a:r>
            <a:r>
              <a:rPr lang="en-US" altLang="zh-CN" sz="2800" dirty="0"/>
              <a:t>}, </a:t>
            </a:r>
            <a:r>
              <a:rPr lang="en-GB" altLang="zh-CN" sz="2800" dirty="0"/>
              <a:t>Adore={(</a:t>
            </a:r>
            <a:r>
              <a:rPr lang="en-GB" altLang="zh-CN" sz="2800" dirty="0" err="1"/>
              <a:t>a,b</a:t>
            </a:r>
            <a:r>
              <a:rPr lang="en-GB" altLang="zh-CN" sz="2800" dirty="0"/>
              <a:t>),(</a:t>
            </a:r>
            <a:r>
              <a:rPr lang="en-GB" altLang="zh-CN" sz="2800" dirty="0" err="1"/>
              <a:t>b,c</a:t>
            </a:r>
            <a:r>
              <a:rPr lang="en-GB" altLang="zh-CN" sz="2800" dirty="0"/>
              <a:t>),(</a:t>
            </a:r>
            <a:r>
              <a:rPr lang="en-GB" altLang="zh-CN" sz="2800" dirty="0" err="1"/>
              <a:t>c,c</a:t>
            </a:r>
            <a:r>
              <a:rPr lang="en-GB" altLang="zh-CN" sz="2800" dirty="0"/>
              <a:t>)}</a:t>
            </a:r>
          </a:p>
          <a:p>
            <a:r>
              <a:rPr lang="en-US" altLang="zh-CN" sz="2800" dirty="0">
                <a:ea typeface="宋体" pitchFamily="2" charset="-122"/>
                <a:sym typeface="Symbol" pitchFamily="18" charset="2"/>
              </a:rPr>
              <a:t>r(</a:t>
            </a:r>
            <a:r>
              <a:rPr lang="en-GB" altLang="zh-CN" sz="2800" dirty="0"/>
              <a:t>Adore</a:t>
            </a:r>
            <a:r>
              <a:rPr lang="en-US" altLang="zh-CN" sz="2800" dirty="0"/>
              <a:t>)=?</a:t>
            </a:r>
          </a:p>
          <a:p>
            <a:pPr marL="0" indent="0">
              <a:buNone/>
            </a:pPr>
            <a:r>
              <a:rPr lang="en-GB" altLang="zh-CN" sz="2800" dirty="0"/>
              <a:t>                  {(</a:t>
            </a:r>
            <a:r>
              <a:rPr lang="en-GB" altLang="zh-CN" sz="2800" dirty="0" err="1"/>
              <a:t>a,b</a:t>
            </a:r>
            <a:r>
              <a:rPr lang="en-GB" altLang="zh-CN" sz="2800" dirty="0"/>
              <a:t>),(</a:t>
            </a:r>
            <a:r>
              <a:rPr lang="en-GB" altLang="zh-CN" sz="2800" dirty="0" err="1"/>
              <a:t>b,c</a:t>
            </a:r>
            <a:r>
              <a:rPr lang="en-GB" altLang="zh-CN" sz="2800" dirty="0"/>
              <a:t>),(</a:t>
            </a:r>
            <a:r>
              <a:rPr lang="en-GB" altLang="zh-CN" sz="2800" dirty="0" err="1"/>
              <a:t>c,c</a:t>
            </a:r>
            <a:r>
              <a:rPr lang="en-GB" altLang="zh-CN" sz="2800" dirty="0"/>
              <a:t>)</a:t>
            </a:r>
            <a:r>
              <a:rPr lang="en-US" altLang="zh-CN" sz="2800" dirty="0">
                <a:solidFill>
                  <a:srgbClr val="FF0000"/>
                </a:solidFill>
              </a:rPr>
              <a:t>,(</a:t>
            </a:r>
            <a:r>
              <a:rPr lang="en-US" altLang="zh-CN" sz="2800" dirty="0" err="1">
                <a:solidFill>
                  <a:srgbClr val="FF0000"/>
                </a:solidFill>
              </a:rPr>
              <a:t>a,a</a:t>
            </a:r>
            <a:r>
              <a:rPr lang="en-US" altLang="zh-CN" sz="2800" dirty="0">
                <a:solidFill>
                  <a:srgbClr val="FF0000"/>
                </a:solidFill>
              </a:rPr>
              <a:t>) ,(</a:t>
            </a:r>
            <a:r>
              <a:rPr lang="en-US" altLang="zh-CN" sz="2800" dirty="0" err="1">
                <a:solidFill>
                  <a:srgbClr val="FF0000"/>
                </a:solidFill>
              </a:rPr>
              <a:t>b,b</a:t>
            </a:r>
            <a:r>
              <a:rPr lang="en-US" altLang="zh-CN" sz="2800" dirty="0">
                <a:solidFill>
                  <a:srgbClr val="FF0000"/>
                </a:solidFill>
              </a:rPr>
              <a:t>),(</a:t>
            </a:r>
            <a:r>
              <a:rPr lang="en-US" altLang="zh-CN" sz="2800" dirty="0" err="1">
                <a:solidFill>
                  <a:srgbClr val="FF0000"/>
                </a:solidFill>
              </a:rPr>
              <a:t>c,c</a:t>
            </a:r>
            <a:r>
              <a:rPr lang="en-US" altLang="zh-CN" sz="2800" dirty="0">
                <a:solidFill>
                  <a:srgbClr val="FF0000"/>
                </a:solidFill>
              </a:rPr>
              <a:t>)}</a:t>
            </a:r>
          </a:p>
          <a:p>
            <a:pPr marL="0" indent="0">
              <a:buNone/>
            </a:pP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ea typeface="宋体" pitchFamily="2" charset="-122"/>
              </a:rPr>
              <a:t>Example. What is the reflexive closure of the relation R = { (</a:t>
            </a:r>
            <a:r>
              <a:rPr lang="en-US" altLang="zh-CN" sz="2800" dirty="0" err="1">
                <a:ea typeface="宋体" pitchFamily="2" charset="-122"/>
              </a:rPr>
              <a:t>a,b</a:t>
            </a:r>
            <a:r>
              <a:rPr lang="en-US" altLang="zh-CN" sz="2800" dirty="0">
                <a:ea typeface="宋体" pitchFamily="2" charset="-122"/>
              </a:rPr>
              <a:t>) | a </a:t>
            </a:r>
            <a:r>
              <a:rPr lang="en-US" altLang="zh-CN" sz="2800" dirty="0">
                <a:ea typeface="宋体" pitchFamily="2" charset="-122"/>
                <a:cs typeface="Arial" charset="0"/>
              </a:rPr>
              <a:t>&lt; b</a:t>
            </a:r>
            <a:r>
              <a:rPr lang="en-US" altLang="zh-CN" sz="2800" dirty="0">
                <a:ea typeface="宋体" pitchFamily="2" charset="-122"/>
              </a:rPr>
              <a:t> } on the set of integers?</a:t>
            </a:r>
          </a:p>
          <a:p>
            <a:r>
              <a:rPr lang="en-US" altLang="zh-CN" sz="2800" dirty="0">
                <a:ea typeface="宋体" pitchFamily="2" charset="-122"/>
              </a:rPr>
              <a:t>The reflexive closure of R is </a:t>
            </a:r>
          </a:p>
          <a:p>
            <a:pPr>
              <a:buNone/>
            </a:pPr>
            <a:r>
              <a:rPr lang="en-US" altLang="zh-CN" sz="2800" dirty="0">
                <a:ea typeface="宋体" pitchFamily="2" charset="-122"/>
              </a:rPr>
              <a:t>   R U </a:t>
            </a:r>
            <a:r>
              <a:rPr lang="en-US" altLang="zh-CN" sz="2800" i="1" dirty="0"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800" i="1" baseline="-25000" dirty="0"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800" dirty="0">
                <a:ea typeface="宋体" pitchFamily="2" charset="-122"/>
              </a:rPr>
              <a:t> = { (</a:t>
            </a:r>
            <a:r>
              <a:rPr lang="en-US" altLang="zh-CN" sz="2800" dirty="0" err="1">
                <a:ea typeface="宋体" pitchFamily="2" charset="-122"/>
              </a:rPr>
              <a:t>a,b</a:t>
            </a:r>
            <a:r>
              <a:rPr lang="en-US" altLang="zh-CN" sz="2800" dirty="0">
                <a:ea typeface="宋体" pitchFamily="2" charset="-122"/>
              </a:rPr>
              <a:t>) | a&lt;b } U { (</a:t>
            </a:r>
            <a:r>
              <a:rPr lang="en-US" altLang="zh-CN" sz="2800" dirty="0" err="1">
                <a:ea typeface="宋体" pitchFamily="2" charset="-122"/>
              </a:rPr>
              <a:t>a,a</a:t>
            </a:r>
            <a:r>
              <a:rPr lang="en-US" altLang="zh-CN" sz="2800" dirty="0">
                <a:ea typeface="宋体" pitchFamily="2" charset="-122"/>
              </a:rPr>
              <a:t>) | a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800" dirty="0">
                <a:ea typeface="宋体" pitchFamily="2" charset="-122"/>
              </a:rPr>
              <a:t> Z }</a:t>
            </a:r>
          </a:p>
          <a:p>
            <a:pPr>
              <a:buNone/>
            </a:pPr>
            <a:r>
              <a:rPr lang="en-US" altLang="zh-CN" sz="2800" dirty="0">
                <a:ea typeface="宋体" pitchFamily="2" charset="-122"/>
              </a:rPr>
              <a:t>              = {(</a:t>
            </a:r>
            <a:r>
              <a:rPr lang="en-US" altLang="zh-CN" sz="2800" dirty="0" err="1">
                <a:ea typeface="宋体" pitchFamily="2" charset="-122"/>
              </a:rPr>
              <a:t>a,b</a:t>
            </a:r>
            <a:r>
              <a:rPr lang="en-US" altLang="zh-CN" sz="2800" dirty="0">
                <a:ea typeface="宋体" pitchFamily="2" charset="-122"/>
              </a:rPr>
              <a:t>) | </a:t>
            </a:r>
            <a:r>
              <a:rPr lang="en-US" altLang="zh-CN" sz="2800" dirty="0" err="1">
                <a:ea typeface="宋体" pitchFamily="2" charset="-122"/>
              </a:rPr>
              <a:t>a≤b</a:t>
            </a:r>
            <a:r>
              <a:rPr lang="en-US" altLang="zh-CN" sz="2800" dirty="0">
                <a:ea typeface="宋体" pitchFamily="2" charset="-122"/>
              </a:rPr>
              <a:t> }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sz="2800" dirty="0">
              <a:solidFill>
                <a:srgbClr val="FF0000"/>
              </a:solidFill>
              <a:ea typeface="宋体" pitchFamily="2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3821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A4E8559C-24C3-4E5D-BC49-4E3C1A4DC460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>
                <a:ea typeface="宋体" pitchFamily="2" charset="-122"/>
                <a:sym typeface="Symbol" pitchFamily="18" charset="2"/>
              </a:rPr>
              <a:t>Symmetric closure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zh-CN" sz="2800" b="1" dirty="0"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zh-CN" sz="2800" b="1" dirty="0"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zh-CN" sz="2800" b="1" dirty="0"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zh-CN" sz="2800" b="1" dirty="0"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zh-CN" sz="2800" b="1" dirty="0"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zh-CN" sz="2800" b="1" dirty="0"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zh-CN" sz="2800" b="1" dirty="0"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Construction. The </a:t>
            </a:r>
            <a:r>
              <a:rPr lang="en-US" altLang="zh-CN" sz="2800" b="1" i="1" dirty="0">
                <a:ea typeface="宋体" pitchFamily="2" charset="-122"/>
                <a:sym typeface="Symbol" pitchFamily="18" charset="2"/>
              </a:rPr>
              <a:t>symmetric closure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s(R) 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of </a:t>
            </a:r>
            <a:r>
              <a:rPr lang="en-US" altLang="zh-CN" sz="2800" b="1" i="1" dirty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 is: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           </a:t>
            </a:r>
            <a:r>
              <a:rPr lang="en-US" altLang="zh-CN" sz="2800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s(R)= </a:t>
            </a:r>
            <a:r>
              <a:rPr lang="en-US" altLang="zh-CN" sz="2800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800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 </a:t>
            </a:r>
            <a:r>
              <a:rPr lang="en-US" altLang="zh-CN" sz="2800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800" b="1" baseline="300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−1  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 , where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sz="2800" b="1" dirty="0">
              <a:ea typeface="宋体" pitchFamily="2" charset="-122"/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800" b="1" dirty="0"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zh-CN" sz="2800" b="1" dirty="0"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zh-CN" sz="2800" b="1" dirty="0"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zh-CN" sz="2800" b="1" dirty="0">
              <a:solidFill>
                <a:srgbClr val="FF0000"/>
              </a:solidFill>
              <a:ea typeface="宋体" pitchFamily="2" charset="-122"/>
              <a:sym typeface="Symbol" pitchFamily="18" charset="2"/>
            </a:endParaRPr>
          </a:p>
        </p:txBody>
      </p:sp>
      <p:pic>
        <p:nvPicPr>
          <p:cNvPr id="293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027737"/>
            <a:ext cx="43677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B32D86-A25D-4E97-8D63-4444496BD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" y="1495774"/>
            <a:ext cx="9144000" cy="298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4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8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8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8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93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A4E8559C-24C3-4E5D-BC49-4E3C1A4DC460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>
                <a:ea typeface="宋体" pitchFamily="2" charset="-122"/>
                <a:sym typeface="Symbol" pitchFamily="18" charset="2"/>
              </a:rPr>
              <a:t>Symmetric closure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Example. </a:t>
            </a:r>
            <a:r>
              <a:rPr lang="en-GB" altLang="zh-CN" sz="2800" dirty="0"/>
              <a:t>Adore={(</a:t>
            </a:r>
            <a:r>
              <a:rPr lang="en-GB" altLang="zh-CN" sz="2800" dirty="0" err="1"/>
              <a:t>a,b</a:t>
            </a:r>
            <a:r>
              <a:rPr lang="en-GB" altLang="zh-CN" sz="2800" dirty="0"/>
              <a:t>),(</a:t>
            </a:r>
            <a:r>
              <a:rPr lang="en-GB" altLang="zh-CN" sz="2800" dirty="0" err="1"/>
              <a:t>b,c</a:t>
            </a:r>
            <a:r>
              <a:rPr lang="en-GB" altLang="zh-CN" sz="2800" dirty="0"/>
              <a:t>),(</a:t>
            </a:r>
            <a:r>
              <a:rPr lang="en-GB" altLang="zh-CN" sz="2800" dirty="0" err="1"/>
              <a:t>c,c</a:t>
            </a:r>
            <a:r>
              <a:rPr lang="en-GB" altLang="zh-CN" sz="2800" dirty="0"/>
              <a:t>)}</a:t>
            </a:r>
            <a:r>
              <a:rPr lang="en-US" altLang="zh-CN" sz="2800" dirty="0"/>
              <a:t>. 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s(</a:t>
            </a:r>
            <a:r>
              <a:rPr lang="en-GB" altLang="zh-CN" sz="2800" dirty="0"/>
              <a:t>Adore)=</a:t>
            </a:r>
            <a:r>
              <a:rPr lang="en-US" altLang="zh-CN" sz="2800" dirty="0"/>
              <a:t>?</a:t>
            </a:r>
          </a:p>
          <a:p>
            <a:endParaRPr lang="en-GB" altLang="zh-CN" sz="2800" dirty="0"/>
          </a:p>
          <a:p>
            <a:r>
              <a:rPr lang="en-US" altLang="zh-CN" sz="2800" dirty="0"/>
              <a:t> 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s(</a:t>
            </a:r>
            <a:r>
              <a:rPr lang="en-GB" altLang="zh-CN" sz="2800" dirty="0"/>
              <a:t>Adore)=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 {(</a:t>
            </a:r>
            <a:r>
              <a:rPr lang="en-US" altLang="zh-CN" sz="2800" dirty="0" err="1">
                <a:ea typeface="宋体" pitchFamily="2" charset="-122"/>
                <a:sym typeface="Symbol" pitchFamily="18" charset="2"/>
              </a:rPr>
              <a:t>a,b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),(</a:t>
            </a:r>
            <a:r>
              <a:rPr lang="en-US" altLang="zh-CN" sz="2800" dirty="0" err="1">
                <a:ea typeface="宋体" pitchFamily="2" charset="-122"/>
                <a:sym typeface="Symbol" pitchFamily="18" charset="2"/>
              </a:rPr>
              <a:t>b,c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),(</a:t>
            </a:r>
            <a:r>
              <a:rPr lang="en-US" altLang="zh-CN" sz="2800" dirty="0" err="1">
                <a:ea typeface="宋体" pitchFamily="2" charset="-122"/>
                <a:sym typeface="Symbol" pitchFamily="18" charset="2"/>
              </a:rPr>
              <a:t>c,c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),(</a:t>
            </a:r>
            <a:r>
              <a:rPr lang="en-US" altLang="zh-CN" sz="2800" dirty="0" err="1">
                <a:ea typeface="宋体" pitchFamily="2" charset="-122"/>
                <a:sym typeface="Symbol" pitchFamily="18" charset="2"/>
              </a:rPr>
              <a:t>b,a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), (</a:t>
            </a:r>
            <a:r>
              <a:rPr lang="en-US" altLang="zh-CN" sz="2800" dirty="0" err="1">
                <a:ea typeface="宋体" pitchFamily="2" charset="-122"/>
                <a:sym typeface="Symbol" pitchFamily="18" charset="2"/>
              </a:rPr>
              <a:t>c,b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)}</a:t>
            </a:r>
          </a:p>
          <a:p>
            <a:pPr marL="0" indent="0">
              <a:buNone/>
            </a:pPr>
            <a:endParaRPr lang="en-US" altLang="zh-CN" sz="2800" dirty="0">
              <a:ea typeface="宋体" pitchFamily="2" charset="-122"/>
              <a:sym typeface="Symbol" pitchFamily="18" charset="2"/>
            </a:endParaRPr>
          </a:p>
          <a:p>
            <a:pPr marL="0" indent="0">
              <a:buNone/>
            </a:pPr>
            <a:endParaRPr lang="en-US" altLang="zh-CN" sz="2800" dirty="0">
              <a:ea typeface="宋体" pitchFamily="2" charset="-122"/>
              <a:sym typeface="Symbol" pitchFamily="18" charset="2"/>
            </a:endParaRPr>
          </a:p>
          <a:p>
            <a:r>
              <a:rPr lang="en-US" altLang="zh-CN" sz="2800" dirty="0">
                <a:ea typeface="宋体" pitchFamily="2" charset="-122"/>
              </a:rPr>
              <a:t>Example.  R = </a:t>
            </a:r>
            <a:r>
              <a:rPr lang="en-US" altLang="zh-CN" sz="2800" dirty="0">
                <a:ea typeface="宋体" pitchFamily="2" charset="-122"/>
                <a:cs typeface="Arial" charset="0"/>
              </a:rPr>
              <a:t>{ (</a:t>
            </a:r>
            <a:r>
              <a:rPr lang="en-US" altLang="zh-CN" sz="2800" dirty="0" err="1">
                <a:ea typeface="宋体" pitchFamily="2" charset="-122"/>
                <a:cs typeface="Arial" charset="0"/>
              </a:rPr>
              <a:t>a,b</a:t>
            </a:r>
            <a:r>
              <a:rPr lang="en-US" altLang="zh-CN" sz="2800" dirty="0">
                <a:ea typeface="宋体" pitchFamily="2" charset="-122"/>
                <a:cs typeface="Arial" charset="0"/>
              </a:rPr>
              <a:t>) | a&gt;b } , 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s(R</a:t>
            </a:r>
            <a:r>
              <a:rPr lang="en-GB" altLang="zh-CN" sz="2800" dirty="0"/>
              <a:t>)=</a:t>
            </a:r>
            <a:r>
              <a:rPr lang="en-US" altLang="zh-CN" sz="2800" dirty="0"/>
              <a:t>?</a:t>
            </a:r>
          </a:p>
          <a:p>
            <a:endParaRPr lang="en-GB" altLang="zh-CN" sz="2800" dirty="0"/>
          </a:p>
          <a:p>
            <a:r>
              <a:rPr lang="en-US" altLang="zh-CN" sz="2800" dirty="0">
                <a:ea typeface="宋体" pitchFamily="2" charset="-122"/>
                <a:sym typeface="Symbol" pitchFamily="18" charset="2"/>
              </a:rPr>
              <a:t>s(</a:t>
            </a:r>
            <a:r>
              <a:rPr lang="en-US" altLang="zh-CN" sz="2800" dirty="0">
                <a:sym typeface="Symbol" pitchFamily="18" charset="2"/>
              </a:rPr>
              <a:t>R</a:t>
            </a:r>
            <a:r>
              <a:rPr lang="en-GB" altLang="zh-CN" sz="2800" dirty="0"/>
              <a:t>)=</a:t>
            </a:r>
            <a:r>
              <a:rPr lang="en-US" altLang="zh-CN" sz="2800" dirty="0">
                <a:ea typeface="宋体" pitchFamily="2" charset="-122"/>
              </a:rPr>
              <a:t>  R U </a:t>
            </a:r>
            <a:r>
              <a:rPr lang="en-US" altLang="zh-CN" sz="2800" i="1" dirty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800" baseline="3000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−1 </a:t>
            </a:r>
            <a:r>
              <a:rPr lang="en-US" altLang="zh-CN" sz="2800" dirty="0">
                <a:ea typeface="宋体" pitchFamily="2" charset="-122"/>
              </a:rPr>
              <a:t>= { (</a:t>
            </a:r>
            <a:r>
              <a:rPr lang="en-US" altLang="zh-CN" sz="2800" dirty="0" err="1">
                <a:ea typeface="宋体" pitchFamily="2" charset="-122"/>
              </a:rPr>
              <a:t>a,b</a:t>
            </a:r>
            <a:r>
              <a:rPr lang="en-US" altLang="zh-CN" sz="2800" dirty="0">
                <a:ea typeface="宋体" pitchFamily="2" charset="-122"/>
              </a:rPr>
              <a:t>) | a&gt;b } U { (</a:t>
            </a:r>
            <a:r>
              <a:rPr lang="en-US" altLang="zh-CN" sz="2800" dirty="0" err="1">
                <a:ea typeface="宋体" pitchFamily="2" charset="-122"/>
              </a:rPr>
              <a:t>b,a</a:t>
            </a:r>
            <a:r>
              <a:rPr lang="en-US" altLang="zh-CN" sz="2800" dirty="0">
                <a:ea typeface="宋体" pitchFamily="2" charset="-122"/>
              </a:rPr>
              <a:t>) | a&gt;b} </a:t>
            </a:r>
          </a:p>
          <a:p>
            <a:pPr>
              <a:buNone/>
            </a:pPr>
            <a:r>
              <a:rPr lang="en-US" altLang="zh-CN" sz="2800" dirty="0">
                <a:ea typeface="宋体" pitchFamily="2" charset="-122"/>
              </a:rPr>
              <a:t>                         = { (</a:t>
            </a:r>
            <a:r>
              <a:rPr lang="en-US" altLang="zh-CN" sz="2800" dirty="0" err="1">
                <a:ea typeface="宋体" pitchFamily="2" charset="-122"/>
              </a:rPr>
              <a:t>a,b</a:t>
            </a:r>
            <a:r>
              <a:rPr lang="en-US" altLang="zh-CN" sz="2800" dirty="0">
                <a:ea typeface="宋体" pitchFamily="2" charset="-122"/>
              </a:rPr>
              <a:t>) | </a:t>
            </a:r>
            <a:r>
              <a:rPr lang="en-US" altLang="zh-CN" sz="2800" dirty="0" err="1">
                <a:ea typeface="宋体" pitchFamily="2" charset="-122"/>
              </a:rPr>
              <a:t>a≠b</a:t>
            </a:r>
            <a:r>
              <a:rPr lang="en-US" altLang="zh-CN" sz="2800" dirty="0">
                <a:ea typeface="宋体" pitchFamily="2" charset="-122"/>
              </a:rPr>
              <a:t> } </a:t>
            </a:r>
          </a:p>
          <a:p>
            <a:pPr marL="0" indent="0">
              <a:buNone/>
            </a:pPr>
            <a:endParaRPr lang="en-US" altLang="zh-CN" sz="2800" dirty="0">
              <a:ea typeface="宋体" pitchFamily="2" charset="-122"/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400" b="1" dirty="0"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zh-CN" sz="2400" b="1" dirty="0"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zh-CN" sz="2400" b="1" dirty="0"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zh-CN" sz="2400" b="1" dirty="0">
              <a:solidFill>
                <a:srgbClr val="FF0000"/>
              </a:solidFill>
              <a:ea typeface="宋体" pitchFamily="2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4090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8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8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build="p"/>
    </p:bld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顶级ppt模版1</Template>
  <TotalTime>3023</TotalTime>
  <Words>1533</Words>
  <Application>Microsoft Office PowerPoint</Application>
  <PresentationFormat>全屏显示(4:3)</PresentationFormat>
  <Paragraphs>321</Paragraphs>
  <Slides>46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57" baseType="lpstr">
      <vt:lpstr>Arial</vt:lpstr>
      <vt:lpstr>Arial Black</vt:lpstr>
      <vt:lpstr>Cambria Math</vt:lpstr>
      <vt:lpstr>Euclid</vt:lpstr>
      <vt:lpstr>Symbol</vt:lpstr>
      <vt:lpstr>Times New Roman</vt:lpstr>
      <vt:lpstr>Verdana</vt:lpstr>
      <vt:lpstr>Wingdings</vt:lpstr>
      <vt:lpstr>sample</vt:lpstr>
      <vt:lpstr>Equation</vt:lpstr>
      <vt:lpstr>MathType 6.0 Equation</vt:lpstr>
      <vt:lpstr>Discrete Mathematics</vt:lpstr>
      <vt:lpstr>PowerPoint 演示文稿</vt:lpstr>
      <vt:lpstr>Contents</vt:lpstr>
      <vt:lpstr>PowerPoint 演示文稿</vt:lpstr>
      <vt:lpstr>§5.4: Closures of Relations</vt:lpstr>
      <vt:lpstr>Reflexive closure</vt:lpstr>
      <vt:lpstr>Reflexive closure</vt:lpstr>
      <vt:lpstr>Symmetric closure </vt:lpstr>
      <vt:lpstr>Symmetric closure </vt:lpstr>
      <vt:lpstr>PowerPoint 演示文稿</vt:lpstr>
      <vt:lpstr>transitive closure</vt:lpstr>
      <vt:lpstr>transitive closure</vt:lpstr>
      <vt:lpstr>Connectivity Relation </vt:lpstr>
      <vt:lpstr>Connectivity Relation </vt:lpstr>
      <vt:lpstr>Construction R*</vt:lpstr>
      <vt:lpstr>Example 4</vt:lpstr>
      <vt:lpstr>Example 4</vt:lpstr>
      <vt:lpstr>Proof of Theorem 2</vt:lpstr>
      <vt:lpstr>Proof of Theorem 2</vt:lpstr>
      <vt:lpstr>Proof of Theorem 2</vt:lpstr>
      <vt:lpstr>Transitivity VS  Relation Composition </vt:lpstr>
      <vt:lpstr>Transitivity VS  Relation Composition </vt:lpstr>
      <vt:lpstr> R, t(R)=R*</vt:lpstr>
      <vt:lpstr>Lemma 1</vt:lpstr>
      <vt:lpstr>Proof of Lemma 1</vt:lpstr>
      <vt:lpstr>PowerPoint 演示文稿</vt:lpstr>
      <vt:lpstr>Theorem 3</vt:lpstr>
      <vt:lpstr>Example 7</vt:lpstr>
      <vt:lpstr>Algorithm of Computing TC</vt:lpstr>
      <vt:lpstr>PowerPoint 演示文稿</vt:lpstr>
      <vt:lpstr>PowerPoint 演示文稿</vt:lpstr>
      <vt:lpstr>Idea of Warshall’s Algorithm</vt:lpstr>
      <vt:lpstr>Idea of Warshall’s Algorithm</vt:lpstr>
      <vt:lpstr>How to compute W(k)</vt:lpstr>
      <vt:lpstr>PowerPoint 演示文稿</vt:lpstr>
      <vt:lpstr>Example 8</vt:lpstr>
      <vt:lpstr>                     小技巧</vt:lpstr>
      <vt:lpstr>Example 8</vt:lpstr>
      <vt:lpstr>Example 8</vt:lpstr>
      <vt:lpstr>Example 8</vt:lpstr>
      <vt:lpstr>Warshall Algorithm</vt:lpstr>
      <vt:lpstr>PowerPoint 演示文稿</vt:lpstr>
      <vt:lpstr>历史上的考题</vt:lpstr>
      <vt:lpstr>Summary</vt:lpstr>
      <vt:lpstr>Homework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</dc:creator>
  <cp:lastModifiedBy>Z Bing</cp:lastModifiedBy>
  <cp:revision>999</cp:revision>
  <cp:lastPrinted>1601-01-01T00:00:00Z</cp:lastPrinted>
  <dcterms:created xsi:type="dcterms:W3CDTF">1601-01-01T00:00:00Z</dcterms:created>
  <dcterms:modified xsi:type="dcterms:W3CDTF">2021-11-03T08:04:39Z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