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7" r:id="rId2"/>
    <p:sldId id="258" r:id="rId3"/>
    <p:sldId id="259" r:id="rId4"/>
    <p:sldId id="271" r:id="rId5"/>
    <p:sldId id="310" r:id="rId6"/>
    <p:sldId id="311" r:id="rId7"/>
    <p:sldId id="312" r:id="rId8"/>
    <p:sldId id="313" r:id="rId9"/>
    <p:sldId id="314" r:id="rId10"/>
    <p:sldId id="327" r:id="rId11"/>
    <p:sldId id="326" r:id="rId12"/>
    <p:sldId id="328" r:id="rId13"/>
    <p:sldId id="329" r:id="rId14"/>
    <p:sldId id="316" r:id="rId15"/>
    <p:sldId id="317" r:id="rId16"/>
    <p:sldId id="318" r:id="rId17"/>
    <p:sldId id="325" r:id="rId18"/>
    <p:sldId id="321" r:id="rId19"/>
    <p:sldId id="324" r:id="rId20"/>
    <p:sldId id="330" r:id="rId21"/>
    <p:sldId id="331" r:id="rId22"/>
    <p:sldId id="337" r:id="rId23"/>
    <p:sldId id="335" r:id="rId24"/>
    <p:sldId id="332" r:id="rId25"/>
    <p:sldId id="334" r:id="rId26"/>
    <p:sldId id="333" r:id="rId27"/>
    <p:sldId id="30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DE23A3A9-8008-48F1-8A9B-F56E5E4E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60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>
                <a:ea typeface="宋体" charset="-122"/>
              </a:rPr>
              <a:t>f resembles g</a:t>
            </a:r>
          </a:p>
          <a:p>
            <a:r>
              <a:rPr lang="en-GB" altLang="zh-CN">
                <a:ea typeface="宋体" charset="-122"/>
              </a:rPr>
              <a:t>g resembles h</a:t>
            </a:r>
          </a:p>
          <a:p>
            <a:r>
              <a:rPr lang="en-GB" altLang="zh-CN">
                <a:ea typeface="宋体" charset="-122"/>
              </a:rPr>
              <a:t>f doesn’t resemble h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>
                <a:ea typeface="宋体" charset="-122"/>
              </a:rPr>
              <a:t>Draw graph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fld id="{0A611BE3-316D-4ABE-83A8-ACA8F8E8EC3C}" type="datetime1">
              <a:rPr lang="zh-CN" altLang="en-US"/>
              <a:pPr/>
              <a:t>2021/11/3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pPr>
              <a:defRPr/>
            </a:pPr>
            <a:fld id="{4CA02728-232F-4EC4-A2F7-712FCBF9C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5F2B8-7834-42D4-AD61-6D2AC7C9B4CD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606E2-28DA-4A35-9871-9F568493B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1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BF3C7-9B21-447E-B166-8F787EC58165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FA7CD-F654-43F4-A8B9-7559BF22AD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4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CDB2E-0C1C-4075-9AED-5613D4726DCE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0B129-53EF-463A-AE5C-F98F87805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2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E8338-8B47-4D4A-ADDF-718F1ACA19C4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749C2-C1CA-4B94-A52C-2B6B07F5F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33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B6EAB-8AEF-47AD-AFB3-CC60BC1F0207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A6A4-8F5A-444F-92B5-8E5FDBF40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2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96EE0-9AD7-4B48-A53D-982C0679D5A7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81F1-11A6-4A01-A5F3-BDEF8B654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4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8C76C-2603-42A1-878B-E75126AF3206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20FB4-0A0A-4B96-8142-5E67264C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35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30F09-3E08-479B-8577-0D9850C768B4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3C46-97EA-42A9-B829-6ACF1BFDF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5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25C83-9740-4B66-B7BE-32DF01425CC7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77027-596B-40CC-8B64-0B1D65D80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36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737D8-588D-496F-A706-596BF6F5E987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E46E6-9BE5-49D2-971A-E83B7BD2B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C88F5-D6E8-409B-BA4A-6DCA606A7A9F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05F1-B21B-4BB3-B554-E13635665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19EC9-1686-43CB-ACBF-ECC618E2D14E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2F7C7-268F-4F50-913C-47FF6E8B8A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13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F4472-7115-471D-8325-241F5AF59DEA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DD5A-38A2-424D-93BD-C12FF55F6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9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133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1505001C-2A69-4F84-86D1-772975F9CA3A}" type="datetime1">
              <a:rPr lang="zh-CN" altLang="en-US"/>
              <a:pPr/>
              <a:t>2021/11/3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975844FE-6E1D-44EE-B1AD-AC86215C1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4BB36-E76A-4541-A0CE-5EB10A1D8CE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5F44621-49B7-4964-98CE-33C5C5C77DEA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charset="-122"/>
              </a:rPr>
              <a:t>Discrete Mathematics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E12FD8D-0E7A-4445-B58B-A38055D60EB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4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Congruence Modulo m</a:t>
            </a: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Let m be a positive integer with m&gt;1. Show that the relation </a:t>
            </a:r>
          </a:p>
          <a:p>
            <a:pPr marL="0" indent="0">
              <a:buNone/>
            </a:pPr>
            <a:r>
              <a:rPr lang="en-US" altLang="zh-CN" b="1" dirty="0">
                <a:ea typeface="宋体" charset="-122"/>
              </a:rPr>
              <a:t>           R = { 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 | a =</a:t>
            </a:r>
            <a:r>
              <a:rPr lang="en-US" altLang="zh-CN" b="1" dirty="0">
                <a:ea typeface="宋体" charset="-122"/>
                <a:cs typeface="Arial" charset="0"/>
              </a:rPr>
              <a:t> b (mod m)</a:t>
            </a:r>
            <a:r>
              <a:rPr lang="en-US" altLang="zh-CN" b="1" dirty="0">
                <a:ea typeface="宋体" charset="-122"/>
              </a:rPr>
              <a:t> }</a:t>
            </a:r>
          </a:p>
          <a:p>
            <a:pPr marL="0" indent="0">
              <a:buNone/>
            </a:pPr>
            <a:r>
              <a:rPr lang="en-US" altLang="zh-CN" b="1" dirty="0">
                <a:ea typeface="宋体" charset="-122"/>
              </a:rPr>
              <a:t>is an equivalence relation on the set of integers.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31583"/>
              </p:ext>
            </p:extLst>
          </p:nvPr>
        </p:nvGraphicFramePr>
        <p:xfrm>
          <a:off x="990600" y="2133600"/>
          <a:ext cx="6386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87" name="Equation" r:id="rId3" imgW="1892160" imgH="203040" progId="Equation.DSMT4">
                  <p:embed/>
                </p:oleObj>
              </mc:Choice>
              <mc:Fallback>
                <p:oleObj name="Equation" r:id="rId3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133600"/>
                        <a:ext cx="63865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43839D-9CF5-4B47-A565-1195307CC41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F67C680-9354-44F8-B249-84F74C9EBA89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12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12324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1232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12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762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charset="-122"/>
              </a:rPr>
              <a:t>Equivalence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2053452-D12D-48FE-909C-3DE2D998E9D1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Definition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915400" cy="4879975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Let R be an equivalence relation on a set A.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 Let a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 A.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ea typeface="宋体" charset="-122"/>
                  </a:rPr>
                  <a:t>                 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tx1"/>
                            </a:solidFill>
                            <a:ea typeface="宋体" charset="-12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tx1"/>
                            </a:solidFill>
                            <a:ea typeface="宋体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tx1"/>
                            </a:solidFill>
                            <a:ea typeface="宋体" charset="-122"/>
                          </a:rPr>
                          <m:t>]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tx1"/>
                            </a:solidFill>
                            <a:ea typeface="宋体" charset="-122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=  {b|(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>
                        <a:solidFill>
                          <a:schemeClr val="tx1"/>
                        </a:solidFill>
                        <a:ea typeface="宋体" charset="-122"/>
                      </a:rPr>
                      <m:t>a</m:t>
                    </m:r>
                  </m:oMath>
                </a14:m>
                <a:r>
                  <a:rPr lang="en-US" altLang="zh-CN" b="1" dirty="0" err="1">
                    <a:solidFill>
                      <a:schemeClr val="tx1"/>
                    </a:solidFill>
                    <a:ea typeface="宋体" charset="-122"/>
                  </a:rPr>
                  <a:t>,b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𝑹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},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charset="-122"/>
                  </a:rPr>
                  <a:t> is called the equivalence class of a.  </a:t>
                </a:r>
              </a:p>
              <a:p>
                <a:endParaRPr lang="en-US" altLang="zh-CN" b="1" dirty="0">
                  <a:solidFill>
                    <a:schemeClr val="tx1"/>
                  </a:solidFill>
                  <a:ea typeface="宋体" charset="-122"/>
                </a:endParaRPr>
              </a:p>
              <a:p>
                <a:r>
                  <a:rPr lang="en-US" altLang="zh-CN" b="1" dirty="0">
                    <a:ea typeface="宋体" charset="-122"/>
                  </a:rPr>
                  <a:t>When only one relation is under consideration, we will delete the subscript R and write [a] for this equivalence class.</a:t>
                </a:r>
              </a:p>
            </p:txBody>
          </p:sp>
        </mc:Choice>
        <mc:Fallback xmlns="">
          <p:sp>
            <p:nvSpPr>
              <p:cNvPr id="314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915400" cy="4879975"/>
              </a:xfrm>
              <a:blipFill rotWithShape="1">
                <a:blip r:embed="rId2"/>
                <a:stretch>
                  <a:fillRect l="-1504" t="-1625" r="-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A257677-AC3E-4E25-A424-2815BEDEF53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b="1" dirty="0">
                    <a:ea typeface="宋体" charset="-122"/>
                  </a:rPr>
                  <a:t>If b</a:t>
                </a:r>
                <a:r>
                  <a:rPr lang="en-US" altLang="zh-CN" b="1" dirty="0">
                    <a:ea typeface="宋体" charset="-122"/>
                    <a:sym typeface="Symbol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000000"/>
                            </a:solidFill>
                            <a:ea typeface="宋体" charset="-12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000000"/>
                            </a:solidFill>
                            <a:ea typeface="宋体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000000"/>
                            </a:solidFill>
                            <a:ea typeface="宋体" charset="-122"/>
                          </a:rPr>
                          <m:t>]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000000"/>
                            </a:solidFill>
                            <a:ea typeface="宋体" charset="-122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zh-CN" b="1" dirty="0">
                    <a:ea typeface="宋体" charset="-122"/>
                  </a:rPr>
                  <a:t>, then b is called a </a:t>
                </a:r>
                <a:r>
                  <a:rPr lang="en-US" altLang="zh-CN" b="1" i="1" dirty="0">
                    <a:solidFill>
                      <a:srgbClr val="FF0000"/>
                    </a:solidFill>
                    <a:ea typeface="宋体" charset="-122"/>
                  </a:rPr>
                  <a:t>representati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charset="-122"/>
                  </a:rPr>
                  <a:t>ve </a:t>
                </a:r>
                <a:r>
                  <a:rPr lang="en-US" altLang="zh-CN" b="1" dirty="0">
                    <a:ea typeface="宋体" charset="-122"/>
                  </a:rPr>
                  <a:t>of this equivalence class. Any element of a class can be used as a representative of this class.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b="1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b="1" dirty="0">
                    <a:ea typeface="宋体" charset="-122"/>
                  </a:rPr>
                  <a:t>Example: R={ (</a:t>
                </a:r>
                <a:r>
                  <a:rPr lang="en-US" altLang="zh-CN" b="1" dirty="0" err="1">
                    <a:ea typeface="宋体" charset="-122"/>
                  </a:rPr>
                  <a:t>a,b</a:t>
                </a:r>
                <a:r>
                  <a:rPr lang="en-US" altLang="zh-CN" b="1" dirty="0">
                    <a:ea typeface="宋体" charset="-122"/>
                  </a:rPr>
                  <a:t>) | a </a:t>
                </a:r>
                <a:r>
                  <a:rPr lang="en-US" altLang="zh-CN" b="1" dirty="0">
                    <a:ea typeface="宋体" charset="-122"/>
                    <a:cs typeface="Arial" charset="0"/>
                  </a:rPr>
                  <a:t>≡ b (mod 4)</a:t>
                </a:r>
                <a:r>
                  <a:rPr lang="en-US" altLang="zh-CN" b="1" dirty="0">
                    <a:ea typeface="宋体" charset="-122"/>
                  </a:rPr>
                  <a:t> },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1" dirty="0">
                    <a:ea typeface="宋体" charset="-122"/>
                  </a:rPr>
                  <a:t>             [0]={…,-8,-4,0,4,8,…} </a:t>
                </a:r>
              </a:p>
            </p:txBody>
          </p:sp>
        </mc:Choice>
        <mc:Fallback xmlns="">
          <p:sp>
            <p:nvSpPr>
              <p:cNvPr id="315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  <a:blipFill rotWithShape="1">
                <a:blip r:embed="rId2"/>
                <a:stretch>
                  <a:fillRect l="-1585" t="-2625" r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DE7B6F-0F44-44BD-862F-1E117733208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Equivalence Classes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aRb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,   then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bRx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.   </a:t>
            </a:r>
          </a:p>
          <a:p>
            <a:pPr>
              <a:buFont typeface="Wingdings" pitchFamily="2" charset="2"/>
              <a:buNone/>
            </a:pPr>
            <a:r>
              <a:rPr lang="en-GB" altLang="zh-CN" b="1" dirty="0">
                <a:ea typeface="宋体" charset="-122"/>
                <a:cs typeface="Times New Roman" pitchFamily="18" charset="0"/>
              </a:rPr>
              <a:t>Proof: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1. L2R.</a:t>
            </a:r>
            <a:endParaRPr lang="en-GB" altLang="zh-CN" b="1" dirty="0">
              <a:ea typeface="宋体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GB" altLang="zh-CN" b="1" dirty="0" err="1">
                <a:ea typeface="宋体" charset="-122"/>
                <a:cs typeface="Times New Roman" pitchFamily="18" charset="0"/>
              </a:rPr>
              <a:t>aRb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,  </a:t>
            </a:r>
            <a:r>
              <a:rPr lang="en-GB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aRx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.</a:t>
            </a:r>
            <a:endParaRPr lang="en-GB" altLang="zh-CN" b="1" dirty="0">
              <a:solidFill>
                <a:schemeClr val="accent2"/>
              </a:solidFill>
              <a:ea typeface="宋体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GB" altLang="zh-CN" b="1" dirty="0" err="1">
                <a:ea typeface="宋体" charset="-122"/>
                <a:cs typeface="Times New Roman" pitchFamily="18" charset="0"/>
              </a:rPr>
              <a:t>aRb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 err="1">
                <a:ea typeface="宋体" charset="-122"/>
                <a:cs typeface="Times New Roman" pitchFamily="18" charset="0"/>
              </a:rPr>
              <a:t>bRa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i="1" dirty="0">
                <a:ea typeface="宋体" charset="-122"/>
                <a:cs typeface="Times New Roman" pitchFamily="18" charset="0"/>
              </a:rPr>
              <a:t>(symmetry). 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 err="1">
                <a:ea typeface="宋体" charset="-122"/>
                <a:cs typeface="Times New Roman" pitchFamily="18" charset="0"/>
              </a:rPr>
              <a:t>bRa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, </a:t>
            </a:r>
            <a:r>
              <a:rPr lang="en-GB" altLang="zh-CN" b="1" dirty="0" err="1">
                <a:ea typeface="宋体" charset="-122"/>
                <a:cs typeface="Times New Roman" pitchFamily="18" charset="0"/>
              </a:rPr>
              <a:t>aRx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 err="1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bRx</a:t>
            </a:r>
            <a:r>
              <a:rPr lang="en-GB" altLang="zh-CN" b="1" dirty="0">
                <a:solidFill>
                  <a:schemeClr val="accent2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by </a:t>
            </a:r>
            <a:r>
              <a:rPr lang="en-GB" altLang="zh-CN" b="1" i="1" dirty="0">
                <a:ea typeface="宋体" charset="-122"/>
                <a:cs typeface="Times New Roman" pitchFamily="18" charset="0"/>
              </a:rPr>
              <a:t>transitivity</a:t>
            </a:r>
            <a:endParaRPr lang="en-GB" altLang="zh-CN" sz="2000" b="1" i="1" dirty="0">
              <a:ea typeface="宋体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2. R2L.</a:t>
            </a:r>
            <a:endParaRPr lang="en-GB" altLang="zh-CN" b="1" dirty="0">
              <a:ea typeface="宋体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 </a:t>
            </a:r>
            <a:r>
              <a:rPr lang="en-GB" altLang="zh-CN" sz="2400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2400" b="1" dirty="0" err="1">
                <a:ea typeface="宋体" charset="-122"/>
                <a:cs typeface="Times New Roman" pitchFamily="18" charset="0"/>
              </a:rPr>
              <a:t>aRb</a:t>
            </a:r>
            <a:r>
              <a:rPr lang="en-US" altLang="zh-CN" sz="2400" b="1" dirty="0">
                <a:ea typeface="宋体" charset="-122"/>
                <a:cs typeface="Times New Roman" pitchFamily="18" charset="0"/>
              </a:rPr>
              <a:t>, </a:t>
            </a:r>
            <a:r>
              <a:rPr lang="en-GB" altLang="zh-CN" sz="24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bRx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</a:t>
            </a:r>
            <a:r>
              <a:rPr lang="en-US" altLang="zh-CN" sz="2400" b="1" dirty="0"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 err="1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aRx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,</a:t>
            </a:r>
            <a:r>
              <a:rPr lang="en-GB" altLang="zh-CN" b="1" dirty="0">
                <a:solidFill>
                  <a:schemeClr val="accent2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GB" altLang="zh-CN" b="1" dirty="0">
                <a:ea typeface="宋体" charset="-122"/>
                <a:cs typeface="Times New Roman" pitchFamily="18" charset="0"/>
              </a:rPr>
              <a:t> by</a:t>
            </a:r>
            <a:r>
              <a:rPr lang="en-GB" altLang="zh-CN" b="1" i="1" dirty="0">
                <a:ea typeface="宋体" charset="-122"/>
                <a:cs typeface="Times New Roman" pitchFamily="18" charset="0"/>
              </a:rPr>
              <a:t> transitivity.</a:t>
            </a:r>
            <a:endParaRPr lang="en-GB" altLang="zh-CN" b="1" dirty="0">
              <a:ea typeface="宋体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zh-CN" b="1" dirty="0">
                <a:ea typeface="宋体" charset="-122"/>
                <a:cs typeface="Times New Roman" pitchFamily="18" charset="0"/>
              </a:rPr>
              <a:t>    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5C8D35D-DDBA-4F74-BA18-4C6835444CE0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Equivalence Classes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We now know that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b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aRb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{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} =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bRx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}.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,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aRb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[a]=[b]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charset="-122"/>
              </a:rPr>
              <a:t>it does not matter which representative of an equivalence class you take as your starting point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6ACC8DC-1E5B-419C-9AB6-D884AB14274E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Equivalence Class Examples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153400" cy="4879975"/>
          </a:xfrm>
        </p:spPr>
        <p:txBody>
          <a:bodyPr/>
          <a:lstStyle/>
          <a:p>
            <a:r>
              <a:rPr lang="zh-CN" altLang="en-US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(Strings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and </a:t>
            </a:r>
            <a:r>
              <a:rPr lang="en-US" altLang="zh-CN" b="1" i="1" dirty="0">
                <a:ea typeface="宋体" charset="-122"/>
              </a:rPr>
              <a:t>b)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have the same length</a:t>
            </a:r>
            <a:r>
              <a:rPr lang="en-US" altLang="zh-CN" b="1" dirty="0">
                <a:ea typeface="宋体" charset="-122"/>
              </a:rPr>
              <a:t>.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en-US" altLang="zh-CN" b="1" dirty="0">
                <a:ea typeface="宋体" charset="-122"/>
              </a:rPr>
              <a:t>Suppose a has length 3. Then  [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] =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the set of all strings of length 3</a:t>
            </a:r>
            <a:r>
              <a:rPr lang="en-US" altLang="zh-CN" b="1" i="1" dirty="0">
                <a:ea typeface="宋体" charset="-122"/>
              </a:rPr>
              <a:t>.</a:t>
            </a:r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(Integers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and </a:t>
            </a:r>
            <a:r>
              <a:rPr lang="en-US" altLang="zh-CN" b="1" i="1" dirty="0">
                <a:ea typeface="宋体" charset="-122"/>
              </a:rPr>
              <a:t>b)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have the same </a:t>
            </a:r>
            <a:br>
              <a:rPr lang="en-US" altLang="zh-CN" b="1" i="1" dirty="0">
                <a:ea typeface="宋体" charset="-122"/>
              </a:rPr>
            </a:br>
            <a:r>
              <a:rPr lang="en-US" altLang="zh-CN" b="1" i="1" dirty="0">
                <a:ea typeface="宋体" charset="-122"/>
              </a:rPr>
              <a:t>absolute value</a:t>
            </a:r>
            <a:r>
              <a:rPr lang="en-US" altLang="zh-CN" b="1" dirty="0">
                <a:ea typeface="宋体" charset="-122"/>
              </a:rPr>
              <a:t>.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en-US" altLang="zh-CN" b="1" dirty="0">
                <a:ea typeface="宋体" charset="-122"/>
              </a:rPr>
              <a:t>[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] = the set {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−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D860EEC-4C21-45D3-A345-4E784C961A0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AFF122A9-F30B-4789-8C1C-C0C8792B679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17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11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1130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11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3505200"/>
            <a:ext cx="4191000" cy="7620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charset="-122"/>
              </a:rPr>
              <a:t>Equivalence and Partitions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BF0A167-8434-4757-AC65-6048EE1E0D5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Partitions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 </a:t>
            </a: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endParaRPr lang="en-GB" altLang="zh-CN" b="1" dirty="0"/>
          </a:p>
          <a:p>
            <a:r>
              <a:rPr lang="en-GB" altLang="zh-CN" b="1" dirty="0"/>
              <a:t>For example, consider the set A={1,2,3,4,5,6} </a:t>
            </a:r>
          </a:p>
          <a:p>
            <a:r>
              <a:rPr lang="en-GB" altLang="zh-CN" b="1" dirty="0"/>
              <a:t>its partition {{1,2,3},{4},{5,6}}</a:t>
            </a:r>
          </a:p>
          <a:p>
            <a:endParaRPr lang="en-US" altLang="zh-CN" b="1" dirty="0">
              <a:ea typeface="宋体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9250"/>
            <a:ext cx="8139364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9E310C-8AF3-4D26-AA12-834A7B51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3048000" cy="236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51CBB84-8792-4507-9CB0-06ACF3166BBA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Partitions and equivalence classes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1" dirty="0"/>
              <a:t>We sometimes say: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altLang="zh-CN" sz="3200" b="1" dirty="0"/>
              <a:t>A partition of A </a:t>
            </a:r>
            <a:r>
              <a:rPr lang="en-GB" altLang="zh-CN" sz="3200" b="1" i="1" dirty="0"/>
              <a:t>induces</a:t>
            </a:r>
            <a:r>
              <a:rPr lang="en-GB" altLang="zh-CN" sz="3200" b="1" dirty="0"/>
              <a:t> an equivalence relation on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altLang="zh-CN" sz="3200" b="1" dirty="0"/>
              <a:t>An equivalence relation on A </a:t>
            </a:r>
            <a:r>
              <a:rPr lang="en-GB" altLang="zh-CN" sz="3200" b="1" i="1" dirty="0"/>
              <a:t>induces</a:t>
            </a:r>
            <a:r>
              <a:rPr lang="en-GB" altLang="zh-CN" sz="3200" b="1" dirty="0"/>
              <a:t> a partition of A</a:t>
            </a:r>
          </a:p>
          <a:p>
            <a:pPr lvl="1"/>
            <a:endParaRPr lang="zh-CN" altLang="en-US" sz="3200" b="1" dirty="0">
              <a:ea typeface="宋体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780288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1FE2C-B858-4C95-B971-C4ED3B7BC10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AC5F10A-A150-4AFC-B8CA-F833ED86B2F7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charset="-122"/>
              </a:rPr>
              <a:t>Section 7.5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7.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219200" y="4724400"/>
            <a:ext cx="7086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Equivalence Relations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EB3A871-8A31-456F-82F0-826A41B0D2B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Equivalence relation to Partitions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458200" cy="4879975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ea typeface="宋体" charset="-122"/>
              </a:rPr>
              <a:t>Theorem 1</a:t>
            </a:r>
            <a:r>
              <a:rPr lang="en-US" altLang="zh-CN" sz="3600" b="1" dirty="0">
                <a:ea typeface="宋体" charset="-122"/>
              </a:rPr>
              <a:t> Let R be an equivalence relation on a set A. These </a:t>
            </a:r>
            <a:r>
              <a:rPr lang="en-US" altLang="zh-CN" sz="3600" b="1" dirty="0" err="1">
                <a:ea typeface="宋体" charset="-122"/>
              </a:rPr>
              <a:t>tatements</a:t>
            </a:r>
            <a:r>
              <a:rPr lang="en-US" altLang="zh-CN" sz="3600" b="1" dirty="0">
                <a:ea typeface="宋体" charset="-122"/>
              </a:rPr>
              <a:t> are equivalent: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ea typeface="宋体" charset="-122"/>
              </a:rPr>
              <a:t> a R b    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ea typeface="宋体" charset="-122"/>
              </a:rPr>
              <a:t> [a] = [b]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ea typeface="宋体" charset="-122"/>
              </a:rPr>
              <a:t> [a] </a:t>
            </a:r>
            <a:r>
              <a:rPr lang="en-US" altLang="zh-CN" sz="3600" b="1" dirty="0">
                <a:ea typeface="宋体" charset="-122"/>
                <a:cs typeface="Arial" charset="0"/>
              </a:rPr>
              <a:t>∩ </a:t>
            </a:r>
            <a:r>
              <a:rPr lang="en-US" altLang="zh-CN" sz="3600" b="1" dirty="0">
                <a:ea typeface="宋体" charset="-122"/>
              </a:rPr>
              <a:t>[b] ≠ Ø</a:t>
            </a:r>
          </a:p>
          <a:p>
            <a:endParaRPr lang="en-US" altLang="zh-CN" sz="3600" b="1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1EDB6E2-794B-491E-9102-4B44C827DF8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Equivalence relation to Partitions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10600" cy="4879975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000000"/>
                </a:solidFill>
                <a:ea typeface="宋体" charset="-122"/>
                <a:cs typeface="Arial" charset="0"/>
              </a:rPr>
              <a:t>Theorem </a:t>
            </a:r>
            <a:r>
              <a:rPr lang="en-US" altLang="zh-CN" sz="2800" b="1" dirty="0">
                <a:solidFill>
                  <a:srgbClr val="000000"/>
                </a:solidFill>
                <a:ea typeface="宋体" charset="-122"/>
                <a:cs typeface="Arial" charset="0"/>
              </a:rPr>
              <a:t>2[</a:t>
            </a:r>
            <a:r>
              <a:rPr lang="en-US" altLang="zh-CN" sz="2800" dirty="0">
                <a:ea typeface="宋体" charset="-122"/>
              </a:rPr>
              <a:t>Equivalence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dirty="0">
                <a:ea typeface="宋体" charset="-122"/>
              </a:rPr>
              <a:t> Partitions</a:t>
            </a:r>
            <a:r>
              <a:rPr lang="en-US" altLang="zh-CN" sz="3400" b="1" dirty="0">
                <a:solidFill>
                  <a:srgbClr val="000000"/>
                </a:solidFill>
                <a:ea typeface="宋体" charset="-122"/>
                <a:cs typeface="Arial" charset="0"/>
              </a:rPr>
              <a:t>]. </a:t>
            </a:r>
            <a:r>
              <a:rPr lang="en-US" altLang="zh-CN" sz="3400" b="1" dirty="0">
                <a:ea typeface="宋体" charset="-122"/>
                <a:cs typeface="Arial" charset="0"/>
              </a:rPr>
              <a:t> Let R be an equivalence relation on a set </a:t>
            </a:r>
          </a:p>
          <a:p>
            <a:pPr marL="0" indent="0">
              <a:buNone/>
            </a:pPr>
            <a:r>
              <a:rPr lang="en-US" altLang="zh-CN" sz="3400" b="1" dirty="0">
                <a:ea typeface="宋体" charset="-122"/>
                <a:cs typeface="Arial" charset="0"/>
              </a:rPr>
              <a:t>           S={s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1</a:t>
            </a:r>
            <a:r>
              <a:rPr lang="en-US" altLang="zh-CN" sz="3400" b="1" dirty="0">
                <a:ea typeface="宋体" charset="-122"/>
                <a:cs typeface="Arial" charset="0"/>
              </a:rPr>
              <a:t>, 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2</a:t>
            </a:r>
            <a:r>
              <a:rPr lang="en-US" altLang="zh-CN" sz="3400" b="1" dirty="0">
                <a:ea typeface="宋体" charset="-122"/>
                <a:cs typeface="Arial" charset="0"/>
              </a:rPr>
              <a:t>, 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3</a:t>
            </a:r>
            <a:r>
              <a:rPr lang="en-US" altLang="zh-CN" sz="3400" b="1" dirty="0">
                <a:ea typeface="宋体" charset="-122"/>
                <a:cs typeface="Arial" charset="0"/>
              </a:rPr>
              <a:t>, …., </a:t>
            </a:r>
            <a:r>
              <a:rPr lang="en-US" altLang="zh-CN" sz="3400" b="1" dirty="0" err="1">
                <a:ea typeface="宋体" charset="-122"/>
                <a:cs typeface="Arial" charset="0"/>
              </a:rPr>
              <a:t>s</a:t>
            </a:r>
            <a:r>
              <a:rPr lang="en-US" altLang="zh-CN" sz="3400" b="1" baseline="-25000" dirty="0" err="1">
                <a:ea typeface="宋体" charset="-122"/>
                <a:cs typeface="Arial" charset="0"/>
              </a:rPr>
              <a:t>n</a:t>
            </a:r>
            <a:r>
              <a:rPr lang="en-US" altLang="zh-CN" sz="3400" b="1" dirty="0">
                <a:ea typeface="宋体" charset="-122"/>
                <a:cs typeface="Arial" charset="0"/>
              </a:rPr>
              <a:t>}.  </a:t>
            </a:r>
          </a:p>
          <a:p>
            <a:pPr marL="0" indent="0">
              <a:buNone/>
            </a:pPr>
            <a:r>
              <a:rPr lang="en-US" altLang="zh-CN" sz="3400" b="1" dirty="0">
                <a:ea typeface="宋体" charset="-122"/>
                <a:cs typeface="Arial" charset="0"/>
              </a:rPr>
              <a:t>Then the equivalence classes </a:t>
            </a:r>
          </a:p>
          <a:p>
            <a:pPr marL="0" indent="0">
              <a:buNone/>
            </a:pPr>
            <a:r>
              <a:rPr lang="en-US" altLang="zh-CN" sz="3400" b="1" dirty="0">
                <a:ea typeface="宋体" charset="-122"/>
                <a:cs typeface="Arial" charset="0"/>
              </a:rPr>
              <a:t>        {[s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1</a:t>
            </a:r>
            <a:r>
              <a:rPr lang="en-US" altLang="zh-CN" sz="3400" b="1" dirty="0">
                <a:ea typeface="宋体" charset="-122"/>
                <a:cs typeface="Arial" charset="0"/>
              </a:rPr>
              <a:t>], [s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2</a:t>
            </a:r>
            <a:r>
              <a:rPr lang="en-US" altLang="zh-CN" sz="3400" b="1" dirty="0">
                <a:ea typeface="宋体" charset="-122"/>
                <a:cs typeface="Arial" charset="0"/>
              </a:rPr>
              <a:t>], [s</a:t>
            </a:r>
            <a:r>
              <a:rPr lang="en-US" altLang="zh-CN" sz="3400" b="1" baseline="-25000" dirty="0">
                <a:ea typeface="宋体" charset="-122"/>
                <a:cs typeface="Arial" charset="0"/>
              </a:rPr>
              <a:t>3</a:t>
            </a:r>
            <a:r>
              <a:rPr lang="en-US" altLang="zh-CN" sz="3400" b="1" dirty="0">
                <a:ea typeface="宋体" charset="-122"/>
                <a:cs typeface="Arial" charset="0"/>
              </a:rPr>
              <a:t>], …., [</a:t>
            </a:r>
            <a:r>
              <a:rPr lang="en-US" altLang="zh-CN" sz="3400" b="1" dirty="0" err="1">
                <a:ea typeface="宋体" charset="-122"/>
                <a:cs typeface="Arial" charset="0"/>
              </a:rPr>
              <a:t>s</a:t>
            </a:r>
            <a:r>
              <a:rPr lang="en-US" altLang="zh-CN" sz="3400" b="1" baseline="-25000" dirty="0" err="1">
                <a:ea typeface="宋体" charset="-122"/>
                <a:cs typeface="Arial" charset="0"/>
              </a:rPr>
              <a:t>n</a:t>
            </a:r>
            <a:r>
              <a:rPr lang="en-US" altLang="zh-CN" sz="3400" b="1" dirty="0">
                <a:ea typeface="宋体" charset="-122"/>
                <a:cs typeface="Arial" charset="0"/>
              </a:rPr>
              <a:t>]} </a:t>
            </a:r>
          </a:p>
          <a:p>
            <a:pPr marL="0" indent="0">
              <a:buNone/>
            </a:pPr>
            <a:r>
              <a:rPr lang="en-US" altLang="zh-CN" sz="3400" b="1" dirty="0">
                <a:ea typeface="宋体" charset="-122"/>
                <a:cs typeface="Arial" charset="0"/>
              </a:rPr>
              <a:t>of R form a partition. </a:t>
            </a:r>
            <a:endParaRPr lang="zh-CN" altLang="en-US" sz="3400" b="1" dirty="0">
              <a:ea typeface="宋体" charset="-122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1EDB6E2-794B-491E-9102-4B44C827DF83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Equivalence relation to Partitions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10600" cy="4879975"/>
          </a:xfrm>
        </p:spPr>
        <p:txBody>
          <a:bodyPr/>
          <a:lstStyle/>
          <a:p>
            <a:r>
              <a:rPr lang="en-US" altLang="zh-CN" sz="3400" b="1" dirty="0">
                <a:ea typeface="宋体" charset="-122"/>
                <a:cs typeface="Arial" charset="0"/>
              </a:rPr>
              <a:t>E.g. in (N,</a:t>
            </a:r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  =mod4):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      {[0], [1], [2], [3], [4], [5],……..}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   =  {[0], [1], [2], [3]}</a:t>
            </a:r>
            <a:endParaRPr lang="zh-CN" altLang="en-US" sz="3400" b="1" dirty="0">
              <a:ea typeface="宋体" charset="-122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04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1EDB6E2-794B-491E-9102-4B44C827DF8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Partitions to Equivalence relation 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106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Arial" charset="0"/>
              </a:rPr>
              <a:t>Theorem </a:t>
            </a:r>
            <a:r>
              <a:rPr lang="en-US" altLang="zh-CN" sz="2800" b="1" dirty="0">
                <a:solidFill>
                  <a:srgbClr val="000000"/>
                </a:solidFill>
                <a:ea typeface="宋体" charset="-122"/>
                <a:cs typeface="Arial" charset="0"/>
              </a:rPr>
              <a:t>3[</a:t>
            </a:r>
            <a:r>
              <a:rPr lang="en-US" altLang="zh-CN" sz="2800" dirty="0">
                <a:ea typeface="宋体" charset="-122"/>
              </a:rPr>
              <a:t>Partitions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</a:t>
            </a:r>
            <a:r>
              <a:rPr lang="en-US" altLang="zh-CN" sz="2800" dirty="0">
                <a:ea typeface="宋体" charset="-122"/>
              </a:rPr>
              <a:t> Equivalence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Arial" charset="0"/>
              </a:rPr>
              <a:t>].</a:t>
            </a:r>
            <a:r>
              <a:rPr lang="en-US" altLang="zh-CN" b="1" dirty="0">
                <a:ea typeface="宋体" charset="-122"/>
                <a:cs typeface="Arial" charset="0"/>
              </a:rPr>
              <a:t> Given a partition { A</a:t>
            </a:r>
            <a:r>
              <a:rPr lang="en-US" altLang="zh-CN" b="1" baseline="-25000" dirty="0">
                <a:ea typeface="宋体" charset="-122"/>
                <a:cs typeface="Arial" charset="0"/>
              </a:rPr>
              <a:t>i </a:t>
            </a:r>
            <a:r>
              <a:rPr lang="en-US" altLang="zh-CN" b="1" dirty="0">
                <a:ea typeface="宋体" charset="-122"/>
                <a:cs typeface="Arial" charset="0"/>
              </a:rPr>
              <a:t>| </a:t>
            </a:r>
            <a:r>
              <a:rPr lang="en-US" altLang="zh-CN" b="1" dirty="0" err="1">
                <a:ea typeface="宋体" charset="-122"/>
                <a:cs typeface="Arial" charset="0"/>
              </a:rPr>
              <a:t>i</a:t>
            </a:r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en-US" altLang="zh-CN" b="1" dirty="0">
                <a:ea typeface="宋体" charset="-122"/>
                <a:cs typeface="Arial" charset="0"/>
                <a:sym typeface="Symbol" pitchFamily="18" charset="2"/>
              </a:rPr>
              <a:t> I</a:t>
            </a:r>
            <a:r>
              <a:rPr lang="en-US" altLang="zh-CN" b="1" dirty="0">
                <a:ea typeface="宋体" charset="-122"/>
                <a:cs typeface="Arial" charset="0"/>
              </a:rPr>
              <a:t>} of the set S,  there is an equivalence relation R that has the sets Ai, </a:t>
            </a:r>
            <a:r>
              <a:rPr lang="en-US" altLang="zh-CN" b="1" dirty="0" err="1">
                <a:ea typeface="宋体" charset="-122"/>
                <a:cs typeface="Arial" charset="0"/>
              </a:rPr>
              <a:t>i</a:t>
            </a:r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en-US" altLang="zh-CN" b="1" dirty="0">
                <a:ea typeface="宋体" charset="-122"/>
                <a:cs typeface="Arial" charset="0"/>
                <a:sym typeface="Symbol" pitchFamily="18" charset="2"/>
              </a:rPr>
              <a:t> I, as its equivalence classes.</a:t>
            </a:r>
          </a:p>
          <a:p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Proof: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  we construct R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400" b="1" dirty="0">
                <a:ea typeface="宋体" charset="-122"/>
                <a:cs typeface="Arial" charset="0"/>
                <a:sym typeface="Symbol" pitchFamily="18" charset="2"/>
              </a:rPr>
              <a:t>  It is trivial to see R is an </a:t>
            </a:r>
            <a:r>
              <a:rPr lang="en-US" altLang="zh-CN" sz="3400" b="1" dirty="0">
                <a:ea typeface="宋体" charset="-122"/>
                <a:cs typeface="Arial" charset="0"/>
              </a:rPr>
              <a:t>equivalence relation </a:t>
            </a:r>
            <a:endParaRPr lang="en-US" altLang="zh-CN" sz="3400" b="1" dirty="0">
              <a:ea typeface="宋体" charset="-122"/>
              <a:cs typeface="Arial" charset="0"/>
              <a:sym typeface="Symbol" pitchFamily="18" charset="2"/>
            </a:endParaRPr>
          </a:p>
          <a:p>
            <a:endParaRPr lang="zh-CN" altLang="en-US" sz="3400" b="1" dirty="0">
              <a:ea typeface="宋体" charset="-122"/>
              <a:cs typeface="Arial" charset="0"/>
              <a:sym typeface="Symbol" pitchFamily="18" charset="2"/>
            </a:endParaRPr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27758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6E44881-5D8A-4B29-BBCA-7F69E087CFF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8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sz="3600" b="1" dirty="0">
                <a:ea typeface="宋体" charset="-122"/>
              </a:rPr>
              <a:t>R</a:t>
            </a:r>
            <a:r>
              <a:rPr lang="en-US" altLang="zh-CN" sz="3600" b="1" dirty="0">
                <a:ea typeface="宋体" charset="-122"/>
                <a:cs typeface="Arial" charset="0"/>
              </a:rPr>
              <a:t> is an equivalence relation </a:t>
            </a:r>
            <a:r>
              <a:rPr lang="en-US" altLang="zh-CN" sz="3600" b="1" dirty="0">
                <a:ea typeface="宋体" charset="-122"/>
              </a:rPr>
              <a:t>produced by the partition </a:t>
            </a:r>
            <a:r>
              <a:rPr lang="en-GB" altLang="zh-CN" sz="3600" b="1" dirty="0"/>
              <a:t>{{1,2,3},{4},{5,6}} </a:t>
            </a:r>
            <a:r>
              <a:rPr lang="en-US" altLang="zh-CN" sz="3600" b="1" dirty="0"/>
              <a:t>of</a:t>
            </a:r>
            <a:r>
              <a:rPr lang="en-GB" altLang="zh-CN" sz="3600" b="1" dirty="0"/>
              <a:t> A={1,2,3,4,5,6} </a:t>
            </a:r>
            <a:r>
              <a:rPr lang="en-US" altLang="zh-CN" sz="3600" b="1" dirty="0">
                <a:ea typeface="宋体" charset="-122"/>
              </a:rPr>
              <a:t>.</a:t>
            </a:r>
          </a:p>
          <a:p>
            <a:pPr>
              <a:buNone/>
            </a:pPr>
            <a:r>
              <a:rPr lang="en-US" altLang="zh-CN" sz="3600" b="1" dirty="0">
                <a:ea typeface="宋体" charset="-122"/>
              </a:rPr>
              <a:t>List the elements of R?</a:t>
            </a:r>
          </a:p>
          <a:p>
            <a:pPr>
              <a:buNone/>
            </a:pPr>
            <a:endParaRPr lang="en-GB" altLang="zh-CN" sz="3600" b="1" dirty="0"/>
          </a:p>
          <a:p>
            <a:pPr>
              <a:buNone/>
            </a:pPr>
            <a:r>
              <a:rPr lang="en-GB" altLang="zh-CN" sz="3600" b="1" dirty="0"/>
              <a:t>R= {1,2,3}</a:t>
            </a:r>
            <a:r>
              <a:rPr lang="en-US" altLang="zh-CN" sz="3600" b="1" baseline="30000" dirty="0"/>
              <a:t>2 </a:t>
            </a:r>
            <a:r>
              <a:rPr lang="en-US" altLang="zh-CN" sz="3600" b="1" dirty="0"/>
              <a:t>U</a:t>
            </a:r>
            <a:r>
              <a:rPr lang="en-GB" altLang="zh-CN" sz="3600" b="1" dirty="0"/>
              <a:t>{4}</a:t>
            </a:r>
            <a:r>
              <a:rPr lang="en-US" altLang="zh-CN" sz="3600" b="1" baseline="30000" dirty="0"/>
              <a:t> 2</a:t>
            </a:r>
            <a:r>
              <a:rPr lang="en-US" altLang="zh-CN" sz="3600" b="1" dirty="0"/>
              <a:t>U</a:t>
            </a:r>
            <a:r>
              <a:rPr lang="en-GB" altLang="zh-CN" sz="3600" b="1" dirty="0"/>
              <a:t>{5,6}</a:t>
            </a:r>
            <a:r>
              <a:rPr lang="en-US" altLang="zh-CN" sz="3600" b="1" baseline="30000" dirty="0"/>
              <a:t> 2</a:t>
            </a:r>
            <a:endParaRPr lang="en-GB" altLang="zh-CN" sz="3600" b="1" dirty="0"/>
          </a:p>
          <a:p>
            <a:pPr>
              <a:buNone/>
            </a:pPr>
            <a:r>
              <a:rPr lang="en-US" altLang="zh-CN" sz="3600" b="1" dirty="0"/>
              <a:t>=</a:t>
            </a:r>
            <a:r>
              <a:rPr lang="en-GB" altLang="zh-CN" sz="3600" b="1" dirty="0"/>
              <a:t>{</a:t>
            </a:r>
            <a:r>
              <a:rPr lang="en-GB" altLang="zh-CN" sz="3600" b="1" dirty="0">
                <a:solidFill>
                  <a:srgbClr val="FF0000"/>
                </a:solidFill>
              </a:rPr>
              <a:t>(1,1),(2,2),(3,3),(1,2),(1,3),(2,3),(2,1),(3,1),(3,2)</a:t>
            </a:r>
            <a:r>
              <a:rPr lang="en-GB" altLang="zh-CN" sz="3600" b="1" dirty="0"/>
              <a:t> ,(4,4), </a:t>
            </a:r>
            <a:r>
              <a:rPr lang="en-GB" altLang="zh-CN" sz="3600" b="1" dirty="0">
                <a:solidFill>
                  <a:srgbClr val="000000"/>
                </a:solidFill>
              </a:rPr>
              <a:t>(5,5),(6,6),(5,6),(6,5)</a:t>
            </a:r>
            <a:r>
              <a:rPr lang="en-GB" altLang="zh-CN" sz="3600" b="1" dirty="0"/>
              <a:t> }</a:t>
            </a:r>
            <a:endParaRPr lang="en-US" altLang="zh-CN" sz="3600" b="1" dirty="0">
              <a:ea typeface="宋体" charset="-122"/>
            </a:endParaRPr>
          </a:p>
          <a:p>
            <a:pPr>
              <a:buNone/>
            </a:pPr>
            <a:endParaRPr lang="en-US" altLang="zh-CN" sz="36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Please prove the following theorem.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481F1-11A6-4A01-A5F3-BDEF8B6544C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15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5543B11-1642-4A5D-92BA-86C71FB0F2D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Homework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   c) e)</a:t>
            </a:r>
          </a:p>
          <a:p>
            <a:r>
              <a:rPr lang="en-US" altLang="zh-CN" dirty="0">
                <a:ea typeface="宋体" charset="-122"/>
              </a:rPr>
              <a:t>11</a:t>
            </a:r>
          </a:p>
          <a:p>
            <a:r>
              <a:rPr lang="en-US" altLang="zh-CN">
                <a:ea typeface="宋体" charset="-122"/>
              </a:rPr>
              <a:t>20  </a:t>
            </a:r>
            <a:r>
              <a:rPr lang="en-US" altLang="zh-CN" dirty="0" err="1">
                <a:ea typeface="宋体" charset="-122"/>
              </a:rPr>
              <a:t>b,e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89CB3-6368-4A05-8CED-CC39D261E4B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E9FB532-E637-4D90-86A3-F1E2C6C4CE21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27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7.5 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2D0B127-9D19-4D9B-8485-740BD244D8A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C0865DF-690B-49AC-98EC-7781DE089ECB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438400" y="27098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2057400" y="2590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gray">
          <a:xfrm>
            <a:off x="2590800" y="27654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Equivalence Relations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gray">
          <a:xfrm>
            <a:off x="2211388" y="268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438400" y="35480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2057400" y="3429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gray">
          <a:xfrm>
            <a:off x="2667000" y="3603625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Equivalence Class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gray">
          <a:xfrm>
            <a:off x="2211388" y="352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452688" y="43862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2071688" y="4267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40" name="Text Box 6"/>
          <p:cNvSpPr txBox="1">
            <a:spLocks noChangeArrowheads="1"/>
          </p:cNvSpPr>
          <p:nvPr/>
        </p:nvSpPr>
        <p:spPr bwMode="gray">
          <a:xfrm>
            <a:off x="2605088" y="44418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Equivalence and Partitions</a:t>
            </a:r>
          </a:p>
        </p:txBody>
      </p:sp>
      <p:sp>
        <p:nvSpPr>
          <p:cNvPr id="17441" name="Text Box 7"/>
          <p:cNvSpPr txBox="1">
            <a:spLocks noChangeArrowheads="1"/>
          </p:cNvSpPr>
          <p:nvPr/>
        </p:nvSpPr>
        <p:spPr bwMode="gray">
          <a:xfrm>
            <a:off x="2225675" y="43656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4677DB-2948-458A-B3BB-F9D0163D619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6215ED7-A69F-49B9-8246-CD7AEDD6B28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3276600"/>
            <a:ext cx="2667000" cy="8382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charset="-122"/>
              </a:rPr>
              <a:t>Equivalence Relations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800" b="1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0503748-89AB-4D7F-ABBC-42D38CD5837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§7.5: Equivalence Relations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Definition: An </a:t>
            </a:r>
            <a:r>
              <a:rPr lang="en-US" altLang="zh-CN" b="1" i="1" dirty="0">
                <a:ea typeface="宋体" charset="-122"/>
              </a:rPr>
              <a:t>equivalence relation</a:t>
            </a:r>
            <a:r>
              <a:rPr lang="en-US" altLang="zh-CN" b="1" dirty="0">
                <a:ea typeface="宋体" charset="-122"/>
              </a:rPr>
              <a:t> on a set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is any binary relation on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that is      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zh-CN" b="1" i="1" dirty="0">
                <a:ea typeface="宋体" charset="-122"/>
              </a:rPr>
              <a:t>    reflexive,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zh-CN" b="1" i="1" dirty="0">
                <a:ea typeface="宋体" charset="-122"/>
              </a:rPr>
              <a:t>    symmetric,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zh-CN" b="1" i="1" dirty="0">
                <a:ea typeface="宋体" charset="-122"/>
              </a:rPr>
              <a:t>    and transitive.</a:t>
            </a:r>
          </a:p>
          <a:p>
            <a:pPr lvl="1"/>
            <a:r>
              <a:rPr lang="en-US" altLang="zh-CN" b="1" i="1" dirty="0">
                <a:ea typeface="宋体" charset="-122"/>
              </a:rPr>
              <a:t>E.g.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=</a:t>
            </a:r>
            <a:r>
              <a:rPr lang="en-US" altLang="zh-CN" b="1" dirty="0">
                <a:ea typeface="宋体" charset="-122"/>
              </a:rPr>
              <a:t>  is an equivalence relation.</a:t>
            </a:r>
          </a:p>
          <a:p>
            <a:pPr lvl="1"/>
            <a:r>
              <a:rPr lang="en-GB" altLang="zh-CN" b="1" dirty="0"/>
              <a:t>But many other relations follow this pattern too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F7FF8C1-742F-421D-9DBE-CF657D70810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685800"/>
          </a:xfrm>
        </p:spPr>
        <p:txBody>
          <a:bodyPr/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§7.5: </a:t>
            </a:r>
            <a:r>
              <a:rPr lang="en-US" altLang="zh-CN" dirty="0">
                <a:ea typeface="宋体" charset="-122"/>
              </a:rPr>
              <a:t>Equivalence Relation</a:t>
            </a:r>
            <a:endParaRPr lang="en-US" altLang="zh-CN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Example</a:t>
            </a:r>
            <a:r>
              <a:rPr lang="en-US" altLang="zh-CN" b="1" i="1">
                <a:ea typeface="宋体" charset="-122"/>
              </a:rPr>
              <a:t>.</a:t>
            </a:r>
            <a:r>
              <a:rPr lang="en-US" altLang="zh-CN" b="1">
                <a:ea typeface="宋体" charset="-122"/>
              </a:rPr>
              <a:t>  </a:t>
            </a:r>
            <a:r>
              <a:rPr lang="en-US" altLang="zh-CN" b="1" dirty="0">
                <a:ea typeface="宋体" charset="-122"/>
              </a:rPr>
              <a:t>For any function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→B</a:t>
            </a:r>
            <a:r>
              <a:rPr lang="en-US" altLang="zh-CN" b="1" dirty="0">
                <a:ea typeface="宋体" charset="-122"/>
              </a:rPr>
              <a:t>, the relation </a:t>
            </a:r>
            <a:r>
              <a:rPr lang="en-US" altLang="zh-CN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have the same </a:t>
            </a:r>
            <a:r>
              <a:rPr lang="en-US" altLang="zh-CN" b="1" i="1" dirty="0">
                <a:ea typeface="宋体" charset="-122"/>
              </a:rPr>
              <a:t>f</a:t>
            </a:r>
            <a:r>
              <a:rPr lang="en-US" altLang="zh-CN" b="1" dirty="0">
                <a:ea typeface="宋体" charset="-122"/>
              </a:rPr>
              <a:t> value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r>
              <a:rPr lang="en-US" altLang="zh-CN" b="1" dirty="0">
                <a:ea typeface="宋体" charset="-122"/>
              </a:rPr>
              <a:t>, or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         {(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 |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)=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)}</a:t>
            </a:r>
            <a:r>
              <a:rPr lang="en-US" altLang="zh-CN" b="1" dirty="0">
                <a:ea typeface="宋体" charset="-122"/>
              </a:rPr>
              <a:t>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is an equivalence relation, </a:t>
            </a:r>
          </a:p>
          <a:p>
            <a:pPr>
              <a:lnSpc>
                <a:spcPct val="90000"/>
              </a:lnSpc>
            </a:pPr>
            <a:endParaRPr lang="en-US" altLang="zh-CN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Example</a:t>
            </a:r>
            <a:r>
              <a:rPr lang="en-US" altLang="zh-CN" b="1" i="1" dirty="0">
                <a:ea typeface="宋体" charset="-122"/>
              </a:rPr>
              <a:t>.</a:t>
            </a:r>
            <a:r>
              <a:rPr lang="en-US" altLang="zh-CN" b="1" dirty="0">
                <a:ea typeface="宋体" charset="-122"/>
              </a:rPr>
              <a:t> let </a:t>
            </a:r>
            <a:r>
              <a:rPr lang="en-US" altLang="zh-CN" b="1" i="1" dirty="0">
                <a:ea typeface="宋体" charset="-122"/>
              </a:rPr>
              <a:t>m=</a:t>
            </a:r>
            <a:r>
              <a:rPr lang="en-US" altLang="zh-CN" b="1" i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mother of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r>
              <a:rPr lang="en-US" altLang="zh-CN" b="1" dirty="0">
                <a:ea typeface="宋体" charset="-122"/>
              </a:rPr>
              <a:t> then =</a:t>
            </a:r>
            <a:r>
              <a:rPr lang="en-US" altLang="zh-CN" b="1" i="1" baseline="-25000" dirty="0">
                <a:ea typeface="宋体" charset="-122"/>
              </a:rPr>
              <a:t>m</a:t>
            </a:r>
            <a:r>
              <a:rPr lang="en-US" altLang="zh-CN" b="1" dirty="0">
                <a:ea typeface="宋体" charset="-122"/>
              </a:rPr>
              <a:t> = </a:t>
            </a:r>
            <a:r>
              <a:rPr lang="en-US" altLang="zh-CN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have the same mother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r>
              <a:rPr lang="en-US" altLang="zh-CN" b="1" dirty="0">
                <a:ea typeface="宋体" charset="-122"/>
              </a:rPr>
              <a:t> is an equivalence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7CE82F4-B67E-4F6F-BD67-B51DE0AB150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Equivalence Relation Examples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marL="609600" indent="-609600"/>
            <a:r>
              <a:rPr lang="zh-CN" altLang="en-US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Strings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and </a:t>
            </a:r>
            <a:r>
              <a:rPr lang="en-US" altLang="zh-CN" b="1" i="1" dirty="0">
                <a:ea typeface="宋体" charset="-122"/>
              </a:rPr>
              <a:t>b</a:t>
            </a:r>
            <a:r>
              <a:rPr lang="en-US" altLang="zh-CN" b="1" dirty="0">
                <a:ea typeface="宋体" charset="-122"/>
              </a:rPr>
              <a:t> are the same length.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  <a:endParaRPr lang="en-US" altLang="zh-CN" b="1" dirty="0">
              <a:ea typeface="宋体" charset="-122"/>
            </a:endParaRPr>
          </a:p>
          <a:p>
            <a:pPr marL="609600" indent="-609600"/>
            <a:r>
              <a:rPr lang="en-US" altLang="zh-CN" b="1" dirty="0">
                <a:latin typeface="Times New Roman"/>
                <a:ea typeface="宋体" charset="-122"/>
              </a:rPr>
              <a:t>“</a:t>
            </a:r>
            <a:r>
              <a:rPr lang="en-US" altLang="zh-CN" b="1" dirty="0">
                <a:ea typeface="宋体" charset="-122"/>
              </a:rPr>
              <a:t>Integers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and </a:t>
            </a:r>
            <a:r>
              <a:rPr lang="en-US" altLang="zh-CN" b="1" i="1" dirty="0">
                <a:ea typeface="宋体" charset="-122"/>
              </a:rPr>
              <a:t>b</a:t>
            </a:r>
            <a:r>
              <a:rPr lang="en-US" altLang="zh-CN" b="1" dirty="0">
                <a:ea typeface="宋体" charset="-122"/>
              </a:rPr>
              <a:t> have the same absolute value.</a:t>
            </a:r>
            <a:r>
              <a:rPr lang="en-US" altLang="zh-CN" b="1" dirty="0">
                <a:latin typeface="Times New Roman"/>
                <a:ea typeface="宋体" charset="-122"/>
              </a:rPr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62176E4-0FF9-4F31-954C-46A5D3947BF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Equivalence Relation Examples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4625"/>
            <a:ext cx="8686800" cy="487997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altLang="zh-CN" b="1" dirty="0"/>
              <a:t>How about: </a:t>
            </a:r>
            <a:r>
              <a:rPr lang="en-GB" altLang="zh-CN" b="1" dirty="0">
                <a:solidFill>
                  <a:srgbClr val="FF0000"/>
                </a:solidFill>
              </a:rPr>
              <a:t>R(</a:t>
            </a:r>
            <a:r>
              <a:rPr lang="en-GB" altLang="zh-CN" b="1" dirty="0" err="1">
                <a:solidFill>
                  <a:srgbClr val="FF0000"/>
                </a:solidFill>
              </a:rPr>
              <a:t>f,g</a:t>
            </a:r>
            <a:r>
              <a:rPr lang="en-GB" altLang="zh-CN" b="1" dirty="0">
                <a:solidFill>
                  <a:srgbClr val="FF0000"/>
                </a:solidFill>
              </a:rPr>
              <a:t>) </a:t>
            </a:r>
            <a:r>
              <a:rPr lang="en-GB" altLang="zh-CN" b="1" dirty="0">
                <a:solidFill>
                  <a:srgbClr val="FF0000"/>
                </a:solidFill>
                <a:sym typeface="Symbol" pitchFamily="18" charset="2"/>
              </a:rPr>
              <a:t> f(2)=g(2)</a:t>
            </a:r>
            <a:r>
              <a:rPr lang="en-GB" altLang="zh-CN" b="1" dirty="0">
                <a:sym typeface="Symbol" pitchFamily="18" charset="2"/>
              </a:rPr>
              <a:t> ?</a:t>
            </a:r>
          </a:p>
          <a:p>
            <a:pPr marL="0" indent="0">
              <a:buNone/>
            </a:pPr>
            <a:r>
              <a:rPr lang="en-GB" altLang="zh-CN" b="1" dirty="0">
                <a:sym typeface="Symbol" pitchFamily="18" charset="2"/>
              </a:rPr>
              <a:t>  Yes.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altLang="zh-CN" b="1" dirty="0">
                <a:solidFill>
                  <a:srgbClr val="000000"/>
                </a:solidFill>
                <a:sym typeface="Symbol" pitchFamily="18" charset="2"/>
              </a:rPr>
              <a:t>Reflexivity</a:t>
            </a:r>
            <a:r>
              <a:rPr lang="en-GB" altLang="zh-CN" b="1" dirty="0">
                <a:sym typeface="Symbol" pitchFamily="18" charset="2"/>
              </a:rPr>
              <a:t>: f(2)=f(2), for all 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altLang="zh-CN" b="1" dirty="0" err="1">
                <a:solidFill>
                  <a:srgbClr val="000000"/>
                </a:solidFill>
                <a:sym typeface="Symbol" pitchFamily="18" charset="2"/>
              </a:rPr>
              <a:t>Sym</a:t>
            </a:r>
            <a:r>
              <a:rPr lang="en-GB" altLang="zh-CN" b="1" dirty="0">
                <a:sym typeface="Symbol" pitchFamily="18" charset="2"/>
              </a:rPr>
              <a:t>: f(2)=g(2) implies g(2)=f(2)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altLang="zh-CN" b="1" dirty="0">
                <a:solidFill>
                  <a:srgbClr val="000000"/>
                </a:solidFill>
                <a:sym typeface="Symbol" pitchFamily="18" charset="2"/>
              </a:rPr>
              <a:t>Trans</a:t>
            </a:r>
            <a:r>
              <a:rPr lang="en-GB" altLang="zh-CN" b="1" dirty="0">
                <a:sym typeface="Symbol" pitchFamily="18" charset="2"/>
              </a:rPr>
              <a:t>: f(2)=g(2) and g(2)=h(2)</a:t>
            </a:r>
            <a:br>
              <a:rPr lang="en-GB" altLang="zh-CN" b="1" dirty="0">
                <a:sym typeface="Symbol" pitchFamily="18" charset="2"/>
              </a:rPr>
            </a:br>
            <a:r>
              <a:rPr lang="en-GB" altLang="zh-CN" b="1" dirty="0">
                <a:sym typeface="Symbol" pitchFamily="18" charset="2"/>
              </a:rPr>
              <a:t>                   implies f(2)=h(2).  </a:t>
            </a:r>
          </a:p>
          <a:p>
            <a:pPr marL="609600" indent="-609600"/>
            <a:endParaRPr lang="en-GB" altLang="zh-CN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F2301B8-FF78-4D72-A9CF-9F07CBFBC17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Equivalence Relation Examples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altLang="zh-CN" b="1" dirty="0"/>
              <a:t>How about </a:t>
            </a:r>
            <a:r>
              <a:rPr lang="en-GB" altLang="zh-CN" b="1" dirty="0">
                <a:solidFill>
                  <a:srgbClr val="FF0000"/>
                </a:solidFill>
              </a:rPr>
              <a:t>R(</a:t>
            </a:r>
            <a:r>
              <a:rPr lang="en-GB" altLang="zh-CN" b="1" dirty="0" err="1">
                <a:solidFill>
                  <a:srgbClr val="FF0000"/>
                </a:solidFill>
              </a:rPr>
              <a:t>f,g</a:t>
            </a:r>
            <a:r>
              <a:rPr lang="en-GB" altLang="zh-CN" b="1" dirty="0">
                <a:solidFill>
                  <a:srgbClr val="FF0000"/>
                </a:solidFill>
              </a:rPr>
              <a:t>) </a:t>
            </a:r>
            <a:r>
              <a:rPr lang="en-GB" altLang="zh-CN" b="1" dirty="0">
                <a:solidFill>
                  <a:srgbClr val="FF0000"/>
                </a:solidFill>
                <a:sym typeface="Symbol" pitchFamily="18" charset="2"/>
              </a:rPr>
              <a:t> f(1)=g(1)f(2)=g(2)</a:t>
            </a:r>
            <a:r>
              <a:rPr lang="en-GB" altLang="zh-CN" b="1" dirty="0">
                <a:sym typeface="Symbol" pitchFamily="18" charset="2"/>
              </a:rPr>
              <a:t> ?</a:t>
            </a:r>
          </a:p>
          <a:p>
            <a:pPr>
              <a:buFont typeface="Wingdings" pitchFamily="2" charset="2"/>
              <a:buNone/>
            </a:pPr>
            <a:endParaRPr lang="en-GB" altLang="zh-CN" b="1" dirty="0">
              <a:sym typeface="Symbol" pitchFamily="18" charset="2"/>
            </a:endParaRPr>
          </a:p>
          <a:p>
            <a:r>
              <a:rPr lang="en-GB" altLang="zh-CN" b="1" dirty="0">
                <a:sym typeface="Symbol" pitchFamily="18" charset="2"/>
              </a:rPr>
              <a:t>No. Counterexample against transitivity:</a:t>
            </a:r>
            <a:br>
              <a:rPr lang="en-GB" altLang="zh-CN" b="1" dirty="0">
                <a:sym typeface="Symbol" pitchFamily="18" charset="2"/>
              </a:rPr>
            </a:br>
            <a:endParaRPr lang="en-GB" altLang="zh-CN" b="1" dirty="0">
              <a:sym typeface="Symbol" pitchFamily="18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GB" altLang="zh-CN" b="1" dirty="0">
                <a:sym typeface="Symbol" pitchFamily="18" charset="2"/>
              </a:rPr>
              <a:t>f(1)=</a:t>
            </a:r>
            <a:r>
              <a:rPr lang="en-GB" altLang="zh-CN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GB" altLang="zh-CN" b="1" dirty="0">
                <a:sym typeface="Symbol" pitchFamily="18" charset="2"/>
              </a:rPr>
              <a:t>, f(2)=b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GB" altLang="zh-CN" b="1" dirty="0">
                <a:sym typeface="Symbol" pitchFamily="18" charset="2"/>
              </a:rPr>
              <a:t>g(1)=</a:t>
            </a:r>
            <a:r>
              <a:rPr lang="en-GB" altLang="zh-CN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GB" altLang="zh-CN" b="1" dirty="0">
                <a:sym typeface="Symbol" pitchFamily="18" charset="2"/>
              </a:rPr>
              <a:t>, g(2)=</a:t>
            </a:r>
            <a:r>
              <a:rPr lang="en-GB" altLang="zh-CN" b="1" dirty="0">
                <a:solidFill>
                  <a:srgbClr val="FF0000"/>
                </a:solidFill>
                <a:sym typeface="Symbol" pitchFamily="18" charset="2"/>
              </a:rPr>
              <a:t>c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GB" altLang="zh-CN" b="1" dirty="0">
                <a:sym typeface="Symbol" pitchFamily="18" charset="2"/>
              </a:rPr>
              <a:t>h(1)=</a:t>
            </a:r>
            <a:r>
              <a:rPr lang="en-US" altLang="zh-CN" b="1" dirty="0">
                <a:sym typeface="Symbol" pitchFamily="18" charset="2"/>
              </a:rPr>
              <a:t>d</a:t>
            </a:r>
            <a:r>
              <a:rPr lang="en-GB" altLang="zh-CN" b="1" dirty="0">
                <a:sym typeface="Symbol" pitchFamily="18" charset="2"/>
              </a:rPr>
              <a:t>, h(2)=</a:t>
            </a:r>
            <a:r>
              <a:rPr lang="en-GB" altLang="zh-CN" b="1" dirty="0">
                <a:solidFill>
                  <a:srgbClr val="FF0000"/>
                </a:solidFill>
                <a:sym typeface="Symbol" pitchFamily="18" charset="2"/>
              </a:rPr>
              <a:t>c</a:t>
            </a:r>
          </a:p>
          <a:p>
            <a:endParaRPr lang="en-GB" altLang="zh-CN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2166</TotalTime>
  <Words>1076</Words>
  <Application>Microsoft Office PowerPoint</Application>
  <PresentationFormat>全屏显示(4:3)</PresentationFormat>
  <Paragraphs>168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§7.5: Equivalence Relations</vt:lpstr>
      <vt:lpstr>§7.5: Equivalence Relation</vt:lpstr>
      <vt:lpstr>Equivalence Relation Examples</vt:lpstr>
      <vt:lpstr>Equivalence Relation Examples</vt:lpstr>
      <vt:lpstr>Equivalence Relation Examples</vt:lpstr>
      <vt:lpstr>Example 4</vt:lpstr>
      <vt:lpstr>PowerPoint 演示文稿</vt:lpstr>
      <vt:lpstr>Definition 2</vt:lpstr>
      <vt:lpstr>PowerPoint 演示文稿</vt:lpstr>
      <vt:lpstr>Equivalence Classes</vt:lpstr>
      <vt:lpstr>Equivalence Classes</vt:lpstr>
      <vt:lpstr>Equivalence Class Examples</vt:lpstr>
      <vt:lpstr>PowerPoint 演示文稿</vt:lpstr>
      <vt:lpstr>Partitions</vt:lpstr>
      <vt:lpstr>Partitions and equivalence classes</vt:lpstr>
      <vt:lpstr>Equivalence relation to Partitions</vt:lpstr>
      <vt:lpstr>Equivalence relation to Partitions</vt:lpstr>
      <vt:lpstr>Equivalence relation to Partitions</vt:lpstr>
      <vt:lpstr>Partitions to Equivalence relation </vt:lpstr>
      <vt:lpstr>Example 8</vt:lpstr>
      <vt:lpstr>PowerPoint 演示文稿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542</cp:revision>
  <cp:lastPrinted>1601-01-01T00:00:00Z</cp:lastPrinted>
  <dcterms:created xsi:type="dcterms:W3CDTF">1601-01-01T00:00:00Z</dcterms:created>
  <dcterms:modified xsi:type="dcterms:W3CDTF">2021-11-03T14:43:23Z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