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7" r:id="rId2"/>
    <p:sldId id="258" r:id="rId3"/>
    <p:sldId id="259" r:id="rId4"/>
    <p:sldId id="271" r:id="rId5"/>
    <p:sldId id="304" r:id="rId6"/>
    <p:sldId id="305" r:id="rId7"/>
    <p:sldId id="360" r:id="rId8"/>
    <p:sldId id="306" r:id="rId9"/>
    <p:sldId id="347" r:id="rId10"/>
    <p:sldId id="307" r:id="rId11"/>
    <p:sldId id="356" r:id="rId12"/>
    <p:sldId id="357" r:id="rId13"/>
    <p:sldId id="358" r:id="rId14"/>
    <p:sldId id="308" r:id="rId15"/>
    <p:sldId id="310" r:id="rId16"/>
    <p:sldId id="314" r:id="rId17"/>
    <p:sldId id="349" r:id="rId18"/>
    <p:sldId id="348" r:id="rId19"/>
    <p:sldId id="350" r:id="rId20"/>
    <p:sldId id="337" r:id="rId21"/>
    <p:sldId id="339" r:id="rId22"/>
    <p:sldId id="316" r:id="rId23"/>
    <p:sldId id="317" r:id="rId24"/>
    <p:sldId id="351" r:id="rId25"/>
    <p:sldId id="352" r:id="rId26"/>
    <p:sldId id="336" r:id="rId27"/>
    <p:sldId id="353" r:id="rId28"/>
    <p:sldId id="319" r:id="rId29"/>
    <p:sldId id="340" r:id="rId30"/>
    <p:sldId id="355" r:id="rId31"/>
    <p:sldId id="341" r:id="rId32"/>
    <p:sldId id="322" r:id="rId33"/>
    <p:sldId id="354" r:id="rId34"/>
    <p:sldId id="343" r:id="rId35"/>
    <p:sldId id="323" r:id="rId36"/>
    <p:sldId id="345" r:id="rId37"/>
    <p:sldId id="329" r:id="rId38"/>
    <p:sldId id="330" r:id="rId39"/>
    <p:sldId id="331" r:id="rId40"/>
    <p:sldId id="332" r:id="rId41"/>
    <p:sldId id="333" r:id="rId42"/>
    <p:sldId id="324" r:id="rId43"/>
    <p:sldId id="361" r:id="rId44"/>
    <p:sldId id="326" r:id="rId45"/>
    <p:sldId id="327" r:id="rId46"/>
    <p:sldId id="328" r:id="rId47"/>
    <p:sldId id="346" r:id="rId48"/>
    <p:sldId id="359" r:id="rId49"/>
    <p:sldId id="334" r:id="rId50"/>
    <p:sldId id="303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94660"/>
  </p:normalViewPr>
  <p:slideViewPr>
    <p:cSldViewPr>
      <p:cViewPr varScale="1">
        <p:scale>
          <a:sx n="78" d="100"/>
          <a:sy n="7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772A8DC3-EE8F-42E7-B40E-2DBFF2EF2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919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fld id="{05A2E549-B7AA-417A-9B99-6809E1A75127}" type="datetime1">
              <a:rPr lang="zh-CN" altLang="en-US"/>
              <a:pPr/>
              <a:t>2021/11/8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pPr>
              <a:defRPr/>
            </a:pPr>
            <a:fld id="{4AC09C95-5E2D-4472-8311-8C59A4A51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4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B1387-FC6C-4FB3-B2B5-61860EB513E9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4115-2808-41C0-A53F-812A19B1C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07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325CE-FFC2-4BBE-B954-2936D6B92B9D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4BA2B-63A8-4B6B-ACF9-DB700B174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09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0B0BF-D798-4F15-83C3-06AF31DAF11B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E301-DD8A-4181-9ED3-402BD4F13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605E3-A4BB-47B4-883B-26AD78CF5D7D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A0D8-1710-4E27-B014-C08F4C825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5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258EB-ED02-4FF8-9CB7-640C71BDEB20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4528-E6B1-450C-9892-456AD0B4C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F3D31-7817-4DBB-9B42-156DE8B60CE0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3C75-C001-41DE-85F3-6BFA3850F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27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6B662-1D52-4524-BC50-9A3972964DBF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CE75D-2DC6-4E6A-B134-D05248F3D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611DB-A9BE-41FD-93C7-697F16E00942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5939-FCC4-4413-8FF2-9E37DED2E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53832-38C2-4C3A-9A50-C19165C1842A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9D0CE-026F-4F58-AD09-B56AA4662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8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C3B6B-3E42-4CE0-9BB9-F5D9033488F4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10B49-819C-419B-967C-F3BDE726F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76844-EA21-44A1-9783-D55B8A0F4A0E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E90E6-3FD1-4794-AB43-CF0F3FB04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0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1F6BC-7C35-478F-8CA5-384E27A80CF8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E364A-C6CB-45B3-84D0-586768184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0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D30E2-C909-4012-8661-68EE038E4635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14F73-8366-4DD4-911E-CEA30D080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56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133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00682E22-4DA6-432B-988C-2AAA9CEAF1EB}" type="datetime1">
              <a:rPr lang="zh-CN" altLang="en-US"/>
              <a:pPr/>
              <a:t>2021/11/8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3317DA8-0129-4BA4-9F1E-731E478CC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5229C-6730-4E81-922C-21A8B935A4B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80812E9-7E4B-4C1E-BA77-065C026E0491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charset="-122"/>
              </a:rPr>
              <a:t>Discrete Mathematics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charset="-122"/>
              </a:rPr>
              <a:t>South China University of Technology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2019F07-5295-4138-A805-D466CB0B3A54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Definition 3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458200" cy="4879975"/>
          </a:xfrm>
        </p:spPr>
        <p:txBody>
          <a:bodyPr/>
          <a:lstStyle/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endParaRPr lang="en-US" altLang="zh-CN" b="1" dirty="0">
              <a:ea typeface="宋体" charset="-122"/>
            </a:endParaRPr>
          </a:p>
          <a:p>
            <a:pPr marL="0" indent="0">
              <a:buNone/>
            </a:pPr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(Z,≤) is totally ordered, but (Z+, | )  is not.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2D274A-FEBC-4454-85AB-A1147AD2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2785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1AAAA52-8494-46F6-A811-84951860D92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A2E35CD-B5B1-4B44-9057-49FC052EDF7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26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2666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26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3276600"/>
            <a:ext cx="3962400" cy="1066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宋体" charset="-122"/>
              </a:rPr>
              <a:t>Lexicographic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宋体" charset="-122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28863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2C1CCC1-CD22-4AC9-B8D1-DDED6E46985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The lexicographic ordering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(a1, a2) &lt; (b1, b2) is defined as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charset="-122"/>
              </a:rPr>
              <a:t>Either if a1 &lt; b1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charset="-122"/>
              </a:rPr>
              <a:t>or if both a1 = b1 and a2 &lt; b2</a:t>
            </a: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(3,5) &lt; (4,8)    (3,8) &lt; (4,5)   (4,9) &lt; (4,11)</a:t>
            </a:r>
          </a:p>
          <a:p>
            <a:r>
              <a:rPr lang="en-US" altLang="zh-CN" b="1" dirty="0">
                <a:ea typeface="宋体" charset="-122"/>
              </a:rPr>
              <a:t>(1,2,3,5) &lt; (1,2,4,3)</a:t>
            </a:r>
          </a:p>
          <a:p>
            <a:r>
              <a:rPr lang="en-US" altLang="zh-CN" b="1" dirty="0">
                <a:ea typeface="宋体" charset="-122"/>
              </a:rPr>
              <a:t>discreet &lt; discrete</a:t>
            </a:r>
          </a:p>
          <a:p>
            <a:r>
              <a:rPr lang="en-US" altLang="zh-CN" b="1" dirty="0">
                <a:ea typeface="宋体" charset="-122"/>
              </a:rPr>
              <a:t>discreet &lt; discreetness</a:t>
            </a:r>
          </a:p>
        </p:txBody>
      </p:sp>
    </p:spTree>
    <p:extLst>
      <p:ext uri="{BB962C8B-B14F-4D97-AF65-F5344CB8AC3E}">
        <p14:creationId xmlns:p14="http://schemas.microsoft.com/office/powerpoint/2010/main" val="2167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7599E27-E63F-4F23-A882-0C8774D1277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Lexicographic Order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(1,7) (2,7) (3,7) (4,7) (5,7) (6,7) (7,7)</a:t>
            </a:r>
          </a:p>
          <a:p>
            <a:r>
              <a:rPr lang="en-US" altLang="zh-CN" b="1" dirty="0">
                <a:ea typeface="宋体" charset="-122"/>
              </a:rPr>
              <a:t>(1,6) (2,6) (3,6) (4,6) (5,6) (6,6) (7,6)</a:t>
            </a:r>
          </a:p>
          <a:p>
            <a:r>
              <a:rPr lang="en-US" altLang="zh-CN" b="1" dirty="0">
                <a:ea typeface="宋体" charset="-122"/>
              </a:rPr>
              <a:t>(1,5) (2,5) (3,5) (4,5) (5,5) (6,5) (7,5)</a:t>
            </a:r>
          </a:p>
          <a:p>
            <a:r>
              <a:rPr lang="en-US" altLang="zh-CN" b="1" dirty="0">
                <a:ea typeface="宋体" charset="-122"/>
              </a:rPr>
              <a:t>(1,4) (2,4) (3,4) (4,4) (5,4) (6,4) (7,4)</a:t>
            </a:r>
          </a:p>
          <a:p>
            <a:r>
              <a:rPr lang="en-US" altLang="zh-CN" b="1" dirty="0">
                <a:ea typeface="宋体" charset="-122"/>
              </a:rPr>
              <a:t>(1,3) (2,3) (3,3) (4,3) (5,3) (6,3) (7,3)</a:t>
            </a:r>
          </a:p>
          <a:p>
            <a:r>
              <a:rPr lang="en-US" altLang="zh-CN" b="1" dirty="0">
                <a:ea typeface="宋体" charset="-122"/>
              </a:rPr>
              <a:t>(1,2) (2,2) (3,2) (4,2) (5,2) (6,2) (7,2)</a:t>
            </a:r>
          </a:p>
          <a:p>
            <a:r>
              <a:rPr lang="en-US" altLang="zh-CN" b="1" dirty="0">
                <a:ea typeface="宋体" charset="-122"/>
              </a:rPr>
              <a:t>(1,1) (2,1) (3,1) (4,1) (5,1) (6,1) (7,1)</a:t>
            </a:r>
          </a:p>
          <a:p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74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C686743-4C20-4222-9A13-292B1F3CFDD1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     well ordered.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b="1" dirty="0">
                  <a:ea typeface="宋体" charset="-122"/>
                </a:endParaRPr>
              </a:p>
              <a:p>
                <a:endParaRPr lang="en-US" altLang="zh-CN" b="1" dirty="0">
                  <a:ea typeface="宋体" charset="-122"/>
                </a:endParaRPr>
              </a:p>
              <a:p>
                <a:endParaRPr lang="en-US" altLang="zh-CN" b="1" dirty="0">
                  <a:ea typeface="宋体" charset="-122"/>
                </a:endParaRPr>
              </a:p>
              <a:p>
                <a:endParaRPr lang="en-US" altLang="zh-CN" b="1" dirty="0">
                  <a:ea typeface="宋体" charset="-122"/>
                </a:endParaRPr>
              </a:p>
              <a:p>
                <a:endParaRPr lang="en-US" altLang="zh-CN" sz="2800" dirty="0">
                  <a:ea typeface="宋体" charset="-122"/>
                </a:endParaRPr>
              </a:p>
              <a:p>
                <a:r>
                  <a:rPr lang="en-US" altLang="zh-CN" sz="2800" dirty="0"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ea typeface="宋体" charset="-122"/>
                          </a:rPr>
                          <m:t>Z</m:t>
                        </m:r>
                      </m:e>
                      <m:sup>
                        <m:r>
                          <a:rPr lang="en-US" altLang="zh-CN" sz="2800" b="0" i="1">
                            <a:latin typeface="Cambria Math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宋体" charset="-122"/>
                  </a:rPr>
                  <a:t>, ≤ ) is well ordered.</a:t>
                </a:r>
              </a:p>
              <a:p>
                <a:r>
                  <a:rPr lang="en-US" altLang="zh-CN" sz="2800" dirty="0">
                    <a:ea typeface="宋体" charset="-122"/>
                  </a:rPr>
                  <a:t>(Z, ≤ )  is not well ordered.</a:t>
                </a:r>
              </a:p>
              <a:p>
                <a:r>
                  <a:rPr lang="en-US" altLang="zh-CN" sz="2800" dirty="0"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dirty="0" smtClean="0">
                            <a:ea typeface="宋体" charset="-122"/>
                          </a:rPr>
                          <m:t>Z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dirty="0" smtClean="0">
                            <a:ea typeface="宋体" charset="-122"/>
                          </a:rPr>
                          <m:t>Z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宋体" charset="-122"/>
                  </a:rPr>
                  <a:t>, ≤ ) is well ordered too.</a:t>
                </a:r>
              </a:p>
              <a:p>
                <a:endParaRPr lang="zh-CN" altLang="en-US" b="1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51EF272-B971-4FF6-8141-4E235112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05232"/>
            <a:ext cx="8001000" cy="2676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F317C1-70D2-493A-B36F-DBF4FB6C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62186"/>
            <a:ext cx="5863019" cy="93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1AAAA52-8494-46F6-A811-84951860D92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A2E35CD-B5B1-4B44-9057-49FC052EDF7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15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26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2666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26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3276600"/>
            <a:ext cx="3962400" cy="563834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err="1">
                <a:ea typeface="宋体" charset="-122"/>
              </a:rPr>
              <a:t>Hasse</a:t>
            </a:r>
            <a:r>
              <a:rPr lang="en-US" altLang="zh-CN" sz="2400" b="1" dirty="0">
                <a:ea typeface="宋体" charset="-122"/>
              </a:rPr>
              <a:t> Diagrams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3C5910-5EC1-4E3E-B041-B2F450D7627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Diagrams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Represent ({1,2,3,4,6,8,12}, |) by a Diagram: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28" y="2133600"/>
            <a:ext cx="2895600" cy="42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3C5910-5EC1-4E3E-B041-B2F450D7627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Diagrams  to </a:t>
            </a:r>
            <a:r>
              <a:rPr lang="en-US" altLang="zh-CN" sz="2800" dirty="0" err="1">
                <a:ea typeface="宋体" charset="-122"/>
              </a:rPr>
              <a:t>Hasse</a:t>
            </a:r>
            <a:r>
              <a:rPr lang="en-US" altLang="zh-CN" sz="2800" dirty="0">
                <a:ea typeface="宋体" charset="-122"/>
              </a:rPr>
              <a:t> Diagrams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1.  remove loops.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4955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228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3C5910-5EC1-4E3E-B041-B2F450D7627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Diagrams  to </a:t>
            </a:r>
            <a:r>
              <a:rPr lang="en-US" altLang="zh-CN" sz="2800" dirty="0" err="1">
                <a:ea typeface="宋体" charset="-122"/>
              </a:rPr>
              <a:t>Hasse</a:t>
            </a:r>
            <a:r>
              <a:rPr lang="en-US" altLang="zh-CN" sz="2800" dirty="0">
                <a:ea typeface="宋体" charset="-122"/>
              </a:rPr>
              <a:t> Diagrams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085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2.  if 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 and (</a:t>
            </a:r>
            <a:r>
              <a:rPr lang="en-US" altLang="zh-CN" b="1" dirty="0" err="1">
                <a:ea typeface="宋体" charset="-122"/>
              </a:rPr>
              <a:t>b,c</a:t>
            </a:r>
            <a:r>
              <a:rPr lang="en-US" altLang="zh-CN" b="1" dirty="0">
                <a:ea typeface="宋体" charset="-122"/>
              </a:rPr>
              <a:t>) are in the partial ordering, remove (</a:t>
            </a:r>
            <a:r>
              <a:rPr lang="en-US" altLang="zh-CN" b="1" dirty="0" err="1">
                <a:ea typeface="宋体" charset="-122"/>
              </a:rPr>
              <a:t>a,c</a:t>
            </a:r>
            <a:r>
              <a:rPr lang="en-US" altLang="zh-CN" b="1" dirty="0">
                <a:ea typeface="宋体" charset="-122"/>
              </a:rPr>
              <a:t>). if (</a:t>
            </a:r>
            <a:r>
              <a:rPr lang="en-US" altLang="zh-CN" b="1" dirty="0" err="1">
                <a:ea typeface="宋体" charset="-122"/>
              </a:rPr>
              <a:t>c,d</a:t>
            </a:r>
            <a:r>
              <a:rPr lang="en-US" altLang="zh-CN" b="1" dirty="0">
                <a:ea typeface="宋体" charset="-122"/>
              </a:rPr>
              <a:t>) is also in the partial ordering, remove the edge (</a:t>
            </a:r>
            <a:r>
              <a:rPr lang="en-US" altLang="zh-CN" b="1" dirty="0" err="1">
                <a:ea typeface="宋体" charset="-122"/>
              </a:rPr>
              <a:t>a,d</a:t>
            </a:r>
            <a:r>
              <a:rPr lang="en-US" altLang="zh-CN" b="1" dirty="0">
                <a:ea typeface="宋体" charset="-122"/>
              </a:rPr>
              <a:t>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2228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09887"/>
            <a:ext cx="15906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3C5910-5EC1-4E3E-B041-B2F450D7627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Diagrams  to </a:t>
            </a:r>
            <a:r>
              <a:rPr lang="en-US" altLang="zh-CN" sz="2800" dirty="0" err="1">
                <a:ea typeface="宋体" charset="-122"/>
              </a:rPr>
              <a:t>Hasse</a:t>
            </a:r>
            <a:r>
              <a:rPr lang="en-US" altLang="zh-CN" sz="2800" dirty="0">
                <a:ea typeface="宋体" charset="-122"/>
              </a:rPr>
              <a:t> Diagrams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3 Arrange each edge so that its initial vertex is below its terminal vertex.</a:t>
            </a:r>
          </a:p>
          <a:p>
            <a:r>
              <a:rPr lang="en-US" altLang="zh-CN" b="1" dirty="0">
                <a:ea typeface="宋体" charset="-122"/>
              </a:rPr>
              <a:t>4  Remove all the arrows on the directed edges.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3069866"/>
            <a:ext cx="15906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9" y="3006852"/>
            <a:ext cx="22098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44F71-A4BE-4C26-BC01-7502976234F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09954AF-94A9-4283-8F4D-3C4F85A3DF7F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charset="-122"/>
              </a:rPr>
              <a:t>Section 7.6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7.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524000" y="4724400"/>
            <a:ext cx="60198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Partial Orderings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3E7ACC6-F82B-4E15-A4A1-BAC1D649511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The partial ordering { (A,B)| A </a:t>
            </a:r>
            <a:r>
              <a:rPr lang="en-GB" altLang="zh-CN" b="1" dirty="0">
                <a:sym typeface="Symbol" pitchFamily="18" charset="2"/>
              </a:rPr>
              <a:t></a:t>
            </a:r>
            <a:r>
              <a:rPr lang="en-GB" altLang="zh-CN" b="1" dirty="0">
                <a:ea typeface="宋体" charset="-122"/>
                <a:sym typeface="Symbol" pitchFamily="18" charset="2"/>
              </a:rPr>
              <a:t> B </a:t>
            </a:r>
            <a:r>
              <a:rPr lang="en-US" altLang="zh-CN" b="1" dirty="0">
                <a:ea typeface="宋体" charset="-122"/>
              </a:rPr>
              <a:t>} on the power set P(S) where S={ </a:t>
            </a:r>
            <a:r>
              <a:rPr lang="en-US" altLang="zh-CN" b="1" dirty="0" err="1">
                <a:ea typeface="宋体" charset="-122"/>
              </a:rPr>
              <a:t>a,b,c</a:t>
            </a:r>
            <a:r>
              <a:rPr lang="en-US" altLang="zh-CN" b="1" dirty="0">
                <a:ea typeface="宋体" charset="-122"/>
              </a:rPr>
              <a:t>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  <a:cs typeface="Arial" charset="0"/>
              </a:rPr>
              <a:t>Ø,{</a:t>
            </a:r>
            <a:r>
              <a:rPr lang="en-US" altLang="zh-CN" b="1" dirty="0" err="1">
                <a:ea typeface="宋体" charset="-122"/>
                <a:cs typeface="Arial" charset="0"/>
              </a:rPr>
              <a:t>a,b</a:t>
            </a:r>
            <a:r>
              <a:rPr lang="en-US" altLang="zh-CN" b="1" dirty="0">
                <a:ea typeface="宋体" charset="-122"/>
                <a:cs typeface="Arial" charset="0"/>
              </a:rPr>
              <a:t>}</a:t>
            </a:r>
            <a:r>
              <a:rPr lang="en-US" altLang="zh-CN" b="1" dirty="0">
                <a:ea typeface="宋体" charset="-122"/>
              </a:rPr>
              <a:t>) (Ø,{</a:t>
            </a:r>
            <a:r>
              <a:rPr lang="en-US" altLang="zh-CN" b="1" dirty="0" err="1">
                <a:ea typeface="宋体" charset="-122"/>
              </a:rPr>
              <a:t>a,c</a:t>
            </a:r>
            <a:r>
              <a:rPr lang="en-US" altLang="zh-CN" b="1" dirty="0">
                <a:ea typeface="宋体" charset="-122"/>
              </a:rPr>
              <a:t>})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(Ø,{</a:t>
            </a:r>
            <a:r>
              <a:rPr lang="en-US" altLang="zh-CN" b="1" dirty="0" err="1">
                <a:ea typeface="宋体" charset="-122"/>
              </a:rPr>
              <a:t>b,c</a:t>
            </a:r>
            <a:r>
              <a:rPr lang="en-US" altLang="zh-CN" b="1" dirty="0">
                <a:ea typeface="宋体" charset="-122"/>
              </a:rPr>
              <a:t>}) (Ø,{</a:t>
            </a:r>
            <a:r>
              <a:rPr lang="en-US" altLang="zh-CN" b="1" dirty="0" err="1">
                <a:ea typeface="宋体" charset="-122"/>
              </a:rPr>
              <a:t>a,b,c</a:t>
            </a:r>
            <a:r>
              <a:rPr lang="en-US" altLang="zh-CN" b="1" dirty="0">
                <a:ea typeface="宋体" charset="-122"/>
              </a:rPr>
              <a:t>})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({a},{</a:t>
            </a:r>
            <a:r>
              <a:rPr lang="en-US" altLang="zh-CN" b="1" dirty="0" err="1">
                <a:ea typeface="宋体" charset="-122"/>
              </a:rPr>
              <a:t>a,b,c</a:t>
            </a:r>
            <a:r>
              <a:rPr lang="en-US" altLang="zh-CN" b="1" dirty="0">
                <a:ea typeface="宋体" charset="-122"/>
              </a:rPr>
              <a:t>}) ({b},{</a:t>
            </a:r>
            <a:r>
              <a:rPr lang="en-US" altLang="zh-CN" b="1" dirty="0" err="1">
                <a:ea typeface="宋体" charset="-122"/>
              </a:rPr>
              <a:t>a,b,c</a:t>
            </a:r>
            <a:r>
              <a:rPr lang="en-US" altLang="zh-CN" b="1" dirty="0">
                <a:ea typeface="宋体" charset="-122"/>
              </a:rPr>
              <a:t>})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 ({c},{</a:t>
            </a:r>
            <a:r>
              <a:rPr lang="en-US" altLang="zh-CN" b="1" dirty="0" err="1">
                <a:ea typeface="宋体" charset="-122"/>
              </a:rPr>
              <a:t>a,b,c</a:t>
            </a:r>
            <a:r>
              <a:rPr lang="en-US" altLang="zh-CN" b="1">
                <a:ea typeface="宋体" charset="-122"/>
              </a:rPr>
              <a:t>})………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5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13C75-C001-41DE-85F3-6BFA3850F99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57337"/>
            <a:ext cx="3810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58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3FF180C-0633-4C66-92C2-3C67BD79D167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A61EE73-6CFD-428A-A651-B55B66902C1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22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32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32804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3280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32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00" y="3276600"/>
            <a:ext cx="36576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charset="-122"/>
              </a:rPr>
              <a:t>Maximal and Minimal Elements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76AAC9-149E-49C6-A834-808E786A300A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Maximal and Minimal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78486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a is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maximal 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极大元</a:t>
            </a:r>
            <a:r>
              <a:rPr lang="en-US" altLang="zh-CN" b="1" dirty="0">
                <a:ea typeface="宋体" charset="-122"/>
              </a:rPr>
              <a:t> in the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(S,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⪯</a:t>
            </a:r>
            <a:r>
              <a:rPr lang="en-US" altLang="zh-CN" b="1" dirty="0">
                <a:ea typeface="宋体" charset="-122"/>
              </a:rPr>
              <a:t>) if there is no b 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 S such that a </a:t>
            </a:r>
            <a:r>
              <a:rPr lang="en-US" altLang="zh-CN" sz="3600" b="1" dirty="0">
                <a:ea typeface="宋体" pitchFamily="2" charset="-122"/>
                <a:sym typeface="MT Extra" pitchFamily="18" charset="2"/>
              </a:rPr>
              <a:t>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 b.</a:t>
            </a:r>
          </a:p>
          <a:p>
            <a:endParaRPr lang="en-US" altLang="zh-CN" sz="3400" b="1" dirty="0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80444"/>
              </p:ext>
            </p:extLst>
          </p:nvPr>
        </p:nvGraphicFramePr>
        <p:xfrm>
          <a:off x="1219200" y="25908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3" imgW="2336760" imgH="203040" progId="Equation.DSMT4">
                  <p:embed/>
                </p:oleObj>
              </mc:Choice>
              <mc:Fallback>
                <p:oleObj name="Equation" r:id="rId3" imgW="2336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590800"/>
                        <a:ext cx="7010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19185"/>
            <a:ext cx="3162300" cy="32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76AAC9-149E-49C6-A834-808E786A300A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Maximal and Minimal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7848600" cy="4879975"/>
          </a:xfrm>
        </p:spPr>
        <p:txBody>
          <a:bodyPr/>
          <a:lstStyle/>
          <a:p>
            <a:r>
              <a:rPr lang="en-US" altLang="zh-CN" sz="3400" b="1" dirty="0">
                <a:ea typeface="宋体" charset="-122"/>
                <a:sym typeface="Symbol" pitchFamily="18" charset="2"/>
              </a:rPr>
              <a:t>a is </a:t>
            </a:r>
            <a:r>
              <a:rPr lang="en-US" altLang="zh-CN" sz="3400" b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minimal</a:t>
            </a:r>
            <a:r>
              <a:rPr lang="zh-CN" altLang="en-US" sz="3600" b="1" dirty="0">
                <a:solidFill>
                  <a:srgbClr val="000000"/>
                </a:solidFill>
                <a:ea typeface="宋体" charset="-122"/>
              </a:rPr>
              <a:t>极小元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of there is no element </a:t>
            </a:r>
            <a:r>
              <a:rPr lang="en-US" altLang="zh-CN" b="1" dirty="0">
                <a:ea typeface="宋体" charset="-122"/>
              </a:rPr>
              <a:t>b 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 S such that b </a:t>
            </a:r>
            <a:r>
              <a:rPr lang="en-US" altLang="zh-CN" sz="3600" b="1" dirty="0">
                <a:ea typeface="宋体" pitchFamily="2" charset="-122"/>
                <a:sym typeface="MT Extra" pitchFamily="18" charset="2"/>
              </a:rPr>
              <a:t>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 a.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162300" cy="32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76AAC9-149E-49C6-A834-808E786A300A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Maximal and Minimal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7848600" cy="4879975"/>
          </a:xfrm>
        </p:spPr>
        <p:txBody>
          <a:bodyPr/>
          <a:lstStyle/>
          <a:p>
            <a:r>
              <a:rPr lang="en-US" altLang="zh-CN" sz="3400" b="1" dirty="0">
                <a:ea typeface="宋体" charset="-122"/>
                <a:sym typeface="Symbol" pitchFamily="18" charset="2"/>
              </a:rPr>
              <a:t>They are the </a:t>
            </a:r>
            <a:r>
              <a:rPr lang="en-US" altLang="zh-CN" sz="3400" b="1" dirty="0">
                <a:latin typeface="Times New Roman"/>
                <a:ea typeface="宋体" charset="-122"/>
                <a:sym typeface="Symbol" pitchFamily="18" charset="2"/>
              </a:rPr>
              <a:t>“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top</a:t>
            </a:r>
            <a:r>
              <a:rPr lang="en-US" altLang="zh-CN" sz="3400" b="1" dirty="0">
                <a:latin typeface="Times New Roman"/>
                <a:ea typeface="宋体" charset="-122"/>
                <a:sym typeface="Symbol" pitchFamily="18" charset="2"/>
              </a:rPr>
              <a:t>”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 and </a:t>
            </a:r>
            <a:r>
              <a:rPr lang="en-US" altLang="zh-CN" sz="3400" b="1" dirty="0">
                <a:latin typeface="Times New Roman"/>
                <a:ea typeface="宋体" charset="-122"/>
                <a:sym typeface="Symbol" pitchFamily="18" charset="2"/>
              </a:rPr>
              <a:t>“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bottom</a:t>
            </a:r>
            <a:r>
              <a:rPr lang="en-US" altLang="zh-CN" sz="3400" b="1" dirty="0">
                <a:latin typeface="Times New Roman"/>
                <a:ea typeface="宋体" charset="-122"/>
                <a:sym typeface="Symbol" pitchFamily="18" charset="2"/>
              </a:rPr>
              <a:t>”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 elements in the diagram.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3162300" cy="32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5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C0035B0-FF15-412E-9315-9AE3A952ACC8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least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8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763000" cy="5334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b="1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charset="-122"/>
                      </a:rPr>
                      <m:t>𝒂</m:t>
                    </m:r>
                  </m:oMath>
                </a14:m>
                <a:r>
                  <a:rPr lang="en-US" altLang="zh-CN" b="1" dirty="0">
                    <a:ea typeface="宋体" charset="-122"/>
                  </a:rPr>
                  <a:t> is the least element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charset="-122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宋体" charset="-122"/>
                      </a:rPr>
                      <m:t>𝑺</m:t>
                    </m:r>
                    <m:r>
                      <a:rPr lang="en-US" altLang="zh-CN" b="1" i="1" dirty="0" smtClean="0">
                        <a:latin typeface="Cambria Math"/>
                        <a:ea typeface="宋体" charset="-122"/>
                      </a:rPr>
                      <m:t>,≤)</m:t>
                    </m:r>
                  </m:oMath>
                </a14:m>
                <a:r>
                  <a:rPr lang="en-US" altLang="zh-CN" b="1" dirty="0">
                    <a:ea typeface="宋体" charset="-122"/>
                  </a:rPr>
                  <a:t> if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b="1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b="1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b="1" dirty="0">
                    <a:ea typeface="宋体" charset="-122"/>
                  </a:rPr>
                  <a:t>The least element is unique when it exists.</a:t>
                </a:r>
              </a:p>
            </p:txBody>
          </p:sp>
        </mc:Choice>
        <mc:Fallback xmlns="">
          <p:sp>
            <p:nvSpPr>
              <p:cNvPr id="334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763000" cy="5334000"/>
              </a:xfrm>
              <a:blipFill>
                <a:blip r:embed="rId3"/>
                <a:stretch>
                  <a:fillRect l="-1601" t="-2400" r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35030"/>
              </p:ext>
            </p:extLst>
          </p:nvPr>
        </p:nvGraphicFramePr>
        <p:xfrm>
          <a:off x="2895600" y="1981200"/>
          <a:ext cx="3033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1" name="Equation" r:id="rId4" imgW="1155600" imgH="203040" progId="Equation.DSMT4">
                  <p:embed/>
                </p:oleObj>
              </mc:Choice>
              <mc:Fallback>
                <p:oleObj name="Equation" r:id="rId4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981200"/>
                        <a:ext cx="30337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29" y="3429000"/>
            <a:ext cx="2514600" cy="315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2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C0035B0-FF15-412E-9315-9AE3A952ACC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least element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Example. What is the greatest and least element in the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(P(S), </a:t>
            </a:r>
            <a:r>
              <a:rPr lang="en-GB" altLang="zh-CN" b="1" dirty="0">
                <a:sym typeface="Symbol" pitchFamily="18" charset="2"/>
              </a:rPr>
              <a:t></a:t>
            </a:r>
            <a:r>
              <a:rPr lang="en-GB" altLang="zh-CN" b="1" dirty="0">
                <a:ea typeface="宋体" charset="-122"/>
                <a:sym typeface="Symbol" pitchFamily="18" charset="2"/>
              </a:rPr>
              <a:t>) ?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  <a:cs typeface="Arial" charset="0"/>
              </a:rPr>
              <a:t>S and Ø.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Example.  </a:t>
            </a:r>
            <a:r>
              <a:rPr lang="en-US" altLang="zh-CN" b="1" dirty="0">
                <a:ea typeface="宋体" charset="-122"/>
                <a:cs typeface="Arial" charset="0"/>
              </a:rPr>
              <a:t>Is there a greatest element and a least element in the </a:t>
            </a:r>
            <a:r>
              <a:rPr lang="en-US" altLang="zh-CN" b="1" dirty="0" err="1">
                <a:ea typeface="宋体" charset="-122"/>
                <a:cs typeface="Arial" charset="0"/>
              </a:rPr>
              <a:t>poset</a:t>
            </a:r>
            <a:r>
              <a:rPr lang="en-US" altLang="zh-CN" b="1" dirty="0">
                <a:ea typeface="宋体" charset="-122"/>
                <a:cs typeface="Arial" charset="0"/>
              </a:rPr>
              <a:t> (Z+,|)?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charset="-122"/>
                <a:cs typeface="Arial" charset="0"/>
              </a:rPr>
              <a:t>no one and 1.</a:t>
            </a:r>
            <a:endParaRPr lang="zh-CN" altLang="en-US" b="1" dirty="0"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7B90B3-FEF2-4C03-8642-D91892AD07B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Upper bound and Lower bound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(S,≤) is a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. 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 S.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uS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 u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is called an upper bound of A, </a:t>
            </a:r>
            <a:r>
              <a:rPr lang="en-US" altLang="zh-CN" b="1" dirty="0">
                <a:ea typeface="宋体" charset="-122"/>
              </a:rPr>
              <a:t>If  </a:t>
            </a: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sz="3400" b="1" dirty="0">
                <a:ea typeface="宋体" charset="-122"/>
                <a:sym typeface="Symbol" pitchFamily="18" charset="2"/>
              </a:rPr>
              <a:t>  note: it may be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41365"/>
              </p:ext>
            </p:extLst>
          </p:nvPr>
        </p:nvGraphicFramePr>
        <p:xfrm>
          <a:off x="2607468" y="2489200"/>
          <a:ext cx="3167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7468" y="2489200"/>
                        <a:ext cx="31670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84341"/>
              </p:ext>
            </p:extLst>
          </p:nvPr>
        </p:nvGraphicFramePr>
        <p:xfrm>
          <a:off x="4648200" y="3200400"/>
          <a:ext cx="1908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" name="Equation" r:id="rId5" imgW="838080" imgH="177480" progId="Equation.DSMT4">
                  <p:embed/>
                </p:oleObj>
              </mc:Choice>
              <mc:Fallback>
                <p:oleObj name="Equation" r:id="rId5" imgW="838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3200400"/>
                        <a:ext cx="190817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1B3F033-3030-4168-8BD3-BD223E05244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Example    Upper bound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1371600"/>
            <a:ext cx="5334000" cy="4927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upper bounds of { </a:t>
            </a:r>
            <a:r>
              <a:rPr lang="en-US" altLang="zh-CN" dirty="0" err="1">
                <a:ea typeface="宋体" charset="-122"/>
              </a:rPr>
              <a:t>a,b,c</a:t>
            </a:r>
            <a:r>
              <a:rPr lang="en-US" altLang="zh-CN" dirty="0">
                <a:ea typeface="宋体" charset="-122"/>
              </a:rPr>
              <a:t> } are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e, f, j and h.</a:t>
            </a:r>
          </a:p>
          <a:p>
            <a:r>
              <a:rPr lang="en-US" altLang="zh-CN" dirty="0">
                <a:ea typeface="宋体" charset="-122"/>
              </a:rPr>
              <a:t>There is no upper bounds of { j, h }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   Y</a:t>
            </a:r>
          </a:p>
          <a:p>
            <a:r>
              <a:rPr lang="en-US" altLang="zh-CN" dirty="0">
                <a:ea typeface="宋体" charset="-122"/>
              </a:rPr>
              <a:t>The upper bounds of { </a:t>
            </a:r>
            <a:r>
              <a:rPr lang="en-US" altLang="zh-CN" dirty="0" err="1">
                <a:ea typeface="宋体" charset="-122"/>
              </a:rPr>
              <a:t>a,c,d,f</a:t>
            </a:r>
            <a:r>
              <a:rPr lang="en-US" altLang="zh-CN" dirty="0">
                <a:ea typeface="宋体" charset="-122"/>
              </a:rPr>
              <a:t> } are?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f, h, and j.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15206"/>
            <a:ext cx="2743200" cy="3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7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BA6E51-5D4B-42F8-8147-1FFA4DC341C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62E9FE68-502A-47C6-A7F7-1EDC73455B6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209800" y="1885950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1828800" y="176688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gray">
          <a:xfrm>
            <a:off x="2362200" y="1941513"/>
            <a:ext cx="464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Introduction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gray">
          <a:xfrm>
            <a:off x="1982788" y="18653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209800" y="2724150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1828800" y="2605088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gray">
          <a:xfrm>
            <a:off x="2438400" y="2779713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Lexicographic Order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gray">
          <a:xfrm>
            <a:off x="1982788" y="27035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224088" y="3562350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1843088" y="344328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40" name="Text Box 6"/>
          <p:cNvSpPr txBox="1">
            <a:spLocks noChangeArrowheads="1"/>
          </p:cNvSpPr>
          <p:nvPr/>
        </p:nvSpPr>
        <p:spPr bwMode="gray">
          <a:xfrm>
            <a:off x="2376488" y="3617913"/>
            <a:ext cx="464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Hasse Diagrams</a:t>
            </a:r>
          </a:p>
        </p:txBody>
      </p:sp>
      <p:sp>
        <p:nvSpPr>
          <p:cNvPr id="17441" name="Text Box 7"/>
          <p:cNvSpPr txBox="1">
            <a:spLocks noChangeArrowheads="1"/>
          </p:cNvSpPr>
          <p:nvPr/>
        </p:nvSpPr>
        <p:spPr bwMode="gray">
          <a:xfrm>
            <a:off x="1997075" y="35417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2243138" y="43862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1862138" y="42672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44" name="Text Box 11"/>
          <p:cNvSpPr txBox="1">
            <a:spLocks noChangeArrowheads="1"/>
          </p:cNvSpPr>
          <p:nvPr/>
        </p:nvSpPr>
        <p:spPr bwMode="gray">
          <a:xfrm>
            <a:off x="2471738" y="4441825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Maximal and Minimal Elements</a:t>
            </a:r>
          </a:p>
        </p:txBody>
      </p:sp>
      <p:sp>
        <p:nvSpPr>
          <p:cNvPr id="17445" name="Text Box 12"/>
          <p:cNvSpPr txBox="1">
            <a:spLocks noChangeArrowheads="1"/>
          </p:cNvSpPr>
          <p:nvPr/>
        </p:nvSpPr>
        <p:spPr bwMode="gray">
          <a:xfrm>
            <a:off x="2016125" y="43656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2286000" y="52244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905000" y="5105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gray">
          <a:xfrm>
            <a:off x="2438400" y="52800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/>
              <a:t>Lattices and Topological Sorting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gray">
          <a:xfrm>
            <a:off x="2058988" y="5203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7B90B3-FEF2-4C03-8642-D91892AD07B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Upper bound and Lower bound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If </a:t>
            </a:r>
            <a:r>
              <a:rPr lang="en-US" altLang="zh-CN" b="1" dirty="0">
                <a:latin typeface="MS Mincho" pitchFamily="49" charset="-128"/>
                <a:ea typeface="MS Mincho" pitchFamily="49" charset="-128"/>
              </a:rPr>
              <a:t>l</a:t>
            </a:r>
            <a:r>
              <a:rPr lang="en-US" altLang="zh-CN" b="1" dirty="0">
                <a:ea typeface="宋体" charset="-122"/>
              </a:rPr>
              <a:t> is an element of S such that </a:t>
            </a:r>
            <a:r>
              <a:rPr lang="en-US" altLang="zh-CN" b="1" dirty="0">
                <a:latin typeface="MS Mincho" pitchFamily="49" charset="-128"/>
                <a:ea typeface="MS Mincho" pitchFamily="49" charset="-128"/>
              </a:rPr>
              <a:t>l</a:t>
            </a:r>
            <a:r>
              <a:rPr lang="en-US" altLang="zh-CN" b="1" dirty="0">
                <a:ea typeface="宋体" charset="-122"/>
              </a:rPr>
              <a:t> ≤ a for all elements a 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 A, then </a:t>
            </a:r>
            <a:r>
              <a:rPr lang="en-US" altLang="zh-CN" b="1" dirty="0">
                <a:latin typeface="MS Mincho" pitchFamily="49" charset="-128"/>
                <a:ea typeface="MS Mincho" pitchFamily="49" charset="-128"/>
              </a:rPr>
              <a:t>l</a:t>
            </a:r>
            <a:r>
              <a:rPr lang="en-US" altLang="zh-CN" sz="3400" b="1" dirty="0">
                <a:ea typeface="宋体" charset="-122"/>
                <a:sym typeface="Symbol" pitchFamily="18" charset="2"/>
              </a:rPr>
              <a:t> is called as an lower bound of A.</a:t>
            </a:r>
          </a:p>
        </p:txBody>
      </p:sp>
    </p:spTree>
    <p:extLst>
      <p:ext uri="{BB962C8B-B14F-4D97-AF65-F5344CB8AC3E}">
        <p14:creationId xmlns:p14="http://schemas.microsoft.com/office/powerpoint/2010/main" val="157074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1A52D44-BEB7-4A55-8F5A-E1E640E0775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Example    Lower bound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371600"/>
            <a:ext cx="5410200" cy="4927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lower bound of { </a:t>
            </a:r>
            <a:r>
              <a:rPr lang="en-US" altLang="zh-CN" dirty="0" err="1">
                <a:ea typeface="宋体" charset="-122"/>
              </a:rPr>
              <a:t>a,b,c</a:t>
            </a:r>
            <a:r>
              <a:rPr lang="en-US" altLang="zh-CN" dirty="0">
                <a:ea typeface="宋体" charset="-122"/>
              </a:rPr>
              <a:t> } is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   a.</a:t>
            </a:r>
          </a:p>
          <a:p>
            <a:r>
              <a:rPr lang="en-US" altLang="zh-CN" dirty="0">
                <a:ea typeface="宋体" charset="-122"/>
              </a:rPr>
              <a:t>The lower bounds of { j, h } are?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a,b,c</a:t>
            </a:r>
            <a:r>
              <a:rPr lang="en-US" altLang="zh-CN" dirty="0">
                <a:ea typeface="宋体" charset="-122"/>
              </a:rPr>
              <a:t>, d, e and f.</a:t>
            </a:r>
          </a:p>
          <a:p>
            <a:r>
              <a:rPr lang="en-US" altLang="zh-CN" dirty="0">
                <a:ea typeface="宋体" charset="-122"/>
              </a:rPr>
              <a:t>The lower bounds of { </a:t>
            </a:r>
            <a:r>
              <a:rPr lang="en-US" altLang="zh-CN" dirty="0" err="1">
                <a:ea typeface="宋体" charset="-122"/>
              </a:rPr>
              <a:t>a,c,d,f</a:t>
            </a:r>
            <a:r>
              <a:rPr lang="en-US" altLang="zh-CN" dirty="0">
                <a:ea typeface="宋体" charset="-122"/>
              </a:rPr>
              <a:t> } is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 a.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362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06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2FDF1AD-662A-42D1-906A-BA1749518C19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least upper bound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The element x is called the least upper bound (</a:t>
            </a:r>
            <a:r>
              <a:rPr lang="en-US" altLang="zh-CN" b="1" dirty="0" err="1">
                <a:ea typeface="宋体" charset="-122"/>
              </a:rPr>
              <a:t>lub</a:t>
            </a:r>
            <a:r>
              <a:rPr lang="en-US" altLang="zh-CN" b="1" dirty="0">
                <a:ea typeface="宋体" charset="-122"/>
              </a:rPr>
              <a:t>) of the subset A if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x is an upper bound of 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     </a:t>
            </a: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 Following 2nd requirement, if </a:t>
            </a:r>
            <a:r>
              <a:rPr lang="en-US" altLang="zh-CN" b="1" dirty="0" err="1">
                <a:ea typeface="宋体" charset="-122"/>
              </a:rPr>
              <a:t>lub</a:t>
            </a:r>
            <a:r>
              <a:rPr lang="en-US" altLang="zh-CN" b="1" dirty="0">
                <a:ea typeface="宋体" charset="-122"/>
              </a:rPr>
              <a:t> exist, then it is unique.</a:t>
            </a:r>
            <a:r>
              <a:rPr lang="en-US" altLang="zh-CN" b="1" dirty="0">
                <a:ea typeface="宋体" charset="-122"/>
                <a:cs typeface="Arial" charset="0"/>
              </a:rPr>
              <a:t>    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61394"/>
              </p:ext>
            </p:extLst>
          </p:nvPr>
        </p:nvGraphicFramePr>
        <p:xfrm>
          <a:off x="1447800" y="2971800"/>
          <a:ext cx="656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Equation" r:id="rId3" imgW="2501640" imgH="203040" progId="Equation.DSMT4">
                  <p:embed/>
                </p:oleObj>
              </mc:Choice>
              <mc:Fallback>
                <p:oleObj name="Equation" r:id="rId3" imgW="250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971800"/>
                        <a:ext cx="656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75766A7-692C-49A2-8D23-785B397889C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18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371600"/>
            <a:ext cx="4572000" cy="449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least upper bounds of { </a:t>
            </a:r>
            <a:r>
              <a:rPr lang="en-US" altLang="zh-CN" dirty="0" err="1">
                <a:ea typeface="宋体" charset="-122"/>
              </a:rPr>
              <a:t>b,d,g</a:t>
            </a:r>
            <a:r>
              <a:rPr lang="en-US" altLang="zh-CN" dirty="0">
                <a:ea typeface="宋体" charset="-122"/>
              </a:rPr>
              <a:t> } are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     g.</a:t>
            </a:r>
          </a:p>
          <a:p>
            <a:r>
              <a:rPr lang="en-US" altLang="zh-CN" dirty="0">
                <a:ea typeface="宋体" charset="-122"/>
              </a:rPr>
              <a:t>The greatest lower bounds of { </a:t>
            </a:r>
            <a:r>
              <a:rPr lang="en-US" altLang="zh-CN" dirty="0" err="1">
                <a:ea typeface="宋体" charset="-122"/>
              </a:rPr>
              <a:t>b,d,g</a:t>
            </a:r>
            <a:r>
              <a:rPr lang="en-US" altLang="zh-CN" dirty="0">
                <a:ea typeface="宋体" charset="-122"/>
              </a:rPr>
              <a:t> } are ?</a:t>
            </a:r>
          </a:p>
          <a:p>
            <a:pPr marL="0" indent="0">
              <a:buNone/>
            </a:pPr>
            <a:r>
              <a:rPr lang="en-US" altLang="zh-CN">
                <a:ea typeface="宋体" charset="-122"/>
              </a:rPr>
              <a:t>             b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sp>
        <p:nvSpPr>
          <p:cNvPr id="340996" name="Oval 4"/>
          <p:cNvSpPr>
            <a:spLocks noChangeArrowheads="1"/>
          </p:cNvSpPr>
          <p:nvPr/>
        </p:nvSpPr>
        <p:spPr bwMode="auto">
          <a:xfrm>
            <a:off x="22098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</a:t>
            </a:r>
          </a:p>
        </p:txBody>
      </p:sp>
      <p:sp>
        <p:nvSpPr>
          <p:cNvPr id="340997" name="Oval 5"/>
          <p:cNvSpPr>
            <a:spLocks noChangeArrowheads="1"/>
          </p:cNvSpPr>
          <p:nvPr/>
        </p:nvSpPr>
        <p:spPr bwMode="auto">
          <a:xfrm>
            <a:off x="1143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340998" name="Oval 6"/>
          <p:cNvSpPr>
            <a:spLocks noChangeArrowheads="1"/>
          </p:cNvSpPr>
          <p:nvPr/>
        </p:nvSpPr>
        <p:spPr bwMode="auto">
          <a:xfrm>
            <a:off x="32004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340999" name="Oval 7"/>
          <p:cNvSpPr>
            <a:spLocks noChangeArrowheads="1"/>
          </p:cNvSpPr>
          <p:nvPr/>
        </p:nvSpPr>
        <p:spPr bwMode="auto">
          <a:xfrm>
            <a:off x="3505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341000" name="Oval 8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341001" name="Oval 9"/>
          <p:cNvSpPr>
            <a:spLocks noChangeArrowheads="1"/>
          </p:cNvSpPr>
          <p:nvPr/>
        </p:nvSpPr>
        <p:spPr bwMode="auto">
          <a:xfrm>
            <a:off x="3200400" y="35194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341002" name="Oval 10"/>
          <p:cNvSpPr>
            <a:spLocks noChangeArrowheads="1"/>
          </p:cNvSpPr>
          <p:nvPr/>
        </p:nvSpPr>
        <p:spPr bwMode="auto">
          <a:xfrm>
            <a:off x="213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41003" name="Oval 11"/>
          <p:cNvSpPr>
            <a:spLocks noChangeArrowheads="1"/>
          </p:cNvSpPr>
          <p:nvPr/>
        </p:nvSpPr>
        <p:spPr bwMode="auto">
          <a:xfrm>
            <a:off x="3200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341004" name="Oval 12"/>
          <p:cNvSpPr>
            <a:spLocks noChangeArrowheads="1"/>
          </p:cNvSpPr>
          <p:nvPr/>
        </p:nvSpPr>
        <p:spPr bwMode="auto">
          <a:xfrm>
            <a:off x="11430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flipH="1">
            <a:off x="1447800" y="23050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137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1371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2633663" y="2362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3429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4290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1447800" y="5029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 flipV="1">
            <a:off x="2590800" y="5029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3" name="Line 21"/>
          <p:cNvSpPr>
            <a:spLocks noChangeShapeType="1"/>
          </p:cNvSpPr>
          <p:nvPr/>
        </p:nvSpPr>
        <p:spPr bwMode="auto">
          <a:xfrm flipH="1">
            <a:off x="34290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2FDF1AD-662A-42D1-906A-BA1749518C1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FF00"/>
                </a:solidFill>
                <a:ea typeface="宋体" charset="-122"/>
              </a:rPr>
              <a:t>greatest lower bound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The element y is called the greatest lower bound (</a:t>
            </a:r>
            <a:r>
              <a:rPr lang="en-US" altLang="zh-CN" b="1" dirty="0" err="1">
                <a:ea typeface="宋体" charset="-122"/>
              </a:rPr>
              <a:t>glb</a:t>
            </a:r>
            <a:r>
              <a:rPr lang="en-US" altLang="zh-CN" b="1" dirty="0">
                <a:ea typeface="宋体" charset="-122"/>
              </a:rPr>
              <a:t>) of A if y is a lower bound of A and  z </a:t>
            </a:r>
            <a:r>
              <a:rPr lang="en-US" altLang="zh-CN" b="1" dirty="0">
                <a:ea typeface="宋体" charset="-122"/>
                <a:cs typeface="Arial" charset="0"/>
              </a:rPr>
              <a:t>≤ y whenever is a lower bound of A.</a:t>
            </a:r>
          </a:p>
        </p:txBody>
      </p:sp>
    </p:spTree>
    <p:extLst>
      <p:ext uri="{BB962C8B-B14F-4D97-AF65-F5344CB8AC3E}">
        <p14:creationId xmlns:p14="http://schemas.microsoft.com/office/powerpoint/2010/main" val="25847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75766A7-692C-49A2-8D23-785B397889CE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18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371600"/>
            <a:ext cx="4572000" cy="449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least upper bounds of { </a:t>
            </a:r>
            <a:r>
              <a:rPr lang="en-US" altLang="zh-CN" dirty="0" err="1">
                <a:ea typeface="宋体" charset="-122"/>
              </a:rPr>
              <a:t>b,d,g</a:t>
            </a:r>
            <a:r>
              <a:rPr lang="en-US" altLang="zh-CN" dirty="0">
                <a:ea typeface="宋体" charset="-122"/>
              </a:rPr>
              <a:t> } are 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            g.</a:t>
            </a:r>
          </a:p>
          <a:p>
            <a:r>
              <a:rPr lang="en-US" altLang="zh-CN" dirty="0">
                <a:ea typeface="宋体" charset="-122"/>
              </a:rPr>
              <a:t>The greatest lower bounds of { </a:t>
            </a:r>
            <a:r>
              <a:rPr lang="en-US" altLang="zh-CN" dirty="0" err="1">
                <a:ea typeface="宋体" charset="-122"/>
              </a:rPr>
              <a:t>b,d,g</a:t>
            </a:r>
            <a:r>
              <a:rPr lang="en-US" altLang="zh-CN" dirty="0">
                <a:ea typeface="宋体" charset="-122"/>
              </a:rPr>
              <a:t> } are ?</a:t>
            </a:r>
          </a:p>
          <a:p>
            <a:pPr marL="0" indent="0">
              <a:buNone/>
            </a:pPr>
            <a:r>
              <a:rPr lang="en-US" altLang="zh-CN">
                <a:ea typeface="宋体" charset="-122"/>
              </a:rPr>
              <a:t>             b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sp>
        <p:nvSpPr>
          <p:cNvPr id="340996" name="Oval 4"/>
          <p:cNvSpPr>
            <a:spLocks noChangeArrowheads="1"/>
          </p:cNvSpPr>
          <p:nvPr/>
        </p:nvSpPr>
        <p:spPr bwMode="auto">
          <a:xfrm>
            <a:off x="22098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</a:t>
            </a:r>
          </a:p>
        </p:txBody>
      </p:sp>
      <p:sp>
        <p:nvSpPr>
          <p:cNvPr id="340997" name="Oval 5"/>
          <p:cNvSpPr>
            <a:spLocks noChangeArrowheads="1"/>
          </p:cNvSpPr>
          <p:nvPr/>
        </p:nvSpPr>
        <p:spPr bwMode="auto">
          <a:xfrm>
            <a:off x="1143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340998" name="Oval 6"/>
          <p:cNvSpPr>
            <a:spLocks noChangeArrowheads="1"/>
          </p:cNvSpPr>
          <p:nvPr/>
        </p:nvSpPr>
        <p:spPr bwMode="auto">
          <a:xfrm>
            <a:off x="32004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340999" name="Oval 7"/>
          <p:cNvSpPr>
            <a:spLocks noChangeArrowheads="1"/>
          </p:cNvSpPr>
          <p:nvPr/>
        </p:nvSpPr>
        <p:spPr bwMode="auto">
          <a:xfrm>
            <a:off x="3505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341000" name="Oval 8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341001" name="Oval 9"/>
          <p:cNvSpPr>
            <a:spLocks noChangeArrowheads="1"/>
          </p:cNvSpPr>
          <p:nvPr/>
        </p:nvSpPr>
        <p:spPr bwMode="auto">
          <a:xfrm>
            <a:off x="3200400" y="35194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341002" name="Oval 10"/>
          <p:cNvSpPr>
            <a:spLocks noChangeArrowheads="1"/>
          </p:cNvSpPr>
          <p:nvPr/>
        </p:nvSpPr>
        <p:spPr bwMode="auto">
          <a:xfrm>
            <a:off x="2133600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41003" name="Oval 11"/>
          <p:cNvSpPr>
            <a:spLocks noChangeArrowheads="1"/>
          </p:cNvSpPr>
          <p:nvPr/>
        </p:nvSpPr>
        <p:spPr bwMode="auto">
          <a:xfrm>
            <a:off x="3200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341004" name="Oval 12"/>
          <p:cNvSpPr>
            <a:spLocks noChangeArrowheads="1"/>
          </p:cNvSpPr>
          <p:nvPr/>
        </p:nvSpPr>
        <p:spPr bwMode="auto">
          <a:xfrm>
            <a:off x="11430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flipH="1">
            <a:off x="1447800" y="23050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137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13716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2633663" y="2362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3429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4290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1447800" y="5029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 flipV="1">
            <a:off x="2590800" y="5029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3" name="Line 21"/>
          <p:cNvSpPr>
            <a:spLocks noChangeShapeType="1"/>
          </p:cNvSpPr>
          <p:nvPr/>
        </p:nvSpPr>
        <p:spPr bwMode="auto">
          <a:xfrm flipH="1">
            <a:off x="34290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551B55-DAE3-4631-929C-C820916BA8EE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0516AE1-22BE-43C3-A0E8-4B46DB9A572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36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42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42020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4202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42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0386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a typeface="宋体" charset="-122"/>
              </a:rPr>
              <a:t>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1891902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DB10643-13B3-44AA-9B12-27B6CA662DD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Topological Sorting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0010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A total ordering </a:t>
            </a:r>
            <a:r>
              <a:rPr lang="en-US" altLang="zh-CN" b="1" dirty="0">
                <a:ea typeface="宋体" charset="-122"/>
                <a:cs typeface="Arial" charset="0"/>
              </a:rPr>
              <a:t>W is said to be compatible with partial ordering R if  </a:t>
            </a:r>
          </a:p>
          <a:p>
            <a:endParaRPr lang="en-US" altLang="zh-CN" b="1" dirty="0">
              <a:ea typeface="宋体" charset="-122"/>
              <a:cs typeface="Arial" charset="0"/>
            </a:endParaRPr>
          </a:p>
          <a:p>
            <a:r>
              <a:rPr lang="en-US" altLang="zh-CN" b="1" dirty="0">
                <a:ea typeface="宋体" charset="-122"/>
                <a:cs typeface="Arial" charset="0"/>
              </a:rPr>
              <a:t>Constructing a compatible total ordering W from a partial ordering R is called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Arial" charset="0"/>
              </a:rPr>
              <a:t>topological sorting</a:t>
            </a:r>
            <a:r>
              <a:rPr lang="en-US" altLang="zh-CN" b="1" dirty="0">
                <a:ea typeface="宋体" charset="-122"/>
                <a:cs typeface="Arial" charset="0"/>
              </a:rPr>
              <a:t>.</a:t>
            </a:r>
          </a:p>
          <a:p>
            <a:r>
              <a:rPr lang="zh-CN" altLang="en-US" b="1" dirty="0">
                <a:ea typeface="宋体" charset="-122"/>
                <a:cs typeface="Arial" charset="0"/>
              </a:rPr>
              <a:t>本质是</a:t>
            </a:r>
            <a:r>
              <a:rPr lang="en-US" altLang="zh-CN" b="1" dirty="0">
                <a:ea typeface="宋体" charset="-122"/>
                <a:cs typeface="Arial" charset="0"/>
              </a:rPr>
              <a:t>: </a:t>
            </a:r>
            <a:r>
              <a:rPr lang="zh-CN" altLang="en-US" b="1" dirty="0">
                <a:ea typeface="宋体" charset="-122"/>
                <a:cs typeface="Arial" charset="0"/>
              </a:rPr>
              <a:t>输入一个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Arial" charset="0"/>
              </a:rPr>
              <a:t>部分</a:t>
            </a:r>
            <a:r>
              <a:rPr lang="zh-CN" altLang="en-US" b="1" dirty="0">
                <a:ea typeface="宋体" charset="-122"/>
                <a:cs typeface="Arial" charset="0"/>
              </a:rPr>
              <a:t>有序</a:t>
            </a:r>
            <a:r>
              <a:rPr lang="en-US" altLang="zh-CN" b="1" dirty="0">
                <a:ea typeface="宋体" charset="-122"/>
                <a:cs typeface="Arial" charset="0"/>
              </a:rPr>
              <a:t>R, </a:t>
            </a:r>
            <a:r>
              <a:rPr lang="zh-CN" altLang="en-US" b="1" dirty="0">
                <a:ea typeface="宋体" charset="-122"/>
                <a:cs typeface="Arial" charset="0"/>
              </a:rPr>
              <a:t>构造一个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Arial" charset="0"/>
              </a:rPr>
              <a:t>全部</a:t>
            </a:r>
            <a:r>
              <a:rPr lang="zh-CN" altLang="en-US" b="1" dirty="0">
                <a:ea typeface="宋体" charset="-122"/>
                <a:cs typeface="Arial" charset="0"/>
              </a:rPr>
              <a:t>有序</a:t>
            </a:r>
            <a:r>
              <a:rPr lang="en-US" altLang="zh-CN" b="1" dirty="0">
                <a:ea typeface="宋体" charset="-122"/>
                <a:cs typeface="Arial" charset="0"/>
              </a:rPr>
              <a:t>W.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19288"/>
              </p:ext>
            </p:extLst>
          </p:nvPr>
        </p:nvGraphicFramePr>
        <p:xfrm>
          <a:off x="2819400" y="2743200"/>
          <a:ext cx="13811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" name="Equation" r:id="rId3" imgW="482400" imgH="177480" progId="Equation.DSMT4">
                  <p:embed/>
                </p:oleObj>
              </mc:Choice>
              <mc:Fallback>
                <p:oleObj name="Equation" r:id="rId3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743200"/>
                        <a:ext cx="138112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C85A496-EB9B-4DA1-9C98-3E2BC7CA82E9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Lemma 1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Every finite nonempty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(S, </a:t>
            </a:r>
            <a:r>
              <a:rPr lang="en-US" altLang="zh-CN" b="1" dirty="0">
                <a:ea typeface="宋体" charset="-122"/>
                <a:cs typeface="Arial" charset="0"/>
              </a:rPr>
              <a:t>≤</a:t>
            </a:r>
            <a:r>
              <a:rPr lang="en-US" altLang="zh-CN" b="1" dirty="0">
                <a:ea typeface="宋体" charset="-122"/>
              </a:rPr>
              <a:t>) has a minimal element </a:t>
            </a:r>
            <a:r>
              <a:rPr lang="zh-CN" altLang="en-US" b="1">
                <a:ea typeface="宋体" charset="-122"/>
              </a:rPr>
              <a:t>极小元</a:t>
            </a:r>
            <a:r>
              <a:rPr lang="en-US" altLang="zh-CN" b="1">
                <a:ea typeface="宋体" charset="-122"/>
              </a:rPr>
              <a:t>.</a:t>
            </a:r>
          </a:p>
          <a:p>
            <a:r>
              <a:rPr lang="en-US" altLang="zh-CN" b="1" dirty="0">
                <a:ea typeface="宋体" charset="-122"/>
              </a:rPr>
              <a:t>Proof can be found </a:t>
            </a:r>
            <a:r>
              <a:rPr lang="en-US" altLang="zh-CN" b="1" dirty="0" err="1">
                <a:ea typeface="宋体" charset="-122"/>
              </a:rPr>
              <a:t>directedly</a:t>
            </a:r>
            <a:r>
              <a:rPr lang="en-US" altLang="zh-CN" b="1" dirty="0">
                <a:ea typeface="宋体" charset="-122"/>
              </a:rPr>
              <a:t>.</a:t>
            </a: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Therefore, every finite nonempty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can be sorted “topologically” by an algorithm.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7EB9792-3A16-46AC-A8ED-1726D65408D5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Algorithm: 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9225"/>
                <a:ext cx="8534400" cy="4879975"/>
              </a:xfrm>
            </p:spPr>
            <p:txBody>
              <a:bodyPr/>
              <a:lstStyle/>
              <a:p>
                <a:r>
                  <a:rPr lang="en-US" altLang="zh-CN" sz="3000" b="1" dirty="0">
                    <a:ea typeface="宋体" charset="-122"/>
                  </a:rPr>
                  <a:t>Procedure topological sort (S: finite </a:t>
                </a:r>
                <a:r>
                  <a:rPr lang="en-US" altLang="zh-CN" sz="3000" b="1" dirty="0" err="1">
                    <a:ea typeface="宋体" charset="-122"/>
                  </a:rPr>
                  <a:t>poset</a:t>
                </a:r>
                <a:r>
                  <a:rPr lang="en-US" altLang="zh-CN" sz="3000" b="1" dirty="0">
                    <a:ea typeface="宋体" charset="-122"/>
                  </a:rPr>
                  <a:t>)</a:t>
                </a:r>
              </a:p>
              <a:p>
                <a:r>
                  <a:rPr lang="en-US" altLang="zh-CN" sz="3000" b="1" dirty="0">
                    <a:ea typeface="宋体" charset="-122"/>
                  </a:rPr>
                  <a:t>k:=1</a:t>
                </a:r>
              </a:p>
              <a:p>
                <a:r>
                  <a:rPr lang="en-US" altLang="zh-CN" sz="3000" b="1" dirty="0">
                    <a:ea typeface="宋体" charset="-122"/>
                  </a:rPr>
                  <a:t>while S </a:t>
                </a:r>
                <a:r>
                  <a:rPr lang="en-US" altLang="zh-CN" sz="3000" b="1" dirty="0">
                    <a:ea typeface="宋体" charset="-122"/>
                    <a:cs typeface="Arial" charset="0"/>
                  </a:rPr>
                  <a:t>≠ Ø</a:t>
                </a:r>
              </a:p>
              <a:p>
                <a:r>
                  <a:rPr lang="en-US" altLang="zh-CN" sz="3000" b="1" dirty="0">
                    <a:ea typeface="宋体" charset="-122"/>
                    <a:cs typeface="Arial" charset="0"/>
                  </a:rPr>
                  <a:t>begin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dirty="0" smtClean="0">
                            <a:latin typeface="Cambria Math" panose="02040503050406030204" pitchFamily="18" charset="0"/>
                            <a:ea typeface="宋体" charset="-122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1" dirty="0">
                            <a:ea typeface="宋体" charset="-122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a:rPr lang="en-US" altLang="zh-CN" sz="3000" b="1" i="1" dirty="0">
                            <a:latin typeface="Cambria Math"/>
                            <a:ea typeface="宋体" charset="-122"/>
                            <a:cs typeface="Arial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3000" b="1" dirty="0">
                    <a:ea typeface="宋体" charset="-122"/>
                    <a:cs typeface="Arial" charset="0"/>
                  </a:rPr>
                  <a:t>:=a minimal element of S  {Lemma 1}</a:t>
                </a:r>
              </a:p>
              <a:p>
                <a:r>
                  <a:rPr lang="en-US" altLang="zh-CN" sz="3000" b="1" dirty="0">
                    <a:ea typeface="宋体" charset="-122"/>
                    <a:cs typeface="Arial" charset="0"/>
                  </a:rPr>
                  <a:t>    S:=S-{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dirty="0">
                            <a:latin typeface="Cambria Math" panose="02040503050406030204" pitchFamily="18" charset="0"/>
                            <a:ea typeface="宋体" charset="-122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1" dirty="0">
                            <a:ea typeface="宋体" charset="-122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a:rPr lang="en-US" altLang="zh-CN" sz="3000" b="1" i="1" dirty="0">
                            <a:latin typeface="Cambria Math"/>
                            <a:ea typeface="宋体" charset="-122"/>
                            <a:cs typeface="Arial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3000" b="1" dirty="0">
                    <a:ea typeface="宋体" charset="-122"/>
                    <a:cs typeface="Arial" charset="0"/>
                  </a:rPr>
                  <a:t>}       </a:t>
                </a:r>
              </a:p>
              <a:p>
                <a:r>
                  <a:rPr lang="en-US" altLang="zh-CN" sz="3000" b="1" dirty="0">
                    <a:ea typeface="宋体" charset="-122"/>
                    <a:cs typeface="Arial" charset="0"/>
                  </a:rPr>
                  <a:t>    k:=k+1</a:t>
                </a:r>
              </a:p>
              <a:p>
                <a:r>
                  <a:rPr lang="en-US" altLang="zh-CN" sz="3000" b="1" dirty="0">
                    <a:ea typeface="宋体" charset="-122"/>
                    <a:cs typeface="Arial" charset="0"/>
                  </a:rPr>
                  <a:t>end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dirty="0">
                            <a:latin typeface="Cambria Math" panose="02040503050406030204" pitchFamily="18" charset="0"/>
                            <a:ea typeface="宋体" charset="-122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1" dirty="0">
                            <a:ea typeface="宋体" charset="-122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a:rPr lang="en-US" altLang="zh-CN" sz="3000" b="1" i="1" dirty="0" smtClean="0">
                            <a:latin typeface="Cambria Math"/>
                            <a:ea typeface="宋体" charset="-122"/>
                            <a:cs typeface="Arial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000" b="1" dirty="0">
                    <a:ea typeface="宋体" charset="-122"/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dirty="0">
                            <a:latin typeface="Cambria Math" panose="02040503050406030204" pitchFamily="18" charset="0"/>
                            <a:ea typeface="宋体" charset="-122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1" dirty="0">
                            <a:ea typeface="宋体" charset="-122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a:rPr lang="en-US" altLang="zh-CN" sz="3000" b="1" i="1" dirty="0" smtClean="0">
                            <a:latin typeface="Cambria Math"/>
                            <a:ea typeface="宋体" charset="-122"/>
                            <a:cs typeface="Arial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000" b="1" dirty="0">
                    <a:ea typeface="宋体" charset="-122"/>
                    <a:cs typeface="Arial" charset="0"/>
                  </a:rPr>
                  <a:t>,</a:t>
                </a:r>
                <a:r>
                  <a:rPr lang="en-US" altLang="zh-CN" sz="3000" b="1" dirty="0">
                    <a:ea typeface="宋体" charset="-122"/>
                  </a:rPr>
                  <a:t>…,</a:t>
                </a:r>
                <a:r>
                  <a:rPr lang="en-US" altLang="zh-CN" sz="3000" b="1" dirty="0">
                    <a:ea typeface="宋体" charset="-122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1" i="1" dirty="0">
                            <a:latin typeface="Cambria Math" panose="02040503050406030204" pitchFamily="18" charset="0"/>
                            <a:ea typeface="宋体" charset="-122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3000" b="1" dirty="0">
                            <a:ea typeface="宋体" charset="-122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a:rPr lang="en-US" altLang="zh-CN" sz="3000" b="1" i="1" dirty="0" smtClean="0">
                            <a:latin typeface="Cambria Math"/>
                            <a:ea typeface="宋体" charset="-122"/>
                            <a:cs typeface="Arial" charset="0"/>
                          </a:rPr>
                          <m:t>𝒏</m:t>
                        </m:r>
                        <m:r>
                          <a:rPr lang="en-US" altLang="zh-CN" sz="3000" b="1" i="1" dirty="0" smtClean="0">
                            <a:latin typeface="Cambria Math"/>
                            <a:ea typeface="宋体" charset="-122"/>
                            <a:cs typeface="Arial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en-US" altLang="zh-CN" sz="3000" b="1" dirty="0">
                    <a:ea typeface="宋体" charset="-122"/>
                  </a:rPr>
                  <a:t>an is a compatible total ordering of S}  </a:t>
                </a:r>
              </a:p>
            </p:txBody>
          </p:sp>
        </mc:Choice>
        <mc:Fallback xmlns="">
          <p:sp>
            <p:nvSpPr>
              <p:cNvPr id="352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9225"/>
                <a:ext cx="8534400" cy="4879975"/>
              </a:xfrm>
              <a:blipFill rotWithShape="1">
                <a:blip r:embed="rId2"/>
                <a:stretch>
                  <a:fillRect l="-1429" t="-1625" b="-3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BF3D165-276E-4424-9122-531C9B1BE18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385243D-C766-46C2-9BB9-EED0018CFA3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3276600"/>
            <a:ext cx="2667000" cy="8382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68DBDC0-104B-40C8-A76F-EE43A38CA793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25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2477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a compatible total ordering for the poset ({1,2,4,5,12,20},|)</a:t>
            </a:r>
            <a:endParaRPr lang="zh-CN" altLang="en-US">
              <a:ea typeface="宋体" charset="-122"/>
            </a:endParaRPr>
          </a:p>
        </p:txBody>
      </p:sp>
      <p:grpSp>
        <p:nvGrpSpPr>
          <p:cNvPr id="353436" name="Group 156"/>
          <p:cNvGrpSpPr>
            <a:grpSpLocks/>
          </p:cNvGrpSpPr>
          <p:nvPr/>
        </p:nvGrpSpPr>
        <p:grpSpPr bwMode="auto">
          <a:xfrm>
            <a:off x="228600" y="2743200"/>
            <a:ext cx="1314450" cy="3200400"/>
            <a:chOff x="144" y="1728"/>
            <a:chExt cx="828" cy="2016"/>
          </a:xfrm>
        </p:grpSpPr>
        <p:sp>
          <p:nvSpPr>
            <p:cNvPr id="353285" name="Oval 5"/>
            <p:cNvSpPr>
              <a:spLocks noChangeArrowheads="1"/>
            </p:cNvSpPr>
            <p:nvPr/>
          </p:nvSpPr>
          <p:spPr bwMode="auto">
            <a:xfrm>
              <a:off x="144" y="229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53286" name="Oval 6"/>
            <p:cNvSpPr>
              <a:spLocks noChangeArrowheads="1"/>
            </p:cNvSpPr>
            <p:nvPr/>
          </p:nvSpPr>
          <p:spPr bwMode="auto">
            <a:xfrm>
              <a:off x="144" y="2922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353287" name="Oval 7"/>
            <p:cNvSpPr>
              <a:spLocks noChangeArrowheads="1"/>
            </p:cNvSpPr>
            <p:nvPr/>
          </p:nvSpPr>
          <p:spPr bwMode="auto">
            <a:xfrm>
              <a:off x="768" y="172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353288" name="Oval 8"/>
            <p:cNvSpPr>
              <a:spLocks noChangeArrowheads="1"/>
            </p:cNvSpPr>
            <p:nvPr/>
          </p:nvSpPr>
          <p:spPr bwMode="auto">
            <a:xfrm>
              <a:off x="144" y="172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353289" name="Oval 9"/>
            <p:cNvSpPr>
              <a:spLocks noChangeArrowheads="1"/>
            </p:cNvSpPr>
            <p:nvPr/>
          </p:nvSpPr>
          <p:spPr bwMode="auto">
            <a:xfrm>
              <a:off x="432" y="350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53290" name="Oval 10"/>
            <p:cNvSpPr>
              <a:spLocks noChangeArrowheads="1"/>
            </p:cNvSpPr>
            <p:nvPr/>
          </p:nvSpPr>
          <p:spPr bwMode="auto">
            <a:xfrm>
              <a:off x="768" y="2922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 flipV="1">
              <a:off x="336" y="192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H="1">
              <a:off x="240" y="2527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H="1">
              <a:off x="870" y="1968"/>
              <a:ext cx="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246" y="3160"/>
              <a:ext cx="23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H="1">
              <a:off x="624" y="316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75" name="Line 95"/>
            <p:cNvSpPr>
              <a:spLocks noChangeShapeType="1"/>
            </p:cNvSpPr>
            <p:nvPr/>
          </p:nvSpPr>
          <p:spPr bwMode="auto">
            <a:xfrm>
              <a:off x="2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3431" name="Group 151"/>
          <p:cNvGrpSpPr>
            <a:grpSpLocks/>
          </p:cNvGrpSpPr>
          <p:nvPr/>
        </p:nvGrpSpPr>
        <p:grpSpPr bwMode="auto">
          <a:xfrm>
            <a:off x="1676400" y="2590800"/>
            <a:ext cx="1371600" cy="3429000"/>
            <a:chOff x="1056" y="1632"/>
            <a:chExt cx="864" cy="2160"/>
          </a:xfrm>
        </p:grpSpPr>
        <p:sp>
          <p:nvSpPr>
            <p:cNvPr id="353376" name="Oval 96"/>
            <p:cNvSpPr>
              <a:spLocks noChangeArrowheads="1"/>
            </p:cNvSpPr>
            <p:nvPr/>
          </p:nvSpPr>
          <p:spPr bwMode="auto">
            <a:xfrm>
              <a:off x="1104" y="2296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53377" name="Oval 97"/>
            <p:cNvSpPr>
              <a:spLocks noChangeArrowheads="1"/>
            </p:cNvSpPr>
            <p:nvPr/>
          </p:nvSpPr>
          <p:spPr bwMode="auto">
            <a:xfrm>
              <a:off x="1104" y="2928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353378" name="Oval 98"/>
            <p:cNvSpPr>
              <a:spLocks noChangeArrowheads="1"/>
            </p:cNvSpPr>
            <p:nvPr/>
          </p:nvSpPr>
          <p:spPr bwMode="auto">
            <a:xfrm>
              <a:off x="1716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353379" name="Oval 99"/>
            <p:cNvSpPr>
              <a:spLocks noChangeArrowheads="1"/>
            </p:cNvSpPr>
            <p:nvPr/>
          </p:nvSpPr>
          <p:spPr bwMode="auto">
            <a:xfrm>
              <a:off x="1104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353381" name="Oval 101"/>
            <p:cNvSpPr>
              <a:spLocks noChangeArrowheads="1"/>
            </p:cNvSpPr>
            <p:nvPr/>
          </p:nvSpPr>
          <p:spPr bwMode="auto">
            <a:xfrm>
              <a:off x="1704" y="2928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353382" name="Line 102"/>
            <p:cNvSpPr>
              <a:spLocks noChangeShapeType="1"/>
            </p:cNvSpPr>
            <p:nvPr/>
          </p:nvSpPr>
          <p:spPr bwMode="auto">
            <a:xfrm flipV="1">
              <a:off x="1296" y="1920"/>
              <a:ext cx="468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83" name="Line 103"/>
            <p:cNvSpPr>
              <a:spLocks noChangeShapeType="1"/>
            </p:cNvSpPr>
            <p:nvPr/>
          </p:nvSpPr>
          <p:spPr bwMode="auto">
            <a:xfrm flipH="1">
              <a:off x="1200" y="2533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84" name="Line 104"/>
            <p:cNvSpPr>
              <a:spLocks noChangeShapeType="1"/>
            </p:cNvSpPr>
            <p:nvPr/>
          </p:nvSpPr>
          <p:spPr bwMode="auto">
            <a:xfrm flipH="1">
              <a:off x="1812" y="1974"/>
              <a:ext cx="6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87" name="Line 107"/>
            <p:cNvSpPr>
              <a:spLocks noChangeShapeType="1"/>
            </p:cNvSpPr>
            <p:nvPr/>
          </p:nvSpPr>
          <p:spPr bwMode="auto">
            <a:xfrm>
              <a:off x="1200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88" name="Line 108"/>
            <p:cNvSpPr>
              <a:spLocks noChangeShapeType="1"/>
            </p:cNvSpPr>
            <p:nvPr/>
          </p:nvSpPr>
          <p:spPr bwMode="auto">
            <a:xfrm>
              <a:off x="1056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3432" name="Group 152"/>
          <p:cNvGrpSpPr>
            <a:grpSpLocks/>
          </p:cNvGrpSpPr>
          <p:nvPr/>
        </p:nvGrpSpPr>
        <p:grpSpPr bwMode="auto">
          <a:xfrm>
            <a:off x="3124200" y="2590800"/>
            <a:ext cx="1371600" cy="3429000"/>
            <a:chOff x="1968" y="1632"/>
            <a:chExt cx="864" cy="2160"/>
          </a:xfrm>
        </p:grpSpPr>
        <p:sp>
          <p:nvSpPr>
            <p:cNvPr id="353398" name="Line 118"/>
            <p:cNvSpPr>
              <a:spLocks noChangeShapeType="1"/>
            </p:cNvSpPr>
            <p:nvPr/>
          </p:nvSpPr>
          <p:spPr bwMode="auto">
            <a:xfrm>
              <a:off x="1968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99" name="Oval 119"/>
            <p:cNvSpPr>
              <a:spLocks noChangeArrowheads="1"/>
            </p:cNvSpPr>
            <p:nvPr/>
          </p:nvSpPr>
          <p:spPr bwMode="auto">
            <a:xfrm>
              <a:off x="2016" y="2296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53400" name="Oval 120"/>
            <p:cNvSpPr>
              <a:spLocks noChangeArrowheads="1"/>
            </p:cNvSpPr>
            <p:nvPr/>
          </p:nvSpPr>
          <p:spPr bwMode="auto">
            <a:xfrm>
              <a:off x="2016" y="2928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353401" name="Oval 121"/>
            <p:cNvSpPr>
              <a:spLocks noChangeArrowheads="1"/>
            </p:cNvSpPr>
            <p:nvPr/>
          </p:nvSpPr>
          <p:spPr bwMode="auto">
            <a:xfrm>
              <a:off x="2628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353402" name="Oval 122"/>
            <p:cNvSpPr>
              <a:spLocks noChangeArrowheads="1"/>
            </p:cNvSpPr>
            <p:nvPr/>
          </p:nvSpPr>
          <p:spPr bwMode="auto">
            <a:xfrm>
              <a:off x="2016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353404" name="Line 124"/>
            <p:cNvSpPr>
              <a:spLocks noChangeShapeType="1"/>
            </p:cNvSpPr>
            <p:nvPr/>
          </p:nvSpPr>
          <p:spPr bwMode="auto">
            <a:xfrm flipV="1">
              <a:off x="2208" y="1920"/>
              <a:ext cx="468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05" name="Line 125"/>
            <p:cNvSpPr>
              <a:spLocks noChangeShapeType="1"/>
            </p:cNvSpPr>
            <p:nvPr/>
          </p:nvSpPr>
          <p:spPr bwMode="auto">
            <a:xfrm flipH="1">
              <a:off x="2112" y="2533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07" name="Line 127"/>
            <p:cNvSpPr>
              <a:spLocks noChangeShapeType="1"/>
            </p:cNvSpPr>
            <p:nvPr/>
          </p:nvSpPr>
          <p:spPr bwMode="auto">
            <a:xfrm>
              <a:off x="2112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3433" name="Group 153"/>
          <p:cNvGrpSpPr>
            <a:grpSpLocks/>
          </p:cNvGrpSpPr>
          <p:nvPr/>
        </p:nvGrpSpPr>
        <p:grpSpPr bwMode="auto">
          <a:xfrm>
            <a:off x="4572000" y="2590800"/>
            <a:ext cx="1371600" cy="3429000"/>
            <a:chOff x="2880" y="1632"/>
            <a:chExt cx="864" cy="2160"/>
          </a:xfrm>
        </p:grpSpPr>
        <p:sp>
          <p:nvSpPr>
            <p:cNvPr id="353409" name="Line 129"/>
            <p:cNvSpPr>
              <a:spLocks noChangeShapeType="1"/>
            </p:cNvSpPr>
            <p:nvPr/>
          </p:nvSpPr>
          <p:spPr bwMode="auto">
            <a:xfrm>
              <a:off x="2880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10" name="Oval 130"/>
            <p:cNvSpPr>
              <a:spLocks noChangeArrowheads="1"/>
            </p:cNvSpPr>
            <p:nvPr/>
          </p:nvSpPr>
          <p:spPr bwMode="auto">
            <a:xfrm>
              <a:off x="2928" y="2296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353412" name="Oval 132"/>
            <p:cNvSpPr>
              <a:spLocks noChangeArrowheads="1"/>
            </p:cNvSpPr>
            <p:nvPr/>
          </p:nvSpPr>
          <p:spPr bwMode="auto">
            <a:xfrm>
              <a:off x="3540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353413" name="Oval 133"/>
            <p:cNvSpPr>
              <a:spLocks noChangeArrowheads="1"/>
            </p:cNvSpPr>
            <p:nvPr/>
          </p:nvSpPr>
          <p:spPr bwMode="auto">
            <a:xfrm>
              <a:off x="2928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  <p:sp>
          <p:nvSpPr>
            <p:cNvPr id="353415" name="Line 135"/>
            <p:cNvSpPr>
              <a:spLocks noChangeShapeType="1"/>
            </p:cNvSpPr>
            <p:nvPr/>
          </p:nvSpPr>
          <p:spPr bwMode="auto">
            <a:xfrm flipV="1">
              <a:off x="3120" y="1920"/>
              <a:ext cx="468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18" name="Line 138"/>
            <p:cNvSpPr>
              <a:spLocks noChangeShapeType="1"/>
            </p:cNvSpPr>
            <p:nvPr/>
          </p:nvSpPr>
          <p:spPr bwMode="auto">
            <a:xfrm>
              <a:off x="3024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3434" name="Group 154"/>
          <p:cNvGrpSpPr>
            <a:grpSpLocks/>
          </p:cNvGrpSpPr>
          <p:nvPr/>
        </p:nvGrpSpPr>
        <p:grpSpPr bwMode="auto">
          <a:xfrm>
            <a:off x="6019800" y="2590800"/>
            <a:ext cx="1371600" cy="3429000"/>
            <a:chOff x="3792" y="1632"/>
            <a:chExt cx="864" cy="2160"/>
          </a:xfrm>
        </p:grpSpPr>
        <p:sp>
          <p:nvSpPr>
            <p:cNvPr id="353419" name="Line 139"/>
            <p:cNvSpPr>
              <a:spLocks noChangeShapeType="1"/>
            </p:cNvSpPr>
            <p:nvPr/>
          </p:nvSpPr>
          <p:spPr bwMode="auto">
            <a:xfrm>
              <a:off x="3792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22" name="Oval 142"/>
            <p:cNvSpPr>
              <a:spLocks noChangeArrowheads="1"/>
            </p:cNvSpPr>
            <p:nvPr/>
          </p:nvSpPr>
          <p:spPr bwMode="auto">
            <a:xfrm>
              <a:off x="4452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353423" name="Oval 143"/>
            <p:cNvSpPr>
              <a:spLocks noChangeArrowheads="1"/>
            </p:cNvSpPr>
            <p:nvPr/>
          </p:nvSpPr>
          <p:spPr bwMode="auto">
            <a:xfrm>
              <a:off x="3840" y="1734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</p:grpSp>
      <p:grpSp>
        <p:nvGrpSpPr>
          <p:cNvPr id="353435" name="Group 155"/>
          <p:cNvGrpSpPr>
            <a:grpSpLocks/>
          </p:cNvGrpSpPr>
          <p:nvPr/>
        </p:nvGrpSpPr>
        <p:grpSpPr bwMode="auto">
          <a:xfrm>
            <a:off x="7467600" y="2590800"/>
            <a:ext cx="552450" cy="3429000"/>
            <a:chOff x="4704" y="1632"/>
            <a:chExt cx="348" cy="2160"/>
          </a:xfrm>
        </p:grpSpPr>
        <p:sp>
          <p:nvSpPr>
            <p:cNvPr id="353429" name="Line 149"/>
            <p:cNvSpPr>
              <a:spLocks noChangeShapeType="1"/>
            </p:cNvSpPr>
            <p:nvPr/>
          </p:nvSpPr>
          <p:spPr bwMode="auto">
            <a:xfrm>
              <a:off x="4704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430" name="Oval 150"/>
            <p:cNvSpPr>
              <a:spLocks noChangeArrowheads="1"/>
            </p:cNvSpPr>
            <p:nvPr/>
          </p:nvSpPr>
          <p:spPr bwMode="auto">
            <a:xfrm>
              <a:off x="4848" y="172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12</a:t>
              </a:r>
            </a:p>
          </p:txBody>
        </p:sp>
      </p:grpSp>
      <p:sp>
        <p:nvSpPr>
          <p:cNvPr id="353437" name="Rectangle 157"/>
          <p:cNvSpPr>
            <a:spLocks noChangeArrowheads="1"/>
          </p:cNvSpPr>
          <p:nvPr/>
        </p:nvSpPr>
        <p:spPr bwMode="auto">
          <a:xfrm>
            <a:off x="1295400" y="6019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1</a:t>
            </a:r>
          </a:p>
        </p:txBody>
      </p:sp>
      <p:sp>
        <p:nvSpPr>
          <p:cNvPr id="353438" name="Rectangle 158"/>
          <p:cNvSpPr>
            <a:spLocks noChangeArrowheads="1"/>
          </p:cNvSpPr>
          <p:nvPr/>
        </p:nvSpPr>
        <p:spPr bwMode="auto">
          <a:xfrm>
            <a:off x="16002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5</a:t>
            </a:r>
          </a:p>
        </p:txBody>
      </p:sp>
      <p:sp>
        <p:nvSpPr>
          <p:cNvPr id="353439" name="Rectangle 159"/>
          <p:cNvSpPr>
            <a:spLocks noChangeArrowheads="1"/>
          </p:cNvSpPr>
          <p:nvPr/>
        </p:nvSpPr>
        <p:spPr bwMode="auto">
          <a:xfrm>
            <a:off x="22860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2</a:t>
            </a:r>
          </a:p>
        </p:txBody>
      </p:sp>
      <p:sp>
        <p:nvSpPr>
          <p:cNvPr id="353440" name="Rectangle 160"/>
          <p:cNvSpPr>
            <a:spLocks noChangeArrowheads="1"/>
          </p:cNvSpPr>
          <p:nvPr/>
        </p:nvSpPr>
        <p:spPr bwMode="auto">
          <a:xfrm>
            <a:off x="30480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4</a:t>
            </a:r>
          </a:p>
        </p:txBody>
      </p:sp>
      <p:sp>
        <p:nvSpPr>
          <p:cNvPr id="353441" name="Rectangle 161"/>
          <p:cNvSpPr>
            <a:spLocks noChangeArrowheads="1"/>
          </p:cNvSpPr>
          <p:nvPr/>
        </p:nvSpPr>
        <p:spPr bwMode="auto">
          <a:xfrm>
            <a:off x="3810000" y="6019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20</a:t>
            </a:r>
          </a:p>
        </p:txBody>
      </p:sp>
      <p:sp>
        <p:nvSpPr>
          <p:cNvPr id="353442" name="Rectangle 162"/>
          <p:cNvSpPr>
            <a:spLocks noChangeArrowheads="1"/>
          </p:cNvSpPr>
          <p:nvPr/>
        </p:nvSpPr>
        <p:spPr bwMode="auto">
          <a:xfrm>
            <a:off x="4724400" y="601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437" grpId="0"/>
      <p:bldP spid="353438" grpId="0"/>
      <p:bldP spid="353439" grpId="0"/>
      <p:bldP spid="353440" grpId="0"/>
      <p:bldP spid="353441" grpId="0"/>
      <p:bldP spid="3534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F33CCD-AAFE-455D-9FBE-200687753751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26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7143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topological sort of the task.</a:t>
            </a:r>
            <a:endParaRPr lang="zh-CN" altLang="en-US">
              <a:ea typeface="宋体" charset="-122"/>
            </a:endParaRPr>
          </a:p>
        </p:txBody>
      </p:sp>
      <p:sp>
        <p:nvSpPr>
          <p:cNvPr id="355379" name="Rectangle 51"/>
          <p:cNvSpPr>
            <a:spLocks noChangeArrowheads="1"/>
          </p:cNvSpPr>
          <p:nvPr/>
        </p:nvSpPr>
        <p:spPr bwMode="auto">
          <a:xfrm>
            <a:off x="1295400" y="6019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A</a:t>
            </a:r>
          </a:p>
        </p:txBody>
      </p:sp>
      <p:sp>
        <p:nvSpPr>
          <p:cNvPr id="355380" name="Rectangle 52"/>
          <p:cNvSpPr>
            <a:spLocks noChangeArrowheads="1"/>
          </p:cNvSpPr>
          <p:nvPr/>
        </p:nvSpPr>
        <p:spPr bwMode="auto">
          <a:xfrm>
            <a:off x="16002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C</a:t>
            </a:r>
          </a:p>
        </p:txBody>
      </p:sp>
      <p:sp>
        <p:nvSpPr>
          <p:cNvPr id="355381" name="Rectangle 53"/>
          <p:cNvSpPr>
            <a:spLocks noChangeArrowheads="1"/>
          </p:cNvSpPr>
          <p:nvPr/>
        </p:nvSpPr>
        <p:spPr bwMode="auto">
          <a:xfrm>
            <a:off x="22860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B</a:t>
            </a:r>
          </a:p>
        </p:txBody>
      </p:sp>
      <p:sp>
        <p:nvSpPr>
          <p:cNvPr id="355382" name="Rectangle 54"/>
          <p:cNvSpPr>
            <a:spLocks noChangeArrowheads="1"/>
          </p:cNvSpPr>
          <p:nvPr/>
        </p:nvSpPr>
        <p:spPr bwMode="auto">
          <a:xfrm>
            <a:off x="3048000" y="601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E</a:t>
            </a:r>
          </a:p>
        </p:txBody>
      </p:sp>
      <p:sp>
        <p:nvSpPr>
          <p:cNvPr id="355383" name="Rectangle 55"/>
          <p:cNvSpPr>
            <a:spLocks noChangeArrowheads="1"/>
          </p:cNvSpPr>
          <p:nvPr/>
        </p:nvSpPr>
        <p:spPr bwMode="auto">
          <a:xfrm>
            <a:off x="3810000" y="6019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F</a:t>
            </a:r>
          </a:p>
        </p:txBody>
      </p:sp>
      <p:sp>
        <p:nvSpPr>
          <p:cNvPr id="355384" name="Rectangle 56"/>
          <p:cNvSpPr>
            <a:spLocks noChangeArrowheads="1"/>
          </p:cNvSpPr>
          <p:nvPr/>
        </p:nvSpPr>
        <p:spPr bwMode="auto">
          <a:xfrm>
            <a:off x="4724400" y="601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D</a:t>
            </a:r>
          </a:p>
        </p:txBody>
      </p:sp>
      <p:sp>
        <p:nvSpPr>
          <p:cNvPr id="355386" name="Oval 58"/>
          <p:cNvSpPr>
            <a:spLocks noChangeArrowheads="1"/>
          </p:cNvSpPr>
          <p:nvPr/>
        </p:nvSpPr>
        <p:spPr bwMode="auto">
          <a:xfrm>
            <a:off x="57150" y="5181600"/>
            <a:ext cx="323850" cy="376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grpSp>
        <p:nvGrpSpPr>
          <p:cNvPr id="355441" name="Group 113"/>
          <p:cNvGrpSpPr>
            <a:grpSpLocks/>
          </p:cNvGrpSpPr>
          <p:nvPr/>
        </p:nvGrpSpPr>
        <p:grpSpPr bwMode="auto">
          <a:xfrm>
            <a:off x="209550" y="2362200"/>
            <a:ext cx="1466850" cy="3200400"/>
            <a:chOff x="132" y="1488"/>
            <a:chExt cx="924" cy="2016"/>
          </a:xfrm>
        </p:grpSpPr>
        <p:sp>
          <p:nvSpPr>
            <p:cNvPr id="355333" name="Oval 5"/>
            <p:cNvSpPr>
              <a:spLocks noChangeArrowheads="1"/>
            </p:cNvSpPr>
            <p:nvPr/>
          </p:nvSpPr>
          <p:spPr bwMode="auto">
            <a:xfrm>
              <a:off x="216" y="205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216" y="2682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55335" name="Oval 7"/>
            <p:cNvSpPr>
              <a:spLocks noChangeArrowheads="1"/>
            </p:cNvSpPr>
            <p:nvPr/>
          </p:nvSpPr>
          <p:spPr bwMode="auto">
            <a:xfrm>
              <a:off x="852" y="206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355336" name="Oval 8"/>
            <p:cNvSpPr>
              <a:spLocks noChangeArrowheads="1"/>
            </p:cNvSpPr>
            <p:nvPr/>
          </p:nvSpPr>
          <p:spPr bwMode="auto">
            <a:xfrm>
              <a:off x="564" y="148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355337" name="Oval 9"/>
            <p:cNvSpPr>
              <a:spLocks noChangeArrowheads="1"/>
            </p:cNvSpPr>
            <p:nvPr/>
          </p:nvSpPr>
          <p:spPr bwMode="auto">
            <a:xfrm>
              <a:off x="420" y="326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852" y="3264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20" y="225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H="1">
              <a:off x="312" y="2287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41" name="Line 13"/>
            <p:cNvSpPr>
              <a:spLocks noChangeShapeType="1"/>
            </p:cNvSpPr>
            <p:nvPr/>
          </p:nvSpPr>
          <p:spPr bwMode="auto">
            <a:xfrm flipH="1">
              <a:off x="948" y="2256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42" name="Line 14"/>
            <p:cNvSpPr>
              <a:spLocks noChangeShapeType="1"/>
            </p:cNvSpPr>
            <p:nvPr/>
          </p:nvSpPr>
          <p:spPr bwMode="auto">
            <a:xfrm flipH="1">
              <a:off x="132" y="2920"/>
              <a:ext cx="18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44" name="Line 16"/>
            <p:cNvSpPr>
              <a:spLocks noChangeShapeType="1"/>
            </p:cNvSpPr>
            <p:nvPr/>
          </p:nvSpPr>
          <p:spPr bwMode="auto">
            <a:xfrm flipH="1">
              <a:off x="312" y="1680"/>
              <a:ext cx="3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5" name="Line 57"/>
            <p:cNvSpPr>
              <a:spLocks noChangeShapeType="1"/>
            </p:cNvSpPr>
            <p:nvPr/>
          </p:nvSpPr>
          <p:spPr bwMode="auto">
            <a:xfrm>
              <a:off x="324" y="292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87" name="Line 59"/>
            <p:cNvSpPr>
              <a:spLocks noChangeShapeType="1"/>
            </p:cNvSpPr>
            <p:nvPr/>
          </p:nvSpPr>
          <p:spPr bwMode="auto">
            <a:xfrm>
              <a:off x="708" y="16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5449" name="Group 121"/>
          <p:cNvGrpSpPr>
            <a:grpSpLocks/>
          </p:cNvGrpSpPr>
          <p:nvPr/>
        </p:nvGrpSpPr>
        <p:grpSpPr bwMode="auto">
          <a:xfrm>
            <a:off x="1752600" y="2286000"/>
            <a:ext cx="1409700" cy="3429000"/>
            <a:chOff x="1104" y="1440"/>
            <a:chExt cx="888" cy="2160"/>
          </a:xfrm>
        </p:grpSpPr>
        <p:sp>
          <p:nvSpPr>
            <p:cNvPr id="355388" name="Oval 60"/>
            <p:cNvSpPr>
              <a:spLocks noChangeArrowheads="1"/>
            </p:cNvSpPr>
            <p:nvPr/>
          </p:nvSpPr>
          <p:spPr bwMode="auto">
            <a:xfrm>
              <a:off x="1152" y="205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389" name="Oval 61"/>
            <p:cNvSpPr>
              <a:spLocks noChangeArrowheads="1"/>
            </p:cNvSpPr>
            <p:nvPr/>
          </p:nvSpPr>
          <p:spPr bwMode="auto">
            <a:xfrm>
              <a:off x="1152" y="2682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grpSp>
          <p:nvGrpSpPr>
            <p:cNvPr id="355442" name="Group 114"/>
            <p:cNvGrpSpPr>
              <a:grpSpLocks/>
            </p:cNvGrpSpPr>
            <p:nvPr/>
          </p:nvGrpSpPr>
          <p:grpSpPr bwMode="auto">
            <a:xfrm>
              <a:off x="1104" y="1440"/>
              <a:ext cx="888" cy="2160"/>
              <a:chOff x="1104" y="1440"/>
              <a:chExt cx="888" cy="2160"/>
            </a:xfrm>
          </p:grpSpPr>
          <p:sp>
            <p:nvSpPr>
              <p:cNvPr id="355377" name="Line 49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390" name="Oval 62"/>
              <p:cNvSpPr>
                <a:spLocks noChangeArrowheads="1"/>
              </p:cNvSpPr>
              <p:nvPr/>
            </p:nvSpPr>
            <p:spPr bwMode="auto">
              <a:xfrm>
                <a:off x="1788" y="2067"/>
                <a:ext cx="204" cy="2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F</a:t>
                </a:r>
              </a:p>
            </p:txBody>
          </p:sp>
          <p:sp>
            <p:nvSpPr>
              <p:cNvPr id="355391" name="Oval 63"/>
              <p:cNvSpPr>
                <a:spLocks noChangeArrowheads="1"/>
              </p:cNvSpPr>
              <p:nvPr/>
            </p:nvSpPr>
            <p:spPr bwMode="auto">
              <a:xfrm>
                <a:off x="1500" y="1488"/>
                <a:ext cx="204" cy="2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G</a:t>
                </a:r>
              </a:p>
            </p:txBody>
          </p:sp>
          <p:sp>
            <p:nvSpPr>
              <p:cNvPr id="355392" name="Oval 64"/>
              <p:cNvSpPr>
                <a:spLocks noChangeArrowheads="1"/>
              </p:cNvSpPr>
              <p:nvPr/>
            </p:nvSpPr>
            <p:spPr bwMode="auto">
              <a:xfrm>
                <a:off x="1356" y="3267"/>
                <a:ext cx="204" cy="2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</a:t>
                </a:r>
              </a:p>
            </p:txBody>
          </p:sp>
          <p:sp>
            <p:nvSpPr>
              <p:cNvPr id="355393" name="Oval 65"/>
              <p:cNvSpPr>
                <a:spLocks noChangeArrowheads="1"/>
              </p:cNvSpPr>
              <p:nvPr/>
            </p:nvSpPr>
            <p:spPr bwMode="auto">
              <a:xfrm>
                <a:off x="1788" y="3264"/>
                <a:ext cx="204" cy="23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E</a:t>
                </a:r>
              </a:p>
            </p:txBody>
          </p:sp>
          <p:sp>
            <p:nvSpPr>
              <p:cNvPr id="355394" name="Line 66"/>
              <p:cNvSpPr>
                <a:spLocks noChangeShapeType="1"/>
              </p:cNvSpPr>
              <p:nvPr/>
            </p:nvSpPr>
            <p:spPr bwMode="auto">
              <a:xfrm flipV="1">
                <a:off x="1356" y="2256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395" name="Line 67"/>
              <p:cNvSpPr>
                <a:spLocks noChangeShapeType="1"/>
              </p:cNvSpPr>
              <p:nvPr/>
            </p:nvSpPr>
            <p:spPr bwMode="auto">
              <a:xfrm flipH="1">
                <a:off x="1248" y="2287"/>
                <a:ext cx="6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396" name="Line 68"/>
              <p:cNvSpPr>
                <a:spLocks noChangeShapeType="1"/>
              </p:cNvSpPr>
              <p:nvPr/>
            </p:nvSpPr>
            <p:spPr bwMode="auto">
              <a:xfrm flipH="1">
                <a:off x="1884" y="2256"/>
                <a:ext cx="0" cy="10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398" name="Line 70"/>
              <p:cNvSpPr>
                <a:spLocks noChangeShapeType="1"/>
              </p:cNvSpPr>
              <p:nvPr/>
            </p:nvSpPr>
            <p:spPr bwMode="auto">
              <a:xfrm flipH="1">
                <a:off x="1248" y="1680"/>
                <a:ext cx="30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399" name="Line 71"/>
              <p:cNvSpPr>
                <a:spLocks noChangeShapeType="1"/>
              </p:cNvSpPr>
              <p:nvPr/>
            </p:nvSpPr>
            <p:spPr bwMode="auto">
              <a:xfrm>
                <a:off x="1260" y="2928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401" name="Line 73"/>
              <p:cNvSpPr>
                <a:spLocks noChangeShapeType="1"/>
              </p:cNvSpPr>
              <p:nvPr/>
            </p:nvSpPr>
            <p:spPr bwMode="auto">
              <a:xfrm>
                <a:off x="1644" y="1680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5443" name="Group 115"/>
          <p:cNvGrpSpPr>
            <a:grpSpLocks/>
          </p:cNvGrpSpPr>
          <p:nvPr/>
        </p:nvGrpSpPr>
        <p:grpSpPr bwMode="auto">
          <a:xfrm>
            <a:off x="3214688" y="2286000"/>
            <a:ext cx="1395412" cy="3429000"/>
            <a:chOff x="2025" y="1440"/>
            <a:chExt cx="879" cy="2160"/>
          </a:xfrm>
        </p:grpSpPr>
        <p:sp>
          <p:nvSpPr>
            <p:cNvPr id="355402" name="Line 74"/>
            <p:cNvSpPr>
              <a:spLocks noChangeShapeType="1"/>
            </p:cNvSpPr>
            <p:nvPr/>
          </p:nvSpPr>
          <p:spPr bwMode="auto">
            <a:xfrm>
              <a:off x="2025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03" name="Oval 75"/>
            <p:cNvSpPr>
              <a:spLocks noChangeArrowheads="1"/>
            </p:cNvSpPr>
            <p:nvPr/>
          </p:nvSpPr>
          <p:spPr bwMode="auto">
            <a:xfrm>
              <a:off x="2064" y="205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404" name="Oval 76"/>
            <p:cNvSpPr>
              <a:spLocks noChangeArrowheads="1"/>
            </p:cNvSpPr>
            <p:nvPr/>
          </p:nvSpPr>
          <p:spPr bwMode="auto">
            <a:xfrm>
              <a:off x="2064" y="2682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55405" name="Oval 77"/>
            <p:cNvSpPr>
              <a:spLocks noChangeArrowheads="1"/>
            </p:cNvSpPr>
            <p:nvPr/>
          </p:nvSpPr>
          <p:spPr bwMode="auto">
            <a:xfrm>
              <a:off x="2700" y="206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355406" name="Oval 78"/>
            <p:cNvSpPr>
              <a:spLocks noChangeArrowheads="1"/>
            </p:cNvSpPr>
            <p:nvPr/>
          </p:nvSpPr>
          <p:spPr bwMode="auto">
            <a:xfrm>
              <a:off x="2412" y="148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355408" name="Oval 80"/>
            <p:cNvSpPr>
              <a:spLocks noChangeArrowheads="1"/>
            </p:cNvSpPr>
            <p:nvPr/>
          </p:nvSpPr>
          <p:spPr bwMode="auto">
            <a:xfrm>
              <a:off x="2700" y="3264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355409" name="Line 81"/>
            <p:cNvSpPr>
              <a:spLocks noChangeShapeType="1"/>
            </p:cNvSpPr>
            <p:nvPr/>
          </p:nvSpPr>
          <p:spPr bwMode="auto">
            <a:xfrm flipV="1">
              <a:off x="2268" y="225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10" name="Line 82"/>
            <p:cNvSpPr>
              <a:spLocks noChangeShapeType="1"/>
            </p:cNvSpPr>
            <p:nvPr/>
          </p:nvSpPr>
          <p:spPr bwMode="auto">
            <a:xfrm flipH="1">
              <a:off x="2160" y="2287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11" name="Line 83"/>
            <p:cNvSpPr>
              <a:spLocks noChangeShapeType="1"/>
            </p:cNvSpPr>
            <p:nvPr/>
          </p:nvSpPr>
          <p:spPr bwMode="auto">
            <a:xfrm flipH="1">
              <a:off x="2796" y="2256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12" name="Line 84"/>
            <p:cNvSpPr>
              <a:spLocks noChangeShapeType="1"/>
            </p:cNvSpPr>
            <p:nvPr/>
          </p:nvSpPr>
          <p:spPr bwMode="auto">
            <a:xfrm flipH="1">
              <a:off x="2160" y="1680"/>
              <a:ext cx="3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14" name="Line 86"/>
            <p:cNvSpPr>
              <a:spLocks noChangeShapeType="1"/>
            </p:cNvSpPr>
            <p:nvPr/>
          </p:nvSpPr>
          <p:spPr bwMode="auto">
            <a:xfrm>
              <a:off x="2556" y="16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5444" name="Group 116"/>
          <p:cNvGrpSpPr>
            <a:grpSpLocks/>
          </p:cNvGrpSpPr>
          <p:nvPr/>
        </p:nvGrpSpPr>
        <p:grpSpPr bwMode="auto">
          <a:xfrm>
            <a:off x="4648200" y="2286000"/>
            <a:ext cx="1409700" cy="3429000"/>
            <a:chOff x="2928" y="1440"/>
            <a:chExt cx="888" cy="2160"/>
          </a:xfrm>
        </p:grpSpPr>
        <p:sp>
          <p:nvSpPr>
            <p:cNvPr id="355416" name="Line 88"/>
            <p:cNvSpPr>
              <a:spLocks noChangeShapeType="1"/>
            </p:cNvSpPr>
            <p:nvPr/>
          </p:nvSpPr>
          <p:spPr bwMode="auto">
            <a:xfrm>
              <a:off x="2928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17" name="Oval 89"/>
            <p:cNvSpPr>
              <a:spLocks noChangeArrowheads="1"/>
            </p:cNvSpPr>
            <p:nvPr/>
          </p:nvSpPr>
          <p:spPr bwMode="auto">
            <a:xfrm>
              <a:off x="2976" y="205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419" name="Oval 91"/>
            <p:cNvSpPr>
              <a:spLocks noChangeArrowheads="1"/>
            </p:cNvSpPr>
            <p:nvPr/>
          </p:nvSpPr>
          <p:spPr bwMode="auto">
            <a:xfrm>
              <a:off x="3612" y="206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355420" name="Oval 92"/>
            <p:cNvSpPr>
              <a:spLocks noChangeArrowheads="1"/>
            </p:cNvSpPr>
            <p:nvPr/>
          </p:nvSpPr>
          <p:spPr bwMode="auto">
            <a:xfrm>
              <a:off x="3324" y="148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355421" name="Oval 93"/>
            <p:cNvSpPr>
              <a:spLocks noChangeArrowheads="1"/>
            </p:cNvSpPr>
            <p:nvPr/>
          </p:nvSpPr>
          <p:spPr bwMode="auto">
            <a:xfrm>
              <a:off x="3612" y="3264"/>
              <a:ext cx="204" cy="2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355424" name="Line 96"/>
            <p:cNvSpPr>
              <a:spLocks noChangeShapeType="1"/>
            </p:cNvSpPr>
            <p:nvPr/>
          </p:nvSpPr>
          <p:spPr bwMode="auto">
            <a:xfrm flipH="1">
              <a:off x="3708" y="2256"/>
              <a:ext cx="0" cy="10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25" name="Line 97"/>
            <p:cNvSpPr>
              <a:spLocks noChangeShapeType="1"/>
            </p:cNvSpPr>
            <p:nvPr/>
          </p:nvSpPr>
          <p:spPr bwMode="auto">
            <a:xfrm flipH="1">
              <a:off x="3072" y="1680"/>
              <a:ext cx="3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26" name="Line 98"/>
            <p:cNvSpPr>
              <a:spLocks noChangeShapeType="1"/>
            </p:cNvSpPr>
            <p:nvPr/>
          </p:nvSpPr>
          <p:spPr bwMode="auto">
            <a:xfrm>
              <a:off x="3468" y="16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5445" name="Group 117"/>
          <p:cNvGrpSpPr>
            <a:grpSpLocks/>
          </p:cNvGrpSpPr>
          <p:nvPr/>
        </p:nvGrpSpPr>
        <p:grpSpPr bwMode="auto">
          <a:xfrm>
            <a:off x="6096000" y="2286000"/>
            <a:ext cx="1409700" cy="3429000"/>
            <a:chOff x="3840" y="1440"/>
            <a:chExt cx="888" cy="2160"/>
          </a:xfrm>
        </p:grpSpPr>
        <p:sp>
          <p:nvSpPr>
            <p:cNvPr id="355427" name="Line 99"/>
            <p:cNvSpPr>
              <a:spLocks noChangeShapeType="1"/>
            </p:cNvSpPr>
            <p:nvPr/>
          </p:nvSpPr>
          <p:spPr bwMode="auto">
            <a:xfrm>
              <a:off x="3840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28" name="Oval 100"/>
            <p:cNvSpPr>
              <a:spLocks noChangeArrowheads="1"/>
            </p:cNvSpPr>
            <p:nvPr/>
          </p:nvSpPr>
          <p:spPr bwMode="auto">
            <a:xfrm>
              <a:off x="3888" y="205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429" name="Oval 101"/>
            <p:cNvSpPr>
              <a:spLocks noChangeArrowheads="1"/>
            </p:cNvSpPr>
            <p:nvPr/>
          </p:nvSpPr>
          <p:spPr bwMode="auto">
            <a:xfrm>
              <a:off x="4524" y="2067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355430" name="Oval 102"/>
            <p:cNvSpPr>
              <a:spLocks noChangeArrowheads="1"/>
            </p:cNvSpPr>
            <p:nvPr/>
          </p:nvSpPr>
          <p:spPr bwMode="auto">
            <a:xfrm>
              <a:off x="4236" y="1488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355433" name="Line 105"/>
            <p:cNvSpPr>
              <a:spLocks noChangeShapeType="1"/>
            </p:cNvSpPr>
            <p:nvPr/>
          </p:nvSpPr>
          <p:spPr bwMode="auto">
            <a:xfrm flipH="1">
              <a:off x="3984" y="1680"/>
              <a:ext cx="3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34" name="Line 106"/>
            <p:cNvSpPr>
              <a:spLocks noChangeShapeType="1"/>
            </p:cNvSpPr>
            <p:nvPr/>
          </p:nvSpPr>
          <p:spPr bwMode="auto">
            <a:xfrm>
              <a:off x="4380" y="168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5446" name="Group 118"/>
          <p:cNvGrpSpPr>
            <a:grpSpLocks/>
          </p:cNvGrpSpPr>
          <p:nvPr/>
        </p:nvGrpSpPr>
        <p:grpSpPr bwMode="auto">
          <a:xfrm>
            <a:off x="7543800" y="2209800"/>
            <a:ext cx="952500" cy="3429000"/>
            <a:chOff x="4752" y="1392"/>
            <a:chExt cx="600" cy="2160"/>
          </a:xfrm>
        </p:grpSpPr>
        <p:sp>
          <p:nvSpPr>
            <p:cNvPr id="355435" name="Line 107"/>
            <p:cNvSpPr>
              <a:spLocks noChangeShapeType="1"/>
            </p:cNvSpPr>
            <p:nvPr/>
          </p:nvSpPr>
          <p:spPr bwMode="auto">
            <a:xfrm>
              <a:off x="4752" y="139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36" name="Oval 108"/>
            <p:cNvSpPr>
              <a:spLocks noChangeArrowheads="1"/>
            </p:cNvSpPr>
            <p:nvPr/>
          </p:nvSpPr>
          <p:spPr bwMode="auto">
            <a:xfrm>
              <a:off x="4800" y="2002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55437" name="Oval 109"/>
            <p:cNvSpPr>
              <a:spLocks noChangeArrowheads="1"/>
            </p:cNvSpPr>
            <p:nvPr/>
          </p:nvSpPr>
          <p:spPr bwMode="auto">
            <a:xfrm>
              <a:off x="5148" y="144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355438" name="Line 110"/>
            <p:cNvSpPr>
              <a:spLocks noChangeShapeType="1"/>
            </p:cNvSpPr>
            <p:nvPr/>
          </p:nvSpPr>
          <p:spPr bwMode="auto">
            <a:xfrm flipH="1">
              <a:off x="4896" y="1632"/>
              <a:ext cx="3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5447" name="Group 119"/>
          <p:cNvGrpSpPr>
            <a:grpSpLocks/>
          </p:cNvGrpSpPr>
          <p:nvPr/>
        </p:nvGrpSpPr>
        <p:grpSpPr bwMode="auto">
          <a:xfrm>
            <a:off x="8610600" y="2209800"/>
            <a:ext cx="400050" cy="3429000"/>
            <a:chOff x="5424" y="1392"/>
            <a:chExt cx="252" cy="2160"/>
          </a:xfrm>
        </p:grpSpPr>
        <p:sp>
          <p:nvSpPr>
            <p:cNvPr id="355439" name="Line 111"/>
            <p:cNvSpPr>
              <a:spLocks noChangeShapeType="1"/>
            </p:cNvSpPr>
            <p:nvPr/>
          </p:nvSpPr>
          <p:spPr bwMode="auto">
            <a:xfrm>
              <a:off x="5424" y="139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40" name="Oval 112"/>
            <p:cNvSpPr>
              <a:spLocks noChangeArrowheads="1"/>
            </p:cNvSpPr>
            <p:nvPr/>
          </p:nvSpPr>
          <p:spPr bwMode="auto">
            <a:xfrm>
              <a:off x="5472" y="1440"/>
              <a:ext cx="204" cy="2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</p:grpSp>
      <p:sp>
        <p:nvSpPr>
          <p:cNvPr id="355448" name="Rectangle 120"/>
          <p:cNvSpPr>
            <a:spLocks noChangeArrowheads="1"/>
          </p:cNvSpPr>
          <p:nvPr/>
        </p:nvSpPr>
        <p:spPr bwMode="auto">
          <a:xfrm>
            <a:off x="5562600" y="601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0"/>
              <a:t>&lt;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80" grpId="0"/>
      <p:bldP spid="355381" grpId="0"/>
      <p:bldP spid="355382" grpId="0"/>
      <p:bldP spid="355383" grpId="0"/>
      <p:bldP spid="355384" grpId="0"/>
      <p:bldP spid="3554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551B55-DAE3-4631-929C-C820916BA8EE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0516AE1-22BE-43C3-A0E8-4B46DB9A572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rPr>
              <a:pPr algn="ctr">
                <a:defRPr/>
              </a:pPr>
              <a:t>42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342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342020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4202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ea typeface="宋体" pitchFamily="2" charset="-122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ea typeface="宋体" pitchFamily="2" charset="-122"/>
              </a:endParaRPr>
            </a:p>
          </p:txBody>
        </p:sp>
      </p:grpSp>
      <p:sp>
        <p:nvSpPr>
          <p:cNvPr id="342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048000"/>
            <a:ext cx="40386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a typeface="宋体" charset="-122"/>
              </a:rPr>
              <a:t>Lattices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3749E9-F2DE-4F68-8AFE-7F1F51E96CA8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Lattices 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9225"/>
            <a:ext cx="8534400" cy="48799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Note: </a:t>
            </a:r>
            <a:r>
              <a:rPr lang="en-US" altLang="zh-CN" sz="2800" b="1" dirty="0" err="1">
                <a:ea typeface="宋体" charset="-122"/>
              </a:rPr>
              <a:t>glb</a:t>
            </a:r>
            <a:r>
              <a:rPr lang="en-US" altLang="zh-CN" sz="2800" b="1" dirty="0">
                <a:ea typeface="宋体" charset="-122"/>
              </a:rPr>
              <a:t>, </a:t>
            </a:r>
            <a:r>
              <a:rPr lang="en-US" altLang="zh-CN" sz="2800" b="1" dirty="0" err="1">
                <a:ea typeface="宋体" charset="-122"/>
              </a:rPr>
              <a:t>lub</a:t>
            </a:r>
            <a:r>
              <a:rPr lang="en-US" altLang="zh-CN" sz="2800" b="1" dirty="0">
                <a:ea typeface="宋体" charset="-122"/>
              </a:rPr>
              <a:t> are unique           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 err="1">
                <a:ea typeface="宋体" charset="-122"/>
              </a:rPr>
              <a:t>poset</a:t>
            </a:r>
            <a:r>
              <a:rPr lang="en-US" altLang="zh-CN" sz="2800" b="1" dirty="0">
                <a:ea typeface="宋体" charset="-122"/>
              </a:rPr>
              <a:t> { Z+, | } is a lattice.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(P(S), </a:t>
            </a:r>
            <a:r>
              <a:rPr lang="en-GB" altLang="zh-CN" sz="2800" b="1" dirty="0">
                <a:sym typeface="Symbol" pitchFamily="18" charset="2"/>
              </a:rPr>
              <a:t></a:t>
            </a:r>
            <a:r>
              <a:rPr lang="en-GB" altLang="zh-CN" sz="2800" b="1" dirty="0">
                <a:ea typeface="宋体" charset="-122"/>
                <a:sym typeface="Symbol" pitchFamily="18" charset="2"/>
              </a:rPr>
              <a:t>) is a lattice where S is a Set.</a:t>
            </a: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({ 1,2,3,4,5 }, |) is not a lattice.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({ 1,2,4,8,16 }, |) is a lattice.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0F742-8A5B-4A65-A673-23C27B37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2" y="1473200"/>
            <a:ext cx="890711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266CF98-DA06-452A-8ECD-89A010C0A3B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20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524000"/>
            <a:ext cx="4495800" cy="46482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Lattices.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Because in the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every pair of elements has both a least upper bound and a greatest lower bound.</a:t>
            </a: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1219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32766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346119" name="Oval 7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346120" name="Oval 8"/>
          <p:cNvSpPr>
            <a:spLocks noChangeArrowheads="1"/>
          </p:cNvSpPr>
          <p:nvPr/>
        </p:nvSpPr>
        <p:spPr bwMode="auto">
          <a:xfrm>
            <a:off x="22098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46122" name="Oval 10"/>
          <p:cNvSpPr>
            <a:spLocks noChangeArrowheads="1"/>
          </p:cNvSpPr>
          <p:nvPr/>
        </p:nvSpPr>
        <p:spPr bwMode="auto">
          <a:xfrm>
            <a:off x="22098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 flipH="1">
            <a:off x="1524000" y="3219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2438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2709863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25146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152400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 flipV="1">
            <a:off x="2667000" y="3962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34A2C62-5C3F-41CA-9BC9-12124F6711B0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20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524000"/>
            <a:ext cx="4495800" cy="46482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Not a lattices.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Because elements b and c have no least upper bound.</a:t>
            </a:r>
          </a:p>
        </p:txBody>
      </p:sp>
      <p:grpSp>
        <p:nvGrpSpPr>
          <p:cNvPr id="347158" name="Group 22"/>
          <p:cNvGrpSpPr>
            <a:grpSpLocks/>
          </p:cNvGrpSpPr>
          <p:nvPr/>
        </p:nvGrpSpPr>
        <p:grpSpPr bwMode="auto">
          <a:xfrm>
            <a:off x="1295400" y="1981200"/>
            <a:ext cx="2362200" cy="3886200"/>
            <a:chOff x="816" y="1248"/>
            <a:chExt cx="1488" cy="2448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347141" name="Oval 5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47142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347143" name="Oval 7"/>
            <p:cNvSpPr>
              <a:spLocks noChangeArrowheads="1"/>
            </p:cNvSpPr>
            <p:nvPr/>
          </p:nvSpPr>
          <p:spPr bwMode="auto">
            <a:xfrm>
              <a:off x="1440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39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2016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 flipH="1">
              <a:off x="1008" y="148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1680" y="148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>
              <a:off x="960" y="216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5" name="Line 19"/>
            <p:cNvSpPr>
              <a:spLocks noChangeShapeType="1"/>
            </p:cNvSpPr>
            <p:nvPr/>
          </p:nvSpPr>
          <p:spPr bwMode="auto">
            <a:xfrm>
              <a:off x="2160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960" y="29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 flipH="1">
              <a:off x="1632" y="29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7159" name="Line 23"/>
          <p:cNvSpPr>
            <a:spLocks noChangeShapeType="1"/>
          </p:cNvSpPr>
          <p:nvPr/>
        </p:nvSpPr>
        <p:spPr bwMode="auto">
          <a:xfrm>
            <a:off x="1752600" y="32766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60" name="Line 24"/>
          <p:cNvSpPr>
            <a:spLocks noChangeShapeType="1"/>
          </p:cNvSpPr>
          <p:nvPr/>
        </p:nvSpPr>
        <p:spPr bwMode="auto">
          <a:xfrm flipV="1">
            <a:off x="1752600" y="32766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99C9ADA-331E-4A4D-91B6-35A5BB3E3772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20</a:t>
            </a:r>
          </a:p>
        </p:txBody>
      </p:sp>
      <p:sp>
        <p:nvSpPr>
          <p:cNvPr id="349188" name="Oval 4"/>
          <p:cNvSpPr>
            <a:spLocks noChangeArrowheads="1"/>
          </p:cNvSpPr>
          <p:nvPr/>
        </p:nvSpPr>
        <p:spPr bwMode="auto">
          <a:xfrm>
            <a:off x="12954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</a:t>
            </a:r>
          </a:p>
        </p:txBody>
      </p:sp>
      <p:sp>
        <p:nvSpPr>
          <p:cNvPr id="349189" name="Oval 5"/>
          <p:cNvSpPr>
            <a:spLocks noChangeArrowheads="1"/>
          </p:cNvSpPr>
          <p:nvPr/>
        </p:nvSpPr>
        <p:spPr bwMode="auto">
          <a:xfrm>
            <a:off x="1295400" y="419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49190" name="Oval 6"/>
          <p:cNvSpPr>
            <a:spLocks noChangeArrowheads="1"/>
          </p:cNvSpPr>
          <p:nvPr/>
        </p:nvSpPr>
        <p:spPr bwMode="auto">
          <a:xfrm>
            <a:off x="32004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k</a:t>
            </a:r>
          </a:p>
        </p:txBody>
      </p:sp>
      <p:sp>
        <p:nvSpPr>
          <p:cNvPr id="349191" name="Oval 7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</a:t>
            </a:r>
          </a:p>
        </p:txBody>
      </p:sp>
      <p:sp>
        <p:nvSpPr>
          <p:cNvPr id="349192" name="Oval 8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49193" name="Oval 9"/>
          <p:cNvSpPr>
            <a:spLocks noChangeArrowheads="1"/>
          </p:cNvSpPr>
          <p:nvPr/>
        </p:nvSpPr>
        <p:spPr bwMode="auto">
          <a:xfrm>
            <a:off x="3200400" y="419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  <a:endParaRPr lang="en-US" altLang="zh-CN" dirty="0"/>
          </a:p>
        </p:txBody>
      </p:sp>
      <p:sp>
        <p:nvSpPr>
          <p:cNvPr id="349194" name="Line 10"/>
          <p:cNvSpPr>
            <a:spLocks noChangeShapeType="1"/>
          </p:cNvSpPr>
          <p:nvPr/>
        </p:nvSpPr>
        <p:spPr bwMode="auto">
          <a:xfrm flipH="1">
            <a:off x="1600200" y="2362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>
            <a:off x="2667000" y="2362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1524000" y="3429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>
            <a:off x="34290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>
            <a:off x="1524000" y="4648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 flipH="1">
            <a:off x="2590800" y="4648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>
            <a:off x="2514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1" name="Oval 17"/>
          <p:cNvSpPr>
            <a:spLocks noChangeArrowheads="1"/>
          </p:cNvSpPr>
          <p:nvPr/>
        </p:nvSpPr>
        <p:spPr bwMode="auto">
          <a:xfrm>
            <a:off x="22860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2514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3" name="Oval 19"/>
          <p:cNvSpPr>
            <a:spLocks noChangeArrowheads="1"/>
          </p:cNvSpPr>
          <p:nvPr/>
        </p:nvSpPr>
        <p:spPr bwMode="auto">
          <a:xfrm>
            <a:off x="2286000" y="3962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25146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495800" y="1419225"/>
            <a:ext cx="4191000" cy="4879975"/>
          </a:xfrm>
          <a:noFill/>
          <a:ln/>
        </p:spPr>
        <p:txBody>
          <a:bodyPr/>
          <a:lstStyle/>
          <a:p>
            <a:r>
              <a:rPr lang="en-US" altLang="zh-CN" b="1">
                <a:ea typeface="宋体" charset="-122"/>
              </a:rPr>
              <a:t>Lattices.</a:t>
            </a:r>
          </a:p>
          <a:p>
            <a:endParaRPr lang="en-US" altLang="zh-CN" b="1"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Because in the poset every pair of elements has both a least upper bound and a greatest lower bound.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99C9ADA-331E-4A4D-91B6-35A5BB3E377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Application</a:t>
            </a:r>
          </a:p>
        </p:txBody>
      </p:sp>
      <p:sp>
        <p:nvSpPr>
          <p:cNvPr id="3492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534400" cy="4879975"/>
          </a:xfrm>
          <a:noFill/>
          <a:ln/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Based on lattice theory, we can construct security schemes of access control. </a:t>
            </a:r>
          </a:p>
          <a:p>
            <a:r>
              <a:rPr lang="en-US" altLang="zh-CN" b="1" dirty="0">
                <a:ea typeface="宋体" charset="-122"/>
              </a:rPr>
              <a:t>See textbook.</a:t>
            </a:r>
          </a:p>
          <a:p>
            <a:pPr marL="0" indent="0"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7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FE4F-EADC-494B-A334-432B157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历史上的考题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3AA09-9145-403A-99B4-6709F023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project of software development contains several tasks with the notations from “a” to “h”. The dependencies between tasks are shown in the following directed graph. Each vertex represents a task, and the initial vertex of an edge should be completed before the terminal vertex is carried out. You are asked to give an order to complete the tasks into a sequence based on their dependency relationships.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8582A-502B-483F-AAFF-E5A41D06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13C75-C001-41DE-85F3-6BFA3850F99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6925C6-57A3-4498-8432-10126940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45" y="4191000"/>
            <a:ext cx="48439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63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651458-9258-4F76-AA02-AAA43D914A3C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Homework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  d)</a:t>
            </a:r>
          </a:p>
          <a:p>
            <a:r>
              <a:rPr lang="en-US" altLang="zh-CN" dirty="0">
                <a:ea typeface="宋体" charset="-122"/>
              </a:rPr>
              <a:t>4  c)</a:t>
            </a:r>
          </a:p>
          <a:p>
            <a:r>
              <a:rPr lang="en-US" altLang="zh-CN" dirty="0">
                <a:ea typeface="宋体" charset="-122"/>
              </a:rPr>
              <a:t>5 ,6  </a:t>
            </a:r>
          </a:p>
          <a:p>
            <a:r>
              <a:rPr lang="en-US" altLang="zh-CN" dirty="0">
                <a:ea typeface="宋体" charset="-122"/>
              </a:rPr>
              <a:t>17</a:t>
            </a:r>
          </a:p>
          <a:p>
            <a:r>
              <a:rPr lang="en-US" altLang="zh-CN" dirty="0">
                <a:ea typeface="宋体" charset="-122"/>
              </a:rPr>
              <a:t>22 </a:t>
            </a:r>
          </a:p>
          <a:p>
            <a:r>
              <a:rPr lang="en-US" altLang="zh-CN">
                <a:ea typeface="宋体" charset="-122"/>
              </a:rPr>
              <a:t>26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298E36A-E28A-49BA-8609-A86FD01DFB2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Definition 1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 relation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R</a:t>
            </a:r>
            <a:r>
              <a:rPr lang="en-US" altLang="zh-CN" b="1" dirty="0">
                <a:ea typeface="宋体" charset="-122"/>
              </a:rPr>
              <a:t> on a set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S</a:t>
            </a:r>
            <a:r>
              <a:rPr lang="en-US" altLang="zh-CN" b="1" dirty="0">
                <a:ea typeface="宋体" charset="-122"/>
              </a:rPr>
              <a:t> is called a partial ordering or partial order,  denoted by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S,R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) or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(S,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MT Extra" pitchFamily="18" charset="2"/>
              </a:rPr>
              <a:t> ⪯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b="1" dirty="0">
                <a:ea typeface="宋体" charset="-122"/>
              </a:rPr>
              <a:t>, if it is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reflexive,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antisymmetric</a:t>
            </a:r>
            <a:r>
              <a:rPr lang="en-US" altLang="zh-CN" b="1" dirty="0">
                <a:ea typeface="宋体" charset="-122"/>
              </a:rPr>
              <a:t>, (</a:t>
            </a:r>
            <a:r>
              <a:rPr lang="zh-CN" altLang="en-US" b="1" dirty="0">
                <a:ea typeface="宋体" charset="-122"/>
              </a:rPr>
              <a:t>与等价的唯一区别</a:t>
            </a:r>
            <a:r>
              <a:rPr lang="en-US" altLang="zh-CN" b="1" dirty="0">
                <a:ea typeface="宋体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ea typeface="宋体" charset="-122"/>
              </a:rPr>
              <a:t>and transitive.  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Note: 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b="1" dirty="0">
                <a:ea typeface="宋体" charset="-122"/>
              </a:rPr>
              <a:t>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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</a:rPr>
              <a:t>a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b="1" dirty="0">
                <a:ea typeface="宋体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79BD7-6F60-4C11-A89E-D3B7F291C4B0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A17827-DDC1-4FD4-88C4-77FDFB72EAF5}" type="slidenum">
              <a:rPr lang="en-US" altLang="zh-CN" sz="1200" b="0">
                <a:latin typeface="+mn-lt"/>
                <a:ea typeface="宋体" pitchFamily="2" charset="-122"/>
              </a:rPr>
              <a:pPr algn="r">
                <a:defRPr/>
              </a:pPr>
              <a:t>50</a:t>
            </a:fld>
            <a:endParaRPr lang="en-US" altLang="zh-CN" sz="1200" b="0">
              <a:latin typeface="+mn-lt"/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7.6 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144A6D5-2817-4E53-8F6A-DEF0A3BBDE9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en-US" altLang="zh-CN" b="1" dirty="0">
                <a:ea typeface="宋体" charset="-122"/>
              </a:rPr>
              <a:t> R={(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)| course b requires </a:t>
            </a:r>
            <a:r>
              <a:rPr lang="en-US" altLang="zh-CN" b="1" dirty="0"/>
              <a:t>priori</a:t>
            </a:r>
            <a:r>
              <a:rPr lang="en-US" altLang="zh-CN" dirty="0"/>
              <a:t> </a:t>
            </a:r>
            <a:r>
              <a:rPr lang="en-US" altLang="zh-CN" b="1" dirty="0"/>
              <a:t>knowledge  of </a:t>
            </a:r>
            <a:r>
              <a:rPr lang="en-US" altLang="zh-CN" b="1" dirty="0">
                <a:ea typeface="宋体" charset="-122"/>
              </a:rPr>
              <a:t>course a  }</a:t>
            </a:r>
            <a:r>
              <a:rPr lang="en-US" altLang="zh-CN" b="1" dirty="0">
                <a:ea typeface="宋体" charset="-122"/>
                <a:cs typeface="Arial" charset="0"/>
              </a:rPr>
              <a:t>.</a:t>
            </a:r>
          </a:p>
          <a:p>
            <a:r>
              <a:rPr lang="en-US" altLang="zh-CN" b="1" dirty="0">
                <a:ea typeface="宋体" charset="-122"/>
                <a:cs typeface="Arial" charset="0"/>
              </a:rPr>
              <a:t>Thus : discrete math 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</a:t>
            </a:r>
            <a:r>
              <a:rPr lang="en-US" altLang="zh-CN" b="1" dirty="0">
                <a:ea typeface="宋体" charset="-122"/>
                <a:cs typeface="Arial" charset="0"/>
              </a:rPr>
              <a:t> database</a:t>
            </a:r>
          </a:p>
          <a:p>
            <a:endParaRPr lang="en-US" altLang="zh-CN" b="1" dirty="0">
              <a:ea typeface="宋体" charset="-122"/>
              <a:cs typeface="Arial" charset="0"/>
            </a:endParaRPr>
          </a:p>
          <a:p>
            <a:r>
              <a:rPr lang="en-US" altLang="zh-CN" b="1" dirty="0">
                <a:ea typeface="宋体" charset="-122"/>
                <a:cs typeface="Arial" charset="0"/>
              </a:rPr>
              <a:t>2</a:t>
            </a:r>
            <a:r>
              <a:rPr lang="zh-CN" altLang="en-US" b="1" dirty="0">
                <a:ea typeface="宋体" charset="-122"/>
                <a:cs typeface="Arial" charset="0"/>
              </a:rPr>
              <a:t>、</a:t>
            </a:r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en-US" altLang="zh-CN" b="1" dirty="0">
                <a:ea typeface="宋体" charset="-122"/>
              </a:rPr>
              <a:t>R={(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)| if </a:t>
            </a:r>
            <a:r>
              <a:rPr lang="en-US" altLang="zh-CN" b="1">
                <a:ea typeface="宋体" charset="-122"/>
              </a:rPr>
              <a:t>a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 </a:t>
            </a:r>
            <a:r>
              <a:rPr lang="en-US" altLang="zh-CN" b="1">
                <a:ea typeface="宋体" charset="-122"/>
              </a:rPr>
              <a:t>b</a:t>
            </a:r>
            <a:r>
              <a:rPr lang="en-US" altLang="zh-CN" b="1" dirty="0">
                <a:ea typeface="宋体" charset="-122"/>
              </a:rPr>
              <a:t>, then a is the mother or father of b}</a:t>
            </a:r>
            <a:r>
              <a:rPr lang="en-US" altLang="zh-CN" b="1" dirty="0">
                <a:ea typeface="宋体" charset="-122"/>
                <a:cs typeface="Arial" charset="0"/>
              </a:rPr>
              <a:t>.</a:t>
            </a:r>
          </a:p>
          <a:p>
            <a:r>
              <a:rPr lang="en-US" altLang="zh-CN" b="1" dirty="0">
                <a:ea typeface="宋体" charset="-122"/>
                <a:cs typeface="Arial" charset="0"/>
              </a:rPr>
              <a:t>Thus : </a:t>
            </a:r>
            <a:r>
              <a:rPr lang="zh-CN" altLang="en-US" b="1" dirty="0">
                <a:ea typeface="宋体" charset="-122"/>
                <a:cs typeface="Arial" charset="0"/>
              </a:rPr>
              <a:t>王健林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⪯</a:t>
            </a:r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zh-CN" altLang="en-US" b="1" dirty="0">
                <a:ea typeface="宋体" charset="-122"/>
                <a:cs typeface="Arial" charset="0"/>
              </a:rPr>
              <a:t>王思聪</a:t>
            </a:r>
            <a:endParaRPr lang="en-US" altLang="zh-CN" b="1" dirty="0">
              <a:ea typeface="宋体" charset="-122"/>
              <a:cs typeface="Arial" charset="0"/>
            </a:endParaRPr>
          </a:p>
          <a:p>
            <a:endParaRPr lang="en-US" altLang="zh-CN" b="1" dirty="0">
              <a:ea typeface="宋体" charset="-122"/>
              <a:cs typeface="Arial" charset="0"/>
            </a:endParaRPr>
          </a:p>
          <a:p>
            <a:r>
              <a:rPr lang="en-US" altLang="zh-CN" b="1" dirty="0">
                <a:ea typeface="宋体" charset="-122"/>
              </a:rPr>
              <a:t>Note: 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b="1" dirty="0">
                <a:ea typeface="宋体" charset="-122"/>
              </a:rPr>
              <a:t>R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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</a:rPr>
              <a:t>a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b="1" dirty="0">
                <a:ea typeface="宋体" charset="-122"/>
              </a:rPr>
              <a:t>b</a:t>
            </a:r>
          </a:p>
          <a:p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144A6D5-2817-4E53-8F6A-DEF0A3BBDE9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、“</a:t>
            </a:r>
            <a:r>
              <a:rPr lang="en-US" altLang="zh-CN" b="1" dirty="0">
                <a:ea typeface="宋体" charset="-122"/>
              </a:rPr>
              <a:t>greater than or equal” relation (</a:t>
            </a:r>
            <a:r>
              <a:rPr lang="en-US" altLang="zh-CN" b="1" dirty="0">
                <a:ea typeface="宋体" charset="-122"/>
                <a:cs typeface="Arial" charset="0"/>
              </a:rPr>
              <a:t>≥) is partial ordering on the set of integer.</a:t>
            </a:r>
          </a:p>
          <a:p>
            <a:endParaRPr lang="en-US" altLang="zh-CN" b="1" dirty="0">
              <a:ea typeface="宋体" charset="-122"/>
              <a:cs typeface="Arial" charset="0"/>
            </a:endParaRPr>
          </a:p>
          <a:p>
            <a:r>
              <a:rPr lang="en-US" altLang="zh-CN" b="1" dirty="0">
                <a:ea typeface="宋体" charset="-122"/>
                <a:cs typeface="Arial" charset="0"/>
              </a:rPr>
              <a:t>2</a:t>
            </a:r>
            <a:r>
              <a:rPr lang="zh-CN" altLang="en-US" b="1" dirty="0">
                <a:ea typeface="宋体" charset="-122"/>
                <a:cs typeface="Arial" charset="0"/>
              </a:rPr>
              <a:t>、“</a:t>
            </a:r>
            <a:r>
              <a:rPr lang="en-US" altLang="zh-CN" b="1" dirty="0">
                <a:ea typeface="宋体" charset="-122"/>
                <a:cs typeface="Arial" charset="0"/>
              </a:rPr>
              <a:t>divisibility relation” ( | ) is a partial ordering on the set of positive integer.</a:t>
            </a:r>
          </a:p>
          <a:p>
            <a:endParaRPr lang="en-US" altLang="zh-CN" b="1" dirty="0">
              <a:ea typeface="宋体" charset="-122"/>
              <a:cs typeface="Arial" charset="0"/>
            </a:endParaRPr>
          </a:p>
          <a:p>
            <a:r>
              <a:rPr lang="en-US" altLang="zh-CN" b="1" dirty="0">
                <a:ea typeface="宋体" charset="-122"/>
                <a:cs typeface="Arial" charset="0"/>
              </a:rPr>
              <a:t>3</a:t>
            </a:r>
            <a:r>
              <a:rPr lang="zh-CN" altLang="en-US" b="1" dirty="0">
                <a:ea typeface="宋体" charset="-122"/>
                <a:cs typeface="Arial" charset="0"/>
              </a:rPr>
              <a:t>、</a:t>
            </a:r>
            <a:r>
              <a:rPr lang="en-US" altLang="zh-CN" b="1" dirty="0">
                <a:ea typeface="宋体" charset="-122"/>
                <a:cs typeface="Arial" charset="0"/>
              </a:rPr>
              <a:t>”inclusion relation” ( </a:t>
            </a:r>
            <a:r>
              <a:rPr lang="en-GB" altLang="zh-CN" b="1" dirty="0">
                <a:sym typeface="Symbol" pitchFamily="18" charset="2"/>
              </a:rPr>
              <a:t></a:t>
            </a:r>
            <a:r>
              <a:rPr lang="en-GB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</a:rPr>
              <a:t>) is a partial ordering on the power set of a set S.</a:t>
            </a:r>
          </a:p>
        </p:txBody>
      </p:sp>
    </p:spTree>
    <p:extLst>
      <p:ext uri="{BB962C8B-B14F-4D97-AF65-F5344CB8AC3E}">
        <p14:creationId xmlns:p14="http://schemas.microsoft.com/office/powerpoint/2010/main" val="31484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E09807B-A475-428D-99BA-2E5EA90A9E7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Definition 2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Definition. </a:t>
            </a:r>
            <a:r>
              <a:rPr lang="en-US" altLang="zh-CN" b="1" dirty="0">
                <a:ea typeface="宋体" charset="-122"/>
              </a:rPr>
              <a:t> (S,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</a:t>
            </a:r>
            <a:r>
              <a:rPr lang="en-US" altLang="zh-CN" b="1" dirty="0">
                <a:ea typeface="宋体" charset="-122"/>
              </a:rPr>
              <a:t>) is a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. 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b="1" dirty="0">
                <a:ea typeface="宋体" charset="-122"/>
              </a:rPr>
              <a:t> S are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comparable,</a:t>
            </a:r>
            <a:r>
              <a:rPr lang="en-US" altLang="zh-CN" b="1" dirty="0">
                <a:ea typeface="宋体" charset="-122"/>
              </a:rPr>
              <a:t> if   (a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b="1" dirty="0">
                <a:ea typeface="宋体" charset="-122"/>
              </a:rPr>
              <a:t>b) </a:t>
            </a:r>
            <a:r>
              <a:rPr lang="en-US" altLang="zh-CN" dirty="0">
                <a:sym typeface="Symbol"/>
              </a:rPr>
              <a:t></a:t>
            </a:r>
            <a:r>
              <a:rPr lang="en-US" altLang="zh-CN" b="1" dirty="0">
                <a:ea typeface="宋体" charset="-122"/>
              </a:rPr>
              <a:t> (b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b="1" dirty="0">
                <a:ea typeface="宋体" charset="-122"/>
              </a:rPr>
              <a:t>a). In other words, if  ((</a:t>
            </a:r>
            <a:r>
              <a:rPr lang="en-US" altLang="zh-CN" b="1" dirty="0" err="1">
                <a:ea typeface="宋体" charset="-122"/>
              </a:rPr>
              <a:t>a,b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R</a:t>
            </a:r>
            <a:r>
              <a:rPr lang="en-US" altLang="zh-CN" b="1" dirty="0"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sym typeface="Symbol"/>
              </a:rPr>
              <a:t>(</a:t>
            </a:r>
            <a:r>
              <a:rPr lang="en-US" altLang="zh-CN" b="1" dirty="0">
                <a:ea typeface="宋体" charset="-122"/>
              </a:rPr>
              <a:t> (</a:t>
            </a:r>
            <a:r>
              <a:rPr lang="en-US" altLang="zh-CN" b="1" dirty="0" err="1">
                <a:ea typeface="宋体" charset="-122"/>
              </a:rPr>
              <a:t>b,a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R</a:t>
            </a:r>
            <a:r>
              <a:rPr lang="en-US" altLang="zh-CN" b="1" dirty="0">
                <a:ea typeface="宋体" charset="-122"/>
              </a:rPr>
              <a:t> ). </a:t>
            </a:r>
          </a:p>
          <a:p>
            <a:endParaRPr lang="en-US" altLang="zh-CN" b="1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In </a:t>
            </a:r>
            <a:r>
              <a:rPr lang="en-US" altLang="zh-CN" b="1" dirty="0" err="1">
                <a:ea typeface="宋体" charset="-122"/>
              </a:rPr>
              <a:t>poset</a:t>
            </a:r>
            <a:r>
              <a:rPr lang="en-US" altLang="zh-CN" b="1" dirty="0">
                <a:ea typeface="宋体" charset="-122"/>
              </a:rPr>
              <a:t> (Z+, | ) are the integers 3 and 9 comparable?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E09807B-A475-428D-99BA-2E5EA90A9E7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Definition 2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Definition . When  neither a</a:t>
            </a:r>
            <a:r>
              <a:rPr lang="en-US" altLang="zh-CN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dirty="0">
                <a:ea typeface="宋体" charset="-122"/>
              </a:rPr>
              <a:t>b nor b</a:t>
            </a:r>
            <a:r>
              <a:rPr lang="en-US" altLang="zh-CN" dirty="0">
                <a:ea typeface="宋体" pitchFamily="2" charset="-122"/>
                <a:sym typeface="MT Extra" pitchFamily="18" charset="2"/>
              </a:rPr>
              <a:t> ⪯ </a:t>
            </a:r>
            <a:r>
              <a:rPr lang="en-US" altLang="zh-CN" dirty="0">
                <a:ea typeface="宋体" charset="-122"/>
              </a:rPr>
              <a:t>a,  a, b are called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incomparable</a:t>
            </a:r>
            <a:r>
              <a:rPr lang="en-US" altLang="zh-CN" dirty="0">
                <a:ea typeface="宋体" charset="-122"/>
              </a:rPr>
              <a:t>. In other words, if  ((</a:t>
            </a:r>
            <a:r>
              <a:rPr lang="en-US" altLang="zh-CN" dirty="0" err="1">
                <a:ea typeface="宋体" charset="-122"/>
              </a:rPr>
              <a:t>a,b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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dirty="0">
                <a:sym typeface="Symbol"/>
              </a:rPr>
              <a:t> (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dirty="0" err="1">
                <a:ea typeface="宋体" charset="-122"/>
              </a:rPr>
              <a:t>b,a</a:t>
            </a:r>
            <a:r>
              <a:rPr lang="en-US" altLang="zh-CN" dirty="0">
                <a:ea typeface="宋体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R</a:t>
            </a:r>
            <a:r>
              <a:rPr lang="en-US" altLang="zh-CN" dirty="0">
                <a:ea typeface="宋体" charset="-122"/>
              </a:rPr>
              <a:t> ). 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 </a:t>
            </a:r>
            <a:r>
              <a:rPr lang="en-US" altLang="zh-CN" dirty="0" err="1">
                <a:ea typeface="宋体" charset="-122"/>
              </a:rPr>
              <a:t>poset</a:t>
            </a:r>
            <a:r>
              <a:rPr lang="en-US" altLang="zh-CN" dirty="0">
                <a:ea typeface="宋体" charset="-122"/>
              </a:rPr>
              <a:t> (Z+, | ) are 5 and 7 comparable?</a:t>
            </a:r>
          </a:p>
        </p:txBody>
      </p:sp>
    </p:spTree>
    <p:extLst>
      <p:ext uri="{BB962C8B-B14F-4D97-AF65-F5344CB8AC3E}">
        <p14:creationId xmlns:p14="http://schemas.microsoft.com/office/powerpoint/2010/main" val="30869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2873</TotalTime>
  <Words>1889</Words>
  <Application>Microsoft Office PowerPoint</Application>
  <PresentationFormat>全屏显示(4:3)</PresentationFormat>
  <Paragraphs>378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MS Mincho</vt:lpstr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Definition 1</vt:lpstr>
      <vt:lpstr>Examples</vt:lpstr>
      <vt:lpstr>Examples</vt:lpstr>
      <vt:lpstr>Definition 2</vt:lpstr>
      <vt:lpstr>Definition 2</vt:lpstr>
      <vt:lpstr>Definition 3</vt:lpstr>
      <vt:lpstr>PowerPoint 演示文稿</vt:lpstr>
      <vt:lpstr>The lexicographic ordering</vt:lpstr>
      <vt:lpstr>Lexicographic Order</vt:lpstr>
      <vt:lpstr>     well ordered.</vt:lpstr>
      <vt:lpstr>PowerPoint 演示文稿</vt:lpstr>
      <vt:lpstr>Diagrams</vt:lpstr>
      <vt:lpstr>Diagrams  to Hasse Diagrams </vt:lpstr>
      <vt:lpstr>Diagrams  to Hasse Diagrams </vt:lpstr>
      <vt:lpstr>Diagrams  to Hasse Diagrams </vt:lpstr>
      <vt:lpstr>Examples</vt:lpstr>
      <vt:lpstr>PowerPoint 演示文稿</vt:lpstr>
      <vt:lpstr>PowerPoint 演示文稿</vt:lpstr>
      <vt:lpstr>Maximal and Minimal</vt:lpstr>
      <vt:lpstr>Maximal and Minimal</vt:lpstr>
      <vt:lpstr>Maximal and Minimal</vt:lpstr>
      <vt:lpstr>least element</vt:lpstr>
      <vt:lpstr>least element</vt:lpstr>
      <vt:lpstr>Upper bound and Lower bound</vt:lpstr>
      <vt:lpstr>Example    Upper bound</vt:lpstr>
      <vt:lpstr>Upper bound and Lower bound</vt:lpstr>
      <vt:lpstr>Example    Lower bound</vt:lpstr>
      <vt:lpstr>least upper bound</vt:lpstr>
      <vt:lpstr>Example 18</vt:lpstr>
      <vt:lpstr>greatest lower bound</vt:lpstr>
      <vt:lpstr>Example 18</vt:lpstr>
      <vt:lpstr>PowerPoint 演示文稿</vt:lpstr>
      <vt:lpstr>Topological Sorting</vt:lpstr>
      <vt:lpstr>Lemma 1</vt:lpstr>
      <vt:lpstr>Algorithm: Topological Sorting</vt:lpstr>
      <vt:lpstr>Example 25</vt:lpstr>
      <vt:lpstr>Example 26</vt:lpstr>
      <vt:lpstr>PowerPoint 演示文稿</vt:lpstr>
      <vt:lpstr>Lattices </vt:lpstr>
      <vt:lpstr>Example 20</vt:lpstr>
      <vt:lpstr>Example 20</vt:lpstr>
      <vt:lpstr>Example 20</vt:lpstr>
      <vt:lpstr>Application</vt:lpstr>
      <vt:lpstr>历史上的考题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782</cp:revision>
  <cp:lastPrinted>1601-01-01T00:00:00Z</cp:lastPrinted>
  <dcterms:created xsi:type="dcterms:W3CDTF">1601-01-01T00:00:00Z</dcterms:created>
  <dcterms:modified xsi:type="dcterms:W3CDTF">2021-11-08T01:31:13Z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