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7" r:id="rId2"/>
    <p:sldId id="258" r:id="rId3"/>
    <p:sldId id="259" r:id="rId4"/>
    <p:sldId id="271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8" r:id="rId26"/>
    <p:sldId id="374" r:id="rId27"/>
    <p:sldId id="375" r:id="rId28"/>
    <p:sldId id="377" r:id="rId29"/>
    <p:sldId id="378" r:id="rId30"/>
    <p:sldId id="376" r:id="rId31"/>
    <p:sldId id="303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3" autoAdjust="0"/>
    <p:restoredTop sz="94660"/>
  </p:normalViewPr>
  <p:slideViewPr>
    <p:cSldViewPr>
      <p:cViewPr varScale="1">
        <p:scale>
          <a:sx n="78" d="100"/>
          <a:sy n="78" d="100"/>
        </p:scale>
        <p:origin x="109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8B477B2-051E-4426-91C9-864D312C1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02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fld id="{8BE18DF4-4C16-4CBC-A3E3-0416FE23FF66}" type="datetime1">
              <a:rPr lang="zh-CN" altLang="en-US"/>
              <a:pPr/>
              <a:t>2021/11/5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mtClean="0">
                <a:effectLst/>
                <a:latin typeface="+mn-lt"/>
              </a:defRPr>
            </a:lvl1pPr>
          </a:lstStyle>
          <a:p>
            <a:pPr>
              <a:defRPr/>
            </a:pPr>
            <a:fld id="{20785BCF-21DB-4570-8398-1C8AE9EF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7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EE802-2699-48C1-A9E4-6FA1A38F33D8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B6BCD-2302-40AD-8F9D-D7E2AE002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94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825B6-FFE1-42C1-8DA2-BEB7BEDE20DA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1B0F4-0F53-43B7-9D9D-A6A9AF9A14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84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CF2C9-AE7E-4418-95C0-2BEA71E3FD87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91533-25F6-451F-B801-1D07A84AF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20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AC068-E5C7-4B02-A7C6-3743FB3B275D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9FC56-E504-424C-B597-97ED11C05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1DEBA-E80E-4D06-8DBC-C8399D779F0B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5F13E-31D1-41B9-B0C5-C65979676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71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4C541-45CB-4BF5-8672-A5456DC88F42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6F4F9-638A-48C5-B9F7-17BBF399D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2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058F2-64AF-4F17-BE5E-F60F09F7C17A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3EBB-3A49-4BC5-AC05-140D53299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7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A9BAD-D208-4D01-ADFC-9D68C3D19D76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30C8E-3D40-405E-9BF2-2E6534B22A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E49AF-91EA-4DEE-A3DF-328BFAF84F18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99B5D-870E-4399-8D37-CA50CD518A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75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B3564-0704-4714-9EB4-42FBF4B482D8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32B54-D777-4836-96A6-5F05E80D7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21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C2A3E-3405-40B9-9508-BAEAB0B3C131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A1418-F7DE-41DE-BDF7-F7925941E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02C79-4E2B-4A66-9AA9-0B621FFB98F2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E343E-C9DA-4A5A-93C9-275B4AA3A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A4DBB-B023-4C60-A5FC-9C44E9BADD59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E9096-9C3D-4A50-981D-EB3FD8B55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0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3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fld id="{9F8436B2-990B-493F-A110-E9882177E118}" type="datetime1">
              <a:rPr lang="zh-CN" altLang="en-US"/>
              <a:pPr/>
              <a:t>2021/11/5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ECD6DE50-264F-4E5E-B68B-0E2CE284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EAAA-F340-4156-9377-8924059A88A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AAFD991-EC37-4044-8DD9-64A51CBE40EF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0E3C46D-A994-43B8-A319-023FAFFAC35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191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1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19600"/>
            <a:ext cx="82296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91A2A08-4841-4E2A-813E-FF1CD7F6E636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2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00600"/>
            <a:ext cx="5410200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5B6A9D1-78FE-4363-A6C0-87C726BE79C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0495D46-322A-41AA-8A8B-E3177693A7D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83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83652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8365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3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200400"/>
            <a:ext cx="3505200" cy="8382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Some Special Simple Graphs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9CB5AEC-8605-4F22-AF89-A18FBAA8A24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3825"/>
            <a:ext cx="87630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3D14AC8-7D73-41CF-B7B0-20ED9C8E1227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86800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AD143A6-8B83-4A8A-99E6-13B44DC622E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8425"/>
            <a:ext cx="9144000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1C516D-53C0-4130-A2AD-A7A36B3EE67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288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15400" cy="56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306EE70-CBBA-43EE-BA1B-3B4D528F5DC1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C7CB95F-3297-4FCD-908D-0F058DA6B17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6038"/>
            <a:ext cx="8763000" cy="47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043A561-A3F8-48AA-9D76-712A3447FC3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386C5-7621-48CD-86E3-D0E29A4F32D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3285AE4-C0EB-4AD9-894E-B24585D1F334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8.2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8.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533400" y="4572000"/>
            <a:ext cx="78486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Graph Terminology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231E898-1370-4C9F-9429-3F8C19F699F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EC37B70-7640-404A-8034-0ACD4C55269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92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92868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92869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505200" cy="8382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宋体" pitchFamily="2" charset="-122"/>
              </a:rPr>
              <a:t>Bipartite Graphs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14AD5CC-093E-4272-9B75-683DEF31F86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3343812" cy="197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C2A9F-73F8-49B2-91DF-D7EC7B3A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1341398"/>
            <a:ext cx="8992855" cy="25625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FB4791-E1F1-426B-B7D1-35D88A913E2A}"/>
              </a:ext>
            </a:extLst>
          </p:cNvPr>
          <p:cNvSpPr txBox="1"/>
          <p:nvPr/>
        </p:nvSpPr>
        <p:spPr>
          <a:xfrm>
            <a:off x="609600" y="675636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</a:rPr>
              <a:t>ipartite graph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A8890F6-2B86-40FA-A64C-5C290C0A7FE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4582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7010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18AF80-B99E-433C-B983-68DC2959DAC4}"/>
              </a:ext>
            </a:extLst>
          </p:cNvPr>
          <p:cNvSpPr txBox="1"/>
          <p:nvPr/>
        </p:nvSpPr>
        <p:spPr>
          <a:xfrm>
            <a:off x="609600" y="675636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</a:rPr>
              <a:t>ipartite graph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8C0597C-275C-42E4-B110-604B3E6F89EC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82000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2EA7AE-A52E-490D-90D7-3D4A3601DE0A}"/>
              </a:ext>
            </a:extLst>
          </p:cNvPr>
          <p:cNvSpPr txBox="1"/>
          <p:nvPr/>
        </p:nvSpPr>
        <p:spPr>
          <a:xfrm>
            <a:off x="609600" y="675636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</a:rPr>
              <a:t>ipartite graph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94D144F-9ED3-4937-A441-18366A1545B5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296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6553200" cy="355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292DAF-011C-4938-9C47-06028A256D91}"/>
              </a:ext>
            </a:extLst>
          </p:cNvPr>
          <p:cNvSpPr txBox="1"/>
          <p:nvPr/>
        </p:nvSpPr>
        <p:spPr>
          <a:xfrm>
            <a:off x="609600" y="675636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</a:rPr>
              <a:t>ipartite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91EE97E-CE42-4C2B-BFC9-AED33947D1E1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B93C77-F9A8-4ED4-BB36-48EB378E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8" y="4114463"/>
            <a:ext cx="2514951" cy="2238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A70640-493C-4AD6-80F6-7E91B802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51" y="4181147"/>
            <a:ext cx="2638793" cy="2172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D63DEC-FC95-4824-A99F-F7DD842D3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510" y="4328502"/>
            <a:ext cx="3793694" cy="18772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0B7EC94-25E2-49BE-92E5-200DF20D719B}"/>
              </a:ext>
            </a:extLst>
          </p:cNvPr>
          <p:cNvSpPr txBox="1"/>
          <p:nvPr/>
        </p:nvSpPr>
        <p:spPr>
          <a:xfrm>
            <a:off x="609600" y="675636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</a:rPr>
              <a:t>ipartite graph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9C90A01-DC1C-4E0C-90BE-8E44DBB9D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7438"/>
            <a:ext cx="9144000" cy="30666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8311F8B-4EA0-428E-8BDF-D00BD0AB6F0F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39175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458200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E0FB3C8-6CFE-4D2C-8F12-B2F04C57FAD1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8392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886764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A1418-F7DE-41DE-BDF7-F7925941EF1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Question: How many edges in </a:t>
            </a:r>
            <a:r>
              <a:rPr lang="en-US" altLang="zh-CN" sz="3600" dirty="0" err="1"/>
              <a:t>Qn</a:t>
            </a:r>
            <a:r>
              <a:rPr lang="en-US" altLang="zh-CN" sz="3600" dirty="0"/>
              <a:t> ?</a:t>
            </a:r>
            <a:endParaRPr lang="zh-CN" altLang="en-US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86E181-72C6-4B9E-A761-C7223114B38B}"/>
              </a:ext>
            </a:extLst>
          </p:cNvPr>
          <p:cNvSpPr txBox="1">
            <a:spLocks noChangeArrowheads="1"/>
          </p:cNvSpPr>
          <p:nvPr/>
        </p:nvSpPr>
        <p:spPr>
          <a:xfrm>
            <a:off x="733425" y="731838"/>
            <a:ext cx="7800975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3600" kern="0" dirty="0">
                <a:ea typeface="宋体" pitchFamily="2" charset="-122"/>
              </a:rPr>
              <a:t>历史上的考题</a:t>
            </a:r>
            <a:endParaRPr lang="en-US" altLang="zh-CN" sz="36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3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A1418-F7DE-41DE-BDF7-F7925941EF1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" y="1981200"/>
            <a:ext cx="928806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69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69A7A82-2BFC-4C14-AA82-EE3DEF117E4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E6A2848-202B-4B03-8E96-647450EEC58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514600" y="2024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2133600" y="19050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gray">
          <a:xfrm>
            <a:off x="2743200" y="20796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Basic Terminology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gray">
          <a:xfrm>
            <a:off x="2287588" y="2003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514600" y="2862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2133600" y="27432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gray">
          <a:xfrm>
            <a:off x="2819400" y="29178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Some Special Simple Graphs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gray">
          <a:xfrm>
            <a:off x="2287588" y="2841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547938" y="3724275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2166938" y="36052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40" name="Text Box 6"/>
          <p:cNvSpPr txBox="1">
            <a:spLocks noChangeArrowheads="1"/>
          </p:cNvSpPr>
          <p:nvPr/>
        </p:nvSpPr>
        <p:spPr bwMode="gray">
          <a:xfrm>
            <a:off x="2776538" y="3779838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Bipartite Graphs</a:t>
            </a:r>
          </a:p>
        </p:txBody>
      </p:sp>
      <p:sp>
        <p:nvSpPr>
          <p:cNvPr id="17441" name="Text Box 7"/>
          <p:cNvSpPr txBox="1">
            <a:spLocks noChangeArrowheads="1"/>
          </p:cNvSpPr>
          <p:nvPr/>
        </p:nvSpPr>
        <p:spPr bwMode="gray">
          <a:xfrm>
            <a:off x="2320925" y="37036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2547938" y="4562475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2166938" y="4443413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44" name="Text Box 11"/>
          <p:cNvSpPr txBox="1">
            <a:spLocks noChangeArrowheads="1"/>
          </p:cNvSpPr>
          <p:nvPr/>
        </p:nvSpPr>
        <p:spPr bwMode="gray">
          <a:xfrm>
            <a:off x="2776538" y="4618038"/>
            <a:ext cx="4233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Some Application of Special Types</a:t>
            </a:r>
          </a:p>
        </p:txBody>
      </p:sp>
      <p:sp>
        <p:nvSpPr>
          <p:cNvPr id="17445" name="Text Box 12"/>
          <p:cNvSpPr txBox="1">
            <a:spLocks noChangeArrowheads="1"/>
          </p:cNvSpPr>
          <p:nvPr/>
        </p:nvSpPr>
        <p:spPr bwMode="gray">
          <a:xfrm>
            <a:off x="2320925" y="454183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7D1CB82-9D64-41C0-8D6A-912F8321B48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Homework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  2, 8</a:t>
            </a:r>
            <a:r>
              <a:rPr lang="en-US" altLang="zh-CN">
                <a:ea typeface="宋体" pitchFamily="2" charset="-122"/>
              </a:rPr>
              <a:t>, 24,26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67836-7CD6-4F8B-86EB-1D716643D66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0222914-16C1-49FC-BA97-E8A552F212F2}" type="slidenum">
              <a:rPr lang="en-US" altLang="zh-CN" sz="1200">
                <a:latin typeface="+mn-lt"/>
              </a:rPr>
              <a:pPr algn="r">
                <a:defRPr/>
              </a:pPr>
              <a:t>31</a:t>
            </a:fld>
            <a:endParaRPr lang="en-US" altLang="zh-CN" sz="1200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8.2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47DAAA7-262C-49CE-BD29-4C0BB76FB9F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5A9A942-A130-4E8F-A87A-93F27D25E95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3276600"/>
            <a:ext cx="3505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Basic Terminology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CA568ED-4E3B-40AE-B779-BA6C6B327A6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274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D398038-37D6-451D-911F-AA57F95D8E2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4787"/>
            <a:ext cx="81534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8DB1995-24E5-4550-B734-1B96CE113A3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34400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8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40188"/>
            <a:ext cx="83820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739E94-B6EA-4BBA-936F-AECE176FF55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79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9763"/>
            <a:ext cx="7010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67818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57150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86400"/>
            <a:ext cx="815340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7200" y="1219200"/>
            <a:ext cx="8220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THEOREM:   An undirected graph has an even number of vertices of odd degree.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F640EA4-338F-4FC5-A4E9-B0BB2F99498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915400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1487</TotalTime>
  <Words>137</Words>
  <Application>Microsoft Office PowerPoint</Application>
  <PresentationFormat>全屏显示(4:3)</PresentationFormat>
  <Paragraphs>67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Euclid</vt:lpstr>
      <vt:lpstr>Verdana</vt:lpstr>
      <vt:lpstr>Wingdings</vt:lpstr>
      <vt:lpstr>sample</vt:lpstr>
      <vt:lpstr>Discrete Mathematics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365</cp:revision>
  <cp:lastPrinted>1601-01-01T00:00:00Z</cp:lastPrinted>
  <dcterms:created xsi:type="dcterms:W3CDTF">1601-01-01T00:00:00Z</dcterms:created>
  <dcterms:modified xsi:type="dcterms:W3CDTF">2021-11-05T07:52:55Z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