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257" r:id="rId2"/>
    <p:sldId id="258" r:id="rId3"/>
    <p:sldId id="259" r:id="rId4"/>
    <p:sldId id="271" r:id="rId5"/>
    <p:sldId id="305" r:id="rId6"/>
    <p:sldId id="306" r:id="rId7"/>
    <p:sldId id="321" r:id="rId8"/>
    <p:sldId id="348" r:id="rId9"/>
    <p:sldId id="349" r:id="rId10"/>
    <p:sldId id="307" r:id="rId11"/>
    <p:sldId id="342" r:id="rId12"/>
    <p:sldId id="308" r:id="rId13"/>
    <p:sldId id="310" r:id="rId14"/>
    <p:sldId id="311" r:id="rId15"/>
    <p:sldId id="313" r:id="rId16"/>
    <p:sldId id="314" r:id="rId17"/>
    <p:sldId id="315" r:id="rId18"/>
    <p:sldId id="316" r:id="rId19"/>
    <p:sldId id="319" r:id="rId20"/>
    <p:sldId id="318" r:id="rId21"/>
    <p:sldId id="324" r:id="rId22"/>
    <p:sldId id="325" r:id="rId23"/>
    <p:sldId id="326" r:id="rId24"/>
    <p:sldId id="317" r:id="rId25"/>
    <p:sldId id="329" r:id="rId26"/>
    <p:sldId id="330" r:id="rId27"/>
    <p:sldId id="331" r:id="rId28"/>
    <p:sldId id="328" r:id="rId29"/>
    <p:sldId id="332" r:id="rId30"/>
    <p:sldId id="334" r:id="rId31"/>
    <p:sldId id="333" r:id="rId32"/>
    <p:sldId id="335" r:id="rId33"/>
    <p:sldId id="336" r:id="rId34"/>
    <p:sldId id="337" r:id="rId35"/>
    <p:sldId id="338" r:id="rId36"/>
    <p:sldId id="345" r:id="rId37"/>
    <p:sldId id="327" r:id="rId38"/>
    <p:sldId id="346" r:id="rId39"/>
    <p:sldId id="350" r:id="rId40"/>
    <p:sldId id="340" r:id="rId41"/>
    <p:sldId id="303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303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55" autoAdjust="0"/>
    <p:restoredTop sz="94660"/>
  </p:normalViewPr>
  <p:slideViewPr>
    <p:cSldViewPr>
      <p:cViewPr varScale="1">
        <p:scale>
          <a:sx n="78" d="100"/>
          <a:sy n="78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0F008E-FA8E-4F24-A459-F0997102A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110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563530E8-A38B-4DD3-86C0-0EB1A3843C77}" type="datetime1">
              <a:rPr lang="zh-CN" altLang="en-US"/>
              <a:pPr>
                <a:defRPr/>
              </a:pPr>
              <a:t>2021/11/10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1B960674-73B9-40ED-82B7-C3AD3AF09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05E3-6AA9-4B46-BB6B-6C7CC9CCC1FC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15C91-91AD-447C-A971-239BF69AC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3D517-E376-49CB-AC06-D2645DCCF351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40C1-DF3F-44DF-937C-E068679C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24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98EA4-E748-4A62-8F79-617EC78A129C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DCF56-D6EB-4B64-85D2-832BEEE63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4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6A8A-2D8C-4353-94F0-465E4694C91D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1E785-28BF-4AF5-9A78-B5F348531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6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D2E59-814F-469F-9B96-ADA85610F38A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4F3C4-1B15-4318-A0D1-5583BB5E9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82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A8B9D-3930-4940-8A84-4524D659BDC5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F9E93-A73B-45F7-B031-35D1F64AF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65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BC17-C6BA-4731-928E-8803EF4BA9C2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6B4D-26FE-424C-A222-4DA2700A2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92ADE-03D9-4B02-9C9A-123012C53B67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8ACB-BEBC-4259-A795-1DA634136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4554-0FA7-41F0-9320-FF8D1C2D737A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6957-C3E6-4FED-993C-79218A3568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8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561B-F0D9-4B63-8BD1-DD75E16B383B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B6B59-EE2A-444D-8E72-476A57E97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4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E9D6-C545-4A93-89C3-D8AF9B187BB2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2F3A-2307-4F2E-A05E-8B1D84ED0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7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C9DF-29AF-44D3-8925-ADF44E197051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63D6C-1528-4F7C-BF66-18482836B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5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CEE81-B3F8-4ECF-A7CC-CC1993E321EE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65BFE-333C-489F-BC99-D9B4741DD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8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9D50-12B0-4E0F-8DCF-BD5CCCACF4C7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9579-1F15-4A67-9482-E90BDBF3B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97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A9686-BD8A-4768-91FF-5DCA32E77768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79A32-9498-4EDE-B23E-DBD935AD6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3A40F6CA-7945-4CFA-A275-13EEED8D2182}" type="datetime1">
              <a:rPr lang="zh-CN" altLang="en-US"/>
              <a:pPr>
                <a:defRPr/>
              </a:pPr>
              <a:t>2021/11/10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F4D69351-5157-4DA9-BC35-26EB77127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png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20825-61C8-4ACD-86A6-1CE45A2B8FBA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32B361D-505A-4D72-A32F-95ACA8C455CB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3971C-EABF-424D-837E-A771FC68BDF6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Adjacency Matrix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82000" cy="4879975"/>
          </a:xfrm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Suppose that </a:t>
            </a:r>
            <a:r>
              <a:rPr kumimoji="1" lang="en-US" altLang="zh-CN" sz="2800" b="1" i="1" dirty="0">
                <a:ea typeface="宋体" pitchFamily="2" charset="-122"/>
              </a:rPr>
              <a:t>G</a:t>
            </a:r>
            <a:r>
              <a:rPr kumimoji="1" lang="zh-CN" altLang="en-US" sz="2800" b="1" dirty="0">
                <a:ea typeface="宋体" pitchFamily="2" charset="-122"/>
              </a:rPr>
              <a:t>＝</a:t>
            </a:r>
            <a:r>
              <a:rPr kumimoji="1" lang="en-US" altLang="zh-CN" sz="2800" b="1" dirty="0">
                <a:ea typeface="宋体" pitchFamily="2" charset="-122"/>
              </a:rPr>
              <a:t>&lt;</a:t>
            </a:r>
            <a:r>
              <a:rPr kumimoji="1" lang="en-US" altLang="zh-CN" sz="2800" b="1" i="1" dirty="0">
                <a:ea typeface="宋体" pitchFamily="2" charset="-122"/>
              </a:rPr>
              <a:t>V</a:t>
            </a:r>
            <a:r>
              <a:rPr kumimoji="1" lang="en-US" altLang="zh-CN" sz="2800" b="1" dirty="0">
                <a:ea typeface="宋体" pitchFamily="2" charset="-122"/>
              </a:rPr>
              <a:t>, </a:t>
            </a:r>
            <a:r>
              <a:rPr kumimoji="1" lang="en-US" altLang="zh-CN" sz="2800" b="1" i="1" dirty="0">
                <a:ea typeface="宋体" pitchFamily="2" charset="-122"/>
              </a:rPr>
              <a:t>E</a:t>
            </a:r>
            <a:r>
              <a:rPr kumimoji="1" lang="en-US" altLang="zh-CN" sz="2800" b="1" dirty="0">
                <a:ea typeface="宋体" pitchFamily="2" charset="-122"/>
              </a:rPr>
              <a:t>&gt;</a:t>
            </a:r>
            <a:r>
              <a:rPr lang="en-US" altLang="zh-CN" sz="2800" b="1" dirty="0">
                <a:ea typeface="宋体" pitchFamily="2" charset="-122"/>
              </a:rPr>
              <a:t> is a simple graph where |</a:t>
            </a:r>
            <a:r>
              <a:rPr kumimoji="1" lang="en-US" altLang="zh-CN" sz="2800" b="1" i="1" dirty="0">
                <a:ea typeface="宋体" pitchFamily="2" charset="-122"/>
              </a:rPr>
              <a:t>V|</a:t>
            </a:r>
            <a:r>
              <a:rPr kumimoji="1" lang="zh-CN" altLang="en-US" sz="2800" b="1" dirty="0">
                <a:ea typeface="宋体" pitchFamily="2" charset="-122"/>
              </a:rPr>
              <a:t>＝</a:t>
            </a:r>
            <a:r>
              <a:rPr kumimoji="1" lang="en-US" altLang="zh-CN" sz="2800" b="1" dirty="0">
                <a:ea typeface="宋体" pitchFamily="2" charset="-122"/>
              </a:rPr>
              <a:t>n. </a:t>
            </a:r>
          </a:p>
          <a:p>
            <a:pPr marL="0" indent="0">
              <a:buNone/>
            </a:pPr>
            <a:endParaRPr kumimoji="1" lang="en-US" altLang="zh-CN" sz="2800" b="1" dirty="0">
              <a:ea typeface="宋体" pitchFamily="2" charset="-122"/>
            </a:endParaRPr>
          </a:p>
          <a:p>
            <a:r>
              <a:rPr kumimoji="1" lang="en-US" altLang="zh-CN" sz="2800" b="1" dirty="0">
                <a:ea typeface="宋体" pitchFamily="2" charset="-122"/>
              </a:rPr>
              <a:t>The adjacency matrix A (or A</a:t>
            </a:r>
            <a:r>
              <a:rPr kumimoji="1" lang="en-US" altLang="zh-CN" sz="1600" b="1" dirty="0">
                <a:ea typeface="宋体" pitchFamily="2" charset="-122"/>
              </a:rPr>
              <a:t>G</a:t>
            </a:r>
            <a:r>
              <a:rPr kumimoji="1" lang="en-US" altLang="zh-CN" sz="2800" b="1" dirty="0">
                <a:ea typeface="宋体" pitchFamily="2" charset="-122"/>
              </a:rPr>
              <a:t>) of G is the zero-one matrix      </a:t>
            </a:r>
          </a:p>
          <a:p>
            <a:endParaRPr kumimoji="1" lang="en-US" altLang="zh-CN" sz="2800" b="1" dirty="0">
              <a:ea typeface="宋体" pitchFamily="2" charset="-122"/>
            </a:endParaRPr>
          </a:p>
        </p:txBody>
      </p:sp>
      <p:graphicFrame>
        <p:nvGraphicFramePr>
          <p:cNvPr id="3123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4430664"/>
              </p:ext>
            </p:extLst>
          </p:nvPr>
        </p:nvGraphicFramePr>
        <p:xfrm>
          <a:off x="1371600" y="4114800"/>
          <a:ext cx="712012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3" imgW="3441600" imgH="736560" progId="Equation.DSMT4">
                  <p:embed/>
                </p:oleObj>
              </mc:Choice>
              <mc:Fallback>
                <p:oleObj name="Equation" r:id="rId3" imgW="344160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712012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93296"/>
              </p:ext>
            </p:extLst>
          </p:nvPr>
        </p:nvGraphicFramePr>
        <p:xfrm>
          <a:off x="3276600" y="2286000"/>
          <a:ext cx="2895600" cy="55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286000"/>
                        <a:ext cx="2895600" cy="55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83803"/>
              </p:ext>
            </p:extLst>
          </p:nvPr>
        </p:nvGraphicFramePr>
        <p:xfrm>
          <a:off x="8001000" y="2971800"/>
          <a:ext cx="10806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7" imgW="330120" imgH="139680" progId="Equation.DSMT4">
                  <p:embed/>
                </p:oleObj>
              </mc:Choice>
              <mc:Fallback>
                <p:oleObj name="Equation" r:id="rId7" imgW="330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1000" y="2971800"/>
                        <a:ext cx="1080654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A590F-7368-4B66-BCF0-676E560F516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Use an adjacency matrix to represent the graph.</a:t>
            </a:r>
          </a:p>
        </p:txBody>
      </p:sp>
      <p:grpSp>
        <p:nvGrpSpPr>
          <p:cNvPr id="11269" name="Group 28"/>
          <p:cNvGrpSpPr>
            <a:grpSpLocks/>
          </p:cNvGrpSpPr>
          <p:nvPr/>
        </p:nvGrpSpPr>
        <p:grpSpPr bwMode="auto">
          <a:xfrm>
            <a:off x="1219200" y="2667000"/>
            <a:ext cx="1708150" cy="2517775"/>
            <a:chOff x="768" y="1680"/>
            <a:chExt cx="1076" cy="1586"/>
          </a:xfrm>
        </p:grpSpPr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816" y="1968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Oval 6"/>
            <p:cNvSpPr>
              <a:spLocks noChangeArrowheads="1"/>
            </p:cNvSpPr>
            <p:nvPr/>
          </p:nvSpPr>
          <p:spPr bwMode="auto">
            <a:xfrm>
              <a:off x="1618" y="1996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Oval 7"/>
            <p:cNvSpPr>
              <a:spLocks noChangeArrowheads="1"/>
            </p:cNvSpPr>
            <p:nvPr/>
          </p:nvSpPr>
          <p:spPr bwMode="auto">
            <a:xfrm>
              <a:off x="816" y="2832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4" name="Oval 8"/>
            <p:cNvSpPr>
              <a:spLocks noChangeArrowheads="1"/>
            </p:cNvSpPr>
            <p:nvPr/>
          </p:nvSpPr>
          <p:spPr bwMode="auto">
            <a:xfrm>
              <a:off x="1610" y="2814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912" y="211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Text Box 17"/>
            <p:cNvSpPr txBox="1">
              <a:spLocks noChangeArrowheads="1"/>
            </p:cNvSpPr>
            <p:nvPr/>
          </p:nvSpPr>
          <p:spPr bwMode="auto">
            <a:xfrm>
              <a:off x="796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7" name="Text Box 18"/>
            <p:cNvSpPr txBox="1">
              <a:spLocks noChangeArrowheads="1"/>
            </p:cNvSpPr>
            <p:nvPr/>
          </p:nvSpPr>
          <p:spPr bwMode="auto">
            <a:xfrm>
              <a:off x="1612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163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279" name="Text Box 20"/>
            <p:cNvSpPr txBox="1">
              <a:spLocks noChangeArrowheads="1"/>
            </p:cNvSpPr>
            <p:nvPr/>
          </p:nvSpPr>
          <p:spPr bwMode="auto">
            <a:xfrm>
              <a:off x="768" y="2976"/>
              <a:ext cx="20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80" name="Line 23"/>
            <p:cNvSpPr>
              <a:spLocks noChangeShapeType="1"/>
            </p:cNvSpPr>
            <p:nvPr/>
          </p:nvSpPr>
          <p:spPr bwMode="auto">
            <a:xfrm>
              <a:off x="987" y="2034"/>
              <a:ext cx="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24"/>
            <p:cNvSpPr>
              <a:spLocks noChangeShapeType="1"/>
            </p:cNvSpPr>
            <p:nvPr/>
          </p:nvSpPr>
          <p:spPr bwMode="auto">
            <a:xfrm>
              <a:off x="981" y="2085"/>
              <a:ext cx="651" cy="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25"/>
            <p:cNvSpPr>
              <a:spLocks noChangeShapeType="1"/>
            </p:cNvSpPr>
            <p:nvPr/>
          </p:nvSpPr>
          <p:spPr bwMode="auto">
            <a:xfrm flipH="1">
              <a:off x="960" y="2112"/>
              <a:ext cx="67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15418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255270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Equation" r:id="rId3" imgW="914400" imgH="914400" progId="Equation.DSMT4">
                  <p:embed/>
                </p:oleObj>
              </mc:Choice>
              <mc:Fallback>
                <p:oleObj name="Equation" r:id="rId3" imgW="914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52700"/>
                        <a:ext cx="2743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9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D77BC-077D-4494-8CFF-F9211E2C8F9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simple graph’s properties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 symmetric,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  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if there are relatively few edges in a graph, the adjacency matrix is a sparse matrix, that is, a matrix with few nonzero entries.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87694"/>
              </p:ext>
            </p:extLst>
          </p:nvPr>
        </p:nvGraphicFramePr>
        <p:xfrm>
          <a:off x="3962400" y="1371600"/>
          <a:ext cx="1066800" cy="51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name="Equation" r:id="rId3" imgW="495000" imgH="241200" progId="Equation.DSMT4">
                  <p:embed/>
                </p:oleObj>
              </mc:Choice>
              <mc:Fallback>
                <p:oleObj name="Equation" r:id="rId3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1371600"/>
                        <a:ext cx="1066800" cy="519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140945"/>
              </p:ext>
            </p:extLst>
          </p:nvPr>
        </p:nvGraphicFramePr>
        <p:xfrm>
          <a:off x="1219200" y="2057400"/>
          <a:ext cx="28744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0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057400"/>
                        <a:ext cx="28744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BCC69-705C-46D3-8CC5-25257EF8F70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4800600" cy="4879975"/>
          </a:xfrm>
        </p:spPr>
        <p:txBody>
          <a:bodyPr/>
          <a:lstStyle/>
          <a:p>
            <a:r>
              <a:rPr lang="en-US" altLang="zh-CN" sz="2800" b="1">
                <a:ea typeface="宋体" pitchFamily="2" charset="-122"/>
              </a:rPr>
              <a:t>Draw a graph with the adjacency matrix</a:t>
            </a: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97180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3" imgW="914400" imgH="914400" progId="Equation.DSMT4">
                  <p:embed/>
                </p:oleObj>
              </mc:Choice>
              <mc:Fallback>
                <p:oleObj name="Equation" r:id="rId3" imgW="9144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2743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61" name="Group 21"/>
          <p:cNvGrpSpPr>
            <a:grpSpLocks/>
          </p:cNvGrpSpPr>
          <p:nvPr/>
        </p:nvGrpSpPr>
        <p:grpSpPr bwMode="auto">
          <a:xfrm>
            <a:off x="5486400" y="2819400"/>
            <a:ext cx="1708150" cy="2517775"/>
            <a:chOff x="3456" y="1776"/>
            <a:chExt cx="1076" cy="1586"/>
          </a:xfrm>
        </p:grpSpPr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504" y="2064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4306" y="2092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3504" y="2928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4298" y="2910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600" y="220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3484" y="1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4300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320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3456" y="3072"/>
              <a:ext cx="20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3675" y="2130"/>
              <a:ext cx="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 flipH="1">
              <a:off x="3669" y="300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4389" y="220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F8A95-76FE-429B-9BEF-FC27C761222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228600"/>
            <a:ext cx="7800975" cy="12954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5 </a:t>
            </a:r>
            <a:r>
              <a:rPr lang="en-US" altLang="zh-CN" sz="2800" dirty="0" err="1">
                <a:ea typeface="宋体" pitchFamily="2" charset="-122"/>
              </a:rPr>
              <a:t>multigraph’s</a:t>
            </a:r>
            <a:r>
              <a:rPr lang="en-US" altLang="zh-CN" sz="2800" dirty="0">
                <a:ea typeface="宋体" pitchFamily="2" charset="-122"/>
              </a:rPr>
              <a:t>   Adjacency Matrix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6212"/>
            <a:ext cx="8153400" cy="4879975"/>
          </a:xfrm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When multiple edges are present,   the (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, j)</a:t>
            </a:r>
            <a:r>
              <a:rPr lang="en-US" altLang="zh-CN" sz="2800" b="1" dirty="0" err="1">
                <a:ea typeface="宋体" pitchFamily="2" charset="-122"/>
              </a:rPr>
              <a:t>th</a:t>
            </a:r>
            <a:r>
              <a:rPr lang="en-US" altLang="zh-CN" sz="2800" b="1" dirty="0">
                <a:ea typeface="宋体" pitchFamily="2" charset="-122"/>
              </a:rPr>
              <a:t> entry of this matrix equals the number of edges that are associated to  </a:t>
            </a:r>
          </a:p>
        </p:txBody>
      </p:sp>
      <p:grpSp>
        <p:nvGrpSpPr>
          <p:cNvPr id="319516" name="Group 28"/>
          <p:cNvGrpSpPr>
            <a:grpSpLocks/>
          </p:cNvGrpSpPr>
          <p:nvPr/>
        </p:nvGrpSpPr>
        <p:grpSpPr bwMode="auto">
          <a:xfrm>
            <a:off x="823913" y="3886200"/>
            <a:ext cx="1798637" cy="2517775"/>
            <a:chOff x="519" y="2448"/>
            <a:chExt cx="1133" cy="1586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24" y="2736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1426" y="2764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1" name="Oval 7"/>
            <p:cNvSpPr>
              <a:spLocks noChangeArrowheads="1"/>
            </p:cNvSpPr>
            <p:nvPr/>
          </p:nvSpPr>
          <p:spPr bwMode="auto">
            <a:xfrm>
              <a:off x="624" y="3600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Oval 8"/>
            <p:cNvSpPr>
              <a:spLocks noChangeArrowheads="1"/>
            </p:cNvSpPr>
            <p:nvPr/>
          </p:nvSpPr>
          <p:spPr bwMode="auto">
            <a:xfrm>
              <a:off x="1418" y="3582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720" y="288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60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1420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1440" y="37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576" y="3744"/>
              <a:ext cx="20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795" y="2802"/>
              <a:ext cx="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5"/>
            <p:cNvSpPr>
              <a:spLocks noChangeShapeType="1"/>
            </p:cNvSpPr>
            <p:nvPr/>
          </p:nvSpPr>
          <p:spPr bwMode="auto">
            <a:xfrm flipH="1">
              <a:off x="789" y="367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6"/>
            <p:cNvSpPr>
              <a:spLocks noChangeShapeType="1"/>
            </p:cNvSpPr>
            <p:nvPr/>
          </p:nvSpPr>
          <p:spPr bwMode="auto">
            <a:xfrm>
              <a:off x="1509" y="288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7"/>
            <p:cNvSpPr>
              <a:spLocks noChangeShapeType="1"/>
            </p:cNvSpPr>
            <p:nvPr/>
          </p:nvSpPr>
          <p:spPr bwMode="auto">
            <a:xfrm>
              <a:off x="1056" y="2658"/>
              <a:ext cx="43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 flipV="1">
              <a:off x="693" y="2658"/>
              <a:ext cx="402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Line 19"/>
            <p:cNvSpPr>
              <a:spLocks noChangeShapeType="1"/>
            </p:cNvSpPr>
            <p:nvPr/>
          </p:nvSpPr>
          <p:spPr bwMode="auto">
            <a:xfrm flipV="1">
              <a:off x="1104" y="2880"/>
              <a:ext cx="33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0"/>
            <p:cNvSpPr>
              <a:spLocks noChangeShapeType="1"/>
            </p:cNvSpPr>
            <p:nvPr/>
          </p:nvSpPr>
          <p:spPr bwMode="auto">
            <a:xfrm>
              <a:off x="759" y="2871"/>
              <a:ext cx="345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1"/>
            <p:cNvSpPr>
              <a:spLocks noChangeShapeType="1"/>
            </p:cNvSpPr>
            <p:nvPr/>
          </p:nvSpPr>
          <p:spPr bwMode="auto">
            <a:xfrm flipV="1">
              <a:off x="1113" y="3744"/>
              <a:ext cx="33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2"/>
            <p:cNvSpPr>
              <a:spLocks noChangeShapeType="1"/>
            </p:cNvSpPr>
            <p:nvPr/>
          </p:nvSpPr>
          <p:spPr bwMode="auto">
            <a:xfrm>
              <a:off x="768" y="3735"/>
              <a:ext cx="345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3"/>
            <p:cNvSpPr>
              <a:spLocks noChangeShapeType="1"/>
            </p:cNvSpPr>
            <p:nvPr/>
          </p:nvSpPr>
          <p:spPr bwMode="auto">
            <a:xfrm flipV="1">
              <a:off x="519" y="2880"/>
              <a:ext cx="162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>
              <a:off x="519" y="3282"/>
              <a:ext cx="153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5"/>
            <p:cNvSpPr>
              <a:spLocks noChangeShapeType="1"/>
            </p:cNvSpPr>
            <p:nvPr/>
          </p:nvSpPr>
          <p:spPr bwMode="auto">
            <a:xfrm flipV="1">
              <a:off x="741" y="2919"/>
              <a:ext cx="72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19514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3810000"/>
          <a:ext cx="2514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Equation" r:id="rId3" imgW="914400" imgH="914400" progId="Equation.DSMT4">
                  <p:embed/>
                </p:oleObj>
              </mc:Choice>
              <mc:Fallback>
                <p:oleObj name="Equation" r:id="rId3" imgW="914400" imgH="914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514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70812"/>
              </p:ext>
            </p:extLst>
          </p:nvPr>
        </p:nvGraphicFramePr>
        <p:xfrm>
          <a:off x="6248400" y="2438400"/>
          <a:ext cx="1219200" cy="62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5" imgW="469800" imgH="241200" progId="Equation.DSMT4">
                  <p:embed/>
                </p:oleObj>
              </mc:Choice>
              <mc:Fallback>
                <p:oleObj name="Equation" r:id="rId5" imgW="469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2438400"/>
                        <a:ext cx="1219200" cy="62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BA119-1E71-432B-9DAC-2EBA849DCC0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5363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Digraph’s   Adjacency Matrix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536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87550" y="3465513"/>
          <a:ext cx="97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公式" r:id="rId3" imgW="977900" imgH="787400" progId="Equation.3">
                  <p:embed/>
                </p:oleObj>
              </mc:Choice>
              <mc:Fallback>
                <p:oleObj name="公式" r:id="rId3" imgW="9779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465513"/>
                        <a:ext cx="977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1676400"/>
          <a:ext cx="7848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Equation" r:id="rId5" imgW="3429000" imgH="482600" progId="Equation.DSMT4">
                  <p:embed/>
                </p:oleObj>
              </mc:Choice>
              <mc:Fallback>
                <p:oleObj name="Equation" r:id="rId5" imgW="34290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848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29718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36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3124200"/>
          <a:ext cx="28956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公式" r:id="rId8" imgW="977900" imgH="787400" progId="Equation.3">
                  <p:embed/>
                </p:oleObj>
              </mc:Choice>
              <mc:Fallback>
                <p:oleObj name="公式" r:id="rId8" imgW="977900" imgH="787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28956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CF20-A2AA-4DFD-A620-FB66CD7DCDD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Incidence Matrices  </a:t>
            </a:r>
            <a:r>
              <a:rPr lang="zh-CN" altLang="en-US" sz="2800">
                <a:ea typeface="宋体" pitchFamily="2" charset="-122"/>
              </a:rPr>
              <a:t>关联矩阵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Let </a:t>
            </a:r>
            <a:r>
              <a:rPr kumimoji="1" lang="en-US" altLang="zh-CN" b="1" i="1" dirty="0">
                <a:ea typeface="宋体" pitchFamily="2" charset="-122"/>
              </a:rPr>
              <a:t>G</a:t>
            </a:r>
            <a:r>
              <a:rPr kumimoji="1" lang="zh-CN" altLang="en-US" b="1" dirty="0">
                <a:ea typeface="宋体" pitchFamily="2" charset="-122"/>
              </a:rPr>
              <a:t>＝</a:t>
            </a:r>
            <a:r>
              <a:rPr kumimoji="1" lang="en-US" altLang="zh-CN" b="1" dirty="0">
                <a:ea typeface="宋体" pitchFamily="2" charset="-122"/>
              </a:rPr>
              <a:t>&lt;</a:t>
            </a:r>
            <a:r>
              <a:rPr kumimoji="1" lang="en-US" altLang="zh-CN" b="1" i="1" dirty="0">
                <a:ea typeface="宋体" pitchFamily="2" charset="-122"/>
              </a:rPr>
              <a:t>V</a:t>
            </a:r>
            <a:r>
              <a:rPr kumimoji="1" lang="en-US" altLang="zh-CN" b="1" dirty="0">
                <a:ea typeface="宋体" pitchFamily="2" charset="-122"/>
              </a:rPr>
              <a:t>, </a:t>
            </a:r>
            <a:r>
              <a:rPr kumimoji="1" lang="en-US" altLang="zh-CN" b="1" i="1" dirty="0">
                <a:ea typeface="宋体" pitchFamily="2" charset="-122"/>
              </a:rPr>
              <a:t>E</a:t>
            </a:r>
            <a:r>
              <a:rPr kumimoji="1" lang="en-US" altLang="zh-CN" b="1" dirty="0">
                <a:ea typeface="宋体" pitchFamily="2" charset="-122"/>
              </a:rPr>
              <a:t>&gt; </a:t>
            </a:r>
            <a:r>
              <a:rPr kumimoji="1" lang="en-US" altLang="zh-CN" dirty="0">
                <a:ea typeface="宋体" pitchFamily="2" charset="-122"/>
              </a:rPr>
              <a:t>be an</a:t>
            </a:r>
            <a:r>
              <a:rPr kumimoji="1"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undirected graph.     </a:t>
            </a:r>
          </a:p>
          <a:p>
            <a:r>
              <a:rPr lang="en-US" altLang="zh-CN" dirty="0">
                <a:ea typeface="宋体" pitchFamily="2" charset="-122"/>
              </a:rPr>
              <a:t>                     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Then the incidence matrix  is a  n x m matrix :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3297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3101158"/>
              </p:ext>
            </p:extLst>
          </p:nvPr>
        </p:nvGraphicFramePr>
        <p:xfrm>
          <a:off x="990600" y="4419600"/>
          <a:ext cx="7348601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" name="Equation" r:id="rId3" imgW="3784320" imgH="736560" progId="Equation.DSMT4">
                  <p:embed/>
                </p:oleObj>
              </mc:Choice>
              <mc:Fallback>
                <p:oleObj name="Equation" r:id="rId3" imgW="37843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7348601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24501"/>
              </p:ext>
            </p:extLst>
          </p:nvPr>
        </p:nvGraphicFramePr>
        <p:xfrm>
          <a:off x="1143000" y="2057400"/>
          <a:ext cx="26035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057400"/>
                        <a:ext cx="260350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14289"/>
              </p:ext>
            </p:extLst>
          </p:nvPr>
        </p:nvGraphicFramePr>
        <p:xfrm>
          <a:off x="4114800" y="2057400"/>
          <a:ext cx="2722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057400"/>
                        <a:ext cx="272256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ABAEB-42C5-4AA5-B9A6-EA5F74F8143A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5052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724400" y="2706688"/>
          <a:ext cx="358140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4" imgW="1435100" imgH="914400" progId="Equation.DSMT4">
                  <p:embed/>
                </p:oleObj>
              </mc:Choice>
              <mc:Fallback>
                <p:oleObj name="Equation" r:id="rId4" imgW="14351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06688"/>
                        <a:ext cx="358140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B07E6-2C00-4C71-A2B9-6E3BE9BEE195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Directed Graphs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1600200"/>
          <a:ext cx="63246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3" imgW="2755900" imgH="736600" progId="Equation.DSMT4">
                  <p:embed/>
                </p:oleObj>
              </mc:Choice>
              <mc:Fallback>
                <p:oleObj name="Equation" r:id="rId3" imgW="27559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63246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667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3733800"/>
          <a:ext cx="4038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公式" r:id="rId6" imgW="1612900" imgH="787400" progId="Equation.3">
                  <p:embed/>
                </p:oleObj>
              </mc:Choice>
              <mc:Fallback>
                <p:oleObj name="公式" r:id="rId6" imgW="16129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40386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214-2FBB-4E04-AD1C-7482F3E3DB5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FA7DD01-E391-4059-BB1A-E91A800387B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946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3429000"/>
            <a:ext cx="44196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Isomorphism of Graphs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084C1-6E64-446B-8920-7220D1022F9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AAC991A-303B-4916-B7FA-CDDE3EC8C302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8.3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8.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381000" y="4572000"/>
            <a:ext cx="84582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Representing Graphs and Graph Isomorphism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BCA3-336B-44B9-9D8F-111034E4677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762000"/>
            <a:ext cx="8258175" cy="563563"/>
          </a:xfrm>
        </p:spPr>
        <p:txBody>
          <a:bodyPr/>
          <a:lstStyle/>
          <a:p>
            <a:r>
              <a:rPr lang="en-GB" altLang="zh-CN" sz="2800" dirty="0">
                <a:ea typeface="宋体" pitchFamily="2" charset="-122"/>
              </a:rPr>
              <a:t>An equivalence relation between graphs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>
                <a:ea typeface="宋体" pitchFamily="2" charset="-122"/>
              </a:rPr>
              <a:t>A</a:t>
            </a:r>
            <a:r>
              <a:rPr lang="en-GB" altLang="zh-CN" sz="2800" b="1" dirty="0">
                <a:ea typeface="宋体" pitchFamily="2" charset="-122"/>
              </a:rPr>
              <a:t> given graph (V,E) may be drawn in different ways.</a:t>
            </a: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Two graphs are 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isomorphic</a:t>
            </a: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 err="1">
                <a:ea typeface="宋体" pitchFamily="2" charset="-122"/>
              </a:rPr>
              <a:t>iff</a:t>
            </a:r>
            <a:r>
              <a:rPr lang="en-US" altLang="zh-CN" sz="2800" b="1" dirty="0">
                <a:ea typeface="宋体" pitchFamily="2" charset="-122"/>
              </a:rPr>
              <a:t> they are identical except for their node names.</a:t>
            </a:r>
          </a:p>
          <a:p>
            <a:pPr>
              <a:lnSpc>
                <a:spcPct val="90000"/>
              </a:lnSpc>
            </a:pPr>
            <a:endParaRPr lang="en-US" altLang="zh-CN" sz="2800" b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This definition can be extended to other types of graphs.</a:t>
            </a:r>
          </a:p>
          <a:p>
            <a:pPr lvl="1">
              <a:lnSpc>
                <a:spcPct val="90000"/>
              </a:lnSpc>
            </a:pPr>
            <a:endParaRPr lang="en-US" altLang="zh-CN" sz="2400" b="1" dirty="0">
              <a:ea typeface="宋体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C41451-CA58-42A6-B417-65775B77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99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0629-3104-4E17-B2B8-10EB6BBE5C7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Graph Invariants under Isomorphism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If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), 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|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dirty="0">
                <a:ea typeface="宋体" pitchFamily="2" charset="-122"/>
              </a:rPr>
              <a:t>1|=|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dirty="0">
                <a:ea typeface="宋体" pitchFamily="2" charset="-122"/>
              </a:rPr>
              <a:t>2|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|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</a:rPr>
              <a:t>1|=|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</a:rPr>
              <a:t>2|.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The number of vertices with degree </a:t>
            </a:r>
            <a:r>
              <a:rPr lang="en-US" altLang="zh-CN" b="1" i="1" dirty="0">
                <a:ea typeface="宋体" pitchFamily="2" charset="-122"/>
              </a:rPr>
              <a:t>n</a:t>
            </a:r>
            <a:r>
              <a:rPr lang="en-US" altLang="zh-CN" b="1" dirty="0">
                <a:ea typeface="宋体" pitchFamily="2" charset="-122"/>
              </a:rPr>
              <a:t> is the same in both graphs.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For every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there is a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that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Necessary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2BA5E-4010-4432-9011-C321966B9CD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Isomorphism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26375" cy="43084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isomorphic, label the 2nd graph to show the isomorphism, else identify difference.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1552575" y="3902075"/>
            <a:ext cx="207963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2217738" y="3606800"/>
            <a:ext cx="209550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2443163" y="4194175"/>
            <a:ext cx="209550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087688" y="3981450"/>
            <a:ext cx="209550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1901825" y="4640263"/>
            <a:ext cx="209550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814638" y="4968875"/>
            <a:ext cx="209550" cy="190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Freeform 10"/>
          <p:cNvSpPr>
            <a:spLocks/>
          </p:cNvSpPr>
          <p:nvPr/>
        </p:nvSpPr>
        <p:spPr bwMode="auto">
          <a:xfrm>
            <a:off x="1666875" y="4010025"/>
            <a:ext cx="917575" cy="295275"/>
          </a:xfrm>
          <a:custGeom>
            <a:avLst/>
            <a:gdLst>
              <a:gd name="T0" fmla="*/ 0 w 390"/>
              <a:gd name="T1" fmla="*/ 0 h 138"/>
              <a:gd name="T2" fmla="*/ 287036 w 390"/>
              <a:gd name="T3" fmla="*/ 207548 h 138"/>
              <a:gd name="T4" fmla="*/ 917575 w 390"/>
              <a:gd name="T5" fmla="*/ 295275 h 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0" h="138">
                <a:moveTo>
                  <a:pt x="0" y="0"/>
                </a:moveTo>
                <a:cubicBezTo>
                  <a:pt x="28" y="37"/>
                  <a:pt x="57" y="74"/>
                  <a:pt x="122" y="97"/>
                </a:cubicBezTo>
                <a:cubicBezTo>
                  <a:pt x="187" y="120"/>
                  <a:pt x="288" y="129"/>
                  <a:pt x="390" y="1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6" name="Freeform 11"/>
          <p:cNvSpPr>
            <a:spLocks/>
          </p:cNvSpPr>
          <p:nvPr/>
        </p:nvSpPr>
        <p:spPr bwMode="auto">
          <a:xfrm>
            <a:off x="1666875" y="3606800"/>
            <a:ext cx="649288" cy="385763"/>
          </a:xfrm>
          <a:custGeom>
            <a:avLst/>
            <a:gdLst>
              <a:gd name="T0" fmla="*/ 0 w 276"/>
              <a:gd name="T1" fmla="*/ 385763 h 180"/>
              <a:gd name="T2" fmla="*/ 209372 w 276"/>
              <a:gd name="T3" fmla="*/ 55721 h 180"/>
              <a:gd name="T4" fmla="*/ 649288 w 276"/>
              <a:gd name="T5" fmla="*/ 55721 h 1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6" h="180">
                <a:moveTo>
                  <a:pt x="0" y="180"/>
                </a:moveTo>
                <a:cubicBezTo>
                  <a:pt x="21" y="116"/>
                  <a:pt x="43" y="52"/>
                  <a:pt x="89" y="26"/>
                </a:cubicBezTo>
                <a:cubicBezTo>
                  <a:pt x="135" y="0"/>
                  <a:pt x="205" y="13"/>
                  <a:pt x="276" y="2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Freeform 12"/>
          <p:cNvSpPr>
            <a:spLocks/>
          </p:cNvSpPr>
          <p:nvPr/>
        </p:nvSpPr>
        <p:spPr bwMode="auto">
          <a:xfrm>
            <a:off x="2363788" y="3679825"/>
            <a:ext cx="180975" cy="625475"/>
          </a:xfrm>
          <a:custGeom>
            <a:avLst/>
            <a:gdLst>
              <a:gd name="T0" fmla="*/ 180975 w 77"/>
              <a:gd name="T1" fmla="*/ 625475 h 292"/>
              <a:gd name="T2" fmla="*/ 28204 w 77"/>
              <a:gd name="T3" fmla="*/ 381283 h 292"/>
              <a:gd name="T4" fmla="*/ 9401 w 77"/>
              <a:gd name="T5" fmla="*/ 0 h 2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" h="292">
                <a:moveTo>
                  <a:pt x="77" y="292"/>
                </a:moveTo>
                <a:cubicBezTo>
                  <a:pt x="50" y="259"/>
                  <a:pt x="24" y="227"/>
                  <a:pt x="12" y="178"/>
                </a:cubicBezTo>
                <a:cubicBezTo>
                  <a:pt x="0" y="129"/>
                  <a:pt x="2" y="64"/>
                  <a:pt x="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8" name="Freeform 13"/>
          <p:cNvSpPr>
            <a:spLocks/>
          </p:cNvSpPr>
          <p:nvPr/>
        </p:nvSpPr>
        <p:spPr bwMode="auto">
          <a:xfrm>
            <a:off x="1949450" y="3713163"/>
            <a:ext cx="385763" cy="1025525"/>
          </a:xfrm>
          <a:custGeom>
            <a:avLst/>
            <a:gdLst>
              <a:gd name="T0" fmla="*/ 385763 w 164"/>
              <a:gd name="T1" fmla="*/ 0 h 478"/>
              <a:gd name="T2" fmla="*/ 61158 w 164"/>
              <a:gd name="T3" fmla="*/ 347563 h 478"/>
              <a:gd name="T4" fmla="*/ 23522 w 164"/>
              <a:gd name="T5" fmla="*/ 1025525 h 4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" h="478">
                <a:moveTo>
                  <a:pt x="164" y="0"/>
                </a:moveTo>
                <a:cubicBezTo>
                  <a:pt x="108" y="41"/>
                  <a:pt x="52" y="82"/>
                  <a:pt x="26" y="162"/>
                </a:cubicBezTo>
                <a:cubicBezTo>
                  <a:pt x="0" y="242"/>
                  <a:pt x="5" y="360"/>
                  <a:pt x="10" y="47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9" name="Freeform 14"/>
          <p:cNvSpPr>
            <a:spLocks/>
          </p:cNvSpPr>
          <p:nvPr/>
        </p:nvSpPr>
        <p:spPr bwMode="auto">
          <a:xfrm>
            <a:off x="2297113" y="3570288"/>
            <a:ext cx="896937" cy="490537"/>
          </a:xfrm>
          <a:custGeom>
            <a:avLst/>
            <a:gdLst>
              <a:gd name="T0" fmla="*/ 0 w 381"/>
              <a:gd name="T1" fmla="*/ 160656 h 229"/>
              <a:gd name="T2" fmla="*/ 590896 w 381"/>
              <a:gd name="T3" fmla="*/ 55694 h 229"/>
              <a:gd name="T4" fmla="*/ 896937 w 381"/>
              <a:gd name="T5" fmla="*/ 490537 h 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229">
                <a:moveTo>
                  <a:pt x="0" y="75"/>
                </a:moveTo>
                <a:cubicBezTo>
                  <a:pt x="94" y="37"/>
                  <a:pt x="188" y="0"/>
                  <a:pt x="251" y="26"/>
                </a:cubicBezTo>
                <a:cubicBezTo>
                  <a:pt x="314" y="52"/>
                  <a:pt x="347" y="140"/>
                  <a:pt x="381" y="22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0" name="Freeform 15"/>
          <p:cNvSpPr>
            <a:spLocks/>
          </p:cNvSpPr>
          <p:nvPr/>
        </p:nvSpPr>
        <p:spPr bwMode="auto">
          <a:xfrm>
            <a:off x="2009775" y="4078288"/>
            <a:ext cx="1146175" cy="677862"/>
          </a:xfrm>
          <a:custGeom>
            <a:avLst/>
            <a:gdLst>
              <a:gd name="T0" fmla="*/ 0 w 487"/>
              <a:gd name="T1" fmla="*/ 677862 h 316"/>
              <a:gd name="T2" fmla="*/ 268304 w 487"/>
              <a:gd name="T3" fmla="*/ 452623 h 316"/>
              <a:gd name="T4" fmla="*/ 746073 w 487"/>
              <a:gd name="T5" fmla="*/ 574896 h 316"/>
              <a:gd name="T6" fmla="*/ 1146175 w 487"/>
              <a:gd name="T7" fmla="*/ 0 h 3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7" h="316">
                <a:moveTo>
                  <a:pt x="0" y="316"/>
                </a:moveTo>
                <a:cubicBezTo>
                  <a:pt x="30" y="267"/>
                  <a:pt x="61" y="219"/>
                  <a:pt x="114" y="211"/>
                </a:cubicBezTo>
                <a:cubicBezTo>
                  <a:pt x="167" y="203"/>
                  <a:pt x="255" y="303"/>
                  <a:pt x="317" y="268"/>
                </a:cubicBezTo>
                <a:cubicBezTo>
                  <a:pt x="379" y="233"/>
                  <a:pt x="433" y="116"/>
                  <a:pt x="48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1" name="Freeform 16"/>
          <p:cNvSpPr>
            <a:spLocks/>
          </p:cNvSpPr>
          <p:nvPr/>
        </p:nvSpPr>
        <p:spPr bwMode="auto">
          <a:xfrm>
            <a:off x="1384300" y="4010025"/>
            <a:ext cx="588963" cy="1022350"/>
          </a:xfrm>
          <a:custGeom>
            <a:avLst/>
            <a:gdLst>
              <a:gd name="T0" fmla="*/ 263855 w 250"/>
              <a:gd name="T1" fmla="*/ 0 h 477"/>
              <a:gd name="T2" fmla="*/ 35338 w 250"/>
              <a:gd name="T3" fmla="*/ 415799 h 477"/>
              <a:gd name="T4" fmla="*/ 91878 w 250"/>
              <a:gd name="T5" fmla="*/ 973054 h 477"/>
              <a:gd name="T6" fmla="*/ 588963 w 250"/>
              <a:gd name="T7" fmla="*/ 711573 h 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0" h="477">
                <a:moveTo>
                  <a:pt x="112" y="0"/>
                </a:moveTo>
                <a:cubicBezTo>
                  <a:pt x="69" y="59"/>
                  <a:pt x="27" y="118"/>
                  <a:pt x="15" y="194"/>
                </a:cubicBezTo>
                <a:cubicBezTo>
                  <a:pt x="3" y="270"/>
                  <a:pt x="0" y="431"/>
                  <a:pt x="39" y="454"/>
                </a:cubicBezTo>
                <a:cubicBezTo>
                  <a:pt x="78" y="477"/>
                  <a:pt x="164" y="404"/>
                  <a:pt x="250" y="3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2" name="Freeform 17"/>
          <p:cNvSpPr>
            <a:spLocks/>
          </p:cNvSpPr>
          <p:nvPr/>
        </p:nvSpPr>
        <p:spPr bwMode="auto">
          <a:xfrm>
            <a:off x="1992313" y="4756150"/>
            <a:ext cx="954087" cy="403225"/>
          </a:xfrm>
          <a:custGeom>
            <a:avLst/>
            <a:gdLst>
              <a:gd name="T0" fmla="*/ 0 w 406"/>
              <a:gd name="T1" fmla="*/ 0 h 188"/>
              <a:gd name="T2" fmla="*/ 380695 w 406"/>
              <a:gd name="T3" fmla="*/ 347460 h 188"/>
              <a:gd name="T4" fmla="*/ 954087 w 406"/>
              <a:gd name="T5" fmla="*/ 330301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6" h="188">
                <a:moveTo>
                  <a:pt x="0" y="0"/>
                </a:moveTo>
                <a:cubicBezTo>
                  <a:pt x="47" y="68"/>
                  <a:pt x="94" y="136"/>
                  <a:pt x="162" y="162"/>
                </a:cubicBezTo>
                <a:cubicBezTo>
                  <a:pt x="230" y="188"/>
                  <a:pt x="318" y="171"/>
                  <a:pt x="406" y="15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3" name="Freeform 18"/>
          <p:cNvSpPr>
            <a:spLocks/>
          </p:cNvSpPr>
          <p:nvPr/>
        </p:nvSpPr>
        <p:spPr bwMode="auto">
          <a:xfrm>
            <a:off x="2887663" y="4060825"/>
            <a:ext cx="547687" cy="990600"/>
          </a:xfrm>
          <a:custGeom>
            <a:avLst/>
            <a:gdLst>
              <a:gd name="T0" fmla="*/ 0 w 233"/>
              <a:gd name="T1" fmla="*/ 990600 h 462"/>
              <a:gd name="T2" fmla="*/ 495974 w 233"/>
              <a:gd name="T3" fmla="*/ 660400 h 462"/>
              <a:gd name="T4" fmla="*/ 305576 w 233"/>
              <a:gd name="T5" fmla="*/ 0 h 4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3" h="462">
                <a:moveTo>
                  <a:pt x="0" y="462"/>
                </a:moveTo>
                <a:cubicBezTo>
                  <a:pt x="94" y="423"/>
                  <a:pt x="189" y="385"/>
                  <a:pt x="211" y="308"/>
                </a:cubicBezTo>
                <a:cubicBezTo>
                  <a:pt x="233" y="231"/>
                  <a:pt x="181" y="115"/>
                  <a:pt x="13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1173163" y="36750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2339975" y="3222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3260725" y="39195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568575" y="3900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1738313" y="4856163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2905125" y="51863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  <p:grpSp>
        <p:nvGrpSpPr>
          <p:cNvPr id="26650" name="Group 25"/>
          <p:cNvGrpSpPr>
            <a:grpSpLocks/>
          </p:cNvGrpSpPr>
          <p:nvPr/>
        </p:nvGrpSpPr>
        <p:grpSpPr bwMode="auto">
          <a:xfrm>
            <a:off x="4911725" y="3321050"/>
            <a:ext cx="2032000" cy="2462213"/>
            <a:chOff x="2689" y="2060"/>
            <a:chExt cx="801" cy="1194"/>
          </a:xfrm>
        </p:grpSpPr>
        <p:sp>
          <p:nvSpPr>
            <p:cNvPr id="26657" name="Oval 26"/>
            <p:cNvSpPr>
              <a:spLocks noChangeArrowheads="1"/>
            </p:cNvSpPr>
            <p:nvPr/>
          </p:nvSpPr>
          <p:spPr bwMode="auto">
            <a:xfrm>
              <a:off x="3203" y="2060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8" name="Oval 27"/>
            <p:cNvSpPr>
              <a:spLocks noChangeArrowheads="1"/>
            </p:cNvSpPr>
            <p:nvPr/>
          </p:nvSpPr>
          <p:spPr bwMode="auto">
            <a:xfrm>
              <a:off x="2909" y="2358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9" name="Oval 28"/>
            <p:cNvSpPr>
              <a:spLocks noChangeArrowheads="1"/>
            </p:cNvSpPr>
            <p:nvPr/>
          </p:nvSpPr>
          <p:spPr bwMode="auto">
            <a:xfrm>
              <a:off x="3306" y="2373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0" name="Oval 29"/>
            <p:cNvSpPr>
              <a:spLocks noChangeArrowheads="1"/>
            </p:cNvSpPr>
            <p:nvPr/>
          </p:nvSpPr>
          <p:spPr bwMode="auto">
            <a:xfrm>
              <a:off x="3362" y="2737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1" name="Oval 30"/>
            <p:cNvSpPr>
              <a:spLocks noChangeArrowheads="1"/>
            </p:cNvSpPr>
            <p:nvPr/>
          </p:nvSpPr>
          <p:spPr bwMode="auto">
            <a:xfrm>
              <a:off x="2801" y="2825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2" name="Oval 31"/>
            <p:cNvSpPr>
              <a:spLocks noChangeArrowheads="1"/>
            </p:cNvSpPr>
            <p:nvPr/>
          </p:nvSpPr>
          <p:spPr bwMode="auto">
            <a:xfrm>
              <a:off x="3107" y="3001"/>
              <a:ext cx="89" cy="8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3" name="Freeform 32"/>
            <p:cNvSpPr>
              <a:spLocks/>
            </p:cNvSpPr>
            <p:nvPr/>
          </p:nvSpPr>
          <p:spPr bwMode="auto">
            <a:xfrm>
              <a:off x="2951" y="2108"/>
              <a:ext cx="293" cy="300"/>
            </a:xfrm>
            <a:custGeom>
              <a:avLst/>
              <a:gdLst>
                <a:gd name="T0" fmla="*/ 1 w 293"/>
                <a:gd name="T1" fmla="*/ 300 h 300"/>
                <a:gd name="T2" fmla="*/ 49 w 293"/>
                <a:gd name="T3" fmla="*/ 89 h 300"/>
                <a:gd name="T4" fmla="*/ 293 w 293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3" h="300">
                  <a:moveTo>
                    <a:pt x="1" y="300"/>
                  </a:moveTo>
                  <a:cubicBezTo>
                    <a:pt x="0" y="219"/>
                    <a:pt x="0" y="139"/>
                    <a:pt x="49" y="89"/>
                  </a:cubicBezTo>
                  <a:cubicBezTo>
                    <a:pt x="98" y="39"/>
                    <a:pt x="195" y="19"/>
                    <a:pt x="293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Freeform 33"/>
            <p:cNvSpPr>
              <a:spLocks/>
            </p:cNvSpPr>
            <p:nvPr/>
          </p:nvSpPr>
          <p:spPr bwMode="auto">
            <a:xfrm>
              <a:off x="3252" y="2108"/>
              <a:ext cx="170" cy="332"/>
            </a:xfrm>
            <a:custGeom>
              <a:avLst/>
              <a:gdLst>
                <a:gd name="T0" fmla="*/ 0 w 170"/>
                <a:gd name="T1" fmla="*/ 0 h 332"/>
                <a:gd name="T2" fmla="*/ 154 w 170"/>
                <a:gd name="T3" fmla="*/ 81 h 332"/>
                <a:gd name="T4" fmla="*/ 97 w 170"/>
                <a:gd name="T5" fmla="*/ 332 h 3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332">
                  <a:moveTo>
                    <a:pt x="0" y="0"/>
                  </a:moveTo>
                  <a:cubicBezTo>
                    <a:pt x="69" y="13"/>
                    <a:pt x="138" y="26"/>
                    <a:pt x="154" y="81"/>
                  </a:cubicBezTo>
                  <a:cubicBezTo>
                    <a:pt x="170" y="136"/>
                    <a:pt x="133" y="234"/>
                    <a:pt x="97" y="3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Freeform 34"/>
            <p:cNvSpPr>
              <a:spLocks/>
            </p:cNvSpPr>
            <p:nvPr/>
          </p:nvSpPr>
          <p:spPr bwMode="auto">
            <a:xfrm>
              <a:off x="2944" y="2359"/>
              <a:ext cx="405" cy="57"/>
            </a:xfrm>
            <a:custGeom>
              <a:avLst/>
              <a:gdLst>
                <a:gd name="T0" fmla="*/ 0 w 405"/>
                <a:gd name="T1" fmla="*/ 57 h 57"/>
                <a:gd name="T2" fmla="*/ 202 w 405"/>
                <a:gd name="T3" fmla="*/ 0 h 57"/>
                <a:gd name="T4" fmla="*/ 405 w 405"/>
                <a:gd name="T5" fmla="*/ 57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5" h="57">
                  <a:moveTo>
                    <a:pt x="0" y="57"/>
                  </a:moveTo>
                  <a:cubicBezTo>
                    <a:pt x="67" y="28"/>
                    <a:pt x="135" y="0"/>
                    <a:pt x="202" y="0"/>
                  </a:cubicBezTo>
                  <a:cubicBezTo>
                    <a:pt x="269" y="0"/>
                    <a:pt x="373" y="48"/>
                    <a:pt x="405" y="5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6" name="Freeform 35"/>
            <p:cNvSpPr>
              <a:spLocks/>
            </p:cNvSpPr>
            <p:nvPr/>
          </p:nvSpPr>
          <p:spPr bwMode="auto">
            <a:xfrm>
              <a:off x="2952" y="2416"/>
              <a:ext cx="462" cy="389"/>
            </a:xfrm>
            <a:custGeom>
              <a:avLst/>
              <a:gdLst>
                <a:gd name="T0" fmla="*/ 0 w 462"/>
                <a:gd name="T1" fmla="*/ 0 h 389"/>
                <a:gd name="T2" fmla="*/ 162 w 462"/>
                <a:gd name="T3" fmla="*/ 211 h 389"/>
                <a:gd name="T4" fmla="*/ 462 w 462"/>
                <a:gd name="T5" fmla="*/ 389 h 3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2" h="389">
                  <a:moveTo>
                    <a:pt x="0" y="0"/>
                  </a:moveTo>
                  <a:cubicBezTo>
                    <a:pt x="42" y="73"/>
                    <a:pt x="85" y="146"/>
                    <a:pt x="162" y="211"/>
                  </a:cubicBezTo>
                  <a:cubicBezTo>
                    <a:pt x="239" y="276"/>
                    <a:pt x="412" y="358"/>
                    <a:pt x="462" y="38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7" name="Freeform 36"/>
            <p:cNvSpPr>
              <a:spLocks/>
            </p:cNvSpPr>
            <p:nvPr/>
          </p:nvSpPr>
          <p:spPr bwMode="auto">
            <a:xfrm>
              <a:off x="3349" y="2432"/>
              <a:ext cx="130" cy="365"/>
            </a:xfrm>
            <a:custGeom>
              <a:avLst/>
              <a:gdLst>
                <a:gd name="T0" fmla="*/ 0 w 130"/>
                <a:gd name="T1" fmla="*/ 0 h 365"/>
                <a:gd name="T2" fmla="*/ 122 w 130"/>
                <a:gd name="T3" fmla="*/ 171 h 365"/>
                <a:gd name="T4" fmla="*/ 49 w 130"/>
                <a:gd name="T5" fmla="*/ 365 h 3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0" h="365">
                  <a:moveTo>
                    <a:pt x="0" y="0"/>
                  </a:moveTo>
                  <a:cubicBezTo>
                    <a:pt x="57" y="55"/>
                    <a:pt x="114" y="110"/>
                    <a:pt x="122" y="171"/>
                  </a:cubicBezTo>
                  <a:cubicBezTo>
                    <a:pt x="130" y="232"/>
                    <a:pt x="89" y="298"/>
                    <a:pt x="49" y="36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8" name="Freeform 37"/>
            <p:cNvSpPr>
              <a:spLocks/>
            </p:cNvSpPr>
            <p:nvPr/>
          </p:nvSpPr>
          <p:spPr bwMode="auto">
            <a:xfrm>
              <a:off x="2689" y="2400"/>
              <a:ext cx="263" cy="478"/>
            </a:xfrm>
            <a:custGeom>
              <a:avLst/>
              <a:gdLst>
                <a:gd name="T0" fmla="*/ 263 w 263"/>
                <a:gd name="T1" fmla="*/ 0 h 478"/>
                <a:gd name="T2" fmla="*/ 19 w 263"/>
                <a:gd name="T3" fmla="*/ 211 h 478"/>
                <a:gd name="T4" fmla="*/ 149 w 263"/>
                <a:gd name="T5" fmla="*/ 478 h 4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" h="478">
                  <a:moveTo>
                    <a:pt x="263" y="0"/>
                  </a:moveTo>
                  <a:cubicBezTo>
                    <a:pt x="150" y="65"/>
                    <a:pt x="38" y="131"/>
                    <a:pt x="19" y="211"/>
                  </a:cubicBezTo>
                  <a:cubicBezTo>
                    <a:pt x="0" y="291"/>
                    <a:pt x="74" y="384"/>
                    <a:pt x="149" y="47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Freeform 38"/>
            <p:cNvSpPr>
              <a:spLocks/>
            </p:cNvSpPr>
            <p:nvPr/>
          </p:nvSpPr>
          <p:spPr bwMode="auto">
            <a:xfrm>
              <a:off x="2822" y="2854"/>
              <a:ext cx="316" cy="203"/>
            </a:xfrm>
            <a:custGeom>
              <a:avLst/>
              <a:gdLst>
                <a:gd name="T0" fmla="*/ 0 w 316"/>
                <a:gd name="T1" fmla="*/ 0 h 203"/>
                <a:gd name="T2" fmla="*/ 170 w 316"/>
                <a:gd name="T3" fmla="*/ 162 h 203"/>
                <a:gd name="T4" fmla="*/ 316 w 316"/>
                <a:gd name="T5" fmla="*/ 203 h 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6" h="203">
                  <a:moveTo>
                    <a:pt x="0" y="0"/>
                  </a:moveTo>
                  <a:cubicBezTo>
                    <a:pt x="58" y="64"/>
                    <a:pt x="117" y="128"/>
                    <a:pt x="170" y="162"/>
                  </a:cubicBezTo>
                  <a:cubicBezTo>
                    <a:pt x="223" y="196"/>
                    <a:pt x="269" y="199"/>
                    <a:pt x="316" y="20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0" name="Freeform 39"/>
            <p:cNvSpPr>
              <a:spLocks/>
            </p:cNvSpPr>
            <p:nvPr/>
          </p:nvSpPr>
          <p:spPr bwMode="auto">
            <a:xfrm>
              <a:off x="3138" y="2781"/>
              <a:ext cx="268" cy="259"/>
            </a:xfrm>
            <a:custGeom>
              <a:avLst/>
              <a:gdLst>
                <a:gd name="T0" fmla="*/ 0 w 268"/>
                <a:gd name="T1" fmla="*/ 259 h 259"/>
                <a:gd name="T2" fmla="*/ 195 w 268"/>
                <a:gd name="T3" fmla="*/ 178 h 259"/>
                <a:gd name="T4" fmla="*/ 268 w 268"/>
                <a:gd name="T5" fmla="*/ 0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8" h="259">
                  <a:moveTo>
                    <a:pt x="0" y="259"/>
                  </a:moveTo>
                  <a:cubicBezTo>
                    <a:pt x="75" y="240"/>
                    <a:pt x="150" y="221"/>
                    <a:pt x="195" y="178"/>
                  </a:cubicBezTo>
                  <a:cubicBezTo>
                    <a:pt x="240" y="135"/>
                    <a:pt x="254" y="67"/>
                    <a:pt x="26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Freeform 40"/>
            <p:cNvSpPr>
              <a:spLocks/>
            </p:cNvSpPr>
            <p:nvPr/>
          </p:nvSpPr>
          <p:spPr bwMode="auto">
            <a:xfrm>
              <a:off x="2830" y="2797"/>
              <a:ext cx="660" cy="457"/>
            </a:xfrm>
            <a:custGeom>
              <a:avLst/>
              <a:gdLst>
                <a:gd name="T0" fmla="*/ 0 w 660"/>
                <a:gd name="T1" fmla="*/ 73 h 457"/>
                <a:gd name="T2" fmla="*/ 49 w 660"/>
                <a:gd name="T3" fmla="*/ 300 h 457"/>
                <a:gd name="T4" fmla="*/ 276 w 660"/>
                <a:gd name="T5" fmla="*/ 446 h 457"/>
                <a:gd name="T6" fmla="*/ 535 w 660"/>
                <a:gd name="T7" fmla="*/ 365 h 457"/>
                <a:gd name="T8" fmla="*/ 649 w 660"/>
                <a:gd name="T9" fmla="*/ 203 h 457"/>
                <a:gd name="T10" fmla="*/ 600 w 660"/>
                <a:gd name="T11" fmla="*/ 0 h 4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0" h="457">
                  <a:moveTo>
                    <a:pt x="0" y="73"/>
                  </a:moveTo>
                  <a:cubicBezTo>
                    <a:pt x="1" y="155"/>
                    <a:pt x="3" y="238"/>
                    <a:pt x="49" y="300"/>
                  </a:cubicBezTo>
                  <a:cubicBezTo>
                    <a:pt x="95" y="362"/>
                    <a:pt x="195" y="435"/>
                    <a:pt x="276" y="446"/>
                  </a:cubicBezTo>
                  <a:cubicBezTo>
                    <a:pt x="357" y="457"/>
                    <a:pt x="473" y="405"/>
                    <a:pt x="535" y="365"/>
                  </a:cubicBezTo>
                  <a:cubicBezTo>
                    <a:pt x="597" y="325"/>
                    <a:pt x="638" y="264"/>
                    <a:pt x="649" y="203"/>
                  </a:cubicBezTo>
                  <a:cubicBezTo>
                    <a:pt x="660" y="142"/>
                    <a:pt x="630" y="71"/>
                    <a:pt x="60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5227638" y="3644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30" name="Text Box 42"/>
          <p:cNvSpPr txBox="1">
            <a:spLocks noChangeArrowheads="1"/>
          </p:cNvSpPr>
          <p:nvPr/>
        </p:nvSpPr>
        <p:spPr bwMode="auto">
          <a:xfrm>
            <a:off x="6396038" y="3076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31" name="Text Box 43"/>
          <p:cNvSpPr txBox="1">
            <a:spLocks noChangeArrowheads="1"/>
          </p:cNvSpPr>
          <p:nvPr/>
        </p:nvSpPr>
        <p:spPr bwMode="auto">
          <a:xfrm>
            <a:off x="6651625" y="3730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32" name="Text Box 44"/>
          <p:cNvSpPr txBox="1">
            <a:spLocks noChangeArrowheads="1"/>
          </p:cNvSpPr>
          <p:nvPr/>
        </p:nvSpPr>
        <p:spPr bwMode="auto">
          <a:xfrm>
            <a:off x="6811963" y="451485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e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33" name="Text Box 45"/>
          <p:cNvSpPr txBox="1">
            <a:spLocks noChangeArrowheads="1"/>
          </p:cNvSpPr>
          <p:nvPr/>
        </p:nvSpPr>
        <p:spPr bwMode="auto">
          <a:xfrm>
            <a:off x="5964238" y="482123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5134" name="Text Box 46"/>
          <p:cNvSpPr txBox="1">
            <a:spLocks noChangeArrowheads="1"/>
          </p:cNvSpPr>
          <p:nvPr/>
        </p:nvSpPr>
        <p:spPr bwMode="auto">
          <a:xfrm>
            <a:off x="4940300" y="48720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endParaRPr lang="en-US" altLang="zh-CN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29" grpId="0" autoUpdateAnimBg="0"/>
      <p:bldP spid="345130" grpId="0" autoUpdateAnimBg="0"/>
      <p:bldP spid="345131" grpId="0" autoUpdateAnimBg="0"/>
      <p:bldP spid="345132" grpId="0" autoUpdateAnimBg="0"/>
      <p:bldP spid="345133" grpId="0" autoUpdateAnimBg="0"/>
      <p:bldP spid="3451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EBE01-8050-4E3F-84F5-A7AC9914DD2B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Are These Isomorphic?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isomorphic, label the 2nd graph to show the isomorphism, else identify difference.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1774825" y="3581400"/>
            <a:ext cx="141288" cy="1412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2457450" y="4456113"/>
            <a:ext cx="141288" cy="1412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2895600" y="3763963"/>
            <a:ext cx="141288" cy="1412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3128963" y="5086350"/>
            <a:ext cx="141287" cy="1412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1716088" y="5211763"/>
            <a:ext cx="141287" cy="1412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4395788" y="3921125"/>
            <a:ext cx="141287" cy="1412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173663" y="3624263"/>
            <a:ext cx="141287" cy="1412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4522788" y="5140325"/>
            <a:ext cx="141287" cy="1412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Oval 12"/>
          <p:cNvSpPr>
            <a:spLocks noChangeArrowheads="1"/>
          </p:cNvSpPr>
          <p:nvPr/>
        </p:nvSpPr>
        <p:spPr bwMode="auto">
          <a:xfrm>
            <a:off x="5367338" y="4637088"/>
            <a:ext cx="141287" cy="1412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2" name="Oval 13"/>
          <p:cNvSpPr>
            <a:spLocks noChangeArrowheads="1"/>
          </p:cNvSpPr>
          <p:nvPr/>
        </p:nvSpPr>
        <p:spPr bwMode="auto">
          <a:xfrm>
            <a:off x="4903788" y="4378325"/>
            <a:ext cx="141287" cy="1412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3" name="Freeform 14"/>
          <p:cNvSpPr>
            <a:spLocks/>
          </p:cNvSpPr>
          <p:nvPr/>
        </p:nvSpPr>
        <p:spPr bwMode="auto">
          <a:xfrm>
            <a:off x="1863725" y="3616325"/>
            <a:ext cx="1130300" cy="207963"/>
          </a:xfrm>
          <a:custGeom>
            <a:avLst/>
            <a:gdLst>
              <a:gd name="T0" fmla="*/ 0 w 712"/>
              <a:gd name="T1" fmla="*/ 30163 h 131"/>
              <a:gd name="T2" fmla="*/ 463550 w 712"/>
              <a:gd name="T3" fmla="*/ 30163 h 131"/>
              <a:gd name="T4" fmla="*/ 1130300 w 712"/>
              <a:gd name="T5" fmla="*/ 207963 h 1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" h="131">
                <a:moveTo>
                  <a:pt x="0" y="19"/>
                </a:moveTo>
                <a:cubicBezTo>
                  <a:pt x="86" y="9"/>
                  <a:pt x="173" y="0"/>
                  <a:pt x="292" y="19"/>
                </a:cubicBezTo>
                <a:cubicBezTo>
                  <a:pt x="411" y="38"/>
                  <a:pt x="644" y="112"/>
                  <a:pt x="712" y="131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4" name="Freeform 15"/>
          <p:cNvSpPr>
            <a:spLocks/>
          </p:cNvSpPr>
          <p:nvPr/>
        </p:nvSpPr>
        <p:spPr bwMode="auto">
          <a:xfrm>
            <a:off x="1460500" y="3646488"/>
            <a:ext cx="376238" cy="1646237"/>
          </a:xfrm>
          <a:custGeom>
            <a:avLst/>
            <a:gdLst>
              <a:gd name="T0" fmla="*/ 376238 w 237"/>
              <a:gd name="T1" fmla="*/ 0 h 1037"/>
              <a:gd name="T2" fmla="*/ 9525 w 237"/>
              <a:gd name="T3" fmla="*/ 666750 h 1037"/>
              <a:gd name="T4" fmla="*/ 322263 w 237"/>
              <a:gd name="T5" fmla="*/ 1646237 h 10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7" h="1037">
                <a:moveTo>
                  <a:pt x="237" y="0"/>
                </a:moveTo>
                <a:cubicBezTo>
                  <a:pt x="124" y="123"/>
                  <a:pt x="12" y="247"/>
                  <a:pt x="6" y="420"/>
                </a:cubicBezTo>
                <a:cubicBezTo>
                  <a:pt x="0" y="593"/>
                  <a:pt x="101" y="815"/>
                  <a:pt x="203" y="103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5" name="Freeform 16"/>
          <p:cNvSpPr>
            <a:spLocks/>
          </p:cNvSpPr>
          <p:nvPr/>
        </p:nvSpPr>
        <p:spPr bwMode="auto">
          <a:xfrm>
            <a:off x="1616075" y="3824288"/>
            <a:ext cx="1404938" cy="1455737"/>
          </a:xfrm>
          <a:custGeom>
            <a:avLst/>
            <a:gdLst>
              <a:gd name="T0" fmla="*/ 152400 w 885"/>
              <a:gd name="T1" fmla="*/ 1455737 h 917"/>
              <a:gd name="T2" fmla="*/ 207963 w 885"/>
              <a:gd name="T3" fmla="*/ 706437 h 917"/>
              <a:gd name="T4" fmla="*/ 1404938 w 885"/>
              <a:gd name="T5" fmla="*/ 0 h 9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5" h="917">
                <a:moveTo>
                  <a:pt x="96" y="917"/>
                </a:moveTo>
                <a:cubicBezTo>
                  <a:pt x="48" y="757"/>
                  <a:pt x="0" y="598"/>
                  <a:pt x="131" y="445"/>
                </a:cubicBezTo>
                <a:cubicBezTo>
                  <a:pt x="262" y="292"/>
                  <a:pt x="573" y="146"/>
                  <a:pt x="88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6" name="Freeform 17"/>
          <p:cNvSpPr>
            <a:spLocks/>
          </p:cNvSpPr>
          <p:nvPr/>
        </p:nvSpPr>
        <p:spPr bwMode="auto">
          <a:xfrm>
            <a:off x="1836738" y="3673475"/>
            <a:ext cx="708025" cy="871538"/>
          </a:xfrm>
          <a:custGeom>
            <a:avLst/>
            <a:gdLst>
              <a:gd name="T0" fmla="*/ 0 w 446"/>
              <a:gd name="T1" fmla="*/ 0 h 549"/>
              <a:gd name="T2" fmla="*/ 231775 w 446"/>
              <a:gd name="T3" fmla="*/ 463550 h 549"/>
              <a:gd name="T4" fmla="*/ 708025 w 446"/>
              <a:gd name="T5" fmla="*/ 87153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6" h="549">
                <a:moveTo>
                  <a:pt x="0" y="0"/>
                </a:moveTo>
                <a:cubicBezTo>
                  <a:pt x="36" y="100"/>
                  <a:pt x="72" y="201"/>
                  <a:pt x="146" y="292"/>
                </a:cubicBezTo>
                <a:cubicBezTo>
                  <a:pt x="220" y="383"/>
                  <a:pt x="333" y="466"/>
                  <a:pt x="446" y="54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Freeform 18"/>
          <p:cNvSpPr>
            <a:spLocks/>
          </p:cNvSpPr>
          <p:nvPr/>
        </p:nvSpPr>
        <p:spPr bwMode="auto">
          <a:xfrm>
            <a:off x="2544763" y="4518025"/>
            <a:ext cx="625475" cy="639763"/>
          </a:xfrm>
          <a:custGeom>
            <a:avLst/>
            <a:gdLst>
              <a:gd name="T0" fmla="*/ 0 w 394"/>
              <a:gd name="T1" fmla="*/ 0 h 403"/>
              <a:gd name="T2" fmla="*/ 393700 w 394"/>
              <a:gd name="T3" fmla="*/ 163513 h 403"/>
              <a:gd name="T4" fmla="*/ 625475 w 394"/>
              <a:gd name="T5" fmla="*/ 639763 h 4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4" h="403">
                <a:moveTo>
                  <a:pt x="0" y="0"/>
                </a:moveTo>
                <a:cubicBezTo>
                  <a:pt x="91" y="18"/>
                  <a:pt x="182" y="36"/>
                  <a:pt x="248" y="103"/>
                </a:cubicBezTo>
                <a:cubicBezTo>
                  <a:pt x="314" y="170"/>
                  <a:pt x="354" y="286"/>
                  <a:pt x="394" y="40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8" name="Freeform 19"/>
          <p:cNvSpPr>
            <a:spLocks/>
          </p:cNvSpPr>
          <p:nvPr/>
        </p:nvSpPr>
        <p:spPr bwMode="auto">
          <a:xfrm>
            <a:off x="1717675" y="5157788"/>
            <a:ext cx="1493838" cy="352425"/>
          </a:xfrm>
          <a:custGeom>
            <a:avLst/>
            <a:gdLst>
              <a:gd name="T0" fmla="*/ 38100 w 941"/>
              <a:gd name="T1" fmla="*/ 134938 h 222"/>
              <a:gd name="T2" fmla="*/ 133350 w 941"/>
              <a:gd name="T3" fmla="*/ 161925 h 222"/>
              <a:gd name="T4" fmla="*/ 839788 w 941"/>
              <a:gd name="T5" fmla="*/ 325438 h 222"/>
              <a:gd name="T6" fmla="*/ 1493838 w 941"/>
              <a:gd name="T7" fmla="*/ 0 h 2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1" h="222">
                <a:moveTo>
                  <a:pt x="24" y="85"/>
                </a:moveTo>
                <a:cubicBezTo>
                  <a:pt x="12" y="83"/>
                  <a:pt x="0" y="82"/>
                  <a:pt x="84" y="102"/>
                </a:cubicBezTo>
                <a:cubicBezTo>
                  <a:pt x="168" y="122"/>
                  <a:pt x="386" y="222"/>
                  <a:pt x="529" y="205"/>
                </a:cubicBezTo>
                <a:cubicBezTo>
                  <a:pt x="672" y="188"/>
                  <a:pt x="874" y="34"/>
                  <a:pt x="94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9" name="Freeform 20"/>
          <p:cNvSpPr>
            <a:spLocks/>
          </p:cNvSpPr>
          <p:nvPr/>
        </p:nvSpPr>
        <p:spPr bwMode="auto">
          <a:xfrm>
            <a:off x="2952750" y="3851275"/>
            <a:ext cx="354013" cy="1306513"/>
          </a:xfrm>
          <a:custGeom>
            <a:avLst/>
            <a:gdLst>
              <a:gd name="T0" fmla="*/ 0 w 223"/>
              <a:gd name="T1" fmla="*/ 0 h 823"/>
              <a:gd name="T2" fmla="*/ 312738 w 223"/>
              <a:gd name="T3" fmla="*/ 449263 h 823"/>
              <a:gd name="T4" fmla="*/ 244475 w 223"/>
              <a:gd name="T5" fmla="*/ 1306513 h 8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" h="823">
                <a:moveTo>
                  <a:pt x="0" y="0"/>
                </a:moveTo>
                <a:cubicBezTo>
                  <a:pt x="85" y="73"/>
                  <a:pt x="171" y="146"/>
                  <a:pt x="197" y="283"/>
                </a:cubicBezTo>
                <a:cubicBezTo>
                  <a:pt x="223" y="420"/>
                  <a:pt x="188" y="621"/>
                  <a:pt x="154" y="82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0" name="Freeform 21"/>
          <p:cNvSpPr>
            <a:spLocks/>
          </p:cNvSpPr>
          <p:nvPr/>
        </p:nvSpPr>
        <p:spPr bwMode="auto">
          <a:xfrm>
            <a:off x="4445000" y="3581400"/>
            <a:ext cx="788988" cy="404813"/>
          </a:xfrm>
          <a:custGeom>
            <a:avLst/>
            <a:gdLst>
              <a:gd name="T0" fmla="*/ 0 w 497"/>
              <a:gd name="T1" fmla="*/ 404813 h 255"/>
              <a:gd name="T2" fmla="*/ 339725 w 497"/>
              <a:gd name="T3" fmla="*/ 52388 h 255"/>
              <a:gd name="T4" fmla="*/ 788988 w 497"/>
              <a:gd name="T5" fmla="*/ 92075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255">
                <a:moveTo>
                  <a:pt x="0" y="255"/>
                </a:moveTo>
                <a:cubicBezTo>
                  <a:pt x="65" y="160"/>
                  <a:pt x="131" y="66"/>
                  <a:pt x="214" y="33"/>
                </a:cubicBezTo>
                <a:cubicBezTo>
                  <a:pt x="297" y="0"/>
                  <a:pt x="453" y="52"/>
                  <a:pt x="497" y="5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1" name="Freeform 22"/>
          <p:cNvSpPr>
            <a:spLocks/>
          </p:cNvSpPr>
          <p:nvPr/>
        </p:nvSpPr>
        <p:spPr bwMode="auto">
          <a:xfrm>
            <a:off x="4191000" y="3986213"/>
            <a:ext cx="388938" cy="1252537"/>
          </a:xfrm>
          <a:custGeom>
            <a:avLst/>
            <a:gdLst>
              <a:gd name="T0" fmla="*/ 254000 w 245"/>
              <a:gd name="T1" fmla="*/ 0 h 789"/>
              <a:gd name="T2" fmla="*/ 22225 w 245"/>
              <a:gd name="T3" fmla="*/ 381000 h 789"/>
              <a:gd name="T4" fmla="*/ 388938 w 245"/>
              <a:gd name="T5" fmla="*/ 1252537 h 7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5" h="789">
                <a:moveTo>
                  <a:pt x="160" y="0"/>
                </a:moveTo>
                <a:cubicBezTo>
                  <a:pt x="80" y="54"/>
                  <a:pt x="0" y="109"/>
                  <a:pt x="14" y="240"/>
                </a:cubicBezTo>
                <a:cubicBezTo>
                  <a:pt x="28" y="371"/>
                  <a:pt x="136" y="580"/>
                  <a:pt x="245" y="78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2" name="Freeform 23"/>
          <p:cNvSpPr>
            <a:spLocks/>
          </p:cNvSpPr>
          <p:nvPr/>
        </p:nvSpPr>
        <p:spPr bwMode="auto">
          <a:xfrm>
            <a:off x="4559300" y="4449763"/>
            <a:ext cx="401638" cy="762000"/>
          </a:xfrm>
          <a:custGeom>
            <a:avLst/>
            <a:gdLst>
              <a:gd name="T0" fmla="*/ 34925 w 253"/>
              <a:gd name="T1" fmla="*/ 762000 h 480"/>
              <a:gd name="T2" fmla="*/ 61913 w 253"/>
              <a:gd name="T3" fmla="*/ 298450 h 480"/>
              <a:gd name="T4" fmla="*/ 401638 w 253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480">
                <a:moveTo>
                  <a:pt x="22" y="480"/>
                </a:moveTo>
                <a:cubicBezTo>
                  <a:pt x="11" y="374"/>
                  <a:pt x="0" y="268"/>
                  <a:pt x="39" y="188"/>
                </a:cubicBezTo>
                <a:cubicBezTo>
                  <a:pt x="78" y="108"/>
                  <a:pt x="165" y="54"/>
                  <a:pt x="253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3" name="Freeform 24"/>
          <p:cNvSpPr>
            <a:spLocks/>
          </p:cNvSpPr>
          <p:nvPr/>
        </p:nvSpPr>
        <p:spPr bwMode="auto">
          <a:xfrm>
            <a:off x="4960938" y="3687763"/>
            <a:ext cx="325437" cy="747712"/>
          </a:xfrm>
          <a:custGeom>
            <a:avLst/>
            <a:gdLst>
              <a:gd name="T0" fmla="*/ 0 w 205"/>
              <a:gd name="T1" fmla="*/ 747712 h 471"/>
              <a:gd name="T2" fmla="*/ 273050 w 205"/>
              <a:gd name="T3" fmla="*/ 461962 h 471"/>
              <a:gd name="T4" fmla="*/ 314325 w 205"/>
              <a:gd name="T5" fmla="*/ 0 h 4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" h="471">
                <a:moveTo>
                  <a:pt x="0" y="471"/>
                </a:moveTo>
                <a:cubicBezTo>
                  <a:pt x="69" y="420"/>
                  <a:pt x="139" y="369"/>
                  <a:pt x="172" y="291"/>
                </a:cubicBezTo>
                <a:cubicBezTo>
                  <a:pt x="205" y="213"/>
                  <a:pt x="201" y="106"/>
                  <a:pt x="19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4" name="Freeform 25"/>
          <p:cNvSpPr>
            <a:spLocks/>
          </p:cNvSpPr>
          <p:nvPr/>
        </p:nvSpPr>
        <p:spPr bwMode="auto">
          <a:xfrm>
            <a:off x="5233988" y="3673475"/>
            <a:ext cx="246062" cy="1035050"/>
          </a:xfrm>
          <a:custGeom>
            <a:avLst/>
            <a:gdLst>
              <a:gd name="T0" fmla="*/ 0 w 155"/>
              <a:gd name="T1" fmla="*/ 0 h 652"/>
              <a:gd name="T2" fmla="*/ 190500 w 155"/>
              <a:gd name="T3" fmla="*/ 273050 h 652"/>
              <a:gd name="T4" fmla="*/ 244475 w 155"/>
              <a:gd name="T5" fmla="*/ 817563 h 652"/>
              <a:gd name="T6" fmla="*/ 203200 w 155"/>
              <a:gd name="T7" fmla="*/ 1035050 h 6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5" h="652">
                <a:moveTo>
                  <a:pt x="0" y="0"/>
                </a:moveTo>
                <a:cubicBezTo>
                  <a:pt x="47" y="43"/>
                  <a:pt x="94" y="86"/>
                  <a:pt x="120" y="172"/>
                </a:cubicBezTo>
                <a:cubicBezTo>
                  <a:pt x="146" y="258"/>
                  <a:pt x="153" y="435"/>
                  <a:pt x="154" y="515"/>
                </a:cubicBezTo>
                <a:cubicBezTo>
                  <a:pt x="155" y="595"/>
                  <a:pt x="134" y="629"/>
                  <a:pt x="128" y="65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5" name="Freeform 26"/>
          <p:cNvSpPr>
            <a:spLocks/>
          </p:cNvSpPr>
          <p:nvPr/>
        </p:nvSpPr>
        <p:spPr bwMode="auto">
          <a:xfrm>
            <a:off x="4594225" y="4708525"/>
            <a:ext cx="830263" cy="503238"/>
          </a:xfrm>
          <a:custGeom>
            <a:avLst/>
            <a:gdLst>
              <a:gd name="T0" fmla="*/ 0 w 523"/>
              <a:gd name="T1" fmla="*/ 503238 h 317"/>
              <a:gd name="T2" fmla="*/ 327025 w 523"/>
              <a:gd name="T3" fmla="*/ 449263 h 317"/>
              <a:gd name="T4" fmla="*/ 517525 w 523"/>
              <a:gd name="T5" fmla="*/ 230188 h 317"/>
              <a:gd name="T6" fmla="*/ 830263 w 523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3" h="317">
                <a:moveTo>
                  <a:pt x="0" y="317"/>
                </a:moveTo>
                <a:cubicBezTo>
                  <a:pt x="76" y="314"/>
                  <a:pt x="152" y="312"/>
                  <a:pt x="206" y="283"/>
                </a:cubicBezTo>
                <a:cubicBezTo>
                  <a:pt x="260" y="254"/>
                  <a:pt x="273" y="192"/>
                  <a:pt x="326" y="145"/>
                </a:cubicBezTo>
                <a:cubicBezTo>
                  <a:pt x="379" y="98"/>
                  <a:pt x="451" y="49"/>
                  <a:pt x="523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6" name="Freeform 27"/>
          <p:cNvSpPr>
            <a:spLocks/>
          </p:cNvSpPr>
          <p:nvPr/>
        </p:nvSpPr>
        <p:spPr bwMode="auto">
          <a:xfrm>
            <a:off x="4594225" y="3673475"/>
            <a:ext cx="1268413" cy="1739900"/>
          </a:xfrm>
          <a:custGeom>
            <a:avLst/>
            <a:gdLst>
              <a:gd name="T0" fmla="*/ 0 w 799"/>
              <a:gd name="T1" fmla="*/ 1550988 h 1096"/>
              <a:gd name="T2" fmla="*/ 271463 w 799"/>
              <a:gd name="T3" fmla="*/ 1728788 h 1096"/>
              <a:gd name="T4" fmla="*/ 842963 w 799"/>
              <a:gd name="T5" fmla="*/ 1619250 h 1096"/>
              <a:gd name="T6" fmla="*/ 1211263 w 799"/>
              <a:gd name="T7" fmla="*/ 1225550 h 1096"/>
              <a:gd name="T8" fmla="*/ 1184275 w 799"/>
              <a:gd name="T9" fmla="*/ 627063 h 1096"/>
              <a:gd name="T10" fmla="*/ 1020763 w 799"/>
              <a:gd name="T11" fmla="*/ 163513 h 1096"/>
              <a:gd name="T12" fmla="*/ 693738 w 799"/>
              <a:gd name="T13" fmla="*/ 0 h 10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9" h="1096">
                <a:moveTo>
                  <a:pt x="0" y="977"/>
                </a:moveTo>
                <a:cubicBezTo>
                  <a:pt x="41" y="1029"/>
                  <a:pt x="83" y="1082"/>
                  <a:pt x="171" y="1089"/>
                </a:cubicBezTo>
                <a:cubicBezTo>
                  <a:pt x="259" y="1096"/>
                  <a:pt x="432" y="1073"/>
                  <a:pt x="531" y="1020"/>
                </a:cubicBezTo>
                <a:cubicBezTo>
                  <a:pt x="630" y="967"/>
                  <a:pt x="727" y="876"/>
                  <a:pt x="763" y="772"/>
                </a:cubicBezTo>
                <a:cubicBezTo>
                  <a:pt x="799" y="668"/>
                  <a:pt x="766" y="506"/>
                  <a:pt x="746" y="395"/>
                </a:cubicBezTo>
                <a:cubicBezTo>
                  <a:pt x="726" y="284"/>
                  <a:pt x="694" y="169"/>
                  <a:pt x="643" y="103"/>
                </a:cubicBezTo>
                <a:cubicBezTo>
                  <a:pt x="592" y="37"/>
                  <a:pt x="514" y="18"/>
                  <a:pt x="4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1531938" y="3295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2960688" y="3595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1406525" y="52816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2239963" y="4670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3228975" y="51863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346145" name="Oval 33"/>
          <p:cNvSpPr>
            <a:spLocks noChangeArrowheads="1"/>
          </p:cNvSpPr>
          <p:nvPr/>
        </p:nvSpPr>
        <p:spPr bwMode="auto">
          <a:xfrm>
            <a:off x="2327275" y="4340225"/>
            <a:ext cx="407988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6146" name="Oval 34"/>
          <p:cNvSpPr>
            <a:spLocks noChangeArrowheads="1"/>
          </p:cNvSpPr>
          <p:nvPr/>
        </p:nvSpPr>
        <p:spPr bwMode="auto">
          <a:xfrm>
            <a:off x="5249863" y="4492625"/>
            <a:ext cx="407987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6147" name="Oval 35"/>
          <p:cNvSpPr>
            <a:spLocks noChangeArrowheads="1"/>
          </p:cNvSpPr>
          <p:nvPr/>
        </p:nvSpPr>
        <p:spPr bwMode="auto">
          <a:xfrm>
            <a:off x="4762500" y="4276725"/>
            <a:ext cx="407988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6148" name="Oval 36"/>
          <p:cNvSpPr>
            <a:spLocks noChangeArrowheads="1"/>
          </p:cNvSpPr>
          <p:nvPr/>
        </p:nvSpPr>
        <p:spPr bwMode="auto">
          <a:xfrm>
            <a:off x="4249738" y="3803650"/>
            <a:ext cx="407987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6149" name="Text Box 37"/>
          <p:cNvSpPr txBox="1">
            <a:spLocks noChangeArrowheads="1"/>
          </p:cNvSpPr>
          <p:nvPr/>
        </p:nvSpPr>
        <p:spPr bwMode="auto">
          <a:xfrm>
            <a:off x="6172200" y="29718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i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Same # of vertices</a:t>
            </a:r>
          </a:p>
        </p:txBody>
      </p:sp>
      <p:sp>
        <p:nvSpPr>
          <p:cNvPr id="346150" name="Text Box 38"/>
          <p:cNvSpPr txBox="1">
            <a:spLocks noChangeArrowheads="1"/>
          </p:cNvSpPr>
          <p:nvPr/>
        </p:nvSpPr>
        <p:spPr bwMode="auto">
          <a:xfrm>
            <a:off x="6172200" y="37338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i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Same # of edges</a:t>
            </a:r>
          </a:p>
        </p:txBody>
      </p:sp>
      <p:sp>
        <p:nvSpPr>
          <p:cNvPr id="346151" name="Text Box 39"/>
          <p:cNvSpPr txBox="1">
            <a:spLocks noChangeArrowheads="1"/>
          </p:cNvSpPr>
          <p:nvPr/>
        </p:nvSpPr>
        <p:spPr bwMode="auto">
          <a:xfrm>
            <a:off x="6172200" y="4543425"/>
            <a:ext cx="2133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zh-CN" altLang="en-US" sz="2400" b="1" i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Different # of verts of degree 2!  </a:t>
            </a:r>
            <a:br>
              <a:rPr lang="en-US" altLang="zh-CN" sz="2400" b="1" i="1">
                <a:latin typeface="Times New Roman" pitchFamily="18" charset="0"/>
              </a:rPr>
            </a:br>
            <a:r>
              <a:rPr lang="en-US" altLang="zh-CN" sz="2400" b="1" i="1">
                <a:latin typeface="Times New Roman" pitchFamily="18" charset="0"/>
              </a:rPr>
              <a:t>(1 vs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5" grpId="0" animBg="1"/>
      <p:bldP spid="346146" grpId="0" animBg="1"/>
      <p:bldP spid="346147" grpId="0" animBg="1"/>
      <p:bldP spid="346148" grpId="0" animBg="1"/>
      <p:bldP spid="346149" grpId="0" autoUpdateAnimBg="0"/>
      <p:bldP spid="346150" grpId="0" autoUpdateAnimBg="0"/>
      <p:bldP spid="3461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BB087-41E5-4B83-973A-9D273A7FB32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485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Example 8: G=(V, E) and H=(W, F)</a:t>
            </a:r>
          </a:p>
          <a:p>
            <a:pPr>
              <a:lnSpc>
                <a:spcPct val="9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36930" name="Object 3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" y="5410200"/>
          <a:ext cx="4343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" name="Equation" r:id="rId3" imgW="1879600" imgH="457200" progId="Equation.DSMT4">
                  <p:embed/>
                </p:oleObj>
              </mc:Choice>
              <mc:Fallback>
                <p:oleObj name="Equation" r:id="rId3" imgW="1879600" imgH="45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4343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32"/>
          <p:cNvGrpSpPr>
            <a:grpSpLocks/>
          </p:cNvGrpSpPr>
          <p:nvPr/>
        </p:nvGrpSpPr>
        <p:grpSpPr bwMode="auto">
          <a:xfrm>
            <a:off x="1295400" y="1828800"/>
            <a:ext cx="2295525" cy="2763838"/>
            <a:chOff x="751" y="1695"/>
            <a:chExt cx="1104" cy="1554"/>
          </a:xfrm>
        </p:grpSpPr>
        <p:sp>
          <p:nvSpPr>
            <p:cNvPr id="28695" name="Oval 5"/>
            <p:cNvSpPr>
              <a:spLocks noChangeArrowheads="1"/>
            </p:cNvSpPr>
            <p:nvPr/>
          </p:nvSpPr>
          <p:spPr bwMode="auto">
            <a:xfrm>
              <a:off x="816" y="1968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Oval 6"/>
            <p:cNvSpPr>
              <a:spLocks noChangeArrowheads="1"/>
            </p:cNvSpPr>
            <p:nvPr/>
          </p:nvSpPr>
          <p:spPr bwMode="auto">
            <a:xfrm>
              <a:off x="1618" y="1996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7" name="Oval 7"/>
            <p:cNvSpPr>
              <a:spLocks noChangeArrowheads="1"/>
            </p:cNvSpPr>
            <p:nvPr/>
          </p:nvSpPr>
          <p:spPr bwMode="auto">
            <a:xfrm>
              <a:off x="816" y="2832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8" name="Oval 8"/>
            <p:cNvSpPr>
              <a:spLocks noChangeArrowheads="1"/>
            </p:cNvSpPr>
            <p:nvPr/>
          </p:nvSpPr>
          <p:spPr bwMode="auto">
            <a:xfrm>
              <a:off x="1610" y="2814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9" name="Line 9"/>
            <p:cNvSpPr>
              <a:spLocks noChangeShapeType="1"/>
            </p:cNvSpPr>
            <p:nvPr/>
          </p:nvSpPr>
          <p:spPr bwMode="auto">
            <a:xfrm>
              <a:off x="912" y="2112"/>
              <a:ext cx="1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Text Box 10"/>
            <p:cNvSpPr txBox="1">
              <a:spLocks noChangeArrowheads="1"/>
            </p:cNvSpPr>
            <p:nvPr/>
          </p:nvSpPr>
          <p:spPr bwMode="auto">
            <a:xfrm>
              <a:off x="784" y="1695"/>
              <a:ext cx="23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28701" name="Text Box 11"/>
            <p:cNvSpPr txBox="1">
              <a:spLocks noChangeArrowheads="1"/>
            </p:cNvSpPr>
            <p:nvPr/>
          </p:nvSpPr>
          <p:spPr bwMode="auto">
            <a:xfrm>
              <a:off x="1600" y="1743"/>
              <a:ext cx="23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28702" name="Text Box 12"/>
            <p:cNvSpPr txBox="1">
              <a:spLocks noChangeArrowheads="1"/>
            </p:cNvSpPr>
            <p:nvPr/>
          </p:nvSpPr>
          <p:spPr bwMode="auto">
            <a:xfrm>
              <a:off x="1620" y="2991"/>
              <a:ext cx="23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28703" name="Text Box 13"/>
            <p:cNvSpPr txBox="1">
              <a:spLocks noChangeArrowheads="1"/>
            </p:cNvSpPr>
            <p:nvPr/>
          </p:nvSpPr>
          <p:spPr bwMode="auto">
            <a:xfrm>
              <a:off x="751" y="2992"/>
              <a:ext cx="23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28704" name="Line 14"/>
            <p:cNvSpPr>
              <a:spLocks noChangeShapeType="1"/>
            </p:cNvSpPr>
            <p:nvPr/>
          </p:nvSpPr>
          <p:spPr bwMode="auto">
            <a:xfrm>
              <a:off x="987" y="2034"/>
              <a:ext cx="6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Line 15"/>
            <p:cNvSpPr>
              <a:spLocks noChangeShapeType="1"/>
            </p:cNvSpPr>
            <p:nvPr/>
          </p:nvSpPr>
          <p:spPr bwMode="auto">
            <a:xfrm>
              <a:off x="1680" y="2160"/>
              <a:ext cx="1" cy="6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6" name="Line 16"/>
            <p:cNvSpPr>
              <a:spLocks noChangeShapeType="1"/>
            </p:cNvSpPr>
            <p:nvPr/>
          </p:nvSpPr>
          <p:spPr bwMode="auto">
            <a:xfrm flipH="1">
              <a:off x="960" y="2907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679" name="Group 33"/>
          <p:cNvGrpSpPr>
            <a:grpSpLocks/>
          </p:cNvGrpSpPr>
          <p:nvPr/>
        </p:nvGrpSpPr>
        <p:grpSpPr bwMode="auto">
          <a:xfrm>
            <a:off x="5330825" y="1870075"/>
            <a:ext cx="2289175" cy="2701925"/>
            <a:chOff x="3348" y="1692"/>
            <a:chExt cx="1094" cy="1561"/>
          </a:xfrm>
        </p:grpSpPr>
        <p:sp>
          <p:nvSpPr>
            <p:cNvPr id="28683" name="Oval 18"/>
            <p:cNvSpPr>
              <a:spLocks noChangeArrowheads="1"/>
            </p:cNvSpPr>
            <p:nvPr/>
          </p:nvSpPr>
          <p:spPr bwMode="auto">
            <a:xfrm>
              <a:off x="3408" y="1968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Oval 19"/>
            <p:cNvSpPr>
              <a:spLocks noChangeArrowheads="1"/>
            </p:cNvSpPr>
            <p:nvPr/>
          </p:nvSpPr>
          <p:spPr bwMode="auto">
            <a:xfrm>
              <a:off x="4210" y="1996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Oval 20"/>
            <p:cNvSpPr>
              <a:spLocks noChangeArrowheads="1"/>
            </p:cNvSpPr>
            <p:nvPr/>
          </p:nvSpPr>
          <p:spPr bwMode="auto">
            <a:xfrm>
              <a:off x="3408" y="2832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Oval 21"/>
            <p:cNvSpPr>
              <a:spLocks noChangeArrowheads="1"/>
            </p:cNvSpPr>
            <p:nvPr/>
          </p:nvSpPr>
          <p:spPr bwMode="auto">
            <a:xfrm>
              <a:off x="4202" y="2814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Line 22"/>
            <p:cNvSpPr>
              <a:spLocks noChangeShapeType="1"/>
            </p:cNvSpPr>
            <p:nvPr/>
          </p:nvSpPr>
          <p:spPr bwMode="auto">
            <a:xfrm>
              <a:off x="3504" y="211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Text Box 23"/>
            <p:cNvSpPr txBox="1">
              <a:spLocks noChangeArrowheads="1"/>
            </p:cNvSpPr>
            <p:nvPr/>
          </p:nvSpPr>
          <p:spPr bwMode="auto">
            <a:xfrm>
              <a:off x="3381" y="1692"/>
              <a:ext cx="2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28689" name="Text Box 24"/>
            <p:cNvSpPr txBox="1">
              <a:spLocks noChangeArrowheads="1"/>
            </p:cNvSpPr>
            <p:nvPr/>
          </p:nvSpPr>
          <p:spPr bwMode="auto">
            <a:xfrm>
              <a:off x="4197" y="1740"/>
              <a:ext cx="2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v2</a:t>
              </a:r>
            </a:p>
          </p:txBody>
        </p:sp>
        <p:sp>
          <p:nvSpPr>
            <p:cNvPr id="28690" name="Text Box 25"/>
            <p:cNvSpPr txBox="1">
              <a:spLocks noChangeArrowheads="1"/>
            </p:cNvSpPr>
            <p:nvPr/>
          </p:nvSpPr>
          <p:spPr bwMode="auto">
            <a:xfrm>
              <a:off x="4217" y="2988"/>
              <a:ext cx="2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v4</a:t>
              </a:r>
            </a:p>
          </p:txBody>
        </p:sp>
        <p:sp>
          <p:nvSpPr>
            <p:cNvPr id="28691" name="Text Box 26"/>
            <p:cNvSpPr txBox="1">
              <a:spLocks noChangeArrowheads="1"/>
            </p:cNvSpPr>
            <p:nvPr/>
          </p:nvSpPr>
          <p:spPr bwMode="auto">
            <a:xfrm>
              <a:off x="3348" y="2989"/>
              <a:ext cx="22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v3</a:t>
              </a:r>
            </a:p>
          </p:txBody>
        </p:sp>
        <p:sp>
          <p:nvSpPr>
            <p:cNvPr id="28692" name="Line 27"/>
            <p:cNvSpPr>
              <a:spLocks noChangeShapeType="1"/>
            </p:cNvSpPr>
            <p:nvPr/>
          </p:nvSpPr>
          <p:spPr bwMode="auto">
            <a:xfrm flipV="1">
              <a:off x="4272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3" name="Line 28"/>
            <p:cNvSpPr>
              <a:spLocks noChangeShapeType="1"/>
            </p:cNvSpPr>
            <p:nvPr/>
          </p:nvSpPr>
          <p:spPr bwMode="auto">
            <a:xfrm>
              <a:off x="3573" y="2085"/>
              <a:ext cx="651" cy="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4" name="Line 29"/>
            <p:cNvSpPr>
              <a:spLocks noChangeShapeType="1"/>
            </p:cNvSpPr>
            <p:nvPr/>
          </p:nvSpPr>
          <p:spPr bwMode="auto">
            <a:xfrm flipH="1">
              <a:off x="3552" y="2112"/>
              <a:ext cx="67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2185988" y="4343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8681" name="Text Box 31"/>
          <p:cNvSpPr txBox="1">
            <a:spLocks noChangeArrowheads="1"/>
          </p:cNvSpPr>
          <p:nvPr/>
        </p:nvSpPr>
        <p:spPr bwMode="auto">
          <a:xfrm>
            <a:off x="6284913" y="43434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graphicFrame>
        <p:nvGraphicFramePr>
          <p:cNvPr id="336932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4862513"/>
          <a:ext cx="5486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5" imgW="2654300" imgH="228600" progId="Equation.DSMT4">
                  <p:embed/>
                </p:oleObj>
              </mc:Choice>
              <mc:Fallback>
                <p:oleObj name="Equation" r:id="rId5" imgW="26543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62513"/>
                        <a:ext cx="5486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F0290-03D5-477B-8940-4D3BC850AE25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485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Example 9: G and H</a:t>
            </a:r>
          </a:p>
          <a:p>
            <a:pPr>
              <a:lnSpc>
                <a:spcPct val="9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1420813" y="3360738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3089275" y="33528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1420813" y="4897438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071813" y="4865688"/>
            <a:ext cx="327025" cy="2905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1620838" y="3616325"/>
            <a:ext cx="1587" cy="128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3262313" y="29606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168650" y="51800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1370013" y="51816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V="1">
            <a:off x="1676400" y="35814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3232150" y="3673475"/>
            <a:ext cx="1588" cy="115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 flipH="1">
            <a:off x="1720850" y="5030788"/>
            <a:ext cx="1397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37" name="Oval 19"/>
          <p:cNvSpPr>
            <a:spLocks noChangeArrowheads="1"/>
          </p:cNvSpPr>
          <p:nvPr/>
        </p:nvSpPr>
        <p:spPr bwMode="auto">
          <a:xfrm>
            <a:off x="5532438" y="3414713"/>
            <a:ext cx="330200" cy="2841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8" name="Oval 20"/>
          <p:cNvSpPr>
            <a:spLocks noChangeArrowheads="1"/>
          </p:cNvSpPr>
          <p:nvPr/>
        </p:nvSpPr>
        <p:spPr bwMode="auto">
          <a:xfrm>
            <a:off x="7210425" y="3462338"/>
            <a:ext cx="330200" cy="2841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9" name="Oval 21"/>
          <p:cNvSpPr>
            <a:spLocks noChangeArrowheads="1"/>
          </p:cNvSpPr>
          <p:nvPr/>
        </p:nvSpPr>
        <p:spPr bwMode="auto">
          <a:xfrm>
            <a:off x="5532438" y="4910138"/>
            <a:ext cx="328612" cy="2841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0" name="Oval 22"/>
          <p:cNvSpPr>
            <a:spLocks noChangeArrowheads="1"/>
          </p:cNvSpPr>
          <p:nvPr/>
        </p:nvSpPr>
        <p:spPr bwMode="auto">
          <a:xfrm>
            <a:off x="7194550" y="4878388"/>
            <a:ext cx="328613" cy="28416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5734050" y="3663950"/>
            <a:ext cx="0" cy="1246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51816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7543800" y="3352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>
            <a:off x="7291388" y="51800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30745" name="Text Box 27"/>
          <p:cNvSpPr txBox="1">
            <a:spLocks noChangeArrowheads="1"/>
          </p:cNvSpPr>
          <p:nvPr/>
        </p:nvSpPr>
        <p:spPr bwMode="auto">
          <a:xfrm>
            <a:off x="5483225" y="51816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30746" name="Line 28"/>
          <p:cNvSpPr>
            <a:spLocks noChangeShapeType="1"/>
          </p:cNvSpPr>
          <p:nvPr/>
        </p:nvSpPr>
        <p:spPr bwMode="auto">
          <a:xfrm flipV="1">
            <a:off x="7340600" y="3746500"/>
            <a:ext cx="0" cy="116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47" name="Line 29"/>
          <p:cNvSpPr>
            <a:spLocks noChangeShapeType="1"/>
          </p:cNvSpPr>
          <p:nvPr/>
        </p:nvSpPr>
        <p:spPr bwMode="auto">
          <a:xfrm>
            <a:off x="5878513" y="3616325"/>
            <a:ext cx="1362075" cy="129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48" name="Line 30"/>
          <p:cNvSpPr>
            <a:spLocks noChangeShapeType="1"/>
          </p:cNvSpPr>
          <p:nvPr/>
        </p:nvSpPr>
        <p:spPr bwMode="auto">
          <a:xfrm flipH="1" flipV="1">
            <a:off x="5867400" y="3581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49" name="Text Box 31"/>
          <p:cNvSpPr txBox="1">
            <a:spLocks noChangeArrowheads="1"/>
          </p:cNvSpPr>
          <p:nvPr/>
        </p:nvSpPr>
        <p:spPr bwMode="auto">
          <a:xfrm>
            <a:off x="2133600" y="5181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30750" name="Text Box 32"/>
          <p:cNvSpPr txBox="1">
            <a:spLocks noChangeArrowheads="1"/>
          </p:cNvSpPr>
          <p:nvPr/>
        </p:nvSpPr>
        <p:spPr bwMode="auto">
          <a:xfrm>
            <a:off x="6324600" y="5181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0751" name="Line 36"/>
          <p:cNvSpPr>
            <a:spLocks noChangeShapeType="1"/>
          </p:cNvSpPr>
          <p:nvPr/>
        </p:nvSpPr>
        <p:spPr bwMode="auto">
          <a:xfrm flipH="1">
            <a:off x="1600200" y="2514600"/>
            <a:ext cx="685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52" name="Line 37"/>
          <p:cNvSpPr>
            <a:spLocks noChangeShapeType="1"/>
          </p:cNvSpPr>
          <p:nvPr/>
        </p:nvSpPr>
        <p:spPr bwMode="auto">
          <a:xfrm>
            <a:off x="2514600" y="25146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53" name="Oval 38"/>
          <p:cNvSpPr>
            <a:spLocks noChangeArrowheads="1"/>
          </p:cNvSpPr>
          <p:nvPr/>
        </p:nvSpPr>
        <p:spPr bwMode="auto">
          <a:xfrm>
            <a:off x="2209800" y="22860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4" name="Text Box 39"/>
          <p:cNvSpPr txBox="1">
            <a:spLocks noChangeArrowheads="1"/>
          </p:cNvSpPr>
          <p:nvPr/>
        </p:nvSpPr>
        <p:spPr bwMode="auto">
          <a:xfrm>
            <a:off x="22098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30755" name="Line 44"/>
          <p:cNvSpPr>
            <a:spLocks noChangeShapeType="1"/>
          </p:cNvSpPr>
          <p:nvPr/>
        </p:nvSpPr>
        <p:spPr bwMode="auto">
          <a:xfrm flipH="1">
            <a:off x="5715000" y="2590800"/>
            <a:ext cx="685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56" name="Line 45"/>
          <p:cNvSpPr>
            <a:spLocks noChangeShapeType="1"/>
          </p:cNvSpPr>
          <p:nvPr/>
        </p:nvSpPr>
        <p:spPr bwMode="auto">
          <a:xfrm>
            <a:off x="6629400" y="2590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57" name="Oval 46"/>
          <p:cNvSpPr>
            <a:spLocks noChangeArrowheads="1"/>
          </p:cNvSpPr>
          <p:nvPr/>
        </p:nvSpPr>
        <p:spPr bwMode="auto">
          <a:xfrm>
            <a:off x="6324600" y="23622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8" name="Text Box 47"/>
          <p:cNvSpPr txBox="1">
            <a:spLocks noChangeArrowheads="1"/>
          </p:cNvSpPr>
          <p:nvPr/>
        </p:nvSpPr>
        <p:spPr bwMode="auto">
          <a:xfrm>
            <a:off x="63246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533400" y="5791200"/>
            <a:ext cx="8305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G has no vertices of degree one, but H has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64D71-7E95-4328-93BB-2861E0070176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485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Example 10: G and H</a:t>
            </a:r>
          </a:p>
        </p:txBody>
      </p:sp>
      <p:sp>
        <p:nvSpPr>
          <p:cNvPr id="352294" name="Rectangle 38"/>
          <p:cNvSpPr>
            <a:spLocks noChangeArrowheads="1"/>
          </p:cNvSpPr>
          <p:nvPr/>
        </p:nvSpPr>
        <p:spPr bwMode="auto">
          <a:xfrm>
            <a:off x="228600" y="5105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They also both have four vertices of degree two and four of degree three. Are they isomorphism?</a:t>
            </a:r>
          </a:p>
        </p:txBody>
      </p:sp>
      <p:grpSp>
        <p:nvGrpSpPr>
          <p:cNvPr id="31750" name="Group 50"/>
          <p:cNvGrpSpPr>
            <a:grpSpLocks/>
          </p:cNvGrpSpPr>
          <p:nvPr/>
        </p:nvGrpSpPr>
        <p:grpSpPr bwMode="auto">
          <a:xfrm>
            <a:off x="533400" y="2057400"/>
            <a:ext cx="3429000" cy="2743200"/>
            <a:chOff x="336" y="1440"/>
            <a:chExt cx="2160" cy="1728"/>
          </a:xfrm>
        </p:grpSpPr>
        <p:sp>
          <p:nvSpPr>
            <p:cNvPr id="31780" name="Text Box 11"/>
            <p:cNvSpPr txBox="1">
              <a:spLocks noChangeArrowheads="1"/>
            </p:cNvSpPr>
            <p:nvPr/>
          </p:nvSpPr>
          <p:spPr bwMode="auto">
            <a:xfrm>
              <a:off x="2208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81" name="Text Box 12"/>
            <p:cNvSpPr txBox="1">
              <a:spLocks noChangeArrowheads="1"/>
            </p:cNvSpPr>
            <p:nvPr/>
          </p:nvSpPr>
          <p:spPr bwMode="auto">
            <a:xfrm>
              <a:off x="336" y="288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82" name="Text Box 28"/>
            <p:cNvSpPr txBox="1">
              <a:spLocks noChangeArrowheads="1"/>
            </p:cNvSpPr>
            <p:nvPr/>
          </p:nvSpPr>
          <p:spPr bwMode="auto">
            <a:xfrm>
              <a:off x="1296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1783" name="Oval 4"/>
            <p:cNvSpPr>
              <a:spLocks noChangeArrowheads="1"/>
            </p:cNvSpPr>
            <p:nvPr/>
          </p:nvSpPr>
          <p:spPr bwMode="auto">
            <a:xfrm>
              <a:off x="457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Oval 5"/>
            <p:cNvSpPr>
              <a:spLocks noChangeArrowheads="1"/>
            </p:cNvSpPr>
            <p:nvPr/>
          </p:nvSpPr>
          <p:spPr bwMode="auto">
            <a:xfrm>
              <a:off x="2180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Oval 6"/>
            <p:cNvSpPr>
              <a:spLocks noChangeArrowheads="1"/>
            </p:cNvSpPr>
            <p:nvPr/>
          </p:nvSpPr>
          <p:spPr bwMode="auto">
            <a:xfrm>
              <a:off x="457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6" name="Oval 7"/>
            <p:cNvSpPr>
              <a:spLocks noChangeArrowheads="1"/>
            </p:cNvSpPr>
            <p:nvPr/>
          </p:nvSpPr>
          <p:spPr bwMode="auto">
            <a:xfrm>
              <a:off x="2169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7" name="Line 8"/>
            <p:cNvSpPr>
              <a:spLocks noChangeShapeType="1"/>
            </p:cNvSpPr>
            <p:nvPr/>
          </p:nvSpPr>
          <p:spPr bwMode="auto">
            <a:xfrm>
              <a:off x="583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8" name="Text Box 9"/>
            <p:cNvSpPr txBox="1">
              <a:spLocks noChangeArrowheads="1"/>
            </p:cNvSpPr>
            <p:nvPr/>
          </p:nvSpPr>
          <p:spPr bwMode="auto">
            <a:xfrm>
              <a:off x="378" y="14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89" name="Text Box 10"/>
            <p:cNvSpPr txBox="1">
              <a:spLocks noChangeArrowheads="1"/>
            </p:cNvSpPr>
            <p:nvPr/>
          </p:nvSpPr>
          <p:spPr bwMode="auto">
            <a:xfrm>
              <a:off x="2284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790" name="Line 13"/>
            <p:cNvSpPr>
              <a:spLocks noChangeShapeType="1"/>
            </p:cNvSpPr>
            <p:nvPr/>
          </p:nvSpPr>
          <p:spPr bwMode="auto">
            <a:xfrm flipV="1">
              <a:off x="666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1" name="Line 14"/>
            <p:cNvSpPr>
              <a:spLocks noChangeShapeType="1"/>
            </p:cNvSpPr>
            <p:nvPr/>
          </p:nvSpPr>
          <p:spPr bwMode="auto">
            <a:xfrm>
              <a:off x="2270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2" name="Line 15"/>
            <p:cNvSpPr>
              <a:spLocks noChangeShapeType="1"/>
            </p:cNvSpPr>
            <p:nvPr/>
          </p:nvSpPr>
          <p:spPr bwMode="auto">
            <a:xfrm flipH="1" flipV="1">
              <a:off x="666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3" name="Line 30"/>
            <p:cNvSpPr>
              <a:spLocks noChangeShapeType="1"/>
            </p:cNvSpPr>
            <p:nvPr/>
          </p:nvSpPr>
          <p:spPr bwMode="auto">
            <a:xfrm flipH="1">
              <a:off x="1089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4" name="Line 31"/>
            <p:cNvSpPr>
              <a:spLocks noChangeShapeType="1"/>
            </p:cNvSpPr>
            <p:nvPr/>
          </p:nvSpPr>
          <p:spPr bwMode="auto">
            <a:xfrm flipV="1">
              <a:off x="1866" y="1831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95" name="Oval 32"/>
            <p:cNvSpPr>
              <a:spLocks noChangeArrowheads="1"/>
            </p:cNvSpPr>
            <p:nvPr/>
          </p:nvSpPr>
          <p:spPr bwMode="auto">
            <a:xfrm>
              <a:off x="1707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6" name="Text Box 33"/>
            <p:cNvSpPr txBox="1">
              <a:spLocks noChangeArrowheads="1"/>
            </p:cNvSpPr>
            <p:nvPr/>
          </p:nvSpPr>
          <p:spPr bwMode="auto">
            <a:xfrm>
              <a:off x="1055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797" name="Oval 39"/>
            <p:cNvSpPr>
              <a:spLocks noChangeArrowheads="1"/>
            </p:cNvSpPr>
            <p:nvPr/>
          </p:nvSpPr>
          <p:spPr bwMode="auto">
            <a:xfrm>
              <a:off x="170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8" name="Oval 40"/>
            <p:cNvSpPr>
              <a:spLocks noChangeArrowheads="1"/>
            </p:cNvSpPr>
            <p:nvPr/>
          </p:nvSpPr>
          <p:spPr bwMode="auto">
            <a:xfrm>
              <a:off x="906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9" name="Oval 41"/>
            <p:cNvSpPr>
              <a:spLocks noChangeArrowheads="1"/>
            </p:cNvSpPr>
            <p:nvPr/>
          </p:nvSpPr>
          <p:spPr bwMode="auto">
            <a:xfrm>
              <a:off x="891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0" name="Line 42"/>
            <p:cNvSpPr>
              <a:spLocks noChangeShapeType="1"/>
            </p:cNvSpPr>
            <p:nvPr/>
          </p:nvSpPr>
          <p:spPr bwMode="auto">
            <a:xfrm flipH="1">
              <a:off x="1098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1" name="Line 43"/>
            <p:cNvSpPr>
              <a:spLocks noChangeShapeType="1"/>
            </p:cNvSpPr>
            <p:nvPr/>
          </p:nvSpPr>
          <p:spPr bwMode="auto">
            <a:xfrm>
              <a:off x="1002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2" name="Line 44"/>
            <p:cNvSpPr>
              <a:spLocks noChangeShapeType="1"/>
            </p:cNvSpPr>
            <p:nvPr/>
          </p:nvSpPr>
          <p:spPr bwMode="auto">
            <a:xfrm>
              <a:off x="181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3" name="Line 45"/>
            <p:cNvSpPr>
              <a:spLocks noChangeShapeType="1"/>
            </p:cNvSpPr>
            <p:nvPr/>
          </p:nvSpPr>
          <p:spPr bwMode="auto">
            <a:xfrm flipV="1">
              <a:off x="618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04" name="Text Box 46"/>
            <p:cNvSpPr txBox="1">
              <a:spLocks noChangeArrowheads="1"/>
            </p:cNvSpPr>
            <p:nvPr/>
          </p:nvSpPr>
          <p:spPr bwMode="auto">
            <a:xfrm>
              <a:off x="1599" y="178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1805" name="Text Box 47"/>
            <p:cNvSpPr txBox="1">
              <a:spLocks noChangeArrowheads="1"/>
            </p:cNvSpPr>
            <p:nvPr/>
          </p:nvSpPr>
          <p:spPr bwMode="auto">
            <a:xfrm>
              <a:off x="1050" y="24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1806" name="Text Box 48"/>
            <p:cNvSpPr txBox="1">
              <a:spLocks noChangeArrowheads="1"/>
            </p:cNvSpPr>
            <p:nvPr/>
          </p:nvSpPr>
          <p:spPr bwMode="auto">
            <a:xfrm>
              <a:off x="1578" y="2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1751" name="Group 80"/>
          <p:cNvGrpSpPr>
            <a:grpSpLocks/>
          </p:cNvGrpSpPr>
          <p:nvPr/>
        </p:nvGrpSpPr>
        <p:grpSpPr bwMode="auto">
          <a:xfrm>
            <a:off x="4953000" y="2057400"/>
            <a:ext cx="3317875" cy="2667000"/>
            <a:chOff x="3120" y="1440"/>
            <a:chExt cx="2090" cy="1680"/>
          </a:xfrm>
        </p:grpSpPr>
        <p:sp>
          <p:nvSpPr>
            <p:cNvPr id="31753" name="Text Box 52"/>
            <p:cNvSpPr txBox="1">
              <a:spLocks noChangeArrowheads="1"/>
            </p:cNvSpPr>
            <p:nvPr/>
          </p:nvSpPr>
          <p:spPr bwMode="auto">
            <a:xfrm>
              <a:off x="497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1754" name="Text Box 53"/>
            <p:cNvSpPr txBox="1">
              <a:spLocks noChangeArrowheads="1"/>
            </p:cNvSpPr>
            <p:nvPr/>
          </p:nvSpPr>
          <p:spPr bwMode="auto">
            <a:xfrm>
              <a:off x="3120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1755" name="Text Box 54"/>
            <p:cNvSpPr txBox="1">
              <a:spLocks noChangeArrowheads="1"/>
            </p:cNvSpPr>
            <p:nvPr/>
          </p:nvSpPr>
          <p:spPr bwMode="auto">
            <a:xfrm>
              <a:off x="4032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1756" name="Oval 55"/>
            <p:cNvSpPr>
              <a:spLocks noChangeArrowheads="1"/>
            </p:cNvSpPr>
            <p:nvPr/>
          </p:nvSpPr>
          <p:spPr bwMode="auto">
            <a:xfrm>
              <a:off x="3193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Oval 56"/>
            <p:cNvSpPr>
              <a:spLocks noChangeArrowheads="1"/>
            </p:cNvSpPr>
            <p:nvPr/>
          </p:nvSpPr>
          <p:spPr bwMode="auto">
            <a:xfrm>
              <a:off x="4916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Oval 57"/>
            <p:cNvSpPr>
              <a:spLocks noChangeArrowheads="1"/>
            </p:cNvSpPr>
            <p:nvPr/>
          </p:nvSpPr>
          <p:spPr bwMode="auto">
            <a:xfrm>
              <a:off x="3193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Oval 58"/>
            <p:cNvSpPr>
              <a:spLocks noChangeArrowheads="1"/>
            </p:cNvSpPr>
            <p:nvPr/>
          </p:nvSpPr>
          <p:spPr bwMode="auto">
            <a:xfrm>
              <a:off x="4905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Line 59"/>
            <p:cNvSpPr>
              <a:spLocks noChangeShapeType="1"/>
            </p:cNvSpPr>
            <p:nvPr/>
          </p:nvSpPr>
          <p:spPr bwMode="auto">
            <a:xfrm>
              <a:off x="3319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Text Box 60"/>
            <p:cNvSpPr txBox="1">
              <a:spLocks noChangeArrowheads="1"/>
            </p:cNvSpPr>
            <p:nvPr/>
          </p:nvSpPr>
          <p:spPr bwMode="auto">
            <a:xfrm>
              <a:off x="3124" y="14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62" name="Text Box 61"/>
            <p:cNvSpPr txBox="1">
              <a:spLocks noChangeArrowheads="1"/>
            </p:cNvSpPr>
            <p:nvPr/>
          </p:nvSpPr>
          <p:spPr bwMode="auto">
            <a:xfrm>
              <a:off x="5041" y="14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1763" name="Line 62"/>
            <p:cNvSpPr>
              <a:spLocks noChangeShapeType="1"/>
            </p:cNvSpPr>
            <p:nvPr/>
          </p:nvSpPr>
          <p:spPr bwMode="auto">
            <a:xfrm flipV="1">
              <a:off x="3402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Line 63"/>
            <p:cNvSpPr>
              <a:spLocks noChangeShapeType="1"/>
            </p:cNvSpPr>
            <p:nvPr/>
          </p:nvSpPr>
          <p:spPr bwMode="auto">
            <a:xfrm>
              <a:off x="5006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Line 64"/>
            <p:cNvSpPr>
              <a:spLocks noChangeShapeType="1"/>
            </p:cNvSpPr>
            <p:nvPr/>
          </p:nvSpPr>
          <p:spPr bwMode="auto">
            <a:xfrm flipH="1" flipV="1">
              <a:off x="3402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Line 65"/>
            <p:cNvSpPr>
              <a:spLocks noChangeShapeType="1"/>
            </p:cNvSpPr>
            <p:nvPr/>
          </p:nvSpPr>
          <p:spPr bwMode="auto">
            <a:xfrm flipH="1">
              <a:off x="3825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Line 66"/>
            <p:cNvSpPr>
              <a:spLocks noChangeShapeType="1"/>
            </p:cNvSpPr>
            <p:nvPr/>
          </p:nvSpPr>
          <p:spPr bwMode="auto">
            <a:xfrm>
              <a:off x="3360" y="182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Oval 67"/>
            <p:cNvSpPr>
              <a:spLocks noChangeArrowheads="1"/>
            </p:cNvSpPr>
            <p:nvPr/>
          </p:nvSpPr>
          <p:spPr bwMode="auto">
            <a:xfrm>
              <a:off x="4443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9" name="Text Box 68"/>
            <p:cNvSpPr txBox="1">
              <a:spLocks noChangeArrowheads="1"/>
            </p:cNvSpPr>
            <p:nvPr/>
          </p:nvSpPr>
          <p:spPr bwMode="auto">
            <a:xfrm>
              <a:off x="3770" y="178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31770" name="Oval 69"/>
            <p:cNvSpPr>
              <a:spLocks noChangeArrowheads="1"/>
            </p:cNvSpPr>
            <p:nvPr/>
          </p:nvSpPr>
          <p:spPr bwMode="auto">
            <a:xfrm>
              <a:off x="4443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1" name="Oval 70"/>
            <p:cNvSpPr>
              <a:spLocks noChangeArrowheads="1"/>
            </p:cNvSpPr>
            <p:nvPr/>
          </p:nvSpPr>
          <p:spPr bwMode="auto">
            <a:xfrm>
              <a:off x="3642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2" name="Oval 71"/>
            <p:cNvSpPr>
              <a:spLocks noChangeArrowheads="1"/>
            </p:cNvSpPr>
            <p:nvPr/>
          </p:nvSpPr>
          <p:spPr bwMode="auto">
            <a:xfrm>
              <a:off x="362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3" name="Line 72"/>
            <p:cNvSpPr>
              <a:spLocks noChangeShapeType="1"/>
            </p:cNvSpPr>
            <p:nvPr/>
          </p:nvSpPr>
          <p:spPr bwMode="auto">
            <a:xfrm flipH="1">
              <a:off x="3834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Line 73"/>
            <p:cNvSpPr>
              <a:spLocks noChangeShapeType="1"/>
            </p:cNvSpPr>
            <p:nvPr/>
          </p:nvSpPr>
          <p:spPr bwMode="auto">
            <a:xfrm>
              <a:off x="373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Line 74"/>
            <p:cNvSpPr>
              <a:spLocks noChangeShapeType="1"/>
            </p:cNvSpPr>
            <p:nvPr/>
          </p:nvSpPr>
          <p:spPr bwMode="auto">
            <a:xfrm>
              <a:off x="4554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Line 75"/>
            <p:cNvSpPr>
              <a:spLocks noChangeShapeType="1"/>
            </p:cNvSpPr>
            <p:nvPr/>
          </p:nvSpPr>
          <p:spPr bwMode="auto">
            <a:xfrm flipV="1">
              <a:off x="3354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7" name="Text Box 76"/>
            <p:cNvSpPr txBox="1">
              <a:spLocks noChangeArrowheads="1"/>
            </p:cNvSpPr>
            <p:nvPr/>
          </p:nvSpPr>
          <p:spPr bwMode="auto">
            <a:xfrm>
              <a:off x="4319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778" name="Text Box 77"/>
            <p:cNvSpPr txBox="1">
              <a:spLocks noChangeArrowheads="1"/>
            </p:cNvSpPr>
            <p:nvPr/>
          </p:nvSpPr>
          <p:spPr bwMode="auto">
            <a:xfrm>
              <a:off x="3796" y="245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1779" name="Text Box 78"/>
            <p:cNvSpPr txBox="1">
              <a:spLocks noChangeArrowheads="1"/>
            </p:cNvSpPr>
            <p:nvPr/>
          </p:nvSpPr>
          <p:spPr bwMode="auto">
            <a:xfrm>
              <a:off x="4319" y="241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352335" name="Rectangle 79"/>
          <p:cNvSpPr>
            <a:spLocks noChangeArrowheads="1"/>
          </p:cNvSpPr>
          <p:nvPr/>
        </p:nvSpPr>
        <p:spPr bwMode="auto">
          <a:xfrm>
            <a:off x="5486400" y="6019800"/>
            <a:ext cx="335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rgbClr val="910303"/>
                </a:solidFill>
                <a:latin typeface="Times New Roman" pitchFamily="18" charset="0"/>
              </a:rPr>
              <a:t>Conceivable!!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94" grpId="0"/>
      <p:bldP spid="3523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909F4-4D10-4002-AC76-204F1333B6B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533400" y="1295400"/>
            <a:ext cx="3429000" cy="2743200"/>
            <a:chOff x="336" y="1440"/>
            <a:chExt cx="2160" cy="1728"/>
          </a:xfrm>
        </p:grpSpPr>
        <p:sp>
          <p:nvSpPr>
            <p:cNvPr id="32804" name="Text Box 6"/>
            <p:cNvSpPr txBox="1">
              <a:spLocks noChangeArrowheads="1"/>
            </p:cNvSpPr>
            <p:nvPr/>
          </p:nvSpPr>
          <p:spPr bwMode="auto">
            <a:xfrm>
              <a:off x="2208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805" name="Text Box 7"/>
            <p:cNvSpPr txBox="1">
              <a:spLocks noChangeArrowheads="1"/>
            </p:cNvSpPr>
            <p:nvPr/>
          </p:nvSpPr>
          <p:spPr bwMode="auto">
            <a:xfrm>
              <a:off x="336" y="288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2806" name="Text Box 8"/>
            <p:cNvSpPr txBox="1">
              <a:spLocks noChangeArrowheads="1"/>
            </p:cNvSpPr>
            <p:nvPr/>
          </p:nvSpPr>
          <p:spPr bwMode="auto">
            <a:xfrm>
              <a:off x="1296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807" name="Oval 9"/>
            <p:cNvSpPr>
              <a:spLocks noChangeArrowheads="1"/>
            </p:cNvSpPr>
            <p:nvPr/>
          </p:nvSpPr>
          <p:spPr bwMode="auto">
            <a:xfrm>
              <a:off x="457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8" name="Oval 10"/>
            <p:cNvSpPr>
              <a:spLocks noChangeArrowheads="1"/>
            </p:cNvSpPr>
            <p:nvPr/>
          </p:nvSpPr>
          <p:spPr bwMode="auto">
            <a:xfrm>
              <a:off x="2180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9" name="Oval 11"/>
            <p:cNvSpPr>
              <a:spLocks noChangeArrowheads="1"/>
            </p:cNvSpPr>
            <p:nvPr/>
          </p:nvSpPr>
          <p:spPr bwMode="auto">
            <a:xfrm>
              <a:off x="457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0" name="Oval 12"/>
            <p:cNvSpPr>
              <a:spLocks noChangeArrowheads="1"/>
            </p:cNvSpPr>
            <p:nvPr/>
          </p:nvSpPr>
          <p:spPr bwMode="auto">
            <a:xfrm>
              <a:off x="2169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1" name="Line 13"/>
            <p:cNvSpPr>
              <a:spLocks noChangeShapeType="1"/>
            </p:cNvSpPr>
            <p:nvPr/>
          </p:nvSpPr>
          <p:spPr bwMode="auto">
            <a:xfrm>
              <a:off x="583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Text Box 14"/>
            <p:cNvSpPr txBox="1">
              <a:spLocks noChangeArrowheads="1"/>
            </p:cNvSpPr>
            <p:nvPr/>
          </p:nvSpPr>
          <p:spPr bwMode="auto">
            <a:xfrm>
              <a:off x="378" y="14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13" name="Text Box 15"/>
            <p:cNvSpPr txBox="1">
              <a:spLocks noChangeArrowheads="1"/>
            </p:cNvSpPr>
            <p:nvPr/>
          </p:nvSpPr>
          <p:spPr bwMode="auto">
            <a:xfrm>
              <a:off x="2284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14" name="Line 16"/>
            <p:cNvSpPr>
              <a:spLocks noChangeShapeType="1"/>
            </p:cNvSpPr>
            <p:nvPr/>
          </p:nvSpPr>
          <p:spPr bwMode="auto">
            <a:xfrm flipV="1">
              <a:off x="666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5" name="Line 17"/>
            <p:cNvSpPr>
              <a:spLocks noChangeShapeType="1"/>
            </p:cNvSpPr>
            <p:nvPr/>
          </p:nvSpPr>
          <p:spPr bwMode="auto">
            <a:xfrm>
              <a:off x="2270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6" name="Line 18"/>
            <p:cNvSpPr>
              <a:spLocks noChangeShapeType="1"/>
            </p:cNvSpPr>
            <p:nvPr/>
          </p:nvSpPr>
          <p:spPr bwMode="auto">
            <a:xfrm flipH="1" flipV="1">
              <a:off x="666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7" name="Line 19"/>
            <p:cNvSpPr>
              <a:spLocks noChangeShapeType="1"/>
            </p:cNvSpPr>
            <p:nvPr/>
          </p:nvSpPr>
          <p:spPr bwMode="auto">
            <a:xfrm flipH="1">
              <a:off x="1089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8" name="Line 20"/>
            <p:cNvSpPr>
              <a:spLocks noChangeShapeType="1"/>
            </p:cNvSpPr>
            <p:nvPr/>
          </p:nvSpPr>
          <p:spPr bwMode="auto">
            <a:xfrm flipV="1">
              <a:off x="1866" y="1831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9" name="Oval 21"/>
            <p:cNvSpPr>
              <a:spLocks noChangeArrowheads="1"/>
            </p:cNvSpPr>
            <p:nvPr/>
          </p:nvSpPr>
          <p:spPr bwMode="auto">
            <a:xfrm>
              <a:off x="1707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0" name="Text Box 22"/>
            <p:cNvSpPr txBox="1">
              <a:spLocks noChangeArrowheads="1"/>
            </p:cNvSpPr>
            <p:nvPr/>
          </p:nvSpPr>
          <p:spPr bwMode="auto">
            <a:xfrm>
              <a:off x="1055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21" name="Oval 23"/>
            <p:cNvSpPr>
              <a:spLocks noChangeArrowheads="1"/>
            </p:cNvSpPr>
            <p:nvPr/>
          </p:nvSpPr>
          <p:spPr bwMode="auto">
            <a:xfrm>
              <a:off x="170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2" name="Oval 24"/>
            <p:cNvSpPr>
              <a:spLocks noChangeArrowheads="1"/>
            </p:cNvSpPr>
            <p:nvPr/>
          </p:nvSpPr>
          <p:spPr bwMode="auto">
            <a:xfrm>
              <a:off x="906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3" name="Oval 25"/>
            <p:cNvSpPr>
              <a:spLocks noChangeArrowheads="1"/>
            </p:cNvSpPr>
            <p:nvPr/>
          </p:nvSpPr>
          <p:spPr bwMode="auto">
            <a:xfrm>
              <a:off x="891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4" name="Line 26"/>
            <p:cNvSpPr>
              <a:spLocks noChangeShapeType="1"/>
            </p:cNvSpPr>
            <p:nvPr/>
          </p:nvSpPr>
          <p:spPr bwMode="auto">
            <a:xfrm flipH="1">
              <a:off x="1098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5" name="Line 27"/>
            <p:cNvSpPr>
              <a:spLocks noChangeShapeType="1"/>
            </p:cNvSpPr>
            <p:nvPr/>
          </p:nvSpPr>
          <p:spPr bwMode="auto">
            <a:xfrm>
              <a:off x="1002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6" name="Line 28"/>
            <p:cNvSpPr>
              <a:spLocks noChangeShapeType="1"/>
            </p:cNvSpPr>
            <p:nvPr/>
          </p:nvSpPr>
          <p:spPr bwMode="auto">
            <a:xfrm>
              <a:off x="181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7" name="Line 29"/>
            <p:cNvSpPr>
              <a:spLocks noChangeShapeType="1"/>
            </p:cNvSpPr>
            <p:nvPr/>
          </p:nvSpPr>
          <p:spPr bwMode="auto">
            <a:xfrm flipV="1">
              <a:off x="618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8" name="Text Box 30"/>
            <p:cNvSpPr txBox="1">
              <a:spLocks noChangeArrowheads="1"/>
            </p:cNvSpPr>
            <p:nvPr/>
          </p:nvSpPr>
          <p:spPr bwMode="auto">
            <a:xfrm>
              <a:off x="1599" y="178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2829" name="Text Box 31"/>
            <p:cNvSpPr txBox="1">
              <a:spLocks noChangeArrowheads="1"/>
            </p:cNvSpPr>
            <p:nvPr/>
          </p:nvSpPr>
          <p:spPr bwMode="auto">
            <a:xfrm>
              <a:off x="1050" y="24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2830" name="Text Box 32"/>
            <p:cNvSpPr txBox="1">
              <a:spLocks noChangeArrowheads="1"/>
            </p:cNvSpPr>
            <p:nvPr/>
          </p:nvSpPr>
          <p:spPr bwMode="auto">
            <a:xfrm>
              <a:off x="1578" y="2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2773" name="Group 33"/>
          <p:cNvGrpSpPr>
            <a:grpSpLocks/>
          </p:cNvGrpSpPr>
          <p:nvPr/>
        </p:nvGrpSpPr>
        <p:grpSpPr bwMode="auto">
          <a:xfrm>
            <a:off x="4953000" y="1295400"/>
            <a:ext cx="3317875" cy="2667000"/>
            <a:chOff x="3120" y="1440"/>
            <a:chExt cx="2090" cy="1680"/>
          </a:xfrm>
        </p:grpSpPr>
        <p:sp>
          <p:nvSpPr>
            <p:cNvPr id="32777" name="Text Box 34"/>
            <p:cNvSpPr txBox="1">
              <a:spLocks noChangeArrowheads="1"/>
            </p:cNvSpPr>
            <p:nvPr/>
          </p:nvSpPr>
          <p:spPr bwMode="auto">
            <a:xfrm>
              <a:off x="497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778" name="Text Box 35"/>
            <p:cNvSpPr txBox="1">
              <a:spLocks noChangeArrowheads="1"/>
            </p:cNvSpPr>
            <p:nvPr/>
          </p:nvSpPr>
          <p:spPr bwMode="auto">
            <a:xfrm>
              <a:off x="3120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2779" name="Text Box 36"/>
            <p:cNvSpPr txBox="1">
              <a:spLocks noChangeArrowheads="1"/>
            </p:cNvSpPr>
            <p:nvPr/>
          </p:nvSpPr>
          <p:spPr bwMode="auto">
            <a:xfrm>
              <a:off x="4032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780" name="Oval 37"/>
            <p:cNvSpPr>
              <a:spLocks noChangeArrowheads="1"/>
            </p:cNvSpPr>
            <p:nvPr/>
          </p:nvSpPr>
          <p:spPr bwMode="auto">
            <a:xfrm>
              <a:off x="3193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1" name="Oval 38"/>
            <p:cNvSpPr>
              <a:spLocks noChangeArrowheads="1"/>
            </p:cNvSpPr>
            <p:nvPr/>
          </p:nvSpPr>
          <p:spPr bwMode="auto">
            <a:xfrm>
              <a:off x="4916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2" name="Oval 39"/>
            <p:cNvSpPr>
              <a:spLocks noChangeArrowheads="1"/>
            </p:cNvSpPr>
            <p:nvPr/>
          </p:nvSpPr>
          <p:spPr bwMode="auto">
            <a:xfrm>
              <a:off x="3193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3" name="Oval 40"/>
            <p:cNvSpPr>
              <a:spLocks noChangeArrowheads="1"/>
            </p:cNvSpPr>
            <p:nvPr/>
          </p:nvSpPr>
          <p:spPr bwMode="auto">
            <a:xfrm>
              <a:off x="4905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4" name="Line 41"/>
            <p:cNvSpPr>
              <a:spLocks noChangeShapeType="1"/>
            </p:cNvSpPr>
            <p:nvPr/>
          </p:nvSpPr>
          <p:spPr bwMode="auto">
            <a:xfrm>
              <a:off x="3319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5" name="Text Box 42"/>
            <p:cNvSpPr txBox="1">
              <a:spLocks noChangeArrowheads="1"/>
            </p:cNvSpPr>
            <p:nvPr/>
          </p:nvSpPr>
          <p:spPr bwMode="auto">
            <a:xfrm>
              <a:off x="3124" y="14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2786" name="Text Box 43"/>
            <p:cNvSpPr txBox="1">
              <a:spLocks noChangeArrowheads="1"/>
            </p:cNvSpPr>
            <p:nvPr/>
          </p:nvSpPr>
          <p:spPr bwMode="auto">
            <a:xfrm>
              <a:off x="5041" y="14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2787" name="Line 44"/>
            <p:cNvSpPr>
              <a:spLocks noChangeShapeType="1"/>
            </p:cNvSpPr>
            <p:nvPr/>
          </p:nvSpPr>
          <p:spPr bwMode="auto">
            <a:xfrm flipV="1">
              <a:off x="3402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Line 45"/>
            <p:cNvSpPr>
              <a:spLocks noChangeShapeType="1"/>
            </p:cNvSpPr>
            <p:nvPr/>
          </p:nvSpPr>
          <p:spPr bwMode="auto">
            <a:xfrm>
              <a:off x="5006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9" name="Line 46"/>
            <p:cNvSpPr>
              <a:spLocks noChangeShapeType="1"/>
            </p:cNvSpPr>
            <p:nvPr/>
          </p:nvSpPr>
          <p:spPr bwMode="auto">
            <a:xfrm flipH="1" flipV="1">
              <a:off x="3402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0" name="Line 47"/>
            <p:cNvSpPr>
              <a:spLocks noChangeShapeType="1"/>
            </p:cNvSpPr>
            <p:nvPr/>
          </p:nvSpPr>
          <p:spPr bwMode="auto">
            <a:xfrm flipH="1">
              <a:off x="3825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Line 48"/>
            <p:cNvSpPr>
              <a:spLocks noChangeShapeType="1"/>
            </p:cNvSpPr>
            <p:nvPr/>
          </p:nvSpPr>
          <p:spPr bwMode="auto">
            <a:xfrm>
              <a:off x="3360" y="182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2" name="Oval 49"/>
            <p:cNvSpPr>
              <a:spLocks noChangeArrowheads="1"/>
            </p:cNvSpPr>
            <p:nvPr/>
          </p:nvSpPr>
          <p:spPr bwMode="auto">
            <a:xfrm>
              <a:off x="4443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3" name="Text Box 50"/>
            <p:cNvSpPr txBox="1">
              <a:spLocks noChangeArrowheads="1"/>
            </p:cNvSpPr>
            <p:nvPr/>
          </p:nvSpPr>
          <p:spPr bwMode="auto">
            <a:xfrm>
              <a:off x="3770" y="178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32794" name="Oval 51"/>
            <p:cNvSpPr>
              <a:spLocks noChangeArrowheads="1"/>
            </p:cNvSpPr>
            <p:nvPr/>
          </p:nvSpPr>
          <p:spPr bwMode="auto">
            <a:xfrm>
              <a:off x="4443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5" name="Oval 52"/>
            <p:cNvSpPr>
              <a:spLocks noChangeArrowheads="1"/>
            </p:cNvSpPr>
            <p:nvPr/>
          </p:nvSpPr>
          <p:spPr bwMode="auto">
            <a:xfrm>
              <a:off x="3642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6" name="Oval 53"/>
            <p:cNvSpPr>
              <a:spLocks noChangeArrowheads="1"/>
            </p:cNvSpPr>
            <p:nvPr/>
          </p:nvSpPr>
          <p:spPr bwMode="auto">
            <a:xfrm>
              <a:off x="362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7" name="Line 54"/>
            <p:cNvSpPr>
              <a:spLocks noChangeShapeType="1"/>
            </p:cNvSpPr>
            <p:nvPr/>
          </p:nvSpPr>
          <p:spPr bwMode="auto">
            <a:xfrm flipH="1">
              <a:off x="3834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8" name="Line 55"/>
            <p:cNvSpPr>
              <a:spLocks noChangeShapeType="1"/>
            </p:cNvSpPr>
            <p:nvPr/>
          </p:nvSpPr>
          <p:spPr bwMode="auto">
            <a:xfrm>
              <a:off x="373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9" name="Line 56"/>
            <p:cNvSpPr>
              <a:spLocks noChangeShapeType="1"/>
            </p:cNvSpPr>
            <p:nvPr/>
          </p:nvSpPr>
          <p:spPr bwMode="auto">
            <a:xfrm>
              <a:off x="4554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0" name="Line 57"/>
            <p:cNvSpPr>
              <a:spLocks noChangeShapeType="1"/>
            </p:cNvSpPr>
            <p:nvPr/>
          </p:nvSpPr>
          <p:spPr bwMode="auto">
            <a:xfrm flipV="1">
              <a:off x="3354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1" name="Text Box 58"/>
            <p:cNvSpPr txBox="1">
              <a:spLocks noChangeArrowheads="1"/>
            </p:cNvSpPr>
            <p:nvPr/>
          </p:nvSpPr>
          <p:spPr bwMode="auto">
            <a:xfrm>
              <a:off x="4319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802" name="Text Box 59"/>
            <p:cNvSpPr txBox="1">
              <a:spLocks noChangeArrowheads="1"/>
            </p:cNvSpPr>
            <p:nvPr/>
          </p:nvSpPr>
          <p:spPr bwMode="auto">
            <a:xfrm>
              <a:off x="3796" y="245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803" name="Text Box 60"/>
            <p:cNvSpPr txBox="1">
              <a:spLocks noChangeArrowheads="1"/>
            </p:cNvSpPr>
            <p:nvPr/>
          </p:nvSpPr>
          <p:spPr bwMode="auto">
            <a:xfrm>
              <a:off x="4319" y="241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353341" name="Rectangle 61"/>
          <p:cNvSpPr>
            <a:spLocks noChangeArrowheads="1"/>
          </p:cNvSpPr>
          <p:nvPr/>
        </p:nvSpPr>
        <p:spPr bwMode="auto">
          <a:xfrm>
            <a:off x="4419600" y="5943600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rgbClr val="910303"/>
                </a:solidFill>
                <a:latin typeface="Times New Roman" pitchFamily="18" charset="0"/>
              </a:rPr>
              <a:t>Not isomorphism!!</a:t>
            </a:r>
          </a:p>
        </p:txBody>
      </p:sp>
      <p:graphicFrame>
        <p:nvGraphicFramePr>
          <p:cNvPr id="353343" name="Object 6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4297363"/>
          <a:ext cx="73152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3" imgW="2565400" imgH="203200" progId="Equation.DSMT4">
                  <p:embed/>
                </p:oleObj>
              </mc:Choice>
              <mc:Fallback>
                <p:oleObj name="Equation" r:id="rId3" imgW="2565400" imgH="203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97363"/>
                        <a:ext cx="73152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44" name="Rectangle 64"/>
          <p:cNvSpPr>
            <a:spLocks noChangeArrowheads="1"/>
          </p:cNvSpPr>
          <p:nvPr/>
        </p:nvSpPr>
        <p:spPr bwMode="auto">
          <a:xfrm>
            <a:off x="228600" y="51054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However, their adjacent vertices are different for their degrees are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41" grpId="0"/>
      <p:bldP spid="3533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0C69A-FF07-486E-ADFB-C5CB81F0366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Not isomorphism example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Another way is to note that the </a:t>
            </a:r>
            <a:r>
              <a:rPr lang="en-US" altLang="zh-CN" dirty="0" err="1">
                <a:ea typeface="宋体" pitchFamily="2" charset="-122"/>
              </a:rPr>
              <a:t>subgraphs</a:t>
            </a:r>
            <a:r>
              <a:rPr lang="en-US" altLang="zh-CN" dirty="0">
                <a:ea typeface="宋体" pitchFamily="2" charset="-122"/>
              </a:rPr>
              <a:t> of G and H made up of vertices of degree 3.</a:t>
            </a:r>
          </a:p>
          <a:p>
            <a:r>
              <a:rPr lang="en-US" altLang="zh-CN" dirty="0">
                <a:ea typeface="宋体" pitchFamily="2" charset="-122"/>
              </a:rPr>
              <a:t>if these two graphs are isomorphic, the edges connecting them must be isomorphic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DEFF8-7809-448F-AC60-BF3AD25D503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34821" name="Oval 8"/>
          <p:cNvSpPr>
            <a:spLocks noChangeArrowheads="1"/>
          </p:cNvSpPr>
          <p:nvPr/>
        </p:nvSpPr>
        <p:spPr bwMode="auto">
          <a:xfrm>
            <a:off x="3460750" y="16875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Oval 9"/>
          <p:cNvSpPr>
            <a:spLocks noChangeArrowheads="1"/>
          </p:cNvSpPr>
          <p:nvPr/>
        </p:nvSpPr>
        <p:spPr bwMode="auto">
          <a:xfrm>
            <a:off x="7254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Text Box 13"/>
          <p:cNvSpPr txBox="1">
            <a:spLocks noChangeArrowheads="1"/>
          </p:cNvSpPr>
          <p:nvPr/>
        </p:nvSpPr>
        <p:spPr bwMode="auto">
          <a:xfrm>
            <a:off x="362585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34824" name="Line 18"/>
          <p:cNvSpPr>
            <a:spLocks noChangeShapeType="1"/>
          </p:cNvSpPr>
          <p:nvPr/>
        </p:nvSpPr>
        <p:spPr bwMode="auto">
          <a:xfrm flipV="1">
            <a:off x="2962275" y="191611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Oval 21"/>
          <p:cNvSpPr>
            <a:spLocks noChangeArrowheads="1"/>
          </p:cNvSpPr>
          <p:nvPr/>
        </p:nvSpPr>
        <p:spPr bwMode="auto">
          <a:xfrm>
            <a:off x="2709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Oval 22"/>
          <p:cNvSpPr>
            <a:spLocks noChangeArrowheads="1"/>
          </p:cNvSpPr>
          <p:nvPr/>
        </p:nvSpPr>
        <p:spPr bwMode="auto">
          <a:xfrm>
            <a:off x="1438275" y="27543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7" name="Line 27"/>
          <p:cNvSpPr>
            <a:spLocks noChangeShapeType="1"/>
          </p:cNvSpPr>
          <p:nvPr/>
        </p:nvSpPr>
        <p:spPr bwMode="auto">
          <a:xfrm flipV="1">
            <a:off x="981075" y="298291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28" name="Text Box 33"/>
          <p:cNvSpPr txBox="1">
            <a:spLocks noChangeArrowheads="1"/>
          </p:cNvSpPr>
          <p:nvPr/>
        </p:nvSpPr>
        <p:spPr bwMode="auto">
          <a:xfrm>
            <a:off x="4953000" y="3352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</a:t>
            </a:r>
          </a:p>
        </p:txBody>
      </p:sp>
      <p:sp>
        <p:nvSpPr>
          <p:cNvPr id="34829" name="Oval 35"/>
          <p:cNvSpPr>
            <a:spLocks noChangeArrowheads="1"/>
          </p:cNvSpPr>
          <p:nvPr/>
        </p:nvSpPr>
        <p:spPr bwMode="auto">
          <a:xfrm>
            <a:off x="5068888" y="16954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0" name="Oval 37"/>
          <p:cNvSpPr>
            <a:spLocks noChangeArrowheads="1"/>
          </p:cNvSpPr>
          <p:nvPr/>
        </p:nvSpPr>
        <p:spPr bwMode="auto">
          <a:xfrm>
            <a:off x="50688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268913" y="19510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4959350" y="13065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s</a:t>
            </a:r>
          </a:p>
        </p:txBody>
      </p:sp>
      <p:sp>
        <p:nvSpPr>
          <p:cNvPr id="34833" name="Line 46"/>
          <p:cNvSpPr>
            <a:spLocks noChangeShapeType="1"/>
          </p:cNvSpPr>
          <p:nvPr/>
        </p:nvSpPr>
        <p:spPr bwMode="auto">
          <a:xfrm>
            <a:off x="5334000" y="1905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34" name="Text Box 48"/>
          <p:cNvSpPr txBox="1">
            <a:spLocks noChangeArrowheads="1"/>
          </p:cNvSpPr>
          <p:nvPr/>
        </p:nvSpPr>
        <p:spPr bwMode="auto">
          <a:xfrm>
            <a:off x="5984875" y="1839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w</a:t>
            </a:r>
          </a:p>
        </p:txBody>
      </p:sp>
      <p:sp>
        <p:nvSpPr>
          <p:cNvPr id="34835" name="Oval 50"/>
          <p:cNvSpPr>
            <a:spLocks noChangeArrowheads="1"/>
          </p:cNvSpPr>
          <p:nvPr/>
        </p:nvSpPr>
        <p:spPr bwMode="auto">
          <a:xfrm>
            <a:off x="5781675" y="27543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6" name="Oval 51"/>
          <p:cNvSpPr>
            <a:spLocks noChangeArrowheads="1"/>
          </p:cNvSpPr>
          <p:nvPr/>
        </p:nvSpPr>
        <p:spPr bwMode="auto">
          <a:xfrm>
            <a:off x="5757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7" name="Line 53"/>
          <p:cNvSpPr>
            <a:spLocks noChangeShapeType="1"/>
          </p:cNvSpPr>
          <p:nvPr/>
        </p:nvSpPr>
        <p:spPr bwMode="auto">
          <a:xfrm>
            <a:off x="5934075" y="24495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38" name="Line 55"/>
          <p:cNvSpPr>
            <a:spLocks noChangeShapeType="1"/>
          </p:cNvSpPr>
          <p:nvPr/>
        </p:nvSpPr>
        <p:spPr bwMode="auto">
          <a:xfrm flipV="1">
            <a:off x="5324475" y="298291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39" name="Text Box 57"/>
          <p:cNvSpPr txBox="1">
            <a:spLocks noChangeArrowheads="1"/>
          </p:cNvSpPr>
          <p:nvPr/>
        </p:nvSpPr>
        <p:spPr bwMode="auto">
          <a:xfrm>
            <a:off x="6026150" y="2906713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z</a:t>
            </a:r>
          </a:p>
        </p:txBody>
      </p:sp>
      <p:sp>
        <p:nvSpPr>
          <p:cNvPr id="354363" name="Rectangle 59"/>
          <p:cNvSpPr>
            <a:spLocks noChangeArrowheads="1"/>
          </p:cNvSpPr>
          <p:nvPr/>
        </p:nvSpPr>
        <p:spPr bwMode="auto">
          <a:xfrm>
            <a:off x="725488" y="5602224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 dirty="0">
                <a:solidFill>
                  <a:srgbClr val="910303"/>
                </a:solidFill>
                <a:latin typeface="Times New Roman" pitchFamily="18" charset="0"/>
              </a:rPr>
              <a:t>Not isomorphism!!</a:t>
            </a: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228600" y="4191000"/>
            <a:ext cx="8534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 err="1"/>
              <a:t>subgraphs</a:t>
            </a:r>
            <a:r>
              <a:rPr lang="en-US" altLang="zh-CN" sz="2800" dirty="0"/>
              <a:t> of  vertices of degree 3 are different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4843" name="Text Box 62"/>
          <p:cNvSpPr txBox="1">
            <a:spLocks noChangeArrowheads="1"/>
          </p:cNvSpPr>
          <p:nvPr/>
        </p:nvSpPr>
        <p:spPr bwMode="auto">
          <a:xfrm>
            <a:off x="1447800" y="2286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h</a:t>
            </a:r>
          </a:p>
        </p:txBody>
      </p:sp>
      <p:sp>
        <p:nvSpPr>
          <p:cNvPr id="34844" name="Text Box 63"/>
          <p:cNvSpPr txBox="1">
            <a:spLocks noChangeArrowheads="1"/>
          </p:cNvSpPr>
          <p:nvPr/>
        </p:nvSpPr>
        <p:spPr bwMode="auto">
          <a:xfrm>
            <a:off x="2514600" y="2362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  <p:grpSp>
        <p:nvGrpSpPr>
          <p:cNvPr id="354368" name="Group 64"/>
          <p:cNvGrpSpPr>
            <a:grpSpLocks/>
          </p:cNvGrpSpPr>
          <p:nvPr/>
        </p:nvGrpSpPr>
        <p:grpSpPr bwMode="auto">
          <a:xfrm>
            <a:off x="600075" y="1295400"/>
            <a:ext cx="3362325" cy="2667000"/>
            <a:chOff x="378" y="1440"/>
            <a:chExt cx="2118" cy="1680"/>
          </a:xfrm>
        </p:grpSpPr>
        <p:sp>
          <p:nvSpPr>
            <p:cNvPr id="34874" name="Text Box 65"/>
            <p:cNvSpPr txBox="1">
              <a:spLocks noChangeArrowheads="1"/>
            </p:cNvSpPr>
            <p:nvPr/>
          </p:nvSpPr>
          <p:spPr bwMode="auto">
            <a:xfrm>
              <a:off x="2208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76" name="Text Box 67"/>
            <p:cNvSpPr txBox="1">
              <a:spLocks noChangeArrowheads="1"/>
            </p:cNvSpPr>
            <p:nvPr/>
          </p:nvSpPr>
          <p:spPr bwMode="auto">
            <a:xfrm>
              <a:off x="1296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77" name="Oval 68"/>
            <p:cNvSpPr>
              <a:spLocks noChangeArrowheads="1"/>
            </p:cNvSpPr>
            <p:nvPr/>
          </p:nvSpPr>
          <p:spPr bwMode="auto">
            <a:xfrm>
              <a:off x="457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8" name="Oval 69"/>
            <p:cNvSpPr>
              <a:spLocks noChangeArrowheads="1"/>
            </p:cNvSpPr>
            <p:nvPr/>
          </p:nvSpPr>
          <p:spPr bwMode="auto">
            <a:xfrm>
              <a:off x="2180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9" name="Oval 70"/>
            <p:cNvSpPr>
              <a:spLocks noChangeArrowheads="1"/>
            </p:cNvSpPr>
            <p:nvPr/>
          </p:nvSpPr>
          <p:spPr bwMode="auto">
            <a:xfrm>
              <a:off x="457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0" name="Oval 71"/>
            <p:cNvSpPr>
              <a:spLocks noChangeArrowheads="1"/>
            </p:cNvSpPr>
            <p:nvPr/>
          </p:nvSpPr>
          <p:spPr bwMode="auto">
            <a:xfrm>
              <a:off x="2169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1" name="Line 72"/>
            <p:cNvSpPr>
              <a:spLocks noChangeShapeType="1"/>
            </p:cNvSpPr>
            <p:nvPr/>
          </p:nvSpPr>
          <p:spPr bwMode="auto">
            <a:xfrm>
              <a:off x="583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2" name="Text Box 73"/>
            <p:cNvSpPr txBox="1">
              <a:spLocks noChangeArrowheads="1"/>
            </p:cNvSpPr>
            <p:nvPr/>
          </p:nvSpPr>
          <p:spPr bwMode="auto">
            <a:xfrm>
              <a:off x="378" y="14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83" name="Text Box 74"/>
            <p:cNvSpPr txBox="1">
              <a:spLocks noChangeArrowheads="1"/>
            </p:cNvSpPr>
            <p:nvPr/>
          </p:nvSpPr>
          <p:spPr bwMode="auto">
            <a:xfrm>
              <a:off x="2284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84" name="Line 75"/>
            <p:cNvSpPr>
              <a:spLocks noChangeShapeType="1"/>
            </p:cNvSpPr>
            <p:nvPr/>
          </p:nvSpPr>
          <p:spPr bwMode="auto">
            <a:xfrm flipV="1">
              <a:off x="666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5" name="Line 76"/>
            <p:cNvSpPr>
              <a:spLocks noChangeShapeType="1"/>
            </p:cNvSpPr>
            <p:nvPr/>
          </p:nvSpPr>
          <p:spPr bwMode="auto">
            <a:xfrm>
              <a:off x="2270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6" name="Line 77"/>
            <p:cNvSpPr>
              <a:spLocks noChangeShapeType="1"/>
            </p:cNvSpPr>
            <p:nvPr/>
          </p:nvSpPr>
          <p:spPr bwMode="auto">
            <a:xfrm flipH="1" flipV="1">
              <a:off x="666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7" name="Line 78"/>
            <p:cNvSpPr>
              <a:spLocks noChangeShapeType="1"/>
            </p:cNvSpPr>
            <p:nvPr/>
          </p:nvSpPr>
          <p:spPr bwMode="auto">
            <a:xfrm flipH="1">
              <a:off x="1089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8" name="Line 79"/>
            <p:cNvSpPr>
              <a:spLocks noChangeShapeType="1"/>
            </p:cNvSpPr>
            <p:nvPr/>
          </p:nvSpPr>
          <p:spPr bwMode="auto">
            <a:xfrm flipV="1">
              <a:off x="1866" y="1831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89" name="Oval 80"/>
            <p:cNvSpPr>
              <a:spLocks noChangeArrowheads="1"/>
            </p:cNvSpPr>
            <p:nvPr/>
          </p:nvSpPr>
          <p:spPr bwMode="auto">
            <a:xfrm>
              <a:off x="1707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0" name="Text Box 81"/>
            <p:cNvSpPr txBox="1">
              <a:spLocks noChangeArrowheads="1"/>
            </p:cNvSpPr>
            <p:nvPr/>
          </p:nvSpPr>
          <p:spPr bwMode="auto">
            <a:xfrm>
              <a:off x="1055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891" name="Oval 82"/>
            <p:cNvSpPr>
              <a:spLocks noChangeArrowheads="1"/>
            </p:cNvSpPr>
            <p:nvPr/>
          </p:nvSpPr>
          <p:spPr bwMode="auto">
            <a:xfrm>
              <a:off x="170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2" name="Oval 83"/>
            <p:cNvSpPr>
              <a:spLocks noChangeArrowheads="1"/>
            </p:cNvSpPr>
            <p:nvPr/>
          </p:nvSpPr>
          <p:spPr bwMode="auto">
            <a:xfrm>
              <a:off x="906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3" name="Oval 84"/>
            <p:cNvSpPr>
              <a:spLocks noChangeArrowheads="1"/>
            </p:cNvSpPr>
            <p:nvPr/>
          </p:nvSpPr>
          <p:spPr bwMode="auto">
            <a:xfrm>
              <a:off x="891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4" name="Line 85"/>
            <p:cNvSpPr>
              <a:spLocks noChangeShapeType="1"/>
            </p:cNvSpPr>
            <p:nvPr/>
          </p:nvSpPr>
          <p:spPr bwMode="auto">
            <a:xfrm flipH="1">
              <a:off x="1098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5" name="Line 86"/>
            <p:cNvSpPr>
              <a:spLocks noChangeShapeType="1"/>
            </p:cNvSpPr>
            <p:nvPr/>
          </p:nvSpPr>
          <p:spPr bwMode="auto">
            <a:xfrm>
              <a:off x="1002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6" name="Line 87"/>
            <p:cNvSpPr>
              <a:spLocks noChangeShapeType="1"/>
            </p:cNvSpPr>
            <p:nvPr/>
          </p:nvSpPr>
          <p:spPr bwMode="auto">
            <a:xfrm>
              <a:off x="181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7" name="Line 88"/>
            <p:cNvSpPr>
              <a:spLocks noChangeShapeType="1"/>
            </p:cNvSpPr>
            <p:nvPr/>
          </p:nvSpPr>
          <p:spPr bwMode="auto">
            <a:xfrm flipV="1">
              <a:off x="618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98" name="Text Box 89"/>
            <p:cNvSpPr txBox="1">
              <a:spLocks noChangeArrowheads="1"/>
            </p:cNvSpPr>
            <p:nvPr/>
          </p:nvSpPr>
          <p:spPr bwMode="auto">
            <a:xfrm>
              <a:off x="1599" y="178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99" name="Text Box 90"/>
            <p:cNvSpPr txBox="1">
              <a:spLocks noChangeArrowheads="1"/>
            </p:cNvSpPr>
            <p:nvPr/>
          </p:nvSpPr>
          <p:spPr bwMode="auto">
            <a:xfrm>
              <a:off x="1050" y="24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4900" name="Text Box 91"/>
            <p:cNvSpPr txBox="1">
              <a:spLocks noChangeArrowheads="1"/>
            </p:cNvSpPr>
            <p:nvPr/>
          </p:nvSpPr>
          <p:spPr bwMode="auto">
            <a:xfrm>
              <a:off x="1578" y="2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54396" name="Group 92"/>
          <p:cNvGrpSpPr>
            <a:grpSpLocks/>
          </p:cNvGrpSpPr>
          <p:nvPr/>
        </p:nvGrpSpPr>
        <p:grpSpPr bwMode="auto">
          <a:xfrm>
            <a:off x="4953000" y="1295400"/>
            <a:ext cx="3317875" cy="2667000"/>
            <a:chOff x="3120" y="1440"/>
            <a:chExt cx="2090" cy="1680"/>
          </a:xfrm>
        </p:grpSpPr>
        <p:sp>
          <p:nvSpPr>
            <p:cNvPr id="34847" name="Text Box 93"/>
            <p:cNvSpPr txBox="1">
              <a:spLocks noChangeArrowheads="1"/>
            </p:cNvSpPr>
            <p:nvPr/>
          </p:nvSpPr>
          <p:spPr bwMode="auto">
            <a:xfrm>
              <a:off x="4972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4848" name="Text Box 94"/>
            <p:cNvSpPr txBox="1">
              <a:spLocks noChangeArrowheads="1"/>
            </p:cNvSpPr>
            <p:nvPr/>
          </p:nvSpPr>
          <p:spPr bwMode="auto">
            <a:xfrm>
              <a:off x="3120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4849" name="Text Box 95"/>
            <p:cNvSpPr txBox="1">
              <a:spLocks noChangeArrowheads="1"/>
            </p:cNvSpPr>
            <p:nvPr/>
          </p:nvSpPr>
          <p:spPr bwMode="auto">
            <a:xfrm>
              <a:off x="4032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50" name="Oval 96"/>
            <p:cNvSpPr>
              <a:spLocks noChangeArrowheads="1"/>
            </p:cNvSpPr>
            <p:nvPr/>
          </p:nvSpPr>
          <p:spPr bwMode="auto">
            <a:xfrm>
              <a:off x="3193" y="1692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1" name="Oval 97"/>
            <p:cNvSpPr>
              <a:spLocks noChangeArrowheads="1"/>
            </p:cNvSpPr>
            <p:nvPr/>
          </p:nvSpPr>
          <p:spPr bwMode="auto">
            <a:xfrm>
              <a:off x="4916" y="168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2" name="Oval 98"/>
            <p:cNvSpPr>
              <a:spLocks noChangeArrowheads="1"/>
            </p:cNvSpPr>
            <p:nvPr/>
          </p:nvSpPr>
          <p:spPr bwMode="auto">
            <a:xfrm>
              <a:off x="3193" y="2660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3" name="Oval 99"/>
            <p:cNvSpPr>
              <a:spLocks noChangeArrowheads="1"/>
            </p:cNvSpPr>
            <p:nvPr/>
          </p:nvSpPr>
          <p:spPr bwMode="auto">
            <a:xfrm>
              <a:off x="4905" y="264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4" name="Line 100"/>
            <p:cNvSpPr>
              <a:spLocks noChangeShapeType="1"/>
            </p:cNvSpPr>
            <p:nvPr/>
          </p:nvSpPr>
          <p:spPr bwMode="auto">
            <a:xfrm>
              <a:off x="3319" y="1853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5" name="Text Box 101"/>
            <p:cNvSpPr txBox="1">
              <a:spLocks noChangeArrowheads="1"/>
            </p:cNvSpPr>
            <p:nvPr/>
          </p:nvSpPr>
          <p:spPr bwMode="auto">
            <a:xfrm>
              <a:off x="3124" y="14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56" name="Text Box 102"/>
            <p:cNvSpPr txBox="1">
              <a:spLocks noChangeArrowheads="1"/>
            </p:cNvSpPr>
            <p:nvPr/>
          </p:nvSpPr>
          <p:spPr bwMode="auto">
            <a:xfrm>
              <a:off x="5041" y="14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4857" name="Line 103"/>
            <p:cNvSpPr>
              <a:spLocks noChangeShapeType="1"/>
            </p:cNvSpPr>
            <p:nvPr/>
          </p:nvSpPr>
          <p:spPr bwMode="auto">
            <a:xfrm flipV="1">
              <a:off x="3402" y="1774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8" name="Line 104"/>
            <p:cNvSpPr>
              <a:spLocks noChangeShapeType="1"/>
            </p:cNvSpPr>
            <p:nvPr/>
          </p:nvSpPr>
          <p:spPr bwMode="auto">
            <a:xfrm>
              <a:off x="5006" y="1889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9" name="Line 105"/>
            <p:cNvSpPr>
              <a:spLocks noChangeShapeType="1"/>
            </p:cNvSpPr>
            <p:nvPr/>
          </p:nvSpPr>
          <p:spPr bwMode="auto">
            <a:xfrm flipH="1" flipV="1">
              <a:off x="3402" y="2743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0" name="Line 106"/>
            <p:cNvSpPr>
              <a:spLocks noChangeShapeType="1"/>
            </p:cNvSpPr>
            <p:nvPr/>
          </p:nvSpPr>
          <p:spPr bwMode="auto">
            <a:xfrm flipH="1">
              <a:off x="3825" y="2059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1" name="Line 107"/>
            <p:cNvSpPr>
              <a:spLocks noChangeShapeType="1"/>
            </p:cNvSpPr>
            <p:nvPr/>
          </p:nvSpPr>
          <p:spPr bwMode="auto">
            <a:xfrm>
              <a:off x="3360" y="182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2" name="Oval 108"/>
            <p:cNvSpPr>
              <a:spLocks noChangeArrowheads="1"/>
            </p:cNvSpPr>
            <p:nvPr/>
          </p:nvSpPr>
          <p:spPr bwMode="auto">
            <a:xfrm>
              <a:off x="4443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3" name="Text Box 109"/>
            <p:cNvSpPr txBox="1">
              <a:spLocks noChangeArrowheads="1"/>
            </p:cNvSpPr>
            <p:nvPr/>
          </p:nvSpPr>
          <p:spPr bwMode="auto">
            <a:xfrm>
              <a:off x="3770" y="178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34864" name="Oval 110"/>
            <p:cNvSpPr>
              <a:spLocks noChangeArrowheads="1"/>
            </p:cNvSpPr>
            <p:nvPr/>
          </p:nvSpPr>
          <p:spPr bwMode="auto">
            <a:xfrm>
              <a:off x="4443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5" name="Oval 111"/>
            <p:cNvSpPr>
              <a:spLocks noChangeArrowheads="1"/>
            </p:cNvSpPr>
            <p:nvPr/>
          </p:nvSpPr>
          <p:spPr bwMode="auto">
            <a:xfrm>
              <a:off x="3642" y="235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6" name="Oval 112"/>
            <p:cNvSpPr>
              <a:spLocks noChangeArrowheads="1"/>
            </p:cNvSpPr>
            <p:nvPr/>
          </p:nvSpPr>
          <p:spPr bwMode="auto">
            <a:xfrm>
              <a:off x="3627" y="1975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7" name="Line 113"/>
            <p:cNvSpPr>
              <a:spLocks noChangeShapeType="1"/>
            </p:cNvSpPr>
            <p:nvPr/>
          </p:nvSpPr>
          <p:spPr bwMode="auto">
            <a:xfrm flipH="1">
              <a:off x="3834" y="245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8" name="Line 114"/>
            <p:cNvSpPr>
              <a:spLocks noChangeShapeType="1"/>
            </p:cNvSpPr>
            <p:nvPr/>
          </p:nvSpPr>
          <p:spPr bwMode="auto">
            <a:xfrm>
              <a:off x="3738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9" name="Line 115"/>
            <p:cNvSpPr>
              <a:spLocks noChangeShapeType="1"/>
            </p:cNvSpPr>
            <p:nvPr/>
          </p:nvSpPr>
          <p:spPr bwMode="auto">
            <a:xfrm>
              <a:off x="4554" y="216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0" name="Line 116"/>
            <p:cNvSpPr>
              <a:spLocks noChangeShapeType="1"/>
            </p:cNvSpPr>
            <p:nvPr/>
          </p:nvSpPr>
          <p:spPr bwMode="auto">
            <a:xfrm flipV="1">
              <a:off x="3354" y="2503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1" name="Text Box 117"/>
            <p:cNvSpPr txBox="1">
              <a:spLocks noChangeArrowheads="1"/>
            </p:cNvSpPr>
            <p:nvPr/>
          </p:nvSpPr>
          <p:spPr bwMode="auto">
            <a:xfrm>
              <a:off x="4319" y="178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4872" name="Text Box 118"/>
            <p:cNvSpPr txBox="1">
              <a:spLocks noChangeArrowheads="1"/>
            </p:cNvSpPr>
            <p:nvPr/>
          </p:nvSpPr>
          <p:spPr bwMode="auto">
            <a:xfrm>
              <a:off x="3796" y="245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4873" name="Text Box 119"/>
            <p:cNvSpPr txBox="1">
              <a:spLocks noChangeArrowheads="1"/>
            </p:cNvSpPr>
            <p:nvPr/>
          </p:nvSpPr>
          <p:spPr bwMode="auto">
            <a:xfrm>
              <a:off x="4319" y="241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3" grpId="0"/>
      <p:bldP spid="3543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576D7-033B-41BE-AD7D-10B32A49FC28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181450E-67BF-4102-930F-8FC28C6BD68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Adjacency and Incidence Matrices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Isomorphism of Graphs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D041B-E967-4371-AF0B-E0C41964985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356377" name="Rectangle 25"/>
          <p:cNvSpPr>
            <a:spLocks noChangeArrowheads="1"/>
          </p:cNvSpPr>
          <p:nvPr/>
        </p:nvSpPr>
        <p:spPr bwMode="auto">
          <a:xfrm>
            <a:off x="-152400" y="4191000"/>
            <a:ext cx="937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</a:rPr>
              <a:t>G and H have 6 vertices and 7 edges. Both have 4 vertices of degree 2 and 2 vertices of degree 3.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</a:rPr>
              <a:t>The </a:t>
            </a:r>
            <a:r>
              <a:rPr lang="en-US" altLang="zh-CN" sz="2800" b="1" dirty="0" err="1">
                <a:latin typeface="Times New Roman" pitchFamily="18" charset="0"/>
              </a:rPr>
              <a:t>subgraphs</a:t>
            </a:r>
            <a:r>
              <a:rPr lang="en-US" altLang="zh-CN" sz="2800" b="1" dirty="0">
                <a:latin typeface="Times New Roman" pitchFamily="18" charset="0"/>
              </a:rPr>
              <a:t> of G and H consisting of all vertices of degree 3 and the edges connecting them are isomorphic.</a:t>
            </a:r>
          </a:p>
        </p:txBody>
      </p:sp>
      <p:sp>
        <p:nvSpPr>
          <p:cNvPr id="36869" name="Oval 12"/>
          <p:cNvSpPr>
            <a:spLocks noChangeArrowheads="1"/>
          </p:cNvSpPr>
          <p:nvPr/>
        </p:nvSpPr>
        <p:spPr bwMode="auto">
          <a:xfrm>
            <a:off x="5068888" y="16954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0" name="Oval 13"/>
          <p:cNvSpPr>
            <a:spLocks noChangeArrowheads="1"/>
          </p:cNvSpPr>
          <p:nvPr/>
        </p:nvSpPr>
        <p:spPr bwMode="auto">
          <a:xfrm>
            <a:off x="50688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Line 14"/>
          <p:cNvSpPr>
            <a:spLocks noChangeShapeType="1"/>
          </p:cNvSpPr>
          <p:nvPr/>
        </p:nvSpPr>
        <p:spPr bwMode="auto">
          <a:xfrm>
            <a:off x="5268913" y="19510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Line 16"/>
          <p:cNvSpPr>
            <a:spLocks noChangeShapeType="1"/>
          </p:cNvSpPr>
          <p:nvPr/>
        </p:nvSpPr>
        <p:spPr bwMode="auto">
          <a:xfrm>
            <a:off x="5334000" y="1905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Oval 19"/>
          <p:cNvSpPr>
            <a:spLocks noChangeArrowheads="1"/>
          </p:cNvSpPr>
          <p:nvPr/>
        </p:nvSpPr>
        <p:spPr bwMode="auto">
          <a:xfrm>
            <a:off x="5757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4" name="Text Box 57"/>
          <p:cNvSpPr txBox="1">
            <a:spLocks noChangeArrowheads="1"/>
          </p:cNvSpPr>
          <p:nvPr/>
        </p:nvSpPr>
        <p:spPr bwMode="auto">
          <a:xfrm>
            <a:off x="7824788" y="33528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v4</a:t>
            </a:r>
          </a:p>
        </p:txBody>
      </p:sp>
      <p:sp>
        <p:nvSpPr>
          <p:cNvPr id="36875" name="Text Box 58"/>
          <p:cNvSpPr txBox="1">
            <a:spLocks noChangeArrowheads="1"/>
          </p:cNvSpPr>
          <p:nvPr/>
        </p:nvSpPr>
        <p:spPr bwMode="auto">
          <a:xfrm>
            <a:off x="49530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v5</a:t>
            </a:r>
          </a:p>
        </p:txBody>
      </p:sp>
      <p:sp>
        <p:nvSpPr>
          <p:cNvPr id="36876" name="Text Box 59"/>
          <p:cNvSpPr txBox="1">
            <a:spLocks noChangeArrowheads="1"/>
          </p:cNvSpPr>
          <p:nvPr/>
        </p:nvSpPr>
        <p:spPr bwMode="auto">
          <a:xfrm>
            <a:off x="640080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6877" name="Oval 60"/>
          <p:cNvSpPr>
            <a:spLocks noChangeArrowheads="1"/>
          </p:cNvSpPr>
          <p:nvPr/>
        </p:nvSpPr>
        <p:spPr bwMode="auto">
          <a:xfrm>
            <a:off x="5068888" y="16954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8" name="Oval 61"/>
          <p:cNvSpPr>
            <a:spLocks noChangeArrowheads="1"/>
          </p:cNvSpPr>
          <p:nvPr/>
        </p:nvSpPr>
        <p:spPr bwMode="auto">
          <a:xfrm>
            <a:off x="7804150" y="16875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9" name="Oval 62"/>
          <p:cNvSpPr>
            <a:spLocks noChangeArrowheads="1"/>
          </p:cNvSpPr>
          <p:nvPr/>
        </p:nvSpPr>
        <p:spPr bwMode="auto">
          <a:xfrm>
            <a:off x="50688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0" name="Oval 63"/>
          <p:cNvSpPr>
            <a:spLocks noChangeArrowheads="1"/>
          </p:cNvSpPr>
          <p:nvPr/>
        </p:nvSpPr>
        <p:spPr bwMode="auto">
          <a:xfrm>
            <a:off x="7786688" y="3200400"/>
            <a:ext cx="327025" cy="2905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1" name="Line 64"/>
          <p:cNvSpPr>
            <a:spLocks noChangeShapeType="1"/>
          </p:cNvSpPr>
          <p:nvPr/>
        </p:nvSpPr>
        <p:spPr bwMode="auto">
          <a:xfrm>
            <a:off x="5268913" y="19510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2" name="Text Box 65"/>
          <p:cNvSpPr txBox="1">
            <a:spLocks noChangeArrowheads="1"/>
          </p:cNvSpPr>
          <p:nvPr/>
        </p:nvSpPr>
        <p:spPr bwMode="auto">
          <a:xfrm>
            <a:off x="4953000" y="13065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v1</a:t>
            </a:r>
          </a:p>
        </p:txBody>
      </p:sp>
      <p:sp>
        <p:nvSpPr>
          <p:cNvPr id="36883" name="Text Box 66"/>
          <p:cNvSpPr txBox="1">
            <a:spLocks noChangeArrowheads="1"/>
          </p:cNvSpPr>
          <p:nvPr/>
        </p:nvSpPr>
        <p:spPr bwMode="auto">
          <a:xfrm>
            <a:off x="7900988" y="12954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v3</a:t>
            </a:r>
          </a:p>
        </p:txBody>
      </p:sp>
      <p:sp>
        <p:nvSpPr>
          <p:cNvPr id="36884" name="Line 68"/>
          <p:cNvSpPr>
            <a:spLocks noChangeShapeType="1"/>
          </p:cNvSpPr>
          <p:nvPr/>
        </p:nvSpPr>
        <p:spPr bwMode="auto">
          <a:xfrm>
            <a:off x="7947025" y="2008188"/>
            <a:ext cx="1588" cy="1157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5" name="Line 69"/>
          <p:cNvSpPr>
            <a:spLocks noChangeShapeType="1"/>
          </p:cNvSpPr>
          <p:nvPr/>
        </p:nvSpPr>
        <p:spPr bwMode="auto">
          <a:xfrm flipH="1" flipV="1">
            <a:off x="5400675" y="3363913"/>
            <a:ext cx="2387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6" name="Line 70"/>
          <p:cNvSpPr>
            <a:spLocks noChangeShapeType="1"/>
          </p:cNvSpPr>
          <p:nvPr/>
        </p:nvSpPr>
        <p:spPr bwMode="auto">
          <a:xfrm flipH="1">
            <a:off x="6072188" y="1905000"/>
            <a:ext cx="1776412" cy="37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7" name="Line 71"/>
          <p:cNvSpPr>
            <a:spLocks noChangeShapeType="1"/>
          </p:cNvSpPr>
          <p:nvPr/>
        </p:nvSpPr>
        <p:spPr bwMode="auto">
          <a:xfrm>
            <a:off x="5334000" y="1905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88" name="Oval 72"/>
          <p:cNvSpPr>
            <a:spLocks noChangeArrowheads="1"/>
          </p:cNvSpPr>
          <p:nvPr/>
        </p:nvSpPr>
        <p:spPr bwMode="auto">
          <a:xfrm>
            <a:off x="6934200" y="25146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9" name="Text Box 73"/>
          <p:cNvSpPr txBox="1">
            <a:spLocks noChangeArrowheads="1"/>
          </p:cNvSpPr>
          <p:nvPr/>
        </p:nvSpPr>
        <p:spPr bwMode="auto">
          <a:xfrm>
            <a:off x="6019800" y="1752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v2</a:t>
            </a:r>
          </a:p>
        </p:txBody>
      </p:sp>
      <p:sp>
        <p:nvSpPr>
          <p:cNvPr id="36890" name="Oval 76"/>
          <p:cNvSpPr>
            <a:spLocks noChangeArrowheads="1"/>
          </p:cNvSpPr>
          <p:nvPr/>
        </p:nvSpPr>
        <p:spPr bwMode="auto">
          <a:xfrm>
            <a:off x="5757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1" name="Line 79"/>
          <p:cNvSpPr>
            <a:spLocks noChangeShapeType="1"/>
          </p:cNvSpPr>
          <p:nvPr/>
        </p:nvSpPr>
        <p:spPr bwMode="auto">
          <a:xfrm flipH="1">
            <a:off x="7239000" y="19812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2" name="Line 80"/>
          <p:cNvSpPr>
            <a:spLocks noChangeShapeType="1"/>
          </p:cNvSpPr>
          <p:nvPr/>
        </p:nvSpPr>
        <p:spPr bwMode="auto">
          <a:xfrm flipV="1">
            <a:off x="5324475" y="2667000"/>
            <a:ext cx="1609725" cy="62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93" name="Text Box 83"/>
          <p:cNvSpPr txBox="1">
            <a:spLocks noChangeArrowheads="1"/>
          </p:cNvSpPr>
          <p:nvPr/>
        </p:nvSpPr>
        <p:spPr bwMode="auto">
          <a:xfrm>
            <a:off x="6858000" y="2819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v6</a:t>
            </a:r>
          </a:p>
        </p:txBody>
      </p:sp>
      <p:grpSp>
        <p:nvGrpSpPr>
          <p:cNvPr id="36894" name="Group 89"/>
          <p:cNvGrpSpPr>
            <a:grpSpLocks/>
          </p:cNvGrpSpPr>
          <p:nvPr/>
        </p:nvGrpSpPr>
        <p:grpSpPr bwMode="auto">
          <a:xfrm>
            <a:off x="457200" y="1295400"/>
            <a:ext cx="3581400" cy="2667000"/>
            <a:chOff x="288" y="816"/>
            <a:chExt cx="2256" cy="1680"/>
          </a:xfrm>
        </p:grpSpPr>
        <p:sp>
          <p:nvSpPr>
            <p:cNvPr id="36896" name="Text Box 38"/>
            <p:cNvSpPr txBox="1">
              <a:spLocks noChangeArrowheads="1"/>
            </p:cNvSpPr>
            <p:nvPr/>
          </p:nvSpPr>
          <p:spPr bwMode="auto">
            <a:xfrm>
              <a:off x="2236" y="81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36897" name="Text Box 3"/>
            <p:cNvSpPr txBox="1">
              <a:spLocks noChangeArrowheads="1"/>
            </p:cNvSpPr>
            <p:nvPr/>
          </p:nvSpPr>
          <p:spPr bwMode="auto">
            <a:xfrm>
              <a:off x="2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36898" name="Oval 4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Oval 5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0" name="Oval 8"/>
            <p:cNvSpPr>
              <a:spLocks noChangeArrowheads="1"/>
            </p:cNvSpPr>
            <p:nvPr/>
          </p:nvSpPr>
          <p:spPr bwMode="auto">
            <a:xfrm>
              <a:off x="1680" y="153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1" name="Oval 9"/>
            <p:cNvSpPr>
              <a:spLocks noChangeArrowheads="1"/>
            </p:cNvSpPr>
            <p:nvPr/>
          </p:nvSpPr>
          <p:spPr bwMode="auto">
            <a:xfrm>
              <a:off x="960" y="1584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2" name="Text Box 29"/>
            <p:cNvSpPr txBox="1">
              <a:spLocks noChangeArrowheads="1"/>
            </p:cNvSpPr>
            <p:nvPr/>
          </p:nvSpPr>
          <p:spPr bwMode="auto">
            <a:xfrm>
              <a:off x="2155" y="22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36903" name="Text Box 31"/>
            <p:cNvSpPr txBox="1">
              <a:spLocks noChangeArrowheads="1"/>
            </p:cNvSpPr>
            <p:nvPr/>
          </p:nvSpPr>
          <p:spPr bwMode="auto">
            <a:xfrm>
              <a:off x="1296" y="22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6904" name="Oval 32"/>
            <p:cNvSpPr>
              <a:spLocks noChangeArrowheads="1"/>
            </p:cNvSpPr>
            <p:nvPr/>
          </p:nvSpPr>
          <p:spPr bwMode="auto">
            <a:xfrm>
              <a:off x="457" y="106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5" name="Oval 33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6" name="Oval 34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Oval 35"/>
            <p:cNvSpPr>
              <a:spLocks noChangeArrowheads="1"/>
            </p:cNvSpPr>
            <p:nvPr/>
          </p:nvSpPr>
          <p:spPr bwMode="auto">
            <a:xfrm>
              <a:off x="2169" y="2016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>
              <a:off x="583" y="1229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9" name="Text Box 37"/>
            <p:cNvSpPr txBox="1">
              <a:spLocks noChangeArrowheads="1"/>
            </p:cNvSpPr>
            <p:nvPr/>
          </p:nvSpPr>
          <p:spPr bwMode="auto">
            <a:xfrm>
              <a:off x="330" y="8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36910" name="Line 39"/>
            <p:cNvSpPr>
              <a:spLocks noChangeShapeType="1"/>
            </p:cNvSpPr>
            <p:nvPr/>
          </p:nvSpPr>
          <p:spPr bwMode="auto">
            <a:xfrm flipV="1">
              <a:off x="666" y="1150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1" name="Line 40"/>
            <p:cNvSpPr>
              <a:spLocks noChangeShapeType="1"/>
            </p:cNvSpPr>
            <p:nvPr/>
          </p:nvSpPr>
          <p:spPr bwMode="auto">
            <a:xfrm>
              <a:off x="2270" y="1265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2" name="Line 41"/>
            <p:cNvSpPr>
              <a:spLocks noChangeShapeType="1"/>
            </p:cNvSpPr>
            <p:nvPr/>
          </p:nvSpPr>
          <p:spPr bwMode="auto">
            <a:xfrm flipH="1" flipV="1">
              <a:off x="666" y="2119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43"/>
            <p:cNvSpPr>
              <a:spLocks noChangeShapeType="1"/>
            </p:cNvSpPr>
            <p:nvPr/>
          </p:nvSpPr>
          <p:spPr bwMode="auto">
            <a:xfrm flipV="1">
              <a:off x="1824" y="1207"/>
              <a:ext cx="378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52"/>
            <p:cNvSpPr>
              <a:spLocks noChangeShapeType="1"/>
            </p:cNvSpPr>
            <p:nvPr/>
          </p:nvSpPr>
          <p:spPr bwMode="auto">
            <a:xfrm flipV="1">
              <a:off x="618" y="1728"/>
              <a:ext cx="390" cy="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Text Box 53"/>
            <p:cNvSpPr txBox="1">
              <a:spLocks noChangeArrowheads="1"/>
            </p:cNvSpPr>
            <p:nvPr/>
          </p:nvSpPr>
          <p:spPr bwMode="auto">
            <a:xfrm>
              <a:off x="1467" y="12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u6</a:t>
              </a:r>
            </a:p>
          </p:txBody>
        </p:sp>
        <p:sp>
          <p:nvSpPr>
            <p:cNvPr id="36916" name="Text Box 54"/>
            <p:cNvSpPr txBox="1">
              <a:spLocks noChangeArrowheads="1"/>
            </p:cNvSpPr>
            <p:nvPr/>
          </p:nvSpPr>
          <p:spPr bwMode="auto">
            <a:xfrm>
              <a:off x="1056" y="17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u5</a:t>
              </a:r>
            </a:p>
          </p:txBody>
        </p:sp>
        <p:sp>
          <p:nvSpPr>
            <p:cNvPr id="36917" name="Line 84"/>
            <p:cNvSpPr>
              <a:spLocks noChangeShapeType="1"/>
            </p:cNvSpPr>
            <p:nvPr/>
          </p:nvSpPr>
          <p:spPr bwMode="auto">
            <a:xfrm>
              <a:off x="1152" y="16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438" name="Rectangle 86"/>
          <p:cNvSpPr>
            <a:spLocks noChangeArrowheads="1"/>
          </p:cNvSpPr>
          <p:nvPr/>
        </p:nvSpPr>
        <p:spPr bwMode="auto">
          <a:xfrm>
            <a:off x="5486400" y="6019800"/>
            <a:ext cx="335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600" b="1">
                <a:solidFill>
                  <a:srgbClr val="910303"/>
                </a:solidFill>
                <a:latin typeface="Times New Roman" pitchFamily="18" charset="0"/>
              </a:rPr>
              <a:t>Conceivable!!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77" grpId="0"/>
      <p:bldP spid="3564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0A2DE-36AD-403E-9748-779FD42D1E6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f is isomorphism, we can show that the adjacency matrix of G is the same as the adjacency matrix of 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H  with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corresponding rows and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1FBE7-DDEB-4F0F-9111-E9C8212015F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Adjacency Matrix of G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811713" y="1892300"/>
          <a:ext cx="3875087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3" imgW="1752600" imgH="1625600" progId="Equation.DSMT4">
                  <p:embed/>
                </p:oleObj>
              </mc:Choice>
              <mc:Fallback>
                <p:oleObj name="Equation" r:id="rId3" imgW="1752600" imgH="162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892300"/>
                        <a:ext cx="3875087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29"/>
          <p:cNvGrpSpPr>
            <a:grpSpLocks/>
          </p:cNvGrpSpPr>
          <p:nvPr/>
        </p:nvGrpSpPr>
        <p:grpSpPr bwMode="auto">
          <a:xfrm>
            <a:off x="304800" y="2133600"/>
            <a:ext cx="3581400" cy="2667000"/>
            <a:chOff x="288" y="816"/>
            <a:chExt cx="2256" cy="1680"/>
          </a:xfrm>
        </p:grpSpPr>
        <p:sp>
          <p:nvSpPr>
            <p:cNvPr id="37894" name="Text Box 30"/>
            <p:cNvSpPr txBox="1">
              <a:spLocks noChangeArrowheads="1"/>
            </p:cNvSpPr>
            <p:nvPr/>
          </p:nvSpPr>
          <p:spPr bwMode="auto">
            <a:xfrm>
              <a:off x="2236" y="81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37895" name="Text Box 31"/>
            <p:cNvSpPr txBox="1">
              <a:spLocks noChangeArrowheads="1"/>
            </p:cNvSpPr>
            <p:nvPr/>
          </p:nvSpPr>
          <p:spPr bwMode="auto">
            <a:xfrm>
              <a:off x="2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37896" name="Oval 32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7" name="Oval 33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8" name="Oval 34"/>
            <p:cNvSpPr>
              <a:spLocks noChangeArrowheads="1"/>
            </p:cNvSpPr>
            <p:nvPr/>
          </p:nvSpPr>
          <p:spPr bwMode="auto">
            <a:xfrm>
              <a:off x="1680" y="153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9" name="Oval 35"/>
            <p:cNvSpPr>
              <a:spLocks noChangeArrowheads="1"/>
            </p:cNvSpPr>
            <p:nvPr/>
          </p:nvSpPr>
          <p:spPr bwMode="auto">
            <a:xfrm>
              <a:off x="960" y="1584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0" name="Text Box 36"/>
            <p:cNvSpPr txBox="1">
              <a:spLocks noChangeArrowheads="1"/>
            </p:cNvSpPr>
            <p:nvPr/>
          </p:nvSpPr>
          <p:spPr bwMode="auto">
            <a:xfrm>
              <a:off x="2155" y="22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37901" name="Text Box 37"/>
            <p:cNvSpPr txBox="1">
              <a:spLocks noChangeArrowheads="1"/>
            </p:cNvSpPr>
            <p:nvPr/>
          </p:nvSpPr>
          <p:spPr bwMode="auto">
            <a:xfrm>
              <a:off x="1296" y="22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7902" name="Oval 38"/>
            <p:cNvSpPr>
              <a:spLocks noChangeArrowheads="1"/>
            </p:cNvSpPr>
            <p:nvPr/>
          </p:nvSpPr>
          <p:spPr bwMode="auto">
            <a:xfrm>
              <a:off x="457" y="106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Oval 39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4" name="Oval 40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5" name="Oval 41"/>
            <p:cNvSpPr>
              <a:spLocks noChangeArrowheads="1"/>
            </p:cNvSpPr>
            <p:nvPr/>
          </p:nvSpPr>
          <p:spPr bwMode="auto">
            <a:xfrm>
              <a:off x="2169" y="2016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6" name="Line 42"/>
            <p:cNvSpPr>
              <a:spLocks noChangeShapeType="1"/>
            </p:cNvSpPr>
            <p:nvPr/>
          </p:nvSpPr>
          <p:spPr bwMode="auto">
            <a:xfrm>
              <a:off x="583" y="1229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7" name="Text Box 43"/>
            <p:cNvSpPr txBox="1">
              <a:spLocks noChangeArrowheads="1"/>
            </p:cNvSpPr>
            <p:nvPr/>
          </p:nvSpPr>
          <p:spPr bwMode="auto">
            <a:xfrm>
              <a:off x="330" y="8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37908" name="Line 44"/>
            <p:cNvSpPr>
              <a:spLocks noChangeShapeType="1"/>
            </p:cNvSpPr>
            <p:nvPr/>
          </p:nvSpPr>
          <p:spPr bwMode="auto">
            <a:xfrm flipV="1">
              <a:off x="666" y="1150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9" name="Line 45"/>
            <p:cNvSpPr>
              <a:spLocks noChangeShapeType="1"/>
            </p:cNvSpPr>
            <p:nvPr/>
          </p:nvSpPr>
          <p:spPr bwMode="auto">
            <a:xfrm>
              <a:off x="2270" y="1265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Line 46"/>
            <p:cNvSpPr>
              <a:spLocks noChangeShapeType="1"/>
            </p:cNvSpPr>
            <p:nvPr/>
          </p:nvSpPr>
          <p:spPr bwMode="auto">
            <a:xfrm flipH="1" flipV="1">
              <a:off x="666" y="2119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Line 47"/>
            <p:cNvSpPr>
              <a:spLocks noChangeShapeType="1"/>
            </p:cNvSpPr>
            <p:nvPr/>
          </p:nvSpPr>
          <p:spPr bwMode="auto">
            <a:xfrm flipV="1">
              <a:off x="1824" y="1207"/>
              <a:ext cx="378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2" name="Line 48"/>
            <p:cNvSpPr>
              <a:spLocks noChangeShapeType="1"/>
            </p:cNvSpPr>
            <p:nvPr/>
          </p:nvSpPr>
          <p:spPr bwMode="auto">
            <a:xfrm flipV="1">
              <a:off x="618" y="1728"/>
              <a:ext cx="390" cy="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3" name="Text Box 49"/>
            <p:cNvSpPr txBox="1">
              <a:spLocks noChangeArrowheads="1"/>
            </p:cNvSpPr>
            <p:nvPr/>
          </p:nvSpPr>
          <p:spPr bwMode="auto">
            <a:xfrm>
              <a:off x="1467" y="12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u6</a:t>
              </a:r>
            </a:p>
          </p:txBody>
        </p:sp>
        <p:sp>
          <p:nvSpPr>
            <p:cNvPr id="37914" name="Text Box 50"/>
            <p:cNvSpPr txBox="1">
              <a:spLocks noChangeArrowheads="1"/>
            </p:cNvSpPr>
            <p:nvPr/>
          </p:nvSpPr>
          <p:spPr bwMode="auto">
            <a:xfrm>
              <a:off x="1056" y="17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u5</a:t>
              </a:r>
            </a:p>
          </p:txBody>
        </p:sp>
        <p:sp>
          <p:nvSpPr>
            <p:cNvPr id="37915" name="Line 51"/>
            <p:cNvSpPr>
              <a:spLocks noChangeShapeType="1"/>
            </p:cNvSpPr>
            <p:nvPr/>
          </p:nvSpPr>
          <p:spPr bwMode="auto">
            <a:xfrm>
              <a:off x="1152" y="16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25BF1-88C9-4FC0-B624-4425715DE0C5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Adjacency Matrix of H</a:t>
            </a:r>
          </a:p>
        </p:txBody>
      </p:sp>
      <p:graphicFrame>
        <p:nvGraphicFramePr>
          <p:cNvPr id="3891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867275" y="1892300"/>
          <a:ext cx="3762375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3" imgW="1701800" imgH="1625600" progId="Equation.DSMT4">
                  <p:embed/>
                </p:oleObj>
              </mc:Choice>
              <mc:Fallback>
                <p:oleObj name="Equation" r:id="rId3" imgW="1701800" imgH="162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892300"/>
                        <a:ext cx="3762375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Oval 28"/>
          <p:cNvSpPr>
            <a:spLocks noChangeArrowheads="1"/>
          </p:cNvSpPr>
          <p:nvPr/>
        </p:nvSpPr>
        <p:spPr bwMode="auto">
          <a:xfrm>
            <a:off x="649288" y="26860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Oval 29"/>
          <p:cNvSpPr>
            <a:spLocks noChangeArrowheads="1"/>
          </p:cNvSpPr>
          <p:nvPr/>
        </p:nvSpPr>
        <p:spPr bwMode="auto">
          <a:xfrm>
            <a:off x="649288" y="42227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Line 30"/>
          <p:cNvSpPr>
            <a:spLocks noChangeShapeType="1"/>
          </p:cNvSpPr>
          <p:nvPr/>
        </p:nvSpPr>
        <p:spPr bwMode="auto">
          <a:xfrm>
            <a:off x="849313" y="29416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20" name="Line 31"/>
          <p:cNvSpPr>
            <a:spLocks noChangeShapeType="1"/>
          </p:cNvSpPr>
          <p:nvPr/>
        </p:nvSpPr>
        <p:spPr bwMode="auto">
          <a:xfrm>
            <a:off x="914400" y="28956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Oval 32"/>
          <p:cNvSpPr>
            <a:spLocks noChangeArrowheads="1"/>
          </p:cNvSpPr>
          <p:nvPr/>
        </p:nvSpPr>
        <p:spPr bwMode="auto">
          <a:xfrm>
            <a:off x="1338263" y="31353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Text Box 33"/>
          <p:cNvSpPr txBox="1">
            <a:spLocks noChangeArrowheads="1"/>
          </p:cNvSpPr>
          <p:nvPr/>
        </p:nvSpPr>
        <p:spPr bwMode="auto">
          <a:xfrm>
            <a:off x="3405188" y="43434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v4</a:t>
            </a:r>
          </a:p>
        </p:txBody>
      </p:sp>
      <p:sp>
        <p:nvSpPr>
          <p:cNvPr id="38923" name="Text Box 34"/>
          <p:cNvSpPr txBox="1">
            <a:spLocks noChangeArrowheads="1"/>
          </p:cNvSpPr>
          <p:nvPr/>
        </p:nvSpPr>
        <p:spPr bwMode="auto">
          <a:xfrm>
            <a:off x="5334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v5</a:t>
            </a:r>
          </a:p>
        </p:txBody>
      </p:sp>
      <p:sp>
        <p:nvSpPr>
          <p:cNvPr id="38924" name="Text Box 35"/>
          <p:cNvSpPr txBox="1">
            <a:spLocks noChangeArrowheads="1"/>
          </p:cNvSpPr>
          <p:nvPr/>
        </p:nvSpPr>
        <p:spPr bwMode="auto">
          <a:xfrm>
            <a:off x="1981200" y="4495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8925" name="Oval 36"/>
          <p:cNvSpPr>
            <a:spLocks noChangeArrowheads="1"/>
          </p:cNvSpPr>
          <p:nvPr/>
        </p:nvSpPr>
        <p:spPr bwMode="auto">
          <a:xfrm>
            <a:off x="649288" y="26860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6" name="Oval 37"/>
          <p:cNvSpPr>
            <a:spLocks noChangeArrowheads="1"/>
          </p:cNvSpPr>
          <p:nvPr/>
        </p:nvSpPr>
        <p:spPr bwMode="auto">
          <a:xfrm>
            <a:off x="3384550" y="26781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7" name="Oval 38"/>
          <p:cNvSpPr>
            <a:spLocks noChangeArrowheads="1"/>
          </p:cNvSpPr>
          <p:nvPr/>
        </p:nvSpPr>
        <p:spPr bwMode="auto">
          <a:xfrm>
            <a:off x="649288" y="42227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8" name="Oval 39"/>
          <p:cNvSpPr>
            <a:spLocks noChangeArrowheads="1"/>
          </p:cNvSpPr>
          <p:nvPr/>
        </p:nvSpPr>
        <p:spPr bwMode="auto">
          <a:xfrm>
            <a:off x="3367088" y="4191000"/>
            <a:ext cx="327025" cy="2905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9" name="Line 40"/>
          <p:cNvSpPr>
            <a:spLocks noChangeShapeType="1"/>
          </p:cNvSpPr>
          <p:nvPr/>
        </p:nvSpPr>
        <p:spPr bwMode="auto">
          <a:xfrm>
            <a:off x="849313" y="29416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30" name="Text Box 41"/>
          <p:cNvSpPr txBox="1">
            <a:spLocks noChangeArrowheads="1"/>
          </p:cNvSpPr>
          <p:nvPr/>
        </p:nvSpPr>
        <p:spPr bwMode="auto">
          <a:xfrm>
            <a:off x="533400" y="22971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v1</a:t>
            </a:r>
          </a:p>
        </p:txBody>
      </p:sp>
      <p:sp>
        <p:nvSpPr>
          <p:cNvPr id="38931" name="Text Box 42"/>
          <p:cNvSpPr txBox="1">
            <a:spLocks noChangeArrowheads="1"/>
          </p:cNvSpPr>
          <p:nvPr/>
        </p:nvSpPr>
        <p:spPr bwMode="auto">
          <a:xfrm>
            <a:off x="3481388" y="22860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v3</a:t>
            </a:r>
          </a:p>
        </p:txBody>
      </p:sp>
      <p:sp>
        <p:nvSpPr>
          <p:cNvPr id="38932" name="Line 44"/>
          <p:cNvSpPr>
            <a:spLocks noChangeShapeType="1"/>
          </p:cNvSpPr>
          <p:nvPr/>
        </p:nvSpPr>
        <p:spPr bwMode="auto">
          <a:xfrm>
            <a:off x="3527425" y="2998788"/>
            <a:ext cx="1588" cy="1157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33" name="Line 45"/>
          <p:cNvSpPr>
            <a:spLocks noChangeShapeType="1"/>
          </p:cNvSpPr>
          <p:nvPr/>
        </p:nvSpPr>
        <p:spPr bwMode="auto">
          <a:xfrm flipH="1" flipV="1">
            <a:off x="981075" y="4354513"/>
            <a:ext cx="2387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34" name="Line 46"/>
          <p:cNvSpPr>
            <a:spLocks noChangeShapeType="1"/>
          </p:cNvSpPr>
          <p:nvPr/>
        </p:nvSpPr>
        <p:spPr bwMode="auto">
          <a:xfrm flipH="1">
            <a:off x="1652588" y="2895600"/>
            <a:ext cx="1776412" cy="37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35" name="Line 47"/>
          <p:cNvSpPr>
            <a:spLocks noChangeShapeType="1"/>
          </p:cNvSpPr>
          <p:nvPr/>
        </p:nvSpPr>
        <p:spPr bwMode="auto">
          <a:xfrm>
            <a:off x="914400" y="28956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36" name="Oval 48"/>
          <p:cNvSpPr>
            <a:spLocks noChangeArrowheads="1"/>
          </p:cNvSpPr>
          <p:nvPr/>
        </p:nvSpPr>
        <p:spPr bwMode="auto">
          <a:xfrm>
            <a:off x="2514600" y="35052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7" name="Text Box 49"/>
          <p:cNvSpPr txBox="1">
            <a:spLocks noChangeArrowheads="1"/>
          </p:cNvSpPr>
          <p:nvPr/>
        </p:nvSpPr>
        <p:spPr bwMode="auto">
          <a:xfrm>
            <a:off x="1600200" y="2743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v2</a:t>
            </a:r>
          </a:p>
        </p:txBody>
      </p:sp>
      <p:sp>
        <p:nvSpPr>
          <p:cNvPr id="38938" name="Oval 50"/>
          <p:cNvSpPr>
            <a:spLocks noChangeArrowheads="1"/>
          </p:cNvSpPr>
          <p:nvPr/>
        </p:nvSpPr>
        <p:spPr bwMode="auto">
          <a:xfrm>
            <a:off x="1338263" y="31353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9" name="Line 51"/>
          <p:cNvSpPr>
            <a:spLocks noChangeShapeType="1"/>
          </p:cNvSpPr>
          <p:nvPr/>
        </p:nvSpPr>
        <p:spPr bwMode="auto">
          <a:xfrm flipH="1">
            <a:off x="2819400" y="29718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40" name="Line 52"/>
          <p:cNvSpPr>
            <a:spLocks noChangeShapeType="1"/>
          </p:cNvSpPr>
          <p:nvPr/>
        </p:nvSpPr>
        <p:spPr bwMode="auto">
          <a:xfrm flipV="1">
            <a:off x="904875" y="3657600"/>
            <a:ext cx="1609725" cy="62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41" name="Text Box 53"/>
          <p:cNvSpPr txBox="1">
            <a:spLocks noChangeArrowheads="1"/>
          </p:cNvSpPr>
          <p:nvPr/>
        </p:nvSpPr>
        <p:spPr bwMode="auto">
          <a:xfrm>
            <a:off x="2438400" y="3810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AE149-3AC4-4A93-B390-B124B96DF583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Isomorphism of Graphs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068888" y="16954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50688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5268913" y="19510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334000" y="1905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757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824788" y="33528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9530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v5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0080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068888" y="1695450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7804150" y="1687513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068888" y="3232150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7786688" y="3200400"/>
            <a:ext cx="327025" cy="2905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5268913" y="1951038"/>
            <a:ext cx="1587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953000" y="13065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v1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7900988" y="12954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v3</a:t>
            </a: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7947025" y="2008188"/>
            <a:ext cx="1588" cy="1157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 flipV="1">
            <a:off x="5400675" y="3363913"/>
            <a:ext cx="2387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6072188" y="1905000"/>
            <a:ext cx="1776412" cy="37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5334000" y="19050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6934200" y="2514600"/>
            <a:ext cx="328613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019800" y="1752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v2</a:t>
            </a:r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757863" y="2144713"/>
            <a:ext cx="328612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7239000" y="19812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5324475" y="2667000"/>
            <a:ext cx="1609725" cy="62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858000" y="2819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v6</a:t>
            </a:r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457200" y="1295400"/>
            <a:ext cx="3581400" cy="2667000"/>
            <a:chOff x="288" y="816"/>
            <a:chExt cx="2256" cy="1680"/>
          </a:xfrm>
        </p:grpSpPr>
        <p:sp>
          <p:nvSpPr>
            <p:cNvPr id="39967" name="Text Box 30"/>
            <p:cNvSpPr txBox="1">
              <a:spLocks noChangeArrowheads="1"/>
            </p:cNvSpPr>
            <p:nvPr/>
          </p:nvSpPr>
          <p:spPr bwMode="auto">
            <a:xfrm>
              <a:off x="2236" y="81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39968" name="Text Box 31"/>
            <p:cNvSpPr txBox="1">
              <a:spLocks noChangeArrowheads="1"/>
            </p:cNvSpPr>
            <p:nvPr/>
          </p:nvSpPr>
          <p:spPr bwMode="auto">
            <a:xfrm>
              <a:off x="2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39969" name="Oval 32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0" name="Oval 33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1" name="Oval 34"/>
            <p:cNvSpPr>
              <a:spLocks noChangeArrowheads="1"/>
            </p:cNvSpPr>
            <p:nvPr/>
          </p:nvSpPr>
          <p:spPr bwMode="auto">
            <a:xfrm>
              <a:off x="1680" y="1536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2" name="Oval 35"/>
            <p:cNvSpPr>
              <a:spLocks noChangeArrowheads="1"/>
            </p:cNvSpPr>
            <p:nvPr/>
          </p:nvSpPr>
          <p:spPr bwMode="auto">
            <a:xfrm>
              <a:off x="960" y="1584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Text Box 36"/>
            <p:cNvSpPr txBox="1">
              <a:spLocks noChangeArrowheads="1"/>
            </p:cNvSpPr>
            <p:nvPr/>
          </p:nvSpPr>
          <p:spPr bwMode="auto">
            <a:xfrm>
              <a:off x="2155" y="22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39974" name="Text Box 37"/>
            <p:cNvSpPr txBox="1">
              <a:spLocks noChangeArrowheads="1"/>
            </p:cNvSpPr>
            <p:nvPr/>
          </p:nvSpPr>
          <p:spPr bwMode="auto">
            <a:xfrm>
              <a:off x="1296" y="220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9975" name="Oval 38"/>
            <p:cNvSpPr>
              <a:spLocks noChangeArrowheads="1"/>
            </p:cNvSpPr>
            <p:nvPr/>
          </p:nvSpPr>
          <p:spPr bwMode="auto">
            <a:xfrm>
              <a:off x="457" y="106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6" name="Oval 39"/>
            <p:cNvSpPr>
              <a:spLocks noChangeArrowheads="1"/>
            </p:cNvSpPr>
            <p:nvPr/>
          </p:nvSpPr>
          <p:spPr bwMode="auto">
            <a:xfrm>
              <a:off x="2180" y="1063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7" name="Oval 40"/>
            <p:cNvSpPr>
              <a:spLocks noChangeArrowheads="1"/>
            </p:cNvSpPr>
            <p:nvPr/>
          </p:nvSpPr>
          <p:spPr bwMode="auto">
            <a:xfrm>
              <a:off x="457" y="203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8" name="Oval 41"/>
            <p:cNvSpPr>
              <a:spLocks noChangeArrowheads="1"/>
            </p:cNvSpPr>
            <p:nvPr/>
          </p:nvSpPr>
          <p:spPr bwMode="auto">
            <a:xfrm>
              <a:off x="2169" y="2016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9" name="Line 42"/>
            <p:cNvSpPr>
              <a:spLocks noChangeShapeType="1"/>
            </p:cNvSpPr>
            <p:nvPr/>
          </p:nvSpPr>
          <p:spPr bwMode="auto">
            <a:xfrm>
              <a:off x="583" y="1229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0" name="Text Box 43"/>
            <p:cNvSpPr txBox="1">
              <a:spLocks noChangeArrowheads="1"/>
            </p:cNvSpPr>
            <p:nvPr/>
          </p:nvSpPr>
          <p:spPr bwMode="auto">
            <a:xfrm>
              <a:off x="330" y="8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39981" name="Line 44"/>
            <p:cNvSpPr>
              <a:spLocks noChangeShapeType="1"/>
            </p:cNvSpPr>
            <p:nvPr/>
          </p:nvSpPr>
          <p:spPr bwMode="auto">
            <a:xfrm flipV="1">
              <a:off x="666" y="1150"/>
              <a:ext cx="150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2" name="Line 45"/>
            <p:cNvSpPr>
              <a:spLocks noChangeShapeType="1"/>
            </p:cNvSpPr>
            <p:nvPr/>
          </p:nvSpPr>
          <p:spPr bwMode="auto">
            <a:xfrm>
              <a:off x="2270" y="1265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3" name="Line 46"/>
            <p:cNvSpPr>
              <a:spLocks noChangeShapeType="1"/>
            </p:cNvSpPr>
            <p:nvPr/>
          </p:nvSpPr>
          <p:spPr bwMode="auto">
            <a:xfrm flipH="1" flipV="1">
              <a:off x="666" y="2119"/>
              <a:ext cx="15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4" name="Line 47"/>
            <p:cNvSpPr>
              <a:spLocks noChangeShapeType="1"/>
            </p:cNvSpPr>
            <p:nvPr/>
          </p:nvSpPr>
          <p:spPr bwMode="auto">
            <a:xfrm flipV="1">
              <a:off x="1824" y="1207"/>
              <a:ext cx="378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5" name="Line 48"/>
            <p:cNvSpPr>
              <a:spLocks noChangeShapeType="1"/>
            </p:cNvSpPr>
            <p:nvPr/>
          </p:nvSpPr>
          <p:spPr bwMode="auto">
            <a:xfrm flipV="1">
              <a:off x="618" y="1728"/>
              <a:ext cx="390" cy="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6" name="Text Box 49"/>
            <p:cNvSpPr txBox="1">
              <a:spLocks noChangeArrowheads="1"/>
            </p:cNvSpPr>
            <p:nvPr/>
          </p:nvSpPr>
          <p:spPr bwMode="auto">
            <a:xfrm>
              <a:off x="1467" y="12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u6</a:t>
              </a:r>
            </a:p>
          </p:txBody>
        </p:sp>
        <p:sp>
          <p:nvSpPr>
            <p:cNvPr id="39987" name="Text Box 50"/>
            <p:cNvSpPr txBox="1">
              <a:spLocks noChangeArrowheads="1"/>
            </p:cNvSpPr>
            <p:nvPr/>
          </p:nvSpPr>
          <p:spPr bwMode="auto">
            <a:xfrm>
              <a:off x="1056" y="17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u5</a:t>
              </a:r>
            </a:p>
          </p:txBody>
        </p:sp>
        <p:sp>
          <p:nvSpPr>
            <p:cNvPr id="39988" name="Line 51"/>
            <p:cNvSpPr>
              <a:spLocks noChangeShapeType="1"/>
            </p:cNvSpPr>
            <p:nvPr/>
          </p:nvSpPr>
          <p:spPr bwMode="auto">
            <a:xfrm>
              <a:off x="1152" y="16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69" name="Rectangle 53"/>
          <p:cNvSpPr>
            <a:spLocks noChangeArrowheads="1"/>
          </p:cNvSpPr>
          <p:nvPr/>
        </p:nvSpPr>
        <p:spPr bwMode="auto">
          <a:xfrm>
            <a:off x="228600" y="41910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u1’s adjacency vertices (u2 and u4) have 3 degree.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v6 or v4.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Try f(u1)=v6, f(u2)=v3, f(u3)=v4, f(u4)=v5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           f(u5)=v1, f(u6)=v2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D47B8-FD71-4F80-9C9D-C6220CEE310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6864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214563"/>
          <a:ext cx="37338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5" name="Equation" r:id="rId3" imgW="1752600" imgH="1625600" progId="Equation.DSMT4">
                  <p:embed/>
                </p:oleObj>
              </mc:Choice>
              <mc:Fallback>
                <p:oleObj name="Equation" r:id="rId3" imgW="1752600" imgH="162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14563"/>
                        <a:ext cx="37338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381000" y="1447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f(u1)=v6, f(u2)=v3, f(u3)=v4, f(u4)=v5, f(u5)=v1, f(u6)=v2</a:t>
            </a:r>
          </a:p>
        </p:txBody>
      </p:sp>
      <p:graphicFrame>
        <p:nvGraphicFramePr>
          <p:cNvPr id="36865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214563"/>
          <a:ext cx="3830638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6" name="Equation" r:id="rId5" imgW="1701800" imgH="1625600" progId="Equation.DSMT4">
                  <p:embed/>
                </p:oleObj>
              </mc:Choice>
              <mc:Fallback>
                <p:oleObj name="Equation" r:id="rId5" imgW="1701800" imgH="162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14563"/>
                        <a:ext cx="3830638" cy="365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70184-8DEF-4AD8-AE17-A6E9C7890B60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Graph Isomorphism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79975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best algorithms known for determining whether two graphs are isomorphic have  O(2</a:t>
            </a:r>
            <a:r>
              <a:rPr lang="en-US" altLang="zh-CN" baseline="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worst-case time complexity.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Linear average-case time complexity for some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Polynomial worst-case time complexity is hoped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best algorithm is called NAUTY, which uses less than one second in determining two 100-vertex graphs are isomorphic.</a:t>
            </a:r>
          </a:p>
        </p:txBody>
      </p:sp>
    </p:spTree>
    <p:extLst>
      <p:ext uri="{BB962C8B-B14F-4D97-AF65-F5344CB8AC3E}">
        <p14:creationId xmlns:p14="http://schemas.microsoft.com/office/powerpoint/2010/main" val="8832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89B86-BE4A-4768-A59A-7F80C6135403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Time Complexity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9225"/>
            <a:ext cx="88392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are n! possible one-to-one correspondences between the vertex sets of two simple graphs with n vertices.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we can often show that two simple graphs are not isomorphic via Graph Invariants.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2514600" cy="249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作业题提示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Prove:</a:t>
            </a:r>
            <a:r>
              <a:rPr lang="zh-CN" altLang="en-US" dirty="0"/>
              <a:t>简单图的同构关系是等价关系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B8ACB-BEBC-4259-A795-1DA634136C9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67009"/>
              </p:ext>
            </p:extLst>
          </p:nvPr>
        </p:nvGraphicFramePr>
        <p:xfrm>
          <a:off x="914400" y="3176587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3" imgW="1320227" imgH="203112" progId="Equation.DSMT4">
                  <p:embed/>
                </p:oleObj>
              </mc:Choice>
              <mc:Fallback>
                <p:oleObj name="Equation" r:id="rId3" imgW="132022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76587"/>
                        <a:ext cx="3276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0DA7777-0EBE-45CB-8842-C72CA6217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88414"/>
              </p:ext>
            </p:extLst>
          </p:nvPr>
        </p:nvGraphicFramePr>
        <p:xfrm>
          <a:off x="914400" y="2336006"/>
          <a:ext cx="4064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5" imgW="1638000" imgH="215640" progId="Equation.DSMT4">
                  <p:embed/>
                </p:oleObj>
              </mc:Choice>
              <mc:Fallback>
                <p:oleObj name="Equation" r:id="rId5" imgW="1638000" imgH="2156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6006"/>
                        <a:ext cx="4064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7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16CD-0106-447C-9AD0-DC4B3B26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历史上的考题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073A6-1BAA-46BA-B573-BD38AC43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Determine whether graphs G and V are isomorphic. If isomorphic, show the isomorphic function, else identify their difference.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3FC5B-FD2E-4D3D-B0A4-301F70C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B8ACB-BEBC-4259-A795-1DA634136C9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A3CEBD-4E29-4869-814A-1A91FBBB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59211"/>
            <a:ext cx="5867400" cy="24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A6405-B752-4402-A6FC-D89AFA5210A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E983895-5B18-4A54-B03D-CF845C5AB43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276600"/>
            <a:ext cx="3886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Representing Graphs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0FD02-E0E9-4B97-B8B9-F97F3F6A54EF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 10, 14, 18, 21,22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B405D-B210-442B-8FB5-55606CA3570C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BF6EC1E-F3D2-4CA8-8553-6295B9B6E002}" type="slidenum">
              <a:rPr lang="en-US" altLang="zh-CN" sz="1200">
                <a:latin typeface="+mn-lt"/>
              </a:rPr>
              <a:pPr algn="r">
                <a:defRPr/>
              </a:pPr>
              <a:t>41</a:t>
            </a:fld>
            <a:endParaRPr lang="en-US" altLang="zh-CN" sz="1200">
              <a:latin typeface="+mn-lt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8.3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3126A-AE3E-4190-957C-8449552A701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Adjacency Lists of Simple Graphs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A table with 1 row per vertex, listing its adjacent </a:t>
            </a:r>
            <a:r>
              <a:rPr lang="zh-CN" altLang="en-US" b="1" dirty="0">
                <a:ea typeface="宋体" pitchFamily="2" charset="-122"/>
              </a:rPr>
              <a:t>邻接</a:t>
            </a:r>
            <a:r>
              <a:rPr lang="en-US" altLang="zh-CN" b="1" dirty="0">
                <a:ea typeface="宋体" pitchFamily="2" charset="-122"/>
              </a:rPr>
              <a:t> vertices.</a:t>
            </a:r>
          </a:p>
        </p:txBody>
      </p:sp>
      <p:grpSp>
        <p:nvGrpSpPr>
          <p:cNvPr id="7173" name="Group 23"/>
          <p:cNvGrpSpPr>
            <a:grpSpLocks/>
          </p:cNvGrpSpPr>
          <p:nvPr/>
        </p:nvGrpSpPr>
        <p:grpSpPr bwMode="auto">
          <a:xfrm>
            <a:off x="609600" y="2895600"/>
            <a:ext cx="3270250" cy="2297113"/>
            <a:chOff x="681" y="2055"/>
            <a:chExt cx="1254" cy="845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912" y="2147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1248" y="2195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816" y="2483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1152" y="2483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1392" y="2771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885" y="2553"/>
              <a:ext cx="502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876" y="2221"/>
              <a:ext cx="65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1006" y="2188"/>
              <a:ext cx="243" cy="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314" y="2286"/>
              <a:ext cx="98" cy="4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V="1">
              <a:off x="893" y="2286"/>
              <a:ext cx="365" cy="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1339" y="2253"/>
              <a:ext cx="421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Oval 15"/>
            <p:cNvSpPr>
              <a:spLocks noChangeArrowheads="1"/>
            </p:cNvSpPr>
            <p:nvPr/>
          </p:nvSpPr>
          <p:spPr bwMode="auto">
            <a:xfrm>
              <a:off x="1718" y="2514"/>
              <a:ext cx="96" cy="9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746" y="2089"/>
              <a:ext cx="12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1360" y="2055"/>
              <a:ext cx="12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1004" y="2419"/>
              <a:ext cx="12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90" name="Text Box 19"/>
            <p:cNvSpPr txBox="1">
              <a:spLocks noChangeArrowheads="1"/>
            </p:cNvSpPr>
            <p:nvPr/>
          </p:nvSpPr>
          <p:spPr bwMode="auto">
            <a:xfrm>
              <a:off x="681" y="2457"/>
              <a:ext cx="12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516" y="2732"/>
              <a:ext cx="10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1813" y="2520"/>
              <a:ext cx="122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</p:grpSp>
      <p:graphicFrame>
        <p:nvGraphicFramePr>
          <p:cNvPr id="7174" name="Object 22"/>
          <p:cNvGraphicFramePr>
            <a:graphicFrameLocks noChangeAspect="1"/>
          </p:cNvGraphicFramePr>
          <p:nvPr/>
        </p:nvGraphicFramePr>
        <p:xfrm>
          <a:off x="4298950" y="2768600"/>
          <a:ext cx="3630613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Document" r:id="rId3" imgW="4468368" imgH="3919728" progId="Word.Document.8">
                  <p:embed/>
                </p:oleObj>
              </mc:Choice>
              <mc:Fallback>
                <p:oleObj name="Document" r:id="rId3" imgW="4468368" imgH="3919728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768600"/>
                        <a:ext cx="3630613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618DC-B0F3-4393-BBBC-3455442F3ED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258175" cy="5635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Adjacency Lists of Directed Graphs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itchFamily="2" charset="-122"/>
              </a:rPr>
              <a:t>A table with 1 row per vertex, listing its adjacent vertices.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016000" y="3259138"/>
            <a:ext cx="276225" cy="2857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984375" y="3402013"/>
            <a:ext cx="276225" cy="2857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738188" y="4260850"/>
            <a:ext cx="277812" cy="28733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1708150" y="4260850"/>
            <a:ext cx="276225" cy="28733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398713" y="5121275"/>
            <a:ext cx="277812" cy="2857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990600" y="4495800"/>
            <a:ext cx="1393825" cy="75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879475" y="3517900"/>
            <a:ext cx="187325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1285875" y="3381375"/>
            <a:ext cx="701675" cy="12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2174875" y="3673475"/>
            <a:ext cx="282575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960438" y="3673475"/>
            <a:ext cx="1052512" cy="654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2246313" y="3575050"/>
            <a:ext cx="1106487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3305175" y="4343400"/>
            <a:ext cx="276225" cy="2857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557213" y="3106738"/>
            <a:ext cx="3365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324100" y="3005138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298575" y="408781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366713" y="4205288"/>
            <a:ext cx="3206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2771775" y="5024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3627438" y="4389438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graphicFrame>
        <p:nvGraphicFramePr>
          <p:cNvPr id="8215" name="Object 22"/>
          <p:cNvGraphicFramePr>
            <a:graphicFrameLocks noChangeAspect="1"/>
          </p:cNvGraphicFramePr>
          <p:nvPr/>
        </p:nvGraphicFramePr>
        <p:xfrm>
          <a:off x="4303713" y="2770188"/>
          <a:ext cx="3589337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文档" r:id="rId3" imgW="4475366" imgH="3923137" progId="Word.Document.8">
                  <p:embed/>
                </p:oleObj>
              </mc:Choice>
              <mc:Fallback>
                <p:oleObj name="文档" r:id="rId3" imgW="4475366" imgH="3923137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2770188"/>
                        <a:ext cx="3589337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Review relation and matrix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94D8C2-E439-478F-A75F-0D177D4B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4" y="1763419"/>
            <a:ext cx="855464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Useful fact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A7645A-C68D-4219-B8C2-C9A3D4E1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5416907"/>
            <a:ext cx="9144000" cy="974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2694C5-0760-4902-B739-D3991920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" y="1530813"/>
            <a:ext cx="87261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9F76-3D6E-43B5-85A3-D07AE7ABB39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Review relation and digraph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 Digraph G=(V, E)  and relation 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                     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E = R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>
                <a:ea typeface="宋体" pitchFamily="2" charset="-122"/>
              </a:rPr>
              <a:t>What about undirected graph G=(V, E)  and relation R ?</a:t>
            </a:r>
          </a:p>
        </p:txBody>
      </p:sp>
    </p:spTree>
    <p:extLst>
      <p:ext uri="{BB962C8B-B14F-4D97-AF65-F5344CB8AC3E}">
        <p14:creationId xmlns:p14="http://schemas.microsoft.com/office/powerpoint/2010/main" val="18320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2740</TotalTime>
  <Words>1121</Words>
  <Application>Microsoft Office PowerPoint</Application>
  <PresentationFormat>全屏显示(4:3)</PresentationFormat>
  <Paragraphs>334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Euclid</vt:lpstr>
      <vt:lpstr>Times New Roman</vt:lpstr>
      <vt:lpstr>Verdana</vt:lpstr>
      <vt:lpstr>Wingdings</vt:lpstr>
      <vt:lpstr>sample</vt:lpstr>
      <vt:lpstr>Document</vt:lpstr>
      <vt:lpstr>文档</vt:lpstr>
      <vt:lpstr>Equation</vt:lpstr>
      <vt:lpstr>公式</vt:lpstr>
      <vt:lpstr>Discrete Mathematics</vt:lpstr>
      <vt:lpstr>PowerPoint 演示文稿</vt:lpstr>
      <vt:lpstr>Contents</vt:lpstr>
      <vt:lpstr>PowerPoint 演示文稿</vt:lpstr>
      <vt:lpstr>Adjacency Lists of Simple Graphs</vt:lpstr>
      <vt:lpstr>Adjacency Lists of Directed Graphs</vt:lpstr>
      <vt:lpstr>Review relation and matrix</vt:lpstr>
      <vt:lpstr>Useful fact</vt:lpstr>
      <vt:lpstr>Review relation and digraph</vt:lpstr>
      <vt:lpstr>Adjacency Matrix</vt:lpstr>
      <vt:lpstr>Example 3</vt:lpstr>
      <vt:lpstr>simple graph’s properties</vt:lpstr>
      <vt:lpstr>Example 4</vt:lpstr>
      <vt:lpstr>Example 5 multigraph’s   Adjacency Matrix</vt:lpstr>
      <vt:lpstr>Digraph’s   Adjacency Matrix</vt:lpstr>
      <vt:lpstr>Incidence Matrices  关联矩阵</vt:lpstr>
      <vt:lpstr>PowerPoint 演示文稿</vt:lpstr>
      <vt:lpstr>Directed Graphs</vt:lpstr>
      <vt:lpstr>PowerPoint 演示文稿</vt:lpstr>
      <vt:lpstr>An equivalence relation between graphs</vt:lpstr>
      <vt:lpstr>Graph Invariants under Isomorphism</vt:lpstr>
      <vt:lpstr>Isomorphism Example</vt:lpstr>
      <vt:lpstr>Are These Isomorphic?</vt:lpstr>
      <vt:lpstr>Isomorphism of Graphs</vt:lpstr>
      <vt:lpstr>Isomorphism of Graphs</vt:lpstr>
      <vt:lpstr>Isomorphism of Graphs</vt:lpstr>
      <vt:lpstr>Isomorphism of Graphs</vt:lpstr>
      <vt:lpstr>Not isomorphism example</vt:lpstr>
      <vt:lpstr>Isomorphism of Graphs</vt:lpstr>
      <vt:lpstr>Isomorphism of Graphs</vt:lpstr>
      <vt:lpstr>PowerPoint 演示文稿</vt:lpstr>
      <vt:lpstr>Adjacency Matrix of G</vt:lpstr>
      <vt:lpstr>Adjacency Matrix of H</vt:lpstr>
      <vt:lpstr>Isomorphism of Graphs</vt:lpstr>
      <vt:lpstr>PowerPoint 演示文稿</vt:lpstr>
      <vt:lpstr>Graph Isomorphism</vt:lpstr>
      <vt:lpstr>Time Complexity</vt:lpstr>
      <vt:lpstr>作业题提示</vt:lpstr>
      <vt:lpstr>历史上的考题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538</cp:revision>
  <cp:lastPrinted>1601-01-01T00:00:00Z</cp:lastPrinted>
  <dcterms:created xsi:type="dcterms:W3CDTF">1601-01-01T00:00:00Z</dcterms:created>
  <dcterms:modified xsi:type="dcterms:W3CDTF">2021-11-10T12:28:37Z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