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sldIdLst>
    <p:sldId id="257" r:id="rId2"/>
    <p:sldId id="258" r:id="rId3"/>
    <p:sldId id="259" r:id="rId4"/>
    <p:sldId id="271" r:id="rId5"/>
    <p:sldId id="304" r:id="rId6"/>
    <p:sldId id="305" r:id="rId7"/>
    <p:sldId id="306" r:id="rId8"/>
    <p:sldId id="344" r:id="rId9"/>
    <p:sldId id="308" r:id="rId10"/>
    <p:sldId id="312" r:id="rId11"/>
    <p:sldId id="313" r:id="rId12"/>
    <p:sldId id="309" r:id="rId13"/>
    <p:sldId id="310" r:id="rId14"/>
    <p:sldId id="311" r:id="rId15"/>
    <p:sldId id="343" r:id="rId16"/>
    <p:sldId id="354" r:id="rId17"/>
    <p:sldId id="314" r:id="rId18"/>
    <p:sldId id="315" r:id="rId19"/>
    <p:sldId id="316" r:id="rId20"/>
    <p:sldId id="317" r:id="rId21"/>
    <p:sldId id="352" r:id="rId22"/>
    <p:sldId id="319" r:id="rId23"/>
    <p:sldId id="320" r:id="rId24"/>
    <p:sldId id="346" r:id="rId25"/>
    <p:sldId id="321" r:id="rId26"/>
    <p:sldId id="348" r:id="rId27"/>
    <p:sldId id="323" r:id="rId28"/>
    <p:sldId id="326" r:id="rId29"/>
    <p:sldId id="324" r:id="rId30"/>
    <p:sldId id="353" r:id="rId31"/>
    <p:sldId id="325" r:id="rId32"/>
    <p:sldId id="328" r:id="rId33"/>
    <p:sldId id="329" r:id="rId34"/>
    <p:sldId id="349" r:id="rId35"/>
    <p:sldId id="350" r:id="rId36"/>
    <p:sldId id="332" r:id="rId37"/>
    <p:sldId id="335" r:id="rId38"/>
    <p:sldId id="339" r:id="rId39"/>
    <p:sldId id="341" r:id="rId40"/>
    <p:sldId id="340" r:id="rId41"/>
    <p:sldId id="351" r:id="rId42"/>
    <p:sldId id="355" r:id="rId43"/>
    <p:sldId id="356" r:id="rId44"/>
    <p:sldId id="342" r:id="rId45"/>
    <p:sldId id="303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303"/>
    <a:srgbClr val="8C1602"/>
    <a:srgbClr val="EF6FC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5" autoAdjust="0"/>
    <p:restoredTop sz="94660"/>
  </p:normalViewPr>
  <p:slideViewPr>
    <p:cSldViewPr>
      <p:cViewPr varScale="1">
        <p:scale>
          <a:sx n="78" d="100"/>
          <a:sy n="78" d="100"/>
        </p:scale>
        <p:origin x="10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6C7D578-ABC3-4D41-A480-BA143A1CD4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4855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7D578-ABC3-4D41-A480-BA143A1CD44B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97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5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Arial" charset="0"/>
              </a:defRPr>
            </a:lvl1pPr>
          </a:lstStyle>
          <a:p>
            <a:pPr>
              <a:defRPr/>
            </a:pPr>
            <a:fld id="{F59EBF50-00DD-49A3-94B8-BA03F8904472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pPr>
              <a:defRPr/>
            </a:pPr>
            <a:fld id="{20BD3EE0-226C-4529-8AE3-3F3261DE15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7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D46BB-D70E-4941-AD82-8E4CFD879AF9}" type="datetime1">
              <a:rPr lang="zh-CN" altLang="en-US"/>
              <a:pPr>
                <a:defRPr/>
              </a:pPr>
              <a:t>2021/11/13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F0D99-80C5-4376-8895-85D5D5F019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6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74440-70D4-4B0B-BA2C-CE003052961D}" type="datetime1">
              <a:rPr lang="zh-CN" altLang="en-US"/>
              <a:pPr>
                <a:defRPr/>
              </a:pPr>
              <a:t>2021/11/13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745A0-6B94-4B98-8CEF-925521AED5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9236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63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5413"/>
            <a:ext cx="4038600" cy="2363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6691B-0B7E-4659-9225-7B5E37BEEC41}" type="datetime1">
              <a:rPr lang="zh-CN" altLang="en-US"/>
              <a:pPr>
                <a:defRPr/>
              </a:pPr>
              <a:t>2021/11/13</a:t>
            </a:fld>
            <a:r>
              <a:rPr lang="en-US" altLang="zh-CN"/>
              <a:t>www.themegallery.com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4628B-8376-4C7C-9BA8-F2A77D4C06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721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C520C-3854-47B1-8C46-BF9495458F9A}" type="datetime1">
              <a:rPr lang="zh-CN" altLang="en-US"/>
              <a:pPr>
                <a:defRPr/>
              </a:pPr>
              <a:t>2021/11/13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B01BA-DAE6-40AE-A92A-CC42CD5C7C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6221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6A1B3-9EA0-49EF-AB0B-CB042DECCE6A}" type="datetime1">
              <a:rPr lang="zh-CN" altLang="en-US"/>
              <a:pPr>
                <a:defRPr/>
              </a:pPr>
              <a:t>2021/11/13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A906B-85E6-4F93-8055-4C4FE5EA49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913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E5A75-39A6-45D2-B5D8-21D8C3CAB532}" type="datetime1">
              <a:rPr lang="zh-CN" altLang="en-US"/>
              <a:pPr>
                <a:defRPr/>
              </a:pPr>
              <a:t>2021/11/13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C00B4-C460-4BBE-9656-334982D2B9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57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610F6-5C06-4FE2-AEE5-5809B5E75FEA}" type="datetime1">
              <a:rPr lang="zh-CN" altLang="en-US"/>
              <a:pPr>
                <a:defRPr/>
              </a:pPr>
              <a:t>2021/11/13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853B2-95E8-440A-8BA0-3EA068C40A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71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A654C-5C51-4683-94E8-4B3AAA2A973F}" type="datetime1">
              <a:rPr lang="zh-CN" altLang="en-US"/>
              <a:pPr>
                <a:defRPr/>
              </a:pPr>
              <a:t>2021/11/13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3E5C3-08AC-4A23-8C46-D313083AF2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0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87A86-6D3C-4465-AF1B-7F4EF0D8FC36}" type="datetime1">
              <a:rPr lang="zh-CN" altLang="en-US"/>
              <a:pPr>
                <a:defRPr/>
              </a:pPr>
              <a:t>2021/11/13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7D0DC-BE23-438E-8328-EFD84D7725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130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BB88C-D140-48B4-A817-DCDD0D3E9465}" type="datetime1">
              <a:rPr lang="zh-CN" altLang="en-US"/>
              <a:pPr>
                <a:defRPr/>
              </a:pPr>
              <a:t>2021/11/13</a:t>
            </a:fld>
            <a:r>
              <a:rPr lang="en-US" altLang="zh-CN"/>
              <a:t>www.themegallery.com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1CF61-DE8C-4671-A935-897782CAC4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31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728CD-9C05-43BB-90C2-59ADAB8BD97A}" type="datetime1">
              <a:rPr lang="zh-CN" altLang="en-US"/>
              <a:pPr>
                <a:defRPr/>
              </a:pPr>
              <a:t>2021/11/13</a:t>
            </a:fld>
            <a:r>
              <a:rPr lang="en-US" altLang="zh-CN"/>
              <a:t>www.themegallery.com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9FEB4-8DE9-41AA-826A-6F39AAEDB0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192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5632B-6F1C-4553-A606-ED724F23B839}" type="datetime1">
              <a:rPr lang="zh-CN" altLang="en-US"/>
              <a:pPr>
                <a:defRPr/>
              </a:pPr>
              <a:t>2021/11/13</a:t>
            </a:fld>
            <a:r>
              <a:rPr lang="en-US" altLang="zh-CN"/>
              <a:t>www.themegallery.com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8092C-F795-41C5-8CE0-0F606E3295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09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A3A62-E0A1-497A-909C-2CDB69F69461}" type="datetime1">
              <a:rPr lang="zh-CN" altLang="en-US"/>
              <a:pPr>
                <a:defRPr/>
              </a:pPr>
              <a:t>2021/11/13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9A874-004C-4EBA-89E5-C31762A01E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17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13D2A-F3E3-43BA-857E-B088EADCAB4B}" type="datetime1">
              <a:rPr lang="zh-CN" altLang="en-US"/>
              <a:pPr>
                <a:defRPr/>
              </a:pPr>
              <a:t>2021/11/13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EED4F-AC90-422B-8720-DC5E27DFF7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64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38" name="Rectangle 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9" name="Rectangle 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C5FB741A-42C3-443E-897F-BA6BA13BD9F0}" type="datetime1">
              <a:rPr lang="zh-CN" altLang="en-US"/>
              <a:pPr>
                <a:defRPr/>
              </a:pPr>
              <a:t>2021/11/13</a:t>
            </a:fld>
            <a:r>
              <a:rPr lang="en-US" altLang="zh-CN"/>
              <a:t>www.themegallery.com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2087993A-EBD2-4E47-BDDB-9CD55D3AFD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7" name="Text Box 15"/>
          <p:cNvSpPr txBox="1">
            <a:spLocks noChangeArrowheads="1"/>
          </p:cNvSpPr>
          <p:nvPr/>
        </p:nvSpPr>
        <p:spPr bwMode="auto">
          <a:xfrm>
            <a:off x="7391400" y="762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9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95952-16A3-48D8-8828-4FED0AC5CAC2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83DF67C8-33E3-429E-A241-ED9228408894}" type="slidenum">
              <a:rPr lang="en-US" altLang="zh-CN" sz="1200">
                <a:latin typeface="+mn-lt"/>
              </a:rPr>
              <a:pPr algn="r">
                <a:defRPr/>
              </a:pPr>
              <a:t>1</a:t>
            </a:fld>
            <a:endParaRPr lang="en-US" altLang="zh-CN" sz="1200">
              <a:latin typeface="+mn-lt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2743200"/>
            <a:ext cx="6705600" cy="99060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Discrete Mathematics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715000"/>
            <a:ext cx="6719888" cy="381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b="1">
                <a:ea typeface="宋体" pitchFamily="2" charset="-122"/>
              </a:rPr>
              <a:t>South China University of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57AE2-4D85-418E-9679-85B54948825B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2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5003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b="1">
                <a:latin typeface="Times New Roman" pitchFamily="18" charset="0"/>
                <a:ea typeface="宋体" pitchFamily="2" charset="-122"/>
              </a:rPr>
              <a:t>Paths in Acquaintanceship Graphs</a:t>
            </a:r>
          </a:p>
          <a:p>
            <a:pPr>
              <a:lnSpc>
                <a:spcPct val="80000"/>
              </a:lnSpc>
            </a:pPr>
            <a:endParaRPr lang="en-US" altLang="zh-CN" sz="2800" b="1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800" b="1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800" b="1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800" b="1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800" b="1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800" b="1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800" b="1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800" b="1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 b="1">
                <a:latin typeface="Times New Roman" pitchFamily="18" charset="0"/>
                <a:ea typeface="宋体" pitchFamily="2" charset="-122"/>
              </a:rPr>
              <a:t>There is a chain of six people linking Kamini and Ching.</a:t>
            </a: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1447800" y="1752600"/>
            <a:ext cx="5638800" cy="3352800"/>
            <a:chOff x="144" y="864"/>
            <a:chExt cx="5472" cy="3168"/>
          </a:xfrm>
        </p:grpSpPr>
        <p:sp>
          <p:nvSpPr>
            <p:cNvPr id="15366" name="Oval 5"/>
            <p:cNvSpPr>
              <a:spLocks noChangeArrowheads="1"/>
            </p:cNvSpPr>
            <p:nvPr/>
          </p:nvSpPr>
          <p:spPr bwMode="auto">
            <a:xfrm>
              <a:off x="144" y="2208"/>
              <a:ext cx="48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/>
                <a:t>Kamini</a:t>
              </a:r>
            </a:p>
          </p:txBody>
        </p:sp>
        <p:sp>
          <p:nvSpPr>
            <p:cNvPr id="15367" name="Oval 6"/>
            <p:cNvSpPr>
              <a:spLocks noChangeArrowheads="1"/>
            </p:cNvSpPr>
            <p:nvPr/>
          </p:nvSpPr>
          <p:spPr bwMode="auto">
            <a:xfrm>
              <a:off x="1008" y="1392"/>
              <a:ext cx="48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/>
                <a:t>Jan</a:t>
              </a:r>
            </a:p>
          </p:txBody>
        </p:sp>
        <p:sp>
          <p:nvSpPr>
            <p:cNvPr id="15368" name="Oval 7"/>
            <p:cNvSpPr>
              <a:spLocks noChangeArrowheads="1"/>
            </p:cNvSpPr>
            <p:nvPr/>
          </p:nvSpPr>
          <p:spPr bwMode="auto">
            <a:xfrm>
              <a:off x="1008" y="2208"/>
              <a:ext cx="48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/>
                <a:t>Lila</a:t>
              </a:r>
            </a:p>
          </p:txBody>
        </p:sp>
        <p:sp>
          <p:nvSpPr>
            <p:cNvPr id="15369" name="Oval 8"/>
            <p:cNvSpPr>
              <a:spLocks noChangeArrowheads="1"/>
            </p:cNvSpPr>
            <p:nvPr/>
          </p:nvSpPr>
          <p:spPr bwMode="auto">
            <a:xfrm>
              <a:off x="1008" y="2880"/>
              <a:ext cx="48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/>
                <a:t>Joel</a:t>
              </a:r>
            </a:p>
          </p:txBody>
        </p:sp>
        <p:sp>
          <p:nvSpPr>
            <p:cNvPr id="15370" name="Oval 9"/>
            <p:cNvSpPr>
              <a:spLocks noChangeArrowheads="1"/>
            </p:cNvSpPr>
            <p:nvPr/>
          </p:nvSpPr>
          <p:spPr bwMode="auto">
            <a:xfrm>
              <a:off x="1008" y="3648"/>
              <a:ext cx="48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/>
                <a:t>Kari</a:t>
              </a:r>
            </a:p>
          </p:txBody>
        </p:sp>
        <p:sp>
          <p:nvSpPr>
            <p:cNvPr id="15371" name="Oval 10"/>
            <p:cNvSpPr>
              <a:spLocks noChangeArrowheads="1"/>
            </p:cNvSpPr>
            <p:nvPr/>
          </p:nvSpPr>
          <p:spPr bwMode="auto">
            <a:xfrm>
              <a:off x="2928" y="864"/>
              <a:ext cx="48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/>
                <a:t>Eduardo</a:t>
              </a:r>
            </a:p>
          </p:txBody>
        </p:sp>
        <p:sp>
          <p:nvSpPr>
            <p:cNvPr id="15372" name="Oval 11"/>
            <p:cNvSpPr>
              <a:spLocks noChangeArrowheads="1"/>
            </p:cNvSpPr>
            <p:nvPr/>
          </p:nvSpPr>
          <p:spPr bwMode="auto">
            <a:xfrm>
              <a:off x="2256" y="1392"/>
              <a:ext cx="48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/>
                <a:t>Paula</a:t>
              </a:r>
            </a:p>
          </p:txBody>
        </p:sp>
        <p:sp>
          <p:nvSpPr>
            <p:cNvPr id="15373" name="Oval 12"/>
            <p:cNvSpPr>
              <a:spLocks noChangeArrowheads="1"/>
            </p:cNvSpPr>
            <p:nvPr/>
          </p:nvSpPr>
          <p:spPr bwMode="auto">
            <a:xfrm>
              <a:off x="3552" y="1392"/>
              <a:ext cx="48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/>
                <a:t>Todd</a:t>
              </a:r>
            </a:p>
          </p:txBody>
        </p:sp>
        <p:sp>
          <p:nvSpPr>
            <p:cNvPr id="15374" name="Oval 13"/>
            <p:cNvSpPr>
              <a:spLocks noChangeArrowheads="1"/>
            </p:cNvSpPr>
            <p:nvPr/>
          </p:nvSpPr>
          <p:spPr bwMode="auto">
            <a:xfrm>
              <a:off x="2256" y="2208"/>
              <a:ext cx="48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/>
                <a:t>Liz</a:t>
              </a:r>
            </a:p>
          </p:txBody>
        </p:sp>
        <p:sp>
          <p:nvSpPr>
            <p:cNvPr id="15375" name="Oval 14"/>
            <p:cNvSpPr>
              <a:spLocks noChangeArrowheads="1"/>
            </p:cNvSpPr>
            <p:nvPr/>
          </p:nvSpPr>
          <p:spPr bwMode="auto">
            <a:xfrm>
              <a:off x="2256" y="2880"/>
              <a:ext cx="48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/>
                <a:t>Gail</a:t>
              </a:r>
            </a:p>
          </p:txBody>
        </p:sp>
        <p:sp>
          <p:nvSpPr>
            <p:cNvPr id="15376" name="Oval 15"/>
            <p:cNvSpPr>
              <a:spLocks noChangeArrowheads="1"/>
            </p:cNvSpPr>
            <p:nvPr/>
          </p:nvSpPr>
          <p:spPr bwMode="auto">
            <a:xfrm>
              <a:off x="2928" y="1824"/>
              <a:ext cx="48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/>
                <a:t>Amy</a:t>
              </a:r>
            </a:p>
          </p:txBody>
        </p:sp>
        <p:sp>
          <p:nvSpPr>
            <p:cNvPr id="15377" name="Oval 16"/>
            <p:cNvSpPr>
              <a:spLocks noChangeArrowheads="1"/>
            </p:cNvSpPr>
            <p:nvPr/>
          </p:nvSpPr>
          <p:spPr bwMode="auto">
            <a:xfrm>
              <a:off x="3600" y="2208"/>
              <a:ext cx="48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/>
                <a:t>Steve</a:t>
              </a:r>
            </a:p>
          </p:txBody>
        </p:sp>
        <p:sp>
          <p:nvSpPr>
            <p:cNvPr id="15378" name="Oval 17"/>
            <p:cNvSpPr>
              <a:spLocks noChangeArrowheads="1"/>
            </p:cNvSpPr>
            <p:nvPr/>
          </p:nvSpPr>
          <p:spPr bwMode="auto">
            <a:xfrm>
              <a:off x="3600" y="3648"/>
              <a:ext cx="48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/>
                <a:t>Shaquira</a:t>
              </a:r>
            </a:p>
          </p:txBody>
        </p:sp>
        <p:sp>
          <p:nvSpPr>
            <p:cNvPr id="15379" name="Oval 18"/>
            <p:cNvSpPr>
              <a:spLocks noChangeArrowheads="1"/>
            </p:cNvSpPr>
            <p:nvPr/>
          </p:nvSpPr>
          <p:spPr bwMode="auto">
            <a:xfrm>
              <a:off x="4416" y="2928"/>
              <a:ext cx="48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/>
                <a:t>Koko</a:t>
              </a:r>
            </a:p>
          </p:txBody>
        </p:sp>
        <p:sp>
          <p:nvSpPr>
            <p:cNvPr id="15380" name="Oval 19"/>
            <p:cNvSpPr>
              <a:spLocks noChangeArrowheads="1"/>
            </p:cNvSpPr>
            <p:nvPr/>
          </p:nvSpPr>
          <p:spPr bwMode="auto">
            <a:xfrm>
              <a:off x="5136" y="1440"/>
              <a:ext cx="48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/>
                <a:t>Kamlesh</a:t>
              </a:r>
            </a:p>
          </p:txBody>
        </p:sp>
        <p:sp>
          <p:nvSpPr>
            <p:cNvPr id="15381" name="Oval 20"/>
            <p:cNvSpPr>
              <a:spLocks noChangeArrowheads="1"/>
            </p:cNvSpPr>
            <p:nvPr/>
          </p:nvSpPr>
          <p:spPr bwMode="auto">
            <a:xfrm>
              <a:off x="5136" y="2208"/>
              <a:ext cx="48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/>
                <a:t>Ching</a:t>
              </a:r>
            </a:p>
          </p:txBody>
        </p:sp>
        <p:sp>
          <p:nvSpPr>
            <p:cNvPr id="15382" name="Line 21"/>
            <p:cNvSpPr>
              <a:spLocks noChangeShapeType="1"/>
            </p:cNvSpPr>
            <p:nvPr/>
          </p:nvSpPr>
          <p:spPr bwMode="auto">
            <a:xfrm flipV="1">
              <a:off x="480" y="1680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Line 22"/>
            <p:cNvSpPr>
              <a:spLocks noChangeShapeType="1"/>
            </p:cNvSpPr>
            <p:nvPr/>
          </p:nvSpPr>
          <p:spPr bwMode="auto">
            <a:xfrm flipH="1">
              <a:off x="672" y="1728"/>
              <a:ext cx="43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Line 23"/>
            <p:cNvSpPr>
              <a:spLocks noChangeShapeType="1"/>
            </p:cNvSpPr>
            <p:nvPr/>
          </p:nvSpPr>
          <p:spPr bwMode="auto">
            <a:xfrm>
              <a:off x="672" y="2688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5" name="Line 24"/>
            <p:cNvSpPr>
              <a:spLocks noChangeShapeType="1"/>
            </p:cNvSpPr>
            <p:nvPr/>
          </p:nvSpPr>
          <p:spPr bwMode="auto">
            <a:xfrm>
              <a:off x="1248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Line 25"/>
            <p:cNvSpPr>
              <a:spLocks noChangeShapeType="1"/>
            </p:cNvSpPr>
            <p:nvPr/>
          </p:nvSpPr>
          <p:spPr bwMode="auto">
            <a:xfrm>
              <a:off x="1248" y="25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7" name="Line 26"/>
            <p:cNvSpPr>
              <a:spLocks noChangeShapeType="1"/>
            </p:cNvSpPr>
            <p:nvPr/>
          </p:nvSpPr>
          <p:spPr bwMode="auto">
            <a:xfrm>
              <a:off x="1248" y="32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Line 27"/>
            <p:cNvSpPr>
              <a:spLocks noChangeShapeType="1"/>
            </p:cNvSpPr>
            <p:nvPr/>
          </p:nvSpPr>
          <p:spPr bwMode="auto">
            <a:xfrm>
              <a:off x="1488" y="307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Line 28"/>
            <p:cNvSpPr>
              <a:spLocks noChangeShapeType="1"/>
            </p:cNvSpPr>
            <p:nvPr/>
          </p:nvSpPr>
          <p:spPr bwMode="auto">
            <a:xfrm>
              <a:off x="1488" y="158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Line 29"/>
            <p:cNvSpPr>
              <a:spLocks noChangeShapeType="1"/>
            </p:cNvSpPr>
            <p:nvPr/>
          </p:nvSpPr>
          <p:spPr bwMode="auto">
            <a:xfrm>
              <a:off x="1488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Line 30"/>
            <p:cNvSpPr>
              <a:spLocks noChangeShapeType="1"/>
            </p:cNvSpPr>
            <p:nvPr/>
          </p:nvSpPr>
          <p:spPr bwMode="auto">
            <a:xfrm flipH="1">
              <a:off x="1344" y="1680"/>
              <a:ext cx="96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Line 31"/>
            <p:cNvSpPr>
              <a:spLocks noChangeShapeType="1"/>
            </p:cNvSpPr>
            <p:nvPr/>
          </p:nvSpPr>
          <p:spPr bwMode="auto">
            <a:xfrm flipH="1">
              <a:off x="1440" y="1680"/>
              <a:ext cx="864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Line 32"/>
            <p:cNvSpPr>
              <a:spLocks noChangeShapeType="1"/>
            </p:cNvSpPr>
            <p:nvPr/>
          </p:nvSpPr>
          <p:spPr bwMode="auto">
            <a:xfrm>
              <a:off x="2496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Line 33"/>
            <p:cNvSpPr>
              <a:spLocks noChangeShapeType="1"/>
            </p:cNvSpPr>
            <p:nvPr/>
          </p:nvSpPr>
          <p:spPr bwMode="auto">
            <a:xfrm>
              <a:off x="1440" y="2496"/>
              <a:ext cx="96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Line 34"/>
            <p:cNvSpPr>
              <a:spLocks noChangeShapeType="1"/>
            </p:cNvSpPr>
            <p:nvPr/>
          </p:nvSpPr>
          <p:spPr bwMode="auto">
            <a:xfrm>
              <a:off x="2688" y="3168"/>
              <a:ext cx="105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Line 35"/>
            <p:cNvSpPr>
              <a:spLocks noChangeShapeType="1"/>
            </p:cNvSpPr>
            <p:nvPr/>
          </p:nvSpPr>
          <p:spPr bwMode="auto">
            <a:xfrm>
              <a:off x="3840" y="2592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7" name="Line 36"/>
            <p:cNvSpPr>
              <a:spLocks noChangeShapeType="1"/>
            </p:cNvSpPr>
            <p:nvPr/>
          </p:nvSpPr>
          <p:spPr bwMode="auto">
            <a:xfrm>
              <a:off x="2736" y="158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8" name="Line 37"/>
            <p:cNvSpPr>
              <a:spLocks noChangeShapeType="1"/>
            </p:cNvSpPr>
            <p:nvPr/>
          </p:nvSpPr>
          <p:spPr bwMode="auto">
            <a:xfrm>
              <a:off x="2736" y="240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Line 38"/>
            <p:cNvSpPr>
              <a:spLocks noChangeShapeType="1"/>
            </p:cNvSpPr>
            <p:nvPr/>
          </p:nvSpPr>
          <p:spPr bwMode="auto">
            <a:xfrm>
              <a:off x="3840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0" name="Line 39"/>
            <p:cNvSpPr>
              <a:spLocks noChangeShapeType="1"/>
            </p:cNvSpPr>
            <p:nvPr/>
          </p:nvSpPr>
          <p:spPr bwMode="auto">
            <a:xfrm>
              <a:off x="2688" y="1728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1" name="Line 40"/>
            <p:cNvSpPr>
              <a:spLocks noChangeShapeType="1"/>
            </p:cNvSpPr>
            <p:nvPr/>
          </p:nvSpPr>
          <p:spPr bwMode="auto">
            <a:xfrm>
              <a:off x="3360" y="211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2" name="Line 41"/>
            <p:cNvSpPr>
              <a:spLocks noChangeShapeType="1"/>
            </p:cNvSpPr>
            <p:nvPr/>
          </p:nvSpPr>
          <p:spPr bwMode="auto">
            <a:xfrm flipV="1">
              <a:off x="2640" y="211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3" name="Line 42"/>
            <p:cNvSpPr>
              <a:spLocks noChangeShapeType="1"/>
            </p:cNvSpPr>
            <p:nvPr/>
          </p:nvSpPr>
          <p:spPr bwMode="auto">
            <a:xfrm flipV="1">
              <a:off x="3312" y="168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4" name="Line 43"/>
            <p:cNvSpPr>
              <a:spLocks noChangeShapeType="1"/>
            </p:cNvSpPr>
            <p:nvPr/>
          </p:nvSpPr>
          <p:spPr bwMode="auto">
            <a:xfrm>
              <a:off x="4032" y="2496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5" name="Line 44"/>
            <p:cNvSpPr>
              <a:spLocks noChangeShapeType="1"/>
            </p:cNvSpPr>
            <p:nvPr/>
          </p:nvSpPr>
          <p:spPr bwMode="auto">
            <a:xfrm flipV="1">
              <a:off x="2592" y="115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6" name="Line 45"/>
            <p:cNvSpPr>
              <a:spLocks noChangeShapeType="1"/>
            </p:cNvSpPr>
            <p:nvPr/>
          </p:nvSpPr>
          <p:spPr bwMode="auto">
            <a:xfrm>
              <a:off x="4032" y="158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7" name="Line 46"/>
            <p:cNvSpPr>
              <a:spLocks noChangeShapeType="1"/>
            </p:cNvSpPr>
            <p:nvPr/>
          </p:nvSpPr>
          <p:spPr bwMode="auto">
            <a:xfrm>
              <a:off x="5376" y="182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F2B7B-3CA2-4E65-98E7-FB13BDA37897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Many social scientist have conjectured that almost every pair of people in the world are linked by a small chain of people, perhaps contains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≤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5 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people.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This would mean that almost every pair of vertices in the acquaintanceship graph containing all people in the world is linked by a path of length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≤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4.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John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Guare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: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6 Degree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of Separation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EA2E0-9422-4433-B812-C2A96872865A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Definition 2</a:t>
            </a:r>
            <a:r>
              <a:rPr lang="zh-CN" altLang="en-US" sz="2800" dirty="0">
                <a:ea typeface="宋体" pitchFamily="2" charset="-122"/>
              </a:rPr>
              <a:t> （</a:t>
            </a:r>
            <a:r>
              <a:rPr lang="en-US" altLang="zh-CN" sz="2800">
                <a:ea typeface="宋体" pitchFamily="2" charset="-122"/>
              </a:rPr>
              <a:t>directed graph</a:t>
            </a:r>
            <a:r>
              <a:rPr lang="zh-CN" altLang="en-US" sz="2800">
                <a:ea typeface="宋体" pitchFamily="2" charset="-122"/>
              </a:rPr>
              <a:t>）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Let n be a nonnegative integer and G an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directed 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multigraph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graph. 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 path of length n from u to v in G is sequence of n edges e1,…,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en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of G 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such that f(e1)=(x0,x1), f(e2)=(x1,x2), …, f(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en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)=(xn-1,xn), where x0=u and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xn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=v.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21ED4D-FBBF-43A9-B315-DDF81ECAAB7F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Definition 2 </a:t>
            </a:r>
            <a:r>
              <a:rPr lang="zh-CN" altLang="en-US" sz="2800" dirty="0">
                <a:ea typeface="宋体" pitchFamily="2" charset="-122"/>
              </a:rPr>
              <a:t>（</a:t>
            </a:r>
            <a:r>
              <a:rPr lang="en-US" altLang="zh-CN" sz="2800" dirty="0">
                <a:ea typeface="宋体" pitchFamily="2" charset="-122"/>
              </a:rPr>
              <a:t>directed </a:t>
            </a:r>
            <a:r>
              <a:rPr lang="en-US" altLang="zh-CN" sz="2800" dirty="0" err="1">
                <a:ea typeface="宋体" pitchFamily="2" charset="-122"/>
              </a:rPr>
              <a:t>grap</a:t>
            </a:r>
            <a:r>
              <a:rPr lang="zh-CN" altLang="en-US" sz="2800" dirty="0">
                <a:ea typeface="宋体" pitchFamily="2" charset="-122"/>
              </a:rPr>
              <a:t>）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When there are no multiple edges in the directed graph, this path is denoted by its vertex sequence x0,x1,…,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xn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 path is a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circuit or cycle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if it begins and ends at the same vertex, that is, if u=v, and has length greater than zero.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 path or a circuit is called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simple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if it does not contain the same edge more than once.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1AC66-C6B3-4730-B1C8-E12BDB3F6258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Definition 2</a:t>
            </a:r>
            <a:r>
              <a:rPr lang="zh-CN" altLang="en-US" sz="2800" dirty="0">
                <a:ea typeface="宋体" pitchFamily="2" charset="-122"/>
              </a:rPr>
              <a:t>（</a:t>
            </a:r>
            <a:r>
              <a:rPr lang="en-US" altLang="zh-CN" sz="2800" dirty="0">
                <a:ea typeface="宋体" pitchFamily="2" charset="-122"/>
              </a:rPr>
              <a:t>directed graph</a:t>
            </a:r>
            <a:r>
              <a:rPr lang="zh-CN" altLang="en-US" sz="2800" dirty="0">
                <a:ea typeface="宋体" pitchFamily="2" charset="-122"/>
              </a:rPr>
              <a:t>）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 terminal vertex of an edge in a path is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the initial vertex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of the next edges in the path. 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When it is not necessary to distinguish between multiple edges, we will denote a path e1,e2,…,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en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where f(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ei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)=(xi-1,xi) for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=1,2,…,n by its vertex sequence x1,x1,…,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xn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 notation identifies a path only up to the vertices it passes through.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There may be more than one path that passes through this sequence of vertices.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853B2-95E8-440A-8BA0-3EA068C40AB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686298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72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98386-45BB-4C27-A08A-5D3C78BE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  circuit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F4331-0E8E-4EB7-938E-EE1707E35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 path (e1,e2,e3) a simple  circuit?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Answer: Yes </a:t>
            </a:r>
          </a:p>
          <a:p>
            <a:r>
              <a:rPr lang="zh-CN" altLang="en-US" dirty="0"/>
              <a:t>要点</a:t>
            </a:r>
            <a:r>
              <a:rPr lang="en-US" altLang="zh-CN" dirty="0"/>
              <a:t>: </a:t>
            </a:r>
            <a:r>
              <a:rPr lang="zh-CN" altLang="en-US" dirty="0"/>
              <a:t>没有重复的边出现</a:t>
            </a:r>
            <a:r>
              <a:rPr lang="en-US" altLang="zh-CN" dirty="0"/>
              <a:t>, e1,e2,e3</a:t>
            </a:r>
            <a:r>
              <a:rPr lang="zh-CN" altLang="en-US" dirty="0"/>
              <a:t>是</a:t>
            </a:r>
            <a:r>
              <a:rPr lang="en-US" altLang="zh-CN" dirty="0"/>
              <a:t>3</a:t>
            </a:r>
            <a:r>
              <a:rPr lang="zh-CN" altLang="en-US" dirty="0"/>
              <a:t>条不同的边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6A1FDB-06C7-4C6E-9927-E7F6E680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853B2-95E8-440A-8BA0-3EA068C40AB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A7F0BDE4-AB45-4D15-A7E3-819AF11AB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819400"/>
            <a:ext cx="354013" cy="3016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896F0CA9-48D2-45F3-A4FE-3F157E74B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75" y="2819400"/>
            <a:ext cx="354013" cy="3016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" name="Line 16">
            <a:extLst>
              <a:ext uri="{FF2B5EF4-FFF2-40B4-BE49-F238E27FC236}">
                <a16:creationId xmlns:a16="http://schemas.microsoft.com/office/drawing/2014/main" id="{07D550CB-435E-49E3-9A80-E0A95A162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2959100"/>
            <a:ext cx="1311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3A624D4E-A0BD-48E7-B541-C2BD5E73D3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5124" y="3073501"/>
            <a:ext cx="1311274" cy="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1" name="箭头: 上弧形 10">
            <a:extLst>
              <a:ext uri="{FF2B5EF4-FFF2-40B4-BE49-F238E27FC236}">
                <a16:creationId xmlns:a16="http://schemas.microsoft.com/office/drawing/2014/main" id="{CECEC168-D4E8-4C82-90B2-38BB39316B3E}"/>
              </a:ext>
            </a:extLst>
          </p:cNvPr>
          <p:cNvSpPr/>
          <p:nvPr/>
        </p:nvSpPr>
        <p:spPr>
          <a:xfrm>
            <a:off x="1701006" y="2536824"/>
            <a:ext cx="609600" cy="3016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CFB20C-AABC-465B-87AA-B51A5CF5655B}"/>
              </a:ext>
            </a:extLst>
          </p:cNvPr>
          <p:cNvSpPr txBox="1"/>
          <p:nvPr/>
        </p:nvSpPr>
        <p:spPr>
          <a:xfrm>
            <a:off x="1648680" y="2097075"/>
            <a:ext cx="48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58206E9-0E20-422F-9D41-361C60B6E1D0}"/>
              </a:ext>
            </a:extLst>
          </p:cNvPr>
          <p:cNvSpPr txBox="1"/>
          <p:nvPr/>
        </p:nvSpPr>
        <p:spPr>
          <a:xfrm>
            <a:off x="2530238" y="2442603"/>
            <a:ext cx="48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3D7902-A3C5-459F-A915-8C4594EC87E6}"/>
              </a:ext>
            </a:extLst>
          </p:cNvPr>
          <p:cNvSpPr txBox="1"/>
          <p:nvPr/>
        </p:nvSpPr>
        <p:spPr>
          <a:xfrm>
            <a:off x="2664542" y="3333135"/>
            <a:ext cx="61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16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EFD3B-2E6E-422D-AD34-3D18BDB3106B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973C5147-280B-4E2E-85D9-10BDB0EEDCA7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17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17413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17415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74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4200" y="3276600"/>
            <a:ext cx="2895600" cy="83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ea typeface="宋体" pitchFamily="2" charset="-122"/>
              </a:rPr>
              <a:t>Connectedness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0A5CE2-B50E-47B5-8FDC-AF70D05307BA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An important question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Definition 3: An undirected graph is called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connected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if there is a path between every pair of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distinct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vertices of the graph.</a:t>
            </a: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Any two computer in the network can communicate if and only if the graph of this network is connected.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58C267-CA3A-4EDC-8655-3ACA3D196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95600"/>
            <a:ext cx="5611008" cy="800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1F4B9D-8472-4D4A-8AE7-E6E2634C24D4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5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257800"/>
            <a:ext cx="87630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G1 is connected, since every pair of distinct vertices there is a path between them.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G2 is not connected for there is no path in G2 between a and d for instance.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6379385" cy="388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791CDB-36D5-4219-A220-A5BD78C3294E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925D67D1-8257-41FC-8A2A-5A5BFAFCBD34}" type="slidenum">
              <a:rPr lang="en-US" altLang="zh-CN" sz="1200">
                <a:latin typeface="+mn-lt"/>
              </a:rPr>
              <a:pPr algn="r">
                <a:defRPr/>
              </a:pPr>
              <a:t>2</a:t>
            </a:fld>
            <a:endParaRPr lang="en-US" altLang="zh-CN" sz="1200">
              <a:latin typeface="+mn-lt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038600" y="6096000"/>
            <a:ext cx="1447800" cy="30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b="1">
                <a:latin typeface="Arial" charset="0"/>
                <a:ea typeface="宋体" pitchFamily="2" charset="-122"/>
              </a:rPr>
              <a:t>Section 8.4</a:t>
            </a:r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white">
          <a:xfrm>
            <a:off x="2362200" y="3276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Euclid" pitchFamily="18" charset="0"/>
                <a:ea typeface="Dotum" pitchFamily="34" charset="-127"/>
              </a:rPr>
              <a:t>Chapter 8. Graphs</a:t>
            </a:r>
          </a:p>
        </p:txBody>
      </p:sp>
      <p:sp>
        <p:nvSpPr>
          <p:cNvPr id="15364" name="WordArt 4"/>
          <p:cNvSpPr>
            <a:spLocks noChangeArrowheads="1" noChangeShapeType="1" noTextEdit="1"/>
          </p:cNvSpPr>
          <p:nvPr/>
        </p:nvSpPr>
        <p:spPr bwMode="gray">
          <a:xfrm>
            <a:off x="1828800" y="4572000"/>
            <a:ext cx="56388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Connectivity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4B91A4-2324-474C-8B62-9D4F8F6F2692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Theorem 1 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879975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Theorem 1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There is a simple path between every pair of distinct vertices of a connected undirected graph.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4B91A4-2324-474C-8B62-9D4F8F6F2692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Recall lemmas on R</a:t>
            </a:r>
            <a:r>
              <a:rPr lang="zh-CN" altLang="en-US" sz="2800" dirty="0">
                <a:ea typeface="宋体" pitchFamily="2" charset="-122"/>
              </a:rPr>
              <a:t>*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879975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endParaRPr lang="en-US" altLang="zh-CN" b="1" dirty="0">
              <a:solidFill>
                <a:srgbClr val="000000"/>
              </a:solidFill>
              <a:ea typeface="宋体" pitchFamily="2" charset="-122"/>
            </a:endParaRPr>
          </a:p>
          <a:p>
            <a:endParaRPr lang="en-US" altLang="zh-CN" b="1" dirty="0">
              <a:solidFill>
                <a:srgbClr val="000000"/>
              </a:solidFill>
              <a:ea typeface="宋体" pitchFamily="2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Lemma: Let A be a set such that |A|=n, and let R be a relation on A. I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Arial" charset="0"/>
              </a:rPr>
              <a:t>f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a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Arial" charset="0"/>
              </a:rPr>
              <a:t>≠ b,   then there is such a path with length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≤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Arial" charset="0"/>
              </a:rPr>
              <a:t>n-1.</a:t>
            </a: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109093-9443-4B74-9A7D-31DD24B14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80" y="1676400"/>
            <a:ext cx="8562975" cy="209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4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6C0E46-98E1-4A2E-9CF7-D4376314E764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Times New Roman" pitchFamily="18" charset="0"/>
                <a:ea typeface="宋体" pitchFamily="2" charset="-122"/>
              </a:rPr>
              <a:t>connected components</a:t>
            </a:r>
            <a:endParaRPr lang="zh-CN" altLang="en-US" sz="4400" dirty="0">
              <a:ea typeface="宋体" pitchFamily="2" charset="-122"/>
            </a:endParaRP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 graph that is not connected is the union of two or more connected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subgraphs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, each pair of which has no vertex in common.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These disjoint connected 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subgraphs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are called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the connected components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of the graph.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7" y="4800600"/>
            <a:ext cx="8698114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1788ED-5CD8-4255-9D56-A35E55C2A480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6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534400" cy="4879975"/>
          </a:xfrm>
        </p:spPr>
        <p:txBody>
          <a:bodyPr/>
          <a:lstStyle/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Subgraphs H1, H2 and H3 are the connected components of H.</a:t>
            </a:r>
          </a:p>
          <a:p>
            <a:endParaRPr lang="en-US" altLang="zh-CN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557" name="Text Box 8"/>
          <p:cNvSpPr txBox="1">
            <a:spLocks noChangeArrowheads="1"/>
          </p:cNvSpPr>
          <p:nvPr/>
        </p:nvSpPr>
        <p:spPr bwMode="auto">
          <a:xfrm>
            <a:off x="7797800" y="38862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f</a:t>
            </a:r>
          </a:p>
        </p:txBody>
      </p:sp>
      <p:grpSp>
        <p:nvGrpSpPr>
          <p:cNvPr id="23558" name="Group 22"/>
          <p:cNvGrpSpPr>
            <a:grpSpLocks/>
          </p:cNvGrpSpPr>
          <p:nvPr/>
        </p:nvGrpSpPr>
        <p:grpSpPr bwMode="auto">
          <a:xfrm>
            <a:off x="609600" y="3200400"/>
            <a:ext cx="2157413" cy="2514600"/>
            <a:chOff x="384" y="1680"/>
            <a:chExt cx="1359" cy="1584"/>
          </a:xfrm>
        </p:grpSpPr>
        <p:sp>
          <p:nvSpPr>
            <p:cNvPr id="23578" name="Oval 4"/>
            <p:cNvSpPr>
              <a:spLocks noChangeArrowheads="1"/>
            </p:cNvSpPr>
            <p:nvPr/>
          </p:nvSpPr>
          <p:spPr bwMode="auto">
            <a:xfrm>
              <a:off x="567" y="1920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3579" name="Oval 5"/>
            <p:cNvSpPr>
              <a:spLocks noChangeArrowheads="1"/>
            </p:cNvSpPr>
            <p:nvPr/>
          </p:nvSpPr>
          <p:spPr bwMode="auto">
            <a:xfrm>
              <a:off x="576" y="2832"/>
              <a:ext cx="206" cy="18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3580" name="Line 6"/>
            <p:cNvSpPr>
              <a:spLocks noChangeShapeType="1"/>
            </p:cNvSpPr>
            <p:nvPr/>
          </p:nvSpPr>
          <p:spPr bwMode="auto">
            <a:xfrm>
              <a:off x="789" y="2928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81" name="Line 7"/>
            <p:cNvSpPr>
              <a:spLocks noChangeShapeType="1"/>
            </p:cNvSpPr>
            <p:nvPr/>
          </p:nvSpPr>
          <p:spPr bwMode="auto">
            <a:xfrm>
              <a:off x="672" y="2112"/>
              <a:ext cx="1" cy="7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82" name="Oval 9"/>
            <p:cNvSpPr>
              <a:spLocks noChangeArrowheads="1"/>
            </p:cNvSpPr>
            <p:nvPr/>
          </p:nvSpPr>
          <p:spPr bwMode="auto">
            <a:xfrm>
              <a:off x="1536" y="2829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3583" name="Text Box 16"/>
            <p:cNvSpPr txBox="1">
              <a:spLocks noChangeArrowheads="1"/>
            </p:cNvSpPr>
            <p:nvPr/>
          </p:nvSpPr>
          <p:spPr bwMode="auto">
            <a:xfrm>
              <a:off x="480" y="29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3584" name="Text Box 17"/>
            <p:cNvSpPr txBox="1">
              <a:spLocks noChangeArrowheads="1"/>
            </p:cNvSpPr>
            <p:nvPr/>
          </p:nvSpPr>
          <p:spPr bwMode="auto">
            <a:xfrm>
              <a:off x="384" y="16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3585" name="Text Box 18"/>
            <p:cNvSpPr txBox="1">
              <a:spLocks noChangeArrowheads="1"/>
            </p:cNvSpPr>
            <p:nvPr/>
          </p:nvSpPr>
          <p:spPr bwMode="auto">
            <a:xfrm>
              <a:off x="1440" y="297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23559" name="Oval 10"/>
          <p:cNvSpPr>
            <a:spLocks noChangeArrowheads="1"/>
          </p:cNvSpPr>
          <p:nvPr/>
        </p:nvSpPr>
        <p:spPr bwMode="auto">
          <a:xfrm>
            <a:off x="7443788" y="3962400"/>
            <a:ext cx="327025" cy="290513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3560" name="Line 11"/>
          <p:cNvSpPr>
            <a:spLocks noChangeShapeType="1"/>
          </p:cNvSpPr>
          <p:nvPr/>
        </p:nvSpPr>
        <p:spPr bwMode="auto">
          <a:xfrm>
            <a:off x="7596188" y="425767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561" name="Oval 12"/>
          <p:cNvSpPr>
            <a:spLocks noChangeArrowheads="1"/>
          </p:cNvSpPr>
          <p:nvPr/>
        </p:nvSpPr>
        <p:spPr bwMode="auto">
          <a:xfrm>
            <a:off x="5746750" y="5037138"/>
            <a:ext cx="327025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3562" name="Oval 13"/>
          <p:cNvSpPr>
            <a:spLocks noChangeArrowheads="1"/>
          </p:cNvSpPr>
          <p:nvPr/>
        </p:nvSpPr>
        <p:spPr bwMode="auto">
          <a:xfrm>
            <a:off x="7440613" y="5033963"/>
            <a:ext cx="327025" cy="29051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3563" name="Line 14"/>
          <p:cNvSpPr>
            <a:spLocks noChangeShapeType="1"/>
          </p:cNvSpPr>
          <p:nvPr/>
        </p:nvSpPr>
        <p:spPr bwMode="auto">
          <a:xfrm flipH="1">
            <a:off x="6046788" y="5181600"/>
            <a:ext cx="13970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564" name="Text Box 19"/>
          <p:cNvSpPr txBox="1">
            <a:spLocks noChangeArrowheads="1"/>
          </p:cNvSpPr>
          <p:nvPr/>
        </p:nvSpPr>
        <p:spPr bwMode="auto">
          <a:xfrm>
            <a:off x="5715000" y="5305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h</a:t>
            </a:r>
          </a:p>
        </p:txBody>
      </p:sp>
      <p:sp>
        <p:nvSpPr>
          <p:cNvPr id="23565" name="Text Box 20"/>
          <p:cNvSpPr txBox="1">
            <a:spLocks noChangeArrowheads="1"/>
          </p:cNvSpPr>
          <p:nvPr/>
        </p:nvSpPr>
        <p:spPr bwMode="auto">
          <a:xfrm>
            <a:off x="7415213" y="5305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g</a:t>
            </a:r>
          </a:p>
        </p:txBody>
      </p:sp>
      <p:sp>
        <p:nvSpPr>
          <p:cNvPr id="23566" name="Oval 23"/>
          <p:cNvSpPr>
            <a:spLocks noChangeArrowheads="1"/>
          </p:cNvSpPr>
          <p:nvPr/>
        </p:nvSpPr>
        <p:spPr bwMode="auto">
          <a:xfrm>
            <a:off x="3208338" y="3084513"/>
            <a:ext cx="327025" cy="2921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3567" name="Oval 24"/>
          <p:cNvSpPr>
            <a:spLocks noChangeArrowheads="1"/>
          </p:cNvSpPr>
          <p:nvPr/>
        </p:nvSpPr>
        <p:spPr bwMode="auto">
          <a:xfrm>
            <a:off x="4902200" y="3081338"/>
            <a:ext cx="327025" cy="29051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3568" name="Line 25"/>
          <p:cNvSpPr>
            <a:spLocks noChangeShapeType="1"/>
          </p:cNvSpPr>
          <p:nvPr/>
        </p:nvSpPr>
        <p:spPr bwMode="auto">
          <a:xfrm flipH="1">
            <a:off x="3508375" y="3228975"/>
            <a:ext cx="13970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569" name="Text Box 26"/>
          <p:cNvSpPr txBox="1">
            <a:spLocks noChangeArrowheads="1"/>
          </p:cNvSpPr>
          <p:nvPr/>
        </p:nvSpPr>
        <p:spPr bwMode="auto">
          <a:xfrm>
            <a:off x="3176588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d</a:t>
            </a:r>
          </a:p>
        </p:txBody>
      </p:sp>
      <p:sp>
        <p:nvSpPr>
          <p:cNvPr id="23570" name="Text Box 27"/>
          <p:cNvSpPr txBox="1">
            <a:spLocks noChangeArrowheads="1"/>
          </p:cNvSpPr>
          <p:nvPr/>
        </p:nvSpPr>
        <p:spPr bwMode="auto">
          <a:xfrm>
            <a:off x="4884738" y="33528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e</a:t>
            </a:r>
          </a:p>
        </p:txBody>
      </p:sp>
      <p:sp>
        <p:nvSpPr>
          <p:cNvPr id="23571" name="Oval 28"/>
          <p:cNvSpPr>
            <a:spLocks noChangeArrowheads="1"/>
          </p:cNvSpPr>
          <p:nvPr/>
        </p:nvSpPr>
        <p:spPr bwMode="auto">
          <a:xfrm>
            <a:off x="152400" y="2895600"/>
            <a:ext cx="2895600" cy="3276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3572" name="Oval 29"/>
          <p:cNvSpPr>
            <a:spLocks noChangeArrowheads="1"/>
          </p:cNvSpPr>
          <p:nvPr/>
        </p:nvSpPr>
        <p:spPr bwMode="auto">
          <a:xfrm>
            <a:off x="2895600" y="2743200"/>
            <a:ext cx="2743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3573" name="Oval 30"/>
          <p:cNvSpPr>
            <a:spLocks noChangeArrowheads="1"/>
          </p:cNvSpPr>
          <p:nvPr/>
        </p:nvSpPr>
        <p:spPr bwMode="auto">
          <a:xfrm>
            <a:off x="5410200" y="3048000"/>
            <a:ext cx="2895600" cy="3276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3574" name="Text Box 32"/>
          <p:cNvSpPr txBox="1">
            <a:spLocks noChangeArrowheads="1"/>
          </p:cNvSpPr>
          <p:nvPr/>
        </p:nvSpPr>
        <p:spPr bwMode="auto">
          <a:xfrm>
            <a:off x="1295400" y="6172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H1</a:t>
            </a:r>
          </a:p>
        </p:txBody>
      </p:sp>
      <p:sp>
        <p:nvSpPr>
          <p:cNvPr id="23575" name="Text Box 33"/>
          <p:cNvSpPr txBox="1">
            <a:spLocks noChangeArrowheads="1"/>
          </p:cNvSpPr>
          <p:nvPr/>
        </p:nvSpPr>
        <p:spPr bwMode="auto">
          <a:xfrm>
            <a:off x="4038600" y="40386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H2</a:t>
            </a:r>
          </a:p>
        </p:txBody>
      </p:sp>
      <p:sp>
        <p:nvSpPr>
          <p:cNvPr id="23576" name="Text Box 34"/>
          <p:cNvSpPr txBox="1">
            <a:spLocks noChangeArrowheads="1"/>
          </p:cNvSpPr>
          <p:nvPr/>
        </p:nvSpPr>
        <p:spPr bwMode="auto">
          <a:xfrm>
            <a:off x="7924800" y="58674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H3</a:t>
            </a:r>
          </a:p>
        </p:txBody>
      </p:sp>
      <p:sp>
        <p:nvSpPr>
          <p:cNvPr id="23577" name="Text Box 35"/>
          <p:cNvSpPr txBox="1">
            <a:spLocks noChangeArrowheads="1"/>
          </p:cNvSpPr>
          <p:nvPr/>
        </p:nvSpPr>
        <p:spPr bwMode="auto">
          <a:xfrm>
            <a:off x="4067175" y="5578475"/>
            <a:ext cx="500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b="1" i="1">
                <a:latin typeface="Times New Roman" pitchFamily="18" charset="0"/>
              </a:rPr>
              <a:t>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ea typeface="宋体" pitchFamily="2" charset="-122"/>
              </a:rPr>
              <a:t>connected 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Consider the relation:</a:t>
            </a:r>
          </a:p>
          <a:p>
            <a:pPr marL="0" indent="0">
              <a:buNone/>
            </a:pPr>
            <a:r>
              <a:rPr lang="en-US" altLang="zh-CN" sz="3600" dirty="0"/>
              <a:t>    R={(</a:t>
            </a:r>
            <a:r>
              <a:rPr lang="en-US" altLang="zh-CN" sz="3600" dirty="0" err="1"/>
              <a:t>a,b</a:t>
            </a:r>
            <a:r>
              <a:rPr lang="en-US" altLang="zh-CN" sz="3600" dirty="0"/>
              <a:t>)| </a:t>
            </a:r>
            <a:r>
              <a:rPr lang="en-US" altLang="zh-CN" sz="3600" dirty="0" err="1"/>
              <a:t>a,b</a:t>
            </a:r>
            <a:r>
              <a:rPr lang="en-US" altLang="zh-CN" sz="3600" dirty="0"/>
              <a:t> are in the same </a:t>
            </a:r>
          </a:p>
          <a:p>
            <a:pPr marL="0" indent="0">
              <a:buNone/>
            </a:pPr>
            <a:r>
              <a:rPr lang="en-US" altLang="zh-CN" sz="3600" dirty="0"/>
              <a:t>                   connected component }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853B2-95E8-440A-8BA0-3EA068C40AB2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5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04DCE-A4DE-4206-BD49-AF7110E9CE35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00975" cy="563562"/>
          </a:xfrm>
        </p:spPr>
        <p:txBody>
          <a:bodyPr/>
          <a:lstStyle/>
          <a:p>
            <a:r>
              <a:rPr lang="en-US" altLang="zh-CN" sz="7200" dirty="0">
                <a:latin typeface="Times New Roman" pitchFamily="18" charset="0"/>
                <a:ea typeface="宋体" pitchFamily="2" charset="-122"/>
              </a:rPr>
              <a:t>cut vertices</a:t>
            </a:r>
            <a:endParaRPr lang="zh-CN" altLang="en-US" sz="7200" dirty="0">
              <a:ea typeface="宋体" pitchFamily="2" charset="-122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19225"/>
            <a:ext cx="8991600" cy="4879975"/>
          </a:xfrm>
        </p:spPr>
        <p:txBody>
          <a:bodyPr/>
          <a:lstStyle/>
          <a:p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Definition. The removal of a vertex and all edges incident with it produces a subgraph with more connected components than in the original graph. Such vertices are called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cut vertices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.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割点</a:t>
            </a: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3581399" y="3352800"/>
            <a:ext cx="4829175" cy="2273300"/>
            <a:chOff x="727" y="964"/>
            <a:chExt cx="3161" cy="162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807" y="1248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816" y="2160"/>
              <a:ext cx="206" cy="18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029" y="225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912" y="1448"/>
              <a:ext cx="0" cy="7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776" y="2157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775" y="964"/>
              <a:ext cx="19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727" y="2308"/>
              <a:ext cx="19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687" y="2308"/>
              <a:ext cx="18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776" y="1248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881" y="1440"/>
              <a:ext cx="1" cy="7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990" y="1392"/>
              <a:ext cx="795" cy="7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974" y="2259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2721" y="2160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712" y="1248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934" y="225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817" y="1448"/>
              <a:ext cx="0" cy="7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681" y="2157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681" y="1248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786" y="1440"/>
              <a:ext cx="1" cy="7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2895" y="1392"/>
              <a:ext cx="795" cy="7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928" y="1344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716" y="964"/>
              <a:ext cx="19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743" y="964"/>
              <a:ext cx="15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3683" y="964"/>
              <a:ext cx="19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2728" y="2308"/>
              <a:ext cx="18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3683" y="2308"/>
              <a:ext cx="19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h</a:t>
              </a:r>
            </a:p>
          </p:txBody>
        </p:sp>
      </p:grp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94329" y="5344801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b="1" kern="0" dirty="0">
                <a:latin typeface="Times New Roman" pitchFamily="18" charset="0"/>
                <a:ea typeface="宋体" pitchFamily="2" charset="-122"/>
              </a:rPr>
              <a:t>The cut vertices?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b="1" kern="0" dirty="0">
                <a:latin typeface="Times New Roman" pitchFamily="18" charset="0"/>
                <a:ea typeface="宋体" pitchFamily="2" charset="-122"/>
              </a:rPr>
              <a:t>                      b, c and 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04DCE-A4DE-4206-BD49-AF7110E9CE35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dirty="0">
                <a:latin typeface="Times New Roman" pitchFamily="18" charset="0"/>
                <a:ea typeface="宋体" pitchFamily="2" charset="-122"/>
              </a:rPr>
              <a:t>cut edge</a:t>
            </a:r>
            <a:endParaRPr lang="zh-CN" altLang="en-US" sz="6600" dirty="0">
              <a:ea typeface="宋体" pitchFamily="2" charset="-122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19225"/>
            <a:ext cx="8991600" cy="4879975"/>
          </a:xfrm>
        </p:spPr>
        <p:txBody>
          <a:bodyPr/>
          <a:lstStyle/>
          <a:p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Definition.  An edge whose removal produces a graph with more connected components than in the original graph is called a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cut edge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割边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or bridge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桥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3225446" y="2857500"/>
            <a:ext cx="5397500" cy="2654300"/>
            <a:chOff x="727" y="964"/>
            <a:chExt cx="3161" cy="162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807" y="1248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816" y="2160"/>
              <a:ext cx="206" cy="18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029" y="225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912" y="1448"/>
              <a:ext cx="0" cy="7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776" y="2157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775" y="964"/>
              <a:ext cx="19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727" y="2308"/>
              <a:ext cx="19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687" y="2308"/>
              <a:ext cx="18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776" y="1248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881" y="1440"/>
              <a:ext cx="1" cy="7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990" y="1392"/>
              <a:ext cx="795" cy="7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974" y="2259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2721" y="2160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712" y="1248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934" y="2256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817" y="1448"/>
              <a:ext cx="0" cy="7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681" y="2157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681" y="1248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786" y="1440"/>
              <a:ext cx="1" cy="7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2895" y="1392"/>
              <a:ext cx="795" cy="7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928" y="1344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716" y="964"/>
              <a:ext cx="19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743" y="964"/>
              <a:ext cx="15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3683" y="964"/>
              <a:ext cx="19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2728" y="2308"/>
              <a:ext cx="18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3683" y="2308"/>
              <a:ext cx="19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h</a:t>
              </a:r>
            </a:p>
          </p:txBody>
        </p:sp>
      </p:grp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-62111" y="5113001"/>
            <a:ext cx="7045829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b="1" kern="0" dirty="0">
                <a:latin typeface="Times New Roman" pitchFamily="18" charset="0"/>
                <a:ea typeface="宋体" pitchFamily="2" charset="-122"/>
              </a:rPr>
              <a:t>The cut edges ?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b="1" kern="0" dirty="0">
                <a:latin typeface="Times New Roman" pitchFamily="18" charset="0"/>
                <a:ea typeface="宋体" pitchFamily="2" charset="-122"/>
              </a:rPr>
              <a:t>                     {a, b} and {c, e}.</a:t>
            </a:r>
          </a:p>
        </p:txBody>
      </p:sp>
    </p:spTree>
    <p:extLst>
      <p:ext uri="{BB962C8B-B14F-4D97-AF65-F5344CB8AC3E}">
        <p14:creationId xmlns:p14="http://schemas.microsoft.com/office/powerpoint/2010/main" val="114272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5CCD7F-43FF-472D-9463-720208A58254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Definition 4: An directed graph is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strongly connected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if there is a path from a to b and from b to a, whenever a and b are vertices in the graph. Formally,</a:t>
            </a: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注意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: path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长度可以为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0, R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*不含长度为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的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path.</a:t>
            </a: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Connectedness in Directed Graphs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AD2BD4-BAE5-4E76-AA31-9E3058992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10" y="3412519"/>
            <a:ext cx="7811590" cy="79068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DCA7842A-E8EB-43E6-8934-516E116D6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241" y="5326583"/>
            <a:ext cx="6218459" cy="1310754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ACF8070B-A1E2-4A8D-A3FD-4F55D0BC8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026616"/>
            <a:ext cx="9144000" cy="6544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604024-FA72-4374-8EF5-AC7234D8C317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9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910542"/>
            <a:ext cx="8915400" cy="963202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Which are  strongly connected?    G,K,J               </a:t>
            </a:r>
          </a:p>
          <a:p>
            <a:pPr marL="0" indent="0">
              <a:buNone/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1048108" y="1787730"/>
            <a:ext cx="354013" cy="3016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1063983" y="3278393"/>
            <a:ext cx="350838" cy="300037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1427521" y="3435555"/>
            <a:ext cx="1311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1227496" y="2114755"/>
            <a:ext cx="0" cy="1163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2702283" y="3273630"/>
            <a:ext cx="354013" cy="3016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92075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a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919521" y="352128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e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2543533" y="352128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d</a:t>
            </a:r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2702283" y="1787730"/>
            <a:ext cx="354013" cy="3016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2881671" y="2102055"/>
            <a:ext cx="1587" cy="1192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 flipH="1" flipV="1">
            <a:off x="3045183" y="1984580"/>
            <a:ext cx="609600" cy="55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>
            <a:off x="1414821" y="1927430"/>
            <a:ext cx="1311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5015271" y="3291093"/>
            <a:ext cx="352425" cy="3016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9714" name="Oval 18"/>
          <p:cNvSpPr>
            <a:spLocks noChangeArrowheads="1"/>
          </p:cNvSpPr>
          <p:nvPr/>
        </p:nvSpPr>
        <p:spPr bwMode="auto">
          <a:xfrm>
            <a:off x="4999396" y="1800430"/>
            <a:ext cx="354012" cy="3016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5378808" y="3448255"/>
            <a:ext cx="1311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5178783" y="2127455"/>
            <a:ext cx="0" cy="1163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717" name="Oval 21"/>
          <p:cNvSpPr>
            <a:spLocks noChangeArrowheads="1"/>
          </p:cNvSpPr>
          <p:nvPr/>
        </p:nvSpPr>
        <p:spPr bwMode="auto">
          <a:xfrm>
            <a:off x="6653571" y="3286330"/>
            <a:ext cx="354012" cy="3016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9718" name="Oval 22"/>
          <p:cNvSpPr>
            <a:spLocks noChangeArrowheads="1"/>
          </p:cNvSpPr>
          <p:nvPr/>
        </p:nvSpPr>
        <p:spPr bwMode="auto">
          <a:xfrm>
            <a:off x="6653571" y="1800430"/>
            <a:ext cx="354012" cy="3016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6832958" y="2114755"/>
            <a:ext cx="1588" cy="1192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720" name="Line 25"/>
          <p:cNvSpPr>
            <a:spLocks noChangeShapeType="1"/>
          </p:cNvSpPr>
          <p:nvPr/>
        </p:nvSpPr>
        <p:spPr bwMode="auto">
          <a:xfrm>
            <a:off x="5367696" y="1957593"/>
            <a:ext cx="1311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721" name="Text Box 26"/>
          <p:cNvSpPr txBox="1">
            <a:spLocks noChangeArrowheads="1"/>
          </p:cNvSpPr>
          <p:nvPr/>
        </p:nvSpPr>
        <p:spPr bwMode="auto">
          <a:xfrm>
            <a:off x="25273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b</a:t>
            </a:r>
          </a:p>
        </p:txBody>
      </p:sp>
      <p:sp>
        <p:nvSpPr>
          <p:cNvPr id="29722" name="Text Box 27"/>
          <p:cNvSpPr txBox="1">
            <a:spLocks noChangeArrowheads="1"/>
          </p:cNvSpPr>
          <p:nvPr/>
        </p:nvSpPr>
        <p:spPr bwMode="auto">
          <a:xfrm>
            <a:off x="4945063" y="13843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a</a:t>
            </a:r>
          </a:p>
        </p:txBody>
      </p:sp>
      <p:sp>
        <p:nvSpPr>
          <p:cNvPr id="29723" name="Text Box 28"/>
          <p:cNvSpPr txBox="1">
            <a:spLocks noChangeArrowheads="1"/>
          </p:cNvSpPr>
          <p:nvPr/>
        </p:nvSpPr>
        <p:spPr bwMode="auto">
          <a:xfrm>
            <a:off x="6584950" y="13843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b</a:t>
            </a:r>
          </a:p>
        </p:txBody>
      </p:sp>
      <p:sp>
        <p:nvSpPr>
          <p:cNvPr id="29724" name="Text Box 29"/>
          <p:cNvSpPr txBox="1">
            <a:spLocks noChangeArrowheads="1"/>
          </p:cNvSpPr>
          <p:nvPr/>
        </p:nvSpPr>
        <p:spPr bwMode="auto">
          <a:xfrm>
            <a:off x="5026383" y="353398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e</a:t>
            </a:r>
          </a:p>
        </p:txBody>
      </p:sp>
      <p:sp>
        <p:nvSpPr>
          <p:cNvPr id="29725" name="Text Box 30"/>
          <p:cNvSpPr txBox="1">
            <a:spLocks noChangeArrowheads="1"/>
          </p:cNvSpPr>
          <p:nvPr/>
        </p:nvSpPr>
        <p:spPr bwMode="auto">
          <a:xfrm>
            <a:off x="6658333" y="353398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d</a:t>
            </a:r>
          </a:p>
        </p:txBody>
      </p:sp>
      <p:sp>
        <p:nvSpPr>
          <p:cNvPr id="29726" name="Line 31"/>
          <p:cNvSpPr>
            <a:spLocks noChangeShapeType="1"/>
          </p:cNvSpPr>
          <p:nvPr/>
        </p:nvSpPr>
        <p:spPr bwMode="auto">
          <a:xfrm flipH="1">
            <a:off x="3059471" y="2848180"/>
            <a:ext cx="671512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727" name="Oval 32"/>
          <p:cNvSpPr>
            <a:spLocks noChangeArrowheads="1"/>
          </p:cNvSpPr>
          <p:nvPr/>
        </p:nvSpPr>
        <p:spPr bwMode="auto">
          <a:xfrm>
            <a:off x="3502383" y="2543380"/>
            <a:ext cx="354013" cy="3016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9728" name="Text Box 33"/>
          <p:cNvSpPr txBox="1">
            <a:spLocks noChangeArrowheads="1"/>
          </p:cNvSpPr>
          <p:nvPr/>
        </p:nvSpPr>
        <p:spPr bwMode="auto">
          <a:xfrm>
            <a:off x="3891321" y="246718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c</a:t>
            </a:r>
          </a:p>
        </p:txBody>
      </p:sp>
      <p:sp>
        <p:nvSpPr>
          <p:cNvPr id="29729" name="Line 34"/>
          <p:cNvSpPr>
            <a:spLocks noChangeShapeType="1"/>
          </p:cNvSpPr>
          <p:nvPr/>
        </p:nvSpPr>
        <p:spPr bwMode="auto">
          <a:xfrm flipH="1" flipV="1">
            <a:off x="7005996" y="1989343"/>
            <a:ext cx="609600" cy="55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730" name="Line 35"/>
          <p:cNvSpPr>
            <a:spLocks noChangeShapeType="1"/>
          </p:cNvSpPr>
          <p:nvPr/>
        </p:nvSpPr>
        <p:spPr bwMode="auto">
          <a:xfrm flipH="1">
            <a:off x="7020283" y="2852943"/>
            <a:ext cx="671513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731" name="Oval 36"/>
          <p:cNvSpPr>
            <a:spLocks noChangeArrowheads="1"/>
          </p:cNvSpPr>
          <p:nvPr/>
        </p:nvSpPr>
        <p:spPr bwMode="auto">
          <a:xfrm>
            <a:off x="7463196" y="2548143"/>
            <a:ext cx="354012" cy="3016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9732" name="Text Box 37"/>
          <p:cNvSpPr txBox="1">
            <a:spLocks noChangeArrowheads="1"/>
          </p:cNvSpPr>
          <p:nvPr/>
        </p:nvSpPr>
        <p:spPr bwMode="auto">
          <a:xfrm>
            <a:off x="7845783" y="239098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c</a:t>
            </a:r>
          </a:p>
        </p:txBody>
      </p:sp>
      <p:sp>
        <p:nvSpPr>
          <p:cNvPr id="29733" name="Rectangle 38"/>
          <p:cNvSpPr>
            <a:spLocks noChangeArrowheads="1"/>
          </p:cNvSpPr>
          <p:nvPr/>
        </p:nvSpPr>
        <p:spPr bwMode="auto">
          <a:xfrm>
            <a:off x="1752600" y="3687763"/>
            <a:ext cx="46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G</a:t>
            </a:r>
            <a:endParaRPr lang="zh-CN" altLang="en-US" sz="2800" b="1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9734" name="Rectangle 39"/>
          <p:cNvSpPr>
            <a:spLocks noChangeArrowheads="1"/>
          </p:cNvSpPr>
          <p:nvPr/>
        </p:nvSpPr>
        <p:spPr bwMode="auto">
          <a:xfrm>
            <a:off x="5715000" y="3657600"/>
            <a:ext cx="46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H</a:t>
            </a:r>
            <a:endParaRPr lang="zh-CN" altLang="en-US" sz="2800" b="1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62B569B5-028A-41D5-B5EB-4850A88AB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76" y="8661016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445CCD7F-43FF-472D-9463-720208A58254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41" name="Oval 9">
            <a:extLst>
              <a:ext uri="{FF2B5EF4-FFF2-40B4-BE49-F238E27FC236}">
                <a16:creationId xmlns:a16="http://schemas.microsoft.com/office/drawing/2014/main" id="{4FA7A409-980B-400A-BD48-263D72D43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236" y="4439954"/>
            <a:ext cx="354013" cy="3016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2" name="Text Box 12">
            <a:extLst>
              <a:ext uri="{FF2B5EF4-FFF2-40B4-BE49-F238E27FC236}">
                <a16:creationId xmlns:a16="http://schemas.microsoft.com/office/drawing/2014/main" id="{72441BBA-975F-4679-B267-F3E35C3D3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98" y="48909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 dirty="0">
                <a:latin typeface="Times New Roman" pitchFamily="18" charset="0"/>
              </a:rPr>
              <a:t>a</a:t>
            </a:r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0A8999FF-082F-4B51-882D-6E6C0D212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281" y="5352579"/>
            <a:ext cx="463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K</a:t>
            </a:r>
            <a:endParaRPr lang="zh-CN" altLang="en-US" sz="2800" b="1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4" name="Oval 9">
            <a:extLst>
              <a:ext uri="{FF2B5EF4-FFF2-40B4-BE49-F238E27FC236}">
                <a16:creationId xmlns:a16="http://schemas.microsoft.com/office/drawing/2014/main" id="{03CB03DA-F093-4B16-A365-9DB4D144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9510" y="4724244"/>
            <a:ext cx="354013" cy="3016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5" name="Text Box 12">
            <a:extLst>
              <a:ext uri="{FF2B5EF4-FFF2-40B4-BE49-F238E27FC236}">
                <a16:creationId xmlns:a16="http://schemas.microsoft.com/office/drawing/2014/main" id="{B88C86C4-411F-4A4D-929B-3ABED7BC1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969" y="50760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 dirty="0">
                <a:latin typeface="Times New Roman" pitchFamily="18" charset="0"/>
              </a:rPr>
              <a:t>a</a:t>
            </a:r>
          </a:p>
        </p:txBody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644421A9-5535-4216-B47F-47F56EA93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4005" y="5398745"/>
            <a:ext cx="35401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J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1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7" name="箭头: 上弧形 46">
            <a:extLst>
              <a:ext uri="{FF2B5EF4-FFF2-40B4-BE49-F238E27FC236}">
                <a16:creationId xmlns:a16="http://schemas.microsoft.com/office/drawing/2014/main" id="{E10CAA55-8598-41BD-91EF-64937466E595}"/>
              </a:ext>
            </a:extLst>
          </p:cNvPr>
          <p:cNvSpPr/>
          <p:nvPr/>
        </p:nvSpPr>
        <p:spPr>
          <a:xfrm>
            <a:off x="5787648" y="4467839"/>
            <a:ext cx="937736" cy="3016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EDE0D-C12E-4D90-9742-C4BF38BF322D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305800" cy="4879975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 directed graph can fail to be strongly connected but still be in “one piece”.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Definition 5 makes this notion precise.</a:t>
            </a:r>
          </a:p>
          <a:p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Definition 5: A directed graph is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weakly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connected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if there is a path between every two vertices in the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underlying undirected graph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798BF-C5B8-40AC-9B8B-9AABDE64ED39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739BA5D8-A67E-446E-9FCE-A281D4C6652F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3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Contents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gray">
          <a:xfrm>
            <a:off x="2133600" y="26336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gray">
          <a:xfrm>
            <a:off x="1752600" y="25146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gray">
          <a:xfrm>
            <a:off x="2362200" y="2689225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Paths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gray">
          <a:xfrm>
            <a:off x="1906588" y="26130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gray">
          <a:xfrm>
            <a:off x="2133600" y="34718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gray">
          <a:xfrm>
            <a:off x="1752600" y="3352800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gray">
          <a:xfrm>
            <a:off x="2438400" y="3527425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Connectedness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gray">
          <a:xfrm>
            <a:off x="1906588" y="34512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33" name="AutoShape 4"/>
          <p:cNvSpPr>
            <a:spLocks noChangeArrowheads="1"/>
          </p:cNvSpPr>
          <p:nvPr/>
        </p:nvSpPr>
        <p:spPr bwMode="gray">
          <a:xfrm>
            <a:off x="2133600" y="4287838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4" name="AutoShape 5"/>
          <p:cNvSpPr>
            <a:spLocks noChangeArrowheads="1"/>
          </p:cNvSpPr>
          <p:nvPr/>
        </p:nvSpPr>
        <p:spPr bwMode="gray">
          <a:xfrm>
            <a:off x="1752600" y="4168775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5" name="Text Box 6"/>
          <p:cNvSpPr txBox="1">
            <a:spLocks noChangeArrowheads="1"/>
          </p:cNvSpPr>
          <p:nvPr/>
        </p:nvSpPr>
        <p:spPr bwMode="gray">
          <a:xfrm>
            <a:off x="2362200" y="4343400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Paths and isomorphism</a:t>
            </a:r>
          </a:p>
        </p:txBody>
      </p:sp>
      <p:sp>
        <p:nvSpPr>
          <p:cNvPr id="5136" name="Text Box 7"/>
          <p:cNvSpPr txBox="1">
            <a:spLocks noChangeArrowheads="1"/>
          </p:cNvSpPr>
          <p:nvPr/>
        </p:nvSpPr>
        <p:spPr bwMode="gray">
          <a:xfrm>
            <a:off x="1906588" y="42672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604024-FA72-4374-8EF5-AC7234D8C317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Example 10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910542"/>
            <a:ext cx="8915400" cy="963202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Which are weakly connected?    all               </a:t>
            </a:r>
          </a:p>
          <a:p>
            <a:pPr marL="0" indent="0">
              <a:buNone/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1048108" y="1787730"/>
            <a:ext cx="354013" cy="3016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1063983" y="3278393"/>
            <a:ext cx="350838" cy="300037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1427521" y="3435555"/>
            <a:ext cx="1311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1227496" y="2114755"/>
            <a:ext cx="0" cy="1163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2702283" y="3273630"/>
            <a:ext cx="354013" cy="3016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92075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a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919521" y="352128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e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2543533" y="352128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d</a:t>
            </a:r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2702283" y="1787730"/>
            <a:ext cx="354013" cy="3016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2881671" y="2102055"/>
            <a:ext cx="1587" cy="1192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 flipH="1" flipV="1">
            <a:off x="3045183" y="1984580"/>
            <a:ext cx="609600" cy="55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>
            <a:off x="1414821" y="1927430"/>
            <a:ext cx="1311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5015271" y="3291093"/>
            <a:ext cx="352425" cy="3016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9714" name="Oval 18"/>
          <p:cNvSpPr>
            <a:spLocks noChangeArrowheads="1"/>
          </p:cNvSpPr>
          <p:nvPr/>
        </p:nvSpPr>
        <p:spPr bwMode="auto">
          <a:xfrm>
            <a:off x="4999396" y="1800430"/>
            <a:ext cx="354012" cy="3016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5378808" y="3448255"/>
            <a:ext cx="1311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5178783" y="2127455"/>
            <a:ext cx="0" cy="1163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717" name="Oval 21"/>
          <p:cNvSpPr>
            <a:spLocks noChangeArrowheads="1"/>
          </p:cNvSpPr>
          <p:nvPr/>
        </p:nvSpPr>
        <p:spPr bwMode="auto">
          <a:xfrm>
            <a:off x="6653571" y="3286330"/>
            <a:ext cx="354012" cy="3016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9718" name="Oval 22"/>
          <p:cNvSpPr>
            <a:spLocks noChangeArrowheads="1"/>
          </p:cNvSpPr>
          <p:nvPr/>
        </p:nvSpPr>
        <p:spPr bwMode="auto">
          <a:xfrm>
            <a:off x="6653571" y="1800430"/>
            <a:ext cx="354012" cy="3016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6832958" y="2114755"/>
            <a:ext cx="1588" cy="1192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720" name="Line 25"/>
          <p:cNvSpPr>
            <a:spLocks noChangeShapeType="1"/>
          </p:cNvSpPr>
          <p:nvPr/>
        </p:nvSpPr>
        <p:spPr bwMode="auto">
          <a:xfrm>
            <a:off x="5367696" y="1957593"/>
            <a:ext cx="1311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721" name="Text Box 26"/>
          <p:cNvSpPr txBox="1">
            <a:spLocks noChangeArrowheads="1"/>
          </p:cNvSpPr>
          <p:nvPr/>
        </p:nvSpPr>
        <p:spPr bwMode="auto">
          <a:xfrm>
            <a:off x="252730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b</a:t>
            </a:r>
          </a:p>
        </p:txBody>
      </p:sp>
      <p:sp>
        <p:nvSpPr>
          <p:cNvPr id="29722" name="Text Box 27"/>
          <p:cNvSpPr txBox="1">
            <a:spLocks noChangeArrowheads="1"/>
          </p:cNvSpPr>
          <p:nvPr/>
        </p:nvSpPr>
        <p:spPr bwMode="auto">
          <a:xfrm>
            <a:off x="4945063" y="13843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a</a:t>
            </a:r>
          </a:p>
        </p:txBody>
      </p:sp>
      <p:sp>
        <p:nvSpPr>
          <p:cNvPr id="29723" name="Text Box 28"/>
          <p:cNvSpPr txBox="1">
            <a:spLocks noChangeArrowheads="1"/>
          </p:cNvSpPr>
          <p:nvPr/>
        </p:nvSpPr>
        <p:spPr bwMode="auto">
          <a:xfrm>
            <a:off x="6584950" y="13843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b</a:t>
            </a:r>
          </a:p>
        </p:txBody>
      </p:sp>
      <p:sp>
        <p:nvSpPr>
          <p:cNvPr id="29724" name="Text Box 29"/>
          <p:cNvSpPr txBox="1">
            <a:spLocks noChangeArrowheads="1"/>
          </p:cNvSpPr>
          <p:nvPr/>
        </p:nvSpPr>
        <p:spPr bwMode="auto">
          <a:xfrm>
            <a:off x="5026383" y="353398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e</a:t>
            </a:r>
          </a:p>
        </p:txBody>
      </p:sp>
      <p:sp>
        <p:nvSpPr>
          <p:cNvPr id="29725" name="Text Box 30"/>
          <p:cNvSpPr txBox="1">
            <a:spLocks noChangeArrowheads="1"/>
          </p:cNvSpPr>
          <p:nvPr/>
        </p:nvSpPr>
        <p:spPr bwMode="auto">
          <a:xfrm>
            <a:off x="6658333" y="353398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d</a:t>
            </a:r>
          </a:p>
        </p:txBody>
      </p:sp>
      <p:sp>
        <p:nvSpPr>
          <p:cNvPr id="29726" name="Line 31"/>
          <p:cNvSpPr>
            <a:spLocks noChangeShapeType="1"/>
          </p:cNvSpPr>
          <p:nvPr/>
        </p:nvSpPr>
        <p:spPr bwMode="auto">
          <a:xfrm flipH="1">
            <a:off x="3059471" y="2848180"/>
            <a:ext cx="671512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727" name="Oval 32"/>
          <p:cNvSpPr>
            <a:spLocks noChangeArrowheads="1"/>
          </p:cNvSpPr>
          <p:nvPr/>
        </p:nvSpPr>
        <p:spPr bwMode="auto">
          <a:xfrm>
            <a:off x="3502383" y="2543380"/>
            <a:ext cx="354013" cy="3016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9728" name="Text Box 33"/>
          <p:cNvSpPr txBox="1">
            <a:spLocks noChangeArrowheads="1"/>
          </p:cNvSpPr>
          <p:nvPr/>
        </p:nvSpPr>
        <p:spPr bwMode="auto">
          <a:xfrm>
            <a:off x="3891321" y="246718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c</a:t>
            </a:r>
          </a:p>
        </p:txBody>
      </p:sp>
      <p:sp>
        <p:nvSpPr>
          <p:cNvPr id="29729" name="Line 34"/>
          <p:cNvSpPr>
            <a:spLocks noChangeShapeType="1"/>
          </p:cNvSpPr>
          <p:nvPr/>
        </p:nvSpPr>
        <p:spPr bwMode="auto">
          <a:xfrm flipH="1" flipV="1">
            <a:off x="7005996" y="1989343"/>
            <a:ext cx="609600" cy="55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730" name="Line 35"/>
          <p:cNvSpPr>
            <a:spLocks noChangeShapeType="1"/>
          </p:cNvSpPr>
          <p:nvPr/>
        </p:nvSpPr>
        <p:spPr bwMode="auto">
          <a:xfrm flipH="1">
            <a:off x="7020283" y="2852943"/>
            <a:ext cx="671513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731" name="Oval 36"/>
          <p:cNvSpPr>
            <a:spLocks noChangeArrowheads="1"/>
          </p:cNvSpPr>
          <p:nvPr/>
        </p:nvSpPr>
        <p:spPr bwMode="auto">
          <a:xfrm>
            <a:off x="7463196" y="2548143"/>
            <a:ext cx="354012" cy="3016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9732" name="Text Box 37"/>
          <p:cNvSpPr txBox="1">
            <a:spLocks noChangeArrowheads="1"/>
          </p:cNvSpPr>
          <p:nvPr/>
        </p:nvSpPr>
        <p:spPr bwMode="auto">
          <a:xfrm>
            <a:off x="7845783" y="239098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c</a:t>
            </a:r>
          </a:p>
        </p:txBody>
      </p:sp>
      <p:sp>
        <p:nvSpPr>
          <p:cNvPr id="29733" name="Rectangle 38"/>
          <p:cNvSpPr>
            <a:spLocks noChangeArrowheads="1"/>
          </p:cNvSpPr>
          <p:nvPr/>
        </p:nvSpPr>
        <p:spPr bwMode="auto">
          <a:xfrm>
            <a:off x="1752600" y="3687763"/>
            <a:ext cx="46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G</a:t>
            </a:r>
            <a:endParaRPr lang="zh-CN" altLang="en-US" sz="2800" b="1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9734" name="Rectangle 39"/>
          <p:cNvSpPr>
            <a:spLocks noChangeArrowheads="1"/>
          </p:cNvSpPr>
          <p:nvPr/>
        </p:nvSpPr>
        <p:spPr bwMode="auto">
          <a:xfrm>
            <a:off x="5715000" y="3657600"/>
            <a:ext cx="46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H</a:t>
            </a:r>
            <a:endParaRPr lang="zh-CN" altLang="en-US" sz="2800" b="1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62B569B5-028A-41D5-B5EB-4850A88AB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76" y="8661016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445CCD7F-43FF-472D-9463-720208A58254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41" name="Oval 9">
            <a:extLst>
              <a:ext uri="{FF2B5EF4-FFF2-40B4-BE49-F238E27FC236}">
                <a16:creationId xmlns:a16="http://schemas.microsoft.com/office/drawing/2014/main" id="{4FA7A409-980B-400A-BD48-263D72D43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236" y="4439954"/>
            <a:ext cx="354013" cy="3016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2" name="Text Box 12">
            <a:extLst>
              <a:ext uri="{FF2B5EF4-FFF2-40B4-BE49-F238E27FC236}">
                <a16:creationId xmlns:a16="http://schemas.microsoft.com/office/drawing/2014/main" id="{72441BBA-975F-4679-B267-F3E35C3D3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98" y="48909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 dirty="0">
                <a:latin typeface="Times New Roman" pitchFamily="18" charset="0"/>
              </a:rPr>
              <a:t>a</a:t>
            </a:r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0A8999FF-082F-4B51-882D-6E6C0D212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281" y="5352579"/>
            <a:ext cx="463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K</a:t>
            </a:r>
            <a:endParaRPr lang="zh-CN" altLang="en-US" sz="2800" b="1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4" name="Oval 9">
            <a:extLst>
              <a:ext uri="{FF2B5EF4-FFF2-40B4-BE49-F238E27FC236}">
                <a16:creationId xmlns:a16="http://schemas.microsoft.com/office/drawing/2014/main" id="{03CB03DA-F093-4B16-A365-9DB4D144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9510" y="4724244"/>
            <a:ext cx="354013" cy="3016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5" name="Text Box 12">
            <a:extLst>
              <a:ext uri="{FF2B5EF4-FFF2-40B4-BE49-F238E27FC236}">
                <a16:creationId xmlns:a16="http://schemas.microsoft.com/office/drawing/2014/main" id="{B88C86C4-411F-4A4D-929B-3ABED7BC1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969" y="50760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 dirty="0">
                <a:latin typeface="Times New Roman" pitchFamily="18" charset="0"/>
              </a:rPr>
              <a:t>a</a:t>
            </a:r>
          </a:p>
        </p:txBody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644421A9-5535-4216-B47F-47F56EA93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4005" y="5398745"/>
            <a:ext cx="35401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J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1" dirty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7" name="箭头: 上弧形 46">
            <a:extLst>
              <a:ext uri="{FF2B5EF4-FFF2-40B4-BE49-F238E27FC236}">
                <a16:creationId xmlns:a16="http://schemas.microsoft.com/office/drawing/2014/main" id="{E10CAA55-8598-41BD-91EF-64937466E595}"/>
              </a:ext>
            </a:extLst>
          </p:cNvPr>
          <p:cNvSpPr/>
          <p:nvPr/>
        </p:nvSpPr>
        <p:spPr>
          <a:xfrm>
            <a:off x="5787648" y="4467839"/>
            <a:ext cx="937736" cy="3016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D450B4-A2C8-42B0-B20D-7FFBE945A0E8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31838"/>
            <a:ext cx="8410575" cy="563562"/>
          </a:xfrm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Strong connected and weakly connected 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19225"/>
            <a:ext cx="8991600" cy="4879975"/>
          </a:xfrm>
        </p:spPr>
        <p:txBody>
          <a:bodyPr/>
          <a:lstStyle/>
          <a:p>
            <a:pPr marL="0" indent="0">
              <a:buNone/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Any strongly connected directed graph is also weakly connected.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D6BA3-158A-4654-97A2-2327E5E9D4A7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</a:rPr>
              <a:t>  The maximal strongly connected </a:t>
            </a:r>
            <a:r>
              <a:rPr lang="en-US" altLang="zh-CN" sz="3000" b="1" dirty="0" err="1">
                <a:latin typeface="Times New Roman" pitchFamily="18" charset="0"/>
                <a:ea typeface="宋体" pitchFamily="2" charset="-122"/>
              </a:rPr>
              <a:t>subgraphs</a:t>
            </a:r>
            <a:r>
              <a:rPr lang="en-US" altLang="zh-CN" sz="3000" b="1" dirty="0">
                <a:latin typeface="Times New Roman" pitchFamily="18" charset="0"/>
                <a:ea typeface="宋体" pitchFamily="2" charset="-122"/>
              </a:rPr>
              <a:t>, are called the </a:t>
            </a: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strongly connected components </a:t>
            </a:r>
            <a:r>
              <a:rPr lang="en-US" altLang="zh-CN" sz="3000" b="1" dirty="0">
                <a:latin typeface="Times New Roman" pitchFamily="18" charset="0"/>
                <a:ea typeface="宋体" pitchFamily="2" charset="-122"/>
              </a:rPr>
              <a:t>or strong component of G.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3582" y="2971800"/>
            <a:ext cx="3165475" cy="2655887"/>
            <a:chOff x="3103" y="872"/>
            <a:chExt cx="1994" cy="1673"/>
          </a:xfrm>
        </p:grpSpPr>
        <p:sp>
          <p:nvSpPr>
            <p:cNvPr id="31751" name="Oval 5"/>
            <p:cNvSpPr>
              <a:spLocks noChangeArrowheads="1"/>
            </p:cNvSpPr>
            <p:nvPr/>
          </p:nvSpPr>
          <p:spPr bwMode="auto">
            <a:xfrm>
              <a:off x="3113" y="2103"/>
              <a:ext cx="222" cy="1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31752" name="Oval 6"/>
            <p:cNvSpPr>
              <a:spLocks noChangeArrowheads="1"/>
            </p:cNvSpPr>
            <p:nvPr/>
          </p:nvSpPr>
          <p:spPr bwMode="auto">
            <a:xfrm>
              <a:off x="3103" y="1164"/>
              <a:ext cx="223" cy="1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31753" name="Line 7"/>
            <p:cNvSpPr>
              <a:spLocks noChangeShapeType="1"/>
            </p:cNvSpPr>
            <p:nvPr/>
          </p:nvSpPr>
          <p:spPr bwMode="auto">
            <a:xfrm>
              <a:off x="3342" y="2202"/>
              <a:ext cx="8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4" name="Line 8"/>
            <p:cNvSpPr>
              <a:spLocks noChangeShapeType="1"/>
            </p:cNvSpPr>
            <p:nvPr/>
          </p:nvSpPr>
          <p:spPr bwMode="auto">
            <a:xfrm>
              <a:off x="3216" y="1370"/>
              <a:ext cx="0" cy="7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5" name="Oval 9"/>
            <p:cNvSpPr>
              <a:spLocks noChangeArrowheads="1"/>
            </p:cNvSpPr>
            <p:nvPr/>
          </p:nvSpPr>
          <p:spPr bwMode="auto">
            <a:xfrm>
              <a:off x="4145" y="2100"/>
              <a:ext cx="223" cy="1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31756" name="Oval 10"/>
            <p:cNvSpPr>
              <a:spLocks noChangeArrowheads="1"/>
            </p:cNvSpPr>
            <p:nvPr/>
          </p:nvSpPr>
          <p:spPr bwMode="auto">
            <a:xfrm>
              <a:off x="4145" y="1164"/>
              <a:ext cx="223" cy="1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31757" name="Line 11"/>
            <p:cNvSpPr>
              <a:spLocks noChangeShapeType="1"/>
            </p:cNvSpPr>
            <p:nvPr/>
          </p:nvSpPr>
          <p:spPr bwMode="auto">
            <a:xfrm>
              <a:off x="4258" y="1362"/>
              <a:ext cx="1" cy="7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8" name="Line 12"/>
            <p:cNvSpPr>
              <a:spLocks noChangeShapeType="1"/>
            </p:cNvSpPr>
            <p:nvPr/>
          </p:nvSpPr>
          <p:spPr bwMode="auto">
            <a:xfrm>
              <a:off x="3335" y="1263"/>
              <a:ext cx="8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9" name="Text Box 13"/>
            <p:cNvSpPr txBox="1">
              <a:spLocks noChangeArrowheads="1"/>
            </p:cNvSpPr>
            <p:nvPr/>
          </p:nvSpPr>
          <p:spPr bwMode="auto">
            <a:xfrm>
              <a:off x="3115" y="8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1760" name="Text Box 14"/>
            <p:cNvSpPr txBox="1">
              <a:spLocks noChangeArrowheads="1"/>
            </p:cNvSpPr>
            <p:nvPr/>
          </p:nvSpPr>
          <p:spPr bwMode="auto">
            <a:xfrm>
              <a:off x="4148" y="8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1761" name="Text Box 15"/>
            <p:cNvSpPr txBox="1">
              <a:spLocks noChangeArrowheads="1"/>
            </p:cNvSpPr>
            <p:nvPr/>
          </p:nvSpPr>
          <p:spPr bwMode="auto">
            <a:xfrm>
              <a:off x="3120" y="225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1762" name="Text Box 16"/>
            <p:cNvSpPr txBox="1">
              <a:spLocks noChangeArrowheads="1"/>
            </p:cNvSpPr>
            <p:nvPr/>
          </p:nvSpPr>
          <p:spPr bwMode="auto">
            <a:xfrm>
              <a:off x="4148" y="22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1763" name="Line 17"/>
            <p:cNvSpPr>
              <a:spLocks noChangeShapeType="1"/>
            </p:cNvSpPr>
            <p:nvPr/>
          </p:nvSpPr>
          <p:spPr bwMode="auto">
            <a:xfrm flipH="1" flipV="1">
              <a:off x="4367" y="1283"/>
              <a:ext cx="384" cy="3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4" name="Line 18"/>
            <p:cNvSpPr>
              <a:spLocks noChangeShapeType="1"/>
            </p:cNvSpPr>
            <p:nvPr/>
          </p:nvSpPr>
          <p:spPr bwMode="auto">
            <a:xfrm flipH="1">
              <a:off x="4376" y="1827"/>
              <a:ext cx="423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5" name="Oval 19"/>
            <p:cNvSpPr>
              <a:spLocks noChangeArrowheads="1"/>
            </p:cNvSpPr>
            <p:nvPr/>
          </p:nvSpPr>
          <p:spPr bwMode="auto">
            <a:xfrm>
              <a:off x="4655" y="1635"/>
              <a:ext cx="223" cy="1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31766" name="Text Box 20"/>
            <p:cNvSpPr txBox="1">
              <a:spLocks noChangeArrowheads="1"/>
            </p:cNvSpPr>
            <p:nvPr/>
          </p:nvSpPr>
          <p:spPr bwMode="auto">
            <a:xfrm>
              <a:off x="4896" y="153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1767" name="Oval 21"/>
            <p:cNvSpPr>
              <a:spLocks noChangeArrowheads="1"/>
            </p:cNvSpPr>
            <p:nvPr/>
          </p:nvSpPr>
          <p:spPr bwMode="auto">
            <a:xfrm>
              <a:off x="3113" y="2104"/>
              <a:ext cx="222" cy="1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31768" name="Oval 22"/>
            <p:cNvSpPr>
              <a:spLocks noChangeArrowheads="1"/>
            </p:cNvSpPr>
            <p:nvPr/>
          </p:nvSpPr>
          <p:spPr bwMode="auto">
            <a:xfrm>
              <a:off x="3103" y="1165"/>
              <a:ext cx="223" cy="1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31769" name="Line 23"/>
            <p:cNvSpPr>
              <a:spLocks noChangeShapeType="1"/>
            </p:cNvSpPr>
            <p:nvPr/>
          </p:nvSpPr>
          <p:spPr bwMode="auto">
            <a:xfrm>
              <a:off x="3342" y="2203"/>
              <a:ext cx="8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0" name="Line 24"/>
            <p:cNvSpPr>
              <a:spLocks noChangeShapeType="1"/>
            </p:cNvSpPr>
            <p:nvPr/>
          </p:nvSpPr>
          <p:spPr bwMode="auto">
            <a:xfrm>
              <a:off x="3216" y="1371"/>
              <a:ext cx="0" cy="7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1" name="Oval 25"/>
            <p:cNvSpPr>
              <a:spLocks noChangeArrowheads="1"/>
            </p:cNvSpPr>
            <p:nvPr/>
          </p:nvSpPr>
          <p:spPr bwMode="auto">
            <a:xfrm>
              <a:off x="4145" y="2101"/>
              <a:ext cx="223" cy="1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31772" name="Oval 26"/>
            <p:cNvSpPr>
              <a:spLocks noChangeArrowheads="1"/>
            </p:cNvSpPr>
            <p:nvPr/>
          </p:nvSpPr>
          <p:spPr bwMode="auto">
            <a:xfrm>
              <a:off x="4145" y="1165"/>
              <a:ext cx="223" cy="1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31773" name="Line 27"/>
            <p:cNvSpPr>
              <a:spLocks noChangeShapeType="1"/>
            </p:cNvSpPr>
            <p:nvPr/>
          </p:nvSpPr>
          <p:spPr bwMode="auto">
            <a:xfrm>
              <a:off x="4258" y="1363"/>
              <a:ext cx="1" cy="7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4" name="Line 28"/>
            <p:cNvSpPr>
              <a:spLocks noChangeShapeType="1"/>
            </p:cNvSpPr>
            <p:nvPr/>
          </p:nvSpPr>
          <p:spPr bwMode="auto">
            <a:xfrm>
              <a:off x="3335" y="1264"/>
              <a:ext cx="8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5" name="Text Box 29"/>
            <p:cNvSpPr txBox="1">
              <a:spLocks noChangeArrowheads="1"/>
            </p:cNvSpPr>
            <p:nvPr/>
          </p:nvSpPr>
          <p:spPr bwMode="auto">
            <a:xfrm>
              <a:off x="3115" y="87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1776" name="Text Box 30"/>
            <p:cNvSpPr txBox="1">
              <a:spLocks noChangeArrowheads="1"/>
            </p:cNvSpPr>
            <p:nvPr/>
          </p:nvSpPr>
          <p:spPr bwMode="auto">
            <a:xfrm>
              <a:off x="4148" y="87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1777" name="Text Box 31"/>
            <p:cNvSpPr txBox="1">
              <a:spLocks noChangeArrowheads="1"/>
            </p:cNvSpPr>
            <p:nvPr/>
          </p:nvSpPr>
          <p:spPr bwMode="auto">
            <a:xfrm>
              <a:off x="3120" y="2257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1778" name="Text Box 32"/>
            <p:cNvSpPr txBox="1">
              <a:spLocks noChangeArrowheads="1"/>
            </p:cNvSpPr>
            <p:nvPr/>
          </p:nvSpPr>
          <p:spPr bwMode="auto">
            <a:xfrm>
              <a:off x="4148" y="225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1779" name="Line 33"/>
            <p:cNvSpPr>
              <a:spLocks noChangeShapeType="1"/>
            </p:cNvSpPr>
            <p:nvPr/>
          </p:nvSpPr>
          <p:spPr bwMode="auto">
            <a:xfrm flipH="1" flipV="1">
              <a:off x="4367" y="1284"/>
              <a:ext cx="384" cy="3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0" name="Line 34"/>
            <p:cNvSpPr>
              <a:spLocks noChangeShapeType="1"/>
            </p:cNvSpPr>
            <p:nvPr/>
          </p:nvSpPr>
          <p:spPr bwMode="auto">
            <a:xfrm flipH="1">
              <a:off x="4376" y="1828"/>
              <a:ext cx="423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1" name="Oval 35"/>
            <p:cNvSpPr>
              <a:spLocks noChangeArrowheads="1"/>
            </p:cNvSpPr>
            <p:nvPr/>
          </p:nvSpPr>
          <p:spPr bwMode="auto">
            <a:xfrm>
              <a:off x="4655" y="1636"/>
              <a:ext cx="223" cy="1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31782" name="Text Box 36"/>
            <p:cNvSpPr txBox="1">
              <a:spLocks noChangeArrowheads="1"/>
            </p:cNvSpPr>
            <p:nvPr/>
          </p:nvSpPr>
          <p:spPr bwMode="auto">
            <a:xfrm>
              <a:off x="4896" y="1537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402470" name="Text Box 38"/>
          <p:cNvSpPr txBox="1">
            <a:spLocks noChangeArrowheads="1"/>
          </p:cNvSpPr>
          <p:nvPr/>
        </p:nvSpPr>
        <p:spPr bwMode="auto">
          <a:xfrm>
            <a:off x="4221480" y="2875756"/>
            <a:ext cx="472440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</a:rPr>
              <a:t>、</a:t>
            </a:r>
            <a:r>
              <a:rPr lang="en-US" altLang="zh-CN" sz="2800" b="1" dirty="0">
                <a:latin typeface="Times New Roman" pitchFamily="18" charset="0"/>
              </a:rPr>
              <a:t>Vertex a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</a:rPr>
              <a:t>、</a:t>
            </a:r>
            <a:r>
              <a:rPr lang="en-US" altLang="zh-CN" sz="2800" b="1" dirty="0">
                <a:latin typeface="Times New Roman" pitchFamily="18" charset="0"/>
              </a:rPr>
              <a:t>Vertex e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</a:rPr>
              <a:t>、</a:t>
            </a:r>
            <a:r>
              <a:rPr lang="en-US" altLang="zh-CN" sz="2800" b="1" dirty="0">
                <a:latin typeface="Times New Roman" pitchFamily="18" charset="0"/>
              </a:rPr>
              <a:t>Graph consisting of vertices b, c and d and edges (b, c), (c, d) and (d, 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7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13F40-B634-43B0-94B4-0A7B4BB55236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33BA99A6-A57F-462C-B48F-C162839A7609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33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32775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27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3429000"/>
            <a:ext cx="4876800" cy="83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ea typeface="宋体" pitchFamily="2" charset="-122"/>
              </a:rPr>
              <a:t>Paths and Isomorphism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50629-3104-4E17-B2B8-10EB6BBE5C76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Graph Invariants under Isomorphism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ea typeface="宋体" pitchFamily="2" charset="-122"/>
              </a:rPr>
              <a:t>If  </a:t>
            </a:r>
            <a:r>
              <a:rPr lang="en-US" altLang="zh-CN" b="1" i="1" dirty="0">
                <a:ea typeface="宋体" pitchFamily="2" charset="-122"/>
              </a:rPr>
              <a:t>G</a:t>
            </a:r>
            <a:r>
              <a:rPr lang="en-US" altLang="zh-CN" b="1" baseline="-25000" dirty="0">
                <a:ea typeface="宋体" pitchFamily="2" charset="-122"/>
              </a:rPr>
              <a:t>1</a:t>
            </a:r>
            <a:r>
              <a:rPr lang="en-US" altLang="zh-CN" b="1" dirty="0">
                <a:ea typeface="宋体" pitchFamily="2" charset="-122"/>
              </a:rPr>
              <a:t>=(</a:t>
            </a:r>
            <a:r>
              <a:rPr lang="en-US" altLang="zh-CN" b="1" i="1" dirty="0">
                <a:ea typeface="宋体" pitchFamily="2" charset="-122"/>
              </a:rPr>
              <a:t>V</a:t>
            </a:r>
            <a:r>
              <a:rPr lang="en-US" altLang="zh-CN" b="1" baseline="-25000" dirty="0">
                <a:ea typeface="宋体" pitchFamily="2" charset="-122"/>
              </a:rPr>
              <a:t>1</a:t>
            </a:r>
            <a:r>
              <a:rPr lang="en-US" altLang="zh-CN" b="1" dirty="0">
                <a:ea typeface="宋体" pitchFamily="2" charset="-122"/>
              </a:rPr>
              <a:t>, </a:t>
            </a:r>
            <a:r>
              <a:rPr lang="en-US" altLang="zh-CN" b="1" i="1" dirty="0">
                <a:ea typeface="宋体" pitchFamily="2" charset="-122"/>
              </a:rPr>
              <a:t>E</a:t>
            </a:r>
            <a:r>
              <a:rPr lang="en-US" altLang="zh-CN" b="1" baseline="-25000" dirty="0">
                <a:ea typeface="宋体" pitchFamily="2" charset="-122"/>
              </a:rPr>
              <a:t>1</a:t>
            </a:r>
            <a:r>
              <a:rPr lang="en-US" altLang="zh-CN" b="1" dirty="0">
                <a:ea typeface="宋体" pitchFamily="2" charset="-122"/>
              </a:rPr>
              <a:t>)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~ </a:t>
            </a:r>
            <a:r>
              <a:rPr lang="en-US" altLang="zh-CN" b="1" i="1" dirty="0">
                <a:ea typeface="宋体" pitchFamily="2" charset="-122"/>
              </a:rPr>
              <a:t>G</a:t>
            </a:r>
            <a:r>
              <a:rPr lang="en-US" altLang="zh-CN" b="1" baseline="-25000" dirty="0">
                <a:ea typeface="宋体" pitchFamily="2" charset="-122"/>
              </a:rPr>
              <a:t>2</a:t>
            </a:r>
            <a:r>
              <a:rPr lang="en-US" altLang="zh-CN" b="1" dirty="0">
                <a:ea typeface="宋体" pitchFamily="2" charset="-122"/>
              </a:rPr>
              <a:t>=(</a:t>
            </a:r>
            <a:r>
              <a:rPr lang="en-US" altLang="zh-CN" b="1" i="1" dirty="0">
                <a:ea typeface="宋体" pitchFamily="2" charset="-122"/>
              </a:rPr>
              <a:t>V</a:t>
            </a:r>
            <a:r>
              <a:rPr lang="en-US" altLang="zh-CN" b="1" baseline="-25000" dirty="0">
                <a:ea typeface="宋体" pitchFamily="2" charset="-122"/>
              </a:rPr>
              <a:t>2</a:t>
            </a:r>
            <a:r>
              <a:rPr lang="en-US" altLang="zh-CN" b="1" dirty="0">
                <a:ea typeface="宋体" pitchFamily="2" charset="-122"/>
              </a:rPr>
              <a:t>, </a:t>
            </a:r>
            <a:r>
              <a:rPr lang="en-US" altLang="zh-CN" b="1" i="1" dirty="0">
                <a:ea typeface="宋体" pitchFamily="2" charset="-122"/>
              </a:rPr>
              <a:t>E</a:t>
            </a:r>
            <a:r>
              <a:rPr lang="en-US" altLang="zh-CN" b="1" baseline="-25000" dirty="0">
                <a:ea typeface="宋体" pitchFamily="2" charset="-122"/>
              </a:rPr>
              <a:t>2</a:t>
            </a:r>
            <a:r>
              <a:rPr lang="en-US" altLang="zh-CN" b="1" dirty="0">
                <a:ea typeface="宋体" pitchFamily="2" charset="-122"/>
              </a:rPr>
              <a:t>), then: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b="1" dirty="0">
                <a:ea typeface="宋体" pitchFamily="2" charset="-122"/>
              </a:rPr>
              <a:t>|</a:t>
            </a:r>
            <a:r>
              <a:rPr lang="en-US" altLang="zh-CN" b="1" i="1" dirty="0">
                <a:ea typeface="宋体" pitchFamily="2" charset="-122"/>
              </a:rPr>
              <a:t>V</a:t>
            </a:r>
            <a:r>
              <a:rPr lang="en-US" altLang="zh-CN" b="1" dirty="0">
                <a:ea typeface="宋体" pitchFamily="2" charset="-122"/>
              </a:rPr>
              <a:t>1|=|</a:t>
            </a:r>
            <a:r>
              <a:rPr lang="en-US" altLang="zh-CN" b="1" i="1" dirty="0">
                <a:ea typeface="宋体" pitchFamily="2" charset="-122"/>
              </a:rPr>
              <a:t>V</a:t>
            </a:r>
            <a:r>
              <a:rPr lang="en-US" altLang="zh-CN" b="1" dirty="0">
                <a:ea typeface="宋体" pitchFamily="2" charset="-122"/>
              </a:rPr>
              <a:t>2|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b="1" dirty="0">
                <a:ea typeface="宋体" pitchFamily="2" charset="-122"/>
              </a:rPr>
              <a:t>|</a:t>
            </a:r>
            <a:r>
              <a:rPr lang="en-US" altLang="zh-CN" b="1" i="1" dirty="0">
                <a:ea typeface="宋体" pitchFamily="2" charset="-122"/>
              </a:rPr>
              <a:t>E</a:t>
            </a:r>
            <a:r>
              <a:rPr lang="en-US" altLang="zh-CN" b="1" dirty="0">
                <a:ea typeface="宋体" pitchFamily="2" charset="-122"/>
              </a:rPr>
              <a:t>1|=|</a:t>
            </a:r>
            <a:r>
              <a:rPr lang="en-US" altLang="zh-CN" b="1" i="1" dirty="0">
                <a:ea typeface="宋体" pitchFamily="2" charset="-122"/>
              </a:rPr>
              <a:t>E</a:t>
            </a:r>
            <a:r>
              <a:rPr lang="en-US" altLang="zh-CN" b="1" dirty="0">
                <a:ea typeface="宋体" pitchFamily="2" charset="-122"/>
              </a:rPr>
              <a:t>2|.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b="1" dirty="0">
                <a:ea typeface="宋体" pitchFamily="2" charset="-122"/>
              </a:rPr>
              <a:t>The number of vertices with degree </a:t>
            </a:r>
            <a:r>
              <a:rPr lang="en-US" altLang="zh-CN" b="1" i="1" dirty="0">
                <a:ea typeface="宋体" pitchFamily="2" charset="-122"/>
              </a:rPr>
              <a:t>n</a:t>
            </a:r>
            <a:r>
              <a:rPr lang="en-US" altLang="zh-CN" b="1" dirty="0">
                <a:ea typeface="宋体" pitchFamily="2" charset="-122"/>
              </a:rPr>
              <a:t> is the same in both graphs.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b="1" dirty="0">
                <a:ea typeface="宋体" pitchFamily="2" charset="-122"/>
              </a:rPr>
              <a:t>For every proper subgraph </a:t>
            </a:r>
            <a:r>
              <a:rPr lang="en-US" altLang="zh-CN" b="1" i="1" dirty="0">
                <a:ea typeface="宋体" pitchFamily="2" charset="-122"/>
              </a:rPr>
              <a:t>g</a:t>
            </a:r>
            <a:r>
              <a:rPr lang="en-US" altLang="zh-CN" b="1" i="1" baseline="-25000" dirty="0">
                <a:ea typeface="宋体" pitchFamily="2" charset="-122"/>
              </a:rPr>
              <a:t>1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b="1" i="1" dirty="0">
                <a:ea typeface="宋体" pitchFamily="2" charset="-122"/>
              </a:rPr>
              <a:t>G</a:t>
            </a:r>
            <a:r>
              <a:rPr lang="en-US" altLang="zh-CN" b="1" baseline="-25000" dirty="0">
                <a:ea typeface="宋体" pitchFamily="2" charset="-122"/>
              </a:rPr>
              <a:t>1</a:t>
            </a:r>
            <a:r>
              <a:rPr lang="en-US" altLang="zh-CN" b="1" dirty="0">
                <a:ea typeface="宋体" pitchFamily="2" charset="-122"/>
              </a:rPr>
              <a:t>, there is a proper subgraph </a:t>
            </a:r>
            <a:r>
              <a:rPr lang="en-US" altLang="zh-CN" b="1" i="1" dirty="0">
                <a:ea typeface="宋体" pitchFamily="2" charset="-122"/>
              </a:rPr>
              <a:t>g</a:t>
            </a:r>
            <a:r>
              <a:rPr lang="en-US" altLang="zh-CN" b="1" i="1" baseline="-25000" dirty="0">
                <a:ea typeface="宋体" pitchFamily="2" charset="-122"/>
              </a:rPr>
              <a:t>2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b="1" i="1" dirty="0">
                <a:ea typeface="宋体" pitchFamily="2" charset="-122"/>
              </a:rPr>
              <a:t>G</a:t>
            </a:r>
            <a:r>
              <a:rPr lang="en-US" altLang="zh-CN" b="1" baseline="-25000" dirty="0">
                <a:ea typeface="宋体" pitchFamily="2" charset="-122"/>
              </a:rPr>
              <a:t>2</a:t>
            </a:r>
            <a:r>
              <a:rPr lang="en-US" altLang="zh-CN" b="1" dirty="0">
                <a:ea typeface="宋体" pitchFamily="2" charset="-122"/>
              </a:rPr>
              <a:t> that  </a:t>
            </a:r>
            <a:r>
              <a:rPr lang="en-US" altLang="zh-CN" b="1" i="1" dirty="0">
                <a:ea typeface="宋体" pitchFamily="2" charset="-122"/>
              </a:rPr>
              <a:t>g</a:t>
            </a:r>
            <a:r>
              <a:rPr lang="en-US" altLang="zh-CN" b="1" i="1" baseline="-25000" dirty="0">
                <a:ea typeface="宋体" pitchFamily="2" charset="-122"/>
              </a:rPr>
              <a:t>2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~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b="1" i="1" dirty="0">
                <a:ea typeface="宋体" pitchFamily="2" charset="-122"/>
              </a:rPr>
              <a:t>g</a:t>
            </a:r>
            <a:r>
              <a:rPr lang="en-US" altLang="zh-CN" b="1" i="1" baseline="-25000" dirty="0">
                <a:ea typeface="宋体" pitchFamily="2" charset="-122"/>
              </a:rPr>
              <a:t>1</a:t>
            </a:r>
            <a:r>
              <a:rPr lang="en-US" altLang="zh-CN" b="1" dirty="0">
                <a:ea typeface="宋体" pitchFamily="2" charset="-122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CN" b="1" dirty="0">
              <a:ea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Necessary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 conditions.</a:t>
            </a:r>
          </a:p>
        </p:txBody>
      </p:sp>
    </p:spTree>
    <p:extLst>
      <p:ext uri="{BB962C8B-B14F-4D97-AF65-F5344CB8AC3E}">
        <p14:creationId xmlns:p14="http://schemas.microsoft.com/office/powerpoint/2010/main" val="178692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50629-3104-4E17-B2B8-10EB6BBE5C76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Graph Invariants under Isomorphism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ea typeface="宋体" pitchFamily="2" charset="-122"/>
              </a:rPr>
              <a:t>4.  If  </a:t>
            </a:r>
            <a:r>
              <a:rPr lang="en-US" altLang="zh-CN" b="1" i="1" dirty="0">
                <a:ea typeface="宋体" pitchFamily="2" charset="-122"/>
              </a:rPr>
              <a:t>G</a:t>
            </a:r>
            <a:r>
              <a:rPr lang="en-US" altLang="zh-CN" b="1" baseline="-25000" dirty="0">
                <a:ea typeface="宋体" pitchFamily="2" charset="-122"/>
              </a:rPr>
              <a:t>1</a:t>
            </a:r>
            <a:r>
              <a:rPr lang="en-US" altLang="zh-CN" b="1" dirty="0">
                <a:ea typeface="宋体" pitchFamily="2" charset="-122"/>
              </a:rPr>
              <a:t>=(</a:t>
            </a:r>
            <a:r>
              <a:rPr lang="en-US" altLang="zh-CN" b="1" i="1" dirty="0">
                <a:ea typeface="宋体" pitchFamily="2" charset="-122"/>
              </a:rPr>
              <a:t>V</a:t>
            </a:r>
            <a:r>
              <a:rPr lang="en-US" altLang="zh-CN" b="1" baseline="-25000" dirty="0">
                <a:ea typeface="宋体" pitchFamily="2" charset="-122"/>
              </a:rPr>
              <a:t>1</a:t>
            </a:r>
            <a:r>
              <a:rPr lang="en-US" altLang="zh-CN" b="1" dirty="0">
                <a:ea typeface="宋体" pitchFamily="2" charset="-122"/>
              </a:rPr>
              <a:t>, </a:t>
            </a:r>
            <a:r>
              <a:rPr lang="en-US" altLang="zh-CN" b="1" i="1" dirty="0">
                <a:ea typeface="宋体" pitchFamily="2" charset="-122"/>
              </a:rPr>
              <a:t>E</a:t>
            </a:r>
            <a:r>
              <a:rPr lang="en-US" altLang="zh-CN" b="1" baseline="-25000" dirty="0">
                <a:ea typeface="宋体" pitchFamily="2" charset="-122"/>
              </a:rPr>
              <a:t>1</a:t>
            </a:r>
            <a:r>
              <a:rPr lang="en-US" altLang="zh-CN" b="1" dirty="0">
                <a:ea typeface="宋体" pitchFamily="2" charset="-122"/>
              </a:rPr>
              <a:t>)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~ </a:t>
            </a:r>
            <a:r>
              <a:rPr lang="en-US" altLang="zh-CN" b="1" i="1" dirty="0">
                <a:ea typeface="宋体" pitchFamily="2" charset="-122"/>
              </a:rPr>
              <a:t>G</a:t>
            </a:r>
            <a:r>
              <a:rPr lang="en-US" altLang="zh-CN" b="1" baseline="-25000" dirty="0">
                <a:ea typeface="宋体" pitchFamily="2" charset="-122"/>
              </a:rPr>
              <a:t>2</a:t>
            </a:r>
            <a:r>
              <a:rPr lang="en-US" altLang="zh-CN" b="1" dirty="0">
                <a:ea typeface="宋体" pitchFamily="2" charset="-122"/>
              </a:rPr>
              <a:t>=(</a:t>
            </a:r>
            <a:r>
              <a:rPr lang="en-US" altLang="zh-CN" b="1" i="1" dirty="0">
                <a:ea typeface="宋体" pitchFamily="2" charset="-122"/>
              </a:rPr>
              <a:t>V</a:t>
            </a:r>
            <a:r>
              <a:rPr lang="en-US" altLang="zh-CN" b="1" baseline="-25000" dirty="0">
                <a:ea typeface="宋体" pitchFamily="2" charset="-122"/>
              </a:rPr>
              <a:t>2</a:t>
            </a:r>
            <a:r>
              <a:rPr lang="en-US" altLang="zh-CN" b="1" dirty="0">
                <a:ea typeface="宋体" pitchFamily="2" charset="-122"/>
              </a:rPr>
              <a:t>, </a:t>
            </a:r>
            <a:r>
              <a:rPr lang="en-US" altLang="zh-CN" b="1" i="1" dirty="0">
                <a:ea typeface="宋体" pitchFamily="2" charset="-122"/>
              </a:rPr>
              <a:t>E</a:t>
            </a:r>
            <a:r>
              <a:rPr lang="en-US" altLang="zh-CN" b="1" baseline="-25000" dirty="0">
                <a:ea typeface="宋体" pitchFamily="2" charset="-122"/>
              </a:rPr>
              <a:t>2</a:t>
            </a:r>
            <a:r>
              <a:rPr lang="en-US" altLang="zh-CN" b="1" dirty="0">
                <a:ea typeface="宋体" pitchFamily="2" charset="-122"/>
              </a:rPr>
              <a:t>), then:</a:t>
            </a:r>
          </a:p>
          <a:p>
            <a:pPr marL="0" indent="0">
              <a:buNone/>
            </a:pPr>
            <a:r>
              <a:rPr lang="en-US" altLang="zh-CN" b="1" dirty="0">
                <a:ea typeface="宋体" pitchFamily="2" charset="-122"/>
              </a:rPr>
              <a:t>      For every proper subgraph </a:t>
            </a:r>
            <a:r>
              <a:rPr lang="en-US" altLang="zh-CN" b="1" i="1" dirty="0">
                <a:ea typeface="宋体" pitchFamily="2" charset="-122"/>
              </a:rPr>
              <a:t>g</a:t>
            </a:r>
            <a:r>
              <a:rPr lang="en-US" altLang="zh-CN" b="1" i="1" baseline="-25000" dirty="0">
                <a:ea typeface="宋体" pitchFamily="2" charset="-122"/>
              </a:rPr>
              <a:t>1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b="1" i="1" dirty="0">
                <a:ea typeface="宋体" pitchFamily="2" charset="-122"/>
              </a:rPr>
              <a:t>G</a:t>
            </a:r>
            <a:r>
              <a:rPr lang="en-US" altLang="zh-CN" b="1" baseline="-25000" dirty="0">
                <a:ea typeface="宋体" pitchFamily="2" charset="-122"/>
              </a:rPr>
              <a:t>1</a:t>
            </a:r>
            <a:r>
              <a:rPr lang="en-US" altLang="zh-CN" b="1" dirty="0">
                <a:ea typeface="宋体" pitchFamily="2" charset="-122"/>
              </a:rPr>
              <a:t>, there is a proper subgraph </a:t>
            </a:r>
            <a:r>
              <a:rPr lang="en-US" altLang="zh-CN" b="1" i="1" dirty="0">
                <a:ea typeface="宋体" pitchFamily="2" charset="-122"/>
              </a:rPr>
              <a:t>g</a:t>
            </a:r>
            <a:r>
              <a:rPr lang="en-US" altLang="zh-CN" b="1" i="1" baseline="-25000" dirty="0">
                <a:ea typeface="宋体" pitchFamily="2" charset="-122"/>
              </a:rPr>
              <a:t>2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b="1" i="1" dirty="0">
                <a:ea typeface="宋体" pitchFamily="2" charset="-122"/>
              </a:rPr>
              <a:t>G</a:t>
            </a:r>
            <a:r>
              <a:rPr lang="en-US" altLang="zh-CN" b="1" baseline="-25000" dirty="0">
                <a:ea typeface="宋体" pitchFamily="2" charset="-122"/>
              </a:rPr>
              <a:t>2</a:t>
            </a:r>
            <a:r>
              <a:rPr lang="en-US" altLang="zh-CN" b="1" dirty="0">
                <a:ea typeface="宋体" pitchFamily="2" charset="-122"/>
              </a:rPr>
              <a:t> that  </a:t>
            </a:r>
            <a:r>
              <a:rPr lang="en-US" altLang="zh-CN" b="1" i="1" dirty="0">
                <a:ea typeface="宋体" pitchFamily="2" charset="-122"/>
              </a:rPr>
              <a:t>g</a:t>
            </a:r>
            <a:r>
              <a:rPr lang="en-US" altLang="zh-CN" b="1" i="1" baseline="-25000" dirty="0">
                <a:ea typeface="宋体" pitchFamily="2" charset="-122"/>
              </a:rPr>
              <a:t>2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~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b="1" i="1" dirty="0">
                <a:ea typeface="宋体" pitchFamily="2" charset="-122"/>
              </a:rPr>
              <a:t>g</a:t>
            </a:r>
            <a:r>
              <a:rPr lang="en-US" altLang="zh-CN" b="1" i="1" baseline="-25000" dirty="0">
                <a:ea typeface="宋体" pitchFamily="2" charset="-122"/>
              </a:rPr>
              <a:t>1</a:t>
            </a:r>
            <a:r>
              <a:rPr lang="en-US" altLang="zh-CN" b="1" dirty="0">
                <a:ea typeface="宋体" pitchFamily="2" charset="-122"/>
              </a:rPr>
              <a:t>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ea typeface="宋体" pitchFamily="2" charset="-122"/>
              </a:rPr>
              <a:t>The cases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altLang="zh-CN" b="1" i="1" dirty="0">
                <a:ea typeface="宋体" pitchFamily="2" charset="-122"/>
              </a:rPr>
              <a:t>g</a:t>
            </a:r>
            <a:r>
              <a:rPr lang="en-US" altLang="zh-CN" b="1" i="1" baseline="-25000" dirty="0">
                <a:ea typeface="宋体" pitchFamily="2" charset="-122"/>
              </a:rPr>
              <a:t>1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 is a  path of length k.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altLang="zh-CN" b="1" i="1" dirty="0">
                <a:ea typeface="宋体" pitchFamily="2" charset="-122"/>
              </a:rPr>
              <a:t>g</a:t>
            </a:r>
            <a:r>
              <a:rPr lang="en-US" altLang="zh-CN" b="1" i="1" baseline="-25000" dirty="0">
                <a:ea typeface="宋体" pitchFamily="2" charset="-122"/>
              </a:rPr>
              <a:t>1  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is a  circuit of length k.</a:t>
            </a:r>
          </a:p>
          <a:p>
            <a:pPr marL="857250" lvl="2" indent="0"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can help determine whether two graphs are isomorphic.</a:t>
            </a:r>
          </a:p>
          <a:p>
            <a:pPr marL="457200" lvl="1" indent="0">
              <a:buNone/>
            </a:pPr>
            <a:endParaRPr lang="en-US" altLang="zh-CN" b="1" i="1" baseline="-25000" dirty="0">
              <a:ea typeface="宋体" pitchFamily="2" charset="-122"/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zh-CN" b="1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0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9BC82-7451-482F-AA38-F42780C91F16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12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368800"/>
            <a:ext cx="8610600" cy="2260600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6 vertices, and 8 edges.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4 vertices of degree 3, and 3 vertices of degree 2.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Three invariants - all agree for two graphs.</a:t>
            </a:r>
          </a:p>
        </p:txBody>
      </p:sp>
      <p:sp>
        <p:nvSpPr>
          <p:cNvPr id="35845" name="Rectangle 53"/>
          <p:cNvSpPr>
            <a:spLocks noChangeArrowheads="1"/>
          </p:cNvSpPr>
          <p:nvPr/>
        </p:nvSpPr>
        <p:spPr bwMode="auto">
          <a:xfrm>
            <a:off x="1752600" y="3900488"/>
            <a:ext cx="46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G</a:t>
            </a:r>
            <a:endParaRPr lang="zh-CN" altLang="en-US" sz="2800" b="1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5846" name="Rectangle 54"/>
          <p:cNvSpPr>
            <a:spLocks noChangeArrowheads="1"/>
          </p:cNvSpPr>
          <p:nvPr/>
        </p:nvSpPr>
        <p:spPr bwMode="auto">
          <a:xfrm>
            <a:off x="6324600" y="3886200"/>
            <a:ext cx="46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H</a:t>
            </a:r>
            <a:endParaRPr lang="zh-CN" altLang="en-US" sz="2800" b="1"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35847" name="Group 66"/>
          <p:cNvGrpSpPr>
            <a:grpSpLocks/>
          </p:cNvGrpSpPr>
          <p:nvPr/>
        </p:nvGrpSpPr>
        <p:grpSpPr bwMode="auto">
          <a:xfrm>
            <a:off x="654050" y="1295400"/>
            <a:ext cx="2622550" cy="2743200"/>
            <a:chOff x="412" y="816"/>
            <a:chExt cx="1652" cy="1728"/>
          </a:xfrm>
        </p:grpSpPr>
        <p:sp>
          <p:nvSpPr>
            <p:cNvPr id="35868" name="Oval 5"/>
            <p:cNvSpPr>
              <a:spLocks noChangeArrowheads="1"/>
            </p:cNvSpPr>
            <p:nvPr/>
          </p:nvSpPr>
          <p:spPr bwMode="auto">
            <a:xfrm>
              <a:off x="652" y="1344"/>
              <a:ext cx="223" cy="1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35869" name="Oval 6"/>
            <p:cNvSpPr>
              <a:spLocks noChangeArrowheads="1"/>
            </p:cNvSpPr>
            <p:nvPr/>
          </p:nvSpPr>
          <p:spPr bwMode="auto">
            <a:xfrm>
              <a:off x="652" y="1932"/>
              <a:ext cx="221" cy="18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35870" name="Oval 9"/>
            <p:cNvSpPr>
              <a:spLocks noChangeArrowheads="1"/>
            </p:cNvSpPr>
            <p:nvPr/>
          </p:nvSpPr>
          <p:spPr bwMode="auto">
            <a:xfrm>
              <a:off x="1612" y="1952"/>
              <a:ext cx="223" cy="1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35871" name="Text Box 10"/>
            <p:cNvSpPr txBox="1">
              <a:spLocks noChangeArrowheads="1"/>
            </p:cNvSpPr>
            <p:nvPr/>
          </p:nvSpPr>
          <p:spPr bwMode="auto">
            <a:xfrm>
              <a:off x="412" y="144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u6</a:t>
              </a:r>
            </a:p>
          </p:txBody>
        </p:sp>
        <p:sp>
          <p:nvSpPr>
            <p:cNvPr id="35872" name="Text Box 11"/>
            <p:cNvSpPr txBox="1">
              <a:spLocks noChangeArrowheads="1"/>
            </p:cNvSpPr>
            <p:nvPr/>
          </p:nvSpPr>
          <p:spPr bwMode="auto">
            <a:xfrm>
              <a:off x="503" y="206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u5</a:t>
              </a:r>
            </a:p>
          </p:txBody>
        </p:sp>
        <p:sp>
          <p:nvSpPr>
            <p:cNvPr id="35873" name="Text Box 12"/>
            <p:cNvSpPr txBox="1">
              <a:spLocks noChangeArrowheads="1"/>
            </p:cNvSpPr>
            <p:nvPr/>
          </p:nvSpPr>
          <p:spPr bwMode="auto">
            <a:xfrm>
              <a:off x="1708" y="206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u3</a:t>
              </a:r>
            </a:p>
          </p:txBody>
        </p:sp>
        <p:sp>
          <p:nvSpPr>
            <p:cNvPr id="35874" name="Oval 13"/>
            <p:cNvSpPr>
              <a:spLocks noChangeArrowheads="1"/>
            </p:cNvSpPr>
            <p:nvPr/>
          </p:nvSpPr>
          <p:spPr bwMode="auto">
            <a:xfrm>
              <a:off x="1121" y="962"/>
              <a:ext cx="223" cy="1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35875" name="Text Box 17"/>
            <p:cNvSpPr txBox="1">
              <a:spLocks noChangeArrowheads="1"/>
            </p:cNvSpPr>
            <p:nvPr/>
          </p:nvSpPr>
          <p:spPr bwMode="auto">
            <a:xfrm>
              <a:off x="1756" y="144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u2</a:t>
              </a:r>
            </a:p>
          </p:txBody>
        </p:sp>
        <p:sp>
          <p:nvSpPr>
            <p:cNvPr id="35876" name="Oval 19"/>
            <p:cNvSpPr>
              <a:spLocks noChangeArrowheads="1"/>
            </p:cNvSpPr>
            <p:nvPr/>
          </p:nvSpPr>
          <p:spPr bwMode="auto">
            <a:xfrm>
              <a:off x="1612" y="1344"/>
              <a:ext cx="223" cy="1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35877" name="Oval 55"/>
            <p:cNvSpPr>
              <a:spLocks noChangeArrowheads="1"/>
            </p:cNvSpPr>
            <p:nvPr/>
          </p:nvSpPr>
          <p:spPr bwMode="auto">
            <a:xfrm>
              <a:off x="1152" y="2322"/>
              <a:ext cx="223" cy="1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35878" name="Line 56"/>
            <p:cNvSpPr>
              <a:spLocks noChangeShapeType="1"/>
            </p:cNvSpPr>
            <p:nvPr/>
          </p:nvSpPr>
          <p:spPr bwMode="auto">
            <a:xfrm flipV="1">
              <a:off x="816" y="1095"/>
              <a:ext cx="306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Line 57"/>
            <p:cNvSpPr>
              <a:spLocks noChangeShapeType="1"/>
            </p:cNvSpPr>
            <p:nvPr/>
          </p:nvSpPr>
          <p:spPr bwMode="auto">
            <a:xfrm flipH="1" flipV="1">
              <a:off x="1344" y="1095"/>
              <a:ext cx="336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0" name="Line 58"/>
            <p:cNvSpPr>
              <a:spLocks noChangeShapeType="1"/>
            </p:cNvSpPr>
            <p:nvPr/>
          </p:nvSpPr>
          <p:spPr bwMode="auto">
            <a:xfrm flipV="1">
              <a:off x="768" y="153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1" name="Line 59"/>
            <p:cNvSpPr>
              <a:spLocks noChangeShapeType="1"/>
            </p:cNvSpPr>
            <p:nvPr/>
          </p:nvSpPr>
          <p:spPr bwMode="auto">
            <a:xfrm flipV="1">
              <a:off x="1344" y="2112"/>
              <a:ext cx="306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2" name="Line 60"/>
            <p:cNvSpPr>
              <a:spLocks noChangeShapeType="1"/>
            </p:cNvSpPr>
            <p:nvPr/>
          </p:nvSpPr>
          <p:spPr bwMode="auto">
            <a:xfrm flipH="1" flipV="1">
              <a:off x="834" y="2112"/>
              <a:ext cx="336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3" name="Line 61"/>
            <p:cNvSpPr>
              <a:spLocks noChangeShapeType="1"/>
            </p:cNvSpPr>
            <p:nvPr/>
          </p:nvSpPr>
          <p:spPr bwMode="auto">
            <a:xfrm flipV="1">
              <a:off x="1728" y="1536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4" name="Line 62"/>
            <p:cNvSpPr>
              <a:spLocks noChangeShapeType="1"/>
            </p:cNvSpPr>
            <p:nvPr/>
          </p:nvSpPr>
          <p:spPr bwMode="auto">
            <a:xfrm flipH="1" flipV="1">
              <a:off x="864" y="1479"/>
              <a:ext cx="768" cy="5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5" name="Line 63"/>
            <p:cNvSpPr>
              <a:spLocks noChangeShapeType="1"/>
            </p:cNvSpPr>
            <p:nvPr/>
          </p:nvSpPr>
          <p:spPr bwMode="auto">
            <a:xfrm flipV="1">
              <a:off x="864" y="1479"/>
              <a:ext cx="768" cy="5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6" name="Text Box 64"/>
            <p:cNvSpPr txBox="1">
              <a:spLocks noChangeArrowheads="1"/>
            </p:cNvSpPr>
            <p:nvPr/>
          </p:nvSpPr>
          <p:spPr bwMode="auto">
            <a:xfrm>
              <a:off x="1372" y="225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u4</a:t>
              </a:r>
            </a:p>
          </p:txBody>
        </p:sp>
        <p:sp>
          <p:nvSpPr>
            <p:cNvPr id="35887" name="Text Box 65"/>
            <p:cNvSpPr txBox="1">
              <a:spLocks noChangeArrowheads="1"/>
            </p:cNvSpPr>
            <p:nvPr/>
          </p:nvSpPr>
          <p:spPr bwMode="auto">
            <a:xfrm>
              <a:off x="1344" y="81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u1</a:t>
              </a:r>
            </a:p>
          </p:txBody>
        </p:sp>
      </p:grpSp>
      <p:sp>
        <p:nvSpPr>
          <p:cNvPr id="35848" name="Oval 69"/>
          <p:cNvSpPr>
            <a:spLocks noChangeArrowheads="1"/>
          </p:cNvSpPr>
          <p:nvPr/>
        </p:nvSpPr>
        <p:spPr bwMode="auto">
          <a:xfrm>
            <a:off x="5562600" y="2057400"/>
            <a:ext cx="354013" cy="3016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5849" name="Oval 70"/>
          <p:cNvSpPr>
            <a:spLocks noChangeArrowheads="1"/>
          </p:cNvSpPr>
          <p:nvPr/>
        </p:nvSpPr>
        <p:spPr bwMode="auto">
          <a:xfrm>
            <a:off x="5562600" y="2990850"/>
            <a:ext cx="350838" cy="30003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5850" name="Oval 71"/>
          <p:cNvSpPr>
            <a:spLocks noChangeArrowheads="1"/>
          </p:cNvSpPr>
          <p:nvPr/>
        </p:nvSpPr>
        <p:spPr bwMode="auto">
          <a:xfrm>
            <a:off x="7086600" y="3022600"/>
            <a:ext cx="354013" cy="3016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5851" name="Text Box 72"/>
          <p:cNvSpPr txBox="1">
            <a:spLocks noChangeArrowheads="1"/>
          </p:cNvSpPr>
          <p:nvPr/>
        </p:nvSpPr>
        <p:spPr bwMode="auto">
          <a:xfrm>
            <a:off x="5191125" y="22098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v6</a:t>
            </a:r>
          </a:p>
        </p:txBody>
      </p:sp>
      <p:sp>
        <p:nvSpPr>
          <p:cNvPr id="35852" name="Text Box 73"/>
          <p:cNvSpPr txBox="1">
            <a:spLocks noChangeArrowheads="1"/>
          </p:cNvSpPr>
          <p:nvPr/>
        </p:nvSpPr>
        <p:spPr bwMode="auto">
          <a:xfrm>
            <a:off x="5335588" y="3200400"/>
            <a:ext cx="471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v5</a:t>
            </a:r>
          </a:p>
        </p:txBody>
      </p:sp>
      <p:sp>
        <p:nvSpPr>
          <p:cNvPr id="35853" name="Text Box 74"/>
          <p:cNvSpPr txBox="1">
            <a:spLocks noChangeArrowheads="1"/>
          </p:cNvSpPr>
          <p:nvPr/>
        </p:nvSpPr>
        <p:spPr bwMode="auto">
          <a:xfrm>
            <a:off x="7248525" y="32004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v3</a:t>
            </a:r>
          </a:p>
        </p:txBody>
      </p:sp>
      <p:sp>
        <p:nvSpPr>
          <p:cNvPr id="35854" name="Oval 75"/>
          <p:cNvSpPr>
            <a:spLocks noChangeArrowheads="1"/>
          </p:cNvSpPr>
          <p:nvPr/>
        </p:nvSpPr>
        <p:spPr bwMode="auto">
          <a:xfrm>
            <a:off x="6307138" y="1450975"/>
            <a:ext cx="354012" cy="3016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5855" name="Text Box 76"/>
          <p:cNvSpPr txBox="1">
            <a:spLocks noChangeArrowheads="1"/>
          </p:cNvSpPr>
          <p:nvPr/>
        </p:nvSpPr>
        <p:spPr bwMode="auto">
          <a:xfrm>
            <a:off x="7324725" y="22098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v2</a:t>
            </a:r>
          </a:p>
        </p:txBody>
      </p:sp>
      <p:sp>
        <p:nvSpPr>
          <p:cNvPr id="35856" name="Oval 77"/>
          <p:cNvSpPr>
            <a:spLocks noChangeArrowheads="1"/>
          </p:cNvSpPr>
          <p:nvPr/>
        </p:nvSpPr>
        <p:spPr bwMode="auto">
          <a:xfrm>
            <a:off x="7086600" y="2057400"/>
            <a:ext cx="354013" cy="3016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5857" name="Oval 78"/>
          <p:cNvSpPr>
            <a:spLocks noChangeArrowheads="1"/>
          </p:cNvSpPr>
          <p:nvPr/>
        </p:nvSpPr>
        <p:spPr bwMode="auto">
          <a:xfrm>
            <a:off x="6356350" y="3609975"/>
            <a:ext cx="354013" cy="30162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5858" name="Line 79"/>
          <p:cNvSpPr>
            <a:spLocks noChangeShapeType="1"/>
          </p:cNvSpPr>
          <p:nvPr/>
        </p:nvSpPr>
        <p:spPr bwMode="auto">
          <a:xfrm flipV="1">
            <a:off x="5822950" y="1662113"/>
            <a:ext cx="485775" cy="395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9" name="Line 80"/>
          <p:cNvSpPr>
            <a:spLocks noChangeShapeType="1"/>
          </p:cNvSpPr>
          <p:nvPr/>
        </p:nvSpPr>
        <p:spPr bwMode="auto">
          <a:xfrm flipH="1" flipV="1">
            <a:off x="6661150" y="1662113"/>
            <a:ext cx="533400" cy="395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0" name="Line 81"/>
          <p:cNvSpPr>
            <a:spLocks noChangeShapeType="1"/>
          </p:cNvSpPr>
          <p:nvPr/>
        </p:nvSpPr>
        <p:spPr bwMode="auto">
          <a:xfrm flipV="1">
            <a:off x="5746750" y="2362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1" name="Line 82"/>
          <p:cNvSpPr>
            <a:spLocks noChangeShapeType="1"/>
          </p:cNvSpPr>
          <p:nvPr/>
        </p:nvSpPr>
        <p:spPr bwMode="auto">
          <a:xfrm flipV="1">
            <a:off x="6661150" y="3276600"/>
            <a:ext cx="485775" cy="395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2" name="Line 83"/>
          <p:cNvSpPr>
            <a:spLocks noChangeShapeType="1"/>
          </p:cNvSpPr>
          <p:nvPr/>
        </p:nvSpPr>
        <p:spPr bwMode="auto">
          <a:xfrm flipH="1" flipV="1">
            <a:off x="5851525" y="3276600"/>
            <a:ext cx="533400" cy="395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3" name="Line 84"/>
          <p:cNvSpPr>
            <a:spLocks noChangeShapeType="1"/>
          </p:cNvSpPr>
          <p:nvPr/>
        </p:nvSpPr>
        <p:spPr bwMode="auto">
          <a:xfrm flipV="1">
            <a:off x="7270750" y="23622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4" name="Line 85"/>
          <p:cNvSpPr>
            <a:spLocks noChangeShapeType="1"/>
          </p:cNvSpPr>
          <p:nvPr/>
        </p:nvSpPr>
        <p:spPr bwMode="auto">
          <a:xfrm flipH="1">
            <a:off x="5943600" y="22098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5" name="Line 86"/>
          <p:cNvSpPr>
            <a:spLocks noChangeShapeType="1"/>
          </p:cNvSpPr>
          <p:nvPr/>
        </p:nvSpPr>
        <p:spPr bwMode="auto">
          <a:xfrm flipV="1">
            <a:off x="5899150" y="3124200"/>
            <a:ext cx="1187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6" name="Text Box 87"/>
          <p:cNvSpPr txBox="1">
            <a:spLocks noChangeArrowheads="1"/>
          </p:cNvSpPr>
          <p:nvPr/>
        </p:nvSpPr>
        <p:spPr bwMode="auto">
          <a:xfrm>
            <a:off x="6705600" y="3505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v4</a:t>
            </a:r>
          </a:p>
        </p:txBody>
      </p:sp>
      <p:sp>
        <p:nvSpPr>
          <p:cNvPr id="35867" name="Text Box 88"/>
          <p:cNvSpPr txBox="1">
            <a:spLocks noChangeArrowheads="1"/>
          </p:cNvSpPr>
          <p:nvPr/>
        </p:nvSpPr>
        <p:spPr bwMode="auto">
          <a:xfrm>
            <a:off x="6670675" y="12192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v1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6787DB-9624-4E77-BED4-502FB0E2AE76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>
                <a:latin typeface="Times New Roman" pitchFamily="18" charset="0"/>
                <a:ea typeface="宋体" pitchFamily="2" charset="-122"/>
              </a:rPr>
              <a:t>We can also use paths to find mappings that are potential isomorphsms.</a:t>
            </a:r>
          </a:p>
          <a:p>
            <a:endParaRPr lang="en-US" altLang="zh-CN" b="1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7893" name="Group 49"/>
          <p:cNvGrpSpPr>
            <a:grpSpLocks/>
          </p:cNvGrpSpPr>
          <p:nvPr/>
        </p:nvGrpSpPr>
        <p:grpSpPr bwMode="auto">
          <a:xfrm>
            <a:off x="381000" y="2514600"/>
            <a:ext cx="7620000" cy="3033713"/>
            <a:chOff x="240" y="1584"/>
            <a:chExt cx="4800" cy="1911"/>
          </a:xfrm>
        </p:grpSpPr>
        <p:sp>
          <p:nvSpPr>
            <p:cNvPr id="37894" name="Oval 5"/>
            <p:cNvSpPr>
              <a:spLocks noChangeArrowheads="1"/>
            </p:cNvSpPr>
            <p:nvPr/>
          </p:nvSpPr>
          <p:spPr bwMode="auto">
            <a:xfrm>
              <a:off x="545" y="2160"/>
              <a:ext cx="223" cy="1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37895" name="Oval 6"/>
            <p:cNvSpPr>
              <a:spLocks noChangeArrowheads="1"/>
            </p:cNvSpPr>
            <p:nvPr/>
          </p:nvSpPr>
          <p:spPr bwMode="auto">
            <a:xfrm>
              <a:off x="862" y="2769"/>
              <a:ext cx="221" cy="18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37896" name="Oval 7"/>
            <p:cNvSpPr>
              <a:spLocks noChangeArrowheads="1"/>
            </p:cNvSpPr>
            <p:nvPr/>
          </p:nvSpPr>
          <p:spPr bwMode="auto">
            <a:xfrm>
              <a:off x="1804" y="2768"/>
              <a:ext cx="223" cy="1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37897" name="Text Box 8"/>
            <p:cNvSpPr txBox="1">
              <a:spLocks noChangeArrowheads="1"/>
            </p:cNvSpPr>
            <p:nvPr/>
          </p:nvSpPr>
          <p:spPr bwMode="auto">
            <a:xfrm>
              <a:off x="240" y="206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u1</a:t>
              </a:r>
            </a:p>
          </p:txBody>
        </p:sp>
        <p:sp>
          <p:nvSpPr>
            <p:cNvPr id="37898" name="Text Box 9"/>
            <p:cNvSpPr txBox="1">
              <a:spLocks noChangeArrowheads="1"/>
            </p:cNvSpPr>
            <p:nvPr/>
          </p:nvSpPr>
          <p:spPr bwMode="auto">
            <a:xfrm>
              <a:off x="695" y="292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u5</a:t>
              </a:r>
            </a:p>
          </p:txBody>
        </p:sp>
        <p:sp>
          <p:nvSpPr>
            <p:cNvPr id="37899" name="Oval 11"/>
            <p:cNvSpPr>
              <a:spLocks noChangeArrowheads="1"/>
            </p:cNvSpPr>
            <p:nvPr/>
          </p:nvSpPr>
          <p:spPr bwMode="auto">
            <a:xfrm>
              <a:off x="1313" y="1778"/>
              <a:ext cx="223" cy="1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37900" name="Text Box 12"/>
            <p:cNvSpPr txBox="1">
              <a:spLocks noChangeArrowheads="1"/>
            </p:cNvSpPr>
            <p:nvPr/>
          </p:nvSpPr>
          <p:spPr bwMode="auto">
            <a:xfrm>
              <a:off x="2208" y="225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u2</a:t>
              </a:r>
            </a:p>
          </p:txBody>
        </p:sp>
        <p:sp>
          <p:nvSpPr>
            <p:cNvPr id="37901" name="Oval 13"/>
            <p:cNvSpPr>
              <a:spLocks noChangeArrowheads="1"/>
            </p:cNvSpPr>
            <p:nvPr/>
          </p:nvSpPr>
          <p:spPr bwMode="auto">
            <a:xfrm>
              <a:off x="2016" y="2160"/>
              <a:ext cx="223" cy="1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 flipV="1">
              <a:off x="1008" y="1968"/>
              <a:ext cx="384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Line 16"/>
            <p:cNvSpPr>
              <a:spLocks noChangeShapeType="1"/>
            </p:cNvSpPr>
            <p:nvPr/>
          </p:nvSpPr>
          <p:spPr bwMode="auto">
            <a:xfrm flipH="1" flipV="1">
              <a:off x="1536" y="1911"/>
              <a:ext cx="576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Line 17"/>
            <p:cNvSpPr>
              <a:spLocks noChangeShapeType="1"/>
            </p:cNvSpPr>
            <p:nvPr/>
          </p:nvSpPr>
          <p:spPr bwMode="auto">
            <a:xfrm flipH="1" flipV="1">
              <a:off x="672" y="2352"/>
              <a:ext cx="24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Line 20"/>
            <p:cNvSpPr>
              <a:spLocks noChangeShapeType="1"/>
            </p:cNvSpPr>
            <p:nvPr/>
          </p:nvSpPr>
          <p:spPr bwMode="auto">
            <a:xfrm flipV="1">
              <a:off x="1929" y="2343"/>
              <a:ext cx="14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Line 21"/>
            <p:cNvSpPr>
              <a:spLocks noChangeShapeType="1"/>
            </p:cNvSpPr>
            <p:nvPr/>
          </p:nvSpPr>
          <p:spPr bwMode="auto">
            <a:xfrm flipH="1" flipV="1">
              <a:off x="768" y="2256"/>
              <a:ext cx="1056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Line 22"/>
            <p:cNvSpPr>
              <a:spLocks noChangeShapeType="1"/>
            </p:cNvSpPr>
            <p:nvPr/>
          </p:nvSpPr>
          <p:spPr bwMode="auto">
            <a:xfrm flipV="1">
              <a:off x="768" y="2256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Text Box 23"/>
            <p:cNvSpPr txBox="1">
              <a:spLocks noChangeArrowheads="1"/>
            </p:cNvSpPr>
            <p:nvPr/>
          </p:nvSpPr>
          <p:spPr bwMode="auto">
            <a:xfrm>
              <a:off x="1872" y="292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u4</a:t>
              </a:r>
            </a:p>
          </p:txBody>
        </p:sp>
        <p:sp>
          <p:nvSpPr>
            <p:cNvPr id="37909" name="Text Box 24"/>
            <p:cNvSpPr txBox="1">
              <a:spLocks noChangeArrowheads="1"/>
            </p:cNvSpPr>
            <p:nvPr/>
          </p:nvSpPr>
          <p:spPr bwMode="auto">
            <a:xfrm>
              <a:off x="1536" y="163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u1</a:t>
              </a:r>
            </a:p>
          </p:txBody>
        </p:sp>
        <p:sp>
          <p:nvSpPr>
            <p:cNvPr id="37910" name="Oval 26"/>
            <p:cNvSpPr>
              <a:spLocks noChangeArrowheads="1"/>
            </p:cNvSpPr>
            <p:nvPr/>
          </p:nvSpPr>
          <p:spPr bwMode="auto">
            <a:xfrm>
              <a:off x="3281" y="2249"/>
              <a:ext cx="223" cy="1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37911" name="Oval 27"/>
            <p:cNvSpPr>
              <a:spLocks noChangeArrowheads="1"/>
            </p:cNvSpPr>
            <p:nvPr/>
          </p:nvSpPr>
          <p:spPr bwMode="auto">
            <a:xfrm>
              <a:off x="3610" y="2832"/>
              <a:ext cx="221" cy="18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37912" name="Oval 28"/>
            <p:cNvSpPr>
              <a:spLocks noChangeArrowheads="1"/>
            </p:cNvSpPr>
            <p:nvPr/>
          </p:nvSpPr>
          <p:spPr bwMode="auto">
            <a:xfrm>
              <a:off x="4311" y="2832"/>
              <a:ext cx="223" cy="1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37913" name="Text Box 29"/>
            <p:cNvSpPr txBox="1">
              <a:spLocks noChangeArrowheads="1"/>
            </p:cNvSpPr>
            <p:nvPr/>
          </p:nvSpPr>
          <p:spPr bwMode="auto">
            <a:xfrm>
              <a:off x="3015" y="2064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v5</a:t>
              </a:r>
            </a:p>
          </p:txBody>
        </p:sp>
        <p:sp>
          <p:nvSpPr>
            <p:cNvPr id="37914" name="Text Box 30"/>
            <p:cNvSpPr txBox="1">
              <a:spLocks noChangeArrowheads="1"/>
            </p:cNvSpPr>
            <p:nvPr/>
          </p:nvSpPr>
          <p:spPr bwMode="auto">
            <a:xfrm>
              <a:off x="3427" y="2976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v4</a:t>
              </a:r>
            </a:p>
          </p:txBody>
        </p:sp>
        <p:sp>
          <p:nvSpPr>
            <p:cNvPr id="37915" name="Text Box 31"/>
            <p:cNvSpPr txBox="1">
              <a:spLocks noChangeArrowheads="1"/>
            </p:cNvSpPr>
            <p:nvPr/>
          </p:nvSpPr>
          <p:spPr bwMode="auto">
            <a:xfrm>
              <a:off x="4503" y="2928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v3</a:t>
              </a:r>
            </a:p>
          </p:txBody>
        </p:sp>
        <p:sp>
          <p:nvSpPr>
            <p:cNvPr id="37916" name="Oval 32"/>
            <p:cNvSpPr>
              <a:spLocks noChangeArrowheads="1"/>
            </p:cNvSpPr>
            <p:nvPr/>
          </p:nvSpPr>
          <p:spPr bwMode="auto">
            <a:xfrm>
              <a:off x="3848" y="1728"/>
              <a:ext cx="223" cy="1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37917" name="Text Box 33"/>
            <p:cNvSpPr txBox="1">
              <a:spLocks noChangeArrowheads="1"/>
            </p:cNvSpPr>
            <p:nvPr/>
          </p:nvSpPr>
          <p:spPr bwMode="auto">
            <a:xfrm>
              <a:off x="4743" y="2016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v2</a:t>
              </a:r>
            </a:p>
          </p:txBody>
        </p:sp>
        <p:sp>
          <p:nvSpPr>
            <p:cNvPr id="37918" name="Oval 34"/>
            <p:cNvSpPr>
              <a:spLocks noChangeArrowheads="1"/>
            </p:cNvSpPr>
            <p:nvPr/>
          </p:nvSpPr>
          <p:spPr bwMode="auto">
            <a:xfrm>
              <a:off x="4503" y="2208"/>
              <a:ext cx="223" cy="19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37919" name="Line 36"/>
            <p:cNvSpPr>
              <a:spLocks noChangeShapeType="1"/>
            </p:cNvSpPr>
            <p:nvPr/>
          </p:nvSpPr>
          <p:spPr bwMode="auto">
            <a:xfrm flipV="1">
              <a:off x="3447" y="1872"/>
              <a:ext cx="432" cy="3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Line 37"/>
            <p:cNvSpPr>
              <a:spLocks noChangeShapeType="1"/>
            </p:cNvSpPr>
            <p:nvPr/>
          </p:nvSpPr>
          <p:spPr bwMode="auto">
            <a:xfrm flipH="1" flipV="1">
              <a:off x="4062" y="1872"/>
              <a:ext cx="537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Line 38"/>
            <p:cNvSpPr>
              <a:spLocks noChangeShapeType="1"/>
            </p:cNvSpPr>
            <p:nvPr/>
          </p:nvSpPr>
          <p:spPr bwMode="auto">
            <a:xfrm flipH="1" flipV="1">
              <a:off x="3399" y="2448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Line 39"/>
            <p:cNvSpPr>
              <a:spLocks noChangeShapeType="1"/>
            </p:cNvSpPr>
            <p:nvPr/>
          </p:nvSpPr>
          <p:spPr bwMode="auto">
            <a:xfrm flipV="1">
              <a:off x="3831" y="2928"/>
              <a:ext cx="480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Line 41"/>
            <p:cNvSpPr>
              <a:spLocks noChangeShapeType="1"/>
            </p:cNvSpPr>
            <p:nvPr/>
          </p:nvSpPr>
          <p:spPr bwMode="auto">
            <a:xfrm flipV="1">
              <a:off x="4455" y="2400"/>
              <a:ext cx="14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Text Box 45"/>
            <p:cNvSpPr txBox="1">
              <a:spLocks noChangeArrowheads="1"/>
            </p:cNvSpPr>
            <p:nvPr/>
          </p:nvSpPr>
          <p:spPr bwMode="auto">
            <a:xfrm>
              <a:off x="4119" y="1584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v1</a:t>
              </a:r>
            </a:p>
          </p:txBody>
        </p:sp>
        <p:sp>
          <p:nvSpPr>
            <p:cNvPr id="37925" name="Rectangle 46"/>
            <p:cNvSpPr>
              <a:spLocks noChangeArrowheads="1"/>
            </p:cNvSpPr>
            <p:nvPr/>
          </p:nvSpPr>
          <p:spPr bwMode="auto">
            <a:xfrm>
              <a:off x="1296" y="3072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itchFamily="18" charset="0"/>
                  <a:ea typeface="隶书" pitchFamily="49" charset="-122"/>
                </a:rPr>
                <a:t>G</a:t>
              </a:r>
              <a:endParaRPr lang="zh-CN" altLang="en-US" sz="2800" b="1"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7926" name="Rectangle 47"/>
            <p:cNvSpPr>
              <a:spLocks noChangeArrowheads="1"/>
            </p:cNvSpPr>
            <p:nvPr/>
          </p:nvSpPr>
          <p:spPr bwMode="auto">
            <a:xfrm>
              <a:off x="3984" y="3168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itchFamily="18" charset="0"/>
                  <a:ea typeface="隶书" pitchFamily="49" charset="-122"/>
                </a:rPr>
                <a:t>H</a:t>
              </a:r>
              <a:endParaRPr lang="zh-CN" altLang="en-US" sz="2800" b="1"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7927" name="Line 48"/>
            <p:cNvSpPr>
              <a:spLocks noChangeShapeType="1"/>
            </p:cNvSpPr>
            <p:nvPr/>
          </p:nvSpPr>
          <p:spPr bwMode="auto">
            <a:xfrm flipH="1" flipV="1">
              <a:off x="3984" y="1920"/>
              <a:ext cx="384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13D2E4-8620-4F28-8D5F-C91CD65DBAD5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Count paths between vertices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419225"/>
            <a:ext cx="8686800" cy="4879975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how to compute the number of paths of length r between two vertices (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i,j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)?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Theorem 2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: Let G be a ( directed or not) graph. v</a:t>
            </a:r>
            <a:r>
              <a:rPr lang="en-US" altLang="zh-CN" b="1" baseline="-25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,v</a:t>
            </a:r>
            <a:r>
              <a:rPr lang="en-US" altLang="zh-CN" b="1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,…,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b="1" baseline="-25000" dirty="0" err="1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b="1" baseline="-250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are its vertexes. A is its 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    adjacency matrix.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Let       be  number of path(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i,j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)  of length r.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 Let       be the (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, j)</a:t>
            </a:r>
            <a:r>
              <a:rPr lang="en-US" altLang="zh-CN" b="1" dirty="0" err="1">
                <a:latin typeface="Times New Roman" pitchFamily="18" charset="0"/>
                <a:ea typeface="宋体" pitchFamily="2" charset="-122"/>
              </a:rPr>
              <a:t>th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entry of         (arithmetic operation).  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Then</a:t>
            </a:r>
          </a:p>
          <a:p>
            <a:pPr marL="0" indent="0">
              <a:buNone/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41989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22740396"/>
              </p:ext>
            </p:extLst>
          </p:nvPr>
        </p:nvGraphicFramePr>
        <p:xfrm>
          <a:off x="5715000" y="4648200"/>
          <a:ext cx="6000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1" name="Equation" r:id="rId3" imgW="215713" imgH="190335" progId="Equation.DSMT4">
                  <p:embed/>
                </p:oleObj>
              </mc:Choice>
              <mc:Fallback>
                <p:oleObj name="Equation" r:id="rId3" imgW="215713" imgH="19033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648200"/>
                        <a:ext cx="6000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665758"/>
              </p:ext>
            </p:extLst>
          </p:nvPr>
        </p:nvGraphicFramePr>
        <p:xfrm>
          <a:off x="1747684" y="4038600"/>
          <a:ext cx="533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2" name="Equation" r:id="rId5" imgW="177480" imgH="253800" progId="Equation.DSMT4">
                  <p:embed/>
                </p:oleObj>
              </mc:Choice>
              <mc:Fallback>
                <p:oleObj name="Equation" r:id="rId5" imgW="177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7684" y="4038600"/>
                        <a:ext cx="533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266355"/>
              </p:ext>
            </p:extLst>
          </p:nvPr>
        </p:nvGraphicFramePr>
        <p:xfrm>
          <a:off x="1828800" y="4674053"/>
          <a:ext cx="457200" cy="653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3" name="Equation" r:id="rId7" imgW="177480" imgH="253800" progId="Equation.DSMT4">
                  <p:embed/>
                </p:oleObj>
              </mc:Choice>
              <mc:Fallback>
                <p:oleObj name="Equation" r:id="rId7" imgW="177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8800" y="4674053"/>
                        <a:ext cx="457200" cy="653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427876"/>
              </p:ext>
            </p:extLst>
          </p:nvPr>
        </p:nvGraphicFramePr>
        <p:xfrm>
          <a:off x="3825242" y="5492751"/>
          <a:ext cx="1432558" cy="895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4" name="Equation" r:id="rId9" imgW="406080" imgH="253800" progId="Equation.DSMT4">
                  <p:embed/>
                </p:oleObj>
              </mc:Choice>
              <mc:Fallback>
                <p:oleObj name="Equation" r:id="rId9" imgW="406080" imgH="253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242" y="5492751"/>
                        <a:ext cx="1432558" cy="895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EA87E0-6502-4D27-BE0F-867B79F74E48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14</a:t>
            </a:r>
          </a:p>
        </p:txBody>
      </p:sp>
      <p:graphicFrame>
        <p:nvGraphicFramePr>
          <p:cNvPr id="420892" name="Object 28"/>
          <p:cNvGraphicFramePr>
            <a:graphicFrameLocks noGrp="1" noChangeAspect="1"/>
          </p:cNvGraphicFramePr>
          <p:nvPr>
            <p:ph sz="half" idx="1"/>
          </p:nvPr>
        </p:nvGraphicFramePr>
        <p:xfrm>
          <a:off x="4876800" y="1371600"/>
          <a:ext cx="3352800" cy="259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47" name="Equation" r:id="rId3" imgW="1181100" imgH="914400" progId="Equation.DSMT4">
                  <p:embed/>
                </p:oleObj>
              </mc:Choice>
              <mc:Fallback>
                <p:oleObj name="Equation" r:id="rId3" imgW="1181100" imgH="9144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3352800" cy="259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1143000" y="1585913"/>
            <a:ext cx="496888" cy="3429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1143000" y="3314700"/>
            <a:ext cx="493713" cy="341313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3333750" y="3349625"/>
            <a:ext cx="498475" cy="34448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09600" y="1524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a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685800" y="3200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d</a:t>
            </a:r>
          </a:p>
        </p:txBody>
      </p:sp>
      <p:sp>
        <p:nvSpPr>
          <p:cNvPr id="44042" name="Text Box 12"/>
          <p:cNvSpPr txBox="1">
            <a:spLocks noChangeArrowheads="1"/>
          </p:cNvSpPr>
          <p:nvPr/>
        </p:nvSpPr>
        <p:spPr bwMode="auto">
          <a:xfrm>
            <a:off x="39624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b</a:t>
            </a:r>
          </a:p>
        </p:txBody>
      </p:sp>
      <p:sp>
        <p:nvSpPr>
          <p:cNvPr id="44043" name="Oval 13"/>
          <p:cNvSpPr>
            <a:spLocks noChangeArrowheads="1"/>
          </p:cNvSpPr>
          <p:nvPr/>
        </p:nvSpPr>
        <p:spPr bwMode="auto">
          <a:xfrm>
            <a:off x="3352800" y="1585913"/>
            <a:ext cx="498475" cy="3429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4044" name="Line 21"/>
          <p:cNvSpPr>
            <a:spLocks noChangeShapeType="1"/>
          </p:cNvSpPr>
          <p:nvPr/>
        </p:nvSpPr>
        <p:spPr bwMode="auto">
          <a:xfrm flipH="1" flipV="1">
            <a:off x="1447800" y="1905000"/>
            <a:ext cx="1931988" cy="15605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5" name="Line 22"/>
          <p:cNvSpPr>
            <a:spLocks noChangeShapeType="1"/>
          </p:cNvSpPr>
          <p:nvPr/>
        </p:nvSpPr>
        <p:spPr bwMode="auto">
          <a:xfrm flipV="1">
            <a:off x="1663700" y="1905000"/>
            <a:ext cx="1841500" cy="15605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6" name="Line 25"/>
          <p:cNvSpPr>
            <a:spLocks noChangeShapeType="1"/>
          </p:cNvSpPr>
          <p:nvPr/>
        </p:nvSpPr>
        <p:spPr bwMode="auto">
          <a:xfrm>
            <a:off x="1633538" y="17526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7" name="Line 26"/>
          <p:cNvSpPr>
            <a:spLocks noChangeShapeType="1"/>
          </p:cNvSpPr>
          <p:nvPr/>
        </p:nvSpPr>
        <p:spPr bwMode="auto">
          <a:xfrm>
            <a:off x="1600200" y="35052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8" name="Text Box 27"/>
          <p:cNvSpPr txBox="1">
            <a:spLocks noChangeArrowheads="1"/>
          </p:cNvSpPr>
          <p:nvPr/>
        </p:nvSpPr>
        <p:spPr bwMode="auto">
          <a:xfrm>
            <a:off x="3970338" y="32766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c</a:t>
            </a:r>
          </a:p>
        </p:txBody>
      </p:sp>
      <p:graphicFrame>
        <p:nvGraphicFramePr>
          <p:cNvPr id="420894" name="Object 30"/>
          <p:cNvGraphicFramePr>
            <a:graphicFrameLocks noGrp="1" noChangeAspect="1"/>
          </p:cNvGraphicFramePr>
          <p:nvPr>
            <p:ph sz="half" idx="2"/>
          </p:nvPr>
        </p:nvGraphicFramePr>
        <p:xfrm>
          <a:off x="381000" y="3976688"/>
          <a:ext cx="3657600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48" name="Equation" r:id="rId5" imgW="1244600" imgH="914400" progId="Equation.DSMT4">
                  <p:embed/>
                </p:oleObj>
              </mc:Choice>
              <mc:Fallback>
                <p:oleObj name="Equation" r:id="rId5" imgW="1244600" imgH="9144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976688"/>
                        <a:ext cx="3657600" cy="268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96" name="Rectangle 32"/>
          <p:cNvSpPr>
            <a:spLocks noChangeArrowheads="1"/>
          </p:cNvSpPr>
          <p:nvPr/>
        </p:nvSpPr>
        <p:spPr bwMode="auto">
          <a:xfrm>
            <a:off x="4495800" y="4267200"/>
            <a:ext cx="4267200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b="1" dirty="0" err="1">
                <a:latin typeface="Times New Roman" pitchFamily="18" charset="0"/>
              </a:rPr>
              <a:t>a,b,a,b,d</a:t>
            </a:r>
            <a:r>
              <a:rPr lang="en-US" altLang="zh-CN" b="1" dirty="0">
                <a:latin typeface="Times New Roman" pitchFamily="18" charset="0"/>
              </a:rPr>
              <a:t>; </a:t>
            </a:r>
            <a:r>
              <a:rPr lang="en-US" altLang="zh-CN" b="1" dirty="0" err="1">
                <a:latin typeface="Times New Roman" pitchFamily="18" charset="0"/>
              </a:rPr>
              <a:t>a,b,a,c,d</a:t>
            </a:r>
            <a:r>
              <a:rPr lang="en-US" altLang="zh-CN" b="1" dirty="0">
                <a:latin typeface="Times New Roman" pitchFamily="18" charset="0"/>
              </a:rPr>
              <a:t>; </a:t>
            </a:r>
          </a:p>
          <a:p>
            <a:pPr>
              <a:lnSpc>
                <a:spcPct val="90000"/>
              </a:lnSpc>
            </a:pPr>
            <a:r>
              <a:rPr lang="en-US" altLang="zh-CN" b="1" dirty="0" err="1">
                <a:latin typeface="Times New Roman" pitchFamily="18" charset="0"/>
              </a:rPr>
              <a:t>a,b,d,b,d;a,b,d,c,d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b="1" dirty="0" err="1">
                <a:latin typeface="Times New Roman" pitchFamily="18" charset="0"/>
              </a:rPr>
              <a:t>a,c,a,b,d;a,c,a,c,d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b="1" dirty="0" err="1">
                <a:latin typeface="Times New Roman" pitchFamily="18" charset="0"/>
              </a:rPr>
              <a:t>a,c,d,b,d;a,c,d,c,d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E19E3-3F42-480B-888A-0EDB95C6CFD6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058C0A04-A133-418C-B0DD-0A88E8AC7DE2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4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6151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5200" y="3276600"/>
            <a:ext cx="1524000" cy="83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ea typeface="宋体" pitchFamily="2" charset="-122"/>
              </a:rPr>
              <a:t>Paths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A4B05-4D49-43DF-9962-F517E6B70332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4301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Proof.  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  </a:t>
            </a: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graphicFrame>
        <p:nvGraphicFramePr>
          <p:cNvPr id="430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775876"/>
              </p:ext>
            </p:extLst>
          </p:nvPr>
        </p:nvGraphicFramePr>
        <p:xfrm>
          <a:off x="838200" y="3352800"/>
          <a:ext cx="5805487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9" name="Equation" r:id="rId3" imgW="2108160" imgH="507960" progId="Equation.DSMT4">
                  <p:embed/>
                </p:oleObj>
              </mc:Choice>
              <mc:Fallback>
                <p:oleObj name="Equation" r:id="rId3" imgW="2108160" imgH="5079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52800"/>
                        <a:ext cx="5805487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819730"/>
              </p:ext>
            </p:extLst>
          </p:nvPr>
        </p:nvGraphicFramePr>
        <p:xfrm>
          <a:off x="838200" y="1981200"/>
          <a:ext cx="44291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0" name="Equation" r:id="rId5" imgW="1180800" imgH="253800" progId="Equation.DSMT4">
                  <p:embed/>
                </p:oleObj>
              </mc:Choice>
              <mc:Fallback>
                <p:oleObj name="Equation" r:id="rId5" imgW="1180800" imgH="253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81200"/>
                        <a:ext cx="44291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951970"/>
              </p:ext>
            </p:extLst>
          </p:nvPr>
        </p:nvGraphicFramePr>
        <p:xfrm>
          <a:off x="762000" y="2667000"/>
          <a:ext cx="80962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1" name="Equation" r:id="rId7" imgW="2158920" imgH="253800" progId="Equation.DSMT4">
                  <p:embed/>
                </p:oleObj>
              </mc:Choice>
              <mc:Fallback>
                <p:oleObj name="Equation" r:id="rId7" imgW="2158920" imgH="253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7000"/>
                        <a:ext cx="809625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187159"/>
              </p:ext>
            </p:extLst>
          </p:nvPr>
        </p:nvGraphicFramePr>
        <p:xfrm>
          <a:off x="685800" y="4724400"/>
          <a:ext cx="6122988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2" name="Equation" r:id="rId9" imgW="2222280" imgH="253800" progId="Equation.DSMT4">
                  <p:embed/>
                </p:oleObj>
              </mc:Choice>
              <mc:Fallback>
                <p:oleObj name="Equation" r:id="rId9" imgW="222228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24400"/>
                        <a:ext cx="6122988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312455"/>
              </p:ext>
            </p:extLst>
          </p:nvPr>
        </p:nvGraphicFramePr>
        <p:xfrm>
          <a:off x="685800" y="5486400"/>
          <a:ext cx="22733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3" name="Equation" r:id="rId11" imgW="825480" imgH="253800" progId="Equation.DSMT4">
                  <p:embed/>
                </p:oleObj>
              </mc:Choice>
              <mc:Fallback>
                <p:oleObj name="Equation" r:id="rId11" imgW="825480" imgH="253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86400"/>
                        <a:ext cx="227330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8458200" cy="1095375"/>
          </a:xfrm>
        </p:spPr>
        <p:txBody>
          <a:bodyPr/>
          <a:lstStyle/>
          <a:p>
            <a:r>
              <a:rPr lang="en-US" altLang="zh-CN" sz="3600" dirty="0"/>
              <a:t>Given a  graph, design algorithms to solve the following questions.</a:t>
            </a:r>
          </a:p>
          <a:p>
            <a:pPr marL="0" indent="0">
              <a:buNone/>
            </a:pPr>
            <a:endParaRPr lang="en-US" altLang="zh-CN" sz="3600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sz="3200" dirty="0"/>
              <a:t>whether  is it connected?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sz="3200" dirty="0"/>
              <a:t> whether a given vertex pair (</a:t>
            </a:r>
            <a:r>
              <a:rPr lang="en-US" altLang="zh-CN" sz="3200" dirty="0" err="1"/>
              <a:t>i,j</a:t>
            </a:r>
            <a:r>
              <a:rPr lang="en-US" altLang="zh-CN" sz="3200" dirty="0"/>
              <a:t>) is connected?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sz="3200" dirty="0"/>
              <a:t> how many paths connecting a given vertex pair (</a:t>
            </a:r>
            <a:r>
              <a:rPr lang="en-US" altLang="zh-CN" sz="3200" dirty="0" err="1"/>
              <a:t>i,j</a:t>
            </a:r>
            <a:r>
              <a:rPr lang="en-US" altLang="zh-CN" sz="3200" dirty="0"/>
              <a:t>)?</a:t>
            </a:r>
            <a:endParaRPr lang="zh-CN" altLang="en-US" sz="3200" dirty="0"/>
          </a:p>
          <a:p>
            <a:endParaRPr lang="zh-CN" altLang="en-US" sz="36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97D0DC-BE23-438E-8328-EFD84D772532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966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312" y="304800"/>
            <a:ext cx="8320088" cy="868362"/>
          </a:xfrm>
        </p:spPr>
        <p:txBody>
          <a:bodyPr/>
          <a:lstStyle/>
          <a:p>
            <a:r>
              <a:rPr lang="en-US" altLang="zh-CN" dirty="0"/>
              <a:t>Something should not be confused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97D0DC-BE23-438E-8328-EFD84D772532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D613FF8-CADF-4BB5-A386-889132D79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2400"/>
            <a:ext cx="9144000" cy="22960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BA50535-B180-4689-A019-008CAE854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6956"/>
            <a:ext cx="9144000" cy="224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38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312" y="304800"/>
            <a:ext cx="8320088" cy="868362"/>
          </a:xfrm>
        </p:spPr>
        <p:txBody>
          <a:bodyPr/>
          <a:lstStyle/>
          <a:p>
            <a:r>
              <a:rPr lang="en-US" altLang="zh-CN" dirty="0"/>
              <a:t>Something should not be confused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97D0DC-BE23-438E-8328-EFD84D772532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9BA6D6F-7EE5-460B-AF6B-C896FEB19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198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52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DBE66-EC39-4790-A5F9-E2A0C7CA133B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Homework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6a,  8,   10, 17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1A89B6-7C31-4771-86B6-AF9BC806E3DE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4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ADC770DD-68A4-45AA-B26F-F53474FCEC7B}" type="slidenum">
              <a:rPr lang="en-US" altLang="zh-CN" sz="1200">
                <a:latin typeface="+mn-lt"/>
              </a:rPr>
              <a:pPr algn="r">
                <a:defRPr/>
              </a:pPr>
              <a:t>45</a:t>
            </a:fld>
            <a:endParaRPr lang="en-US" altLang="zh-CN" sz="1200">
              <a:latin typeface="+mn-lt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819400" y="4953000"/>
            <a:ext cx="5167313" cy="414338"/>
          </a:xfrm>
        </p:spPr>
        <p:txBody>
          <a:bodyPr/>
          <a:lstStyle/>
          <a:p>
            <a:pPr algn="dist" eaLnBrk="1" hangingPunct="1">
              <a:lnSpc>
                <a:spcPct val="8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charset="0"/>
                <a:ea typeface="宋体" pitchFamily="2" charset="-122"/>
              </a:rPr>
              <a:t>Click to edit company slogan .</a:t>
            </a:r>
          </a:p>
        </p:txBody>
      </p:sp>
      <p:sp>
        <p:nvSpPr>
          <p:cNvPr id="108547" name="WordArt 3"/>
          <p:cNvSpPr>
            <a:spLocks noChangeArrowheads="1" noChangeShapeType="1" noTextEdit="1"/>
          </p:cNvSpPr>
          <p:nvPr/>
        </p:nvSpPr>
        <p:spPr bwMode="gray">
          <a:xfrm>
            <a:off x="1219200" y="4572000"/>
            <a:ext cx="68580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End of Section 8.4 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C5BA76-0C7B-4B3E-BE82-35FAD2D04F01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Paths </a:t>
            </a:r>
            <a:r>
              <a:rPr lang="zh-CN" altLang="en-US" dirty="0">
                <a:ea typeface="宋体" pitchFamily="2" charset="-122"/>
              </a:rPr>
              <a:t>（</a:t>
            </a:r>
            <a:r>
              <a:rPr lang="en-US" altLang="zh-CN" dirty="0">
                <a:ea typeface="宋体" pitchFamily="2" charset="-122"/>
              </a:rPr>
              <a:t>undirected </a:t>
            </a:r>
            <a:r>
              <a:rPr lang="en-US" altLang="zh-CN" dirty="0" err="1">
                <a:ea typeface="宋体" pitchFamily="2" charset="-122"/>
              </a:rPr>
              <a:t>grap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 path is a sequence of edges that begins at a vertex of a graph and travels along edges of the graph, always connecting pairs of adjacent vertices.</a:t>
            </a:r>
          </a:p>
        </p:txBody>
      </p:sp>
      <p:grpSp>
        <p:nvGrpSpPr>
          <p:cNvPr id="7173" name="Group 4"/>
          <p:cNvGrpSpPr>
            <a:grpSpLocks/>
          </p:cNvGrpSpPr>
          <p:nvPr/>
        </p:nvGrpSpPr>
        <p:grpSpPr bwMode="auto">
          <a:xfrm>
            <a:off x="2819400" y="3429000"/>
            <a:ext cx="2295525" cy="2763838"/>
            <a:chOff x="751" y="1695"/>
            <a:chExt cx="1104" cy="1554"/>
          </a:xfrm>
        </p:grpSpPr>
        <p:sp>
          <p:nvSpPr>
            <p:cNvPr id="7174" name="Oval 5"/>
            <p:cNvSpPr>
              <a:spLocks noChangeArrowheads="1"/>
            </p:cNvSpPr>
            <p:nvPr/>
          </p:nvSpPr>
          <p:spPr bwMode="auto">
            <a:xfrm>
              <a:off x="816" y="1968"/>
              <a:ext cx="158" cy="16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7175" name="Oval 6"/>
            <p:cNvSpPr>
              <a:spLocks noChangeArrowheads="1"/>
            </p:cNvSpPr>
            <p:nvPr/>
          </p:nvSpPr>
          <p:spPr bwMode="auto">
            <a:xfrm>
              <a:off x="1618" y="1996"/>
              <a:ext cx="158" cy="16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7176" name="Oval 7"/>
            <p:cNvSpPr>
              <a:spLocks noChangeArrowheads="1"/>
            </p:cNvSpPr>
            <p:nvPr/>
          </p:nvSpPr>
          <p:spPr bwMode="auto">
            <a:xfrm>
              <a:off x="816" y="2832"/>
              <a:ext cx="157" cy="16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7177" name="Oval 8"/>
            <p:cNvSpPr>
              <a:spLocks noChangeArrowheads="1"/>
            </p:cNvSpPr>
            <p:nvPr/>
          </p:nvSpPr>
          <p:spPr bwMode="auto">
            <a:xfrm>
              <a:off x="1610" y="2814"/>
              <a:ext cx="157" cy="16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7178" name="Line 9"/>
            <p:cNvSpPr>
              <a:spLocks noChangeShapeType="1"/>
            </p:cNvSpPr>
            <p:nvPr/>
          </p:nvSpPr>
          <p:spPr bwMode="auto">
            <a:xfrm>
              <a:off x="912" y="2112"/>
              <a:ext cx="1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9" name="Text Box 10"/>
            <p:cNvSpPr txBox="1">
              <a:spLocks noChangeArrowheads="1"/>
            </p:cNvSpPr>
            <p:nvPr/>
          </p:nvSpPr>
          <p:spPr bwMode="auto">
            <a:xfrm>
              <a:off x="784" y="1695"/>
              <a:ext cx="23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u1</a:t>
              </a:r>
            </a:p>
          </p:txBody>
        </p:sp>
        <p:sp>
          <p:nvSpPr>
            <p:cNvPr id="7180" name="Text Box 11"/>
            <p:cNvSpPr txBox="1">
              <a:spLocks noChangeArrowheads="1"/>
            </p:cNvSpPr>
            <p:nvPr/>
          </p:nvSpPr>
          <p:spPr bwMode="auto">
            <a:xfrm>
              <a:off x="1600" y="1743"/>
              <a:ext cx="23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u2</a:t>
              </a:r>
            </a:p>
          </p:txBody>
        </p:sp>
        <p:sp>
          <p:nvSpPr>
            <p:cNvPr id="7181" name="Text Box 12"/>
            <p:cNvSpPr txBox="1">
              <a:spLocks noChangeArrowheads="1"/>
            </p:cNvSpPr>
            <p:nvPr/>
          </p:nvSpPr>
          <p:spPr bwMode="auto">
            <a:xfrm>
              <a:off x="1620" y="2991"/>
              <a:ext cx="23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u4</a:t>
              </a:r>
            </a:p>
          </p:txBody>
        </p:sp>
        <p:sp>
          <p:nvSpPr>
            <p:cNvPr id="7182" name="Text Box 13"/>
            <p:cNvSpPr txBox="1">
              <a:spLocks noChangeArrowheads="1"/>
            </p:cNvSpPr>
            <p:nvPr/>
          </p:nvSpPr>
          <p:spPr bwMode="auto">
            <a:xfrm>
              <a:off x="751" y="2992"/>
              <a:ext cx="23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u3</a:t>
              </a:r>
            </a:p>
          </p:txBody>
        </p:sp>
        <p:sp>
          <p:nvSpPr>
            <p:cNvPr id="7183" name="Line 14"/>
            <p:cNvSpPr>
              <a:spLocks noChangeShapeType="1"/>
            </p:cNvSpPr>
            <p:nvPr/>
          </p:nvSpPr>
          <p:spPr bwMode="auto">
            <a:xfrm>
              <a:off x="987" y="2034"/>
              <a:ext cx="64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4" name="Line 15"/>
            <p:cNvSpPr>
              <a:spLocks noChangeShapeType="1"/>
            </p:cNvSpPr>
            <p:nvPr/>
          </p:nvSpPr>
          <p:spPr bwMode="auto">
            <a:xfrm>
              <a:off x="1680" y="2160"/>
              <a:ext cx="1" cy="6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5" name="Line 16"/>
            <p:cNvSpPr>
              <a:spLocks noChangeShapeType="1"/>
            </p:cNvSpPr>
            <p:nvPr/>
          </p:nvSpPr>
          <p:spPr bwMode="auto">
            <a:xfrm flipH="1">
              <a:off x="960" y="2907"/>
              <a:ext cx="6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B3008-2836-4CE1-BA10-88011AFBEB60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Definition 1</a:t>
            </a:r>
            <a:r>
              <a:rPr lang="zh-CN" altLang="en-US" sz="2800" dirty="0">
                <a:ea typeface="宋体" pitchFamily="2" charset="-122"/>
              </a:rPr>
              <a:t> （</a:t>
            </a:r>
            <a:r>
              <a:rPr lang="en-US" altLang="zh-CN" sz="2800" dirty="0">
                <a:ea typeface="宋体" pitchFamily="2" charset="-122"/>
              </a:rPr>
              <a:t> undirected  </a:t>
            </a:r>
            <a:r>
              <a:rPr lang="en-US" altLang="zh-CN" sz="2800" dirty="0" err="1">
                <a:ea typeface="宋体" pitchFamily="2" charset="-122"/>
              </a:rPr>
              <a:t>grap</a:t>
            </a:r>
            <a:r>
              <a:rPr lang="zh-CN" altLang="en-US" sz="2800" dirty="0">
                <a:ea typeface="宋体" pitchFamily="2" charset="-122"/>
              </a:rPr>
              <a:t>）</a:t>
            </a:r>
            <a:endParaRPr lang="en-US" altLang="zh-CN" sz="2800" dirty="0"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581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宋体" pitchFamily="2" charset="-122"/>
                      </a:rPr>
                      <m:t>𝒏</m:t>
                    </m:r>
                  </m:oMath>
                </a14:m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 be a nonnegative integer and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宋体" pitchFamily="2" charset="-122"/>
                      </a:rPr>
                      <m:t>𝑮</m:t>
                    </m:r>
                  </m:oMath>
                </a14:m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 an undirected graph. A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path</a:t>
                </a:r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 of length n from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宋体" pitchFamily="2" charset="-122"/>
                      </a:rPr>
                      <m:t>𝒖</m:t>
                    </m:r>
                  </m:oMath>
                </a14:m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宋体" pitchFamily="2" charset="-122"/>
                      </a:rPr>
                      <m:t>𝒗</m:t>
                    </m:r>
                  </m:oMath>
                </a14:m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 in G is sequence of n edges</a:t>
                </a:r>
              </a:p>
              <a:p>
                <a:pPr marL="0" indent="0">
                  <a:buNone/>
                </a:pPr>
                <a:endParaRPr lang="en-US" altLang="zh-CN" b="1" dirty="0">
                  <a:latin typeface="Times New Roman" pitchFamily="18" charset="0"/>
                  <a:ea typeface="宋体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such that  </a:t>
                </a:r>
              </a:p>
              <a:p>
                <a:pPr marL="0" indent="0">
                  <a:buNone/>
                </a:pPr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                     </a:t>
                </a:r>
              </a:p>
              <a:p>
                <a:pPr marL="0" indent="0">
                  <a:buNone/>
                </a:pPr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         where              and       </a:t>
                </a:r>
              </a:p>
            </p:txBody>
          </p:sp>
        </mc:Choice>
        <mc:Fallback xmlns="">
          <p:sp>
            <p:nvSpPr>
              <p:cNvPr id="3758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852" t="-1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95620"/>
              </p:ext>
            </p:extLst>
          </p:nvPr>
        </p:nvGraphicFramePr>
        <p:xfrm>
          <a:off x="3048000" y="2971800"/>
          <a:ext cx="1219200" cy="535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4" name="Equation" r:id="rId4" imgW="520560" imgH="228600" progId="Equation.DSMT4">
                  <p:embed/>
                </p:oleObj>
              </mc:Choice>
              <mc:Fallback>
                <p:oleObj name="Equation" r:id="rId4" imgW="520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0" y="2971800"/>
                        <a:ext cx="1219200" cy="535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554039"/>
              </p:ext>
            </p:extLst>
          </p:nvPr>
        </p:nvGraphicFramePr>
        <p:xfrm>
          <a:off x="914400" y="4114800"/>
          <a:ext cx="750411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5" name="Equation" r:id="rId6" imgW="3416040" imgH="253800" progId="Equation.DSMT4">
                  <p:embed/>
                </p:oleObj>
              </mc:Choice>
              <mc:Fallback>
                <p:oleObj name="Equation" r:id="rId6" imgW="3416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4114800"/>
                        <a:ext cx="7504112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805088"/>
              </p:ext>
            </p:extLst>
          </p:nvPr>
        </p:nvGraphicFramePr>
        <p:xfrm>
          <a:off x="2819400" y="4800600"/>
          <a:ext cx="990600" cy="540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6" name="Equation" r:id="rId8" imgW="419040" imgH="228600" progId="Equation.DSMT4">
                  <p:embed/>
                </p:oleObj>
              </mc:Choice>
              <mc:Fallback>
                <p:oleObj name="Equation" r:id="rId8" imgW="419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19400" y="4800600"/>
                        <a:ext cx="990600" cy="540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778146"/>
              </p:ext>
            </p:extLst>
          </p:nvPr>
        </p:nvGraphicFramePr>
        <p:xfrm>
          <a:off x="5181600" y="4724400"/>
          <a:ext cx="990600" cy="540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7" name="Equation" r:id="rId10" imgW="419040" imgH="228600" progId="Equation.DSMT4">
                  <p:embed/>
                </p:oleObj>
              </mc:Choice>
              <mc:Fallback>
                <p:oleObj name="Equation" r:id="rId10" imgW="419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81600" y="4724400"/>
                        <a:ext cx="990600" cy="540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D5981-F897-4030-90C3-5C7216D16017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Definition 1</a:t>
            </a:r>
            <a:r>
              <a:rPr lang="zh-CN" altLang="en-US" sz="2800" dirty="0">
                <a:ea typeface="宋体" pitchFamily="2" charset="-122"/>
              </a:rPr>
              <a:t> （</a:t>
            </a:r>
            <a:r>
              <a:rPr lang="en-US" altLang="zh-CN" sz="2800" dirty="0">
                <a:ea typeface="宋体" pitchFamily="2" charset="-122"/>
              </a:rPr>
              <a:t> undirected  </a:t>
            </a:r>
            <a:r>
              <a:rPr lang="en-US" altLang="zh-CN" sz="2800" dirty="0" err="1">
                <a:ea typeface="宋体" pitchFamily="2" charset="-122"/>
              </a:rPr>
              <a:t>grap</a:t>
            </a:r>
            <a:r>
              <a:rPr lang="zh-CN" altLang="en-US" sz="2800" dirty="0">
                <a:ea typeface="宋体" pitchFamily="2" charset="-122"/>
              </a:rPr>
              <a:t>）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 path is denoted as                    , where 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                                                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A path of length zero consist of a single vertex.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When graph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is simple,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we denote this path by its vertex sequence               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The list of the vertices uniquely determines the path.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64793"/>
              </p:ext>
            </p:extLst>
          </p:nvPr>
        </p:nvGraphicFramePr>
        <p:xfrm>
          <a:off x="4953000" y="4191000"/>
          <a:ext cx="2057400" cy="638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87" name="Equation" r:id="rId3" imgW="736560" imgH="228600" progId="Equation.DSMT4">
                  <p:embed/>
                </p:oleObj>
              </mc:Choice>
              <mc:Fallback>
                <p:oleObj name="Equation" r:id="rId3" imgW="736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3000" y="4191000"/>
                        <a:ext cx="2057400" cy="638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850460"/>
              </p:ext>
            </p:extLst>
          </p:nvPr>
        </p:nvGraphicFramePr>
        <p:xfrm>
          <a:off x="4419600" y="1371600"/>
          <a:ext cx="1981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88" name="Equation" r:id="rId5" imgW="698500" imgH="228600" progId="Equation.DSMT4">
                  <p:embed/>
                </p:oleObj>
              </mc:Choice>
              <mc:Fallback>
                <p:oleObj name="Equation" r:id="rId5" imgW="69850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371600"/>
                        <a:ext cx="1981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442750"/>
              </p:ext>
            </p:extLst>
          </p:nvPr>
        </p:nvGraphicFramePr>
        <p:xfrm>
          <a:off x="2209800" y="2057400"/>
          <a:ext cx="4495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89" name="Equation" r:id="rId7" imgW="2082600" imgH="253800" progId="Equation.DSMT4">
                  <p:embed/>
                </p:oleObj>
              </mc:Choice>
              <mc:Fallback>
                <p:oleObj name="Equation" r:id="rId7" imgW="2082600" imgH="253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057400"/>
                        <a:ext cx="44958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D5981-F897-4030-90C3-5C7216D16017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Definition 1</a:t>
            </a:r>
            <a:r>
              <a:rPr lang="zh-CN" altLang="en-US" sz="2800" dirty="0">
                <a:ea typeface="宋体" pitchFamily="2" charset="-122"/>
              </a:rPr>
              <a:t> （</a:t>
            </a:r>
            <a:r>
              <a:rPr lang="en-US" altLang="zh-CN" sz="2800" dirty="0">
                <a:ea typeface="宋体" pitchFamily="2" charset="-122"/>
              </a:rPr>
              <a:t>undirected  graph</a:t>
            </a:r>
            <a:r>
              <a:rPr lang="zh-CN" altLang="en-US" sz="2800" dirty="0">
                <a:ea typeface="宋体" pitchFamily="2" charset="-122"/>
              </a:rPr>
              <a:t>）</a:t>
            </a:r>
            <a:endParaRPr lang="en-US" altLang="zh-CN" sz="2800" dirty="0"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683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 The path is a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circuit </a:t>
                </a:r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if it begins and ends at the same vertex, that is, if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宋体" pitchFamily="2" charset="-122"/>
                      </a:rPr>
                      <m:t>𝒖</m:t>
                    </m:r>
                    <m:r>
                      <a:rPr lang="en-US" altLang="zh-CN" b="1" i="1" dirty="0" smtClean="0">
                        <a:latin typeface="Cambria Math"/>
                        <a:ea typeface="宋体" pitchFamily="2" charset="-122"/>
                      </a:rPr>
                      <m:t>=</m:t>
                    </m:r>
                    <m:r>
                      <a:rPr lang="en-US" altLang="zh-CN" b="1" i="1" dirty="0" smtClean="0">
                        <a:latin typeface="Cambria Math"/>
                        <a:ea typeface="宋体" pitchFamily="2" charset="-122"/>
                      </a:rPr>
                      <m:t>𝒗</m:t>
                    </m:r>
                  </m:oMath>
                </a14:m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, and has </a:t>
                </a:r>
                <a:r>
                  <a:rPr lang="en-US" altLang="zh-CN" b="1">
                    <a:latin typeface="Times New Roman" pitchFamily="18" charset="0"/>
                    <a:ea typeface="宋体" pitchFamily="2" charset="-122"/>
                  </a:rPr>
                  <a:t>length &gt;0.</a:t>
                </a:r>
                <a:endParaRPr lang="en-US" altLang="zh-CN" b="1" dirty="0">
                  <a:latin typeface="Times New Roman" pitchFamily="18" charset="0"/>
                  <a:ea typeface="宋体" pitchFamily="2" charset="-122"/>
                </a:endParaRPr>
              </a:p>
              <a:p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The path of circuit is said to pass through the vertices                     or traverse the edges</a:t>
                </a:r>
              </a:p>
              <a:p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A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path or circuit is simple </a:t>
                </a:r>
                <a:r>
                  <a:rPr lang="en-US" altLang="zh-CN" b="1" dirty="0">
                    <a:latin typeface="Times New Roman" pitchFamily="18" charset="0"/>
                    <a:ea typeface="宋体" pitchFamily="2" charset="-122"/>
                  </a:rPr>
                  <a:t>if it does not contain the same edge more than once.</a:t>
                </a:r>
              </a:p>
              <a:p>
                <a:endParaRPr lang="en-US" altLang="zh-CN" b="1" dirty="0">
                  <a:latin typeface="Times New Roman" pitchFamily="18" charset="0"/>
                  <a:ea typeface="宋体" pitchFamily="2" charset="-122"/>
                </a:endParaRPr>
              </a:p>
              <a:p>
                <a:endParaRPr lang="en-US" altLang="zh-CN" b="1" dirty="0">
                  <a:latin typeface="Times New Roman" pitchFamily="18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768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630" t="-1750" r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157870"/>
              </p:ext>
            </p:extLst>
          </p:nvPr>
        </p:nvGraphicFramePr>
        <p:xfrm>
          <a:off x="2971800" y="3505200"/>
          <a:ext cx="1676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3" name="Equation" r:id="rId4" imgW="850680" imgH="228600" progId="Equation.DSMT4">
                  <p:embed/>
                </p:oleObj>
              </mc:Choice>
              <mc:Fallback>
                <p:oleObj name="Equation" r:id="rId4" imgW="85068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505200"/>
                        <a:ext cx="1676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182374"/>
              </p:ext>
            </p:extLst>
          </p:nvPr>
        </p:nvGraphicFramePr>
        <p:xfrm>
          <a:off x="2362200" y="3962400"/>
          <a:ext cx="1981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4" name="Equation" r:id="rId6" imgW="698400" imgH="228600" progId="Equation.DSMT4">
                  <p:embed/>
                </p:oleObj>
              </mc:Choice>
              <mc:Fallback>
                <p:oleObj name="Equation" r:id="rId6" imgW="69840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962400"/>
                        <a:ext cx="1981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092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C96F03-7325-46C8-92FF-D7545A3D1D83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1</a:t>
            </a:r>
          </a:p>
        </p:txBody>
      </p:sp>
      <p:grpSp>
        <p:nvGrpSpPr>
          <p:cNvPr id="11268" name="Group 31"/>
          <p:cNvGrpSpPr>
            <a:grpSpLocks/>
          </p:cNvGrpSpPr>
          <p:nvPr/>
        </p:nvGrpSpPr>
        <p:grpSpPr bwMode="auto">
          <a:xfrm>
            <a:off x="2035175" y="1447800"/>
            <a:ext cx="3832225" cy="2763838"/>
            <a:chOff x="1282" y="912"/>
            <a:chExt cx="2414" cy="1741"/>
          </a:xfrm>
        </p:grpSpPr>
        <p:sp>
          <p:nvSpPr>
            <p:cNvPr id="11270" name="Oval 5"/>
            <p:cNvSpPr>
              <a:spLocks noChangeArrowheads="1"/>
            </p:cNvSpPr>
            <p:nvPr/>
          </p:nvSpPr>
          <p:spPr bwMode="auto">
            <a:xfrm>
              <a:off x="1319" y="1218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1271" name="Oval 6"/>
            <p:cNvSpPr>
              <a:spLocks noChangeArrowheads="1"/>
            </p:cNvSpPr>
            <p:nvPr/>
          </p:nvSpPr>
          <p:spPr bwMode="auto">
            <a:xfrm>
              <a:off x="2370" y="1249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1272" name="Oval 7"/>
            <p:cNvSpPr>
              <a:spLocks noChangeArrowheads="1"/>
            </p:cNvSpPr>
            <p:nvPr/>
          </p:nvSpPr>
          <p:spPr bwMode="auto">
            <a:xfrm>
              <a:off x="1319" y="2186"/>
              <a:ext cx="206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1273" name="Oval 8"/>
            <p:cNvSpPr>
              <a:spLocks noChangeArrowheads="1"/>
            </p:cNvSpPr>
            <p:nvPr/>
          </p:nvSpPr>
          <p:spPr bwMode="auto">
            <a:xfrm>
              <a:off x="2359" y="2166"/>
              <a:ext cx="206" cy="18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1274" name="Line 9"/>
            <p:cNvSpPr>
              <a:spLocks noChangeShapeType="1"/>
            </p:cNvSpPr>
            <p:nvPr/>
          </p:nvSpPr>
          <p:spPr bwMode="auto">
            <a:xfrm>
              <a:off x="1445" y="1379"/>
              <a:ext cx="1" cy="8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5" name="Text Box 10"/>
            <p:cNvSpPr txBox="1">
              <a:spLocks noChangeArrowheads="1"/>
            </p:cNvSpPr>
            <p:nvPr/>
          </p:nvSpPr>
          <p:spPr bwMode="auto">
            <a:xfrm>
              <a:off x="1325" y="91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276" name="Text Box 11"/>
            <p:cNvSpPr txBox="1">
              <a:spLocks noChangeArrowheads="1"/>
            </p:cNvSpPr>
            <p:nvPr/>
          </p:nvSpPr>
          <p:spPr bwMode="auto">
            <a:xfrm>
              <a:off x="2394" y="96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277" name="Text Box 12"/>
            <p:cNvSpPr txBox="1">
              <a:spLocks noChangeArrowheads="1"/>
            </p:cNvSpPr>
            <p:nvPr/>
          </p:nvSpPr>
          <p:spPr bwMode="auto">
            <a:xfrm>
              <a:off x="2425" y="2364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1278" name="Text Box 13"/>
            <p:cNvSpPr txBox="1">
              <a:spLocks noChangeArrowheads="1"/>
            </p:cNvSpPr>
            <p:nvPr/>
          </p:nvSpPr>
          <p:spPr bwMode="auto">
            <a:xfrm>
              <a:off x="1282" y="236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1279" name="Line 14"/>
            <p:cNvSpPr>
              <a:spLocks noChangeShapeType="1"/>
            </p:cNvSpPr>
            <p:nvPr/>
          </p:nvSpPr>
          <p:spPr bwMode="auto">
            <a:xfrm>
              <a:off x="1543" y="1292"/>
              <a:ext cx="84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0" name="Line 15"/>
            <p:cNvSpPr>
              <a:spLocks noChangeShapeType="1"/>
            </p:cNvSpPr>
            <p:nvPr/>
          </p:nvSpPr>
          <p:spPr bwMode="auto">
            <a:xfrm>
              <a:off x="2451" y="1433"/>
              <a:ext cx="1" cy="7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1" name="Line 16"/>
            <p:cNvSpPr>
              <a:spLocks noChangeShapeType="1"/>
            </p:cNvSpPr>
            <p:nvPr/>
          </p:nvSpPr>
          <p:spPr bwMode="auto">
            <a:xfrm flipH="1">
              <a:off x="1508" y="2270"/>
              <a:ext cx="88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2" name="Oval 18"/>
            <p:cNvSpPr>
              <a:spLocks noChangeArrowheads="1"/>
            </p:cNvSpPr>
            <p:nvPr/>
          </p:nvSpPr>
          <p:spPr bwMode="auto">
            <a:xfrm>
              <a:off x="3427" y="1268"/>
              <a:ext cx="207" cy="184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1283" name="Oval 20"/>
            <p:cNvSpPr>
              <a:spLocks noChangeArrowheads="1"/>
            </p:cNvSpPr>
            <p:nvPr/>
          </p:nvSpPr>
          <p:spPr bwMode="auto">
            <a:xfrm>
              <a:off x="3416" y="2185"/>
              <a:ext cx="206" cy="18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1284" name="Line 22"/>
            <p:cNvSpPr>
              <a:spLocks noChangeShapeType="1"/>
            </p:cNvSpPr>
            <p:nvPr/>
          </p:nvSpPr>
          <p:spPr bwMode="auto">
            <a:xfrm>
              <a:off x="2576" y="1311"/>
              <a:ext cx="84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5" name="Line 23"/>
            <p:cNvSpPr>
              <a:spLocks noChangeShapeType="1"/>
            </p:cNvSpPr>
            <p:nvPr/>
          </p:nvSpPr>
          <p:spPr bwMode="auto">
            <a:xfrm>
              <a:off x="3508" y="1452"/>
              <a:ext cx="1" cy="7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6" name="Line 24"/>
            <p:cNvSpPr>
              <a:spLocks noChangeShapeType="1"/>
            </p:cNvSpPr>
            <p:nvPr/>
          </p:nvSpPr>
          <p:spPr bwMode="auto">
            <a:xfrm flipH="1">
              <a:off x="2565" y="2289"/>
              <a:ext cx="88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7" name="Text Box 25"/>
            <p:cNvSpPr txBox="1">
              <a:spLocks noChangeArrowheads="1"/>
            </p:cNvSpPr>
            <p:nvPr/>
          </p:nvSpPr>
          <p:spPr bwMode="auto">
            <a:xfrm>
              <a:off x="3495" y="10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288" name="Text Box 26"/>
            <p:cNvSpPr txBox="1">
              <a:spLocks noChangeArrowheads="1"/>
            </p:cNvSpPr>
            <p:nvPr/>
          </p:nvSpPr>
          <p:spPr bwMode="auto">
            <a:xfrm>
              <a:off x="3458" y="2352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1289" name="Line 27"/>
            <p:cNvSpPr>
              <a:spLocks noChangeShapeType="1"/>
            </p:cNvSpPr>
            <p:nvPr/>
          </p:nvSpPr>
          <p:spPr bwMode="auto">
            <a:xfrm>
              <a:off x="1506" y="1352"/>
              <a:ext cx="880" cy="8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90" name="Line 28"/>
            <p:cNvSpPr>
              <a:spLocks noChangeShapeType="1"/>
            </p:cNvSpPr>
            <p:nvPr/>
          </p:nvSpPr>
          <p:spPr bwMode="auto">
            <a:xfrm>
              <a:off x="2562" y="1360"/>
              <a:ext cx="880" cy="8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91" name="Line 29"/>
            <p:cNvSpPr>
              <a:spLocks noChangeShapeType="1"/>
            </p:cNvSpPr>
            <p:nvPr/>
          </p:nvSpPr>
          <p:spPr bwMode="auto">
            <a:xfrm flipH="1">
              <a:off x="1474" y="1408"/>
              <a:ext cx="1976" cy="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9934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304800" y="4267200"/>
            <a:ext cx="8382000" cy="2133600"/>
          </a:xfrm>
          <a:noFill/>
        </p:spPr>
        <p:txBody>
          <a:bodyPr/>
          <a:lstStyle/>
          <a:p>
            <a:r>
              <a:rPr lang="en-US" altLang="zh-CN" sz="2800" b="1" dirty="0" err="1">
                <a:latin typeface="Times New Roman" pitchFamily="18" charset="0"/>
                <a:ea typeface="宋体" pitchFamily="2" charset="-122"/>
              </a:rPr>
              <a:t>a,d,c,f,e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 is a simple path of length 4.</a:t>
            </a:r>
          </a:p>
          <a:p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</a:rPr>
              <a:t>d,e,c,a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 is not a path</a:t>
            </a:r>
          </a:p>
          <a:p>
            <a:r>
              <a:rPr lang="en-US" altLang="zh-CN" sz="2800" b="1" dirty="0" err="1">
                <a:latin typeface="Times New Roman" pitchFamily="18" charset="0"/>
                <a:ea typeface="宋体" pitchFamily="2" charset="-122"/>
              </a:rPr>
              <a:t>b,c,f,e,b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 is a circuit of length 4.</a:t>
            </a:r>
          </a:p>
          <a:p>
            <a:r>
              <a:rPr lang="en-US" altLang="zh-CN" sz="2800" b="1" dirty="0" err="1">
                <a:latin typeface="Times New Roman" pitchFamily="18" charset="0"/>
                <a:ea typeface="宋体" pitchFamily="2" charset="-122"/>
              </a:rPr>
              <a:t>a,b,e,d,a,b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 is of length 5 but not simple.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34" grpId="0" build="p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顶级ppt模版1</Template>
  <TotalTime>3966</TotalTime>
  <Words>1805</Words>
  <Application>Microsoft Office PowerPoint</Application>
  <PresentationFormat>全屏显示(4:3)</PresentationFormat>
  <Paragraphs>366</Paragraphs>
  <Slides>45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Arial</vt:lpstr>
      <vt:lpstr>Arial Black</vt:lpstr>
      <vt:lpstr>Cambria Math</vt:lpstr>
      <vt:lpstr>Euclid</vt:lpstr>
      <vt:lpstr>Times New Roman</vt:lpstr>
      <vt:lpstr>Verdana</vt:lpstr>
      <vt:lpstr>Wingdings</vt:lpstr>
      <vt:lpstr>sample</vt:lpstr>
      <vt:lpstr>Equation</vt:lpstr>
      <vt:lpstr>Discrete Mathematics</vt:lpstr>
      <vt:lpstr>PowerPoint 演示文稿</vt:lpstr>
      <vt:lpstr>Contents</vt:lpstr>
      <vt:lpstr>PowerPoint 演示文稿</vt:lpstr>
      <vt:lpstr>Paths （undirected grap）</vt:lpstr>
      <vt:lpstr>Definition 1 （ undirected  grap）</vt:lpstr>
      <vt:lpstr>Definition 1 （ undirected  grap）</vt:lpstr>
      <vt:lpstr>Definition 1 （undirected  graph）</vt:lpstr>
      <vt:lpstr>Example 1</vt:lpstr>
      <vt:lpstr>Example 2</vt:lpstr>
      <vt:lpstr>PowerPoint 演示文稿</vt:lpstr>
      <vt:lpstr>Definition 2 （directed graph）</vt:lpstr>
      <vt:lpstr>Definition 2 （directed grap）</vt:lpstr>
      <vt:lpstr>Definition 2（directed graph）</vt:lpstr>
      <vt:lpstr>PowerPoint 演示文稿</vt:lpstr>
      <vt:lpstr>Simple   circuit</vt:lpstr>
      <vt:lpstr>PowerPoint 演示文稿</vt:lpstr>
      <vt:lpstr>An important question</vt:lpstr>
      <vt:lpstr>Example 5</vt:lpstr>
      <vt:lpstr>Theorem 1 </vt:lpstr>
      <vt:lpstr>Recall lemmas on R*</vt:lpstr>
      <vt:lpstr>connected components</vt:lpstr>
      <vt:lpstr>Example 6</vt:lpstr>
      <vt:lpstr>connected components</vt:lpstr>
      <vt:lpstr>cut vertices</vt:lpstr>
      <vt:lpstr>cut edge</vt:lpstr>
      <vt:lpstr>Connectedness in Directed Graphs</vt:lpstr>
      <vt:lpstr>Example 9</vt:lpstr>
      <vt:lpstr>PowerPoint 演示文稿</vt:lpstr>
      <vt:lpstr>Example 10</vt:lpstr>
      <vt:lpstr>Strong connected and weakly connected </vt:lpstr>
      <vt:lpstr>PowerPoint 演示文稿</vt:lpstr>
      <vt:lpstr>PowerPoint 演示文稿</vt:lpstr>
      <vt:lpstr>Graph Invariants under Isomorphism</vt:lpstr>
      <vt:lpstr>Graph Invariants under Isomorphism</vt:lpstr>
      <vt:lpstr>Example 12</vt:lpstr>
      <vt:lpstr>Example</vt:lpstr>
      <vt:lpstr>Count paths between vertices</vt:lpstr>
      <vt:lpstr>Example 14</vt:lpstr>
      <vt:lpstr>PowerPoint 演示文稿</vt:lpstr>
      <vt:lpstr>Question?</vt:lpstr>
      <vt:lpstr>Something should not be confused</vt:lpstr>
      <vt:lpstr>Something should not be confused</vt:lpstr>
      <vt:lpstr>Homework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</dc:creator>
  <cp:lastModifiedBy>Z Bing</cp:lastModifiedBy>
  <cp:revision>814</cp:revision>
  <cp:lastPrinted>1601-01-01T00:00:00Z</cp:lastPrinted>
  <dcterms:created xsi:type="dcterms:W3CDTF">1601-01-01T00:00:00Z</dcterms:created>
  <dcterms:modified xsi:type="dcterms:W3CDTF">2021-11-13T13:25:58Z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