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257" r:id="rId2"/>
    <p:sldId id="258" r:id="rId3"/>
    <p:sldId id="259" r:id="rId4"/>
    <p:sldId id="271" r:id="rId5"/>
    <p:sldId id="319" r:id="rId6"/>
    <p:sldId id="320" r:id="rId7"/>
    <p:sldId id="315" r:id="rId8"/>
    <p:sldId id="321" r:id="rId9"/>
    <p:sldId id="322" r:id="rId10"/>
    <p:sldId id="323" r:id="rId11"/>
    <p:sldId id="328" r:id="rId12"/>
    <p:sldId id="329" r:id="rId13"/>
    <p:sldId id="330" r:id="rId14"/>
    <p:sldId id="392" r:id="rId15"/>
    <p:sldId id="394" r:id="rId16"/>
    <p:sldId id="341" r:id="rId17"/>
    <p:sldId id="397" r:id="rId18"/>
    <p:sldId id="398" r:id="rId19"/>
    <p:sldId id="400" r:id="rId20"/>
    <p:sldId id="344" r:id="rId21"/>
    <p:sldId id="395" r:id="rId22"/>
    <p:sldId id="376" r:id="rId23"/>
    <p:sldId id="401" r:id="rId24"/>
    <p:sldId id="347" r:id="rId25"/>
    <p:sldId id="349" r:id="rId26"/>
    <p:sldId id="350" r:id="rId27"/>
    <p:sldId id="352" r:id="rId28"/>
    <p:sldId id="351" r:id="rId29"/>
    <p:sldId id="355" r:id="rId30"/>
    <p:sldId id="353" r:id="rId31"/>
    <p:sldId id="383" r:id="rId32"/>
    <p:sldId id="356" r:id="rId33"/>
    <p:sldId id="357" r:id="rId34"/>
    <p:sldId id="359" r:id="rId35"/>
    <p:sldId id="360" r:id="rId36"/>
    <p:sldId id="361" r:id="rId37"/>
    <p:sldId id="384" r:id="rId38"/>
    <p:sldId id="363" r:id="rId39"/>
    <p:sldId id="402" r:id="rId40"/>
    <p:sldId id="404" r:id="rId41"/>
    <p:sldId id="297" r:id="rId42"/>
    <p:sldId id="369" r:id="rId43"/>
    <p:sldId id="388" r:id="rId44"/>
    <p:sldId id="370" r:id="rId45"/>
    <p:sldId id="371" r:id="rId46"/>
    <p:sldId id="386" r:id="rId47"/>
    <p:sldId id="387" r:id="rId48"/>
    <p:sldId id="403" r:id="rId49"/>
    <p:sldId id="406" r:id="rId50"/>
    <p:sldId id="372" r:id="rId51"/>
    <p:sldId id="303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303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0" autoAdjust="0"/>
    <p:restoredTop sz="94660"/>
  </p:normalViewPr>
  <p:slideViewPr>
    <p:cSldViewPr>
      <p:cViewPr varScale="1">
        <p:scale>
          <a:sx n="78" d="100"/>
          <a:sy n="78" d="100"/>
        </p:scale>
        <p:origin x="8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23BF995-5882-4EEA-8699-0DC73F651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fld id="{DD517EBA-8C28-4B82-B343-FB28A7184E7D}" type="datetime1">
              <a:rPr lang="zh-CN" altLang="en-US"/>
              <a:pPr/>
              <a:t>2021/11/17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pPr>
              <a:defRPr/>
            </a:pPr>
            <a:fld id="{59623F56-9F37-4390-A2C1-E28F61B32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B7601-0A54-42E4-81FA-4B1F94C6774F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7D57-AED7-471B-B6A8-11A2039468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5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D16DE-7CFA-40D9-B7BD-90DA9A54E0CF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BBF1-0B26-412D-B801-722A45116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3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5F5E9-2D89-4D4A-A699-11DF94561C70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7255-2384-4053-AF5A-DC7EFAFAA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86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C5A34-4A68-45A2-AD82-1CC0D2BE1E8F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8CB98-15BC-4BF5-8F9A-B5D93027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16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18FD-337B-4526-B5E3-DDC5790122AB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99DD-F0E0-40F7-BB43-EBF17DDCE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7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1C566-2DF2-4504-AD18-FBE0FC390D8E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EC4F0-B81F-4A14-83FB-2430005A5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1250B-6E04-4244-8741-4AB16C2C4DB0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8C9B2-ABD7-40C0-B815-DED6C66D8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17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33D76-6819-4D07-8AB5-647DF73C2F49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1DC9-399A-4439-BE3F-BF4D8661C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81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EE790-091C-4D8E-BA7A-F4B5B42C95C3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B5851-61AB-4BEF-AEFD-F4C2D887A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39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AAE7B-BAF8-45CC-ABAA-C6F8A245A7D8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CCCD1-40E8-4B07-97EF-1B3199BEC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00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EADA1-081A-4749-8738-E0E80FB279D1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C7311-15AF-4308-9DB1-775198D22B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7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6A470-A86C-43ED-A8A4-EDDE2B91AB3D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92B4-A145-429A-B7E8-0EF00C748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7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692E6-B7C4-48F4-969E-FFA8E97DC192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423B-C0C1-4986-8B48-A2C084BAC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19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3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597FA8AB-22BA-407F-AFE4-F5C1FE9B4B86}" type="datetime1">
              <a:rPr lang="zh-CN" altLang="en-US"/>
              <a:pPr/>
              <a:t>2021/11/17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089E41FD-7680-4DC4-9BE5-40DDB285B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B94D7-3DFD-4E64-A46A-7F20ABF397FF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17397EA-2DE8-414C-8EB2-D5DB6285DA8E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8FF0720-751E-4C2B-B866-77E8CCAF784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  <a:endParaRPr lang="zh-CN" altLang="en-US" sz="2800">
              <a:ea typeface="宋体" pitchFamily="2" charset="-122"/>
            </a:endParaRP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2286000" y="1600200"/>
            <a:ext cx="4738688" cy="2576513"/>
            <a:chOff x="96" y="2448"/>
            <a:chExt cx="2985" cy="1623"/>
          </a:xfrm>
        </p:grpSpPr>
        <p:sp>
          <p:nvSpPr>
            <p:cNvPr id="428037" name="Oval 5"/>
            <p:cNvSpPr>
              <a:spLocks noChangeArrowheads="1"/>
            </p:cNvSpPr>
            <p:nvPr/>
          </p:nvSpPr>
          <p:spPr bwMode="auto">
            <a:xfrm>
              <a:off x="353" y="2495"/>
              <a:ext cx="239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38" name="Oval 6"/>
            <p:cNvSpPr>
              <a:spLocks noChangeArrowheads="1"/>
            </p:cNvSpPr>
            <p:nvPr/>
          </p:nvSpPr>
          <p:spPr bwMode="auto">
            <a:xfrm>
              <a:off x="353" y="3508"/>
              <a:ext cx="237" cy="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434" y="3513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96" y="2448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8041" name="Text Box 9"/>
            <p:cNvSpPr txBox="1">
              <a:spLocks noChangeArrowheads="1"/>
            </p:cNvSpPr>
            <p:nvPr/>
          </p:nvSpPr>
          <p:spPr bwMode="auto">
            <a:xfrm>
              <a:off x="1584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8042" name="Text Box 10"/>
            <p:cNvSpPr txBox="1">
              <a:spLocks noChangeArrowheads="1"/>
            </p:cNvSpPr>
            <p:nvPr/>
          </p:nvSpPr>
          <p:spPr bwMode="auto">
            <a:xfrm>
              <a:off x="1685" y="2448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8043" name="Oval 11"/>
            <p:cNvSpPr>
              <a:spLocks noChangeArrowheads="1"/>
            </p:cNvSpPr>
            <p:nvPr/>
          </p:nvSpPr>
          <p:spPr bwMode="auto">
            <a:xfrm>
              <a:off x="1416" y="2495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44" name="Line 12"/>
            <p:cNvSpPr>
              <a:spLocks noChangeShapeType="1"/>
            </p:cNvSpPr>
            <p:nvPr/>
          </p:nvSpPr>
          <p:spPr bwMode="auto">
            <a:xfrm flipH="1" flipV="1">
              <a:off x="499" y="2682"/>
              <a:ext cx="989" cy="8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5" name="Line 13"/>
            <p:cNvSpPr>
              <a:spLocks noChangeShapeType="1"/>
            </p:cNvSpPr>
            <p:nvPr/>
          </p:nvSpPr>
          <p:spPr bwMode="auto">
            <a:xfrm>
              <a:off x="589" y="2592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6" name="Line 14"/>
            <p:cNvSpPr>
              <a:spLocks noChangeShapeType="1"/>
            </p:cNvSpPr>
            <p:nvPr/>
          </p:nvSpPr>
          <p:spPr bwMode="auto">
            <a:xfrm>
              <a:off x="573" y="3620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7" name="Text Box 15"/>
            <p:cNvSpPr txBox="1">
              <a:spLocks noChangeArrowheads="1"/>
            </p:cNvSpPr>
            <p:nvPr/>
          </p:nvSpPr>
          <p:spPr bwMode="auto">
            <a:xfrm>
              <a:off x="144" y="3504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8048" name="Text Box 16"/>
            <p:cNvSpPr txBox="1">
              <a:spLocks noChangeArrowheads="1"/>
            </p:cNvSpPr>
            <p:nvPr/>
          </p:nvSpPr>
          <p:spPr bwMode="auto">
            <a:xfrm>
              <a:off x="2880" y="3504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28049" name="Rectangle 17"/>
            <p:cNvSpPr>
              <a:spLocks noChangeArrowheads="1"/>
            </p:cNvSpPr>
            <p:nvPr/>
          </p:nvSpPr>
          <p:spPr bwMode="auto">
            <a:xfrm>
              <a:off x="1344" y="3744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隶书" pitchFamily="49" charset="-122"/>
                </a:rPr>
                <a:t>G3</a:t>
              </a:r>
              <a:endParaRPr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8050" name="Oval 18"/>
            <p:cNvSpPr>
              <a:spLocks noChangeArrowheads="1"/>
            </p:cNvSpPr>
            <p:nvPr/>
          </p:nvSpPr>
          <p:spPr bwMode="auto">
            <a:xfrm>
              <a:off x="2592" y="3552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51" name="Line 19"/>
            <p:cNvSpPr>
              <a:spLocks noChangeShapeType="1"/>
            </p:cNvSpPr>
            <p:nvPr/>
          </p:nvSpPr>
          <p:spPr bwMode="auto">
            <a:xfrm flipH="1" flipV="1">
              <a:off x="1620" y="2649"/>
              <a:ext cx="105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2" name="Line 20"/>
            <p:cNvSpPr>
              <a:spLocks noChangeShapeType="1"/>
            </p:cNvSpPr>
            <p:nvPr/>
          </p:nvSpPr>
          <p:spPr bwMode="auto">
            <a:xfrm flipV="1">
              <a:off x="1632" y="364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3" name="Line 21"/>
            <p:cNvSpPr>
              <a:spLocks noChangeShapeType="1"/>
            </p:cNvSpPr>
            <p:nvPr/>
          </p:nvSpPr>
          <p:spPr bwMode="auto">
            <a:xfrm>
              <a:off x="462" y="268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805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1803400"/>
          </a:xfrm>
          <a:noFill/>
          <a:ln/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G3 does not have an Euler circuit.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G3 has an Euler path: a, c, d, e, b, d, a,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ED3BDB7-DC6A-47C7-92B0-CC003EDD142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Necessary Conditions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lemma: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If a connected graph has an Euler circuit, then every vertex must have even degree.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Observation: Each time the circuit passes through a vertex a it contributes two to the vertex’s degree, since the circuit enters via an edge incident with this vertex and leaves via another such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28ECC46-74C0-4FCE-8A1E-910675CE8C8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Necessary  Conditions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Therefore,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deg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(a) must be even, because the circuit contributes two every time when it passes through a.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Therefore, if a connected graph has an Euler circuit, then every vertex must have even degree.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495800" y="57912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C1602"/>
                </a:solidFill>
                <a:latin typeface="Times New Roman" pitchFamily="18" charset="0"/>
              </a:rPr>
              <a:t>Necessary condition!!!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  <p:bldP spid="4341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963F1A-F46C-473A-AE64-43FC916B021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Sufficient Conditions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lemma: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If all vertices have even degree in a connected multigraph, then an Euler circuit exists.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proof  is given with a construction.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24E5A4C-513B-435F-953F-8B72577FE52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00975" cy="563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Basic idea of construction: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653" y="1104973"/>
            <a:ext cx="8915400" cy="23771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650080" y="3296361"/>
            <a:ext cx="4154487" cy="3103562"/>
            <a:chOff x="475" y="768"/>
            <a:chExt cx="2617" cy="1955"/>
          </a:xfrm>
        </p:grpSpPr>
        <p:sp>
          <p:nvSpPr>
            <p:cNvPr id="436229" name="Oval 5"/>
            <p:cNvSpPr>
              <a:spLocks noChangeArrowheads="1"/>
            </p:cNvSpPr>
            <p:nvPr/>
          </p:nvSpPr>
          <p:spPr bwMode="auto">
            <a:xfrm>
              <a:off x="709" y="78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0" name="Oval 6"/>
            <p:cNvSpPr>
              <a:spLocks noChangeArrowheads="1"/>
            </p:cNvSpPr>
            <p:nvPr/>
          </p:nvSpPr>
          <p:spPr bwMode="auto">
            <a:xfrm>
              <a:off x="1760" y="77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1" name="Oval 7"/>
            <p:cNvSpPr>
              <a:spLocks noChangeArrowheads="1"/>
            </p:cNvSpPr>
            <p:nvPr/>
          </p:nvSpPr>
          <p:spPr bwMode="auto">
            <a:xfrm>
              <a:off x="700" y="1754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2" name="Oval 8"/>
            <p:cNvSpPr>
              <a:spLocks noChangeArrowheads="1"/>
            </p:cNvSpPr>
            <p:nvPr/>
          </p:nvSpPr>
          <p:spPr bwMode="auto">
            <a:xfrm>
              <a:off x="1776" y="1761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3" name="Line 9"/>
            <p:cNvSpPr>
              <a:spLocks noChangeShapeType="1"/>
            </p:cNvSpPr>
            <p:nvPr/>
          </p:nvSpPr>
          <p:spPr bwMode="auto">
            <a:xfrm flipH="1">
              <a:off x="1968" y="1920"/>
              <a:ext cx="96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5" name="Text Box 11"/>
            <p:cNvSpPr txBox="1">
              <a:spLocks noChangeArrowheads="1"/>
            </p:cNvSpPr>
            <p:nvPr/>
          </p:nvSpPr>
          <p:spPr bwMode="auto">
            <a:xfrm>
              <a:off x="2016" y="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6236" name="Text Box 12"/>
            <p:cNvSpPr txBox="1">
              <a:spLocks noChangeArrowheads="1"/>
            </p:cNvSpPr>
            <p:nvPr/>
          </p:nvSpPr>
          <p:spPr bwMode="auto">
            <a:xfrm>
              <a:off x="1589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36237" name="Text Box 13"/>
            <p:cNvSpPr txBox="1">
              <a:spLocks noChangeArrowheads="1"/>
            </p:cNvSpPr>
            <p:nvPr/>
          </p:nvSpPr>
          <p:spPr bwMode="auto">
            <a:xfrm>
              <a:off x="528" y="193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>
              <a:off x="933" y="860"/>
              <a:ext cx="8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>
              <a:off x="1872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 flipH="1">
              <a:off x="898" y="1838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1" name="Text Box 17"/>
            <p:cNvSpPr txBox="1">
              <a:spLocks noChangeArrowheads="1"/>
            </p:cNvSpPr>
            <p:nvPr/>
          </p:nvSpPr>
          <p:spPr bwMode="auto">
            <a:xfrm>
              <a:off x="475" y="8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>
              <a:off x="816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4" name="Oval 20"/>
            <p:cNvSpPr>
              <a:spLocks noChangeArrowheads="1"/>
            </p:cNvSpPr>
            <p:nvPr/>
          </p:nvSpPr>
          <p:spPr bwMode="auto">
            <a:xfrm>
              <a:off x="2880" y="177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5" name="Oval 21"/>
            <p:cNvSpPr>
              <a:spLocks noChangeArrowheads="1"/>
            </p:cNvSpPr>
            <p:nvPr/>
          </p:nvSpPr>
          <p:spPr bwMode="auto">
            <a:xfrm>
              <a:off x="1774" y="2409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7" name="Text Box 23"/>
            <p:cNvSpPr txBox="1">
              <a:spLocks noChangeArrowheads="1"/>
            </p:cNvSpPr>
            <p:nvPr/>
          </p:nvSpPr>
          <p:spPr bwMode="auto">
            <a:xfrm>
              <a:off x="1589" y="243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36248" name="Text Box 24"/>
            <p:cNvSpPr txBox="1">
              <a:spLocks noChangeArrowheads="1"/>
            </p:cNvSpPr>
            <p:nvPr/>
          </p:nvSpPr>
          <p:spPr bwMode="auto">
            <a:xfrm>
              <a:off x="2880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>
              <a:off x="1872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50" name="Line 26"/>
            <p:cNvSpPr>
              <a:spLocks noChangeShapeType="1"/>
            </p:cNvSpPr>
            <p:nvPr/>
          </p:nvSpPr>
          <p:spPr bwMode="auto">
            <a:xfrm flipH="1">
              <a:off x="2000" y="1833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6" y="1511567"/>
            <a:ext cx="902650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24E5A4C-513B-435F-953F-8B72577FE52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95" y="609600"/>
            <a:ext cx="7800975" cy="56356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Example of construction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8915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we can build  simple circuit C1 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afcba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, C2 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cdec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Finally, we splice them: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af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cdec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ba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3927877" y="1619556"/>
            <a:ext cx="2480127" cy="2436287"/>
            <a:chOff x="528" y="576"/>
            <a:chExt cx="1700" cy="1645"/>
          </a:xfrm>
        </p:grpSpPr>
        <p:sp>
          <p:nvSpPr>
            <p:cNvPr id="436229" name="Oval 5"/>
            <p:cNvSpPr>
              <a:spLocks noChangeArrowheads="1"/>
            </p:cNvSpPr>
            <p:nvPr/>
          </p:nvSpPr>
          <p:spPr bwMode="auto">
            <a:xfrm>
              <a:off x="709" y="78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0" name="Oval 6"/>
            <p:cNvSpPr>
              <a:spLocks noChangeArrowheads="1"/>
            </p:cNvSpPr>
            <p:nvPr/>
          </p:nvSpPr>
          <p:spPr bwMode="auto">
            <a:xfrm>
              <a:off x="1760" y="77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1" name="Oval 7"/>
            <p:cNvSpPr>
              <a:spLocks noChangeArrowheads="1"/>
            </p:cNvSpPr>
            <p:nvPr/>
          </p:nvSpPr>
          <p:spPr bwMode="auto">
            <a:xfrm>
              <a:off x="700" y="1754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2" name="Oval 8"/>
            <p:cNvSpPr>
              <a:spLocks noChangeArrowheads="1"/>
            </p:cNvSpPr>
            <p:nvPr/>
          </p:nvSpPr>
          <p:spPr bwMode="auto">
            <a:xfrm>
              <a:off x="1776" y="1761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34" name="Text Box 10"/>
            <p:cNvSpPr txBox="1">
              <a:spLocks noChangeArrowheads="1"/>
            </p:cNvSpPr>
            <p:nvPr/>
          </p:nvSpPr>
          <p:spPr bwMode="auto">
            <a:xfrm>
              <a:off x="715" y="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6235" name="Text Box 11"/>
            <p:cNvSpPr txBox="1">
              <a:spLocks noChangeArrowheads="1"/>
            </p:cNvSpPr>
            <p:nvPr/>
          </p:nvSpPr>
          <p:spPr bwMode="auto">
            <a:xfrm>
              <a:off x="2016" y="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6236" name="Text Box 12"/>
            <p:cNvSpPr txBox="1">
              <a:spLocks noChangeArrowheads="1"/>
            </p:cNvSpPr>
            <p:nvPr/>
          </p:nvSpPr>
          <p:spPr bwMode="auto">
            <a:xfrm>
              <a:off x="1589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36237" name="Text Box 13"/>
            <p:cNvSpPr txBox="1">
              <a:spLocks noChangeArrowheads="1"/>
            </p:cNvSpPr>
            <p:nvPr/>
          </p:nvSpPr>
          <p:spPr bwMode="auto">
            <a:xfrm>
              <a:off x="528" y="193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>
              <a:off x="933" y="860"/>
              <a:ext cx="8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 flipH="1">
              <a:off x="898" y="1838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>
              <a:off x="816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>
              <a:off x="1872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6685948" y="1909837"/>
            <a:ext cx="2386013" cy="1960562"/>
            <a:chOff x="1589" y="1488"/>
            <a:chExt cx="1503" cy="1235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76" y="1761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968" y="1920"/>
              <a:ext cx="96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589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1872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2880" y="177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774" y="2409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589" y="243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2880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2000" y="1833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37"/>
          <p:cNvGrpSpPr>
            <a:grpSpLocks/>
          </p:cNvGrpSpPr>
          <p:nvPr/>
        </p:nvGrpSpPr>
        <p:grpSpPr bwMode="auto">
          <a:xfrm>
            <a:off x="56423" y="1348656"/>
            <a:ext cx="3524978" cy="3200399"/>
            <a:chOff x="475" y="576"/>
            <a:chExt cx="2617" cy="2147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709" y="78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760" y="77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700" y="1754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776" y="1761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H="1">
              <a:off x="1968" y="1920"/>
              <a:ext cx="96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715" y="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016" y="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1589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528" y="193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933" y="860"/>
              <a:ext cx="8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1872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 flipH="1">
              <a:off x="898" y="1838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75" y="8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816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2880" y="177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1774" y="2409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1589" y="243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2880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1872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H="1">
              <a:off x="2000" y="1833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6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4B63F9-D728-4957-A096-752F8BDDA7C7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</p:spPr>
        <p:txBody>
          <a:bodyPr/>
          <a:lstStyle/>
          <a:p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in G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4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5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</a:t>
            </a:r>
          </a:p>
          <a:p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 in G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: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5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4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</a:t>
            </a:r>
          </a:p>
          <a:p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is the shared vertex of C1 and C2.</a:t>
            </a:r>
          </a:p>
          <a:p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The Euler circuit is :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4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5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5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2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4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pic>
        <p:nvPicPr>
          <p:cNvPr id="446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4958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E93C5C-BFF8-46FE-9CB4-27D238A28A7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2296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Mohammed s scimitars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Every vertex has even degree.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Therefore, we can use algorithm 1 to solve its Euler circuit.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562600" cy="27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C4849E-C6DE-4E72-A7A2-04E5F2086348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8561" name="Text Box 49"/>
          <p:cNvSpPr txBox="1">
            <a:spLocks noChangeArrowheads="1"/>
          </p:cNvSpPr>
          <p:nvPr/>
        </p:nvSpPr>
        <p:spPr bwMode="auto">
          <a:xfrm>
            <a:off x="228600" y="4114800"/>
            <a:ext cx="8382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</a:rPr>
              <a:t>、</a:t>
            </a:r>
            <a:r>
              <a:rPr lang="en-US" altLang="zh-CN" sz="3200" b="1" dirty="0">
                <a:latin typeface="Times New Roman" pitchFamily="18" charset="0"/>
              </a:rPr>
              <a:t>a, b, d, c, b, e, </a:t>
            </a:r>
            <a:r>
              <a:rPr lang="en-US" altLang="zh-CN" sz="3200" b="1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, f, e, a in G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</a:rPr>
              <a:t>、</a:t>
            </a:r>
            <a:r>
              <a:rPr lang="en-US" altLang="zh-CN" sz="3200" b="1" dirty="0">
                <a:latin typeface="Times New Roman" pitchFamily="18" charset="0"/>
              </a:rPr>
              <a:t>d, g, h, j, </a:t>
            </a:r>
            <a:r>
              <a:rPr lang="en-US" altLang="zh-CN" sz="3200" b="1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, h, k, g, f, d in H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3</a:t>
            </a:r>
            <a:r>
              <a:rPr lang="zh-CN" altLang="en-US" sz="3200" b="1" dirty="0">
                <a:latin typeface="Times New Roman" pitchFamily="18" charset="0"/>
              </a:rPr>
              <a:t>、 </a:t>
            </a:r>
            <a:r>
              <a:rPr lang="en-US" altLang="zh-CN" sz="3200" b="1" dirty="0">
                <a:latin typeface="Times New Roman" pitchFamily="18" charset="0"/>
              </a:rPr>
              <a:t>a, b, d, g, h, j, </a:t>
            </a:r>
            <a:r>
              <a:rPr lang="en-US" altLang="zh-CN" sz="3200" b="1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, h, k, g, f, d,</a:t>
            </a:r>
            <a:r>
              <a:rPr lang="zh-CN" altLang="en-US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c, b, e, </a:t>
            </a:r>
            <a:r>
              <a:rPr lang="en-US" altLang="zh-CN" sz="3200" b="1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, f, e, a </a:t>
            </a:r>
            <a:endParaRPr lang="zh-CN" altLang="en-US" sz="3200" b="1" dirty="0">
              <a:latin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867400" cy="286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91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DBFC7C6-42FF-4CCC-BC30-9F4BA714CD0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552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A connected multigraph has an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Euler circuit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and only if each of its vertices has even degree.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42372" name="Picture 4" descr="konigs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45847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373" name="Picture 5" descr="GS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84525"/>
            <a:ext cx="2514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304800" y="5638800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>
                <a:latin typeface="Times New Roman" pitchFamily="18" charset="0"/>
              </a:rPr>
              <a:t>4 vertices of odd degree, it does not have an Euler circuit.</a:t>
            </a:r>
          </a:p>
        </p:txBody>
      </p:sp>
    </p:spTree>
    <p:extLst>
      <p:ext uri="{BB962C8B-B14F-4D97-AF65-F5344CB8AC3E}">
        <p14:creationId xmlns:p14="http://schemas.microsoft.com/office/powerpoint/2010/main" val="33869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7CEF3-FCF5-46CA-8E72-29722B276D5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5EFF6AC-F5E1-415A-88C3-DD2B22D74E58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8.5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8.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609600" y="4572000"/>
            <a:ext cx="8001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Euler and Hamilton Paths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225E004-B643-4CF4-B7C5-9F56997604FE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>
              <a:ea typeface="宋体" pitchFamily="2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2: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A connected multigraph has an Euler path but not an Euler circuit if and if only if it has exactly two vertices of odd degree.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Main idea of the proof :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Every time the path goes through a there is path contributes one to the degree of a.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terminal and the beginning vertices have odd degree.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6527"/>
            <a:ext cx="8839200" cy="157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9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6759919-FE03-4921-91E5-D6C54822475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More examples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962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4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4495800"/>
            <a:ext cx="8686800" cy="1752600"/>
          </a:xfrm>
          <a:noFill/>
          <a:ln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(a)   an Euler path 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(b)  an Euler circuit  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(c)   no Euler circuit  no Euler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More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3025" y="1994693"/>
            <a:ext cx="4738688" cy="2576513"/>
            <a:chOff x="96" y="2448"/>
            <a:chExt cx="2985" cy="162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53" y="2495"/>
              <a:ext cx="239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53" y="3508"/>
              <a:ext cx="237" cy="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34" y="3513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96" y="2448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84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85" y="2448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416" y="2495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499" y="2682"/>
              <a:ext cx="989" cy="8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89" y="2592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3" y="3620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44" y="3504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880" y="3504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344" y="3744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隶书" pitchFamily="49" charset="-122"/>
                </a:rPr>
                <a:t>G3</a:t>
              </a:r>
              <a:endParaRPr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592" y="3552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1620" y="2649"/>
              <a:ext cx="105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632" y="364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62" y="268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47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9C2427C-FF06-4BD5-B266-B4B85D851B7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229600" cy="14224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G3 has no Euler path since it six vertices of odd degree.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 flipH="1">
            <a:off x="2819400" y="2895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H="1">
            <a:off x="4800600" y="2895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7" name="Oval 9"/>
          <p:cNvSpPr>
            <a:spLocks noChangeArrowheads="1"/>
          </p:cNvSpPr>
          <p:nvPr/>
        </p:nvSpPr>
        <p:spPr bwMode="auto">
          <a:xfrm>
            <a:off x="3254375" y="16081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18" name="Oval 10"/>
          <p:cNvSpPr>
            <a:spLocks noChangeArrowheads="1"/>
          </p:cNvSpPr>
          <p:nvPr/>
        </p:nvSpPr>
        <p:spPr bwMode="auto">
          <a:xfrm>
            <a:off x="3276600" y="38862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19" name="Oval 11"/>
          <p:cNvSpPr>
            <a:spLocks noChangeArrowheads="1"/>
          </p:cNvSpPr>
          <p:nvPr/>
        </p:nvSpPr>
        <p:spPr bwMode="auto">
          <a:xfrm>
            <a:off x="5410200" y="38862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2743200" y="15525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52621" name="Text Box 13"/>
          <p:cNvSpPr txBox="1">
            <a:spLocks noChangeArrowheads="1"/>
          </p:cNvSpPr>
          <p:nvPr/>
        </p:nvSpPr>
        <p:spPr bwMode="auto">
          <a:xfrm>
            <a:off x="2743200" y="38100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52622" name="Text Box 14"/>
          <p:cNvSpPr txBox="1">
            <a:spLocks noChangeArrowheads="1"/>
          </p:cNvSpPr>
          <p:nvPr/>
        </p:nvSpPr>
        <p:spPr bwMode="auto">
          <a:xfrm>
            <a:off x="5943600" y="1554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5367338" y="16081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24" name="Line 16"/>
          <p:cNvSpPr>
            <a:spLocks noChangeShapeType="1"/>
          </p:cNvSpPr>
          <p:nvPr/>
        </p:nvSpPr>
        <p:spPr bwMode="auto">
          <a:xfrm flipH="1" flipV="1">
            <a:off x="3544888" y="1943100"/>
            <a:ext cx="2017712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25" name="Line 17"/>
          <p:cNvSpPr>
            <a:spLocks noChangeShapeType="1"/>
          </p:cNvSpPr>
          <p:nvPr/>
        </p:nvSpPr>
        <p:spPr bwMode="auto">
          <a:xfrm flipV="1">
            <a:off x="3657600" y="19431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26" name="Line 18"/>
          <p:cNvSpPr>
            <a:spLocks noChangeShapeType="1"/>
          </p:cNvSpPr>
          <p:nvPr/>
        </p:nvSpPr>
        <p:spPr bwMode="auto">
          <a:xfrm>
            <a:off x="3722688" y="17811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27" name="Line 19"/>
          <p:cNvSpPr>
            <a:spLocks noChangeShapeType="1"/>
          </p:cNvSpPr>
          <p:nvPr/>
        </p:nvSpPr>
        <p:spPr bwMode="auto">
          <a:xfrm>
            <a:off x="3733800" y="4038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28" name="Text Box 20"/>
          <p:cNvSpPr txBox="1">
            <a:spLocks noChangeArrowheads="1"/>
          </p:cNvSpPr>
          <p:nvPr/>
        </p:nvSpPr>
        <p:spPr bwMode="auto">
          <a:xfrm>
            <a:off x="5943600" y="39624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4343400" y="27432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30" name="Text Box 22"/>
          <p:cNvSpPr txBox="1">
            <a:spLocks noChangeArrowheads="1"/>
          </p:cNvSpPr>
          <p:nvPr/>
        </p:nvSpPr>
        <p:spPr bwMode="auto">
          <a:xfrm>
            <a:off x="4419600" y="3124200"/>
            <a:ext cx="3175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452631" name="Rectangle 23"/>
          <p:cNvSpPr>
            <a:spLocks noChangeArrowheads="1"/>
          </p:cNvSpPr>
          <p:nvPr/>
        </p:nvSpPr>
        <p:spPr bwMode="auto">
          <a:xfrm>
            <a:off x="4267200" y="41148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G3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2632" name="Oval 24"/>
          <p:cNvSpPr>
            <a:spLocks noChangeArrowheads="1"/>
          </p:cNvSpPr>
          <p:nvPr/>
        </p:nvSpPr>
        <p:spPr bwMode="auto">
          <a:xfrm>
            <a:off x="2362200" y="27432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33" name="Oval 25"/>
          <p:cNvSpPr>
            <a:spLocks noChangeArrowheads="1"/>
          </p:cNvSpPr>
          <p:nvPr/>
        </p:nvSpPr>
        <p:spPr bwMode="auto">
          <a:xfrm>
            <a:off x="6324600" y="27432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2634" name="Line 26"/>
          <p:cNvSpPr>
            <a:spLocks noChangeShapeType="1"/>
          </p:cNvSpPr>
          <p:nvPr/>
        </p:nvSpPr>
        <p:spPr bwMode="auto">
          <a:xfrm flipV="1">
            <a:off x="2667000" y="19050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35" name="Line 27"/>
          <p:cNvSpPr>
            <a:spLocks noChangeShapeType="1"/>
          </p:cNvSpPr>
          <p:nvPr/>
        </p:nvSpPr>
        <p:spPr bwMode="auto">
          <a:xfrm flipV="1">
            <a:off x="5762625" y="30765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36" name="Line 28"/>
          <p:cNvSpPr>
            <a:spLocks noChangeShapeType="1"/>
          </p:cNvSpPr>
          <p:nvPr/>
        </p:nvSpPr>
        <p:spPr bwMode="auto">
          <a:xfrm>
            <a:off x="2667000" y="31242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37" name="Line 29"/>
          <p:cNvSpPr>
            <a:spLocks noChangeShapeType="1"/>
          </p:cNvSpPr>
          <p:nvPr/>
        </p:nvSpPr>
        <p:spPr bwMode="auto">
          <a:xfrm>
            <a:off x="5791200" y="19050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3E8A11-44CA-4090-8848-2CE00D5DE68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Application of Euler path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Chinese postman problem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a postman can find an  route that traverses each street exactly once ? 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edge represents a street.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Is there  an Euler path in the graph?  If no Euler path exists, some streets will have to be traversed more than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3A2DEBF-A998-4B20-B43A-E3F627CE4A8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C7AEE18-0BF0-4CEC-8906-808861E15C5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55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55684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5568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55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4200" y="3276600"/>
            <a:ext cx="3124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Hamilton Paths and Circuit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DACB11-FE85-4A2E-AF65-AC090D6278A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( Hamilton Paths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332288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uler circuit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a graph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simple circuit containing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every 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dge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of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uler path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simple path containing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every 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dge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of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on circuit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circuit that traverses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each ver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ex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exactly once.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on path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path that traverses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each ver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ex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exactly once.  </a:t>
            </a:r>
            <a:r>
              <a:rPr lang="en-US" altLang="zh-CN" sz="4000" b="1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D844C56-92F4-4898-AC33-35A56C04C238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Hamilton Paths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2: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(x0, x1, …, xn-1,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in the graph G = &lt;V, E&gt; is called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Hamilton path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V = {x0, x1,…, xn-1,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} and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xi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≠xj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for 0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≤i&lt;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Arial" charset="0"/>
              </a:rPr>
              <a:t>j≤n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A circuit (x0, x1, …, xn-1,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Arial" charset="0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, x0) is a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Hamilton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circuit, if (x0, x1, …, xn-1,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Arial" charset="0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) is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Hamilton path.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E8F151C-9847-4266-8E74-A469ADFE42D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G1 has a Hamilton circuit: a, b, c, d, e, a.</a:t>
            </a:r>
          </a:p>
        </p:txBody>
      </p:sp>
      <p:sp>
        <p:nvSpPr>
          <p:cNvPr id="460805" name="Line 5"/>
          <p:cNvSpPr>
            <a:spLocks noChangeShapeType="1"/>
          </p:cNvSpPr>
          <p:nvPr/>
        </p:nvSpPr>
        <p:spPr bwMode="auto">
          <a:xfrm>
            <a:off x="3506788" y="1954213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06" name="Line 6"/>
          <p:cNvSpPr>
            <a:spLocks noChangeShapeType="1"/>
          </p:cNvSpPr>
          <p:nvPr/>
        </p:nvSpPr>
        <p:spPr bwMode="auto">
          <a:xfrm>
            <a:off x="5624513" y="1970088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09" name="Oval 9"/>
          <p:cNvSpPr>
            <a:spLocks noChangeArrowheads="1"/>
          </p:cNvSpPr>
          <p:nvPr/>
        </p:nvSpPr>
        <p:spPr bwMode="auto">
          <a:xfrm>
            <a:off x="3254375" y="16081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10" name="Oval 10"/>
          <p:cNvSpPr>
            <a:spLocks noChangeArrowheads="1"/>
          </p:cNvSpPr>
          <p:nvPr/>
        </p:nvSpPr>
        <p:spPr bwMode="auto">
          <a:xfrm>
            <a:off x="3254375" y="3421063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11" name="Oval 11"/>
          <p:cNvSpPr>
            <a:spLocks noChangeArrowheads="1"/>
          </p:cNvSpPr>
          <p:nvPr/>
        </p:nvSpPr>
        <p:spPr bwMode="auto">
          <a:xfrm>
            <a:off x="5349875" y="3459163"/>
            <a:ext cx="476250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12" name="Text Box 12"/>
          <p:cNvSpPr txBox="1">
            <a:spLocks noChangeArrowheads="1"/>
          </p:cNvSpPr>
          <p:nvPr/>
        </p:nvSpPr>
        <p:spPr bwMode="auto">
          <a:xfrm>
            <a:off x="2743200" y="15525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60813" name="Text Box 13"/>
          <p:cNvSpPr txBox="1">
            <a:spLocks noChangeArrowheads="1"/>
          </p:cNvSpPr>
          <p:nvPr/>
        </p:nvSpPr>
        <p:spPr bwMode="auto">
          <a:xfrm>
            <a:off x="2819400" y="33131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5943600" y="1554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60815" name="Oval 15"/>
          <p:cNvSpPr>
            <a:spLocks noChangeArrowheads="1"/>
          </p:cNvSpPr>
          <p:nvPr/>
        </p:nvSpPr>
        <p:spPr bwMode="auto">
          <a:xfrm>
            <a:off x="5367338" y="16081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16" name="Line 16"/>
          <p:cNvSpPr>
            <a:spLocks noChangeShapeType="1"/>
          </p:cNvSpPr>
          <p:nvPr/>
        </p:nvSpPr>
        <p:spPr bwMode="auto">
          <a:xfrm flipH="1" flipV="1">
            <a:off x="3544888" y="1943100"/>
            <a:ext cx="2060575" cy="148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17" name="Line 17"/>
          <p:cNvSpPr>
            <a:spLocks noChangeShapeType="1"/>
          </p:cNvSpPr>
          <p:nvPr/>
        </p:nvSpPr>
        <p:spPr bwMode="auto">
          <a:xfrm flipV="1">
            <a:off x="3602038" y="1943100"/>
            <a:ext cx="1912937" cy="148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18" name="Line 18"/>
          <p:cNvSpPr>
            <a:spLocks noChangeShapeType="1"/>
          </p:cNvSpPr>
          <p:nvPr/>
        </p:nvSpPr>
        <p:spPr bwMode="auto">
          <a:xfrm>
            <a:off x="3722688" y="17811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19" name="Line 19"/>
          <p:cNvSpPr>
            <a:spLocks noChangeShapeType="1"/>
          </p:cNvSpPr>
          <p:nvPr/>
        </p:nvSpPr>
        <p:spPr bwMode="auto">
          <a:xfrm>
            <a:off x="3690938" y="3622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20" name="Text Box 20"/>
          <p:cNvSpPr txBox="1">
            <a:spLocks noChangeArrowheads="1"/>
          </p:cNvSpPr>
          <p:nvPr/>
        </p:nvSpPr>
        <p:spPr bwMode="auto">
          <a:xfrm>
            <a:off x="5951538" y="339248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460822" name="Text Box 22"/>
          <p:cNvSpPr txBox="1">
            <a:spLocks noChangeArrowheads="1"/>
          </p:cNvSpPr>
          <p:nvPr/>
        </p:nvSpPr>
        <p:spPr bwMode="auto">
          <a:xfrm>
            <a:off x="464820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60823" name="Rectangle 23"/>
          <p:cNvSpPr>
            <a:spLocks noChangeArrowheads="1"/>
          </p:cNvSpPr>
          <p:nvPr/>
        </p:nvSpPr>
        <p:spPr bwMode="auto">
          <a:xfrm>
            <a:off x="3048000" y="43434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G1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60824" name="Line 24"/>
          <p:cNvSpPr>
            <a:spLocks noChangeShapeType="1"/>
          </p:cNvSpPr>
          <p:nvPr/>
        </p:nvSpPr>
        <p:spPr bwMode="auto">
          <a:xfrm flipH="1" flipV="1">
            <a:off x="3533775" y="3783013"/>
            <a:ext cx="809625" cy="63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25" name="Line 25"/>
          <p:cNvSpPr>
            <a:spLocks noChangeShapeType="1"/>
          </p:cNvSpPr>
          <p:nvPr/>
        </p:nvSpPr>
        <p:spPr bwMode="auto">
          <a:xfrm flipV="1">
            <a:off x="4800600" y="3783013"/>
            <a:ext cx="703263" cy="63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26" name="Oval 26"/>
          <p:cNvSpPr>
            <a:spLocks noChangeArrowheads="1"/>
          </p:cNvSpPr>
          <p:nvPr/>
        </p:nvSpPr>
        <p:spPr bwMode="auto">
          <a:xfrm>
            <a:off x="4340225" y="4313238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FA5BC71-1A05-4C7D-84CD-ACBB648629C3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7F1F82E-C45D-4784-960C-060534FFE62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gray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Euler Paths and Circuit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gray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gray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Hamilton Paths and Circuit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gray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81D5786-3577-414A-86AE-D357558FA3B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Source of the terminology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2695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Hamilton path comes from a game, called Voyage Round the word puzzle, invented by Irish mathematician Sir William Rowan Hamilton.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The puzzle was to start at a city and travel along the edges of the dodecahedron</a:t>
            </a:r>
            <a:r>
              <a:rPr lang="zh-CN" altLang="en-US" sz="2800" dirty="0"/>
              <a:t>十二面体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visiting each of the other 19 cities exactly once, and back for the first city.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4" y="4038600"/>
            <a:ext cx="21907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24324"/>
            <a:ext cx="20097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72098"/>
            <a:ext cx="21050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D844C56-92F4-4898-AC33-35A56C04C238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Hamilton Paths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Definition:  A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on circuit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circuit that traverses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each ver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ex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exactly once.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Let G  a graph having a Hamilton circuit C. then(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Arial" charset="0"/>
              </a:rPr>
              <a:t>Necessary conditions: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 has no vertexes of degree one.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 is a simple circuit. Further, C cannot contain a smaller circuit within it.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083BC87-881C-4832-9048-A57EC0791B83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229600" cy="12192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G2 does not have a Hamilton circuit.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G2 has a Hamilton path: a, b, c, d.</a:t>
            </a:r>
          </a:p>
        </p:txBody>
      </p:sp>
      <p:grpSp>
        <p:nvGrpSpPr>
          <p:cNvPr id="461847" name="Group 23"/>
          <p:cNvGrpSpPr>
            <a:grpSpLocks/>
          </p:cNvGrpSpPr>
          <p:nvPr/>
        </p:nvGrpSpPr>
        <p:grpSpPr bwMode="auto">
          <a:xfrm>
            <a:off x="2743200" y="1552575"/>
            <a:ext cx="3536950" cy="2409825"/>
            <a:chOff x="1728" y="978"/>
            <a:chExt cx="2228" cy="1518"/>
          </a:xfrm>
        </p:grpSpPr>
        <p:sp>
          <p:nvSpPr>
            <p:cNvPr id="461829" name="Line 5"/>
            <p:cNvSpPr>
              <a:spLocks noChangeShapeType="1"/>
            </p:cNvSpPr>
            <p:nvPr/>
          </p:nvSpPr>
          <p:spPr bwMode="auto">
            <a:xfrm>
              <a:off x="3543" y="1241"/>
              <a:ext cx="0" cy="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30" name="Oval 6"/>
            <p:cNvSpPr>
              <a:spLocks noChangeArrowheads="1"/>
            </p:cNvSpPr>
            <p:nvPr/>
          </p:nvSpPr>
          <p:spPr bwMode="auto">
            <a:xfrm>
              <a:off x="2050" y="1013"/>
              <a:ext cx="299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1" name="Oval 7"/>
            <p:cNvSpPr>
              <a:spLocks noChangeArrowheads="1"/>
            </p:cNvSpPr>
            <p:nvPr/>
          </p:nvSpPr>
          <p:spPr bwMode="auto">
            <a:xfrm>
              <a:off x="2050" y="2155"/>
              <a:ext cx="297" cy="22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2" name="Oval 8"/>
            <p:cNvSpPr>
              <a:spLocks noChangeArrowheads="1"/>
            </p:cNvSpPr>
            <p:nvPr/>
          </p:nvSpPr>
          <p:spPr bwMode="auto">
            <a:xfrm>
              <a:off x="3370" y="2179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3" name="Text Box 9"/>
            <p:cNvSpPr txBox="1">
              <a:spLocks noChangeArrowheads="1"/>
            </p:cNvSpPr>
            <p:nvPr/>
          </p:nvSpPr>
          <p:spPr bwMode="auto">
            <a:xfrm>
              <a:off x="1728" y="978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1835" name="Text Box 11"/>
            <p:cNvSpPr txBox="1">
              <a:spLocks noChangeArrowheads="1"/>
            </p:cNvSpPr>
            <p:nvPr/>
          </p:nvSpPr>
          <p:spPr bwMode="auto">
            <a:xfrm>
              <a:off x="3744" y="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1836" name="Oval 12"/>
            <p:cNvSpPr>
              <a:spLocks noChangeArrowheads="1"/>
            </p:cNvSpPr>
            <p:nvPr/>
          </p:nvSpPr>
          <p:spPr bwMode="auto">
            <a:xfrm>
              <a:off x="3381" y="1013"/>
              <a:ext cx="301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38" name="Line 14"/>
            <p:cNvSpPr>
              <a:spLocks noChangeShapeType="1"/>
            </p:cNvSpPr>
            <p:nvPr/>
          </p:nvSpPr>
          <p:spPr bwMode="auto">
            <a:xfrm flipV="1">
              <a:off x="2269" y="1224"/>
              <a:ext cx="1205" cy="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39" name="Line 15"/>
            <p:cNvSpPr>
              <a:spLocks noChangeShapeType="1"/>
            </p:cNvSpPr>
            <p:nvPr/>
          </p:nvSpPr>
          <p:spPr bwMode="auto">
            <a:xfrm>
              <a:off x="2345" y="112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0" name="Line 16"/>
            <p:cNvSpPr>
              <a:spLocks noChangeShapeType="1"/>
            </p:cNvSpPr>
            <p:nvPr/>
          </p:nvSpPr>
          <p:spPr bwMode="auto">
            <a:xfrm>
              <a:off x="2325" y="228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1" name="Text Box 17"/>
            <p:cNvSpPr txBox="1">
              <a:spLocks noChangeArrowheads="1"/>
            </p:cNvSpPr>
            <p:nvPr/>
          </p:nvSpPr>
          <p:spPr bwMode="auto">
            <a:xfrm>
              <a:off x="3749" y="213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842" name="Text Box 18"/>
            <p:cNvSpPr txBox="1">
              <a:spLocks noChangeArrowheads="1"/>
            </p:cNvSpPr>
            <p:nvPr/>
          </p:nvSpPr>
          <p:spPr bwMode="auto">
            <a:xfrm>
              <a:off x="1776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461843" name="Rectangle 19"/>
          <p:cNvSpPr>
            <a:spLocks noChangeArrowheads="1"/>
          </p:cNvSpPr>
          <p:nvPr/>
        </p:nvSpPr>
        <p:spPr bwMode="auto">
          <a:xfrm>
            <a:off x="4114800" y="3810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G2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FD8540F-098A-4CF8-9A8A-E07EE8ED39E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229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G3 does not have a Hamilton circuit.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G3 does not have a Hamilton path.</a:t>
            </a:r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>
            <a:off x="3109913" y="1970088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4" name="Oval 6"/>
          <p:cNvSpPr>
            <a:spLocks noChangeArrowheads="1"/>
          </p:cNvSpPr>
          <p:nvPr/>
        </p:nvSpPr>
        <p:spPr bwMode="auto">
          <a:xfrm>
            <a:off x="739775" y="16081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55" name="Oval 7"/>
          <p:cNvSpPr>
            <a:spLocks noChangeArrowheads="1"/>
          </p:cNvSpPr>
          <p:nvPr/>
        </p:nvSpPr>
        <p:spPr bwMode="auto">
          <a:xfrm>
            <a:off x="739775" y="3421063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56" name="Oval 8"/>
          <p:cNvSpPr>
            <a:spLocks noChangeArrowheads="1"/>
          </p:cNvSpPr>
          <p:nvPr/>
        </p:nvSpPr>
        <p:spPr bwMode="auto">
          <a:xfrm>
            <a:off x="2835275" y="3459163"/>
            <a:ext cx="476250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228600" y="15525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33528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62859" name="Oval 11"/>
          <p:cNvSpPr>
            <a:spLocks noChangeArrowheads="1"/>
          </p:cNvSpPr>
          <p:nvPr/>
        </p:nvSpPr>
        <p:spPr bwMode="auto">
          <a:xfrm>
            <a:off x="2852738" y="16081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>
            <a:off x="1208088" y="17811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1176338" y="3622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3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462864" name="Text Box 16"/>
          <p:cNvSpPr txBox="1">
            <a:spLocks noChangeArrowheads="1"/>
          </p:cNvSpPr>
          <p:nvPr/>
        </p:nvSpPr>
        <p:spPr bwMode="auto">
          <a:xfrm>
            <a:off x="3048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4114800" y="3810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G3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5240338" y="1963738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7" name="Oval 19"/>
          <p:cNvSpPr>
            <a:spLocks noChangeArrowheads="1"/>
          </p:cNvSpPr>
          <p:nvPr/>
        </p:nvSpPr>
        <p:spPr bwMode="auto">
          <a:xfrm>
            <a:off x="4965700" y="3452813"/>
            <a:ext cx="476250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68" name="Text Box 20"/>
          <p:cNvSpPr txBox="1">
            <a:spLocks noChangeArrowheads="1"/>
          </p:cNvSpPr>
          <p:nvPr/>
        </p:nvSpPr>
        <p:spPr bwMode="auto">
          <a:xfrm>
            <a:off x="55626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g</a:t>
            </a:r>
          </a:p>
        </p:txBody>
      </p:sp>
      <p:sp>
        <p:nvSpPr>
          <p:cNvPr id="462869" name="Oval 21"/>
          <p:cNvSpPr>
            <a:spLocks noChangeArrowheads="1"/>
          </p:cNvSpPr>
          <p:nvPr/>
        </p:nvSpPr>
        <p:spPr bwMode="auto">
          <a:xfrm>
            <a:off x="4983163" y="160178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70" name="Line 22"/>
          <p:cNvSpPr>
            <a:spLocks noChangeShapeType="1"/>
          </p:cNvSpPr>
          <p:nvPr/>
        </p:nvSpPr>
        <p:spPr bwMode="auto">
          <a:xfrm>
            <a:off x="3338513" y="177482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71" name="Line 23"/>
          <p:cNvSpPr>
            <a:spLocks noChangeShapeType="1"/>
          </p:cNvSpPr>
          <p:nvPr/>
        </p:nvSpPr>
        <p:spPr bwMode="auto">
          <a:xfrm>
            <a:off x="3306763" y="361632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72" name="Text Box 24"/>
          <p:cNvSpPr txBox="1">
            <a:spLocks noChangeArrowheads="1"/>
          </p:cNvSpPr>
          <p:nvPr/>
        </p:nvSpPr>
        <p:spPr bwMode="auto">
          <a:xfrm>
            <a:off x="5410200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462873" name="Oval 25"/>
          <p:cNvSpPr>
            <a:spLocks noChangeArrowheads="1"/>
          </p:cNvSpPr>
          <p:nvPr/>
        </p:nvSpPr>
        <p:spPr bwMode="auto">
          <a:xfrm>
            <a:off x="7054850" y="3449638"/>
            <a:ext cx="477838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2874" name="Line 26"/>
          <p:cNvSpPr>
            <a:spLocks noChangeShapeType="1"/>
          </p:cNvSpPr>
          <p:nvPr/>
        </p:nvSpPr>
        <p:spPr bwMode="auto">
          <a:xfrm>
            <a:off x="5410200" y="3622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75" name="Text Box 27"/>
          <p:cNvSpPr txBox="1">
            <a:spLocks noChangeArrowheads="1"/>
          </p:cNvSpPr>
          <p:nvPr/>
        </p:nvSpPr>
        <p:spPr bwMode="auto">
          <a:xfrm>
            <a:off x="7400925" y="36576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7ABFB6A-7F56-4AC8-9142-A9EDB2F4523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111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There is no Hamilton circuit in G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since G has a vertex of degree one.</a:t>
            </a:r>
          </a:p>
        </p:txBody>
      </p:sp>
      <p:sp>
        <p:nvSpPr>
          <p:cNvPr id="464900" name="Line 4"/>
          <p:cNvSpPr>
            <a:spLocks noChangeShapeType="1"/>
          </p:cNvSpPr>
          <p:nvPr/>
        </p:nvSpPr>
        <p:spPr bwMode="auto">
          <a:xfrm>
            <a:off x="2484438" y="2365375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01" name="Oval 5"/>
          <p:cNvSpPr>
            <a:spLocks noChangeArrowheads="1"/>
          </p:cNvSpPr>
          <p:nvPr/>
        </p:nvSpPr>
        <p:spPr bwMode="auto">
          <a:xfrm>
            <a:off x="2209800" y="385445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2727325" y="1766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64903" name="Oval 7"/>
          <p:cNvSpPr>
            <a:spLocks noChangeArrowheads="1"/>
          </p:cNvSpPr>
          <p:nvPr/>
        </p:nvSpPr>
        <p:spPr bwMode="auto">
          <a:xfrm>
            <a:off x="2227263" y="2003425"/>
            <a:ext cx="477837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2643188" y="3976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64905" name="Line 9"/>
          <p:cNvSpPr>
            <a:spLocks noChangeShapeType="1"/>
          </p:cNvSpPr>
          <p:nvPr/>
        </p:nvSpPr>
        <p:spPr bwMode="auto">
          <a:xfrm>
            <a:off x="4614863" y="2359025"/>
            <a:ext cx="0" cy="146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4937125" y="1766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64907" name="Oval 11"/>
          <p:cNvSpPr>
            <a:spLocks noChangeArrowheads="1"/>
          </p:cNvSpPr>
          <p:nvPr/>
        </p:nvSpPr>
        <p:spPr bwMode="auto">
          <a:xfrm>
            <a:off x="4357688" y="1997075"/>
            <a:ext cx="477837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2713038" y="2170113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09" name="Line 13"/>
          <p:cNvSpPr>
            <a:spLocks noChangeShapeType="1"/>
          </p:cNvSpPr>
          <p:nvPr/>
        </p:nvSpPr>
        <p:spPr bwMode="auto">
          <a:xfrm>
            <a:off x="2681288" y="4011613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10" name="Text Box 14"/>
          <p:cNvSpPr txBox="1">
            <a:spLocks noChangeArrowheads="1"/>
          </p:cNvSpPr>
          <p:nvPr/>
        </p:nvSpPr>
        <p:spPr bwMode="auto">
          <a:xfrm>
            <a:off x="4784725" y="405288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464911" name="Oval 15"/>
          <p:cNvSpPr>
            <a:spLocks noChangeArrowheads="1"/>
          </p:cNvSpPr>
          <p:nvPr/>
        </p:nvSpPr>
        <p:spPr bwMode="auto">
          <a:xfrm>
            <a:off x="6446838" y="199548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4912" name="Line 16"/>
          <p:cNvSpPr>
            <a:spLocks noChangeShapeType="1"/>
          </p:cNvSpPr>
          <p:nvPr/>
        </p:nvSpPr>
        <p:spPr bwMode="auto">
          <a:xfrm>
            <a:off x="4802188" y="216852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13" name="Text Box 17"/>
          <p:cNvSpPr txBox="1">
            <a:spLocks noChangeArrowheads="1"/>
          </p:cNvSpPr>
          <p:nvPr/>
        </p:nvSpPr>
        <p:spPr bwMode="auto">
          <a:xfrm>
            <a:off x="6843713" y="16906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464914" name="Oval 18"/>
          <p:cNvSpPr>
            <a:spLocks noChangeArrowheads="1"/>
          </p:cNvSpPr>
          <p:nvPr/>
        </p:nvSpPr>
        <p:spPr bwMode="auto">
          <a:xfrm>
            <a:off x="4343400" y="38481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3886200" y="420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AB40D29-9180-4D21-ACDC-CF969C28AE4E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4419600" y="35052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H</a:t>
            </a:r>
          </a:p>
        </p:txBody>
      </p:sp>
      <p:sp>
        <p:nvSpPr>
          <p:cNvPr id="46593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686800" cy="2057400"/>
          </a:xfrm>
          <a:noFill/>
          <a:ln/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All vertices have two degree.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But H has no Hamilton circuit, for any possible Hamilton circuit have to pass c twice.</a:t>
            </a:r>
          </a:p>
        </p:txBody>
      </p:sp>
      <p:sp>
        <p:nvSpPr>
          <p:cNvPr id="465924" name="Oval 4"/>
          <p:cNvSpPr>
            <a:spLocks noChangeArrowheads="1"/>
          </p:cNvSpPr>
          <p:nvPr/>
        </p:nvSpPr>
        <p:spPr bwMode="auto">
          <a:xfrm>
            <a:off x="2808288" y="1754188"/>
            <a:ext cx="628650" cy="3381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25" name="Oval 5"/>
          <p:cNvSpPr>
            <a:spLocks noChangeArrowheads="1"/>
          </p:cNvSpPr>
          <p:nvPr/>
        </p:nvSpPr>
        <p:spPr bwMode="auto">
          <a:xfrm>
            <a:off x="2808288" y="3457575"/>
            <a:ext cx="623887" cy="3349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26" name="Oval 6"/>
          <p:cNvSpPr>
            <a:spLocks noChangeArrowheads="1"/>
          </p:cNvSpPr>
          <p:nvPr/>
        </p:nvSpPr>
        <p:spPr bwMode="auto">
          <a:xfrm>
            <a:off x="5592763" y="3463925"/>
            <a:ext cx="631825" cy="33813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2133600" y="1689100"/>
            <a:ext cx="61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2274888" y="3338513"/>
            <a:ext cx="3365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6419850" y="1689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65930" name="Oval 10"/>
          <p:cNvSpPr>
            <a:spLocks noChangeArrowheads="1"/>
          </p:cNvSpPr>
          <p:nvPr/>
        </p:nvSpPr>
        <p:spPr bwMode="auto">
          <a:xfrm>
            <a:off x="5602288" y="1754188"/>
            <a:ext cx="631825" cy="3381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31" name="Line 11"/>
          <p:cNvSpPr>
            <a:spLocks noChangeShapeType="1"/>
          </p:cNvSpPr>
          <p:nvPr/>
        </p:nvSpPr>
        <p:spPr bwMode="auto">
          <a:xfrm flipH="1" flipV="1">
            <a:off x="3192463" y="2068513"/>
            <a:ext cx="2725737" cy="1398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2" name="Line 12"/>
          <p:cNvSpPr>
            <a:spLocks noChangeShapeType="1"/>
          </p:cNvSpPr>
          <p:nvPr/>
        </p:nvSpPr>
        <p:spPr bwMode="auto">
          <a:xfrm flipV="1">
            <a:off x="3268663" y="2068513"/>
            <a:ext cx="2528887" cy="1398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>
            <a:off x="3143250" y="2079625"/>
            <a:ext cx="0" cy="1370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5029200" y="25146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465936" name="Oval 16"/>
          <p:cNvSpPr>
            <a:spLocks noChangeArrowheads="1"/>
          </p:cNvSpPr>
          <p:nvPr/>
        </p:nvSpPr>
        <p:spPr bwMode="auto">
          <a:xfrm>
            <a:off x="4278313" y="2579688"/>
            <a:ext cx="630237" cy="3381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>
            <a:off x="6324600" y="3352800"/>
            <a:ext cx="3175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465940" name="Line 20"/>
          <p:cNvSpPr>
            <a:spLocks noChangeShapeType="1"/>
          </p:cNvSpPr>
          <p:nvPr/>
        </p:nvSpPr>
        <p:spPr bwMode="auto">
          <a:xfrm>
            <a:off x="5918200" y="2079625"/>
            <a:ext cx="0" cy="1370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FBD9AA5-C20E-4E11-A75D-DB5B9FEAB84A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91000"/>
            <a:ext cx="86868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We can form a Hamilton circuit in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Kn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beginning at any vertex.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Such a circuit can be built by visiting vertices in any order we choose, which is possible since there are edges in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Kn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between any two vertices.</a:t>
            </a:r>
          </a:p>
        </p:txBody>
      </p:sp>
      <p:pic>
        <p:nvPicPr>
          <p:cNvPr id="466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93850"/>
            <a:ext cx="87630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E674FCD-BD86-4117-A382-0FABB926D753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Surprisingly, there are no known simple necessary and sufficient criteria for the existence of Hamilton circuits.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However, some sufficient criteria are know.</a:t>
            </a:r>
          </a:p>
        </p:txBody>
      </p:sp>
    </p:spTree>
    <p:extLst>
      <p:ext uri="{BB962C8B-B14F-4D97-AF65-F5344CB8AC3E}">
        <p14:creationId xmlns:p14="http://schemas.microsoft.com/office/powerpoint/2010/main" val="24894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542492-77B9-46E5-BABA-18AB94443F1C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Sufficient conditions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Dirac’s theorem: Let G be a connected simple graph.  If 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has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3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vertices  and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deg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)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/2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   then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has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Hamilton circuit.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Ore’s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theorem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: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Let G be a connected simple graph.  If 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has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3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vertices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deg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)+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deg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)≥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for every pair 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non-adjacent nodes, then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has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Hamilton circuit.  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Hamilton path.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BE4C-8378-48DB-BCE1-0BB4A29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38FB7-5044-44D7-A8F9-B34D3708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" y="2066839"/>
            <a:ext cx="9135750" cy="2857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924964-4D2B-442A-AFE7-750A7D60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773"/>
            <a:ext cx="9144000" cy="28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019CE8B-5465-4117-B9F4-426D0C2F228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B64D274-7F3C-4F8C-BBD0-7E96842EA58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3276600"/>
            <a:ext cx="3124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Euler Paths and Circuit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E73B4-4606-41B0-894E-ED776169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C573-0AAF-4B90-BCD1-C94E9043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6C1F8-B9F3-436B-B9C8-F8DBB2D3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6FA69D-BC5D-4E23-95A3-7E66C344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22286"/>
            <a:ext cx="9144000" cy="62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1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5413B-1C49-4B4A-AE58-7FA2FB06008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Fallacies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Fallacy 1.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q )  p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Fallacy 2 :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 p )  q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Fallacy 1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is called the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fallacy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of affirming the conclusion.</a:t>
            </a:r>
            <a:r>
              <a:rPr lang="zh-CN" altLang="en-US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肯定结论谬论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Fact 1.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q ) ! p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Fact 2 :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 p )!  q  </a:t>
            </a: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8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90B9368-99BB-4E4C-B428-4C280DA72ECA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Both Ore’s Theorem and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Diac’s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Theorem provide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sufficient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conditions for a connected simple graph to have a Hamilton circuit.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However, the theorems do not provide necessary conditions for the existence of a Hamilton circuit.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C5, C6 do not meet the requirements of previous theorem, however they have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Hamilton circuits.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715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7FE8740-8CC0-47ED-9208-ACB43C547CD3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best algorithm known for finding a Hamilton circuit in a graph or determining that no such circuit exist have exponential worst-case time complexity.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Finding an algorithm that solves this problem with polynomial worst-case time complexity would be a major accomplishment because it has been proved to be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NP-complete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6AF86DE-2604-4AC8-9AB9-98FD2548021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Application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Hamilton circuits and paths can be used to solve practical problems.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Traveling salesman problem asks for the shortest route a traveling salesman should take to visit a set of cities.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problem reduces to finding a Hamilton circuit in a complete graph such that the total weight of its edges is as small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DACB11-FE85-4A2E-AF65-AC090D6278AA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uler circuit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VS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on circuit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uler circuit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a graph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simple circuit containing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every 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dge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of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b="1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on circuit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circuit that traverses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each ver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ex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exactly once.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Common: they both are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simple circuits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connected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graphs.</a:t>
            </a:r>
          </a:p>
          <a:p>
            <a:endParaRPr lang="en-US" altLang="zh-CN" sz="4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uler circuit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VS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Hamil</a:t>
            </a:r>
            <a:r>
              <a:rPr lang="en-US" altLang="zh-CN" i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on circuit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Difference: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1. 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uler circuit and 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uler path are mutual exclusive; Hamil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on circuit  and Hamil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on path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possibly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coexists.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2.  determining a  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uler circuit  is easy, while determining  a Hamil</a:t>
            </a:r>
            <a:r>
              <a:rPr lang="en-US" altLang="zh-CN" b="1" u="sng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on circuit   is very hard, NPC.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74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应用题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背景</a:t>
                </a:r>
                <a:r>
                  <a:rPr lang="en-US" altLang="zh-CN" dirty="0"/>
                  <a:t>:  7</a:t>
                </a:r>
                <a:r>
                  <a:rPr lang="zh-CN" altLang="en-US" dirty="0"/>
                  <a:t>天安排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门考试</a:t>
                </a:r>
                <a:r>
                  <a:rPr lang="en-US" altLang="zh-CN" dirty="0"/>
                  <a:t>, 1</a:t>
                </a:r>
                <a:r>
                  <a:rPr lang="zh-CN" altLang="en-US" dirty="0"/>
                  <a:t>天考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要求是同一位教师所任的课程不能连续考</a:t>
                </a:r>
                <a:r>
                  <a:rPr lang="en-US" altLang="zh-CN" dirty="0"/>
                  <a:t>. </a:t>
                </a:r>
              </a:p>
              <a:p>
                <a:r>
                  <a:rPr lang="zh-CN" altLang="en-US" dirty="0"/>
                  <a:t>求证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如果每位老师担任的课程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4, </a:t>
                </a:r>
                <a:r>
                  <a:rPr lang="zh-CN" altLang="en-US" dirty="0"/>
                  <a:t>那么那么上述问题有解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关键点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如何建模</a:t>
                </a:r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598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345F-C02C-48CF-A1E5-29BCE6F0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历史上的考题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F623-2687-4FAA-BD13-E4DA4E7E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Which of the given graphs can be written in one stroke? </a:t>
            </a:r>
            <a:endParaRPr lang="zh-CN" altLang="en-US" sz="6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C863B-62D0-43CB-ABF1-FCED1983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E6C18B9B-8673-4A20-AFE3-341B7914AA5C}"/>
              </a:ext>
            </a:extLst>
          </p:cNvPr>
          <p:cNvSpPr txBox="1">
            <a:spLocks/>
          </p:cNvSpPr>
          <p:nvPr/>
        </p:nvSpPr>
        <p:spPr bwMode="auto">
          <a:xfrm>
            <a:off x="3505200" y="73152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85EC4F0-B81F-4A14-83FB-2430005A514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663AB34-6F5C-46C3-B70A-D64D24516D18}"/>
              </a:ext>
            </a:extLst>
          </p:cNvPr>
          <p:cNvGrpSpPr/>
          <p:nvPr/>
        </p:nvGrpSpPr>
        <p:grpSpPr>
          <a:xfrm rot="21216504">
            <a:off x="2352625" y="3360731"/>
            <a:ext cx="462280" cy="452120"/>
            <a:chOff x="0" y="0"/>
            <a:chExt cx="462280" cy="45212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EF36E45-34A5-4BE7-85DC-1217A3FE32BA}"/>
                </a:ext>
              </a:extLst>
            </p:cNvPr>
            <p:cNvSpPr/>
            <p:nvPr/>
          </p:nvSpPr>
          <p:spPr>
            <a:xfrm>
              <a:off x="0" y="0"/>
              <a:ext cx="462280" cy="45212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7" name="直线连接符 11106">
              <a:extLst>
                <a:ext uri="{FF2B5EF4-FFF2-40B4-BE49-F238E27FC236}">
                  <a16:creationId xmlns:a16="http://schemas.microsoft.com/office/drawing/2014/main" id="{78BA65AA-30B4-46A5-812F-FDCDD07C3F82}"/>
                </a:ext>
              </a:extLst>
            </p:cNvPr>
            <p:cNvCxnSpPr/>
            <p:nvPr/>
          </p:nvCxnSpPr>
          <p:spPr>
            <a:xfrm>
              <a:off x="228600" y="0"/>
              <a:ext cx="0" cy="452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D4767E7-0268-4EFB-AAE8-57FD04E0D3CD}"/>
                </a:ext>
              </a:extLst>
            </p:cNvPr>
            <p:cNvSpPr/>
            <p:nvPr/>
          </p:nvSpPr>
          <p:spPr>
            <a:xfrm>
              <a:off x="76200" y="81280"/>
              <a:ext cx="304800" cy="294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190AE5-9BF3-4C84-8BA8-1678E3C34AB2}"/>
              </a:ext>
            </a:extLst>
          </p:cNvPr>
          <p:cNvGrpSpPr/>
          <p:nvPr/>
        </p:nvGrpSpPr>
        <p:grpSpPr>
          <a:xfrm rot="21216504">
            <a:off x="4489044" y="3276522"/>
            <a:ext cx="462280" cy="452120"/>
            <a:chOff x="0" y="0"/>
            <a:chExt cx="462280" cy="45212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8847CB2-13D5-4FA0-A141-A1E15E50D86C}"/>
                </a:ext>
              </a:extLst>
            </p:cNvPr>
            <p:cNvSpPr/>
            <p:nvPr/>
          </p:nvSpPr>
          <p:spPr>
            <a:xfrm>
              <a:off x="0" y="0"/>
              <a:ext cx="462280" cy="45212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1" name="直线连接符 11109">
              <a:extLst>
                <a:ext uri="{FF2B5EF4-FFF2-40B4-BE49-F238E27FC236}">
                  <a16:creationId xmlns:a16="http://schemas.microsoft.com/office/drawing/2014/main" id="{468A288C-7A67-4DEC-925F-191061CDBAAB}"/>
                </a:ext>
              </a:extLst>
            </p:cNvPr>
            <p:cNvCxnSpPr/>
            <p:nvPr/>
          </p:nvCxnSpPr>
          <p:spPr>
            <a:xfrm>
              <a:off x="81280" y="60960"/>
              <a:ext cx="0" cy="3403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连接符 11110">
              <a:extLst>
                <a:ext uri="{FF2B5EF4-FFF2-40B4-BE49-F238E27FC236}">
                  <a16:creationId xmlns:a16="http://schemas.microsoft.com/office/drawing/2014/main" id="{2ED82736-71F3-4EAD-8944-510037C6BA78}"/>
                </a:ext>
              </a:extLst>
            </p:cNvPr>
            <p:cNvCxnSpPr/>
            <p:nvPr/>
          </p:nvCxnSpPr>
          <p:spPr>
            <a:xfrm>
              <a:off x="386080" y="60960"/>
              <a:ext cx="0" cy="3403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线连接符 11111">
              <a:extLst>
                <a:ext uri="{FF2B5EF4-FFF2-40B4-BE49-F238E27FC236}">
                  <a16:creationId xmlns:a16="http://schemas.microsoft.com/office/drawing/2014/main" id="{E5F31B51-9E88-4458-9D30-DD2E3ADA76E2}"/>
                </a:ext>
              </a:extLst>
            </p:cNvPr>
            <p:cNvCxnSpPr/>
            <p:nvPr/>
          </p:nvCxnSpPr>
          <p:spPr>
            <a:xfrm>
              <a:off x="81280" y="66040"/>
              <a:ext cx="304800" cy="335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连接符 11112">
              <a:extLst>
                <a:ext uri="{FF2B5EF4-FFF2-40B4-BE49-F238E27FC236}">
                  <a16:creationId xmlns:a16="http://schemas.microsoft.com/office/drawing/2014/main" id="{F0DA1EE2-E53C-49CD-B6AD-EBAB9D3E063A}"/>
                </a:ext>
              </a:extLst>
            </p:cNvPr>
            <p:cNvCxnSpPr/>
            <p:nvPr/>
          </p:nvCxnSpPr>
          <p:spPr>
            <a:xfrm flipV="1">
              <a:off x="86360" y="66040"/>
              <a:ext cx="306070" cy="335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C0E204-BA48-46A1-91E8-6F28F46BB7AA}"/>
              </a:ext>
            </a:extLst>
          </p:cNvPr>
          <p:cNvGrpSpPr/>
          <p:nvPr/>
        </p:nvGrpSpPr>
        <p:grpSpPr>
          <a:xfrm rot="21216504">
            <a:off x="4595344" y="4558474"/>
            <a:ext cx="462280" cy="457200"/>
            <a:chOff x="0" y="0"/>
            <a:chExt cx="462280" cy="4572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C0ED16A-BE4A-4E8D-9405-3F2243CF1CA8}"/>
                </a:ext>
              </a:extLst>
            </p:cNvPr>
            <p:cNvSpPr/>
            <p:nvPr/>
          </p:nvSpPr>
          <p:spPr>
            <a:xfrm>
              <a:off x="0" y="0"/>
              <a:ext cx="462280" cy="45212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7" name="直线连接符 11122">
              <a:extLst>
                <a:ext uri="{FF2B5EF4-FFF2-40B4-BE49-F238E27FC236}">
                  <a16:creationId xmlns:a16="http://schemas.microsoft.com/office/drawing/2014/main" id="{B09DA257-79A3-4882-A6C9-D962EADB34B5}"/>
                </a:ext>
              </a:extLst>
            </p:cNvPr>
            <p:cNvCxnSpPr/>
            <p:nvPr/>
          </p:nvCxnSpPr>
          <p:spPr>
            <a:xfrm flipV="1">
              <a:off x="233680" y="45720"/>
              <a:ext cx="121920" cy="406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连接符 11123">
              <a:extLst>
                <a:ext uri="{FF2B5EF4-FFF2-40B4-BE49-F238E27FC236}">
                  <a16:creationId xmlns:a16="http://schemas.microsoft.com/office/drawing/2014/main" id="{58A3CD2A-6404-4D8C-AA9F-69BD84F84DDE}"/>
                </a:ext>
              </a:extLst>
            </p:cNvPr>
            <p:cNvCxnSpPr/>
            <p:nvPr/>
          </p:nvCxnSpPr>
          <p:spPr>
            <a:xfrm flipV="1">
              <a:off x="238760" y="162560"/>
              <a:ext cx="213360" cy="264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连接符 11124">
              <a:extLst>
                <a:ext uri="{FF2B5EF4-FFF2-40B4-BE49-F238E27FC236}">
                  <a16:creationId xmlns:a16="http://schemas.microsoft.com/office/drawing/2014/main" id="{5CC173CA-0AB8-4539-92B8-6F3335B27C59}"/>
                </a:ext>
              </a:extLst>
            </p:cNvPr>
            <p:cNvCxnSpPr/>
            <p:nvPr/>
          </p:nvCxnSpPr>
          <p:spPr>
            <a:xfrm flipH="1" flipV="1">
              <a:off x="106680" y="45720"/>
              <a:ext cx="121920" cy="406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连接符 11125">
              <a:extLst>
                <a:ext uri="{FF2B5EF4-FFF2-40B4-BE49-F238E27FC236}">
                  <a16:creationId xmlns:a16="http://schemas.microsoft.com/office/drawing/2014/main" id="{38F1227C-B6C9-48DE-BEC3-2CEF28C5C456}"/>
                </a:ext>
              </a:extLst>
            </p:cNvPr>
            <p:cNvCxnSpPr/>
            <p:nvPr/>
          </p:nvCxnSpPr>
          <p:spPr>
            <a:xfrm flipH="1" flipV="1">
              <a:off x="5080" y="162560"/>
              <a:ext cx="228600" cy="2895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连接符 31">
              <a:extLst>
                <a:ext uri="{FF2B5EF4-FFF2-40B4-BE49-F238E27FC236}">
                  <a16:creationId xmlns:a16="http://schemas.microsoft.com/office/drawing/2014/main" id="{E5FB490C-381B-4F72-B77E-0E355854B905}"/>
                </a:ext>
              </a:extLst>
            </p:cNvPr>
            <p:cNvCxnSpPr/>
            <p:nvPr/>
          </p:nvCxnSpPr>
          <p:spPr>
            <a:xfrm flipH="1" flipV="1">
              <a:off x="228600" y="5080"/>
              <a:ext cx="5080" cy="452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C0047C0-FD7F-453A-9BD2-A5819C21C15D}"/>
              </a:ext>
            </a:extLst>
          </p:cNvPr>
          <p:cNvGrpSpPr/>
          <p:nvPr/>
        </p:nvGrpSpPr>
        <p:grpSpPr>
          <a:xfrm rot="21216504">
            <a:off x="2322395" y="4512875"/>
            <a:ext cx="467360" cy="452120"/>
            <a:chOff x="0" y="0"/>
            <a:chExt cx="467360" cy="452120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30C07DD-6AC4-4D2C-97A3-8D961301C239}"/>
                </a:ext>
              </a:extLst>
            </p:cNvPr>
            <p:cNvSpPr/>
            <p:nvPr/>
          </p:nvSpPr>
          <p:spPr>
            <a:xfrm>
              <a:off x="5080" y="0"/>
              <a:ext cx="462280" cy="45212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4" name="直线连接符 10864">
              <a:extLst>
                <a:ext uri="{FF2B5EF4-FFF2-40B4-BE49-F238E27FC236}">
                  <a16:creationId xmlns:a16="http://schemas.microsoft.com/office/drawing/2014/main" id="{B7607091-7F80-4B0D-B045-429147622BD5}"/>
                </a:ext>
              </a:extLst>
            </p:cNvPr>
            <p:cNvCxnSpPr/>
            <p:nvPr/>
          </p:nvCxnSpPr>
          <p:spPr>
            <a:xfrm flipV="1">
              <a:off x="0" y="0"/>
              <a:ext cx="238760" cy="2336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连接符 10865">
              <a:extLst>
                <a:ext uri="{FF2B5EF4-FFF2-40B4-BE49-F238E27FC236}">
                  <a16:creationId xmlns:a16="http://schemas.microsoft.com/office/drawing/2014/main" id="{45893B8A-C9CA-4F47-ACF1-A3A81CC2D24A}"/>
                </a:ext>
              </a:extLst>
            </p:cNvPr>
            <p:cNvCxnSpPr/>
            <p:nvPr/>
          </p:nvCxnSpPr>
          <p:spPr>
            <a:xfrm flipH="1" flipV="1">
              <a:off x="233680" y="0"/>
              <a:ext cx="228600" cy="20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线连接符 10866">
              <a:extLst>
                <a:ext uri="{FF2B5EF4-FFF2-40B4-BE49-F238E27FC236}">
                  <a16:creationId xmlns:a16="http://schemas.microsoft.com/office/drawing/2014/main" id="{EB9D99CF-98D7-4803-BE71-DEEB2103BC52}"/>
                </a:ext>
              </a:extLst>
            </p:cNvPr>
            <p:cNvCxnSpPr>
              <a:cxnSpLocks/>
            </p:cNvCxnSpPr>
            <p:nvPr/>
          </p:nvCxnSpPr>
          <p:spPr>
            <a:xfrm>
              <a:off x="5080" y="226060"/>
              <a:ext cx="231140" cy="2260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连接符 10867">
              <a:extLst>
                <a:ext uri="{FF2B5EF4-FFF2-40B4-BE49-F238E27FC236}">
                  <a16:creationId xmlns:a16="http://schemas.microsoft.com/office/drawing/2014/main" id="{08FA895F-F9BD-4303-B456-215AC3932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" y="226060"/>
              <a:ext cx="231140" cy="2260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连接符 10868">
              <a:extLst>
                <a:ext uri="{FF2B5EF4-FFF2-40B4-BE49-F238E27FC236}">
                  <a16:creationId xmlns:a16="http://schemas.microsoft.com/office/drawing/2014/main" id="{02525A25-BBA3-4F8F-BF2B-09970E158D48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0" y="117475"/>
              <a:ext cx="228600" cy="2305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连接符 10869">
              <a:extLst>
                <a:ext uri="{FF2B5EF4-FFF2-40B4-BE49-F238E27FC236}">
                  <a16:creationId xmlns:a16="http://schemas.microsoft.com/office/drawing/2014/main" id="{5E266259-ECAC-453C-9AF6-25284620C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0" y="117475"/>
              <a:ext cx="231140" cy="2305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ctangle 111">
            <a:extLst>
              <a:ext uri="{FF2B5EF4-FFF2-40B4-BE49-F238E27FC236}">
                <a16:creationId xmlns:a16="http://schemas.microsoft.com/office/drawing/2014/main" id="{B067E2F2-2370-448E-9741-B106659D4B50}"/>
              </a:ext>
            </a:extLst>
          </p:cNvPr>
          <p:cNvSpPr>
            <a:spLocks noChangeArrowheads="1"/>
          </p:cNvSpPr>
          <p:nvPr/>
        </p:nvSpPr>
        <p:spPr bwMode="auto">
          <a:xfrm rot="21216504">
            <a:off x="3810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hangingPunct="0"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A)  								B)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7FA049C-466A-481A-9AA4-6A70D1CD0F2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Konigsberg Seven Bridges Problem</a:t>
            </a:r>
          </a:p>
        </p:txBody>
      </p:sp>
      <p:pic>
        <p:nvPicPr>
          <p:cNvPr id="423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58200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D0FA25A-A061-406B-BF04-6FD9FBE83429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 4</a:t>
            </a:r>
          </a:p>
          <a:p>
            <a:r>
              <a:rPr lang="en-US" altLang="zh-CN" b="1" dirty="0">
                <a:ea typeface="宋体" pitchFamily="2" charset="-122"/>
              </a:rPr>
              <a:t> 10</a:t>
            </a:r>
          </a:p>
          <a:p>
            <a:r>
              <a:rPr lang="en-US" altLang="zh-CN" b="1" dirty="0">
                <a:ea typeface="宋体" pitchFamily="2" charset="-122"/>
              </a:rPr>
              <a:t> 16</a:t>
            </a:r>
            <a:r>
              <a:rPr lang="en-US" altLang="zh-CN" b="1">
                <a:ea typeface="宋体" pitchFamily="2" charset="-122"/>
              </a:rPr>
              <a:t>, 19       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C2F2-2938-44BB-9389-E6D7EE5570BF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9A29CF3-3A95-4E6A-B5EF-34B7756AF2FF}" type="slidenum">
              <a:rPr lang="en-US" altLang="zh-CN" sz="1200">
                <a:latin typeface="+mn-lt"/>
              </a:rPr>
              <a:pPr algn="r">
                <a:defRPr/>
              </a:pPr>
              <a:t>51</a:t>
            </a:fld>
            <a:endParaRPr lang="en-US" altLang="zh-CN" sz="1200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8.5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C35155D-6703-4D12-8D02-CE1C6642BBE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Konigsberg Seven Bridges Problem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610600" cy="2133600"/>
          </a:xfrm>
        </p:spPr>
        <p:txBody>
          <a:bodyPr/>
          <a:lstStyle/>
          <a:p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The Swiss mathematician Leonhard Euler solved this problem. His solution, published in 1736, may be the first use of graph theory.</a:t>
            </a:r>
          </a:p>
          <a:p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Euler studied the problem by using a multiple graph.</a:t>
            </a:r>
          </a:p>
        </p:txBody>
      </p:sp>
      <p:pic>
        <p:nvPicPr>
          <p:cNvPr id="424964" name="Picture 4" descr="konigs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1300"/>
            <a:ext cx="45847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1508125" y="38862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</a:rPr>
              <a:t>The original problem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5410200" y="3886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</a:rPr>
              <a:t>Equivalent multigraph</a:t>
            </a:r>
          </a:p>
        </p:txBody>
      </p:sp>
      <p:pic>
        <p:nvPicPr>
          <p:cNvPr id="424967" name="Picture 7" descr="GS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47825"/>
            <a:ext cx="2514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  <p:bldP spid="4249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B0C3355-1E2B-4511-BB9E-23D01D5984D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Euler circuit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868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1: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Euler circuit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 a graph G is simple circuit containing every edge of G.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Euler path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 G is a simple path containing every edge of G.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89124" name="Picture 4" descr="GS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2971800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1219200" y="44196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C1602"/>
                </a:solidFill>
                <a:latin typeface="Times New Roman" pitchFamily="18" charset="0"/>
              </a:rPr>
              <a:t>No solution!!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AC16E32-31C0-4AA5-8408-6C352FBBD7D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grpSp>
        <p:nvGrpSpPr>
          <p:cNvPr id="426083" name="Group 99"/>
          <p:cNvGrpSpPr>
            <a:grpSpLocks/>
          </p:cNvGrpSpPr>
          <p:nvPr/>
        </p:nvGrpSpPr>
        <p:grpSpPr bwMode="auto">
          <a:xfrm>
            <a:off x="2819400" y="1674813"/>
            <a:ext cx="2859088" cy="2439987"/>
            <a:chOff x="96" y="950"/>
            <a:chExt cx="1801" cy="1537"/>
          </a:xfrm>
        </p:grpSpPr>
        <p:sp>
          <p:nvSpPr>
            <p:cNvPr id="425989" name="Oval 5"/>
            <p:cNvSpPr>
              <a:spLocks noChangeArrowheads="1"/>
            </p:cNvSpPr>
            <p:nvPr/>
          </p:nvSpPr>
          <p:spPr bwMode="auto">
            <a:xfrm>
              <a:off x="353" y="997"/>
              <a:ext cx="239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990" name="Oval 6"/>
            <p:cNvSpPr>
              <a:spLocks noChangeArrowheads="1"/>
            </p:cNvSpPr>
            <p:nvPr/>
          </p:nvSpPr>
          <p:spPr bwMode="auto">
            <a:xfrm>
              <a:off x="353" y="2010"/>
              <a:ext cx="237" cy="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991" name="Oval 7"/>
            <p:cNvSpPr>
              <a:spLocks noChangeArrowheads="1"/>
            </p:cNvSpPr>
            <p:nvPr/>
          </p:nvSpPr>
          <p:spPr bwMode="auto">
            <a:xfrm>
              <a:off x="1407" y="2031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992" name="Text Box 8"/>
            <p:cNvSpPr txBox="1">
              <a:spLocks noChangeArrowheads="1"/>
            </p:cNvSpPr>
            <p:nvPr/>
          </p:nvSpPr>
          <p:spPr bwMode="auto">
            <a:xfrm>
              <a:off x="96" y="950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5993" name="Text Box 9"/>
            <p:cNvSpPr txBox="1">
              <a:spLocks noChangeArrowheads="1"/>
            </p:cNvSpPr>
            <p:nvPr/>
          </p:nvSpPr>
          <p:spPr bwMode="auto">
            <a:xfrm>
              <a:off x="108" y="19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5994" name="Text Box 10"/>
            <p:cNvSpPr txBox="1">
              <a:spLocks noChangeArrowheads="1"/>
            </p:cNvSpPr>
            <p:nvPr/>
          </p:nvSpPr>
          <p:spPr bwMode="auto">
            <a:xfrm>
              <a:off x="1685" y="950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5995" name="Oval 11"/>
            <p:cNvSpPr>
              <a:spLocks noChangeArrowheads="1"/>
            </p:cNvSpPr>
            <p:nvPr/>
          </p:nvSpPr>
          <p:spPr bwMode="auto">
            <a:xfrm>
              <a:off x="1416" y="997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996" name="Line 12"/>
            <p:cNvSpPr>
              <a:spLocks noChangeShapeType="1"/>
            </p:cNvSpPr>
            <p:nvPr/>
          </p:nvSpPr>
          <p:spPr bwMode="auto">
            <a:xfrm flipH="1" flipV="1">
              <a:off x="499" y="1184"/>
              <a:ext cx="1037" cy="8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7" name="Line 13"/>
            <p:cNvSpPr>
              <a:spLocks noChangeShapeType="1"/>
            </p:cNvSpPr>
            <p:nvPr/>
          </p:nvSpPr>
          <p:spPr bwMode="auto">
            <a:xfrm flipV="1">
              <a:off x="528" y="1184"/>
              <a:ext cx="962" cy="8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8" name="Line 14"/>
            <p:cNvSpPr>
              <a:spLocks noChangeShapeType="1"/>
            </p:cNvSpPr>
            <p:nvPr/>
          </p:nvSpPr>
          <p:spPr bwMode="auto">
            <a:xfrm>
              <a:off x="589" y="1094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9" name="Line 15"/>
            <p:cNvSpPr>
              <a:spLocks noChangeShapeType="1"/>
            </p:cNvSpPr>
            <p:nvPr/>
          </p:nvSpPr>
          <p:spPr bwMode="auto">
            <a:xfrm>
              <a:off x="573" y="2122"/>
              <a:ext cx="8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0" name="Text Box 16"/>
            <p:cNvSpPr txBox="1">
              <a:spLocks noChangeArrowheads="1"/>
            </p:cNvSpPr>
            <p:nvPr/>
          </p:nvSpPr>
          <p:spPr bwMode="auto">
            <a:xfrm>
              <a:off x="1690" y="1977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6001" name="Oval 17"/>
            <p:cNvSpPr>
              <a:spLocks noChangeArrowheads="1"/>
            </p:cNvSpPr>
            <p:nvPr/>
          </p:nvSpPr>
          <p:spPr bwMode="auto">
            <a:xfrm>
              <a:off x="912" y="1488"/>
              <a:ext cx="240" cy="20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6002" name="Text Box 18"/>
            <p:cNvSpPr txBox="1">
              <a:spLocks noChangeArrowheads="1"/>
            </p:cNvSpPr>
            <p:nvPr/>
          </p:nvSpPr>
          <p:spPr bwMode="auto">
            <a:xfrm>
              <a:off x="1200" y="1488"/>
              <a:ext cx="20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26038" name="Rectangle 54"/>
            <p:cNvSpPr>
              <a:spLocks noChangeArrowheads="1"/>
            </p:cNvSpPr>
            <p:nvPr/>
          </p:nvSpPr>
          <p:spPr bwMode="auto">
            <a:xfrm>
              <a:off x="846" y="2160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隶书" pitchFamily="49" charset="-122"/>
                </a:rPr>
                <a:t>G1</a:t>
              </a:r>
              <a:endParaRPr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426084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610600" cy="1752600"/>
          </a:xfrm>
          <a:noFill/>
          <a:ln/>
        </p:spPr>
        <p:txBody>
          <a:bodyPr/>
          <a:lstStyle/>
          <a:p>
            <a:r>
              <a:rPr lang="en-US" altLang="zh-CN" b="1">
                <a:ea typeface="宋体" pitchFamily="2" charset="-122"/>
              </a:rPr>
              <a:t>The graph G1 has an Euler circuit, for example a, e, c, d, e, b,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8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435A518-2715-4027-93BF-A4EB99FCC32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18034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G2 does not have an Euler circuit.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G2 does not have an Euler path, either.</a:t>
            </a:r>
          </a:p>
        </p:txBody>
      </p:sp>
      <p:grpSp>
        <p:nvGrpSpPr>
          <p:cNvPr id="427012" name="Group 4"/>
          <p:cNvGrpSpPr>
            <a:grpSpLocks/>
          </p:cNvGrpSpPr>
          <p:nvPr/>
        </p:nvGrpSpPr>
        <p:grpSpPr bwMode="auto">
          <a:xfrm>
            <a:off x="2743200" y="1552575"/>
            <a:ext cx="3536950" cy="2724150"/>
            <a:chOff x="1920" y="976"/>
            <a:chExt cx="1779" cy="1522"/>
          </a:xfrm>
        </p:grpSpPr>
        <p:sp>
          <p:nvSpPr>
            <p:cNvPr id="427013" name="Line 5"/>
            <p:cNvSpPr>
              <a:spLocks noChangeShapeType="1"/>
            </p:cNvSpPr>
            <p:nvPr/>
          </p:nvSpPr>
          <p:spPr bwMode="auto">
            <a:xfrm>
              <a:off x="2304" y="120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14" name="Line 6"/>
            <p:cNvSpPr>
              <a:spLocks noChangeShapeType="1"/>
            </p:cNvSpPr>
            <p:nvPr/>
          </p:nvSpPr>
          <p:spPr bwMode="auto">
            <a:xfrm>
              <a:off x="3369" y="120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7015" name="Group 7"/>
            <p:cNvGrpSpPr>
              <a:grpSpLocks/>
            </p:cNvGrpSpPr>
            <p:nvPr/>
          </p:nvGrpSpPr>
          <p:grpSpPr bwMode="auto">
            <a:xfrm>
              <a:off x="1920" y="976"/>
              <a:ext cx="1779" cy="1522"/>
              <a:chOff x="1920" y="976"/>
              <a:chExt cx="1779" cy="1522"/>
            </a:xfrm>
          </p:grpSpPr>
          <p:grpSp>
            <p:nvGrpSpPr>
              <p:cNvPr id="427016" name="Group 8"/>
              <p:cNvGrpSpPr>
                <a:grpSpLocks/>
              </p:cNvGrpSpPr>
              <p:nvPr/>
            </p:nvGrpSpPr>
            <p:grpSpPr bwMode="auto">
              <a:xfrm>
                <a:off x="1920" y="976"/>
                <a:ext cx="1779" cy="1283"/>
                <a:chOff x="384" y="966"/>
                <a:chExt cx="1779" cy="1283"/>
              </a:xfrm>
            </p:grpSpPr>
            <p:sp>
              <p:nvSpPr>
                <p:cNvPr id="427017" name="Oval 9"/>
                <p:cNvSpPr>
                  <a:spLocks noChangeArrowheads="1"/>
                </p:cNvSpPr>
                <p:nvPr/>
              </p:nvSpPr>
              <p:spPr bwMode="auto">
                <a:xfrm>
                  <a:off x="641" y="997"/>
                  <a:ext cx="239" cy="201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018" name="Oval 10"/>
                <p:cNvSpPr>
                  <a:spLocks noChangeArrowheads="1"/>
                </p:cNvSpPr>
                <p:nvPr/>
              </p:nvSpPr>
              <p:spPr bwMode="auto">
                <a:xfrm>
                  <a:off x="641" y="2010"/>
                  <a:ext cx="237" cy="200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019" name="Oval 11"/>
                <p:cNvSpPr>
                  <a:spLocks noChangeArrowheads="1"/>
                </p:cNvSpPr>
                <p:nvPr/>
              </p:nvSpPr>
              <p:spPr bwMode="auto">
                <a:xfrm>
                  <a:off x="1695" y="2031"/>
                  <a:ext cx="240" cy="201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0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" y="966"/>
                  <a:ext cx="235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400" i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270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8" y="1949"/>
                  <a:ext cx="169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400" i="1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70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94" y="967"/>
                  <a:ext cx="16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400" i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27023" name="Oval 15"/>
                <p:cNvSpPr>
                  <a:spLocks noChangeArrowheads="1"/>
                </p:cNvSpPr>
                <p:nvPr/>
              </p:nvSpPr>
              <p:spPr bwMode="auto">
                <a:xfrm>
                  <a:off x="1704" y="997"/>
                  <a:ext cx="240" cy="201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02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787" y="1184"/>
                  <a:ext cx="1037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0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16" y="1184"/>
                  <a:ext cx="962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026" name="Line 18"/>
                <p:cNvSpPr>
                  <a:spLocks noChangeShapeType="1"/>
                </p:cNvSpPr>
                <p:nvPr/>
              </p:nvSpPr>
              <p:spPr bwMode="auto">
                <a:xfrm>
                  <a:off x="877" y="1094"/>
                  <a:ext cx="8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027" name="Line 19"/>
                <p:cNvSpPr>
                  <a:spLocks noChangeShapeType="1"/>
                </p:cNvSpPr>
                <p:nvPr/>
              </p:nvSpPr>
              <p:spPr bwMode="auto">
                <a:xfrm>
                  <a:off x="861" y="2122"/>
                  <a:ext cx="8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02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98" y="1994"/>
                  <a:ext cx="161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400" i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27029" name="Oval 21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240" cy="201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0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08" y="1505"/>
                  <a:ext cx="160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400" i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427031" name="Rectangle 23"/>
              <p:cNvSpPr>
                <a:spLocks noChangeArrowheads="1"/>
              </p:cNvSpPr>
              <p:nvPr/>
            </p:nvSpPr>
            <p:spPr bwMode="auto">
              <a:xfrm>
                <a:off x="2688" y="2208"/>
                <a:ext cx="321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  <a:ea typeface="隶书" pitchFamily="49" charset="-122"/>
                  </a:rPr>
                  <a:t>G2</a:t>
                </a:r>
                <a:endParaRPr lang="zh-CN" altLang="en-US" sz="2800" b="1">
                  <a:latin typeface="Times New Roman" pitchFamily="18" charset="0"/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5425</TotalTime>
  <Words>1838</Words>
  <Application>Microsoft Office PowerPoint</Application>
  <PresentationFormat>全屏显示(4:3)</PresentationFormat>
  <Paragraphs>315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Discrete Mathematics</vt:lpstr>
      <vt:lpstr>PowerPoint 演示文稿</vt:lpstr>
      <vt:lpstr>Contents</vt:lpstr>
      <vt:lpstr>PowerPoint 演示文稿</vt:lpstr>
      <vt:lpstr>Konigsberg Seven Bridges Problem</vt:lpstr>
      <vt:lpstr>Konigsberg Seven Bridges Problem</vt:lpstr>
      <vt:lpstr>Euler circuit</vt:lpstr>
      <vt:lpstr>Example 1</vt:lpstr>
      <vt:lpstr>Example 1</vt:lpstr>
      <vt:lpstr>Example 1</vt:lpstr>
      <vt:lpstr>Necessary Conditions</vt:lpstr>
      <vt:lpstr>Necessary  Conditions</vt:lpstr>
      <vt:lpstr>Sufficient Conditions</vt:lpstr>
      <vt:lpstr>Basic idea of construction:</vt:lpstr>
      <vt:lpstr>Example of construction</vt:lpstr>
      <vt:lpstr>Example </vt:lpstr>
      <vt:lpstr>Example 3</vt:lpstr>
      <vt:lpstr>Example 3</vt:lpstr>
      <vt:lpstr>PowerPoint 演示文稿</vt:lpstr>
      <vt:lpstr>PowerPoint 演示文稿</vt:lpstr>
      <vt:lpstr>PowerPoint 演示文稿</vt:lpstr>
      <vt:lpstr>More examples</vt:lpstr>
      <vt:lpstr>More examples</vt:lpstr>
      <vt:lpstr>PowerPoint 演示文稿</vt:lpstr>
      <vt:lpstr>Application of Euler path</vt:lpstr>
      <vt:lpstr>PowerPoint 演示文稿</vt:lpstr>
      <vt:lpstr>( Hamilton Paths</vt:lpstr>
      <vt:lpstr>Hamilton Paths</vt:lpstr>
      <vt:lpstr>Example 5</vt:lpstr>
      <vt:lpstr>Source of the terminology</vt:lpstr>
      <vt:lpstr>Hamilton Paths</vt:lpstr>
      <vt:lpstr>Example 5</vt:lpstr>
      <vt:lpstr>Example 5</vt:lpstr>
      <vt:lpstr>Example 6</vt:lpstr>
      <vt:lpstr>Example 6</vt:lpstr>
      <vt:lpstr>Example 7</vt:lpstr>
      <vt:lpstr>PowerPoint 演示文稿</vt:lpstr>
      <vt:lpstr>Sufficient conditions</vt:lpstr>
      <vt:lpstr> Hamilton path.</vt:lpstr>
      <vt:lpstr>PowerPoint 演示文稿</vt:lpstr>
      <vt:lpstr>Fallacies</vt:lpstr>
      <vt:lpstr>PowerPoint 演示文稿</vt:lpstr>
      <vt:lpstr>PowerPoint 演示文稿</vt:lpstr>
      <vt:lpstr>PowerPoint 演示文稿</vt:lpstr>
      <vt:lpstr>Application</vt:lpstr>
      <vt:lpstr>Euler circuit  VS Hamilton circuit</vt:lpstr>
      <vt:lpstr>Euler circuit  VS Hamilton circuit</vt:lpstr>
      <vt:lpstr>PowerPoint 演示文稿</vt:lpstr>
      <vt:lpstr>历史上的考题</vt:lpstr>
      <vt:lpstr>Homework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1089</cp:revision>
  <cp:lastPrinted>1601-01-01T00:00:00Z</cp:lastPrinted>
  <dcterms:created xsi:type="dcterms:W3CDTF">1601-01-01T00:00:00Z</dcterms:created>
  <dcterms:modified xsi:type="dcterms:W3CDTF">2021-11-17T08:33:14Z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