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1"/>
  </p:notesMasterIdLst>
  <p:sldIdLst>
    <p:sldId id="257" r:id="rId2"/>
    <p:sldId id="258" r:id="rId3"/>
    <p:sldId id="259" r:id="rId4"/>
    <p:sldId id="271" r:id="rId5"/>
    <p:sldId id="304" r:id="rId6"/>
    <p:sldId id="343" r:id="rId7"/>
    <p:sldId id="344" r:id="rId8"/>
    <p:sldId id="369" r:id="rId9"/>
    <p:sldId id="345" r:id="rId10"/>
    <p:sldId id="346" r:id="rId11"/>
    <p:sldId id="347" r:id="rId12"/>
    <p:sldId id="348" r:id="rId13"/>
    <p:sldId id="371" r:id="rId14"/>
    <p:sldId id="372" r:id="rId15"/>
    <p:sldId id="357" r:id="rId16"/>
    <p:sldId id="358" r:id="rId17"/>
    <p:sldId id="359" r:id="rId18"/>
    <p:sldId id="360" r:id="rId19"/>
    <p:sldId id="361" r:id="rId20"/>
    <p:sldId id="362" r:id="rId21"/>
    <p:sldId id="363" r:id="rId22"/>
    <p:sldId id="364" r:id="rId23"/>
    <p:sldId id="370" r:id="rId24"/>
    <p:sldId id="365" r:id="rId25"/>
    <p:sldId id="366" r:id="rId26"/>
    <p:sldId id="367" r:id="rId27"/>
    <p:sldId id="368" r:id="rId28"/>
    <p:sldId id="373" r:id="rId29"/>
    <p:sldId id="303" r:id="rId3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0303"/>
    <a:srgbClr val="8C1602"/>
    <a:srgbClr val="EF6FC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55" autoAdjust="0"/>
    <p:restoredTop sz="94660"/>
  </p:normalViewPr>
  <p:slideViewPr>
    <p:cSldViewPr>
      <p:cViewPr varScale="1">
        <p:scale>
          <a:sx n="78" d="100"/>
          <a:sy n="78" d="100"/>
        </p:scale>
        <p:origin x="3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2FB6A7E9-F333-461D-9D63-55A42B19C4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13038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D6930758-2589-4675-8DAC-37988E8F1F1D}" type="slidenum">
              <a:rPr lang="en-US" altLang="zh-CN" sz="1200" smtClean="0"/>
              <a:pPr eaLnBrk="1" hangingPunct="1"/>
              <a:t>13</a:t>
            </a:fld>
            <a:endParaRPr lang="en-US" altLang="zh-CN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zh-CN"/>
              <a:t>This solution is known as Dijkstra’s algorithm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D6930758-2589-4675-8DAC-37988E8F1F1D}" type="slidenum">
              <a:rPr lang="en-US" altLang="zh-CN" sz="1200" smtClean="0"/>
              <a:pPr eaLnBrk="1" hangingPunct="1"/>
              <a:t>14</a:t>
            </a:fld>
            <a:endParaRPr lang="en-US" altLang="zh-CN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zh-CN" dirty="0"/>
              <a:t>This solution is known as Dijkstra’s algorithm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 descr="a1"/>
          <p:cNvSpPr>
            <a:spLocks noChangeArrowheads="1"/>
          </p:cNvSpPr>
          <p:nvPr/>
        </p:nvSpPr>
        <p:spPr bwMode="gray">
          <a:xfrm>
            <a:off x="2286000" y="0"/>
            <a:ext cx="2286000" cy="31242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0" y="0"/>
            <a:ext cx="2209800" cy="3124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gray">
          <a:xfrm>
            <a:off x="4648200" y="0"/>
            <a:ext cx="2209800" cy="3124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Rectangle 5" descr="a2"/>
          <p:cNvSpPr>
            <a:spLocks noChangeArrowheads="1"/>
          </p:cNvSpPr>
          <p:nvPr/>
        </p:nvSpPr>
        <p:spPr bwMode="gray">
          <a:xfrm>
            <a:off x="6934200" y="0"/>
            <a:ext cx="2209800" cy="31242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gray">
          <a:xfrm>
            <a:off x="2286000" y="3124200"/>
            <a:ext cx="6858000" cy="609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gray">
          <a:xfrm>
            <a:off x="0" y="3124200"/>
            <a:ext cx="91440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444500" y="2514600"/>
            <a:ext cx="1765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chemeClr val="bg1"/>
                </a:solidFill>
                <a:latin typeface="Arial Black" pitchFamily="34" charset="0"/>
              </a:rPr>
              <a:t>L o g o</a:t>
            </a:r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2286000" y="3048000"/>
            <a:ext cx="6705600" cy="68580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286000" y="3886200"/>
            <a:ext cx="6719888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>
                <a:latin typeface="Verdana" pitchFamily="34" charset="0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dt" sz="half" idx="10"/>
          </p:nvPr>
        </p:nvSpPr>
        <p:spPr bwMode="gray">
          <a:xfrm>
            <a:off x="457200" y="6551613"/>
            <a:ext cx="2133600" cy="169862"/>
          </a:xfrm>
        </p:spPr>
        <p:txBody>
          <a:bodyPr/>
          <a:lstStyle>
            <a:lvl1pPr>
              <a:defRPr>
                <a:effectLst/>
                <a:latin typeface="Arial" charset="0"/>
              </a:defRPr>
            </a:lvl1pPr>
          </a:lstStyle>
          <a:p>
            <a:pPr>
              <a:defRPr/>
            </a:pPr>
            <a:fld id="{DA914008-7D76-4C95-91AB-6E64EA211FE5}" type="datetime1">
              <a:rPr lang="zh-CN" altLang="en-US"/>
              <a:pPr>
                <a:defRPr/>
              </a:pPr>
              <a:t>2021/11/13</a:t>
            </a:fld>
            <a:endParaRPr lang="en-US" altLang="zh-CN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ftr" sz="quarter" idx="11"/>
          </p:nvPr>
        </p:nvSpPr>
        <p:spPr bwMode="gray">
          <a:xfrm>
            <a:off x="3124200" y="6553200"/>
            <a:ext cx="2895600" cy="168275"/>
          </a:xfrm>
        </p:spPr>
        <p:txBody>
          <a:bodyPr/>
          <a:lstStyle>
            <a:lvl1pPr algn="ctr">
              <a:defRPr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6553200" y="6553200"/>
            <a:ext cx="2133600" cy="168275"/>
          </a:xfrm>
        </p:spPr>
        <p:txBody>
          <a:bodyPr/>
          <a:lstStyle>
            <a:lvl1pPr algn="r">
              <a:defRPr>
                <a:effectLst/>
                <a:latin typeface="+mn-lt"/>
              </a:defRPr>
            </a:lvl1pPr>
          </a:lstStyle>
          <a:p>
            <a:pPr>
              <a:defRPr/>
            </a:pPr>
            <a:fld id="{E09353CB-36E8-4E04-894B-210C57EBB3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7993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F92A6-C1C5-4C07-8396-5003BCEFC094}" type="datetime1">
              <a:rPr lang="zh-CN" altLang="en-US"/>
              <a:pPr>
                <a:defRPr/>
              </a:pPr>
              <a:t>2021/11/13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2E62C0-2942-46B3-8113-817D087139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1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31838"/>
            <a:ext cx="2057400" cy="55673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31838"/>
            <a:ext cx="6019800" cy="55673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3BCF83-A211-46B7-AE1A-FD900D4B74D7}" type="datetime1">
              <a:rPr lang="zh-CN" altLang="en-US"/>
              <a:pPr>
                <a:defRPr/>
              </a:pPr>
              <a:t>2021/11/13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E901B-6B0C-416F-9905-3B869429CA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2477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425" y="731838"/>
            <a:ext cx="7800975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879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637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5413"/>
            <a:ext cx="4038600" cy="23637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87BF2-3315-40B8-BEE0-2CA7F8308D9E}" type="datetime1">
              <a:rPr lang="zh-CN" altLang="en-US"/>
              <a:pPr>
                <a:defRPr/>
              </a:pPr>
              <a:t>2021/11/13</a:t>
            </a:fld>
            <a:r>
              <a:rPr lang="en-US" altLang="zh-CN"/>
              <a:t>www.themegallery.com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354146-BD19-47B5-9E10-FA2862ED53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3961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425" y="731838"/>
            <a:ext cx="7800975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419225"/>
            <a:ext cx="8229600" cy="48799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02275C-A17A-4BF2-9130-B5B3F5AB7D5E}" type="datetime1">
              <a:rPr lang="zh-CN" altLang="en-US"/>
              <a:pPr>
                <a:defRPr/>
              </a:pPr>
              <a:t>2021/11/13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3577DC-79DE-43CA-BD30-A0177C8C66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0908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425" y="731838"/>
            <a:ext cx="7800975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419225"/>
            <a:ext cx="8229600" cy="48799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370CD8-6912-4F68-94D6-ED616023D7A0}" type="datetime1">
              <a:rPr lang="zh-CN" altLang="en-US"/>
              <a:pPr>
                <a:defRPr/>
              </a:pPr>
              <a:t>2021/11/13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33E3CE-AAA0-4D77-B2A9-BA0640E0A5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1849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425" y="731838"/>
            <a:ext cx="7800975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879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879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1A10E9-B410-440C-98BA-4724C05009F7}" type="datetime1">
              <a:rPr lang="zh-CN" altLang="en-US"/>
              <a:pPr>
                <a:defRPr/>
              </a:pPr>
              <a:t>2021/11/13</a:t>
            </a:fld>
            <a:r>
              <a:rPr lang="en-US" altLang="zh-CN"/>
              <a:t>www.themegallery.com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61BC1-B2D4-4ABC-BC12-8FFD42AD54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267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A9FCD2-E68B-446A-9B80-BA44281E1298}" type="datetime1">
              <a:rPr lang="zh-CN" altLang="en-US"/>
              <a:pPr>
                <a:defRPr/>
              </a:pPr>
              <a:t>2021/11/13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4C722B-8E4E-450E-94BF-37EA031440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0610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31F6A1-385C-4C8B-8A2E-53EF345CFCA6}" type="datetime1">
              <a:rPr lang="zh-CN" altLang="en-US"/>
              <a:pPr>
                <a:defRPr/>
              </a:pPr>
              <a:t>2021/11/13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6C177B-63DC-43FA-98FA-0D24391A82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023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799FD3-0ABE-469D-983B-4C83E35FF47D}" type="datetime1">
              <a:rPr lang="zh-CN" altLang="en-US"/>
              <a:pPr>
                <a:defRPr/>
              </a:pPr>
              <a:t>2021/11/13</a:t>
            </a:fld>
            <a:r>
              <a:rPr lang="en-US" altLang="zh-CN"/>
              <a:t>www.themegallery.com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E3BF1-BFE8-482E-9151-445FBF2FCA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5406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BD757-B9A6-40E7-AC77-F38EB574A2A8}" type="datetime1">
              <a:rPr lang="zh-CN" altLang="en-US"/>
              <a:pPr>
                <a:defRPr/>
              </a:pPr>
              <a:t>2021/11/13</a:t>
            </a:fld>
            <a:r>
              <a:rPr lang="en-US" altLang="zh-CN"/>
              <a:t>www.themegallery.com</a:t>
            </a: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8724D6-1BE9-4236-AB0F-82217B611C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517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33BB97-FADA-4AE3-AB7C-72BF5A7F004F}" type="datetime1">
              <a:rPr lang="zh-CN" altLang="en-US"/>
              <a:pPr>
                <a:defRPr/>
              </a:pPr>
              <a:t>2021/11/13</a:t>
            </a:fld>
            <a:r>
              <a:rPr lang="en-US" altLang="zh-CN"/>
              <a:t>www.themegallery.com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2DB2E1-29E7-4AC1-B41C-5DB231F96C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8923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68C87E-875F-4DB8-9701-FA582677A4B4}" type="datetime1">
              <a:rPr lang="zh-CN" altLang="en-US"/>
              <a:pPr>
                <a:defRPr/>
              </a:pPr>
              <a:t>2021/11/13</a:t>
            </a:fld>
            <a:r>
              <a:rPr lang="en-US" altLang="zh-CN"/>
              <a:t>www.themegallery.com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D91D6-259B-4E2F-9730-3C5D326B78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3689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191112-E95E-4527-8CA3-AB39C281EA1F}" type="datetime1">
              <a:rPr lang="zh-CN" altLang="en-US"/>
              <a:pPr>
                <a:defRPr/>
              </a:pPr>
              <a:t>2021/11/13</a:t>
            </a:fld>
            <a:r>
              <a:rPr lang="en-US" altLang="zh-CN"/>
              <a:t>www.themegallery.com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B245C-6B4E-41A5-8D43-52ACD0743A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329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1DADF4-1E92-48BE-B6D5-AD49B73C5071}" type="datetime1">
              <a:rPr lang="zh-CN" altLang="en-US"/>
              <a:pPr>
                <a:defRPr/>
              </a:pPr>
              <a:t>2021/11/13</a:t>
            </a:fld>
            <a:r>
              <a:rPr lang="en-US" altLang="zh-CN"/>
              <a:t>www.themegallery.com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AC9C01-BEBA-4949-9C38-7792180563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324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 descr="a1"/>
          <p:cNvSpPr>
            <a:spLocks noChangeArrowheads="1"/>
          </p:cNvSpPr>
          <p:nvPr/>
        </p:nvSpPr>
        <p:spPr bwMode="gray">
          <a:xfrm>
            <a:off x="592138" y="0"/>
            <a:ext cx="2066925" cy="838200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gray">
          <a:xfrm>
            <a:off x="2730500" y="0"/>
            <a:ext cx="2138363" cy="838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268" name="Rectangle 4" descr="a2"/>
          <p:cNvSpPr>
            <a:spLocks noChangeArrowheads="1"/>
          </p:cNvSpPr>
          <p:nvPr/>
        </p:nvSpPr>
        <p:spPr bwMode="gray">
          <a:xfrm>
            <a:off x="4938713" y="0"/>
            <a:ext cx="2066925" cy="838200"/>
          </a:xfrm>
          <a:prstGeom prst="rect">
            <a:avLst/>
          </a:prstGeom>
          <a:blipFill dpi="0" rotWithShape="1">
            <a:blip r:embed="rId1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gray">
          <a:xfrm>
            <a:off x="7077075" y="0"/>
            <a:ext cx="2066925" cy="838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gray">
          <a:xfrm>
            <a:off x="457200" y="6477000"/>
            <a:ext cx="8686800" cy="381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3079" name="Group 7"/>
          <p:cNvGrpSpPr>
            <a:grpSpLocks/>
          </p:cNvGrpSpPr>
          <p:nvPr/>
        </p:nvGrpSpPr>
        <p:grpSpPr bwMode="auto">
          <a:xfrm>
            <a:off x="0" y="685800"/>
            <a:ext cx="9144000" cy="609600"/>
            <a:chOff x="0" y="432"/>
            <a:chExt cx="5760" cy="384"/>
          </a:xfrm>
        </p:grpSpPr>
        <p:sp>
          <p:nvSpPr>
            <p:cNvPr id="11272" name="Rectangle 8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73" name="Rectangle 9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308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87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27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611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F9C42C5-92B8-4E4F-9375-A109666C14FE}" type="datetime1">
              <a:rPr lang="zh-CN" altLang="en-US"/>
              <a:pPr>
                <a:defRPr/>
              </a:pPr>
              <a:t>2021/11/13</a:t>
            </a:fld>
            <a:r>
              <a:rPr lang="en-US" altLang="zh-CN"/>
              <a:t>www.themegallery.com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770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1127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fld id="{261E3484-94AC-4253-913D-73AC5C6504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084" name="Rectangle 14"/>
          <p:cNvSpPr>
            <a:spLocks noGrp="1" noChangeArrowheads="1"/>
          </p:cNvSpPr>
          <p:nvPr>
            <p:ph type="title"/>
          </p:nvPr>
        </p:nvSpPr>
        <p:spPr bwMode="white">
          <a:xfrm>
            <a:off x="733425" y="731838"/>
            <a:ext cx="780097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7391400" y="76200"/>
            <a:ext cx="1765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chemeClr val="bg1"/>
                </a:solidFill>
                <a:latin typeface="Arial Black" pitchFamily="34" charset="0"/>
              </a:rPr>
              <a:t>L o g 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3C04-4F81-409B-8871-3E951829DFD2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5" name="Rectangle 12"/>
          <p:cNvSpPr txBox="1">
            <a:spLocks noGrp="1" noChangeArrowheads="1"/>
          </p:cNvSpPr>
          <p:nvPr/>
        </p:nvSpPr>
        <p:spPr bwMode="gray">
          <a:xfrm>
            <a:off x="6553200" y="6553200"/>
            <a:ext cx="2133600" cy="1682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513443B0-30D8-4A0A-A338-D649EC83C5A8}" type="slidenum">
              <a:rPr lang="en-US" altLang="zh-CN" sz="1200">
                <a:latin typeface="+mn-lt"/>
              </a:rPr>
              <a:pPr algn="r">
                <a:defRPr/>
              </a:pPr>
              <a:t>1</a:t>
            </a:fld>
            <a:endParaRPr lang="en-US" altLang="zh-CN" sz="1200">
              <a:latin typeface="+mn-lt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2743200"/>
            <a:ext cx="6705600" cy="990600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Discrete Mathematics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5715000"/>
            <a:ext cx="6719888" cy="381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zh-CN" b="1">
                <a:ea typeface="宋体" pitchFamily="2" charset="-122"/>
              </a:rPr>
              <a:t>South China University of Technology</a:t>
            </a:r>
          </a:p>
        </p:txBody>
      </p:sp>
      <p:sp>
        <p:nvSpPr>
          <p:cNvPr id="5126" name="Text Box 4"/>
          <p:cNvSpPr txBox="1">
            <a:spLocks noChangeArrowheads="1"/>
          </p:cNvSpPr>
          <p:nvPr/>
        </p:nvSpPr>
        <p:spPr bwMode="auto">
          <a:xfrm>
            <a:off x="3200400" y="4495800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038600"/>
            <a:ext cx="8229600" cy="25908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The only paths starting at a that contain no vertex other than a (until the terminal vertex is reached) are (a, b) and (a, d).</a:t>
            </a:r>
          </a:p>
          <a:p>
            <a:pPr algn="just">
              <a:lnSpc>
                <a:spcPct val="90000"/>
              </a:lnSpc>
            </a:pP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Since the lengths of (a, b) and (a, d) are 4 and 2, d is the closest vertex to a.</a:t>
            </a:r>
          </a:p>
        </p:txBody>
      </p:sp>
      <p:sp>
        <p:nvSpPr>
          <p:cNvPr id="14340" name="Oval 4"/>
          <p:cNvSpPr>
            <a:spLocks noChangeArrowheads="1"/>
          </p:cNvSpPr>
          <p:nvPr/>
        </p:nvSpPr>
        <p:spPr bwMode="auto">
          <a:xfrm>
            <a:off x="1371600" y="2514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2667000" y="16002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2" name="Oval 6"/>
          <p:cNvSpPr>
            <a:spLocks noChangeArrowheads="1"/>
          </p:cNvSpPr>
          <p:nvPr/>
        </p:nvSpPr>
        <p:spPr bwMode="auto">
          <a:xfrm>
            <a:off x="4648200" y="16002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3" name="Oval 7"/>
          <p:cNvSpPr>
            <a:spLocks noChangeArrowheads="1"/>
          </p:cNvSpPr>
          <p:nvPr/>
        </p:nvSpPr>
        <p:spPr bwMode="auto">
          <a:xfrm>
            <a:off x="6096000" y="2514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4" name="Oval 8"/>
          <p:cNvSpPr>
            <a:spLocks noChangeArrowheads="1"/>
          </p:cNvSpPr>
          <p:nvPr/>
        </p:nvSpPr>
        <p:spPr bwMode="auto">
          <a:xfrm>
            <a:off x="2667000" y="3276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5" name="Oval 9"/>
          <p:cNvSpPr>
            <a:spLocks noChangeArrowheads="1"/>
          </p:cNvSpPr>
          <p:nvPr/>
        </p:nvSpPr>
        <p:spPr bwMode="auto">
          <a:xfrm>
            <a:off x="4648200" y="3276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 flipV="1">
            <a:off x="1600200" y="1828800"/>
            <a:ext cx="11430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>
            <a:off x="2895600" y="1752600"/>
            <a:ext cx="1828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>
            <a:off x="4876800" y="1828800"/>
            <a:ext cx="12954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auto">
          <a:xfrm>
            <a:off x="1600200" y="2743200"/>
            <a:ext cx="1143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0" name="Line 15"/>
          <p:cNvSpPr>
            <a:spLocks noChangeShapeType="1"/>
          </p:cNvSpPr>
          <p:nvPr/>
        </p:nvSpPr>
        <p:spPr bwMode="auto">
          <a:xfrm>
            <a:off x="2895600" y="3429000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1" name="Line 16"/>
          <p:cNvSpPr>
            <a:spLocks noChangeShapeType="1"/>
          </p:cNvSpPr>
          <p:nvPr/>
        </p:nvSpPr>
        <p:spPr bwMode="auto">
          <a:xfrm flipV="1">
            <a:off x="4876800" y="2667000"/>
            <a:ext cx="12954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2" name="Line 17"/>
          <p:cNvSpPr>
            <a:spLocks noChangeShapeType="1"/>
          </p:cNvSpPr>
          <p:nvPr/>
        </p:nvSpPr>
        <p:spPr bwMode="auto">
          <a:xfrm>
            <a:off x="2895600" y="1752600"/>
            <a:ext cx="18288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3" name="Text Box 18"/>
          <p:cNvSpPr txBox="1">
            <a:spLocks noChangeArrowheads="1"/>
          </p:cNvSpPr>
          <p:nvPr/>
        </p:nvSpPr>
        <p:spPr bwMode="auto">
          <a:xfrm>
            <a:off x="1066800" y="2667000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a</a:t>
            </a:r>
          </a:p>
        </p:txBody>
      </p:sp>
      <p:sp>
        <p:nvSpPr>
          <p:cNvPr id="14354" name="Text Box 19"/>
          <p:cNvSpPr txBox="1">
            <a:spLocks noChangeArrowheads="1"/>
          </p:cNvSpPr>
          <p:nvPr/>
        </p:nvSpPr>
        <p:spPr bwMode="auto">
          <a:xfrm>
            <a:off x="2590800" y="1828800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b</a:t>
            </a:r>
          </a:p>
        </p:txBody>
      </p:sp>
      <p:sp>
        <p:nvSpPr>
          <p:cNvPr id="14355" name="Text Box 20"/>
          <p:cNvSpPr txBox="1">
            <a:spLocks noChangeArrowheads="1"/>
          </p:cNvSpPr>
          <p:nvPr/>
        </p:nvSpPr>
        <p:spPr bwMode="auto">
          <a:xfrm>
            <a:off x="2438400" y="3505200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d</a:t>
            </a:r>
          </a:p>
        </p:txBody>
      </p:sp>
      <p:sp>
        <p:nvSpPr>
          <p:cNvPr id="14356" name="Text Box 21"/>
          <p:cNvSpPr txBox="1">
            <a:spLocks noChangeArrowheads="1"/>
          </p:cNvSpPr>
          <p:nvPr/>
        </p:nvSpPr>
        <p:spPr bwMode="auto">
          <a:xfrm>
            <a:off x="4343400" y="3505200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e</a:t>
            </a:r>
          </a:p>
        </p:txBody>
      </p:sp>
      <p:sp>
        <p:nvSpPr>
          <p:cNvPr id="14357" name="Text Box 22"/>
          <p:cNvSpPr txBox="1">
            <a:spLocks noChangeArrowheads="1"/>
          </p:cNvSpPr>
          <p:nvPr/>
        </p:nvSpPr>
        <p:spPr bwMode="auto">
          <a:xfrm>
            <a:off x="6248400" y="2667000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z</a:t>
            </a:r>
          </a:p>
        </p:txBody>
      </p:sp>
      <p:sp>
        <p:nvSpPr>
          <p:cNvPr id="14358" name="Text Box 23"/>
          <p:cNvSpPr txBox="1">
            <a:spLocks noChangeArrowheads="1"/>
          </p:cNvSpPr>
          <p:nvPr/>
        </p:nvSpPr>
        <p:spPr bwMode="auto">
          <a:xfrm>
            <a:off x="4648200" y="1828800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c</a:t>
            </a:r>
          </a:p>
        </p:txBody>
      </p:sp>
      <p:sp>
        <p:nvSpPr>
          <p:cNvPr id="14359" name="Text Box 24"/>
          <p:cNvSpPr txBox="1">
            <a:spLocks noChangeArrowheads="1"/>
          </p:cNvSpPr>
          <p:nvPr/>
        </p:nvSpPr>
        <p:spPr bwMode="auto">
          <a:xfrm>
            <a:off x="1676400" y="1676400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4</a:t>
            </a:r>
          </a:p>
        </p:txBody>
      </p:sp>
      <p:sp>
        <p:nvSpPr>
          <p:cNvPr id="14360" name="Text Box 25"/>
          <p:cNvSpPr txBox="1">
            <a:spLocks noChangeArrowheads="1"/>
          </p:cNvSpPr>
          <p:nvPr/>
        </p:nvSpPr>
        <p:spPr bwMode="auto">
          <a:xfrm>
            <a:off x="1752600" y="3048000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2</a:t>
            </a:r>
          </a:p>
        </p:txBody>
      </p:sp>
      <p:sp>
        <p:nvSpPr>
          <p:cNvPr id="14361" name="Text Box 26"/>
          <p:cNvSpPr txBox="1">
            <a:spLocks noChangeArrowheads="1"/>
          </p:cNvSpPr>
          <p:nvPr/>
        </p:nvSpPr>
        <p:spPr bwMode="auto">
          <a:xfrm>
            <a:off x="3505200" y="3429000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3</a:t>
            </a:r>
          </a:p>
        </p:txBody>
      </p:sp>
      <p:sp>
        <p:nvSpPr>
          <p:cNvPr id="14362" name="Text Box 27"/>
          <p:cNvSpPr txBox="1">
            <a:spLocks noChangeArrowheads="1"/>
          </p:cNvSpPr>
          <p:nvPr/>
        </p:nvSpPr>
        <p:spPr bwMode="auto">
          <a:xfrm>
            <a:off x="5486400" y="3048000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1</a:t>
            </a:r>
          </a:p>
        </p:txBody>
      </p:sp>
      <p:sp>
        <p:nvSpPr>
          <p:cNvPr id="14363" name="Text Box 28"/>
          <p:cNvSpPr txBox="1">
            <a:spLocks noChangeArrowheads="1"/>
          </p:cNvSpPr>
          <p:nvPr/>
        </p:nvSpPr>
        <p:spPr bwMode="auto">
          <a:xfrm>
            <a:off x="3352800" y="2438400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3</a:t>
            </a:r>
          </a:p>
        </p:txBody>
      </p:sp>
      <p:sp>
        <p:nvSpPr>
          <p:cNvPr id="14364" name="Text Box 29"/>
          <p:cNvSpPr txBox="1">
            <a:spLocks noChangeArrowheads="1"/>
          </p:cNvSpPr>
          <p:nvPr/>
        </p:nvSpPr>
        <p:spPr bwMode="auto">
          <a:xfrm>
            <a:off x="5486400" y="1600200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2</a:t>
            </a:r>
          </a:p>
        </p:txBody>
      </p:sp>
      <p:sp>
        <p:nvSpPr>
          <p:cNvPr id="14365" name="Text Box 30"/>
          <p:cNvSpPr txBox="1">
            <a:spLocks noChangeArrowheads="1"/>
          </p:cNvSpPr>
          <p:nvPr/>
        </p:nvSpPr>
        <p:spPr bwMode="auto">
          <a:xfrm>
            <a:off x="3657600" y="1295400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3</a:t>
            </a:r>
          </a:p>
        </p:txBody>
      </p:sp>
      <p:sp>
        <p:nvSpPr>
          <p:cNvPr id="66591" name="Oval 31"/>
          <p:cNvSpPr>
            <a:spLocks noChangeArrowheads="1"/>
          </p:cNvSpPr>
          <p:nvPr/>
        </p:nvSpPr>
        <p:spPr bwMode="auto">
          <a:xfrm>
            <a:off x="1219200" y="2362200"/>
            <a:ext cx="609600" cy="609600"/>
          </a:xfrm>
          <a:prstGeom prst="ellipse">
            <a:avLst/>
          </a:prstGeom>
          <a:noFill/>
          <a:ln w="38100">
            <a:solidFill>
              <a:srgbClr val="8C160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6592" name="Oval 32"/>
          <p:cNvSpPr>
            <a:spLocks noChangeArrowheads="1"/>
          </p:cNvSpPr>
          <p:nvPr/>
        </p:nvSpPr>
        <p:spPr bwMode="auto">
          <a:xfrm>
            <a:off x="2514600" y="3124200"/>
            <a:ext cx="609600" cy="609600"/>
          </a:xfrm>
          <a:prstGeom prst="ellipse">
            <a:avLst/>
          </a:prstGeom>
          <a:noFill/>
          <a:ln w="38100">
            <a:solidFill>
              <a:srgbClr val="8C160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6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/>
      <p:bldP spid="66591" grpId="0" animBg="1"/>
      <p:bldP spid="6659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3962400"/>
            <a:ext cx="8991600" cy="2819400"/>
          </a:xfrm>
        </p:spPr>
        <p:txBody>
          <a:bodyPr/>
          <a:lstStyle/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We can find the next closest vertex by looking at all paths that go through only a and d.</a:t>
            </a:r>
          </a:p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The shortest such path to b is still a, b, with length 4, and the shortest such path to e is a, d, e, with length 5. So the next closest vertex to a is b.</a:t>
            </a:r>
          </a:p>
        </p:txBody>
      </p:sp>
      <p:sp>
        <p:nvSpPr>
          <p:cNvPr id="15364" name="Oval 4"/>
          <p:cNvSpPr>
            <a:spLocks noChangeArrowheads="1"/>
          </p:cNvSpPr>
          <p:nvPr/>
        </p:nvSpPr>
        <p:spPr bwMode="auto">
          <a:xfrm>
            <a:off x="1371600" y="2514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65" name="Oval 5"/>
          <p:cNvSpPr>
            <a:spLocks noChangeArrowheads="1"/>
          </p:cNvSpPr>
          <p:nvPr/>
        </p:nvSpPr>
        <p:spPr bwMode="auto">
          <a:xfrm>
            <a:off x="2667000" y="16002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66" name="Oval 6"/>
          <p:cNvSpPr>
            <a:spLocks noChangeArrowheads="1"/>
          </p:cNvSpPr>
          <p:nvPr/>
        </p:nvSpPr>
        <p:spPr bwMode="auto">
          <a:xfrm>
            <a:off x="4648200" y="16002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67" name="Oval 7"/>
          <p:cNvSpPr>
            <a:spLocks noChangeArrowheads="1"/>
          </p:cNvSpPr>
          <p:nvPr/>
        </p:nvSpPr>
        <p:spPr bwMode="auto">
          <a:xfrm>
            <a:off x="6096000" y="2514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68" name="Oval 8"/>
          <p:cNvSpPr>
            <a:spLocks noChangeArrowheads="1"/>
          </p:cNvSpPr>
          <p:nvPr/>
        </p:nvSpPr>
        <p:spPr bwMode="auto">
          <a:xfrm>
            <a:off x="2667000" y="3276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69" name="Oval 9"/>
          <p:cNvSpPr>
            <a:spLocks noChangeArrowheads="1"/>
          </p:cNvSpPr>
          <p:nvPr/>
        </p:nvSpPr>
        <p:spPr bwMode="auto">
          <a:xfrm>
            <a:off x="4648200" y="3276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 flipV="1">
            <a:off x="1600200" y="1828800"/>
            <a:ext cx="11430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2895600" y="1752600"/>
            <a:ext cx="1828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>
            <a:off x="4876800" y="1828800"/>
            <a:ext cx="12954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>
            <a:off x="1600200" y="2743200"/>
            <a:ext cx="1143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>
            <a:off x="2895600" y="3429000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 flipV="1">
            <a:off x="4876800" y="2667000"/>
            <a:ext cx="12954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>
            <a:off x="2895600" y="1752600"/>
            <a:ext cx="18288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1066800" y="2667000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a</a:t>
            </a:r>
          </a:p>
        </p:txBody>
      </p: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2590800" y="1828800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b</a:t>
            </a:r>
          </a:p>
        </p:txBody>
      </p:sp>
      <p:sp>
        <p:nvSpPr>
          <p:cNvPr id="15379" name="Text Box 19"/>
          <p:cNvSpPr txBox="1">
            <a:spLocks noChangeArrowheads="1"/>
          </p:cNvSpPr>
          <p:nvPr/>
        </p:nvSpPr>
        <p:spPr bwMode="auto">
          <a:xfrm>
            <a:off x="2438400" y="3505200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d</a:t>
            </a:r>
          </a:p>
        </p:txBody>
      </p:sp>
      <p:sp>
        <p:nvSpPr>
          <p:cNvPr id="15380" name="Text Box 20"/>
          <p:cNvSpPr txBox="1">
            <a:spLocks noChangeArrowheads="1"/>
          </p:cNvSpPr>
          <p:nvPr/>
        </p:nvSpPr>
        <p:spPr bwMode="auto">
          <a:xfrm>
            <a:off x="4343400" y="3505200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e</a:t>
            </a:r>
          </a:p>
        </p:txBody>
      </p:sp>
      <p:sp>
        <p:nvSpPr>
          <p:cNvPr id="15381" name="Text Box 21"/>
          <p:cNvSpPr txBox="1">
            <a:spLocks noChangeArrowheads="1"/>
          </p:cNvSpPr>
          <p:nvPr/>
        </p:nvSpPr>
        <p:spPr bwMode="auto">
          <a:xfrm>
            <a:off x="6248400" y="2667000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z</a:t>
            </a:r>
          </a:p>
        </p:txBody>
      </p:sp>
      <p:sp>
        <p:nvSpPr>
          <p:cNvPr id="15382" name="Text Box 22"/>
          <p:cNvSpPr txBox="1">
            <a:spLocks noChangeArrowheads="1"/>
          </p:cNvSpPr>
          <p:nvPr/>
        </p:nvSpPr>
        <p:spPr bwMode="auto">
          <a:xfrm>
            <a:off x="4648200" y="1828800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c</a:t>
            </a:r>
          </a:p>
        </p:txBody>
      </p:sp>
      <p:sp>
        <p:nvSpPr>
          <p:cNvPr id="15383" name="Text Box 23"/>
          <p:cNvSpPr txBox="1">
            <a:spLocks noChangeArrowheads="1"/>
          </p:cNvSpPr>
          <p:nvPr/>
        </p:nvSpPr>
        <p:spPr bwMode="auto">
          <a:xfrm>
            <a:off x="1676400" y="1676400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4</a:t>
            </a:r>
          </a:p>
        </p:txBody>
      </p:sp>
      <p:sp>
        <p:nvSpPr>
          <p:cNvPr id="15384" name="Text Box 24"/>
          <p:cNvSpPr txBox="1">
            <a:spLocks noChangeArrowheads="1"/>
          </p:cNvSpPr>
          <p:nvPr/>
        </p:nvSpPr>
        <p:spPr bwMode="auto">
          <a:xfrm>
            <a:off x="1752600" y="3048000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2</a:t>
            </a:r>
          </a:p>
        </p:txBody>
      </p:sp>
      <p:sp>
        <p:nvSpPr>
          <p:cNvPr id="15385" name="Text Box 25"/>
          <p:cNvSpPr txBox="1">
            <a:spLocks noChangeArrowheads="1"/>
          </p:cNvSpPr>
          <p:nvPr/>
        </p:nvSpPr>
        <p:spPr bwMode="auto">
          <a:xfrm>
            <a:off x="3505200" y="3429000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3</a:t>
            </a:r>
          </a:p>
        </p:txBody>
      </p:sp>
      <p:sp>
        <p:nvSpPr>
          <p:cNvPr id="15386" name="Text Box 26"/>
          <p:cNvSpPr txBox="1">
            <a:spLocks noChangeArrowheads="1"/>
          </p:cNvSpPr>
          <p:nvPr/>
        </p:nvSpPr>
        <p:spPr bwMode="auto">
          <a:xfrm>
            <a:off x="5486400" y="3048000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1</a:t>
            </a:r>
          </a:p>
        </p:txBody>
      </p:sp>
      <p:sp>
        <p:nvSpPr>
          <p:cNvPr id="15387" name="Text Box 27"/>
          <p:cNvSpPr txBox="1">
            <a:spLocks noChangeArrowheads="1"/>
          </p:cNvSpPr>
          <p:nvPr/>
        </p:nvSpPr>
        <p:spPr bwMode="auto">
          <a:xfrm>
            <a:off x="3352800" y="2438400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3</a:t>
            </a:r>
          </a:p>
        </p:txBody>
      </p:sp>
      <p:sp>
        <p:nvSpPr>
          <p:cNvPr id="15388" name="Text Box 28"/>
          <p:cNvSpPr txBox="1">
            <a:spLocks noChangeArrowheads="1"/>
          </p:cNvSpPr>
          <p:nvPr/>
        </p:nvSpPr>
        <p:spPr bwMode="auto">
          <a:xfrm>
            <a:off x="5486400" y="1600200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2</a:t>
            </a:r>
          </a:p>
        </p:txBody>
      </p:sp>
      <p:sp>
        <p:nvSpPr>
          <p:cNvPr id="15389" name="Text Box 29"/>
          <p:cNvSpPr txBox="1">
            <a:spLocks noChangeArrowheads="1"/>
          </p:cNvSpPr>
          <p:nvPr/>
        </p:nvSpPr>
        <p:spPr bwMode="auto">
          <a:xfrm>
            <a:off x="3657600" y="1295400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3</a:t>
            </a:r>
          </a:p>
        </p:txBody>
      </p:sp>
      <p:sp>
        <p:nvSpPr>
          <p:cNvPr id="15390" name="Oval 30"/>
          <p:cNvSpPr>
            <a:spLocks noChangeArrowheads="1"/>
          </p:cNvSpPr>
          <p:nvPr/>
        </p:nvSpPr>
        <p:spPr bwMode="auto">
          <a:xfrm>
            <a:off x="1219200" y="2362200"/>
            <a:ext cx="609600" cy="609600"/>
          </a:xfrm>
          <a:prstGeom prst="ellipse">
            <a:avLst/>
          </a:prstGeom>
          <a:noFill/>
          <a:ln w="38100">
            <a:solidFill>
              <a:srgbClr val="8C160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7615" name="Oval 31"/>
          <p:cNvSpPr>
            <a:spLocks noChangeArrowheads="1"/>
          </p:cNvSpPr>
          <p:nvPr/>
        </p:nvSpPr>
        <p:spPr bwMode="auto">
          <a:xfrm>
            <a:off x="2514600" y="3124200"/>
            <a:ext cx="609600" cy="609600"/>
          </a:xfrm>
          <a:prstGeom prst="ellipse">
            <a:avLst/>
          </a:prstGeom>
          <a:noFill/>
          <a:ln w="38100">
            <a:solidFill>
              <a:srgbClr val="8C160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7616" name="Oval 32"/>
          <p:cNvSpPr>
            <a:spLocks noChangeArrowheads="1"/>
          </p:cNvSpPr>
          <p:nvPr/>
        </p:nvSpPr>
        <p:spPr bwMode="auto">
          <a:xfrm>
            <a:off x="4495800" y="3124200"/>
            <a:ext cx="609600" cy="609600"/>
          </a:xfrm>
          <a:prstGeom prst="ellipse">
            <a:avLst/>
          </a:prstGeom>
          <a:noFill/>
          <a:ln w="38100">
            <a:solidFill>
              <a:srgbClr val="8C160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7617" name="Oval 33"/>
          <p:cNvSpPr>
            <a:spLocks noChangeArrowheads="1"/>
          </p:cNvSpPr>
          <p:nvPr/>
        </p:nvSpPr>
        <p:spPr bwMode="auto">
          <a:xfrm>
            <a:off x="2514600" y="1371600"/>
            <a:ext cx="609600" cy="609600"/>
          </a:xfrm>
          <a:prstGeom prst="ellipse">
            <a:avLst/>
          </a:prstGeom>
          <a:noFill/>
          <a:ln w="38100">
            <a:solidFill>
              <a:srgbClr val="8C160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676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676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7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676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7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  <p:bldP spid="67615" grpId="0" animBg="1"/>
      <p:bldP spid="67616" grpId="0" animBg="1"/>
      <p:bldP spid="67616" grpId="1" animBg="1"/>
      <p:bldP spid="67617" grpId="0" animBg="1"/>
      <p:bldP spid="67617" grpId="1" animBg="1"/>
      <p:bldP spid="67617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810000"/>
            <a:ext cx="8991600" cy="2819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For the next closest vertex to a, we need to examine only paths that go through only a, d, and b (until the terminal vertex is reached).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There is  a path of length 7 to c, namely a, b, c and a path of length 6 to z, namely, a, d, e, z. So z is the next closest vertex to a, and its length is 6.</a:t>
            </a:r>
          </a:p>
        </p:txBody>
      </p:sp>
      <p:sp>
        <p:nvSpPr>
          <p:cNvPr id="16387" name="Oval 4"/>
          <p:cNvSpPr>
            <a:spLocks noChangeArrowheads="1"/>
          </p:cNvSpPr>
          <p:nvPr/>
        </p:nvSpPr>
        <p:spPr bwMode="auto">
          <a:xfrm>
            <a:off x="1371600" y="2376488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88" name="Oval 5"/>
          <p:cNvSpPr>
            <a:spLocks noChangeArrowheads="1"/>
          </p:cNvSpPr>
          <p:nvPr/>
        </p:nvSpPr>
        <p:spPr bwMode="auto">
          <a:xfrm>
            <a:off x="2667000" y="1462088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89" name="Oval 6"/>
          <p:cNvSpPr>
            <a:spLocks noChangeArrowheads="1"/>
          </p:cNvSpPr>
          <p:nvPr/>
        </p:nvSpPr>
        <p:spPr bwMode="auto">
          <a:xfrm>
            <a:off x="4648200" y="1462088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90" name="Oval 7"/>
          <p:cNvSpPr>
            <a:spLocks noChangeArrowheads="1"/>
          </p:cNvSpPr>
          <p:nvPr/>
        </p:nvSpPr>
        <p:spPr bwMode="auto">
          <a:xfrm>
            <a:off x="6096000" y="2376488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91" name="Oval 8"/>
          <p:cNvSpPr>
            <a:spLocks noChangeArrowheads="1"/>
          </p:cNvSpPr>
          <p:nvPr/>
        </p:nvSpPr>
        <p:spPr bwMode="auto">
          <a:xfrm>
            <a:off x="2667000" y="3138488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92" name="Oval 9"/>
          <p:cNvSpPr>
            <a:spLocks noChangeArrowheads="1"/>
          </p:cNvSpPr>
          <p:nvPr/>
        </p:nvSpPr>
        <p:spPr bwMode="auto">
          <a:xfrm>
            <a:off x="4648200" y="3138488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93" name="Line 10"/>
          <p:cNvSpPr>
            <a:spLocks noChangeShapeType="1"/>
          </p:cNvSpPr>
          <p:nvPr/>
        </p:nvSpPr>
        <p:spPr bwMode="auto">
          <a:xfrm flipV="1">
            <a:off x="1600200" y="1690688"/>
            <a:ext cx="11430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4" name="Line 11"/>
          <p:cNvSpPr>
            <a:spLocks noChangeShapeType="1"/>
          </p:cNvSpPr>
          <p:nvPr/>
        </p:nvSpPr>
        <p:spPr bwMode="auto">
          <a:xfrm>
            <a:off x="2895600" y="1614488"/>
            <a:ext cx="1828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5" name="Line 12"/>
          <p:cNvSpPr>
            <a:spLocks noChangeShapeType="1"/>
          </p:cNvSpPr>
          <p:nvPr/>
        </p:nvSpPr>
        <p:spPr bwMode="auto">
          <a:xfrm>
            <a:off x="4876800" y="1690688"/>
            <a:ext cx="12954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6" name="Line 13"/>
          <p:cNvSpPr>
            <a:spLocks noChangeShapeType="1"/>
          </p:cNvSpPr>
          <p:nvPr/>
        </p:nvSpPr>
        <p:spPr bwMode="auto">
          <a:xfrm>
            <a:off x="1600200" y="2605088"/>
            <a:ext cx="1143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7" name="Line 14"/>
          <p:cNvSpPr>
            <a:spLocks noChangeShapeType="1"/>
          </p:cNvSpPr>
          <p:nvPr/>
        </p:nvSpPr>
        <p:spPr bwMode="auto">
          <a:xfrm>
            <a:off x="2895600" y="3290888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8" name="Line 15"/>
          <p:cNvSpPr>
            <a:spLocks noChangeShapeType="1"/>
          </p:cNvSpPr>
          <p:nvPr/>
        </p:nvSpPr>
        <p:spPr bwMode="auto">
          <a:xfrm flipV="1">
            <a:off x="4876800" y="2528888"/>
            <a:ext cx="12954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9" name="Line 16"/>
          <p:cNvSpPr>
            <a:spLocks noChangeShapeType="1"/>
          </p:cNvSpPr>
          <p:nvPr/>
        </p:nvSpPr>
        <p:spPr bwMode="auto">
          <a:xfrm>
            <a:off x="2895600" y="1614488"/>
            <a:ext cx="18288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0" name="Text Box 17"/>
          <p:cNvSpPr txBox="1">
            <a:spLocks noChangeArrowheads="1"/>
          </p:cNvSpPr>
          <p:nvPr/>
        </p:nvSpPr>
        <p:spPr bwMode="auto">
          <a:xfrm>
            <a:off x="1066800" y="2528888"/>
            <a:ext cx="45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a</a:t>
            </a:r>
          </a:p>
        </p:txBody>
      </p:sp>
      <p:sp>
        <p:nvSpPr>
          <p:cNvPr id="16401" name="Text Box 18"/>
          <p:cNvSpPr txBox="1">
            <a:spLocks noChangeArrowheads="1"/>
          </p:cNvSpPr>
          <p:nvPr/>
        </p:nvSpPr>
        <p:spPr bwMode="auto">
          <a:xfrm>
            <a:off x="2590800" y="1690688"/>
            <a:ext cx="45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b</a:t>
            </a:r>
          </a:p>
        </p:txBody>
      </p:sp>
      <p:sp>
        <p:nvSpPr>
          <p:cNvPr id="16402" name="Text Box 19"/>
          <p:cNvSpPr txBox="1">
            <a:spLocks noChangeArrowheads="1"/>
          </p:cNvSpPr>
          <p:nvPr/>
        </p:nvSpPr>
        <p:spPr bwMode="auto">
          <a:xfrm>
            <a:off x="2438400" y="3367088"/>
            <a:ext cx="45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d</a:t>
            </a:r>
          </a:p>
        </p:txBody>
      </p:sp>
      <p:sp>
        <p:nvSpPr>
          <p:cNvPr id="16403" name="Text Box 20"/>
          <p:cNvSpPr txBox="1">
            <a:spLocks noChangeArrowheads="1"/>
          </p:cNvSpPr>
          <p:nvPr/>
        </p:nvSpPr>
        <p:spPr bwMode="auto">
          <a:xfrm>
            <a:off x="4343400" y="3367088"/>
            <a:ext cx="45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e</a:t>
            </a:r>
          </a:p>
        </p:txBody>
      </p:sp>
      <p:sp>
        <p:nvSpPr>
          <p:cNvPr id="16404" name="Text Box 21"/>
          <p:cNvSpPr txBox="1">
            <a:spLocks noChangeArrowheads="1"/>
          </p:cNvSpPr>
          <p:nvPr/>
        </p:nvSpPr>
        <p:spPr bwMode="auto">
          <a:xfrm>
            <a:off x="6248400" y="2528888"/>
            <a:ext cx="45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z</a:t>
            </a:r>
          </a:p>
        </p:txBody>
      </p:sp>
      <p:sp>
        <p:nvSpPr>
          <p:cNvPr id="16405" name="Text Box 22"/>
          <p:cNvSpPr txBox="1">
            <a:spLocks noChangeArrowheads="1"/>
          </p:cNvSpPr>
          <p:nvPr/>
        </p:nvSpPr>
        <p:spPr bwMode="auto">
          <a:xfrm>
            <a:off x="4648200" y="1690688"/>
            <a:ext cx="45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c</a:t>
            </a:r>
          </a:p>
        </p:txBody>
      </p:sp>
      <p:sp>
        <p:nvSpPr>
          <p:cNvPr id="16406" name="Text Box 23"/>
          <p:cNvSpPr txBox="1">
            <a:spLocks noChangeArrowheads="1"/>
          </p:cNvSpPr>
          <p:nvPr/>
        </p:nvSpPr>
        <p:spPr bwMode="auto">
          <a:xfrm>
            <a:off x="1676400" y="1538288"/>
            <a:ext cx="45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4</a:t>
            </a:r>
          </a:p>
        </p:txBody>
      </p:sp>
      <p:sp>
        <p:nvSpPr>
          <p:cNvPr id="16407" name="Text Box 24"/>
          <p:cNvSpPr txBox="1">
            <a:spLocks noChangeArrowheads="1"/>
          </p:cNvSpPr>
          <p:nvPr/>
        </p:nvSpPr>
        <p:spPr bwMode="auto">
          <a:xfrm>
            <a:off x="1752600" y="2909888"/>
            <a:ext cx="45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2</a:t>
            </a:r>
          </a:p>
        </p:txBody>
      </p:sp>
      <p:sp>
        <p:nvSpPr>
          <p:cNvPr id="16408" name="Text Box 25"/>
          <p:cNvSpPr txBox="1">
            <a:spLocks noChangeArrowheads="1"/>
          </p:cNvSpPr>
          <p:nvPr/>
        </p:nvSpPr>
        <p:spPr bwMode="auto">
          <a:xfrm>
            <a:off x="3505200" y="3290888"/>
            <a:ext cx="45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3</a:t>
            </a:r>
          </a:p>
        </p:txBody>
      </p:sp>
      <p:sp>
        <p:nvSpPr>
          <p:cNvPr id="16409" name="Text Box 26"/>
          <p:cNvSpPr txBox="1">
            <a:spLocks noChangeArrowheads="1"/>
          </p:cNvSpPr>
          <p:nvPr/>
        </p:nvSpPr>
        <p:spPr bwMode="auto">
          <a:xfrm>
            <a:off x="5486400" y="2909888"/>
            <a:ext cx="45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1</a:t>
            </a:r>
          </a:p>
        </p:txBody>
      </p:sp>
      <p:sp>
        <p:nvSpPr>
          <p:cNvPr id="16410" name="Text Box 27"/>
          <p:cNvSpPr txBox="1">
            <a:spLocks noChangeArrowheads="1"/>
          </p:cNvSpPr>
          <p:nvPr/>
        </p:nvSpPr>
        <p:spPr bwMode="auto">
          <a:xfrm>
            <a:off x="3352800" y="2300288"/>
            <a:ext cx="45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3</a:t>
            </a:r>
          </a:p>
        </p:txBody>
      </p:sp>
      <p:sp>
        <p:nvSpPr>
          <p:cNvPr id="16411" name="Text Box 28"/>
          <p:cNvSpPr txBox="1">
            <a:spLocks noChangeArrowheads="1"/>
          </p:cNvSpPr>
          <p:nvPr/>
        </p:nvSpPr>
        <p:spPr bwMode="auto">
          <a:xfrm>
            <a:off x="5486400" y="1462088"/>
            <a:ext cx="45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2</a:t>
            </a:r>
          </a:p>
        </p:txBody>
      </p:sp>
      <p:sp>
        <p:nvSpPr>
          <p:cNvPr id="16412" name="Text Box 29"/>
          <p:cNvSpPr txBox="1">
            <a:spLocks noChangeArrowheads="1"/>
          </p:cNvSpPr>
          <p:nvPr/>
        </p:nvSpPr>
        <p:spPr bwMode="auto">
          <a:xfrm>
            <a:off x="3657600" y="1157288"/>
            <a:ext cx="45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3</a:t>
            </a:r>
          </a:p>
        </p:txBody>
      </p:sp>
      <p:sp>
        <p:nvSpPr>
          <p:cNvPr id="16413" name="Oval 30"/>
          <p:cNvSpPr>
            <a:spLocks noChangeArrowheads="1"/>
          </p:cNvSpPr>
          <p:nvPr/>
        </p:nvSpPr>
        <p:spPr bwMode="auto">
          <a:xfrm>
            <a:off x="1219200" y="2224088"/>
            <a:ext cx="609600" cy="609600"/>
          </a:xfrm>
          <a:prstGeom prst="ellipse">
            <a:avLst/>
          </a:prstGeom>
          <a:noFill/>
          <a:ln w="38100">
            <a:solidFill>
              <a:srgbClr val="8C160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414" name="Oval 33"/>
          <p:cNvSpPr>
            <a:spLocks noChangeArrowheads="1"/>
          </p:cNvSpPr>
          <p:nvPr/>
        </p:nvSpPr>
        <p:spPr bwMode="auto">
          <a:xfrm>
            <a:off x="2514600" y="1233488"/>
            <a:ext cx="609600" cy="609600"/>
          </a:xfrm>
          <a:prstGeom prst="ellipse">
            <a:avLst/>
          </a:prstGeom>
          <a:noFill/>
          <a:ln w="38100">
            <a:solidFill>
              <a:srgbClr val="8C160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8642" name="Oval 34"/>
          <p:cNvSpPr>
            <a:spLocks noChangeArrowheads="1"/>
          </p:cNvSpPr>
          <p:nvPr/>
        </p:nvSpPr>
        <p:spPr bwMode="auto">
          <a:xfrm>
            <a:off x="4495800" y="1295400"/>
            <a:ext cx="609600" cy="609600"/>
          </a:xfrm>
          <a:prstGeom prst="ellipse">
            <a:avLst/>
          </a:prstGeom>
          <a:noFill/>
          <a:ln w="38100">
            <a:solidFill>
              <a:srgbClr val="8C160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8643" name="Oval 35"/>
          <p:cNvSpPr>
            <a:spLocks noChangeArrowheads="1"/>
          </p:cNvSpPr>
          <p:nvPr/>
        </p:nvSpPr>
        <p:spPr bwMode="auto">
          <a:xfrm>
            <a:off x="4495800" y="2971800"/>
            <a:ext cx="609600" cy="609600"/>
          </a:xfrm>
          <a:prstGeom prst="ellipse">
            <a:avLst/>
          </a:prstGeom>
          <a:noFill/>
          <a:ln w="38100">
            <a:solidFill>
              <a:srgbClr val="8C160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8644" name="Oval 36"/>
          <p:cNvSpPr>
            <a:spLocks noChangeArrowheads="1"/>
          </p:cNvSpPr>
          <p:nvPr/>
        </p:nvSpPr>
        <p:spPr bwMode="auto">
          <a:xfrm>
            <a:off x="5943600" y="2209800"/>
            <a:ext cx="609600" cy="609600"/>
          </a:xfrm>
          <a:prstGeom prst="ellipse">
            <a:avLst/>
          </a:prstGeom>
          <a:noFill/>
          <a:ln w="38100">
            <a:solidFill>
              <a:srgbClr val="8C160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418" name="Oval 33"/>
          <p:cNvSpPr>
            <a:spLocks noChangeArrowheads="1"/>
          </p:cNvSpPr>
          <p:nvPr/>
        </p:nvSpPr>
        <p:spPr bwMode="auto">
          <a:xfrm>
            <a:off x="2514600" y="2971800"/>
            <a:ext cx="609600" cy="609600"/>
          </a:xfrm>
          <a:prstGeom prst="ellipse">
            <a:avLst/>
          </a:prstGeom>
          <a:noFill/>
          <a:ln w="38100">
            <a:solidFill>
              <a:srgbClr val="8C160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8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686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/>
      <p:bldP spid="68642" grpId="0" animBg="1"/>
      <p:bldP spid="68642" grpId="1" animBg="1"/>
      <p:bldP spid="68643" grpId="0" animBg="1"/>
      <p:bldP spid="6864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2CC964BF-D339-4E6F-B28C-EBA1E0C47EFC}" type="datetime10">
              <a:rPr lang="zh-CN" altLang="en-US" sz="1400" smtClean="0"/>
              <a:pPr eaLnBrk="1" hangingPunct="1"/>
              <a:t>11:08</a:t>
            </a:fld>
            <a:endParaRPr lang="en-US" altLang="zh-CN" sz="1400"/>
          </a:p>
        </p:txBody>
      </p:sp>
      <p:sp>
        <p:nvSpPr>
          <p:cNvPr id="2867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4658AA3-0FE0-4615-AF8C-8264F23E1DAA}" type="slidenum">
              <a:rPr lang="en-US" altLang="zh-CN" sz="1400" smtClean="0"/>
              <a:pPr eaLnBrk="1" hangingPunct="1"/>
              <a:t>13</a:t>
            </a:fld>
            <a:endParaRPr lang="en-US" altLang="zh-CN" sz="1400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76200"/>
            <a:ext cx="8226425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err="1">
                <a:ea typeface="宋体" pitchFamily="2" charset="-122"/>
              </a:rPr>
              <a:t>Dijkstra’s</a:t>
            </a:r>
            <a:r>
              <a:rPr lang="en-US" altLang="zh-CN" dirty="0">
                <a:ea typeface="宋体" pitchFamily="2" charset="-122"/>
              </a:rPr>
              <a:t> idea</a:t>
            </a:r>
            <a:endParaRPr lang="en-US" altLang="zh-CN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67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5613" y="990600"/>
                <a:ext cx="8226425" cy="5181600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  <a:spcBef>
                    <a:spcPct val="5000"/>
                  </a:spcBef>
                  <a:buFontTx/>
                  <a:buNone/>
                </a:pPr>
                <a:endParaRPr lang="en-US" altLang="zh-CN" dirty="0">
                  <a:latin typeface="Helvetica" pitchFamily="34" charset="0"/>
                </a:endParaRPr>
              </a:p>
              <a:p>
                <a:pPr eaLnBrk="1" hangingPunct="1">
                  <a:lnSpc>
                    <a:spcPct val="90000"/>
                  </a:lnSpc>
                  <a:spcBef>
                    <a:spcPct val="5000"/>
                  </a:spcBef>
                  <a:buNone/>
                </a:pPr>
                <a:r>
                  <a:rPr lang="en-US" altLang="zh-CN" b="0" dirty="0"/>
                  <a:t> </a:t>
                </a:r>
                <a:r>
                  <a:rPr lang="en-US" altLang="zh-CN" sz="3600" b="1" dirty="0"/>
                  <a:t>Problem</a:t>
                </a:r>
                <a:r>
                  <a:rPr lang="en-US" altLang="zh-CN" b="0" dirty="0"/>
                  <a:t>:  </a:t>
                </a:r>
                <a:endParaRPr lang="en-US" altLang="zh-CN" b="0" i="1" dirty="0">
                  <a:latin typeface="Cambria Math"/>
                </a:endParaRPr>
              </a:p>
              <a:p>
                <a:pPr eaLnBrk="1" hangingPunct="1">
                  <a:lnSpc>
                    <a:spcPct val="90000"/>
                  </a:lnSpc>
                  <a:spcBef>
                    <a:spcPct val="50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     </m:t>
                    </m:r>
                    <m:r>
                      <a:rPr lang="en-US" altLang="zh-CN" i="1" dirty="0">
                        <a:latin typeface="Cambria Math"/>
                      </a:rPr>
                      <m:t>𝐺</m:t>
                    </m:r>
                    <m:r>
                      <a:rPr lang="en-US" altLang="zh-CN" i="1" dirty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/>
                          </a:rPr>
                          <m:t>𝑉</m:t>
                        </m:r>
                        <m:r>
                          <a:rPr lang="en-US" altLang="zh-CN" i="1" dirty="0">
                            <a:latin typeface="Cambria Math"/>
                          </a:rPr>
                          <m:t>, </m:t>
                        </m:r>
                        <m:r>
                          <a:rPr lang="en-US" altLang="zh-CN" i="1" dirty="0">
                            <a:latin typeface="Cambria Math"/>
                          </a:rPr>
                          <m:t>𝐸</m:t>
                        </m:r>
                      </m:e>
                    </m:d>
                    <m:r>
                      <a:rPr lang="en-US" altLang="zh-CN" b="0" i="1" dirty="0" smtClean="0">
                        <a:latin typeface="Cambria Math"/>
                      </a:rPr>
                      <m:t>. </m:t>
                    </m:r>
                  </m:oMath>
                </a14:m>
                <a:r>
                  <a:rPr lang="en-US" altLang="zh-CN" dirty="0">
                    <a:latin typeface="Helvetica" pitchFamily="34" charset="0"/>
                  </a:rPr>
                  <a:t>Given start vertex </a:t>
                </a:r>
                <a:r>
                  <a:rPr lang="en-US" altLang="zh-CN" i="1" dirty="0">
                    <a:solidFill>
                      <a:srgbClr val="FF0000"/>
                    </a:solidFill>
                    <a:latin typeface="Helvetica" pitchFamily="34" charset="0"/>
                  </a:rPr>
                  <a:t>s</a:t>
                </a:r>
                <a:r>
                  <a:rPr lang="en-US" altLang="zh-CN" dirty="0">
                    <a:latin typeface="Helvetica" pitchFamily="34" charset="0"/>
                  </a:rPr>
                  <a:t>, find the shortest path from </a:t>
                </a:r>
                <a:r>
                  <a:rPr lang="en-US" altLang="zh-CN" i="1" dirty="0">
                    <a:solidFill>
                      <a:srgbClr val="FF0000"/>
                    </a:solidFill>
                    <a:latin typeface="Helvetica" pitchFamily="34" charset="0"/>
                  </a:rPr>
                  <a:t>s</a:t>
                </a:r>
                <a:r>
                  <a:rPr lang="en-US" altLang="zh-CN" dirty="0">
                    <a:latin typeface="Helvetica" pitchFamily="34" charset="0"/>
                  </a:rPr>
                  <a:t> to all other vertices ?</a:t>
                </a:r>
              </a:p>
              <a:p>
                <a:pPr eaLnBrk="1" hangingPunct="1">
                  <a:lnSpc>
                    <a:spcPct val="90000"/>
                  </a:lnSpc>
                  <a:spcBef>
                    <a:spcPct val="5000"/>
                  </a:spcBef>
                  <a:buNone/>
                </a:pPr>
                <a:endParaRPr lang="en-US" altLang="zh-CN" dirty="0">
                  <a:latin typeface="Helvetica" pitchFamily="34" charset="0"/>
                </a:endParaRPr>
              </a:p>
              <a:p>
                <a:pPr eaLnBrk="1" hangingPunct="1">
                  <a:lnSpc>
                    <a:spcPct val="90000"/>
                  </a:lnSpc>
                  <a:spcBef>
                    <a:spcPct val="5000"/>
                  </a:spcBef>
                  <a:buFontTx/>
                  <a:buNone/>
                </a:pPr>
                <a:r>
                  <a:rPr lang="en-US" altLang="zh-CN" sz="3600" b="1" dirty="0"/>
                  <a:t>Notations</a:t>
                </a:r>
              </a:p>
              <a:p>
                <a:pPr eaLnBrk="1" hangingPunct="1">
                  <a:lnSpc>
                    <a:spcPct val="90000"/>
                  </a:lnSpc>
                  <a:spcBef>
                    <a:spcPct val="5000"/>
                  </a:spcBef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𝑊</m:t>
                    </m:r>
                    <m:r>
                      <a:rPr lang="en-US" altLang="zh-CN" i="1" dirty="0" smtClean="0">
                        <a:latin typeface="Cambria Math"/>
                      </a:rPr>
                      <m:t>[</m:t>
                    </m:r>
                    <m:r>
                      <a:rPr lang="en-US" altLang="zh-CN" i="1" dirty="0" smtClean="0">
                        <a:latin typeface="Cambria Math"/>
                      </a:rPr>
                      <m:t>𝑢</m:t>
                    </m:r>
                    <m:r>
                      <a:rPr lang="en-US" altLang="zh-CN" i="1" dirty="0">
                        <a:latin typeface="Cambria Math"/>
                      </a:rPr>
                      <m:t>, </m:t>
                    </m:r>
                    <m:r>
                      <a:rPr lang="en-US" altLang="zh-CN" i="1" dirty="0">
                        <a:latin typeface="Cambria Math"/>
                      </a:rPr>
                      <m:t>𝑣</m:t>
                    </m:r>
                    <m:r>
                      <a:rPr lang="en-US" altLang="zh-CN" i="1" dirty="0">
                        <a:latin typeface="Cambria Math"/>
                      </a:rPr>
                      <m:t>]: </m:t>
                    </m:r>
                  </m:oMath>
                </a14:m>
                <a:r>
                  <a:rPr lang="en-US" altLang="zh-CN" dirty="0">
                    <a:latin typeface="Helvetica" pitchFamily="34" charset="0"/>
                  </a:rPr>
                  <a:t>the length of edge 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{</m:t>
                    </m:r>
                    <m:r>
                      <a:rPr lang="en-US" altLang="zh-CN" i="1" dirty="0" smtClean="0">
                        <a:latin typeface="Cambria Math"/>
                      </a:rPr>
                      <m:t>𝑢</m:t>
                    </m:r>
                    <m:r>
                      <a:rPr lang="en-US" altLang="zh-CN" i="1" dirty="0">
                        <a:latin typeface="Cambria Math"/>
                      </a:rPr>
                      <m:t>, </m:t>
                    </m:r>
                    <m:r>
                      <a:rPr lang="en-US" altLang="zh-CN" i="1" dirty="0">
                        <a:latin typeface="Cambria Math"/>
                      </a:rPr>
                      <m:t>𝑣</m:t>
                    </m:r>
                    <m:r>
                      <a:rPr lang="en-US" altLang="zh-CN" i="1" dirty="0">
                        <a:latin typeface="Cambria Math"/>
                      </a:rPr>
                      <m:t>}</m:t>
                    </m:r>
                  </m:oMath>
                </a14:m>
                <a:endParaRPr lang="en-US" altLang="zh-CN" dirty="0">
                  <a:latin typeface="Helvetica" pitchFamily="34" charset="0"/>
                </a:endParaRPr>
              </a:p>
              <a:p>
                <a:pPr eaLnBrk="1" hangingPunct="1">
                  <a:lnSpc>
                    <a:spcPct val="90000"/>
                  </a:lnSpc>
                  <a:spcBef>
                    <a:spcPct val="5000"/>
                  </a:spcBef>
                  <a:buFont typeface="Wingdings" panose="05000000000000000000" pitchFamily="2" charset="2"/>
                  <a:buChar char="l"/>
                </a:pPr>
                <a:r>
                  <a:rPr lang="en-US" altLang="zh-CN" dirty="0"/>
                  <a:t>L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[</m:t>
                    </m:r>
                    <m:r>
                      <a:rPr lang="en-US" altLang="zh-CN" i="1" dirty="0" smtClean="0">
                        <a:latin typeface="Cambria Math"/>
                      </a:rPr>
                      <m:t>𝑣</m:t>
                    </m:r>
                    <m:r>
                      <a:rPr lang="en-US" altLang="zh-CN" i="1" dirty="0" smtClean="0">
                        <a:latin typeface="Cambria Math"/>
                      </a:rPr>
                      <m:t>]:   </m:t>
                    </m:r>
                  </m:oMath>
                </a14:m>
                <a:r>
                  <a:rPr lang="en-US" altLang="zh-CN" dirty="0">
                    <a:latin typeface="Helvetica" pitchFamily="34" charset="0"/>
                  </a:rPr>
                  <a:t>the length of current path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/>
                      </a:rPr>
                      <m:t>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altLang="zh-CN" dirty="0">
                    <a:latin typeface="Helvetica" pitchFamily="34" charset="0"/>
                  </a:rPr>
                  <a:t>).</a:t>
                </a:r>
              </a:p>
              <a:p>
                <a:pPr eaLnBrk="1" hangingPunct="1">
                  <a:lnSpc>
                    <a:spcPct val="90000"/>
                  </a:lnSpc>
                  <a:spcBef>
                    <a:spcPct val="5000"/>
                  </a:spcBef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𝑃</m:t>
                    </m:r>
                  </m:oMath>
                </a14:m>
                <a:r>
                  <a:rPr lang="en-US" altLang="zh-CN" dirty="0">
                    <a:latin typeface="Helvetica" pitchFamily="34" charset="0"/>
                  </a:rPr>
                  <a:t>: vertexes of the shortest path.</a:t>
                </a:r>
              </a:p>
              <a:p>
                <a:pPr eaLnBrk="1" hangingPunct="1">
                  <a:lnSpc>
                    <a:spcPct val="90000"/>
                  </a:lnSpc>
                  <a:spcBef>
                    <a:spcPct val="5000"/>
                  </a:spcBef>
                  <a:buNone/>
                </a:pPr>
                <a:endParaRPr lang="en-US" altLang="zh-CN" dirty="0">
                  <a:latin typeface="Helvetica" pitchFamily="34" charset="0"/>
                </a:endParaRPr>
              </a:p>
              <a:p>
                <a:pPr eaLnBrk="1" hangingPunct="1">
                  <a:lnSpc>
                    <a:spcPct val="90000"/>
                  </a:lnSpc>
                  <a:spcBef>
                    <a:spcPct val="5000"/>
                  </a:spcBef>
                  <a:buFontTx/>
                  <a:buNone/>
                </a:pPr>
                <a:endParaRPr lang="en-US" altLang="zh-CN" dirty="0">
                  <a:latin typeface="Helvetica" pitchFamily="34" charset="0"/>
                </a:endParaRPr>
              </a:p>
              <a:p>
                <a:pPr eaLnBrk="1" hangingPunct="1">
                  <a:lnSpc>
                    <a:spcPct val="90000"/>
                  </a:lnSpc>
                  <a:spcBef>
                    <a:spcPct val="5000"/>
                  </a:spcBef>
                  <a:buFontTx/>
                  <a:buNone/>
                </a:pPr>
                <a:endParaRPr lang="en-US" altLang="zh-CN" dirty="0">
                  <a:latin typeface="Helvetica" pitchFamily="34" charset="0"/>
                </a:endParaRPr>
              </a:p>
              <a:p>
                <a:pPr eaLnBrk="1" hangingPunct="1">
                  <a:lnSpc>
                    <a:spcPct val="90000"/>
                  </a:lnSpc>
                  <a:spcBef>
                    <a:spcPct val="5000"/>
                  </a:spcBef>
                  <a:buFontTx/>
                  <a:buNone/>
                </a:pPr>
                <a:endParaRPr lang="en-US" altLang="zh-CN" dirty="0">
                  <a:latin typeface="Helvetica" pitchFamily="34" charset="0"/>
                </a:endParaRPr>
              </a:p>
              <a:p>
                <a:pPr eaLnBrk="1" hangingPunct="1">
                  <a:lnSpc>
                    <a:spcPct val="0"/>
                  </a:lnSpc>
                  <a:buFontTx/>
                  <a:buNone/>
                </a:pPr>
                <a:endParaRPr lang="en-US" altLang="zh-CN" dirty="0">
                  <a:latin typeface="Helvetica" pitchFamily="34" charset="0"/>
                </a:endParaRPr>
              </a:p>
            </p:txBody>
          </p:sp>
        </mc:Choice>
        <mc:Fallback>
          <p:sp>
            <p:nvSpPr>
              <p:cNvPr id="2867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5613" y="990600"/>
                <a:ext cx="8226425" cy="5181600"/>
              </a:xfrm>
              <a:blipFill>
                <a:blip r:embed="rId3"/>
                <a:stretch>
                  <a:fillRect l="-2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858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2CC964BF-D339-4E6F-B28C-EBA1E0C47EFC}" type="datetime10">
              <a:rPr lang="zh-CN" altLang="en-US" sz="1400" smtClean="0"/>
              <a:pPr eaLnBrk="1" hangingPunct="1"/>
              <a:t>11:16</a:t>
            </a:fld>
            <a:endParaRPr lang="en-US" altLang="zh-CN" sz="1400"/>
          </a:p>
        </p:txBody>
      </p:sp>
      <p:sp>
        <p:nvSpPr>
          <p:cNvPr id="2867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4658AA3-0FE0-4615-AF8C-8264F23E1DAA}" type="slidenum">
              <a:rPr lang="en-US" altLang="zh-CN" sz="1400" smtClean="0"/>
              <a:pPr eaLnBrk="1" hangingPunct="1"/>
              <a:t>14</a:t>
            </a:fld>
            <a:endParaRPr lang="en-US" altLang="zh-CN" sz="1400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76200"/>
            <a:ext cx="8226425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err="1">
                <a:ea typeface="宋体" pitchFamily="2" charset="-122"/>
              </a:rPr>
              <a:t>Dijkstra’s</a:t>
            </a:r>
            <a:r>
              <a:rPr lang="en-US" altLang="zh-CN" dirty="0">
                <a:ea typeface="宋体" pitchFamily="2" charset="-122"/>
              </a:rPr>
              <a:t> idea</a:t>
            </a:r>
            <a:endParaRPr lang="en-US" altLang="zh-CN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67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5613" y="990600"/>
                <a:ext cx="8226425" cy="5181600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  <a:spcBef>
                    <a:spcPct val="5000"/>
                  </a:spcBef>
                  <a:buNone/>
                </a:pPr>
                <a:endParaRPr lang="en-US" altLang="zh-CN" dirty="0">
                  <a:latin typeface="Helvetica" pitchFamily="34" charset="0"/>
                </a:endParaRPr>
              </a:p>
              <a:p>
                <a:pPr marL="514350" indent="-514350" eaLnBrk="1" hangingPunct="1">
                  <a:lnSpc>
                    <a:spcPct val="90000"/>
                  </a:lnSpc>
                  <a:spcBef>
                    <a:spcPct val="5000"/>
                  </a:spcBef>
                  <a:buAutoNum type="arabicPeriod"/>
                </a:pPr>
                <a:r>
                  <a:rPr lang="en-US" altLang="zh-CN" dirty="0">
                    <a:latin typeface="Helvetica" pitchFamily="34" charset="0"/>
                  </a:rPr>
                  <a:t>initialization: </a:t>
                </a:r>
                <a:r>
                  <a:rPr lang="en-US" altLang="zh-CN" i="1" dirty="0">
                    <a:latin typeface="Cambria Math"/>
                  </a:rPr>
                  <a:t> L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altLang="zh-CN" i="1" dirty="0" smtClean="0">
                        <a:latin typeface="Cambria Math"/>
                      </a:rPr>
                      <m:t>=</m:t>
                    </m:r>
                    <m:r>
                      <a:rPr lang="en-US" altLang="zh-CN" b="0" i="1" dirty="0" smtClean="0">
                        <a:latin typeface="Cambria Math"/>
                      </a:rPr>
                      <m:t>0;</m:t>
                    </m:r>
                    <m:r>
                      <m:rPr>
                        <m:nor/>
                      </m:rPr>
                      <a:rPr lang="en-US" altLang="zh-CN" i="1" dirty="0">
                        <a:latin typeface="Cambria Math"/>
                      </a:rPr>
                      <m:t>L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altLang="zh-CN" i="1" dirty="0">
                        <a:latin typeface="Cambria Math"/>
                      </a:rPr>
                      <m:t>=</m:t>
                    </m:r>
                    <m:r>
                      <a:rPr lang="en-US" altLang="zh-CN" i="1" dirty="0" smtClean="0">
                        <a:latin typeface="Cambria Math"/>
                        <a:ea typeface="Cambria Math"/>
                      </a:rPr>
                      <m:t>∞</m:t>
                    </m:r>
                    <m:r>
                      <a:rPr lang="en-US" altLang="zh-CN" b="0" i="1" dirty="0" smtClean="0">
                        <a:latin typeface="Cambria Math"/>
                      </a:rPr>
                      <m:t>; </m:t>
                    </m:r>
                    <m:r>
                      <a:rPr lang="en-US" altLang="zh-CN" i="1" dirty="0" smtClean="0">
                        <a:latin typeface="Cambria Math"/>
                      </a:rPr>
                      <m:t> </m:t>
                    </m:r>
                    <m:r>
                      <a:rPr lang="en-US" altLang="zh-CN" i="1" dirty="0" smtClean="0">
                        <a:latin typeface="Cambria Math"/>
                      </a:rPr>
                      <m:t>𝑃</m:t>
                    </m:r>
                    <m:r>
                      <a:rPr lang="en-US" altLang="zh-CN" b="0" i="1" dirty="0" smtClean="0">
                        <a:latin typeface="Cambria Math"/>
                      </a:rPr>
                      <m:t>=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∅;</m:t>
                    </m:r>
                  </m:oMath>
                </a14:m>
                <a:endParaRPr lang="en-US" altLang="zh-CN" b="0" i="1" dirty="0">
                  <a:latin typeface="Cambria Math"/>
                  <a:ea typeface="Cambria Math"/>
                </a:endParaRPr>
              </a:p>
              <a:p>
                <a:pPr eaLnBrk="1" hangingPunct="1">
                  <a:lnSpc>
                    <a:spcPct val="90000"/>
                  </a:lnSpc>
                  <a:spcBef>
                    <a:spcPct val="5000"/>
                  </a:spcBef>
                  <a:buNone/>
                </a:pPr>
                <a:r>
                  <a:rPr lang="en-US" altLang="zh-CN" dirty="0">
                    <a:latin typeface="Helvetica" pitchFamily="34" charset="0"/>
                  </a:rPr>
                  <a:t>2. search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i="1" dirty="0">
                        <a:solidFill>
                          <a:srgbClr val="FF0000"/>
                        </a:solidFill>
                        <a:latin typeface="Cambria Math"/>
                      </a:rPr>
                      <m:t>L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zh-CN" i="1" dirty="0" smtClean="0">
                        <a:latin typeface="Cambria Math"/>
                      </a:rPr>
                      <m:t>𝑀𝑖𝑛</m:t>
                    </m:r>
                    <m:d>
                      <m:dPr>
                        <m:begChr m:val="{"/>
                        <m:endChr m:val="|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Cambria Math"/>
                          </a:rPr>
                          <m:t>L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altLang="zh-CN" b="0" i="1" dirty="0" smtClean="0">
                        <a:latin typeface="Cambria Math"/>
                      </a:rPr>
                      <m:t> </m:t>
                    </m:r>
                    <m:r>
                      <a:rPr lang="en-US" altLang="zh-CN" b="0" i="1" dirty="0" smtClean="0">
                        <a:latin typeface="Cambria Math"/>
                      </a:rPr>
                      <m:t>𝑖</m:t>
                    </m:r>
                    <m:r>
                      <m:rPr>
                        <m:lit/>
                      </m:rPr>
                      <a:rPr lang="en-US" altLang="zh-CN" b="0" i="1" dirty="0" smtClean="0">
                        <a:latin typeface="Cambria Math"/>
                      </a:rPr>
                      <m:t> </m:t>
                    </m:r>
                    <m:r>
                      <a:rPr lang="en-US" altLang="zh-CN" b="0" i="1" dirty="0" smtClean="0">
                        <a:latin typeface="Cambria Math"/>
                      </a:rPr>
                      <m:t>∉</m:t>
                    </m:r>
                    <m:r>
                      <a:rPr lang="en-US" altLang="zh-CN" b="0" i="1" dirty="0" smtClean="0">
                        <a:latin typeface="Cambria Math"/>
                      </a:rPr>
                      <m:t>𝑃</m:t>
                    </m:r>
                    <m:r>
                      <a:rPr lang="en-US" altLang="zh-CN" b="0" i="1" dirty="0" smtClean="0">
                        <a:latin typeface="Cambria Math"/>
                      </a:rPr>
                      <m:t>}.   </m:t>
                    </m:r>
                  </m:oMath>
                </a14:m>
                <a:endParaRPr lang="en-US" altLang="zh-CN" b="0" i="1" dirty="0">
                  <a:latin typeface="Cambria Math"/>
                </a:endParaRPr>
              </a:p>
              <a:p>
                <a:pPr eaLnBrk="1" hangingPunct="1">
                  <a:lnSpc>
                    <a:spcPct val="90000"/>
                  </a:lnSpc>
                  <a:spcBef>
                    <a:spcPct val="5000"/>
                  </a:spcBef>
                  <a:buFontTx/>
                  <a:buNone/>
                </a:pPr>
                <a:r>
                  <a:rPr lang="en-US" altLang="zh-CN" dirty="0">
                    <a:latin typeface="Helvetica" pitchFamily="34" charset="0"/>
                  </a:rPr>
                  <a:t>3.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𝑃</m:t>
                    </m:r>
                    <m:r>
                      <a:rPr lang="en-US" altLang="zh-CN" i="1" dirty="0">
                        <a:latin typeface="Cambria Math"/>
                      </a:rPr>
                      <m:t>=</m:t>
                    </m:r>
                    <m:r>
                      <a:rPr lang="en-US" altLang="zh-CN" i="1" dirty="0">
                        <a:latin typeface="Cambria Math"/>
                      </a:rPr>
                      <m:t>𝑃</m:t>
                    </m:r>
                    <m:r>
                      <a:rPr lang="en-US" altLang="zh-CN" i="1" dirty="0" smtClean="0">
                        <a:latin typeface="Cambria Math"/>
                        <a:ea typeface="Cambria Math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altLang="zh-CN" b="0" i="1" dirty="0" smtClean="0">
                        <a:latin typeface="Cambria Math"/>
                      </a:rPr>
                      <m:t>. </m:t>
                    </m:r>
                  </m:oMath>
                </a14:m>
                <a:endParaRPr lang="en-US" altLang="zh-CN" b="0" dirty="0">
                  <a:latin typeface="Helvetica" pitchFamily="34" charset="0"/>
                </a:endParaRPr>
              </a:p>
              <a:p>
                <a:pPr eaLnBrk="1" hangingPunct="1">
                  <a:lnSpc>
                    <a:spcPct val="90000"/>
                  </a:lnSpc>
                  <a:spcBef>
                    <a:spcPct val="5000"/>
                  </a:spcBef>
                  <a:buFontTx/>
                  <a:buNone/>
                </a:pPr>
                <a:r>
                  <a:rPr lang="en-US" altLang="zh-CN" b="0" dirty="0">
                    <a:latin typeface="Helvetica" pitchFamily="34" charset="0"/>
                  </a:rPr>
                  <a:t>4. for each vertex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𝑢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𝑉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, </m:t>
                    </m:r>
                  </m:oMath>
                </a14:m>
                <a:endParaRPr lang="en-US" altLang="zh-CN" b="0" i="1" dirty="0">
                  <a:latin typeface="Cambria Math"/>
                  <a:ea typeface="Cambria Math"/>
                </a:endParaRPr>
              </a:p>
              <a:p>
                <a:pPr eaLnBrk="1" hangingPunct="1">
                  <a:lnSpc>
                    <a:spcPct val="90000"/>
                  </a:lnSpc>
                  <a:spcBef>
                    <a:spcPct val="5000"/>
                  </a:spcBef>
                  <a:buNone/>
                </a:pPr>
                <a:r>
                  <a:rPr lang="en-US" altLang="zh-CN" dirty="0"/>
                  <a:t>        if   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/>
                      </a:rPr>
                      <m:t>   </m:t>
                    </m:r>
                    <m:r>
                      <m:rPr>
                        <m:nor/>
                      </m:rPr>
                      <a:rPr lang="en-US" altLang="zh-CN" i="1" dirty="0">
                        <a:latin typeface="Cambria Math"/>
                      </a:rPr>
                      <m:t>L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altLang="zh-CN" b="0" i="1" dirty="0" smtClean="0">
                        <a:latin typeface="Cambria Math"/>
                      </a:rPr>
                      <m:t>&gt;</m:t>
                    </m:r>
                  </m:oMath>
                </a14:m>
                <a:r>
                  <a:rPr lang="en-US" altLang="zh-CN" i="1" dirty="0">
                    <a:latin typeface="Cambria Math"/>
                  </a:rPr>
                  <a:t>L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b="0" dirty="0">
                    <a:latin typeface="Helvetica" pitchFamily="34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𝑊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altLang="zh-CN" b="0" i="1" dirty="0" smtClean="0">
                        <a:latin typeface="Cambria Math"/>
                      </a:rPr>
                      <m:t>,</m:t>
                    </m:r>
                    <m:r>
                      <a:rPr lang="en-US" altLang="zh-CN" b="0" i="1" dirty="0" smtClean="0">
                        <a:latin typeface="Cambria Math"/>
                      </a:rPr>
                      <m:t> </m:t>
                    </m:r>
                  </m:oMath>
                </a14:m>
                <a:endParaRPr lang="en-US" altLang="zh-CN" b="0" dirty="0">
                  <a:latin typeface="Helvetica" pitchFamily="34" charset="0"/>
                </a:endParaRPr>
              </a:p>
              <a:p>
                <a:pPr eaLnBrk="1" hangingPunct="1">
                  <a:lnSpc>
                    <a:spcPct val="90000"/>
                  </a:lnSpc>
                  <a:spcBef>
                    <a:spcPct val="5000"/>
                  </a:spcBef>
                  <a:buNone/>
                </a:pPr>
                <a:r>
                  <a:rPr lang="en-US" altLang="zh-CN" b="0" dirty="0">
                    <a:latin typeface="Helvetica" pitchFamily="34" charset="0"/>
                  </a:rPr>
                  <a:t>      then  </a:t>
                </a:r>
                <a:r>
                  <a:rPr lang="en-US" altLang="zh-CN" i="1" dirty="0">
                    <a:latin typeface="Cambria Math"/>
                  </a:rPr>
                  <a:t>L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altLang="zh-CN" i="1" dirty="0" smtClean="0">
                        <a:latin typeface="Cambria Math"/>
                        <a:ea typeface="Cambria Math"/>
                      </a:rPr>
                      <m:t>⟵</m:t>
                    </m:r>
                  </m:oMath>
                </a14:m>
                <a:r>
                  <a:rPr lang="en-US" altLang="zh-CN" i="1" dirty="0">
                    <a:latin typeface="Cambria Math"/>
                  </a:rPr>
                  <a:t>L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dirty="0">
                    <a:latin typeface="Helvetica" pitchFamily="34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𝑊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altLang="zh-CN" b="0" i="1" dirty="0" smtClean="0">
                        <a:latin typeface="Cambria Math"/>
                      </a:rPr>
                      <m:t>.</m:t>
                    </m:r>
                    <m:r>
                      <a:rPr lang="en-US" altLang="zh-CN" i="1" dirty="0">
                        <a:latin typeface="Cambria Math"/>
                      </a:rPr>
                      <m:t> </m:t>
                    </m:r>
                  </m:oMath>
                </a14:m>
                <a:endParaRPr lang="en-US" altLang="zh-CN" dirty="0">
                  <a:latin typeface="Helvetica" pitchFamily="34" charset="0"/>
                </a:endParaRPr>
              </a:p>
              <a:p>
                <a:pPr marL="514350" indent="-514350" eaLnBrk="1" hangingPunct="1">
                  <a:lnSpc>
                    <a:spcPct val="90000"/>
                  </a:lnSpc>
                  <a:spcBef>
                    <a:spcPct val="5000"/>
                  </a:spcBef>
                  <a:buFontTx/>
                  <a:buAutoNum type="arabicPeriod" startAt="5"/>
                </a:pPr>
                <a:r>
                  <a:rPr lang="en-US" altLang="zh-CN" dirty="0">
                    <a:latin typeface="Helvetica" pitchFamily="34" charset="0"/>
                  </a:rPr>
                  <a:t>Repeat 2,3,4 until P=V.</a:t>
                </a:r>
              </a:p>
              <a:p>
                <a:pPr eaLnBrk="1" hangingPunct="1">
                  <a:lnSpc>
                    <a:spcPct val="90000"/>
                  </a:lnSpc>
                  <a:spcBef>
                    <a:spcPct val="5000"/>
                  </a:spcBef>
                  <a:buNone/>
                </a:pPr>
                <a:endParaRPr lang="en-US" altLang="zh-CN" dirty="0">
                  <a:latin typeface="Helvetica" pitchFamily="34" charset="0"/>
                </a:endParaRPr>
              </a:p>
              <a:p>
                <a:pPr eaLnBrk="1" hangingPunct="1">
                  <a:lnSpc>
                    <a:spcPct val="90000"/>
                  </a:lnSpc>
                  <a:spcBef>
                    <a:spcPct val="5000"/>
                  </a:spcBef>
                  <a:buFontTx/>
                  <a:buNone/>
                </a:pPr>
                <a:endParaRPr lang="en-US" altLang="zh-CN" dirty="0">
                  <a:latin typeface="Helvetica" pitchFamily="34" charset="0"/>
                </a:endParaRPr>
              </a:p>
              <a:p>
                <a:pPr eaLnBrk="1" hangingPunct="1">
                  <a:lnSpc>
                    <a:spcPct val="90000"/>
                  </a:lnSpc>
                  <a:spcBef>
                    <a:spcPct val="5000"/>
                  </a:spcBef>
                  <a:buFontTx/>
                  <a:buNone/>
                </a:pPr>
                <a:endParaRPr lang="en-US" altLang="zh-CN" dirty="0">
                  <a:latin typeface="Helvetica" pitchFamily="34" charset="0"/>
                </a:endParaRPr>
              </a:p>
              <a:p>
                <a:pPr eaLnBrk="1" hangingPunct="1">
                  <a:lnSpc>
                    <a:spcPct val="90000"/>
                  </a:lnSpc>
                  <a:spcBef>
                    <a:spcPct val="5000"/>
                  </a:spcBef>
                  <a:buFontTx/>
                  <a:buNone/>
                </a:pPr>
                <a:endParaRPr lang="en-US" altLang="zh-CN" dirty="0">
                  <a:latin typeface="Helvetica" pitchFamily="34" charset="0"/>
                </a:endParaRPr>
              </a:p>
              <a:p>
                <a:pPr eaLnBrk="1" hangingPunct="1">
                  <a:lnSpc>
                    <a:spcPct val="0"/>
                  </a:lnSpc>
                  <a:buFontTx/>
                  <a:buNone/>
                </a:pPr>
                <a:endParaRPr lang="en-US" altLang="zh-CN" dirty="0">
                  <a:latin typeface="Helvetica" pitchFamily="34" charset="0"/>
                </a:endParaRPr>
              </a:p>
            </p:txBody>
          </p:sp>
        </mc:Choice>
        <mc:Fallback>
          <p:sp>
            <p:nvSpPr>
              <p:cNvPr id="2867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5613" y="990600"/>
                <a:ext cx="8226425" cy="5181600"/>
              </a:xfrm>
              <a:blipFill>
                <a:blip r:embed="rId3"/>
                <a:stretch>
                  <a:fillRect l="-19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椭圆 11">
            <a:extLst>
              <a:ext uri="{FF2B5EF4-FFF2-40B4-BE49-F238E27FC236}">
                <a16:creationId xmlns:a16="http://schemas.microsoft.com/office/drawing/2014/main" id="{29F5C923-73BA-488F-BEF0-963A6C921396}"/>
              </a:ext>
            </a:extLst>
          </p:cNvPr>
          <p:cNvSpPr/>
          <p:nvPr/>
        </p:nvSpPr>
        <p:spPr>
          <a:xfrm>
            <a:off x="6629400" y="460764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C199179-D492-4199-A21A-1E6B063B3169}"/>
              </a:ext>
            </a:extLst>
          </p:cNvPr>
          <p:cNvSpPr/>
          <p:nvPr/>
        </p:nvSpPr>
        <p:spPr>
          <a:xfrm>
            <a:off x="5055803" y="4896615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077A0A6-DABB-4C12-A520-F1BBCA766686}"/>
              </a:ext>
            </a:extLst>
          </p:cNvPr>
          <p:cNvSpPr/>
          <p:nvPr/>
        </p:nvSpPr>
        <p:spPr>
          <a:xfrm>
            <a:off x="3208210" y="5660923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</a:t>
            </a:r>
            <a:endParaRPr lang="zh-CN" altLang="en-US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461044B-D164-447B-9EF6-8EBC7B844294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5557115" y="4874342"/>
            <a:ext cx="1072285" cy="16331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BD2BB6C-8615-4F41-AB0E-D3B1BDA5E3EC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3741610" y="5163315"/>
            <a:ext cx="1314193" cy="540620"/>
          </a:xfrm>
          <a:prstGeom prst="line">
            <a:avLst/>
          </a:prstGeom>
          <a:ln>
            <a:prstDash val="dash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50D97E5-CF12-4F2A-8D96-3E40BDE6843D}"/>
                  </a:ext>
                </a:extLst>
              </p:cNvPr>
              <p:cNvSpPr txBox="1"/>
              <p:nvPr/>
            </p:nvSpPr>
            <p:spPr>
              <a:xfrm>
                <a:off x="5457744" y="6254545"/>
                <a:ext cx="816777" cy="375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i="1" dirty="0" smtClean="0">
                          <a:latin typeface="Cambria Math"/>
                        </a:rPr>
                        <m:t>L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50D97E5-CF12-4F2A-8D96-3E40BDE68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744" y="6254545"/>
                <a:ext cx="816777" cy="3751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5C6FE322-861F-42D8-A65A-E8BEDA0E00AC}"/>
              </a:ext>
            </a:extLst>
          </p:cNvPr>
          <p:cNvSpPr/>
          <p:nvPr/>
        </p:nvSpPr>
        <p:spPr>
          <a:xfrm>
            <a:off x="3539613" y="5142271"/>
            <a:ext cx="3460955" cy="1688147"/>
          </a:xfrm>
          <a:custGeom>
            <a:avLst/>
            <a:gdLst>
              <a:gd name="connsiteX0" fmla="*/ 0 w 3460955"/>
              <a:gd name="connsiteY0" fmla="*/ 1091381 h 1688147"/>
              <a:gd name="connsiteX1" fmla="*/ 2497393 w 3460955"/>
              <a:gd name="connsiteY1" fmla="*/ 1641987 h 1688147"/>
              <a:gd name="connsiteX2" fmla="*/ 3460955 w 3460955"/>
              <a:gd name="connsiteY2" fmla="*/ 29497 h 1688147"/>
              <a:gd name="connsiteX3" fmla="*/ 3460955 w 3460955"/>
              <a:gd name="connsiteY3" fmla="*/ 29497 h 1688147"/>
              <a:gd name="connsiteX4" fmla="*/ 3392129 w 3460955"/>
              <a:gd name="connsiteY4" fmla="*/ 0 h 168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0955" h="1688147">
                <a:moveTo>
                  <a:pt x="0" y="1091381"/>
                </a:moveTo>
                <a:cubicBezTo>
                  <a:pt x="960283" y="1455174"/>
                  <a:pt x="1920567" y="1818968"/>
                  <a:pt x="2497393" y="1641987"/>
                </a:cubicBezTo>
                <a:cubicBezTo>
                  <a:pt x="3074219" y="1465006"/>
                  <a:pt x="3460955" y="29497"/>
                  <a:pt x="3460955" y="29497"/>
                </a:cubicBezTo>
                <a:lnTo>
                  <a:pt x="3460955" y="29497"/>
                </a:lnTo>
                <a:lnTo>
                  <a:pt x="3392129" y="0"/>
                </a:lnTo>
              </a:path>
            </a:pathLst>
          </a:custGeom>
          <a:ln>
            <a:prstDash val="dash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DA8E0952-A9FF-420D-B246-687C1BCAC74C}"/>
                  </a:ext>
                </a:extLst>
              </p:cNvPr>
              <p:cNvSpPr txBox="1"/>
              <p:nvPr/>
            </p:nvSpPr>
            <p:spPr>
              <a:xfrm>
                <a:off x="4041937" y="5416191"/>
                <a:ext cx="816777" cy="375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i="1" dirty="0">
                          <a:latin typeface="Cambria Math"/>
                        </a:rPr>
                        <m:t>L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DA8E0952-A9FF-420D-B246-687C1BCAC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937" y="5416191"/>
                <a:ext cx="816777" cy="3751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76A87BF-88BA-4BEF-B472-9D9D6B5E4935}"/>
                  </a:ext>
                </a:extLst>
              </p:cNvPr>
              <p:cNvSpPr txBox="1"/>
              <p:nvPr/>
            </p:nvSpPr>
            <p:spPr>
              <a:xfrm>
                <a:off x="5687611" y="5050244"/>
                <a:ext cx="816777" cy="375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/>
                        </a:rPr>
                        <m:t>𝑊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dirty="0">
                              <a:latin typeface="Cambria Math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76A87BF-88BA-4BEF-B472-9D9D6B5E4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611" y="5050244"/>
                <a:ext cx="816777" cy="3751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0186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Example 2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57800" y="1936750"/>
            <a:ext cx="3505200" cy="3150528"/>
          </a:xfrm>
        </p:spPr>
        <p:txBody>
          <a:bodyPr/>
          <a:lstStyle/>
          <a:p>
            <a:r>
              <a:rPr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P:=Ø</a:t>
            </a:r>
          </a:p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L(vi):</a:t>
            </a:r>
          </a:p>
          <a:p>
            <a:pPr lvl="1"/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=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∞, if 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vi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 a</a:t>
            </a:r>
            <a:endParaRPr lang="en-US" altLang="zh-CN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=0 , if 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vi=a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</a:p>
        </p:txBody>
      </p:sp>
      <p:sp>
        <p:nvSpPr>
          <p:cNvPr id="23556" name="Line 4"/>
          <p:cNvSpPr>
            <a:spLocks noChangeShapeType="1"/>
          </p:cNvSpPr>
          <p:nvPr/>
        </p:nvSpPr>
        <p:spPr bwMode="auto">
          <a:xfrm flipH="1" flipV="1">
            <a:off x="1593849" y="197485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 flipH="1" flipV="1">
            <a:off x="3651249" y="197485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1343024" y="1601788"/>
            <a:ext cx="474663" cy="360362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59" name="Oval 7"/>
          <p:cNvSpPr>
            <a:spLocks noChangeArrowheads="1"/>
          </p:cNvSpPr>
          <p:nvPr/>
        </p:nvSpPr>
        <p:spPr bwMode="auto">
          <a:xfrm>
            <a:off x="1365249" y="3879850"/>
            <a:ext cx="471488" cy="35877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60" name="Oval 8"/>
          <p:cNvSpPr>
            <a:spLocks noChangeArrowheads="1"/>
          </p:cNvSpPr>
          <p:nvPr/>
        </p:nvSpPr>
        <p:spPr bwMode="auto">
          <a:xfrm>
            <a:off x="3498849" y="3879850"/>
            <a:ext cx="476250" cy="360363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61" name="Text Box 11"/>
          <p:cNvSpPr txBox="1">
            <a:spLocks noChangeArrowheads="1"/>
          </p:cNvSpPr>
          <p:nvPr/>
        </p:nvSpPr>
        <p:spPr bwMode="auto">
          <a:xfrm>
            <a:off x="1423987" y="15382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b</a:t>
            </a:r>
          </a:p>
        </p:txBody>
      </p:sp>
      <p:sp>
        <p:nvSpPr>
          <p:cNvPr id="23562" name="Oval 12"/>
          <p:cNvSpPr>
            <a:spLocks noChangeArrowheads="1"/>
          </p:cNvSpPr>
          <p:nvPr/>
        </p:nvSpPr>
        <p:spPr bwMode="auto">
          <a:xfrm>
            <a:off x="3455987" y="1601788"/>
            <a:ext cx="477837" cy="360362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63" name="Line 14"/>
          <p:cNvSpPr>
            <a:spLocks noChangeShapeType="1"/>
          </p:cNvSpPr>
          <p:nvPr/>
        </p:nvSpPr>
        <p:spPr bwMode="auto">
          <a:xfrm flipV="1">
            <a:off x="1746249" y="1936750"/>
            <a:ext cx="1857375" cy="1943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4" name="Line 15"/>
          <p:cNvSpPr>
            <a:spLocks noChangeShapeType="1"/>
          </p:cNvSpPr>
          <p:nvPr/>
        </p:nvSpPr>
        <p:spPr bwMode="auto">
          <a:xfrm>
            <a:off x="1811337" y="1774825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5" name="Line 16"/>
          <p:cNvSpPr>
            <a:spLocks noChangeShapeType="1"/>
          </p:cNvSpPr>
          <p:nvPr/>
        </p:nvSpPr>
        <p:spPr bwMode="auto">
          <a:xfrm>
            <a:off x="1822449" y="4032250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6" name="Text Box 19"/>
          <p:cNvSpPr txBox="1">
            <a:spLocks noChangeArrowheads="1"/>
          </p:cNvSpPr>
          <p:nvPr/>
        </p:nvSpPr>
        <p:spPr bwMode="auto">
          <a:xfrm>
            <a:off x="3575049" y="3805238"/>
            <a:ext cx="3175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e</a:t>
            </a:r>
          </a:p>
        </p:txBody>
      </p:sp>
      <p:sp>
        <p:nvSpPr>
          <p:cNvPr id="23567" name="Rectangle 20"/>
          <p:cNvSpPr>
            <a:spLocks noChangeArrowheads="1"/>
          </p:cNvSpPr>
          <p:nvPr/>
        </p:nvSpPr>
        <p:spPr bwMode="auto">
          <a:xfrm>
            <a:off x="-6351" y="250983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0</a:t>
            </a:r>
            <a:endParaRPr lang="zh-CN" altLang="en-US" sz="2800" b="1"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3568" name="Oval 21"/>
          <p:cNvSpPr>
            <a:spLocks noChangeArrowheads="1"/>
          </p:cNvSpPr>
          <p:nvPr/>
        </p:nvSpPr>
        <p:spPr bwMode="auto">
          <a:xfrm>
            <a:off x="450849" y="2736850"/>
            <a:ext cx="477838" cy="35877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69" name="Oval 22"/>
          <p:cNvSpPr>
            <a:spLocks noChangeArrowheads="1"/>
          </p:cNvSpPr>
          <p:nvPr/>
        </p:nvSpPr>
        <p:spPr bwMode="auto">
          <a:xfrm>
            <a:off x="4413249" y="2736850"/>
            <a:ext cx="477838" cy="35877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70" name="Line 23"/>
          <p:cNvSpPr>
            <a:spLocks noChangeShapeType="1"/>
          </p:cNvSpPr>
          <p:nvPr/>
        </p:nvSpPr>
        <p:spPr bwMode="auto">
          <a:xfrm flipV="1">
            <a:off x="755649" y="1898650"/>
            <a:ext cx="714375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1" name="Line 24"/>
          <p:cNvSpPr>
            <a:spLocks noChangeShapeType="1"/>
          </p:cNvSpPr>
          <p:nvPr/>
        </p:nvSpPr>
        <p:spPr bwMode="auto">
          <a:xfrm flipV="1">
            <a:off x="3851274" y="3070225"/>
            <a:ext cx="714375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2" name="Line 25"/>
          <p:cNvSpPr>
            <a:spLocks noChangeShapeType="1"/>
          </p:cNvSpPr>
          <p:nvPr/>
        </p:nvSpPr>
        <p:spPr bwMode="auto">
          <a:xfrm>
            <a:off x="755649" y="3117850"/>
            <a:ext cx="7620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3" name="Line 26"/>
          <p:cNvSpPr>
            <a:spLocks noChangeShapeType="1"/>
          </p:cNvSpPr>
          <p:nvPr/>
        </p:nvSpPr>
        <p:spPr bwMode="auto">
          <a:xfrm>
            <a:off x="3879849" y="1898650"/>
            <a:ext cx="6858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4" name="Text Box 27"/>
          <p:cNvSpPr txBox="1">
            <a:spLocks noChangeArrowheads="1"/>
          </p:cNvSpPr>
          <p:nvPr/>
        </p:nvSpPr>
        <p:spPr bwMode="auto">
          <a:xfrm>
            <a:off x="4489449" y="2662238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z</a:t>
            </a:r>
          </a:p>
        </p:txBody>
      </p:sp>
      <p:sp>
        <p:nvSpPr>
          <p:cNvPr id="23575" name="Text Box 9"/>
          <p:cNvSpPr txBox="1">
            <a:spLocks noChangeArrowheads="1"/>
          </p:cNvSpPr>
          <p:nvPr/>
        </p:nvSpPr>
        <p:spPr bwMode="auto">
          <a:xfrm>
            <a:off x="450849" y="2662238"/>
            <a:ext cx="466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a</a:t>
            </a:r>
          </a:p>
        </p:txBody>
      </p:sp>
      <p:sp>
        <p:nvSpPr>
          <p:cNvPr id="23576" name="Text Box 17"/>
          <p:cNvSpPr txBox="1">
            <a:spLocks noChangeArrowheads="1"/>
          </p:cNvSpPr>
          <p:nvPr/>
        </p:nvSpPr>
        <p:spPr bwMode="auto">
          <a:xfrm>
            <a:off x="1425574" y="3805238"/>
            <a:ext cx="32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 dirty="0">
                <a:latin typeface="Times New Roman" pitchFamily="18" charset="0"/>
              </a:rPr>
              <a:t>c</a:t>
            </a:r>
          </a:p>
        </p:txBody>
      </p:sp>
      <p:sp>
        <p:nvSpPr>
          <p:cNvPr id="23577" name="Text Box 10"/>
          <p:cNvSpPr txBox="1">
            <a:spLocks noChangeArrowheads="1"/>
          </p:cNvSpPr>
          <p:nvPr/>
        </p:nvSpPr>
        <p:spPr bwMode="auto">
          <a:xfrm>
            <a:off x="3498849" y="1519238"/>
            <a:ext cx="334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d</a:t>
            </a:r>
          </a:p>
        </p:txBody>
      </p:sp>
      <p:sp>
        <p:nvSpPr>
          <p:cNvPr id="23578" name="Rectangle 28"/>
          <p:cNvSpPr>
            <a:spLocks noChangeArrowheads="1"/>
          </p:cNvSpPr>
          <p:nvPr/>
        </p:nvSpPr>
        <p:spPr bwMode="auto">
          <a:xfrm>
            <a:off x="1593849" y="4110038"/>
            <a:ext cx="541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∞</a:t>
            </a:r>
            <a:endParaRPr lang="en-US" altLang="en-US" sz="2800" b="1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23579" name="Rectangle 29"/>
          <p:cNvSpPr>
            <a:spLocks noChangeArrowheads="1"/>
          </p:cNvSpPr>
          <p:nvPr/>
        </p:nvSpPr>
        <p:spPr bwMode="auto">
          <a:xfrm>
            <a:off x="3513353" y="1117869"/>
            <a:ext cx="541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∞</a:t>
            </a:r>
            <a:endParaRPr lang="en-US" altLang="en-US" sz="2800" b="1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23580" name="Rectangle 30"/>
          <p:cNvSpPr>
            <a:spLocks noChangeArrowheads="1"/>
          </p:cNvSpPr>
          <p:nvPr/>
        </p:nvSpPr>
        <p:spPr bwMode="auto">
          <a:xfrm>
            <a:off x="3651249" y="4186238"/>
            <a:ext cx="541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∞</a:t>
            </a:r>
            <a:endParaRPr lang="en-US" altLang="en-US" sz="2800" b="1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23581" name="Rectangle 31"/>
          <p:cNvSpPr>
            <a:spLocks noChangeArrowheads="1"/>
          </p:cNvSpPr>
          <p:nvPr/>
        </p:nvSpPr>
        <p:spPr bwMode="auto">
          <a:xfrm>
            <a:off x="1101672" y="1246222"/>
            <a:ext cx="541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∞</a:t>
            </a:r>
            <a:endParaRPr lang="en-US" altLang="en-US" sz="2800" b="1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23582" name="Rectangle 32"/>
          <p:cNvSpPr>
            <a:spLocks noChangeArrowheads="1"/>
          </p:cNvSpPr>
          <p:nvPr/>
        </p:nvSpPr>
        <p:spPr bwMode="auto">
          <a:xfrm>
            <a:off x="4558890" y="2357438"/>
            <a:ext cx="541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∞</a:t>
            </a:r>
            <a:endParaRPr lang="en-US" altLang="en-US" sz="2800" b="1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23583" name="Text Box 33"/>
          <p:cNvSpPr txBox="1">
            <a:spLocks noChangeArrowheads="1"/>
          </p:cNvSpPr>
          <p:nvPr/>
        </p:nvSpPr>
        <p:spPr bwMode="auto">
          <a:xfrm>
            <a:off x="755649" y="2052638"/>
            <a:ext cx="466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4</a:t>
            </a:r>
          </a:p>
        </p:txBody>
      </p:sp>
      <p:sp>
        <p:nvSpPr>
          <p:cNvPr id="23584" name="Text Box 34"/>
          <p:cNvSpPr txBox="1">
            <a:spLocks noChangeArrowheads="1"/>
          </p:cNvSpPr>
          <p:nvPr/>
        </p:nvSpPr>
        <p:spPr bwMode="auto">
          <a:xfrm>
            <a:off x="2508249" y="3576638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10</a:t>
            </a:r>
          </a:p>
        </p:txBody>
      </p:sp>
      <p:sp>
        <p:nvSpPr>
          <p:cNvPr id="23585" name="Text Box 35"/>
          <p:cNvSpPr txBox="1">
            <a:spLocks noChangeArrowheads="1"/>
          </p:cNvSpPr>
          <p:nvPr/>
        </p:nvSpPr>
        <p:spPr bwMode="auto">
          <a:xfrm>
            <a:off x="2584449" y="1366838"/>
            <a:ext cx="466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5</a:t>
            </a:r>
          </a:p>
        </p:txBody>
      </p:sp>
      <p:sp>
        <p:nvSpPr>
          <p:cNvPr id="23586" name="Text Box 36"/>
          <p:cNvSpPr txBox="1">
            <a:spLocks noChangeArrowheads="1"/>
          </p:cNvSpPr>
          <p:nvPr/>
        </p:nvSpPr>
        <p:spPr bwMode="auto">
          <a:xfrm>
            <a:off x="2279649" y="2586038"/>
            <a:ext cx="466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8</a:t>
            </a:r>
          </a:p>
        </p:txBody>
      </p:sp>
      <p:sp>
        <p:nvSpPr>
          <p:cNvPr id="23587" name="Text Box 38"/>
          <p:cNvSpPr txBox="1">
            <a:spLocks noChangeArrowheads="1"/>
          </p:cNvSpPr>
          <p:nvPr/>
        </p:nvSpPr>
        <p:spPr bwMode="auto">
          <a:xfrm>
            <a:off x="3651249" y="2662238"/>
            <a:ext cx="466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2</a:t>
            </a:r>
          </a:p>
        </p:txBody>
      </p:sp>
      <p:sp>
        <p:nvSpPr>
          <p:cNvPr id="23588" name="Text Box 39"/>
          <p:cNvSpPr txBox="1">
            <a:spLocks noChangeArrowheads="1"/>
          </p:cNvSpPr>
          <p:nvPr/>
        </p:nvSpPr>
        <p:spPr bwMode="auto">
          <a:xfrm>
            <a:off x="4260849" y="1900238"/>
            <a:ext cx="466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6</a:t>
            </a:r>
          </a:p>
        </p:txBody>
      </p:sp>
      <p:sp>
        <p:nvSpPr>
          <p:cNvPr id="23589" name="Text Box 40"/>
          <p:cNvSpPr txBox="1">
            <a:spLocks noChangeArrowheads="1"/>
          </p:cNvSpPr>
          <p:nvPr/>
        </p:nvSpPr>
        <p:spPr bwMode="auto">
          <a:xfrm>
            <a:off x="4337049" y="3500438"/>
            <a:ext cx="466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3</a:t>
            </a:r>
          </a:p>
        </p:txBody>
      </p:sp>
      <p:sp>
        <p:nvSpPr>
          <p:cNvPr id="23590" name="Text Box 41"/>
          <p:cNvSpPr txBox="1">
            <a:spLocks noChangeArrowheads="1"/>
          </p:cNvSpPr>
          <p:nvPr/>
        </p:nvSpPr>
        <p:spPr bwMode="auto">
          <a:xfrm>
            <a:off x="755649" y="3409950"/>
            <a:ext cx="466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2</a:t>
            </a:r>
          </a:p>
        </p:txBody>
      </p:sp>
      <p:sp>
        <p:nvSpPr>
          <p:cNvPr id="23591" name="Text Box 42"/>
          <p:cNvSpPr txBox="1">
            <a:spLocks noChangeArrowheads="1"/>
          </p:cNvSpPr>
          <p:nvPr/>
        </p:nvSpPr>
        <p:spPr bwMode="auto">
          <a:xfrm>
            <a:off x="1212849" y="2647950"/>
            <a:ext cx="466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 dirty="0">
                <a:latin typeface="Times New Roman" pitchFamily="18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Example 2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5029200"/>
            <a:ext cx="7467600" cy="1219200"/>
          </a:xfrm>
        </p:spPr>
        <p:txBody>
          <a:bodyPr/>
          <a:lstStyle/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u:=a vertex not in P with L(u) minimal</a:t>
            </a:r>
          </a:p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P:= P U {u}</a:t>
            </a:r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 flipH="1" flipV="1">
            <a:off x="1905000" y="22987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 flipH="1" flipV="1">
            <a:off x="3962400" y="22987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2" name="Oval 6"/>
          <p:cNvSpPr>
            <a:spLocks noChangeArrowheads="1"/>
          </p:cNvSpPr>
          <p:nvPr/>
        </p:nvSpPr>
        <p:spPr bwMode="auto">
          <a:xfrm>
            <a:off x="1654175" y="1925638"/>
            <a:ext cx="474663" cy="360362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83" name="Oval 7"/>
          <p:cNvSpPr>
            <a:spLocks noChangeArrowheads="1"/>
          </p:cNvSpPr>
          <p:nvPr/>
        </p:nvSpPr>
        <p:spPr bwMode="auto">
          <a:xfrm>
            <a:off x="1676400" y="4203700"/>
            <a:ext cx="471488" cy="35877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84" name="Oval 8"/>
          <p:cNvSpPr>
            <a:spLocks noChangeArrowheads="1"/>
          </p:cNvSpPr>
          <p:nvPr/>
        </p:nvSpPr>
        <p:spPr bwMode="auto">
          <a:xfrm>
            <a:off x="3810000" y="4203700"/>
            <a:ext cx="476250" cy="360363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1735138" y="18621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b</a:t>
            </a:r>
          </a:p>
        </p:txBody>
      </p:sp>
      <p:sp>
        <p:nvSpPr>
          <p:cNvPr id="24586" name="Oval 10"/>
          <p:cNvSpPr>
            <a:spLocks noChangeArrowheads="1"/>
          </p:cNvSpPr>
          <p:nvPr/>
        </p:nvSpPr>
        <p:spPr bwMode="auto">
          <a:xfrm>
            <a:off x="3767138" y="1925638"/>
            <a:ext cx="477837" cy="360362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 flipV="1">
            <a:off x="2057400" y="2260600"/>
            <a:ext cx="1857375" cy="1943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>
            <a:off x="2122488" y="2098675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9" name="Line 13"/>
          <p:cNvSpPr>
            <a:spLocks noChangeShapeType="1"/>
          </p:cNvSpPr>
          <p:nvPr/>
        </p:nvSpPr>
        <p:spPr bwMode="auto">
          <a:xfrm>
            <a:off x="2133600" y="4356100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3886200" y="4129088"/>
            <a:ext cx="3175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e</a:t>
            </a:r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304800" y="28336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0</a:t>
            </a:r>
            <a:endParaRPr lang="zh-CN" altLang="en-US" sz="2800" b="1"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4592" name="Oval 16"/>
          <p:cNvSpPr>
            <a:spLocks noChangeArrowheads="1"/>
          </p:cNvSpPr>
          <p:nvPr/>
        </p:nvSpPr>
        <p:spPr bwMode="auto">
          <a:xfrm>
            <a:off x="762000" y="3060700"/>
            <a:ext cx="477838" cy="35877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93" name="Oval 17"/>
          <p:cNvSpPr>
            <a:spLocks noChangeArrowheads="1"/>
          </p:cNvSpPr>
          <p:nvPr/>
        </p:nvSpPr>
        <p:spPr bwMode="auto">
          <a:xfrm>
            <a:off x="4724400" y="3060700"/>
            <a:ext cx="477838" cy="35877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94" name="Line 18"/>
          <p:cNvSpPr>
            <a:spLocks noChangeShapeType="1"/>
          </p:cNvSpPr>
          <p:nvPr/>
        </p:nvSpPr>
        <p:spPr bwMode="auto">
          <a:xfrm flipV="1">
            <a:off x="1066800" y="2222500"/>
            <a:ext cx="714375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5" name="Line 19"/>
          <p:cNvSpPr>
            <a:spLocks noChangeShapeType="1"/>
          </p:cNvSpPr>
          <p:nvPr/>
        </p:nvSpPr>
        <p:spPr bwMode="auto">
          <a:xfrm flipV="1">
            <a:off x="4162425" y="3394075"/>
            <a:ext cx="714375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6" name="Line 20"/>
          <p:cNvSpPr>
            <a:spLocks noChangeShapeType="1"/>
          </p:cNvSpPr>
          <p:nvPr/>
        </p:nvSpPr>
        <p:spPr bwMode="auto">
          <a:xfrm>
            <a:off x="1066800" y="3441700"/>
            <a:ext cx="7620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7" name="Line 21"/>
          <p:cNvSpPr>
            <a:spLocks noChangeShapeType="1"/>
          </p:cNvSpPr>
          <p:nvPr/>
        </p:nvSpPr>
        <p:spPr bwMode="auto">
          <a:xfrm>
            <a:off x="4191000" y="2222500"/>
            <a:ext cx="6858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8" name="Text Box 22"/>
          <p:cNvSpPr txBox="1">
            <a:spLocks noChangeArrowheads="1"/>
          </p:cNvSpPr>
          <p:nvPr/>
        </p:nvSpPr>
        <p:spPr bwMode="auto">
          <a:xfrm>
            <a:off x="4800600" y="2986088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z</a:t>
            </a:r>
          </a:p>
        </p:txBody>
      </p:sp>
      <p:sp>
        <p:nvSpPr>
          <p:cNvPr id="24599" name="Text Box 23"/>
          <p:cNvSpPr txBox="1">
            <a:spLocks noChangeArrowheads="1"/>
          </p:cNvSpPr>
          <p:nvPr/>
        </p:nvSpPr>
        <p:spPr bwMode="auto">
          <a:xfrm>
            <a:off x="762000" y="2986088"/>
            <a:ext cx="466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a</a:t>
            </a:r>
          </a:p>
        </p:txBody>
      </p:sp>
      <p:sp>
        <p:nvSpPr>
          <p:cNvPr id="24600" name="Text Box 24"/>
          <p:cNvSpPr txBox="1">
            <a:spLocks noChangeArrowheads="1"/>
          </p:cNvSpPr>
          <p:nvPr/>
        </p:nvSpPr>
        <p:spPr bwMode="auto">
          <a:xfrm>
            <a:off x="1736725" y="4129088"/>
            <a:ext cx="32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c</a:t>
            </a:r>
          </a:p>
        </p:txBody>
      </p:sp>
      <p:sp>
        <p:nvSpPr>
          <p:cNvPr id="24601" name="Text Box 25"/>
          <p:cNvSpPr txBox="1">
            <a:spLocks noChangeArrowheads="1"/>
          </p:cNvSpPr>
          <p:nvPr/>
        </p:nvSpPr>
        <p:spPr bwMode="auto">
          <a:xfrm>
            <a:off x="3810000" y="1843088"/>
            <a:ext cx="334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d</a:t>
            </a:r>
          </a:p>
        </p:txBody>
      </p:sp>
      <p:sp>
        <p:nvSpPr>
          <p:cNvPr id="24603" name="Rectangle 27"/>
          <p:cNvSpPr>
            <a:spLocks noChangeArrowheads="1"/>
          </p:cNvSpPr>
          <p:nvPr/>
        </p:nvSpPr>
        <p:spPr bwMode="auto">
          <a:xfrm>
            <a:off x="4191000" y="1614488"/>
            <a:ext cx="541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∞</a:t>
            </a:r>
            <a:endParaRPr lang="en-US" altLang="en-US" sz="2800" b="1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24604" name="Rectangle 28"/>
          <p:cNvSpPr>
            <a:spLocks noChangeArrowheads="1"/>
          </p:cNvSpPr>
          <p:nvPr/>
        </p:nvSpPr>
        <p:spPr bwMode="auto">
          <a:xfrm>
            <a:off x="3962400" y="4510088"/>
            <a:ext cx="541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∞</a:t>
            </a:r>
            <a:endParaRPr lang="en-US" altLang="en-US" sz="2800" b="1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24606" name="Rectangle 30"/>
          <p:cNvSpPr>
            <a:spLocks noChangeArrowheads="1"/>
          </p:cNvSpPr>
          <p:nvPr/>
        </p:nvSpPr>
        <p:spPr bwMode="auto">
          <a:xfrm>
            <a:off x="5257800" y="2986088"/>
            <a:ext cx="541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∞</a:t>
            </a:r>
            <a:endParaRPr lang="en-US" altLang="en-US" sz="2800" b="1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24607" name="Text Box 31"/>
          <p:cNvSpPr txBox="1">
            <a:spLocks noChangeArrowheads="1"/>
          </p:cNvSpPr>
          <p:nvPr/>
        </p:nvSpPr>
        <p:spPr bwMode="auto">
          <a:xfrm>
            <a:off x="1066800" y="2376488"/>
            <a:ext cx="466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4</a:t>
            </a:r>
          </a:p>
        </p:txBody>
      </p:sp>
      <p:sp>
        <p:nvSpPr>
          <p:cNvPr id="24608" name="Text Box 32"/>
          <p:cNvSpPr txBox="1">
            <a:spLocks noChangeArrowheads="1"/>
          </p:cNvSpPr>
          <p:nvPr/>
        </p:nvSpPr>
        <p:spPr bwMode="auto">
          <a:xfrm>
            <a:off x="2819400" y="3900488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10</a:t>
            </a:r>
          </a:p>
        </p:txBody>
      </p:sp>
      <p:sp>
        <p:nvSpPr>
          <p:cNvPr id="24609" name="Text Box 33"/>
          <p:cNvSpPr txBox="1">
            <a:spLocks noChangeArrowheads="1"/>
          </p:cNvSpPr>
          <p:nvPr/>
        </p:nvSpPr>
        <p:spPr bwMode="auto">
          <a:xfrm>
            <a:off x="2895600" y="2133600"/>
            <a:ext cx="466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5</a:t>
            </a:r>
          </a:p>
        </p:txBody>
      </p:sp>
      <p:sp>
        <p:nvSpPr>
          <p:cNvPr id="24610" name="Text Box 34"/>
          <p:cNvSpPr txBox="1">
            <a:spLocks noChangeArrowheads="1"/>
          </p:cNvSpPr>
          <p:nvPr/>
        </p:nvSpPr>
        <p:spPr bwMode="auto">
          <a:xfrm>
            <a:off x="2590800" y="2909888"/>
            <a:ext cx="466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8</a:t>
            </a:r>
          </a:p>
        </p:txBody>
      </p:sp>
      <p:sp>
        <p:nvSpPr>
          <p:cNvPr id="24611" name="Text Box 36"/>
          <p:cNvSpPr txBox="1">
            <a:spLocks noChangeArrowheads="1"/>
          </p:cNvSpPr>
          <p:nvPr/>
        </p:nvSpPr>
        <p:spPr bwMode="auto">
          <a:xfrm>
            <a:off x="3962400" y="2986088"/>
            <a:ext cx="466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2</a:t>
            </a:r>
          </a:p>
        </p:txBody>
      </p:sp>
      <p:sp>
        <p:nvSpPr>
          <p:cNvPr id="24612" name="Text Box 37"/>
          <p:cNvSpPr txBox="1">
            <a:spLocks noChangeArrowheads="1"/>
          </p:cNvSpPr>
          <p:nvPr/>
        </p:nvSpPr>
        <p:spPr bwMode="auto">
          <a:xfrm>
            <a:off x="4572000" y="2224088"/>
            <a:ext cx="466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6</a:t>
            </a:r>
          </a:p>
        </p:txBody>
      </p:sp>
      <p:sp>
        <p:nvSpPr>
          <p:cNvPr id="24613" name="Text Box 38"/>
          <p:cNvSpPr txBox="1">
            <a:spLocks noChangeArrowheads="1"/>
          </p:cNvSpPr>
          <p:nvPr/>
        </p:nvSpPr>
        <p:spPr bwMode="auto">
          <a:xfrm>
            <a:off x="4648200" y="3824288"/>
            <a:ext cx="466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3</a:t>
            </a:r>
          </a:p>
        </p:txBody>
      </p:sp>
      <p:sp>
        <p:nvSpPr>
          <p:cNvPr id="24614" name="Text Box 39"/>
          <p:cNvSpPr txBox="1">
            <a:spLocks noChangeArrowheads="1"/>
          </p:cNvSpPr>
          <p:nvPr/>
        </p:nvSpPr>
        <p:spPr bwMode="auto">
          <a:xfrm>
            <a:off x="1066800" y="3733800"/>
            <a:ext cx="466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2</a:t>
            </a:r>
          </a:p>
        </p:txBody>
      </p:sp>
      <p:sp>
        <p:nvSpPr>
          <p:cNvPr id="24615" name="Text Box 40"/>
          <p:cNvSpPr txBox="1">
            <a:spLocks noChangeArrowheads="1"/>
          </p:cNvSpPr>
          <p:nvPr/>
        </p:nvSpPr>
        <p:spPr bwMode="auto">
          <a:xfrm>
            <a:off x="1524000" y="2971800"/>
            <a:ext cx="466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1</a:t>
            </a:r>
          </a:p>
        </p:txBody>
      </p:sp>
      <p:sp>
        <p:nvSpPr>
          <p:cNvPr id="24616" name="Oval 41"/>
          <p:cNvSpPr>
            <a:spLocks noChangeArrowheads="1"/>
          </p:cNvSpPr>
          <p:nvPr/>
        </p:nvSpPr>
        <p:spPr bwMode="auto">
          <a:xfrm>
            <a:off x="609600" y="2819400"/>
            <a:ext cx="762000" cy="838200"/>
          </a:xfrm>
          <a:prstGeom prst="ellipse">
            <a:avLst/>
          </a:prstGeom>
          <a:noFill/>
          <a:ln w="38100">
            <a:solidFill>
              <a:srgbClr val="8C160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617" name="Text Box 42"/>
          <p:cNvSpPr txBox="1">
            <a:spLocks noChangeArrowheads="1"/>
          </p:cNvSpPr>
          <p:nvPr/>
        </p:nvSpPr>
        <p:spPr bwMode="auto">
          <a:xfrm>
            <a:off x="1654175" y="1326356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b="1" dirty="0">
                <a:latin typeface="Times New Roman" pitchFamily="18" charset="0"/>
              </a:rPr>
              <a:t>4(a)</a:t>
            </a:r>
          </a:p>
        </p:txBody>
      </p:sp>
      <p:sp>
        <p:nvSpPr>
          <p:cNvPr id="24618" name="Text Box 43"/>
          <p:cNvSpPr txBox="1">
            <a:spLocks noChangeArrowheads="1"/>
          </p:cNvSpPr>
          <p:nvPr/>
        </p:nvSpPr>
        <p:spPr bwMode="auto">
          <a:xfrm>
            <a:off x="1652588" y="4383881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b="1" dirty="0">
                <a:latin typeface="Times New Roman" pitchFamily="18" charset="0"/>
              </a:rPr>
              <a:t>2(a)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Example 2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5029200"/>
            <a:ext cx="7467600" cy="1219200"/>
          </a:xfrm>
        </p:spPr>
        <p:txBody>
          <a:bodyPr/>
          <a:lstStyle/>
          <a:p>
            <a:r>
              <a:rPr lang="en-US" altLang="zh-CN" b="1">
                <a:latin typeface="Times New Roman" pitchFamily="18" charset="0"/>
                <a:ea typeface="宋体" pitchFamily="2" charset="-122"/>
              </a:rPr>
              <a:t>if L(u)+w(u,v) &lt; L(v) then</a:t>
            </a:r>
          </a:p>
          <a:p>
            <a:r>
              <a:rPr lang="en-US" altLang="zh-CN" b="1">
                <a:latin typeface="Times New Roman" pitchFamily="18" charset="0"/>
                <a:ea typeface="宋体" pitchFamily="2" charset="-122"/>
              </a:rPr>
              <a:t>              L(v):=L(u)+w(u,v)</a:t>
            </a:r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 flipH="1" flipV="1">
            <a:off x="1905000" y="22987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 flipH="1" flipV="1">
            <a:off x="3962400" y="22987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6" name="Oval 6"/>
          <p:cNvSpPr>
            <a:spLocks noChangeArrowheads="1"/>
          </p:cNvSpPr>
          <p:nvPr/>
        </p:nvSpPr>
        <p:spPr bwMode="auto">
          <a:xfrm>
            <a:off x="1654175" y="1925638"/>
            <a:ext cx="474663" cy="360362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07" name="Oval 7"/>
          <p:cNvSpPr>
            <a:spLocks noChangeArrowheads="1"/>
          </p:cNvSpPr>
          <p:nvPr/>
        </p:nvSpPr>
        <p:spPr bwMode="auto">
          <a:xfrm>
            <a:off x="1676400" y="4203700"/>
            <a:ext cx="471488" cy="35877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08" name="Oval 8"/>
          <p:cNvSpPr>
            <a:spLocks noChangeArrowheads="1"/>
          </p:cNvSpPr>
          <p:nvPr/>
        </p:nvSpPr>
        <p:spPr bwMode="auto">
          <a:xfrm>
            <a:off x="3810000" y="4203700"/>
            <a:ext cx="476250" cy="360363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1735138" y="18621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b</a:t>
            </a:r>
          </a:p>
        </p:txBody>
      </p:sp>
      <p:sp>
        <p:nvSpPr>
          <p:cNvPr id="25610" name="Oval 10"/>
          <p:cNvSpPr>
            <a:spLocks noChangeArrowheads="1"/>
          </p:cNvSpPr>
          <p:nvPr/>
        </p:nvSpPr>
        <p:spPr bwMode="auto">
          <a:xfrm>
            <a:off x="3767138" y="1925638"/>
            <a:ext cx="477837" cy="360362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 flipV="1">
            <a:off x="2057400" y="2260600"/>
            <a:ext cx="1857375" cy="1943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2122488" y="2098675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>
            <a:off x="2133600" y="4356100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3886200" y="4129088"/>
            <a:ext cx="3175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e</a:t>
            </a:r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304800" y="28336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0</a:t>
            </a:r>
            <a:endParaRPr lang="zh-CN" altLang="en-US" sz="2800" b="1"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5616" name="Oval 16"/>
          <p:cNvSpPr>
            <a:spLocks noChangeArrowheads="1"/>
          </p:cNvSpPr>
          <p:nvPr/>
        </p:nvSpPr>
        <p:spPr bwMode="auto">
          <a:xfrm>
            <a:off x="762000" y="3060700"/>
            <a:ext cx="477838" cy="35877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17" name="Oval 17"/>
          <p:cNvSpPr>
            <a:spLocks noChangeArrowheads="1"/>
          </p:cNvSpPr>
          <p:nvPr/>
        </p:nvSpPr>
        <p:spPr bwMode="auto">
          <a:xfrm>
            <a:off x="4724400" y="3060700"/>
            <a:ext cx="477838" cy="35877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 flipV="1">
            <a:off x="1066800" y="2222500"/>
            <a:ext cx="714375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9" name="Line 19"/>
          <p:cNvSpPr>
            <a:spLocks noChangeShapeType="1"/>
          </p:cNvSpPr>
          <p:nvPr/>
        </p:nvSpPr>
        <p:spPr bwMode="auto">
          <a:xfrm flipV="1">
            <a:off x="4162425" y="3394075"/>
            <a:ext cx="714375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0" name="Line 20"/>
          <p:cNvSpPr>
            <a:spLocks noChangeShapeType="1"/>
          </p:cNvSpPr>
          <p:nvPr/>
        </p:nvSpPr>
        <p:spPr bwMode="auto">
          <a:xfrm>
            <a:off x="1066800" y="3441700"/>
            <a:ext cx="7620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>
            <a:off x="4191000" y="2222500"/>
            <a:ext cx="6858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2" name="Text Box 22"/>
          <p:cNvSpPr txBox="1">
            <a:spLocks noChangeArrowheads="1"/>
          </p:cNvSpPr>
          <p:nvPr/>
        </p:nvSpPr>
        <p:spPr bwMode="auto">
          <a:xfrm>
            <a:off x="4800600" y="2986088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z</a:t>
            </a:r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762000" y="2986088"/>
            <a:ext cx="466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a</a:t>
            </a:r>
          </a:p>
        </p:txBody>
      </p:sp>
      <p:sp>
        <p:nvSpPr>
          <p:cNvPr id="25624" name="Text Box 24"/>
          <p:cNvSpPr txBox="1">
            <a:spLocks noChangeArrowheads="1"/>
          </p:cNvSpPr>
          <p:nvPr/>
        </p:nvSpPr>
        <p:spPr bwMode="auto">
          <a:xfrm>
            <a:off x="1736725" y="4129088"/>
            <a:ext cx="32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c</a:t>
            </a:r>
          </a:p>
        </p:txBody>
      </p:sp>
      <p:sp>
        <p:nvSpPr>
          <p:cNvPr id="25625" name="Text Box 25"/>
          <p:cNvSpPr txBox="1">
            <a:spLocks noChangeArrowheads="1"/>
          </p:cNvSpPr>
          <p:nvPr/>
        </p:nvSpPr>
        <p:spPr bwMode="auto">
          <a:xfrm>
            <a:off x="3810000" y="1843088"/>
            <a:ext cx="334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d</a:t>
            </a:r>
          </a:p>
        </p:txBody>
      </p:sp>
      <p:sp>
        <p:nvSpPr>
          <p:cNvPr id="25630" name="Rectangle 30"/>
          <p:cNvSpPr>
            <a:spLocks noChangeArrowheads="1"/>
          </p:cNvSpPr>
          <p:nvPr/>
        </p:nvSpPr>
        <p:spPr bwMode="auto">
          <a:xfrm>
            <a:off x="5257800" y="2986088"/>
            <a:ext cx="541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∞</a:t>
            </a:r>
            <a:endParaRPr lang="en-US" altLang="en-US" sz="2800" b="1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25631" name="Text Box 31"/>
          <p:cNvSpPr txBox="1">
            <a:spLocks noChangeArrowheads="1"/>
          </p:cNvSpPr>
          <p:nvPr/>
        </p:nvSpPr>
        <p:spPr bwMode="auto">
          <a:xfrm>
            <a:off x="1066800" y="2376488"/>
            <a:ext cx="466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4</a:t>
            </a:r>
          </a:p>
        </p:txBody>
      </p:sp>
      <p:sp>
        <p:nvSpPr>
          <p:cNvPr id="25632" name="Text Box 32"/>
          <p:cNvSpPr txBox="1">
            <a:spLocks noChangeArrowheads="1"/>
          </p:cNvSpPr>
          <p:nvPr/>
        </p:nvSpPr>
        <p:spPr bwMode="auto">
          <a:xfrm>
            <a:off x="2819400" y="3900488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10</a:t>
            </a:r>
          </a:p>
        </p:txBody>
      </p:sp>
      <p:sp>
        <p:nvSpPr>
          <p:cNvPr id="25633" name="Text Box 33"/>
          <p:cNvSpPr txBox="1">
            <a:spLocks noChangeArrowheads="1"/>
          </p:cNvSpPr>
          <p:nvPr/>
        </p:nvSpPr>
        <p:spPr bwMode="auto">
          <a:xfrm>
            <a:off x="2895600" y="2133600"/>
            <a:ext cx="466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5</a:t>
            </a:r>
          </a:p>
        </p:txBody>
      </p:sp>
      <p:sp>
        <p:nvSpPr>
          <p:cNvPr id="25634" name="Text Box 34"/>
          <p:cNvSpPr txBox="1">
            <a:spLocks noChangeArrowheads="1"/>
          </p:cNvSpPr>
          <p:nvPr/>
        </p:nvSpPr>
        <p:spPr bwMode="auto">
          <a:xfrm>
            <a:off x="2590800" y="2909888"/>
            <a:ext cx="466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8</a:t>
            </a:r>
          </a:p>
        </p:txBody>
      </p:sp>
      <p:sp>
        <p:nvSpPr>
          <p:cNvPr id="25635" name="Text Box 35"/>
          <p:cNvSpPr txBox="1">
            <a:spLocks noChangeArrowheads="1"/>
          </p:cNvSpPr>
          <p:nvPr/>
        </p:nvSpPr>
        <p:spPr bwMode="auto">
          <a:xfrm>
            <a:off x="3962400" y="2986088"/>
            <a:ext cx="466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2</a:t>
            </a:r>
          </a:p>
        </p:txBody>
      </p:sp>
      <p:sp>
        <p:nvSpPr>
          <p:cNvPr id="25636" name="Text Box 36"/>
          <p:cNvSpPr txBox="1">
            <a:spLocks noChangeArrowheads="1"/>
          </p:cNvSpPr>
          <p:nvPr/>
        </p:nvSpPr>
        <p:spPr bwMode="auto">
          <a:xfrm>
            <a:off x="4572000" y="2224088"/>
            <a:ext cx="466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6</a:t>
            </a:r>
          </a:p>
        </p:txBody>
      </p:sp>
      <p:sp>
        <p:nvSpPr>
          <p:cNvPr id="25637" name="Text Box 37"/>
          <p:cNvSpPr txBox="1">
            <a:spLocks noChangeArrowheads="1"/>
          </p:cNvSpPr>
          <p:nvPr/>
        </p:nvSpPr>
        <p:spPr bwMode="auto">
          <a:xfrm>
            <a:off x="4648200" y="3824288"/>
            <a:ext cx="466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3</a:t>
            </a:r>
          </a:p>
        </p:txBody>
      </p:sp>
      <p:sp>
        <p:nvSpPr>
          <p:cNvPr id="25638" name="Text Box 38"/>
          <p:cNvSpPr txBox="1">
            <a:spLocks noChangeArrowheads="1"/>
          </p:cNvSpPr>
          <p:nvPr/>
        </p:nvSpPr>
        <p:spPr bwMode="auto">
          <a:xfrm>
            <a:off x="1066800" y="3733800"/>
            <a:ext cx="466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2</a:t>
            </a:r>
          </a:p>
        </p:txBody>
      </p:sp>
      <p:sp>
        <p:nvSpPr>
          <p:cNvPr id="25639" name="Text Box 39"/>
          <p:cNvSpPr txBox="1">
            <a:spLocks noChangeArrowheads="1"/>
          </p:cNvSpPr>
          <p:nvPr/>
        </p:nvSpPr>
        <p:spPr bwMode="auto">
          <a:xfrm>
            <a:off x="1524000" y="2971800"/>
            <a:ext cx="466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1</a:t>
            </a:r>
          </a:p>
        </p:txBody>
      </p:sp>
      <p:sp>
        <p:nvSpPr>
          <p:cNvPr id="25640" name="Oval 40"/>
          <p:cNvSpPr>
            <a:spLocks noChangeArrowheads="1"/>
          </p:cNvSpPr>
          <p:nvPr/>
        </p:nvSpPr>
        <p:spPr bwMode="auto">
          <a:xfrm>
            <a:off x="609600" y="2819400"/>
            <a:ext cx="762000" cy="838200"/>
          </a:xfrm>
          <a:prstGeom prst="ellipse">
            <a:avLst/>
          </a:prstGeom>
          <a:noFill/>
          <a:ln w="38100">
            <a:solidFill>
              <a:srgbClr val="8C160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41" name="Text Box 41"/>
          <p:cNvSpPr txBox="1">
            <a:spLocks noChangeArrowheads="1"/>
          </p:cNvSpPr>
          <p:nvPr/>
        </p:nvSpPr>
        <p:spPr bwMode="auto">
          <a:xfrm>
            <a:off x="1731855" y="1298608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b="1" dirty="0">
                <a:latin typeface="Times New Roman" pitchFamily="18" charset="0"/>
              </a:rPr>
              <a:t>3(</a:t>
            </a:r>
            <a:r>
              <a:rPr lang="en-US" altLang="zh-CN" sz="2400" b="1" dirty="0" err="1">
                <a:latin typeface="Times New Roman" pitchFamily="18" charset="0"/>
              </a:rPr>
              <a:t>a,c</a:t>
            </a:r>
            <a:r>
              <a:rPr lang="en-US" altLang="zh-CN" sz="2400" b="1" dirty="0">
                <a:latin typeface="Times New Roman" pitchFamily="18" charset="0"/>
              </a:rPr>
              <a:t>)</a:t>
            </a:r>
          </a:p>
        </p:txBody>
      </p:sp>
      <p:sp>
        <p:nvSpPr>
          <p:cNvPr id="25642" name="Text Box 42"/>
          <p:cNvSpPr txBox="1">
            <a:spLocks noChangeArrowheads="1"/>
          </p:cNvSpPr>
          <p:nvPr/>
        </p:nvSpPr>
        <p:spPr bwMode="auto">
          <a:xfrm>
            <a:off x="1866900" y="44958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b="1" dirty="0">
                <a:latin typeface="Times New Roman" pitchFamily="18" charset="0"/>
              </a:rPr>
              <a:t>2(a)</a:t>
            </a:r>
          </a:p>
        </p:txBody>
      </p:sp>
      <p:sp>
        <p:nvSpPr>
          <p:cNvPr id="25643" name="Oval 43"/>
          <p:cNvSpPr>
            <a:spLocks noChangeArrowheads="1"/>
          </p:cNvSpPr>
          <p:nvPr/>
        </p:nvSpPr>
        <p:spPr bwMode="auto">
          <a:xfrm>
            <a:off x="1524000" y="3886200"/>
            <a:ext cx="762000" cy="838200"/>
          </a:xfrm>
          <a:prstGeom prst="ellipse">
            <a:avLst/>
          </a:prstGeom>
          <a:noFill/>
          <a:ln w="38100">
            <a:solidFill>
              <a:srgbClr val="8C160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44" name="Text Box 44"/>
          <p:cNvSpPr txBox="1">
            <a:spLocks noChangeArrowheads="1"/>
          </p:cNvSpPr>
          <p:nvPr/>
        </p:nvSpPr>
        <p:spPr bwMode="auto">
          <a:xfrm>
            <a:off x="3810000" y="13716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b="1">
                <a:latin typeface="Times New Roman" pitchFamily="18" charset="0"/>
              </a:rPr>
              <a:t>10(a,c)</a:t>
            </a:r>
          </a:p>
        </p:txBody>
      </p:sp>
      <p:sp>
        <p:nvSpPr>
          <p:cNvPr id="25645" name="Text Box 45"/>
          <p:cNvSpPr txBox="1">
            <a:spLocks noChangeArrowheads="1"/>
          </p:cNvSpPr>
          <p:nvPr/>
        </p:nvSpPr>
        <p:spPr bwMode="auto">
          <a:xfrm>
            <a:off x="4044950" y="4335463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b="1" dirty="0">
                <a:latin typeface="Times New Roman" pitchFamily="18" charset="0"/>
              </a:rPr>
              <a:t>12(</a:t>
            </a:r>
            <a:r>
              <a:rPr lang="en-US" altLang="zh-CN" sz="2400" b="1" dirty="0" err="1">
                <a:latin typeface="Times New Roman" pitchFamily="18" charset="0"/>
              </a:rPr>
              <a:t>a,c</a:t>
            </a:r>
            <a:r>
              <a:rPr lang="en-US" altLang="zh-CN" sz="2400" b="1" dirty="0">
                <a:latin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Example 2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5029200"/>
            <a:ext cx="7467600" cy="1219200"/>
          </a:xfrm>
        </p:spPr>
        <p:txBody>
          <a:bodyPr/>
          <a:lstStyle/>
          <a:p>
            <a:r>
              <a:rPr lang="en-US" altLang="zh-CN" b="1">
                <a:latin typeface="Times New Roman" pitchFamily="18" charset="0"/>
                <a:ea typeface="宋体" pitchFamily="2" charset="-122"/>
              </a:rPr>
              <a:t>if L(u)+w(u,v) &lt; L(v) then</a:t>
            </a:r>
          </a:p>
          <a:p>
            <a:r>
              <a:rPr lang="en-US" altLang="zh-CN" b="1">
                <a:latin typeface="Times New Roman" pitchFamily="18" charset="0"/>
                <a:ea typeface="宋体" pitchFamily="2" charset="-122"/>
              </a:rPr>
              <a:t>              L(v):=L(u)+w(u,v)</a:t>
            </a:r>
          </a:p>
        </p:txBody>
      </p:sp>
      <p:sp>
        <p:nvSpPr>
          <p:cNvPr id="26628" name="Line 4"/>
          <p:cNvSpPr>
            <a:spLocks noChangeShapeType="1"/>
          </p:cNvSpPr>
          <p:nvPr/>
        </p:nvSpPr>
        <p:spPr bwMode="auto">
          <a:xfrm flipH="1" flipV="1">
            <a:off x="1905000" y="22987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 flipH="1" flipV="1">
            <a:off x="3962400" y="22987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0" name="Oval 6"/>
          <p:cNvSpPr>
            <a:spLocks noChangeArrowheads="1"/>
          </p:cNvSpPr>
          <p:nvPr/>
        </p:nvSpPr>
        <p:spPr bwMode="auto">
          <a:xfrm>
            <a:off x="1654175" y="1925638"/>
            <a:ext cx="474663" cy="360362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31" name="Oval 7"/>
          <p:cNvSpPr>
            <a:spLocks noChangeArrowheads="1"/>
          </p:cNvSpPr>
          <p:nvPr/>
        </p:nvSpPr>
        <p:spPr bwMode="auto">
          <a:xfrm>
            <a:off x="1676400" y="4203700"/>
            <a:ext cx="471488" cy="35877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32" name="Oval 8"/>
          <p:cNvSpPr>
            <a:spLocks noChangeArrowheads="1"/>
          </p:cNvSpPr>
          <p:nvPr/>
        </p:nvSpPr>
        <p:spPr bwMode="auto">
          <a:xfrm>
            <a:off x="3810000" y="4203700"/>
            <a:ext cx="476250" cy="360363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1735138" y="18621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b</a:t>
            </a:r>
          </a:p>
        </p:txBody>
      </p:sp>
      <p:sp>
        <p:nvSpPr>
          <p:cNvPr id="26634" name="Oval 10"/>
          <p:cNvSpPr>
            <a:spLocks noChangeArrowheads="1"/>
          </p:cNvSpPr>
          <p:nvPr/>
        </p:nvSpPr>
        <p:spPr bwMode="auto">
          <a:xfrm>
            <a:off x="3767138" y="1925638"/>
            <a:ext cx="477837" cy="360362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 flipV="1">
            <a:off x="2057400" y="2260600"/>
            <a:ext cx="1857375" cy="1943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2122488" y="2098675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>
            <a:off x="2133600" y="4356100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3886200" y="4129088"/>
            <a:ext cx="3175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e</a:t>
            </a:r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304800" y="28336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0</a:t>
            </a:r>
            <a:endParaRPr lang="zh-CN" altLang="en-US" sz="2800" b="1"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6640" name="Oval 16"/>
          <p:cNvSpPr>
            <a:spLocks noChangeArrowheads="1"/>
          </p:cNvSpPr>
          <p:nvPr/>
        </p:nvSpPr>
        <p:spPr bwMode="auto">
          <a:xfrm>
            <a:off x="762000" y="3060700"/>
            <a:ext cx="477838" cy="35877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41" name="Oval 17"/>
          <p:cNvSpPr>
            <a:spLocks noChangeArrowheads="1"/>
          </p:cNvSpPr>
          <p:nvPr/>
        </p:nvSpPr>
        <p:spPr bwMode="auto">
          <a:xfrm>
            <a:off x="4724400" y="3060700"/>
            <a:ext cx="477838" cy="35877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 flipV="1">
            <a:off x="1066800" y="2222500"/>
            <a:ext cx="714375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3" name="Line 19"/>
          <p:cNvSpPr>
            <a:spLocks noChangeShapeType="1"/>
          </p:cNvSpPr>
          <p:nvPr/>
        </p:nvSpPr>
        <p:spPr bwMode="auto">
          <a:xfrm flipV="1">
            <a:off x="4162425" y="3394075"/>
            <a:ext cx="714375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4" name="Line 20"/>
          <p:cNvSpPr>
            <a:spLocks noChangeShapeType="1"/>
          </p:cNvSpPr>
          <p:nvPr/>
        </p:nvSpPr>
        <p:spPr bwMode="auto">
          <a:xfrm>
            <a:off x="1066800" y="3441700"/>
            <a:ext cx="7620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5" name="Line 21"/>
          <p:cNvSpPr>
            <a:spLocks noChangeShapeType="1"/>
          </p:cNvSpPr>
          <p:nvPr/>
        </p:nvSpPr>
        <p:spPr bwMode="auto">
          <a:xfrm>
            <a:off x="4191000" y="2222500"/>
            <a:ext cx="6858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6" name="Text Box 22"/>
          <p:cNvSpPr txBox="1">
            <a:spLocks noChangeArrowheads="1"/>
          </p:cNvSpPr>
          <p:nvPr/>
        </p:nvSpPr>
        <p:spPr bwMode="auto">
          <a:xfrm>
            <a:off x="4800600" y="2986088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z</a:t>
            </a:r>
          </a:p>
        </p:txBody>
      </p:sp>
      <p:sp>
        <p:nvSpPr>
          <p:cNvPr id="26647" name="Text Box 23"/>
          <p:cNvSpPr txBox="1">
            <a:spLocks noChangeArrowheads="1"/>
          </p:cNvSpPr>
          <p:nvPr/>
        </p:nvSpPr>
        <p:spPr bwMode="auto">
          <a:xfrm>
            <a:off x="762000" y="2986088"/>
            <a:ext cx="466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a</a:t>
            </a:r>
          </a:p>
        </p:txBody>
      </p:sp>
      <p:sp>
        <p:nvSpPr>
          <p:cNvPr id="26648" name="Text Box 24"/>
          <p:cNvSpPr txBox="1">
            <a:spLocks noChangeArrowheads="1"/>
          </p:cNvSpPr>
          <p:nvPr/>
        </p:nvSpPr>
        <p:spPr bwMode="auto">
          <a:xfrm>
            <a:off x="1736725" y="4129088"/>
            <a:ext cx="32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c</a:t>
            </a:r>
          </a:p>
        </p:txBody>
      </p:sp>
      <p:sp>
        <p:nvSpPr>
          <p:cNvPr id="26649" name="Text Box 25"/>
          <p:cNvSpPr txBox="1">
            <a:spLocks noChangeArrowheads="1"/>
          </p:cNvSpPr>
          <p:nvPr/>
        </p:nvSpPr>
        <p:spPr bwMode="auto">
          <a:xfrm>
            <a:off x="3810000" y="1843088"/>
            <a:ext cx="334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d</a:t>
            </a:r>
          </a:p>
        </p:txBody>
      </p:sp>
      <p:sp>
        <p:nvSpPr>
          <p:cNvPr id="26654" name="Rectangle 30"/>
          <p:cNvSpPr>
            <a:spLocks noChangeArrowheads="1"/>
          </p:cNvSpPr>
          <p:nvPr/>
        </p:nvSpPr>
        <p:spPr bwMode="auto">
          <a:xfrm>
            <a:off x="5257800" y="2986088"/>
            <a:ext cx="541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∞</a:t>
            </a:r>
            <a:endParaRPr lang="en-US" altLang="en-US" sz="2800" b="1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26655" name="Text Box 31"/>
          <p:cNvSpPr txBox="1">
            <a:spLocks noChangeArrowheads="1"/>
          </p:cNvSpPr>
          <p:nvPr/>
        </p:nvSpPr>
        <p:spPr bwMode="auto">
          <a:xfrm>
            <a:off x="1066800" y="2376488"/>
            <a:ext cx="466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4</a:t>
            </a:r>
          </a:p>
        </p:txBody>
      </p:sp>
      <p:sp>
        <p:nvSpPr>
          <p:cNvPr id="26656" name="Text Box 32"/>
          <p:cNvSpPr txBox="1">
            <a:spLocks noChangeArrowheads="1"/>
          </p:cNvSpPr>
          <p:nvPr/>
        </p:nvSpPr>
        <p:spPr bwMode="auto">
          <a:xfrm>
            <a:off x="2819400" y="3900488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10</a:t>
            </a:r>
          </a:p>
        </p:txBody>
      </p:sp>
      <p:sp>
        <p:nvSpPr>
          <p:cNvPr id="26657" name="Text Box 33"/>
          <p:cNvSpPr txBox="1">
            <a:spLocks noChangeArrowheads="1"/>
          </p:cNvSpPr>
          <p:nvPr/>
        </p:nvSpPr>
        <p:spPr bwMode="auto">
          <a:xfrm>
            <a:off x="2895600" y="2133600"/>
            <a:ext cx="466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5</a:t>
            </a:r>
          </a:p>
        </p:txBody>
      </p:sp>
      <p:sp>
        <p:nvSpPr>
          <p:cNvPr id="26658" name="Text Box 34"/>
          <p:cNvSpPr txBox="1">
            <a:spLocks noChangeArrowheads="1"/>
          </p:cNvSpPr>
          <p:nvPr/>
        </p:nvSpPr>
        <p:spPr bwMode="auto">
          <a:xfrm>
            <a:off x="2590800" y="2909888"/>
            <a:ext cx="466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8</a:t>
            </a:r>
          </a:p>
        </p:txBody>
      </p:sp>
      <p:sp>
        <p:nvSpPr>
          <p:cNvPr id="26659" name="Text Box 35"/>
          <p:cNvSpPr txBox="1">
            <a:spLocks noChangeArrowheads="1"/>
          </p:cNvSpPr>
          <p:nvPr/>
        </p:nvSpPr>
        <p:spPr bwMode="auto">
          <a:xfrm>
            <a:off x="3962400" y="2986088"/>
            <a:ext cx="466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2</a:t>
            </a:r>
          </a:p>
        </p:txBody>
      </p:sp>
      <p:sp>
        <p:nvSpPr>
          <p:cNvPr id="26660" name="Text Box 36"/>
          <p:cNvSpPr txBox="1">
            <a:spLocks noChangeArrowheads="1"/>
          </p:cNvSpPr>
          <p:nvPr/>
        </p:nvSpPr>
        <p:spPr bwMode="auto">
          <a:xfrm>
            <a:off x="4572000" y="2224088"/>
            <a:ext cx="466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6</a:t>
            </a:r>
          </a:p>
        </p:txBody>
      </p:sp>
      <p:sp>
        <p:nvSpPr>
          <p:cNvPr id="26661" name="Text Box 37"/>
          <p:cNvSpPr txBox="1">
            <a:spLocks noChangeArrowheads="1"/>
          </p:cNvSpPr>
          <p:nvPr/>
        </p:nvSpPr>
        <p:spPr bwMode="auto">
          <a:xfrm>
            <a:off x="4648200" y="3824288"/>
            <a:ext cx="466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3</a:t>
            </a:r>
          </a:p>
        </p:txBody>
      </p:sp>
      <p:sp>
        <p:nvSpPr>
          <p:cNvPr id="26662" name="Text Box 38"/>
          <p:cNvSpPr txBox="1">
            <a:spLocks noChangeArrowheads="1"/>
          </p:cNvSpPr>
          <p:nvPr/>
        </p:nvSpPr>
        <p:spPr bwMode="auto">
          <a:xfrm>
            <a:off x="1066800" y="3733800"/>
            <a:ext cx="466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2</a:t>
            </a:r>
          </a:p>
        </p:txBody>
      </p:sp>
      <p:sp>
        <p:nvSpPr>
          <p:cNvPr id="26663" name="Text Box 39"/>
          <p:cNvSpPr txBox="1">
            <a:spLocks noChangeArrowheads="1"/>
          </p:cNvSpPr>
          <p:nvPr/>
        </p:nvSpPr>
        <p:spPr bwMode="auto">
          <a:xfrm>
            <a:off x="1524000" y="2971800"/>
            <a:ext cx="466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1</a:t>
            </a:r>
          </a:p>
        </p:txBody>
      </p:sp>
      <p:sp>
        <p:nvSpPr>
          <p:cNvPr id="26664" name="Oval 40"/>
          <p:cNvSpPr>
            <a:spLocks noChangeArrowheads="1"/>
          </p:cNvSpPr>
          <p:nvPr/>
        </p:nvSpPr>
        <p:spPr bwMode="auto">
          <a:xfrm>
            <a:off x="609600" y="2819400"/>
            <a:ext cx="762000" cy="838200"/>
          </a:xfrm>
          <a:prstGeom prst="ellipse">
            <a:avLst/>
          </a:prstGeom>
          <a:noFill/>
          <a:ln w="38100">
            <a:solidFill>
              <a:srgbClr val="8C160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65" name="Text Box 41"/>
          <p:cNvSpPr txBox="1">
            <a:spLocks noChangeArrowheads="1"/>
          </p:cNvSpPr>
          <p:nvPr/>
        </p:nvSpPr>
        <p:spPr bwMode="auto">
          <a:xfrm>
            <a:off x="1970088" y="12954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b="1" dirty="0">
                <a:latin typeface="Times New Roman" pitchFamily="18" charset="0"/>
              </a:rPr>
              <a:t>3(</a:t>
            </a:r>
            <a:r>
              <a:rPr lang="en-US" altLang="zh-CN" sz="2400" b="1" dirty="0" err="1">
                <a:latin typeface="Times New Roman" pitchFamily="18" charset="0"/>
              </a:rPr>
              <a:t>a,c</a:t>
            </a:r>
            <a:r>
              <a:rPr lang="en-US" altLang="zh-CN" sz="2400" b="1" dirty="0">
                <a:latin typeface="Times New Roman" pitchFamily="18" charset="0"/>
              </a:rPr>
              <a:t>)</a:t>
            </a:r>
          </a:p>
        </p:txBody>
      </p:sp>
      <p:sp>
        <p:nvSpPr>
          <p:cNvPr id="26666" name="Text Box 42"/>
          <p:cNvSpPr txBox="1">
            <a:spLocks noChangeArrowheads="1"/>
          </p:cNvSpPr>
          <p:nvPr/>
        </p:nvSpPr>
        <p:spPr bwMode="auto">
          <a:xfrm>
            <a:off x="2133600" y="4514751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b="1" dirty="0">
                <a:latin typeface="Times New Roman" pitchFamily="18" charset="0"/>
              </a:rPr>
              <a:t>2(a)</a:t>
            </a:r>
          </a:p>
        </p:txBody>
      </p:sp>
      <p:sp>
        <p:nvSpPr>
          <p:cNvPr id="26667" name="Oval 43"/>
          <p:cNvSpPr>
            <a:spLocks noChangeArrowheads="1"/>
          </p:cNvSpPr>
          <p:nvPr/>
        </p:nvSpPr>
        <p:spPr bwMode="auto">
          <a:xfrm>
            <a:off x="1524000" y="3886200"/>
            <a:ext cx="762000" cy="838200"/>
          </a:xfrm>
          <a:prstGeom prst="ellipse">
            <a:avLst/>
          </a:prstGeom>
          <a:noFill/>
          <a:ln w="38100">
            <a:solidFill>
              <a:srgbClr val="8C160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68" name="Text Box 44"/>
          <p:cNvSpPr txBox="1">
            <a:spLocks noChangeArrowheads="1"/>
          </p:cNvSpPr>
          <p:nvPr/>
        </p:nvSpPr>
        <p:spPr bwMode="auto">
          <a:xfrm>
            <a:off x="3987207" y="1404938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b="1" dirty="0">
                <a:latin typeface="Times New Roman" pitchFamily="18" charset="0"/>
              </a:rPr>
              <a:t>8(</a:t>
            </a:r>
            <a:r>
              <a:rPr lang="en-US" altLang="zh-CN" sz="2400" b="1" dirty="0" err="1">
                <a:latin typeface="Times New Roman" pitchFamily="18" charset="0"/>
              </a:rPr>
              <a:t>a,c</a:t>
            </a:r>
            <a:r>
              <a:rPr lang="en-US" altLang="zh-CN" sz="2400" b="1" dirty="0">
                <a:latin typeface="Times New Roman" pitchFamily="18" charset="0"/>
              </a:rPr>
              <a:t>)</a:t>
            </a:r>
          </a:p>
        </p:txBody>
      </p:sp>
      <p:sp>
        <p:nvSpPr>
          <p:cNvPr id="26669" name="Text Box 45"/>
          <p:cNvSpPr txBox="1">
            <a:spLocks noChangeArrowheads="1"/>
          </p:cNvSpPr>
          <p:nvPr/>
        </p:nvSpPr>
        <p:spPr bwMode="auto">
          <a:xfrm>
            <a:off x="4144963" y="4561573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b="1" dirty="0">
                <a:latin typeface="Times New Roman" pitchFamily="18" charset="0"/>
              </a:rPr>
              <a:t>12(</a:t>
            </a:r>
            <a:r>
              <a:rPr lang="en-US" altLang="zh-CN" sz="2400" b="1" dirty="0" err="1">
                <a:latin typeface="Times New Roman" pitchFamily="18" charset="0"/>
              </a:rPr>
              <a:t>a,c</a:t>
            </a:r>
            <a:r>
              <a:rPr lang="en-US" altLang="zh-CN" sz="2400" b="1" dirty="0">
                <a:latin typeface="Times New Roman" pitchFamily="18" charset="0"/>
              </a:rPr>
              <a:t>)</a:t>
            </a:r>
          </a:p>
        </p:txBody>
      </p:sp>
      <p:sp>
        <p:nvSpPr>
          <p:cNvPr id="26670" name="Oval 46"/>
          <p:cNvSpPr>
            <a:spLocks noChangeArrowheads="1"/>
          </p:cNvSpPr>
          <p:nvPr/>
        </p:nvSpPr>
        <p:spPr bwMode="auto">
          <a:xfrm>
            <a:off x="1524000" y="1752600"/>
            <a:ext cx="762000" cy="838200"/>
          </a:xfrm>
          <a:prstGeom prst="ellipse">
            <a:avLst/>
          </a:prstGeom>
          <a:noFill/>
          <a:ln w="38100">
            <a:solidFill>
              <a:srgbClr val="8C160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Example 2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5029200"/>
            <a:ext cx="7467600" cy="1219200"/>
          </a:xfrm>
        </p:spPr>
        <p:txBody>
          <a:bodyPr/>
          <a:lstStyle/>
          <a:p>
            <a:r>
              <a:rPr lang="en-US" altLang="zh-CN" b="1">
                <a:latin typeface="Times New Roman" pitchFamily="18" charset="0"/>
                <a:ea typeface="宋体" pitchFamily="2" charset="-122"/>
              </a:rPr>
              <a:t>if L(u)+w(u,v) &lt; L(v) then</a:t>
            </a:r>
          </a:p>
          <a:p>
            <a:r>
              <a:rPr lang="en-US" altLang="zh-CN" b="1">
                <a:latin typeface="Times New Roman" pitchFamily="18" charset="0"/>
                <a:ea typeface="宋体" pitchFamily="2" charset="-122"/>
              </a:rPr>
              <a:t>              L(v):=L(u)+w(u,v)</a:t>
            </a:r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 flipH="1" flipV="1">
            <a:off x="1905000" y="22987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 flipH="1" flipV="1">
            <a:off x="3962400" y="22987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4" name="Oval 6"/>
          <p:cNvSpPr>
            <a:spLocks noChangeArrowheads="1"/>
          </p:cNvSpPr>
          <p:nvPr/>
        </p:nvSpPr>
        <p:spPr bwMode="auto">
          <a:xfrm>
            <a:off x="1654175" y="1925638"/>
            <a:ext cx="474663" cy="360362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655" name="Oval 7"/>
          <p:cNvSpPr>
            <a:spLocks noChangeArrowheads="1"/>
          </p:cNvSpPr>
          <p:nvPr/>
        </p:nvSpPr>
        <p:spPr bwMode="auto">
          <a:xfrm>
            <a:off x="1676400" y="4203700"/>
            <a:ext cx="471488" cy="35877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656" name="Oval 8"/>
          <p:cNvSpPr>
            <a:spLocks noChangeArrowheads="1"/>
          </p:cNvSpPr>
          <p:nvPr/>
        </p:nvSpPr>
        <p:spPr bwMode="auto">
          <a:xfrm>
            <a:off x="3810000" y="4203700"/>
            <a:ext cx="476250" cy="360363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1735138" y="18621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b</a:t>
            </a:r>
          </a:p>
        </p:txBody>
      </p:sp>
      <p:sp>
        <p:nvSpPr>
          <p:cNvPr id="27658" name="Oval 10"/>
          <p:cNvSpPr>
            <a:spLocks noChangeArrowheads="1"/>
          </p:cNvSpPr>
          <p:nvPr/>
        </p:nvSpPr>
        <p:spPr bwMode="auto">
          <a:xfrm>
            <a:off x="3767138" y="1925638"/>
            <a:ext cx="477837" cy="360362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 flipV="1">
            <a:off x="2057400" y="2260600"/>
            <a:ext cx="1857375" cy="1943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>
            <a:off x="2122488" y="2098675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>
            <a:off x="2133600" y="4356100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3886200" y="4129088"/>
            <a:ext cx="3175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e</a:t>
            </a:r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304800" y="28336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0</a:t>
            </a:r>
            <a:endParaRPr lang="zh-CN" altLang="en-US" sz="2800" b="1"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7664" name="Oval 16"/>
          <p:cNvSpPr>
            <a:spLocks noChangeArrowheads="1"/>
          </p:cNvSpPr>
          <p:nvPr/>
        </p:nvSpPr>
        <p:spPr bwMode="auto">
          <a:xfrm>
            <a:off x="762000" y="3060700"/>
            <a:ext cx="477838" cy="35877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665" name="Oval 17"/>
          <p:cNvSpPr>
            <a:spLocks noChangeArrowheads="1"/>
          </p:cNvSpPr>
          <p:nvPr/>
        </p:nvSpPr>
        <p:spPr bwMode="auto">
          <a:xfrm>
            <a:off x="4724400" y="3060700"/>
            <a:ext cx="477838" cy="35877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 flipV="1">
            <a:off x="1066800" y="2222500"/>
            <a:ext cx="714375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7" name="Line 19"/>
          <p:cNvSpPr>
            <a:spLocks noChangeShapeType="1"/>
          </p:cNvSpPr>
          <p:nvPr/>
        </p:nvSpPr>
        <p:spPr bwMode="auto">
          <a:xfrm flipV="1">
            <a:off x="4162425" y="3394075"/>
            <a:ext cx="714375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8" name="Line 20"/>
          <p:cNvSpPr>
            <a:spLocks noChangeShapeType="1"/>
          </p:cNvSpPr>
          <p:nvPr/>
        </p:nvSpPr>
        <p:spPr bwMode="auto">
          <a:xfrm>
            <a:off x="1066800" y="3441700"/>
            <a:ext cx="7620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9" name="Line 21"/>
          <p:cNvSpPr>
            <a:spLocks noChangeShapeType="1"/>
          </p:cNvSpPr>
          <p:nvPr/>
        </p:nvSpPr>
        <p:spPr bwMode="auto">
          <a:xfrm>
            <a:off x="4191000" y="2222500"/>
            <a:ext cx="6858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0" name="Text Box 22"/>
          <p:cNvSpPr txBox="1">
            <a:spLocks noChangeArrowheads="1"/>
          </p:cNvSpPr>
          <p:nvPr/>
        </p:nvSpPr>
        <p:spPr bwMode="auto">
          <a:xfrm>
            <a:off x="4800600" y="2986088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z</a:t>
            </a:r>
          </a:p>
        </p:txBody>
      </p:sp>
      <p:sp>
        <p:nvSpPr>
          <p:cNvPr id="27671" name="Text Box 23"/>
          <p:cNvSpPr txBox="1">
            <a:spLocks noChangeArrowheads="1"/>
          </p:cNvSpPr>
          <p:nvPr/>
        </p:nvSpPr>
        <p:spPr bwMode="auto">
          <a:xfrm>
            <a:off x="762000" y="2986088"/>
            <a:ext cx="466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a</a:t>
            </a:r>
          </a:p>
        </p:txBody>
      </p:sp>
      <p:sp>
        <p:nvSpPr>
          <p:cNvPr id="27672" name="Text Box 24"/>
          <p:cNvSpPr txBox="1">
            <a:spLocks noChangeArrowheads="1"/>
          </p:cNvSpPr>
          <p:nvPr/>
        </p:nvSpPr>
        <p:spPr bwMode="auto">
          <a:xfrm>
            <a:off x="1736725" y="4129088"/>
            <a:ext cx="32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c</a:t>
            </a:r>
          </a:p>
        </p:txBody>
      </p:sp>
      <p:sp>
        <p:nvSpPr>
          <p:cNvPr id="27673" name="Text Box 25"/>
          <p:cNvSpPr txBox="1">
            <a:spLocks noChangeArrowheads="1"/>
          </p:cNvSpPr>
          <p:nvPr/>
        </p:nvSpPr>
        <p:spPr bwMode="auto">
          <a:xfrm>
            <a:off x="3810000" y="1843088"/>
            <a:ext cx="334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d</a:t>
            </a:r>
          </a:p>
        </p:txBody>
      </p:sp>
      <p:sp>
        <p:nvSpPr>
          <p:cNvPr id="27678" name="Text Box 31"/>
          <p:cNvSpPr txBox="1">
            <a:spLocks noChangeArrowheads="1"/>
          </p:cNvSpPr>
          <p:nvPr/>
        </p:nvSpPr>
        <p:spPr bwMode="auto">
          <a:xfrm>
            <a:off x="1066800" y="2376488"/>
            <a:ext cx="466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4</a:t>
            </a:r>
          </a:p>
        </p:txBody>
      </p:sp>
      <p:sp>
        <p:nvSpPr>
          <p:cNvPr id="27679" name="Text Box 32"/>
          <p:cNvSpPr txBox="1">
            <a:spLocks noChangeArrowheads="1"/>
          </p:cNvSpPr>
          <p:nvPr/>
        </p:nvSpPr>
        <p:spPr bwMode="auto">
          <a:xfrm>
            <a:off x="2819400" y="3900488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10</a:t>
            </a:r>
          </a:p>
        </p:txBody>
      </p:sp>
      <p:sp>
        <p:nvSpPr>
          <p:cNvPr id="27680" name="Text Box 33"/>
          <p:cNvSpPr txBox="1">
            <a:spLocks noChangeArrowheads="1"/>
          </p:cNvSpPr>
          <p:nvPr/>
        </p:nvSpPr>
        <p:spPr bwMode="auto">
          <a:xfrm>
            <a:off x="2895600" y="2133600"/>
            <a:ext cx="466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5</a:t>
            </a:r>
          </a:p>
        </p:txBody>
      </p:sp>
      <p:sp>
        <p:nvSpPr>
          <p:cNvPr id="27681" name="Text Box 34"/>
          <p:cNvSpPr txBox="1">
            <a:spLocks noChangeArrowheads="1"/>
          </p:cNvSpPr>
          <p:nvPr/>
        </p:nvSpPr>
        <p:spPr bwMode="auto">
          <a:xfrm>
            <a:off x="2590800" y="2909888"/>
            <a:ext cx="466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8</a:t>
            </a:r>
          </a:p>
        </p:txBody>
      </p:sp>
      <p:sp>
        <p:nvSpPr>
          <p:cNvPr id="27682" name="Text Box 35"/>
          <p:cNvSpPr txBox="1">
            <a:spLocks noChangeArrowheads="1"/>
          </p:cNvSpPr>
          <p:nvPr/>
        </p:nvSpPr>
        <p:spPr bwMode="auto">
          <a:xfrm>
            <a:off x="3962400" y="2986088"/>
            <a:ext cx="466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2</a:t>
            </a:r>
          </a:p>
        </p:txBody>
      </p:sp>
      <p:sp>
        <p:nvSpPr>
          <p:cNvPr id="27683" name="Text Box 36"/>
          <p:cNvSpPr txBox="1">
            <a:spLocks noChangeArrowheads="1"/>
          </p:cNvSpPr>
          <p:nvPr/>
        </p:nvSpPr>
        <p:spPr bwMode="auto">
          <a:xfrm>
            <a:off x="4572000" y="2224088"/>
            <a:ext cx="466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6</a:t>
            </a:r>
          </a:p>
        </p:txBody>
      </p:sp>
      <p:sp>
        <p:nvSpPr>
          <p:cNvPr id="27684" name="Text Box 37"/>
          <p:cNvSpPr txBox="1">
            <a:spLocks noChangeArrowheads="1"/>
          </p:cNvSpPr>
          <p:nvPr/>
        </p:nvSpPr>
        <p:spPr bwMode="auto">
          <a:xfrm>
            <a:off x="4648200" y="3824288"/>
            <a:ext cx="466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3</a:t>
            </a:r>
          </a:p>
        </p:txBody>
      </p:sp>
      <p:sp>
        <p:nvSpPr>
          <p:cNvPr id="27685" name="Text Box 38"/>
          <p:cNvSpPr txBox="1">
            <a:spLocks noChangeArrowheads="1"/>
          </p:cNvSpPr>
          <p:nvPr/>
        </p:nvSpPr>
        <p:spPr bwMode="auto">
          <a:xfrm>
            <a:off x="1066800" y="3733800"/>
            <a:ext cx="466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2</a:t>
            </a:r>
          </a:p>
        </p:txBody>
      </p:sp>
      <p:sp>
        <p:nvSpPr>
          <p:cNvPr id="27686" name="Text Box 39"/>
          <p:cNvSpPr txBox="1">
            <a:spLocks noChangeArrowheads="1"/>
          </p:cNvSpPr>
          <p:nvPr/>
        </p:nvSpPr>
        <p:spPr bwMode="auto">
          <a:xfrm>
            <a:off x="1524000" y="2971800"/>
            <a:ext cx="466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1</a:t>
            </a:r>
          </a:p>
        </p:txBody>
      </p:sp>
      <p:sp>
        <p:nvSpPr>
          <p:cNvPr id="27687" name="Oval 40"/>
          <p:cNvSpPr>
            <a:spLocks noChangeArrowheads="1"/>
          </p:cNvSpPr>
          <p:nvPr/>
        </p:nvSpPr>
        <p:spPr bwMode="auto">
          <a:xfrm>
            <a:off x="609600" y="2819400"/>
            <a:ext cx="762000" cy="838200"/>
          </a:xfrm>
          <a:prstGeom prst="ellipse">
            <a:avLst/>
          </a:prstGeom>
          <a:noFill/>
          <a:ln w="38100">
            <a:solidFill>
              <a:srgbClr val="8C160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688" name="Text Box 41"/>
          <p:cNvSpPr txBox="1">
            <a:spLocks noChangeArrowheads="1"/>
          </p:cNvSpPr>
          <p:nvPr/>
        </p:nvSpPr>
        <p:spPr bwMode="auto">
          <a:xfrm>
            <a:off x="924260" y="1481272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b="1" dirty="0">
                <a:latin typeface="Times New Roman" pitchFamily="18" charset="0"/>
              </a:rPr>
              <a:t>3(</a:t>
            </a:r>
            <a:r>
              <a:rPr lang="en-US" altLang="zh-CN" sz="2400" b="1" dirty="0" err="1">
                <a:latin typeface="Times New Roman" pitchFamily="18" charset="0"/>
              </a:rPr>
              <a:t>a,c</a:t>
            </a:r>
            <a:r>
              <a:rPr lang="en-US" altLang="zh-CN" sz="2400" b="1" dirty="0">
                <a:latin typeface="Times New Roman" pitchFamily="18" charset="0"/>
              </a:rPr>
              <a:t>)</a:t>
            </a:r>
          </a:p>
        </p:txBody>
      </p:sp>
      <p:sp>
        <p:nvSpPr>
          <p:cNvPr id="27689" name="Text Box 42"/>
          <p:cNvSpPr txBox="1">
            <a:spLocks noChangeArrowheads="1"/>
          </p:cNvSpPr>
          <p:nvPr/>
        </p:nvSpPr>
        <p:spPr bwMode="auto">
          <a:xfrm>
            <a:off x="1951038" y="45720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b="1" dirty="0">
                <a:latin typeface="Times New Roman" pitchFamily="18" charset="0"/>
              </a:rPr>
              <a:t>2(a)</a:t>
            </a:r>
          </a:p>
        </p:txBody>
      </p:sp>
      <p:sp>
        <p:nvSpPr>
          <p:cNvPr id="27690" name="Oval 43"/>
          <p:cNvSpPr>
            <a:spLocks noChangeArrowheads="1"/>
          </p:cNvSpPr>
          <p:nvPr/>
        </p:nvSpPr>
        <p:spPr bwMode="auto">
          <a:xfrm>
            <a:off x="1524000" y="3886200"/>
            <a:ext cx="762000" cy="838200"/>
          </a:xfrm>
          <a:prstGeom prst="ellipse">
            <a:avLst/>
          </a:prstGeom>
          <a:noFill/>
          <a:ln w="38100">
            <a:solidFill>
              <a:srgbClr val="8C160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691" name="Text Box 44"/>
          <p:cNvSpPr txBox="1">
            <a:spLocks noChangeArrowheads="1"/>
          </p:cNvSpPr>
          <p:nvPr/>
        </p:nvSpPr>
        <p:spPr bwMode="auto">
          <a:xfrm>
            <a:off x="3092007" y="1513356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b="1" dirty="0">
                <a:latin typeface="Times New Roman" pitchFamily="18" charset="0"/>
              </a:rPr>
              <a:t>8(</a:t>
            </a:r>
            <a:r>
              <a:rPr lang="en-US" altLang="zh-CN" sz="2400" b="1" dirty="0" err="1">
                <a:latin typeface="Times New Roman" pitchFamily="18" charset="0"/>
              </a:rPr>
              <a:t>a,c,b</a:t>
            </a:r>
            <a:r>
              <a:rPr lang="en-US" altLang="zh-CN" sz="2400" b="1" dirty="0">
                <a:latin typeface="Times New Roman" pitchFamily="18" charset="0"/>
              </a:rPr>
              <a:t>)</a:t>
            </a:r>
          </a:p>
        </p:txBody>
      </p:sp>
      <p:sp>
        <p:nvSpPr>
          <p:cNvPr id="27692" name="Text Box 45"/>
          <p:cNvSpPr txBox="1">
            <a:spLocks noChangeArrowheads="1"/>
          </p:cNvSpPr>
          <p:nvPr/>
        </p:nvSpPr>
        <p:spPr bwMode="auto">
          <a:xfrm>
            <a:off x="4048125" y="4312444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b="1" dirty="0">
                <a:latin typeface="Times New Roman" pitchFamily="18" charset="0"/>
              </a:rPr>
              <a:t>10(</a:t>
            </a:r>
            <a:r>
              <a:rPr lang="en-US" altLang="zh-CN" sz="2400" b="1" dirty="0" err="1">
                <a:latin typeface="Times New Roman" pitchFamily="18" charset="0"/>
              </a:rPr>
              <a:t>a,c,b,d</a:t>
            </a:r>
            <a:r>
              <a:rPr lang="en-US" altLang="zh-CN" sz="2400" b="1" dirty="0">
                <a:latin typeface="Times New Roman" pitchFamily="18" charset="0"/>
              </a:rPr>
              <a:t>)</a:t>
            </a:r>
          </a:p>
        </p:txBody>
      </p:sp>
      <p:sp>
        <p:nvSpPr>
          <p:cNvPr id="27693" name="Oval 46"/>
          <p:cNvSpPr>
            <a:spLocks noChangeArrowheads="1"/>
          </p:cNvSpPr>
          <p:nvPr/>
        </p:nvSpPr>
        <p:spPr bwMode="auto">
          <a:xfrm>
            <a:off x="1524000" y="1752600"/>
            <a:ext cx="762000" cy="838200"/>
          </a:xfrm>
          <a:prstGeom prst="ellipse">
            <a:avLst/>
          </a:prstGeom>
          <a:noFill/>
          <a:ln w="38100">
            <a:solidFill>
              <a:srgbClr val="8C160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694" name="Oval 47"/>
          <p:cNvSpPr>
            <a:spLocks noChangeArrowheads="1"/>
          </p:cNvSpPr>
          <p:nvPr/>
        </p:nvSpPr>
        <p:spPr bwMode="auto">
          <a:xfrm>
            <a:off x="3657600" y="1676400"/>
            <a:ext cx="762000" cy="838200"/>
          </a:xfrm>
          <a:prstGeom prst="ellipse">
            <a:avLst/>
          </a:prstGeom>
          <a:noFill/>
          <a:ln w="38100">
            <a:solidFill>
              <a:srgbClr val="8C160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695" name="Text Box 48"/>
          <p:cNvSpPr txBox="1">
            <a:spLocks noChangeArrowheads="1"/>
          </p:cNvSpPr>
          <p:nvPr/>
        </p:nvSpPr>
        <p:spPr bwMode="auto">
          <a:xfrm>
            <a:off x="5257800" y="30480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b="1" dirty="0">
                <a:latin typeface="Times New Roman" pitchFamily="18" charset="0"/>
              </a:rPr>
              <a:t>14(</a:t>
            </a:r>
            <a:r>
              <a:rPr lang="en-US" altLang="zh-CN" sz="2400" b="1" dirty="0" err="1">
                <a:latin typeface="Times New Roman" pitchFamily="18" charset="0"/>
              </a:rPr>
              <a:t>a,c,b,d</a:t>
            </a:r>
            <a:r>
              <a:rPr lang="en-US" altLang="zh-CN" sz="2400" b="1" dirty="0">
                <a:latin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2EBD43-B21C-42AA-A619-69A4C00C5730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5" name="Rectangle 12"/>
          <p:cNvSpPr txBox="1">
            <a:spLocks noGrp="1" noChangeArrowheads="1"/>
          </p:cNvSpPr>
          <p:nvPr/>
        </p:nvSpPr>
        <p:spPr bwMode="gray">
          <a:xfrm>
            <a:off x="6553200" y="6553200"/>
            <a:ext cx="2133600" cy="1682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6A8FE76D-2429-4FE1-904C-E0989C1AB0D9}" type="slidenum">
              <a:rPr lang="en-US" altLang="zh-CN" sz="1200">
                <a:latin typeface="+mn-lt"/>
              </a:rPr>
              <a:pPr algn="r">
                <a:defRPr/>
              </a:pPr>
              <a:t>2</a:t>
            </a:fld>
            <a:endParaRPr lang="en-US" altLang="zh-CN" sz="1200">
              <a:latin typeface="+mn-lt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4038600" y="6096000"/>
            <a:ext cx="1447800" cy="30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1800" b="1">
                <a:latin typeface="Arial" charset="0"/>
                <a:ea typeface="宋体" pitchFamily="2" charset="-122"/>
              </a:rPr>
              <a:t>Section 8.6</a:t>
            </a:r>
          </a:p>
        </p:txBody>
      </p:sp>
      <p:sp>
        <p:nvSpPr>
          <p:cNvPr id="6149" name="Text Box 3"/>
          <p:cNvSpPr txBox="1">
            <a:spLocks noChangeArrowheads="1"/>
          </p:cNvSpPr>
          <p:nvPr/>
        </p:nvSpPr>
        <p:spPr bwMode="white">
          <a:xfrm>
            <a:off x="2362200" y="3276600"/>
            <a:ext cx="678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chemeClr val="bg1"/>
                </a:solidFill>
                <a:latin typeface="Euclid" pitchFamily="18" charset="0"/>
                <a:ea typeface="Dotum" pitchFamily="34" charset="-127"/>
              </a:rPr>
              <a:t>Chapter 8. Graphs</a:t>
            </a:r>
          </a:p>
        </p:txBody>
      </p:sp>
      <p:sp>
        <p:nvSpPr>
          <p:cNvPr id="15364" name="WordArt 4"/>
          <p:cNvSpPr>
            <a:spLocks noChangeArrowheads="1" noChangeShapeType="1" noTextEdit="1"/>
          </p:cNvSpPr>
          <p:nvPr/>
        </p:nvSpPr>
        <p:spPr bwMode="gray">
          <a:xfrm>
            <a:off x="609600" y="4572000"/>
            <a:ext cx="8001000" cy="8382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Shortest-Path Problems</a:t>
            </a:r>
            <a:endParaRPr lang="zh-CN" altLang="en-US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Example 2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5029200"/>
            <a:ext cx="7467600" cy="1219200"/>
          </a:xfrm>
        </p:spPr>
        <p:txBody>
          <a:bodyPr/>
          <a:lstStyle/>
          <a:p>
            <a:r>
              <a:rPr lang="en-US" altLang="zh-CN" b="1">
                <a:latin typeface="Times New Roman" pitchFamily="18" charset="0"/>
                <a:ea typeface="宋体" pitchFamily="2" charset="-122"/>
              </a:rPr>
              <a:t>if L(u)+w(u,v) &lt; L(v) then</a:t>
            </a:r>
          </a:p>
          <a:p>
            <a:r>
              <a:rPr lang="en-US" altLang="zh-CN" b="1">
                <a:latin typeface="Times New Roman" pitchFamily="18" charset="0"/>
                <a:ea typeface="宋体" pitchFamily="2" charset="-122"/>
              </a:rPr>
              <a:t>              L(v):=L(u)+w(u,v)</a:t>
            </a:r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 flipH="1" flipV="1">
            <a:off x="1905000" y="22987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 flipH="1" flipV="1">
            <a:off x="3962400" y="22987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8" name="Oval 6"/>
          <p:cNvSpPr>
            <a:spLocks noChangeArrowheads="1"/>
          </p:cNvSpPr>
          <p:nvPr/>
        </p:nvSpPr>
        <p:spPr bwMode="auto">
          <a:xfrm>
            <a:off x="1654175" y="1925638"/>
            <a:ext cx="474663" cy="360362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79" name="Oval 7"/>
          <p:cNvSpPr>
            <a:spLocks noChangeArrowheads="1"/>
          </p:cNvSpPr>
          <p:nvPr/>
        </p:nvSpPr>
        <p:spPr bwMode="auto">
          <a:xfrm>
            <a:off x="1676400" y="4203700"/>
            <a:ext cx="471488" cy="35877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80" name="Oval 8"/>
          <p:cNvSpPr>
            <a:spLocks noChangeArrowheads="1"/>
          </p:cNvSpPr>
          <p:nvPr/>
        </p:nvSpPr>
        <p:spPr bwMode="auto">
          <a:xfrm>
            <a:off x="3810000" y="4203700"/>
            <a:ext cx="476250" cy="360363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1735138" y="18621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b</a:t>
            </a:r>
          </a:p>
        </p:txBody>
      </p:sp>
      <p:sp>
        <p:nvSpPr>
          <p:cNvPr id="28682" name="Oval 10"/>
          <p:cNvSpPr>
            <a:spLocks noChangeArrowheads="1"/>
          </p:cNvSpPr>
          <p:nvPr/>
        </p:nvSpPr>
        <p:spPr bwMode="auto">
          <a:xfrm>
            <a:off x="3767138" y="1925638"/>
            <a:ext cx="477837" cy="360362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 flipV="1">
            <a:off x="2057400" y="2260600"/>
            <a:ext cx="1857375" cy="1943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>
            <a:off x="2122488" y="2098675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>
            <a:off x="2133600" y="4356100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3886200" y="4129088"/>
            <a:ext cx="3175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e</a:t>
            </a:r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304800" y="28336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0</a:t>
            </a:r>
            <a:endParaRPr lang="zh-CN" altLang="en-US" sz="2800" b="1"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8688" name="Oval 16"/>
          <p:cNvSpPr>
            <a:spLocks noChangeArrowheads="1"/>
          </p:cNvSpPr>
          <p:nvPr/>
        </p:nvSpPr>
        <p:spPr bwMode="auto">
          <a:xfrm>
            <a:off x="762000" y="3060700"/>
            <a:ext cx="477838" cy="35877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89" name="Oval 17"/>
          <p:cNvSpPr>
            <a:spLocks noChangeArrowheads="1"/>
          </p:cNvSpPr>
          <p:nvPr/>
        </p:nvSpPr>
        <p:spPr bwMode="auto">
          <a:xfrm>
            <a:off x="4724400" y="3060700"/>
            <a:ext cx="477838" cy="35877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 flipV="1">
            <a:off x="1066800" y="2222500"/>
            <a:ext cx="714375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1" name="Line 19"/>
          <p:cNvSpPr>
            <a:spLocks noChangeShapeType="1"/>
          </p:cNvSpPr>
          <p:nvPr/>
        </p:nvSpPr>
        <p:spPr bwMode="auto">
          <a:xfrm flipV="1">
            <a:off x="4162425" y="3394075"/>
            <a:ext cx="714375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2" name="Line 20"/>
          <p:cNvSpPr>
            <a:spLocks noChangeShapeType="1"/>
          </p:cNvSpPr>
          <p:nvPr/>
        </p:nvSpPr>
        <p:spPr bwMode="auto">
          <a:xfrm>
            <a:off x="1066800" y="3441700"/>
            <a:ext cx="7620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3" name="Line 21"/>
          <p:cNvSpPr>
            <a:spLocks noChangeShapeType="1"/>
          </p:cNvSpPr>
          <p:nvPr/>
        </p:nvSpPr>
        <p:spPr bwMode="auto">
          <a:xfrm>
            <a:off x="4191000" y="2222500"/>
            <a:ext cx="6858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4800600" y="2986088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z</a:t>
            </a:r>
          </a:p>
        </p:txBody>
      </p:sp>
      <p:sp>
        <p:nvSpPr>
          <p:cNvPr id="28695" name="Text Box 23"/>
          <p:cNvSpPr txBox="1">
            <a:spLocks noChangeArrowheads="1"/>
          </p:cNvSpPr>
          <p:nvPr/>
        </p:nvSpPr>
        <p:spPr bwMode="auto">
          <a:xfrm>
            <a:off x="762000" y="2986088"/>
            <a:ext cx="466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a</a:t>
            </a:r>
          </a:p>
        </p:txBody>
      </p:sp>
      <p:sp>
        <p:nvSpPr>
          <p:cNvPr id="28696" name="Text Box 24"/>
          <p:cNvSpPr txBox="1">
            <a:spLocks noChangeArrowheads="1"/>
          </p:cNvSpPr>
          <p:nvPr/>
        </p:nvSpPr>
        <p:spPr bwMode="auto">
          <a:xfrm>
            <a:off x="1736725" y="4129088"/>
            <a:ext cx="32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c</a:t>
            </a:r>
          </a:p>
        </p:txBody>
      </p:sp>
      <p:sp>
        <p:nvSpPr>
          <p:cNvPr id="28697" name="Text Box 25"/>
          <p:cNvSpPr txBox="1">
            <a:spLocks noChangeArrowheads="1"/>
          </p:cNvSpPr>
          <p:nvPr/>
        </p:nvSpPr>
        <p:spPr bwMode="auto">
          <a:xfrm>
            <a:off x="3810000" y="1843088"/>
            <a:ext cx="334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d</a:t>
            </a:r>
          </a:p>
        </p:txBody>
      </p:sp>
      <p:sp>
        <p:nvSpPr>
          <p:cNvPr id="28701" name="Rectangle 29"/>
          <p:cNvSpPr>
            <a:spLocks noChangeArrowheads="1"/>
          </p:cNvSpPr>
          <p:nvPr/>
        </p:nvSpPr>
        <p:spPr bwMode="auto">
          <a:xfrm>
            <a:off x="1828800" y="1524000"/>
            <a:ext cx="541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∞</a:t>
            </a:r>
            <a:endParaRPr lang="en-US" altLang="en-US" sz="2800" b="1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28702" name="Text Box 31"/>
          <p:cNvSpPr txBox="1">
            <a:spLocks noChangeArrowheads="1"/>
          </p:cNvSpPr>
          <p:nvPr/>
        </p:nvSpPr>
        <p:spPr bwMode="auto">
          <a:xfrm>
            <a:off x="1066800" y="2376488"/>
            <a:ext cx="466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4</a:t>
            </a:r>
          </a:p>
        </p:txBody>
      </p:sp>
      <p:sp>
        <p:nvSpPr>
          <p:cNvPr id="28703" name="Text Box 32"/>
          <p:cNvSpPr txBox="1">
            <a:spLocks noChangeArrowheads="1"/>
          </p:cNvSpPr>
          <p:nvPr/>
        </p:nvSpPr>
        <p:spPr bwMode="auto">
          <a:xfrm>
            <a:off x="2819400" y="3900488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10</a:t>
            </a:r>
          </a:p>
        </p:txBody>
      </p:sp>
      <p:sp>
        <p:nvSpPr>
          <p:cNvPr id="28704" name="Text Box 33"/>
          <p:cNvSpPr txBox="1">
            <a:spLocks noChangeArrowheads="1"/>
          </p:cNvSpPr>
          <p:nvPr/>
        </p:nvSpPr>
        <p:spPr bwMode="auto">
          <a:xfrm>
            <a:off x="2895600" y="2133600"/>
            <a:ext cx="466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5</a:t>
            </a:r>
          </a:p>
        </p:txBody>
      </p:sp>
      <p:sp>
        <p:nvSpPr>
          <p:cNvPr id="28705" name="Text Box 34"/>
          <p:cNvSpPr txBox="1">
            <a:spLocks noChangeArrowheads="1"/>
          </p:cNvSpPr>
          <p:nvPr/>
        </p:nvSpPr>
        <p:spPr bwMode="auto">
          <a:xfrm>
            <a:off x="2590800" y="2909888"/>
            <a:ext cx="466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8</a:t>
            </a:r>
          </a:p>
        </p:txBody>
      </p:sp>
      <p:sp>
        <p:nvSpPr>
          <p:cNvPr id="28706" name="Text Box 35"/>
          <p:cNvSpPr txBox="1">
            <a:spLocks noChangeArrowheads="1"/>
          </p:cNvSpPr>
          <p:nvPr/>
        </p:nvSpPr>
        <p:spPr bwMode="auto">
          <a:xfrm>
            <a:off x="3962400" y="2986088"/>
            <a:ext cx="466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2</a:t>
            </a:r>
          </a:p>
        </p:txBody>
      </p:sp>
      <p:sp>
        <p:nvSpPr>
          <p:cNvPr id="28707" name="Text Box 36"/>
          <p:cNvSpPr txBox="1">
            <a:spLocks noChangeArrowheads="1"/>
          </p:cNvSpPr>
          <p:nvPr/>
        </p:nvSpPr>
        <p:spPr bwMode="auto">
          <a:xfrm>
            <a:off x="4572000" y="2224088"/>
            <a:ext cx="466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6</a:t>
            </a:r>
          </a:p>
        </p:txBody>
      </p:sp>
      <p:sp>
        <p:nvSpPr>
          <p:cNvPr id="28708" name="Text Box 37"/>
          <p:cNvSpPr txBox="1">
            <a:spLocks noChangeArrowheads="1"/>
          </p:cNvSpPr>
          <p:nvPr/>
        </p:nvSpPr>
        <p:spPr bwMode="auto">
          <a:xfrm>
            <a:off x="4648200" y="3824288"/>
            <a:ext cx="466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3</a:t>
            </a:r>
          </a:p>
        </p:txBody>
      </p:sp>
      <p:sp>
        <p:nvSpPr>
          <p:cNvPr id="28709" name="Text Box 38"/>
          <p:cNvSpPr txBox="1">
            <a:spLocks noChangeArrowheads="1"/>
          </p:cNvSpPr>
          <p:nvPr/>
        </p:nvSpPr>
        <p:spPr bwMode="auto">
          <a:xfrm>
            <a:off x="1066800" y="3733800"/>
            <a:ext cx="466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2</a:t>
            </a:r>
          </a:p>
        </p:txBody>
      </p:sp>
      <p:sp>
        <p:nvSpPr>
          <p:cNvPr id="28710" name="Text Box 39"/>
          <p:cNvSpPr txBox="1">
            <a:spLocks noChangeArrowheads="1"/>
          </p:cNvSpPr>
          <p:nvPr/>
        </p:nvSpPr>
        <p:spPr bwMode="auto">
          <a:xfrm>
            <a:off x="1524000" y="2971800"/>
            <a:ext cx="466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1</a:t>
            </a:r>
          </a:p>
        </p:txBody>
      </p:sp>
      <p:sp>
        <p:nvSpPr>
          <p:cNvPr id="28711" name="Oval 40"/>
          <p:cNvSpPr>
            <a:spLocks noChangeArrowheads="1"/>
          </p:cNvSpPr>
          <p:nvPr/>
        </p:nvSpPr>
        <p:spPr bwMode="auto">
          <a:xfrm>
            <a:off x="609600" y="2819400"/>
            <a:ext cx="762000" cy="838200"/>
          </a:xfrm>
          <a:prstGeom prst="ellipse">
            <a:avLst/>
          </a:prstGeom>
          <a:noFill/>
          <a:ln w="38100">
            <a:solidFill>
              <a:srgbClr val="8C160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712" name="Text Box 41"/>
          <p:cNvSpPr txBox="1">
            <a:spLocks noChangeArrowheads="1"/>
          </p:cNvSpPr>
          <p:nvPr/>
        </p:nvSpPr>
        <p:spPr bwMode="auto">
          <a:xfrm>
            <a:off x="1495425" y="14478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b="1" dirty="0">
                <a:latin typeface="Times New Roman" pitchFamily="18" charset="0"/>
              </a:rPr>
              <a:t>3(</a:t>
            </a:r>
            <a:r>
              <a:rPr lang="en-US" altLang="zh-CN" sz="2400" b="1" dirty="0" err="1">
                <a:latin typeface="Times New Roman" pitchFamily="18" charset="0"/>
              </a:rPr>
              <a:t>a,c</a:t>
            </a:r>
            <a:r>
              <a:rPr lang="en-US" altLang="zh-CN" sz="2400" b="1" dirty="0">
                <a:latin typeface="Times New Roman" pitchFamily="18" charset="0"/>
              </a:rPr>
              <a:t>)</a:t>
            </a:r>
          </a:p>
        </p:txBody>
      </p:sp>
      <p:sp>
        <p:nvSpPr>
          <p:cNvPr id="28713" name="Text Box 42"/>
          <p:cNvSpPr txBox="1">
            <a:spLocks noChangeArrowheads="1"/>
          </p:cNvSpPr>
          <p:nvPr/>
        </p:nvSpPr>
        <p:spPr bwMode="auto">
          <a:xfrm>
            <a:off x="1152525" y="45720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b="1">
                <a:latin typeface="Times New Roman" pitchFamily="18" charset="0"/>
              </a:rPr>
              <a:t>2(a)</a:t>
            </a:r>
          </a:p>
        </p:txBody>
      </p:sp>
      <p:sp>
        <p:nvSpPr>
          <p:cNvPr id="28714" name="Oval 43"/>
          <p:cNvSpPr>
            <a:spLocks noChangeArrowheads="1"/>
          </p:cNvSpPr>
          <p:nvPr/>
        </p:nvSpPr>
        <p:spPr bwMode="auto">
          <a:xfrm>
            <a:off x="1524000" y="3886200"/>
            <a:ext cx="762000" cy="838200"/>
          </a:xfrm>
          <a:prstGeom prst="ellipse">
            <a:avLst/>
          </a:prstGeom>
          <a:noFill/>
          <a:ln w="38100">
            <a:solidFill>
              <a:srgbClr val="8C160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715" name="Text Box 44"/>
          <p:cNvSpPr txBox="1">
            <a:spLocks noChangeArrowheads="1"/>
          </p:cNvSpPr>
          <p:nvPr/>
        </p:nvSpPr>
        <p:spPr bwMode="auto">
          <a:xfrm>
            <a:off x="4048125" y="13716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b="1">
                <a:latin typeface="Times New Roman" pitchFamily="18" charset="0"/>
              </a:rPr>
              <a:t>8(a,c,b)</a:t>
            </a:r>
          </a:p>
        </p:txBody>
      </p:sp>
      <p:sp>
        <p:nvSpPr>
          <p:cNvPr id="28716" name="Text Box 45"/>
          <p:cNvSpPr txBox="1">
            <a:spLocks noChangeArrowheads="1"/>
          </p:cNvSpPr>
          <p:nvPr/>
        </p:nvSpPr>
        <p:spPr bwMode="auto">
          <a:xfrm>
            <a:off x="4109470" y="44196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b="1" dirty="0">
                <a:latin typeface="Times New Roman" pitchFamily="18" charset="0"/>
              </a:rPr>
              <a:t>10(</a:t>
            </a:r>
            <a:r>
              <a:rPr lang="en-US" altLang="zh-CN" sz="2400" b="1" dirty="0" err="1">
                <a:latin typeface="Times New Roman" pitchFamily="18" charset="0"/>
              </a:rPr>
              <a:t>a,c,b,d</a:t>
            </a:r>
            <a:r>
              <a:rPr lang="en-US" altLang="zh-CN" sz="2400" b="1" dirty="0">
                <a:latin typeface="Times New Roman" pitchFamily="18" charset="0"/>
              </a:rPr>
              <a:t>)</a:t>
            </a:r>
          </a:p>
        </p:txBody>
      </p:sp>
      <p:sp>
        <p:nvSpPr>
          <p:cNvPr id="28717" name="Oval 46"/>
          <p:cNvSpPr>
            <a:spLocks noChangeArrowheads="1"/>
          </p:cNvSpPr>
          <p:nvPr/>
        </p:nvSpPr>
        <p:spPr bwMode="auto">
          <a:xfrm>
            <a:off x="1524000" y="1752600"/>
            <a:ext cx="762000" cy="838200"/>
          </a:xfrm>
          <a:prstGeom prst="ellipse">
            <a:avLst/>
          </a:prstGeom>
          <a:noFill/>
          <a:ln w="38100">
            <a:solidFill>
              <a:srgbClr val="8C160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718" name="Oval 47"/>
          <p:cNvSpPr>
            <a:spLocks noChangeArrowheads="1"/>
          </p:cNvSpPr>
          <p:nvPr/>
        </p:nvSpPr>
        <p:spPr bwMode="auto">
          <a:xfrm>
            <a:off x="3657600" y="1676400"/>
            <a:ext cx="762000" cy="838200"/>
          </a:xfrm>
          <a:prstGeom prst="ellipse">
            <a:avLst/>
          </a:prstGeom>
          <a:noFill/>
          <a:ln w="38100">
            <a:solidFill>
              <a:srgbClr val="8C160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719" name="Text Box 48"/>
          <p:cNvSpPr txBox="1">
            <a:spLocks noChangeArrowheads="1"/>
          </p:cNvSpPr>
          <p:nvPr/>
        </p:nvSpPr>
        <p:spPr bwMode="auto">
          <a:xfrm>
            <a:off x="5334000" y="29718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b="1">
                <a:latin typeface="Times New Roman" pitchFamily="18" charset="0"/>
              </a:rPr>
              <a:t>13(a,c,b,d,e)</a:t>
            </a:r>
          </a:p>
        </p:txBody>
      </p:sp>
      <p:sp>
        <p:nvSpPr>
          <p:cNvPr id="28720" name="Oval 49"/>
          <p:cNvSpPr>
            <a:spLocks noChangeArrowheads="1"/>
          </p:cNvSpPr>
          <p:nvPr/>
        </p:nvSpPr>
        <p:spPr bwMode="auto">
          <a:xfrm>
            <a:off x="3657600" y="3886200"/>
            <a:ext cx="762000" cy="838200"/>
          </a:xfrm>
          <a:prstGeom prst="ellipse">
            <a:avLst/>
          </a:prstGeom>
          <a:noFill/>
          <a:ln w="38100">
            <a:solidFill>
              <a:srgbClr val="8C160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Example 2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5029200"/>
            <a:ext cx="7467600" cy="1219200"/>
          </a:xfrm>
        </p:spPr>
        <p:txBody>
          <a:bodyPr/>
          <a:lstStyle/>
          <a:p>
            <a:r>
              <a:rPr lang="en-US" altLang="zh-CN" b="1">
                <a:latin typeface="Times New Roman" pitchFamily="18" charset="0"/>
                <a:ea typeface="宋体" pitchFamily="2" charset="-122"/>
              </a:rPr>
              <a:t>The shortest path is a, c, b, d, e, z with length 12.</a:t>
            </a:r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 flipH="1" flipV="1">
            <a:off x="1905000" y="22987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 flipH="1" flipV="1">
            <a:off x="3962400" y="22987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2" name="Oval 6"/>
          <p:cNvSpPr>
            <a:spLocks noChangeArrowheads="1"/>
          </p:cNvSpPr>
          <p:nvPr/>
        </p:nvSpPr>
        <p:spPr bwMode="auto">
          <a:xfrm>
            <a:off x="1654175" y="1925638"/>
            <a:ext cx="474663" cy="360362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03" name="Oval 7"/>
          <p:cNvSpPr>
            <a:spLocks noChangeArrowheads="1"/>
          </p:cNvSpPr>
          <p:nvPr/>
        </p:nvSpPr>
        <p:spPr bwMode="auto">
          <a:xfrm>
            <a:off x="1676400" y="4203700"/>
            <a:ext cx="471488" cy="35877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04" name="Oval 8"/>
          <p:cNvSpPr>
            <a:spLocks noChangeArrowheads="1"/>
          </p:cNvSpPr>
          <p:nvPr/>
        </p:nvSpPr>
        <p:spPr bwMode="auto">
          <a:xfrm>
            <a:off x="3810000" y="4203700"/>
            <a:ext cx="476250" cy="360363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1735138" y="18621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b</a:t>
            </a:r>
          </a:p>
        </p:txBody>
      </p:sp>
      <p:sp>
        <p:nvSpPr>
          <p:cNvPr id="29706" name="Oval 10"/>
          <p:cNvSpPr>
            <a:spLocks noChangeArrowheads="1"/>
          </p:cNvSpPr>
          <p:nvPr/>
        </p:nvSpPr>
        <p:spPr bwMode="auto">
          <a:xfrm>
            <a:off x="3767138" y="1925638"/>
            <a:ext cx="477837" cy="360362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 flipV="1">
            <a:off x="2057400" y="2260600"/>
            <a:ext cx="1857375" cy="1943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2122488" y="2098675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9" name="Line 13"/>
          <p:cNvSpPr>
            <a:spLocks noChangeShapeType="1"/>
          </p:cNvSpPr>
          <p:nvPr/>
        </p:nvSpPr>
        <p:spPr bwMode="auto">
          <a:xfrm>
            <a:off x="2133600" y="4356100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3886200" y="4129088"/>
            <a:ext cx="3175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e</a:t>
            </a: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304800" y="28336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0</a:t>
            </a:r>
            <a:endParaRPr lang="zh-CN" altLang="en-US" sz="2800" b="1"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9712" name="Oval 16"/>
          <p:cNvSpPr>
            <a:spLocks noChangeArrowheads="1"/>
          </p:cNvSpPr>
          <p:nvPr/>
        </p:nvSpPr>
        <p:spPr bwMode="auto">
          <a:xfrm>
            <a:off x="762000" y="3060700"/>
            <a:ext cx="477838" cy="35877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13" name="Oval 17"/>
          <p:cNvSpPr>
            <a:spLocks noChangeArrowheads="1"/>
          </p:cNvSpPr>
          <p:nvPr/>
        </p:nvSpPr>
        <p:spPr bwMode="auto">
          <a:xfrm>
            <a:off x="4724400" y="3060700"/>
            <a:ext cx="477838" cy="35877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14" name="Line 18"/>
          <p:cNvSpPr>
            <a:spLocks noChangeShapeType="1"/>
          </p:cNvSpPr>
          <p:nvPr/>
        </p:nvSpPr>
        <p:spPr bwMode="auto">
          <a:xfrm flipV="1">
            <a:off x="1066800" y="2222500"/>
            <a:ext cx="714375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5" name="Line 19"/>
          <p:cNvSpPr>
            <a:spLocks noChangeShapeType="1"/>
          </p:cNvSpPr>
          <p:nvPr/>
        </p:nvSpPr>
        <p:spPr bwMode="auto">
          <a:xfrm flipV="1">
            <a:off x="4162425" y="3394075"/>
            <a:ext cx="714375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6" name="Line 20"/>
          <p:cNvSpPr>
            <a:spLocks noChangeShapeType="1"/>
          </p:cNvSpPr>
          <p:nvPr/>
        </p:nvSpPr>
        <p:spPr bwMode="auto">
          <a:xfrm>
            <a:off x="1066800" y="3441700"/>
            <a:ext cx="7620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>
            <a:off x="4191000" y="2222500"/>
            <a:ext cx="6858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8" name="Text Box 22"/>
          <p:cNvSpPr txBox="1">
            <a:spLocks noChangeArrowheads="1"/>
          </p:cNvSpPr>
          <p:nvPr/>
        </p:nvSpPr>
        <p:spPr bwMode="auto">
          <a:xfrm>
            <a:off x="4800600" y="2986088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z</a:t>
            </a:r>
          </a:p>
        </p:txBody>
      </p:sp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762000" y="2986088"/>
            <a:ext cx="466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a</a:t>
            </a:r>
          </a:p>
        </p:txBody>
      </p:sp>
      <p:sp>
        <p:nvSpPr>
          <p:cNvPr id="29720" name="Text Box 24"/>
          <p:cNvSpPr txBox="1">
            <a:spLocks noChangeArrowheads="1"/>
          </p:cNvSpPr>
          <p:nvPr/>
        </p:nvSpPr>
        <p:spPr bwMode="auto">
          <a:xfrm>
            <a:off x="1736725" y="4129088"/>
            <a:ext cx="32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c</a:t>
            </a:r>
          </a:p>
        </p:txBody>
      </p:sp>
      <p:sp>
        <p:nvSpPr>
          <p:cNvPr id="29721" name="Text Box 25"/>
          <p:cNvSpPr txBox="1">
            <a:spLocks noChangeArrowheads="1"/>
          </p:cNvSpPr>
          <p:nvPr/>
        </p:nvSpPr>
        <p:spPr bwMode="auto">
          <a:xfrm>
            <a:off x="3810000" y="1843088"/>
            <a:ext cx="334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d</a:t>
            </a:r>
          </a:p>
        </p:txBody>
      </p:sp>
      <p:sp>
        <p:nvSpPr>
          <p:cNvPr id="29726" name="Text Box 31"/>
          <p:cNvSpPr txBox="1">
            <a:spLocks noChangeArrowheads="1"/>
          </p:cNvSpPr>
          <p:nvPr/>
        </p:nvSpPr>
        <p:spPr bwMode="auto">
          <a:xfrm>
            <a:off x="1066800" y="2376488"/>
            <a:ext cx="466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4</a:t>
            </a:r>
          </a:p>
        </p:txBody>
      </p:sp>
      <p:sp>
        <p:nvSpPr>
          <p:cNvPr id="29727" name="Text Box 32"/>
          <p:cNvSpPr txBox="1">
            <a:spLocks noChangeArrowheads="1"/>
          </p:cNvSpPr>
          <p:nvPr/>
        </p:nvSpPr>
        <p:spPr bwMode="auto">
          <a:xfrm>
            <a:off x="2819400" y="3900488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10</a:t>
            </a:r>
          </a:p>
        </p:txBody>
      </p:sp>
      <p:sp>
        <p:nvSpPr>
          <p:cNvPr id="29728" name="Text Box 33"/>
          <p:cNvSpPr txBox="1">
            <a:spLocks noChangeArrowheads="1"/>
          </p:cNvSpPr>
          <p:nvPr/>
        </p:nvSpPr>
        <p:spPr bwMode="auto">
          <a:xfrm>
            <a:off x="2895600" y="2133600"/>
            <a:ext cx="466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5</a:t>
            </a:r>
          </a:p>
        </p:txBody>
      </p:sp>
      <p:sp>
        <p:nvSpPr>
          <p:cNvPr id="29729" name="Text Box 34"/>
          <p:cNvSpPr txBox="1">
            <a:spLocks noChangeArrowheads="1"/>
          </p:cNvSpPr>
          <p:nvPr/>
        </p:nvSpPr>
        <p:spPr bwMode="auto">
          <a:xfrm>
            <a:off x="2590800" y="2909888"/>
            <a:ext cx="466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8</a:t>
            </a:r>
          </a:p>
        </p:txBody>
      </p:sp>
      <p:sp>
        <p:nvSpPr>
          <p:cNvPr id="29730" name="Text Box 35"/>
          <p:cNvSpPr txBox="1">
            <a:spLocks noChangeArrowheads="1"/>
          </p:cNvSpPr>
          <p:nvPr/>
        </p:nvSpPr>
        <p:spPr bwMode="auto">
          <a:xfrm>
            <a:off x="3962400" y="2986088"/>
            <a:ext cx="466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2</a:t>
            </a:r>
          </a:p>
        </p:txBody>
      </p:sp>
      <p:sp>
        <p:nvSpPr>
          <p:cNvPr id="29731" name="Text Box 36"/>
          <p:cNvSpPr txBox="1">
            <a:spLocks noChangeArrowheads="1"/>
          </p:cNvSpPr>
          <p:nvPr/>
        </p:nvSpPr>
        <p:spPr bwMode="auto">
          <a:xfrm>
            <a:off x="4572000" y="2224088"/>
            <a:ext cx="466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6</a:t>
            </a:r>
          </a:p>
        </p:txBody>
      </p:sp>
      <p:sp>
        <p:nvSpPr>
          <p:cNvPr id="29732" name="Text Box 37"/>
          <p:cNvSpPr txBox="1">
            <a:spLocks noChangeArrowheads="1"/>
          </p:cNvSpPr>
          <p:nvPr/>
        </p:nvSpPr>
        <p:spPr bwMode="auto">
          <a:xfrm>
            <a:off x="4648200" y="3824288"/>
            <a:ext cx="466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3</a:t>
            </a:r>
          </a:p>
        </p:txBody>
      </p:sp>
      <p:sp>
        <p:nvSpPr>
          <p:cNvPr id="29733" name="Text Box 38"/>
          <p:cNvSpPr txBox="1">
            <a:spLocks noChangeArrowheads="1"/>
          </p:cNvSpPr>
          <p:nvPr/>
        </p:nvSpPr>
        <p:spPr bwMode="auto">
          <a:xfrm>
            <a:off x="1066800" y="3733800"/>
            <a:ext cx="466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2</a:t>
            </a:r>
          </a:p>
        </p:txBody>
      </p:sp>
      <p:sp>
        <p:nvSpPr>
          <p:cNvPr id="29734" name="Text Box 39"/>
          <p:cNvSpPr txBox="1">
            <a:spLocks noChangeArrowheads="1"/>
          </p:cNvSpPr>
          <p:nvPr/>
        </p:nvSpPr>
        <p:spPr bwMode="auto">
          <a:xfrm>
            <a:off x="1524000" y="2971800"/>
            <a:ext cx="466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1</a:t>
            </a:r>
          </a:p>
        </p:txBody>
      </p:sp>
      <p:sp>
        <p:nvSpPr>
          <p:cNvPr id="29735" name="Oval 40"/>
          <p:cNvSpPr>
            <a:spLocks noChangeArrowheads="1"/>
          </p:cNvSpPr>
          <p:nvPr/>
        </p:nvSpPr>
        <p:spPr bwMode="auto">
          <a:xfrm>
            <a:off x="609600" y="2819400"/>
            <a:ext cx="762000" cy="838200"/>
          </a:xfrm>
          <a:prstGeom prst="ellipse">
            <a:avLst/>
          </a:prstGeom>
          <a:noFill/>
          <a:ln w="38100">
            <a:solidFill>
              <a:srgbClr val="8C160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36" name="Text Box 41"/>
          <p:cNvSpPr txBox="1">
            <a:spLocks noChangeArrowheads="1"/>
          </p:cNvSpPr>
          <p:nvPr/>
        </p:nvSpPr>
        <p:spPr bwMode="auto">
          <a:xfrm>
            <a:off x="804862" y="1433947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b="1" dirty="0">
                <a:latin typeface="Times New Roman" pitchFamily="18" charset="0"/>
              </a:rPr>
              <a:t>3(</a:t>
            </a:r>
            <a:r>
              <a:rPr lang="en-US" altLang="zh-CN" sz="2400" b="1" dirty="0" err="1">
                <a:latin typeface="Times New Roman" pitchFamily="18" charset="0"/>
              </a:rPr>
              <a:t>a,c</a:t>
            </a:r>
            <a:r>
              <a:rPr lang="en-US" altLang="zh-CN" sz="2400" b="1" dirty="0">
                <a:latin typeface="Times New Roman" pitchFamily="18" charset="0"/>
              </a:rPr>
              <a:t>)</a:t>
            </a:r>
          </a:p>
        </p:txBody>
      </p:sp>
      <p:sp>
        <p:nvSpPr>
          <p:cNvPr id="29737" name="Text Box 42"/>
          <p:cNvSpPr txBox="1">
            <a:spLocks noChangeArrowheads="1"/>
          </p:cNvSpPr>
          <p:nvPr/>
        </p:nvSpPr>
        <p:spPr bwMode="auto">
          <a:xfrm>
            <a:off x="1152525" y="4464844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b="1" dirty="0">
                <a:latin typeface="Times New Roman" pitchFamily="18" charset="0"/>
              </a:rPr>
              <a:t>2(a)</a:t>
            </a:r>
          </a:p>
        </p:txBody>
      </p:sp>
      <p:sp>
        <p:nvSpPr>
          <p:cNvPr id="29738" name="Oval 43"/>
          <p:cNvSpPr>
            <a:spLocks noChangeArrowheads="1"/>
          </p:cNvSpPr>
          <p:nvPr/>
        </p:nvSpPr>
        <p:spPr bwMode="auto">
          <a:xfrm>
            <a:off x="1524000" y="3886200"/>
            <a:ext cx="762000" cy="838200"/>
          </a:xfrm>
          <a:prstGeom prst="ellipse">
            <a:avLst/>
          </a:prstGeom>
          <a:noFill/>
          <a:ln w="38100">
            <a:solidFill>
              <a:srgbClr val="8C160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39" name="Text Box 44"/>
          <p:cNvSpPr txBox="1">
            <a:spLocks noChangeArrowheads="1"/>
          </p:cNvSpPr>
          <p:nvPr/>
        </p:nvSpPr>
        <p:spPr bwMode="auto">
          <a:xfrm>
            <a:off x="4049679" y="1373707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b="1" dirty="0">
                <a:latin typeface="Times New Roman" pitchFamily="18" charset="0"/>
              </a:rPr>
              <a:t>8(</a:t>
            </a:r>
            <a:r>
              <a:rPr lang="en-US" altLang="zh-CN" sz="2400" b="1" dirty="0" err="1">
                <a:latin typeface="Times New Roman" pitchFamily="18" charset="0"/>
              </a:rPr>
              <a:t>a,c,b</a:t>
            </a:r>
            <a:r>
              <a:rPr lang="en-US" altLang="zh-CN" sz="2400" b="1" dirty="0">
                <a:latin typeface="Times New Roman" pitchFamily="18" charset="0"/>
              </a:rPr>
              <a:t>)</a:t>
            </a:r>
          </a:p>
        </p:txBody>
      </p:sp>
      <p:sp>
        <p:nvSpPr>
          <p:cNvPr id="29740" name="Text Box 45"/>
          <p:cNvSpPr txBox="1">
            <a:spLocks noChangeArrowheads="1"/>
          </p:cNvSpPr>
          <p:nvPr/>
        </p:nvSpPr>
        <p:spPr bwMode="auto">
          <a:xfrm>
            <a:off x="4079206" y="4495800"/>
            <a:ext cx="164672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b="1" dirty="0">
                <a:latin typeface="Times New Roman" pitchFamily="18" charset="0"/>
              </a:rPr>
              <a:t>10(</a:t>
            </a:r>
            <a:r>
              <a:rPr lang="en-US" altLang="zh-CN" sz="2400" b="1" dirty="0" err="1">
                <a:latin typeface="Times New Roman" pitchFamily="18" charset="0"/>
              </a:rPr>
              <a:t>a,c,b,d</a:t>
            </a:r>
            <a:r>
              <a:rPr lang="en-US" altLang="zh-CN" sz="2400" b="1" dirty="0">
                <a:latin typeface="Times New Roman" pitchFamily="18" charset="0"/>
              </a:rPr>
              <a:t>)</a:t>
            </a:r>
          </a:p>
        </p:txBody>
      </p:sp>
      <p:sp>
        <p:nvSpPr>
          <p:cNvPr id="29741" name="Oval 46"/>
          <p:cNvSpPr>
            <a:spLocks noChangeArrowheads="1"/>
          </p:cNvSpPr>
          <p:nvPr/>
        </p:nvSpPr>
        <p:spPr bwMode="auto">
          <a:xfrm>
            <a:off x="1524000" y="1752600"/>
            <a:ext cx="762000" cy="838200"/>
          </a:xfrm>
          <a:prstGeom prst="ellipse">
            <a:avLst/>
          </a:prstGeom>
          <a:noFill/>
          <a:ln w="38100">
            <a:solidFill>
              <a:srgbClr val="8C160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42" name="Oval 47"/>
          <p:cNvSpPr>
            <a:spLocks noChangeArrowheads="1"/>
          </p:cNvSpPr>
          <p:nvPr/>
        </p:nvSpPr>
        <p:spPr bwMode="auto">
          <a:xfrm>
            <a:off x="3657600" y="1676400"/>
            <a:ext cx="762000" cy="838200"/>
          </a:xfrm>
          <a:prstGeom prst="ellipse">
            <a:avLst/>
          </a:prstGeom>
          <a:noFill/>
          <a:ln w="38100">
            <a:solidFill>
              <a:srgbClr val="8C160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43" name="Text Box 48"/>
          <p:cNvSpPr txBox="1">
            <a:spLocks noChangeArrowheads="1"/>
          </p:cNvSpPr>
          <p:nvPr/>
        </p:nvSpPr>
        <p:spPr bwMode="auto">
          <a:xfrm>
            <a:off x="5334000" y="29718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b="1">
                <a:latin typeface="Times New Roman" pitchFamily="18" charset="0"/>
              </a:rPr>
              <a:t>13(a,c,b,d,e)</a:t>
            </a:r>
          </a:p>
        </p:txBody>
      </p:sp>
      <p:sp>
        <p:nvSpPr>
          <p:cNvPr id="29744" name="Oval 49"/>
          <p:cNvSpPr>
            <a:spLocks noChangeArrowheads="1"/>
          </p:cNvSpPr>
          <p:nvPr/>
        </p:nvSpPr>
        <p:spPr bwMode="auto">
          <a:xfrm>
            <a:off x="3657600" y="3886200"/>
            <a:ext cx="762000" cy="838200"/>
          </a:xfrm>
          <a:prstGeom prst="ellipse">
            <a:avLst/>
          </a:prstGeom>
          <a:noFill/>
          <a:ln w="38100">
            <a:solidFill>
              <a:srgbClr val="8C160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45" name="Oval 50"/>
          <p:cNvSpPr>
            <a:spLocks noChangeArrowheads="1"/>
          </p:cNvSpPr>
          <p:nvPr/>
        </p:nvSpPr>
        <p:spPr bwMode="auto">
          <a:xfrm>
            <a:off x="4495800" y="2819400"/>
            <a:ext cx="762000" cy="838200"/>
          </a:xfrm>
          <a:prstGeom prst="ellipse">
            <a:avLst/>
          </a:prstGeom>
          <a:noFill/>
          <a:ln w="38100">
            <a:solidFill>
              <a:srgbClr val="8C160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19225"/>
            <a:ext cx="8839200" cy="48799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Theorem 1: Dijkstra’s algorithm finds the length of a shortest path between two vertices in a connected simple undirected weighted graph.</a:t>
            </a:r>
          </a:p>
          <a:p>
            <a:pPr>
              <a:lnSpc>
                <a:spcPct val="90000"/>
              </a:lnSpc>
            </a:pPr>
            <a:endParaRPr lang="en-US" altLang="zh-CN" b="1" dirty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Theorem 2: </a:t>
            </a:r>
            <a:r>
              <a:rPr lang="en-US" altLang="zh-CN" b="1" dirty="0" err="1">
                <a:latin typeface="Times New Roman" pitchFamily="18" charset="0"/>
                <a:ea typeface="宋体" pitchFamily="2" charset="-122"/>
              </a:rPr>
              <a:t>Dijstr’s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algorithm uses O(n^2) operation (additions and comparisons) to find the length of shortest path between two vertices in a connected simple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undirected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weighted graph with n vertices.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D34324C2-5A7A-435B-B204-3CD6079C25C3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pPr algn="ctr">
                <a:defRPr/>
              </a:pPr>
              <a:t>23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12" name="灯片编号占位符 5"/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DCAF699F-395D-4061-83FC-682974C8CF77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pPr algn="ctr">
                <a:defRPr/>
              </a:pPr>
              <a:t>23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zh-CN">
              <a:ea typeface="宋体" pitchFamily="2" charset="-122"/>
            </a:endParaRPr>
          </a:p>
        </p:txBody>
      </p:sp>
      <p:grpSp>
        <p:nvGrpSpPr>
          <p:cNvPr id="31749" name="Group 4"/>
          <p:cNvGrpSpPr>
            <a:grpSpLocks/>
          </p:cNvGrpSpPr>
          <p:nvPr/>
        </p:nvGrpSpPr>
        <p:grpSpPr bwMode="auto">
          <a:xfrm>
            <a:off x="1981200" y="2819400"/>
            <a:ext cx="5029200" cy="2438400"/>
            <a:chOff x="1997" y="1314"/>
            <a:chExt cx="1889" cy="1009"/>
          </a:xfrm>
        </p:grpSpPr>
        <p:grpSp>
          <p:nvGrpSpPr>
            <p:cNvPr id="31751" name="Group 5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55302" name="Oval 6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5303" name="Oval 7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5304" name="Oval 8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5" name="Oval 9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6" name="Oval 10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7" name="Oval 11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3175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90800" y="3124200"/>
            <a:ext cx="3962400" cy="1143000"/>
          </a:xfrm>
        </p:spPr>
        <p:txBody>
          <a:bodyPr/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ea typeface="宋体" pitchFamily="2" charset="-122"/>
              </a:rPr>
              <a:t>The traveling salesman problem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zh-CN" sz="2800" b="1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Traveling salesman problem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TSP Problem: A traveling salesman wants to visit each of n cities exactly once and return to his starting point.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In which order should he visit these cities to travel the minimum total distance?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shortest  Hamilton circuit.</a:t>
            </a:r>
          </a:p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For a n cities TSP problem, there are 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   (n-1)!/2 different Hamilton circuits to examine.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33795" name="Group 19"/>
          <p:cNvGrpSpPr>
            <a:grpSpLocks/>
          </p:cNvGrpSpPr>
          <p:nvPr/>
        </p:nvGrpSpPr>
        <p:grpSpPr bwMode="auto">
          <a:xfrm>
            <a:off x="152400" y="1392238"/>
            <a:ext cx="5276850" cy="4094162"/>
            <a:chOff x="96" y="877"/>
            <a:chExt cx="3324" cy="2579"/>
          </a:xfrm>
        </p:grpSpPr>
        <p:sp>
          <p:nvSpPr>
            <p:cNvPr id="33811" name="Oval 4"/>
            <p:cNvSpPr>
              <a:spLocks noChangeArrowheads="1"/>
            </p:cNvSpPr>
            <p:nvPr/>
          </p:nvSpPr>
          <p:spPr bwMode="auto">
            <a:xfrm>
              <a:off x="96" y="1645"/>
              <a:ext cx="300" cy="227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12" name="Line 5"/>
            <p:cNvSpPr>
              <a:spLocks noChangeShapeType="1"/>
            </p:cNvSpPr>
            <p:nvPr/>
          </p:nvSpPr>
          <p:spPr bwMode="auto">
            <a:xfrm flipV="1">
              <a:off x="384" y="1021"/>
              <a:ext cx="1872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3" name="Oval 6"/>
            <p:cNvSpPr>
              <a:spLocks noChangeArrowheads="1"/>
            </p:cNvSpPr>
            <p:nvPr/>
          </p:nvSpPr>
          <p:spPr bwMode="auto">
            <a:xfrm>
              <a:off x="2208" y="877"/>
              <a:ext cx="300" cy="227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14" name="Oval 7"/>
            <p:cNvSpPr>
              <a:spLocks noChangeArrowheads="1"/>
            </p:cNvSpPr>
            <p:nvPr/>
          </p:nvSpPr>
          <p:spPr bwMode="auto">
            <a:xfrm>
              <a:off x="3120" y="2509"/>
              <a:ext cx="300" cy="227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15" name="Oval 8"/>
            <p:cNvSpPr>
              <a:spLocks noChangeArrowheads="1"/>
            </p:cNvSpPr>
            <p:nvPr/>
          </p:nvSpPr>
          <p:spPr bwMode="auto">
            <a:xfrm>
              <a:off x="2256" y="3229"/>
              <a:ext cx="300" cy="227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16" name="Oval 9"/>
            <p:cNvSpPr>
              <a:spLocks noChangeArrowheads="1"/>
            </p:cNvSpPr>
            <p:nvPr/>
          </p:nvSpPr>
          <p:spPr bwMode="auto">
            <a:xfrm>
              <a:off x="672" y="2845"/>
              <a:ext cx="300" cy="227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17" name="Line 10"/>
            <p:cNvSpPr>
              <a:spLocks noChangeShapeType="1"/>
            </p:cNvSpPr>
            <p:nvPr/>
          </p:nvSpPr>
          <p:spPr bwMode="auto">
            <a:xfrm>
              <a:off x="306" y="1858"/>
              <a:ext cx="432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8" name="Line 11"/>
            <p:cNvSpPr>
              <a:spLocks noChangeShapeType="1"/>
            </p:cNvSpPr>
            <p:nvPr/>
          </p:nvSpPr>
          <p:spPr bwMode="auto">
            <a:xfrm>
              <a:off x="891" y="3055"/>
              <a:ext cx="1365" cy="2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9" name="Line 12"/>
            <p:cNvSpPr>
              <a:spLocks noChangeShapeType="1"/>
            </p:cNvSpPr>
            <p:nvPr/>
          </p:nvSpPr>
          <p:spPr bwMode="auto">
            <a:xfrm flipV="1">
              <a:off x="2496" y="2701"/>
              <a:ext cx="672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0" name="Line 13"/>
            <p:cNvSpPr>
              <a:spLocks noChangeShapeType="1"/>
            </p:cNvSpPr>
            <p:nvPr/>
          </p:nvSpPr>
          <p:spPr bwMode="auto">
            <a:xfrm>
              <a:off x="2400" y="1104"/>
              <a:ext cx="816" cy="14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1" name="Line 14"/>
            <p:cNvSpPr>
              <a:spLocks noChangeShapeType="1"/>
            </p:cNvSpPr>
            <p:nvPr/>
          </p:nvSpPr>
          <p:spPr bwMode="auto">
            <a:xfrm flipV="1">
              <a:off x="912" y="1104"/>
              <a:ext cx="1392" cy="17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2" name="Line 15"/>
            <p:cNvSpPr>
              <a:spLocks noChangeShapeType="1"/>
            </p:cNvSpPr>
            <p:nvPr/>
          </p:nvSpPr>
          <p:spPr bwMode="auto">
            <a:xfrm flipV="1">
              <a:off x="960" y="2640"/>
              <a:ext cx="216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3" name="Line 16"/>
            <p:cNvSpPr>
              <a:spLocks noChangeShapeType="1"/>
            </p:cNvSpPr>
            <p:nvPr/>
          </p:nvSpPr>
          <p:spPr bwMode="auto">
            <a:xfrm>
              <a:off x="384" y="1776"/>
              <a:ext cx="1920" cy="14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4" name="Line 17"/>
            <p:cNvSpPr>
              <a:spLocks noChangeShapeType="1"/>
            </p:cNvSpPr>
            <p:nvPr/>
          </p:nvSpPr>
          <p:spPr bwMode="auto">
            <a:xfrm>
              <a:off x="384" y="1776"/>
              <a:ext cx="2784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5" name="Line 18"/>
            <p:cNvSpPr>
              <a:spLocks noChangeShapeType="1"/>
            </p:cNvSpPr>
            <p:nvPr/>
          </p:nvSpPr>
          <p:spPr bwMode="auto">
            <a:xfrm flipH="1" flipV="1">
              <a:off x="2352" y="1117"/>
              <a:ext cx="48" cy="20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796" name="Text Box 20"/>
          <p:cNvSpPr txBox="1">
            <a:spLocks noChangeArrowheads="1"/>
          </p:cNvSpPr>
          <p:nvPr/>
        </p:nvSpPr>
        <p:spPr bwMode="auto">
          <a:xfrm>
            <a:off x="228600" y="2133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b="1">
                <a:latin typeface="Times New Roman" pitchFamily="18" charset="0"/>
              </a:rPr>
              <a:t>A</a:t>
            </a:r>
          </a:p>
        </p:txBody>
      </p:sp>
      <p:sp>
        <p:nvSpPr>
          <p:cNvPr id="33797" name="Text Box 21"/>
          <p:cNvSpPr txBox="1">
            <a:spLocks noChangeArrowheads="1"/>
          </p:cNvSpPr>
          <p:nvPr/>
        </p:nvSpPr>
        <p:spPr bwMode="auto">
          <a:xfrm>
            <a:off x="914400" y="49530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b="1">
                <a:latin typeface="Times New Roman" pitchFamily="18" charset="0"/>
              </a:rPr>
              <a:t>B</a:t>
            </a:r>
          </a:p>
        </p:txBody>
      </p:sp>
      <p:sp>
        <p:nvSpPr>
          <p:cNvPr id="33798" name="Text Box 22"/>
          <p:cNvSpPr txBox="1">
            <a:spLocks noChangeArrowheads="1"/>
          </p:cNvSpPr>
          <p:nvPr/>
        </p:nvSpPr>
        <p:spPr bwMode="auto">
          <a:xfrm>
            <a:off x="4038600" y="1295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b="1">
                <a:latin typeface="Times New Roman" pitchFamily="18" charset="0"/>
              </a:rPr>
              <a:t>C</a:t>
            </a:r>
          </a:p>
        </p:txBody>
      </p:sp>
      <p:sp>
        <p:nvSpPr>
          <p:cNvPr id="33799" name="Text Box 23"/>
          <p:cNvSpPr txBox="1">
            <a:spLocks noChangeArrowheads="1"/>
          </p:cNvSpPr>
          <p:nvPr/>
        </p:nvSpPr>
        <p:spPr bwMode="auto">
          <a:xfrm>
            <a:off x="3581400" y="5562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b="1">
                <a:latin typeface="Times New Roman" pitchFamily="18" charset="0"/>
              </a:rPr>
              <a:t>D</a:t>
            </a:r>
          </a:p>
        </p:txBody>
      </p:sp>
      <p:sp>
        <p:nvSpPr>
          <p:cNvPr id="33800" name="Text Box 24"/>
          <p:cNvSpPr txBox="1">
            <a:spLocks noChangeArrowheads="1"/>
          </p:cNvSpPr>
          <p:nvPr/>
        </p:nvSpPr>
        <p:spPr bwMode="auto">
          <a:xfrm>
            <a:off x="5257800" y="4343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b="1">
                <a:latin typeface="Times New Roman" pitchFamily="18" charset="0"/>
              </a:rPr>
              <a:t>E</a:t>
            </a:r>
          </a:p>
        </p:txBody>
      </p:sp>
      <p:sp>
        <p:nvSpPr>
          <p:cNvPr id="33801" name="Text Box 25"/>
          <p:cNvSpPr txBox="1">
            <a:spLocks noChangeArrowheads="1"/>
          </p:cNvSpPr>
          <p:nvPr/>
        </p:nvSpPr>
        <p:spPr bwMode="auto">
          <a:xfrm>
            <a:off x="1676400" y="16764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>
                <a:latin typeface="Times New Roman" pitchFamily="18" charset="0"/>
              </a:rPr>
              <a:t>113</a:t>
            </a:r>
          </a:p>
        </p:txBody>
      </p:sp>
      <p:sp>
        <p:nvSpPr>
          <p:cNvPr id="33802" name="Text Box 26"/>
          <p:cNvSpPr txBox="1">
            <a:spLocks noChangeArrowheads="1"/>
          </p:cNvSpPr>
          <p:nvPr/>
        </p:nvSpPr>
        <p:spPr bwMode="auto">
          <a:xfrm>
            <a:off x="4267200" y="2514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>
                <a:latin typeface="Times New Roman" pitchFamily="18" charset="0"/>
              </a:rPr>
              <a:t>98</a:t>
            </a:r>
          </a:p>
        </p:txBody>
      </p:sp>
      <p:sp>
        <p:nvSpPr>
          <p:cNvPr id="33803" name="Text Box 27"/>
          <p:cNvSpPr txBox="1">
            <a:spLocks noChangeArrowheads="1"/>
          </p:cNvSpPr>
          <p:nvPr/>
        </p:nvSpPr>
        <p:spPr bwMode="auto">
          <a:xfrm>
            <a:off x="2133600" y="2514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>
                <a:latin typeface="Times New Roman" pitchFamily="18" charset="0"/>
              </a:rPr>
              <a:t>137</a:t>
            </a:r>
          </a:p>
        </p:txBody>
      </p:sp>
      <p:sp>
        <p:nvSpPr>
          <p:cNvPr id="33804" name="Text Box 28"/>
          <p:cNvSpPr txBox="1">
            <a:spLocks noChangeArrowheads="1"/>
          </p:cNvSpPr>
          <p:nvPr/>
        </p:nvSpPr>
        <p:spPr bwMode="auto">
          <a:xfrm>
            <a:off x="2895600" y="30480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>
                <a:latin typeface="Times New Roman" pitchFamily="18" charset="0"/>
              </a:rPr>
              <a:t>147</a:t>
            </a:r>
          </a:p>
        </p:txBody>
      </p:sp>
      <p:sp>
        <p:nvSpPr>
          <p:cNvPr id="33805" name="Text Box 29"/>
          <p:cNvSpPr txBox="1">
            <a:spLocks noChangeArrowheads="1"/>
          </p:cNvSpPr>
          <p:nvPr/>
        </p:nvSpPr>
        <p:spPr bwMode="auto">
          <a:xfrm>
            <a:off x="3581400" y="25908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>
                <a:latin typeface="Times New Roman" pitchFamily="18" charset="0"/>
              </a:rPr>
              <a:t>142</a:t>
            </a:r>
          </a:p>
        </p:txBody>
      </p:sp>
      <p:sp>
        <p:nvSpPr>
          <p:cNvPr id="33806" name="Text Box 30"/>
          <p:cNvSpPr txBox="1">
            <a:spLocks noChangeArrowheads="1"/>
          </p:cNvSpPr>
          <p:nvPr/>
        </p:nvSpPr>
        <p:spPr bwMode="auto">
          <a:xfrm>
            <a:off x="2667000" y="38862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>
                <a:latin typeface="Times New Roman" pitchFamily="18" charset="0"/>
              </a:rPr>
              <a:t>135</a:t>
            </a:r>
          </a:p>
        </p:txBody>
      </p:sp>
      <p:sp>
        <p:nvSpPr>
          <p:cNvPr id="33807" name="Text Box 31"/>
          <p:cNvSpPr txBox="1">
            <a:spLocks noChangeArrowheads="1"/>
          </p:cNvSpPr>
          <p:nvPr/>
        </p:nvSpPr>
        <p:spPr bwMode="auto">
          <a:xfrm>
            <a:off x="2057400" y="5181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>
                <a:latin typeface="Times New Roman" pitchFamily="18" charset="0"/>
              </a:rPr>
              <a:t>133</a:t>
            </a:r>
          </a:p>
        </p:txBody>
      </p:sp>
      <p:sp>
        <p:nvSpPr>
          <p:cNvPr id="33808" name="Text Box 32"/>
          <p:cNvSpPr txBox="1">
            <a:spLocks noChangeArrowheads="1"/>
          </p:cNvSpPr>
          <p:nvPr/>
        </p:nvSpPr>
        <p:spPr bwMode="auto">
          <a:xfrm>
            <a:off x="152400" y="37338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>
                <a:latin typeface="Times New Roman" pitchFamily="18" charset="0"/>
              </a:rPr>
              <a:t>56</a:t>
            </a:r>
          </a:p>
        </p:txBody>
      </p:sp>
      <p:sp>
        <p:nvSpPr>
          <p:cNvPr id="33809" name="Text Box 33"/>
          <p:cNvSpPr txBox="1">
            <a:spLocks noChangeArrowheads="1"/>
          </p:cNvSpPr>
          <p:nvPr/>
        </p:nvSpPr>
        <p:spPr bwMode="auto">
          <a:xfrm>
            <a:off x="4419600" y="4800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>
                <a:latin typeface="Times New Roman" pitchFamily="18" charset="0"/>
              </a:rPr>
              <a:t>58</a:t>
            </a:r>
          </a:p>
        </p:txBody>
      </p:sp>
      <p:sp>
        <p:nvSpPr>
          <p:cNvPr id="33810" name="Rectangle 34"/>
          <p:cNvSpPr>
            <a:spLocks noGrp="1" noChangeArrowheads="1"/>
          </p:cNvSpPr>
          <p:nvPr>
            <p:ph type="body" idx="1"/>
          </p:nvPr>
        </p:nvSpPr>
        <p:spPr>
          <a:xfrm>
            <a:off x="5791200" y="3733800"/>
            <a:ext cx="3352800" cy="2438400"/>
          </a:xfrm>
          <a:noFill/>
        </p:spPr>
        <p:txBody>
          <a:bodyPr/>
          <a:lstStyle/>
          <a:p>
            <a:r>
              <a:rPr lang="en-US" altLang="zh-CN" b="1">
                <a:latin typeface="Times New Roman" pitchFamily="18" charset="0"/>
                <a:ea typeface="宋体" pitchFamily="2" charset="-122"/>
              </a:rPr>
              <a:t>5 vertices</a:t>
            </a:r>
          </a:p>
          <a:p>
            <a:r>
              <a:rPr lang="en-US" altLang="zh-CN" b="1">
                <a:latin typeface="Times New Roman" pitchFamily="18" charset="0"/>
                <a:ea typeface="宋体" pitchFamily="2" charset="-122"/>
              </a:rPr>
              <a:t>5 cities</a:t>
            </a:r>
          </a:p>
          <a:p>
            <a:r>
              <a:rPr lang="en-US" altLang="zh-CN" b="1">
                <a:latin typeface="Times New Roman" pitchFamily="18" charset="0"/>
                <a:ea typeface="宋体" pitchFamily="2" charset="-122"/>
              </a:rPr>
              <a:t>4!/2=12</a:t>
            </a:r>
          </a:p>
          <a:p>
            <a:pPr>
              <a:buFont typeface="Wingdings" pitchFamily="2" charset="2"/>
              <a:buNone/>
            </a:pPr>
            <a:r>
              <a:rPr lang="en-US" altLang="zh-CN" b="1">
                <a:latin typeface="Times New Roman" pitchFamily="18" charset="0"/>
                <a:ea typeface="宋体" pitchFamily="2" charset="-122"/>
              </a:rPr>
              <a:t>Hamilton circuits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9225"/>
            <a:ext cx="8305800" cy="1857375"/>
          </a:xfrm>
        </p:spPr>
        <p:txBody>
          <a:bodyPr/>
          <a:lstStyle/>
          <a:p>
            <a:r>
              <a:rPr lang="en-US" altLang="zh-CN" sz="3600" b="1">
                <a:latin typeface="Times New Roman" pitchFamily="18" charset="0"/>
                <a:ea typeface="宋体" pitchFamily="2" charset="-122"/>
              </a:rPr>
              <a:t>For a TSP of 25 cities, the problem will have 25 vertices, and a total of 24!/2 different Hamilton circuits.</a:t>
            </a:r>
          </a:p>
        </p:txBody>
      </p:sp>
      <p:graphicFrame>
        <p:nvGraphicFramePr>
          <p:cNvPr id="89092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438400" y="3276600"/>
          <a:ext cx="403860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" name="Equation" r:id="rId3" imgW="1066680" imgH="203040" progId="Equation.DSMT4">
                  <p:embed/>
                </p:oleObj>
              </mc:Choice>
              <mc:Fallback>
                <p:oleObj name="Equation" r:id="rId3" imgW="106668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276600"/>
                        <a:ext cx="4038600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5" name="Rectangle 7"/>
          <p:cNvSpPr>
            <a:spLocks noChangeArrowheads="1"/>
          </p:cNvSpPr>
          <p:nvPr/>
        </p:nvSpPr>
        <p:spPr bwMode="auto">
          <a:xfrm>
            <a:off x="152400" y="4343400"/>
            <a:ext cx="891540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en-US" altLang="zh-CN" sz="3600" b="1" dirty="0">
                <a:latin typeface="Times New Roman" pitchFamily="18" charset="0"/>
              </a:rPr>
              <a:t>If it took just one nanosecond (       second) to examine each Hamilton circuit, the required time would be approximately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itchFamily="18" charset="0"/>
              </a:rPr>
              <a:t>ten million </a:t>
            </a:r>
            <a:r>
              <a:rPr lang="en-US" altLang="zh-CN" sz="3600" b="1" dirty="0">
                <a:latin typeface="Times New Roman" pitchFamily="18" charset="0"/>
              </a:rPr>
              <a:t>years.</a:t>
            </a:r>
          </a:p>
        </p:txBody>
      </p:sp>
      <p:graphicFrame>
        <p:nvGraphicFramePr>
          <p:cNvPr id="89096" name="Object 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823075" y="4432300"/>
          <a:ext cx="64452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4" name="Equation" r:id="rId5" imgW="279360" imgH="203040" progId="Equation.DSMT4">
                  <p:embed/>
                </p:oleObj>
              </mc:Choice>
              <mc:Fallback>
                <p:oleObj name="Equation" r:id="rId5" imgW="279360" imgH="203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3075" y="4432300"/>
                        <a:ext cx="644525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9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  <p:bldP spid="8909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19225"/>
            <a:ext cx="8686800" cy="52101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Since the traveling salesman problem has both practical and theoretical importance, a great deal of  effort has been devoted to devising efficient algorithms that solve it.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However, no algorithm with polynomial worst-case time complexity is known for solving this problem.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Furthermore, if a polynomial worst-case time complexity algorithm were discovered for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TSP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, many other difficult problems would be also solved.    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NPC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</a:t>
            </a:r>
          </a:p>
          <a:p>
            <a:r>
              <a:rPr lang="en-US" altLang="zh-CN" dirty="0"/>
              <a:t>7. </a:t>
            </a:r>
            <a:r>
              <a:rPr lang="en-US" altLang="zh-CN"/>
              <a:t>a)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4C722B-8E4E-450E-94BF-37EA031440EE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64208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22F85D-7AAD-4A0A-BC9D-C71F183E41DA}" type="slidenum">
              <a:rPr lang="en-US" altLang="zh-CN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4" name="Rectangle 12"/>
          <p:cNvSpPr txBox="1">
            <a:spLocks noGrp="1" noChangeArrowheads="1"/>
          </p:cNvSpPr>
          <p:nvPr/>
        </p:nvSpPr>
        <p:spPr bwMode="gray">
          <a:xfrm>
            <a:off x="6553200" y="6553200"/>
            <a:ext cx="2133600" cy="1682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FF652ACA-74AC-4970-B7DF-9F5EB75AAFC6}" type="slidenum">
              <a:rPr lang="en-US" altLang="zh-CN" sz="1200">
                <a:latin typeface="+mn-lt"/>
              </a:rPr>
              <a:pPr algn="r">
                <a:defRPr/>
              </a:pPr>
              <a:t>29</a:t>
            </a:fld>
            <a:endParaRPr lang="en-US" altLang="zh-CN" sz="1200">
              <a:latin typeface="+mn-lt"/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2819400" y="4953000"/>
            <a:ext cx="5167313" cy="414338"/>
          </a:xfrm>
        </p:spPr>
        <p:txBody>
          <a:bodyPr/>
          <a:lstStyle/>
          <a:p>
            <a:pPr algn="dist" eaLnBrk="1" hangingPunct="1">
              <a:lnSpc>
                <a:spcPct val="80000"/>
              </a:lnSpc>
            </a:pPr>
            <a:r>
              <a:rPr lang="en-US" altLang="zh-CN" sz="1800" b="1">
                <a:solidFill>
                  <a:schemeClr val="bg1"/>
                </a:solidFill>
                <a:latin typeface="Arial" charset="0"/>
                <a:ea typeface="宋体" pitchFamily="2" charset="-122"/>
              </a:rPr>
              <a:t>Click to edit company slogan .</a:t>
            </a:r>
          </a:p>
        </p:txBody>
      </p:sp>
      <p:sp>
        <p:nvSpPr>
          <p:cNvPr id="108547" name="WordArt 3"/>
          <p:cNvSpPr>
            <a:spLocks noChangeArrowheads="1" noChangeShapeType="1" noTextEdit="1"/>
          </p:cNvSpPr>
          <p:nvPr/>
        </p:nvSpPr>
        <p:spPr bwMode="gray">
          <a:xfrm>
            <a:off x="1219200" y="4572000"/>
            <a:ext cx="68580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End of Section 8.6 </a:t>
            </a:r>
            <a:endParaRPr lang="zh-CN" altLang="en-US" sz="3600" b="1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F518C9-544D-4857-81CA-EB984F24C055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24" name="灯片编号占位符 5"/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D6B3B9F4-8363-4560-8652-67A4F30DB2A1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pPr algn="ctr">
                <a:defRPr/>
              </a:pPr>
              <a:t>3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Contents</a:t>
            </a:r>
            <a:endParaRPr lang="en-US" altLang="zh-CN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16388" name="AutoShape 4"/>
          <p:cNvSpPr>
            <a:spLocks noChangeArrowheads="1"/>
          </p:cNvSpPr>
          <p:nvPr/>
        </p:nvSpPr>
        <p:spPr bwMode="gray">
          <a:xfrm>
            <a:off x="2133600" y="2633663"/>
            <a:ext cx="4343400" cy="4572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ffectLst>
            <a:outerShdw dist="99190" dir="238833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389" name="AutoShape 5"/>
          <p:cNvSpPr>
            <a:spLocks noChangeArrowheads="1"/>
          </p:cNvSpPr>
          <p:nvPr/>
        </p:nvSpPr>
        <p:spPr bwMode="gray">
          <a:xfrm>
            <a:off x="1752600" y="2514600"/>
            <a:ext cx="685800" cy="685800"/>
          </a:xfrm>
          <a:prstGeom prst="diamond">
            <a:avLst/>
          </a:prstGeom>
          <a:solidFill>
            <a:schemeClr val="accent2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175" name="Text Box 6"/>
          <p:cNvSpPr txBox="1">
            <a:spLocks noChangeArrowheads="1"/>
          </p:cNvSpPr>
          <p:nvPr/>
        </p:nvSpPr>
        <p:spPr bwMode="gray">
          <a:xfrm>
            <a:off x="2362200" y="2689225"/>
            <a:ext cx="4038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/>
              <a:t>Shortest Path Problems</a:t>
            </a:r>
          </a:p>
        </p:txBody>
      </p:sp>
      <p:sp>
        <p:nvSpPr>
          <p:cNvPr id="7176" name="Text Box 7"/>
          <p:cNvSpPr txBox="1">
            <a:spLocks noChangeArrowheads="1"/>
          </p:cNvSpPr>
          <p:nvPr/>
        </p:nvSpPr>
        <p:spPr bwMode="gray">
          <a:xfrm>
            <a:off x="1906588" y="26130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393" name="AutoShape 9"/>
          <p:cNvSpPr>
            <a:spLocks noChangeArrowheads="1"/>
          </p:cNvSpPr>
          <p:nvPr/>
        </p:nvSpPr>
        <p:spPr bwMode="gray">
          <a:xfrm>
            <a:off x="2133600" y="3471863"/>
            <a:ext cx="4343400" cy="4572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ffectLst>
            <a:outerShdw dist="99190" dir="238833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394" name="AutoShape 10"/>
          <p:cNvSpPr>
            <a:spLocks noChangeArrowheads="1"/>
          </p:cNvSpPr>
          <p:nvPr/>
        </p:nvSpPr>
        <p:spPr bwMode="gray">
          <a:xfrm>
            <a:off x="1752600" y="3352800"/>
            <a:ext cx="685800" cy="685800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gray">
          <a:xfrm>
            <a:off x="2438400" y="3527425"/>
            <a:ext cx="3962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/>
              <a:t>Dijkstra’s Algorithm</a:t>
            </a:r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gray">
          <a:xfrm>
            <a:off x="1906588" y="34512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AutoShape 4"/>
          <p:cNvSpPr>
            <a:spLocks noChangeArrowheads="1"/>
          </p:cNvSpPr>
          <p:nvPr/>
        </p:nvSpPr>
        <p:spPr bwMode="gray">
          <a:xfrm>
            <a:off x="2133600" y="4287838"/>
            <a:ext cx="4343400" cy="4572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ffectLst>
            <a:outerShdw dist="99190" dir="238833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gray">
          <a:xfrm>
            <a:off x="1752600" y="4168775"/>
            <a:ext cx="685800" cy="685800"/>
          </a:xfrm>
          <a:prstGeom prst="diamond">
            <a:avLst/>
          </a:prstGeom>
          <a:solidFill>
            <a:schemeClr val="accent2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183" name="Text Box 6"/>
          <p:cNvSpPr txBox="1">
            <a:spLocks noChangeArrowheads="1"/>
          </p:cNvSpPr>
          <p:nvPr/>
        </p:nvSpPr>
        <p:spPr bwMode="gray">
          <a:xfrm>
            <a:off x="2362200" y="4343400"/>
            <a:ext cx="4038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/>
              <a:t>The traveling salesman problem</a:t>
            </a:r>
          </a:p>
        </p:txBody>
      </p:sp>
      <p:sp>
        <p:nvSpPr>
          <p:cNvPr id="7184" name="Text Box 7"/>
          <p:cNvSpPr txBox="1">
            <a:spLocks noChangeArrowheads="1"/>
          </p:cNvSpPr>
          <p:nvPr/>
        </p:nvSpPr>
        <p:spPr bwMode="gray">
          <a:xfrm>
            <a:off x="1906588" y="4267200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>
                <a:solidFill>
                  <a:schemeClr val="bg1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F740F-76F5-46DF-8E95-0B0A28660D06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12" name="灯片编号占位符 5"/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75500410-3147-4537-B96A-01A9A62D48B9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pPr algn="ctr">
                <a:defRPr/>
              </a:pPr>
              <a:t>4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>
              <a:ea typeface="宋体" pitchFamily="2" charset="-122"/>
            </a:endParaRPr>
          </a:p>
        </p:txBody>
      </p:sp>
      <p:grpSp>
        <p:nvGrpSpPr>
          <p:cNvPr id="8197" name="Group 4"/>
          <p:cNvGrpSpPr>
            <a:grpSpLocks/>
          </p:cNvGrpSpPr>
          <p:nvPr/>
        </p:nvGrpSpPr>
        <p:grpSpPr bwMode="auto">
          <a:xfrm>
            <a:off x="1981200" y="2819400"/>
            <a:ext cx="5029200" cy="2438400"/>
            <a:chOff x="1997" y="1314"/>
            <a:chExt cx="1889" cy="1009"/>
          </a:xfrm>
        </p:grpSpPr>
        <p:grpSp>
          <p:nvGrpSpPr>
            <p:cNvPr id="8199" name="Group 5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55302" name="Oval 6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5303" name="Oval 7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5304" name="Oval 8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5" name="Oval 9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6" name="Oval 10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7" name="Oval 11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0400" y="3124200"/>
            <a:ext cx="2590800" cy="1143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b="1">
                <a:ea typeface="宋体" pitchFamily="2" charset="-122"/>
              </a:rPr>
              <a:t>Shortest Path Problems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Introduction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667" y="1371099"/>
            <a:ext cx="8991600" cy="2238375"/>
          </a:xfrm>
        </p:spPr>
        <p:txBody>
          <a:bodyPr/>
          <a:lstStyle/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Many problems can be modeled using graphs with weights assigned to their edges.</a:t>
            </a:r>
          </a:p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Problems involving distances can be modeled by assigning distances between cities to the edges.</a:t>
            </a: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3451459"/>
            <a:ext cx="8077200" cy="3353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229600" cy="14763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>
                <a:latin typeface="Times New Roman" pitchFamily="18" charset="0"/>
                <a:ea typeface="宋体" pitchFamily="2" charset="-122"/>
              </a:rPr>
              <a:t>Problems involving flight time can be modeled by assigning flight time to the edges.</a:t>
            </a:r>
            <a:endParaRPr lang="zh-CN" altLang="en-US" b="1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95600"/>
            <a:ext cx="7934325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229600" cy="1552575"/>
          </a:xfrm>
        </p:spPr>
        <p:txBody>
          <a:bodyPr/>
          <a:lstStyle/>
          <a:p>
            <a:r>
              <a:rPr lang="en-US" altLang="zh-CN" b="1">
                <a:latin typeface="Times New Roman" pitchFamily="18" charset="0"/>
                <a:ea typeface="宋体" pitchFamily="2" charset="-122"/>
              </a:rPr>
              <a:t>Problems involving fares can be modeled by assigning fares to the edges.</a:t>
            </a:r>
            <a:endParaRPr lang="zh-CN" altLang="en-US" b="1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49893"/>
            <a:ext cx="7924800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273B5FDD-AFEB-4D5A-9636-1FB6A7E1C46D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pPr algn="ctr">
                <a:defRPr/>
              </a:pPr>
              <a:t>8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12" name="灯片编号占位符 5"/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D5D83483-14B9-45CB-8896-81F1B394B936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pPr algn="ctr">
                <a:defRPr/>
              </a:pPr>
              <a:t>8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zh-CN">
              <a:ea typeface="宋体" pitchFamily="2" charset="-122"/>
            </a:endParaRPr>
          </a:p>
        </p:txBody>
      </p:sp>
      <p:grpSp>
        <p:nvGrpSpPr>
          <p:cNvPr id="12293" name="Group 4"/>
          <p:cNvGrpSpPr>
            <a:grpSpLocks/>
          </p:cNvGrpSpPr>
          <p:nvPr/>
        </p:nvGrpSpPr>
        <p:grpSpPr bwMode="auto">
          <a:xfrm>
            <a:off x="1981200" y="2819400"/>
            <a:ext cx="5029200" cy="2438400"/>
            <a:chOff x="1997" y="1314"/>
            <a:chExt cx="1889" cy="1009"/>
          </a:xfrm>
        </p:grpSpPr>
        <p:grpSp>
          <p:nvGrpSpPr>
            <p:cNvPr id="12295" name="Group 5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55302" name="Oval 6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5303" name="Oval 7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5304" name="Oval 8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5" name="Oval 9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6" name="Oval 10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7" name="Oval 11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22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95600" y="3124200"/>
            <a:ext cx="3276600" cy="1143000"/>
          </a:xfrm>
        </p:spPr>
        <p:txBody>
          <a:bodyPr/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ea typeface="宋体" pitchFamily="2" charset="-122"/>
              </a:rPr>
              <a:t>Dijkstra’s Algorithm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zh-CN" b="1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A Shortest-Path Algorithm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>
                <a:latin typeface="Times New Roman" pitchFamily="18" charset="0"/>
                <a:ea typeface="宋体" pitchFamily="2" charset="-122"/>
              </a:rPr>
              <a:t>There are several different algorithms that find a shortest path between two vertices in a weighted graph.</a:t>
            </a:r>
          </a:p>
          <a:p>
            <a:endParaRPr lang="en-US" altLang="zh-CN" b="1">
              <a:latin typeface="Times New Roman" pitchFamily="18" charset="0"/>
              <a:ea typeface="宋体" pitchFamily="2" charset="-122"/>
            </a:endParaRPr>
          </a:p>
          <a:p>
            <a:r>
              <a:rPr lang="en-US" altLang="zh-CN" b="1">
                <a:latin typeface="Times New Roman" pitchFamily="18" charset="0"/>
                <a:ea typeface="宋体" pitchFamily="2" charset="-122"/>
              </a:rPr>
              <a:t>This section will present the classical algorithm: Dijkstra’s Algorithm proposed by Dutch mathematician Edsger Dijkstra.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ample">
  <a:themeElements>
    <a:clrScheme name="sample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顶级ppt模版1</Template>
  <TotalTime>3223</TotalTime>
  <Words>1344</Words>
  <Application>Microsoft Office PowerPoint</Application>
  <PresentationFormat>全屏显示(4:3)</PresentationFormat>
  <Paragraphs>328</Paragraphs>
  <Slides>29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Arial</vt:lpstr>
      <vt:lpstr>Arial Black</vt:lpstr>
      <vt:lpstr>Cambria Math</vt:lpstr>
      <vt:lpstr>Euclid</vt:lpstr>
      <vt:lpstr>Helvetica</vt:lpstr>
      <vt:lpstr>Times New Roman</vt:lpstr>
      <vt:lpstr>Verdana</vt:lpstr>
      <vt:lpstr>Wingdings</vt:lpstr>
      <vt:lpstr>sample</vt:lpstr>
      <vt:lpstr>Equation</vt:lpstr>
      <vt:lpstr>Discrete Mathematics</vt:lpstr>
      <vt:lpstr>PowerPoint 演示文稿</vt:lpstr>
      <vt:lpstr>Contents</vt:lpstr>
      <vt:lpstr>PowerPoint 演示文稿</vt:lpstr>
      <vt:lpstr>Introduction</vt:lpstr>
      <vt:lpstr>PowerPoint 演示文稿</vt:lpstr>
      <vt:lpstr>PowerPoint 演示文稿</vt:lpstr>
      <vt:lpstr>PowerPoint 演示文稿</vt:lpstr>
      <vt:lpstr>A Shortest-Path Algorithm</vt:lpstr>
      <vt:lpstr>PowerPoint 演示文稿</vt:lpstr>
      <vt:lpstr>PowerPoint 演示文稿</vt:lpstr>
      <vt:lpstr>PowerPoint 演示文稿</vt:lpstr>
      <vt:lpstr>Dijkstra’s idea</vt:lpstr>
      <vt:lpstr>Dijkstra’s idea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PowerPoint 演示文稿</vt:lpstr>
      <vt:lpstr>PowerPoint 演示文稿</vt:lpstr>
      <vt:lpstr>Traveling salesman problem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zb</dc:creator>
  <cp:lastModifiedBy>Z Bing</cp:lastModifiedBy>
  <cp:revision>674</cp:revision>
  <cp:lastPrinted>1601-01-01T00:00:00Z</cp:lastPrinted>
  <dcterms:created xsi:type="dcterms:W3CDTF">1601-01-01T00:00:00Z</dcterms:created>
  <dcterms:modified xsi:type="dcterms:W3CDTF">2021-11-13T03:18:49Z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