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sldIdLst>
    <p:sldId id="257" r:id="rId2"/>
    <p:sldId id="258" r:id="rId3"/>
    <p:sldId id="259" r:id="rId4"/>
    <p:sldId id="271" r:id="rId5"/>
    <p:sldId id="348" r:id="rId6"/>
    <p:sldId id="347" r:id="rId7"/>
    <p:sldId id="356" r:id="rId8"/>
    <p:sldId id="357" r:id="rId9"/>
    <p:sldId id="312" r:id="rId10"/>
    <p:sldId id="349" r:id="rId11"/>
    <p:sldId id="350" r:id="rId12"/>
    <p:sldId id="351" r:id="rId13"/>
    <p:sldId id="353" r:id="rId14"/>
    <p:sldId id="352" r:id="rId15"/>
    <p:sldId id="346" r:id="rId16"/>
    <p:sldId id="404" r:id="rId17"/>
    <p:sldId id="354" r:id="rId18"/>
    <p:sldId id="355" r:id="rId19"/>
    <p:sldId id="358" r:id="rId20"/>
    <p:sldId id="359" r:id="rId21"/>
    <p:sldId id="360" r:id="rId22"/>
    <p:sldId id="361" r:id="rId23"/>
    <p:sldId id="369" r:id="rId24"/>
    <p:sldId id="405" r:id="rId25"/>
    <p:sldId id="407" r:id="rId26"/>
    <p:sldId id="370" r:id="rId27"/>
    <p:sldId id="395" r:id="rId28"/>
    <p:sldId id="394" r:id="rId29"/>
    <p:sldId id="391" r:id="rId30"/>
    <p:sldId id="371" r:id="rId31"/>
    <p:sldId id="398" r:id="rId32"/>
    <p:sldId id="399" r:id="rId33"/>
    <p:sldId id="373" r:id="rId34"/>
    <p:sldId id="400" r:id="rId35"/>
    <p:sldId id="376" r:id="rId36"/>
    <p:sldId id="397" r:id="rId37"/>
    <p:sldId id="408" r:id="rId38"/>
    <p:sldId id="379" r:id="rId39"/>
    <p:sldId id="401" r:id="rId40"/>
    <p:sldId id="381" r:id="rId41"/>
    <p:sldId id="411" r:id="rId42"/>
    <p:sldId id="380" r:id="rId43"/>
    <p:sldId id="382" r:id="rId44"/>
    <p:sldId id="410" r:id="rId45"/>
    <p:sldId id="383" r:id="rId46"/>
    <p:sldId id="384" r:id="rId47"/>
    <p:sldId id="402" r:id="rId48"/>
    <p:sldId id="413" r:id="rId49"/>
    <p:sldId id="386" r:id="rId50"/>
    <p:sldId id="387" r:id="rId51"/>
    <p:sldId id="403" r:id="rId52"/>
    <p:sldId id="414" r:id="rId53"/>
    <p:sldId id="388" r:id="rId54"/>
    <p:sldId id="390" r:id="rId55"/>
    <p:sldId id="303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ng Bing" initials="ZB" lastIdx="1" clrIdx="0">
    <p:extLst>
      <p:ext uri="{19B8F6BF-5375-455C-9EA6-DF929625EA0E}">
        <p15:presenceInfo xmlns:p15="http://schemas.microsoft.com/office/powerpoint/2012/main" userId="efc77759c1346c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303"/>
    <a:srgbClr val="8C1602"/>
    <a:srgbClr val="EF6F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5" autoAdjust="0"/>
    <p:restoredTop sz="94660"/>
  </p:normalViewPr>
  <p:slideViewPr>
    <p:cSldViewPr>
      <p:cViewPr varScale="1">
        <p:scale>
          <a:sx n="78" d="100"/>
          <a:sy n="78" d="100"/>
        </p:scale>
        <p:origin x="2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6T16:12:30.93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8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E5F3FD-5E33-45F9-914C-9487A268F3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648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2E79923-0AE4-4E23-A00C-CD8429740EC3}" type="slidenum">
              <a:rPr lang="en-US" altLang="zh-CN" smtClean="0"/>
              <a:pPr eaLnBrk="1" hangingPunct="1">
                <a:spcBef>
                  <a:spcPct val="0"/>
                </a:spcBef>
              </a:pPr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fld id="{CB688B64-2605-46C2-AE7A-9E2E73A99D58}" type="datetime1">
              <a:rPr lang="zh-CN" altLang="en-US"/>
              <a:pPr>
                <a:defRPr/>
              </a:pPr>
              <a:t>2020/11/29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B76B5D67-2BDE-4253-B3CB-62E26B1557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10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2B89B-F0F1-425F-A458-901CC63801E8}" type="datetime1">
              <a:rPr lang="zh-CN" altLang="en-US"/>
              <a:pPr>
                <a:defRPr/>
              </a:pPr>
              <a:t>2020/11/29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4E9DD-C83C-4351-9333-CA28137ED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57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A0DF5-EE87-4208-BB92-243275055603}" type="datetime1">
              <a:rPr lang="zh-CN" altLang="en-US"/>
              <a:pPr>
                <a:defRPr/>
              </a:pPr>
              <a:t>2020/11/29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8D422-C349-4CCA-AFA0-6A105FE22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180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BBF6F-B6F9-4F59-B0D1-31D9612A9352}" type="datetime1">
              <a:rPr lang="zh-CN" altLang="en-US"/>
              <a:pPr>
                <a:defRPr/>
              </a:pPr>
              <a:t>2020/11/29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DC5FA-68F3-46AE-A1EF-3B06D4024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036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6F190-B577-4B12-936E-2B89A747D066}" type="datetime1">
              <a:rPr lang="zh-CN" altLang="en-US"/>
              <a:pPr>
                <a:defRPr/>
              </a:pPr>
              <a:t>2020/11/29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8D101-25DF-4E36-B76E-2E5F922813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659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A9A33-FA79-428A-A022-D95CAFFF0C4A}" type="datetime1">
              <a:rPr lang="zh-CN" altLang="en-US"/>
              <a:pPr>
                <a:defRPr/>
              </a:pPr>
              <a:t>2020/11/29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B0F38-5DA9-4103-92D0-A5AAE9F4C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F3E82-CB6E-4DAD-986B-71A214815CD3}" type="datetime1">
              <a:rPr lang="zh-CN" altLang="en-US"/>
              <a:pPr>
                <a:defRPr/>
              </a:pPr>
              <a:t>2020/11/29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11331-63C2-4EC2-AB82-8D7630548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555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47283-D15A-41E6-B2B3-3FCD2879F6E1}" type="datetime1">
              <a:rPr lang="zh-CN" altLang="en-US"/>
              <a:pPr>
                <a:defRPr/>
              </a:pPr>
              <a:t>2020/11/29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A8493-D150-4715-9632-5E8BE81F61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27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0D7B-074F-40C3-8C71-8F9F5B24C816}" type="datetime1">
              <a:rPr lang="zh-CN" altLang="en-US"/>
              <a:pPr>
                <a:defRPr/>
              </a:pPr>
              <a:t>2020/11/29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0281A-6750-4DD9-9D8A-04C4649A85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43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276B3-E88C-4D62-AEBD-6969A7439921}" type="datetime1">
              <a:rPr lang="zh-CN" altLang="en-US"/>
              <a:pPr>
                <a:defRPr/>
              </a:pPr>
              <a:t>2020/11/29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0EFDA-214A-462B-A5E4-227400668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1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18CBC-49F1-4B98-B3BB-6CE314F9D626}" type="datetime1">
              <a:rPr lang="zh-CN" altLang="en-US"/>
              <a:pPr>
                <a:defRPr/>
              </a:pPr>
              <a:t>2020/11/29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69319-9061-4083-8416-D31F150E2B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45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654E9-DA79-4F66-B38E-E7B621BE0C33}" type="datetime1">
              <a:rPr lang="zh-CN" altLang="en-US"/>
              <a:pPr>
                <a:defRPr/>
              </a:pPr>
              <a:t>2020/11/29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6AC30-CD20-4F24-B70F-15072D90D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05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D33ED-2829-421C-AF82-3E6BC6B1CB66}" type="datetime1">
              <a:rPr lang="zh-CN" altLang="en-US"/>
              <a:pPr>
                <a:defRPr/>
              </a:pPr>
              <a:t>2020/11/29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C6511-E462-4454-AEAD-930B32E90B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76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2FCC1-AE61-4606-8707-B19F82EB68A6}" type="datetime1">
              <a:rPr lang="zh-CN" altLang="en-US"/>
              <a:pPr>
                <a:defRPr/>
              </a:pPr>
              <a:t>2020/11/29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B3837-5C51-4AB8-A3CA-A96B3C6EB2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2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DF10B-1F74-4AEA-9AD7-DF6F2C1F0A50}" type="datetime1">
              <a:rPr lang="zh-CN" altLang="en-US"/>
              <a:pPr>
                <a:defRPr/>
              </a:pPr>
              <a:t>2020/11/29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CED6E-B189-40F0-98C0-B00AEB130F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32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5D595-BA95-434B-952E-5076C241FBE8}" type="datetime1">
              <a:rPr lang="zh-CN" altLang="en-US"/>
              <a:pPr>
                <a:defRPr/>
              </a:pPr>
              <a:t>2020/11/29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DC8CA-EB38-45EF-9B1F-0F54B93071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5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0CA0A95F-AC8E-46B9-A573-BE517E530282}" type="datetime1">
              <a:rPr lang="zh-CN" altLang="en-US"/>
              <a:pPr>
                <a:defRPr/>
              </a:pPr>
              <a:t>2020/11/29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Company </a:t>
            </a:r>
            <a:r>
              <a:rPr lang="en-US" altLang="zh-CN" dirty="0"/>
              <a:t>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2A0453F1-9DDD-4EA3-9FFA-A99806970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omments" Target="../comments/comment1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3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9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9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BEA81-50C6-4058-8E61-B440C9F0A4BB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DBA559E1-9A61-44DA-8EEB-DA57E14D875F}" type="slidenum">
              <a:rPr lang="en-US" altLang="zh-CN" sz="1200">
                <a:latin typeface="+mn-lt"/>
              </a:rPr>
              <a:pPr algn="r">
                <a:defRPr/>
              </a:pPr>
              <a:t>1</a:t>
            </a:fld>
            <a:endParaRPr lang="en-US" altLang="zh-CN" sz="1200">
              <a:latin typeface="+mn-lt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Discrete Mathematics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South China University of Technology</a:t>
            </a:r>
            <a:endParaRPr lang="en-US" altLang="zh-CN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Definition </a:t>
            </a:r>
            <a:r>
              <a:rPr lang="en-US" altLang="zh-CN" sz="2800" dirty="0">
                <a:ea typeface="宋体" pitchFamily="2" charset="-122"/>
              </a:rPr>
              <a:t>1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534400" cy="4879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600" b="1" dirty="0">
                <a:latin typeface="Times New Roman" pitchFamily="18" charset="0"/>
                <a:ea typeface="宋体" pitchFamily="2" charset="-122"/>
              </a:rPr>
              <a:t>A graph is called planar if it can be drawn in the plane without any edges crossing </a:t>
            </a:r>
          </a:p>
          <a:p>
            <a:pPr>
              <a:lnSpc>
                <a:spcPct val="90000"/>
              </a:lnSpc>
            </a:pPr>
            <a:r>
              <a:rPr lang="en-US" altLang="zh-CN" sz="3600" b="1" dirty="0">
                <a:latin typeface="Times New Roman" pitchFamily="18" charset="0"/>
                <a:ea typeface="宋体" pitchFamily="2" charset="-122"/>
              </a:rPr>
              <a:t>(where a crossing of edges is the intersection of the lines or arcs representing them at a point other than their common endpoint).</a:t>
            </a:r>
          </a:p>
          <a:p>
            <a:pPr>
              <a:lnSpc>
                <a:spcPct val="90000"/>
              </a:lnSpc>
            </a:pPr>
            <a:r>
              <a:rPr lang="en-US" altLang="zh-CN" sz="3600" b="1" dirty="0">
                <a:latin typeface="Times New Roman" pitchFamily="18" charset="0"/>
                <a:ea typeface="宋体" pitchFamily="2" charset="-122"/>
              </a:rPr>
              <a:t>Such a drawing is called a planar representation of the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1</a:t>
            </a:r>
          </a:p>
        </p:txBody>
      </p:sp>
      <p:grpSp>
        <p:nvGrpSpPr>
          <p:cNvPr id="10243" name="Group 15"/>
          <p:cNvGrpSpPr>
            <a:grpSpLocks/>
          </p:cNvGrpSpPr>
          <p:nvPr/>
        </p:nvGrpSpPr>
        <p:grpSpPr bwMode="auto">
          <a:xfrm>
            <a:off x="685800" y="2362200"/>
            <a:ext cx="2971800" cy="2514600"/>
            <a:chOff x="768" y="1296"/>
            <a:chExt cx="1227" cy="1074"/>
          </a:xfrm>
        </p:grpSpPr>
        <p:sp>
          <p:nvSpPr>
            <p:cNvPr id="10256" name="Oval 4"/>
            <p:cNvSpPr>
              <a:spLocks noChangeArrowheads="1"/>
            </p:cNvSpPr>
            <p:nvPr/>
          </p:nvSpPr>
          <p:spPr bwMode="auto">
            <a:xfrm>
              <a:off x="768" y="129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0257" name="Oval 5"/>
            <p:cNvSpPr>
              <a:spLocks noChangeArrowheads="1"/>
            </p:cNvSpPr>
            <p:nvPr/>
          </p:nvSpPr>
          <p:spPr bwMode="auto">
            <a:xfrm>
              <a:off x="768" y="216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0258" name="Oval 6"/>
            <p:cNvSpPr>
              <a:spLocks noChangeArrowheads="1"/>
            </p:cNvSpPr>
            <p:nvPr/>
          </p:nvSpPr>
          <p:spPr bwMode="auto">
            <a:xfrm>
              <a:off x="1797" y="129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0259" name="Oval 7"/>
            <p:cNvSpPr>
              <a:spLocks noChangeArrowheads="1"/>
            </p:cNvSpPr>
            <p:nvPr/>
          </p:nvSpPr>
          <p:spPr bwMode="auto">
            <a:xfrm>
              <a:off x="1803" y="2178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0260" name="Line 8"/>
            <p:cNvSpPr>
              <a:spLocks noChangeShapeType="1"/>
            </p:cNvSpPr>
            <p:nvPr/>
          </p:nvSpPr>
          <p:spPr bwMode="auto">
            <a:xfrm flipV="1">
              <a:off x="912" y="1440"/>
              <a:ext cx="912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Line 9"/>
            <p:cNvSpPr>
              <a:spLocks noChangeShapeType="1"/>
            </p:cNvSpPr>
            <p:nvPr/>
          </p:nvSpPr>
          <p:spPr bwMode="auto">
            <a:xfrm>
              <a:off x="912" y="1440"/>
              <a:ext cx="912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Line 10"/>
            <p:cNvSpPr>
              <a:spLocks noChangeShapeType="1"/>
            </p:cNvSpPr>
            <p:nvPr/>
          </p:nvSpPr>
          <p:spPr bwMode="auto">
            <a:xfrm flipV="1">
              <a:off x="960" y="1392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11"/>
            <p:cNvSpPr>
              <a:spLocks noChangeShapeType="1"/>
            </p:cNvSpPr>
            <p:nvPr/>
          </p:nvSpPr>
          <p:spPr bwMode="auto">
            <a:xfrm flipV="1">
              <a:off x="960" y="2256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12"/>
            <p:cNvSpPr>
              <a:spLocks noChangeShapeType="1"/>
            </p:cNvSpPr>
            <p:nvPr/>
          </p:nvSpPr>
          <p:spPr bwMode="auto">
            <a:xfrm>
              <a:off x="864" y="1488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14"/>
            <p:cNvSpPr>
              <a:spLocks noChangeShapeType="1"/>
            </p:cNvSpPr>
            <p:nvPr/>
          </p:nvSpPr>
          <p:spPr bwMode="auto">
            <a:xfrm>
              <a:off x="1872" y="14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72" name="Oval 16"/>
          <p:cNvSpPr>
            <a:spLocks noChangeArrowheads="1"/>
          </p:cNvSpPr>
          <p:nvPr/>
        </p:nvSpPr>
        <p:spPr bwMode="auto">
          <a:xfrm>
            <a:off x="1905000" y="33528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6274" name="Oval 18"/>
          <p:cNvSpPr>
            <a:spLocks noChangeArrowheads="1"/>
          </p:cNvSpPr>
          <p:nvPr/>
        </p:nvSpPr>
        <p:spPr bwMode="auto">
          <a:xfrm>
            <a:off x="5410200" y="25146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6275" name="Oval 19"/>
          <p:cNvSpPr>
            <a:spLocks noChangeArrowheads="1"/>
          </p:cNvSpPr>
          <p:nvPr/>
        </p:nvSpPr>
        <p:spPr bwMode="auto">
          <a:xfrm>
            <a:off x="5410200" y="4537075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6276" name="Oval 20"/>
          <p:cNvSpPr>
            <a:spLocks noChangeArrowheads="1"/>
          </p:cNvSpPr>
          <p:nvPr/>
        </p:nvSpPr>
        <p:spPr bwMode="auto">
          <a:xfrm>
            <a:off x="7902575" y="25146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6277" name="Oval 21"/>
          <p:cNvSpPr>
            <a:spLocks noChangeArrowheads="1"/>
          </p:cNvSpPr>
          <p:nvPr/>
        </p:nvSpPr>
        <p:spPr bwMode="auto">
          <a:xfrm>
            <a:off x="7916863" y="45799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>
            <a:off x="5759450" y="2851150"/>
            <a:ext cx="2208213" cy="1798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0" name="Line 24"/>
          <p:cNvSpPr>
            <a:spLocks noChangeShapeType="1"/>
          </p:cNvSpPr>
          <p:nvPr/>
        </p:nvSpPr>
        <p:spPr bwMode="auto">
          <a:xfrm flipV="1">
            <a:off x="5875338" y="2740025"/>
            <a:ext cx="2092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 flipV="1">
            <a:off x="5875338" y="4762500"/>
            <a:ext cx="2092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2" name="Line 26"/>
          <p:cNvSpPr>
            <a:spLocks noChangeShapeType="1"/>
          </p:cNvSpPr>
          <p:nvPr/>
        </p:nvSpPr>
        <p:spPr bwMode="auto">
          <a:xfrm>
            <a:off x="5641975" y="2963863"/>
            <a:ext cx="0" cy="1573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3" name="Line 27"/>
          <p:cNvSpPr>
            <a:spLocks noChangeShapeType="1"/>
          </p:cNvSpPr>
          <p:nvPr/>
        </p:nvSpPr>
        <p:spPr bwMode="auto">
          <a:xfrm>
            <a:off x="8083550" y="2851150"/>
            <a:ext cx="0" cy="1798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Freeform 29"/>
          <p:cNvSpPr>
            <a:spLocks/>
          </p:cNvSpPr>
          <p:nvPr/>
        </p:nvSpPr>
        <p:spPr bwMode="auto">
          <a:xfrm>
            <a:off x="4610100" y="2133600"/>
            <a:ext cx="3619500" cy="2590800"/>
          </a:xfrm>
          <a:custGeom>
            <a:avLst/>
            <a:gdLst>
              <a:gd name="T0" fmla="*/ 2147483647 w 2312"/>
              <a:gd name="T1" fmla="*/ 2147483647 h 1632"/>
              <a:gd name="T2" fmla="*/ 2147483647 w 2312"/>
              <a:gd name="T3" fmla="*/ 2147483647 h 1632"/>
              <a:gd name="T4" fmla="*/ 2147483647 w 2312"/>
              <a:gd name="T5" fmla="*/ 2147483647 h 1632"/>
              <a:gd name="T6" fmla="*/ 2147483647 w 2312"/>
              <a:gd name="T7" fmla="*/ 2147483647 h 1632"/>
              <a:gd name="T8" fmla="*/ 2147483647 w 2312"/>
              <a:gd name="T9" fmla="*/ 0 h 1632"/>
              <a:gd name="T10" fmla="*/ 2147483647 w 2312"/>
              <a:gd name="T11" fmla="*/ 2147483647 h 1632"/>
              <a:gd name="T12" fmla="*/ 2147483647 w 2312"/>
              <a:gd name="T13" fmla="*/ 2147483647 h 1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12"/>
              <a:gd name="T22" fmla="*/ 0 h 1632"/>
              <a:gd name="T23" fmla="*/ 2312 w 2312"/>
              <a:gd name="T24" fmla="*/ 1632 h 16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12" h="1632">
                <a:moveTo>
                  <a:pt x="504" y="1632"/>
                </a:moveTo>
                <a:cubicBezTo>
                  <a:pt x="324" y="1564"/>
                  <a:pt x="144" y="1496"/>
                  <a:pt x="72" y="1344"/>
                </a:cubicBezTo>
                <a:cubicBezTo>
                  <a:pt x="0" y="1192"/>
                  <a:pt x="48" y="904"/>
                  <a:pt x="72" y="720"/>
                </a:cubicBezTo>
                <a:cubicBezTo>
                  <a:pt x="96" y="536"/>
                  <a:pt x="32" y="360"/>
                  <a:pt x="216" y="240"/>
                </a:cubicBezTo>
                <a:cubicBezTo>
                  <a:pt x="400" y="120"/>
                  <a:pt x="856" y="0"/>
                  <a:pt x="1176" y="0"/>
                </a:cubicBezTo>
                <a:cubicBezTo>
                  <a:pt x="1496" y="0"/>
                  <a:pt x="1960" y="200"/>
                  <a:pt x="2136" y="240"/>
                </a:cubicBezTo>
                <a:cubicBezTo>
                  <a:pt x="2312" y="280"/>
                  <a:pt x="2216" y="232"/>
                  <a:pt x="2232" y="24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7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229600" cy="990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K4 </a:t>
            </a:r>
            <a:r>
              <a:rPr lang="en-US" altLang="zh-CN" b="1">
                <a:ea typeface="宋体" pitchFamily="2" charset="-122"/>
              </a:rPr>
              <a:t>is planar </a:t>
            </a:r>
            <a:r>
              <a:rPr lang="en-US" altLang="zh-CN" b="1" dirty="0">
                <a:ea typeface="宋体" pitchFamily="2" charset="-122"/>
              </a:rPr>
              <a:t>because </a:t>
            </a:r>
            <a:r>
              <a:rPr lang="en-US" altLang="zh-CN" b="1">
                <a:ea typeface="宋体" pitchFamily="2" charset="-122"/>
              </a:rPr>
              <a:t>it can be drawn without crossing</a:t>
            </a:r>
            <a:r>
              <a:rPr lang="en-US" altLang="zh-CN" b="1" dirty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6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2" grpId="0" animBg="1"/>
      <p:bldP spid="96274" grpId="0" animBg="1"/>
      <p:bldP spid="96275" grpId="0" animBg="1"/>
      <p:bldP spid="96276" grpId="0" animBg="1"/>
      <p:bldP spid="96277" grpId="0" animBg="1"/>
      <p:bldP spid="96279" grpId="0" animBg="1"/>
      <p:bldP spid="96280" grpId="0" animBg="1"/>
      <p:bldP spid="96281" grpId="0" animBg="1"/>
      <p:bldP spid="96282" grpId="0" animBg="1"/>
      <p:bldP spid="96283" grpId="0" animBg="1"/>
      <p:bldP spid="962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2</a:t>
            </a:r>
          </a:p>
        </p:txBody>
      </p:sp>
      <p:sp>
        <p:nvSpPr>
          <p:cNvPr id="97359" name="Rectangle 79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229600" cy="990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Q3 </a:t>
            </a:r>
            <a:r>
              <a:rPr lang="en-US" altLang="zh-CN" b="1">
                <a:ea typeface="宋体" pitchFamily="2" charset="-122"/>
              </a:rPr>
              <a:t>is planar </a:t>
            </a:r>
            <a:r>
              <a:rPr lang="en-US" altLang="zh-CN" b="1" dirty="0">
                <a:ea typeface="宋体" pitchFamily="2" charset="-122"/>
              </a:rPr>
              <a:t>because </a:t>
            </a:r>
            <a:r>
              <a:rPr lang="en-US" altLang="zh-CN" b="1">
                <a:ea typeface="宋体" pitchFamily="2" charset="-122"/>
              </a:rPr>
              <a:t>it can be drawn without crossing</a:t>
            </a:r>
            <a:r>
              <a:rPr lang="en-US" altLang="zh-CN" b="1" dirty="0">
                <a:ea typeface="宋体" pitchFamily="2" charset="-122"/>
              </a:rPr>
              <a:t>.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199"/>
            <a:ext cx="6553200" cy="30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 3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>
            <a:off x="1973263" y="2370138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>
            <a:off x="1973263" y="2370138"/>
            <a:ext cx="2514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 flipH="1">
            <a:off x="1973263" y="2293938"/>
            <a:ext cx="2667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>
            <a:off x="4640263" y="2293938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4640263" y="2293938"/>
            <a:ext cx="24384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 flipH="1">
            <a:off x="1897063" y="2370138"/>
            <a:ext cx="51816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 flipH="1">
            <a:off x="4792663" y="2370138"/>
            <a:ext cx="2286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7078663" y="2370138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Oval 12"/>
          <p:cNvSpPr>
            <a:spLocks noChangeArrowheads="1"/>
          </p:cNvSpPr>
          <p:nvPr/>
        </p:nvSpPr>
        <p:spPr bwMode="auto">
          <a:xfrm>
            <a:off x="4411663" y="38941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324" name="Oval 13"/>
          <p:cNvSpPr>
            <a:spLocks noChangeArrowheads="1"/>
          </p:cNvSpPr>
          <p:nvPr/>
        </p:nvSpPr>
        <p:spPr bwMode="auto">
          <a:xfrm>
            <a:off x="1778000" y="3894138"/>
            <a:ext cx="465138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325" name="Oval 14"/>
          <p:cNvSpPr>
            <a:spLocks noChangeArrowheads="1"/>
          </p:cNvSpPr>
          <p:nvPr/>
        </p:nvSpPr>
        <p:spPr bwMode="auto">
          <a:xfrm>
            <a:off x="6850063" y="38941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326" name="Oval 15"/>
          <p:cNvSpPr>
            <a:spLocks noChangeArrowheads="1"/>
          </p:cNvSpPr>
          <p:nvPr/>
        </p:nvSpPr>
        <p:spPr bwMode="auto">
          <a:xfrm>
            <a:off x="1744663" y="20653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327" name="Oval 16"/>
          <p:cNvSpPr>
            <a:spLocks noChangeArrowheads="1"/>
          </p:cNvSpPr>
          <p:nvPr/>
        </p:nvSpPr>
        <p:spPr bwMode="auto">
          <a:xfrm>
            <a:off x="4411663" y="20653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328" name="Oval 17"/>
          <p:cNvSpPr>
            <a:spLocks noChangeArrowheads="1"/>
          </p:cNvSpPr>
          <p:nvPr/>
        </p:nvSpPr>
        <p:spPr bwMode="auto">
          <a:xfrm>
            <a:off x="6850063" y="20653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1973263" y="2370138"/>
            <a:ext cx="5105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1363663" y="16081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v1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1295400" y="36655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v4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3954463" y="17605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v2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3802063" y="37417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v5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6316663" y="17605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v3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6240463" y="38179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v6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animBg="1"/>
      <p:bldP spid="99333" grpId="0" animBg="1"/>
      <p:bldP spid="99334" grpId="0" animBg="1"/>
      <p:bldP spid="993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Example 3 Analysis</a:t>
            </a:r>
          </a:p>
        </p:txBody>
      </p:sp>
      <p:sp>
        <p:nvSpPr>
          <p:cNvPr id="12291" name="Line 4"/>
          <p:cNvSpPr>
            <a:spLocks noChangeShapeType="1"/>
          </p:cNvSpPr>
          <p:nvPr/>
        </p:nvSpPr>
        <p:spPr bwMode="auto">
          <a:xfrm>
            <a:off x="1828800" y="28194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1828800" y="2819400"/>
            <a:ext cx="2514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 flipH="1">
            <a:off x="1828800" y="2743200"/>
            <a:ext cx="2667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4495800" y="2743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>
            <a:off x="4495800" y="2743200"/>
            <a:ext cx="24384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 flipH="1">
            <a:off x="1752600" y="2819400"/>
            <a:ext cx="51816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 flipH="1">
            <a:off x="4648200" y="2819400"/>
            <a:ext cx="2286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>
            <a:off x="6934200" y="2819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4267200" y="43434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2300" name="Oval 13"/>
          <p:cNvSpPr>
            <a:spLocks noChangeArrowheads="1"/>
          </p:cNvSpPr>
          <p:nvPr/>
        </p:nvSpPr>
        <p:spPr bwMode="auto">
          <a:xfrm>
            <a:off x="1676400" y="43434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6705600" y="43434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2302" name="Oval 15"/>
          <p:cNvSpPr>
            <a:spLocks noChangeArrowheads="1"/>
          </p:cNvSpPr>
          <p:nvPr/>
        </p:nvSpPr>
        <p:spPr bwMode="auto">
          <a:xfrm>
            <a:off x="1600200" y="25146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2303" name="Oval 16"/>
          <p:cNvSpPr>
            <a:spLocks noChangeArrowheads="1"/>
          </p:cNvSpPr>
          <p:nvPr/>
        </p:nvSpPr>
        <p:spPr bwMode="auto">
          <a:xfrm>
            <a:off x="4267200" y="25146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2304" name="Oval 17"/>
          <p:cNvSpPr>
            <a:spLocks noChangeArrowheads="1"/>
          </p:cNvSpPr>
          <p:nvPr/>
        </p:nvSpPr>
        <p:spPr bwMode="auto">
          <a:xfrm>
            <a:off x="6705600" y="25146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2305" name="Line 18"/>
          <p:cNvSpPr>
            <a:spLocks noChangeShapeType="1"/>
          </p:cNvSpPr>
          <p:nvPr/>
        </p:nvSpPr>
        <p:spPr bwMode="auto">
          <a:xfrm>
            <a:off x="1828800" y="2819400"/>
            <a:ext cx="5105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1219200" y="2057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v1</a:t>
            </a:r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1219200" y="4114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v4</a:t>
            </a:r>
          </a:p>
        </p:txBody>
      </p:sp>
      <p:sp>
        <p:nvSpPr>
          <p:cNvPr id="12308" name="Text Box 21"/>
          <p:cNvSpPr txBox="1">
            <a:spLocks noChangeArrowheads="1"/>
          </p:cNvSpPr>
          <p:nvPr/>
        </p:nvSpPr>
        <p:spPr bwMode="auto">
          <a:xfrm>
            <a:off x="3810000" y="2209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v2</a:t>
            </a:r>
          </a:p>
        </p:txBody>
      </p:sp>
      <p:sp>
        <p:nvSpPr>
          <p:cNvPr id="12309" name="Text Box 22"/>
          <p:cNvSpPr txBox="1">
            <a:spLocks noChangeArrowheads="1"/>
          </p:cNvSpPr>
          <p:nvPr/>
        </p:nvSpPr>
        <p:spPr bwMode="auto">
          <a:xfrm>
            <a:off x="3657600" y="4191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v5</a:t>
            </a:r>
          </a:p>
        </p:txBody>
      </p:sp>
      <p:sp>
        <p:nvSpPr>
          <p:cNvPr id="12310" name="Text Box 23"/>
          <p:cNvSpPr txBox="1">
            <a:spLocks noChangeArrowheads="1"/>
          </p:cNvSpPr>
          <p:nvPr/>
        </p:nvSpPr>
        <p:spPr bwMode="auto">
          <a:xfrm>
            <a:off x="6172200" y="2209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v3</a:t>
            </a:r>
          </a:p>
        </p:txBody>
      </p:sp>
      <p:sp>
        <p:nvSpPr>
          <p:cNvPr id="12311" name="Text Box 24"/>
          <p:cNvSpPr txBox="1">
            <a:spLocks noChangeArrowheads="1"/>
          </p:cNvSpPr>
          <p:nvPr/>
        </p:nvSpPr>
        <p:spPr bwMode="auto">
          <a:xfrm>
            <a:off x="60960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v6</a:t>
            </a:r>
          </a:p>
        </p:txBody>
      </p:sp>
      <p:sp>
        <p:nvSpPr>
          <p:cNvPr id="98330" name="Freeform 26"/>
          <p:cNvSpPr>
            <a:spLocks/>
          </p:cNvSpPr>
          <p:nvPr/>
        </p:nvSpPr>
        <p:spPr bwMode="auto">
          <a:xfrm>
            <a:off x="876300" y="1866900"/>
            <a:ext cx="3619500" cy="2628900"/>
          </a:xfrm>
          <a:custGeom>
            <a:avLst/>
            <a:gdLst>
              <a:gd name="T0" fmla="*/ 2147483647 w 2280"/>
              <a:gd name="T1" fmla="*/ 2147483647 h 1656"/>
              <a:gd name="T2" fmla="*/ 2147483647 w 2280"/>
              <a:gd name="T3" fmla="*/ 2147483647 h 1656"/>
              <a:gd name="T4" fmla="*/ 2147483647 w 2280"/>
              <a:gd name="T5" fmla="*/ 2147483647 h 1656"/>
              <a:gd name="T6" fmla="*/ 2147483647 w 2280"/>
              <a:gd name="T7" fmla="*/ 2147483647 h 1656"/>
              <a:gd name="T8" fmla="*/ 2147483647 w 2280"/>
              <a:gd name="T9" fmla="*/ 2147483647 h 1656"/>
              <a:gd name="T10" fmla="*/ 2147483647 w 2280"/>
              <a:gd name="T11" fmla="*/ 2147483647 h 16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80"/>
              <a:gd name="T19" fmla="*/ 0 h 1656"/>
              <a:gd name="T20" fmla="*/ 2280 w 2280"/>
              <a:gd name="T21" fmla="*/ 1656 h 16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80" h="1656">
                <a:moveTo>
                  <a:pt x="2280" y="408"/>
                </a:moveTo>
                <a:cubicBezTo>
                  <a:pt x="2276" y="268"/>
                  <a:pt x="2272" y="128"/>
                  <a:pt x="1992" y="72"/>
                </a:cubicBezTo>
                <a:cubicBezTo>
                  <a:pt x="1712" y="16"/>
                  <a:pt x="920" y="0"/>
                  <a:pt x="600" y="72"/>
                </a:cubicBezTo>
                <a:cubicBezTo>
                  <a:pt x="280" y="144"/>
                  <a:pt x="144" y="304"/>
                  <a:pt x="72" y="504"/>
                </a:cubicBezTo>
                <a:cubicBezTo>
                  <a:pt x="0" y="704"/>
                  <a:pt x="88" y="1080"/>
                  <a:pt x="168" y="1272"/>
                </a:cubicBezTo>
                <a:cubicBezTo>
                  <a:pt x="248" y="1464"/>
                  <a:pt x="400" y="1560"/>
                  <a:pt x="552" y="165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1" name="Freeform 27"/>
          <p:cNvSpPr>
            <a:spLocks/>
          </p:cNvSpPr>
          <p:nvPr/>
        </p:nvSpPr>
        <p:spPr bwMode="auto">
          <a:xfrm>
            <a:off x="266700" y="1485900"/>
            <a:ext cx="6667500" cy="3403600"/>
          </a:xfrm>
          <a:custGeom>
            <a:avLst/>
            <a:gdLst>
              <a:gd name="T0" fmla="*/ 2147483647 w 4200"/>
              <a:gd name="T1" fmla="*/ 2147483647 h 2144"/>
              <a:gd name="T2" fmla="*/ 2147483647 w 4200"/>
              <a:gd name="T3" fmla="*/ 2147483647 h 2144"/>
              <a:gd name="T4" fmla="*/ 2147483647 w 4200"/>
              <a:gd name="T5" fmla="*/ 2147483647 h 2144"/>
              <a:gd name="T6" fmla="*/ 2147483647 w 4200"/>
              <a:gd name="T7" fmla="*/ 2147483647 h 2144"/>
              <a:gd name="T8" fmla="*/ 2147483647 w 4200"/>
              <a:gd name="T9" fmla="*/ 2147483647 h 2144"/>
              <a:gd name="T10" fmla="*/ 2147483647 w 4200"/>
              <a:gd name="T11" fmla="*/ 2147483647 h 2144"/>
              <a:gd name="T12" fmla="*/ 2147483647 w 4200"/>
              <a:gd name="T13" fmla="*/ 2147483647 h 21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00"/>
              <a:gd name="T22" fmla="*/ 0 h 2144"/>
              <a:gd name="T23" fmla="*/ 4200 w 4200"/>
              <a:gd name="T24" fmla="*/ 2144 h 21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00" h="2144">
                <a:moveTo>
                  <a:pt x="4200" y="648"/>
                </a:moveTo>
                <a:cubicBezTo>
                  <a:pt x="4164" y="480"/>
                  <a:pt x="4128" y="312"/>
                  <a:pt x="3912" y="216"/>
                </a:cubicBezTo>
                <a:cubicBezTo>
                  <a:pt x="3696" y="120"/>
                  <a:pt x="3384" y="96"/>
                  <a:pt x="2904" y="72"/>
                </a:cubicBezTo>
                <a:cubicBezTo>
                  <a:pt x="2424" y="48"/>
                  <a:pt x="1480" y="0"/>
                  <a:pt x="1032" y="72"/>
                </a:cubicBezTo>
                <a:cubicBezTo>
                  <a:pt x="584" y="144"/>
                  <a:pt x="368" y="200"/>
                  <a:pt x="216" y="504"/>
                </a:cubicBezTo>
                <a:cubicBezTo>
                  <a:pt x="64" y="808"/>
                  <a:pt x="0" y="1648"/>
                  <a:pt x="120" y="1896"/>
                </a:cubicBezTo>
                <a:cubicBezTo>
                  <a:pt x="240" y="2144"/>
                  <a:pt x="792" y="1976"/>
                  <a:pt x="936" y="199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2" name="Freeform 28"/>
          <p:cNvSpPr>
            <a:spLocks/>
          </p:cNvSpPr>
          <p:nvPr/>
        </p:nvSpPr>
        <p:spPr bwMode="auto">
          <a:xfrm>
            <a:off x="4495800" y="2819400"/>
            <a:ext cx="3238500" cy="2374900"/>
          </a:xfrm>
          <a:custGeom>
            <a:avLst/>
            <a:gdLst>
              <a:gd name="T0" fmla="*/ 0 w 2040"/>
              <a:gd name="T1" fmla="*/ 2147483647 h 1496"/>
              <a:gd name="T2" fmla="*/ 2147483647 w 2040"/>
              <a:gd name="T3" fmla="*/ 2147483647 h 1496"/>
              <a:gd name="T4" fmla="*/ 2147483647 w 2040"/>
              <a:gd name="T5" fmla="*/ 2147483647 h 1496"/>
              <a:gd name="T6" fmla="*/ 2147483647 w 2040"/>
              <a:gd name="T7" fmla="*/ 0 h 1496"/>
              <a:gd name="T8" fmla="*/ 0 60000 65536"/>
              <a:gd name="T9" fmla="*/ 0 60000 65536"/>
              <a:gd name="T10" fmla="*/ 0 60000 65536"/>
              <a:gd name="T11" fmla="*/ 0 60000 65536"/>
              <a:gd name="T12" fmla="*/ 0 w 2040"/>
              <a:gd name="T13" fmla="*/ 0 h 1496"/>
              <a:gd name="T14" fmla="*/ 2040 w 2040"/>
              <a:gd name="T15" fmla="*/ 1496 h 1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0" h="1496">
                <a:moveTo>
                  <a:pt x="0" y="1200"/>
                </a:moveTo>
                <a:cubicBezTo>
                  <a:pt x="16" y="1340"/>
                  <a:pt x="32" y="1480"/>
                  <a:pt x="336" y="1488"/>
                </a:cubicBezTo>
                <a:cubicBezTo>
                  <a:pt x="640" y="1496"/>
                  <a:pt x="1608" y="1496"/>
                  <a:pt x="1824" y="1248"/>
                </a:cubicBezTo>
                <a:cubicBezTo>
                  <a:pt x="2040" y="1000"/>
                  <a:pt x="1836" y="500"/>
                  <a:pt x="163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3" name="Freeform 29"/>
          <p:cNvSpPr>
            <a:spLocks/>
          </p:cNvSpPr>
          <p:nvPr/>
        </p:nvSpPr>
        <p:spPr bwMode="auto">
          <a:xfrm>
            <a:off x="4203700" y="1765300"/>
            <a:ext cx="4381500" cy="3911600"/>
          </a:xfrm>
          <a:custGeom>
            <a:avLst/>
            <a:gdLst>
              <a:gd name="T0" fmla="*/ 2147483647 w 2760"/>
              <a:gd name="T1" fmla="*/ 2147483647 h 2464"/>
              <a:gd name="T2" fmla="*/ 2147483647 w 2760"/>
              <a:gd name="T3" fmla="*/ 2147483647 h 2464"/>
              <a:gd name="T4" fmla="*/ 2147483647 w 2760"/>
              <a:gd name="T5" fmla="*/ 2147483647 h 2464"/>
              <a:gd name="T6" fmla="*/ 2147483647 w 2760"/>
              <a:gd name="T7" fmla="*/ 2147483647 h 2464"/>
              <a:gd name="T8" fmla="*/ 2147483647 w 2760"/>
              <a:gd name="T9" fmla="*/ 2147483647 h 2464"/>
              <a:gd name="T10" fmla="*/ 2147483647 w 2760"/>
              <a:gd name="T11" fmla="*/ 2147483647 h 2464"/>
              <a:gd name="T12" fmla="*/ 2147483647 w 2760"/>
              <a:gd name="T13" fmla="*/ 2147483647 h 24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60"/>
              <a:gd name="T22" fmla="*/ 0 h 2464"/>
              <a:gd name="T23" fmla="*/ 2760 w 2760"/>
              <a:gd name="T24" fmla="*/ 2464 h 24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60" h="2464">
                <a:moveTo>
                  <a:pt x="184" y="1864"/>
                </a:moveTo>
                <a:cubicBezTo>
                  <a:pt x="92" y="2060"/>
                  <a:pt x="0" y="2256"/>
                  <a:pt x="184" y="2344"/>
                </a:cubicBezTo>
                <a:cubicBezTo>
                  <a:pt x="368" y="2432"/>
                  <a:pt x="888" y="2464"/>
                  <a:pt x="1288" y="2392"/>
                </a:cubicBezTo>
                <a:cubicBezTo>
                  <a:pt x="1688" y="2320"/>
                  <a:pt x="2408" y="2184"/>
                  <a:pt x="2584" y="1912"/>
                </a:cubicBezTo>
                <a:cubicBezTo>
                  <a:pt x="2760" y="1640"/>
                  <a:pt x="2456" y="1072"/>
                  <a:pt x="2344" y="760"/>
                </a:cubicBezTo>
                <a:cubicBezTo>
                  <a:pt x="2232" y="448"/>
                  <a:pt x="2264" y="80"/>
                  <a:pt x="1912" y="40"/>
                </a:cubicBezTo>
                <a:cubicBezTo>
                  <a:pt x="1560" y="0"/>
                  <a:pt x="896" y="260"/>
                  <a:pt x="232" y="5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4" name="Oval 30"/>
          <p:cNvSpPr>
            <a:spLocks noChangeArrowheads="1"/>
          </p:cNvSpPr>
          <p:nvPr/>
        </p:nvSpPr>
        <p:spPr bwMode="auto">
          <a:xfrm>
            <a:off x="6400800" y="16764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0" y="5562600"/>
            <a:ext cx="8763000" cy="1219200"/>
          </a:xfrm>
          <a:noFill/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In any planar representation,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vertices 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v1 and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v2 must 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be connected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to both 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v4 and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v5.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  <p:bldP spid="98311" grpId="0" animBg="1"/>
      <p:bldP spid="98313" grpId="0" animBg="1"/>
      <p:bldP spid="98314" grpId="0" animBg="1"/>
      <p:bldP spid="98330" grpId="0" animBg="1"/>
      <p:bldP spid="98331" grpId="0" animBg="1"/>
      <p:bldP spid="98332" grpId="0" animBg="1"/>
      <p:bldP spid="98333" grpId="0" animBg="1"/>
      <p:bldP spid="98334" grpId="0" animBg="1"/>
      <p:bldP spid="3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 3 Analysis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6620" name="Rectangle 60"/>
          <p:cNvSpPr>
            <a:spLocks noGrp="1" noChangeArrowheads="1"/>
          </p:cNvSpPr>
          <p:nvPr>
            <p:ph type="body" idx="1"/>
          </p:nvPr>
        </p:nvSpPr>
        <p:spPr>
          <a:xfrm>
            <a:off x="-228600" y="4267200"/>
            <a:ext cx="9296400" cy="1143000"/>
          </a:xfrm>
          <a:noFill/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These four edges form a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curve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that splits the plane into two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regions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R1 and R2.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71600"/>
            <a:ext cx="2629220" cy="280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9113"/>
            <a:ext cx="4267200" cy="26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2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Region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6621" name="Rectangle 61"/>
          <p:cNvSpPr>
            <a:spLocks noChangeArrowheads="1"/>
          </p:cNvSpPr>
          <p:nvPr/>
        </p:nvSpPr>
        <p:spPr bwMode="auto">
          <a:xfrm>
            <a:off x="-228600" y="5334000"/>
            <a:ext cx="944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b="1" dirty="0">
                <a:latin typeface="Times New Roman" pitchFamily="18" charset="0"/>
              </a:rPr>
              <a:t>The vertex </a:t>
            </a:r>
            <a:r>
              <a:rPr lang="en-US" altLang="zh-CN" b="1">
                <a:latin typeface="Times New Roman" pitchFamily="18" charset="0"/>
              </a:rPr>
              <a:t>v3 in </a:t>
            </a:r>
            <a:r>
              <a:rPr lang="en-US" altLang="zh-CN" b="1" dirty="0">
                <a:latin typeface="Times New Roman" pitchFamily="18" charset="0"/>
              </a:rPr>
              <a:t>either R1 or R2</a:t>
            </a:r>
            <a:r>
              <a:rPr lang="en-US" altLang="zh-CN" b="1">
                <a:latin typeface="Times New Roman" pitchFamily="18" charset="0"/>
              </a:rPr>
              <a:t>. </a:t>
            </a:r>
            <a:r>
              <a:rPr lang="en-US" altLang="zh-CN" b="1" dirty="0">
                <a:latin typeface="Times New Roman" pitchFamily="18" charset="0"/>
              </a:rPr>
              <a:t>When v3 is in R2, its incident edges separate R2 into R21 and R22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34703"/>
            <a:ext cx="3237514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4267200" cy="26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3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4" y="228600"/>
            <a:ext cx="7800975" cy="563562"/>
          </a:xfrm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229600" cy="1651000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Whenever v6 is in R1, R21 or R22, its incident edges cannot be draw without crossing. 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447399" y="2062154"/>
            <a:ext cx="0" cy="2028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6968474" y="1970079"/>
            <a:ext cx="0" cy="2028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6666849" y="3906829"/>
            <a:ext cx="614363" cy="542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3188637" y="3906829"/>
            <a:ext cx="614362" cy="542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3145774" y="1693854"/>
            <a:ext cx="612775" cy="5445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6666849" y="1693854"/>
            <a:ext cx="614363" cy="5445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652062" y="1325554"/>
            <a:ext cx="906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v1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552049" y="3630604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v4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7079599" y="1325554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itchFamily="18" charset="0"/>
              </a:rPr>
              <a:t>v5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7179612" y="3722679"/>
            <a:ext cx="906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itchFamily="18" charset="0"/>
              </a:rPr>
              <a:t>v2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3558524" y="1970079"/>
            <a:ext cx="3219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 flipV="1">
            <a:off x="3456924" y="4081454"/>
            <a:ext cx="3421063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4866624" y="2800342"/>
            <a:ext cx="904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R2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7582837" y="2616192"/>
            <a:ext cx="904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R1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>
            <a:off x="3356912" y="2062154"/>
            <a:ext cx="3521075" cy="2120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Oval 19"/>
          <p:cNvSpPr>
            <a:spLocks noChangeArrowheads="1"/>
          </p:cNvSpPr>
          <p:nvPr/>
        </p:nvSpPr>
        <p:spPr bwMode="auto">
          <a:xfrm>
            <a:off x="4955524" y="2800342"/>
            <a:ext cx="614363" cy="542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5268262" y="2155817"/>
            <a:ext cx="904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v3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3960162" y="2339967"/>
            <a:ext cx="1308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R21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5569887" y="3260717"/>
            <a:ext cx="1308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R22</a:t>
            </a:r>
          </a:p>
        </p:txBody>
      </p:sp>
      <p:sp>
        <p:nvSpPr>
          <p:cNvPr id="100376" name="Oval 24"/>
          <p:cNvSpPr>
            <a:spLocks noChangeArrowheads="1"/>
          </p:cNvSpPr>
          <p:nvPr/>
        </p:nvSpPr>
        <p:spPr bwMode="auto">
          <a:xfrm>
            <a:off x="8419449" y="2087554"/>
            <a:ext cx="614363" cy="5445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8648049" y="1706554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v6</a:t>
            </a:r>
          </a:p>
        </p:txBody>
      </p:sp>
      <p:sp>
        <p:nvSpPr>
          <p:cNvPr id="100378" name="Line 26"/>
          <p:cNvSpPr>
            <a:spLocks noChangeShapeType="1"/>
          </p:cNvSpPr>
          <p:nvPr/>
        </p:nvSpPr>
        <p:spPr bwMode="auto">
          <a:xfrm flipH="1">
            <a:off x="5523849" y="2392354"/>
            <a:ext cx="2895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9" name="Oval 27"/>
          <p:cNvSpPr>
            <a:spLocks noChangeArrowheads="1"/>
          </p:cNvSpPr>
          <p:nvPr/>
        </p:nvSpPr>
        <p:spPr bwMode="auto">
          <a:xfrm>
            <a:off x="6743049" y="2468554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0380" name="Oval 28"/>
          <p:cNvSpPr>
            <a:spLocks noChangeArrowheads="1"/>
          </p:cNvSpPr>
          <p:nvPr/>
        </p:nvSpPr>
        <p:spPr bwMode="auto">
          <a:xfrm>
            <a:off x="3695049" y="2925754"/>
            <a:ext cx="614363" cy="5445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3466449" y="3306754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v6</a:t>
            </a:r>
          </a:p>
        </p:txBody>
      </p:sp>
      <p:sp>
        <p:nvSpPr>
          <p:cNvPr id="100382" name="Line 30"/>
          <p:cNvSpPr>
            <a:spLocks noChangeShapeType="1"/>
          </p:cNvSpPr>
          <p:nvPr/>
        </p:nvSpPr>
        <p:spPr bwMode="auto">
          <a:xfrm>
            <a:off x="4228449" y="3306754"/>
            <a:ext cx="2590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83" name="Oval 31"/>
          <p:cNvSpPr>
            <a:spLocks noChangeArrowheads="1"/>
          </p:cNvSpPr>
          <p:nvPr/>
        </p:nvSpPr>
        <p:spPr bwMode="auto">
          <a:xfrm>
            <a:off x="4380849" y="3154354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0384" name="Oval 32"/>
          <p:cNvSpPr>
            <a:spLocks noChangeArrowheads="1"/>
          </p:cNvSpPr>
          <p:nvPr/>
        </p:nvSpPr>
        <p:spPr bwMode="auto">
          <a:xfrm>
            <a:off x="6285849" y="2925754"/>
            <a:ext cx="614363" cy="5445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0385" name="Text Box 33"/>
          <p:cNvSpPr txBox="1">
            <a:spLocks noChangeArrowheads="1"/>
          </p:cNvSpPr>
          <p:nvPr/>
        </p:nvSpPr>
        <p:spPr bwMode="auto">
          <a:xfrm>
            <a:off x="6362049" y="3382954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v6</a:t>
            </a:r>
          </a:p>
        </p:txBody>
      </p:sp>
      <p:sp>
        <p:nvSpPr>
          <p:cNvPr id="100386" name="Line 34"/>
          <p:cNvSpPr>
            <a:spLocks noChangeShapeType="1"/>
          </p:cNvSpPr>
          <p:nvPr/>
        </p:nvSpPr>
        <p:spPr bwMode="auto">
          <a:xfrm>
            <a:off x="3618849" y="2087554"/>
            <a:ext cx="2743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87" name="Oval 35"/>
          <p:cNvSpPr>
            <a:spLocks noChangeArrowheads="1"/>
          </p:cNvSpPr>
          <p:nvPr/>
        </p:nvSpPr>
        <p:spPr bwMode="auto">
          <a:xfrm>
            <a:off x="5523849" y="2544754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18" y="1693854"/>
            <a:ext cx="2880128" cy="179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00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6" grpId="0" animBg="1"/>
      <p:bldP spid="100376" grpId="1" animBg="1"/>
      <p:bldP spid="100377" grpId="0"/>
      <p:bldP spid="100377" grpId="1"/>
      <p:bldP spid="100378" grpId="0" animBg="1"/>
      <p:bldP spid="100378" grpId="1" animBg="1"/>
      <p:bldP spid="100379" grpId="0" animBg="1"/>
      <p:bldP spid="100379" grpId="1" animBg="1"/>
      <p:bldP spid="100380" grpId="0" animBg="1"/>
      <p:bldP spid="100380" grpId="1" animBg="1"/>
      <p:bldP spid="100381" grpId="0"/>
      <p:bldP spid="100381" grpId="1"/>
      <p:bldP spid="100382" grpId="0" animBg="1"/>
      <p:bldP spid="100382" grpId="1" animBg="1"/>
      <p:bldP spid="100383" grpId="0" animBg="1"/>
      <p:bldP spid="100383" grpId="1" animBg="1"/>
      <p:bldP spid="100383" grpId="2" animBg="1"/>
      <p:bldP spid="100384" grpId="0" animBg="1"/>
      <p:bldP spid="100385" grpId="0"/>
      <p:bldP spid="100386" grpId="0" animBg="1"/>
      <p:bldP spid="100387" grpId="0" animBg="1"/>
      <p:bldP spid="10038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731838"/>
            <a:ext cx="8105775" cy="563562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Planar graph without edges crossing ?</a:t>
            </a:r>
          </a:p>
        </p:txBody>
      </p:sp>
      <p:grpSp>
        <p:nvGrpSpPr>
          <p:cNvPr id="16387" name="Group 26"/>
          <p:cNvGrpSpPr>
            <a:grpSpLocks/>
          </p:cNvGrpSpPr>
          <p:nvPr/>
        </p:nvGrpSpPr>
        <p:grpSpPr bwMode="auto">
          <a:xfrm>
            <a:off x="152400" y="1371600"/>
            <a:ext cx="5257800" cy="3505200"/>
            <a:chOff x="96" y="864"/>
            <a:chExt cx="4365" cy="3216"/>
          </a:xfrm>
        </p:grpSpPr>
        <p:pic>
          <p:nvPicPr>
            <p:cNvPr id="1639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864"/>
              <a:ext cx="1248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912"/>
              <a:ext cx="1133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912"/>
              <a:ext cx="1101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3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120"/>
              <a:ext cx="900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4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72"/>
              <a:ext cx="960" cy="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5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3072"/>
              <a:ext cx="90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6" name="Line 9"/>
            <p:cNvSpPr>
              <a:spLocks noChangeShapeType="1"/>
            </p:cNvSpPr>
            <p:nvPr/>
          </p:nvSpPr>
          <p:spPr bwMode="auto">
            <a:xfrm>
              <a:off x="672" y="2064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>
              <a:off x="672" y="2064"/>
              <a:ext cx="1584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>
              <a:off x="672" y="2064"/>
              <a:ext cx="3216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2"/>
            <p:cNvSpPr>
              <a:spLocks noChangeShapeType="1"/>
            </p:cNvSpPr>
            <p:nvPr/>
          </p:nvSpPr>
          <p:spPr bwMode="auto">
            <a:xfrm flipH="1">
              <a:off x="672" y="2016"/>
              <a:ext cx="168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13"/>
            <p:cNvSpPr>
              <a:spLocks noChangeShapeType="1"/>
            </p:cNvSpPr>
            <p:nvPr/>
          </p:nvSpPr>
          <p:spPr bwMode="auto">
            <a:xfrm>
              <a:off x="2352" y="201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14"/>
            <p:cNvSpPr>
              <a:spLocks noChangeShapeType="1"/>
            </p:cNvSpPr>
            <p:nvPr/>
          </p:nvSpPr>
          <p:spPr bwMode="auto">
            <a:xfrm>
              <a:off x="2352" y="2016"/>
              <a:ext cx="1536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15"/>
            <p:cNvSpPr>
              <a:spLocks noChangeShapeType="1"/>
            </p:cNvSpPr>
            <p:nvPr/>
          </p:nvSpPr>
          <p:spPr bwMode="auto">
            <a:xfrm flipH="1">
              <a:off x="624" y="2064"/>
              <a:ext cx="3264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16"/>
            <p:cNvSpPr>
              <a:spLocks noChangeShapeType="1"/>
            </p:cNvSpPr>
            <p:nvPr/>
          </p:nvSpPr>
          <p:spPr bwMode="auto">
            <a:xfrm flipH="1">
              <a:off x="2448" y="2064"/>
              <a:ext cx="144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17"/>
            <p:cNvSpPr>
              <a:spLocks noChangeShapeType="1"/>
            </p:cNvSpPr>
            <p:nvPr/>
          </p:nvSpPr>
          <p:spPr bwMode="auto">
            <a:xfrm>
              <a:off x="3888" y="2064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1394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57400"/>
            <a:ext cx="32766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077200" cy="762000"/>
          </a:xfrm>
          <a:noFill/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Therefore, K</a:t>
            </a:r>
            <a:r>
              <a:rPr lang="en-US" altLang="zh-CN" b="1" baseline="-25000" dirty="0">
                <a:latin typeface="Times New Roman" pitchFamily="18" charset="0"/>
                <a:ea typeface="宋体" pitchFamily="2" charset="-122"/>
              </a:rPr>
              <a:t>3,3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is not planar.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118A3409-89B4-4F86-BCCA-A30DF45AFD0C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19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2D163ABC-7296-4C0A-B4A2-FF760D9927D1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19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9463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4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43200" y="3124200"/>
            <a:ext cx="3200400" cy="11430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ea typeface="宋体" pitchFamily="2" charset="-122"/>
              </a:rPr>
              <a:t>Euler’s Formula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C6EDC-C5F4-468B-94FA-BCFD9E94F335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470E3B8-8EA3-4708-8B73-5635B7EE587F}" type="slidenum">
              <a:rPr lang="en-US" altLang="zh-CN" sz="1200">
                <a:latin typeface="+mn-lt"/>
              </a:rPr>
              <a:pPr algn="r">
                <a:defRPr/>
              </a:pPr>
              <a:t>2</a:t>
            </a:fld>
            <a:endParaRPr lang="en-US" altLang="zh-CN" sz="1200">
              <a:latin typeface="+mn-lt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038600" y="6096000"/>
            <a:ext cx="14478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latin typeface="Arial" charset="0"/>
                <a:ea typeface="宋体" pitchFamily="2" charset="-122"/>
              </a:rPr>
              <a:t>Section </a:t>
            </a:r>
            <a:r>
              <a:rPr lang="en-US" altLang="zh-CN" sz="1800" b="1" dirty="0">
                <a:latin typeface="Arial" charset="0"/>
                <a:ea typeface="宋体" pitchFamily="2" charset="-122"/>
              </a:rPr>
              <a:t>9.7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9. Graphs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1447800" y="4572000"/>
            <a:ext cx="62484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Planar Graph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sz="2800">
              <a:ea typeface="宋体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1781175"/>
          </a:xfrm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A planar representation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of a graph splits 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the plane into regions, including an unbounded region.</a:t>
            </a: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447800" y="3276600"/>
            <a:ext cx="6619875" cy="2514600"/>
            <a:chOff x="912" y="2064"/>
            <a:chExt cx="4170" cy="1584"/>
          </a:xfrm>
        </p:grpSpPr>
        <p:sp>
          <p:nvSpPr>
            <p:cNvPr id="20485" name="Oval 5"/>
            <p:cNvSpPr>
              <a:spLocks noChangeArrowheads="1"/>
            </p:cNvSpPr>
            <p:nvPr/>
          </p:nvSpPr>
          <p:spPr bwMode="auto">
            <a:xfrm>
              <a:off x="912" y="2064"/>
              <a:ext cx="293" cy="2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0486" name="Oval 6"/>
            <p:cNvSpPr>
              <a:spLocks noChangeArrowheads="1"/>
            </p:cNvSpPr>
            <p:nvPr/>
          </p:nvSpPr>
          <p:spPr bwMode="auto">
            <a:xfrm>
              <a:off x="912" y="3338"/>
              <a:ext cx="293" cy="2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auto">
            <a:xfrm>
              <a:off x="2482" y="2064"/>
              <a:ext cx="293" cy="2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auto">
            <a:xfrm>
              <a:off x="2491" y="3365"/>
              <a:ext cx="293" cy="2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0489" name="Line 10"/>
            <p:cNvSpPr>
              <a:spLocks noChangeShapeType="1"/>
            </p:cNvSpPr>
            <p:nvPr/>
          </p:nvSpPr>
          <p:spPr bwMode="auto">
            <a:xfrm>
              <a:off x="1132" y="2276"/>
              <a:ext cx="1391" cy="1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Line 11"/>
            <p:cNvSpPr>
              <a:spLocks noChangeShapeType="1"/>
            </p:cNvSpPr>
            <p:nvPr/>
          </p:nvSpPr>
          <p:spPr bwMode="auto">
            <a:xfrm flipV="1">
              <a:off x="1205" y="2206"/>
              <a:ext cx="1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Line 12"/>
            <p:cNvSpPr>
              <a:spLocks noChangeShapeType="1"/>
            </p:cNvSpPr>
            <p:nvPr/>
          </p:nvSpPr>
          <p:spPr bwMode="auto">
            <a:xfrm flipV="1">
              <a:off x="1205" y="3480"/>
              <a:ext cx="1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13"/>
            <p:cNvSpPr>
              <a:spLocks noChangeShapeType="1"/>
            </p:cNvSpPr>
            <p:nvPr/>
          </p:nvSpPr>
          <p:spPr bwMode="auto">
            <a:xfrm>
              <a:off x="1058" y="2347"/>
              <a:ext cx="0" cy="9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14"/>
            <p:cNvSpPr>
              <a:spLocks noChangeShapeType="1"/>
            </p:cNvSpPr>
            <p:nvPr/>
          </p:nvSpPr>
          <p:spPr bwMode="auto">
            <a:xfrm>
              <a:off x="2596" y="2276"/>
              <a:ext cx="0" cy="1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Oval 15"/>
            <p:cNvSpPr>
              <a:spLocks noChangeArrowheads="1"/>
            </p:cNvSpPr>
            <p:nvPr/>
          </p:nvSpPr>
          <p:spPr bwMode="auto">
            <a:xfrm>
              <a:off x="4057" y="2064"/>
              <a:ext cx="293" cy="2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0495" name="Oval 16"/>
            <p:cNvSpPr>
              <a:spLocks noChangeArrowheads="1"/>
            </p:cNvSpPr>
            <p:nvPr/>
          </p:nvSpPr>
          <p:spPr bwMode="auto">
            <a:xfrm>
              <a:off x="4066" y="3365"/>
              <a:ext cx="293" cy="2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0496" name="Line 17"/>
            <p:cNvSpPr>
              <a:spLocks noChangeShapeType="1"/>
            </p:cNvSpPr>
            <p:nvPr/>
          </p:nvSpPr>
          <p:spPr bwMode="auto">
            <a:xfrm flipV="1">
              <a:off x="2780" y="2206"/>
              <a:ext cx="1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8"/>
            <p:cNvSpPr>
              <a:spLocks noChangeShapeType="1"/>
            </p:cNvSpPr>
            <p:nvPr/>
          </p:nvSpPr>
          <p:spPr bwMode="auto">
            <a:xfrm flipV="1">
              <a:off x="2780" y="3480"/>
              <a:ext cx="1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19"/>
            <p:cNvSpPr>
              <a:spLocks noChangeShapeType="1"/>
            </p:cNvSpPr>
            <p:nvPr/>
          </p:nvSpPr>
          <p:spPr bwMode="auto">
            <a:xfrm>
              <a:off x="4171" y="2276"/>
              <a:ext cx="0" cy="1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20"/>
            <p:cNvSpPr>
              <a:spLocks noChangeShapeType="1"/>
            </p:cNvSpPr>
            <p:nvPr/>
          </p:nvSpPr>
          <p:spPr bwMode="auto">
            <a:xfrm>
              <a:off x="2736" y="2304"/>
              <a:ext cx="134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21"/>
            <p:cNvSpPr>
              <a:spLocks noChangeShapeType="1"/>
            </p:cNvSpPr>
            <p:nvPr/>
          </p:nvSpPr>
          <p:spPr bwMode="auto">
            <a:xfrm flipV="1">
              <a:off x="2742" y="2880"/>
              <a:ext cx="1338" cy="5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Oval 22"/>
            <p:cNvSpPr>
              <a:spLocks noChangeArrowheads="1"/>
            </p:cNvSpPr>
            <p:nvPr/>
          </p:nvSpPr>
          <p:spPr bwMode="auto">
            <a:xfrm>
              <a:off x="4032" y="2693"/>
              <a:ext cx="293" cy="2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0502" name="Text Box 23"/>
            <p:cNvSpPr txBox="1">
              <a:spLocks noChangeArrowheads="1"/>
            </p:cNvSpPr>
            <p:nvPr/>
          </p:nvSpPr>
          <p:spPr bwMode="auto">
            <a:xfrm>
              <a:off x="1200" y="2784"/>
              <a:ext cx="57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itchFamily="18" charset="0"/>
                </a:rPr>
                <a:t>R1</a:t>
              </a:r>
            </a:p>
          </p:txBody>
        </p:sp>
        <p:sp>
          <p:nvSpPr>
            <p:cNvPr id="20503" name="Text Box 24"/>
            <p:cNvSpPr txBox="1">
              <a:spLocks noChangeArrowheads="1"/>
            </p:cNvSpPr>
            <p:nvPr/>
          </p:nvSpPr>
          <p:spPr bwMode="auto">
            <a:xfrm>
              <a:off x="1872" y="2400"/>
              <a:ext cx="57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itchFamily="18" charset="0"/>
                </a:rPr>
                <a:t>R2</a:t>
              </a:r>
            </a:p>
          </p:txBody>
        </p:sp>
        <p:sp>
          <p:nvSpPr>
            <p:cNvPr id="20504" name="Text Box 25"/>
            <p:cNvSpPr txBox="1">
              <a:spLocks noChangeArrowheads="1"/>
            </p:cNvSpPr>
            <p:nvPr/>
          </p:nvSpPr>
          <p:spPr bwMode="auto">
            <a:xfrm>
              <a:off x="2784" y="2688"/>
              <a:ext cx="57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itchFamily="18" charset="0"/>
                </a:rPr>
                <a:t>R3</a:t>
              </a:r>
            </a:p>
          </p:txBody>
        </p:sp>
        <p:sp>
          <p:nvSpPr>
            <p:cNvPr id="20505" name="Text Box 26"/>
            <p:cNvSpPr txBox="1">
              <a:spLocks noChangeArrowheads="1"/>
            </p:cNvSpPr>
            <p:nvPr/>
          </p:nvSpPr>
          <p:spPr bwMode="auto">
            <a:xfrm>
              <a:off x="3456" y="2256"/>
              <a:ext cx="57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itchFamily="18" charset="0"/>
                </a:rPr>
                <a:t>R4</a:t>
              </a:r>
            </a:p>
          </p:txBody>
        </p:sp>
        <p:sp>
          <p:nvSpPr>
            <p:cNvPr id="20506" name="Text Box 27"/>
            <p:cNvSpPr txBox="1">
              <a:spLocks noChangeArrowheads="1"/>
            </p:cNvSpPr>
            <p:nvPr/>
          </p:nvSpPr>
          <p:spPr bwMode="auto">
            <a:xfrm>
              <a:off x="3504" y="3120"/>
              <a:ext cx="57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itchFamily="18" charset="0"/>
                </a:rPr>
                <a:t>R5</a:t>
              </a:r>
            </a:p>
          </p:txBody>
        </p:sp>
        <p:sp>
          <p:nvSpPr>
            <p:cNvPr id="20507" name="Text Box 28"/>
            <p:cNvSpPr txBox="1">
              <a:spLocks noChangeArrowheads="1"/>
            </p:cNvSpPr>
            <p:nvPr/>
          </p:nvSpPr>
          <p:spPr bwMode="auto">
            <a:xfrm>
              <a:off x="4512" y="2688"/>
              <a:ext cx="57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itchFamily="18" charset="0"/>
                </a:rPr>
                <a:t>R6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sz="2800">
              <a:ea typeface="宋体" pitchFamily="2" charset="-122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038600"/>
            <a:ext cx="8839200" cy="2514600"/>
          </a:xfrm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Euler showed that all planar representations of a graph split the plane into the same number of regions.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He found a relation among the number  of regions, the number of vertices, and the number of edges of a planar graph.</a:t>
            </a:r>
          </a:p>
        </p:txBody>
      </p:sp>
      <p:sp>
        <p:nvSpPr>
          <p:cNvPr id="21508" name="Oval 5"/>
          <p:cNvSpPr>
            <a:spLocks noChangeArrowheads="1"/>
          </p:cNvSpPr>
          <p:nvPr/>
        </p:nvSpPr>
        <p:spPr bwMode="auto">
          <a:xfrm>
            <a:off x="1524000" y="13716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1524000" y="3394075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4016375" y="13716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1511" name="Oval 8"/>
          <p:cNvSpPr>
            <a:spLocks noChangeArrowheads="1"/>
          </p:cNvSpPr>
          <p:nvPr/>
        </p:nvSpPr>
        <p:spPr bwMode="auto">
          <a:xfrm>
            <a:off x="4030663" y="34369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>
            <a:off x="1873250" y="1708150"/>
            <a:ext cx="2208213" cy="1798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 flipV="1">
            <a:off x="1989138" y="1597025"/>
            <a:ext cx="2092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V="1">
            <a:off x="1989138" y="3619500"/>
            <a:ext cx="2092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Line 12"/>
          <p:cNvSpPr>
            <a:spLocks noChangeShapeType="1"/>
          </p:cNvSpPr>
          <p:nvPr/>
        </p:nvSpPr>
        <p:spPr bwMode="auto">
          <a:xfrm>
            <a:off x="1755775" y="1820863"/>
            <a:ext cx="0" cy="1573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4197350" y="1708150"/>
            <a:ext cx="0" cy="1798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Oval 14"/>
          <p:cNvSpPr>
            <a:spLocks noChangeArrowheads="1"/>
          </p:cNvSpPr>
          <p:nvPr/>
        </p:nvSpPr>
        <p:spPr bwMode="auto">
          <a:xfrm>
            <a:off x="6516688" y="1371600"/>
            <a:ext cx="465137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1518" name="Oval 15"/>
          <p:cNvSpPr>
            <a:spLocks noChangeArrowheads="1"/>
          </p:cNvSpPr>
          <p:nvPr/>
        </p:nvSpPr>
        <p:spPr bwMode="auto">
          <a:xfrm>
            <a:off x="6530975" y="3436938"/>
            <a:ext cx="465138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 flipV="1">
            <a:off x="4489450" y="1597025"/>
            <a:ext cx="2092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 flipV="1">
            <a:off x="4489450" y="3619500"/>
            <a:ext cx="2092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auto">
          <a:xfrm>
            <a:off x="6697663" y="1708150"/>
            <a:ext cx="0" cy="1798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>
            <a:off x="4419600" y="1752600"/>
            <a:ext cx="2133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auto">
          <a:xfrm flipV="1">
            <a:off x="4429125" y="2667000"/>
            <a:ext cx="2124075" cy="871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Oval 21"/>
          <p:cNvSpPr>
            <a:spLocks noChangeArrowheads="1"/>
          </p:cNvSpPr>
          <p:nvPr/>
        </p:nvSpPr>
        <p:spPr bwMode="auto">
          <a:xfrm>
            <a:off x="6477000" y="2370138"/>
            <a:ext cx="465138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1981200" y="2514600"/>
            <a:ext cx="904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R1</a:t>
            </a:r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>
            <a:off x="3048000" y="1905000"/>
            <a:ext cx="904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R2</a:t>
            </a:r>
          </a:p>
        </p:txBody>
      </p:sp>
      <p:sp>
        <p:nvSpPr>
          <p:cNvPr id="21527" name="Text Box 24"/>
          <p:cNvSpPr txBox="1">
            <a:spLocks noChangeArrowheads="1"/>
          </p:cNvSpPr>
          <p:nvPr/>
        </p:nvSpPr>
        <p:spPr bwMode="auto">
          <a:xfrm>
            <a:off x="4495800" y="2362200"/>
            <a:ext cx="904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R3</a:t>
            </a:r>
          </a:p>
        </p:txBody>
      </p:sp>
      <p:sp>
        <p:nvSpPr>
          <p:cNvPr id="21528" name="Text Box 25"/>
          <p:cNvSpPr txBox="1">
            <a:spLocks noChangeArrowheads="1"/>
          </p:cNvSpPr>
          <p:nvPr/>
        </p:nvSpPr>
        <p:spPr bwMode="auto">
          <a:xfrm>
            <a:off x="5562600" y="1676400"/>
            <a:ext cx="904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R4</a:t>
            </a:r>
          </a:p>
        </p:txBody>
      </p:sp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5638800" y="3048000"/>
            <a:ext cx="904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R5</a:t>
            </a:r>
          </a:p>
        </p:txBody>
      </p:sp>
      <p:sp>
        <p:nvSpPr>
          <p:cNvPr id="21530" name="Text Box 27"/>
          <p:cNvSpPr txBox="1">
            <a:spLocks noChangeArrowheads="1"/>
          </p:cNvSpPr>
          <p:nvPr/>
        </p:nvSpPr>
        <p:spPr bwMode="auto">
          <a:xfrm>
            <a:off x="7239000" y="2362200"/>
            <a:ext cx="904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R6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Euler’s Formula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19225"/>
            <a:ext cx="8991600" cy="4829175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Theorem 1 (necessary condition)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: Let G be a connected planar simple graph with e edges and v vertices.  Let r be the number of regions in a planar representation of G. Then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                                r + v-e = 2.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Proof :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We prove it by induction.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4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3820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Suppose that a connected planar simple graph has 20 vertices, each of degree 3.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How many regions does a representation of this planar graph split the plane?</a:t>
            </a:r>
          </a:p>
          <a:p>
            <a:pPr marL="0" indent="0"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Because 2e = 20 * 3 =60, e =30.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Hence, r = e – v + 2 = 30 - 20 +2 = 12.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由极短回路所包围的部分，其内部无节点，但可以有边，这样的部分，就叫做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region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0281A-6750-4DD9-9D8A-04C4649A85B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3743325" cy="378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117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A01494-C5F3-4219-BD83-8F52D657D5F0}" type="datetime11">
              <a:rPr lang="zh-CN" altLang="en-US" smtClean="0"/>
              <a:pPr>
                <a:defRPr/>
              </a:pPr>
              <a:t>17:22:15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E82B17-F4B9-4E69-BBA1-6349D6D638C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5122" name="Picture 2" descr="L:\QQ图片201711231602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47899" y="1257301"/>
            <a:ext cx="3429000" cy="609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worker\AppData\Roaming\Tencent\Users\1900401522\QQ\WinTemp\RichOle\)G5SDV6AJR5_S`{NPY@`6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09600"/>
            <a:ext cx="3581400" cy="174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34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 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19225"/>
            <a:ext cx="89154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degree of a region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 length of the shortest circuit walking along its every edge (called boundary).  When an edge occurs twice on the boundary, it contributes two to the degree.  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457127"/>
            <a:ext cx="3782704" cy="337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Sum of region degree and  number of edges  </a:t>
            </a:r>
            <a:b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Lemma 2( handshaking ) :  Let  G be a connected planar simple graph with e edges, v vertices,  r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dirty="0">
                            <a:latin typeface="Cambria Math"/>
                            <a:ea typeface="宋体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宋体" pitchFamily="2" charset="-12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1" i="0" dirty="0" smtClean="0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1" dirty="0">
                            <a:latin typeface="Cambria Math"/>
                            <a:ea typeface="宋体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宋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dirty="0">
                            <a:latin typeface="Cambria Math"/>
                            <a:ea typeface="宋体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宋体" pitchFamily="2" charset="-122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. </a:t>
                </a:r>
              </a:p>
              <a:p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If  v </a:t>
                </a:r>
                <a:r>
                  <a:rPr lang="en-US" altLang="zh-CN" b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≥ 3,  then</a:t>
                </a:r>
              </a:p>
              <a:p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</a:t>
                </a:r>
              </a:p>
              <a:p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Proof: each edge contributes 2 degrees in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0" r="-2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0281A-6750-4DD9-9D8A-04C4649A85B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93860005"/>
              </p:ext>
            </p:extLst>
          </p:nvPr>
        </p:nvGraphicFramePr>
        <p:xfrm>
          <a:off x="3962400" y="3048000"/>
          <a:ext cx="23161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8" name="Equation" r:id="rId4" imgW="990360" imgH="431640" progId="Equation.DSMT4">
                  <p:embed/>
                </p:oleObj>
              </mc:Choice>
              <mc:Fallback>
                <p:oleObj name="Equation" r:id="rId4" imgW="99036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48000"/>
                        <a:ext cx="231616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03289"/>
              </p:ext>
            </p:extLst>
          </p:nvPr>
        </p:nvGraphicFramePr>
        <p:xfrm>
          <a:off x="2286000" y="4876800"/>
          <a:ext cx="1447800" cy="911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9" name="Equation" r:id="rId6" imgW="685800" imgH="431640" progId="Equation.DSMT4">
                  <p:embed/>
                </p:oleObj>
              </mc:Choice>
              <mc:Fallback>
                <p:oleObj name="Equation" r:id="rId6" imgW="685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0" y="4876800"/>
                        <a:ext cx="1447800" cy="911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020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Region degree</a:t>
            </a:r>
            <a:b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Lemma 1:  Let  G be a connected planar simple graph with e edges, v vertices,  r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dirty="0">
                            <a:latin typeface="Cambria Math"/>
                            <a:ea typeface="宋体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宋体" pitchFamily="2" charset="-12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1" i="0" dirty="0" smtClean="0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1" dirty="0">
                            <a:latin typeface="Cambria Math"/>
                            <a:ea typeface="宋体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宋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dirty="0">
                            <a:latin typeface="Cambria Math"/>
                            <a:ea typeface="宋体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宋体" pitchFamily="2" charset="-122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.  If  v </a:t>
                </a:r>
                <a:r>
                  <a:rPr lang="en-US" altLang="zh-CN" b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≥ 3,  then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0281A-6750-4DD9-9D8A-04C4649A85B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65938120"/>
              </p:ext>
            </p:extLst>
          </p:nvPr>
        </p:nvGraphicFramePr>
        <p:xfrm>
          <a:off x="3124200" y="3276600"/>
          <a:ext cx="24653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4" name="Equation" r:id="rId4" imgW="1054080" imgH="228600" progId="Equation.DSMT4">
                  <p:embed/>
                </p:oleObj>
              </mc:Choice>
              <mc:Fallback>
                <p:oleObj name="Equation" r:id="rId4" imgW="1054080" imgH="228600" progId="Equation.DSMT4">
                  <p:embed/>
                  <p:pic>
                    <p:nvPicPr>
                      <p:cNvPr id="0" name="对象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76600"/>
                        <a:ext cx="246538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B2A4FF-1AF7-46EA-9DC8-F02A5777B7FC}"/>
              </a:ext>
            </a:extLst>
          </p:cNvPr>
          <p:cNvCxnSpPr/>
          <p:nvPr/>
        </p:nvCxnSpPr>
        <p:spPr>
          <a:xfrm>
            <a:off x="1524000" y="4504608"/>
            <a:ext cx="0" cy="1219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7B124E3-1A10-4F2F-AC9D-9323F7221EB7}"/>
              </a:ext>
            </a:extLst>
          </p:cNvPr>
          <p:cNvSpPr/>
          <p:nvPr/>
        </p:nvSpPr>
        <p:spPr>
          <a:xfrm>
            <a:off x="6324600" y="4591486"/>
            <a:ext cx="1219195" cy="117316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931CF7-482B-4DB2-AF36-50B1FC599170}"/>
              </a:ext>
            </a:extLst>
          </p:cNvPr>
          <p:cNvCxnSpPr/>
          <p:nvPr/>
        </p:nvCxnSpPr>
        <p:spPr>
          <a:xfrm>
            <a:off x="1524000" y="5723808"/>
            <a:ext cx="1447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1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Corollary 1</a:t>
            </a:r>
            <a:endParaRPr lang="zh-CN" altLang="en-US" sz="280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7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" y="1419225"/>
                <a:ext cx="8915400" cy="4879975"/>
              </a:xfrm>
            </p:spPr>
            <p:txBody>
              <a:bodyPr/>
              <a:lstStyle/>
              <a:p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Corollary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 1 (necessary condition)</a:t>
                </a: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: If G is a connected planar simple graph with e edges and v vertices where v </a:t>
                </a:r>
                <a:r>
                  <a:rPr lang="en-US" altLang="zh-CN" b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≥ 3, then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              e ≤ 3v -6.</a:t>
                </a:r>
              </a:p>
              <a:p>
                <a:r>
                  <a:rPr lang="en-US" altLang="zh-CN" b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Proof: let  the plane be divided into r regions: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</a:t>
                </a: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dirty="0">
                            <a:latin typeface="Cambria Math"/>
                            <a:ea typeface="宋体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b="1" i="1" dirty="0">
                            <a:latin typeface="Cambria Math"/>
                            <a:ea typeface="宋体" pitchFamily="2" charset="-12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1" dirty="0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1" dirty="0">
                            <a:latin typeface="Cambria Math"/>
                            <a:ea typeface="宋体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b="1" i="1" dirty="0">
                            <a:latin typeface="Cambria Math"/>
                            <a:ea typeface="宋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dirty="0">
                        <a:latin typeface="Cambria Math"/>
                        <a:ea typeface="宋体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dirty="0">
                            <a:latin typeface="Cambria Math"/>
                            <a:ea typeface="宋体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b="1" i="1" dirty="0">
                            <a:latin typeface="Cambria Math"/>
                            <a:ea typeface="宋体" pitchFamily="2" charset="-122"/>
                          </a:rPr>
                          <m:t>𝒓</m:t>
                        </m:r>
                      </m:sub>
                    </m:sSub>
                  </m:oMath>
                </a14:m>
                <a:endParaRPr lang="en-US" altLang="zh-CN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67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" y="1419225"/>
                <a:ext cx="8915400" cy="4879975"/>
              </a:xfrm>
              <a:blipFill rotWithShape="1">
                <a:blip r:embed="rId2"/>
                <a:stretch>
                  <a:fillRect l="-1573" t="-1750" r="-2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4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94DC7-E005-458A-A1AB-6C5B60148609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77E98392-EB4E-4EED-B2AA-D272E67C0D39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Contents</a:t>
            </a:r>
            <a:endParaRPr lang="en-US" altLang="zh-CN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gray">
          <a:xfrm>
            <a:off x="2133600" y="26336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gray">
          <a:xfrm>
            <a:off x="1752600" y="25146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gray">
          <a:xfrm>
            <a:off x="2362200" y="2689225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Introduction of Planar </a:t>
            </a:r>
            <a:r>
              <a:rPr lang="en-US" altLang="zh-CN" sz="1800" b="1" dirty="0"/>
              <a:t>Graph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gray">
          <a:xfrm>
            <a:off x="1906588" y="2613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gray">
          <a:xfrm>
            <a:off x="2133600" y="34718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gray">
          <a:xfrm>
            <a:off x="1752600" y="33528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gray">
          <a:xfrm>
            <a:off x="2438400" y="35274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Euler’s Formula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gray">
          <a:xfrm>
            <a:off x="1906588" y="3451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33" name="AutoShape 4"/>
          <p:cNvSpPr>
            <a:spLocks noChangeArrowheads="1"/>
          </p:cNvSpPr>
          <p:nvPr/>
        </p:nvSpPr>
        <p:spPr bwMode="gray">
          <a:xfrm>
            <a:off x="2133600" y="4287838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4" name="AutoShape 5"/>
          <p:cNvSpPr>
            <a:spLocks noChangeArrowheads="1"/>
          </p:cNvSpPr>
          <p:nvPr/>
        </p:nvSpPr>
        <p:spPr bwMode="gray">
          <a:xfrm>
            <a:off x="1752600" y="4168775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5" name="Text Box 6"/>
          <p:cNvSpPr txBox="1">
            <a:spLocks noChangeArrowheads="1"/>
          </p:cNvSpPr>
          <p:nvPr/>
        </p:nvSpPr>
        <p:spPr bwMode="gray">
          <a:xfrm>
            <a:off x="2362200" y="43434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Kuratowski’s Theorem</a:t>
            </a:r>
          </a:p>
        </p:txBody>
      </p:sp>
      <p:sp>
        <p:nvSpPr>
          <p:cNvPr id="5136" name="Text Box 7"/>
          <p:cNvSpPr txBox="1">
            <a:spLocks noChangeArrowheads="1"/>
          </p:cNvSpPr>
          <p:nvPr/>
        </p:nvSpPr>
        <p:spPr bwMode="gray">
          <a:xfrm>
            <a:off x="1906588" y="42672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Proof</a:t>
            </a:r>
            <a:endParaRPr lang="zh-CN" altLang="en-US" sz="2800" dirty="0">
              <a:ea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94735822"/>
              </p:ext>
            </p:extLst>
          </p:nvPr>
        </p:nvGraphicFramePr>
        <p:xfrm>
          <a:off x="1600200" y="3048000"/>
          <a:ext cx="516434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6" name="Equation" r:id="rId3" imgW="1828800" imgH="431640" progId="Equation.DSMT4">
                  <p:embed/>
                </p:oleObj>
              </mc:Choice>
              <mc:Fallback>
                <p:oleObj name="Equation" r:id="rId3" imgW="1828800" imgH="431640" progId="Equation.DSMT4">
                  <p:embed/>
                  <p:pic>
                    <p:nvPicPr>
                      <p:cNvPr id="0" name="对象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0"/>
                        <a:ext cx="516434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092216"/>
              </p:ext>
            </p:extLst>
          </p:nvPr>
        </p:nvGraphicFramePr>
        <p:xfrm>
          <a:off x="1600200" y="1524000"/>
          <a:ext cx="52578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7" name="Equation" r:id="rId5" imgW="1726920" imgH="431640" progId="Equation.DSMT4">
                  <p:embed/>
                </p:oleObj>
              </mc:Choice>
              <mc:Fallback>
                <p:oleObj name="Equation" r:id="rId5" imgW="1726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1524000"/>
                        <a:ext cx="5257800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546528"/>
              </p:ext>
            </p:extLst>
          </p:nvPr>
        </p:nvGraphicFramePr>
        <p:xfrm>
          <a:off x="1600200" y="4495800"/>
          <a:ext cx="5715000" cy="57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8" name="Equation" r:id="rId7" imgW="2006280" imgH="203040" progId="Equation.DSMT4">
                  <p:embed/>
                </p:oleObj>
              </mc:Choice>
              <mc:Fallback>
                <p:oleObj name="Equation" r:id="rId7" imgW="200628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95800"/>
                        <a:ext cx="5715000" cy="579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44792282"/>
              </p:ext>
            </p:extLst>
          </p:nvPr>
        </p:nvGraphicFramePr>
        <p:xfrm>
          <a:off x="1676399" y="5528534"/>
          <a:ext cx="3429001" cy="750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9" name="Equation" r:id="rId9" imgW="812520" imgH="177480" progId="Equation.DSMT4">
                  <p:embed/>
                </p:oleObj>
              </mc:Choice>
              <mc:Fallback>
                <p:oleObj name="Equation" r:id="rId9" imgW="812520" imgH="177480" progId="Equation.DSMT4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399" y="5528534"/>
                        <a:ext cx="3429001" cy="750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209129"/>
              </p:ext>
            </p:extLst>
          </p:nvPr>
        </p:nvGraphicFramePr>
        <p:xfrm>
          <a:off x="7086600" y="1524000"/>
          <a:ext cx="11430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0" name="Equation" r:id="rId11" imgW="203040" imgH="711000" progId="Equation.DSMT4">
                  <p:embed/>
                </p:oleObj>
              </mc:Choice>
              <mc:Fallback>
                <p:oleObj name="Equation" r:id="rId11" imgW="203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86600" y="1524000"/>
                        <a:ext cx="1143000" cy="400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5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581400"/>
            <a:ext cx="8458200" cy="2743200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Show that K5 is nonplanar using Corollary 1.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Solution: The graph K5 has 5 vertices and 10 edges. Thus, e = 10 and 3v – 6 = 9.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Hence, e ≤3v – 6 is not satisfied.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Therefore, K5 is not planar.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85800"/>
            <a:ext cx="31242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2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Another </a:t>
            </a:r>
            <a:r>
              <a:rPr lang="en-US" altLang="zh-CN" sz="2800" dirty="0">
                <a:ea typeface="宋体" pitchFamily="2" charset="-122"/>
              </a:rPr>
              <a:t>Example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886200"/>
            <a:ext cx="8229600" cy="2565400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graph K3,3 has 6 vertices and 9 edges.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e = 9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≤ 12 =3 * 6 – 6 is satisfied.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However, the satisfied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e ≤3v – 6</a:t>
            </a:r>
            <a:r>
              <a:rPr lang="en-US" altLang="zh-CN" sz="36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does not</a:t>
            </a:r>
            <a:r>
              <a:rPr lang="en-US" altLang="zh-CN" sz="36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imply that a graph is planar.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71600"/>
            <a:ext cx="3429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Corollary 2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5"/>
            <a:ext cx="8305800" cy="1247775"/>
          </a:xfrm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Corollary 2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(necessary condition)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: : If G is a connected planar simple graph, then </a:t>
            </a:r>
          </a:p>
          <a:p>
            <a:pPr marL="0" indent="0">
              <a:buNone/>
            </a:pPr>
            <a:endParaRPr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Proof: we prove it by contradiction. </a:t>
            </a:r>
          </a:p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Assuming                                   ,</a:t>
            </a:r>
          </a:p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That is,                                        .</a:t>
            </a:r>
          </a:p>
          <a:p>
            <a:endParaRPr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However, </a:t>
            </a:r>
          </a:p>
        </p:txBody>
      </p:sp>
      <p:graphicFrame>
        <p:nvGraphicFramePr>
          <p:cNvPr id="1259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138151"/>
              </p:ext>
            </p:extLst>
          </p:nvPr>
        </p:nvGraphicFramePr>
        <p:xfrm>
          <a:off x="1143000" y="4545965"/>
          <a:ext cx="2697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4" name="Equation" r:id="rId3" imgW="1104840" imgH="266400" progId="Equation.DSMT4">
                  <p:embed/>
                </p:oleObj>
              </mc:Choice>
              <mc:Fallback>
                <p:oleObj name="Equation" r:id="rId3" imgW="1104840" imgH="26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45965"/>
                        <a:ext cx="26971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2" name="AutoShape 10"/>
          <p:cNvSpPr>
            <a:spLocks noChangeArrowheads="1"/>
          </p:cNvSpPr>
          <p:nvPr/>
        </p:nvSpPr>
        <p:spPr bwMode="auto">
          <a:xfrm>
            <a:off x="4038600" y="4724400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259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445806"/>
              </p:ext>
            </p:extLst>
          </p:nvPr>
        </p:nvGraphicFramePr>
        <p:xfrm>
          <a:off x="5257800" y="4674669"/>
          <a:ext cx="30670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5" name="Equation" r:id="rId5" imgW="1079280" imgH="177480" progId="Equation.DSMT4">
                  <p:embed/>
                </p:oleObj>
              </mc:Choice>
              <mc:Fallback>
                <p:oleObj name="Equation" r:id="rId5" imgW="107928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674669"/>
                        <a:ext cx="30670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696358"/>
              </p:ext>
            </p:extLst>
          </p:nvPr>
        </p:nvGraphicFramePr>
        <p:xfrm>
          <a:off x="2286000" y="2362200"/>
          <a:ext cx="3133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6" name="Equation" r:id="rId7" imgW="1193760" imgH="203040" progId="Equation.DSMT4">
                  <p:embed/>
                </p:oleObj>
              </mc:Choice>
              <mc:Fallback>
                <p:oleObj name="Equation" r:id="rId7" imgW="1193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2362200"/>
                        <a:ext cx="31337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902252"/>
              </p:ext>
            </p:extLst>
          </p:nvPr>
        </p:nvGraphicFramePr>
        <p:xfrm>
          <a:off x="2581275" y="3352800"/>
          <a:ext cx="2914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7" name="Equation" r:id="rId9" imgW="1295280" imgH="203040" progId="Equation.DSMT4">
                  <p:embed/>
                </p:oleObj>
              </mc:Choice>
              <mc:Fallback>
                <p:oleObj name="Equation" r:id="rId9" imgW="1295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81275" y="3352800"/>
                        <a:ext cx="29146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225340"/>
              </p:ext>
            </p:extLst>
          </p:nvPr>
        </p:nvGraphicFramePr>
        <p:xfrm>
          <a:off x="2590800" y="3962400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8" name="Equation" r:id="rId11" imgW="1218960" imgH="203040" progId="Equation.DSMT4">
                  <p:embed/>
                </p:oleObj>
              </mc:Choice>
              <mc:Fallback>
                <p:oleObj name="Equation" r:id="rId11" imgW="1218960" imgH="203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62400"/>
                        <a:ext cx="274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28190839"/>
              </p:ext>
            </p:extLst>
          </p:nvPr>
        </p:nvGraphicFramePr>
        <p:xfrm>
          <a:off x="2590800" y="5334000"/>
          <a:ext cx="449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9" name="Equation" r:id="rId13" imgW="1498320" imgH="203040" progId="Equation.DSMT4">
                  <p:embed/>
                </p:oleObj>
              </mc:Choice>
              <mc:Fallback>
                <p:oleObj name="Equation" r:id="rId13" imgW="1498320" imgH="20304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34000"/>
                        <a:ext cx="4495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Example  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057400"/>
            <a:ext cx="8458200" cy="1981200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Question: Q</a:t>
            </a:r>
            <a:r>
              <a:rPr lang="en-US" altLang="zh-CN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is   planar?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NO!!!!</a:t>
            </a:r>
          </a:p>
        </p:txBody>
      </p:sp>
    </p:spTree>
    <p:extLst>
      <p:ext uri="{BB962C8B-B14F-4D97-AF65-F5344CB8AC3E}">
        <p14:creationId xmlns:p14="http://schemas.microsoft.com/office/powerpoint/2010/main" val="131488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" y="1419225"/>
                <a:ext cx="8915400" cy="4879975"/>
              </a:xfrm>
            </p:spPr>
            <p:txBody>
              <a:bodyPr/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Lemma 3</a:t>
                </a: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:  Let  G be a connected planar simple graph with e edges, v vertices,  r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dirty="0">
                            <a:latin typeface="Cambria Math"/>
                            <a:ea typeface="宋体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b="1" i="1" dirty="0">
                            <a:latin typeface="Cambria Math"/>
                            <a:ea typeface="宋体" pitchFamily="2" charset="-12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1" dirty="0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1" dirty="0">
                            <a:latin typeface="Cambria Math"/>
                            <a:ea typeface="宋体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b="1" i="1" dirty="0">
                            <a:latin typeface="Cambria Math"/>
                            <a:ea typeface="宋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dirty="0">
                        <a:latin typeface="Cambria Math"/>
                        <a:ea typeface="宋体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dirty="0">
                            <a:latin typeface="Cambria Math"/>
                            <a:ea typeface="宋体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b="1" i="1" dirty="0">
                            <a:latin typeface="Cambria Math"/>
                            <a:ea typeface="宋体" pitchFamily="2" charset="-122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.  If  v </a:t>
                </a:r>
                <a:r>
                  <a:rPr lang="en-US" altLang="zh-CN" b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≥ 3, and no circuits of length 3 then</a:t>
                </a:r>
              </a:p>
              <a:p>
                <a:endParaRPr lang="en-US" altLang="zh-CN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1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" y="1419225"/>
                <a:ext cx="8915400" cy="4879975"/>
              </a:xfrm>
              <a:blipFill rotWithShape="1">
                <a:blip r:embed="rId3"/>
                <a:stretch>
                  <a:fillRect l="-1573" t="-1750" r="-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62365988"/>
              </p:ext>
            </p:extLst>
          </p:nvPr>
        </p:nvGraphicFramePr>
        <p:xfrm>
          <a:off x="2590800" y="3200400"/>
          <a:ext cx="24939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8" name="Equation" r:id="rId4" imgW="1066680" imgH="228600" progId="Equation.DSMT4">
                  <p:embed/>
                </p:oleObj>
              </mc:Choice>
              <mc:Fallback>
                <p:oleObj name="Equation" r:id="rId4" imgW="1066680" imgH="228600" progId="Equation.DSMT4">
                  <p:embed/>
                  <p:pic>
                    <p:nvPicPr>
                      <p:cNvPr id="0" name="对象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0400"/>
                        <a:ext cx="24939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B07C8CA-AB05-4057-90FB-700810BB9BCD}"/>
              </a:ext>
            </a:extLst>
          </p:cNvPr>
          <p:cNvCxnSpPr/>
          <p:nvPr/>
        </p:nvCxnSpPr>
        <p:spPr>
          <a:xfrm>
            <a:off x="1524000" y="4504608"/>
            <a:ext cx="0" cy="1219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5FBB601-1963-4D4F-833F-B6E75E231478}"/>
              </a:ext>
            </a:extLst>
          </p:cNvPr>
          <p:cNvCxnSpPr/>
          <p:nvPr/>
        </p:nvCxnSpPr>
        <p:spPr>
          <a:xfrm>
            <a:off x="1524000" y="5723808"/>
            <a:ext cx="1447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0595671-4310-4E1A-98E1-855B643517F2}"/>
              </a:ext>
            </a:extLst>
          </p:cNvPr>
          <p:cNvSpPr/>
          <p:nvPr/>
        </p:nvSpPr>
        <p:spPr>
          <a:xfrm>
            <a:off x="3532240" y="4504608"/>
            <a:ext cx="1828800" cy="1362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id="{916E193C-1C60-43B4-8652-32DF1682B942}"/>
              </a:ext>
            </a:extLst>
          </p:cNvPr>
          <p:cNvSpPr/>
          <p:nvPr/>
        </p:nvSpPr>
        <p:spPr>
          <a:xfrm>
            <a:off x="6504039" y="4276019"/>
            <a:ext cx="1828800" cy="1676378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Corollary 3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19225"/>
            <a:ext cx="8915400" cy="26955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Corollary 3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(necessary condition)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: If G is a connected planar simple graph has e edges and v vertices with v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≥ 3 and no circuits of length 3, then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e ≤ 2v - 4.</a:t>
            </a:r>
          </a:p>
        </p:txBody>
      </p:sp>
    </p:spTree>
    <p:extLst>
      <p:ext uri="{BB962C8B-B14F-4D97-AF65-F5344CB8AC3E}">
        <p14:creationId xmlns:p14="http://schemas.microsoft.com/office/powerpoint/2010/main" val="3180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Proof</a:t>
            </a:r>
            <a:endParaRPr lang="zh-CN" altLang="en-US" sz="2800" dirty="0">
              <a:ea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39881140"/>
              </p:ext>
            </p:extLst>
          </p:nvPr>
        </p:nvGraphicFramePr>
        <p:xfrm>
          <a:off x="1600200" y="3048000"/>
          <a:ext cx="516434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3" name="Equation" r:id="rId3" imgW="1828800" imgH="431640" progId="Equation.DSMT4">
                  <p:embed/>
                </p:oleObj>
              </mc:Choice>
              <mc:Fallback>
                <p:oleObj name="Equation" r:id="rId3" imgW="182880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0"/>
                        <a:ext cx="516434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86248"/>
              </p:ext>
            </p:extLst>
          </p:nvPr>
        </p:nvGraphicFramePr>
        <p:xfrm>
          <a:off x="1581150" y="1524000"/>
          <a:ext cx="52974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4" name="Equation" r:id="rId5" imgW="1739880" imgH="431640" progId="Equation.DSMT4">
                  <p:embed/>
                </p:oleObj>
              </mc:Choice>
              <mc:Fallback>
                <p:oleObj name="Equation" r:id="rId5" imgW="1739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1150" y="1524000"/>
                        <a:ext cx="5297488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649464"/>
              </p:ext>
            </p:extLst>
          </p:nvPr>
        </p:nvGraphicFramePr>
        <p:xfrm>
          <a:off x="1600200" y="4495800"/>
          <a:ext cx="5715000" cy="57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5" name="Equation" r:id="rId7" imgW="2006280" imgH="203040" progId="Equation.DSMT4">
                  <p:embed/>
                </p:oleObj>
              </mc:Choice>
              <mc:Fallback>
                <p:oleObj name="Equation" r:id="rId7" imgW="2006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95800"/>
                        <a:ext cx="5715000" cy="579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23764290"/>
              </p:ext>
            </p:extLst>
          </p:nvPr>
        </p:nvGraphicFramePr>
        <p:xfrm>
          <a:off x="1524000" y="5486400"/>
          <a:ext cx="42322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6" name="Equation" r:id="rId9" imgW="1002960" imgH="177480" progId="Equation.DSMT4">
                  <p:embed/>
                </p:oleObj>
              </mc:Choice>
              <mc:Fallback>
                <p:oleObj name="Equation" r:id="rId9" imgW="1002960" imgH="177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86400"/>
                        <a:ext cx="42322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912669"/>
              </p:ext>
            </p:extLst>
          </p:nvPr>
        </p:nvGraphicFramePr>
        <p:xfrm>
          <a:off x="7086600" y="1524000"/>
          <a:ext cx="11430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7" name="Equation" r:id="rId11" imgW="203040" imgH="711000" progId="Equation.DSMT4">
                  <p:embed/>
                </p:oleObj>
              </mc:Choice>
              <mc:Fallback>
                <p:oleObj name="Equation" r:id="rId11" imgW="203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86600" y="1524000"/>
                        <a:ext cx="1143000" cy="400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Another </a:t>
            </a:r>
            <a:r>
              <a:rPr lang="en-US" altLang="zh-CN" sz="2800" dirty="0">
                <a:ea typeface="宋体" pitchFamily="2" charset="-122"/>
              </a:rPr>
              <a:t>Example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40200"/>
            <a:ext cx="8229600" cy="1879600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graph K3,3 has 6 vertices and 9 edges.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e = 9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and 2v-4 = 8 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Corollary 3 shows that K3,3 is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nonplanar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62100"/>
            <a:ext cx="3429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533400"/>
            <a:ext cx="7800975" cy="762000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  summary of necessary conditions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2528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85" y="4876800"/>
            <a:ext cx="723528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10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4D55-93E3-4690-894B-CF11ECCAE413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4A6F0500-147A-45D4-9254-E29259872100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615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3124200"/>
            <a:ext cx="3200400" cy="11430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ea typeface="宋体" pitchFamily="2" charset="-122"/>
              </a:rPr>
              <a:t>Introduction of Planar </a:t>
            </a:r>
            <a:r>
              <a:rPr lang="en-US" altLang="zh-CN" b="1" dirty="0">
                <a:ea typeface="宋体" pitchFamily="2" charset="-122"/>
              </a:rPr>
              <a:t>Graph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CN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B7D83AFC-1CD8-4114-8039-518C4FE1727D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40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F557E08F-1E81-4A4F-BB63-F097F3C95030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40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41989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4199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9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43200" y="3124200"/>
            <a:ext cx="3352800" cy="11430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ea typeface="宋体" pitchFamily="2" charset="-122"/>
              </a:rPr>
              <a:t>Kuratowski’s Theorem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Kuratowski’s Theorem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50577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If a graph is planar, so will be any graph obtained by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removing an edge {u, v} and adding a new vertex w with {u, w} and {w, v}.</a:t>
            </a:r>
          </a:p>
          <a:p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This operation is called an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elementary subdivision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初等细分</a:t>
            </a: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C3844AFE-AD9F-4C31-A154-2FA056147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7" y="3097212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BF5E0A15-964F-4E6F-AC93-EB722672F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7" y="4621212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8A04611E-5F7E-4007-81DD-ACB45AEAB9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0137" y="3325812"/>
            <a:ext cx="762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36">
            <a:extLst>
              <a:ext uri="{FF2B5EF4-FFF2-40B4-BE49-F238E27FC236}">
                <a16:creationId xmlns:a16="http://schemas.microsoft.com/office/drawing/2014/main" id="{B74ACFD3-5A0F-417B-83B2-84F6AD58D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01962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 dirty="0">
                <a:latin typeface="Times New Roman" pitchFamily="18" charset="0"/>
              </a:rPr>
              <a:t>u</a:t>
            </a:r>
          </a:p>
        </p:txBody>
      </p:sp>
      <p:sp>
        <p:nvSpPr>
          <p:cNvPr id="8" name="Text Box 38">
            <a:extLst>
              <a:ext uri="{FF2B5EF4-FFF2-40B4-BE49-F238E27FC236}">
                <a16:creationId xmlns:a16="http://schemas.microsoft.com/office/drawing/2014/main" id="{80A23351-A9A9-4EB9-821B-E1DB7616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" y="4803775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 dirty="0">
                <a:latin typeface="Times New Roman" pitchFamily="18" charset="0"/>
              </a:rPr>
              <a:t>v</a:t>
            </a:r>
          </a:p>
        </p:txBody>
      </p:sp>
      <p:grpSp>
        <p:nvGrpSpPr>
          <p:cNvPr id="9" name="Group 79">
            <a:extLst>
              <a:ext uri="{FF2B5EF4-FFF2-40B4-BE49-F238E27FC236}">
                <a16:creationId xmlns:a16="http://schemas.microsoft.com/office/drawing/2014/main" id="{EA0811F8-66C3-496F-A06C-B7EE4B431905}"/>
              </a:ext>
            </a:extLst>
          </p:cNvPr>
          <p:cNvGrpSpPr>
            <a:grpSpLocks/>
          </p:cNvGrpSpPr>
          <p:nvPr/>
        </p:nvGrpSpPr>
        <p:grpSpPr bwMode="auto">
          <a:xfrm>
            <a:off x="4656803" y="2849562"/>
            <a:ext cx="2209800" cy="2381250"/>
            <a:chOff x="3216" y="996"/>
            <a:chExt cx="1392" cy="1500"/>
          </a:xfrm>
        </p:grpSpPr>
        <p:sp>
          <p:nvSpPr>
            <p:cNvPr id="11" name="Oval 25">
              <a:extLst>
                <a:ext uri="{FF2B5EF4-FFF2-40B4-BE49-F238E27FC236}">
                  <a16:creationId xmlns:a16="http://schemas.microsoft.com/office/drawing/2014/main" id="{A2EC6E50-ADF4-4CE3-984D-12E9E9CDA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10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Oval 27">
              <a:extLst>
                <a:ext uri="{FF2B5EF4-FFF2-40B4-BE49-F238E27FC236}">
                  <a16:creationId xmlns:a16="http://schemas.microsoft.com/office/drawing/2014/main" id="{056A2C8C-E035-4AD5-9491-99C28598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06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Line 30">
              <a:extLst>
                <a:ext uri="{FF2B5EF4-FFF2-40B4-BE49-F238E27FC236}">
                  <a16:creationId xmlns:a16="http://schemas.microsoft.com/office/drawing/2014/main" id="{2680DD8B-CCC1-4674-A3F2-7D6E219D0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248"/>
              <a:ext cx="48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41">
              <a:extLst>
                <a:ext uri="{FF2B5EF4-FFF2-40B4-BE49-F238E27FC236}">
                  <a16:creationId xmlns:a16="http://schemas.microsoft.com/office/drawing/2014/main" id="{CD5C735B-74FC-4F3F-8216-2FDFF74B1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99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 dirty="0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23" name="Text Box 43">
              <a:extLst>
                <a:ext uri="{FF2B5EF4-FFF2-40B4-BE49-F238E27FC236}">
                  <a16:creationId xmlns:a16="http://schemas.microsoft.com/office/drawing/2014/main" id="{691967AA-02B6-4708-B861-A9A4DAD9F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31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 dirty="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4" name="Text Box 44">
              <a:extLst>
                <a:ext uri="{FF2B5EF4-FFF2-40B4-BE49-F238E27FC236}">
                  <a16:creationId xmlns:a16="http://schemas.microsoft.com/office/drawing/2014/main" id="{713B1AD2-D16F-4129-8638-FBF8E8D14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227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zh-CN" sz="2200" b="1" dirty="0">
                <a:latin typeface="Times New Roman" pitchFamily="18" charset="0"/>
              </a:endParaRPr>
            </a:p>
          </p:txBody>
        </p:sp>
      </p:grpSp>
      <p:sp>
        <p:nvSpPr>
          <p:cNvPr id="25" name="Oval 46">
            <a:extLst>
              <a:ext uri="{FF2B5EF4-FFF2-40B4-BE49-F238E27FC236}">
                <a16:creationId xmlns:a16="http://schemas.microsoft.com/office/drawing/2014/main" id="{653A237C-9F0C-4CF9-AC8F-E708C067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666" y="3810794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6" name="Text Box 43">
            <a:extLst>
              <a:ext uri="{FF2B5EF4-FFF2-40B4-BE49-F238E27FC236}">
                <a16:creationId xmlns:a16="http://schemas.microsoft.com/office/drawing/2014/main" id="{4D974EAF-FD73-454A-824A-BF9176729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103" y="3597275"/>
            <a:ext cx="3810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 dirty="0">
                <a:latin typeface="Times New Roman" pitchFamily="18" charset="0"/>
              </a:rPr>
              <a:t>w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6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Kuratowski’s Theorem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graphs G1=&lt;V1, E1&gt; and G2=&lt;V2, E2&gt; are called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homeomorphic (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同胚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if they can be obtained from the same graph by a sequence of elementary subdivisions.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Homeomorphic Graphs</a:t>
            </a:r>
          </a:p>
        </p:txBody>
      </p:sp>
      <p:sp>
        <p:nvSpPr>
          <p:cNvPr id="44035" name="Oval 4"/>
          <p:cNvSpPr>
            <a:spLocks noChangeArrowheads="1"/>
          </p:cNvSpPr>
          <p:nvPr/>
        </p:nvSpPr>
        <p:spPr bwMode="auto">
          <a:xfrm>
            <a:off x="14478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2057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G1</a:t>
            </a:r>
          </a:p>
        </p:txBody>
      </p:sp>
      <p:sp>
        <p:nvSpPr>
          <p:cNvPr id="44037" name="Oval 8"/>
          <p:cNvSpPr>
            <a:spLocks noChangeArrowheads="1"/>
          </p:cNvSpPr>
          <p:nvPr/>
        </p:nvSpPr>
        <p:spPr bwMode="auto">
          <a:xfrm>
            <a:off x="609600" y="3200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4038" name="Oval 11"/>
          <p:cNvSpPr>
            <a:spLocks noChangeArrowheads="1"/>
          </p:cNvSpPr>
          <p:nvPr/>
        </p:nvSpPr>
        <p:spPr bwMode="auto">
          <a:xfrm>
            <a:off x="3962400" y="3276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4039" name="Oval 12"/>
          <p:cNvSpPr>
            <a:spLocks noChangeArrowheads="1"/>
          </p:cNvSpPr>
          <p:nvPr/>
        </p:nvSpPr>
        <p:spPr bwMode="auto">
          <a:xfrm>
            <a:off x="31242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4040" name="Line 15"/>
          <p:cNvSpPr>
            <a:spLocks noChangeShapeType="1"/>
          </p:cNvSpPr>
          <p:nvPr/>
        </p:nvSpPr>
        <p:spPr bwMode="auto">
          <a:xfrm flipV="1">
            <a:off x="762000" y="1905000"/>
            <a:ext cx="762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Line 16"/>
          <p:cNvSpPr>
            <a:spLocks noChangeShapeType="1"/>
          </p:cNvSpPr>
          <p:nvPr/>
        </p:nvSpPr>
        <p:spPr bwMode="auto">
          <a:xfrm flipH="1" flipV="1">
            <a:off x="1662113" y="1905000"/>
            <a:ext cx="838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Line 17"/>
          <p:cNvSpPr>
            <a:spLocks noChangeShapeType="1"/>
          </p:cNvSpPr>
          <p:nvPr/>
        </p:nvSpPr>
        <p:spPr bwMode="auto">
          <a:xfrm flipH="1">
            <a:off x="838200" y="1905000"/>
            <a:ext cx="2362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Oval 22"/>
          <p:cNvSpPr>
            <a:spLocks noChangeArrowheads="1"/>
          </p:cNvSpPr>
          <p:nvPr/>
        </p:nvSpPr>
        <p:spPr bwMode="auto">
          <a:xfrm>
            <a:off x="2286000" y="3276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4044" name="Line 23"/>
          <p:cNvSpPr>
            <a:spLocks noChangeShapeType="1"/>
          </p:cNvSpPr>
          <p:nvPr/>
        </p:nvSpPr>
        <p:spPr bwMode="auto">
          <a:xfrm flipV="1">
            <a:off x="2438400" y="1905000"/>
            <a:ext cx="762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Line 24"/>
          <p:cNvSpPr>
            <a:spLocks noChangeShapeType="1"/>
          </p:cNvSpPr>
          <p:nvPr/>
        </p:nvSpPr>
        <p:spPr bwMode="auto">
          <a:xfrm flipH="1" flipV="1">
            <a:off x="3338513" y="1905000"/>
            <a:ext cx="838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Text Box 36"/>
          <p:cNvSpPr txBox="1">
            <a:spLocks noChangeArrowheads="1"/>
          </p:cNvSpPr>
          <p:nvPr/>
        </p:nvSpPr>
        <p:spPr bwMode="auto">
          <a:xfrm>
            <a:off x="1033463" y="158115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a</a:t>
            </a:r>
          </a:p>
        </p:txBody>
      </p:sp>
      <p:sp>
        <p:nvSpPr>
          <p:cNvPr id="44047" name="Text Box 37"/>
          <p:cNvSpPr txBox="1">
            <a:spLocks noChangeArrowheads="1"/>
          </p:cNvSpPr>
          <p:nvPr/>
        </p:nvSpPr>
        <p:spPr bwMode="auto">
          <a:xfrm>
            <a:off x="2667000" y="16002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b</a:t>
            </a:r>
          </a:p>
        </p:txBody>
      </p:sp>
      <p:sp>
        <p:nvSpPr>
          <p:cNvPr id="44048" name="Text Box 38"/>
          <p:cNvSpPr txBox="1">
            <a:spLocks noChangeArrowheads="1"/>
          </p:cNvSpPr>
          <p:nvPr/>
        </p:nvSpPr>
        <p:spPr bwMode="auto">
          <a:xfrm>
            <a:off x="609600" y="33829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c</a:t>
            </a:r>
          </a:p>
        </p:txBody>
      </p:sp>
      <p:sp>
        <p:nvSpPr>
          <p:cNvPr id="44049" name="Text Box 39"/>
          <p:cNvSpPr txBox="1">
            <a:spLocks noChangeArrowheads="1"/>
          </p:cNvSpPr>
          <p:nvPr/>
        </p:nvSpPr>
        <p:spPr bwMode="auto">
          <a:xfrm>
            <a:off x="2286000" y="35353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d</a:t>
            </a:r>
          </a:p>
        </p:txBody>
      </p:sp>
      <p:sp>
        <p:nvSpPr>
          <p:cNvPr id="44050" name="Text Box 40"/>
          <p:cNvSpPr txBox="1">
            <a:spLocks noChangeArrowheads="1"/>
          </p:cNvSpPr>
          <p:nvPr/>
        </p:nvSpPr>
        <p:spPr bwMode="auto">
          <a:xfrm>
            <a:off x="3962400" y="34591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e</a:t>
            </a:r>
          </a:p>
        </p:txBody>
      </p:sp>
      <p:sp>
        <p:nvSpPr>
          <p:cNvPr id="44051" name="Text Box 26"/>
          <p:cNvSpPr txBox="1">
            <a:spLocks noChangeArrowheads="1"/>
          </p:cNvSpPr>
          <p:nvPr/>
        </p:nvSpPr>
        <p:spPr bwMode="auto">
          <a:xfrm>
            <a:off x="6553200" y="1524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G2</a:t>
            </a:r>
          </a:p>
        </p:txBody>
      </p:sp>
      <p:grpSp>
        <p:nvGrpSpPr>
          <p:cNvPr id="44052" name="Group 79"/>
          <p:cNvGrpSpPr>
            <a:grpSpLocks/>
          </p:cNvGrpSpPr>
          <p:nvPr/>
        </p:nvGrpSpPr>
        <p:grpSpPr bwMode="auto">
          <a:xfrm>
            <a:off x="5105400" y="1581150"/>
            <a:ext cx="3886200" cy="2381250"/>
            <a:chOff x="3216" y="996"/>
            <a:chExt cx="2448" cy="1500"/>
          </a:xfrm>
        </p:grpSpPr>
        <p:sp>
          <p:nvSpPr>
            <p:cNvPr id="44085" name="Text Box 45"/>
            <p:cNvSpPr txBox="1">
              <a:spLocks noChangeArrowheads="1"/>
            </p:cNvSpPr>
            <p:nvPr/>
          </p:nvSpPr>
          <p:spPr bwMode="auto">
            <a:xfrm>
              <a:off x="5424" y="2179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4086" name="Oval 25"/>
            <p:cNvSpPr>
              <a:spLocks noChangeArrowheads="1"/>
            </p:cNvSpPr>
            <p:nvPr/>
          </p:nvSpPr>
          <p:spPr bwMode="auto">
            <a:xfrm>
              <a:off x="3744" y="110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87" name="Oval 27"/>
            <p:cNvSpPr>
              <a:spLocks noChangeArrowheads="1"/>
            </p:cNvSpPr>
            <p:nvPr/>
          </p:nvSpPr>
          <p:spPr bwMode="auto">
            <a:xfrm>
              <a:off x="3216" y="206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88" name="Oval 28"/>
            <p:cNvSpPr>
              <a:spLocks noChangeArrowheads="1"/>
            </p:cNvSpPr>
            <p:nvPr/>
          </p:nvSpPr>
          <p:spPr bwMode="auto">
            <a:xfrm>
              <a:off x="5328" y="211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89" name="Oval 29"/>
            <p:cNvSpPr>
              <a:spLocks noChangeArrowheads="1"/>
            </p:cNvSpPr>
            <p:nvPr/>
          </p:nvSpPr>
          <p:spPr bwMode="auto">
            <a:xfrm>
              <a:off x="4800" y="110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90" name="Line 30"/>
            <p:cNvSpPr>
              <a:spLocks noChangeShapeType="1"/>
            </p:cNvSpPr>
            <p:nvPr/>
          </p:nvSpPr>
          <p:spPr bwMode="auto">
            <a:xfrm flipV="1">
              <a:off x="3312" y="1248"/>
              <a:ext cx="48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1" name="Line 31"/>
            <p:cNvSpPr>
              <a:spLocks noChangeShapeType="1"/>
            </p:cNvSpPr>
            <p:nvPr/>
          </p:nvSpPr>
          <p:spPr bwMode="auto">
            <a:xfrm flipH="1" flipV="1">
              <a:off x="3879" y="1248"/>
              <a:ext cx="52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2" name="Line 32"/>
            <p:cNvSpPr>
              <a:spLocks noChangeShapeType="1"/>
            </p:cNvSpPr>
            <p:nvPr/>
          </p:nvSpPr>
          <p:spPr bwMode="auto">
            <a:xfrm flipH="1">
              <a:off x="3360" y="1248"/>
              <a:ext cx="1488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3" name="Oval 33"/>
            <p:cNvSpPr>
              <a:spLocks noChangeArrowheads="1"/>
            </p:cNvSpPr>
            <p:nvPr/>
          </p:nvSpPr>
          <p:spPr bwMode="auto">
            <a:xfrm>
              <a:off x="4272" y="211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94" name="Line 34"/>
            <p:cNvSpPr>
              <a:spLocks noChangeShapeType="1"/>
            </p:cNvSpPr>
            <p:nvPr/>
          </p:nvSpPr>
          <p:spPr bwMode="auto">
            <a:xfrm flipV="1">
              <a:off x="4368" y="1248"/>
              <a:ext cx="48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5" name="Line 35"/>
            <p:cNvSpPr>
              <a:spLocks noChangeShapeType="1"/>
            </p:cNvSpPr>
            <p:nvPr/>
          </p:nvSpPr>
          <p:spPr bwMode="auto">
            <a:xfrm flipH="1" flipV="1">
              <a:off x="4935" y="1248"/>
              <a:ext cx="52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6" name="Text Box 41"/>
            <p:cNvSpPr txBox="1">
              <a:spLocks noChangeArrowheads="1"/>
            </p:cNvSpPr>
            <p:nvPr/>
          </p:nvSpPr>
          <p:spPr bwMode="auto">
            <a:xfrm>
              <a:off x="3579" y="99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97" name="Text Box 42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98" name="Text Box 43"/>
            <p:cNvSpPr txBox="1">
              <a:spLocks noChangeArrowheads="1"/>
            </p:cNvSpPr>
            <p:nvPr/>
          </p:nvSpPr>
          <p:spPr bwMode="auto">
            <a:xfrm>
              <a:off x="3312" y="2131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4099" name="Text Box 44"/>
            <p:cNvSpPr txBox="1">
              <a:spLocks noChangeArrowheads="1"/>
            </p:cNvSpPr>
            <p:nvPr/>
          </p:nvSpPr>
          <p:spPr bwMode="auto">
            <a:xfrm>
              <a:off x="4368" y="2227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37262" name="Oval 46"/>
          <p:cNvSpPr>
            <a:spLocks noChangeArrowheads="1"/>
          </p:cNvSpPr>
          <p:nvPr/>
        </p:nvSpPr>
        <p:spPr bwMode="auto">
          <a:xfrm>
            <a:off x="5562600" y="2438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7263" name="Oval 47"/>
          <p:cNvSpPr>
            <a:spLocks noChangeArrowheads="1"/>
          </p:cNvSpPr>
          <p:nvPr/>
        </p:nvSpPr>
        <p:spPr bwMode="auto">
          <a:xfrm>
            <a:off x="5915025" y="2790825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7264" name="Oval 48"/>
          <p:cNvSpPr>
            <a:spLocks noChangeArrowheads="1"/>
          </p:cNvSpPr>
          <p:nvPr/>
        </p:nvSpPr>
        <p:spPr bwMode="auto">
          <a:xfrm>
            <a:off x="6858000" y="2209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7265" name="Text Box 49"/>
          <p:cNvSpPr txBox="1">
            <a:spLocks noChangeArrowheads="1"/>
          </p:cNvSpPr>
          <p:nvPr/>
        </p:nvSpPr>
        <p:spPr bwMode="auto">
          <a:xfrm>
            <a:off x="5181600" y="21336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 dirty="0">
                <a:latin typeface="Times New Roman" pitchFamily="18" charset="0"/>
              </a:rPr>
              <a:t>f</a:t>
            </a:r>
          </a:p>
        </p:txBody>
      </p:sp>
      <p:sp>
        <p:nvSpPr>
          <p:cNvPr id="137266" name="Text Box 50"/>
          <p:cNvSpPr txBox="1">
            <a:spLocks noChangeArrowheads="1"/>
          </p:cNvSpPr>
          <p:nvPr/>
        </p:nvSpPr>
        <p:spPr bwMode="auto">
          <a:xfrm>
            <a:off x="5867400" y="30480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g</a:t>
            </a:r>
          </a:p>
        </p:txBody>
      </p:sp>
      <p:sp>
        <p:nvSpPr>
          <p:cNvPr id="137267" name="Text Box 51"/>
          <p:cNvSpPr txBox="1">
            <a:spLocks noChangeArrowheads="1"/>
          </p:cNvSpPr>
          <p:nvPr/>
        </p:nvSpPr>
        <p:spPr bwMode="auto">
          <a:xfrm>
            <a:off x="6781800" y="25146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h</a:t>
            </a:r>
          </a:p>
        </p:txBody>
      </p:sp>
      <p:sp>
        <p:nvSpPr>
          <p:cNvPr id="44059" name="Text Box 53"/>
          <p:cNvSpPr txBox="1">
            <a:spLocks noChangeArrowheads="1"/>
          </p:cNvSpPr>
          <p:nvPr/>
        </p:nvSpPr>
        <p:spPr bwMode="auto">
          <a:xfrm>
            <a:off x="1981200" y="40846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G3</a:t>
            </a:r>
          </a:p>
        </p:txBody>
      </p:sp>
      <p:grpSp>
        <p:nvGrpSpPr>
          <p:cNvPr id="44060" name="Group 80"/>
          <p:cNvGrpSpPr>
            <a:grpSpLocks/>
          </p:cNvGrpSpPr>
          <p:nvPr/>
        </p:nvGrpSpPr>
        <p:grpSpPr bwMode="auto">
          <a:xfrm>
            <a:off x="533400" y="4141788"/>
            <a:ext cx="3886200" cy="2381250"/>
            <a:chOff x="336" y="2609"/>
            <a:chExt cx="2448" cy="1500"/>
          </a:xfrm>
        </p:grpSpPr>
        <p:sp>
          <p:nvSpPr>
            <p:cNvPr id="44070" name="Oval 52"/>
            <p:cNvSpPr>
              <a:spLocks noChangeArrowheads="1"/>
            </p:cNvSpPr>
            <p:nvPr/>
          </p:nvSpPr>
          <p:spPr bwMode="auto">
            <a:xfrm>
              <a:off x="864" y="2717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71" name="Oval 54"/>
            <p:cNvSpPr>
              <a:spLocks noChangeArrowheads="1"/>
            </p:cNvSpPr>
            <p:nvPr/>
          </p:nvSpPr>
          <p:spPr bwMode="auto">
            <a:xfrm>
              <a:off x="336" y="3677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72" name="Oval 55"/>
            <p:cNvSpPr>
              <a:spLocks noChangeArrowheads="1"/>
            </p:cNvSpPr>
            <p:nvPr/>
          </p:nvSpPr>
          <p:spPr bwMode="auto">
            <a:xfrm>
              <a:off x="2448" y="3725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73" name="Oval 56"/>
            <p:cNvSpPr>
              <a:spLocks noChangeArrowheads="1"/>
            </p:cNvSpPr>
            <p:nvPr/>
          </p:nvSpPr>
          <p:spPr bwMode="auto">
            <a:xfrm>
              <a:off x="1920" y="2717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74" name="Line 57"/>
            <p:cNvSpPr>
              <a:spLocks noChangeShapeType="1"/>
            </p:cNvSpPr>
            <p:nvPr/>
          </p:nvSpPr>
          <p:spPr bwMode="auto">
            <a:xfrm flipV="1">
              <a:off x="432" y="2861"/>
              <a:ext cx="48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5" name="Line 58"/>
            <p:cNvSpPr>
              <a:spLocks noChangeShapeType="1"/>
            </p:cNvSpPr>
            <p:nvPr/>
          </p:nvSpPr>
          <p:spPr bwMode="auto">
            <a:xfrm flipH="1" flipV="1">
              <a:off x="999" y="2861"/>
              <a:ext cx="52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6" name="Line 59"/>
            <p:cNvSpPr>
              <a:spLocks noChangeShapeType="1"/>
            </p:cNvSpPr>
            <p:nvPr/>
          </p:nvSpPr>
          <p:spPr bwMode="auto">
            <a:xfrm flipH="1">
              <a:off x="480" y="2861"/>
              <a:ext cx="1488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7" name="Oval 60"/>
            <p:cNvSpPr>
              <a:spLocks noChangeArrowheads="1"/>
            </p:cNvSpPr>
            <p:nvPr/>
          </p:nvSpPr>
          <p:spPr bwMode="auto">
            <a:xfrm>
              <a:off x="1392" y="3725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78" name="Line 61"/>
            <p:cNvSpPr>
              <a:spLocks noChangeShapeType="1"/>
            </p:cNvSpPr>
            <p:nvPr/>
          </p:nvSpPr>
          <p:spPr bwMode="auto">
            <a:xfrm flipV="1">
              <a:off x="1488" y="2861"/>
              <a:ext cx="48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9" name="Line 62"/>
            <p:cNvSpPr>
              <a:spLocks noChangeShapeType="1"/>
            </p:cNvSpPr>
            <p:nvPr/>
          </p:nvSpPr>
          <p:spPr bwMode="auto">
            <a:xfrm flipH="1" flipV="1">
              <a:off x="2055" y="2861"/>
              <a:ext cx="52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0" name="Text Box 63"/>
            <p:cNvSpPr txBox="1">
              <a:spLocks noChangeArrowheads="1"/>
            </p:cNvSpPr>
            <p:nvPr/>
          </p:nvSpPr>
          <p:spPr bwMode="auto">
            <a:xfrm>
              <a:off x="699" y="2609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81" name="Text Box 64"/>
            <p:cNvSpPr txBox="1">
              <a:spLocks noChangeArrowheads="1"/>
            </p:cNvSpPr>
            <p:nvPr/>
          </p:nvSpPr>
          <p:spPr bwMode="auto">
            <a:xfrm>
              <a:off x="1728" y="2621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82" name="Text Box 65"/>
            <p:cNvSpPr txBox="1">
              <a:spLocks noChangeArrowheads="1"/>
            </p:cNvSpPr>
            <p:nvPr/>
          </p:nvSpPr>
          <p:spPr bwMode="auto">
            <a:xfrm>
              <a:off x="432" y="3744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4083" name="Text Box 66"/>
            <p:cNvSpPr txBox="1">
              <a:spLocks noChangeArrowheads="1"/>
            </p:cNvSpPr>
            <p:nvPr/>
          </p:nvSpPr>
          <p:spPr bwMode="auto">
            <a:xfrm>
              <a:off x="1488" y="3840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4084" name="Text Box 67"/>
            <p:cNvSpPr txBox="1">
              <a:spLocks noChangeArrowheads="1"/>
            </p:cNvSpPr>
            <p:nvPr/>
          </p:nvSpPr>
          <p:spPr bwMode="auto">
            <a:xfrm>
              <a:off x="2544" y="3792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e</a:t>
              </a:r>
            </a:p>
          </p:txBody>
        </p:sp>
      </p:grpSp>
      <p:sp>
        <p:nvSpPr>
          <p:cNvPr id="137284" name="Oval 68"/>
          <p:cNvSpPr>
            <a:spLocks noChangeArrowheads="1"/>
          </p:cNvSpPr>
          <p:nvPr/>
        </p:nvSpPr>
        <p:spPr bwMode="auto">
          <a:xfrm>
            <a:off x="33528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7285" name="Oval 69"/>
          <p:cNvSpPr>
            <a:spLocks noChangeArrowheads="1"/>
          </p:cNvSpPr>
          <p:nvPr/>
        </p:nvSpPr>
        <p:spPr bwMode="auto">
          <a:xfrm>
            <a:off x="1343025" y="5351463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7286" name="Oval 70"/>
          <p:cNvSpPr>
            <a:spLocks noChangeArrowheads="1"/>
          </p:cNvSpPr>
          <p:nvPr/>
        </p:nvSpPr>
        <p:spPr bwMode="auto">
          <a:xfrm>
            <a:off x="2286000" y="477043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7287" name="Text Box 71"/>
          <p:cNvSpPr txBox="1">
            <a:spLocks noChangeArrowheads="1"/>
          </p:cNvSpPr>
          <p:nvPr/>
        </p:nvSpPr>
        <p:spPr bwMode="auto">
          <a:xfrm>
            <a:off x="3733800" y="47244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k</a:t>
            </a:r>
          </a:p>
        </p:txBody>
      </p:sp>
      <p:sp>
        <p:nvSpPr>
          <p:cNvPr id="137288" name="Text Box 72"/>
          <p:cNvSpPr txBox="1">
            <a:spLocks noChangeArrowheads="1"/>
          </p:cNvSpPr>
          <p:nvPr/>
        </p:nvSpPr>
        <p:spPr bwMode="auto">
          <a:xfrm>
            <a:off x="1295400" y="5608638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g</a:t>
            </a:r>
          </a:p>
        </p:txBody>
      </p:sp>
      <p:sp>
        <p:nvSpPr>
          <p:cNvPr id="137289" name="Text Box 73"/>
          <p:cNvSpPr txBox="1">
            <a:spLocks noChangeArrowheads="1"/>
          </p:cNvSpPr>
          <p:nvPr/>
        </p:nvSpPr>
        <p:spPr bwMode="auto">
          <a:xfrm>
            <a:off x="2209800" y="5075238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i</a:t>
            </a:r>
          </a:p>
        </p:txBody>
      </p:sp>
      <p:sp>
        <p:nvSpPr>
          <p:cNvPr id="137290" name="Oval 74"/>
          <p:cNvSpPr>
            <a:spLocks noChangeArrowheads="1"/>
          </p:cNvSpPr>
          <p:nvPr/>
        </p:nvSpPr>
        <p:spPr bwMode="auto">
          <a:xfrm>
            <a:off x="3657600" y="541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7291" name="Text Box 75"/>
          <p:cNvSpPr txBox="1">
            <a:spLocks noChangeArrowheads="1"/>
          </p:cNvSpPr>
          <p:nvPr/>
        </p:nvSpPr>
        <p:spPr bwMode="auto">
          <a:xfrm>
            <a:off x="4038600" y="52578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j</a:t>
            </a:r>
          </a:p>
        </p:txBody>
      </p:sp>
      <p:sp>
        <p:nvSpPr>
          <p:cNvPr id="137294" name="Rectangle 78"/>
          <p:cNvSpPr>
            <a:spLocks noGrp="1" noChangeArrowheads="1"/>
          </p:cNvSpPr>
          <p:nvPr>
            <p:ph type="body" idx="1"/>
          </p:nvPr>
        </p:nvSpPr>
        <p:spPr>
          <a:xfrm>
            <a:off x="4648200" y="4267200"/>
            <a:ext cx="4191000" cy="2209800"/>
          </a:xfrm>
          <a:noFill/>
        </p:spPr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G2 and G3 are obtained from G1 by elementary subdivisions.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37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62" grpId="0" animBg="1"/>
      <p:bldP spid="137263" grpId="0" animBg="1"/>
      <p:bldP spid="137264" grpId="0" animBg="1"/>
      <p:bldP spid="137265" grpId="0"/>
      <p:bldP spid="137266" grpId="0"/>
      <p:bldP spid="137267" grpId="0"/>
      <p:bldP spid="137284" grpId="0" animBg="1"/>
      <p:bldP spid="137285" grpId="0" animBg="1"/>
      <p:bldP spid="137286" grpId="0" animBg="1"/>
      <p:bldP spid="137287" grpId="0"/>
      <p:bldP spid="137288" grpId="0"/>
      <p:bldP spid="137289" grpId="0"/>
      <p:bldP spid="137290" grpId="0" animBg="1"/>
      <p:bldP spid="137291" grpId="0"/>
      <p:bldP spid="13729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59619" y="130743"/>
            <a:ext cx="8112894" cy="1295400"/>
          </a:xfrm>
        </p:spPr>
        <p:txBody>
          <a:bodyPr/>
          <a:lstStyle/>
          <a:p>
            <a:r>
              <a:rPr lang="en-US" altLang="zh-CN" sz="3600" dirty="0">
                <a:ea typeface="宋体" pitchFamily="2" charset="-122"/>
              </a:rPr>
              <a:t>elementary subdivisions and subgraph.</a:t>
            </a:r>
          </a:p>
        </p:txBody>
      </p:sp>
      <p:sp>
        <p:nvSpPr>
          <p:cNvPr id="44035" name="Oval 4"/>
          <p:cNvSpPr>
            <a:spLocks noChangeArrowheads="1"/>
          </p:cNvSpPr>
          <p:nvPr/>
        </p:nvSpPr>
        <p:spPr bwMode="auto">
          <a:xfrm>
            <a:off x="14478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2057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G1</a:t>
            </a:r>
          </a:p>
        </p:txBody>
      </p:sp>
      <p:sp>
        <p:nvSpPr>
          <p:cNvPr id="44037" name="Oval 8"/>
          <p:cNvSpPr>
            <a:spLocks noChangeArrowheads="1"/>
          </p:cNvSpPr>
          <p:nvPr/>
        </p:nvSpPr>
        <p:spPr bwMode="auto">
          <a:xfrm>
            <a:off x="609600" y="3200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4038" name="Oval 11"/>
          <p:cNvSpPr>
            <a:spLocks noChangeArrowheads="1"/>
          </p:cNvSpPr>
          <p:nvPr/>
        </p:nvSpPr>
        <p:spPr bwMode="auto">
          <a:xfrm>
            <a:off x="3962400" y="3276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4039" name="Oval 12"/>
          <p:cNvSpPr>
            <a:spLocks noChangeArrowheads="1"/>
          </p:cNvSpPr>
          <p:nvPr/>
        </p:nvSpPr>
        <p:spPr bwMode="auto">
          <a:xfrm>
            <a:off x="31242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4040" name="Line 15"/>
          <p:cNvSpPr>
            <a:spLocks noChangeShapeType="1"/>
          </p:cNvSpPr>
          <p:nvPr/>
        </p:nvSpPr>
        <p:spPr bwMode="auto">
          <a:xfrm flipV="1">
            <a:off x="762000" y="1905000"/>
            <a:ext cx="762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Line 16"/>
          <p:cNvSpPr>
            <a:spLocks noChangeShapeType="1"/>
          </p:cNvSpPr>
          <p:nvPr/>
        </p:nvSpPr>
        <p:spPr bwMode="auto">
          <a:xfrm flipH="1" flipV="1">
            <a:off x="1662113" y="1905000"/>
            <a:ext cx="838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Line 17"/>
          <p:cNvSpPr>
            <a:spLocks noChangeShapeType="1"/>
          </p:cNvSpPr>
          <p:nvPr/>
        </p:nvSpPr>
        <p:spPr bwMode="auto">
          <a:xfrm flipH="1">
            <a:off x="838200" y="1905000"/>
            <a:ext cx="2362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Oval 22"/>
          <p:cNvSpPr>
            <a:spLocks noChangeArrowheads="1"/>
          </p:cNvSpPr>
          <p:nvPr/>
        </p:nvSpPr>
        <p:spPr bwMode="auto">
          <a:xfrm>
            <a:off x="2286000" y="3276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4044" name="Line 23"/>
          <p:cNvSpPr>
            <a:spLocks noChangeShapeType="1"/>
          </p:cNvSpPr>
          <p:nvPr/>
        </p:nvSpPr>
        <p:spPr bwMode="auto">
          <a:xfrm flipV="1">
            <a:off x="2438400" y="1905000"/>
            <a:ext cx="762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Line 24"/>
          <p:cNvSpPr>
            <a:spLocks noChangeShapeType="1"/>
          </p:cNvSpPr>
          <p:nvPr/>
        </p:nvSpPr>
        <p:spPr bwMode="auto">
          <a:xfrm flipH="1" flipV="1">
            <a:off x="3338513" y="1905000"/>
            <a:ext cx="838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Text Box 36"/>
          <p:cNvSpPr txBox="1">
            <a:spLocks noChangeArrowheads="1"/>
          </p:cNvSpPr>
          <p:nvPr/>
        </p:nvSpPr>
        <p:spPr bwMode="auto">
          <a:xfrm>
            <a:off x="1033463" y="158115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a</a:t>
            </a:r>
          </a:p>
        </p:txBody>
      </p:sp>
      <p:sp>
        <p:nvSpPr>
          <p:cNvPr id="44047" name="Text Box 37"/>
          <p:cNvSpPr txBox="1">
            <a:spLocks noChangeArrowheads="1"/>
          </p:cNvSpPr>
          <p:nvPr/>
        </p:nvSpPr>
        <p:spPr bwMode="auto">
          <a:xfrm>
            <a:off x="2667000" y="16002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b</a:t>
            </a:r>
          </a:p>
        </p:txBody>
      </p:sp>
      <p:sp>
        <p:nvSpPr>
          <p:cNvPr id="44048" name="Text Box 38"/>
          <p:cNvSpPr txBox="1">
            <a:spLocks noChangeArrowheads="1"/>
          </p:cNvSpPr>
          <p:nvPr/>
        </p:nvSpPr>
        <p:spPr bwMode="auto">
          <a:xfrm>
            <a:off x="609600" y="33829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c</a:t>
            </a:r>
          </a:p>
        </p:txBody>
      </p:sp>
      <p:sp>
        <p:nvSpPr>
          <p:cNvPr id="44049" name="Text Box 39"/>
          <p:cNvSpPr txBox="1">
            <a:spLocks noChangeArrowheads="1"/>
          </p:cNvSpPr>
          <p:nvPr/>
        </p:nvSpPr>
        <p:spPr bwMode="auto">
          <a:xfrm>
            <a:off x="2286000" y="35353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d</a:t>
            </a:r>
          </a:p>
        </p:txBody>
      </p:sp>
      <p:sp>
        <p:nvSpPr>
          <p:cNvPr id="44050" name="Text Box 40"/>
          <p:cNvSpPr txBox="1">
            <a:spLocks noChangeArrowheads="1"/>
          </p:cNvSpPr>
          <p:nvPr/>
        </p:nvSpPr>
        <p:spPr bwMode="auto">
          <a:xfrm>
            <a:off x="3962400" y="34591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e</a:t>
            </a:r>
          </a:p>
        </p:txBody>
      </p:sp>
      <p:sp>
        <p:nvSpPr>
          <p:cNvPr id="44051" name="Text Box 26"/>
          <p:cNvSpPr txBox="1">
            <a:spLocks noChangeArrowheads="1"/>
          </p:cNvSpPr>
          <p:nvPr/>
        </p:nvSpPr>
        <p:spPr bwMode="auto">
          <a:xfrm>
            <a:off x="6553200" y="1524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G2</a:t>
            </a:r>
          </a:p>
        </p:txBody>
      </p:sp>
      <p:grpSp>
        <p:nvGrpSpPr>
          <p:cNvPr id="44052" name="Group 79"/>
          <p:cNvGrpSpPr>
            <a:grpSpLocks/>
          </p:cNvGrpSpPr>
          <p:nvPr/>
        </p:nvGrpSpPr>
        <p:grpSpPr bwMode="auto">
          <a:xfrm>
            <a:off x="5105400" y="1581150"/>
            <a:ext cx="3886200" cy="2381250"/>
            <a:chOff x="3216" y="996"/>
            <a:chExt cx="2448" cy="1500"/>
          </a:xfrm>
        </p:grpSpPr>
        <p:sp>
          <p:nvSpPr>
            <p:cNvPr id="44085" name="Text Box 45"/>
            <p:cNvSpPr txBox="1">
              <a:spLocks noChangeArrowheads="1"/>
            </p:cNvSpPr>
            <p:nvPr/>
          </p:nvSpPr>
          <p:spPr bwMode="auto">
            <a:xfrm>
              <a:off x="5424" y="2179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4086" name="Oval 25"/>
            <p:cNvSpPr>
              <a:spLocks noChangeArrowheads="1"/>
            </p:cNvSpPr>
            <p:nvPr/>
          </p:nvSpPr>
          <p:spPr bwMode="auto">
            <a:xfrm>
              <a:off x="3744" y="110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87" name="Oval 27"/>
            <p:cNvSpPr>
              <a:spLocks noChangeArrowheads="1"/>
            </p:cNvSpPr>
            <p:nvPr/>
          </p:nvSpPr>
          <p:spPr bwMode="auto">
            <a:xfrm>
              <a:off x="3216" y="206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88" name="Oval 28"/>
            <p:cNvSpPr>
              <a:spLocks noChangeArrowheads="1"/>
            </p:cNvSpPr>
            <p:nvPr/>
          </p:nvSpPr>
          <p:spPr bwMode="auto">
            <a:xfrm>
              <a:off x="5328" y="211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89" name="Oval 29"/>
            <p:cNvSpPr>
              <a:spLocks noChangeArrowheads="1"/>
            </p:cNvSpPr>
            <p:nvPr/>
          </p:nvSpPr>
          <p:spPr bwMode="auto">
            <a:xfrm>
              <a:off x="4800" y="110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90" name="Line 30"/>
            <p:cNvSpPr>
              <a:spLocks noChangeShapeType="1"/>
            </p:cNvSpPr>
            <p:nvPr/>
          </p:nvSpPr>
          <p:spPr bwMode="auto">
            <a:xfrm flipV="1">
              <a:off x="3312" y="1248"/>
              <a:ext cx="48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1" name="Line 31"/>
            <p:cNvSpPr>
              <a:spLocks noChangeShapeType="1"/>
            </p:cNvSpPr>
            <p:nvPr/>
          </p:nvSpPr>
          <p:spPr bwMode="auto">
            <a:xfrm flipH="1" flipV="1">
              <a:off x="3879" y="1248"/>
              <a:ext cx="52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2" name="Line 32"/>
            <p:cNvSpPr>
              <a:spLocks noChangeShapeType="1"/>
            </p:cNvSpPr>
            <p:nvPr/>
          </p:nvSpPr>
          <p:spPr bwMode="auto">
            <a:xfrm flipH="1">
              <a:off x="3360" y="1248"/>
              <a:ext cx="1488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3" name="Oval 33"/>
            <p:cNvSpPr>
              <a:spLocks noChangeArrowheads="1"/>
            </p:cNvSpPr>
            <p:nvPr/>
          </p:nvSpPr>
          <p:spPr bwMode="auto">
            <a:xfrm>
              <a:off x="4272" y="211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94" name="Line 34"/>
            <p:cNvSpPr>
              <a:spLocks noChangeShapeType="1"/>
            </p:cNvSpPr>
            <p:nvPr/>
          </p:nvSpPr>
          <p:spPr bwMode="auto">
            <a:xfrm flipV="1">
              <a:off x="4368" y="1248"/>
              <a:ext cx="48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5" name="Line 35"/>
            <p:cNvSpPr>
              <a:spLocks noChangeShapeType="1"/>
            </p:cNvSpPr>
            <p:nvPr/>
          </p:nvSpPr>
          <p:spPr bwMode="auto">
            <a:xfrm flipH="1" flipV="1">
              <a:off x="4935" y="1248"/>
              <a:ext cx="52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6" name="Text Box 41"/>
            <p:cNvSpPr txBox="1">
              <a:spLocks noChangeArrowheads="1"/>
            </p:cNvSpPr>
            <p:nvPr/>
          </p:nvSpPr>
          <p:spPr bwMode="auto">
            <a:xfrm>
              <a:off x="3579" y="99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97" name="Text Box 42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98" name="Text Box 43"/>
            <p:cNvSpPr txBox="1">
              <a:spLocks noChangeArrowheads="1"/>
            </p:cNvSpPr>
            <p:nvPr/>
          </p:nvSpPr>
          <p:spPr bwMode="auto">
            <a:xfrm>
              <a:off x="3312" y="2131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4099" name="Text Box 44"/>
            <p:cNvSpPr txBox="1">
              <a:spLocks noChangeArrowheads="1"/>
            </p:cNvSpPr>
            <p:nvPr/>
          </p:nvSpPr>
          <p:spPr bwMode="auto">
            <a:xfrm>
              <a:off x="4368" y="2227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37262" name="Oval 46"/>
          <p:cNvSpPr>
            <a:spLocks noChangeArrowheads="1"/>
          </p:cNvSpPr>
          <p:nvPr/>
        </p:nvSpPr>
        <p:spPr bwMode="auto">
          <a:xfrm>
            <a:off x="5562600" y="2438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7263" name="Oval 47"/>
          <p:cNvSpPr>
            <a:spLocks noChangeArrowheads="1"/>
          </p:cNvSpPr>
          <p:nvPr/>
        </p:nvSpPr>
        <p:spPr bwMode="auto">
          <a:xfrm>
            <a:off x="5915025" y="2790825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7264" name="Oval 48"/>
          <p:cNvSpPr>
            <a:spLocks noChangeArrowheads="1"/>
          </p:cNvSpPr>
          <p:nvPr/>
        </p:nvSpPr>
        <p:spPr bwMode="auto">
          <a:xfrm>
            <a:off x="6858000" y="2209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7265" name="Text Box 49"/>
          <p:cNvSpPr txBox="1">
            <a:spLocks noChangeArrowheads="1"/>
          </p:cNvSpPr>
          <p:nvPr/>
        </p:nvSpPr>
        <p:spPr bwMode="auto">
          <a:xfrm>
            <a:off x="5181600" y="21336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f</a:t>
            </a:r>
          </a:p>
        </p:txBody>
      </p:sp>
      <p:sp>
        <p:nvSpPr>
          <p:cNvPr id="137266" name="Text Box 50"/>
          <p:cNvSpPr txBox="1">
            <a:spLocks noChangeArrowheads="1"/>
          </p:cNvSpPr>
          <p:nvPr/>
        </p:nvSpPr>
        <p:spPr bwMode="auto">
          <a:xfrm>
            <a:off x="5867400" y="30480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g</a:t>
            </a:r>
          </a:p>
        </p:txBody>
      </p:sp>
      <p:sp>
        <p:nvSpPr>
          <p:cNvPr id="137267" name="Text Box 51"/>
          <p:cNvSpPr txBox="1">
            <a:spLocks noChangeArrowheads="1"/>
          </p:cNvSpPr>
          <p:nvPr/>
        </p:nvSpPr>
        <p:spPr bwMode="auto">
          <a:xfrm>
            <a:off x="6781800" y="25146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h</a:t>
            </a:r>
          </a:p>
        </p:txBody>
      </p:sp>
      <p:sp>
        <p:nvSpPr>
          <p:cNvPr id="137294" name="Rectangle 78"/>
          <p:cNvSpPr>
            <a:spLocks noGrp="1" noChangeArrowheads="1"/>
          </p:cNvSpPr>
          <p:nvPr>
            <p:ph type="body" idx="1"/>
          </p:nvPr>
        </p:nvSpPr>
        <p:spPr>
          <a:xfrm>
            <a:off x="1295400" y="4267200"/>
            <a:ext cx="7543800" cy="838200"/>
          </a:xfrm>
          <a:noFill/>
        </p:spPr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G1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b="1" dirty="0">
                <a:ea typeface="宋体" pitchFamily="2" charset="-122"/>
              </a:rPr>
              <a:t> G2 ?</a:t>
            </a:r>
          </a:p>
          <a:p>
            <a:endParaRPr lang="en-US" altLang="zh-CN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9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9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839200" cy="4879975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Theorem 2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graph is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nonplanar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it contains a subgraph homeomorphic to K3,3 or K5.</a:t>
            </a:r>
          </a:p>
          <a:p>
            <a:pPr marL="0" indent="0"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Corollary 4,5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graph is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planar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it does not contains any subgraph homeomorphic to K3,3 or K5.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graph is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planar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it does not contains  K3,3 or K5   as subgraph. 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800975" cy="563563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7</a:t>
            </a:r>
          </a:p>
        </p:txBody>
      </p:sp>
      <p:sp>
        <p:nvSpPr>
          <p:cNvPr id="46083" name="Text Box 14"/>
          <p:cNvSpPr txBox="1">
            <a:spLocks noChangeArrowheads="1"/>
          </p:cNvSpPr>
          <p:nvPr/>
        </p:nvSpPr>
        <p:spPr bwMode="auto">
          <a:xfrm>
            <a:off x="1066800" y="12493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a</a:t>
            </a:r>
          </a:p>
        </p:txBody>
      </p:sp>
      <p:sp>
        <p:nvSpPr>
          <p:cNvPr id="46084" name="Text Box 15"/>
          <p:cNvSpPr txBox="1">
            <a:spLocks noChangeArrowheads="1"/>
          </p:cNvSpPr>
          <p:nvPr/>
        </p:nvSpPr>
        <p:spPr bwMode="auto">
          <a:xfrm>
            <a:off x="2743200" y="12954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b</a:t>
            </a:r>
          </a:p>
        </p:txBody>
      </p:sp>
      <p:sp>
        <p:nvSpPr>
          <p:cNvPr id="139331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304800" y="5181600"/>
            <a:ext cx="8610600" cy="1524000"/>
          </a:xfrm>
          <a:noFill/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G  is planar?</a:t>
            </a:r>
          </a:p>
        </p:txBody>
      </p:sp>
      <p:sp>
        <p:nvSpPr>
          <p:cNvPr id="46086" name="Oval 3"/>
          <p:cNvSpPr>
            <a:spLocks noChangeArrowheads="1"/>
          </p:cNvSpPr>
          <p:nvPr/>
        </p:nvSpPr>
        <p:spPr bwMode="auto">
          <a:xfrm>
            <a:off x="10668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087" name="Text Box 4"/>
          <p:cNvSpPr txBox="1">
            <a:spLocks noChangeArrowheads="1"/>
          </p:cNvSpPr>
          <p:nvPr/>
        </p:nvSpPr>
        <p:spPr bwMode="auto">
          <a:xfrm>
            <a:off x="1676400" y="4572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G</a:t>
            </a:r>
          </a:p>
        </p:txBody>
      </p:sp>
      <p:sp>
        <p:nvSpPr>
          <p:cNvPr id="46088" name="Oval 5"/>
          <p:cNvSpPr>
            <a:spLocks noChangeArrowheads="1"/>
          </p:cNvSpPr>
          <p:nvPr/>
        </p:nvSpPr>
        <p:spPr bwMode="auto">
          <a:xfrm>
            <a:off x="533400" y="3429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089" name="Oval 6"/>
          <p:cNvSpPr>
            <a:spLocks noChangeArrowheads="1"/>
          </p:cNvSpPr>
          <p:nvPr/>
        </p:nvSpPr>
        <p:spPr bwMode="auto">
          <a:xfrm>
            <a:off x="3581400" y="3276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090" name="Oval 7"/>
          <p:cNvSpPr>
            <a:spLocks noChangeArrowheads="1"/>
          </p:cNvSpPr>
          <p:nvPr/>
        </p:nvSpPr>
        <p:spPr bwMode="auto">
          <a:xfrm>
            <a:off x="27432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091" name="Line 8"/>
          <p:cNvSpPr>
            <a:spLocks noChangeShapeType="1"/>
          </p:cNvSpPr>
          <p:nvPr/>
        </p:nvSpPr>
        <p:spPr bwMode="auto">
          <a:xfrm flipV="1">
            <a:off x="685800" y="1905000"/>
            <a:ext cx="457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2" name="Line 9"/>
          <p:cNvSpPr>
            <a:spLocks noChangeShapeType="1"/>
          </p:cNvSpPr>
          <p:nvPr/>
        </p:nvSpPr>
        <p:spPr bwMode="auto">
          <a:xfrm flipH="1" flipV="1">
            <a:off x="1281113" y="1905000"/>
            <a:ext cx="928687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Line 10"/>
          <p:cNvSpPr>
            <a:spLocks noChangeShapeType="1"/>
          </p:cNvSpPr>
          <p:nvPr/>
        </p:nvSpPr>
        <p:spPr bwMode="auto">
          <a:xfrm flipH="1">
            <a:off x="762000" y="1905000"/>
            <a:ext cx="2057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Oval 11"/>
          <p:cNvSpPr>
            <a:spLocks noChangeArrowheads="1"/>
          </p:cNvSpPr>
          <p:nvPr/>
        </p:nvSpPr>
        <p:spPr bwMode="auto">
          <a:xfrm>
            <a:off x="2057400" y="4114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095" name="Line 12"/>
          <p:cNvSpPr>
            <a:spLocks noChangeShapeType="1"/>
          </p:cNvSpPr>
          <p:nvPr/>
        </p:nvSpPr>
        <p:spPr bwMode="auto">
          <a:xfrm>
            <a:off x="762000" y="3657600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6" name="Line 13"/>
          <p:cNvSpPr>
            <a:spLocks noChangeShapeType="1"/>
          </p:cNvSpPr>
          <p:nvPr/>
        </p:nvSpPr>
        <p:spPr bwMode="auto">
          <a:xfrm flipH="1" flipV="1">
            <a:off x="2957513" y="1905000"/>
            <a:ext cx="838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7" name="Text Box 16"/>
          <p:cNvSpPr txBox="1">
            <a:spLocks noChangeArrowheads="1"/>
          </p:cNvSpPr>
          <p:nvPr/>
        </p:nvSpPr>
        <p:spPr bwMode="auto">
          <a:xfrm>
            <a:off x="457200" y="38100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i</a:t>
            </a:r>
          </a:p>
        </p:txBody>
      </p:sp>
      <p:sp>
        <p:nvSpPr>
          <p:cNvPr id="46098" name="Text Box 17"/>
          <p:cNvSpPr txBox="1">
            <a:spLocks noChangeArrowheads="1"/>
          </p:cNvSpPr>
          <p:nvPr/>
        </p:nvSpPr>
        <p:spPr bwMode="auto">
          <a:xfrm>
            <a:off x="2286000" y="43434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g</a:t>
            </a:r>
          </a:p>
        </p:txBody>
      </p:sp>
      <p:sp>
        <p:nvSpPr>
          <p:cNvPr id="46099" name="Text Box 18"/>
          <p:cNvSpPr txBox="1">
            <a:spLocks noChangeArrowheads="1"/>
          </p:cNvSpPr>
          <p:nvPr/>
        </p:nvSpPr>
        <p:spPr bwMode="auto">
          <a:xfrm>
            <a:off x="3581400" y="34591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c</a:t>
            </a:r>
          </a:p>
        </p:txBody>
      </p:sp>
      <p:sp>
        <p:nvSpPr>
          <p:cNvPr id="46100" name="Text Box 34"/>
          <p:cNvSpPr txBox="1">
            <a:spLocks noChangeArrowheads="1"/>
          </p:cNvSpPr>
          <p:nvPr/>
        </p:nvSpPr>
        <p:spPr bwMode="auto">
          <a:xfrm>
            <a:off x="1524000" y="35814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k</a:t>
            </a:r>
          </a:p>
        </p:txBody>
      </p:sp>
      <p:sp>
        <p:nvSpPr>
          <p:cNvPr id="46101" name="Text Box 41"/>
          <p:cNvSpPr txBox="1">
            <a:spLocks noChangeArrowheads="1"/>
          </p:cNvSpPr>
          <p:nvPr/>
        </p:nvSpPr>
        <p:spPr bwMode="auto">
          <a:xfrm>
            <a:off x="2590800" y="35353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h</a:t>
            </a:r>
          </a:p>
        </p:txBody>
      </p:sp>
      <p:sp>
        <p:nvSpPr>
          <p:cNvPr id="46102" name="Line 68"/>
          <p:cNvSpPr>
            <a:spLocks noChangeShapeType="1"/>
          </p:cNvSpPr>
          <p:nvPr/>
        </p:nvSpPr>
        <p:spPr bwMode="auto">
          <a:xfrm flipV="1">
            <a:off x="2209800" y="1828800"/>
            <a:ext cx="6858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3" name="Line 69"/>
          <p:cNvSpPr>
            <a:spLocks noChangeShapeType="1"/>
          </p:cNvSpPr>
          <p:nvPr/>
        </p:nvSpPr>
        <p:spPr bwMode="auto">
          <a:xfrm flipV="1">
            <a:off x="2286000" y="3505200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4" name="Line 70"/>
          <p:cNvSpPr>
            <a:spLocks noChangeShapeType="1"/>
          </p:cNvSpPr>
          <p:nvPr/>
        </p:nvSpPr>
        <p:spPr bwMode="auto">
          <a:xfrm flipH="1">
            <a:off x="762000" y="3429000"/>
            <a:ext cx="2971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5" name="Line 71"/>
          <p:cNvSpPr>
            <a:spLocks noChangeShapeType="1"/>
          </p:cNvSpPr>
          <p:nvPr/>
        </p:nvSpPr>
        <p:spPr bwMode="auto">
          <a:xfrm flipH="1" flipV="1">
            <a:off x="1295400" y="1828800"/>
            <a:ext cx="2362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6" name="Line 72"/>
          <p:cNvSpPr>
            <a:spLocks noChangeShapeType="1"/>
          </p:cNvSpPr>
          <p:nvPr/>
        </p:nvSpPr>
        <p:spPr bwMode="auto">
          <a:xfrm flipH="1" flipV="1">
            <a:off x="1295400" y="1828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7" name="Oval 73"/>
          <p:cNvSpPr>
            <a:spLocks noChangeArrowheads="1"/>
          </p:cNvSpPr>
          <p:nvPr/>
        </p:nvSpPr>
        <p:spPr bwMode="auto">
          <a:xfrm>
            <a:off x="3200400" y="2438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08" name="Text Box 74"/>
          <p:cNvSpPr txBox="1">
            <a:spLocks noChangeArrowheads="1"/>
          </p:cNvSpPr>
          <p:nvPr/>
        </p:nvSpPr>
        <p:spPr bwMode="auto">
          <a:xfrm>
            <a:off x="2819400" y="22860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j</a:t>
            </a:r>
          </a:p>
        </p:txBody>
      </p:sp>
      <p:sp>
        <p:nvSpPr>
          <p:cNvPr id="46109" name="Oval 75"/>
          <p:cNvSpPr>
            <a:spLocks noChangeArrowheads="1"/>
          </p:cNvSpPr>
          <p:nvPr/>
        </p:nvSpPr>
        <p:spPr bwMode="auto">
          <a:xfrm>
            <a:off x="2819400" y="3733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10" name="Oval 76"/>
          <p:cNvSpPr>
            <a:spLocks noChangeArrowheads="1"/>
          </p:cNvSpPr>
          <p:nvPr/>
        </p:nvSpPr>
        <p:spPr bwMode="auto">
          <a:xfrm>
            <a:off x="1295400" y="3795713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11" name="Freeform 79"/>
          <p:cNvSpPr>
            <a:spLocks/>
          </p:cNvSpPr>
          <p:nvPr/>
        </p:nvSpPr>
        <p:spPr bwMode="auto">
          <a:xfrm>
            <a:off x="2209800" y="3429000"/>
            <a:ext cx="2133600" cy="1295400"/>
          </a:xfrm>
          <a:custGeom>
            <a:avLst/>
            <a:gdLst>
              <a:gd name="T0" fmla="*/ 2147483647 w 1504"/>
              <a:gd name="T1" fmla="*/ 0 h 832"/>
              <a:gd name="T2" fmla="*/ 2147483647 w 1504"/>
              <a:gd name="T3" fmla="*/ 2147483647 h 832"/>
              <a:gd name="T4" fmla="*/ 2147483647 w 1504"/>
              <a:gd name="T5" fmla="*/ 2147483647 h 832"/>
              <a:gd name="T6" fmla="*/ 0 w 1504"/>
              <a:gd name="T7" fmla="*/ 2147483647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1504"/>
              <a:gd name="T13" fmla="*/ 0 h 832"/>
              <a:gd name="T14" fmla="*/ 1504 w 1504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4" h="832">
                <a:moveTo>
                  <a:pt x="960" y="0"/>
                </a:moveTo>
                <a:cubicBezTo>
                  <a:pt x="1232" y="172"/>
                  <a:pt x="1504" y="344"/>
                  <a:pt x="1488" y="480"/>
                </a:cubicBezTo>
                <a:cubicBezTo>
                  <a:pt x="1472" y="616"/>
                  <a:pt x="1112" y="800"/>
                  <a:pt x="864" y="816"/>
                </a:cubicBezTo>
                <a:cubicBezTo>
                  <a:pt x="616" y="832"/>
                  <a:pt x="144" y="624"/>
                  <a:pt x="0" y="57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2" name="Freeform 80"/>
          <p:cNvSpPr>
            <a:spLocks/>
          </p:cNvSpPr>
          <p:nvPr/>
        </p:nvSpPr>
        <p:spPr bwMode="auto">
          <a:xfrm>
            <a:off x="685800" y="3657600"/>
            <a:ext cx="1447800" cy="1028700"/>
          </a:xfrm>
          <a:custGeom>
            <a:avLst/>
            <a:gdLst>
              <a:gd name="T0" fmla="*/ 0 w 912"/>
              <a:gd name="T1" fmla="*/ 0 h 648"/>
              <a:gd name="T2" fmla="*/ 2147483647 w 912"/>
              <a:gd name="T3" fmla="*/ 2147483647 h 648"/>
              <a:gd name="T4" fmla="*/ 2147483647 w 912"/>
              <a:gd name="T5" fmla="*/ 2147483647 h 648"/>
              <a:gd name="T6" fmla="*/ 0 60000 65536"/>
              <a:gd name="T7" fmla="*/ 0 60000 65536"/>
              <a:gd name="T8" fmla="*/ 0 60000 65536"/>
              <a:gd name="T9" fmla="*/ 0 w 912"/>
              <a:gd name="T10" fmla="*/ 0 h 648"/>
              <a:gd name="T11" fmla="*/ 912 w 912"/>
              <a:gd name="T12" fmla="*/ 648 h 6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648">
                <a:moveTo>
                  <a:pt x="0" y="0"/>
                </a:moveTo>
                <a:cubicBezTo>
                  <a:pt x="20" y="252"/>
                  <a:pt x="40" y="504"/>
                  <a:pt x="192" y="576"/>
                </a:cubicBezTo>
                <a:cubicBezTo>
                  <a:pt x="344" y="648"/>
                  <a:pt x="784" y="448"/>
                  <a:pt x="912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3" name="Oval 81"/>
          <p:cNvSpPr>
            <a:spLocks noChangeArrowheads="1"/>
          </p:cNvSpPr>
          <p:nvPr/>
        </p:nvSpPr>
        <p:spPr bwMode="auto">
          <a:xfrm>
            <a:off x="4114800" y="3886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14" name="Oval 82"/>
          <p:cNvSpPr>
            <a:spLocks noChangeArrowheads="1"/>
          </p:cNvSpPr>
          <p:nvPr/>
        </p:nvSpPr>
        <p:spPr bwMode="auto">
          <a:xfrm>
            <a:off x="3733800" y="4419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15" name="Oval 83"/>
          <p:cNvSpPr>
            <a:spLocks noChangeArrowheads="1"/>
          </p:cNvSpPr>
          <p:nvPr/>
        </p:nvSpPr>
        <p:spPr bwMode="auto">
          <a:xfrm>
            <a:off x="2895600" y="4495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16" name="Text Box 84"/>
          <p:cNvSpPr txBox="1">
            <a:spLocks noChangeArrowheads="1"/>
          </p:cNvSpPr>
          <p:nvPr/>
        </p:nvSpPr>
        <p:spPr bwMode="auto">
          <a:xfrm>
            <a:off x="2971800" y="41148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f</a:t>
            </a:r>
          </a:p>
        </p:txBody>
      </p:sp>
      <p:sp>
        <p:nvSpPr>
          <p:cNvPr id="46117" name="Text Box 85"/>
          <p:cNvSpPr txBox="1">
            <a:spLocks noChangeArrowheads="1"/>
          </p:cNvSpPr>
          <p:nvPr/>
        </p:nvSpPr>
        <p:spPr bwMode="auto">
          <a:xfrm>
            <a:off x="3505200" y="41449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e</a:t>
            </a:r>
          </a:p>
        </p:txBody>
      </p:sp>
      <p:sp>
        <p:nvSpPr>
          <p:cNvPr id="46118" name="Text Box 86"/>
          <p:cNvSpPr txBox="1">
            <a:spLocks noChangeArrowheads="1"/>
          </p:cNvSpPr>
          <p:nvPr/>
        </p:nvSpPr>
        <p:spPr bwMode="auto">
          <a:xfrm>
            <a:off x="3810000" y="38100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3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800975" cy="563563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7</a:t>
            </a:r>
          </a:p>
        </p:txBody>
      </p:sp>
      <p:sp>
        <p:nvSpPr>
          <p:cNvPr id="46083" name="Text Box 14"/>
          <p:cNvSpPr txBox="1">
            <a:spLocks noChangeArrowheads="1"/>
          </p:cNvSpPr>
          <p:nvPr/>
        </p:nvSpPr>
        <p:spPr bwMode="auto">
          <a:xfrm>
            <a:off x="1066800" y="12493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a</a:t>
            </a:r>
          </a:p>
        </p:txBody>
      </p:sp>
      <p:sp>
        <p:nvSpPr>
          <p:cNvPr id="46084" name="Text Box 15"/>
          <p:cNvSpPr txBox="1">
            <a:spLocks noChangeArrowheads="1"/>
          </p:cNvSpPr>
          <p:nvPr/>
        </p:nvSpPr>
        <p:spPr bwMode="auto">
          <a:xfrm>
            <a:off x="2743200" y="12954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b</a:t>
            </a:r>
          </a:p>
        </p:txBody>
      </p:sp>
      <p:sp>
        <p:nvSpPr>
          <p:cNvPr id="139331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304800" y="5181600"/>
            <a:ext cx="8610600" cy="1066800"/>
          </a:xfrm>
          <a:noFill/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Step 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delete 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vetexes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of degree 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G and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H are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homeomorphic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6" name="Oval 3"/>
          <p:cNvSpPr>
            <a:spLocks noChangeArrowheads="1"/>
          </p:cNvSpPr>
          <p:nvPr/>
        </p:nvSpPr>
        <p:spPr bwMode="auto">
          <a:xfrm>
            <a:off x="10668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087" name="Text Box 4"/>
          <p:cNvSpPr txBox="1">
            <a:spLocks noChangeArrowheads="1"/>
          </p:cNvSpPr>
          <p:nvPr/>
        </p:nvSpPr>
        <p:spPr bwMode="auto">
          <a:xfrm>
            <a:off x="1676400" y="4572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G</a:t>
            </a:r>
          </a:p>
        </p:txBody>
      </p:sp>
      <p:sp>
        <p:nvSpPr>
          <p:cNvPr id="46088" name="Oval 5"/>
          <p:cNvSpPr>
            <a:spLocks noChangeArrowheads="1"/>
          </p:cNvSpPr>
          <p:nvPr/>
        </p:nvSpPr>
        <p:spPr bwMode="auto">
          <a:xfrm>
            <a:off x="533400" y="3429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089" name="Oval 6"/>
          <p:cNvSpPr>
            <a:spLocks noChangeArrowheads="1"/>
          </p:cNvSpPr>
          <p:nvPr/>
        </p:nvSpPr>
        <p:spPr bwMode="auto">
          <a:xfrm>
            <a:off x="3581400" y="3276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090" name="Oval 7"/>
          <p:cNvSpPr>
            <a:spLocks noChangeArrowheads="1"/>
          </p:cNvSpPr>
          <p:nvPr/>
        </p:nvSpPr>
        <p:spPr bwMode="auto">
          <a:xfrm>
            <a:off x="27432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091" name="Line 8"/>
          <p:cNvSpPr>
            <a:spLocks noChangeShapeType="1"/>
          </p:cNvSpPr>
          <p:nvPr/>
        </p:nvSpPr>
        <p:spPr bwMode="auto">
          <a:xfrm flipV="1">
            <a:off x="685800" y="1905000"/>
            <a:ext cx="457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2" name="Line 9"/>
          <p:cNvSpPr>
            <a:spLocks noChangeShapeType="1"/>
          </p:cNvSpPr>
          <p:nvPr/>
        </p:nvSpPr>
        <p:spPr bwMode="auto">
          <a:xfrm flipH="1" flipV="1">
            <a:off x="1281113" y="1905000"/>
            <a:ext cx="928687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Line 10"/>
          <p:cNvSpPr>
            <a:spLocks noChangeShapeType="1"/>
          </p:cNvSpPr>
          <p:nvPr/>
        </p:nvSpPr>
        <p:spPr bwMode="auto">
          <a:xfrm flipH="1">
            <a:off x="762000" y="1905000"/>
            <a:ext cx="2057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Oval 11"/>
          <p:cNvSpPr>
            <a:spLocks noChangeArrowheads="1"/>
          </p:cNvSpPr>
          <p:nvPr/>
        </p:nvSpPr>
        <p:spPr bwMode="auto">
          <a:xfrm>
            <a:off x="2057400" y="4114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095" name="Line 12"/>
          <p:cNvSpPr>
            <a:spLocks noChangeShapeType="1"/>
          </p:cNvSpPr>
          <p:nvPr/>
        </p:nvSpPr>
        <p:spPr bwMode="auto">
          <a:xfrm>
            <a:off x="762000" y="3657600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6" name="Line 13"/>
          <p:cNvSpPr>
            <a:spLocks noChangeShapeType="1"/>
          </p:cNvSpPr>
          <p:nvPr/>
        </p:nvSpPr>
        <p:spPr bwMode="auto">
          <a:xfrm flipH="1" flipV="1">
            <a:off x="2957513" y="1905000"/>
            <a:ext cx="838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7" name="Text Box 16"/>
          <p:cNvSpPr txBox="1">
            <a:spLocks noChangeArrowheads="1"/>
          </p:cNvSpPr>
          <p:nvPr/>
        </p:nvSpPr>
        <p:spPr bwMode="auto">
          <a:xfrm>
            <a:off x="457200" y="38100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i</a:t>
            </a:r>
          </a:p>
        </p:txBody>
      </p:sp>
      <p:sp>
        <p:nvSpPr>
          <p:cNvPr id="46098" name="Text Box 17"/>
          <p:cNvSpPr txBox="1">
            <a:spLocks noChangeArrowheads="1"/>
          </p:cNvSpPr>
          <p:nvPr/>
        </p:nvSpPr>
        <p:spPr bwMode="auto">
          <a:xfrm>
            <a:off x="2286000" y="43434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g</a:t>
            </a:r>
          </a:p>
        </p:txBody>
      </p:sp>
      <p:sp>
        <p:nvSpPr>
          <p:cNvPr id="46099" name="Text Box 18"/>
          <p:cNvSpPr txBox="1">
            <a:spLocks noChangeArrowheads="1"/>
          </p:cNvSpPr>
          <p:nvPr/>
        </p:nvSpPr>
        <p:spPr bwMode="auto">
          <a:xfrm>
            <a:off x="3581400" y="34591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c</a:t>
            </a:r>
          </a:p>
        </p:txBody>
      </p:sp>
      <p:sp>
        <p:nvSpPr>
          <p:cNvPr id="46100" name="Text Box 34"/>
          <p:cNvSpPr txBox="1">
            <a:spLocks noChangeArrowheads="1"/>
          </p:cNvSpPr>
          <p:nvPr/>
        </p:nvSpPr>
        <p:spPr bwMode="auto">
          <a:xfrm>
            <a:off x="1524000" y="35814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k</a:t>
            </a:r>
          </a:p>
        </p:txBody>
      </p:sp>
      <p:sp>
        <p:nvSpPr>
          <p:cNvPr id="46101" name="Text Box 41"/>
          <p:cNvSpPr txBox="1">
            <a:spLocks noChangeArrowheads="1"/>
          </p:cNvSpPr>
          <p:nvPr/>
        </p:nvSpPr>
        <p:spPr bwMode="auto">
          <a:xfrm>
            <a:off x="2590800" y="35353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h</a:t>
            </a:r>
          </a:p>
        </p:txBody>
      </p:sp>
      <p:sp>
        <p:nvSpPr>
          <p:cNvPr id="46102" name="Line 68"/>
          <p:cNvSpPr>
            <a:spLocks noChangeShapeType="1"/>
          </p:cNvSpPr>
          <p:nvPr/>
        </p:nvSpPr>
        <p:spPr bwMode="auto">
          <a:xfrm flipV="1">
            <a:off x="2209800" y="1828800"/>
            <a:ext cx="6858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3" name="Line 69"/>
          <p:cNvSpPr>
            <a:spLocks noChangeShapeType="1"/>
          </p:cNvSpPr>
          <p:nvPr/>
        </p:nvSpPr>
        <p:spPr bwMode="auto">
          <a:xfrm flipV="1">
            <a:off x="2286000" y="3505200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4" name="Line 70"/>
          <p:cNvSpPr>
            <a:spLocks noChangeShapeType="1"/>
          </p:cNvSpPr>
          <p:nvPr/>
        </p:nvSpPr>
        <p:spPr bwMode="auto">
          <a:xfrm flipH="1">
            <a:off x="762000" y="3429000"/>
            <a:ext cx="2971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5" name="Line 71"/>
          <p:cNvSpPr>
            <a:spLocks noChangeShapeType="1"/>
          </p:cNvSpPr>
          <p:nvPr/>
        </p:nvSpPr>
        <p:spPr bwMode="auto">
          <a:xfrm flipH="1" flipV="1">
            <a:off x="1295400" y="1828800"/>
            <a:ext cx="2362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6" name="Line 72"/>
          <p:cNvSpPr>
            <a:spLocks noChangeShapeType="1"/>
          </p:cNvSpPr>
          <p:nvPr/>
        </p:nvSpPr>
        <p:spPr bwMode="auto">
          <a:xfrm flipH="1" flipV="1">
            <a:off x="1295400" y="1828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7" name="Oval 73"/>
          <p:cNvSpPr>
            <a:spLocks noChangeArrowheads="1"/>
          </p:cNvSpPr>
          <p:nvPr/>
        </p:nvSpPr>
        <p:spPr bwMode="auto">
          <a:xfrm>
            <a:off x="3200400" y="2438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08" name="Text Box 74"/>
          <p:cNvSpPr txBox="1">
            <a:spLocks noChangeArrowheads="1"/>
          </p:cNvSpPr>
          <p:nvPr/>
        </p:nvSpPr>
        <p:spPr bwMode="auto">
          <a:xfrm>
            <a:off x="2819400" y="22860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j</a:t>
            </a:r>
          </a:p>
        </p:txBody>
      </p:sp>
      <p:sp>
        <p:nvSpPr>
          <p:cNvPr id="46109" name="Oval 75"/>
          <p:cNvSpPr>
            <a:spLocks noChangeArrowheads="1"/>
          </p:cNvSpPr>
          <p:nvPr/>
        </p:nvSpPr>
        <p:spPr bwMode="auto">
          <a:xfrm>
            <a:off x="2819400" y="3733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10" name="Oval 76"/>
          <p:cNvSpPr>
            <a:spLocks noChangeArrowheads="1"/>
          </p:cNvSpPr>
          <p:nvPr/>
        </p:nvSpPr>
        <p:spPr bwMode="auto">
          <a:xfrm>
            <a:off x="1295400" y="3795713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11" name="Freeform 79"/>
          <p:cNvSpPr>
            <a:spLocks/>
          </p:cNvSpPr>
          <p:nvPr/>
        </p:nvSpPr>
        <p:spPr bwMode="auto">
          <a:xfrm>
            <a:off x="2209800" y="3429000"/>
            <a:ext cx="2133600" cy="1295400"/>
          </a:xfrm>
          <a:custGeom>
            <a:avLst/>
            <a:gdLst>
              <a:gd name="T0" fmla="*/ 2147483647 w 1504"/>
              <a:gd name="T1" fmla="*/ 0 h 832"/>
              <a:gd name="T2" fmla="*/ 2147483647 w 1504"/>
              <a:gd name="T3" fmla="*/ 2147483647 h 832"/>
              <a:gd name="T4" fmla="*/ 2147483647 w 1504"/>
              <a:gd name="T5" fmla="*/ 2147483647 h 832"/>
              <a:gd name="T6" fmla="*/ 0 w 1504"/>
              <a:gd name="T7" fmla="*/ 2147483647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1504"/>
              <a:gd name="T13" fmla="*/ 0 h 832"/>
              <a:gd name="T14" fmla="*/ 1504 w 1504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4" h="832">
                <a:moveTo>
                  <a:pt x="960" y="0"/>
                </a:moveTo>
                <a:cubicBezTo>
                  <a:pt x="1232" y="172"/>
                  <a:pt x="1504" y="344"/>
                  <a:pt x="1488" y="480"/>
                </a:cubicBezTo>
                <a:cubicBezTo>
                  <a:pt x="1472" y="616"/>
                  <a:pt x="1112" y="800"/>
                  <a:pt x="864" y="816"/>
                </a:cubicBezTo>
                <a:cubicBezTo>
                  <a:pt x="616" y="832"/>
                  <a:pt x="144" y="624"/>
                  <a:pt x="0" y="57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2" name="Freeform 80"/>
          <p:cNvSpPr>
            <a:spLocks/>
          </p:cNvSpPr>
          <p:nvPr/>
        </p:nvSpPr>
        <p:spPr bwMode="auto">
          <a:xfrm>
            <a:off x="685800" y="3657600"/>
            <a:ext cx="1447800" cy="1028700"/>
          </a:xfrm>
          <a:custGeom>
            <a:avLst/>
            <a:gdLst>
              <a:gd name="T0" fmla="*/ 0 w 912"/>
              <a:gd name="T1" fmla="*/ 0 h 648"/>
              <a:gd name="T2" fmla="*/ 2147483647 w 912"/>
              <a:gd name="T3" fmla="*/ 2147483647 h 648"/>
              <a:gd name="T4" fmla="*/ 2147483647 w 912"/>
              <a:gd name="T5" fmla="*/ 2147483647 h 648"/>
              <a:gd name="T6" fmla="*/ 0 60000 65536"/>
              <a:gd name="T7" fmla="*/ 0 60000 65536"/>
              <a:gd name="T8" fmla="*/ 0 60000 65536"/>
              <a:gd name="T9" fmla="*/ 0 w 912"/>
              <a:gd name="T10" fmla="*/ 0 h 648"/>
              <a:gd name="T11" fmla="*/ 912 w 912"/>
              <a:gd name="T12" fmla="*/ 648 h 6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648">
                <a:moveTo>
                  <a:pt x="0" y="0"/>
                </a:moveTo>
                <a:cubicBezTo>
                  <a:pt x="20" y="252"/>
                  <a:pt x="40" y="504"/>
                  <a:pt x="192" y="576"/>
                </a:cubicBezTo>
                <a:cubicBezTo>
                  <a:pt x="344" y="648"/>
                  <a:pt x="784" y="448"/>
                  <a:pt x="912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3" name="Oval 81"/>
          <p:cNvSpPr>
            <a:spLocks noChangeArrowheads="1"/>
          </p:cNvSpPr>
          <p:nvPr/>
        </p:nvSpPr>
        <p:spPr bwMode="auto">
          <a:xfrm>
            <a:off x="4114800" y="3886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14" name="Oval 82"/>
          <p:cNvSpPr>
            <a:spLocks noChangeArrowheads="1"/>
          </p:cNvSpPr>
          <p:nvPr/>
        </p:nvSpPr>
        <p:spPr bwMode="auto">
          <a:xfrm>
            <a:off x="3733800" y="4419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15" name="Oval 83"/>
          <p:cNvSpPr>
            <a:spLocks noChangeArrowheads="1"/>
          </p:cNvSpPr>
          <p:nvPr/>
        </p:nvSpPr>
        <p:spPr bwMode="auto">
          <a:xfrm>
            <a:off x="2895600" y="4495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16" name="Text Box 84"/>
          <p:cNvSpPr txBox="1">
            <a:spLocks noChangeArrowheads="1"/>
          </p:cNvSpPr>
          <p:nvPr/>
        </p:nvSpPr>
        <p:spPr bwMode="auto">
          <a:xfrm>
            <a:off x="2971800" y="41148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f</a:t>
            </a:r>
          </a:p>
        </p:txBody>
      </p:sp>
      <p:sp>
        <p:nvSpPr>
          <p:cNvPr id="46117" name="Text Box 85"/>
          <p:cNvSpPr txBox="1">
            <a:spLocks noChangeArrowheads="1"/>
          </p:cNvSpPr>
          <p:nvPr/>
        </p:nvSpPr>
        <p:spPr bwMode="auto">
          <a:xfrm>
            <a:off x="3505200" y="41449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e</a:t>
            </a:r>
          </a:p>
        </p:txBody>
      </p:sp>
      <p:sp>
        <p:nvSpPr>
          <p:cNvPr id="46118" name="Text Box 86"/>
          <p:cNvSpPr txBox="1">
            <a:spLocks noChangeArrowheads="1"/>
          </p:cNvSpPr>
          <p:nvPr/>
        </p:nvSpPr>
        <p:spPr bwMode="auto">
          <a:xfrm>
            <a:off x="3810000" y="38100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d</a:t>
            </a:r>
          </a:p>
        </p:txBody>
      </p:sp>
      <p:sp>
        <p:nvSpPr>
          <p:cNvPr id="46119" name="Text Box 89"/>
          <p:cNvSpPr txBox="1">
            <a:spLocks noChangeArrowheads="1"/>
          </p:cNvSpPr>
          <p:nvPr/>
        </p:nvSpPr>
        <p:spPr bwMode="auto">
          <a:xfrm>
            <a:off x="5638800" y="12954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a</a:t>
            </a:r>
          </a:p>
        </p:txBody>
      </p:sp>
      <p:sp>
        <p:nvSpPr>
          <p:cNvPr id="46120" name="Text Box 90"/>
          <p:cNvSpPr txBox="1">
            <a:spLocks noChangeArrowheads="1"/>
          </p:cNvSpPr>
          <p:nvPr/>
        </p:nvSpPr>
        <p:spPr bwMode="auto">
          <a:xfrm>
            <a:off x="7315200" y="1341438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b</a:t>
            </a:r>
          </a:p>
        </p:txBody>
      </p:sp>
      <p:sp>
        <p:nvSpPr>
          <p:cNvPr id="46121" name="Oval 92"/>
          <p:cNvSpPr>
            <a:spLocks noChangeArrowheads="1"/>
          </p:cNvSpPr>
          <p:nvPr/>
        </p:nvSpPr>
        <p:spPr bwMode="auto">
          <a:xfrm>
            <a:off x="5638800" y="172243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22" name="Text Box 93"/>
          <p:cNvSpPr txBox="1">
            <a:spLocks noChangeArrowheads="1"/>
          </p:cNvSpPr>
          <p:nvPr/>
        </p:nvSpPr>
        <p:spPr bwMode="auto">
          <a:xfrm>
            <a:off x="6248400" y="461803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H</a:t>
            </a:r>
          </a:p>
        </p:txBody>
      </p:sp>
      <p:sp>
        <p:nvSpPr>
          <p:cNvPr id="46123" name="Oval 94"/>
          <p:cNvSpPr>
            <a:spLocks noChangeArrowheads="1"/>
          </p:cNvSpPr>
          <p:nvPr/>
        </p:nvSpPr>
        <p:spPr bwMode="auto">
          <a:xfrm>
            <a:off x="5105400" y="347503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24" name="Oval 95"/>
          <p:cNvSpPr>
            <a:spLocks noChangeArrowheads="1"/>
          </p:cNvSpPr>
          <p:nvPr/>
        </p:nvSpPr>
        <p:spPr bwMode="auto">
          <a:xfrm>
            <a:off x="8153400" y="332263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25" name="Oval 96"/>
          <p:cNvSpPr>
            <a:spLocks noChangeArrowheads="1"/>
          </p:cNvSpPr>
          <p:nvPr/>
        </p:nvSpPr>
        <p:spPr bwMode="auto">
          <a:xfrm>
            <a:off x="7315200" y="172243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26" name="Line 97"/>
          <p:cNvSpPr>
            <a:spLocks noChangeShapeType="1"/>
          </p:cNvSpPr>
          <p:nvPr/>
        </p:nvSpPr>
        <p:spPr bwMode="auto">
          <a:xfrm flipV="1">
            <a:off x="5257800" y="1951038"/>
            <a:ext cx="457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7" name="Line 98"/>
          <p:cNvSpPr>
            <a:spLocks noChangeShapeType="1"/>
          </p:cNvSpPr>
          <p:nvPr/>
        </p:nvSpPr>
        <p:spPr bwMode="auto">
          <a:xfrm flipH="1" flipV="1">
            <a:off x="5853113" y="1951038"/>
            <a:ext cx="928687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8" name="Line 99"/>
          <p:cNvSpPr>
            <a:spLocks noChangeShapeType="1"/>
          </p:cNvSpPr>
          <p:nvPr/>
        </p:nvSpPr>
        <p:spPr bwMode="auto">
          <a:xfrm flipH="1">
            <a:off x="5334000" y="1951038"/>
            <a:ext cx="2057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9" name="Oval 100"/>
          <p:cNvSpPr>
            <a:spLocks noChangeArrowheads="1"/>
          </p:cNvSpPr>
          <p:nvPr/>
        </p:nvSpPr>
        <p:spPr bwMode="auto">
          <a:xfrm>
            <a:off x="6629400" y="416083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30" name="Line 102"/>
          <p:cNvSpPr>
            <a:spLocks noChangeShapeType="1"/>
          </p:cNvSpPr>
          <p:nvPr/>
        </p:nvSpPr>
        <p:spPr bwMode="auto">
          <a:xfrm flipH="1" flipV="1">
            <a:off x="7529513" y="1951038"/>
            <a:ext cx="838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1" name="Text Box 103"/>
          <p:cNvSpPr txBox="1">
            <a:spLocks noChangeArrowheads="1"/>
          </p:cNvSpPr>
          <p:nvPr/>
        </p:nvSpPr>
        <p:spPr bwMode="auto">
          <a:xfrm>
            <a:off x="5029200" y="3856038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i</a:t>
            </a:r>
          </a:p>
        </p:txBody>
      </p:sp>
      <p:sp>
        <p:nvSpPr>
          <p:cNvPr id="46132" name="Text Box 104"/>
          <p:cNvSpPr txBox="1">
            <a:spLocks noChangeArrowheads="1"/>
          </p:cNvSpPr>
          <p:nvPr/>
        </p:nvSpPr>
        <p:spPr bwMode="auto">
          <a:xfrm>
            <a:off x="6858000" y="4389438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g</a:t>
            </a:r>
          </a:p>
        </p:txBody>
      </p:sp>
      <p:sp>
        <p:nvSpPr>
          <p:cNvPr id="46133" name="Text Box 105"/>
          <p:cNvSpPr txBox="1">
            <a:spLocks noChangeArrowheads="1"/>
          </p:cNvSpPr>
          <p:nvPr/>
        </p:nvSpPr>
        <p:spPr bwMode="auto">
          <a:xfrm>
            <a:off x="8153400" y="35052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c</a:t>
            </a:r>
          </a:p>
        </p:txBody>
      </p:sp>
      <p:sp>
        <p:nvSpPr>
          <p:cNvPr id="46134" name="Line 108"/>
          <p:cNvSpPr>
            <a:spLocks noChangeShapeType="1"/>
          </p:cNvSpPr>
          <p:nvPr/>
        </p:nvSpPr>
        <p:spPr bwMode="auto">
          <a:xfrm flipV="1">
            <a:off x="6781800" y="1874838"/>
            <a:ext cx="6858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5" name="Line 110"/>
          <p:cNvSpPr>
            <a:spLocks noChangeShapeType="1"/>
          </p:cNvSpPr>
          <p:nvPr/>
        </p:nvSpPr>
        <p:spPr bwMode="auto">
          <a:xfrm flipH="1">
            <a:off x="5334000" y="3475038"/>
            <a:ext cx="2971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6" name="Line 111"/>
          <p:cNvSpPr>
            <a:spLocks noChangeShapeType="1"/>
          </p:cNvSpPr>
          <p:nvPr/>
        </p:nvSpPr>
        <p:spPr bwMode="auto">
          <a:xfrm flipH="1" flipV="1">
            <a:off x="5867400" y="1874838"/>
            <a:ext cx="2362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7" name="Line 112"/>
          <p:cNvSpPr>
            <a:spLocks noChangeShapeType="1"/>
          </p:cNvSpPr>
          <p:nvPr/>
        </p:nvSpPr>
        <p:spPr bwMode="auto">
          <a:xfrm flipH="1" flipV="1">
            <a:off x="5867400" y="1874838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8" name="Freeform 118"/>
          <p:cNvSpPr>
            <a:spLocks/>
          </p:cNvSpPr>
          <p:nvPr/>
        </p:nvSpPr>
        <p:spPr bwMode="auto">
          <a:xfrm>
            <a:off x="6781800" y="3475038"/>
            <a:ext cx="2133600" cy="1295400"/>
          </a:xfrm>
          <a:custGeom>
            <a:avLst/>
            <a:gdLst>
              <a:gd name="T0" fmla="*/ 2147483647 w 1504"/>
              <a:gd name="T1" fmla="*/ 0 h 832"/>
              <a:gd name="T2" fmla="*/ 2147483647 w 1504"/>
              <a:gd name="T3" fmla="*/ 2147483647 h 832"/>
              <a:gd name="T4" fmla="*/ 2147483647 w 1504"/>
              <a:gd name="T5" fmla="*/ 2147483647 h 832"/>
              <a:gd name="T6" fmla="*/ 0 w 1504"/>
              <a:gd name="T7" fmla="*/ 2147483647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1504"/>
              <a:gd name="T13" fmla="*/ 0 h 832"/>
              <a:gd name="T14" fmla="*/ 1504 w 1504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4" h="832">
                <a:moveTo>
                  <a:pt x="960" y="0"/>
                </a:moveTo>
                <a:cubicBezTo>
                  <a:pt x="1232" y="172"/>
                  <a:pt x="1504" y="344"/>
                  <a:pt x="1488" y="480"/>
                </a:cubicBezTo>
                <a:cubicBezTo>
                  <a:pt x="1472" y="616"/>
                  <a:pt x="1112" y="800"/>
                  <a:pt x="864" y="816"/>
                </a:cubicBezTo>
                <a:cubicBezTo>
                  <a:pt x="616" y="832"/>
                  <a:pt x="144" y="624"/>
                  <a:pt x="0" y="57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9" name="Freeform 119"/>
          <p:cNvSpPr>
            <a:spLocks/>
          </p:cNvSpPr>
          <p:nvPr/>
        </p:nvSpPr>
        <p:spPr bwMode="auto">
          <a:xfrm>
            <a:off x="5257800" y="3703638"/>
            <a:ext cx="1447800" cy="1028700"/>
          </a:xfrm>
          <a:custGeom>
            <a:avLst/>
            <a:gdLst>
              <a:gd name="T0" fmla="*/ 0 w 912"/>
              <a:gd name="T1" fmla="*/ 0 h 648"/>
              <a:gd name="T2" fmla="*/ 2147483647 w 912"/>
              <a:gd name="T3" fmla="*/ 2147483647 h 648"/>
              <a:gd name="T4" fmla="*/ 2147483647 w 912"/>
              <a:gd name="T5" fmla="*/ 2147483647 h 648"/>
              <a:gd name="T6" fmla="*/ 0 60000 65536"/>
              <a:gd name="T7" fmla="*/ 0 60000 65536"/>
              <a:gd name="T8" fmla="*/ 0 60000 65536"/>
              <a:gd name="T9" fmla="*/ 0 w 912"/>
              <a:gd name="T10" fmla="*/ 0 h 648"/>
              <a:gd name="T11" fmla="*/ 912 w 912"/>
              <a:gd name="T12" fmla="*/ 648 h 6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648">
                <a:moveTo>
                  <a:pt x="0" y="0"/>
                </a:moveTo>
                <a:cubicBezTo>
                  <a:pt x="20" y="252"/>
                  <a:pt x="40" y="504"/>
                  <a:pt x="192" y="576"/>
                </a:cubicBezTo>
                <a:cubicBezTo>
                  <a:pt x="344" y="648"/>
                  <a:pt x="784" y="448"/>
                  <a:pt x="912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12">
            <a:extLst>
              <a:ext uri="{FF2B5EF4-FFF2-40B4-BE49-F238E27FC236}">
                <a16:creationId xmlns:a16="http://schemas.microsoft.com/office/drawing/2014/main" id="{AF6ED2D4-5C2D-4AB0-81C2-75D799498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3650457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69">
            <a:extLst>
              <a:ext uri="{FF2B5EF4-FFF2-40B4-BE49-F238E27FC236}">
                <a16:creationId xmlns:a16="http://schemas.microsoft.com/office/drawing/2014/main" id="{1D549F5C-D680-4815-A536-305C36DFA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9188" y="3471555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3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3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800975" cy="563563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7</a:t>
            </a:r>
          </a:p>
        </p:txBody>
      </p:sp>
      <p:sp>
        <p:nvSpPr>
          <p:cNvPr id="46083" name="Text Box 14"/>
          <p:cNvSpPr txBox="1">
            <a:spLocks noChangeArrowheads="1"/>
          </p:cNvSpPr>
          <p:nvPr/>
        </p:nvSpPr>
        <p:spPr bwMode="auto">
          <a:xfrm>
            <a:off x="1066800" y="12493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a</a:t>
            </a:r>
          </a:p>
        </p:txBody>
      </p:sp>
      <p:sp>
        <p:nvSpPr>
          <p:cNvPr id="46084" name="Text Box 15"/>
          <p:cNvSpPr txBox="1">
            <a:spLocks noChangeArrowheads="1"/>
          </p:cNvSpPr>
          <p:nvPr/>
        </p:nvSpPr>
        <p:spPr bwMode="auto">
          <a:xfrm>
            <a:off x="2743200" y="12954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 dirty="0">
                <a:latin typeface="Times New Roman" pitchFamily="18" charset="0"/>
              </a:rPr>
              <a:t>b</a:t>
            </a:r>
          </a:p>
        </p:txBody>
      </p:sp>
      <p:sp>
        <p:nvSpPr>
          <p:cNvPr id="139331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304800" y="5181600"/>
            <a:ext cx="8610600" cy="1127125"/>
          </a:xfrm>
          <a:noFill/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Step 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delete redundant edges. H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 J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7" name="Text Box 4"/>
          <p:cNvSpPr txBox="1">
            <a:spLocks noChangeArrowheads="1"/>
          </p:cNvSpPr>
          <p:nvPr/>
        </p:nvSpPr>
        <p:spPr bwMode="auto">
          <a:xfrm>
            <a:off x="1676400" y="4572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itchFamily="18" charset="0"/>
              </a:rPr>
              <a:t>H</a:t>
            </a:r>
          </a:p>
        </p:txBody>
      </p:sp>
      <p:sp>
        <p:nvSpPr>
          <p:cNvPr id="46119" name="Text Box 89"/>
          <p:cNvSpPr txBox="1">
            <a:spLocks noChangeArrowheads="1"/>
          </p:cNvSpPr>
          <p:nvPr/>
        </p:nvSpPr>
        <p:spPr bwMode="auto">
          <a:xfrm>
            <a:off x="5638800" y="12954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 dirty="0">
                <a:latin typeface="Times New Roman" pitchFamily="18" charset="0"/>
              </a:rPr>
              <a:t>a</a:t>
            </a:r>
          </a:p>
        </p:txBody>
      </p:sp>
      <p:sp>
        <p:nvSpPr>
          <p:cNvPr id="46120" name="Text Box 90"/>
          <p:cNvSpPr txBox="1">
            <a:spLocks noChangeArrowheads="1"/>
          </p:cNvSpPr>
          <p:nvPr/>
        </p:nvSpPr>
        <p:spPr bwMode="auto">
          <a:xfrm>
            <a:off x="7315200" y="1341438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b</a:t>
            </a:r>
          </a:p>
        </p:txBody>
      </p:sp>
      <p:sp>
        <p:nvSpPr>
          <p:cNvPr id="46121" name="Oval 92"/>
          <p:cNvSpPr>
            <a:spLocks noChangeArrowheads="1"/>
          </p:cNvSpPr>
          <p:nvPr/>
        </p:nvSpPr>
        <p:spPr bwMode="auto">
          <a:xfrm>
            <a:off x="5638800" y="172243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22" name="Text Box 93"/>
          <p:cNvSpPr txBox="1">
            <a:spLocks noChangeArrowheads="1"/>
          </p:cNvSpPr>
          <p:nvPr/>
        </p:nvSpPr>
        <p:spPr bwMode="auto">
          <a:xfrm>
            <a:off x="6248400" y="461803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itchFamily="18" charset="0"/>
              </a:rPr>
              <a:t>J</a:t>
            </a:r>
          </a:p>
        </p:txBody>
      </p:sp>
      <p:sp>
        <p:nvSpPr>
          <p:cNvPr id="46123" name="Oval 94"/>
          <p:cNvSpPr>
            <a:spLocks noChangeArrowheads="1"/>
          </p:cNvSpPr>
          <p:nvPr/>
        </p:nvSpPr>
        <p:spPr bwMode="auto">
          <a:xfrm>
            <a:off x="5105400" y="347503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24" name="Oval 95"/>
          <p:cNvSpPr>
            <a:spLocks noChangeArrowheads="1"/>
          </p:cNvSpPr>
          <p:nvPr/>
        </p:nvSpPr>
        <p:spPr bwMode="auto">
          <a:xfrm>
            <a:off x="8153400" y="332263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25" name="Oval 96"/>
          <p:cNvSpPr>
            <a:spLocks noChangeArrowheads="1"/>
          </p:cNvSpPr>
          <p:nvPr/>
        </p:nvSpPr>
        <p:spPr bwMode="auto">
          <a:xfrm>
            <a:off x="7315200" y="172243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26" name="Line 97"/>
          <p:cNvSpPr>
            <a:spLocks noChangeShapeType="1"/>
          </p:cNvSpPr>
          <p:nvPr/>
        </p:nvSpPr>
        <p:spPr bwMode="auto">
          <a:xfrm flipV="1">
            <a:off x="5257800" y="1951038"/>
            <a:ext cx="457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7" name="Line 98"/>
          <p:cNvSpPr>
            <a:spLocks noChangeShapeType="1"/>
          </p:cNvSpPr>
          <p:nvPr/>
        </p:nvSpPr>
        <p:spPr bwMode="auto">
          <a:xfrm flipH="1" flipV="1">
            <a:off x="5853113" y="1951038"/>
            <a:ext cx="928687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8" name="Line 99"/>
          <p:cNvSpPr>
            <a:spLocks noChangeShapeType="1"/>
          </p:cNvSpPr>
          <p:nvPr/>
        </p:nvSpPr>
        <p:spPr bwMode="auto">
          <a:xfrm flipH="1">
            <a:off x="5334000" y="1951038"/>
            <a:ext cx="2057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9" name="Oval 100"/>
          <p:cNvSpPr>
            <a:spLocks noChangeArrowheads="1"/>
          </p:cNvSpPr>
          <p:nvPr/>
        </p:nvSpPr>
        <p:spPr bwMode="auto">
          <a:xfrm>
            <a:off x="6629400" y="416083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130" name="Line 102"/>
          <p:cNvSpPr>
            <a:spLocks noChangeShapeType="1"/>
          </p:cNvSpPr>
          <p:nvPr/>
        </p:nvSpPr>
        <p:spPr bwMode="auto">
          <a:xfrm flipH="1" flipV="1">
            <a:off x="7529513" y="1951038"/>
            <a:ext cx="838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1" name="Text Box 103"/>
          <p:cNvSpPr txBox="1">
            <a:spLocks noChangeArrowheads="1"/>
          </p:cNvSpPr>
          <p:nvPr/>
        </p:nvSpPr>
        <p:spPr bwMode="auto">
          <a:xfrm>
            <a:off x="5029200" y="3856038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i</a:t>
            </a:r>
          </a:p>
        </p:txBody>
      </p:sp>
      <p:sp>
        <p:nvSpPr>
          <p:cNvPr id="46132" name="Text Box 104"/>
          <p:cNvSpPr txBox="1">
            <a:spLocks noChangeArrowheads="1"/>
          </p:cNvSpPr>
          <p:nvPr/>
        </p:nvSpPr>
        <p:spPr bwMode="auto">
          <a:xfrm>
            <a:off x="6858000" y="4389438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g</a:t>
            </a:r>
          </a:p>
        </p:txBody>
      </p:sp>
      <p:sp>
        <p:nvSpPr>
          <p:cNvPr id="46133" name="Text Box 105"/>
          <p:cNvSpPr txBox="1">
            <a:spLocks noChangeArrowheads="1"/>
          </p:cNvSpPr>
          <p:nvPr/>
        </p:nvSpPr>
        <p:spPr bwMode="auto">
          <a:xfrm>
            <a:off x="8153400" y="35052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c</a:t>
            </a:r>
          </a:p>
        </p:txBody>
      </p:sp>
      <p:sp>
        <p:nvSpPr>
          <p:cNvPr id="46134" name="Line 108"/>
          <p:cNvSpPr>
            <a:spLocks noChangeShapeType="1"/>
          </p:cNvSpPr>
          <p:nvPr/>
        </p:nvSpPr>
        <p:spPr bwMode="auto">
          <a:xfrm flipV="1">
            <a:off x="6781800" y="1874838"/>
            <a:ext cx="6858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5" name="Line 110"/>
          <p:cNvSpPr>
            <a:spLocks noChangeShapeType="1"/>
          </p:cNvSpPr>
          <p:nvPr/>
        </p:nvSpPr>
        <p:spPr bwMode="auto">
          <a:xfrm flipH="1">
            <a:off x="5334000" y="3475038"/>
            <a:ext cx="2971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6" name="Line 111"/>
          <p:cNvSpPr>
            <a:spLocks noChangeShapeType="1"/>
          </p:cNvSpPr>
          <p:nvPr/>
        </p:nvSpPr>
        <p:spPr bwMode="auto">
          <a:xfrm flipH="1" flipV="1">
            <a:off x="5867400" y="1874838"/>
            <a:ext cx="2362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7" name="Line 112"/>
          <p:cNvSpPr>
            <a:spLocks noChangeShapeType="1"/>
          </p:cNvSpPr>
          <p:nvPr/>
        </p:nvSpPr>
        <p:spPr bwMode="auto">
          <a:xfrm flipH="1" flipV="1">
            <a:off x="5867400" y="1874838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12">
            <a:extLst>
              <a:ext uri="{FF2B5EF4-FFF2-40B4-BE49-F238E27FC236}">
                <a16:creationId xmlns:a16="http://schemas.microsoft.com/office/drawing/2014/main" id="{AF6ED2D4-5C2D-4AB0-81C2-75D799498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3650457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69">
            <a:extLst>
              <a:ext uri="{FF2B5EF4-FFF2-40B4-BE49-F238E27FC236}">
                <a16:creationId xmlns:a16="http://schemas.microsoft.com/office/drawing/2014/main" id="{1D549F5C-D680-4815-A536-305C36DFA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9188" y="3471555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Oval 92">
            <a:extLst>
              <a:ext uri="{FF2B5EF4-FFF2-40B4-BE49-F238E27FC236}">
                <a16:creationId xmlns:a16="http://schemas.microsoft.com/office/drawing/2014/main" id="{5F429371-9EE8-4A58-B4A3-29545DFE7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383" y="172085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4" name="Oval 94">
            <a:extLst>
              <a:ext uri="{FF2B5EF4-FFF2-40B4-BE49-F238E27FC236}">
                <a16:creationId xmlns:a16="http://schemas.microsoft.com/office/drawing/2014/main" id="{4B09F2E0-859B-4E6B-9F70-E4C76DDA1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83" y="347345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5" name="Oval 95">
            <a:extLst>
              <a:ext uri="{FF2B5EF4-FFF2-40B4-BE49-F238E27FC236}">
                <a16:creationId xmlns:a16="http://schemas.microsoft.com/office/drawing/2014/main" id="{88C1A2C8-1AFF-4D1D-8A67-60B82032A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983" y="332105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9" name="Oval 96">
            <a:extLst>
              <a:ext uri="{FF2B5EF4-FFF2-40B4-BE49-F238E27FC236}">
                <a16:creationId xmlns:a16="http://schemas.microsoft.com/office/drawing/2014/main" id="{1FA0D280-4178-4B80-AE94-0685E32CD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783" y="172085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0" name="Line 97">
            <a:extLst>
              <a:ext uri="{FF2B5EF4-FFF2-40B4-BE49-F238E27FC236}">
                <a16:creationId xmlns:a16="http://schemas.microsoft.com/office/drawing/2014/main" id="{F5EE74A1-38EE-42E8-B54B-D0C17CB3EC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383" y="1949450"/>
            <a:ext cx="457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98">
            <a:extLst>
              <a:ext uri="{FF2B5EF4-FFF2-40B4-BE49-F238E27FC236}">
                <a16:creationId xmlns:a16="http://schemas.microsoft.com/office/drawing/2014/main" id="{9CD0D50F-0A6B-45B7-A52B-6493259A69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04696" y="1949450"/>
            <a:ext cx="928687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99">
            <a:extLst>
              <a:ext uri="{FF2B5EF4-FFF2-40B4-BE49-F238E27FC236}">
                <a16:creationId xmlns:a16="http://schemas.microsoft.com/office/drawing/2014/main" id="{B68F8A2E-A0D6-4AC5-AA41-DA29AC8BB8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583" y="1949450"/>
            <a:ext cx="2057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Oval 100">
            <a:extLst>
              <a:ext uri="{FF2B5EF4-FFF2-40B4-BE49-F238E27FC236}">
                <a16:creationId xmlns:a16="http://schemas.microsoft.com/office/drawing/2014/main" id="{D5503043-C5FF-4563-8C37-76AC5B1A0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983" y="415925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4" name="Line 102">
            <a:extLst>
              <a:ext uri="{FF2B5EF4-FFF2-40B4-BE49-F238E27FC236}">
                <a16:creationId xmlns:a16="http://schemas.microsoft.com/office/drawing/2014/main" id="{DE2B6C77-4647-4D18-8E47-2539696D6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81096" y="1949450"/>
            <a:ext cx="838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Text Box 103">
            <a:extLst>
              <a:ext uri="{FF2B5EF4-FFF2-40B4-BE49-F238E27FC236}">
                <a16:creationId xmlns:a16="http://schemas.microsoft.com/office/drawing/2014/main" id="{5AEA781A-50FB-4FE0-A046-487EF6F85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83" y="3854450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i</a:t>
            </a:r>
          </a:p>
        </p:txBody>
      </p:sp>
      <p:sp>
        <p:nvSpPr>
          <p:cNvPr id="76" name="Text Box 104">
            <a:extLst>
              <a:ext uri="{FF2B5EF4-FFF2-40B4-BE49-F238E27FC236}">
                <a16:creationId xmlns:a16="http://schemas.microsoft.com/office/drawing/2014/main" id="{083D0DA1-6CF4-413F-8838-9A16D896E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583" y="4387850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g</a:t>
            </a:r>
          </a:p>
        </p:txBody>
      </p:sp>
      <p:sp>
        <p:nvSpPr>
          <p:cNvPr id="77" name="Text Box 105">
            <a:extLst>
              <a:ext uri="{FF2B5EF4-FFF2-40B4-BE49-F238E27FC236}">
                <a16:creationId xmlns:a16="http://schemas.microsoft.com/office/drawing/2014/main" id="{DB29D7E8-4CD1-4C8C-93BC-6FAC9C6BC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4983" y="3503612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c</a:t>
            </a:r>
          </a:p>
        </p:txBody>
      </p:sp>
      <p:sp>
        <p:nvSpPr>
          <p:cNvPr id="78" name="Line 108">
            <a:extLst>
              <a:ext uri="{FF2B5EF4-FFF2-40B4-BE49-F238E27FC236}">
                <a16:creationId xmlns:a16="http://schemas.microsoft.com/office/drawing/2014/main" id="{924E3115-69C0-40BE-A919-860044C849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383" y="1873250"/>
            <a:ext cx="6858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110">
            <a:extLst>
              <a:ext uri="{FF2B5EF4-FFF2-40B4-BE49-F238E27FC236}">
                <a16:creationId xmlns:a16="http://schemas.microsoft.com/office/drawing/2014/main" id="{1C2FCDB2-BCB0-4ED4-AD28-77207212FC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583" y="3473450"/>
            <a:ext cx="2971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111">
            <a:extLst>
              <a:ext uri="{FF2B5EF4-FFF2-40B4-BE49-F238E27FC236}">
                <a16:creationId xmlns:a16="http://schemas.microsoft.com/office/drawing/2014/main" id="{BFF5E43A-F823-45C5-ACF1-71C96A0663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18983" y="1873250"/>
            <a:ext cx="2362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112">
            <a:extLst>
              <a:ext uri="{FF2B5EF4-FFF2-40B4-BE49-F238E27FC236}">
                <a16:creationId xmlns:a16="http://schemas.microsoft.com/office/drawing/2014/main" id="{D929295A-8CEC-4F6B-876A-8D102222D4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18983" y="187325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118">
            <a:extLst>
              <a:ext uri="{FF2B5EF4-FFF2-40B4-BE49-F238E27FC236}">
                <a16:creationId xmlns:a16="http://schemas.microsoft.com/office/drawing/2014/main" id="{8CD15A5A-9B4E-4BFA-8E9B-0739FA16C558}"/>
              </a:ext>
            </a:extLst>
          </p:cNvPr>
          <p:cNvSpPr>
            <a:spLocks/>
          </p:cNvSpPr>
          <p:nvPr/>
        </p:nvSpPr>
        <p:spPr bwMode="auto">
          <a:xfrm>
            <a:off x="2233383" y="3473450"/>
            <a:ext cx="2133600" cy="1295400"/>
          </a:xfrm>
          <a:custGeom>
            <a:avLst/>
            <a:gdLst>
              <a:gd name="T0" fmla="*/ 2147483647 w 1504"/>
              <a:gd name="T1" fmla="*/ 0 h 832"/>
              <a:gd name="T2" fmla="*/ 2147483647 w 1504"/>
              <a:gd name="T3" fmla="*/ 2147483647 h 832"/>
              <a:gd name="T4" fmla="*/ 2147483647 w 1504"/>
              <a:gd name="T5" fmla="*/ 2147483647 h 832"/>
              <a:gd name="T6" fmla="*/ 0 w 1504"/>
              <a:gd name="T7" fmla="*/ 2147483647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1504"/>
              <a:gd name="T13" fmla="*/ 0 h 832"/>
              <a:gd name="T14" fmla="*/ 1504 w 1504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4" h="832">
                <a:moveTo>
                  <a:pt x="960" y="0"/>
                </a:moveTo>
                <a:cubicBezTo>
                  <a:pt x="1232" y="172"/>
                  <a:pt x="1504" y="344"/>
                  <a:pt x="1488" y="480"/>
                </a:cubicBezTo>
                <a:cubicBezTo>
                  <a:pt x="1472" y="616"/>
                  <a:pt x="1112" y="800"/>
                  <a:pt x="864" y="816"/>
                </a:cubicBezTo>
                <a:cubicBezTo>
                  <a:pt x="616" y="832"/>
                  <a:pt x="144" y="624"/>
                  <a:pt x="0" y="57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Freeform 119">
            <a:extLst>
              <a:ext uri="{FF2B5EF4-FFF2-40B4-BE49-F238E27FC236}">
                <a16:creationId xmlns:a16="http://schemas.microsoft.com/office/drawing/2014/main" id="{AC9BB667-BEE7-4EF3-BC99-0B6B1BD34E1A}"/>
              </a:ext>
            </a:extLst>
          </p:cNvPr>
          <p:cNvSpPr>
            <a:spLocks/>
          </p:cNvSpPr>
          <p:nvPr/>
        </p:nvSpPr>
        <p:spPr bwMode="auto">
          <a:xfrm>
            <a:off x="709383" y="3702050"/>
            <a:ext cx="1447800" cy="1028700"/>
          </a:xfrm>
          <a:custGeom>
            <a:avLst/>
            <a:gdLst>
              <a:gd name="T0" fmla="*/ 0 w 912"/>
              <a:gd name="T1" fmla="*/ 0 h 648"/>
              <a:gd name="T2" fmla="*/ 2147483647 w 912"/>
              <a:gd name="T3" fmla="*/ 2147483647 h 648"/>
              <a:gd name="T4" fmla="*/ 2147483647 w 912"/>
              <a:gd name="T5" fmla="*/ 2147483647 h 648"/>
              <a:gd name="T6" fmla="*/ 0 60000 65536"/>
              <a:gd name="T7" fmla="*/ 0 60000 65536"/>
              <a:gd name="T8" fmla="*/ 0 60000 65536"/>
              <a:gd name="T9" fmla="*/ 0 w 912"/>
              <a:gd name="T10" fmla="*/ 0 h 648"/>
              <a:gd name="T11" fmla="*/ 912 w 912"/>
              <a:gd name="T12" fmla="*/ 648 h 6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648">
                <a:moveTo>
                  <a:pt x="0" y="0"/>
                </a:moveTo>
                <a:cubicBezTo>
                  <a:pt x="20" y="252"/>
                  <a:pt x="40" y="504"/>
                  <a:pt x="192" y="576"/>
                </a:cubicBezTo>
                <a:cubicBezTo>
                  <a:pt x="344" y="648"/>
                  <a:pt x="784" y="448"/>
                  <a:pt x="912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12">
            <a:extLst>
              <a:ext uri="{FF2B5EF4-FFF2-40B4-BE49-F238E27FC236}">
                <a16:creationId xmlns:a16="http://schemas.microsoft.com/office/drawing/2014/main" id="{AA316CD8-7EEF-4A0B-8198-05A960B3B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683" y="3648869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Line 69">
            <a:extLst>
              <a:ext uri="{FF2B5EF4-FFF2-40B4-BE49-F238E27FC236}">
                <a16:creationId xmlns:a16="http://schemas.microsoft.com/office/drawing/2014/main" id="{5926D793-69C4-404A-85FD-27D34ACAA4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0771" y="3469967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1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3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800975" cy="563563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7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066800" y="1431925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a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743200" y="14779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b</a:t>
            </a:r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5638800"/>
            <a:ext cx="4495800" cy="533400"/>
          </a:xfrm>
          <a:noFill/>
        </p:spPr>
        <p:txBody>
          <a:bodyPr/>
          <a:lstStyle/>
          <a:p>
            <a:r>
              <a:rPr lang="en-US" altLang="zh-CN" sz="3600" b="1" dirty="0">
                <a:latin typeface="Times New Roman" pitchFamily="18" charset="0"/>
                <a:ea typeface="宋体" pitchFamily="2" charset="-122"/>
              </a:rPr>
              <a:t>G </a:t>
            </a:r>
            <a:r>
              <a:rPr lang="en-US" altLang="zh-CN" sz="3600" b="1">
                <a:latin typeface="Times New Roman" pitchFamily="18" charset="0"/>
                <a:ea typeface="宋体" pitchFamily="2" charset="-122"/>
              </a:rPr>
              <a:t>is nonplanar</a:t>
            </a:r>
            <a:r>
              <a:rPr lang="en-US" altLang="zh-CN" sz="3600" b="1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48134" name="Oval 7"/>
          <p:cNvSpPr>
            <a:spLocks noChangeArrowheads="1"/>
          </p:cNvSpPr>
          <p:nvPr/>
        </p:nvSpPr>
        <p:spPr bwMode="auto">
          <a:xfrm>
            <a:off x="1066800" y="1828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1676400" y="472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G</a:t>
            </a:r>
          </a:p>
        </p:txBody>
      </p:sp>
      <p:sp>
        <p:nvSpPr>
          <p:cNvPr id="48136" name="Oval 9"/>
          <p:cNvSpPr>
            <a:spLocks noChangeArrowheads="1"/>
          </p:cNvSpPr>
          <p:nvPr/>
        </p:nvSpPr>
        <p:spPr bwMode="auto">
          <a:xfrm>
            <a:off x="5334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37" name="Oval 10"/>
          <p:cNvSpPr>
            <a:spLocks noChangeArrowheads="1"/>
          </p:cNvSpPr>
          <p:nvPr/>
        </p:nvSpPr>
        <p:spPr bwMode="auto">
          <a:xfrm>
            <a:off x="3581400" y="3429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38" name="Oval 11"/>
          <p:cNvSpPr>
            <a:spLocks noChangeArrowheads="1"/>
          </p:cNvSpPr>
          <p:nvPr/>
        </p:nvSpPr>
        <p:spPr bwMode="auto">
          <a:xfrm>
            <a:off x="2743200" y="1828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 flipV="1">
            <a:off x="685800" y="2057400"/>
            <a:ext cx="457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3"/>
          <p:cNvSpPr>
            <a:spLocks noChangeShapeType="1"/>
          </p:cNvSpPr>
          <p:nvPr/>
        </p:nvSpPr>
        <p:spPr bwMode="auto">
          <a:xfrm flipH="1" flipV="1">
            <a:off x="1281113" y="2057400"/>
            <a:ext cx="928687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14"/>
          <p:cNvSpPr>
            <a:spLocks noChangeShapeType="1"/>
          </p:cNvSpPr>
          <p:nvPr/>
        </p:nvSpPr>
        <p:spPr bwMode="auto">
          <a:xfrm flipH="1">
            <a:off x="762000" y="2057400"/>
            <a:ext cx="2057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Oval 15"/>
          <p:cNvSpPr>
            <a:spLocks noChangeArrowheads="1"/>
          </p:cNvSpPr>
          <p:nvPr/>
        </p:nvSpPr>
        <p:spPr bwMode="auto">
          <a:xfrm>
            <a:off x="2057400" y="4267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43" name="Line 16"/>
          <p:cNvSpPr>
            <a:spLocks noChangeShapeType="1"/>
          </p:cNvSpPr>
          <p:nvPr/>
        </p:nvSpPr>
        <p:spPr bwMode="auto">
          <a:xfrm>
            <a:off x="762000" y="3810000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17"/>
          <p:cNvSpPr>
            <a:spLocks noChangeShapeType="1"/>
          </p:cNvSpPr>
          <p:nvPr/>
        </p:nvSpPr>
        <p:spPr bwMode="auto">
          <a:xfrm flipH="1" flipV="1">
            <a:off x="2957513" y="2057400"/>
            <a:ext cx="838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5" name="Text Box 18"/>
          <p:cNvSpPr txBox="1">
            <a:spLocks noChangeArrowheads="1"/>
          </p:cNvSpPr>
          <p:nvPr/>
        </p:nvSpPr>
        <p:spPr bwMode="auto">
          <a:xfrm>
            <a:off x="457200" y="39624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i</a:t>
            </a:r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2286000" y="44958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g</a:t>
            </a:r>
          </a:p>
        </p:txBody>
      </p:sp>
      <p:sp>
        <p:nvSpPr>
          <p:cNvPr id="48147" name="Text Box 20"/>
          <p:cNvSpPr txBox="1">
            <a:spLocks noChangeArrowheads="1"/>
          </p:cNvSpPr>
          <p:nvPr/>
        </p:nvSpPr>
        <p:spPr bwMode="auto">
          <a:xfrm>
            <a:off x="3581400" y="36115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c</a:t>
            </a:r>
          </a:p>
        </p:txBody>
      </p:sp>
      <p:sp>
        <p:nvSpPr>
          <p:cNvPr id="48148" name="Text Box 21"/>
          <p:cNvSpPr txBox="1">
            <a:spLocks noChangeArrowheads="1"/>
          </p:cNvSpPr>
          <p:nvPr/>
        </p:nvSpPr>
        <p:spPr bwMode="auto">
          <a:xfrm>
            <a:off x="1524000" y="37338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k</a:t>
            </a:r>
          </a:p>
        </p:txBody>
      </p:sp>
      <p:sp>
        <p:nvSpPr>
          <p:cNvPr id="48149" name="Text Box 22"/>
          <p:cNvSpPr txBox="1">
            <a:spLocks noChangeArrowheads="1"/>
          </p:cNvSpPr>
          <p:nvPr/>
        </p:nvSpPr>
        <p:spPr bwMode="auto">
          <a:xfrm>
            <a:off x="2590800" y="36877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h</a:t>
            </a:r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 flipV="1">
            <a:off x="2209800" y="1981200"/>
            <a:ext cx="6858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1" name="Line 24"/>
          <p:cNvSpPr>
            <a:spLocks noChangeShapeType="1"/>
          </p:cNvSpPr>
          <p:nvPr/>
        </p:nvSpPr>
        <p:spPr bwMode="auto">
          <a:xfrm flipV="1">
            <a:off x="2286000" y="3657600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 flipH="1">
            <a:off x="762000" y="3581400"/>
            <a:ext cx="2971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3" name="Line 26"/>
          <p:cNvSpPr>
            <a:spLocks noChangeShapeType="1"/>
          </p:cNvSpPr>
          <p:nvPr/>
        </p:nvSpPr>
        <p:spPr bwMode="auto">
          <a:xfrm flipH="1" flipV="1">
            <a:off x="1295400" y="1981200"/>
            <a:ext cx="2362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4" name="Line 27"/>
          <p:cNvSpPr>
            <a:spLocks noChangeShapeType="1"/>
          </p:cNvSpPr>
          <p:nvPr/>
        </p:nvSpPr>
        <p:spPr bwMode="auto">
          <a:xfrm flipH="1" flipV="1">
            <a:off x="1295400" y="1981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5" name="Oval 28"/>
          <p:cNvSpPr>
            <a:spLocks noChangeArrowheads="1"/>
          </p:cNvSpPr>
          <p:nvPr/>
        </p:nvSpPr>
        <p:spPr bwMode="auto">
          <a:xfrm>
            <a:off x="3200400" y="2590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56" name="Text Box 29"/>
          <p:cNvSpPr txBox="1">
            <a:spLocks noChangeArrowheads="1"/>
          </p:cNvSpPr>
          <p:nvPr/>
        </p:nvSpPr>
        <p:spPr bwMode="auto">
          <a:xfrm>
            <a:off x="2819400" y="24384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j</a:t>
            </a:r>
          </a:p>
        </p:txBody>
      </p:sp>
      <p:sp>
        <p:nvSpPr>
          <p:cNvPr id="48157" name="Oval 30"/>
          <p:cNvSpPr>
            <a:spLocks noChangeArrowheads="1"/>
          </p:cNvSpPr>
          <p:nvPr/>
        </p:nvSpPr>
        <p:spPr bwMode="auto">
          <a:xfrm>
            <a:off x="2819400" y="3886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58" name="Oval 31"/>
          <p:cNvSpPr>
            <a:spLocks noChangeArrowheads="1"/>
          </p:cNvSpPr>
          <p:nvPr/>
        </p:nvSpPr>
        <p:spPr bwMode="auto">
          <a:xfrm>
            <a:off x="1295400" y="3948113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59" name="Freeform 33"/>
          <p:cNvSpPr>
            <a:spLocks/>
          </p:cNvSpPr>
          <p:nvPr/>
        </p:nvSpPr>
        <p:spPr bwMode="auto">
          <a:xfrm>
            <a:off x="2209800" y="3581400"/>
            <a:ext cx="2133600" cy="1295400"/>
          </a:xfrm>
          <a:custGeom>
            <a:avLst/>
            <a:gdLst>
              <a:gd name="T0" fmla="*/ 2147483647 w 1504"/>
              <a:gd name="T1" fmla="*/ 0 h 832"/>
              <a:gd name="T2" fmla="*/ 2147483647 w 1504"/>
              <a:gd name="T3" fmla="*/ 2147483647 h 832"/>
              <a:gd name="T4" fmla="*/ 2147483647 w 1504"/>
              <a:gd name="T5" fmla="*/ 2147483647 h 832"/>
              <a:gd name="T6" fmla="*/ 0 w 1504"/>
              <a:gd name="T7" fmla="*/ 2147483647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1504"/>
              <a:gd name="T13" fmla="*/ 0 h 832"/>
              <a:gd name="T14" fmla="*/ 1504 w 1504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4" h="832">
                <a:moveTo>
                  <a:pt x="960" y="0"/>
                </a:moveTo>
                <a:cubicBezTo>
                  <a:pt x="1232" y="172"/>
                  <a:pt x="1504" y="344"/>
                  <a:pt x="1488" y="480"/>
                </a:cubicBezTo>
                <a:cubicBezTo>
                  <a:pt x="1472" y="616"/>
                  <a:pt x="1112" y="800"/>
                  <a:pt x="864" y="816"/>
                </a:cubicBezTo>
                <a:cubicBezTo>
                  <a:pt x="616" y="832"/>
                  <a:pt x="144" y="624"/>
                  <a:pt x="0" y="57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0" name="Freeform 34"/>
          <p:cNvSpPr>
            <a:spLocks/>
          </p:cNvSpPr>
          <p:nvPr/>
        </p:nvSpPr>
        <p:spPr bwMode="auto">
          <a:xfrm>
            <a:off x="685800" y="3810000"/>
            <a:ext cx="1447800" cy="1028700"/>
          </a:xfrm>
          <a:custGeom>
            <a:avLst/>
            <a:gdLst>
              <a:gd name="T0" fmla="*/ 0 w 912"/>
              <a:gd name="T1" fmla="*/ 0 h 648"/>
              <a:gd name="T2" fmla="*/ 2147483647 w 912"/>
              <a:gd name="T3" fmla="*/ 2147483647 h 648"/>
              <a:gd name="T4" fmla="*/ 2147483647 w 912"/>
              <a:gd name="T5" fmla="*/ 2147483647 h 648"/>
              <a:gd name="T6" fmla="*/ 0 60000 65536"/>
              <a:gd name="T7" fmla="*/ 0 60000 65536"/>
              <a:gd name="T8" fmla="*/ 0 60000 65536"/>
              <a:gd name="T9" fmla="*/ 0 w 912"/>
              <a:gd name="T10" fmla="*/ 0 h 648"/>
              <a:gd name="T11" fmla="*/ 912 w 912"/>
              <a:gd name="T12" fmla="*/ 648 h 6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648">
                <a:moveTo>
                  <a:pt x="0" y="0"/>
                </a:moveTo>
                <a:cubicBezTo>
                  <a:pt x="20" y="252"/>
                  <a:pt x="40" y="504"/>
                  <a:pt x="192" y="576"/>
                </a:cubicBezTo>
                <a:cubicBezTo>
                  <a:pt x="344" y="648"/>
                  <a:pt x="784" y="448"/>
                  <a:pt x="912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1" name="Oval 35"/>
          <p:cNvSpPr>
            <a:spLocks noChangeArrowheads="1"/>
          </p:cNvSpPr>
          <p:nvPr/>
        </p:nvSpPr>
        <p:spPr bwMode="auto">
          <a:xfrm>
            <a:off x="4114800" y="4038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62" name="Oval 36"/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63" name="Oval 37"/>
          <p:cNvSpPr>
            <a:spLocks noChangeArrowheads="1"/>
          </p:cNvSpPr>
          <p:nvPr/>
        </p:nvSpPr>
        <p:spPr bwMode="auto">
          <a:xfrm>
            <a:off x="2895600" y="4648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64" name="Text Box 38"/>
          <p:cNvSpPr txBox="1">
            <a:spLocks noChangeArrowheads="1"/>
          </p:cNvSpPr>
          <p:nvPr/>
        </p:nvSpPr>
        <p:spPr bwMode="auto">
          <a:xfrm>
            <a:off x="2971800" y="42672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f</a:t>
            </a:r>
          </a:p>
        </p:txBody>
      </p:sp>
      <p:sp>
        <p:nvSpPr>
          <p:cNvPr id="48165" name="Text Box 39"/>
          <p:cNvSpPr txBox="1">
            <a:spLocks noChangeArrowheads="1"/>
          </p:cNvSpPr>
          <p:nvPr/>
        </p:nvSpPr>
        <p:spPr bwMode="auto">
          <a:xfrm>
            <a:off x="3505200" y="42973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e</a:t>
            </a:r>
          </a:p>
        </p:txBody>
      </p:sp>
      <p:sp>
        <p:nvSpPr>
          <p:cNvPr id="48166" name="Text Box 40"/>
          <p:cNvSpPr txBox="1">
            <a:spLocks noChangeArrowheads="1"/>
          </p:cNvSpPr>
          <p:nvPr/>
        </p:nvSpPr>
        <p:spPr bwMode="auto">
          <a:xfrm>
            <a:off x="3810000" y="39624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d</a:t>
            </a:r>
          </a:p>
        </p:txBody>
      </p:sp>
      <p:sp>
        <p:nvSpPr>
          <p:cNvPr id="48167" name="Text Box 41"/>
          <p:cNvSpPr txBox="1">
            <a:spLocks noChangeArrowheads="1"/>
          </p:cNvSpPr>
          <p:nvPr/>
        </p:nvSpPr>
        <p:spPr bwMode="auto">
          <a:xfrm>
            <a:off x="5286375" y="1179513"/>
            <a:ext cx="2571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a</a:t>
            </a:r>
          </a:p>
        </p:txBody>
      </p:sp>
      <p:sp>
        <p:nvSpPr>
          <p:cNvPr id="48168" name="Text Box 42"/>
          <p:cNvSpPr txBox="1">
            <a:spLocks noChangeArrowheads="1"/>
          </p:cNvSpPr>
          <p:nvPr/>
        </p:nvSpPr>
        <p:spPr bwMode="auto">
          <a:xfrm>
            <a:off x="6415088" y="1216025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b</a:t>
            </a:r>
          </a:p>
        </p:txBody>
      </p:sp>
      <p:sp>
        <p:nvSpPr>
          <p:cNvPr id="48169" name="Oval 43"/>
          <p:cNvSpPr>
            <a:spLocks noChangeArrowheads="1"/>
          </p:cNvSpPr>
          <p:nvPr/>
        </p:nvSpPr>
        <p:spPr bwMode="auto">
          <a:xfrm>
            <a:off x="5286375" y="1500188"/>
            <a:ext cx="20637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70" name="Text Box 44"/>
          <p:cNvSpPr txBox="1">
            <a:spLocks noChangeArrowheads="1"/>
          </p:cNvSpPr>
          <p:nvPr/>
        </p:nvSpPr>
        <p:spPr bwMode="auto">
          <a:xfrm>
            <a:off x="5697538" y="3671888"/>
            <a:ext cx="358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H</a:t>
            </a:r>
          </a:p>
        </p:txBody>
      </p:sp>
      <p:sp>
        <p:nvSpPr>
          <p:cNvPr id="48171" name="Oval 45"/>
          <p:cNvSpPr>
            <a:spLocks noChangeArrowheads="1"/>
          </p:cNvSpPr>
          <p:nvPr/>
        </p:nvSpPr>
        <p:spPr bwMode="auto">
          <a:xfrm>
            <a:off x="4927600" y="2814638"/>
            <a:ext cx="20637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72" name="Oval 46"/>
          <p:cNvSpPr>
            <a:spLocks noChangeArrowheads="1"/>
          </p:cNvSpPr>
          <p:nvPr/>
        </p:nvSpPr>
        <p:spPr bwMode="auto">
          <a:xfrm>
            <a:off x="6980238" y="2700338"/>
            <a:ext cx="204787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73" name="Oval 47"/>
          <p:cNvSpPr>
            <a:spLocks noChangeArrowheads="1"/>
          </p:cNvSpPr>
          <p:nvPr/>
        </p:nvSpPr>
        <p:spPr bwMode="auto">
          <a:xfrm>
            <a:off x="6415088" y="1500188"/>
            <a:ext cx="204787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74" name="Line 48"/>
          <p:cNvSpPr>
            <a:spLocks noChangeShapeType="1"/>
          </p:cNvSpPr>
          <p:nvPr/>
        </p:nvSpPr>
        <p:spPr bwMode="auto">
          <a:xfrm flipV="1">
            <a:off x="5030788" y="1671638"/>
            <a:ext cx="307975" cy="1200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5" name="Line 49"/>
          <p:cNvSpPr>
            <a:spLocks noChangeShapeType="1"/>
          </p:cNvSpPr>
          <p:nvPr/>
        </p:nvSpPr>
        <p:spPr bwMode="auto">
          <a:xfrm flipH="1" flipV="1">
            <a:off x="5430838" y="1671638"/>
            <a:ext cx="625475" cy="1714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6" name="Line 50"/>
          <p:cNvSpPr>
            <a:spLocks noChangeShapeType="1"/>
          </p:cNvSpPr>
          <p:nvPr/>
        </p:nvSpPr>
        <p:spPr bwMode="auto">
          <a:xfrm flipH="1">
            <a:off x="5081588" y="1671638"/>
            <a:ext cx="1385887" cy="1200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7" name="Oval 51"/>
          <p:cNvSpPr>
            <a:spLocks noChangeArrowheads="1"/>
          </p:cNvSpPr>
          <p:nvPr/>
        </p:nvSpPr>
        <p:spPr bwMode="auto">
          <a:xfrm>
            <a:off x="5953125" y="3328988"/>
            <a:ext cx="206375" cy="2301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78" name="Line 52"/>
          <p:cNvSpPr>
            <a:spLocks noChangeShapeType="1"/>
          </p:cNvSpPr>
          <p:nvPr/>
        </p:nvSpPr>
        <p:spPr bwMode="auto">
          <a:xfrm flipH="1" flipV="1">
            <a:off x="6559550" y="1671638"/>
            <a:ext cx="563563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9" name="Text Box 53"/>
          <p:cNvSpPr txBox="1">
            <a:spLocks noChangeArrowheads="1"/>
          </p:cNvSpPr>
          <p:nvPr/>
        </p:nvSpPr>
        <p:spPr bwMode="auto">
          <a:xfrm>
            <a:off x="4876800" y="3100388"/>
            <a:ext cx="2571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i</a:t>
            </a:r>
          </a:p>
        </p:txBody>
      </p:sp>
      <p:sp>
        <p:nvSpPr>
          <p:cNvPr id="48180" name="Text Box 54"/>
          <p:cNvSpPr txBox="1">
            <a:spLocks noChangeArrowheads="1"/>
          </p:cNvSpPr>
          <p:nvPr/>
        </p:nvSpPr>
        <p:spPr bwMode="auto">
          <a:xfrm>
            <a:off x="6107113" y="3502025"/>
            <a:ext cx="2571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 dirty="0">
                <a:latin typeface="Times New Roman" pitchFamily="18" charset="0"/>
              </a:rPr>
              <a:t>g</a:t>
            </a:r>
          </a:p>
        </p:txBody>
      </p:sp>
      <p:sp>
        <p:nvSpPr>
          <p:cNvPr id="48181" name="Text Box 55"/>
          <p:cNvSpPr txBox="1">
            <a:spLocks noChangeArrowheads="1"/>
          </p:cNvSpPr>
          <p:nvPr/>
        </p:nvSpPr>
        <p:spPr bwMode="auto">
          <a:xfrm>
            <a:off x="6980238" y="2836863"/>
            <a:ext cx="254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 dirty="0">
                <a:latin typeface="Times New Roman" pitchFamily="18" charset="0"/>
              </a:rPr>
              <a:t>c</a:t>
            </a:r>
          </a:p>
        </p:txBody>
      </p:sp>
      <p:sp>
        <p:nvSpPr>
          <p:cNvPr id="48182" name="Line 56"/>
          <p:cNvSpPr>
            <a:spLocks noChangeShapeType="1"/>
          </p:cNvSpPr>
          <p:nvPr/>
        </p:nvSpPr>
        <p:spPr bwMode="auto">
          <a:xfrm flipV="1">
            <a:off x="6056313" y="1614488"/>
            <a:ext cx="461962" cy="1771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3" name="Line 57"/>
          <p:cNvSpPr>
            <a:spLocks noChangeShapeType="1"/>
          </p:cNvSpPr>
          <p:nvPr/>
        </p:nvSpPr>
        <p:spPr bwMode="auto">
          <a:xfrm flipH="1">
            <a:off x="5081588" y="2814638"/>
            <a:ext cx="2000250" cy="5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4" name="Line 58"/>
          <p:cNvSpPr>
            <a:spLocks noChangeShapeType="1"/>
          </p:cNvSpPr>
          <p:nvPr/>
        </p:nvSpPr>
        <p:spPr bwMode="auto">
          <a:xfrm flipH="1" flipV="1">
            <a:off x="5440363" y="1614488"/>
            <a:ext cx="1590675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5" name="Line 59"/>
          <p:cNvSpPr>
            <a:spLocks noChangeShapeType="1"/>
          </p:cNvSpPr>
          <p:nvPr/>
        </p:nvSpPr>
        <p:spPr bwMode="auto">
          <a:xfrm flipH="1" flipV="1">
            <a:off x="5440363" y="1614488"/>
            <a:ext cx="10271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6" name="Freeform 61"/>
          <p:cNvSpPr>
            <a:spLocks/>
          </p:cNvSpPr>
          <p:nvPr/>
        </p:nvSpPr>
        <p:spPr bwMode="auto">
          <a:xfrm>
            <a:off x="6056313" y="2814638"/>
            <a:ext cx="1436687" cy="973137"/>
          </a:xfrm>
          <a:custGeom>
            <a:avLst/>
            <a:gdLst>
              <a:gd name="T0" fmla="*/ 2147483647 w 1504"/>
              <a:gd name="T1" fmla="*/ 0 h 832"/>
              <a:gd name="T2" fmla="*/ 2147483647 w 1504"/>
              <a:gd name="T3" fmla="*/ 2147483647 h 832"/>
              <a:gd name="T4" fmla="*/ 2147483647 w 1504"/>
              <a:gd name="T5" fmla="*/ 2147483647 h 832"/>
              <a:gd name="T6" fmla="*/ 0 w 1504"/>
              <a:gd name="T7" fmla="*/ 2147483647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1504"/>
              <a:gd name="T13" fmla="*/ 0 h 832"/>
              <a:gd name="T14" fmla="*/ 1504 w 1504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4" h="832">
                <a:moveTo>
                  <a:pt x="960" y="0"/>
                </a:moveTo>
                <a:cubicBezTo>
                  <a:pt x="1232" y="172"/>
                  <a:pt x="1504" y="344"/>
                  <a:pt x="1488" y="480"/>
                </a:cubicBezTo>
                <a:cubicBezTo>
                  <a:pt x="1472" y="616"/>
                  <a:pt x="1112" y="800"/>
                  <a:pt x="864" y="816"/>
                </a:cubicBezTo>
                <a:cubicBezTo>
                  <a:pt x="616" y="832"/>
                  <a:pt x="144" y="624"/>
                  <a:pt x="0" y="57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7" name="Freeform 62"/>
          <p:cNvSpPr>
            <a:spLocks/>
          </p:cNvSpPr>
          <p:nvPr/>
        </p:nvSpPr>
        <p:spPr bwMode="auto">
          <a:xfrm>
            <a:off x="5030788" y="2986088"/>
            <a:ext cx="974725" cy="773112"/>
          </a:xfrm>
          <a:custGeom>
            <a:avLst/>
            <a:gdLst>
              <a:gd name="T0" fmla="*/ 0 w 912"/>
              <a:gd name="T1" fmla="*/ 0 h 648"/>
              <a:gd name="T2" fmla="*/ 2147483647 w 912"/>
              <a:gd name="T3" fmla="*/ 2147483647 h 648"/>
              <a:gd name="T4" fmla="*/ 2147483647 w 912"/>
              <a:gd name="T5" fmla="*/ 2147483647 h 648"/>
              <a:gd name="T6" fmla="*/ 0 60000 65536"/>
              <a:gd name="T7" fmla="*/ 0 60000 65536"/>
              <a:gd name="T8" fmla="*/ 0 60000 65536"/>
              <a:gd name="T9" fmla="*/ 0 w 912"/>
              <a:gd name="T10" fmla="*/ 0 h 648"/>
              <a:gd name="T11" fmla="*/ 912 w 912"/>
              <a:gd name="T12" fmla="*/ 648 h 6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648">
                <a:moveTo>
                  <a:pt x="0" y="0"/>
                </a:moveTo>
                <a:cubicBezTo>
                  <a:pt x="20" y="252"/>
                  <a:pt x="40" y="504"/>
                  <a:pt x="192" y="576"/>
                </a:cubicBezTo>
                <a:cubicBezTo>
                  <a:pt x="344" y="648"/>
                  <a:pt x="784" y="448"/>
                  <a:pt x="912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4" name="Oval 71"/>
          <p:cNvSpPr>
            <a:spLocks noChangeArrowheads="1"/>
          </p:cNvSpPr>
          <p:nvPr/>
        </p:nvSpPr>
        <p:spPr bwMode="auto">
          <a:xfrm>
            <a:off x="6397625" y="4148138"/>
            <a:ext cx="227013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95" name="Text Box 72"/>
          <p:cNvSpPr txBox="1">
            <a:spLocks noChangeArrowheads="1"/>
          </p:cNvSpPr>
          <p:nvPr/>
        </p:nvSpPr>
        <p:spPr bwMode="auto">
          <a:xfrm>
            <a:off x="6851650" y="6186488"/>
            <a:ext cx="857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K5</a:t>
            </a:r>
          </a:p>
        </p:txBody>
      </p:sp>
      <p:sp>
        <p:nvSpPr>
          <p:cNvPr id="48196" name="Oval 73"/>
          <p:cNvSpPr>
            <a:spLocks noChangeArrowheads="1"/>
          </p:cNvSpPr>
          <p:nvPr/>
        </p:nvSpPr>
        <p:spPr bwMode="auto">
          <a:xfrm>
            <a:off x="6000750" y="5383213"/>
            <a:ext cx="227013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97" name="Oval 74"/>
          <p:cNvSpPr>
            <a:spLocks noChangeArrowheads="1"/>
          </p:cNvSpPr>
          <p:nvPr/>
        </p:nvSpPr>
        <p:spPr bwMode="auto">
          <a:xfrm>
            <a:off x="8270875" y="5275263"/>
            <a:ext cx="227013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98" name="Oval 75"/>
          <p:cNvSpPr>
            <a:spLocks noChangeArrowheads="1"/>
          </p:cNvSpPr>
          <p:nvPr/>
        </p:nvSpPr>
        <p:spPr bwMode="auto">
          <a:xfrm>
            <a:off x="7646988" y="4148138"/>
            <a:ext cx="227012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99" name="Line 76"/>
          <p:cNvSpPr>
            <a:spLocks noChangeShapeType="1"/>
          </p:cNvSpPr>
          <p:nvPr/>
        </p:nvSpPr>
        <p:spPr bwMode="auto">
          <a:xfrm flipV="1">
            <a:off x="6115050" y="4308475"/>
            <a:ext cx="339725" cy="1128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00" name="Line 77"/>
          <p:cNvSpPr>
            <a:spLocks noChangeShapeType="1"/>
          </p:cNvSpPr>
          <p:nvPr/>
        </p:nvSpPr>
        <p:spPr bwMode="auto">
          <a:xfrm flipH="1" flipV="1">
            <a:off x="6556375" y="4308475"/>
            <a:ext cx="693738" cy="1611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01" name="Line 78"/>
          <p:cNvSpPr>
            <a:spLocks noChangeShapeType="1"/>
          </p:cNvSpPr>
          <p:nvPr/>
        </p:nvSpPr>
        <p:spPr bwMode="auto">
          <a:xfrm flipH="1">
            <a:off x="6170613" y="4308475"/>
            <a:ext cx="1531937" cy="1128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02" name="Oval 79"/>
          <p:cNvSpPr>
            <a:spLocks noChangeArrowheads="1"/>
          </p:cNvSpPr>
          <p:nvPr/>
        </p:nvSpPr>
        <p:spPr bwMode="auto">
          <a:xfrm>
            <a:off x="7135813" y="5865813"/>
            <a:ext cx="227012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203" name="Line 80"/>
          <p:cNvSpPr>
            <a:spLocks noChangeShapeType="1"/>
          </p:cNvSpPr>
          <p:nvPr/>
        </p:nvSpPr>
        <p:spPr bwMode="auto">
          <a:xfrm flipH="1" flipV="1">
            <a:off x="7805738" y="4308475"/>
            <a:ext cx="625475" cy="1074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04" name="Text Box 81"/>
          <p:cNvSpPr txBox="1">
            <a:spLocks noChangeArrowheads="1"/>
          </p:cNvSpPr>
          <p:nvPr/>
        </p:nvSpPr>
        <p:spPr bwMode="auto">
          <a:xfrm>
            <a:off x="5943600" y="5653088"/>
            <a:ext cx="28416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i</a:t>
            </a:r>
          </a:p>
        </p:txBody>
      </p:sp>
      <p:sp>
        <p:nvSpPr>
          <p:cNvPr id="48205" name="Text Box 82"/>
          <p:cNvSpPr txBox="1">
            <a:spLocks noChangeArrowheads="1"/>
          </p:cNvSpPr>
          <p:nvPr/>
        </p:nvSpPr>
        <p:spPr bwMode="auto">
          <a:xfrm>
            <a:off x="7305675" y="6026150"/>
            <a:ext cx="28416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g</a:t>
            </a:r>
          </a:p>
        </p:txBody>
      </p:sp>
      <p:sp>
        <p:nvSpPr>
          <p:cNvPr id="48206" name="Text Box 83"/>
          <p:cNvSpPr txBox="1">
            <a:spLocks noChangeArrowheads="1"/>
          </p:cNvSpPr>
          <p:nvPr/>
        </p:nvSpPr>
        <p:spPr bwMode="auto">
          <a:xfrm>
            <a:off x="8270875" y="5403850"/>
            <a:ext cx="284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itchFamily="18" charset="0"/>
              </a:rPr>
              <a:t>c</a:t>
            </a:r>
          </a:p>
        </p:txBody>
      </p:sp>
      <p:sp>
        <p:nvSpPr>
          <p:cNvPr id="48207" name="Line 84"/>
          <p:cNvSpPr>
            <a:spLocks noChangeShapeType="1"/>
          </p:cNvSpPr>
          <p:nvPr/>
        </p:nvSpPr>
        <p:spPr bwMode="auto">
          <a:xfrm flipV="1">
            <a:off x="7250113" y="4256088"/>
            <a:ext cx="511175" cy="1663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08" name="Line 85"/>
          <p:cNvSpPr>
            <a:spLocks noChangeShapeType="1"/>
          </p:cNvSpPr>
          <p:nvPr/>
        </p:nvSpPr>
        <p:spPr bwMode="auto">
          <a:xfrm flipH="1">
            <a:off x="6170613" y="5383213"/>
            <a:ext cx="2214562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09" name="Line 86"/>
          <p:cNvSpPr>
            <a:spLocks noChangeShapeType="1"/>
          </p:cNvSpPr>
          <p:nvPr/>
        </p:nvSpPr>
        <p:spPr bwMode="auto">
          <a:xfrm flipH="1" flipV="1">
            <a:off x="6567488" y="4256088"/>
            <a:ext cx="1760537" cy="1073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10" name="Line 87"/>
          <p:cNvSpPr>
            <a:spLocks noChangeShapeType="1"/>
          </p:cNvSpPr>
          <p:nvPr/>
        </p:nvSpPr>
        <p:spPr bwMode="auto">
          <a:xfrm flipH="1" flipV="1">
            <a:off x="6567488" y="4256088"/>
            <a:ext cx="1135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24">
            <a:extLst>
              <a:ext uri="{FF2B5EF4-FFF2-40B4-BE49-F238E27FC236}">
                <a16:creationId xmlns:a16="http://schemas.microsoft.com/office/drawing/2014/main" id="{DF214A74-6382-429F-B080-B9F74041C6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7587" y="2865438"/>
            <a:ext cx="942975" cy="627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16">
            <a:extLst>
              <a:ext uri="{FF2B5EF4-FFF2-40B4-BE49-F238E27FC236}">
                <a16:creationId xmlns:a16="http://schemas.microsoft.com/office/drawing/2014/main" id="{6625F6A6-C5F9-4B17-A6DB-E38217AB1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2063" y="2936876"/>
            <a:ext cx="91440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16">
            <a:extLst>
              <a:ext uri="{FF2B5EF4-FFF2-40B4-BE49-F238E27FC236}">
                <a16:creationId xmlns:a16="http://schemas.microsoft.com/office/drawing/2014/main" id="{1F5D1C6C-795C-4BC6-9C14-981CCD82C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499" y="5481893"/>
            <a:ext cx="1033464" cy="519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24">
            <a:extLst>
              <a:ext uri="{FF2B5EF4-FFF2-40B4-BE49-F238E27FC236}">
                <a16:creationId xmlns:a16="http://schemas.microsoft.com/office/drawing/2014/main" id="{06932829-B751-44E2-8279-3B3F1611C3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1712" y="5404209"/>
            <a:ext cx="992188" cy="5870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839200" cy="4879975"/>
          </a:xfrm>
        </p:spPr>
        <p:txBody>
          <a:bodyPr/>
          <a:lstStyle/>
          <a:p>
            <a:r>
              <a:rPr lang="en-US" altLang="zh-CN" sz="3600" b="1" dirty="0">
                <a:latin typeface="Times New Roman" pitchFamily="18" charset="0"/>
                <a:ea typeface="宋体" pitchFamily="2" charset="-122"/>
              </a:rPr>
              <a:t>In this section we will study the question of whether a graph can be drawn in the plane without edges crossing?</a:t>
            </a:r>
          </a:p>
          <a:p>
            <a:r>
              <a:rPr lang="en-US" altLang="zh-CN" sz="3600" b="1" dirty="0">
                <a:latin typeface="Times New Roman" pitchFamily="18" charset="0"/>
                <a:ea typeface="宋体" pitchFamily="2" charset="-122"/>
              </a:rPr>
              <a:t>In particular, we will answer the houses-and-utilities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800975" cy="563563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8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5181600"/>
            <a:ext cx="8610600" cy="1524000"/>
          </a:xfrm>
          <a:noFill/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the Petersen graph  is planar?</a:t>
            </a:r>
          </a:p>
        </p:txBody>
      </p:sp>
      <p:grpSp>
        <p:nvGrpSpPr>
          <p:cNvPr id="49156" name="Group 74"/>
          <p:cNvGrpSpPr>
            <a:grpSpLocks/>
          </p:cNvGrpSpPr>
          <p:nvPr/>
        </p:nvGrpSpPr>
        <p:grpSpPr bwMode="auto">
          <a:xfrm>
            <a:off x="381000" y="1371600"/>
            <a:ext cx="4267200" cy="3581400"/>
            <a:chOff x="2736" y="816"/>
            <a:chExt cx="2640" cy="2247"/>
          </a:xfrm>
        </p:grpSpPr>
        <p:sp>
          <p:nvSpPr>
            <p:cNvPr id="49187" name="Text Box 3"/>
            <p:cNvSpPr txBox="1">
              <a:spLocks noChangeArrowheads="1"/>
            </p:cNvSpPr>
            <p:nvPr/>
          </p:nvSpPr>
          <p:spPr bwMode="auto">
            <a:xfrm>
              <a:off x="4128" y="81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9188" name="Text Box 4"/>
            <p:cNvSpPr txBox="1">
              <a:spLocks noChangeArrowheads="1"/>
            </p:cNvSpPr>
            <p:nvPr/>
          </p:nvSpPr>
          <p:spPr bwMode="auto">
            <a:xfrm>
              <a:off x="5136" y="1392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9189" name="Oval 7"/>
            <p:cNvSpPr>
              <a:spLocks noChangeArrowheads="1"/>
            </p:cNvSpPr>
            <p:nvPr/>
          </p:nvSpPr>
          <p:spPr bwMode="auto">
            <a:xfrm>
              <a:off x="2928" y="144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90" name="Text Box 8"/>
            <p:cNvSpPr txBox="1">
              <a:spLocks noChangeArrowheads="1"/>
            </p:cNvSpPr>
            <p:nvPr/>
          </p:nvSpPr>
          <p:spPr bwMode="auto">
            <a:xfrm>
              <a:off x="3888" y="2736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 dirty="0">
                  <a:latin typeface="Times New Roman" pitchFamily="18" charset="0"/>
                </a:rPr>
                <a:t>(1)</a:t>
              </a:r>
            </a:p>
          </p:txBody>
        </p:sp>
        <p:sp>
          <p:nvSpPr>
            <p:cNvPr id="49191" name="Oval 9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92" name="Oval 11"/>
            <p:cNvSpPr>
              <a:spLocks noChangeArrowheads="1"/>
            </p:cNvSpPr>
            <p:nvPr/>
          </p:nvSpPr>
          <p:spPr bwMode="auto">
            <a:xfrm>
              <a:off x="3936" y="129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93" name="Line 12"/>
            <p:cNvSpPr>
              <a:spLocks noChangeShapeType="1"/>
            </p:cNvSpPr>
            <p:nvPr/>
          </p:nvSpPr>
          <p:spPr bwMode="auto">
            <a:xfrm flipV="1">
              <a:off x="4512" y="1536"/>
              <a:ext cx="48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Line 13"/>
            <p:cNvSpPr>
              <a:spLocks noChangeShapeType="1"/>
            </p:cNvSpPr>
            <p:nvPr/>
          </p:nvSpPr>
          <p:spPr bwMode="auto">
            <a:xfrm flipV="1">
              <a:off x="3648" y="1392"/>
              <a:ext cx="384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Line 14"/>
            <p:cNvSpPr>
              <a:spLocks noChangeShapeType="1"/>
            </p:cNvSpPr>
            <p:nvPr/>
          </p:nvSpPr>
          <p:spPr bwMode="auto">
            <a:xfrm>
              <a:off x="3024" y="1584"/>
              <a:ext cx="384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Oval 15"/>
            <p:cNvSpPr>
              <a:spLocks noChangeArrowheads="1"/>
            </p:cNvSpPr>
            <p:nvPr/>
          </p:nvSpPr>
          <p:spPr bwMode="auto">
            <a:xfrm>
              <a:off x="3360" y="259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97" name="Line 16"/>
            <p:cNvSpPr>
              <a:spLocks noChangeShapeType="1"/>
            </p:cNvSpPr>
            <p:nvPr/>
          </p:nvSpPr>
          <p:spPr bwMode="auto">
            <a:xfrm>
              <a:off x="3504" y="268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Line 17"/>
            <p:cNvSpPr>
              <a:spLocks noChangeShapeType="1"/>
            </p:cNvSpPr>
            <p:nvPr/>
          </p:nvSpPr>
          <p:spPr bwMode="auto">
            <a:xfrm flipH="1" flipV="1">
              <a:off x="4080" y="1008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Text Box 18"/>
            <p:cNvSpPr txBox="1">
              <a:spLocks noChangeArrowheads="1"/>
            </p:cNvSpPr>
            <p:nvPr/>
          </p:nvSpPr>
          <p:spPr bwMode="auto">
            <a:xfrm>
              <a:off x="3696" y="2352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9200" name="Text Box 19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9201" name="Text Box 20"/>
            <p:cNvSpPr txBox="1">
              <a:spLocks noChangeArrowheads="1"/>
            </p:cNvSpPr>
            <p:nvPr/>
          </p:nvSpPr>
          <p:spPr bwMode="auto">
            <a:xfrm>
              <a:off x="4608" y="2640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9202" name="Text Box 22"/>
            <p:cNvSpPr txBox="1">
              <a:spLocks noChangeArrowheads="1"/>
            </p:cNvSpPr>
            <p:nvPr/>
          </p:nvSpPr>
          <p:spPr bwMode="auto">
            <a:xfrm>
              <a:off x="4080" y="2352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9203" name="Line 23"/>
            <p:cNvSpPr>
              <a:spLocks noChangeShapeType="1"/>
            </p:cNvSpPr>
            <p:nvPr/>
          </p:nvSpPr>
          <p:spPr bwMode="auto">
            <a:xfrm flipV="1">
              <a:off x="3408" y="1680"/>
              <a:ext cx="120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4" name="Line 24"/>
            <p:cNvSpPr>
              <a:spLocks noChangeShapeType="1"/>
            </p:cNvSpPr>
            <p:nvPr/>
          </p:nvSpPr>
          <p:spPr bwMode="auto">
            <a:xfrm flipV="1">
              <a:off x="3744" y="1728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Line 25"/>
            <p:cNvSpPr>
              <a:spLocks noChangeShapeType="1"/>
            </p:cNvSpPr>
            <p:nvPr/>
          </p:nvSpPr>
          <p:spPr bwMode="auto">
            <a:xfrm flipH="1" flipV="1">
              <a:off x="3312" y="1728"/>
              <a:ext cx="100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6" name="Line 26"/>
            <p:cNvSpPr>
              <a:spLocks noChangeShapeType="1"/>
            </p:cNvSpPr>
            <p:nvPr/>
          </p:nvSpPr>
          <p:spPr bwMode="auto">
            <a:xfrm flipV="1">
              <a:off x="3072" y="1008"/>
              <a:ext cx="86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7" name="Line 27"/>
            <p:cNvSpPr>
              <a:spLocks noChangeShapeType="1"/>
            </p:cNvSpPr>
            <p:nvPr/>
          </p:nvSpPr>
          <p:spPr bwMode="auto">
            <a:xfrm flipH="1" flipV="1">
              <a:off x="4032" y="1440"/>
              <a:ext cx="288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8" name="Oval 28"/>
            <p:cNvSpPr>
              <a:spLocks noChangeArrowheads="1"/>
            </p:cNvSpPr>
            <p:nvPr/>
          </p:nvSpPr>
          <p:spPr bwMode="auto">
            <a:xfrm>
              <a:off x="3936" y="91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209" name="Text Box 29"/>
            <p:cNvSpPr txBox="1">
              <a:spLocks noChangeArrowheads="1"/>
            </p:cNvSpPr>
            <p:nvPr/>
          </p:nvSpPr>
          <p:spPr bwMode="auto">
            <a:xfrm>
              <a:off x="3312" y="177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49210" name="Oval 30"/>
            <p:cNvSpPr>
              <a:spLocks noChangeArrowheads="1"/>
            </p:cNvSpPr>
            <p:nvPr/>
          </p:nvSpPr>
          <p:spPr bwMode="auto">
            <a:xfrm>
              <a:off x="4224" y="225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211" name="Oval 31"/>
            <p:cNvSpPr>
              <a:spLocks noChangeArrowheads="1"/>
            </p:cNvSpPr>
            <p:nvPr/>
          </p:nvSpPr>
          <p:spPr bwMode="auto">
            <a:xfrm>
              <a:off x="4416" y="259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212" name="Oval 35"/>
            <p:cNvSpPr>
              <a:spLocks noChangeArrowheads="1"/>
            </p:cNvSpPr>
            <p:nvPr/>
          </p:nvSpPr>
          <p:spPr bwMode="auto">
            <a:xfrm>
              <a:off x="4560" y="163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213" name="Oval 36"/>
            <p:cNvSpPr>
              <a:spLocks noChangeArrowheads="1"/>
            </p:cNvSpPr>
            <p:nvPr/>
          </p:nvSpPr>
          <p:spPr bwMode="auto">
            <a:xfrm>
              <a:off x="4896" y="144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214" name="Oval 37"/>
            <p:cNvSpPr>
              <a:spLocks noChangeArrowheads="1"/>
            </p:cNvSpPr>
            <p:nvPr/>
          </p:nvSpPr>
          <p:spPr bwMode="auto">
            <a:xfrm>
              <a:off x="3600" y="225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215" name="Text Box 38"/>
            <p:cNvSpPr txBox="1">
              <a:spLocks noChangeArrowheads="1"/>
            </p:cNvSpPr>
            <p:nvPr/>
          </p:nvSpPr>
          <p:spPr bwMode="auto">
            <a:xfrm>
              <a:off x="4176" y="129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9216" name="Text Box 39"/>
            <p:cNvSpPr txBox="1">
              <a:spLocks noChangeArrowheads="1"/>
            </p:cNvSpPr>
            <p:nvPr/>
          </p:nvSpPr>
          <p:spPr bwMode="auto">
            <a:xfrm>
              <a:off x="2736" y="129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9217" name="Text Box 40"/>
            <p:cNvSpPr txBox="1">
              <a:spLocks noChangeArrowheads="1"/>
            </p:cNvSpPr>
            <p:nvPr/>
          </p:nvSpPr>
          <p:spPr bwMode="auto">
            <a:xfrm>
              <a:off x="3168" y="2640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9218" name="Line 69"/>
            <p:cNvSpPr>
              <a:spLocks noChangeShapeType="1"/>
            </p:cNvSpPr>
            <p:nvPr/>
          </p:nvSpPr>
          <p:spPr bwMode="auto">
            <a:xfrm flipH="1" flipV="1">
              <a:off x="4032" y="10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9" name="Line 70"/>
            <p:cNvSpPr>
              <a:spLocks noChangeShapeType="1"/>
            </p:cNvSpPr>
            <p:nvPr/>
          </p:nvSpPr>
          <p:spPr bwMode="auto">
            <a:xfrm flipV="1">
              <a:off x="3504" y="2400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0" name="Line 71"/>
            <p:cNvSpPr>
              <a:spLocks noChangeShapeType="1"/>
            </p:cNvSpPr>
            <p:nvPr/>
          </p:nvSpPr>
          <p:spPr bwMode="auto">
            <a:xfrm flipH="1" flipV="1">
              <a:off x="4320" y="2400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1" name="Line 72"/>
            <p:cNvSpPr>
              <a:spLocks noChangeShapeType="1"/>
            </p:cNvSpPr>
            <p:nvPr/>
          </p:nvSpPr>
          <p:spPr bwMode="auto">
            <a:xfrm flipH="1" flipV="1">
              <a:off x="3072" y="1536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2" name="Line 73"/>
            <p:cNvSpPr>
              <a:spLocks noChangeShapeType="1"/>
            </p:cNvSpPr>
            <p:nvPr/>
          </p:nvSpPr>
          <p:spPr bwMode="auto">
            <a:xfrm flipV="1">
              <a:off x="4704" y="1536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800975" cy="563563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8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5181600"/>
            <a:ext cx="8610600" cy="1524000"/>
          </a:xfrm>
          <a:noFill/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Step 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delete 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vetex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b and its edges</a:t>
            </a:r>
          </a:p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(1)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  </a:t>
            </a:r>
            <a:r>
              <a:rPr lang="en-US" altLang="zh-CN" sz="2800" b="1" dirty="0">
                <a:latin typeface="Times New Roman" pitchFamily="18" charset="0"/>
              </a:rPr>
              <a:t>(2)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9156" name="Group 74"/>
          <p:cNvGrpSpPr>
            <a:grpSpLocks/>
          </p:cNvGrpSpPr>
          <p:nvPr/>
        </p:nvGrpSpPr>
        <p:grpSpPr bwMode="auto">
          <a:xfrm>
            <a:off x="381000" y="1371600"/>
            <a:ext cx="4267200" cy="3581400"/>
            <a:chOff x="2736" y="816"/>
            <a:chExt cx="2640" cy="2247"/>
          </a:xfrm>
        </p:grpSpPr>
        <p:sp>
          <p:nvSpPr>
            <p:cNvPr id="49187" name="Text Box 3"/>
            <p:cNvSpPr txBox="1">
              <a:spLocks noChangeArrowheads="1"/>
            </p:cNvSpPr>
            <p:nvPr/>
          </p:nvSpPr>
          <p:spPr bwMode="auto">
            <a:xfrm>
              <a:off x="4128" y="81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9188" name="Text Box 4"/>
            <p:cNvSpPr txBox="1">
              <a:spLocks noChangeArrowheads="1"/>
            </p:cNvSpPr>
            <p:nvPr/>
          </p:nvSpPr>
          <p:spPr bwMode="auto">
            <a:xfrm>
              <a:off x="5136" y="1392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9189" name="Oval 7"/>
            <p:cNvSpPr>
              <a:spLocks noChangeArrowheads="1"/>
            </p:cNvSpPr>
            <p:nvPr/>
          </p:nvSpPr>
          <p:spPr bwMode="auto">
            <a:xfrm>
              <a:off x="2928" y="144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90" name="Text Box 8"/>
            <p:cNvSpPr txBox="1">
              <a:spLocks noChangeArrowheads="1"/>
            </p:cNvSpPr>
            <p:nvPr/>
          </p:nvSpPr>
          <p:spPr bwMode="auto">
            <a:xfrm>
              <a:off x="3888" y="2736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 dirty="0">
                  <a:latin typeface="Times New Roman" pitchFamily="18" charset="0"/>
                </a:rPr>
                <a:t>(1)</a:t>
              </a:r>
            </a:p>
          </p:txBody>
        </p:sp>
        <p:sp>
          <p:nvSpPr>
            <p:cNvPr id="49191" name="Oval 9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92" name="Oval 11"/>
            <p:cNvSpPr>
              <a:spLocks noChangeArrowheads="1"/>
            </p:cNvSpPr>
            <p:nvPr/>
          </p:nvSpPr>
          <p:spPr bwMode="auto">
            <a:xfrm>
              <a:off x="3936" y="129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93" name="Line 12"/>
            <p:cNvSpPr>
              <a:spLocks noChangeShapeType="1"/>
            </p:cNvSpPr>
            <p:nvPr/>
          </p:nvSpPr>
          <p:spPr bwMode="auto">
            <a:xfrm flipV="1">
              <a:off x="4512" y="1536"/>
              <a:ext cx="48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Line 13"/>
            <p:cNvSpPr>
              <a:spLocks noChangeShapeType="1"/>
            </p:cNvSpPr>
            <p:nvPr/>
          </p:nvSpPr>
          <p:spPr bwMode="auto">
            <a:xfrm flipV="1">
              <a:off x="3648" y="1392"/>
              <a:ext cx="384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Line 14"/>
            <p:cNvSpPr>
              <a:spLocks noChangeShapeType="1"/>
            </p:cNvSpPr>
            <p:nvPr/>
          </p:nvSpPr>
          <p:spPr bwMode="auto">
            <a:xfrm>
              <a:off x="3024" y="1584"/>
              <a:ext cx="384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Oval 15"/>
            <p:cNvSpPr>
              <a:spLocks noChangeArrowheads="1"/>
            </p:cNvSpPr>
            <p:nvPr/>
          </p:nvSpPr>
          <p:spPr bwMode="auto">
            <a:xfrm>
              <a:off x="3360" y="259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97" name="Line 16"/>
            <p:cNvSpPr>
              <a:spLocks noChangeShapeType="1"/>
            </p:cNvSpPr>
            <p:nvPr/>
          </p:nvSpPr>
          <p:spPr bwMode="auto">
            <a:xfrm>
              <a:off x="3504" y="268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Line 17"/>
            <p:cNvSpPr>
              <a:spLocks noChangeShapeType="1"/>
            </p:cNvSpPr>
            <p:nvPr/>
          </p:nvSpPr>
          <p:spPr bwMode="auto">
            <a:xfrm flipH="1" flipV="1">
              <a:off x="4080" y="1008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Text Box 18"/>
            <p:cNvSpPr txBox="1">
              <a:spLocks noChangeArrowheads="1"/>
            </p:cNvSpPr>
            <p:nvPr/>
          </p:nvSpPr>
          <p:spPr bwMode="auto">
            <a:xfrm>
              <a:off x="3696" y="2352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9200" name="Text Box 19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9201" name="Text Box 20"/>
            <p:cNvSpPr txBox="1">
              <a:spLocks noChangeArrowheads="1"/>
            </p:cNvSpPr>
            <p:nvPr/>
          </p:nvSpPr>
          <p:spPr bwMode="auto">
            <a:xfrm>
              <a:off x="4608" y="2640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9202" name="Text Box 22"/>
            <p:cNvSpPr txBox="1">
              <a:spLocks noChangeArrowheads="1"/>
            </p:cNvSpPr>
            <p:nvPr/>
          </p:nvSpPr>
          <p:spPr bwMode="auto">
            <a:xfrm>
              <a:off x="4080" y="2352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9203" name="Line 23"/>
            <p:cNvSpPr>
              <a:spLocks noChangeShapeType="1"/>
            </p:cNvSpPr>
            <p:nvPr/>
          </p:nvSpPr>
          <p:spPr bwMode="auto">
            <a:xfrm flipV="1">
              <a:off x="3408" y="1680"/>
              <a:ext cx="120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4" name="Line 24"/>
            <p:cNvSpPr>
              <a:spLocks noChangeShapeType="1"/>
            </p:cNvSpPr>
            <p:nvPr/>
          </p:nvSpPr>
          <p:spPr bwMode="auto">
            <a:xfrm flipV="1">
              <a:off x="3744" y="1728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Line 25"/>
            <p:cNvSpPr>
              <a:spLocks noChangeShapeType="1"/>
            </p:cNvSpPr>
            <p:nvPr/>
          </p:nvSpPr>
          <p:spPr bwMode="auto">
            <a:xfrm flipH="1" flipV="1">
              <a:off x="3312" y="1728"/>
              <a:ext cx="100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6" name="Line 26"/>
            <p:cNvSpPr>
              <a:spLocks noChangeShapeType="1"/>
            </p:cNvSpPr>
            <p:nvPr/>
          </p:nvSpPr>
          <p:spPr bwMode="auto">
            <a:xfrm flipV="1">
              <a:off x="3072" y="1008"/>
              <a:ext cx="86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7" name="Line 27"/>
            <p:cNvSpPr>
              <a:spLocks noChangeShapeType="1"/>
            </p:cNvSpPr>
            <p:nvPr/>
          </p:nvSpPr>
          <p:spPr bwMode="auto">
            <a:xfrm flipH="1" flipV="1">
              <a:off x="4032" y="1440"/>
              <a:ext cx="288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8" name="Oval 28"/>
            <p:cNvSpPr>
              <a:spLocks noChangeArrowheads="1"/>
            </p:cNvSpPr>
            <p:nvPr/>
          </p:nvSpPr>
          <p:spPr bwMode="auto">
            <a:xfrm>
              <a:off x="3936" y="91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209" name="Text Box 29"/>
            <p:cNvSpPr txBox="1">
              <a:spLocks noChangeArrowheads="1"/>
            </p:cNvSpPr>
            <p:nvPr/>
          </p:nvSpPr>
          <p:spPr bwMode="auto">
            <a:xfrm>
              <a:off x="3312" y="177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49210" name="Oval 30"/>
            <p:cNvSpPr>
              <a:spLocks noChangeArrowheads="1"/>
            </p:cNvSpPr>
            <p:nvPr/>
          </p:nvSpPr>
          <p:spPr bwMode="auto">
            <a:xfrm>
              <a:off x="4224" y="225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211" name="Oval 31"/>
            <p:cNvSpPr>
              <a:spLocks noChangeArrowheads="1"/>
            </p:cNvSpPr>
            <p:nvPr/>
          </p:nvSpPr>
          <p:spPr bwMode="auto">
            <a:xfrm>
              <a:off x="4416" y="259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212" name="Oval 35"/>
            <p:cNvSpPr>
              <a:spLocks noChangeArrowheads="1"/>
            </p:cNvSpPr>
            <p:nvPr/>
          </p:nvSpPr>
          <p:spPr bwMode="auto">
            <a:xfrm>
              <a:off x="4560" y="163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213" name="Oval 36"/>
            <p:cNvSpPr>
              <a:spLocks noChangeArrowheads="1"/>
            </p:cNvSpPr>
            <p:nvPr/>
          </p:nvSpPr>
          <p:spPr bwMode="auto">
            <a:xfrm>
              <a:off x="4896" y="144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214" name="Oval 37"/>
            <p:cNvSpPr>
              <a:spLocks noChangeArrowheads="1"/>
            </p:cNvSpPr>
            <p:nvPr/>
          </p:nvSpPr>
          <p:spPr bwMode="auto">
            <a:xfrm>
              <a:off x="3600" y="225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215" name="Text Box 38"/>
            <p:cNvSpPr txBox="1">
              <a:spLocks noChangeArrowheads="1"/>
            </p:cNvSpPr>
            <p:nvPr/>
          </p:nvSpPr>
          <p:spPr bwMode="auto">
            <a:xfrm>
              <a:off x="4176" y="129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9216" name="Text Box 39"/>
            <p:cNvSpPr txBox="1">
              <a:spLocks noChangeArrowheads="1"/>
            </p:cNvSpPr>
            <p:nvPr/>
          </p:nvSpPr>
          <p:spPr bwMode="auto">
            <a:xfrm>
              <a:off x="2736" y="129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 dirty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9217" name="Text Box 40"/>
            <p:cNvSpPr txBox="1">
              <a:spLocks noChangeArrowheads="1"/>
            </p:cNvSpPr>
            <p:nvPr/>
          </p:nvSpPr>
          <p:spPr bwMode="auto">
            <a:xfrm>
              <a:off x="3168" y="2640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9218" name="Line 69"/>
            <p:cNvSpPr>
              <a:spLocks noChangeShapeType="1"/>
            </p:cNvSpPr>
            <p:nvPr/>
          </p:nvSpPr>
          <p:spPr bwMode="auto">
            <a:xfrm flipH="1" flipV="1">
              <a:off x="4032" y="10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9" name="Line 70"/>
            <p:cNvSpPr>
              <a:spLocks noChangeShapeType="1"/>
            </p:cNvSpPr>
            <p:nvPr/>
          </p:nvSpPr>
          <p:spPr bwMode="auto">
            <a:xfrm flipV="1">
              <a:off x="3504" y="2400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0" name="Line 71"/>
            <p:cNvSpPr>
              <a:spLocks noChangeShapeType="1"/>
            </p:cNvSpPr>
            <p:nvPr/>
          </p:nvSpPr>
          <p:spPr bwMode="auto">
            <a:xfrm flipH="1" flipV="1">
              <a:off x="4320" y="2400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1" name="Line 72"/>
            <p:cNvSpPr>
              <a:spLocks noChangeShapeType="1"/>
            </p:cNvSpPr>
            <p:nvPr/>
          </p:nvSpPr>
          <p:spPr bwMode="auto">
            <a:xfrm flipH="1" flipV="1">
              <a:off x="3072" y="1536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2" name="Line 73"/>
            <p:cNvSpPr>
              <a:spLocks noChangeShapeType="1"/>
            </p:cNvSpPr>
            <p:nvPr/>
          </p:nvSpPr>
          <p:spPr bwMode="auto">
            <a:xfrm flipV="1">
              <a:off x="4704" y="1536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57" name="组合 77"/>
          <p:cNvGrpSpPr>
            <a:grpSpLocks/>
          </p:cNvGrpSpPr>
          <p:nvPr/>
        </p:nvGrpSpPr>
        <p:grpSpPr bwMode="auto">
          <a:xfrm>
            <a:off x="5126038" y="1371600"/>
            <a:ext cx="3103562" cy="3429000"/>
            <a:chOff x="385763" y="1371600"/>
            <a:chExt cx="3103562" cy="3429000"/>
          </a:xfrm>
        </p:grpSpPr>
        <p:sp>
          <p:nvSpPr>
            <p:cNvPr id="49158" name="Oval 7"/>
            <p:cNvSpPr>
              <a:spLocks noChangeArrowheads="1"/>
            </p:cNvSpPr>
            <p:nvPr/>
          </p:nvSpPr>
          <p:spPr bwMode="auto">
            <a:xfrm>
              <a:off x="385763" y="2212975"/>
              <a:ext cx="311150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59" name="Text Box 8"/>
            <p:cNvSpPr txBox="1">
              <a:spLocks noChangeArrowheads="1"/>
            </p:cNvSpPr>
            <p:nvPr/>
          </p:nvSpPr>
          <p:spPr bwMode="auto">
            <a:xfrm>
              <a:off x="1938338" y="4279900"/>
              <a:ext cx="728662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 dirty="0">
                  <a:latin typeface="Times New Roman" pitchFamily="18" charset="0"/>
                </a:rPr>
                <a:t>(2)</a:t>
              </a:r>
            </a:p>
          </p:txBody>
        </p:sp>
        <p:sp>
          <p:nvSpPr>
            <p:cNvPr id="49160" name="Oval 9"/>
            <p:cNvSpPr>
              <a:spLocks noChangeArrowheads="1"/>
            </p:cNvSpPr>
            <p:nvPr/>
          </p:nvSpPr>
          <p:spPr bwMode="auto">
            <a:xfrm>
              <a:off x="930275" y="2519363"/>
              <a:ext cx="309563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61" name="Oval 10"/>
            <p:cNvSpPr>
              <a:spLocks noChangeArrowheads="1"/>
            </p:cNvSpPr>
            <p:nvPr/>
          </p:nvSpPr>
          <p:spPr bwMode="auto">
            <a:xfrm>
              <a:off x="2016125" y="1984375"/>
              <a:ext cx="309563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62" name="Line 12"/>
            <p:cNvSpPr>
              <a:spLocks noChangeShapeType="1"/>
            </p:cNvSpPr>
            <p:nvPr/>
          </p:nvSpPr>
          <p:spPr bwMode="auto">
            <a:xfrm flipV="1">
              <a:off x="1550988" y="2136775"/>
              <a:ext cx="620712" cy="1530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Line 13"/>
            <p:cNvSpPr>
              <a:spLocks noChangeShapeType="1"/>
            </p:cNvSpPr>
            <p:nvPr/>
          </p:nvSpPr>
          <p:spPr bwMode="auto">
            <a:xfrm>
              <a:off x="541338" y="2443163"/>
              <a:ext cx="620712" cy="1682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Oval 14"/>
            <p:cNvSpPr>
              <a:spLocks noChangeArrowheads="1"/>
            </p:cNvSpPr>
            <p:nvPr/>
          </p:nvSpPr>
          <p:spPr bwMode="auto">
            <a:xfrm>
              <a:off x="1084263" y="4049713"/>
              <a:ext cx="311150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65" name="Line 15"/>
            <p:cNvSpPr>
              <a:spLocks noChangeShapeType="1"/>
            </p:cNvSpPr>
            <p:nvPr/>
          </p:nvSpPr>
          <p:spPr bwMode="auto">
            <a:xfrm>
              <a:off x="1317625" y="4202113"/>
              <a:ext cx="15509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Text Box 17"/>
            <p:cNvSpPr txBox="1">
              <a:spLocks noChangeArrowheads="1"/>
            </p:cNvSpPr>
            <p:nvPr/>
          </p:nvSpPr>
          <p:spPr bwMode="auto">
            <a:xfrm>
              <a:off x="1627188" y="3667125"/>
              <a:ext cx="388937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9167" name="Text Box 18"/>
            <p:cNvSpPr txBox="1">
              <a:spLocks noChangeArrowheads="1"/>
            </p:cNvSpPr>
            <p:nvPr/>
          </p:nvSpPr>
          <p:spPr bwMode="auto">
            <a:xfrm>
              <a:off x="2946400" y="2749550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9168" name="Text Box 19"/>
            <p:cNvSpPr txBox="1">
              <a:spLocks noChangeArrowheads="1"/>
            </p:cNvSpPr>
            <p:nvPr/>
          </p:nvSpPr>
          <p:spPr bwMode="auto">
            <a:xfrm>
              <a:off x="3101975" y="4125913"/>
              <a:ext cx="3873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9169" name="Text Box 20"/>
            <p:cNvSpPr txBox="1">
              <a:spLocks noChangeArrowheads="1"/>
            </p:cNvSpPr>
            <p:nvPr/>
          </p:nvSpPr>
          <p:spPr bwMode="auto">
            <a:xfrm>
              <a:off x="2247900" y="3667125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9170" name="Line 21"/>
            <p:cNvSpPr>
              <a:spLocks noChangeShapeType="1"/>
            </p:cNvSpPr>
            <p:nvPr/>
          </p:nvSpPr>
          <p:spPr bwMode="auto">
            <a:xfrm flipV="1">
              <a:off x="1162050" y="2595563"/>
              <a:ext cx="1939925" cy="77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Line 22"/>
            <p:cNvSpPr>
              <a:spLocks noChangeShapeType="1"/>
            </p:cNvSpPr>
            <p:nvPr/>
          </p:nvSpPr>
          <p:spPr bwMode="auto">
            <a:xfrm flipV="1">
              <a:off x="1704975" y="2673350"/>
              <a:ext cx="1397000" cy="9175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Line 23"/>
            <p:cNvSpPr>
              <a:spLocks noChangeShapeType="1"/>
            </p:cNvSpPr>
            <p:nvPr/>
          </p:nvSpPr>
          <p:spPr bwMode="auto">
            <a:xfrm flipH="1" flipV="1">
              <a:off x="1006475" y="2673350"/>
              <a:ext cx="1630363" cy="993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Line 24"/>
            <p:cNvSpPr>
              <a:spLocks noChangeShapeType="1"/>
            </p:cNvSpPr>
            <p:nvPr/>
          </p:nvSpPr>
          <p:spPr bwMode="auto">
            <a:xfrm flipV="1">
              <a:off x="619125" y="1525588"/>
              <a:ext cx="1397000" cy="765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4" name="Line 25"/>
            <p:cNvSpPr>
              <a:spLocks noChangeShapeType="1"/>
            </p:cNvSpPr>
            <p:nvPr/>
          </p:nvSpPr>
          <p:spPr bwMode="auto">
            <a:xfrm flipH="1" flipV="1">
              <a:off x="2171700" y="2212975"/>
              <a:ext cx="465138" cy="1377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Oval 26"/>
            <p:cNvSpPr>
              <a:spLocks noChangeArrowheads="1"/>
            </p:cNvSpPr>
            <p:nvPr/>
          </p:nvSpPr>
          <p:spPr bwMode="auto">
            <a:xfrm>
              <a:off x="2016125" y="1371600"/>
              <a:ext cx="309563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76" name="Text Box 27"/>
            <p:cNvSpPr txBox="1">
              <a:spLocks noChangeArrowheads="1"/>
            </p:cNvSpPr>
            <p:nvPr/>
          </p:nvSpPr>
          <p:spPr bwMode="auto">
            <a:xfrm>
              <a:off x="1006475" y="2749550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49177" name="Oval 28"/>
            <p:cNvSpPr>
              <a:spLocks noChangeArrowheads="1"/>
            </p:cNvSpPr>
            <p:nvPr/>
          </p:nvSpPr>
          <p:spPr bwMode="auto">
            <a:xfrm>
              <a:off x="2481263" y="3514725"/>
              <a:ext cx="311150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78" name="Oval 29"/>
            <p:cNvSpPr>
              <a:spLocks noChangeArrowheads="1"/>
            </p:cNvSpPr>
            <p:nvPr/>
          </p:nvSpPr>
          <p:spPr bwMode="auto">
            <a:xfrm>
              <a:off x="2792413" y="4049713"/>
              <a:ext cx="309562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79" name="Oval 30"/>
            <p:cNvSpPr>
              <a:spLocks noChangeArrowheads="1"/>
            </p:cNvSpPr>
            <p:nvPr/>
          </p:nvSpPr>
          <p:spPr bwMode="auto">
            <a:xfrm>
              <a:off x="3024188" y="2519363"/>
              <a:ext cx="311150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80" name="Oval 32"/>
            <p:cNvSpPr>
              <a:spLocks noChangeArrowheads="1"/>
            </p:cNvSpPr>
            <p:nvPr/>
          </p:nvSpPr>
          <p:spPr bwMode="auto">
            <a:xfrm>
              <a:off x="1473200" y="3514725"/>
              <a:ext cx="309563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81" name="Text Box 33"/>
            <p:cNvSpPr txBox="1">
              <a:spLocks noChangeArrowheads="1"/>
            </p:cNvSpPr>
            <p:nvPr/>
          </p:nvSpPr>
          <p:spPr bwMode="auto">
            <a:xfrm>
              <a:off x="2403475" y="1984375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9182" name="Text Box 35"/>
            <p:cNvSpPr txBox="1">
              <a:spLocks noChangeArrowheads="1"/>
            </p:cNvSpPr>
            <p:nvPr/>
          </p:nvSpPr>
          <p:spPr bwMode="auto">
            <a:xfrm>
              <a:off x="774700" y="4125913"/>
              <a:ext cx="3873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9183" name="Line 36"/>
            <p:cNvSpPr>
              <a:spLocks noChangeShapeType="1"/>
            </p:cNvSpPr>
            <p:nvPr/>
          </p:nvSpPr>
          <p:spPr bwMode="auto">
            <a:xfrm flipH="1" flipV="1">
              <a:off x="2171700" y="1601788"/>
              <a:ext cx="0" cy="45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37"/>
            <p:cNvSpPr>
              <a:spLocks noChangeShapeType="1"/>
            </p:cNvSpPr>
            <p:nvPr/>
          </p:nvSpPr>
          <p:spPr bwMode="auto">
            <a:xfrm flipV="1">
              <a:off x="1317625" y="3743325"/>
              <a:ext cx="309563" cy="382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Line 38"/>
            <p:cNvSpPr>
              <a:spLocks noChangeShapeType="1"/>
            </p:cNvSpPr>
            <p:nvPr/>
          </p:nvSpPr>
          <p:spPr bwMode="auto">
            <a:xfrm flipH="1" flipV="1">
              <a:off x="2636838" y="3743325"/>
              <a:ext cx="309562" cy="4587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Line 39"/>
            <p:cNvSpPr>
              <a:spLocks noChangeShapeType="1"/>
            </p:cNvSpPr>
            <p:nvPr/>
          </p:nvSpPr>
          <p:spPr bwMode="auto">
            <a:xfrm flipH="1" flipV="1">
              <a:off x="619125" y="2366963"/>
              <a:ext cx="38735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7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800975" cy="563563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8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5181600"/>
            <a:ext cx="8610600" cy="926205"/>
          </a:xfrm>
          <a:noFill/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Step 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delete 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vetexes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of degree 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800" b="1" dirty="0">
                <a:latin typeface="Times New Roman" pitchFamily="18" charset="0"/>
              </a:rPr>
              <a:t> (2)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and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(3)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are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homeomorphic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9157" name="组合 77"/>
          <p:cNvGrpSpPr>
            <a:grpSpLocks/>
          </p:cNvGrpSpPr>
          <p:nvPr/>
        </p:nvGrpSpPr>
        <p:grpSpPr bwMode="auto">
          <a:xfrm>
            <a:off x="5010150" y="2007292"/>
            <a:ext cx="2406650" cy="2816225"/>
            <a:chOff x="385763" y="1984375"/>
            <a:chExt cx="2406650" cy="2816225"/>
          </a:xfrm>
        </p:grpSpPr>
        <p:sp>
          <p:nvSpPr>
            <p:cNvPr id="49158" name="Oval 7"/>
            <p:cNvSpPr>
              <a:spLocks noChangeArrowheads="1"/>
            </p:cNvSpPr>
            <p:nvPr/>
          </p:nvSpPr>
          <p:spPr bwMode="auto">
            <a:xfrm>
              <a:off x="385763" y="2212975"/>
              <a:ext cx="311150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59" name="Text Box 8"/>
            <p:cNvSpPr txBox="1">
              <a:spLocks noChangeArrowheads="1"/>
            </p:cNvSpPr>
            <p:nvPr/>
          </p:nvSpPr>
          <p:spPr bwMode="auto">
            <a:xfrm>
              <a:off x="1938338" y="4279900"/>
              <a:ext cx="728662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 dirty="0">
                  <a:latin typeface="Times New Roman" pitchFamily="18" charset="0"/>
                </a:rPr>
                <a:t>(3)</a:t>
              </a:r>
            </a:p>
          </p:txBody>
        </p:sp>
        <p:sp>
          <p:nvSpPr>
            <p:cNvPr id="49160" name="Oval 9"/>
            <p:cNvSpPr>
              <a:spLocks noChangeArrowheads="1"/>
            </p:cNvSpPr>
            <p:nvPr/>
          </p:nvSpPr>
          <p:spPr bwMode="auto">
            <a:xfrm>
              <a:off x="930275" y="2519363"/>
              <a:ext cx="309563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61" name="Oval 10"/>
            <p:cNvSpPr>
              <a:spLocks noChangeArrowheads="1"/>
            </p:cNvSpPr>
            <p:nvPr/>
          </p:nvSpPr>
          <p:spPr bwMode="auto">
            <a:xfrm>
              <a:off x="2016125" y="1984375"/>
              <a:ext cx="309563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62" name="Line 12"/>
            <p:cNvSpPr>
              <a:spLocks noChangeShapeType="1"/>
            </p:cNvSpPr>
            <p:nvPr/>
          </p:nvSpPr>
          <p:spPr bwMode="auto">
            <a:xfrm flipV="1">
              <a:off x="1550988" y="2136775"/>
              <a:ext cx="620712" cy="1530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Line 13"/>
            <p:cNvSpPr>
              <a:spLocks noChangeShapeType="1"/>
            </p:cNvSpPr>
            <p:nvPr/>
          </p:nvSpPr>
          <p:spPr bwMode="auto">
            <a:xfrm>
              <a:off x="541338" y="2443163"/>
              <a:ext cx="620712" cy="1682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Oval 14"/>
            <p:cNvSpPr>
              <a:spLocks noChangeArrowheads="1"/>
            </p:cNvSpPr>
            <p:nvPr/>
          </p:nvSpPr>
          <p:spPr bwMode="auto">
            <a:xfrm>
              <a:off x="1084263" y="4049713"/>
              <a:ext cx="311150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65" name="Line 15"/>
            <p:cNvSpPr>
              <a:spLocks noChangeShapeType="1"/>
            </p:cNvSpPr>
            <p:nvPr/>
          </p:nvSpPr>
          <p:spPr bwMode="auto">
            <a:xfrm flipV="1">
              <a:off x="1317625" y="3706120"/>
              <a:ext cx="1319212" cy="4959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Text Box 17"/>
            <p:cNvSpPr txBox="1">
              <a:spLocks noChangeArrowheads="1"/>
            </p:cNvSpPr>
            <p:nvPr/>
          </p:nvSpPr>
          <p:spPr bwMode="auto">
            <a:xfrm>
              <a:off x="1627188" y="3667125"/>
              <a:ext cx="388937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9169" name="Text Box 20"/>
            <p:cNvSpPr txBox="1">
              <a:spLocks noChangeArrowheads="1"/>
            </p:cNvSpPr>
            <p:nvPr/>
          </p:nvSpPr>
          <p:spPr bwMode="auto">
            <a:xfrm>
              <a:off x="2247900" y="3667125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9170" name="Line 21"/>
            <p:cNvSpPr>
              <a:spLocks noChangeShapeType="1"/>
            </p:cNvSpPr>
            <p:nvPr/>
          </p:nvSpPr>
          <p:spPr bwMode="auto">
            <a:xfrm>
              <a:off x="1162050" y="2673349"/>
              <a:ext cx="465137" cy="106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Line 23"/>
            <p:cNvSpPr>
              <a:spLocks noChangeShapeType="1"/>
            </p:cNvSpPr>
            <p:nvPr/>
          </p:nvSpPr>
          <p:spPr bwMode="auto">
            <a:xfrm flipH="1" flipV="1">
              <a:off x="1006475" y="2673350"/>
              <a:ext cx="1630363" cy="993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Line 24"/>
            <p:cNvSpPr>
              <a:spLocks noChangeShapeType="1"/>
            </p:cNvSpPr>
            <p:nvPr/>
          </p:nvSpPr>
          <p:spPr bwMode="auto">
            <a:xfrm flipV="1">
              <a:off x="619125" y="2151062"/>
              <a:ext cx="1396999" cy="139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4" name="Line 25"/>
            <p:cNvSpPr>
              <a:spLocks noChangeShapeType="1"/>
            </p:cNvSpPr>
            <p:nvPr/>
          </p:nvSpPr>
          <p:spPr bwMode="auto">
            <a:xfrm flipH="1" flipV="1">
              <a:off x="2171700" y="2212975"/>
              <a:ext cx="465138" cy="1377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Text Box 27"/>
            <p:cNvSpPr txBox="1">
              <a:spLocks noChangeArrowheads="1"/>
            </p:cNvSpPr>
            <p:nvPr/>
          </p:nvSpPr>
          <p:spPr bwMode="auto">
            <a:xfrm>
              <a:off x="1006475" y="2749550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49177" name="Oval 28"/>
            <p:cNvSpPr>
              <a:spLocks noChangeArrowheads="1"/>
            </p:cNvSpPr>
            <p:nvPr/>
          </p:nvSpPr>
          <p:spPr bwMode="auto">
            <a:xfrm>
              <a:off x="2481263" y="3514725"/>
              <a:ext cx="311150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80" name="Oval 32"/>
            <p:cNvSpPr>
              <a:spLocks noChangeArrowheads="1"/>
            </p:cNvSpPr>
            <p:nvPr/>
          </p:nvSpPr>
          <p:spPr bwMode="auto">
            <a:xfrm>
              <a:off x="1473200" y="3514725"/>
              <a:ext cx="309563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9181" name="Text Box 33"/>
            <p:cNvSpPr txBox="1">
              <a:spLocks noChangeArrowheads="1"/>
            </p:cNvSpPr>
            <p:nvPr/>
          </p:nvSpPr>
          <p:spPr bwMode="auto">
            <a:xfrm>
              <a:off x="2403475" y="1984375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9182" name="Text Box 35"/>
            <p:cNvSpPr txBox="1">
              <a:spLocks noChangeArrowheads="1"/>
            </p:cNvSpPr>
            <p:nvPr/>
          </p:nvSpPr>
          <p:spPr bwMode="auto">
            <a:xfrm>
              <a:off x="774700" y="4125913"/>
              <a:ext cx="3873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9184" name="Line 37"/>
            <p:cNvSpPr>
              <a:spLocks noChangeShapeType="1"/>
            </p:cNvSpPr>
            <p:nvPr/>
          </p:nvSpPr>
          <p:spPr bwMode="auto">
            <a:xfrm flipV="1">
              <a:off x="1317625" y="3743325"/>
              <a:ext cx="309563" cy="382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Line 39"/>
            <p:cNvSpPr>
              <a:spLocks noChangeShapeType="1"/>
            </p:cNvSpPr>
            <p:nvPr/>
          </p:nvSpPr>
          <p:spPr bwMode="auto">
            <a:xfrm flipH="1" flipV="1">
              <a:off x="619125" y="2366963"/>
              <a:ext cx="38735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" name="组合 77">
            <a:extLst>
              <a:ext uri="{FF2B5EF4-FFF2-40B4-BE49-F238E27FC236}">
                <a16:creationId xmlns:a16="http://schemas.microsoft.com/office/drawing/2014/main" id="{1D827BA5-3ADE-4DA9-8CE6-FF8F210FFA73}"/>
              </a:ext>
            </a:extLst>
          </p:cNvPr>
          <p:cNvGrpSpPr>
            <a:grpSpLocks/>
          </p:cNvGrpSpPr>
          <p:nvPr/>
        </p:nvGrpSpPr>
        <p:grpSpPr bwMode="auto">
          <a:xfrm>
            <a:off x="641351" y="1470717"/>
            <a:ext cx="3103562" cy="3429000"/>
            <a:chOff x="385763" y="1371600"/>
            <a:chExt cx="3103562" cy="3429000"/>
          </a:xfrm>
        </p:grpSpPr>
        <p:sp>
          <p:nvSpPr>
            <p:cNvPr id="72" name="Oval 7">
              <a:extLst>
                <a:ext uri="{FF2B5EF4-FFF2-40B4-BE49-F238E27FC236}">
                  <a16:creationId xmlns:a16="http://schemas.microsoft.com/office/drawing/2014/main" id="{C25ACC2C-9FD0-4A13-B65D-56B4C1B39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63" y="2212975"/>
              <a:ext cx="311150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3" name="Text Box 8">
              <a:extLst>
                <a:ext uri="{FF2B5EF4-FFF2-40B4-BE49-F238E27FC236}">
                  <a16:creationId xmlns:a16="http://schemas.microsoft.com/office/drawing/2014/main" id="{210B4F9D-A3E9-4B96-BD6B-6BA20AF9C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338" y="4279900"/>
              <a:ext cx="728662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 dirty="0">
                  <a:latin typeface="Times New Roman" pitchFamily="18" charset="0"/>
                </a:rPr>
                <a:t>(2)</a:t>
              </a:r>
            </a:p>
          </p:txBody>
        </p:sp>
        <p:sp>
          <p:nvSpPr>
            <p:cNvPr id="74" name="Oval 9">
              <a:extLst>
                <a:ext uri="{FF2B5EF4-FFF2-40B4-BE49-F238E27FC236}">
                  <a16:creationId xmlns:a16="http://schemas.microsoft.com/office/drawing/2014/main" id="{D672C04E-3937-4EC6-9B3B-ACDD97D8C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" y="2519363"/>
              <a:ext cx="309563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5" name="Oval 10">
              <a:extLst>
                <a:ext uri="{FF2B5EF4-FFF2-40B4-BE49-F238E27FC236}">
                  <a16:creationId xmlns:a16="http://schemas.microsoft.com/office/drawing/2014/main" id="{E7A2DF13-67CC-4D4C-B01A-F22D82127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125" y="1984375"/>
              <a:ext cx="309563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6" name="Line 12">
              <a:extLst>
                <a:ext uri="{FF2B5EF4-FFF2-40B4-BE49-F238E27FC236}">
                  <a16:creationId xmlns:a16="http://schemas.microsoft.com/office/drawing/2014/main" id="{D82181A0-F603-45FA-887B-1529A8465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0988" y="2136775"/>
              <a:ext cx="620712" cy="1530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3">
              <a:extLst>
                <a:ext uri="{FF2B5EF4-FFF2-40B4-BE49-F238E27FC236}">
                  <a16:creationId xmlns:a16="http://schemas.microsoft.com/office/drawing/2014/main" id="{7468A021-243D-4657-90F2-8FEBC7AB5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338" y="2443163"/>
              <a:ext cx="620712" cy="1682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Oval 14">
              <a:extLst>
                <a:ext uri="{FF2B5EF4-FFF2-40B4-BE49-F238E27FC236}">
                  <a16:creationId xmlns:a16="http://schemas.microsoft.com/office/drawing/2014/main" id="{148B59F8-FE3D-4938-8BE8-DFE2FE3AC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3" y="4049713"/>
              <a:ext cx="311150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9" name="Line 15">
              <a:extLst>
                <a:ext uri="{FF2B5EF4-FFF2-40B4-BE49-F238E27FC236}">
                  <a16:creationId xmlns:a16="http://schemas.microsoft.com/office/drawing/2014/main" id="{6C1FA99A-4787-4812-A953-FC9F87213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625" y="4202113"/>
              <a:ext cx="15509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17">
              <a:extLst>
                <a:ext uri="{FF2B5EF4-FFF2-40B4-BE49-F238E27FC236}">
                  <a16:creationId xmlns:a16="http://schemas.microsoft.com/office/drawing/2014/main" id="{BA7D0E60-F8AD-46C1-821D-645D67F09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7188" y="3667125"/>
              <a:ext cx="388937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81" name="Text Box 18">
              <a:extLst>
                <a:ext uri="{FF2B5EF4-FFF2-40B4-BE49-F238E27FC236}">
                  <a16:creationId xmlns:a16="http://schemas.microsoft.com/office/drawing/2014/main" id="{F2062C59-AD96-40DB-9AA6-D9197C1F2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400" y="2749550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82" name="Text Box 19">
              <a:extLst>
                <a:ext uri="{FF2B5EF4-FFF2-40B4-BE49-F238E27FC236}">
                  <a16:creationId xmlns:a16="http://schemas.microsoft.com/office/drawing/2014/main" id="{8260CCE5-FA72-4CAA-833E-20513B033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975" y="4125913"/>
              <a:ext cx="3873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3" name="Text Box 20">
              <a:extLst>
                <a:ext uri="{FF2B5EF4-FFF2-40B4-BE49-F238E27FC236}">
                  <a16:creationId xmlns:a16="http://schemas.microsoft.com/office/drawing/2014/main" id="{839E503F-025F-4590-93EA-F2553CA21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7900" y="3667125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84" name="Line 21">
              <a:extLst>
                <a:ext uri="{FF2B5EF4-FFF2-40B4-BE49-F238E27FC236}">
                  <a16:creationId xmlns:a16="http://schemas.microsoft.com/office/drawing/2014/main" id="{1B00D7CF-5D11-42F0-AB71-A129FE690F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2050" y="2595563"/>
              <a:ext cx="1939925" cy="77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2">
              <a:extLst>
                <a:ext uri="{FF2B5EF4-FFF2-40B4-BE49-F238E27FC236}">
                  <a16:creationId xmlns:a16="http://schemas.microsoft.com/office/drawing/2014/main" id="{84469DAB-2A30-4411-B397-4B9E7AF88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4975" y="2673350"/>
              <a:ext cx="1397000" cy="9175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3">
              <a:extLst>
                <a:ext uri="{FF2B5EF4-FFF2-40B4-BE49-F238E27FC236}">
                  <a16:creationId xmlns:a16="http://schemas.microsoft.com/office/drawing/2014/main" id="{E6EA7779-86F6-4079-A34F-D24CB7DBDC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6475" y="2673350"/>
              <a:ext cx="1630363" cy="993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4">
              <a:extLst>
                <a:ext uri="{FF2B5EF4-FFF2-40B4-BE49-F238E27FC236}">
                  <a16:creationId xmlns:a16="http://schemas.microsoft.com/office/drawing/2014/main" id="{8B849C67-BD0F-4A2B-A8BA-5F75C93022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125" y="1525588"/>
              <a:ext cx="1397000" cy="765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5">
              <a:extLst>
                <a:ext uri="{FF2B5EF4-FFF2-40B4-BE49-F238E27FC236}">
                  <a16:creationId xmlns:a16="http://schemas.microsoft.com/office/drawing/2014/main" id="{6C1BEA19-9E53-4A80-B0D1-C9A76D59C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1700" y="2212975"/>
              <a:ext cx="465138" cy="1377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84952472-D7CF-4B11-A13E-492FC18F4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125" y="1371600"/>
              <a:ext cx="309563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4E7D86F7-FD46-4CC8-B6A3-99C5325D6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475" y="2749550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91" name="Oval 28">
              <a:extLst>
                <a:ext uri="{FF2B5EF4-FFF2-40B4-BE49-F238E27FC236}">
                  <a16:creationId xmlns:a16="http://schemas.microsoft.com/office/drawing/2014/main" id="{60B75351-C6C7-483A-B6D3-266503F63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514725"/>
              <a:ext cx="311150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D112A03A-749D-47A0-8779-EAB43D0BB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413" y="4049713"/>
              <a:ext cx="309562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3" name="Oval 30">
              <a:extLst>
                <a:ext uri="{FF2B5EF4-FFF2-40B4-BE49-F238E27FC236}">
                  <a16:creationId xmlns:a16="http://schemas.microsoft.com/office/drawing/2014/main" id="{65F2B7C7-7306-4228-914E-DB4DC3A9F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188" y="2519363"/>
              <a:ext cx="311150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4" name="Oval 32">
              <a:extLst>
                <a:ext uri="{FF2B5EF4-FFF2-40B4-BE49-F238E27FC236}">
                  <a16:creationId xmlns:a16="http://schemas.microsoft.com/office/drawing/2014/main" id="{69A3FF99-839D-4579-BD2F-D230B3AA0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0" y="3514725"/>
              <a:ext cx="309563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5" name="Text Box 33">
              <a:extLst>
                <a:ext uri="{FF2B5EF4-FFF2-40B4-BE49-F238E27FC236}">
                  <a16:creationId xmlns:a16="http://schemas.microsoft.com/office/drawing/2014/main" id="{0E1808D0-0BB8-4AA1-BBC2-AC7BAA074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475" y="1984375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6" name="Text Box 35">
              <a:extLst>
                <a:ext uri="{FF2B5EF4-FFF2-40B4-BE49-F238E27FC236}">
                  <a16:creationId xmlns:a16="http://schemas.microsoft.com/office/drawing/2014/main" id="{CF63CA34-1F69-439D-A3B5-F29F328C1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700" y="4125913"/>
              <a:ext cx="3873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C8DBC186-A940-42B7-847E-F93059B6D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1700" y="1601788"/>
              <a:ext cx="0" cy="45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8A5432D2-CA03-4575-A23F-A1BDC5DD1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7625" y="3743325"/>
              <a:ext cx="309563" cy="382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38">
              <a:extLst>
                <a:ext uri="{FF2B5EF4-FFF2-40B4-BE49-F238E27FC236}">
                  <a16:creationId xmlns:a16="http://schemas.microsoft.com/office/drawing/2014/main" id="{50964598-1BCF-450E-BBA0-224B1A0C6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36838" y="3743325"/>
              <a:ext cx="309562" cy="4587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39">
              <a:extLst>
                <a:ext uri="{FF2B5EF4-FFF2-40B4-BE49-F238E27FC236}">
                  <a16:creationId xmlns:a16="http://schemas.microsoft.com/office/drawing/2014/main" id="{B483645E-B883-42EB-8F1C-00A7F3724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9125" y="2366963"/>
              <a:ext cx="38735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" name="Text Box 39">
            <a:extLst>
              <a:ext uri="{FF2B5EF4-FFF2-40B4-BE49-F238E27FC236}">
                <a16:creationId xmlns:a16="http://schemas.microsoft.com/office/drawing/2014/main" id="{C23E3CD5-148F-4EE9-8492-7AF1189F1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6652"/>
            <a:ext cx="387927" cy="42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 dirty="0">
                <a:latin typeface="Times New Roman" pitchFamily="18" charset="0"/>
              </a:rPr>
              <a:t>e</a:t>
            </a:r>
          </a:p>
        </p:txBody>
      </p:sp>
      <p:sp>
        <p:nvSpPr>
          <p:cNvPr id="102" name="Text Box 39">
            <a:extLst>
              <a:ext uri="{FF2B5EF4-FFF2-40B4-BE49-F238E27FC236}">
                <a16:creationId xmlns:a16="http://schemas.microsoft.com/office/drawing/2014/main" id="{5691B0B6-FBD0-42D3-800F-660752224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6955" y="2102210"/>
            <a:ext cx="387927" cy="42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 dirty="0">
                <a:latin typeface="Times New Roman" pitchFamily="18" charset="0"/>
              </a:rPr>
              <a:t>e</a:t>
            </a:r>
          </a:p>
        </p:txBody>
      </p:sp>
      <p:sp>
        <p:nvSpPr>
          <p:cNvPr id="103" name="Text Box 3">
            <a:extLst>
              <a:ext uri="{FF2B5EF4-FFF2-40B4-BE49-F238E27FC236}">
                <a16:creationId xmlns:a16="http://schemas.microsoft.com/office/drawing/2014/main" id="{962DFA10-40CE-4034-A692-420A09A61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978" y="1371600"/>
            <a:ext cx="387927" cy="42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 dirty="0">
                <a:latin typeface="Times New Roman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3681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0452" y="152400"/>
            <a:ext cx="7800975" cy="563562"/>
          </a:xfrm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0206" name="Text Box 66"/>
          <p:cNvSpPr txBox="1">
            <a:spLocks noChangeArrowheads="1"/>
          </p:cNvSpPr>
          <p:nvPr/>
        </p:nvSpPr>
        <p:spPr bwMode="auto">
          <a:xfrm>
            <a:off x="6553200" y="4343400"/>
            <a:ext cx="7286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itchFamily="18" charset="0"/>
              </a:rPr>
              <a:t>(4)</a:t>
            </a:r>
          </a:p>
        </p:txBody>
      </p:sp>
      <p:sp>
        <p:nvSpPr>
          <p:cNvPr id="145475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152400" y="4876800"/>
            <a:ext cx="8610600" cy="1524000"/>
          </a:xfrm>
          <a:noFill/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(3) is a Bipartite Graph with vertex of degree 3</a:t>
            </a:r>
          </a:p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Graph (3)  is isomorphic to  Graph (4)</a:t>
            </a:r>
          </a:p>
        </p:txBody>
      </p:sp>
      <p:grpSp>
        <p:nvGrpSpPr>
          <p:cNvPr id="65" name="组合 77">
            <a:extLst>
              <a:ext uri="{FF2B5EF4-FFF2-40B4-BE49-F238E27FC236}">
                <a16:creationId xmlns:a16="http://schemas.microsoft.com/office/drawing/2014/main" id="{E2C0D568-AB93-49D4-B1CF-4C90AFFE8B92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1676400"/>
            <a:ext cx="2406650" cy="2816225"/>
            <a:chOff x="385763" y="1984375"/>
            <a:chExt cx="2406650" cy="2816225"/>
          </a:xfrm>
        </p:grpSpPr>
        <p:sp>
          <p:nvSpPr>
            <p:cNvPr id="66" name="Oval 7">
              <a:extLst>
                <a:ext uri="{FF2B5EF4-FFF2-40B4-BE49-F238E27FC236}">
                  <a16:creationId xmlns:a16="http://schemas.microsoft.com/office/drawing/2014/main" id="{AC3F44BA-331C-42EE-A8A0-BAD0A5DF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63" y="2212975"/>
              <a:ext cx="311150" cy="3063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 Box 8">
              <a:extLst>
                <a:ext uri="{FF2B5EF4-FFF2-40B4-BE49-F238E27FC236}">
                  <a16:creationId xmlns:a16="http://schemas.microsoft.com/office/drawing/2014/main" id="{B877097E-26B4-412A-8A2B-D6675F4F1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338" y="4279900"/>
              <a:ext cx="728662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 dirty="0">
                  <a:latin typeface="Times New Roman" pitchFamily="18" charset="0"/>
                </a:rPr>
                <a:t>(3)</a:t>
              </a:r>
            </a:p>
          </p:txBody>
        </p:sp>
        <p:sp>
          <p:nvSpPr>
            <p:cNvPr id="68" name="Oval 9">
              <a:extLst>
                <a:ext uri="{FF2B5EF4-FFF2-40B4-BE49-F238E27FC236}">
                  <a16:creationId xmlns:a16="http://schemas.microsoft.com/office/drawing/2014/main" id="{4BE18937-4B77-4D16-8135-27C11CF4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" y="2519363"/>
              <a:ext cx="309563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69" name="Oval 10">
              <a:extLst>
                <a:ext uri="{FF2B5EF4-FFF2-40B4-BE49-F238E27FC236}">
                  <a16:creationId xmlns:a16="http://schemas.microsoft.com/office/drawing/2014/main" id="{F732E4FC-2FFD-4698-AE37-961AC5935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125" y="1984375"/>
              <a:ext cx="309563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id="{C6EE47C8-B7B8-458E-94C7-A19E1CA141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0988" y="2136775"/>
              <a:ext cx="620712" cy="1530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3">
              <a:extLst>
                <a:ext uri="{FF2B5EF4-FFF2-40B4-BE49-F238E27FC236}">
                  <a16:creationId xmlns:a16="http://schemas.microsoft.com/office/drawing/2014/main" id="{C81E3AB4-7269-4957-A226-F2B23530A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338" y="2443163"/>
              <a:ext cx="620712" cy="1682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Oval 14">
              <a:extLst>
                <a:ext uri="{FF2B5EF4-FFF2-40B4-BE49-F238E27FC236}">
                  <a16:creationId xmlns:a16="http://schemas.microsoft.com/office/drawing/2014/main" id="{AA4787D1-0273-4523-B1ED-ACF9017BC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3" y="4049713"/>
              <a:ext cx="311150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3" name="Line 15">
              <a:extLst>
                <a:ext uri="{FF2B5EF4-FFF2-40B4-BE49-F238E27FC236}">
                  <a16:creationId xmlns:a16="http://schemas.microsoft.com/office/drawing/2014/main" id="{0C5E3C3F-9497-4996-8185-FEC4C027A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7625" y="3706120"/>
              <a:ext cx="1319212" cy="4959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0F6EB550-59FC-48F4-81D5-83BEFC36B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7188" y="3667125"/>
              <a:ext cx="388937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5" name="Text Box 20">
              <a:extLst>
                <a:ext uri="{FF2B5EF4-FFF2-40B4-BE49-F238E27FC236}">
                  <a16:creationId xmlns:a16="http://schemas.microsoft.com/office/drawing/2014/main" id="{C8224BA0-87A9-4170-92E4-8BAFA149B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7900" y="3667125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76" name="Line 21">
              <a:extLst>
                <a:ext uri="{FF2B5EF4-FFF2-40B4-BE49-F238E27FC236}">
                  <a16:creationId xmlns:a16="http://schemas.microsoft.com/office/drawing/2014/main" id="{B12747DF-01F9-4FD8-A8B8-4BE8F2D09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050" y="2673349"/>
              <a:ext cx="465137" cy="106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3">
              <a:extLst>
                <a:ext uri="{FF2B5EF4-FFF2-40B4-BE49-F238E27FC236}">
                  <a16:creationId xmlns:a16="http://schemas.microsoft.com/office/drawing/2014/main" id="{A6D21397-2F7C-4A09-8CE1-B0332501C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6475" y="2673350"/>
              <a:ext cx="1630363" cy="993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4">
              <a:extLst>
                <a:ext uri="{FF2B5EF4-FFF2-40B4-BE49-F238E27FC236}">
                  <a16:creationId xmlns:a16="http://schemas.microsoft.com/office/drawing/2014/main" id="{2AD26824-D995-486F-9269-42F0E2C07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125" y="2151062"/>
              <a:ext cx="1396999" cy="139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164A5890-D959-40C1-B822-4C9B0F5E8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1700" y="2212975"/>
              <a:ext cx="465138" cy="1377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27">
              <a:extLst>
                <a:ext uri="{FF2B5EF4-FFF2-40B4-BE49-F238E27FC236}">
                  <a16:creationId xmlns:a16="http://schemas.microsoft.com/office/drawing/2014/main" id="{D34FB423-F7EE-4699-8EA4-63E6B92DB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475" y="2749550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81" name="Oval 28">
              <a:extLst>
                <a:ext uri="{FF2B5EF4-FFF2-40B4-BE49-F238E27FC236}">
                  <a16:creationId xmlns:a16="http://schemas.microsoft.com/office/drawing/2014/main" id="{CFE87CD7-4D1E-48ED-BE95-4EADB6B2B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514725"/>
              <a:ext cx="311150" cy="3063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2" name="Oval 32">
              <a:extLst>
                <a:ext uri="{FF2B5EF4-FFF2-40B4-BE49-F238E27FC236}">
                  <a16:creationId xmlns:a16="http://schemas.microsoft.com/office/drawing/2014/main" id="{2DF27F43-864E-4FFC-9315-79F240E74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0" y="3514725"/>
              <a:ext cx="309563" cy="3063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3" name="Text Box 33">
              <a:extLst>
                <a:ext uri="{FF2B5EF4-FFF2-40B4-BE49-F238E27FC236}">
                  <a16:creationId xmlns:a16="http://schemas.microsoft.com/office/drawing/2014/main" id="{CF6C3774-266C-4B11-9D6B-76FD1E5ED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475" y="1984375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4" name="Text Box 35">
              <a:extLst>
                <a:ext uri="{FF2B5EF4-FFF2-40B4-BE49-F238E27FC236}">
                  <a16:creationId xmlns:a16="http://schemas.microsoft.com/office/drawing/2014/main" id="{55F7C04B-B287-4FC6-8A9F-0CDC2B581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700" y="4125913"/>
              <a:ext cx="3873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5" name="Line 37">
              <a:extLst>
                <a:ext uri="{FF2B5EF4-FFF2-40B4-BE49-F238E27FC236}">
                  <a16:creationId xmlns:a16="http://schemas.microsoft.com/office/drawing/2014/main" id="{FA812048-BDF5-4A9E-AC0B-276A59FF2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7625" y="3743325"/>
              <a:ext cx="309563" cy="382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9">
              <a:extLst>
                <a:ext uri="{FF2B5EF4-FFF2-40B4-BE49-F238E27FC236}">
                  <a16:creationId xmlns:a16="http://schemas.microsoft.com/office/drawing/2014/main" id="{608576C4-CDFF-4EEF-92F4-10A88EB5A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9125" y="2366963"/>
              <a:ext cx="38735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Text Box 39">
            <a:extLst>
              <a:ext uri="{FF2B5EF4-FFF2-40B4-BE49-F238E27FC236}">
                <a16:creationId xmlns:a16="http://schemas.microsoft.com/office/drawing/2014/main" id="{F2343765-E4D5-4016-9A50-CD32F66ED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62" y="1875094"/>
            <a:ext cx="387927" cy="42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 dirty="0">
                <a:latin typeface="Times New Roman" pitchFamily="18" charset="0"/>
              </a:rPr>
              <a:t>e</a:t>
            </a:r>
          </a:p>
        </p:txBody>
      </p:sp>
      <p:pic>
        <p:nvPicPr>
          <p:cNvPr id="88" name="Picture 57">
            <a:extLst>
              <a:ext uri="{FF2B5EF4-FFF2-40B4-BE49-F238E27FC236}">
                <a16:creationId xmlns:a16="http://schemas.microsoft.com/office/drawing/2014/main" id="{18F8A67E-87B1-4D35-8353-A8AD3AF56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96231"/>
            <a:ext cx="411480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7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Homework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839200" cy="4879975"/>
          </a:xfrm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    5, 9, 12</a:t>
            </a: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19D38-6E5E-49B8-948D-BD1E95547C5D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4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B5CE68E-9CEA-47C6-88FA-12E2C49C54FC}" type="slidenum">
              <a:rPr lang="en-US" altLang="zh-CN" sz="1200">
                <a:latin typeface="+mn-lt"/>
              </a:rPr>
              <a:pPr algn="r">
                <a:defRPr/>
              </a:pPr>
              <a:t>55</a:t>
            </a:fld>
            <a:endParaRPr lang="en-US" altLang="zh-CN" sz="1200">
              <a:latin typeface="+mn-lt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19400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Click to </a:t>
            </a:r>
            <a:r>
              <a:rPr lang="en-US" altLang="zh-CN" sz="1800" b="1">
                <a:solidFill>
                  <a:schemeClr val="bg1"/>
                </a:solidFill>
                <a:latin typeface="Arial" charset="0"/>
                <a:ea typeface="宋体" pitchFamily="2" charset="-122"/>
              </a:rPr>
              <a:t>edit company slogan </a:t>
            </a:r>
            <a:r>
              <a:rPr lang="en-US" altLang="zh-CN" sz="1800" b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108547" name="WordArt 3"/>
          <p:cNvSpPr>
            <a:spLocks noChangeArrowheads="1" noChangeShapeType="1" noTextEdit="1"/>
          </p:cNvSpPr>
          <p:nvPr/>
        </p:nvSpPr>
        <p:spPr bwMode="gray">
          <a:xfrm>
            <a:off x="1219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Section </a:t>
            </a:r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9.7 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731838"/>
            <a:ext cx="8105775" cy="563562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Planar </a:t>
            </a:r>
            <a:r>
              <a:rPr lang="en-US" altLang="zh-CN" sz="2800" dirty="0">
                <a:ea typeface="宋体" pitchFamily="2" charset="-122"/>
              </a:rPr>
              <a:t>graph without </a:t>
            </a:r>
            <a:r>
              <a:rPr lang="en-US" altLang="zh-CN" sz="2800">
                <a:ea typeface="宋体" pitchFamily="2" charset="-122"/>
              </a:rPr>
              <a:t>edges crossing </a:t>
            </a:r>
            <a:r>
              <a:rPr lang="en-US" altLang="zh-CN" sz="2800" dirty="0">
                <a:ea typeface="宋体" pitchFamily="2" charset="-122"/>
              </a:rPr>
              <a:t>?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1981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17986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17478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1428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76800"/>
            <a:ext cx="1524000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76800"/>
            <a:ext cx="14398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1066800" y="32766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>
            <a:off x="1066800" y="3276600"/>
            <a:ext cx="2514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1066800" y="3276600"/>
            <a:ext cx="5105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 flipH="1">
            <a:off x="1066800" y="3200400"/>
            <a:ext cx="2667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Line 14"/>
          <p:cNvSpPr>
            <a:spLocks noChangeShapeType="1"/>
          </p:cNvSpPr>
          <p:nvPr/>
        </p:nvSpPr>
        <p:spPr bwMode="auto">
          <a:xfrm>
            <a:off x="3733800" y="32004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>
            <a:off x="3733800" y="3200400"/>
            <a:ext cx="24384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Line 16"/>
          <p:cNvSpPr>
            <a:spLocks noChangeShapeType="1"/>
          </p:cNvSpPr>
          <p:nvPr/>
        </p:nvSpPr>
        <p:spPr bwMode="auto">
          <a:xfrm flipH="1">
            <a:off x="990600" y="3276600"/>
            <a:ext cx="51816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Line 17"/>
          <p:cNvSpPr>
            <a:spLocks noChangeShapeType="1"/>
          </p:cNvSpPr>
          <p:nvPr/>
        </p:nvSpPr>
        <p:spPr bwMode="auto">
          <a:xfrm flipH="1">
            <a:off x="3886200" y="3276600"/>
            <a:ext cx="2286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Line 18"/>
          <p:cNvSpPr>
            <a:spLocks noChangeShapeType="1"/>
          </p:cNvSpPr>
          <p:nvPr/>
        </p:nvSpPr>
        <p:spPr bwMode="auto">
          <a:xfrm>
            <a:off x="6172200" y="32766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3203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51213"/>
            <a:ext cx="2057400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04" name="Oval 20"/>
          <p:cNvSpPr>
            <a:spLocks noChangeArrowheads="1"/>
          </p:cNvSpPr>
          <p:nvPr/>
        </p:nvSpPr>
        <p:spPr bwMode="auto">
          <a:xfrm>
            <a:off x="2133600" y="38862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3205" name="Oval 21"/>
          <p:cNvSpPr>
            <a:spLocks noChangeArrowheads="1"/>
          </p:cNvSpPr>
          <p:nvPr/>
        </p:nvSpPr>
        <p:spPr bwMode="auto">
          <a:xfrm>
            <a:off x="2667000" y="35814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3206" name="Oval 22"/>
          <p:cNvSpPr>
            <a:spLocks noChangeArrowheads="1"/>
          </p:cNvSpPr>
          <p:nvPr/>
        </p:nvSpPr>
        <p:spPr bwMode="auto">
          <a:xfrm>
            <a:off x="3505200" y="38100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3207" name="Oval 23"/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auto">
          <a:xfrm>
            <a:off x="4343400" y="35814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auto">
          <a:xfrm>
            <a:off x="4419600" y="41148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auto">
          <a:xfrm>
            <a:off x="4876800" y="38100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4" grpId="0" animBg="1"/>
      <p:bldP spid="93205" grpId="0" animBg="1"/>
      <p:bldP spid="93206" grpId="0" animBg="1"/>
      <p:bldP spid="93207" grpId="0" animBg="1"/>
      <p:bldP spid="93208" grpId="0" animBg="1"/>
      <p:bldP spid="93209" grpId="0" animBg="1"/>
      <p:bldP spid="932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Application of planar </a:t>
            </a:r>
            <a:r>
              <a:rPr lang="en-US" altLang="zh-CN" sz="2800" dirty="0">
                <a:ea typeface="宋体" pitchFamily="2" charset="-122"/>
              </a:rPr>
              <a:t>graph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Planarity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of graphs 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play an important role in the design of electronic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circuits.</a:t>
            </a:r>
          </a:p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We can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model a circuit with a graph 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by representing components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of the circuit by 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vertices and connections between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them by edges.</a:t>
            </a:r>
          </a:p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We can print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circuit on a single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board 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with no connections crossing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if the 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graph representing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circuit 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is planar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50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Application of planar </a:t>
            </a:r>
            <a:r>
              <a:rPr lang="en-US" altLang="zh-CN" sz="2800" dirty="0">
                <a:ea typeface="宋体" pitchFamily="2" charset="-122"/>
              </a:rPr>
              <a:t>graph</a:t>
            </a:r>
            <a:endParaRPr lang="zh-CN" altLang="en-US" sz="2800" dirty="0">
              <a:ea typeface="宋体" pitchFamily="2" charset="-122"/>
            </a:endParaRP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32766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343400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7924800" cy="1651000"/>
          </a:xfrm>
          <a:noFill/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When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this graph 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is not planar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, we 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must turn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to 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more expensive options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. 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We need construct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circuit using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multiple layer.</a:t>
            </a:r>
          </a:p>
        </p:txBody>
      </p:sp>
    </p:spTree>
    <p:extLst>
      <p:ext uri="{BB962C8B-B14F-4D97-AF65-F5344CB8AC3E}">
        <p14:creationId xmlns:p14="http://schemas.microsoft.com/office/powerpoint/2010/main" val="90428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AC13A-B0D3-4CB3-88FE-05A629FF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DACF3-9B48-45C4-BBF9-9BD4538AE09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1F6FC-4CAC-4075-9775-2BF0841FA26C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0961E4-8DDC-4843-A9AC-D306697DB737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24E3522-8D97-4DEC-894A-2711CC70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00421-6918-48B3-8734-539DFAC375C2}" type="datetime11">
              <a:rPr lang="zh-CN" altLang="en-US" smtClean="0"/>
              <a:pPr>
                <a:defRPr/>
              </a:pPr>
              <a:t>17:22:15</a:t>
            </a:fld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004BC-0DF2-411F-AEA2-103B16F6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83F8A-1818-48A2-8EEE-D5BCD643559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31F0074-B741-4C58-B621-E241C797C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58800"/>
            <a:ext cx="84201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11188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5270</TotalTime>
  <Words>1512</Words>
  <Application>Microsoft Office PowerPoint</Application>
  <PresentationFormat>全屏显示(4:3)</PresentationFormat>
  <Paragraphs>365</Paragraphs>
  <Slides>55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Arial</vt:lpstr>
      <vt:lpstr>Arial Black</vt:lpstr>
      <vt:lpstr>Cambria Math</vt:lpstr>
      <vt:lpstr>Euclid</vt:lpstr>
      <vt:lpstr>Times New Roman</vt:lpstr>
      <vt:lpstr>Verdana</vt:lpstr>
      <vt:lpstr>Wingdings</vt:lpstr>
      <vt:lpstr>sample</vt:lpstr>
      <vt:lpstr>Equation</vt:lpstr>
      <vt:lpstr>Discrete Mathematics</vt:lpstr>
      <vt:lpstr>PowerPoint 演示文稿</vt:lpstr>
      <vt:lpstr>Contents</vt:lpstr>
      <vt:lpstr>PowerPoint 演示文稿</vt:lpstr>
      <vt:lpstr>PowerPoint 演示文稿</vt:lpstr>
      <vt:lpstr>Planar graph without edges crossing ?</vt:lpstr>
      <vt:lpstr>Application of planar graph</vt:lpstr>
      <vt:lpstr>Application of planar graph</vt:lpstr>
      <vt:lpstr>PowerPoint 演示文稿</vt:lpstr>
      <vt:lpstr>Definition 1</vt:lpstr>
      <vt:lpstr>Example 1</vt:lpstr>
      <vt:lpstr>Example 2</vt:lpstr>
      <vt:lpstr>Example 3</vt:lpstr>
      <vt:lpstr>Example 3 Analysis</vt:lpstr>
      <vt:lpstr>Example 3 Analysis</vt:lpstr>
      <vt:lpstr>Region</vt:lpstr>
      <vt:lpstr>PowerPoint 演示文稿</vt:lpstr>
      <vt:lpstr>Planar graph without edges crossing ?</vt:lpstr>
      <vt:lpstr>PowerPoint 演示文稿</vt:lpstr>
      <vt:lpstr>PowerPoint 演示文稿</vt:lpstr>
      <vt:lpstr>PowerPoint 演示文稿</vt:lpstr>
      <vt:lpstr>Euler’s Formula</vt:lpstr>
      <vt:lpstr>Example 4</vt:lpstr>
      <vt:lpstr>PowerPoint 演示文稿</vt:lpstr>
      <vt:lpstr>PowerPoint 演示文稿</vt:lpstr>
      <vt:lpstr> </vt:lpstr>
      <vt:lpstr> Sum of region degree and  number of edges   </vt:lpstr>
      <vt:lpstr> Region degree </vt:lpstr>
      <vt:lpstr>Corollary 1</vt:lpstr>
      <vt:lpstr>Proof</vt:lpstr>
      <vt:lpstr>Example 5</vt:lpstr>
      <vt:lpstr>Another Example </vt:lpstr>
      <vt:lpstr>Corollary 2</vt:lpstr>
      <vt:lpstr>Example  </vt:lpstr>
      <vt:lpstr>PowerPoint 演示文稿</vt:lpstr>
      <vt:lpstr>Corollary 3</vt:lpstr>
      <vt:lpstr>Proof</vt:lpstr>
      <vt:lpstr>Another Example </vt:lpstr>
      <vt:lpstr>  summary of necessary conditions</vt:lpstr>
      <vt:lpstr>PowerPoint 演示文稿</vt:lpstr>
      <vt:lpstr>Kuratowski’s Theorem</vt:lpstr>
      <vt:lpstr>Kuratowski’s Theorem</vt:lpstr>
      <vt:lpstr>Homeomorphic Graphs</vt:lpstr>
      <vt:lpstr>elementary subdivisions and subgraph.</vt:lpstr>
      <vt:lpstr>PowerPoint 演示文稿</vt:lpstr>
      <vt:lpstr>Example 7</vt:lpstr>
      <vt:lpstr>Example 7</vt:lpstr>
      <vt:lpstr>Example 7</vt:lpstr>
      <vt:lpstr>Example 7</vt:lpstr>
      <vt:lpstr>Example 8</vt:lpstr>
      <vt:lpstr>Example 8</vt:lpstr>
      <vt:lpstr>Example 8</vt:lpstr>
      <vt:lpstr>PowerPoint 演示文稿</vt:lpstr>
      <vt:lpstr>Homework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Z Bing</cp:lastModifiedBy>
  <cp:revision>1084</cp:revision>
  <cp:lastPrinted>1601-01-01T00:00:00Z</cp:lastPrinted>
  <dcterms:created xsi:type="dcterms:W3CDTF">1601-01-01T00:00:00Z</dcterms:created>
  <dcterms:modified xsi:type="dcterms:W3CDTF">2020-11-29T10:05:46Z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