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sldIdLst>
    <p:sldId id="257" r:id="rId2"/>
    <p:sldId id="258" r:id="rId3"/>
    <p:sldId id="259" r:id="rId4"/>
    <p:sldId id="271" r:id="rId5"/>
    <p:sldId id="309" r:id="rId6"/>
    <p:sldId id="310" r:id="rId7"/>
    <p:sldId id="311" r:id="rId8"/>
    <p:sldId id="312" r:id="rId9"/>
    <p:sldId id="313" r:id="rId10"/>
    <p:sldId id="319" r:id="rId11"/>
    <p:sldId id="314" r:id="rId12"/>
    <p:sldId id="315" r:id="rId13"/>
    <p:sldId id="316" r:id="rId14"/>
    <p:sldId id="317" r:id="rId15"/>
    <p:sldId id="318" r:id="rId16"/>
    <p:sldId id="320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08" r:id="rId28"/>
    <p:sldId id="332" r:id="rId29"/>
    <p:sldId id="333" r:id="rId30"/>
    <p:sldId id="334" r:id="rId31"/>
    <p:sldId id="335" r:id="rId32"/>
    <p:sldId id="336" r:id="rId33"/>
    <p:sldId id="362" r:id="rId34"/>
    <p:sldId id="337" r:id="rId35"/>
    <p:sldId id="338" r:id="rId36"/>
    <p:sldId id="359" r:id="rId37"/>
    <p:sldId id="341" r:id="rId38"/>
    <p:sldId id="342" r:id="rId39"/>
    <p:sldId id="369" r:id="rId40"/>
    <p:sldId id="367" r:id="rId41"/>
    <p:sldId id="343" r:id="rId42"/>
    <p:sldId id="366" r:id="rId43"/>
    <p:sldId id="344" r:id="rId44"/>
    <p:sldId id="368" r:id="rId45"/>
    <p:sldId id="360" r:id="rId46"/>
    <p:sldId id="345" r:id="rId47"/>
    <p:sldId id="363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65" r:id="rId56"/>
    <p:sldId id="356" r:id="rId57"/>
    <p:sldId id="361" r:id="rId58"/>
    <p:sldId id="358" r:id="rId59"/>
    <p:sldId id="30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C1602"/>
    <a:srgbClr val="EF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0-12-01T12:22:5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13499 12954 0,'-19'-18'171,"-17"18"-155,36 18-16,-18 0 16,-73 37-1,73-37-15,0-18 16,-18 36-16,18-36 16,-19 18-1,19 0 266,-18 0-265,18 1 0,0 17-16,-1-36 31,19 18 235,0 0-266,0 0 31,55 0-31,-55 1 15,54-19-15,-36 18 16,55-18-16,-19 0 16,-17 18-16,-1 18 15,0-18 1,-18-18-16,1 18 16</inkml:trace>
  <inkml:trace contextRef="#ctx0" brushRef="#br0" timeOffset="1631.81">23386 13027 0,'19'0'78,"-1"0"-78,18 18 15,18 18 1,-35-18 0,17 0-16,0 19 15,-18-19-15,0 0 16,19 0-16,-37 0 15,18 0 1,0-18 0,-18 18-1,36 1-15,-18-1 32,-18 0 30,0 0 63,0 0-109,-36 0-16,-36 19 15,-1-19-15,19 0 16,17 0-16,1-18 16,0 36-16,18-36 15</inkml:trace>
  <inkml:trace contextRef="#ctx0" brushRef="#br0" timeOffset="2918.74">19649 14278 0,'0'0'0,"18"-18"62,0 18-46,19 0-16,-1 37 16,36 53-1,-53-53 1,35 35-1,-36-54 1,-18 0 109,0 1-94,0-1-15,-36-18 0,0 18-1,-55 0 1,73-18-16,-19 0 15,1 0-15,18 0 16,0 0-16,0 0 16,-37 0-1,37 0 1</inkml:trace>
  <inkml:trace contextRef="#ctx0" brushRef="#br0" timeOffset="4103.31">18234 14478 0,'0'-18'63,"54"18"-32,-17 0-15,35 72-1,-36-53 1,-17-1-16,-19 0 15,0 0 1,18-36 187,-18-37-203,36 19 16,-18 0-16,0 18 15,19-55 1,-19 37-16,0 36 16</inkml:trace>
  <inkml:trace contextRef="#ctx0" brushRef="#br0" timeOffset="5638.92">17091 14333 0,'0'18'94,"0"18"-78,0-18-16,0 37 15,0-37-15,0 36 16,0-35 0,0-1-1,-18 0-15,18 0 156,0 0-140,-18 0-16,-1-18 16,19 18-16,-18 1 15,18-1 235,37-18-234,90 0 0,-91 0-1,36 0 1,-35 0 15,-19 0 32,0 0-32,0 0 78,0 18-93,0-18 31</inkml:trace>
  <inkml:trace contextRef="#ctx0" brushRef="#br0" timeOffset="7119.31">14533 14605 0,'18'18'157,"0"0"-157,-18 0 15,18 1 1,0-1 0,-18 18 62,0-18 62,-36-18-124,-327 0 0,236 0-1,36 0-15,1 0 16,-19-36-1</inkml:trace>
  <inkml:trace contextRef="#ctx0" brushRef="#br0" timeOffset="8222.95">14478 14351 0,'-18'0'78,"18"18"-62,18 18-16,0-17 16,1 17-16,-19-18 15,0 0-15,18 18 16,0-17-16,-18-1 15,18 36 17,-18-36-32</inkml:trace>
  <inkml:trace contextRef="#ctx0" brushRef="#br0" timeOffset="9678.77">12773 14496 0,'0'0'0,"18"-18"15,0 18 17,0 0-1,0 0-16,19 0 1,-37 18 0,18 0-16,-18 19 15,18-37 1,-18 18-16,0 0 16,0 0-1,0 0-15,0 0 16,0 0 15,18-18 78,0 0-109,0 0 16,19-18 0,-1-18-1,-18 0 1,18-1-16,-17 37 16,-19-18-1,18 0 220</inkml:trace>
  <inkml:trace contextRef="#ctx0" brushRef="#br0" timeOffset="11686.93">11666 14333 0,'18'0'94,"-18"36"-79,0-18 1,0 19 0,0-19 15,0 0-16,0 0 1,0 0 0,0 18 15,0-17-15,-36 17-16,36 0 15,-18 0 16,0 1-15,0-37 31,18 18-31,36-18 218,-18 0-218,0 0-16,0-18 15,0 18-15,19 0 16,-19 0 15,0-18-31,0 18 266,18 0-235,-17 0 0,-1-19-31,0 19 31,0 0-15,0 0 0,18 0 15,-17 0-15,-1-18-1</inkml:trace>
  <inkml:trace contextRef="#ctx0" brushRef="#br0" timeOffset="13335.18">11575 15893 0,'19'-18'31,"-1"18"16,0 54-31,-18 1 15,0-1-15,0-36 15,0 1-15,0-1 15,0 18-15,0-18-1,-18-18 16,18 18 16,18 0 141,18-18-173,91 0 1,-109 0-16,55 0 16,-55 0-16,18 0 15,-18 0 1,1 0 0,-1-18-1,0 18 1</inkml:trace>
  <inkml:trace contextRef="#ctx0" brushRef="#br0" timeOffset="14729.02">12664 15948 0,'18'-19'78,"0"19"-63,0 0 1,19 0 0,-1 37 15,-18-37-31,0 18 15,-18 0-15,18-18 16,1 18 0,-1 0-16,-18 0 31,54 19-15,-54-19-1,18-18 173,0 0-173,1 0 1,17-18 0,-36 0-1,91-19 1,-91-17-16,36-1 15,0 19 1</inkml:trace>
  <inkml:trace contextRef="#ctx0" brushRef="#br0" timeOffset="17239.25">14351 15839 0,'-18'0'140,"18"18"-124,18 0-1,0-18-15,1 18 16,17 0 0,-18 0-16,0 1 15,-18-1 1,18-18-16,-18 18 16,18 18-1,-18-18 1,0 0 15,0 1-15,19-19 31,-19 36 15,0-18 1,18 0-1,-18 0-46,0 0-1,0 19 1,0-19 0,0 0-1,0 0 16,0 18 1,0-17 218,-18-19-250,-19 0 31,-35-37-15,35 1-1,19 36-15,-18-18 16,-55-55-1,73 73 1,0-18-16,0 0 313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35.44304" units="1/cm"/>
          <inkml:channelProperty channel="Y" name="resolution" value="35.47297" units="1/cm"/>
          <inkml:channelProperty channel="T" name="resolution" value="1" units="1/dev"/>
        </inkml:channelProperties>
      </inkml:inkSource>
      <inkml:timestamp xml:id="ts0" timeString="2020-12-01T12:24:35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12610 14551 0,'-37'0'62,"-17"36"-46,54-18-1,-36 18-15,-19 1 16,-36 35 0,73-54-1,0 0 1,-18 19-1,18-19 110,0 0-15,54 0-95,18 0 1,55 0 0,-36-18-16,-55 19 15,54-19 1,-35 0 0,-19 0 30</inkml:trace>
  <inkml:trace contextRef="#ctx0" brushRef="#br0" timeOffset="1328.66">10741 16002 0,'0'36'94,"0"19"-79,0-19-15,0-18 16,0 18-1,0 37 1,0-55 0,0 0-16,0 19 31,-18-19 16,54-18 109,18-18-140,19-1-1,0-17-15,-55 18 0,36 0 16,1 0 0,-19 0-1,0 18-15,-36-19 16,18 19-1,0-18-15,1 18 94,-1 0-47</inkml:trace>
  <inkml:trace contextRef="#ctx0" brushRef="#br0" timeOffset="4120.26">13444 16002 0,'36'0'62,"-17"18"-46,-19 0 0,36 0-16,0 1 15,-36-1-15,18 0 16,0 0 0,1 18-1,-1 1 1,-18-19 15,18 36 0,-18-36 188,-36 37-203,-37-55-1,55 18-15,0-18 16,0 0-16,-1 0 62,-17 0 1,36 18-47,-18-18 30,-18 18-46,18-18 16,-1 0 0,1 18 31</inkml:trace>
  <inkml:trace contextRef="#ctx0" brushRef="#br0" timeOffset="5401.37">16256 15984 0,'0'36'62,"0"-18"-62,0 55 16,0-37-16,-36 19 15,36-37 1,-18 36-16,18-36 0,0 19 16,0-19-1,0 0 204,91-36-203,54-37 15,-109 37-31,18 0 0,-35 0 31</inkml:trace>
  <inkml:trace contextRef="#ctx0" brushRef="#br0" timeOffset="6705.19">17163 16093 0,'19'0'31,"-1"0"0,0 0-31,0 0 0,18 0 16,1 36 0,-19-18-1,0 0 1,0 0-16,0-18 15,18 37-15,-36-19 16,19 0 47,-1 0-48,0-18 79,0 0-78,0 18-1,0-18 16,0 0-15,1 0-16,17 0 16,-18 0-1,36 0 1,-35 0-16,-1 0 16,18 0-1,-18 0-15,0 0 16,0 0-16,1 0 15,-19-18-15,18 0 16</inkml:trace>
  <inkml:trace contextRef="#ctx0" brushRef="#br0" timeOffset="7888.23">18905 15984 0,'55'0'31,"-55"18"-15,36 36-16,0-35 15,0 35-15,-36-36 16,55 18-16,-55 1 15,36-1-15,-18-18 16,0 18 0,19 19-1,-19-19 1,-18-18 0,18 0 30,-36-18 48,0 0-78,-19 0-1,19 0-15,-18 0 16,0 0-16,-37 0 16,1 0-1,53-18-15,-35 0 16,36 18-16,0 0 16,-19 0-16,19 0 15,18-18 1</inkml:trace>
  <inkml:trace contextRef="#ctx0" brushRef="#br0" timeOffset="8721.32">17817 16038 0,'0'18'31,"0"19"-16,-19 35 1,-17-17 0,18-19-16,-18 0 15,18-18-15,-1 19 16,1-19 15</inkml:trace>
  <inkml:trace contextRef="#ctx0" brushRef="#br0" timeOffset="10032.94">22860 14786 0,'18'19'47,"19"-1"-31,-37 0-16,36 36 16,-18-54-16,0 37 15,0-19-15,1-18 16,-1 18-1,18 18-15,-36-18 16,0 0 187,-145 19-187,72-19-1,-17-18-15,17 18 16,0-18-16,55 18 16,0-18-16,-18 0 15</inkml:trace>
  <inkml:trace contextRef="#ctx0" brushRef="#br0" timeOffset="12096.32">13571 17453 0,'18'19'78,"0"17"-63,1 18 1,17-36-16,-36 19 16,18-1-16,-18 0 15,0 1-15,18-19 16,0 36 15,-54-54 204,18 0-235,-37 0 15,19 0 1,0 0-16,18 0 15,0 0 17,-1 0-17,1 0 32,0 0-31,0 0-1,0 0 48,0 0-32,0 0-15,-19 0 15,19 0-15,0 0-16,0 0 15,0-18 1,0 18 0,-1-18 30</inkml:trace>
  <inkml:trace contextRef="#ctx0" brushRef="#br0" timeOffset="13344.43">11848 17490 0,'36'0'15,"-18"0"-15,0 0 47,18 0-47,-17 18 16,-1 18-1,0 0-15,-18 1 16,36-19-16,-36 0 16,0 36-1,0-35 1,18-1 15,19-18 78,-19 0-77,0 0-17,0 0 1,0 0 0,0-18-1,0-1 1,19-17-1,-37 0 1,18 18 0,0 0-16,18-1 15,-36 1-15,18 0 16</inkml:trace>
  <inkml:trace contextRef="#ctx0" brushRef="#br0" timeOffset="14744.63">10614 17544 0,'36'0'46,"-18"0"-14,-18 18-17,0 0-15,0 37 16,0-19 0,0 0-1,0-17-15,0 17 16,0-18-1,0 0 1,18-18 250,55 0-251,-19 0-15,37 0 16,0-36-16,-55 36 16,73 0-1,-73-18-15,-18 18 16,19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83ABF7-E26E-4164-BE03-1CD263FAF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492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2441D868-A7D2-4B07-A0AA-5ACAED3FC46C}" type="datetime1">
              <a:rPr lang="zh-CN" altLang="en-US"/>
              <a:pPr>
                <a:defRPr/>
              </a:pPr>
              <a:t>2021/12/1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0796821-96E2-457D-A205-B38769B03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2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F6C59-63DB-491B-8AD8-1B08320D646D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EF400-38D2-4316-9E1B-ACE29714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4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EC70-4DB5-42B6-86F9-653717F4D998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6B609-CD20-4F61-B265-7D682F5C2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45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8BC1-5FC0-481D-A151-C100F30C99CB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E2E88-595C-4E73-8ED9-EAEDC39D93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10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D847-A017-4196-A61B-D8BF49602A12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81595-FF51-4AD3-AC21-46A0BC71A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71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47A58-F23C-4343-AB66-AAAEEABF9A18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7673F-58AB-4319-99E0-DC5A0EE99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7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29087-483D-4C1E-B123-E61CC7B984C7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625B3-EEA5-4A53-A4C7-D361B86AA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8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E73F-92B1-4882-9A61-A5CDB0E7485E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2BE3-4B95-46D1-BCEB-65E884CC7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18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BDFA-ABDA-4AB1-AB68-764F994C1250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B9758-3E36-45EB-8B02-9FA0DF3DD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3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93A72-A31F-4F42-8F3E-89B5B1AAD9AB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13B03-B885-4BCF-AF92-704438868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9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8E9A2-D8BF-4B04-B76A-ADC776AA9609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5650C-33E0-458E-A473-CFE3FB72CB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8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56A2-D846-4503-B3A5-630E08A5B652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AFA18-9F0A-4576-8147-069599349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2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EB28C-40E8-40E5-A248-DA1FA84EA4F0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49F2-E23C-440D-85B0-64B3F1C6A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5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B59B8-1264-4FD4-8803-DC67592C5818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8A2C-CD95-4F53-AF23-907B71779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2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1272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8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3DF822E-DDEE-4454-87BF-8E0CCAF5CACF}" type="datetime1">
              <a:rPr lang="zh-CN" altLang="en-US"/>
              <a:pPr>
                <a:defRPr/>
              </a:pPr>
              <a:t>2021/12/1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F5BFC59-148F-40D3-9BA9-928252B5DE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5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BE682-D2CE-40E7-8335-D9CFD10641AC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DEEDD01-E579-4D5E-96BF-E68386805B57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0BBC2-DBE6-4C4B-909E-F3D514A021E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Tree and Forest Examples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4033838" cy="4879975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 Tree: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419225"/>
            <a:ext cx="4033837" cy="4879975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 Forest: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2438400" y="3886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344" name="AutoShape 7"/>
          <p:cNvCxnSpPr>
            <a:cxnSpLocks noChangeShapeType="1"/>
            <a:stCxn id="14343" idx="6"/>
            <a:endCxn id="14342" idx="0"/>
          </p:cNvCxnSpPr>
          <p:nvPr/>
        </p:nvCxnSpPr>
        <p:spPr bwMode="auto">
          <a:xfrm>
            <a:off x="2057400" y="3581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981200" y="4572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1752600" y="4114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3581400" y="3962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2743200" y="4191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2514600" y="3124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2514600" y="4724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3048000" y="3505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1295400" y="4724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354" name="AutoShape 17"/>
          <p:cNvCxnSpPr>
            <a:cxnSpLocks noChangeShapeType="1"/>
            <a:stCxn id="14342" idx="6"/>
            <a:endCxn id="14352" idx="2"/>
          </p:cNvCxnSpPr>
          <p:nvPr/>
        </p:nvCxnSpPr>
        <p:spPr bwMode="auto">
          <a:xfrm flipV="1">
            <a:off x="2590800" y="3581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/>
          <p:cNvCxnSpPr>
            <a:cxnSpLocks noChangeShapeType="1"/>
            <a:stCxn id="14352" idx="0"/>
            <a:endCxn id="14349" idx="6"/>
          </p:cNvCxnSpPr>
          <p:nvPr/>
        </p:nvCxnSpPr>
        <p:spPr bwMode="auto">
          <a:xfrm flipH="1" flipV="1">
            <a:off x="2667000" y="3200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19"/>
          <p:cNvCxnSpPr>
            <a:cxnSpLocks noChangeShapeType="1"/>
            <a:stCxn id="14352" idx="6"/>
            <a:endCxn id="14347" idx="2"/>
          </p:cNvCxnSpPr>
          <p:nvPr/>
        </p:nvCxnSpPr>
        <p:spPr bwMode="auto">
          <a:xfrm>
            <a:off x="32004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0"/>
          <p:cNvCxnSpPr>
            <a:cxnSpLocks noChangeShapeType="1"/>
            <a:stCxn id="14342" idx="6"/>
            <a:endCxn id="14348" idx="0"/>
          </p:cNvCxnSpPr>
          <p:nvPr/>
        </p:nvCxnSpPr>
        <p:spPr bwMode="auto">
          <a:xfrm>
            <a:off x="2590800" y="3962400"/>
            <a:ext cx="228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48" idx="4"/>
            <a:endCxn id="14351" idx="0"/>
          </p:cNvCxnSpPr>
          <p:nvPr/>
        </p:nvCxnSpPr>
        <p:spPr bwMode="auto">
          <a:xfrm>
            <a:off x="2819400" y="4343400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2"/>
          <p:cNvCxnSpPr>
            <a:cxnSpLocks noChangeShapeType="1"/>
            <a:stCxn id="14348" idx="2"/>
            <a:endCxn id="14345" idx="6"/>
          </p:cNvCxnSpPr>
          <p:nvPr/>
        </p:nvCxnSpPr>
        <p:spPr bwMode="auto">
          <a:xfrm flipH="1">
            <a:off x="2133600" y="42672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3"/>
          <p:cNvCxnSpPr>
            <a:cxnSpLocks noChangeShapeType="1"/>
            <a:stCxn id="14346" idx="7"/>
            <a:endCxn id="14343" idx="4"/>
          </p:cNvCxnSpPr>
          <p:nvPr/>
        </p:nvCxnSpPr>
        <p:spPr bwMode="auto">
          <a:xfrm flipV="1">
            <a:off x="1882775" y="3657600"/>
            <a:ext cx="98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4"/>
          <p:cNvCxnSpPr>
            <a:cxnSpLocks noChangeShapeType="1"/>
            <a:stCxn id="14350" idx="6"/>
            <a:endCxn id="14351" idx="2"/>
          </p:cNvCxnSpPr>
          <p:nvPr/>
        </p:nvCxnSpPr>
        <p:spPr bwMode="auto">
          <a:xfrm>
            <a:off x="2667000" y="4800600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5"/>
          <p:cNvCxnSpPr>
            <a:cxnSpLocks noChangeShapeType="1"/>
            <a:stCxn id="14353" idx="6"/>
            <a:endCxn id="14345" idx="2"/>
          </p:cNvCxnSpPr>
          <p:nvPr/>
        </p:nvCxnSpPr>
        <p:spPr bwMode="auto">
          <a:xfrm flipV="1">
            <a:off x="1447800" y="46482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3" name="Oval 26"/>
          <p:cNvSpPr>
            <a:spLocks noChangeArrowheads="1"/>
          </p:cNvSpPr>
          <p:nvPr/>
        </p:nvSpPr>
        <p:spPr bwMode="auto">
          <a:xfrm>
            <a:off x="3124200" y="2971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4" name="Oval 27"/>
          <p:cNvSpPr>
            <a:spLocks noChangeArrowheads="1"/>
          </p:cNvSpPr>
          <p:nvPr/>
        </p:nvSpPr>
        <p:spPr bwMode="auto">
          <a:xfrm>
            <a:off x="3429000" y="44196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5" name="Oval 28"/>
          <p:cNvSpPr>
            <a:spLocks noChangeArrowheads="1"/>
          </p:cNvSpPr>
          <p:nvPr/>
        </p:nvSpPr>
        <p:spPr bwMode="auto">
          <a:xfrm>
            <a:off x="3962400" y="5029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6" name="Oval 29"/>
          <p:cNvSpPr>
            <a:spLocks noChangeArrowheads="1"/>
          </p:cNvSpPr>
          <p:nvPr/>
        </p:nvSpPr>
        <p:spPr bwMode="auto">
          <a:xfrm>
            <a:off x="1981200" y="5029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7" name="Oval 30"/>
          <p:cNvSpPr>
            <a:spLocks noChangeArrowheads="1"/>
          </p:cNvSpPr>
          <p:nvPr/>
        </p:nvSpPr>
        <p:spPr bwMode="auto">
          <a:xfrm>
            <a:off x="1143000" y="4114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8" name="Oval 31"/>
          <p:cNvSpPr>
            <a:spLocks noChangeArrowheads="1"/>
          </p:cNvSpPr>
          <p:nvPr/>
        </p:nvSpPr>
        <p:spPr bwMode="auto">
          <a:xfrm>
            <a:off x="1143000" y="3429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9" name="Oval 32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70" name="Oval 33"/>
          <p:cNvSpPr>
            <a:spLocks noChangeArrowheads="1"/>
          </p:cNvSpPr>
          <p:nvPr/>
        </p:nvSpPr>
        <p:spPr bwMode="auto">
          <a:xfrm>
            <a:off x="2819400" y="5181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371" name="AutoShape 34"/>
          <p:cNvCxnSpPr>
            <a:cxnSpLocks noChangeShapeType="1"/>
            <a:stCxn id="14364" idx="6"/>
            <a:endCxn id="14365" idx="2"/>
          </p:cNvCxnSpPr>
          <p:nvPr/>
        </p:nvCxnSpPr>
        <p:spPr bwMode="auto">
          <a:xfrm>
            <a:off x="3581400" y="44958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35"/>
          <p:cNvCxnSpPr>
            <a:cxnSpLocks noChangeShapeType="1"/>
            <a:stCxn id="14351" idx="4"/>
            <a:endCxn id="14370" idx="7"/>
          </p:cNvCxnSpPr>
          <p:nvPr/>
        </p:nvCxnSpPr>
        <p:spPr bwMode="auto">
          <a:xfrm flipH="1">
            <a:off x="2949575" y="50292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36"/>
          <p:cNvCxnSpPr>
            <a:cxnSpLocks noChangeShapeType="1"/>
            <a:stCxn id="14352" idx="7"/>
            <a:endCxn id="14363" idx="4"/>
          </p:cNvCxnSpPr>
          <p:nvPr/>
        </p:nvCxnSpPr>
        <p:spPr bwMode="auto">
          <a:xfrm flipV="1">
            <a:off x="3178175" y="31242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4" name="AutoShape 37"/>
          <p:cNvCxnSpPr>
            <a:cxnSpLocks noChangeShapeType="1"/>
            <a:stCxn id="14343" idx="0"/>
            <a:endCxn id="14369" idx="4"/>
          </p:cNvCxnSpPr>
          <p:nvPr/>
        </p:nvCxnSpPr>
        <p:spPr bwMode="auto">
          <a:xfrm flipV="1">
            <a:off x="1981200" y="320040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5" name="AutoShape 38"/>
          <p:cNvCxnSpPr>
            <a:cxnSpLocks noChangeShapeType="1"/>
            <a:stCxn id="14343" idx="2"/>
            <a:endCxn id="14368" idx="6"/>
          </p:cNvCxnSpPr>
          <p:nvPr/>
        </p:nvCxnSpPr>
        <p:spPr bwMode="auto">
          <a:xfrm flipH="1" flipV="1">
            <a:off x="1295400" y="3505200"/>
            <a:ext cx="60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39"/>
          <p:cNvCxnSpPr>
            <a:cxnSpLocks noChangeShapeType="1"/>
            <a:stCxn id="14367" idx="6"/>
            <a:endCxn id="14346" idx="2"/>
          </p:cNvCxnSpPr>
          <p:nvPr/>
        </p:nvCxnSpPr>
        <p:spPr bwMode="auto">
          <a:xfrm>
            <a:off x="1295400" y="41910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AutoShape 40"/>
          <p:cNvCxnSpPr>
            <a:cxnSpLocks noChangeShapeType="1"/>
            <a:stCxn id="14345" idx="4"/>
            <a:endCxn id="14366" idx="7"/>
          </p:cNvCxnSpPr>
          <p:nvPr/>
        </p:nvCxnSpPr>
        <p:spPr bwMode="auto">
          <a:xfrm>
            <a:off x="2057400" y="4724400"/>
            <a:ext cx="539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AutoShape 41"/>
          <p:cNvCxnSpPr>
            <a:cxnSpLocks noChangeShapeType="1"/>
            <a:stCxn id="14348" idx="6"/>
            <a:endCxn id="14364" idx="2"/>
          </p:cNvCxnSpPr>
          <p:nvPr/>
        </p:nvCxnSpPr>
        <p:spPr bwMode="auto">
          <a:xfrm>
            <a:off x="2895600" y="42672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9" name="Oval 42"/>
          <p:cNvSpPr>
            <a:spLocks noChangeArrowheads="1"/>
          </p:cNvSpPr>
          <p:nvPr/>
        </p:nvSpPr>
        <p:spPr bwMode="auto">
          <a:xfrm>
            <a:off x="5410200" y="3124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0" name="Oval 43"/>
          <p:cNvSpPr>
            <a:spLocks noChangeArrowheads="1"/>
          </p:cNvSpPr>
          <p:nvPr/>
        </p:nvSpPr>
        <p:spPr bwMode="auto">
          <a:xfrm>
            <a:off x="6172200" y="4648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1" name="Oval 44"/>
          <p:cNvSpPr>
            <a:spLocks noChangeArrowheads="1"/>
          </p:cNvSpPr>
          <p:nvPr/>
        </p:nvSpPr>
        <p:spPr bwMode="auto">
          <a:xfrm>
            <a:off x="7010400" y="3962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2" name="Oval 45"/>
          <p:cNvSpPr>
            <a:spLocks noChangeArrowheads="1"/>
          </p:cNvSpPr>
          <p:nvPr/>
        </p:nvSpPr>
        <p:spPr bwMode="auto">
          <a:xfrm>
            <a:off x="5334000" y="3733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3" name="Oval 46"/>
          <p:cNvSpPr>
            <a:spLocks noChangeArrowheads="1"/>
          </p:cNvSpPr>
          <p:nvPr/>
        </p:nvSpPr>
        <p:spPr bwMode="auto">
          <a:xfrm>
            <a:off x="5791200" y="3505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4" name="Oval 47"/>
          <p:cNvSpPr>
            <a:spLocks noChangeArrowheads="1"/>
          </p:cNvSpPr>
          <p:nvPr/>
        </p:nvSpPr>
        <p:spPr bwMode="auto">
          <a:xfrm>
            <a:off x="5943600" y="5105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5" name="Oval 48"/>
          <p:cNvSpPr>
            <a:spLocks noChangeArrowheads="1"/>
          </p:cNvSpPr>
          <p:nvPr/>
        </p:nvSpPr>
        <p:spPr bwMode="auto">
          <a:xfrm>
            <a:off x="6400800" y="5029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6" name="Oval 49"/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7" name="Oval 50"/>
          <p:cNvSpPr>
            <a:spLocks noChangeArrowheads="1"/>
          </p:cNvSpPr>
          <p:nvPr/>
        </p:nvSpPr>
        <p:spPr bwMode="auto">
          <a:xfrm>
            <a:off x="5257800" y="5029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8" name="Oval 51"/>
          <p:cNvSpPr>
            <a:spLocks noChangeArrowheads="1"/>
          </p:cNvSpPr>
          <p:nvPr/>
        </p:nvSpPr>
        <p:spPr bwMode="auto">
          <a:xfrm>
            <a:off x="5181600" y="5410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89" name="Oval 52"/>
          <p:cNvSpPr>
            <a:spLocks noChangeArrowheads="1"/>
          </p:cNvSpPr>
          <p:nvPr/>
        </p:nvSpPr>
        <p:spPr bwMode="auto">
          <a:xfrm>
            <a:off x="7620000" y="5562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0" name="Oval 53"/>
          <p:cNvSpPr>
            <a:spLocks noChangeArrowheads="1"/>
          </p:cNvSpPr>
          <p:nvPr/>
        </p:nvSpPr>
        <p:spPr bwMode="auto">
          <a:xfrm>
            <a:off x="7772400" y="5105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1" name="Oval 54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2" name="Oval 55"/>
          <p:cNvSpPr>
            <a:spLocks noChangeArrowheads="1"/>
          </p:cNvSpPr>
          <p:nvPr/>
        </p:nvSpPr>
        <p:spPr bwMode="auto">
          <a:xfrm>
            <a:off x="7315200" y="3581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3" name="Oval 56"/>
          <p:cNvSpPr>
            <a:spLocks noChangeArrowheads="1"/>
          </p:cNvSpPr>
          <p:nvPr/>
        </p:nvSpPr>
        <p:spPr bwMode="auto">
          <a:xfrm>
            <a:off x="6934200" y="3276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4" name="Oval 57"/>
          <p:cNvSpPr>
            <a:spLocks noChangeArrowheads="1"/>
          </p:cNvSpPr>
          <p:nvPr/>
        </p:nvSpPr>
        <p:spPr bwMode="auto">
          <a:xfrm>
            <a:off x="7696200" y="3810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5" name="Oval 58"/>
          <p:cNvSpPr>
            <a:spLocks noChangeArrowheads="1"/>
          </p:cNvSpPr>
          <p:nvPr/>
        </p:nvSpPr>
        <p:spPr bwMode="auto">
          <a:xfrm>
            <a:off x="7620000" y="3276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6" name="Oval 59"/>
          <p:cNvSpPr>
            <a:spLocks noChangeArrowheads="1"/>
          </p:cNvSpPr>
          <p:nvPr/>
        </p:nvSpPr>
        <p:spPr bwMode="auto">
          <a:xfrm>
            <a:off x="7543800" y="4191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7" name="Oval 60"/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98" name="Oval 61"/>
          <p:cNvSpPr>
            <a:spLocks noChangeArrowheads="1"/>
          </p:cNvSpPr>
          <p:nvPr/>
        </p:nvSpPr>
        <p:spPr bwMode="auto">
          <a:xfrm>
            <a:off x="6324600" y="5410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399" name="AutoShape 62"/>
          <p:cNvCxnSpPr>
            <a:cxnSpLocks noChangeShapeType="1"/>
            <a:stCxn id="14379" idx="6"/>
            <a:endCxn id="14383" idx="1"/>
          </p:cNvCxnSpPr>
          <p:nvPr/>
        </p:nvCxnSpPr>
        <p:spPr bwMode="auto">
          <a:xfrm>
            <a:off x="5562600" y="3200400"/>
            <a:ext cx="25082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0" name="AutoShape 63"/>
          <p:cNvCxnSpPr>
            <a:cxnSpLocks noChangeShapeType="1"/>
            <a:stCxn id="14382" idx="6"/>
            <a:endCxn id="14383" idx="3"/>
          </p:cNvCxnSpPr>
          <p:nvPr/>
        </p:nvCxnSpPr>
        <p:spPr bwMode="auto">
          <a:xfrm flipV="1">
            <a:off x="5486400" y="3635375"/>
            <a:ext cx="3270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64"/>
          <p:cNvCxnSpPr>
            <a:cxnSpLocks noChangeShapeType="1"/>
            <a:stCxn id="14393" idx="5"/>
            <a:endCxn id="14392" idx="2"/>
          </p:cNvCxnSpPr>
          <p:nvPr/>
        </p:nvCxnSpPr>
        <p:spPr bwMode="auto">
          <a:xfrm>
            <a:off x="7064375" y="34067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65"/>
          <p:cNvCxnSpPr>
            <a:cxnSpLocks noChangeShapeType="1"/>
            <a:stCxn id="14395" idx="3"/>
            <a:endCxn id="14394" idx="0"/>
          </p:cNvCxnSpPr>
          <p:nvPr/>
        </p:nvCxnSpPr>
        <p:spPr bwMode="auto">
          <a:xfrm>
            <a:off x="7642225" y="3406775"/>
            <a:ext cx="1301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3" name="AutoShape 66"/>
          <p:cNvCxnSpPr>
            <a:cxnSpLocks noChangeShapeType="1"/>
            <a:stCxn id="14394" idx="1"/>
            <a:endCxn id="14392" idx="5"/>
          </p:cNvCxnSpPr>
          <p:nvPr/>
        </p:nvCxnSpPr>
        <p:spPr bwMode="auto">
          <a:xfrm flipH="1" flipV="1">
            <a:off x="7445375" y="3711575"/>
            <a:ext cx="273050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4" name="AutoShape 67"/>
          <p:cNvCxnSpPr>
            <a:cxnSpLocks noChangeShapeType="1"/>
            <a:stCxn id="14396" idx="0"/>
            <a:endCxn id="14392" idx="4"/>
          </p:cNvCxnSpPr>
          <p:nvPr/>
        </p:nvCxnSpPr>
        <p:spPr bwMode="auto">
          <a:xfrm flipH="1" flipV="1">
            <a:off x="7391400" y="3733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5" name="AutoShape 68"/>
          <p:cNvCxnSpPr>
            <a:cxnSpLocks noChangeShapeType="1"/>
            <a:stCxn id="14381" idx="7"/>
            <a:endCxn id="14392" idx="3"/>
          </p:cNvCxnSpPr>
          <p:nvPr/>
        </p:nvCxnSpPr>
        <p:spPr bwMode="auto">
          <a:xfrm flipV="1">
            <a:off x="7140575" y="3711575"/>
            <a:ext cx="19685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6" name="AutoShape 69"/>
          <p:cNvCxnSpPr>
            <a:cxnSpLocks noChangeShapeType="1"/>
            <a:stCxn id="14391" idx="6"/>
            <a:endCxn id="14390" idx="2"/>
          </p:cNvCxnSpPr>
          <p:nvPr/>
        </p:nvCxnSpPr>
        <p:spPr bwMode="auto">
          <a:xfrm>
            <a:off x="7543800" y="51816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7" name="AutoShape 70"/>
          <p:cNvCxnSpPr>
            <a:cxnSpLocks noChangeShapeType="1"/>
            <a:stCxn id="14391" idx="5"/>
            <a:endCxn id="14389" idx="0"/>
          </p:cNvCxnSpPr>
          <p:nvPr/>
        </p:nvCxnSpPr>
        <p:spPr bwMode="auto">
          <a:xfrm>
            <a:off x="7521575" y="5235575"/>
            <a:ext cx="17462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8" name="AutoShape 71"/>
          <p:cNvCxnSpPr>
            <a:cxnSpLocks noChangeShapeType="1"/>
            <a:stCxn id="14385" idx="0"/>
            <a:endCxn id="14380" idx="5"/>
          </p:cNvCxnSpPr>
          <p:nvPr/>
        </p:nvCxnSpPr>
        <p:spPr bwMode="auto">
          <a:xfrm flipH="1" flipV="1">
            <a:off x="6302375" y="4778375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9" name="AutoShape 72"/>
          <p:cNvCxnSpPr>
            <a:cxnSpLocks noChangeShapeType="1"/>
            <a:stCxn id="14384" idx="6"/>
            <a:endCxn id="14385" idx="2"/>
          </p:cNvCxnSpPr>
          <p:nvPr/>
        </p:nvCxnSpPr>
        <p:spPr bwMode="auto">
          <a:xfrm flipV="1">
            <a:off x="6096000" y="51054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0" name="AutoShape 73"/>
          <p:cNvCxnSpPr>
            <a:cxnSpLocks noChangeShapeType="1"/>
            <a:stCxn id="14398" idx="0"/>
            <a:endCxn id="14385" idx="4"/>
          </p:cNvCxnSpPr>
          <p:nvPr/>
        </p:nvCxnSpPr>
        <p:spPr bwMode="auto">
          <a:xfrm flipV="1">
            <a:off x="6400800" y="5181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1" name="AutoShape 74"/>
          <p:cNvCxnSpPr>
            <a:cxnSpLocks noChangeShapeType="1"/>
            <a:stCxn id="14397" idx="6"/>
            <a:endCxn id="14387" idx="2"/>
          </p:cNvCxnSpPr>
          <p:nvPr/>
        </p:nvCxnSpPr>
        <p:spPr bwMode="auto">
          <a:xfrm>
            <a:off x="5105400" y="5029200"/>
            <a:ext cx="152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2" name="AutoShape 75"/>
          <p:cNvCxnSpPr>
            <a:cxnSpLocks noChangeShapeType="1"/>
            <a:stCxn id="14386" idx="4"/>
            <a:endCxn id="14387" idx="0"/>
          </p:cNvCxnSpPr>
          <p:nvPr/>
        </p:nvCxnSpPr>
        <p:spPr bwMode="auto">
          <a:xfrm>
            <a:off x="5334000" y="4876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13" name="AutoShape 76"/>
          <p:cNvCxnSpPr>
            <a:cxnSpLocks noChangeShapeType="1"/>
            <a:stCxn id="14397" idx="4"/>
            <a:endCxn id="14388" idx="1"/>
          </p:cNvCxnSpPr>
          <p:nvPr/>
        </p:nvCxnSpPr>
        <p:spPr bwMode="auto">
          <a:xfrm>
            <a:off x="5029200" y="5105400"/>
            <a:ext cx="17462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4" name="Oval 77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15" name="Oval 78"/>
          <p:cNvSpPr>
            <a:spLocks noChangeArrowheads="1"/>
          </p:cNvSpPr>
          <p:nvPr/>
        </p:nvSpPr>
        <p:spPr bwMode="auto">
          <a:xfrm>
            <a:off x="5715000" y="4038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16" name="Oval 79"/>
          <p:cNvSpPr>
            <a:spLocks noChangeArrowheads="1"/>
          </p:cNvSpPr>
          <p:nvPr/>
        </p:nvSpPr>
        <p:spPr bwMode="auto">
          <a:xfrm>
            <a:off x="6019800" y="3124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17" name="Oval 80"/>
          <p:cNvSpPr>
            <a:spLocks noChangeArrowheads="1"/>
          </p:cNvSpPr>
          <p:nvPr/>
        </p:nvSpPr>
        <p:spPr bwMode="auto">
          <a:xfrm>
            <a:off x="5715000" y="2819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18" name="Oval 81"/>
          <p:cNvSpPr>
            <a:spLocks noChangeArrowheads="1"/>
          </p:cNvSpPr>
          <p:nvPr/>
        </p:nvSpPr>
        <p:spPr bwMode="auto">
          <a:xfrm>
            <a:off x="6324600" y="2971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419" name="AutoShape 82"/>
          <p:cNvCxnSpPr>
            <a:cxnSpLocks noChangeShapeType="1"/>
            <a:stCxn id="14416" idx="6"/>
            <a:endCxn id="14418" idx="3"/>
          </p:cNvCxnSpPr>
          <p:nvPr/>
        </p:nvCxnSpPr>
        <p:spPr bwMode="auto">
          <a:xfrm flipV="1">
            <a:off x="6172200" y="3101975"/>
            <a:ext cx="174625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0" name="AutoShape 83"/>
          <p:cNvCxnSpPr>
            <a:cxnSpLocks noChangeShapeType="1"/>
            <a:stCxn id="14416" idx="1"/>
            <a:endCxn id="14417" idx="4"/>
          </p:cNvCxnSpPr>
          <p:nvPr/>
        </p:nvCxnSpPr>
        <p:spPr bwMode="auto">
          <a:xfrm flipH="1" flipV="1">
            <a:off x="5791200" y="29718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1" name="AutoShape 84"/>
          <p:cNvCxnSpPr>
            <a:cxnSpLocks noChangeShapeType="1"/>
            <a:stCxn id="14416" idx="3"/>
            <a:endCxn id="14383" idx="0"/>
          </p:cNvCxnSpPr>
          <p:nvPr/>
        </p:nvCxnSpPr>
        <p:spPr bwMode="auto">
          <a:xfrm flipH="1">
            <a:off x="5867400" y="3254375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2" name="AutoShape 85"/>
          <p:cNvCxnSpPr>
            <a:cxnSpLocks noChangeShapeType="1"/>
            <a:stCxn id="14383" idx="4"/>
            <a:endCxn id="14415" idx="0"/>
          </p:cNvCxnSpPr>
          <p:nvPr/>
        </p:nvCxnSpPr>
        <p:spPr bwMode="auto">
          <a:xfrm flipH="1">
            <a:off x="5791200" y="36576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23" name="Text Box 86"/>
          <p:cNvSpPr txBox="1">
            <a:spLocks noChangeArrowheads="1"/>
          </p:cNvSpPr>
          <p:nvPr/>
        </p:nvSpPr>
        <p:spPr bwMode="auto">
          <a:xfrm>
            <a:off x="2209800" y="1447800"/>
            <a:ext cx="5253038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>
                <a:latin typeface="Times New Roman" pitchFamily="18" charset="0"/>
              </a:rPr>
              <a:t>Leaves in green, internal nodes in brown.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57F5E-E37D-498B-8EC6-138DF7612673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Forrest</a:t>
            </a: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600200" y="22860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14478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14478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Oval 10"/>
          <p:cNvSpPr>
            <a:spLocks noChangeArrowheads="1"/>
          </p:cNvSpPr>
          <p:nvPr/>
        </p:nvSpPr>
        <p:spPr bwMode="auto">
          <a:xfrm>
            <a:off x="1447800" y="3352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1600200" y="3505200"/>
            <a:ext cx="0" cy="152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1447800" y="4876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H="1">
            <a:off x="762000" y="2133600"/>
            <a:ext cx="8382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5334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>
            <a:off x="1676400" y="2133600"/>
            <a:ext cx="9144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Line 17"/>
          <p:cNvSpPr>
            <a:spLocks noChangeShapeType="1"/>
          </p:cNvSpPr>
          <p:nvPr/>
        </p:nvSpPr>
        <p:spPr bwMode="auto">
          <a:xfrm flipH="1">
            <a:off x="990600" y="2743200"/>
            <a:ext cx="609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838200" y="2971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1600200" y="2819400"/>
            <a:ext cx="609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Oval 20"/>
          <p:cNvSpPr>
            <a:spLocks noChangeArrowheads="1"/>
          </p:cNvSpPr>
          <p:nvPr/>
        </p:nvSpPr>
        <p:spPr bwMode="auto">
          <a:xfrm>
            <a:off x="2057400" y="2971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 flipH="1">
            <a:off x="1219200" y="3429000"/>
            <a:ext cx="3810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Oval 22"/>
          <p:cNvSpPr>
            <a:spLocks noChangeArrowheads="1"/>
          </p:cNvSpPr>
          <p:nvPr/>
        </p:nvSpPr>
        <p:spPr bwMode="auto">
          <a:xfrm>
            <a:off x="990600" y="3581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1" name="Line 23"/>
          <p:cNvSpPr>
            <a:spLocks noChangeShapeType="1"/>
          </p:cNvSpPr>
          <p:nvPr/>
        </p:nvSpPr>
        <p:spPr bwMode="auto">
          <a:xfrm>
            <a:off x="1600200" y="3505200"/>
            <a:ext cx="4572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Oval 24"/>
          <p:cNvSpPr>
            <a:spLocks noChangeArrowheads="1"/>
          </p:cNvSpPr>
          <p:nvPr/>
        </p:nvSpPr>
        <p:spPr bwMode="auto">
          <a:xfrm>
            <a:off x="1905000" y="3581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3" name="Line 25"/>
          <p:cNvSpPr>
            <a:spLocks noChangeShapeType="1"/>
          </p:cNvSpPr>
          <p:nvPr/>
        </p:nvSpPr>
        <p:spPr bwMode="auto">
          <a:xfrm flipH="1">
            <a:off x="1143000" y="50292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Oval 26"/>
          <p:cNvSpPr>
            <a:spLocks noChangeArrowheads="1"/>
          </p:cNvSpPr>
          <p:nvPr/>
        </p:nvSpPr>
        <p:spPr bwMode="auto">
          <a:xfrm>
            <a:off x="990600" y="4876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5" name="Line 27"/>
          <p:cNvSpPr>
            <a:spLocks noChangeShapeType="1"/>
          </p:cNvSpPr>
          <p:nvPr/>
        </p:nvSpPr>
        <p:spPr bwMode="auto">
          <a:xfrm>
            <a:off x="1600200" y="50292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Oval 28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7" name="Line 29"/>
          <p:cNvSpPr>
            <a:spLocks noChangeShapeType="1"/>
          </p:cNvSpPr>
          <p:nvPr/>
        </p:nvSpPr>
        <p:spPr bwMode="auto">
          <a:xfrm flipH="1" flipV="1">
            <a:off x="3429000" y="35814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Oval 30"/>
          <p:cNvSpPr>
            <a:spLocks noChangeArrowheads="1"/>
          </p:cNvSpPr>
          <p:nvPr/>
        </p:nvSpPr>
        <p:spPr bwMode="auto">
          <a:xfrm>
            <a:off x="3276600" y="3352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Line 31"/>
          <p:cNvSpPr>
            <a:spLocks noChangeShapeType="1"/>
          </p:cNvSpPr>
          <p:nvPr/>
        </p:nvSpPr>
        <p:spPr bwMode="auto">
          <a:xfrm flipH="1">
            <a:off x="3505200" y="41148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Oval 32"/>
          <p:cNvSpPr>
            <a:spLocks noChangeArrowheads="1"/>
          </p:cNvSpPr>
          <p:nvPr/>
        </p:nvSpPr>
        <p:spPr bwMode="auto">
          <a:xfrm>
            <a:off x="32766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1" name="Line 33"/>
          <p:cNvSpPr>
            <a:spLocks noChangeShapeType="1"/>
          </p:cNvSpPr>
          <p:nvPr/>
        </p:nvSpPr>
        <p:spPr bwMode="auto">
          <a:xfrm flipH="1">
            <a:off x="3505200" y="4191000"/>
            <a:ext cx="533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2" name="Oval 34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3" name="Oval 35"/>
          <p:cNvSpPr>
            <a:spLocks noChangeArrowheads="1"/>
          </p:cNvSpPr>
          <p:nvPr/>
        </p:nvSpPr>
        <p:spPr bwMode="auto">
          <a:xfrm>
            <a:off x="38862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4" name="Line 36"/>
          <p:cNvSpPr>
            <a:spLocks noChangeShapeType="1"/>
          </p:cNvSpPr>
          <p:nvPr/>
        </p:nvSpPr>
        <p:spPr bwMode="auto">
          <a:xfrm flipH="1" flipV="1">
            <a:off x="4038600" y="4114800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Oval 37"/>
          <p:cNvSpPr>
            <a:spLocks noChangeArrowheads="1"/>
          </p:cNvSpPr>
          <p:nvPr/>
        </p:nvSpPr>
        <p:spPr bwMode="auto">
          <a:xfrm>
            <a:off x="42672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6" name="Line 38"/>
          <p:cNvSpPr>
            <a:spLocks noChangeShapeType="1"/>
          </p:cNvSpPr>
          <p:nvPr/>
        </p:nvSpPr>
        <p:spPr bwMode="auto">
          <a:xfrm flipH="1">
            <a:off x="3657600" y="4724400"/>
            <a:ext cx="762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7" name="Oval 39"/>
          <p:cNvSpPr>
            <a:spLocks noChangeArrowheads="1"/>
          </p:cNvSpPr>
          <p:nvPr/>
        </p:nvSpPr>
        <p:spPr bwMode="auto">
          <a:xfrm>
            <a:off x="35052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8" name="Line 40"/>
          <p:cNvSpPr>
            <a:spLocks noChangeShapeType="1"/>
          </p:cNvSpPr>
          <p:nvPr/>
        </p:nvSpPr>
        <p:spPr bwMode="auto">
          <a:xfrm>
            <a:off x="4419600" y="4724400"/>
            <a:ext cx="3048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Oval 41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0" name="Line 42"/>
          <p:cNvSpPr>
            <a:spLocks noChangeShapeType="1"/>
          </p:cNvSpPr>
          <p:nvPr/>
        </p:nvSpPr>
        <p:spPr bwMode="auto">
          <a:xfrm flipH="1">
            <a:off x="4495800" y="4648200"/>
            <a:ext cx="1676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Oval 43"/>
          <p:cNvSpPr>
            <a:spLocks noChangeArrowheads="1"/>
          </p:cNvSpPr>
          <p:nvPr/>
        </p:nvSpPr>
        <p:spPr bwMode="auto">
          <a:xfrm>
            <a:off x="60960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2" name="Line 44"/>
          <p:cNvSpPr>
            <a:spLocks noChangeShapeType="1"/>
          </p:cNvSpPr>
          <p:nvPr/>
        </p:nvSpPr>
        <p:spPr bwMode="auto">
          <a:xfrm flipH="1">
            <a:off x="5486400" y="4724400"/>
            <a:ext cx="762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Oval 45"/>
          <p:cNvSpPr>
            <a:spLocks noChangeArrowheads="1"/>
          </p:cNvSpPr>
          <p:nvPr/>
        </p:nvSpPr>
        <p:spPr bwMode="auto">
          <a:xfrm>
            <a:off x="53340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4" name="Line 46"/>
          <p:cNvSpPr>
            <a:spLocks noChangeShapeType="1"/>
          </p:cNvSpPr>
          <p:nvPr/>
        </p:nvSpPr>
        <p:spPr bwMode="auto">
          <a:xfrm>
            <a:off x="6248400" y="4724400"/>
            <a:ext cx="3048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5" name="Oval 47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6" name="Oval 48"/>
          <p:cNvSpPr>
            <a:spLocks noChangeArrowheads="1"/>
          </p:cNvSpPr>
          <p:nvPr/>
        </p:nvSpPr>
        <p:spPr bwMode="auto">
          <a:xfrm>
            <a:off x="67056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7" name="Line 49"/>
          <p:cNvSpPr>
            <a:spLocks noChangeShapeType="1"/>
          </p:cNvSpPr>
          <p:nvPr/>
        </p:nvSpPr>
        <p:spPr bwMode="auto">
          <a:xfrm flipV="1">
            <a:off x="6248400" y="3962400"/>
            <a:ext cx="6096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931674-5869-45FB-AC8B-08F221C8E1A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An undirected graph is a tree if and only if there is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unique simple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path between any two of its vertices.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 : 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(1)  T is a tree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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there is a unique simple path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 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 is connected with no simple circuits. 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x and y be two vertices of T.</a:t>
            </a:r>
          </a:p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Since T is connected, there is a simple path between x and 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2B8D0-570E-44F9-9365-50F9809D5C0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Proof of Theorem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Moreover, this path must be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unique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for if there were a second such path,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path formed by combining the first  path from x to y followed by the path from y to x obtained by reversing the order of the second path from x to y would form a circuit.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This implies, that there is a simple circuit in T. Hence, there is a unique simple path between any two vertices of a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6B322-4D6D-4596-B9CB-A968B1DDBC0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Proof of Theorem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1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(2)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there is a unique simple path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 is a tree. there is a unique simple path between any two vertices of a graph T. Then T is connected.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Furthermore, T can have no simple circuits.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To see that this is true, suppose T had a simple circuit that contained the vertices x and 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would be two simple paths between x and y, since the simple circuit is made up of a simple path from x to y and a second simple path from y to x. The proof is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E3FB0-CF76-4C24-A97C-BF297357546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Rooted Tree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Definition 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A rooted tree is a tree in which one vertex has been designed as the root and every edge is directed away from the root.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Rooted trees can also be defined recursively. We can change an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unrooted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into rooted tree by choosing any vertex as the root.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Note that different choices of the root produce different rooted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7A332-AE7C-4F86-BFD4-FF48F1FE603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Rooted Tree Examples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Note that a given unrooted tree with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nodes yields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different rooted trees.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362200" y="4267200"/>
            <a:ext cx="228600" cy="2286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1828800" y="3962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487" name="AutoShape 6"/>
          <p:cNvCxnSpPr>
            <a:cxnSpLocks noChangeShapeType="1"/>
            <a:stCxn id="20486" idx="6"/>
            <a:endCxn id="20485" idx="1"/>
          </p:cNvCxnSpPr>
          <p:nvPr/>
        </p:nvCxnSpPr>
        <p:spPr bwMode="auto">
          <a:xfrm>
            <a:off x="1981200" y="4038600"/>
            <a:ext cx="414338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905000" y="5029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676400" y="4572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3505200" y="4419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2667000" y="4648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2" name="Oval 11"/>
          <p:cNvSpPr>
            <a:spLocks noChangeArrowheads="1"/>
          </p:cNvSpPr>
          <p:nvPr/>
        </p:nvSpPr>
        <p:spPr bwMode="auto">
          <a:xfrm>
            <a:off x="2438400" y="3581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2438400" y="5181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3048000" y="5334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1219200" y="5181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497" name="AutoShape 16"/>
          <p:cNvCxnSpPr>
            <a:cxnSpLocks noChangeShapeType="1"/>
            <a:stCxn id="20485" idx="6"/>
            <a:endCxn id="20495" idx="2"/>
          </p:cNvCxnSpPr>
          <p:nvPr/>
        </p:nvCxnSpPr>
        <p:spPr bwMode="auto">
          <a:xfrm flipV="1">
            <a:off x="2619375" y="4038600"/>
            <a:ext cx="3524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ShapeType="1"/>
            <a:stCxn id="20495" idx="0"/>
            <a:endCxn id="20492" idx="6"/>
          </p:cNvCxnSpPr>
          <p:nvPr/>
        </p:nvCxnSpPr>
        <p:spPr bwMode="auto">
          <a:xfrm flipH="1" flipV="1">
            <a:off x="2590800" y="36576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ShapeType="1"/>
            <a:stCxn id="20495" idx="6"/>
            <a:endCxn id="20490" idx="2"/>
          </p:cNvCxnSpPr>
          <p:nvPr/>
        </p:nvCxnSpPr>
        <p:spPr bwMode="auto">
          <a:xfrm>
            <a:off x="3124200" y="40386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19"/>
          <p:cNvCxnSpPr>
            <a:cxnSpLocks noChangeShapeType="1"/>
            <a:stCxn id="20485" idx="5"/>
            <a:endCxn id="20491" idx="0"/>
          </p:cNvCxnSpPr>
          <p:nvPr/>
        </p:nvCxnSpPr>
        <p:spPr bwMode="auto">
          <a:xfrm>
            <a:off x="2557463" y="4491038"/>
            <a:ext cx="185737" cy="157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0"/>
          <p:cNvCxnSpPr>
            <a:cxnSpLocks noChangeShapeType="1"/>
            <a:stCxn id="20491" idx="4"/>
            <a:endCxn id="20494" idx="0"/>
          </p:cNvCxnSpPr>
          <p:nvPr/>
        </p:nvCxnSpPr>
        <p:spPr bwMode="auto">
          <a:xfrm>
            <a:off x="2743200" y="4800600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1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flipH="1">
            <a:off x="2057400" y="4724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2"/>
          <p:cNvCxnSpPr>
            <a:cxnSpLocks noChangeShapeType="1"/>
            <a:stCxn id="20489" idx="7"/>
            <a:endCxn id="20486" idx="4"/>
          </p:cNvCxnSpPr>
          <p:nvPr/>
        </p:nvCxnSpPr>
        <p:spPr bwMode="auto">
          <a:xfrm flipV="1">
            <a:off x="1806575" y="4114800"/>
            <a:ext cx="98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3"/>
          <p:cNvCxnSpPr>
            <a:cxnSpLocks noChangeShapeType="1"/>
            <a:stCxn id="20493" idx="6"/>
            <a:endCxn id="20494" idx="2"/>
          </p:cNvCxnSpPr>
          <p:nvPr/>
        </p:nvCxnSpPr>
        <p:spPr bwMode="auto">
          <a:xfrm>
            <a:off x="2590800" y="5257800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ShapeType="1"/>
            <a:stCxn id="20496" idx="6"/>
            <a:endCxn id="20488" idx="2"/>
          </p:cNvCxnSpPr>
          <p:nvPr/>
        </p:nvCxnSpPr>
        <p:spPr bwMode="auto">
          <a:xfrm flipV="1">
            <a:off x="1371600" y="51054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Oval 25"/>
          <p:cNvSpPr>
            <a:spLocks noChangeArrowheads="1"/>
          </p:cNvSpPr>
          <p:nvPr/>
        </p:nvSpPr>
        <p:spPr bwMode="auto">
          <a:xfrm>
            <a:off x="3048000" y="3429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3886200" y="5486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9" name="Oval 28"/>
          <p:cNvSpPr>
            <a:spLocks noChangeArrowheads="1"/>
          </p:cNvSpPr>
          <p:nvPr/>
        </p:nvSpPr>
        <p:spPr bwMode="auto">
          <a:xfrm>
            <a:off x="1905000" y="5486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0" name="Oval 29"/>
          <p:cNvSpPr>
            <a:spLocks noChangeArrowheads="1"/>
          </p:cNvSpPr>
          <p:nvPr/>
        </p:nvSpPr>
        <p:spPr bwMode="auto">
          <a:xfrm>
            <a:off x="1066800" y="4572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1" name="Oval 30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2" name="Oval 31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3" name="Oval 32"/>
          <p:cNvSpPr>
            <a:spLocks noChangeArrowheads="1"/>
          </p:cNvSpPr>
          <p:nvPr/>
        </p:nvSpPr>
        <p:spPr bwMode="auto">
          <a:xfrm>
            <a:off x="2743200" y="5638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514" name="AutoShape 33"/>
          <p:cNvCxnSpPr>
            <a:cxnSpLocks noChangeShapeType="1"/>
            <a:stCxn id="20507" idx="6"/>
            <a:endCxn id="20508" idx="2"/>
          </p:cNvCxnSpPr>
          <p:nvPr/>
        </p:nvCxnSpPr>
        <p:spPr bwMode="auto">
          <a:xfrm>
            <a:off x="35052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4"/>
          <p:cNvCxnSpPr>
            <a:cxnSpLocks noChangeShapeType="1"/>
            <a:stCxn id="20494" idx="4"/>
            <a:endCxn id="20513" idx="7"/>
          </p:cNvCxnSpPr>
          <p:nvPr/>
        </p:nvCxnSpPr>
        <p:spPr bwMode="auto">
          <a:xfrm flipH="1">
            <a:off x="2873375" y="5486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35"/>
          <p:cNvCxnSpPr>
            <a:cxnSpLocks noChangeShapeType="1"/>
            <a:stCxn id="20495" idx="7"/>
            <a:endCxn id="20506" idx="4"/>
          </p:cNvCxnSpPr>
          <p:nvPr/>
        </p:nvCxnSpPr>
        <p:spPr bwMode="auto">
          <a:xfrm flipV="1">
            <a:off x="3101975" y="35814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36"/>
          <p:cNvCxnSpPr>
            <a:cxnSpLocks noChangeShapeType="1"/>
            <a:stCxn id="20486" idx="0"/>
            <a:endCxn id="20512" idx="4"/>
          </p:cNvCxnSpPr>
          <p:nvPr/>
        </p:nvCxnSpPr>
        <p:spPr bwMode="auto">
          <a:xfrm flipV="1">
            <a:off x="1905000" y="365760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37"/>
          <p:cNvCxnSpPr>
            <a:cxnSpLocks noChangeShapeType="1"/>
            <a:stCxn id="20486" idx="2"/>
            <a:endCxn id="20511" idx="6"/>
          </p:cNvCxnSpPr>
          <p:nvPr/>
        </p:nvCxnSpPr>
        <p:spPr bwMode="auto">
          <a:xfrm flipH="1" flipV="1">
            <a:off x="1219200" y="3962400"/>
            <a:ext cx="60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38"/>
          <p:cNvCxnSpPr>
            <a:cxnSpLocks noChangeShapeType="1"/>
            <a:stCxn id="20510" idx="6"/>
            <a:endCxn id="20489" idx="2"/>
          </p:cNvCxnSpPr>
          <p:nvPr/>
        </p:nvCxnSpPr>
        <p:spPr bwMode="auto">
          <a:xfrm>
            <a:off x="1219200" y="4648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39"/>
          <p:cNvCxnSpPr>
            <a:cxnSpLocks noChangeShapeType="1"/>
            <a:stCxn id="20488" idx="4"/>
            <a:endCxn id="20509" idx="7"/>
          </p:cNvCxnSpPr>
          <p:nvPr/>
        </p:nvCxnSpPr>
        <p:spPr bwMode="auto">
          <a:xfrm>
            <a:off x="1981200" y="5181600"/>
            <a:ext cx="539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AutoShape 40"/>
          <p:cNvCxnSpPr>
            <a:cxnSpLocks noChangeShapeType="1"/>
            <a:stCxn id="20491" idx="6"/>
            <a:endCxn id="20507" idx="2"/>
          </p:cNvCxnSpPr>
          <p:nvPr/>
        </p:nvCxnSpPr>
        <p:spPr bwMode="auto">
          <a:xfrm>
            <a:off x="2819400" y="47244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2" name="Oval 4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3" name="Oval 42"/>
          <p:cNvSpPr>
            <a:spLocks noChangeArrowheads="1"/>
          </p:cNvSpPr>
          <p:nvPr/>
        </p:nvSpPr>
        <p:spPr bwMode="auto">
          <a:xfrm>
            <a:off x="5867400" y="3962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524" name="AutoShape 43"/>
          <p:cNvCxnSpPr>
            <a:cxnSpLocks noChangeShapeType="1"/>
            <a:stCxn id="20523" idx="6"/>
            <a:endCxn id="20522" idx="1"/>
          </p:cNvCxnSpPr>
          <p:nvPr/>
        </p:nvCxnSpPr>
        <p:spPr bwMode="auto">
          <a:xfrm>
            <a:off x="6019800" y="4038600"/>
            <a:ext cx="4794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5" name="Oval 44"/>
          <p:cNvSpPr>
            <a:spLocks noChangeArrowheads="1"/>
          </p:cNvSpPr>
          <p:nvPr/>
        </p:nvSpPr>
        <p:spPr bwMode="auto">
          <a:xfrm>
            <a:off x="5943600" y="5029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6" name="Oval 45"/>
          <p:cNvSpPr>
            <a:spLocks noChangeArrowheads="1"/>
          </p:cNvSpPr>
          <p:nvPr/>
        </p:nvSpPr>
        <p:spPr bwMode="auto">
          <a:xfrm>
            <a:off x="5715000" y="4572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7" name="Oval 46"/>
          <p:cNvSpPr>
            <a:spLocks noChangeArrowheads="1"/>
          </p:cNvSpPr>
          <p:nvPr/>
        </p:nvSpPr>
        <p:spPr bwMode="auto">
          <a:xfrm>
            <a:off x="7543800" y="4419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8" name="Oval 47"/>
          <p:cNvSpPr>
            <a:spLocks noChangeArrowheads="1"/>
          </p:cNvSpPr>
          <p:nvPr/>
        </p:nvSpPr>
        <p:spPr bwMode="auto">
          <a:xfrm>
            <a:off x="6705600" y="46482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9" name="Oval 48"/>
          <p:cNvSpPr>
            <a:spLocks noChangeArrowheads="1"/>
          </p:cNvSpPr>
          <p:nvPr/>
        </p:nvSpPr>
        <p:spPr bwMode="auto">
          <a:xfrm>
            <a:off x="6477000" y="3581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0" name="Oval 4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1" name="Oval 50"/>
          <p:cNvSpPr>
            <a:spLocks noChangeArrowheads="1"/>
          </p:cNvSpPr>
          <p:nvPr/>
        </p:nvSpPr>
        <p:spPr bwMode="auto">
          <a:xfrm>
            <a:off x="7086600" y="5334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2" name="Oval 51"/>
          <p:cNvSpPr>
            <a:spLocks noChangeArrowheads="1"/>
          </p:cNvSpPr>
          <p:nvPr/>
        </p:nvSpPr>
        <p:spPr bwMode="auto">
          <a:xfrm>
            <a:off x="7010400" y="3962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3" name="Oval 52"/>
          <p:cNvSpPr>
            <a:spLocks noChangeArrowheads="1"/>
          </p:cNvSpPr>
          <p:nvPr/>
        </p:nvSpPr>
        <p:spPr bwMode="auto">
          <a:xfrm>
            <a:off x="5257800" y="5181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534" name="AutoShape 53"/>
          <p:cNvCxnSpPr>
            <a:cxnSpLocks noChangeShapeType="1"/>
            <a:stCxn id="20522" idx="6"/>
            <a:endCxn id="20532" idx="2"/>
          </p:cNvCxnSpPr>
          <p:nvPr/>
        </p:nvCxnSpPr>
        <p:spPr bwMode="auto">
          <a:xfrm flipV="1">
            <a:off x="6629400" y="4038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5" name="AutoShape 54"/>
          <p:cNvCxnSpPr>
            <a:cxnSpLocks noChangeShapeType="1"/>
            <a:stCxn id="20532" idx="0"/>
            <a:endCxn id="20529" idx="6"/>
          </p:cNvCxnSpPr>
          <p:nvPr/>
        </p:nvCxnSpPr>
        <p:spPr bwMode="auto">
          <a:xfrm flipH="1" flipV="1">
            <a:off x="6629400" y="36576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55"/>
          <p:cNvCxnSpPr>
            <a:cxnSpLocks noChangeShapeType="1"/>
            <a:stCxn id="20532" idx="6"/>
            <a:endCxn id="20527" idx="2"/>
          </p:cNvCxnSpPr>
          <p:nvPr/>
        </p:nvCxnSpPr>
        <p:spPr bwMode="auto">
          <a:xfrm>
            <a:off x="7162800" y="40386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56"/>
          <p:cNvCxnSpPr>
            <a:cxnSpLocks noChangeShapeType="1"/>
            <a:stCxn id="20522" idx="5"/>
            <a:endCxn id="20528" idx="0"/>
          </p:cNvCxnSpPr>
          <p:nvPr/>
        </p:nvCxnSpPr>
        <p:spPr bwMode="auto">
          <a:xfrm>
            <a:off x="6607175" y="4397375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8" name="AutoShape 57"/>
          <p:cNvCxnSpPr>
            <a:cxnSpLocks noChangeShapeType="1"/>
            <a:stCxn id="20528" idx="4"/>
            <a:endCxn id="20531" idx="0"/>
          </p:cNvCxnSpPr>
          <p:nvPr/>
        </p:nvCxnSpPr>
        <p:spPr bwMode="auto">
          <a:xfrm>
            <a:off x="6781800" y="4800600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9" name="AutoShape 58"/>
          <p:cNvCxnSpPr>
            <a:cxnSpLocks noChangeShapeType="1"/>
            <a:stCxn id="20528" idx="2"/>
            <a:endCxn id="20525" idx="6"/>
          </p:cNvCxnSpPr>
          <p:nvPr/>
        </p:nvCxnSpPr>
        <p:spPr bwMode="auto">
          <a:xfrm flipH="1">
            <a:off x="6096000" y="4724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0" name="AutoShape 59"/>
          <p:cNvCxnSpPr>
            <a:cxnSpLocks noChangeShapeType="1"/>
            <a:stCxn id="20526" idx="7"/>
            <a:endCxn id="20523" idx="4"/>
          </p:cNvCxnSpPr>
          <p:nvPr/>
        </p:nvCxnSpPr>
        <p:spPr bwMode="auto">
          <a:xfrm flipV="1">
            <a:off x="5845175" y="4114800"/>
            <a:ext cx="98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60"/>
          <p:cNvCxnSpPr>
            <a:cxnSpLocks noChangeShapeType="1"/>
            <a:stCxn id="20530" idx="6"/>
            <a:endCxn id="20531" idx="2"/>
          </p:cNvCxnSpPr>
          <p:nvPr/>
        </p:nvCxnSpPr>
        <p:spPr bwMode="auto">
          <a:xfrm>
            <a:off x="6629400" y="5257800"/>
            <a:ext cx="457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2" name="AutoShape 61"/>
          <p:cNvCxnSpPr>
            <a:cxnSpLocks noChangeShapeType="1"/>
            <a:stCxn id="20533" idx="6"/>
            <a:endCxn id="20525" idx="2"/>
          </p:cNvCxnSpPr>
          <p:nvPr/>
        </p:nvCxnSpPr>
        <p:spPr bwMode="auto">
          <a:xfrm flipV="1">
            <a:off x="5410200" y="5105400"/>
            <a:ext cx="5334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3" name="Oval 62"/>
          <p:cNvSpPr>
            <a:spLocks noChangeArrowheads="1"/>
          </p:cNvSpPr>
          <p:nvPr/>
        </p:nvSpPr>
        <p:spPr bwMode="auto">
          <a:xfrm>
            <a:off x="7086600" y="3429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4" name="Oval 63"/>
          <p:cNvSpPr>
            <a:spLocks noChangeArrowheads="1"/>
          </p:cNvSpPr>
          <p:nvPr/>
        </p:nvSpPr>
        <p:spPr bwMode="auto">
          <a:xfrm>
            <a:off x="7391400" y="4876800"/>
            <a:ext cx="228600" cy="2286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5" name="Oval 64"/>
          <p:cNvSpPr>
            <a:spLocks noChangeArrowheads="1"/>
          </p:cNvSpPr>
          <p:nvPr/>
        </p:nvSpPr>
        <p:spPr bwMode="auto">
          <a:xfrm>
            <a:off x="7924800" y="5486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6" name="Oval 65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7" name="Oval 66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8" name="Oval 67"/>
          <p:cNvSpPr>
            <a:spLocks noChangeArrowheads="1"/>
          </p:cNvSpPr>
          <p:nvPr/>
        </p:nvSpPr>
        <p:spPr bwMode="auto">
          <a:xfrm>
            <a:off x="5105400" y="3886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9" name="Oval 68"/>
          <p:cNvSpPr>
            <a:spLocks noChangeArrowheads="1"/>
          </p:cNvSpPr>
          <p:nvPr/>
        </p:nvSpPr>
        <p:spPr bwMode="auto">
          <a:xfrm>
            <a:off x="5943600" y="3505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0" name="Oval 69"/>
          <p:cNvSpPr>
            <a:spLocks noChangeArrowheads="1"/>
          </p:cNvSpPr>
          <p:nvPr/>
        </p:nvSpPr>
        <p:spPr bwMode="auto">
          <a:xfrm>
            <a:off x="6781800" y="5638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551" name="AutoShape 70"/>
          <p:cNvCxnSpPr>
            <a:cxnSpLocks noChangeShapeType="1"/>
            <a:stCxn id="20544" idx="6"/>
            <a:endCxn id="20545" idx="2"/>
          </p:cNvCxnSpPr>
          <p:nvPr/>
        </p:nvCxnSpPr>
        <p:spPr bwMode="auto">
          <a:xfrm>
            <a:off x="7648575" y="4991100"/>
            <a:ext cx="2762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2" name="AutoShape 71"/>
          <p:cNvCxnSpPr>
            <a:cxnSpLocks noChangeShapeType="1"/>
            <a:stCxn id="20531" idx="4"/>
            <a:endCxn id="20550" idx="7"/>
          </p:cNvCxnSpPr>
          <p:nvPr/>
        </p:nvCxnSpPr>
        <p:spPr bwMode="auto">
          <a:xfrm flipH="1">
            <a:off x="6911975" y="5486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3" name="AutoShape 72"/>
          <p:cNvCxnSpPr>
            <a:cxnSpLocks noChangeShapeType="1"/>
            <a:stCxn id="20532" idx="7"/>
            <a:endCxn id="20543" idx="4"/>
          </p:cNvCxnSpPr>
          <p:nvPr/>
        </p:nvCxnSpPr>
        <p:spPr bwMode="auto">
          <a:xfrm flipV="1">
            <a:off x="7140575" y="35814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4" name="AutoShape 73"/>
          <p:cNvCxnSpPr>
            <a:cxnSpLocks noChangeShapeType="1"/>
            <a:stCxn id="20523" idx="0"/>
            <a:endCxn id="20549" idx="4"/>
          </p:cNvCxnSpPr>
          <p:nvPr/>
        </p:nvCxnSpPr>
        <p:spPr bwMode="auto">
          <a:xfrm flipV="1">
            <a:off x="5943600" y="365760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5" name="AutoShape 74"/>
          <p:cNvCxnSpPr>
            <a:cxnSpLocks noChangeShapeType="1"/>
            <a:stCxn id="20523" idx="2"/>
            <a:endCxn id="20548" idx="6"/>
          </p:cNvCxnSpPr>
          <p:nvPr/>
        </p:nvCxnSpPr>
        <p:spPr bwMode="auto">
          <a:xfrm flipH="1" flipV="1">
            <a:off x="5257800" y="3962400"/>
            <a:ext cx="609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6" name="AutoShape 75"/>
          <p:cNvCxnSpPr>
            <a:cxnSpLocks noChangeShapeType="1"/>
            <a:stCxn id="20547" idx="6"/>
            <a:endCxn id="20526" idx="2"/>
          </p:cNvCxnSpPr>
          <p:nvPr/>
        </p:nvCxnSpPr>
        <p:spPr bwMode="auto">
          <a:xfrm>
            <a:off x="5257800" y="4648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7" name="AutoShape 76"/>
          <p:cNvCxnSpPr>
            <a:cxnSpLocks noChangeShapeType="1"/>
            <a:stCxn id="20525" idx="4"/>
            <a:endCxn id="20546" idx="7"/>
          </p:cNvCxnSpPr>
          <p:nvPr/>
        </p:nvCxnSpPr>
        <p:spPr bwMode="auto">
          <a:xfrm>
            <a:off x="6019800" y="5181600"/>
            <a:ext cx="539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8" name="AutoShape 77"/>
          <p:cNvCxnSpPr>
            <a:cxnSpLocks noChangeShapeType="1"/>
            <a:stCxn id="20528" idx="6"/>
            <a:endCxn id="20544" idx="2"/>
          </p:cNvCxnSpPr>
          <p:nvPr/>
        </p:nvCxnSpPr>
        <p:spPr bwMode="auto">
          <a:xfrm>
            <a:off x="6858000" y="4724400"/>
            <a:ext cx="50482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9" name="Text Box 78"/>
          <p:cNvSpPr txBox="1">
            <a:spLocks noChangeArrowheads="1"/>
          </p:cNvSpPr>
          <p:nvPr/>
        </p:nvSpPr>
        <p:spPr bwMode="auto">
          <a:xfrm>
            <a:off x="2209800" y="38100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0560" name="Text Box 79"/>
          <p:cNvSpPr txBox="1">
            <a:spLocks noChangeArrowheads="1"/>
          </p:cNvSpPr>
          <p:nvPr/>
        </p:nvSpPr>
        <p:spPr bwMode="auto">
          <a:xfrm>
            <a:off x="7620000" y="46482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0561" name="AutoShape 80"/>
          <p:cNvSpPr>
            <a:spLocks noChangeArrowheads="1"/>
          </p:cNvSpPr>
          <p:nvPr/>
        </p:nvSpPr>
        <p:spPr bwMode="auto">
          <a:xfrm>
            <a:off x="3886200" y="4724400"/>
            <a:ext cx="1066800" cy="5334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2" name="Text Box 81"/>
          <p:cNvSpPr txBox="1">
            <a:spLocks noChangeArrowheads="1"/>
          </p:cNvSpPr>
          <p:nvPr/>
        </p:nvSpPr>
        <p:spPr bwMode="auto">
          <a:xfrm>
            <a:off x="3662363" y="3200400"/>
            <a:ext cx="15541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Same tree 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except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for choice</a:t>
            </a:r>
            <a:br>
              <a:rPr lang="en-US" altLang="zh-CN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of root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9C0D8-048B-4DAC-AE97-4628C5B2E7F5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Rooted-Tree Terminology Exercise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Find the parent,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children, siblings,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ancestors, &amp;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descendants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of node f.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3962400"/>
            <a:ext cx="304800" cy="304800"/>
          </a:xfrm>
          <a:prstGeom prst="ellipse">
            <a:avLst/>
          </a:prstGeom>
          <a:solidFill>
            <a:srgbClr val="FFCC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5181600" y="30480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d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e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6400800" y="50292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f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7696200" y="41910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g</a:t>
            </a:r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5562600" y="22860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h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i</a:t>
            </a:r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3429000" y="54864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j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4724400" y="54864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k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7696200" y="54102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l</a:t>
            </a:r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7696200" y="3276600"/>
            <a:ext cx="304800" cy="3048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m</a:t>
            </a:r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n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4419600" y="21336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o</a:t>
            </a:r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p</a:t>
            </a:r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4495800" y="45720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7696200" y="2286000"/>
            <a:ext cx="304800" cy="304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itchFamily="18" charset="0"/>
              </a:rPr>
              <a:t>r</a:t>
            </a:r>
          </a:p>
        </p:txBody>
      </p:sp>
      <p:cxnSp>
        <p:nvCxnSpPr>
          <p:cNvPr id="21527" name="AutoShape 22"/>
          <p:cNvCxnSpPr>
            <a:cxnSpLocks noChangeShapeType="1"/>
            <a:stCxn id="21509" idx="1"/>
            <a:endCxn id="21510" idx="6"/>
          </p:cNvCxnSpPr>
          <p:nvPr/>
        </p:nvCxnSpPr>
        <p:spPr bwMode="auto">
          <a:xfrm flipH="1" flipV="1">
            <a:off x="4495800" y="3581400"/>
            <a:ext cx="95885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3"/>
          <p:cNvCxnSpPr>
            <a:cxnSpLocks noChangeShapeType="1"/>
            <a:stCxn id="21509" idx="6"/>
            <a:endCxn id="21511" idx="2"/>
          </p:cNvCxnSpPr>
          <p:nvPr/>
        </p:nvCxnSpPr>
        <p:spPr bwMode="auto">
          <a:xfrm>
            <a:off x="5743575" y="4114800"/>
            <a:ext cx="5810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24"/>
          <p:cNvCxnSpPr>
            <a:cxnSpLocks noChangeShapeType="1"/>
            <a:stCxn id="21509" idx="0"/>
            <a:endCxn id="21512" idx="4"/>
          </p:cNvCxnSpPr>
          <p:nvPr/>
        </p:nvCxnSpPr>
        <p:spPr bwMode="auto">
          <a:xfrm flipH="1" flipV="1">
            <a:off x="5334000" y="3352800"/>
            <a:ext cx="228600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10" idx="3"/>
            <a:endCxn id="21513" idx="7"/>
          </p:cNvCxnSpPr>
          <p:nvPr/>
        </p:nvCxnSpPr>
        <p:spPr bwMode="auto">
          <a:xfrm flipH="1">
            <a:off x="3765550" y="3689350"/>
            <a:ext cx="4699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11" idx="4"/>
            <a:endCxn id="21514" idx="0"/>
          </p:cNvCxnSpPr>
          <p:nvPr/>
        </p:nvCxnSpPr>
        <p:spPr bwMode="auto">
          <a:xfrm>
            <a:off x="6477000" y="44196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11" idx="6"/>
            <a:endCxn id="21515" idx="2"/>
          </p:cNvCxnSpPr>
          <p:nvPr/>
        </p:nvCxnSpPr>
        <p:spPr bwMode="auto">
          <a:xfrm>
            <a:off x="6629400" y="4267200"/>
            <a:ext cx="1066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2" idx="7"/>
            <a:endCxn id="21516" idx="3"/>
          </p:cNvCxnSpPr>
          <p:nvPr/>
        </p:nvCxnSpPr>
        <p:spPr bwMode="auto">
          <a:xfrm flipV="1">
            <a:off x="5441950" y="2546350"/>
            <a:ext cx="1651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13" idx="3"/>
            <a:endCxn id="21517" idx="7"/>
          </p:cNvCxnSpPr>
          <p:nvPr/>
        </p:nvCxnSpPr>
        <p:spPr bwMode="auto">
          <a:xfrm flipH="1">
            <a:off x="1631950" y="4527550"/>
            <a:ext cx="19177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30"/>
          <p:cNvCxnSpPr>
            <a:cxnSpLocks noChangeShapeType="1"/>
            <a:stCxn id="21513" idx="4"/>
            <a:endCxn id="21518" idx="0"/>
          </p:cNvCxnSpPr>
          <p:nvPr/>
        </p:nvCxnSpPr>
        <p:spPr bwMode="auto">
          <a:xfrm flipH="1">
            <a:off x="3581400" y="45720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31"/>
          <p:cNvCxnSpPr>
            <a:cxnSpLocks noChangeShapeType="1"/>
            <a:stCxn id="21514" idx="3"/>
            <a:endCxn id="21519" idx="6"/>
          </p:cNvCxnSpPr>
          <p:nvPr/>
        </p:nvCxnSpPr>
        <p:spPr bwMode="auto">
          <a:xfrm flipH="1">
            <a:off x="5029200" y="5289550"/>
            <a:ext cx="14160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4" idx="5"/>
            <a:endCxn id="21520" idx="1"/>
          </p:cNvCxnSpPr>
          <p:nvPr/>
        </p:nvCxnSpPr>
        <p:spPr bwMode="auto">
          <a:xfrm>
            <a:off x="6661150" y="5289550"/>
            <a:ext cx="1079500" cy="165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AutoShape 33"/>
          <p:cNvCxnSpPr>
            <a:cxnSpLocks noChangeShapeType="1"/>
            <a:stCxn id="21519" idx="1"/>
            <a:endCxn id="21525" idx="4"/>
          </p:cNvCxnSpPr>
          <p:nvPr/>
        </p:nvCxnSpPr>
        <p:spPr bwMode="auto">
          <a:xfrm flipH="1" flipV="1">
            <a:off x="4648200" y="4876800"/>
            <a:ext cx="120650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AutoShape 34"/>
          <p:cNvCxnSpPr>
            <a:cxnSpLocks noChangeShapeType="1"/>
            <a:stCxn id="21515" idx="0"/>
            <a:endCxn id="21521" idx="4"/>
          </p:cNvCxnSpPr>
          <p:nvPr/>
        </p:nvCxnSpPr>
        <p:spPr bwMode="auto">
          <a:xfrm flipV="1">
            <a:off x="7848600" y="35814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35"/>
          <p:cNvCxnSpPr>
            <a:cxnSpLocks noChangeShapeType="1"/>
            <a:stCxn id="21516" idx="6"/>
            <a:endCxn id="21522" idx="2"/>
          </p:cNvCxnSpPr>
          <p:nvPr/>
        </p:nvCxnSpPr>
        <p:spPr bwMode="auto">
          <a:xfrm flipV="1">
            <a:off x="5867400" y="2362200"/>
            <a:ext cx="838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AutoShape 36"/>
          <p:cNvCxnSpPr>
            <a:cxnSpLocks noChangeShapeType="1"/>
            <a:stCxn id="21516" idx="2"/>
            <a:endCxn id="21523" idx="6"/>
          </p:cNvCxnSpPr>
          <p:nvPr/>
        </p:nvCxnSpPr>
        <p:spPr bwMode="auto">
          <a:xfrm flipH="1" flipV="1">
            <a:off x="4724400" y="22860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AutoShape 37"/>
          <p:cNvCxnSpPr>
            <a:cxnSpLocks noChangeShapeType="1"/>
            <a:stCxn id="21521" idx="0"/>
            <a:endCxn id="21526" idx="4"/>
          </p:cNvCxnSpPr>
          <p:nvPr/>
        </p:nvCxnSpPr>
        <p:spPr bwMode="auto">
          <a:xfrm flipV="1">
            <a:off x="7848600" y="2590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AutoShape 38"/>
          <p:cNvCxnSpPr>
            <a:cxnSpLocks noChangeShapeType="1"/>
            <a:stCxn id="21517" idx="4"/>
            <a:endCxn id="21524" idx="0"/>
          </p:cNvCxnSpPr>
          <p:nvPr/>
        </p:nvCxnSpPr>
        <p:spPr bwMode="auto">
          <a:xfrm flipH="1">
            <a:off x="1371600" y="4953000"/>
            <a:ext cx="152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5573713" y="3581400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root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AB9F7-7713-4F34-9B26-A2E18FA8927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2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find the parent of c, the children of g, the sibling of h, all ancestors of e, all descendants of b, all internal vertices, and all leaves.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EF96A8-5A25-4A87-9B3D-177FADF2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88462"/>
            <a:ext cx="4705746" cy="34345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B627A-48F6-4348-9EBC-462B5411EFA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943600" y="2362200"/>
            <a:ext cx="3201988" cy="3260725"/>
            <a:chOff x="3744" y="1488"/>
            <a:chExt cx="2017" cy="2054"/>
          </a:xfrm>
        </p:grpSpPr>
        <p:sp>
          <p:nvSpPr>
            <p:cNvPr id="23594" name="Oval 42"/>
            <p:cNvSpPr>
              <a:spLocks noChangeArrowheads="1"/>
            </p:cNvSpPr>
            <p:nvPr/>
          </p:nvSpPr>
          <p:spPr bwMode="auto">
            <a:xfrm>
              <a:off x="4320" y="15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 flipH="1">
              <a:off x="4416" y="1696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H="1">
              <a:off x="3840" y="1696"/>
              <a:ext cx="52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>
              <a:off x="4464" y="1696"/>
              <a:ext cx="528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8" name="Oval 46"/>
            <p:cNvSpPr>
              <a:spLocks noChangeArrowheads="1"/>
            </p:cNvSpPr>
            <p:nvPr/>
          </p:nvSpPr>
          <p:spPr bwMode="auto">
            <a:xfrm>
              <a:off x="3744" y="22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9" name="Oval 47"/>
            <p:cNvSpPr>
              <a:spLocks noChangeArrowheads="1"/>
            </p:cNvSpPr>
            <p:nvPr/>
          </p:nvSpPr>
          <p:spPr bwMode="auto">
            <a:xfrm>
              <a:off x="4320" y="22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0" name="Oval 48"/>
            <p:cNvSpPr>
              <a:spLocks noChangeArrowheads="1"/>
            </p:cNvSpPr>
            <p:nvPr/>
          </p:nvSpPr>
          <p:spPr bwMode="auto">
            <a:xfrm>
              <a:off x="4896" y="22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 flipH="1">
              <a:off x="3840" y="2464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Oval 50"/>
            <p:cNvSpPr>
              <a:spLocks noChangeArrowheads="1"/>
            </p:cNvSpPr>
            <p:nvPr/>
          </p:nvSpPr>
          <p:spPr bwMode="auto">
            <a:xfrm>
              <a:off x="3744" y="29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 flipH="1">
              <a:off x="4416" y="2416"/>
              <a:ext cx="52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5040" y="2416"/>
              <a:ext cx="528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Oval 53"/>
            <p:cNvSpPr>
              <a:spLocks noChangeArrowheads="1"/>
            </p:cNvSpPr>
            <p:nvPr/>
          </p:nvSpPr>
          <p:spPr bwMode="auto">
            <a:xfrm>
              <a:off x="4320" y="29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6" name="Oval 54"/>
            <p:cNvSpPr>
              <a:spLocks noChangeArrowheads="1"/>
            </p:cNvSpPr>
            <p:nvPr/>
          </p:nvSpPr>
          <p:spPr bwMode="auto">
            <a:xfrm>
              <a:off x="5472" y="29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7" name="Rectangle 55"/>
            <p:cNvSpPr>
              <a:spLocks noChangeArrowheads="1"/>
            </p:cNvSpPr>
            <p:nvPr/>
          </p:nvSpPr>
          <p:spPr bwMode="auto">
            <a:xfrm>
              <a:off x="4509" y="1488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3608" name="Rectangle 56"/>
            <p:cNvSpPr>
              <a:spLocks noChangeArrowheads="1"/>
            </p:cNvSpPr>
            <p:nvPr/>
          </p:nvSpPr>
          <p:spPr bwMode="auto">
            <a:xfrm>
              <a:off x="3936" y="2178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 dirty="0">
                  <a:latin typeface="Times New Roman" pitchFamily="18" charset="0"/>
                </a:rPr>
                <a:t>h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4512" y="2178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5088" y="2178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j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3744" y="323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k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4272" y="323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l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3613" name="Rectangle 61"/>
            <p:cNvSpPr>
              <a:spLocks noChangeArrowheads="1"/>
            </p:cNvSpPr>
            <p:nvPr/>
          </p:nvSpPr>
          <p:spPr bwMode="auto">
            <a:xfrm>
              <a:off x="5472" y="3234"/>
              <a:ext cx="28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m</a:t>
              </a:r>
              <a:endParaRPr lang="zh-CN" altLang="en-US" sz="2600" b="1">
                <a:latin typeface="Times New Roman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19D1149-5B97-4A10-BF38-3A8944D707FF}"/>
              </a:ext>
            </a:extLst>
          </p:cNvPr>
          <p:cNvSpPr/>
          <p:nvPr/>
        </p:nvSpPr>
        <p:spPr>
          <a:xfrm>
            <a:off x="457200" y="160020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</a:rPr>
              <a:t>What is the subtree rooted at g?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E1BC0A0C-91FA-4199-8FD2-157FA66F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6" y="2362200"/>
            <a:ext cx="4705746" cy="3434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814AD-0065-4A68-88B2-9C3D3D8E94E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3B30310-70A2-4D54-8832-FAD485979D50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752600" cy="38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10.1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10. Trees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533400" y="4572000"/>
            <a:ext cx="78486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Introduction to Trees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9E57EE-1A7F-4E7D-B7AC-3D017377DF9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-ary trees</a:t>
            </a:r>
            <a:endParaRPr lang="en-US" altLang="zh-CN" i="1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A rooted tree is called </a:t>
                </a:r>
                <a:r>
                  <a:rPr lang="en-US" altLang="zh-CN" sz="3000" b="1" i="1" dirty="0"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-</a:t>
                </a:r>
                <a:r>
                  <a:rPr lang="en-US" altLang="zh-CN" sz="3000" b="1" dirty="0" err="1">
                    <a:latin typeface="Times New Roman" pitchFamily="18" charset="0"/>
                    <a:ea typeface="宋体" pitchFamily="2" charset="-122"/>
                  </a:rPr>
                  <a:t>ary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 if every  internal  vertex has </a:t>
                </a:r>
                <a14:m>
                  <m:oMath xmlns:m="http://schemas.openxmlformats.org/officeDocument/2006/math">
                    <m:r>
                      <a:rPr lang="en-US" altLang="zh-CN" sz="3000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3000" b="1" i="1" dirty="0" smtClean="0">
                        <a:latin typeface="Cambria Math"/>
                        <a:ea typeface="宋体" pitchFamily="2" charset="-122"/>
                      </a:rPr>
                      <m:t>𝒏</m:t>
                    </m:r>
                    <m:r>
                      <a:rPr lang="en-US" altLang="zh-CN" sz="3000" b="1" i="1" dirty="0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 children.</a:t>
                </a:r>
              </a:p>
              <a:p>
                <a:pPr lvl="1"/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It is called </a:t>
                </a:r>
                <a:r>
                  <a:rPr lang="en-US" altLang="zh-CN" sz="3000" b="1" i="1" dirty="0">
                    <a:latin typeface="Times New Roman" pitchFamily="18" charset="0"/>
                    <a:ea typeface="宋体" pitchFamily="2" charset="-122"/>
                  </a:rPr>
                  <a:t>full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 if every internal (non-leaf) vertex has </a:t>
                </a:r>
                <a:r>
                  <a:rPr lang="en-US" altLang="zh-CN" sz="3000" b="1" i="1" dirty="0">
                    <a:latin typeface="Times New Roman" pitchFamily="18" charset="0"/>
                    <a:ea typeface="宋体" pitchFamily="2" charset="-122"/>
                  </a:rPr>
                  <a:t>exactly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3000" b="1" i="1" dirty="0"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 children.</a:t>
                </a:r>
              </a:p>
              <a:p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A 2-ary tree is called a </a:t>
                </a:r>
                <a:r>
                  <a:rPr lang="en-US" altLang="zh-CN" sz="3000" b="1" i="1" dirty="0">
                    <a:latin typeface="Times New Roman" pitchFamily="18" charset="0"/>
                    <a:ea typeface="宋体" pitchFamily="2" charset="-122"/>
                  </a:rPr>
                  <a:t>binary tree</a:t>
                </a:r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.</a:t>
                </a:r>
              </a:p>
              <a:p>
                <a:pPr lvl="1"/>
                <a:r>
                  <a:rPr lang="en-US" altLang="zh-CN" sz="3000" b="1" dirty="0">
                    <a:latin typeface="Times New Roman" pitchFamily="18" charset="0"/>
                    <a:ea typeface="宋体" pitchFamily="2" charset="-122"/>
                  </a:rPr>
                  <a:t>These are handy for describing sequences of yes-no decisions.</a:t>
                </a:r>
              </a:p>
              <a:p>
                <a:pPr lvl="1"/>
                <a:r>
                  <a:rPr lang="en-US" altLang="zh-CN" sz="3400" b="1" dirty="0">
                    <a:latin typeface="Times New Roman" pitchFamily="18" charset="0"/>
                    <a:ea typeface="宋体" pitchFamily="2" charset="-122"/>
                  </a:rPr>
                  <a:t>Example: Comparisons in binary search algorithm.</a:t>
                </a:r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81" t="-1625" r="-1333" b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39565-E794-4567-B952-6329670E4C7E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3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11715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Are the rooted trees full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trees for some positive integer m ?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28600" y="5105400"/>
            <a:ext cx="5562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 dirty="0">
                <a:latin typeface="Times New Roman" pitchFamily="18" charset="0"/>
              </a:rPr>
              <a:t>T1 is a full binary tree since each of its internal vertices has two children.</a:t>
            </a:r>
            <a:endParaRPr lang="zh-CN" altLang="en-US" sz="3200" dirty="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029200" y="2159000"/>
            <a:ext cx="3048000" cy="3784600"/>
            <a:chOff x="3168" y="1360"/>
            <a:chExt cx="1920" cy="2384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4319" y="136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>
              <a:off x="3839" y="1504"/>
              <a:ext cx="52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463" y="1504"/>
              <a:ext cx="528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743" y="20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Oval 12"/>
            <p:cNvSpPr>
              <a:spLocks noChangeArrowheads="1"/>
            </p:cNvSpPr>
            <p:nvPr/>
          </p:nvSpPr>
          <p:spPr bwMode="auto">
            <a:xfrm>
              <a:off x="4895" y="20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 flipH="1">
              <a:off x="3264" y="2224"/>
              <a:ext cx="52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>
              <a:off x="3888" y="2224"/>
              <a:ext cx="528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Oval 17"/>
            <p:cNvSpPr>
              <a:spLocks noChangeArrowheads="1"/>
            </p:cNvSpPr>
            <p:nvPr/>
          </p:nvSpPr>
          <p:spPr bwMode="auto">
            <a:xfrm>
              <a:off x="3168" y="280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5" name="Oval 18"/>
            <p:cNvSpPr>
              <a:spLocks noChangeArrowheads="1"/>
            </p:cNvSpPr>
            <p:nvPr/>
          </p:nvSpPr>
          <p:spPr bwMode="auto">
            <a:xfrm>
              <a:off x="4320" y="280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6" name="Line 26"/>
            <p:cNvSpPr>
              <a:spLocks noChangeShapeType="1"/>
            </p:cNvSpPr>
            <p:nvPr/>
          </p:nvSpPr>
          <p:spPr bwMode="auto">
            <a:xfrm flipH="1">
              <a:off x="3840" y="2976"/>
              <a:ext cx="528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27"/>
            <p:cNvSpPr>
              <a:spLocks noChangeShapeType="1"/>
            </p:cNvSpPr>
            <p:nvPr/>
          </p:nvSpPr>
          <p:spPr bwMode="auto">
            <a:xfrm>
              <a:off x="4464" y="2976"/>
              <a:ext cx="528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Oval 28"/>
            <p:cNvSpPr>
              <a:spLocks noChangeArrowheads="1"/>
            </p:cNvSpPr>
            <p:nvPr/>
          </p:nvSpPr>
          <p:spPr bwMode="auto">
            <a:xfrm>
              <a:off x="3744" y="35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9" name="Oval 29"/>
            <p:cNvSpPr>
              <a:spLocks noChangeArrowheads="1"/>
            </p:cNvSpPr>
            <p:nvPr/>
          </p:nvSpPr>
          <p:spPr bwMode="auto">
            <a:xfrm>
              <a:off x="4896" y="35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97DD7-4FFA-459E-98AA-53A0638ECFF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3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228600" y="52578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>
                <a:latin typeface="Times New Roman" pitchFamily="18" charset="0"/>
              </a:rPr>
              <a:t>T2 is a full 3-ary tree since each of its internal vertices has three children.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6629" name="Oval 6"/>
          <p:cNvSpPr>
            <a:spLocks noChangeArrowheads="1"/>
          </p:cNvSpPr>
          <p:nvPr/>
        </p:nvSpPr>
        <p:spPr bwMode="auto">
          <a:xfrm>
            <a:off x="4341813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1905000" y="2209800"/>
            <a:ext cx="2513013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4570413" y="2209800"/>
            <a:ext cx="2592387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Oval 9"/>
          <p:cNvSpPr>
            <a:spLocks noChangeArrowheads="1"/>
          </p:cNvSpPr>
          <p:nvPr/>
        </p:nvSpPr>
        <p:spPr bwMode="auto">
          <a:xfrm>
            <a:off x="4343400" y="2743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1752600" y="2743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1905000" y="30480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4495800" y="22098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Oval 13"/>
          <p:cNvSpPr>
            <a:spLocks noChangeArrowheads="1"/>
          </p:cNvSpPr>
          <p:nvPr/>
        </p:nvSpPr>
        <p:spPr bwMode="auto">
          <a:xfrm>
            <a:off x="17526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7" name="Oval 14"/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>
            <a:off x="1219200" y="29718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1981200" y="29718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Oval 17"/>
          <p:cNvSpPr>
            <a:spLocks noChangeArrowheads="1"/>
          </p:cNvSpPr>
          <p:nvPr/>
        </p:nvSpPr>
        <p:spPr bwMode="auto">
          <a:xfrm>
            <a:off x="9906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1" name="Oval 20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 flipH="1">
            <a:off x="4495800" y="30480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Oval 22"/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4" name="Oval 23"/>
          <p:cNvSpPr>
            <a:spLocks noChangeArrowheads="1"/>
          </p:cNvSpPr>
          <p:nvPr/>
        </p:nvSpPr>
        <p:spPr bwMode="auto">
          <a:xfrm>
            <a:off x="51816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Line 24"/>
          <p:cNvSpPr>
            <a:spLocks noChangeShapeType="1"/>
          </p:cNvSpPr>
          <p:nvPr/>
        </p:nvSpPr>
        <p:spPr bwMode="auto">
          <a:xfrm flipH="1">
            <a:off x="3810000" y="29718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5"/>
          <p:cNvSpPr>
            <a:spLocks noChangeShapeType="1"/>
          </p:cNvSpPr>
          <p:nvPr/>
        </p:nvSpPr>
        <p:spPr bwMode="auto">
          <a:xfrm>
            <a:off x="4572000" y="29718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Oval 26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8" name="Line 27"/>
          <p:cNvSpPr>
            <a:spLocks noChangeShapeType="1"/>
          </p:cNvSpPr>
          <p:nvPr/>
        </p:nvSpPr>
        <p:spPr bwMode="auto">
          <a:xfrm flipH="1">
            <a:off x="1905000" y="37338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Oval 28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0" name="Oval 29"/>
          <p:cNvSpPr>
            <a:spLocks noChangeArrowheads="1"/>
          </p:cNvSpPr>
          <p:nvPr/>
        </p:nvSpPr>
        <p:spPr bwMode="auto">
          <a:xfrm>
            <a:off x="2590800" y="411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51" name="Line 30"/>
          <p:cNvSpPr>
            <a:spLocks noChangeShapeType="1"/>
          </p:cNvSpPr>
          <p:nvPr/>
        </p:nvSpPr>
        <p:spPr bwMode="auto">
          <a:xfrm flipH="1">
            <a:off x="1219200" y="36576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31"/>
          <p:cNvSpPr>
            <a:spLocks noChangeShapeType="1"/>
          </p:cNvSpPr>
          <p:nvPr/>
        </p:nvSpPr>
        <p:spPr bwMode="auto">
          <a:xfrm>
            <a:off x="1981200" y="36576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Oval 32"/>
          <p:cNvSpPr>
            <a:spLocks noChangeArrowheads="1"/>
          </p:cNvSpPr>
          <p:nvPr/>
        </p:nvSpPr>
        <p:spPr bwMode="auto">
          <a:xfrm>
            <a:off x="990600" y="411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CFE14-5A0C-4A1B-8914-62F7263300C5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3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0" y="47244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 dirty="0">
                <a:latin typeface="Times New Roman" pitchFamily="18" charset="0"/>
              </a:rPr>
              <a:t>In T3 each internal vertex has five children, so T3 is a full 5-ary tree.</a:t>
            </a:r>
            <a:endParaRPr lang="zh-CN" altLang="en-US" sz="320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199"/>
            <a:ext cx="5257800" cy="26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1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7FEBB-A3FC-4B6B-9F34-1CB5EB403B25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8675" name="Oval 5"/>
          <p:cNvSpPr>
            <a:spLocks noChangeArrowheads="1"/>
          </p:cNvSpPr>
          <p:nvPr/>
        </p:nvSpPr>
        <p:spPr bwMode="auto">
          <a:xfrm>
            <a:off x="4570413" y="1447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 flipH="1">
            <a:off x="3808413" y="1676400"/>
            <a:ext cx="838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4799013" y="1676400"/>
            <a:ext cx="992187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Oval 9"/>
          <p:cNvSpPr>
            <a:spLocks noChangeArrowheads="1"/>
          </p:cNvSpPr>
          <p:nvPr/>
        </p:nvSpPr>
        <p:spPr bwMode="auto">
          <a:xfrm>
            <a:off x="56388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 flipH="1">
            <a:off x="2895600" y="3429000"/>
            <a:ext cx="838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3886200" y="3429000"/>
            <a:ext cx="83820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Oval 16"/>
          <p:cNvSpPr>
            <a:spLocks noChangeArrowheads="1"/>
          </p:cNvSpPr>
          <p:nvPr/>
        </p:nvSpPr>
        <p:spPr bwMode="auto">
          <a:xfrm>
            <a:off x="2743200" y="4343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Oval 17"/>
          <p:cNvSpPr>
            <a:spLocks noChangeArrowheads="1"/>
          </p:cNvSpPr>
          <p:nvPr/>
        </p:nvSpPr>
        <p:spPr bwMode="auto">
          <a:xfrm>
            <a:off x="4572000" y="4343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 flipH="1">
            <a:off x="3810000" y="2819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Oval 19"/>
          <p:cNvSpPr>
            <a:spLocks noChangeArrowheads="1"/>
          </p:cNvSpPr>
          <p:nvPr/>
        </p:nvSpPr>
        <p:spPr bwMode="auto">
          <a:xfrm>
            <a:off x="3657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Oval 20"/>
          <p:cNvSpPr>
            <a:spLocks noChangeArrowheads="1"/>
          </p:cNvSpPr>
          <p:nvPr/>
        </p:nvSpPr>
        <p:spPr bwMode="auto">
          <a:xfrm>
            <a:off x="44958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3124200" y="27432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3886200" y="27432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2895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36576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791200" y="281940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Oval 26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2" name="Oval 27"/>
          <p:cNvSpPr>
            <a:spLocks noChangeArrowheads="1"/>
          </p:cNvSpPr>
          <p:nvPr/>
        </p:nvSpPr>
        <p:spPr bwMode="auto">
          <a:xfrm>
            <a:off x="64770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5105400" y="2743200"/>
            <a:ext cx="685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>
            <a:off x="5867400" y="27432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Oval 30"/>
          <p:cNvSpPr>
            <a:spLocks noChangeArrowheads="1"/>
          </p:cNvSpPr>
          <p:nvPr/>
        </p:nvSpPr>
        <p:spPr bwMode="auto">
          <a:xfrm>
            <a:off x="48768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28600" y="4953000"/>
            <a:ext cx="8763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>
                <a:latin typeface="Times New Roman" pitchFamily="18" charset="0"/>
              </a:rPr>
              <a:t>T4 is not a full m-ary tree for any m since some of its internal vertices have two children and others have three children.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BE3B0-F99D-4848-A39C-F8E5246DC832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Ordered Rooted Tree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This is just a rooted tree in which the children of each internal node are ordered.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 ordered binary trees, we can define:</a:t>
            </a:r>
          </a:p>
          <a:p>
            <a:pPr lvl="1"/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left child, right child</a:t>
            </a:r>
          </a:p>
          <a:p>
            <a:pPr lvl="1"/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left subtree, right subtree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For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trees with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&gt;2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can use terms like “leftmost”, “rightmost,” </a:t>
            </a:r>
            <a:r>
              <a:rPr lang="en-US" altLang="zh-CN" b="1" i="1" dirty="0">
                <a:latin typeface="Times New Roman" pitchFamily="18" charset="0"/>
                <a:ea typeface="宋体" pitchFamily="2" charset="-122"/>
              </a:rPr>
              <a:t>etc.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92CE1-2EB6-4EDB-9BE7-6911136D822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0723" name="Oval 2"/>
          <p:cNvSpPr>
            <a:spLocks noChangeArrowheads="1"/>
          </p:cNvSpPr>
          <p:nvPr/>
        </p:nvSpPr>
        <p:spPr bwMode="auto">
          <a:xfrm>
            <a:off x="2132013" y="1447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 flipH="1">
            <a:off x="1370013" y="1676400"/>
            <a:ext cx="838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2360613" y="1676400"/>
            <a:ext cx="992187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32004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457200" y="3429000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838200" y="3352800"/>
            <a:ext cx="4572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048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11430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16764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>
            <a:off x="838200" y="27432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1447800" y="2743200"/>
            <a:ext cx="381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Oval 15"/>
          <p:cNvSpPr>
            <a:spLocks noChangeArrowheads="1"/>
          </p:cNvSpPr>
          <p:nvPr/>
        </p:nvSpPr>
        <p:spPr bwMode="auto">
          <a:xfrm>
            <a:off x="6858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5" name="Oval 16"/>
          <p:cNvSpPr>
            <a:spLocks noChangeArrowheads="1"/>
          </p:cNvSpPr>
          <p:nvPr/>
        </p:nvSpPr>
        <p:spPr bwMode="auto">
          <a:xfrm>
            <a:off x="1219200" y="2590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6" name="Oval 19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7" name="Line 20"/>
          <p:cNvSpPr>
            <a:spLocks noChangeShapeType="1"/>
          </p:cNvSpPr>
          <p:nvPr/>
        </p:nvSpPr>
        <p:spPr bwMode="auto">
          <a:xfrm flipH="1">
            <a:off x="2819400" y="27432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21"/>
          <p:cNvSpPr>
            <a:spLocks noChangeShapeType="1"/>
          </p:cNvSpPr>
          <p:nvPr/>
        </p:nvSpPr>
        <p:spPr bwMode="auto">
          <a:xfrm>
            <a:off x="3429000" y="2743200"/>
            <a:ext cx="4572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26670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27" name="Text Box 23"/>
          <p:cNvSpPr txBox="1">
            <a:spLocks noChangeArrowheads="1"/>
          </p:cNvSpPr>
          <p:nvPr/>
        </p:nvSpPr>
        <p:spPr bwMode="auto">
          <a:xfrm>
            <a:off x="228600" y="49530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1">
                <a:latin typeface="Times New Roman" pitchFamily="18" charset="0"/>
              </a:rPr>
              <a:t>The left child of d is f and the right child is g. We show the left and right subtree of c.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30741" name="Line 24"/>
          <p:cNvSpPr>
            <a:spLocks noChangeShapeType="1"/>
          </p:cNvSpPr>
          <p:nvPr/>
        </p:nvSpPr>
        <p:spPr bwMode="auto">
          <a:xfrm flipH="1">
            <a:off x="2819400" y="34290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Oval 25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3" name="Oval 26"/>
          <p:cNvSpPr>
            <a:spLocks noChangeArrowheads="1"/>
          </p:cNvSpPr>
          <p:nvPr/>
        </p:nvSpPr>
        <p:spPr bwMode="auto">
          <a:xfrm>
            <a:off x="42672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4" name="Line 27"/>
          <p:cNvSpPr>
            <a:spLocks noChangeShapeType="1"/>
          </p:cNvSpPr>
          <p:nvPr/>
        </p:nvSpPr>
        <p:spPr bwMode="auto">
          <a:xfrm flipH="1">
            <a:off x="3352800" y="33528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8"/>
          <p:cNvSpPr>
            <a:spLocks noChangeShapeType="1"/>
          </p:cNvSpPr>
          <p:nvPr/>
        </p:nvSpPr>
        <p:spPr bwMode="auto">
          <a:xfrm>
            <a:off x="3962400" y="3352800"/>
            <a:ext cx="4572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Oval 29"/>
          <p:cNvSpPr>
            <a:spLocks noChangeArrowheads="1"/>
          </p:cNvSpPr>
          <p:nvPr/>
        </p:nvSpPr>
        <p:spPr bwMode="auto">
          <a:xfrm>
            <a:off x="3200400" y="3810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47" name="Line 30"/>
          <p:cNvSpPr>
            <a:spLocks noChangeShapeType="1"/>
          </p:cNvSpPr>
          <p:nvPr/>
        </p:nvSpPr>
        <p:spPr bwMode="auto">
          <a:xfrm flipH="1">
            <a:off x="4419600" y="4038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Oval 31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2286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37" name="Line 33"/>
          <p:cNvSpPr>
            <a:spLocks noChangeShapeType="1"/>
          </p:cNvSpPr>
          <p:nvPr/>
        </p:nvSpPr>
        <p:spPr bwMode="auto">
          <a:xfrm flipH="1">
            <a:off x="5562600" y="2514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38" name="Oval 34"/>
          <p:cNvSpPr>
            <a:spLocks noChangeArrowheads="1"/>
          </p:cNvSpPr>
          <p:nvPr/>
        </p:nvSpPr>
        <p:spPr bwMode="auto">
          <a:xfrm>
            <a:off x="5410200" y="2895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39" name="Oval 35"/>
          <p:cNvSpPr>
            <a:spLocks noChangeArrowheads="1"/>
          </p:cNvSpPr>
          <p:nvPr/>
        </p:nvSpPr>
        <p:spPr bwMode="auto">
          <a:xfrm>
            <a:off x="7391400" y="2209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40" name="Oval 36"/>
          <p:cNvSpPr>
            <a:spLocks noChangeArrowheads="1"/>
          </p:cNvSpPr>
          <p:nvPr/>
        </p:nvSpPr>
        <p:spPr bwMode="auto">
          <a:xfrm>
            <a:off x="7924800" y="2819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41" name="Line 37"/>
          <p:cNvSpPr>
            <a:spLocks noChangeShapeType="1"/>
          </p:cNvSpPr>
          <p:nvPr/>
        </p:nvSpPr>
        <p:spPr bwMode="auto">
          <a:xfrm flipH="1">
            <a:off x="7010400" y="23622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42" name="Line 38"/>
          <p:cNvSpPr>
            <a:spLocks noChangeShapeType="1"/>
          </p:cNvSpPr>
          <p:nvPr/>
        </p:nvSpPr>
        <p:spPr bwMode="auto">
          <a:xfrm>
            <a:off x="7620000" y="2362200"/>
            <a:ext cx="4572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43" name="Oval 39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44" name="Line 40"/>
          <p:cNvSpPr>
            <a:spLocks noChangeShapeType="1"/>
          </p:cNvSpPr>
          <p:nvPr/>
        </p:nvSpPr>
        <p:spPr bwMode="auto">
          <a:xfrm flipH="1">
            <a:off x="8077200" y="30480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45" name="Oval 41"/>
          <p:cNvSpPr>
            <a:spLocks noChangeArrowheads="1"/>
          </p:cNvSpPr>
          <p:nvPr/>
        </p:nvSpPr>
        <p:spPr bwMode="auto">
          <a:xfrm>
            <a:off x="7924800" y="3429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9" name="Rectangle 42"/>
          <p:cNvSpPr>
            <a:spLocks noChangeArrowheads="1"/>
          </p:cNvSpPr>
          <p:nvPr/>
        </p:nvSpPr>
        <p:spPr bwMode="auto">
          <a:xfrm>
            <a:off x="2514600" y="1295400"/>
            <a:ext cx="349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a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0" name="Rectangle 43"/>
          <p:cNvSpPr>
            <a:spLocks noChangeArrowheads="1"/>
          </p:cNvSpPr>
          <p:nvPr/>
        </p:nvSpPr>
        <p:spPr bwMode="auto">
          <a:xfrm>
            <a:off x="1600200" y="24384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b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1" name="Rectangle 44"/>
          <p:cNvSpPr>
            <a:spLocks noChangeArrowheads="1"/>
          </p:cNvSpPr>
          <p:nvPr/>
        </p:nvSpPr>
        <p:spPr bwMode="auto">
          <a:xfrm>
            <a:off x="3581400" y="2362200"/>
            <a:ext cx="330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c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2" name="Rectangle 45"/>
          <p:cNvSpPr>
            <a:spLocks noChangeArrowheads="1"/>
          </p:cNvSpPr>
          <p:nvPr/>
        </p:nvSpPr>
        <p:spPr bwMode="auto">
          <a:xfrm>
            <a:off x="1066800" y="30480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d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3" name="Rectangle 46"/>
          <p:cNvSpPr>
            <a:spLocks noChangeArrowheads="1"/>
          </p:cNvSpPr>
          <p:nvPr/>
        </p:nvSpPr>
        <p:spPr bwMode="auto">
          <a:xfrm>
            <a:off x="1981200" y="3048000"/>
            <a:ext cx="330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e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4" name="Rectangle 47"/>
          <p:cNvSpPr>
            <a:spLocks noChangeArrowheads="1"/>
          </p:cNvSpPr>
          <p:nvPr/>
        </p:nvSpPr>
        <p:spPr bwMode="auto">
          <a:xfrm>
            <a:off x="3048000" y="30480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h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5" name="Rectangle 48"/>
          <p:cNvSpPr>
            <a:spLocks noChangeArrowheads="1"/>
          </p:cNvSpPr>
          <p:nvPr/>
        </p:nvSpPr>
        <p:spPr bwMode="auto">
          <a:xfrm>
            <a:off x="4114800" y="3048000"/>
            <a:ext cx="276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i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6" name="Rectangle 49"/>
          <p:cNvSpPr>
            <a:spLocks noChangeArrowheads="1"/>
          </p:cNvSpPr>
          <p:nvPr/>
        </p:nvSpPr>
        <p:spPr bwMode="auto">
          <a:xfrm>
            <a:off x="228600" y="4114800"/>
            <a:ext cx="293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f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7" name="Rectangle 50"/>
          <p:cNvSpPr>
            <a:spLocks noChangeArrowheads="1"/>
          </p:cNvSpPr>
          <p:nvPr/>
        </p:nvSpPr>
        <p:spPr bwMode="auto">
          <a:xfrm>
            <a:off x="1143000" y="4114800"/>
            <a:ext cx="349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g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8" name="Rectangle 51"/>
          <p:cNvSpPr>
            <a:spLocks noChangeArrowheads="1"/>
          </p:cNvSpPr>
          <p:nvPr/>
        </p:nvSpPr>
        <p:spPr bwMode="auto">
          <a:xfrm>
            <a:off x="2667000" y="4114800"/>
            <a:ext cx="293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j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69" name="Rectangle 52"/>
          <p:cNvSpPr>
            <a:spLocks noChangeArrowheads="1"/>
          </p:cNvSpPr>
          <p:nvPr/>
        </p:nvSpPr>
        <p:spPr bwMode="auto">
          <a:xfrm>
            <a:off x="3200400" y="41148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k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70" name="Rectangle 53"/>
          <p:cNvSpPr>
            <a:spLocks noChangeArrowheads="1"/>
          </p:cNvSpPr>
          <p:nvPr/>
        </p:nvSpPr>
        <p:spPr bwMode="auto">
          <a:xfrm>
            <a:off x="4572000" y="3657600"/>
            <a:ext cx="276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l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771" name="Rectangle 54"/>
          <p:cNvSpPr>
            <a:spLocks noChangeArrowheads="1"/>
          </p:cNvSpPr>
          <p:nvPr/>
        </p:nvSpPr>
        <p:spPr bwMode="auto">
          <a:xfrm>
            <a:off x="4267200" y="4648200"/>
            <a:ext cx="458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m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59" name="Rectangle 55"/>
          <p:cNvSpPr>
            <a:spLocks noChangeArrowheads="1"/>
          </p:cNvSpPr>
          <p:nvPr/>
        </p:nvSpPr>
        <p:spPr bwMode="auto">
          <a:xfrm>
            <a:off x="5410200" y="18288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h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60" name="Rectangle 56"/>
          <p:cNvSpPr>
            <a:spLocks noChangeArrowheads="1"/>
          </p:cNvSpPr>
          <p:nvPr/>
        </p:nvSpPr>
        <p:spPr bwMode="auto">
          <a:xfrm>
            <a:off x="5410200" y="3276600"/>
            <a:ext cx="293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j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61" name="Rectangle 57"/>
          <p:cNvSpPr>
            <a:spLocks noChangeArrowheads="1"/>
          </p:cNvSpPr>
          <p:nvPr/>
        </p:nvSpPr>
        <p:spPr bwMode="auto">
          <a:xfrm>
            <a:off x="7772400" y="2133600"/>
            <a:ext cx="276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i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62" name="Rectangle 58"/>
          <p:cNvSpPr>
            <a:spLocks noChangeArrowheads="1"/>
          </p:cNvSpPr>
          <p:nvPr/>
        </p:nvSpPr>
        <p:spPr bwMode="auto">
          <a:xfrm>
            <a:off x="6858000" y="3200400"/>
            <a:ext cx="3683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k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63" name="Rectangle 59"/>
          <p:cNvSpPr>
            <a:spLocks noChangeArrowheads="1"/>
          </p:cNvSpPr>
          <p:nvPr/>
        </p:nvSpPr>
        <p:spPr bwMode="auto">
          <a:xfrm>
            <a:off x="8229600" y="2743200"/>
            <a:ext cx="2762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l</a:t>
            </a:r>
            <a:endParaRPr lang="zh-CN" altLang="en-US" sz="2600" b="1">
              <a:latin typeface="Times New Roman" pitchFamily="18" charset="0"/>
            </a:endParaRPr>
          </a:p>
        </p:txBody>
      </p:sp>
      <p:sp>
        <p:nvSpPr>
          <p:cNvPr id="303164" name="Rectangle 60"/>
          <p:cNvSpPr>
            <a:spLocks noChangeArrowheads="1"/>
          </p:cNvSpPr>
          <p:nvPr/>
        </p:nvSpPr>
        <p:spPr bwMode="auto">
          <a:xfrm>
            <a:off x="7924800" y="3733800"/>
            <a:ext cx="458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latin typeface="Times New Roman" pitchFamily="18" charset="0"/>
              </a:rPr>
              <a:t>m</a:t>
            </a:r>
            <a:endParaRPr lang="zh-CN" altLang="en-US" sz="26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27" grpId="0"/>
      <p:bldP spid="303136" grpId="0" animBg="1"/>
      <p:bldP spid="303137" grpId="0" animBg="1"/>
      <p:bldP spid="303138" grpId="0" animBg="1"/>
      <p:bldP spid="303139" grpId="0" animBg="1"/>
      <p:bldP spid="303140" grpId="0" animBg="1"/>
      <p:bldP spid="303141" grpId="0" animBg="1"/>
      <p:bldP spid="303142" grpId="0" animBg="1"/>
      <p:bldP spid="303143" grpId="0" animBg="1"/>
      <p:bldP spid="303144" grpId="0" animBg="1"/>
      <p:bldP spid="303145" grpId="0" animBg="1"/>
      <p:bldP spid="303159" grpId="0"/>
      <p:bldP spid="303160" grpId="0"/>
      <p:bldP spid="303161" grpId="0"/>
      <p:bldP spid="303162" grpId="0"/>
      <p:bldP spid="303163" grpId="0"/>
      <p:bldP spid="3031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468DC-2DC1-41CE-B1D7-F460D43EF62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758E321-55C6-43FF-B0D8-C908CDA52AD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17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381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Graph Models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F5B6-35E4-4822-9414-FB56E857663F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Trees as Models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Can use trees to model the following: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Saturated hydrocarbons </a:t>
            </a:r>
            <a:r>
              <a:rPr lang="zh-CN" altLang="en-US" dirty="0"/>
              <a:t>饱和碳氢化合物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Organizational structures</a:t>
            </a:r>
          </a:p>
          <a:p>
            <a:pPr lvl="1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Computer file systems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 each case, would you use a rooted or a non-rooted tree?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ABDB1-1A63-4567-945F-BF2EB1923997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5: Saturated hydrocarbons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16287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Graphs can be used to represent molecules, where atoms are represented by vertices and bonds  between them by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C76FB-5DA6-4132-83A1-82A2057AD511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F3B4799-52DF-48A1-9CFA-46D6409F096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gray">
          <a:xfrm>
            <a:off x="2438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gray">
          <a:xfrm>
            <a:off x="2057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gray">
          <a:xfrm>
            <a:off x="2667000" y="21558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Introduction to Trees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gray">
          <a:xfrm>
            <a:off x="2211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gray">
          <a:xfrm>
            <a:off x="2743200" y="29940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Trees as Models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gray">
          <a:xfrm>
            <a:off x="2211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481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>
            <a:off x="2100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83" name="Text Box 6"/>
          <p:cNvSpPr txBox="1">
            <a:spLocks noChangeArrowheads="1"/>
          </p:cNvSpPr>
          <p:nvPr/>
        </p:nvSpPr>
        <p:spPr bwMode="gray">
          <a:xfrm>
            <a:off x="2709863" y="39084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/>
              <a:t>Properties of Trees</a:t>
            </a:r>
          </a:p>
        </p:txBody>
      </p:sp>
      <p:sp>
        <p:nvSpPr>
          <p:cNvPr id="7184" name="Text Box 7"/>
          <p:cNvSpPr txBox="1">
            <a:spLocks noChangeArrowheads="1"/>
          </p:cNvSpPr>
          <p:nvPr/>
        </p:nvSpPr>
        <p:spPr bwMode="gray">
          <a:xfrm>
            <a:off x="2254250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57FDE-3DF4-4933-A902-FF76C51FC705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30543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1242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3352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7"/>
          <p:cNvSpPr>
            <a:spLocks noChangeArrowheads="1"/>
          </p:cNvSpPr>
          <p:nvPr/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chemeClr val="bg1"/>
                </a:solidFill>
                <a:latin typeface="Times New Roman" pitchFamily="18" charset="0"/>
              </a:rPr>
              <a:t>Example 5: Saturated hydrocarbons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BC3F2-B813-48D5-956E-A1DD59CE31B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6: Representing Organization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structure of a large organization can be modeled using a rooted tree. Each vertex in this tree represents a position in the organization.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 edge from one vertex to another indicates that the person represented by the initial vertex is the direct boss of the person represented by the terminal vertex.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634A6-BB3A-4E00-83CC-41309EAFA67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5355"/>
            <a:ext cx="8569137" cy="65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AFA18-9F0A-4576-8147-06959934990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64979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6333" y="52546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九三学社组织结构</a:t>
            </a:r>
          </a:p>
        </p:txBody>
      </p:sp>
    </p:spTree>
    <p:extLst>
      <p:ext uri="{BB962C8B-B14F-4D97-AF65-F5344CB8AC3E}">
        <p14:creationId xmlns:p14="http://schemas.microsoft.com/office/powerpoint/2010/main" val="271610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B3371-9B5C-4B2D-A6B4-88CE0A0B277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058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836D4-5B84-4EEE-82C8-9FADC3DFB9C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7: Computer File System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9225"/>
            <a:ext cx="8610600" cy="4829175"/>
          </a:xfr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0294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86775" cy="71596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Example 8: Tree-Connected Parallel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add x1 and x2 using P4, x3 and x4 using P5, x5 and x6 using P6 and x7 and x8 using P7.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625B3-EEA5-4A53-A4C7-D361B86AA68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774885"/>
            <a:ext cx="4143375" cy="363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5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A6CE7-3B4C-4121-B4A9-54C40396F06E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3F38F23-CA3B-44BE-8DAF-A6520214F11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0967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381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ea typeface="宋体" pitchFamily="2" charset="-122"/>
              </a:rPr>
              <a:t>Properties of Trees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AEC4D-B27E-483B-8D3C-18AB00E2EFBA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19225"/>
                <a:ext cx="8915400" cy="4829175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Theorem 2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: A tree with n vertices has n-1 edges.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Proof 1: give directions to the edges</a:t>
                </a:r>
                <a:r>
                  <a:rPr lang="zh-CN" altLang="en-US" b="1" dirty="0"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from parents to children.  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= n-1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=e</a:t>
                </a:r>
              </a:p>
              <a:p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  <a:p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15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19225"/>
                <a:ext cx="8915400" cy="4829175"/>
              </a:xfrm>
              <a:blipFill>
                <a:blip r:embed="rId2"/>
                <a:stretch>
                  <a:fillRect l="-1504" t="-1768" r="-1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EA0FE3-EC20-460B-AB12-0DB3578D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80" y="4075796"/>
            <a:ext cx="5649326" cy="2138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4B51DD9-24D3-48BE-ACAF-F239FA62C716}"/>
                  </a:ext>
                </a:extLst>
              </p14:cNvPr>
              <p14:cNvContentPartPr/>
              <p14:nvPr/>
            </p14:nvContentPartPr>
            <p14:xfrm>
              <a:off x="4167000" y="4656960"/>
              <a:ext cx="4389480" cy="1221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4B51DD9-24D3-48BE-ACAF-F239FA62C7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7640" y="4647600"/>
                <a:ext cx="4408200" cy="124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AEC4D-B27E-483B-8D3C-18AB00E2EFBA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 2: We will use mathematical induction. Note that for all the trees here we can choose a root and consider the tree rooted.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Basis.  Case of n=1.  a tree with n=1 vertex has no edges. Thus, the theorem holds.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8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87B30-76A8-4780-AA35-6952C1FF030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366FEEA-59E7-4FDC-B92E-FFC3DA3FC2A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8199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3352800"/>
            <a:ext cx="3886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Introduction to Trees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AEC4D-B27E-483B-8D3C-18AB00E2EFBA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Induction. Assume that it is true when n=k, i.e. , every tree with k vertices has k-1 edges. we have to show it is true when n=k+1.</a:t>
            </a:r>
          </a:p>
        </p:txBody>
      </p:sp>
    </p:spTree>
    <p:extLst>
      <p:ext uri="{BB962C8B-B14F-4D97-AF65-F5344CB8AC3E}">
        <p14:creationId xmlns:p14="http://schemas.microsoft.com/office/powerpoint/2010/main" val="3131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A3BD7-186E-4ECB-8549-52BDFD0E252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Consider the case of n=k+1,  i.e., a tree T has k+1 vertices. Let  v be a leaf of T, and let w be the parent of v.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Removing v and 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v,w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from T,  produces a new tree T’ with k vertices. 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4657"/>
            <a:ext cx="2814638" cy="28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A3BD7-186E-4ECB-8549-52BDFD0E2523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T’  is the case of n=k. Thus, T’ has k-1 edges.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It follows that T has k edges since it has one more edge than T’, the edge connecting v and w.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93979"/>
            <a:ext cx="288870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B2810-7910-46BD-AE9E-4CFDDB825D01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19225"/>
                <a:ext cx="8915400" cy="4829175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Theorem 3: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A full m-</a:t>
                </a:r>
                <a:r>
                  <a:rPr lang="en-US" altLang="zh-CN" b="1" dirty="0" err="1">
                    <a:latin typeface="Times New Roman" pitchFamily="18" charset="0"/>
                    <a:ea typeface="宋体" pitchFamily="2" charset="-122"/>
                  </a:rPr>
                  <a:t>ary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tree with </a:t>
                </a:r>
                <a:r>
                  <a:rPr lang="en-US" altLang="zh-CN" b="1" dirty="0" err="1">
                    <a:latin typeface="Times New Roman" pitchFamily="18" charset="0"/>
                    <a:ea typeface="宋体" pitchFamily="2" charset="-122"/>
                  </a:rPr>
                  <a:t>i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internal vertices contains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𝒎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∗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𝟏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vertices.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Proof  1: give directions to the edges</a:t>
                </a:r>
                <a:r>
                  <a:rPr lang="zh-CN" altLang="en-US" b="1" dirty="0"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from parents to children.  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= n-1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𝒎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∗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𝒊</m:t>
                    </m:r>
                  </m:oMath>
                </a14:m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19225"/>
                <a:ext cx="8915400" cy="4829175"/>
              </a:xfrm>
              <a:blipFill>
                <a:blip r:embed="rId2"/>
                <a:stretch>
                  <a:fillRect l="-1504"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A46B1E32-F91C-4180-980C-D281D236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652110"/>
            <a:ext cx="5649326" cy="2138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0CABC94-C645-4925-B5FA-860666F64424}"/>
                  </a:ext>
                </a:extLst>
              </p14:cNvPr>
              <p14:cNvContentPartPr/>
              <p14:nvPr/>
            </p14:nvContentPartPr>
            <p14:xfrm>
              <a:off x="3821040" y="5238360"/>
              <a:ext cx="4487400" cy="1169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0CABC94-C645-4925-B5FA-860666F64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1680" y="5229000"/>
                <a:ext cx="4506120" cy="11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B2810-7910-46BD-AE9E-4CFDDB825D01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 2: Every vertex, except the root, is the child of an internal vertices has m children, there are m*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vertices in the tree other than the root.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Therefore, the tree contains n=m*i+1 vertices.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E74238-4D4D-4AA9-A391-2E0C117B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22965"/>
            <a:ext cx="6106526" cy="23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i:  number of internal vertexes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l:  number of   leaves 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n:  number of  all vertexes</a:t>
                </a:r>
              </a:p>
              <a:p>
                <a:pPr marL="0" indent="0">
                  <a:buNone/>
                </a:pPr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For A full m-</a:t>
                </a:r>
                <a:r>
                  <a:rPr lang="en-US" altLang="zh-CN" b="1" dirty="0" err="1">
                    <a:latin typeface="Times New Roman" pitchFamily="18" charset="0"/>
                    <a:ea typeface="宋体" pitchFamily="2" charset="-122"/>
                  </a:rPr>
                  <a:t>ary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tree, we only need to remember:</a:t>
                </a:r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err="1" smtClean="0">
                        <a:latin typeface="Cambria Math"/>
                      </a:rPr>
                      <m:t>𝒊</m:t>
                    </m:r>
                    <m:r>
                      <a:rPr lang="en-US" altLang="zh-CN" b="1" i="1" dirty="0" err="1" smtClean="0">
                        <a:latin typeface="Cambria Math"/>
                      </a:rPr>
                      <m:t>+</m:t>
                    </m:r>
                    <m:r>
                      <a:rPr lang="en-US" altLang="zh-CN" b="1" i="1" dirty="0" err="1" smtClean="0">
                        <a:latin typeface="Cambria Math"/>
                      </a:rPr>
                      <m:t>𝒍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𝒏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𝒎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∗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𝒊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b="1" i="1" dirty="0">
                        <a:latin typeface="Cambria Math"/>
                        <a:ea typeface="宋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625B3-EEA5-4A53-A4C7-D361B86AA68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3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1849B-057C-495E-9754-4DF3E1258B4E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4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A full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with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n vertices has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=(n-1)/m internal vertices and l=[(m-1)*n+1]/m leaves,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(ii)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internal vertices has n=m*i+1 vertices and l=(m-1)*i+1 leaves,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(iii) l leaves has n=(m*l-1)/(m-1) vertices and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=(l-1)/(m-1) internal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i:  number of internal vertexes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l:  number of   leaves 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n:  number of  all vertexes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Proof: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Please compare this proof to textbook.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Cambria Math"/>
              </a:rPr>
              <a:t>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625B3-EEA5-4A53-A4C7-D361B86AA68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184567"/>
              </p:ext>
            </p:extLst>
          </p:nvPr>
        </p:nvGraphicFramePr>
        <p:xfrm>
          <a:off x="3124200" y="3962400"/>
          <a:ext cx="2844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3" imgW="711000" imgH="457200" progId="Equation.DSMT4">
                  <p:embed/>
                </p:oleObj>
              </mc:Choice>
              <mc:Fallback>
                <p:oleObj name="Equation" r:id="rId3" imgW="711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8448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8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E2F1-A5C0-494A-9569-786F692B191E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9 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Suppose that someone starts chain letter.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Each person who receives the letter is asked to send it on to 4 other people. Some people do this, but others do not send any letters.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no one receives more than one letter and if the chain letter ends after there have been 100 people who read it but did not send it out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 many people have seen the letter, including the first person?   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How many people sent out the letter?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69240-2C3F-411D-936A-A603B30F82B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9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387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Solution: The chain letter can be represented using 4-ary tree. 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100 people did not send out the letter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 = 100.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question is: given m=4, l = 100 ,   computes 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and n.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n=133,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=33 .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9CD93A9-CB8A-4854-83BF-E098B934B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1181"/>
              </p:ext>
            </p:extLst>
          </p:nvPr>
        </p:nvGraphicFramePr>
        <p:xfrm>
          <a:off x="2018071" y="4038600"/>
          <a:ext cx="2209800" cy="132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8071" y="4038600"/>
                        <a:ext cx="2209800" cy="132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29C8F-ECD1-468B-9F93-B87C4212D44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Times New Roman" pitchFamily="18" charset="0"/>
                <a:ea typeface="宋体" pitchFamily="2" charset="-122"/>
              </a:rPr>
              <a:t>Trees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connected graph that contains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no simple circuits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is called a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tree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Tree were used as long ago as 1857 by English mathematician Arthur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Cayley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used them to count certain types of chemical compounds.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化合物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Trees are particularly useful in computer science, where they are employed in a wide range of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/>
      <p:bldP spid="922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792DE-182A-4FA6-AF1A-C7AEF1714E63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Some terminates 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387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It is often desirable to use rooted trees that are “balanced” so that the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subtrees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at each vertex contain path approximately the same length.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Some definitions will make this concept clear.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level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a vertex v in a rooted tree is the length of the unique path from the root to this vertex.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level of 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root is defined to be 0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height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a rooted tree is the maximum of the levels of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0536E-9B72-4B5F-8E2E-154E3D69A36B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Example 10 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10668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Find the level of each vertex in the rooted tree. What is the height of this tree ?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648200" y="2330450"/>
            <a:ext cx="4267200" cy="2851150"/>
            <a:chOff x="960" y="1392"/>
            <a:chExt cx="2688" cy="1796"/>
          </a:xfrm>
        </p:grpSpPr>
        <p:sp>
          <p:nvSpPr>
            <p:cNvPr id="52231" name="Oval 4"/>
            <p:cNvSpPr>
              <a:spLocks noChangeArrowheads="1"/>
            </p:cNvSpPr>
            <p:nvPr/>
          </p:nvSpPr>
          <p:spPr bwMode="auto">
            <a:xfrm>
              <a:off x="2496" y="14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2" name="Oval 5"/>
            <p:cNvSpPr>
              <a:spLocks noChangeArrowheads="1"/>
            </p:cNvSpPr>
            <p:nvPr/>
          </p:nvSpPr>
          <p:spPr bwMode="auto">
            <a:xfrm>
              <a:off x="3168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3" name="Line 6"/>
            <p:cNvSpPr>
              <a:spLocks noChangeShapeType="1"/>
            </p:cNvSpPr>
            <p:nvPr/>
          </p:nvSpPr>
          <p:spPr bwMode="auto">
            <a:xfrm flipH="1">
              <a:off x="1920" y="1584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Line 7"/>
            <p:cNvSpPr>
              <a:spLocks noChangeShapeType="1"/>
            </p:cNvSpPr>
            <p:nvPr/>
          </p:nvSpPr>
          <p:spPr bwMode="auto">
            <a:xfrm>
              <a:off x="2640" y="158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Oval 8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6" name="Line 9"/>
            <p:cNvSpPr>
              <a:spLocks noChangeShapeType="1"/>
            </p:cNvSpPr>
            <p:nvPr/>
          </p:nvSpPr>
          <p:spPr bwMode="auto">
            <a:xfrm flipH="1">
              <a:off x="2592" y="168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Oval 10"/>
            <p:cNvSpPr>
              <a:spLocks noChangeArrowheads="1"/>
            </p:cNvSpPr>
            <p:nvPr/>
          </p:nvSpPr>
          <p:spPr bwMode="auto">
            <a:xfrm>
              <a:off x="2496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2736" y="139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a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1632" y="180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b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40" name="Rectangle 13"/>
            <p:cNvSpPr>
              <a:spLocks noChangeArrowheads="1"/>
            </p:cNvSpPr>
            <p:nvPr/>
          </p:nvSpPr>
          <p:spPr bwMode="auto">
            <a:xfrm>
              <a:off x="2976" y="182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k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2311" y="1776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j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42" name="Oval 15"/>
            <p:cNvSpPr>
              <a:spLocks noChangeArrowheads="1"/>
            </p:cNvSpPr>
            <p:nvPr/>
          </p:nvSpPr>
          <p:spPr bwMode="auto">
            <a:xfrm>
              <a:off x="2496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3" name="Line 16"/>
            <p:cNvSpPr>
              <a:spLocks noChangeShapeType="1"/>
            </p:cNvSpPr>
            <p:nvPr/>
          </p:nvSpPr>
          <p:spPr bwMode="auto">
            <a:xfrm flipH="1">
              <a:off x="1248" y="1968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Oval 18"/>
            <p:cNvSpPr>
              <a:spLocks noChangeArrowheads="1"/>
            </p:cNvSpPr>
            <p:nvPr/>
          </p:nvSpPr>
          <p:spPr bwMode="auto">
            <a:xfrm>
              <a:off x="1152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 flipH="1">
              <a:off x="1920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Oval 20"/>
            <p:cNvSpPr>
              <a:spLocks noChangeArrowheads="1"/>
            </p:cNvSpPr>
            <p:nvPr/>
          </p:nvSpPr>
          <p:spPr bwMode="auto">
            <a:xfrm>
              <a:off x="1824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8" name="Rectangle 21"/>
            <p:cNvSpPr>
              <a:spLocks noChangeArrowheads="1"/>
            </p:cNvSpPr>
            <p:nvPr/>
          </p:nvSpPr>
          <p:spPr bwMode="auto">
            <a:xfrm>
              <a:off x="960" y="2188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c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49" name="Rectangle 22"/>
            <p:cNvSpPr>
              <a:spLocks noChangeArrowheads="1"/>
            </p:cNvSpPr>
            <p:nvPr/>
          </p:nvSpPr>
          <p:spPr bwMode="auto">
            <a:xfrm>
              <a:off x="2304" y="2208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 dirty="0">
                  <a:latin typeface="Times New Roman" pitchFamily="18" charset="0"/>
                </a:rPr>
                <a:t>f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sp>
          <p:nvSpPr>
            <p:cNvPr id="52250" name="Rectangle 23"/>
            <p:cNvSpPr>
              <a:spLocks noChangeArrowheads="1"/>
            </p:cNvSpPr>
            <p:nvPr/>
          </p:nvSpPr>
          <p:spPr bwMode="auto">
            <a:xfrm>
              <a:off x="1639" y="2160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 flipH="1">
              <a:off x="1248" y="244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Oval 25"/>
            <p:cNvSpPr>
              <a:spLocks noChangeArrowheads="1"/>
            </p:cNvSpPr>
            <p:nvPr/>
          </p:nvSpPr>
          <p:spPr bwMode="auto">
            <a:xfrm>
              <a:off x="1152" y="264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3" name="Rectangle 26"/>
            <p:cNvSpPr>
              <a:spLocks noChangeArrowheads="1"/>
            </p:cNvSpPr>
            <p:nvPr/>
          </p:nvSpPr>
          <p:spPr bwMode="auto">
            <a:xfrm>
              <a:off x="967" y="254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d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52254" name="Line 27"/>
            <p:cNvSpPr>
              <a:spLocks noChangeShapeType="1"/>
            </p:cNvSpPr>
            <p:nvPr/>
          </p:nvSpPr>
          <p:spPr bwMode="auto">
            <a:xfrm flipH="1">
              <a:off x="235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28"/>
            <p:cNvSpPr>
              <a:spLocks noChangeShapeType="1"/>
            </p:cNvSpPr>
            <p:nvPr/>
          </p:nvSpPr>
          <p:spPr bwMode="auto">
            <a:xfrm>
              <a:off x="259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Oval 29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7" name="Oval 30"/>
            <p:cNvSpPr>
              <a:spLocks noChangeArrowheads="1"/>
            </p:cNvSpPr>
            <p:nvPr/>
          </p:nvSpPr>
          <p:spPr bwMode="auto">
            <a:xfrm>
              <a:off x="273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8" name="Rectangle 31"/>
            <p:cNvSpPr>
              <a:spLocks noChangeArrowheads="1"/>
            </p:cNvSpPr>
            <p:nvPr/>
          </p:nvSpPr>
          <p:spPr bwMode="auto">
            <a:xfrm>
              <a:off x="2016" y="254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2259" name="Rectangle 32"/>
            <p:cNvSpPr>
              <a:spLocks noChangeArrowheads="1"/>
            </p:cNvSpPr>
            <p:nvPr/>
          </p:nvSpPr>
          <p:spPr bwMode="auto">
            <a:xfrm>
              <a:off x="2544" y="254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60" name="Line 33"/>
            <p:cNvSpPr>
              <a:spLocks noChangeShapeType="1"/>
            </p:cNvSpPr>
            <p:nvPr/>
          </p:nvSpPr>
          <p:spPr bwMode="auto">
            <a:xfrm flipH="1">
              <a:off x="2345" y="278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Oval 34"/>
            <p:cNvSpPr>
              <a:spLocks noChangeArrowheads="1"/>
            </p:cNvSpPr>
            <p:nvPr/>
          </p:nvSpPr>
          <p:spPr bwMode="auto">
            <a:xfrm>
              <a:off x="2249" y="29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2" name="Rectangle 35"/>
            <p:cNvSpPr>
              <a:spLocks noChangeArrowheads="1"/>
            </p:cNvSpPr>
            <p:nvPr/>
          </p:nvSpPr>
          <p:spPr bwMode="auto">
            <a:xfrm>
              <a:off x="2016" y="2880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2263" name="Line 36"/>
            <p:cNvSpPr>
              <a:spLocks noChangeShapeType="1"/>
            </p:cNvSpPr>
            <p:nvPr/>
          </p:nvSpPr>
          <p:spPr bwMode="auto">
            <a:xfrm flipH="1">
              <a:off x="3264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Oval 37"/>
            <p:cNvSpPr>
              <a:spLocks noChangeArrowheads="1"/>
            </p:cNvSpPr>
            <p:nvPr/>
          </p:nvSpPr>
          <p:spPr bwMode="auto">
            <a:xfrm>
              <a:off x="3168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5" name="Rectangle 38"/>
            <p:cNvSpPr>
              <a:spLocks noChangeArrowheads="1"/>
            </p:cNvSpPr>
            <p:nvPr/>
          </p:nvSpPr>
          <p:spPr bwMode="auto">
            <a:xfrm>
              <a:off x="2983" y="2160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2266" name="Line 39"/>
            <p:cNvSpPr>
              <a:spLocks noChangeShapeType="1"/>
            </p:cNvSpPr>
            <p:nvPr/>
          </p:nvSpPr>
          <p:spPr bwMode="auto">
            <a:xfrm flipH="1">
              <a:off x="307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Line 40"/>
            <p:cNvSpPr>
              <a:spLocks noChangeShapeType="1"/>
            </p:cNvSpPr>
            <p:nvPr/>
          </p:nvSpPr>
          <p:spPr bwMode="auto">
            <a:xfrm>
              <a:off x="331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Oval 41"/>
            <p:cNvSpPr>
              <a:spLocks noChangeArrowheads="1"/>
            </p:cNvSpPr>
            <p:nvPr/>
          </p:nvSpPr>
          <p:spPr bwMode="auto">
            <a:xfrm>
              <a:off x="297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9" name="Oval 42"/>
            <p:cNvSpPr>
              <a:spLocks noChangeArrowheads="1"/>
            </p:cNvSpPr>
            <p:nvPr/>
          </p:nvSpPr>
          <p:spPr bwMode="auto">
            <a:xfrm>
              <a:off x="34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70" name="Rectangle 43"/>
            <p:cNvSpPr>
              <a:spLocks noChangeArrowheads="1"/>
            </p:cNvSpPr>
            <p:nvPr/>
          </p:nvSpPr>
          <p:spPr bwMode="auto">
            <a:xfrm>
              <a:off x="2928" y="273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52271" name="Rectangle 44"/>
            <p:cNvSpPr>
              <a:spLocks noChangeArrowheads="1"/>
            </p:cNvSpPr>
            <p:nvPr/>
          </p:nvSpPr>
          <p:spPr bwMode="auto">
            <a:xfrm>
              <a:off x="3456" y="278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325678" name="Rectangle 46"/>
          <p:cNvSpPr>
            <a:spLocks noChangeArrowheads="1"/>
          </p:cNvSpPr>
          <p:nvPr/>
        </p:nvSpPr>
        <p:spPr bwMode="auto">
          <a:xfrm>
            <a:off x="76200" y="2438400"/>
            <a:ext cx="449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dirty="0">
                <a:latin typeface="Times New Roman" pitchFamily="18" charset="0"/>
              </a:rPr>
              <a:t>The root a is at level 0. Vertices b, j and k are at level 1. Vertices c, e, f and l are at level 2.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b="1" dirty="0">
                <a:latin typeface="Times New Roman" pitchFamily="18" charset="0"/>
              </a:rPr>
              <a:t>Vertices d, g,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, m, and n are at level 3. Vertex h is at level 4. Since the largest level of any vertex is 4, this tree has height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7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0505C-45F4-466D-987F-3878350FE039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4387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rooted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of height 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balanced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all leaves are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at levels h or h-1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Example 11: Which of the rooted trees are balanced?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>
            <a:off x="1524000" y="3657600"/>
            <a:ext cx="1066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667000" y="3657600"/>
            <a:ext cx="914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1371600" y="411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Oval 16"/>
          <p:cNvSpPr>
            <a:spLocks noChangeArrowheads="1"/>
          </p:cNvSpPr>
          <p:nvPr/>
        </p:nvSpPr>
        <p:spPr bwMode="auto">
          <a:xfrm>
            <a:off x="19050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9" name="Line 17"/>
          <p:cNvSpPr>
            <a:spLocks noChangeShapeType="1"/>
          </p:cNvSpPr>
          <p:nvPr/>
        </p:nvSpPr>
        <p:spPr bwMode="auto">
          <a:xfrm flipH="1">
            <a:off x="685800" y="4267200"/>
            <a:ext cx="762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>
            <a:off x="1600200" y="4267200"/>
            <a:ext cx="381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Oval 19"/>
          <p:cNvSpPr>
            <a:spLocks noChangeArrowheads="1"/>
          </p:cNvSpPr>
          <p:nvPr/>
        </p:nvSpPr>
        <p:spPr bwMode="auto">
          <a:xfrm>
            <a:off x="6858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2" name="Line 25"/>
          <p:cNvSpPr>
            <a:spLocks noChangeShapeType="1"/>
          </p:cNvSpPr>
          <p:nvPr/>
        </p:nvSpPr>
        <p:spPr bwMode="auto">
          <a:xfrm flipH="1">
            <a:off x="533400" y="4572000"/>
            <a:ext cx="304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Oval 26"/>
          <p:cNvSpPr>
            <a:spLocks noChangeArrowheads="1"/>
          </p:cNvSpPr>
          <p:nvPr/>
        </p:nvSpPr>
        <p:spPr bwMode="auto">
          <a:xfrm>
            <a:off x="3810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4" name="Line 28"/>
          <p:cNvSpPr>
            <a:spLocks noChangeShapeType="1"/>
          </p:cNvSpPr>
          <p:nvPr/>
        </p:nvSpPr>
        <p:spPr bwMode="auto">
          <a:xfrm flipH="1">
            <a:off x="304800" y="51816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29"/>
          <p:cNvSpPr>
            <a:spLocks noChangeShapeType="1"/>
          </p:cNvSpPr>
          <p:nvPr/>
        </p:nvSpPr>
        <p:spPr bwMode="auto">
          <a:xfrm>
            <a:off x="838200" y="46482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Oval 31"/>
          <p:cNvSpPr>
            <a:spLocks noChangeArrowheads="1"/>
          </p:cNvSpPr>
          <p:nvPr/>
        </p:nvSpPr>
        <p:spPr bwMode="auto">
          <a:xfrm>
            <a:off x="9906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7" name="Line 34"/>
          <p:cNvSpPr>
            <a:spLocks noChangeShapeType="1"/>
          </p:cNvSpPr>
          <p:nvPr/>
        </p:nvSpPr>
        <p:spPr bwMode="auto">
          <a:xfrm flipH="1">
            <a:off x="2057400" y="4648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Oval 35"/>
          <p:cNvSpPr>
            <a:spLocks noChangeArrowheads="1"/>
          </p:cNvSpPr>
          <p:nvPr/>
        </p:nvSpPr>
        <p:spPr bwMode="auto">
          <a:xfrm>
            <a:off x="19050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9" name="Line 40"/>
          <p:cNvSpPr>
            <a:spLocks noChangeShapeType="1"/>
          </p:cNvSpPr>
          <p:nvPr/>
        </p:nvSpPr>
        <p:spPr bwMode="auto">
          <a:xfrm flipH="1">
            <a:off x="3276600" y="42672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41"/>
          <p:cNvSpPr>
            <a:spLocks noChangeShapeType="1"/>
          </p:cNvSpPr>
          <p:nvPr/>
        </p:nvSpPr>
        <p:spPr bwMode="auto">
          <a:xfrm>
            <a:off x="3657600" y="4267200"/>
            <a:ext cx="5334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Oval 42"/>
          <p:cNvSpPr>
            <a:spLocks noChangeArrowheads="1"/>
          </p:cNvSpPr>
          <p:nvPr/>
        </p:nvSpPr>
        <p:spPr bwMode="auto">
          <a:xfrm>
            <a:off x="3124200" y="4572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2" name="Oval 43"/>
          <p:cNvSpPr>
            <a:spLocks noChangeArrowheads="1"/>
          </p:cNvSpPr>
          <p:nvPr/>
        </p:nvSpPr>
        <p:spPr bwMode="auto">
          <a:xfrm>
            <a:off x="41148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3" name="Oval 46"/>
          <p:cNvSpPr>
            <a:spLocks noChangeArrowheads="1"/>
          </p:cNvSpPr>
          <p:nvPr/>
        </p:nvSpPr>
        <p:spPr bwMode="auto">
          <a:xfrm>
            <a:off x="1524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4" name="Line 47"/>
          <p:cNvSpPr>
            <a:spLocks noChangeShapeType="1"/>
          </p:cNvSpPr>
          <p:nvPr/>
        </p:nvSpPr>
        <p:spPr bwMode="auto">
          <a:xfrm>
            <a:off x="609600" y="51816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5" name="Oval 48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6" name="Line 49"/>
          <p:cNvSpPr>
            <a:spLocks noChangeShapeType="1"/>
          </p:cNvSpPr>
          <p:nvPr/>
        </p:nvSpPr>
        <p:spPr bwMode="auto">
          <a:xfrm flipH="1">
            <a:off x="1800225" y="51816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Oval 50"/>
          <p:cNvSpPr>
            <a:spLocks noChangeArrowheads="1"/>
          </p:cNvSpPr>
          <p:nvPr/>
        </p:nvSpPr>
        <p:spPr bwMode="auto">
          <a:xfrm>
            <a:off x="1647825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8" name="Line 51"/>
          <p:cNvSpPr>
            <a:spLocks noChangeShapeType="1"/>
          </p:cNvSpPr>
          <p:nvPr/>
        </p:nvSpPr>
        <p:spPr bwMode="auto">
          <a:xfrm>
            <a:off x="2105025" y="51816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Oval 52"/>
          <p:cNvSpPr>
            <a:spLocks noChangeArrowheads="1"/>
          </p:cNvSpPr>
          <p:nvPr/>
        </p:nvSpPr>
        <p:spPr bwMode="auto">
          <a:xfrm>
            <a:off x="2257425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80" name="Line 53"/>
          <p:cNvSpPr>
            <a:spLocks noChangeShapeType="1"/>
          </p:cNvSpPr>
          <p:nvPr/>
        </p:nvSpPr>
        <p:spPr bwMode="auto">
          <a:xfrm flipH="1">
            <a:off x="2895600" y="47244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54"/>
          <p:cNvSpPr>
            <a:spLocks noChangeShapeType="1"/>
          </p:cNvSpPr>
          <p:nvPr/>
        </p:nvSpPr>
        <p:spPr bwMode="auto">
          <a:xfrm>
            <a:off x="3276600" y="47244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Oval 55"/>
          <p:cNvSpPr>
            <a:spLocks noChangeArrowheads="1"/>
          </p:cNvSpPr>
          <p:nvPr/>
        </p:nvSpPr>
        <p:spPr bwMode="auto">
          <a:xfrm>
            <a:off x="2743200" y="5029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83" name="Oval 56"/>
          <p:cNvSpPr>
            <a:spLocks noChangeArrowheads="1"/>
          </p:cNvSpPr>
          <p:nvPr/>
        </p:nvSpPr>
        <p:spPr bwMode="auto">
          <a:xfrm>
            <a:off x="3429000" y="5029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84" name="Line 57"/>
          <p:cNvSpPr>
            <a:spLocks noChangeShapeType="1"/>
          </p:cNvSpPr>
          <p:nvPr/>
        </p:nvSpPr>
        <p:spPr bwMode="auto">
          <a:xfrm flipH="1">
            <a:off x="3962400" y="47244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58"/>
          <p:cNvSpPr>
            <a:spLocks noChangeShapeType="1"/>
          </p:cNvSpPr>
          <p:nvPr/>
        </p:nvSpPr>
        <p:spPr bwMode="auto">
          <a:xfrm>
            <a:off x="4343400" y="47244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Oval 59"/>
          <p:cNvSpPr>
            <a:spLocks noChangeArrowheads="1"/>
          </p:cNvSpPr>
          <p:nvPr/>
        </p:nvSpPr>
        <p:spPr bwMode="auto">
          <a:xfrm>
            <a:off x="3810000" y="5029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87" name="Oval 60"/>
          <p:cNvSpPr>
            <a:spLocks noChangeArrowheads="1"/>
          </p:cNvSpPr>
          <p:nvPr/>
        </p:nvSpPr>
        <p:spPr bwMode="auto">
          <a:xfrm>
            <a:off x="4572000" y="5029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88" name="Line 61"/>
          <p:cNvSpPr>
            <a:spLocks noChangeShapeType="1"/>
          </p:cNvSpPr>
          <p:nvPr/>
        </p:nvSpPr>
        <p:spPr bwMode="auto">
          <a:xfrm flipH="1">
            <a:off x="4419600" y="51816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Oval 6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90" name="Line 63"/>
          <p:cNvSpPr>
            <a:spLocks noChangeShapeType="1"/>
          </p:cNvSpPr>
          <p:nvPr/>
        </p:nvSpPr>
        <p:spPr bwMode="auto">
          <a:xfrm>
            <a:off x="4724400" y="51816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Oval 6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92" name="Oval 65"/>
          <p:cNvSpPr>
            <a:spLocks noChangeArrowheads="1"/>
          </p:cNvSpPr>
          <p:nvPr/>
        </p:nvSpPr>
        <p:spPr bwMode="auto">
          <a:xfrm>
            <a:off x="70104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93" name="Line 66"/>
          <p:cNvSpPr>
            <a:spLocks noChangeShapeType="1"/>
          </p:cNvSpPr>
          <p:nvPr/>
        </p:nvSpPr>
        <p:spPr bwMode="auto">
          <a:xfrm flipH="1">
            <a:off x="6781800" y="36576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67"/>
          <p:cNvSpPr>
            <a:spLocks noChangeShapeType="1"/>
          </p:cNvSpPr>
          <p:nvPr/>
        </p:nvSpPr>
        <p:spPr bwMode="auto">
          <a:xfrm>
            <a:off x="7162800" y="3657600"/>
            <a:ext cx="5334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Oval 68"/>
          <p:cNvSpPr>
            <a:spLocks noChangeArrowheads="1"/>
          </p:cNvSpPr>
          <p:nvPr/>
        </p:nvSpPr>
        <p:spPr bwMode="auto">
          <a:xfrm>
            <a:off x="6629400" y="3962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96" name="Oval 69"/>
          <p:cNvSpPr>
            <a:spLocks noChangeArrowheads="1"/>
          </p:cNvSpPr>
          <p:nvPr/>
        </p:nvSpPr>
        <p:spPr bwMode="auto">
          <a:xfrm>
            <a:off x="7620000" y="3886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97" name="Line 70"/>
          <p:cNvSpPr>
            <a:spLocks noChangeShapeType="1"/>
          </p:cNvSpPr>
          <p:nvPr/>
        </p:nvSpPr>
        <p:spPr bwMode="auto">
          <a:xfrm flipH="1">
            <a:off x="6400800" y="41148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71"/>
          <p:cNvSpPr>
            <a:spLocks noChangeShapeType="1"/>
          </p:cNvSpPr>
          <p:nvPr/>
        </p:nvSpPr>
        <p:spPr bwMode="auto">
          <a:xfrm>
            <a:off x="6781800" y="41148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9" name="Oval 72"/>
          <p:cNvSpPr>
            <a:spLocks noChangeArrowheads="1"/>
          </p:cNvSpPr>
          <p:nvPr/>
        </p:nvSpPr>
        <p:spPr bwMode="auto">
          <a:xfrm>
            <a:off x="62484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0" name="Oval 73"/>
          <p:cNvSpPr>
            <a:spLocks noChangeArrowheads="1"/>
          </p:cNvSpPr>
          <p:nvPr/>
        </p:nvSpPr>
        <p:spPr bwMode="auto">
          <a:xfrm>
            <a:off x="69342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1" name="Line 74"/>
          <p:cNvSpPr>
            <a:spLocks noChangeShapeType="1"/>
          </p:cNvSpPr>
          <p:nvPr/>
        </p:nvSpPr>
        <p:spPr bwMode="auto">
          <a:xfrm flipH="1">
            <a:off x="7467600" y="4114800"/>
            <a:ext cx="3810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2" name="Line 75"/>
          <p:cNvSpPr>
            <a:spLocks noChangeShapeType="1"/>
          </p:cNvSpPr>
          <p:nvPr/>
        </p:nvSpPr>
        <p:spPr bwMode="auto">
          <a:xfrm>
            <a:off x="7848600" y="41148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3" name="Oval 76"/>
          <p:cNvSpPr>
            <a:spLocks noChangeArrowheads="1"/>
          </p:cNvSpPr>
          <p:nvPr/>
        </p:nvSpPr>
        <p:spPr bwMode="auto">
          <a:xfrm>
            <a:off x="73152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4" name="Oval 77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5" name="Line 78"/>
          <p:cNvSpPr>
            <a:spLocks noChangeShapeType="1"/>
          </p:cNvSpPr>
          <p:nvPr/>
        </p:nvSpPr>
        <p:spPr bwMode="auto">
          <a:xfrm flipH="1">
            <a:off x="6096000" y="46482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6" name="Oval 79"/>
          <p:cNvSpPr>
            <a:spLocks noChangeArrowheads="1"/>
          </p:cNvSpPr>
          <p:nvPr/>
        </p:nvSpPr>
        <p:spPr bwMode="auto">
          <a:xfrm>
            <a:off x="59436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7" name="Line 80"/>
          <p:cNvSpPr>
            <a:spLocks noChangeShapeType="1"/>
          </p:cNvSpPr>
          <p:nvPr/>
        </p:nvSpPr>
        <p:spPr bwMode="auto">
          <a:xfrm>
            <a:off x="6400800" y="46482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8" name="Oval 81"/>
          <p:cNvSpPr>
            <a:spLocks noChangeArrowheads="1"/>
          </p:cNvSpPr>
          <p:nvPr/>
        </p:nvSpPr>
        <p:spPr bwMode="auto">
          <a:xfrm>
            <a:off x="65532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09" name="Line 82"/>
          <p:cNvSpPr>
            <a:spLocks noChangeShapeType="1"/>
          </p:cNvSpPr>
          <p:nvPr/>
        </p:nvSpPr>
        <p:spPr bwMode="auto">
          <a:xfrm flipH="1">
            <a:off x="5791200" y="51816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0" name="Oval 83"/>
          <p:cNvSpPr>
            <a:spLocks noChangeArrowheads="1"/>
          </p:cNvSpPr>
          <p:nvPr/>
        </p:nvSpPr>
        <p:spPr bwMode="auto">
          <a:xfrm>
            <a:off x="56388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11" name="Line 84"/>
          <p:cNvSpPr>
            <a:spLocks noChangeShapeType="1"/>
          </p:cNvSpPr>
          <p:nvPr/>
        </p:nvSpPr>
        <p:spPr bwMode="auto">
          <a:xfrm>
            <a:off x="6096000" y="51816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2" name="Oval 85"/>
          <p:cNvSpPr>
            <a:spLocks noChangeArrowheads="1"/>
          </p:cNvSpPr>
          <p:nvPr/>
        </p:nvSpPr>
        <p:spPr bwMode="auto">
          <a:xfrm>
            <a:off x="6248400" y="548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13" name="Line 86"/>
          <p:cNvSpPr>
            <a:spLocks noChangeShapeType="1"/>
          </p:cNvSpPr>
          <p:nvPr/>
        </p:nvSpPr>
        <p:spPr bwMode="auto">
          <a:xfrm flipH="1">
            <a:off x="7239000" y="4648200"/>
            <a:ext cx="2286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4" name="Oval 87"/>
          <p:cNvSpPr>
            <a:spLocks noChangeArrowheads="1"/>
          </p:cNvSpPr>
          <p:nvPr/>
        </p:nvSpPr>
        <p:spPr bwMode="auto">
          <a:xfrm>
            <a:off x="70866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315" name="Line 88"/>
          <p:cNvSpPr>
            <a:spLocks noChangeShapeType="1"/>
          </p:cNvSpPr>
          <p:nvPr/>
        </p:nvSpPr>
        <p:spPr bwMode="auto">
          <a:xfrm>
            <a:off x="7543800" y="4648200"/>
            <a:ext cx="304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6" name="Oval 89"/>
          <p:cNvSpPr>
            <a:spLocks noChangeArrowheads="1"/>
          </p:cNvSpPr>
          <p:nvPr/>
        </p:nvSpPr>
        <p:spPr bwMode="auto">
          <a:xfrm>
            <a:off x="76962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BF825-ABF3-4C70-9B17-2221CA6B664E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15400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5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There are l</a:t>
            </a:r>
            <a:r>
              <a:rPr lang="en-US" altLang="zh-CN" dirty="0">
                <a:ea typeface="宋体" pitchFamily="2" charset="-122"/>
              </a:rPr>
              <a:t>≤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m^h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leaves in an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of height h.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Proof: The proof uses mathematics induction on the height. 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Basic case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  consider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trees of height 1.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These trees consist of a root with no more than m children, each of which is a leaf.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Hence there are no more than m^1 = m leaves in an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of height 1.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2409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65B1F-6420-4A46-82A4-0445C59B95CB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Proof of Theorem 5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Inductive case.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Now assume that the result is true for all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trees of height &lt; h.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Let T be an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of height h. 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507536" y="3081187"/>
            <a:ext cx="4267200" cy="2851150"/>
            <a:chOff x="960" y="1392"/>
            <a:chExt cx="2688" cy="17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496" y="14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68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920" y="1584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40" y="158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592" y="168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96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36" y="139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a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32" y="180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b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6" y="182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k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311" y="1776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j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496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248" y="1968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152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920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824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60" y="2188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c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04" y="2208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 dirty="0">
                  <a:latin typeface="Times New Roman" pitchFamily="18" charset="0"/>
                </a:rPr>
                <a:t>f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39" y="2160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248" y="244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152" y="264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67" y="254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d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35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59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73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016" y="254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44" y="254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345" y="278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249" y="29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016" y="2880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3264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3168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983" y="2160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307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31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97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4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928" y="273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456" y="278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65B1F-6420-4A46-82A4-0445C59B95CB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Proof of Theorem 5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Let T be an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of height h. 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Leaf(a)=Leaf(b) +Leaf(j)+Leaf(k)+…..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     </a:t>
            </a:r>
            <a:r>
              <a:rPr lang="en-US" altLang="zh-CN" dirty="0">
                <a:ea typeface="宋体" pitchFamily="2" charset="-122"/>
              </a:rPr>
              <a:t>≤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m^(h-1)+ m^(h-1)+…..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    =m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m^(h-1)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072865" y="1868337"/>
            <a:ext cx="4267200" cy="2851150"/>
            <a:chOff x="960" y="1392"/>
            <a:chExt cx="2688" cy="17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496" y="148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68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920" y="1584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40" y="158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592" y="168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96" y="187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36" y="1392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a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32" y="180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b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6" y="182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k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311" y="1776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j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496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248" y="1968"/>
              <a:ext cx="67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68" y="1968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152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1920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824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60" y="2188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c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04" y="2208"/>
              <a:ext cx="18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 dirty="0">
                  <a:latin typeface="Times New Roman" pitchFamily="18" charset="0"/>
                </a:rPr>
                <a:t>f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39" y="2160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248" y="244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152" y="264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67" y="2544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d</a:t>
              </a:r>
              <a:endParaRPr lang="zh-CN" altLang="en-US" sz="2600" b="1">
                <a:latin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235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59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73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016" y="254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544" y="254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2345" y="278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249" y="29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016" y="2880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3264" y="206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3168" y="225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983" y="2160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3072" y="2400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312" y="2400"/>
              <a:ext cx="19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97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456" y="259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928" y="2736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456" y="2784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latin typeface="Times New Roman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8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A344E-AE1F-48A1-83F1-BE303AE47CC4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19225"/>
            <a:ext cx="91440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Corollary 1: If an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 has l leaves, then its height h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           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 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Proof: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1. We know that           from Theorem 5. then 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Since h is an integer, we have </a:t>
            </a:r>
          </a:p>
        </p:txBody>
      </p:sp>
      <p:graphicFrame>
        <p:nvGraphicFramePr>
          <p:cNvPr id="32973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85366856"/>
              </p:ext>
            </p:extLst>
          </p:nvPr>
        </p:nvGraphicFramePr>
        <p:xfrm>
          <a:off x="2819400" y="1922463"/>
          <a:ext cx="1295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3" imgW="533160" imgH="253800" progId="Equation.DSMT4">
                  <p:embed/>
                </p:oleObj>
              </mc:Choice>
              <mc:Fallback>
                <p:oleObj name="Equation" r:id="rId3" imgW="5331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22463"/>
                        <a:ext cx="1295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784736"/>
              </p:ext>
            </p:extLst>
          </p:nvPr>
        </p:nvGraphicFramePr>
        <p:xfrm>
          <a:off x="3352800" y="3657600"/>
          <a:ext cx="9286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9286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126994"/>
              </p:ext>
            </p:extLst>
          </p:nvPr>
        </p:nvGraphicFramePr>
        <p:xfrm>
          <a:off x="4267200" y="4267200"/>
          <a:ext cx="14208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67200"/>
                        <a:ext cx="14208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90369"/>
              </p:ext>
            </p:extLst>
          </p:nvPr>
        </p:nvGraphicFramePr>
        <p:xfrm>
          <a:off x="4343400" y="5486400"/>
          <a:ext cx="1587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9" imgW="761760" imgH="253800" progId="Equation.DSMT4">
                  <p:embed/>
                </p:oleObj>
              </mc:Choice>
              <mc:Fallback>
                <p:oleObj name="Equation" r:id="rId9" imgW="7617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5875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A344E-AE1F-48A1-83F1-BE303AE47CC4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19225"/>
            <a:ext cx="91440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Corollary 2:  If the m-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ary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tree is full and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balanced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then h =               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Proof: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 is at least one leaf at level h.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have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471779"/>
              </p:ext>
            </p:extLst>
          </p:nvPr>
        </p:nvGraphicFramePr>
        <p:xfrm>
          <a:off x="3238500" y="4178300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0" y="4178300"/>
                        <a:ext cx="1333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51254"/>
              </p:ext>
            </p:extLst>
          </p:nvPr>
        </p:nvGraphicFramePr>
        <p:xfrm>
          <a:off x="3006725" y="5277157"/>
          <a:ext cx="2251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8" name="Equation" r:id="rId5" imgW="939600" imgH="253800" progId="Equation.DSMT4">
                  <p:embed/>
                </p:oleObj>
              </mc:Choice>
              <mc:Fallback>
                <p:oleObj name="Equation" r:id="rId5" imgW="9396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277157"/>
                        <a:ext cx="2251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7560843"/>
              </p:ext>
            </p:extLst>
          </p:nvPr>
        </p:nvGraphicFramePr>
        <p:xfrm>
          <a:off x="3733800" y="1981200"/>
          <a:ext cx="1219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" name="Equation" r:id="rId7" imgW="533169" imgH="253890" progId="Equation.DSMT4">
                  <p:embed/>
                </p:oleObj>
              </mc:Choice>
              <mc:Fallback>
                <p:oleObj name="Equation" r:id="rId7" imgW="533169" imgH="25389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1219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19550"/>
              </p:ext>
            </p:extLst>
          </p:nvPr>
        </p:nvGraphicFramePr>
        <p:xfrm>
          <a:off x="3126044" y="4594225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"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6044" y="4594225"/>
                        <a:ext cx="2895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F3D9304-577B-4BD1-8230-B3ECB7AEB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25622"/>
              </p:ext>
            </p:extLst>
          </p:nvPr>
        </p:nvGraphicFramePr>
        <p:xfrm>
          <a:off x="2743200" y="2956540"/>
          <a:ext cx="4198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" name="Equation" r:id="rId11" imgW="1752480" imgH="253800" progId="Equation.DSMT4">
                  <p:embed/>
                </p:oleObj>
              </mc:Choice>
              <mc:Fallback>
                <p:oleObj name="Equation" r:id="rId11" imgW="1752480" imgH="253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56540"/>
                        <a:ext cx="41989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7F7504-2277-4A0B-8A72-C114411DC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652580"/>
              </p:ext>
            </p:extLst>
          </p:nvPr>
        </p:nvGraphicFramePr>
        <p:xfrm>
          <a:off x="3006725" y="5941090"/>
          <a:ext cx="22510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"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941090"/>
                        <a:ext cx="22510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6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3E57F-94E2-4464-8B77-9C9C24D00C39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229600" cy="563562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宋体" pitchFamily="2" charset="-122"/>
              </a:rPr>
              <a:t>Homework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5867400" cy="30480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7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CE798-400E-4316-A70D-1E8A3DD34896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B4FE6A7-AE8D-47AE-9CF0-EED2BD8762B9}" type="slidenum">
              <a:rPr lang="en-US" altLang="zh-CN" sz="1200">
                <a:latin typeface="+mn-lt"/>
              </a:rPr>
              <a:pPr algn="r">
                <a:defRPr/>
              </a:pPr>
              <a:t>59</a:t>
            </a:fld>
            <a:endParaRPr lang="en-US" altLang="zh-CN" sz="1200">
              <a:latin typeface="+mn-lt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10.1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9FBB0-E952-47C0-84A5-E8D43822D848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057400" y="1447800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Nikolaus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H="1">
            <a:off x="1219200" y="1905000"/>
            <a:ext cx="1219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 flipH="1">
            <a:off x="2971800" y="1981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3581400" y="1981200"/>
            <a:ext cx="3048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533400" y="2971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Jacob I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5943600" y="2971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Johann I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438400" y="2971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Nikolaus</a:t>
            </a: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flipH="1">
            <a:off x="3048000" y="3429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2362200" y="44196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Nikolaus I</a:t>
            </a:r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H="1">
            <a:off x="6629400" y="3429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6019800" y="4419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Daniel</a:t>
            </a:r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H="1">
            <a:off x="5105400" y="34290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7010400" y="3429000"/>
            <a:ext cx="1295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4343400" y="4495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Nikolaus II</a:t>
            </a: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7696200" y="44196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Johann II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 flipH="1">
            <a:off x="7010400" y="49530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H="1">
            <a:off x="8382000" y="4953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Rectangle 21"/>
          <p:cNvSpPr>
            <a:spLocks noChangeArrowheads="1"/>
          </p:cNvSpPr>
          <p:nvPr/>
        </p:nvSpPr>
        <p:spPr bwMode="auto">
          <a:xfrm>
            <a:off x="6019800" y="58674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Johann III</a:t>
            </a:r>
          </a:p>
        </p:txBody>
      </p:sp>
      <p:sp>
        <p:nvSpPr>
          <p:cNvPr id="10261" name="Rectangle 22"/>
          <p:cNvSpPr>
            <a:spLocks noChangeArrowheads="1"/>
          </p:cNvSpPr>
          <p:nvPr/>
        </p:nvSpPr>
        <p:spPr bwMode="auto">
          <a:xfrm>
            <a:off x="7772400" y="58674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Times New Roman" pitchFamily="18" charset="0"/>
              </a:rPr>
              <a:t>Jacob II</a:t>
            </a:r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2286000" y="1905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1623-1708</a:t>
            </a:r>
          </a:p>
        </p:txBody>
      </p:sp>
      <p:sp>
        <p:nvSpPr>
          <p:cNvPr id="10263" name="Text Box 24"/>
          <p:cNvSpPr txBox="1">
            <a:spLocks noChangeArrowheads="1"/>
          </p:cNvSpPr>
          <p:nvPr/>
        </p:nvSpPr>
        <p:spPr bwMode="auto">
          <a:xfrm>
            <a:off x="457200" y="3429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1654-1705</a:t>
            </a:r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2438400" y="3429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1662-1716</a:t>
            </a:r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2362200" y="4953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1687-1759</a:t>
            </a:r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5943600" y="3429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1667-1748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4267200" y="4953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1695-1726</a:t>
            </a: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6019800" y="4953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1700-1782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7543800" y="48768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1710-1790</a:t>
            </a:r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5943600" y="63246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1746-1807</a:t>
            </a:r>
          </a:p>
        </p:txBody>
      </p: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7620000" y="63087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1759-1789</a:t>
            </a:r>
          </a:p>
        </p:txBody>
      </p:sp>
      <p:sp>
        <p:nvSpPr>
          <p:cNvPr id="278561" name="Rectangle 33"/>
          <p:cNvSpPr>
            <a:spLocks noChangeArrowheads="1"/>
          </p:cNvSpPr>
          <p:nvPr/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An Example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635E-99B3-4FE3-BF19-BD6BE3F003A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Definition 1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tree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is a connected undirected graph with no simple circuits.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Example 1 Which of the graph are trees?</a:t>
            </a:r>
          </a:p>
        </p:txBody>
      </p:sp>
      <p:sp>
        <p:nvSpPr>
          <p:cNvPr id="279556" name="Oval 4"/>
          <p:cNvSpPr>
            <a:spLocks noChangeArrowheads="1"/>
          </p:cNvSpPr>
          <p:nvPr/>
        </p:nvSpPr>
        <p:spPr bwMode="auto">
          <a:xfrm>
            <a:off x="5334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685800" y="37338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58" name="Oval 6"/>
          <p:cNvSpPr>
            <a:spLocks noChangeArrowheads="1"/>
          </p:cNvSpPr>
          <p:nvPr/>
        </p:nvSpPr>
        <p:spPr bwMode="auto">
          <a:xfrm>
            <a:off x="533400" y="4800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9559" name="Oval 7"/>
          <p:cNvSpPr>
            <a:spLocks noChangeArrowheads="1"/>
          </p:cNvSpPr>
          <p:nvPr/>
        </p:nvSpPr>
        <p:spPr bwMode="auto">
          <a:xfrm>
            <a:off x="533400" y="6019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9560" name="Oval 8"/>
          <p:cNvSpPr>
            <a:spLocks noChangeArrowheads="1"/>
          </p:cNvSpPr>
          <p:nvPr/>
        </p:nvSpPr>
        <p:spPr bwMode="auto">
          <a:xfrm>
            <a:off x="1981200" y="4800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 flipH="1">
            <a:off x="685800" y="3657600"/>
            <a:ext cx="1371600" cy="129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62" name="Oval 10"/>
          <p:cNvSpPr>
            <a:spLocks noChangeArrowheads="1"/>
          </p:cNvSpPr>
          <p:nvPr/>
        </p:nvSpPr>
        <p:spPr bwMode="auto">
          <a:xfrm>
            <a:off x="19812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762000" y="49530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64" name="Oval 12"/>
          <p:cNvSpPr>
            <a:spLocks noChangeArrowheads="1"/>
          </p:cNvSpPr>
          <p:nvPr/>
        </p:nvSpPr>
        <p:spPr bwMode="auto">
          <a:xfrm>
            <a:off x="1981200" y="6019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685800" y="61722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>
            <a:off x="685800" y="5029200"/>
            <a:ext cx="14478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1905000" y="3048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5334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1283" name="Text Box 18"/>
          <p:cNvSpPr txBox="1">
            <a:spLocks noChangeArrowheads="1"/>
          </p:cNvSpPr>
          <p:nvPr/>
        </p:nvSpPr>
        <p:spPr bwMode="auto">
          <a:xfrm>
            <a:off x="23622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152400" y="579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2362200" y="579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f</a:t>
            </a:r>
          </a:p>
        </p:txBody>
      </p:sp>
      <p:sp>
        <p:nvSpPr>
          <p:cNvPr id="279573" name="Oval 21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4572000" y="37338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75" name="Oval 23"/>
          <p:cNvSpPr>
            <a:spLocks noChangeArrowheads="1"/>
          </p:cNvSpPr>
          <p:nvPr/>
        </p:nvSpPr>
        <p:spPr bwMode="auto">
          <a:xfrm>
            <a:off x="4419600" y="4800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9576" name="Oval 24"/>
          <p:cNvSpPr>
            <a:spLocks noChangeArrowheads="1"/>
          </p:cNvSpPr>
          <p:nvPr/>
        </p:nvSpPr>
        <p:spPr bwMode="auto">
          <a:xfrm>
            <a:off x="4419600" y="6019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9577" name="Oval 25"/>
          <p:cNvSpPr>
            <a:spLocks noChangeArrowheads="1"/>
          </p:cNvSpPr>
          <p:nvPr/>
        </p:nvSpPr>
        <p:spPr bwMode="auto">
          <a:xfrm>
            <a:off x="5867400" y="4800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 flipH="1">
            <a:off x="4572000" y="3657600"/>
            <a:ext cx="13716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79" name="Oval 27"/>
          <p:cNvSpPr>
            <a:spLocks noChangeArrowheads="1"/>
          </p:cNvSpPr>
          <p:nvPr/>
        </p:nvSpPr>
        <p:spPr bwMode="auto">
          <a:xfrm>
            <a:off x="5867400" y="3505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 flipH="1" flipV="1">
            <a:off x="4572000" y="3657600"/>
            <a:ext cx="14478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81" name="Oval 29"/>
          <p:cNvSpPr>
            <a:spLocks noChangeArrowheads="1"/>
          </p:cNvSpPr>
          <p:nvPr/>
        </p:nvSpPr>
        <p:spPr bwMode="auto">
          <a:xfrm>
            <a:off x="5867400" y="6019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5" name="Line 30"/>
          <p:cNvSpPr>
            <a:spLocks noChangeShapeType="1"/>
          </p:cNvSpPr>
          <p:nvPr/>
        </p:nvSpPr>
        <p:spPr bwMode="auto">
          <a:xfrm flipH="1">
            <a:off x="4572000" y="61722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Line 31"/>
          <p:cNvSpPr>
            <a:spLocks noChangeShapeType="1"/>
          </p:cNvSpPr>
          <p:nvPr/>
        </p:nvSpPr>
        <p:spPr bwMode="auto">
          <a:xfrm flipH="1">
            <a:off x="6019800" y="50292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4343400" y="3048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5791200" y="3048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44196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62484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4038600" y="579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6248400" y="579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f</a:t>
            </a: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1295400" y="6172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G1</a:t>
            </a:r>
          </a:p>
        </p:txBody>
      </p:sp>
      <p:sp>
        <p:nvSpPr>
          <p:cNvPr id="11304" name="Text Box 39"/>
          <p:cNvSpPr txBox="1">
            <a:spLocks noChangeArrowheads="1"/>
          </p:cNvSpPr>
          <p:nvPr/>
        </p:nvSpPr>
        <p:spPr bwMode="auto">
          <a:xfrm>
            <a:off x="5029200" y="6172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  <p:bldP spid="279556" grpId="0" animBg="1"/>
      <p:bldP spid="11270" grpId="0" animBg="1"/>
      <p:bldP spid="279558" grpId="0" animBg="1"/>
      <p:bldP spid="279559" grpId="0" animBg="1"/>
      <p:bldP spid="279560" grpId="0" animBg="1"/>
      <p:bldP spid="11274" grpId="0" animBg="1"/>
      <p:bldP spid="279562" grpId="0" animBg="1"/>
      <p:bldP spid="11276" grpId="0" animBg="1"/>
      <p:bldP spid="279564" grpId="0" animBg="1"/>
      <p:bldP spid="11278" grpId="0" animBg="1"/>
      <p:bldP spid="11279" grpId="0" animBg="1"/>
      <p:bldP spid="11282" grpId="0"/>
      <p:bldP spid="11283" grpId="0"/>
      <p:bldP spid="11284" grpId="0"/>
      <p:bldP spid="11285" grpId="0"/>
      <p:bldP spid="279573" grpId="0" animBg="1"/>
      <p:bldP spid="11287" grpId="0" animBg="1"/>
      <p:bldP spid="279575" grpId="0" animBg="1"/>
      <p:bldP spid="279576" grpId="0" animBg="1"/>
      <p:bldP spid="279577" grpId="0" animBg="1"/>
      <p:bldP spid="11291" grpId="0" animBg="1"/>
      <p:bldP spid="279579" grpId="0" animBg="1"/>
      <p:bldP spid="11293" grpId="0" animBg="1"/>
      <p:bldP spid="279581" grpId="0" animBg="1"/>
      <p:bldP spid="11295" grpId="0" animBg="1"/>
      <p:bldP spid="11296" grpId="0" animBg="1"/>
      <p:bldP spid="11299" grpId="0"/>
      <p:bldP spid="11300" grpId="0"/>
      <p:bldP spid="11301" grpId="0"/>
      <p:bldP spid="11302" grpId="0"/>
      <p:bldP spid="11303" grpId="0"/>
      <p:bldP spid="113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54CA-4CAC-4807-AF32-56BE17C2CB3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524000" y="2438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1676400" y="26670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1524000" y="3733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15240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971800" y="3733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1676400" y="2590800"/>
            <a:ext cx="1371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971800" y="2438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>
            <a:off x="1752600" y="2590800"/>
            <a:ext cx="1371600" cy="2362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29718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 flipV="1">
            <a:off x="1676400" y="2667000"/>
            <a:ext cx="14478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H="1">
            <a:off x="1676400" y="3962400"/>
            <a:ext cx="144780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8956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1524000" y="3886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3352800" y="3657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11430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33528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f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5410200" y="2438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5562600" y="39624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Oval 23"/>
          <p:cNvSpPr>
            <a:spLocks noChangeArrowheads="1"/>
          </p:cNvSpPr>
          <p:nvPr/>
        </p:nvSpPr>
        <p:spPr bwMode="auto">
          <a:xfrm>
            <a:off x="5410200" y="3733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1" name="Oval 24"/>
          <p:cNvSpPr>
            <a:spLocks noChangeArrowheads="1"/>
          </p:cNvSpPr>
          <p:nvPr/>
        </p:nvSpPr>
        <p:spPr bwMode="auto">
          <a:xfrm>
            <a:off x="54102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2" name="Oval 25"/>
          <p:cNvSpPr>
            <a:spLocks noChangeArrowheads="1"/>
          </p:cNvSpPr>
          <p:nvPr/>
        </p:nvSpPr>
        <p:spPr bwMode="auto">
          <a:xfrm>
            <a:off x="6858000" y="3733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 flipH="1">
            <a:off x="5562600" y="2590800"/>
            <a:ext cx="13716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Oval 27"/>
          <p:cNvSpPr>
            <a:spLocks noChangeArrowheads="1"/>
          </p:cNvSpPr>
          <p:nvPr/>
        </p:nvSpPr>
        <p:spPr bwMode="auto">
          <a:xfrm>
            <a:off x="6858000" y="2438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5" name="Line 28"/>
          <p:cNvSpPr>
            <a:spLocks noChangeShapeType="1"/>
          </p:cNvSpPr>
          <p:nvPr/>
        </p:nvSpPr>
        <p:spPr bwMode="auto">
          <a:xfrm flipH="1" flipV="1">
            <a:off x="5562600" y="2590800"/>
            <a:ext cx="14478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Oval 29"/>
          <p:cNvSpPr>
            <a:spLocks noChangeArrowheads="1"/>
          </p:cNvSpPr>
          <p:nvPr/>
        </p:nvSpPr>
        <p:spPr bwMode="auto">
          <a:xfrm>
            <a:off x="6858000" y="4953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17" name="Line 31"/>
          <p:cNvSpPr>
            <a:spLocks noChangeShapeType="1"/>
          </p:cNvSpPr>
          <p:nvPr/>
        </p:nvSpPr>
        <p:spPr bwMode="auto">
          <a:xfrm flipH="1">
            <a:off x="7010400" y="26670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Text Box 32"/>
          <p:cNvSpPr txBox="1">
            <a:spLocks noChangeArrowheads="1"/>
          </p:cNvSpPr>
          <p:nvPr/>
        </p:nvSpPr>
        <p:spPr bwMode="auto">
          <a:xfrm>
            <a:off x="53340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2319" name="Text Box 33"/>
          <p:cNvSpPr txBox="1">
            <a:spLocks noChangeArrowheads="1"/>
          </p:cNvSpPr>
          <p:nvPr/>
        </p:nvSpPr>
        <p:spPr bwMode="auto">
          <a:xfrm>
            <a:off x="6781800" y="1981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2320" name="Text Box 34"/>
          <p:cNvSpPr txBox="1">
            <a:spLocks noChangeArrowheads="1"/>
          </p:cNvSpPr>
          <p:nvPr/>
        </p:nvSpPr>
        <p:spPr bwMode="auto">
          <a:xfrm>
            <a:off x="4953000" y="3581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2321" name="Text Box 35"/>
          <p:cNvSpPr txBox="1">
            <a:spLocks noChangeArrowheads="1"/>
          </p:cNvSpPr>
          <p:nvPr/>
        </p:nvSpPr>
        <p:spPr bwMode="auto">
          <a:xfrm>
            <a:off x="7239000" y="3657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2322" name="Text Box 36"/>
          <p:cNvSpPr txBox="1">
            <a:spLocks noChangeArrowheads="1"/>
          </p:cNvSpPr>
          <p:nvPr/>
        </p:nvSpPr>
        <p:spPr bwMode="auto">
          <a:xfrm>
            <a:off x="50292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2323" name="Text Box 37"/>
          <p:cNvSpPr txBox="1">
            <a:spLocks noChangeArrowheads="1"/>
          </p:cNvSpPr>
          <p:nvPr/>
        </p:nvSpPr>
        <p:spPr bwMode="auto">
          <a:xfrm>
            <a:off x="72390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f</a:t>
            </a:r>
          </a:p>
        </p:txBody>
      </p:sp>
      <p:sp>
        <p:nvSpPr>
          <p:cNvPr id="12324" name="Text Box 38"/>
          <p:cNvSpPr txBox="1">
            <a:spLocks noChangeArrowheads="1"/>
          </p:cNvSpPr>
          <p:nvPr/>
        </p:nvSpPr>
        <p:spPr bwMode="auto">
          <a:xfrm>
            <a:off x="2286000" y="5105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G3</a:t>
            </a:r>
          </a:p>
        </p:txBody>
      </p:sp>
      <p:sp>
        <p:nvSpPr>
          <p:cNvPr id="12325" name="Text Box 39"/>
          <p:cNvSpPr txBox="1">
            <a:spLocks noChangeArrowheads="1"/>
          </p:cNvSpPr>
          <p:nvPr/>
        </p:nvSpPr>
        <p:spPr bwMode="auto">
          <a:xfrm>
            <a:off x="6019800" y="5105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G4</a:t>
            </a:r>
          </a:p>
        </p:txBody>
      </p:sp>
      <p:sp>
        <p:nvSpPr>
          <p:cNvPr id="12326" name="Line 40"/>
          <p:cNvSpPr>
            <a:spLocks noChangeShapeType="1"/>
          </p:cNvSpPr>
          <p:nvPr/>
        </p:nvSpPr>
        <p:spPr bwMode="auto">
          <a:xfrm flipH="1" flipV="1">
            <a:off x="1676400" y="3886200"/>
            <a:ext cx="14478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5562600" y="5791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Unconnected</a:t>
            </a:r>
          </a:p>
        </p:txBody>
      </p:sp>
      <p:sp>
        <p:nvSpPr>
          <p:cNvPr id="280618" name="Text Box 42"/>
          <p:cNvSpPr txBox="1">
            <a:spLocks noChangeArrowheads="1"/>
          </p:cNvSpPr>
          <p:nvPr/>
        </p:nvSpPr>
        <p:spPr bwMode="auto">
          <a:xfrm>
            <a:off x="1828800" y="5791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17" grpId="0"/>
      <p:bldP spid="2806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7C836-E2E0-4E10-8EBE-3A368C372FED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Times New Roman" pitchFamily="18" charset="0"/>
                <a:ea typeface="宋体" pitchFamily="2" charset="-122"/>
              </a:rPr>
              <a:t>Forrest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Any graph (not necessary connected) that contains no simple circuits is called a forest. </a:t>
            </a:r>
          </a:p>
        </p:txBody>
      </p:sp>
      <p:sp>
        <p:nvSpPr>
          <p:cNvPr id="13317" name="Oval 40"/>
          <p:cNvSpPr>
            <a:spLocks noChangeArrowheads="1"/>
          </p:cNvSpPr>
          <p:nvPr/>
        </p:nvSpPr>
        <p:spPr bwMode="auto">
          <a:xfrm>
            <a:off x="2133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Line 41"/>
          <p:cNvSpPr>
            <a:spLocks noChangeShapeType="1"/>
          </p:cNvSpPr>
          <p:nvPr/>
        </p:nvSpPr>
        <p:spPr bwMode="auto">
          <a:xfrm>
            <a:off x="2286000" y="47244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Oval 42"/>
          <p:cNvSpPr>
            <a:spLocks noChangeArrowheads="1"/>
          </p:cNvSpPr>
          <p:nvPr/>
        </p:nvSpPr>
        <p:spPr bwMode="auto">
          <a:xfrm>
            <a:off x="21336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43"/>
          <p:cNvSpPr>
            <a:spLocks noChangeArrowheads="1"/>
          </p:cNvSpPr>
          <p:nvPr/>
        </p:nvSpPr>
        <p:spPr bwMode="auto">
          <a:xfrm>
            <a:off x="2133600" y="571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Oval 44"/>
          <p:cNvSpPr>
            <a:spLocks noChangeArrowheads="1"/>
          </p:cNvSpPr>
          <p:nvPr/>
        </p:nvSpPr>
        <p:spPr bwMode="auto">
          <a:xfrm>
            <a:off x="3581400" y="4495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Line 45"/>
          <p:cNvSpPr>
            <a:spLocks noChangeShapeType="1"/>
          </p:cNvSpPr>
          <p:nvPr/>
        </p:nvSpPr>
        <p:spPr bwMode="auto">
          <a:xfrm flipH="1">
            <a:off x="2286000" y="3352800"/>
            <a:ext cx="13716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Oval 46"/>
          <p:cNvSpPr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Line 47"/>
          <p:cNvSpPr>
            <a:spLocks noChangeShapeType="1"/>
          </p:cNvSpPr>
          <p:nvPr/>
        </p:nvSpPr>
        <p:spPr bwMode="auto">
          <a:xfrm flipH="1" flipV="1">
            <a:off x="2286000" y="3352800"/>
            <a:ext cx="1447800" cy="2514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Oval 48"/>
          <p:cNvSpPr>
            <a:spLocks noChangeArrowheads="1"/>
          </p:cNvSpPr>
          <p:nvPr/>
        </p:nvSpPr>
        <p:spPr bwMode="auto">
          <a:xfrm>
            <a:off x="3581400" y="571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Line 49"/>
          <p:cNvSpPr>
            <a:spLocks noChangeShapeType="1"/>
          </p:cNvSpPr>
          <p:nvPr/>
        </p:nvSpPr>
        <p:spPr bwMode="auto">
          <a:xfrm flipH="1">
            <a:off x="3733800" y="3429000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Text Box 50"/>
          <p:cNvSpPr txBox="1">
            <a:spLocks noChangeArrowheads="1"/>
          </p:cNvSpPr>
          <p:nvPr/>
        </p:nvSpPr>
        <p:spPr bwMode="auto">
          <a:xfrm>
            <a:off x="20574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a</a:t>
            </a:r>
          </a:p>
        </p:txBody>
      </p: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35052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b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1676400" y="4343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13330" name="Text Box 53"/>
          <p:cNvSpPr txBox="1">
            <a:spLocks noChangeArrowheads="1"/>
          </p:cNvSpPr>
          <p:nvPr/>
        </p:nvSpPr>
        <p:spPr bwMode="auto">
          <a:xfrm>
            <a:off x="3962400" y="4419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d</a:t>
            </a:r>
          </a:p>
        </p:txBody>
      </p:sp>
      <p:sp>
        <p:nvSpPr>
          <p:cNvPr id="13331" name="Text Box 54"/>
          <p:cNvSpPr txBox="1">
            <a:spLocks noChangeArrowheads="1"/>
          </p:cNvSpPr>
          <p:nvPr/>
        </p:nvSpPr>
        <p:spPr bwMode="auto">
          <a:xfrm>
            <a:off x="1752600" y="5486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13332" name="Text Box 55"/>
          <p:cNvSpPr txBox="1">
            <a:spLocks noChangeArrowheads="1"/>
          </p:cNvSpPr>
          <p:nvPr/>
        </p:nvSpPr>
        <p:spPr bwMode="auto">
          <a:xfrm>
            <a:off x="3962400" y="5486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f</a:t>
            </a:r>
          </a:p>
        </p:txBody>
      </p:sp>
      <p:sp>
        <p:nvSpPr>
          <p:cNvPr id="13333" name="Text Box 56"/>
          <p:cNvSpPr txBox="1">
            <a:spLocks noChangeArrowheads="1"/>
          </p:cNvSpPr>
          <p:nvPr/>
        </p:nvSpPr>
        <p:spPr bwMode="auto">
          <a:xfrm>
            <a:off x="2667000" y="609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</a:rPr>
              <a:t>G4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2654</TotalTime>
  <Words>2285</Words>
  <Application>Microsoft Office PowerPoint</Application>
  <PresentationFormat>全屏显示(4:3)</PresentationFormat>
  <Paragraphs>418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Equation</vt:lpstr>
      <vt:lpstr>MathType 6.0 Equation</vt:lpstr>
      <vt:lpstr>Discrete Mathematics</vt:lpstr>
      <vt:lpstr>PowerPoint 演示文稿</vt:lpstr>
      <vt:lpstr>Contents</vt:lpstr>
      <vt:lpstr>PowerPoint 演示文稿</vt:lpstr>
      <vt:lpstr>Trees</vt:lpstr>
      <vt:lpstr>PowerPoint 演示文稿</vt:lpstr>
      <vt:lpstr>Definition 1</vt:lpstr>
      <vt:lpstr>PowerPoint 演示文稿</vt:lpstr>
      <vt:lpstr>Forrest</vt:lpstr>
      <vt:lpstr>Tree and Forest Examples</vt:lpstr>
      <vt:lpstr>PowerPoint 演示文稿</vt:lpstr>
      <vt:lpstr>PowerPoint 演示文稿</vt:lpstr>
      <vt:lpstr>Proof of Theorem</vt:lpstr>
      <vt:lpstr>Proof of Theorem</vt:lpstr>
      <vt:lpstr>Rooted Tree</vt:lpstr>
      <vt:lpstr>Rooted Tree Examples</vt:lpstr>
      <vt:lpstr>Rooted-Tree Terminology Exercise</vt:lpstr>
      <vt:lpstr>Example 2</vt:lpstr>
      <vt:lpstr>PowerPoint 演示文稿</vt:lpstr>
      <vt:lpstr>n-ary trees</vt:lpstr>
      <vt:lpstr>Example 3</vt:lpstr>
      <vt:lpstr>Example 3</vt:lpstr>
      <vt:lpstr>Example 3</vt:lpstr>
      <vt:lpstr>PowerPoint 演示文稿</vt:lpstr>
      <vt:lpstr>Ordered Rooted Tree</vt:lpstr>
      <vt:lpstr>PowerPoint 演示文稿</vt:lpstr>
      <vt:lpstr>PowerPoint 演示文稿</vt:lpstr>
      <vt:lpstr>Trees as Models</vt:lpstr>
      <vt:lpstr>Example 5: Saturated hydrocarbons</vt:lpstr>
      <vt:lpstr>PowerPoint 演示文稿</vt:lpstr>
      <vt:lpstr>Example 6: Representing Organization</vt:lpstr>
      <vt:lpstr>PowerPoint 演示文稿</vt:lpstr>
      <vt:lpstr>PowerPoint 演示文稿</vt:lpstr>
      <vt:lpstr>PowerPoint 演示文稿</vt:lpstr>
      <vt:lpstr>Example 7: Computer File System</vt:lpstr>
      <vt:lpstr>Example 8: Tree-Connected Parallel Processors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9 </vt:lpstr>
      <vt:lpstr>Example 9 </vt:lpstr>
      <vt:lpstr>Some terminates </vt:lpstr>
      <vt:lpstr>Example 10 </vt:lpstr>
      <vt:lpstr>PowerPoint 演示文稿</vt:lpstr>
      <vt:lpstr>PowerPoint 演示文稿</vt:lpstr>
      <vt:lpstr>Proof of Theorem 5</vt:lpstr>
      <vt:lpstr>Proof of Theorem 5</vt:lpstr>
      <vt:lpstr>PowerPoint 演示文稿</vt:lpstr>
      <vt:lpstr>PowerPoint 演示文稿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654</cp:revision>
  <cp:lastPrinted>1601-01-01T00:00:00Z</cp:lastPrinted>
  <dcterms:created xsi:type="dcterms:W3CDTF">1601-01-01T00:00:00Z</dcterms:created>
  <dcterms:modified xsi:type="dcterms:W3CDTF">2021-12-01T13:25:39Z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