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57" r:id="rId2"/>
    <p:sldId id="258" r:id="rId3"/>
    <p:sldId id="259" r:id="rId4"/>
    <p:sldId id="359" r:id="rId5"/>
    <p:sldId id="271" r:id="rId6"/>
    <p:sldId id="360" r:id="rId7"/>
    <p:sldId id="361" r:id="rId8"/>
    <p:sldId id="362" r:id="rId9"/>
    <p:sldId id="363" r:id="rId10"/>
    <p:sldId id="371" r:id="rId11"/>
    <p:sldId id="364" r:id="rId12"/>
    <p:sldId id="365" r:id="rId13"/>
    <p:sldId id="366" r:id="rId14"/>
    <p:sldId id="367" r:id="rId15"/>
    <p:sldId id="395" r:id="rId16"/>
    <p:sldId id="370" r:id="rId17"/>
    <p:sldId id="368" r:id="rId18"/>
    <p:sldId id="369" r:id="rId19"/>
    <p:sldId id="372" r:id="rId20"/>
    <p:sldId id="373" r:id="rId21"/>
    <p:sldId id="392" r:id="rId22"/>
    <p:sldId id="393" r:id="rId23"/>
    <p:sldId id="378" r:id="rId24"/>
    <p:sldId id="409" r:id="rId25"/>
    <p:sldId id="408" r:id="rId26"/>
    <p:sldId id="394" r:id="rId27"/>
    <p:sldId id="379" r:id="rId28"/>
    <p:sldId id="380" r:id="rId29"/>
    <p:sldId id="381" r:id="rId30"/>
    <p:sldId id="407" r:id="rId31"/>
    <p:sldId id="410" r:id="rId32"/>
    <p:sldId id="399" r:id="rId33"/>
    <p:sldId id="404" r:id="rId34"/>
    <p:sldId id="405" r:id="rId35"/>
    <p:sldId id="406" r:id="rId36"/>
    <p:sldId id="411" r:id="rId37"/>
    <p:sldId id="412" r:id="rId38"/>
    <p:sldId id="402" r:id="rId39"/>
    <p:sldId id="303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C1602"/>
    <a:srgbClr val="EF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FBB3DE-86CF-45B2-BDF6-648EC7B076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600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3048000" y="0"/>
            <a:ext cx="3048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9464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6197600" y="0"/>
            <a:ext cx="29464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9245600" y="0"/>
            <a:ext cx="29464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92667" y="2514601"/>
            <a:ext cx="235373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048000" y="3048000"/>
            <a:ext cx="89408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48000" y="3886200"/>
            <a:ext cx="8959851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609600" y="6551613"/>
            <a:ext cx="2844800" cy="169862"/>
          </a:xfrm>
        </p:spPr>
        <p:txBody>
          <a:bodyPr/>
          <a:lstStyle>
            <a:lvl1pPr>
              <a:defRPr smtClean="0">
                <a:effectLst/>
                <a:latin typeface="Arial" charset="0"/>
              </a:defRPr>
            </a:lvl1pPr>
          </a:lstStyle>
          <a:p>
            <a:pPr>
              <a:defRPr/>
            </a:pPr>
            <a:fld id="{982C9E3D-AF42-4E64-84B2-DC136FF0146F}" type="datetime1">
              <a:rPr lang="zh-CN" altLang="en-US"/>
              <a:pPr>
                <a:defRPr/>
              </a:pPr>
              <a:t>2021/12/08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4165600" y="6553201"/>
            <a:ext cx="3860800" cy="168275"/>
          </a:xfrm>
        </p:spPr>
        <p:txBody>
          <a:bodyPr/>
          <a:lstStyle>
            <a:lvl1pPr algn="ctr">
              <a:defRPr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8737600" y="6553201"/>
            <a:ext cx="28448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2262D5F0-86D7-4F1E-B2B4-B70557368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01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30ED-E187-47A8-8045-2431D6DEE551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8B534-9323-434F-8411-96E83771A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4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731838"/>
            <a:ext cx="27432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0264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0E598-6AC4-4A6D-963E-A489F6C18766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3EAF-D908-4709-9F15-3E92C54E0F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48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1" y="731838"/>
            <a:ext cx="104013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19225"/>
            <a:ext cx="53848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419225"/>
            <a:ext cx="53848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5414"/>
            <a:ext cx="53848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863B-1DA3-4859-957A-E42D22F7F5D1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349A6-59B7-48E4-9B22-838B0736D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1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1" y="731838"/>
            <a:ext cx="104013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19225"/>
            <a:ext cx="109728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FC085-4493-4000-89BA-D870598C3F54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0B80-3E41-4566-BA37-649FE3D585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251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1" y="731838"/>
            <a:ext cx="104013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09600" y="1419225"/>
            <a:ext cx="109728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AC5CE-1003-4F15-A7E8-030B8E31CFDF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4FA1-ABF1-4EF3-A3BA-1E4FE3DF10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86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1" y="731838"/>
            <a:ext cx="104013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19225"/>
            <a:ext cx="53848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19225"/>
            <a:ext cx="53848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C3213-F426-4008-B4E9-304081D32D79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F29F0-2993-4E80-9FFC-B73E1265F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18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54D51-0472-453B-8F5A-9342F4D1249E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50961-516F-4DF2-BC5E-2C5639C9D6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19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39E7E-BCD8-4AA4-9E8E-B5A8A8F606B6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ED865-96AB-4B2E-9C53-B6326C6B5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69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19225"/>
            <a:ext cx="53848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19225"/>
            <a:ext cx="53848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AF6-EDCF-4CD9-927D-207CE4840ED7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8500F-BAB6-4D8B-B9B5-AEBA7D69B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03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F03C-7D8F-46A8-98D9-303379CBEB1E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D278-2082-4BB4-BE1D-20390BDEC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5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42284-A41D-4EE7-A43D-5A35A3BE960A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58CC5-439F-4889-BF8B-29A56AC616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6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169C2-6003-4080-93C7-01A552BC1B06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C971-44AC-4E60-A4F7-20238B0BF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26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E05CB-DD40-4D2A-88EF-032F0A097D57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91D1E-D4C4-4652-96F5-616216D2E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72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FBADF-EBF8-4343-BB3B-63F988748700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7825D-5621-4884-991A-C9A5B38A73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8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a1"/>
          <p:cNvSpPr>
            <a:spLocks noChangeArrowheads="1"/>
          </p:cNvSpPr>
          <p:nvPr/>
        </p:nvSpPr>
        <p:spPr bwMode="gray">
          <a:xfrm>
            <a:off x="789518" y="0"/>
            <a:ext cx="2755900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3640667" y="0"/>
            <a:ext cx="2851151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4" descr="a2"/>
          <p:cNvSpPr>
            <a:spLocks noChangeArrowheads="1"/>
          </p:cNvSpPr>
          <p:nvPr/>
        </p:nvSpPr>
        <p:spPr bwMode="gray">
          <a:xfrm>
            <a:off x="6584951" y="0"/>
            <a:ext cx="2755900" cy="8382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gray">
          <a:xfrm>
            <a:off x="9436101" y="0"/>
            <a:ext cx="27559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gray">
          <a:xfrm>
            <a:off x="609600" y="6477000"/>
            <a:ext cx="115824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1272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9225"/>
            <a:ext cx="109728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61126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2B554264-41E7-4FB1-8621-AE49E4BFFE06}" type="datetime1">
              <a:rPr lang="zh-CN" altLang="en-US"/>
              <a:pPr>
                <a:defRPr/>
              </a:pPr>
              <a:t>2021/12/08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23200" y="64770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5600" y="64770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AD78BEA3-8914-4B07-B909-565A439EC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977901" y="731838"/>
            <a:ext cx="104013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9855200" y="76201"/>
            <a:ext cx="235373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per-and-pencil_gam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A76C5-BA8A-48EE-877F-047024CD97B4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8077200" y="6553201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2CB5909-1AA2-4C08-A026-6C34D1E5CCC7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 dirty="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5D83A-6EAC-4194-8E17-2C0CD8A721E1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B52FB2A0-D2B7-48B5-8BFD-82E0B2B6E822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3505200" y="2819400"/>
            <a:ext cx="5029200" cy="2438400"/>
            <a:chOff x="1997" y="1314"/>
            <a:chExt cx="1889" cy="1009"/>
          </a:xfrm>
        </p:grpSpPr>
        <p:grpSp>
          <p:nvGrpSpPr>
            <p:cNvPr id="1229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2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0" y="3352800"/>
            <a:ext cx="31242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Decision Trees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99BAE-7A6E-495B-AA1C-71B6E20B4EC1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Decision Trees (pp. 646-649)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 decision tree represents a 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decision-making process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node : a possible “decision point” or situation.</a:t>
            </a:r>
          </a:p>
          <a:p>
            <a:pPr lvl="1">
              <a:lnSpc>
                <a:spcPct val="9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edge : a possible choice that could be made at that decision point is represented by an edge to a child node.</a:t>
            </a:r>
          </a:p>
          <a:p>
            <a:pPr>
              <a:lnSpc>
                <a:spcPct val="9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 the extended decision trees used in 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decision analysis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we also include nodes that represent random events and their outcomes.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16CB7-256B-4A7A-84C5-971FB020BF25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Coin-Weighing Problem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8153400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Imagine you have 8 coins, one</a:t>
            </a:r>
            <a:b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of which is a lighter counterfeit</a:t>
            </a:r>
          </a:p>
          <a:p>
            <a:pPr marL="0" indent="0">
              <a:buNone/>
            </a:pPr>
            <a:r>
              <a:rPr lang="zh-CN" altLang="en-US" dirty="0"/>
              <a:t>     仿制品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,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   and a free-beam balance.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No scale of weight markings </a:t>
            </a:r>
            <a:b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is required for this problem!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How many weightings are </a:t>
            </a:r>
            <a:b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needed to guarantee that the </a:t>
            </a:r>
            <a:b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counterfeit coin will be found?</a:t>
            </a:r>
          </a:p>
        </p:txBody>
      </p:sp>
      <p:pic>
        <p:nvPicPr>
          <p:cNvPr id="14341" name="Picture 4" descr="Brass_beam_balance_sc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0510">
            <a:off x="8229600" y="2057401"/>
            <a:ext cx="19050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 descr="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810001"/>
            <a:ext cx="685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572001"/>
            <a:ext cx="685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7" descr="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962401"/>
            <a:ext cx="685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8" descr="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257801"/>
            <a:ext cx="685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9" descr="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334001"/>
            <a:ext cx="685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0" descr="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572001"/>
            <a:ext cx="685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1" descr="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335588"/>
            <a:ext cx="6858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9061450" y="46482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>
                <a:latin typeface="Arial Black" pitchFamily="34" charset="0"/>
              </a:rPr>
              <a:t>?</a:t>
            </a:r>
          </a:p>
        </p:txBody>
      </p:sp>
      <p:pic>
        <p:nvPicPr>
          <p:cNvPr id="14350" name="Picture 13" descr="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86201"/>
            <a:ext cx="685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23D90-76E7-40CD-9EAC-130F9F0BE24B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As a Decision-Tree Problem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610600" cy="4953000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In each situation, we pick two disjoint and equal-size subsets of coins to put on the scale.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4267200" y="3048000"/>
            <a:ext cx="3352800" cy="1219200"/>
          </a:xfrm>
          <a:prstGeom prst="ellipse">
            <a:avLst/>
          </a:prstGeom>
          <a:solidFill>
            <a:srgbClr val="CCECFF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4572000" y="3352800"/>
            <a:ext cx="457200" cy="152400"/>
          </a:xfrm>
          <a:prstGeom prst="can">
            <a:avLst>
              <a:gd name="adj" fmla="val 50000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4572000" y="3505200"/>
            <a:ext cx="2743200" cy="1524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5676900" y="3657600"/>
            <a:ext cx="5334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5029200" y="3352800"/>
            <a:ext cx="457200" cy="152400"/>
          </a:xfrm>
          <a:prstGeom prst="can">
            <a:avLst>
              <a:gd name="adj" fmla="val 50000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4800600" y="3276600"/>
            <a:ext cx="457200" cy="152400"/>
          </a:xfrm>
          <a:prstGeom prst="can">
            <a:avLst>
              <a:gd name="adj" fmla="val 50000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6400800" y="3352800"/>
            <a:ext cx="457200" cy="152400"/>
          </a:xfrm>
          <a:prstGeom prst="can">
            <a:avLst>
              <a:gd name="adj" fmla="val 50000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6858000" y="3352800"/>
            <a:ext cx="457200" cy="152400"/>
          </a:xfrm>
          <a:prstGeom prst="can">
            <a:avLst>
              <a:gd name="adj" fmla="val 50000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6629400" y="3276600"/>
            <a:ext cx="457200" cy="152400"/>
          </a:xfrm>
          <a:prstGeom prst="can">
            <a:avLst>
              <a:gd name="adj" fmla="val 50000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7315200" y="4038600"/>
            <a:ext cx="2590800" cy="2057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2667000" y="4038600"/>
            <a:ext cx="1981200" cy="2057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5943600" y="4267200"/>
            <a:ext cx="533400" cy="2057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1600201" y="2514601"/>
            <a:ext cx="2786063" cy="15906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latin typeface="Times New Roman" pitchFamily="18" charset="0"/>
              </a:rPr>
              <a:t>The </a:t>
            </a:r>
            <a:r>
              <a:rPr lang="en-US" altLang="zh-CN" sz="2400" b="1" u="sng">
                <a:latin typeface="Times New Roman" pitchFamily="18" charset="0"/>
              </a:rPr>
              <a:t>balance</a:t>
            </a:r>
            <a:r>
              <a:rPr lang="en-US" altLang="zh-CN" sz="2400" b="1">
                <a:latin typeface="Times New Roman" pitchFamily="18" charset="0"/>
              </a:rPr>
              <a:t> then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“decides” whether 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to tip left, tip right, 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or stay balanced.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7696200" y="2514601"/>
            <a:ext cx="2967038" cy="15906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latin typeface="Times New Roman" pitchFamily="18" charset="0"/>
              </a:rPr>
              <a:t>A given sequence of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weighings thus yields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a decision tree with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branching factor 3.</a:t>
            </a:r>
          </a:p>
        </p:txBody>
      </p:sp>
      <p:grpSp>
        <p:nvGrpSpPr>
          <p:cNvPr id="15379" name="Group 18"/>
          <p:cNvGrpSpPr>
            <a:grpSpLocks/>
          </p:cNvGrpSpPr>
          <p:nvPr/>
        </p:nvGrpSpPr>
        <p:grpSpPr bwMode="auto">
          <a:xfrm>
            <a:off x="5257800" y="4953000"/>
            <a:ext cx="2057400" cy="685800"/>
            <a:chOff x="4128" y="3360"/>
            <a:chExt cx="1296" cy="432"/>
          </a:xfrm>
        </p:grpSpPr>
        <p:sp>
          <p:nvSpPr>
            <p:cNvPr id="15399" name="AutoShape 19"/>
            <p:cNvSpPr>
              <a:spLocks noChangeArrowheads="1"/>
            </p:cNvSpPr>
            <p:nvPr/>
          </p:nvSpPr>
          <p:spPr bwMode="auto">
            <a:xfrm>
              <a:off x="4650" y="3540"/>
              <a:ext cx="252" cy="25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5400" name="Group 20"/>
            <p:cNvGrpSpPr>
              <a:grpSpLocks/>
            </p:cNvGrpSpPr>
            <p:nvPr/>
          </p:nvGrpSpPr>
          <p:grpSpPr bwMode="auto">
            <a:xfrm rot="731019">
              <a:off x="4128" y="3360"/>
              <a:ext cx="1296" cy="180"/>
              <a:chOff x="3744" y="3120"/>
              <a:chExt cx="1296" cy="180"/>
            </a:xfrm>
          </p:grpSpPr>
          <p:sp>
            <p:nvSpPr>
              <p:cNvPr id="15401" name="AutoShape 21"/>
              <p:cNvSpPr>
                <a:spLocks noChangeArrowheads="1"/>
              </p:cNvSpPr>
              <p:nvPr/>
            </p:nvSpPr>
            <p:spPr bwMode="auto">
              <a:xfrm>
                <a:off x="3744" y="3156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2" name="Rectangle 22"/>
              <p:cNvSpPr>
                <a:spLocks noChangeArrowheads="1"/>
              </p:cNvSpPr>
              <p:nvPr/>
            </p:nvSpPr>
            <p:spPr bwMode="auto">
              <a:xfrm>
                <a:off x="3744" y="3228"/>
                <a:ext cx="1296" cy="72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3" name="AutoShape 23"/>
              <p:cNvSpPr>
                <a:spLocks noChangeArrowheads="1"/>
              </p:cNvSpPr>
              <p:nvPr/>
            </p:nvSpPr>
            <p:spPr bwMode="auto">
              <a:xfrm>
                <a:off x="3960" y="3156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4" name="AutoShape 24"/>
              <p:cNvSpPr>
                <a:spLocks noChangeArrowheads="1"/>
              </p:cNvSpPr>
              <p:nvPr/>
            </p:nvSpPr>
            <p:spPr bwMode="auto">
              <a:xfrm>
                <a:off x="3852" y="3120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5" name="AutoShape 25"/>
              <p:cNvSpPr>
                <a:spLocks noChangeArrowheads="1"/>
              </p:cNvSpPr>
              <p:nvPr/>
            </p:nvSpPr>
            <p:spPr bwMode="auto">
              <a:xfrm>
                <a:off x="4608" y="3156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6" name="AutoShape 26"/>
              <p:cNvSpPr>
                <a:spLocks noChangeArrowheads="1"/>
              </p:cNvSpPr>
              <p:nvPr/>
            </p:nvSpPr>
            <p:spPr bwMode="auto">
              <a:xfrm>
                <a:off x="4824" y="3156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7" name="AutoShape 27"/>
              <p:cNvSpPr>
                <a:spLocks noChangeArrowheads="1"/>
              </p:cNvSpPr>
              <p:nvPr/>
            </p:nvSpPr>
            <p:spPr bwMode="auto">
              <a:xfrm>
                <a:off x="4716" y="3120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5380" name="Group 28"/>
          <p:cNvGrpSpPr>
            <a:grpSpLocks/>
          </p:cNvGrpSpPr>
          <p:nvPr/>
        </p:nvGrpSpPr>
        <p:grpSpPr bwMode="auto">
          <a:xfrm>
            <a:off x="7772400" y="4953000"/>
            <a:ext cx="2057400" cy="685800"/>
            <a:chOff x="2112" y="3072"/>
            <a:chExt cx="1728" cy="576"/>
          </a:xfrm>
        </p:grpSpPr>
        <p:sp>
          <p:nvSpPr>
            <p:cNvPr id="15391" name="AutoShape 29"/>
            <p:cNvSpPr>
              <a:spLocks noChangeArrowheads="1"/>
            </p:cNvSpPr>
            <p:nvPr/>
          </p:nvSpPr>
          <p:spPr bwMode="auto">
            <a:xfrm>
              <a:off x="2112" y="3120"/>
              <a:ext cx="288" cy="96"/>
            </a:xfrm>
            <a:prstGeom prst="can">
              <a:avLst>
                <a:gd name="adj" fmla="val 50000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2" name="Rectangle 30"/>
            <p:cNvSpPr>
              <a:spLocks noChangeArrowheads="1"/>
            </p:cNvSpPr>
            <p:nvPr/>
          </p:nvSpPr>
          <p:spPr bwMode="auto">
            <a:xfrm>
              <a:off x="2112" y="3216"/>
              <a:ext cx="1728" cy="96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3" name="AutoShape 31"/>
            <p:cNvSpPr>
              <a:spLocks noChangeArrowheads="1"/>
            </p:cNvSpPr>
            <p:nvPr/>
          </p:nvSpPr>
          <p:spPr bwMode="auto">
            <a:xfrm>
              <a:off x="2808" y="3312"/>
              <a:ext cx="336" cy="3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4" name="AutoShape 32"/>
            <p:cNvSpPr>
              <a:spLocks noChangeArrowheads="1"/>
            </p:cNvSpPr>
            <p:nvPr/>
          </p:nvSpPr>
          <p:spPr bwMode="auto">
            <a:xfrm>
              <a:off x="2400" y="3120"/>
              <a:ext cx="288" cy="96"/>
            </a:xfrm>
            <a:prstGeom prst="can">
              <a:avLst>
                <a:gd name="adj" fmla="val 50000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5" name="AutoShape 33"/>
            <p:cNvSpPr>
              <a:spLocks noChangeArrowheads="1"/>
            </p:cNvSpPr>
            <p:nvPr/>
          </p:nvSpPr>
          <p:spPr bwMode="auto">
            <a:xfrm>
              <a:off x="2256" y="3072"/>
              <a:ext cx="288" cy="96"/>
            </a:xfrm>
            <a:prstGeom prst="can">
              <a:avLst>
                <a:gd name="adj" fmla="val 50000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6" name="AutoShape 34"/>
            <p:cNvSpPr>
              <a:spLocks noChangeArrowheads="1"/>
            </p:cNvSpPr>
            <p:nvPr/>
          </p:nvSpPr>
          <p:spPr bwMode="auto">
            <a:xfrm>
              <a:off x="3264" y="3120"/>
              <a:ext cx="288" cy="96"/>
            </a:xfrm>
            <a:prstGeom prst="can">
              <a:avLst>
                <a:gd name="adj" fmla="val 50000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7" name="AutoShape 35"/>
            <p:cNvSpPr>
              <a:spLocks noChangeArrowheads="1"/>
            </p:cNvSpPr>
            <p:nvPr/>
          </p:nvSpPr>
          <p:spPr bwMode="auto">
            <a:xfrm>
              <a:off x="3552" y="3120"/>
              <a:ext cx="288" cy="96"/>
            </a:xfrm>
            <a:prstGeom prst="can">
              <a:avLst>
                <a:gd name="adj" fmla="val 50000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8" name="AutoShape 36"/>
            <p:cNvSpPr>
              <a:spLocks noChangeArrowheads="1"/>
            </p:cNvSpPr>
            <p:nvPr/>
          </p:nvSpPr>
          <p:spPr bwMode="auto">
            <a:xfrm>
              <a:off x="3408" y="3072"/>
              <a:ext cx="288" cy="96"/>
            </a:xfrm>
            <a:prstGeom prst="can">
              <a:avLst>
                <a:gd name="adj" fmla="val 50000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381" name="Group 37"/>
          <p:cNvGrpSpPr>
            <a:grpSpLocks/>
          </p:cNvGrpSpPr>
          <p:nvPr/>
        </p:nvGrpSpPr>
        <p:grpSpPr bwMode="auto">
          <a:xfrm>
            <a:off x="2590800" y="4800600"/>
            <a:ext cx="2057400" cy="685800"/>
            <a:chOff x="480" y="3360"/>
            <a:chExt cx="1296" cy="432"/>
          </a:xfrm>
        </p:grpSpPr>
        <p:sp>
          <p:nvSpPr>
            <p:cNvPr id="15382" name="AutoShape 38"/>
            <p:cNvSpPr>
              <a:spLocks noChangeArrowheads="1"/>
            </p:cNvSpPr>
            <p:nvPr/>
          </p:nvSpPr>
          <p:spPr bwMode="auto">
            <a:xfrm>
              <a:off x="1002" y="3540"/>
              <a:ext cx="252" cy="25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5383" name="Group 39"/>
            <p:cNvGrpSpPr>
              <a:grpSpLocks/>
            </p:cNvGrpSpPr>
            <p:nvPr/>
          </p:nvGrpSpPr>
          <p:grpSpPr bwMode="auto">
            <a:xfrm rot="-638628">
              <a:off x="480" y="3360"/>
              <a:ext cx="1296" cy="180"/>
              <a:chOff x="672" y="3120"/>
              <a:chExt cx="1296" cy="180"/>
            </a:xfrm>
          </p:grpSpPr>
          <p:sp>
            <p:nvSpPr>
              <p:cNvPr id="15384" name="AutoShape 40"/>
              <p:cNvSpPr>
                <a:spLocks noChangeArrowheads="1"/>
              </p:cNvSpPr>
              <p:nvPr/>
            </p:nvSpPr>
            <p:spPr bwMode="auto">
              <a:xfrm>
                <a:off x="672" y="3156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5" name="Rectangle 41"/>
              <p:cNvSpPr>
                <a:spLocks noChangeArrowheads="1"/>
              </p:cNvSpPr>
              <p:nvPr/>
            </p:nvSpPr>
            <p:spPr bwMode="auto">
              <a:xfrm>
                <a:off x="672" y="3228"/>
                <a:ext cx="1296" cy="72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6" name="AutoShape 42"/>
              <p:cNvSpPr>
                <a:spLocks noChangeArrowheads="1"/>
              </p:cNvSpPr>
              <p:nvPr/>
            </p:nvSpPr>
            <p:spPr bwMode="auto">
              <a:xfrm>
                <a:off x="888" y="3156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7" name="AutoShape 43"/>
              <p:cNvSpPr>
                <a:spLocks noChangeArrowheads="1"/>
              </p:cNvSpPr>
              <p:nvPr/>
            </p:nvSpPr>
            <p:spPr bwMode="auto">
              <a:xfrm>
                <a:off x="780" y="3120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8" name="AutoShape 44"/>
              <p:cNvSpPr>
                <a:spLocks noChangeArrowheads="1"/>
              </p:cNvSpPr>
              <p:nvPr/>
            </p:nvSpPr>
            <p:spPr bwMode="auto">
              <a:xfrm>
                <a:off x="1536" y="3156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9" name="AutoShape 45"/>
              <p:cNvSpPr>
                <a:spLocks noChangeArrowheads="1"/>
              </p:cNvSpPr>
              <p:nvPr/>
            </p:nvSpPr>
            <p:spPr bwMode="auto">
              <a:xfrm>
                <a:off x="1752" y="3156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0" name="AutoShape 46"/>
              <p:cNvSpPr>
                <a:spLocks noChangeArrowheads="1"/>
              </p:cNvSpPr>
              <p:nvPr/>
            </p:nvSpPr>
            <p:spPr bwMode="auto">
              <a:xfrm>
                <a:off x="1644" y="3120"/>
                <a:ext cx="216" cy="72"/>
              </a:xfrm>
              <a:prstGeom prst="can">
                <a:avLst>
                  <a:gd name="adj" fmla="val 50000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14AC2-82CE-4FF0-AC81-7D8E7C4C1438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Applying the Tree Height Theorem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534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decision tree must have at least 8 leaf nodes, since there are 8 possible outcomes.</a:t>
            </a:r>
          </a:p>
          <a:p>
            <a:pPr lvl="1">
              <a:lnSpc>
                <a:spcPct val="90000"/>
              </a:lnSpc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In terms of which coin is the counterfeit one.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Recall the tree-height theorem,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h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T Extra" pitchFamily="18" charset="2"/>
              </a:rPr>
              <a:t>≥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log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T Extra" pitchFamily="18" charset="2"/>
              </a:rPr>
              <a:t>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Thus the decision tree must have height</a:t>
            </a:r>
            <a:b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T Extra" pitchFamily="18" charset="2"/>
              </a:rPr>
              <a:t>≥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log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MT Extra" pitchFamily="18" charset="2"/>
              </a:rPr>
              <a:t>8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 = 1.893… = 2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Let’s see if we solve the problem with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only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2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weighings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73" y="2133600"/>
            <a:ext cx="9372599" cy="340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46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6AB8B-6A29-483A-9441-C57411980911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119313" y="743462"/>
            <a:ext cx="7800975" cy="5635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 Decision Tree for Sorting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172200" y="2438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Times New Roman" pitchFamily="18" charset="0"/>
              </a:rPr>
              <a:t>a : b</a:t>
            </a: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 flipH="1">
            <a:off x="5562600" y="2819400"/>
            <a:ext cx="914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6781800" y="2819400"/>
            <a:ext cx="914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4876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Times New Roman" pitchFamily="18" charset="0"/>
              </a:rPr>
              <a:t>a : c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7543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Times New Roman" pitchFamily="18" charset="0"/>
              </a:rPr>
              <a:t>b : c</a:t>
            </a: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 flipH="1">
            <a:off x="4495800" y="37338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5486400" y="3733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3886200" y="4267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Times New Roman" pitchFamily="18" charset="0"/>
              </a:rPr>
              <a:t>b : c</a:t>
            </a:r>
          </a:p>
        </p:txBody>
      </p:sp>
      <p:sp>
        <p:nvSpPr>
          <p:cNvPr id="19468" name="Oval 13"/>
          <p:cNvSpPr>
            <a:spLocks noChangeArrowheads="1"/>
          </p:cNvSpPr>
          <p:nvPr/>
        </p:nvSpPr>
        <p:spPr bwMode="auto">
          <a:xfrm>
            <a:off x="5257800" y="4191000"/>
            <a:ext cx="1295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000" b="1" dirty="0">
                <a:latin typeface="Times New Roman" pitchFamily="18" charset="0"/>
              </a:rPr>
              <a:t>c&gt;a&gt;b</a:t>
            </a: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 flipH="1">
            <a:off x="7315200" y="37338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8305800" y="3733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6705600" y="4267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Times New Roman" pitchFamily="18" charset="0"/>
              </a:rPr>
              <a:t>a : c</a:t>
            </a:r>
          </a:p>
        </p:txBody>
      </p:sp>
      <p:sp>
        <p:nvSpPr>
          <p:cNvPr id="19472" name="Oval 17"/>
          <p:cNvSpPr>
            <a:spLocks noChangeArrowheads="1"/>
          </p:cNvSpPr>
          <p:nvPr/>
        </p:nvSpPr>
        <p:spPr bwMode="auto">
          <a:xfrm>
            <a:off x="8077200" y="4191000"/>
            <a:ext cx="1295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000" b="1">
                <a:latin typeface="Times New Roman" pitchFamily="18" charset="0"/>
              </a:rPr>
              <a:t>c&gt;b&gt;a</a:t>
            </a:r>
          </a:p>
        </p:txBody>
      </p:sp>
      <p:sp>
        <p:nvSpPr>
          <p:cNvPr id="19473" name="Line 18"/>
          <p:cNvSpPr>
            <a:spLocks noChangeShapeType="1"/>
          </p:cNvSpPr>
          <p:nvPr/>
        </p:nvSpPr>
        <p:spPr bwMode="auto">
          <a:xfrm flipH="1">
            <a:off x="3505200" y="46482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9"/>
          <p:cNvSpPr>
            <a:spLocks noChangeShapeType="1"/>
          </p:cNvSpPr>
          <p:nvPr/>
        </p:nvSpPr>
        <p:spPr bwMode="auto">
          <a:xfrm>
            <a:off x="4495800" y="46482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Oval 21"/>
          <p:cNvSpPr>
            <a:spLocks noChangeArrowheads="1"/>
          </p:cNvSpPr>
          <p:nvPr/>
        </p:nvSpPr>
        <p:spPr bwMode="auto">
          <a:xfrm>
            <a:off x="4267200" y="5181600"/>
            <a:ext cx="1295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000" b="1" dirty="0">
                <a:latin typeface="Times New Roman" pitchFamily="18" charset="0"/>
              </a:rPr>
              <a:t>a&gt;c&gt;b</a:t>
            </a:r>
          </a:p>
        </p:txBody>
      </p:sp>
      <p:sp>
        <p:nvSpPr>
          <p:cNvPr id="19476" name="Oval 22"/>
          <p:cNvSpPr>
            <a:spLocks noChangeArrowheads="1"/>
          </p:cNvSpPr>
          <p:nvPr/>
        </p:nvSpPr>
        <p:spPr bwMode="auto">
          <a:xfrm>
            <a:off x="2895600" y="5181600"/>
            <a:ext cx="1295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000" b="1" dirty="0">
                <a:latin typeface="Times New Roman" pitchFamily="18" charset="0"/>
              </a:rPr>
              <a:t>a&gt;b&gt;c</a:t>
            </a:r>
          </a:p>
        </p:txBody>
      </p:sp>
      <p:sp>
        <p:nvSpPr>
          <p:cNvPr id="19477" name="Line 23"/>
          <p:cNvSpPr>
            <a:spLocks noChangeShapeType="1"/>
          </p:cNvSpPr>
          <p:nvPr/>
        </p:nvSpPr>
        <p:spPr bwMode="auto">
          <a:xfrm flipH="1">
            <a:off x="6477000" y="46482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4"/>
          <p:cNvSpPr>
            <a:spLocks noChangeShapeType="1"/>
          </p:cNvSpPr>
          <p:nvPr/>
        </p:nvSpPr>
        <p:spPr bwMode="auto">
          <a:xfrm>
            <a:off x="7467600" y="46482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Oval 25"/>
          <p:cNvSpPr>
            <a:spLocks noChangeArrowheads="1"/>
          </p:cNvSpPr>
          <p:nvPr/>
        </p:nvSpPr>
        <p:spPr bwMode="auto">
          <a:xfrm>
            <a:off x="7467600" y="5181600"/>
            <a:ext cx="1295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000" b="1">
                <a:latin typeface="Times New Roman" pitchFamily="18" charset="0"/>
              </a:rPr>
              <a:t>b&gt;c&gt;a</a:t>
            </a:r>
          </a:p>
        </p:txBody>
      </p:sp>
      <p:sp>
        <p:nvSpPr>
          <p:cNvPr id="19480" name="Oval 26"/>
          <p:cNvSpPr>
            <a:spLocks noChangeArrowheads="1"/>
          </p:cNvSpPr>
          <p:nvPr/>
        </p:nvSpPr>
        <p:spPr bwMode="auto">
          <a:xfrm>
            <a:off x="5638800" y="5181600"/>
            <a:ext cx="1295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000" b="1" dirty="0">
                <a:latin typeface="Times New Roman" pitchFamily="18" charset="0"/>
              </a:rPr>
              <a:t>b&gt;a&gt;c</a:t>
            </a:r>
          </a:p>
        </p:txBody>
      </p:sp>
      <p:sp>
        <p:nvSpPr>
          <p:cNvPr id="348187" name="Text Box 27"/>
          <p:cNvSpPr txBox="1">
            <a:spLocks noChangeArrowheads="1"/>
          </p:cNvSpPr>
          <p:nvPr/>
        </p:nvSpPr>
        <p:spPr bwMode="auto">
          <a:xfrm>
            <a:off x="5334000" y="27432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a&gt;b</a:t>
            </a:r>
          </a:p>
        </p:txBody>
      </p:sp>
      <p:sp>
        <p:nvSpPr>
          <p:cNvPr id="348188" name="Text Box 28"/>
          <p:cNvSpPr txBox="1">
            <a:spLocks noChangeArrowheads="1"/>
          </p:cNvSpPr>
          <p:nvPr/>
        </p:nvSpPr>
        <p:spPr bwMode="auto">
          <a:xfrm>
            <a:off x="7162800" y="26670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b&gt;a</a:t>
            </a:r>
          </a:p>
        </p:txBody>
      </p:sp>
      <p:sp>
        <p:nvSpPr>
          <p:cNvPr id="348189" name="Text Box 29"/>
          <p:cNvSpPr txBox="1">
            <a:spLocks noChangeArrowheads="1"/>
          </p:cNvSpPr>
          <p:nvPr/>
        </p:nvSpPr>
        <p:spPr bwMode="auto">
          <a:xfrm>
            <a:off x="4038600" y="3657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a&gt;c</a:t>
            </a:r>
          </a:p>
        </p:txBody>
      </p:sp>
      <p:sp>
        <p:nvSpPr>
          <p:cNvPr id="348190" name="Text Box 30"/>
          <p:cNvSpPr txBox="1">
            <a:spLocks noChangeArrowheads="1"/>
          </p:cNvSpPr>
          <p:nvPr/>
        </p:nvSpPr>
        <p:spPr bwMode="auto">
          <a:xfrm>
            <a:off x="5715000" y="3733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a&lt;c</a:t>
            </a:r>
          </a:p>
        </p:txBody>
      </p: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6934200" y="3657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b&gt;c</a:t>
            </a:r>
          </a:p>
        </p:txBody>
      </p:sp>
      <p:sp>
        <p:nvSpPr>
          <p:cNvPr id="348192" name="Text Box 32"/>
          <p:cNvSpPr txBox="1">
            <a:spLocks noChangeArrowheads="1"/>
          </p:cNvSpPr>
          <p:nvPr/>
        </p:nvSpPr>
        <p:spPr bwMode="auto">
          <a:xfrm>
            <a:off x="8610600" y="3733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b&lt;c</a:t>
            </a:r>
          </a:p>
        </p:txBody>
      </p:sp>
      <p:sp>
        <p:nvSpPr>
          <p:cNvPr id="348193" name="Text Box 33"/>
          <p:cNvSpPr txBox="1">
            <a:spLocks noChangeArrowheads="1"/>
          </p:cNvSpPr>
          <p:nvPr/>
        </p:nvSpPr>
        <p:spPr bwMode="auto">
          <a:xfrm>
            <a:off x="3124200" y="4586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b&gt;c</a:t>
            </a:r>
          </a:p>
        </p:txBody>
      </p:sp>
      <p:sp>
        <p:nvSpPr>
          <p:cNvPr id="348194" name="Text Box 34"/>
          <p:cNvSpPr txBox="1">
            <a:spLocks noChangeArrowheads="1"/>
          </p:cNvSpPr>
          <p:nvPr/>
        </p:nvSpPr>
        <p:spPr bwMode="auto">
          <a:xfrm>
            <a:off x="4800600" y="4662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b&lt;c</a:t>
            </a:r>
          </a:p>
        </p:txBody>
      </p:sp>
      <p:sp>
        <p:nvSpPr>
          <p:cNvPr id="348195" name="Text Box 35"/>
          <p:cNvSpPr txBox="1">
            <a:spLocks noChangeArrowheads="1"/>
          </p:cNvSpPr>
          <p:nvPr/>
        </p:nvSpPr>
        <p:spPr bwMode="auto">
          <a:xfrm>
            <a:off x="6248400" y="4662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a&gt;c</a:t>
            </a:r>
          </a:p>
        </p:txBody>
      </p:sp>
      <p:sp>
        <p:nvSpPr>
          <p:cNvPr id="348196" name="Text Box 36"/>
          <p:cNvSpPr txBox="1">
            <a:spLocks noChangeArrowheads="1"/>
          </p:cNvSpPr>
          <p:nvPr/>
        </p:nvSpPr>
        <p:spPr bwMode="auto">
          <a:xfrm>
            <a:off x="7924800" y="4738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a&lt;c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D022AB-BEA7-4A53-9F2C-1FF5E68C09E9}"/>
              </a:ext>
            </a:extLst>
          </p:cNvPr>
          <p:cNvSpPr txBox="1"/>
          <p:nvPr/>
        </p:nvSpPr>
        <p:spPr>
          <a:xfrm>
            <a:off x="2286000" y="163830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Sort(a,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b,c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4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3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7" grpId="0" animBg="1"/>
      <p:bldP spid="19468" grpId="0" animBg="1"/>
      <p:bldP spid="19469" grpId="0" animBg="1"/>
      <p:bldP spid="19470" grpId="0" animBg="1"/>
      <p:bldP spid="19471" grpId="0" animBg="1"/>
      <p:bldP spid="19472" grpId="0" animBg="1"/>
      <p:bldP spid="19475" grpId="0" animBg="1"/>
      <p:bldP spid="19476" grpId="0" animBg="1"/>
      <p:bldP spid="19478" grpId="0" animBg="1"/>
      <p:bldP spid="19479" grpId="0" animBg="1"/>
      <p:bldP spid="19480" grpId="0" animBg="1"/>
      <p:bldP spid="348187" grpId="0"/>
      <p:bldP spid="348188" grpId="0"/>
      <p:bldP spid="348189" grpId="0"/>
      <p:bldP spid="348190" grpId="0"/>
      <p:bldP spid="348191" grpId="0"/>
      <p:bldP spid="348192" grpId="0"/>
      <p:bldP spid="348193" grpId="0"/>
      <p:bldP spid="348194" grpId="0"/>
      <p:bldP spid="348195" grpId="0"/>
      <p:bldP spid="3481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83920-B5C5-4AB2-A2FE-7C4441AB9FCC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Theorem 1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5029199"/>
          </a:xfrm>
        </p:spPr>
        <p:txBody>
          <a:bodyPr/>
          <a:lstStyle/>
          <a:p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Theorem 1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A sorting algorithm </a:t>
            </a:r>
            <a:r>
              <a:rPr lang="en-US" altLang="zh-CN" dirty="0"/>
              <a:t>Sort(a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,... a</a:t>
            </a:r>
            <a:r>
              <a:rPr lang="en-US" altLang="zh-CN" baseline="-25000" dirty="0"/>
              <a:t>n</a:t>
            </a:r>
            <a:r>
              <a:rPr lang="en-US" altLang="zh-CN" dirty="0"/>
              <a:t>) 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based on binary comparison requires at least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log n! comparisons.</a:t>
            </a:r>
          </a:p>
          <a:p>
            <a:pPr marL="0" indent="0">
              <a:buNone/>
            </a:pP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Proof : The complexity of a sort based on binary comparisons is measured in terms of the number of such comparisons used. </a:t>
            </a:r>
          </a:p>
          <a:p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largest number of comparisons ever needed is equal to the height of the decision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tree.</a:t>
            </a:r>
            <a:endParaRPr lang="el-GR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9F848-B994-4D30-9BF0-89E0555BE487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Proof of Theorem 1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79975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binary decision tree has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n! leaves.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Its height  is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h</a:t>
            </a:r>
            <a:r>
              <a:rPr lang="zh-CN" altLang="en-US" sz="2800" dirty="0"/>
              <a:t>≥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log n!.  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at least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log n!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comparisons are needed.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proof is finished.</a:t>
            </a:r>
          </a:p>
          <a:p>
            <a:pPr marL="0" indent="0">
              <a:buNone/>
            </a:pP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We need note that log n!  is </a:t>
            </a:r>
            <a:r>
              <a:rPr lang="el-GR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Θ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(n log n), one of the commonly used reference functions for the computational complexity of algorithms. </a:t>
            </a:r>
            <a:endParaRPr lang="el-GR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C559D-2C24-42B4-A145-154BE1640845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3AF822FB-787A-4A29-B733-FCADB6172A89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3505200" y="2819400"/>
            <a:ext cx="5029200" cy="2438400"/>
            <a:chOff x="1997" y="1314"/>
            <a:chExt cx="1889" cy="1009"/>
          </a:xfrm>
        </p:grpSpPr>
        <p:grpSp>
          <p:nvGrpSpPr>
            <p:cNvPr id="20487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4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0" y="3352800"/>
            <a:ext cx="31242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Game Trees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C9EE5-B595-4FA9-B7E7-731AE893EEC2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8077200" y="6553201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6F23E84-2999-47FB-BFEA-0923E88E2FD8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 dirty="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562600" y="6096000"/>
            <a:ext cx="17526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Section 10.2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3886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10. Trees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2057400" y="4572000"/>
            <a:ext cx="78486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Applications of Trees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07CDB9-B8B7-4D3C-AE88-4E864C219659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Game Trees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4727575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vertices:   positions in a game;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edges:   legal moves between these position.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root :  the starting position.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leaves:  the final positions of a game.</a:t>
            </a:r>
            <a:endParaRPr lang="el-GR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Game trees may be infinite when the games they represent never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There are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 piles of tones.</a:t>
                </a:r>
              </a:p>
              <a:p>
                <a:r>
                  <a:rPr lang="en-US" altLang="zh-CN" dirty="0"/>
                  <a:t>Two  players take turn making movies.</a:t>
                </a:r>
              </a:p>
              <a:p>
                <a:pPr lvl="1"/>
                <a:r>
                  <a:rPr lang="en-US" altLang="zh-CN" dirty="0"/>
                  <a:t>1. select a pile</a:t>
                </a:r>
              </a:p>
              <a:p>
                <a:pPr lvl="1"/>
                <a:r>
                  <a:rPr lang="en-US" altLang="zh-CN" dirty="0"/>
                  <a:t>2. remove at least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stones from this pile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The player who removes the last stone loses.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3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0"/>
            <a:ext cx="875033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25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AC041-C9C3-4264-A429-00F5FD3C697E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Game Trees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4626"/>
            <a:ext cx="8534400" cy="4727575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Definition 1: The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value of a vertex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in a game tree is defined recursively as: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the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value of a leaf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is the payoff to the first player when the game terminates in the position represented by this leaf.</a:t>
            </a:r>
            <a:endParaRPr lang="el-GR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0"/>
            <a:ext cx="875033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74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AC041-C9C3-4264-A429-00F5FD3C697E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Game Trees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4626"/>
            <a:ext cx="8534400" cy="4727575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Definition 1: The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value of a vertex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in a game tree is defined recursively as: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(ii) the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value of an internal vertex: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at even level is the maximum of values of its children,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at an odd level is the minimum of the values of its children.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value of the root 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is called the value of the tree.</a:t>
            </a:r>
            <a:endParaRPr lang="el-GR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endParaRPr lang="el-GR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999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"/>
            <a:ext cx="90472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64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B15A6-4E50-465F-85CD-A9C62EBCBAE5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Game Trees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4626"/>
            <a:ext cx="8534400" cy="4727575"/>
          </a:xfrm>
        </p:spPr>
        <p:txBody>
          <a:bodyPr/>
          <a:lstStyle/>
          <a:p>
            <a:r>
              <a:rPr lang="en-US" altLang="zh-CN" b="1" dirty="0"/>
              <a:t>Strategy: </a:t>
            </a:r>
            <a:r>
              <a:rPr lang="en-US" altLang="zh-CN" dirty="0"/>
              <a:t>a set of rules that tells a player how to select moves to win the game. 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minmax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strategy : 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first player moves to a position with maximum value;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the second player moves to position with minimum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7CCE9-D739-42A4-B52F-29481B57F062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Theorem of Game Trees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4626"/>
            <a:ext cx="8839200" cy="4727575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Theorem 3: The value of a vertex of a game tree tell us the payoff to the first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player   if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both players follow the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minmax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strategy and play starts from the position represented by this vertex.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Proof : If the vertex is a leaf, by definition the value assigned to this vertex is the payoff to first player.</a:t>
            </a:r>
            <a:endParaRPr lang="el-GR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896D3-3EEE-43EC-B65E-286C9DC310D2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Theorem of Game Trees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4626"/>
            <a:ext cx="8839200" cy="4727575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inductive hypothesis is the assumption that the values of the children of a vertex are the payoffs to the first player,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assuming that play starts at each of the positions represented by these vertices.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Two case : it is the first player’s turn and it is the second player’s turn.</a:t>
            </a:r>
            <a:endParaRPr lang="el-GR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EE07A-F3D7-4D47-8B9C-6FA329B2F641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92D1694C-FFA1-4B55-AA76-C23696537C1E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Contents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gray">
          <a:xfrm>
            <a:off x="3962400" y="21002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3581400" y="19812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4191000" y="2155826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 dirty="0"/>
              <a:t>Binary Searching Trees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gray">
          <a:xfrm>
            <a:off x="3735388" y="2079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gray">
          <a:xfrm>
            <a:off x="4267200" y="2994026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 dirty="0"/>
              <a:t>Decision Trees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gray">
          <a:xfrm>
            <a:off x="3735388" y="2917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4005263" y="3852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gray">
          <a:xfrm>
            <a:off x="3624263" y="37338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5" name="Text Box 6"/>
          <p:cNvSpPr txBox="1">
            <a:spLocks noChangeArrowheads="1"/>
          </p:cNvSpPr>
          <p:nvPr/>
        </p:nvSpPr>
        <p:spPr bwMode="gray">
          <a:xfrm>
            <a:off x="4267200" y="3886201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 dirty="0"/>
              <a:t>Prefix Codes</a:t>
            </a:r>
          </a:p>
        </p:txBody>
      </p:sp>
      <p:sp>
        <p:nvSpPr>
          <p:cNvPr id="5136" name="Text Box 7"/>
          <p:cNvSpPr txBox="1">
            <a:spLocks noChangeArrowheads="1"/>
          </p:cNvSpPr>
          <p:nvPr/>
        </p:nvSpPr>
        <p:spPr bwMode="gray">
          <a:xfrm>
            <a:off x="3778251" y="38322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gray">
          <a:xfrm>
            <a:off x="4038600" y="4745038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gray">
          <a:xfrm>
            <a:off x="3657600" y="4625975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9" name="Text Box 11"/>
          <p:cNvSpPr txBox="1">
            <a:spLocks noChangeArrowheads="1"/>
          </p:cNvSpPr>
          <p:nvPr/>
        </p:nvSpPr>
        <p:spPr bwMode="gray">
          <a:xfrm>
            <a:off x="4343400" y="4800601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 dirty="0"/>
              <a:t>Game Trees</a:t>
            </a:r>
          </a:p>
        </p:txBody>
      </p:sp>
      <p:sp>
        <p:nvSpPr>
          <p:cNvPr id="5140" name="Text Box 12"/>
          <p:cNvSpPr txBox="1">
            <a:spLocks noChangeArrowheads="1"/>
          </p:cNvSpPr>
          <p:nvPr/>
        </p:nvSpPr>
        <p:spPr bwMode="gray">
          <a:xfrm>
            <a:off x="3811588" y="47244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Remark:</a:t>
            </a:r>
            <a:r>
              <a:rPr lang="en-US" altLang="zh-CN" dirty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the </a:t>
            </a:r>
            <a:r>
              <a:rPr lang="en-US" altLang="zh-CN" dirty="0" err="1"/>
              <a:t>minmax</a:t>
            </a:r>
            <a:r>
              <a:rPr lang="en-US" altLang="zh-CN" dirty="0"/>
              <a:t> strategy is the optimal strategy for both players.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The value of tree tell us  who will win the game.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995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028C7-5D58-4C4F-8159-8520859D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930E6-F8C8-4BB6-A34D-C40281FA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国际象棋有</a:t>
            </a:r>
            <a:r>
              <a:rPr lang="en-US" altLang="zh-CN" dirty="0"/>
              <a:t>35</a:t>
            </a:r>
            <a:r>
              <a:rPr lang="en-US" altLang="zh-CN" baseline="30000" dirty="0"/>
              <a:t>80</a:t>
            </a:r>
            <a:r>
              <a:rPr lang="zh-CN" altLang="en-US" dirty="0"/>
              <a:t>个状态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围棋有</a:t>
            </a:r>
            <a:r>
              <a:rPr lang="en-US" altLang="zh-CN"/>
              <a:t>250</a:t>
            </a:r>
            <a:r>
              <a:rPr lang="en-US" altLang="zh-CN" baseline="30000"/>
              <a:t>150</a:t>
            </a:r>
            <a:r>
              <a:rPr lang="zh-CN" altLang="en-US"/>
              <a:t>个</a:t>
            </a:r>
            <a:r>
              <a:rPr lang="zh-CN" altLang="en-US" dirty="0"/>
              <a:t>状态，</a:t>
            </a:r>
            <a:endParaRPr lang="en-US" altLang="zh-CN" dirty="0"/>
          </a:p>
          <a:p>
            <a:r>
              <a:rPr lang="zh-CN" altLang="en-US" dirty="0"/>
              <a:t>在密码学中</a:t>
            </a:r>
            <a:r>
              <a:rPr lang="en-US" altLang="zh-CN" dirty="0"/>
              <a:t>, </a:t>
            </a:r>
            <a:r>
              <a:rPr lang="zh-CN" altLang="en-US" dirty="0"/>
              <a:t>一般认为</a:t>
            </a:r>
            <a:r>
              <a:rPr lang="en-US" altLang="zh-CN" dirty="0"/>
              <a:t>2^</a:t>
            </a:r>
            <a:r>
              <a:rPr lang="en-US" altLang="zh-CN" baseline="30000" dirty="0"/>
              <a:t>128</a:t>
            </a:r>
            <a:r>
              <a:rPr lang="en-US" altLang="zh-CN" dirty="0"/>
              <a:t> </a:t>
            </a:r>
            <a:r>
              <a:rPr lang="zh-CN" altLang="en-US" dirty="0"/>
              <a:t>就是一个机器</a:t>
            </a:r>
            <a:r>
              <a:rPr lang="en-US" altLang="zh-CN" dirty="0"/>
              <a:t>100</a:t>
            </a:r>
            <a:r>
              <a:rPr lang="zh-CN" altLang="en-US" dirty="0"/>
              <a:t>亿年无法数完的数字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8E7CE-4044-493F-A343-176B6761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311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F08F9-5F53-4990-87E9-FDB56E887132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Tic-Tac-Toe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Tic-tac-toe (</a:t>
            </a:r>
            <a:r>
              <a:rPr lang="zh-CN" altLang="en-US" sz="2800" b="1" dirty="0">
                <a:ea typeface="宋体" pitchFamily="2" charset="-122"/>
              </a:rPr>
              <a:t>井字棋</a:t>
            </a:r>
            <a:r>
              <a:rPr lang="en-US" altLang="zh-CN" sz="2800" b="1" dirty="0">
                <a:ea typeface="宋体" pitchFamily="2" charset="-122"/>
              </a:rPr>
              <a:t>, </a:t>
            </a:r>
            <a:r>
              <a:rPr lang="zh-CN" altLang="en-US" sz="2800" b="1" dirty="0">
                <a:ea typeface="宋体" pitchFamily="2" charset="-122"/>
              </a:rPr>
              <a:t>三子棋</a:t>
            </a:r>
            <a:r>
              <a:rPr lang="en-US" altLang="zh-CN" sz="2800" b="1" dirty="0"/>
              <a:t>)</a:t>
            </a:r>
            <a:r>
              <a:rPr lang="en-US" altLang="zh-CN" sz="2800" dirty="0"/>
              <a:t>  is a </a:t>
            </a:r>
            <a:r>
              <a:rPr lang="en-US" altLang="zh-CN" sz="2800" dirty="0">
                <a:hlinkClick r:id="rId2" tooltip="Paper-and-pencil game"/>
              </a:rPr>
              <a:t>paper-and-pencil game</a:t>
            </a:r>
            <a:r>
              <a:rPr lang="en-US" altLang="zh-CN" sz="2800" dirty="0"/>
              <a:t> for two players, </a:t>
            </a:r>
            <a:r>
              <a:rPr lang="en-US" altLang="zh-CN" sz="2800" i="1" dirty="0"/>
              <a:t>X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O</a:t>
            </a:r>
            <a:r>
              <a:rPr lang="en-US" altLang="zh-CN" sz="2800" dirty="0"/>
              <a:t>,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O</a:t>
            </a:r>
            <a:r>
              <a:rPr lang="en-US" altLang="zh-CN" sz="2800" dirty="0"/>
              <a:t> take turns marking the spaces in a 3×3 grid.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The player who succeeds in placing three of their marks in a horizontal, vertical, or diagonal row wins the game.</a:t>
            </a:r>
            <a:r>
              <a:rPr lang="en-US" altLang="zh-CN" sz="2800" b="1" dirty="0">
                <a:ea typeface="宋体" pitchFamily="2" charset="-122"/>
              </a:rPr>
              <a:t> </a:t>
            </a:r>
            <a:br>
              <a:rPr lang="zh-CN" altLang="en-US" sz="2800" b="1" dirty="0">
                <a:ea typeface="宋体" pitchFamily="2" charset="-122"/>
              </a:rPr>
            </a:br>
            <a:endParaRPr lang="zh-CN" altLang="en-US" sz="28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331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Tic-Tac-Toe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 example game is won by the first player, 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83" y="1905001"/>
            <a:ext cx="8767261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211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        Tic-Tac-Toe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4800600" cy="477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00200" y="1447801"/>
            <a:ext cx="3276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The game tree for tic-tac-toe is extremely large and cannot be drawn </a:t>
            </a:r>
            <a:r>
              <a:rPr lang="en-US" altLang="zh-CN" sz="3200" dirty="0" err="1"/>
              <a:t>here.We</a:t>
            </a:r>
            <a:r>
              <a:rPr lang="en-US" altLang="zh-CN" sz="3200" dirty="0"/>
              <a:t> show a portion of the game tree.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327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Tic-Tac-Toe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455296"/>
            <a:ext cx="4886325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52600" y="1600201"/>
            <a:ext cx="388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a subtree of this game tree leading to  terminal positions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69584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9AE24-B1BE-4B4E-B3BA-20E48B99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历史上的考题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AFC83-BB8C-42FE-B75C-F55ED152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画出</a:t>
            </a:r>
            <a:r>
              <a:rPr lang="en-US" altLang="zh-CN" dirty="0"/>
              <a:t> </a:t>
            </a:r>
            <a:r>
              <a:rPr lang="en-US" altLang="zh-CN" dirty="0" err="1"/>
              <a:t>Nim</a:t>
            </a:r>
            <a:r>
              <a:rPr lang="en-US" altLang="zh-CN" dirty="0"/>
              <a:t> </a:t>
            </a:r>
            <a:r>
              <a:rPr lang="zh-CN" altLang="en-US" dirty="0"/>
              <a:t>的博弈树</a:t>
            </a:r>
            <a:r>
              <a:rPr lang="en-US" altLang="zh-CN" dirty="0"/>
              <a:t>, </a:t>
            </a:r>
            <a:r>
              <a:rPr lang="zh-CN" altLang="en-US" dirty="0"/>
              <a:t>初始情况石头个数</a:t>
            </a:r>
            <a:r>
              <a:rPr lang="en-US" altLang="zh-CN" dirty="0"/>
              <a:t>2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 dirty="0"/>
              <a:t>，</a:t>
            </a:r>
            <a:r>
              <a:rPr lang="en-US" altLang="zh-CN" dirty="0"/>
              <a:t>3. </a:t>
            </a:r>
            <a:r>
              <a:rPr lang="zh-CN" altLang="en-US" dirty="0"/>
              <a:t>计算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value of the tree.</a:t>
            </a:r>
          </a:p>
          <a:p>
            <a:endParaRPr lang="en-US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使用博弈树描述囚徒困境</a:t>
            </a:r>
            <a:endParaRPr lang="en-US" altLang="zh-CN" dirty="0"/>
          </a:p>
          <a:p>
            <a:r>
              <a:rPr lang="zh-CN" altLang="en-US" sz="2400" dirty="0"/>
              <a:t>两个共谋犯罪的人</a:t>
            </a:r>
            <a:r>
              <a:rPr lang="en-US" altLang="zh-CN" sz="2400" dirty="0"/>
              <a:t>AB</a:t>
            </a:r>
            <a:r>
              <a:rPr lang="zh-CN" altLang="en-US" sz="2400" dirty="0"/>
              <a:t>被关入监狱，不能互相沟通情况。如果两个人都不揭发对方，则由于证据不确定，每个人都坐牢一年；若一人揭发，而另一人沉默，则揭发者因为立功而立即获释，沉默者因不合作而入狱十年；若互相揭发，则因证据确凿，二者都判刑八年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E7F63-7B91-4F3C-9D3F-A1C3245C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612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A254A-EDA1-42D6-8727-30EB219B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4CD1C-C8AC-4648-A5D6-33DBB684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 17, 19(a)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59B91-6119-49A3-BFA6-031EDBDC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50961-516F-4DF2-BC5E-2C5639C9D63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676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C2134-B704-4A5C-9272-7FC9011AFF6F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ea typeface="宋体" pitchFamily="2" charset="-122"/>
              </a:rPr>
              <a:t>会下井字棋的机器人 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7010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278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DD6CA-9673-4CC5-840C-A6EAA5DB0AFD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8077200" y="6553201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4406DD6-3511-4200-BB1A-F698CC779C0E}" type="slidenum">
              <a:rPr lang="en-US" altLang="zh-CN" sz="1200">
                <a:latin typeface="+mn-lt"/>
              </a:rPr>
              <a:pPr algn="r">
                <a:defRPr/>
              </a:pPr>
              <a:t>39</a:t>
            </a:fld>
            <a:endParaRPr lang="en-US" altLang="zh-CN" sz="1200">
              <a:latin typeface="+mn-lt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1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2743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10.2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D1F7A-83AC-403F-9D23-5CE701E5E819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§9.2: Applications of Trees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Binary search trees</a:t>
            </a:r>
          </a:p>
          <a:p>
            <a:pPr lvl="1"/>
            <a:r>
              <a:rPr lang="en-US" altLang="zh-CN" b="1" dirty="0">
                <a:ea typeface="宋体" pitchFamily="2" charset="-122"/>
              </a:rPr>
              <a:t>A simple data structure for sorted lists</a:t>
            </a:r>
          </a:p>
          <a:p>
            <a:r>
              <a:rPr lang="en-US" altLang="zh-CN" b="1" dirty="0">
                <a:ea typeface="宋体" pitchFamily="2" charset="-122"/>
              </a:rPr>
              <a:t>Decision trees</a:t>
            </a:r>
          </a:p>
          <a:p>
            <a:pPr lvl="1"/>
            <a:r>
              <a:rPr lang="en-US" altLang="zh-CN" b="1" dirty="0">
                <a:ea typeface="宋体" pitchFamily="2" charset="-122"/>
              </a:rPr>
              <a:t>Minimum comparisons in sorting algorithms</a:t>
            </a:r>
          </a:p>
          <a:p>
            <a:r>
              <a:rPr lang="en-US" altLang="zh-CN" b="1" dirty="0">
                <a:ea typeface="宋体" pitchFamily="2" charset="-122"/>
              </a:rPr>
              <a:t>Prefix codes</a:t>
            </a:r>
          </a:p>
          <a:p>
            <a:pPr lvl="1"/>
            <a:r>
              <a:rPr lang="en-US" altLang="zh-CN" b="1" dirty="0">
                <a:ea typeface="宋体" pitchFamily="2" charset="-122"/>
              </a:rPr>
              <a:t>Huffman coding</a:t>
            </a:r>
          </a:p>
          <a:p>
            <a:r>
              <a:rPr lang="en-US" altLang="zh-CN" b="1" dirty="0">
                <a:ea typeface="宋体" pitchFamily="2" charset="-122"/>
              </a:rPr>
              <a:t>Game trees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E6C57-3D1D-4ED1-9D6C-26A148359895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4212F09C-89E8-4793-87E4-3FC4C3FB26D2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5</a:t>
            </a:fld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3505200" y="2819400"/>
            <a:ext cx="5029200" cy="2438400"/>
            <a:chOff x="1997" y="1314"/>
            <a:chExt cx="1889" cy="1009"/>
          </a:xfrm>
        </p:grpSpPr>
        <p:grpSp>
          <p:nvGrpSpPr>
            <p:cNvPr id="717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3352800"/>
            <a:ext cx="31242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宋体" pitchFamily="2" charset="-122"/>
              </a:rPr>
              <a:t>Binary Searching 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BA37C-1076-4E7B-B44A-2EA93DBCD2D9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Binary Search Trees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 representation for sorted sets of items.</a:t>
            </a:r>
          </a:p>
          <a:p>
            <a:pPr lvl="1"/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Supports the following operations in </a:t>
            </a:r>
            <a:r>
              <a:rPr lang="el-GR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(log 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 average-case time:</a:t>
            </a:r>
          </a:p>
          <a:p>
            <a:pPr lvl="2"/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Searching for an existing item.</a:t>
            </a:r>
          </a:p>
          <a:p>
            <a:pPr lvl="2"/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Inserting a new item, if not already present.</a:t>
            </a:r>
          </a:p>
          <a:p>
            <a:pPr lvl="1"/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Supports printing out all items in </a:t>
            </a:r>
            <a:r>
              <a:rPr lang="el-GR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 time.</a:t>
            </a:r>
          </a:p>
          <a:p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Note that inserting into a plain sequence 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000" b="1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would instead take </a:t>
            </a:r>
            <a:r>
              <a:rPr lang="el-GR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worst-case time.</a:t>
            </a:r>
            <a:endParaRPr lang="el-GR" altLang="zh-CN" sz="3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CD2D7-A115-4E5D-B228-BBBD9159F519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172200" y="1981200"/>
            <a:ext cx="3962400" cy="411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Binary Search Tree Format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419226"/>
            <a:ext cx="42672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Items are stored at individual tree nodes.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</a:rPr>
              <a:t>We arrange for the tree to always obey this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invariant: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For every item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Every node in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’s left subtree is less than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Every node in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’s right subtree is greater than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7772400" y="22098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7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7162800" y="3124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3</a:t>
            </a:r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8458200" y="31242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12</a:t>
            </a:r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6705600" y="41910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1</a:t>
            </a:r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7543800" y="41910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5</a:t>
            </a:r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8382000" y="41910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9</a:t>
            </a:r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9220200" y="41910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66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15</a:t>
            </a: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6477000" y="52578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0</a:t>
            </a:r>
          </a:p>
        </p:txBody>
      </p: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7162800" y="52578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2</a:t>
            </a:r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8077200" y="52578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8</a:t>
            </a:r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8763000" y="5257800"/>
            <a:ext cx="533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Times New Roman" pitchFamily="18" charset="0"/>
              </a:rPr>
              <a:t>11</a:t>
            </a:r>
          </a:p>
        </p:txBody>
      </p:sp>
      <p:cxnSp>
        <p:nvCxnSpPr>
          <p:cNvPr id="9233" name="AutoShape 16"/>
          <p:cNvCxnSpPr>
            <a:cxnSpLocks noChangeShapeType="1"/>
            <a:stCxn id="9222" idx="3"/>
            <a:endCxn id="9223" idx="7"/>
          </p:cNvCxnSpPr>
          <p:nvPr/>
        </p:nvCxnSpPr>
        <p:spPr bwMode="auto">
          <a:xfrm flipH="1">
            <a:off x="7618414" y="2665414"/>
            <a:ext cx="231775" cy="536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7"/>
          <p:cNvCxnSpPr>
            <a:cxnSpLocks noChangeShapeType="1"/>
            <a:stCxn id="9222" idx="5"/>
            <a:endCxn id="9224" idx="1"/>
          </p:cNvCxnSpPr>
          <p:nvPr/>
        </p:nvCxnSpPr>
        <p:spPr bwMode="auto">
          <a:xfrm>
            <a:off x="8228014" y="2665414"/>
            <a:ext cx="307975" cy="536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24" idx="4"/>
            <a:endCxn id="9227" idx="0"/>
          </p:cNvCxnSpPr>
          <p:nvPr/>
        </p:nvCxnSpPr>
        <p:spPr bwMode="auto">
          <a:xfrm flipH="1">
            <a:off x="8648700" y="3657600"/>
            <a:ext cx="762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19"/>
          <p:cNvCxnSpPr>
            <a:cxnSpLocks noChangeShapeType="1"/>
            <a:stCxn id="9224" idx="5"/>
            <a:endCxn id="9228" idx="1"/>
          </p:cNvCxnSpPr>
          <p:nvPr/>
        </p:nvCxnSpPr>
        <p:spPr bwMode="auto">
          <a:xfrm>
            <a:off x="8913814" y="3579814"/>
            <a:ext cx="384175" cy="688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0"/>
          <p:cNvCxnSpPr>
            <a:cxnSpLocks noChangeShapeType="1"/>
            <a:stCxn id="9227" idx="5"/>
            <a:endCxn id="9232" idx="0"/>
          </p:cNvCxnSpPr>
          <p:nvPr/>
        </p:nvCxnSpPr>
        <p:spPr bwMode="auto">
          <a:xfrm>
            <a:off x="8837614" y="4646614"/>
            <a:ext cx="192087" cy="611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1"/>
          <p:cNvCxnSpPr>
            <a:cxnSpLocks noChangeShapeType="1"/>
            <a:stCxn id="9227" idx="3"/>
            <a:endCxn id="9231" idx="0"/>
          </p:cNvCxnSpPr>
          <p:nvPr/>
        </p:nvCxnSpPr>
        <p:spPr bwMode="auto">
          <a:xfrm flipH="1">
            <a:off x="8343900" y="4646614"/>
            <a:ext cx="115888" cy="611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2"/>
          <p:cNvCxnSpPr>
            <a:cxnSpLocks noChangeShapeType="1"/>
            <a:stCxn id="9223" idx="5"/>
            <a:endCxn id="9226" idx="0"/>
          </p:cNvCxnSpPr>
          <p:nvPr/>
        </p:nvCxnSpPr>
        <p:spPr bwMode="auto">
          <a:xfrm>
            <a:off x="7618414" y="3579814"/>
            <a:ext cx="192087" cy="611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23" idx="3"/>
            <a:endCxn id="9225" idx="0"/>
          </p:cNvCxnSpPr>
          <p:nvPr/>
        </p:nvCxnSpPr>
        <p:spPr bwMode="auto">
          <a:xfrm flipH="1">
            <a:off x="6972300" y="3579814"/>
            <a:ext cx="268288" cy="611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4"/>
          <p:cNvCxnSpPr>
            <a:cxnSpLocks noChangeShapeType="1"/>
            <a:stCxn id="9225" idx="3"/>
            <a:endCxn id="9229" idx="0"/>
          </p:cNvCxnSpPr>
          <p:nvPr/>
        </p:nvCxnSpPr>
        <p:spPr bwMode="auto">
          <a:xfrm flipH="1">
            <a:off x="6743700" y="4646614"/>
            <a:ext cx="39688" cy="611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5"/>
          <p:cNvCxnSpPr>
            <a:cxnSpLocks noChangeShapeType="1"/>
            <a:stCxn id="9225" idx="5"/>
            <a:endCxn id="9230" idx="0"/>
          </p:cNvCxnSpPr>
          <p:nvPr/>
        </p:nvCxnSpPr>
        <p:spPr bwMode="auto">
          <a:xfrm>
            <a:off x="7161214" y="4646614"/>
            <a:ext cx="268287" cy="611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6270626" y="2057400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6D1A-EBB1-42FF-953E-0F312B29A304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Recursive Binary Tree Insert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procedure insert(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binary tree,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item)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:= root[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= null then begin 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root[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 :=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 return “Done” end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else if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return “Already present”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else if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 &lt; v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then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return insert(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leftSubtree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else {must be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&gt;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}</a:t>
            </a:r>
            <a:b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return insert(rightSubtree[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A1800-9250-4645-9E9F-368271239C03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</a:t>
            </a:r>
          </a:p>
        </p:txBody>
      </p:sp>
      <p:sp>
        <p:nvSpPr>
          <p:cNvPr id="340996" name="Oval 4"/>
          <p:cNvSpPr>
            <a:spLocks noChangeArrowheads="1"/>
          </p:cNvSpPr>
          <p:nvPr/>
        </p:nvSpPr>
        <p:spPr bwMode="auto">
          <a:xfrm>
            <a:off x="3657600" y="1905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124200" y="12954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Mathematics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 flipH="1" flipV="1">
            <a:off x="3810000" y="2057400"/>
            <a:ext cx="6858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999" name="Oval 7"/>
          <p:cNvSpPr>
            <a:spLocks noChangeArrowheads="1"/>
          </p:cNvSpPr>
          <p:nvPr/>
        </p:nvSpPr>
        <p:spPr bwMode="auto">
          <a:xfrm>
            <a:off x="4419600" y="2590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553200" y="12192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1 Physics &gt; Mathematics</a:t>
            </a: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4800600" y="24384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Physics</a:t>
            </a:r>
          </a:p>
        </p:txBody>
      </p:sp>
      <p:sp>
        <p:nvSpPr>
          <p:cNvPr id="341002" name="Rectangle 10"/>
          <p:cNvSpPr>
            <a:spLocks noChangeArrowheads="1"/>
          </p:cNvSpPr>
          <p:nvPr/>
        </p:nvSpPr>
        <p:spPr bwMode="auto">
          <a:xfrm>
            <a:off x="6553200" y="17526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2 Geog.&lt;Math.</a:t>
            </a: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 flipV="1">
            <a:off x="3200400" y="2133600"/>
            <a:ext cx="5334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04" name="Oval 12"/>
          <p:cNvSpPr>
            <a:spLocks noChangeArrowheads="1"/>
          </p:cNvSpPr>
          <p:nvPr/>
        </p:nvSpPr>
        <p:spPr bwMode="auto">
          <a:xfrm>
            <a:off x="3048000" y="2590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1524000" y="21336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Geography</a:t>
            </a:r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6553200" y="2286000"/>
            <a:ext cx="365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3 Zoology &gt; Math.</a:t>
            </a:r>
          </a:p>
          <a:p>
            <a:pPr eaLnBrk="1" hangingPunct="1"/>
            <a:r>
              <a:rPr lang="en-US" altLang="zh-CN" sz="2800" b="1">
                <a:latin typeface="Times New Roman" pitchFamily="18" charset="0"/>
              </a:rPr>
              <a:t>   Zoology &gt; Physics</a:t>
            </a:r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 flipH="1" flipV="1">
            <a:off x="4572000" y="2819400"/>
            <a:ext cx="3810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11" name="Oval 19"/>
          <p:cNvSpPr>
            <a:spLocks noChangeArrowheads="1"/>
          </p:cNvSpPr>
          <p:nvPr/>
        </p:nvSpPr>
        <p:spPr bwMode="auto">
          <a:xfrm>
            <a:off x="4800600" y="3505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5105400" y="3352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Zoology</a:t>
            </a:r>
          </a:p>
        </p:txBody>
      </p:sp>
      <p:sp>
        <p:nvSpPr>
          <p:cNvPr id="341013" name="Rectangle 21"/>
          <p:cNvSpPr>
            <a:spLocks noChangeArrowheads="1"/>
          </p:cNvSpPr>
          <p:nvPr/>
        </p:nvSpPr>
        <p:spPr bwMode="auto">
          <a:xfrm>
            <a:off x="6553200" y="3276600"/>
            <a:ext cx="365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4 Mete. &gt; Math.</a:t>
            </a:r>
          </a:p>
          <a:p>
            <a:pPr eaLnBrk="1" hangingPunct="1"/>
            <a:r>
              <a:rPr lang="en-US" altLang="zh-CN" sz="2800" b="1">
                <a:latin typeface="Times New Roman" pitchFamily="18" charset="0"/>
              </a:rPr>
              <a:t>   Mete. &lt; Physics</a:t>
            </a:r>
          </a:p>
        </p:txBody>
      </p:sp>
      <p:sp>
        <p:nvSpPr>
          <p:cNvPr id="341014" name="Line 22"/>
          <p:cNvSpPr>
            <a:spLocks noChangeShapeType="1"/>
          </p:cNvSpPr>
          <p:nvPr/>
        </p:nvSpPr>
        <p:spPr bwMode="auto">
          <a:xfrm flipV="1">
            <a:off x="4114800" y="2819400"/>
            <a:ext cx="3810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15" name="Oval 23"/>
          <p:cNvSpPr>
            <a:spLocks noChangeArrowheads="1"/>
          </p:cNvSpPr>
          <p:nvPr/>
        </p:nvSpPr>
        <p:spPr bwMode="auto">
          <a:xfrm>
            <a:off x="3962400" y="3505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3124200" y="38100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Meteorology</a:t>
            </a:r>
          </a:p>
        </p:txBody>
      </p:sp>
      <p:sp>
        <p:nvSpPr>
          <p:cNvPr id="341018" name="Rectangle 26"/>
          <p:cNvSpPr>
            <a:spLocks noChangeArrowheads="1"/>
          </p:cNvSpPr>
          <p:nvPr/>
        </p:nvSpPr>
        <p:spPr bwMode="auto">
          <a:xfrm>
            <a:off x="6553200" y="4191000"/>
            <a:ext cx="365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5 Geol. &lt; Math.</a:t>
            </a:r>
          </a:p>
          <a:p>
            <a:pPr eaLnBrk="1" hangingPunct="1"/>
            <a:r>
              <a:rPr lang="en-US" altLang="zh-CN" sz="2800" b="1">
                <a:latin typeface="Times New Roman" pitchFamily="18" charset="0"/>
              </a:rPr>
              <a:t>   Geol. &gt; Geog.</a:t>
            </a:r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 flipH="1" flipV="1">
            <a:off x="3200400" y="2819400"/>
            <a:ext cx="3810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20" name="Oval 28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1021" name="Text Box 29"/>
          <p:cNvSpPr txBox="1">
            <a:spLocks noChangeArrowheads="1"/>
          </p:cNvSpPr>
          <p:nvPr/>
        </p:nvSpPr>
        <p:spPr bwMode="auto">
          <a:xfrm>
            <a:off x="2057400" y="3352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Geology</a:t>
            </a:r>
          </a:p>
        </p:txBody>
      </p:sp>
      <p:sp>
        <p:nvSpPr>
          <p:cNvPr id="341022" name="Rectangle 30"/>
          <p:cNvSpPr>
            <a:spLocks noChangeArrowheads="1"/>
          </p:cNvSpPr>
          <p:nvPr/>
        </p:nvSpPr>
        <p:spPr bwMode="auto">
          <a:xfrm>
            <a:off x="6553200" y="4997450"/>
            <a:ext cx="3657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6 Psyc. &gt; Math.</a:t>
            </a:r>
          </a:p>
          <a:p>
            <a:pPr eaLnBrk="1" hangingPunct="1"/>
            <a:r>
              <a:rPr lang="en-US" altLang="zh-CN" sz="2800" b="1">
                <a:latin typeface="Times New Roman" pitchFamily="18" charset="0"/>
              </a:rPr>
              <a:t>   Psyc. &gt; Phys.</a:t>
            </a:r>
          </a:p>
          <a:p>
            <a:pPr eaLnBrk="1" hangingPunct="1"/>
            <a:r>
              <a:rPr lang="en-US" altLang="zh-CN" sz="2800" b="1">
                <a:latin typeface="Times New Roman" pitchFamily="18" charset="0"/>
              </a:rPr>
              <a:t>   Psyc. &lt; Zoology</a:t>
            </a:r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 flipV="1">
            <a:off x="4572000" y="3810000"/>
            <a:ext cx="3810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1024" name="Oval 32"/>
          <p:cNvSpPr>
            <a:spLocks noChangeArrowheads="1"/>
          </p:cNvSpPr>
          <p:nvPr/>
        </p:nvSpPr>
        <p:spPr bwMode="auto">
          <a:xfrm>
            <a:off x="4419600" y="4495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3581400" y="48006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Psychology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animBg="1"/>
      <p:bldP spid="340997" grpId="0"/>
      <p:bldP spid="340998" grpId="0" animBg="1"/>
      <p:bldP spid="340999" grpId="0" animBg="1"/>
      <p:bldP spid="341000" grpId="0"/>
      <p:bldP spid="341001" grpId="0"/>
      <p:bldP spid="341002" grpId="0"/>
      <p:bldP spid="341003" grpId="0" animBg="1"/>
      <p:bldP spid="341004" grpId="0" animBg="1"/>
      <p:bldP spid="341005" grpId="0"/>
      <p:bldP spid="341009" grpId="0"/>
      <p:bldP spid="341010" grpId="0" animBg="1"/>
      <p:bldP spid="341011" grpId="0" animBg="1"/>
      <p:bldP spid="341012" grpId="0"/>
      <p:bldP spid="341013" grpId="0"/>
      <p:bldP spid="341014" grpId="0" animBg="1"/>
      <p:bldP spid="341015" grpId="0" animBg="1"/>
      <p:bldP spid="341016" grpId="0"/>
      <p:bldP spid="341018" grpId="0"/>
      <p:bldP spid="341019" grpId="0" animBg="1"/>
      <p:bldP spid="341020" grpId="0" animBg="1"/>
      <p:bldP spid="341021" grpId="0"/>
      <p:bldP spid="341022" grpId="0"/>
      <p:bldP spid="341023" grpId="0" animBg="1"/>
      <p:bldP spid="341024" grpId="0" animBg="1"/>
      <p:bldP spid="341025" grpId="0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4439</TotalTime>
  <Words>1577</Words>
  <Application>Microsoft Office PowerPoint</Application>
  <PresentationFormat>宽屏</PresentationFormat>
  <Paragraphs>238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Dotum</vt:lpstr>
      <vt:lpstr>Euclid</vt:lpstr>
      <vt:lpstr>宋体</vt:lpstr>
      <vt:lpstr>Arial</vt:lpstr>
      <vt:lpstr>Arial Black</vt:lpstr>
      <vt:lpstr>Cambria Math</vt:lpstr>
      <vt:lpstr>MT Extra</vt:lpstr>
      <vt:lpstr>Symbol</vt:lpstr>
      <vt:lpstr>Times New Roman</vt:lpstr>
      <vt:lpstr>Verdana</vt:lpstr>
      <vt:lpstr>Wingdings</vt:lpstr>
      <vt:lpstr>sample</vt:lpstr>
      <vt:lpstr>Discrete Mathematics</vt:lpstr>
      <vt:lpstr>PowerPoint 演示文稿</vt:lpstr>
      <vt:lpstr>Contents</vt:lpstr>
      <vt:lpstr>§9.2: Applications of Trees</vt:lpstr>
      <vt:lpstr>PowerPoint 演示文稿</vt:lpstr>
      <vt:lpstr>Binary Search Trees</vt:lpstr>
      <vt:lpstr>Binary Search Tree Format</vt:lpstr>
      <vt:lpstr>Recursive Binary Tree Insert</vt:lpstr>
      <vt:lpstr>Example 1</vt:lpstr>
      <vt:lpstr>PowerPoint 演示文稿</vt:lpstr>
      <vt:lpstr>Decision Trees (pp. 646-649)</vt:lpstr>
      <vt:lpstr>Coin-Weighing Problem</vt:lpstr>
      <vt:lpstr>As a Decision-Tree Problem</vt:lpstr>
      <vt:lpstr>Applying the Tree Height Theorem</vt:lpstr>
      <vt:lpstr>PowerPoint 演示文稿</vt:lpstr>
      <vt:lpstr>A Decision Tree for Sorting</vt:lpstr>
      <vt:lpstr>Theorem 1</vt:lpstr>
      <vt:lpstr>Proof of Theorem 1</vt:lpstr>
      <vt:lpstr>PowerPoint 演示文稿</vt:lpstr>
      <vt:lpstr>Game Trees</vt:lpstr>
      <vt:lpstr>Nim</vt:lpstr>
      <vt:lpstr>PowerPoint 演示文稿</vt:lpstr>
      <vt:lpstr>Game Trees</vt:lpstr>
      <vt:lpstr>PowerPoint 演示文稿</vt:lpstr>
      <vt:lpstr>Game Trees</vt:lpstr>
      <vt:lpstr>PowerPoint 演示文稿</vt:lpstr>
      <vt:lpstr>Game Trees</vt:lpstr>
      <vt:lpstr>Theorem of Game Trees</vt:lpstr>
      <vt:lpstr>Theorem of Game Trees</vt:lpstr>
      <vt:lpstr>PowerPoint 演示文稿</vt:lpstr>
      <vt:lpstr>PowerPoint 演示文稿</vt:lpstr>
      <vt:lpstr>Tic-Tac-Toe</vt:lpstr>
      <vt:lpstr>Tic-Tac-Toe</vt:lpstr>
      <vt:lpstr>         Tic-Tac-Toe</vt:lpstr>
      <vt:lpstr>Tic-Tac-Toe</vt:lpstr>
      <vt:lpstr>历史上的考题</vt:lpstr>
      <vt:lpstr>作业</vt:lpstr>
      <vt:lpstr>会下井字棋的机器人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教育技术中心</cp:lastModifiedBy>
  <cp:revision>668</cp:revision>
  <cp:lastPrinted>1601-01-01T00:00:00Z</cp:lastPrinted>
  <dcterms:created xsi:type="dcterms:W3CDTF">1601-01-01T00:00:00Z</dcterms:created>
  <dcterms:modified xsi:type="dcterms:W3CDTF">2021-12-08T02:40:34Z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