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7" r:id="rId2"/>
    <p:sldId id="258" r:id="rId3"/>
    <p:sldId id="259" r:id="rId4"/>
    <p:sldId id="271" r:id="rId5"/>
    <p:sldId id="360" r:id="rId6"/>
    <p:sldId id="361" r:id="rId7"/>
    <p:sldId id="392" r:id="rId8"/>
    <p:sldId id="363" r:id="rId9"/>
    <p:sldId id="364" r:id="rId10"/>
    <p:sldId id="365" r:id="rId11"/>
    <p:sldId id="366" r:id="rId12"/>
    <p:sldId id="393" r:id="rId13"/>
    <p:sldId id="394" r:id="rId14"/>
    <p:sldId id="395" r:id="rId15"/>
    <p:sldId id="396" r:id="rId16"/>
    <p:sldId id="372" r:id="rId17"/>
    <p:sldId id="368" r:id="rId18"/>
    <p:sldId id="406" r:id="rId19"/>
    <p:sldId id="397" r:id="rId20"/>
    <p:sldId id="398" r:id="rId21"/>
    <p:sldId id="399" r:id="rId22"/>
    <p:sldId id="400" r:id="rId23"/>
    <p:sldId id="373" r:id="rId24"/>
    <p:sldId id="370" r:id="rId25"/>
    <p:sldId id="407" r:id="rId26"/>
    <p:sldId id="371" r:id="rId27"/>
    <p:sldId id="374" r:id="rId28"/>
    <p:sldId id="375" r:id="rId29"/>
    <p:sldId id="376" r:id="rId30"/>
    <p:sldId id="401" r:id="rId31"/>
    <p:sldId id="378" r:id="rId32"/>
    <p:sldId id="379" r:id="rId33"/>
    <p:sldId id="380" r:id="rId34"/>
    <p:sldId id="381" r:id="rId35"/>
    <p:sldId id="402" r:id="rId36"/>
    <p:sldId id="403" r:id="rId37"/>
    <p:sldId id="383" r:id="rId38"/>
    <p:sldId id="384" r:id="rId39"/>
    <p:sldId id="404" r:id="rId40"/>
    <p:sldId id="405" r:id="rId41"/>
    <p:sldId id="386" r:id="rId42"/>
    <p:sldId id="408" r:id="rId43"/>
    <p:sldId id="387" r:id="rId44"/>
    <p:sldId id="409" r:id="rId45"/>
    <p:sldId id="410" r:id="rId46"/>
    <p:sldId id="388" r:id="rId47"/>
    <p:sldId id="303" r:id="rId4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6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9CB5C5-8F40-4269-ADAF-F2139CEA4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02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3048000" y="0"/>
            <a:ext cx="3048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9464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6197600" y="0"/>
            <a:ext cx="29464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9245600" y="0"/>
            <a:ext cx="29464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667" y="2514601"/>
            <a:ext cx="23537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048000" y="3048000"/>
            <a:ext cx="89408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48000" y="3886200"/>
            <a:ext cx="8959851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09600" y="6551613"/>
            <a:ext cx="2844800" cy="169862"/>
          </a:xfrm>
        </p:spPr>
        <p:txBody>
          <a:bodyPr/>
          <a:lstStyle>
            <a:lvl1pPr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fld id="{7C140AEA-DFB8-4B9E-A5E1-6A0E3D438156}" type="datetime1">
              <a:rPr lang="zh-CN" altLang="en-US"/>
              <a:pPr>
                <a:defRPr/>
              </a:pPr>
              <a:t>2021/12/8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165600" y="6553201"/>
            <a:ext cx="3860800" cy="168275"/>
          </a:xfrm>
        </p:spPr>
        <p:txBody>
          <a:bodyPr/>
          <a:lstStyle>
            <a:lvl1pPr algn="ctr"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8737600" y="6553201"/>
            <a:ext cx="28448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F209AB9B-6C9C-45AE-AEE5-1FDE0FAB2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75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E915-F03C-4DE0-A51F-3B64E8664588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62612-C37F-42C1-9B87-35158889B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31838"/>
            <a:ext cx="27432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0264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637F-B650-4CD4-859E-07FC4E23E1EF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5CB94-3816-4464-9515-5C893A763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1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419225"/>
            <a:ext cx="53848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5414"/>
            <a:ext cx="53848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0729D-97AE-4A73-9205-F16495FA17A8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1FAA9-3F2B-472A-9A3B-39E268A28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24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19225"/>
            <a:ext cx="109728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8D3B-2012-43D6-8F83-B1A53EAE8366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299-B705-482D-8E6C-56AE72DCB5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3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419225"/>
            <a:ext cx="109728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3CF63-6197-44CC-980C-5EF72ABAC944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76C2-1BF5-401A-8D73-4B5ED927D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9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645C9-95A4-46D3-876F-F29336CABAF2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6B1F-E309-46B0-BE33-26BDE263F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5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A570C-B2BD-4EB8-B937-024237148A50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C8EDF-8462-48D9-BFBA-B5089EED2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19225"/>
            <a:ext cx="53848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77DF-5AAF-4365-ABAF-FB17A141A665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A9D38-B0D6-4FF0-B20E-F240FFB1F9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9558F-A131-4A94-9B60-D21DD9D0A3CF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5F4C2-0C96-4FE5-A04B-B263AC3C0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0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8F8E5-9714-49D8-B70B-C74DC27908F4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5D552-6C79-4D55-ACC5-8FF3F7D88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85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067D-B60F-4364-AE2B-D37B871E7303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A1B44-A96D-4994-B4D9-7F379EEA1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98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06F0-3917-44B1-9AA1-472777544E47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2F2D-F2F0-48E4-BDC4-C852FF26E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7826E-B6E6-4422-B2A2-746D799E3C44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B5FFF-469F-465A-9B53-7060FA1BEC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789518" y="0"/>
            <a:ext cx="2755900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3640667" y="0"/>
            <a:ext cx="2851151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6584951" y="0"/>
            <a:ext cx="2755900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9436101" y="0"/>
            <a:ext cx="27559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609600" y="6477000"/>
            <a:ext cx="115824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9225"/>
            <a:ext cx="109728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61126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B5BE363A-8025-4660-87B3-0054F92566DC}" type="datetime1">
              <a:rPr lang="zh-CN" altLang="en-US"/>
              <a:pPr>
                <a:defRPr/>
              </a:pPr>
              <a:t>2021/12/8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23200" y="64770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5600" y="64770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F38FA3F1-C3C6-47CB-B277-EB7BC0A12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977901" y="731838"/>
            <a:ext cx="104013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9855200" y="76201"/>
            <a:ext cx="23537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F9B6F-EDC9-4A7F-BDA2-B5676A0A7F02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5940F29-D74F-4D42-8965-194747962F1D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A984-78BF-4064-A337-E199A356C1A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Preorder Traversal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6005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1: Let T be an ordered rooted tree with root r.</a:t>
            </a:r>
          </a:p>
          <a:p>
            <a:pPr lvl="1"/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T consists only of r, then r is the preorder traversal of T.</a:t>
            </a:r>
          </a:p>
          <a:p>
            <a:pPr lvl="1"/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Otherwise, suppose that T1,T2,…,Tn are the subtree at r from left to right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T.The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preorder traversal begins by visiting r.</a:t>
            </a:r>
            <a:endParaRPr lang="el-GR" altLang="zh-CN" sz="31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47EBA-1856-4DDB-9B3B-D3DE83D7CA5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Preorder Traversal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6005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continues by traveling T1 in preorder, then T2 in preorder, then T2 in preorder, and so on, until Tn is traversed in preorder.</a:t>
            </a:r>
            <a:endParaRPr lang="el-GR" altLang="zh-CN" sz="35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5486400" y="3352800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H="1">
            <a:off x="3276600" y="3581400"/>
            <a:ext cx="22860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2743200" y="4419600"/>
            <a:ext cx="1066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/>
              <a:t>T1</a:t>
            </a: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4495800" y="4419600"/>
            <a:ext cx="1066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/>
              <a:t>T2</a:t>
            </a: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5029200" y="3657600"/>
            <a:ext cx="6858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6172200" y="4805364"/>
            <a:ext cx="946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>
                <a:solidFill>
                  <a:srgbClr val="000000"/>
                </a:solidFill>
              </a:rPr>
              <a:t>……</a:t>
            </a:r>
            <a:endParaRPr lang="zh-CN" altLang="en-US" sz="3000" b="1">
              <a:solidFill>
                <a:srgbClr val="000000"/>
              </a:solidFill>
            </a:endParaRP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5791200" y="3581400"/>
            <a:ext cx="2667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8001000" y="4495800"/>
            <a:ext cx="1066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/>
              <a:t>Tn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5943601" y="3124201"/>
            <a:ext cx="220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Step1: Visit r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0701" name="Rectangle 13"/>
          <p:cNvSpPr>
            <a:spLocks noChangeArrowheads="1"/>
          </p:cNvSpPr>
          <p:nvPr/>
        </p:nvSpPr>
        <p:spPr bwMode="auto">
          <a:xfrm>
            <a:off x="2133600" y="5867401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Step2: Visit T1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4724400" y="5867401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Step3: Visit T2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7924801" y="5867401"/>
            <a:ext cx="258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Step n: Visit Tn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0" grpId="0"/>
      <p:bldP spid="370701" grpId="0"/>
      <p:bldP spid="370702" grpId="0"/>
      <p:bldP spid="3707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84458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7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503734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53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694762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1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57400"/>
            <a:ext cx="785801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1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76CC-3AE6-4724-8B61-12254ADE1075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Algorithm 1: Preorder Traversal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5210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Procedure preorder (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T: ordered rooted tree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: = root of 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 r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each child c of r from left to right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T(c) : =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subtree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with c as its root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preorder(T(c))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 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04539-CE9F-43AA-9FE5-750ACCAC134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Inorder</a:t>
            </a:r>
            <a:r>
              <a:rPr lang="en-US" altLang="zh-CN" dirty="0">
                <a:ea typeface="宋体" pitchFamily="2" charset="-122"/>
              </a:rPr>
              <a:t> Traversal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5210175"/>
          </a:xfrm>
        </p:spPr>
        <p:txBody>
          <a:bodyPr/>
          <a:lstStyle/>
          <a:p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2: Let T be an ordered rooted tree with root r.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T consists only of r, then r is the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traversal of T.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Otherwise, suppose that T1,T2,…,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Tn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the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subtree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at r from left to right.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traversal </a:t>
            </a:r>
            <a:r>
              <a:rPr lang="en-US" altLang="zh-CN" sz="31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begins by traversing T1 </a:t>
            </a:r>
            <a:r>
              <a:rPr lang="en-US" altLang="zh-CN" sz="31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1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then visiting r.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continues by traversing T2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then T3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,…, and finally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Tn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l-GR" altLang="zh-CN" sz="31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Inorder</a:t>
            </a:r>
            <a:r>
              <a:rPr lang="en-US" altLang="zh-CN" dirty="0">
                <a:ea typeface="宋体" pitchFamily="2" charset="-122"/>
              </a:rPr>
              <a:t>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371600"/>
            <a:ext cx="82010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40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7912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46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95466-51E3-4C20-B20D-7FA30FE24D7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99EED24-D279-4FAD-8457-D757DC8F6E1B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096000"/>
            <a:ext cx="19050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10.3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3886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10. Trees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2362200" y="4572000"/>
            <a:ext cx="6934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Tree Traversal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1"/>
            <a:ext cx="6553200" cy="435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24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7262892" cy="34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447800"/>
            <a:ext cx="99485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9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74349-75C2-4F30-B280-2E90ADA7263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Algorithm 2: Inorder Traversal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543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Procedure inorder (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T: ordered rooted tree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: = root of 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r is a leaf then list r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Begin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 : = first child of r from left to right 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T(l) : = subtree with l as its root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inorder(T(c))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list r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for each child c of r except for l from left to right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T(c) : = subtree with c as its root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inorder(T(c))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 </a:t>
            </a:r>
            <a:endParaRPr lang="el-GR" altLang="zh-CN" sz="26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7B41E-E38A-4453-BC4A-1F32B46B3619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Postorder</a:t>
            </a:r>
            <a:r>
              <a:rPr lang="en-US" altLang="zh-CN" dirty="0">
                <a:ea typeface="宋体" pitchFamily="2" charset="-122"/>
              </a:rPr>
              <a:t> Traversal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5210175"/>
          </a:xfrm>
        </p:spPr>
        <p:txBody>
          <a:bodyPr/>
          <a:lstStyle/>
          <a:p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Definition 3: Let T be an ordered rooted tree with root r.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T consists only of r, then r is the postorder traversal of T.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Otherwise, suppose that T1,T2,…,Tn are the subtree at r from left to right.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postorder traversal begins by traversing T1 postorder.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continues by traversing T2 in postorder, then T3 in postorder,…, and finally Tn in postorder.</a:t>
            </a:r>
            <a:endParaRPr lang="el-GR" altLang="zh-CN" sz="31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Postorder</a:t>
            </a:r>
            <a:r>
              <a:rPr lang="en-US" altLang="zh-CN" dirty="0">
                <a:ea typeface="宋体" pitchFamily="2" charset="-122"/>
              </a:rPr>
              <a:t>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526175"/>
            <a:ext cx="8369267" cy="530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64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0D233-4710-45B2-B2D6-A1C67B21801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4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Does a postorder traversal visit the vertices in the ordered rooted tree T ?</a:t>
            </a:r>
            <a:endParaRPr lang="el-GR" altLang="zh-CN" sz="35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2079625" y="2667000"/>
            <a:ext cx="4876800" cy="3276600"/>
            <a:chOff x="1056" y="1632"/>
            <a:chExt cx="2784" cy="1872"/>
          </a:xfrm>
        </p:grpSpPr>
        <p:sp>
          <p:nvSpPr>
            <p:cNvPr id="20518" name="Oval 5"/>
            <p:cNvSpPr>
              <a:spLocks noChangeArrowheads="1"/>
            </p:cNvSpPr>
            <p:nvPr/>
          </p:nvSpPr>
          <p:spPr bwMode="auto">
            <a:xfrm>
              <a:off x="2448" y="163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9" name="Line 6"/>
            <p:cNvSpPr>
              <a:spLocks noChangeShapeType="1"/>
            </p:cNvSpPr>
            <p:nvPr/>
          </p:nvSpPr>
          <p:spPr bwMode="auto">
            <a:xfrm flipH="1">
              <a:off x="1872" y="1728"/>
              <a:ext cx="67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Oval 7"/>
            <p:cNvSpPr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1" name="Line 8"/>
            <p:cNvSpPr>
              <a:spLocks noChangeShapeType="1"/>
            </p:cNvSpPr>
            <p:nvPr/>
          </p:nvSpPr>
          <p:spPr bwMode="auto">
            <a:xfrm flipH="1">
              <a:off x="2544" y="1728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Oval 9"/>
            <p:cNvSpPr>
              <a:spLocks noChangeArrowheads="1"/>
            </p:cNvSpPr>
            <p:nvPr/>
          </p:nvSpPr>
          <p:spPr bwMode="auto">
            <a:xfrm>
              <a:off x="2448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3" name="Line 10"/>
            <p:cNvSpPr>
              <a:spLocks noChangeShapeType="1"/>
            </p:cNvSpPr>
            <p:nvPr/>
          </p:nvSpPr>
          <p:spPr bwMode="auto">
            <a:xfrm>
              <a:off x="2544" y="1776"/>
              <a:ext cx="76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Oval 11"/>
            <p:cNvSpPr>
              <a:spLocks noChangeArrowheads="1"/>
            </p:cNvSpPr>
            <p:nvPr/>
          </p:nvSpPr>
          <p:spPr bwMode="auto">
            <a:xfrm>
              <a:off x="321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5" name="Line 12"/>
            <p:cNvSpPr>
              <a:spLocks noChangeShapeType="1"/>
            </p:cNvSpPr>
            <p:nvPr/>
          </p:nvSpPr>
          <p:spPr bwMode="auto">
            <a:xfrm flipH="1">
              <a:off x="1536" y="2160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Oval 13"/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7" name="Line 14"/>
            <p:cNvSpPr>
              <a:spLocks noChangeShapeType="1"/>
            </p:cNvSpPr>
            <p:nvPr/>
          </p:nvSpPr>
          <p:spPr bwMode="auto">
            <a:xfrm>
              <a:off x="1872" y="2160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Oval 15"/>
            <p:cNvSpPr>
              <a:spLocks noChangeArrowheads="1"/>
            </p:cNvSpPr>
            <p:nvPr/>
          </p:nvSpPr>
          <p:spPr bwMode="auto">
            <a:xfrm>
              <a:off x="288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9" name="Line 16"/>
            <p:cNvSpPr>
              <a:spLocks noChangeShapeType="1"/>
            </p:cNvSpPr>
            <p:nvPr/>
          </p:nvSpPr>
          <p:spPr bwMode="auto">
            <a:xfrm flipH="1">
              <a:off x="1152" y="259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Oval 17"/>
            <p:cNvSpPr>
              <a:spLocks noChangeArrowheads="1"/>
            </p:cNvSpPr>
            <p:nvPr/>
          </p:nvSpPr>
          <p:spPr bwMode="auto">
            <a:xfrm>
              <a:off x="1056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1" name="Line 18"/>
            <p:cNvSpPr>
              <a:spLocks noChangeShapeType="1"/>
            </p:cNvSpPr>
            <p:nvPr/>
          </p:nvSpPr>
          <p:spPr bwMode="auto">
            <a:xfrm>
              <a:off x="1584" y="259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Oval 19"/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3" name="Line 20"/>
            <p:cNvSpPr>
              <a:spLocks noChangeShapeType="1"/>
            </p:cNvSpPr>
            <p:nvPr/>
          </p:nvSpPr>
          <p:spPr bwMode="auto">
            <a:xfrm flipH="1">
              <a:off x="1584" y="3024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Oval 21"/>
            <p:cNvSpPr>
              <a:spLocks noChangeArrowheads="1"/>
            </p:cNvSpPr>
            <p:nvPr/>
          </p:nvSpPr>
          <p:spPr bwMode="auto">
            <a:xfrm>
              <a:off x="1488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5" name="Line 22"/>
            <p:cNvSpPr>
              <a:spLocks noChangeShapeType="1"/>
            </p:cNvSpPr>
            <p:nvPr/>
          </p:nvSpPr>
          <p:spPr bwMode="auto">
            <a:xfrm flipH="1">
              <a:off x="1968" y="302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Oval 23"/>
            <p:cNvSpPr>
              <a:spLocks noChangeArrowheads="1"/>
            </p:cNvSpPr>
            <p:nvPr/>
          </p:nvSpPr>
          <p:spPr bwMode="auto">
            <a:xfrm>
              <a:off x="1872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7" name="Line 24"/>
            <p:cNvSpPr>
              <a:spLocks noChangeShapeType="1"/>
            </p:cNvSpPr>
            <p:nvPr/>
          </p:nvSpPr>
          <p:spPr bwMode="auto">
            <a:xfrm>
              <a:off x="1968" y="3024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Oval 25"/>
            <p:cNvSpPr>
              <a:spLocks noChangeArrowheads="1"/>
            </p:cNvSpPr>
            <p:nvPr/>
          </p:nvSpPr>
          <p:spPr bwMode="auto">
            <a:xfrm>
              <a:off x="2304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9" name="Line 26"/>
            <p:cNvSpPr>
              <a:spLocks noChangeShapeType="1"/>
            </p:cNvSpPr>
            <p:nvPr/>
          </p:nvSpPr>
          <p:spPr bwMode="auto">
            <a:xfrm flipH="1">
              <a:off x="2928" y="2160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Oval 27"/>
            <p:cNvSpPr>
              <a:spLocks noChangeArrowheads="1"/>
            </p:cNvSpPr>
            <p:nvPr/>
          </p:nvSpPr>
          <p:spPr bwMode="auto">
            <a:xfrm>
              <a:off x="2064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1" name="Line 28"/>
            <p:cNvSpPr>
              <a:spLocks noChangeShapeType="1"/>
            </p:cNvSpPr>
            <p:nvPr/>
          </p:nvSpPr>
          <p:spPr bwMode="auto">
            <a:xfrm flipH="1">
              <a:off x="3312" y="21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Oval 29"/>
            <p:cNvSpPr>
              <a:spLocks noChangeArrowheads="1"/>
            </p:cNvSpPr>
            <p:nvPr/>
          </p:nvSpPr>
          <p:spPr bwMode="auto">
            <a:xfrm>
              <a:off x="3216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3" name="Line 30"/>
            <p:cNvSpPr>
              <a:spLocks noChangeShapeType="1"/>
            </p:cNvSpPr>
            <p:nvPr/>
          </p:nvSpPr>
          <p:spPr bwMode="auto">
            <a:xfrm>
              <a:off x="3312" y="2160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Oval 31"/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5" name="Line 32"/>
            <p:cNvSpPr>
              <a:spLocks noChangeShapeType="1"/>
            </p:cNvSpPr>
            <p:nvPr/>
          </p:nvSpPr>
          <p:spPr bwMode="auto">
            <a:xfrm flipH="1">
              <a:off x="2574" y="256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Oval 33"/>
            <p:cNvSpPr>
              <a:spLocks noChangeArrowheads="1"/>
            </p:cNvSpPr>
            <p:nvPr/>
          </p:nvSpPr>
          <p:spPr bwMode="auto">
            <a:xfrm>
              <a:off x="2478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7" name="Line 34"/>
            <p:cNvSpPr>
              <a:spLocks noChangeShapeType="1"/>
            </p:cNvSpPr>
            <p:nvPr/>
          </p:nvSpPr>
          <p:spPr bwMode="auto">
            <a:xfrm>
              <a:off x="3006" y="256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Oval 35"/>
            <p:cNvSpPr>
              <a:spLocks noChangeArrowheads="1"/>
            </p:cNvSpPr>
            <p:nvPr/>
          </p:nvSpPr>
          <p:spPr bwMode="auto">
            <a:xfrm>
              <a:off x="3294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6" name="Rectangle 36"/>
          <p:cNvSpPr>
            <a:spLocks noChangeArrowheads="1"/>
          </p:cNvSpPr>
          <p:nvPr/>
        </p:nvSpPr>
        <p:spPr bwMode="auto">
          <a:xfrm>
            <a:off x="4822825" y="24384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0487" name="Rectangle 37"/>
          <p:cNvSpPr>
            <a:spLocks noChangeArrowheads="1"/>
          </p:cNvSpPr>
          <p:nvPr/>
        </p:nvSpPr>
        <p:spPr bwMode="auto">
          <a:xfrm>
            <a:off x="2994025" y="3124201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0488" name="Rectangle 38"/>
          <p:cNvSpPr>
            <a:spLocks noChangeArrowheads="1"/>
          </p:cNvSpPr>
          <p:nvPr/>
        </p:nvSpPr>
        <p:spPr bwMode="auto">
          <a:xfrm>
            <a:off x="4137026" y="3048001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0489" name="Rectangle 39"/>
          <p:cNvSpPr>
            <a:spLocks noChangeArrowheads="1"/>
          </p:cNvSpPr>
          <p:nvPr/>
        </p:nvSpPr>
        <p:spPr bwMode="auto">
          <a:xfrm>
            <a:off x="5508625" y="3138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0490" name="Rectangle 40"/>
          <p:cNvSpPr>
            <a:spLocks noChangeArrowheads="1"/>
          </p:cNvSpPr>
          <p:nvPr/>
        </p:nvSpPr>
        <p:spPr bwMode="auto">
          <a:xfrm>
            <a:off x="2384426" y="3810001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0491" name="Rectangle 41"/>
          <p:cNvSpPr>
            <a:spLocks noChangeArrowheads="1"/>
          </p:cNvSpPr>
          <p:nvPr/>
        </p:nvSpPr>
        <p:spPr bwMode="auto">
          <a:xfrm>
            <a:off x="3527426" y="3886201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0492" name="Rectangle 42"/>
          <p:cNvSpPr>
            <a:spLocks noChangeArrowheads="1"/>
          </p:cNvSpPr>
          <p:nvPr/>
        </p:nvSpPr>
        <p:spPr bwMode="auto">
          <a:xfrm>
            <a:off x="4899025" y="38862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0493" name="Rectangle 43"/>
          <p:cNvSpPr>
            <a:spLocks noChangeArrowheads="1"/>
          </p:cNvSpPr>
          <p:nvPr/>
        </p:nvSpPr>
        <p:spPr bwMode="auto">
          <a:xfrm>
            <a:off x="6194425" y="3962401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0494" name="Rectangle 44"/>
          <p:cNvSpPr>
            <a:spLocks noChangeArrowheads="1"/>
          </p:cNvSpPr>
          <p:nvPr/>
        </p:nvSpPr>
        <p:spPr bwMode="auto">
          <a:xfrm>
            <a:off x="6956426" y="3962401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0495" name="Rectangle 45"/>
          <p:cNvSpPr>
            <a:spLocks noChangeArrowheads="1"/>
          </p:cNvSpPr>
          <p:nvPr/>
        </p:nvSpPr>
        <p:spPr bwMode="auto">
          <a:xfrm>
            <a:off x="1717676" y="4800601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20496" name="Rectangle 46"/>
          <p:cNvSpPr>
            <a:spLocks noChangeArrowheads="1"/>
          </p:cNvSpPr>
          <p:nvPr/>
        </p:nvSpPr>
        <p:spPr bwMode="auto">
          <a:xfrm>
            <a:off x="3070225" y="4724401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20497" name="Rectangle 47"/>
          <p:cNvSpPr>
            <a:spLocks noChangeArrowheads="1"/>
          </p:cNvSpPr>
          <p:nvPr/>
        </p:nvSpPr>
        <p:spPr bwMode="auto">
          <a:xfrm>
            <a:off x="4213226" y="4724401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0498" name="Rectangle 48"/>
          <p:cNvSpPr>
            <a:spLocks noChangeArrowheads="1"/>
          </p:cNvSpPr>
          <p:nvPr/>
        </p:nvSpPr>
        <p:spPr bwMode="auto">
          <a:xfrm>
            <a:off x="5584826" y="4648201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20499" name="Rectangle 49"/>
          <p:cNvSpPr>
            <a:spLocks noChangeArrowheads="1"/>
          </p:cNvSpPr>
          <p:nvPr/>
        </p:nvSpPr>
        <p:spPr bwMode="auto">
          <a:xfrm>
            <a:off x="2765425" y="6019801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0500" name="Rectangle 50"/>
          <p:cNvSpPr>
            <a:spLocks noChangeArrowheads="1"/>
          </p:cNvSpPr>
          <p:nvPr/>
        </p:nvSpPr>
        <p:spPr bwMode="auto">
          <a:xfrm>
            <a:off x="3527425" y="60198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20501" name="Rectangle 51"/>
          <p:cNvSpPr>
            <a:spLocks noChangeArrowheads="1"/>
          </p:cNvSpPr>
          <p:nvPr/>
        </p:nvSpPr>
        <p:spPr bwMode="auto">
          <a:xfrm>
            <a:off x="4289425" y="6019801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75860" name="Rectangle 52"/>
          <p:cNvSpPr>
            <a:spLocks noChangeArrowheads="1"/>
          </p:cNvSpPr>
          <p:nvPr/>
        </p:nvSpPr>
        <p:spPr bwMode="auto">
          <a:xfrm>
            <a:off x="8305800" y="17526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1" name="Rectangle 53"/>
          <p:cNvSpPr>
            <a:spLocks noChangeArrowheads="1"/>
          </p:cNvSpPr>
          <p:nvPr/>
        </p:nvSpPr>
        <p:spPr bwMode="auto">
          <a:xfrm>
            <a:off x="8305800" y="20574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2" name="Rectangle 54"/>
          <p:cNvSpPr>
            <a:spLocks noChangeArrowheads="1"/>
          </p:cNvSpPr>
          <p:nvPr/>
        </p:nvSpPr>
        <p:spPr bwMode="auto">
          <a:xfrm>
            <a:off x="8305800" y="2271713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3" name="Rectangle 55"/>
          <p:cNvSpPr>
            <a:spLocks noChangeArrowheads="1"/>
          </p:cNvSpPr>
          <p:nvPr/>
        </p:nvSpPr>
        <p:spPr bwMode="auto">
          <a:xfrm>
            <a:off x="8305800" y="2638426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4" name="Rectangle 56"/>
          <p:cNvSpPr>
            <a:spLocks noChangeArrowheads="1"/>
          </p:cNvSpPr>
          <p:nvPr/>
        </p:nvSpPr>
        <p:spPr bwMode="auto">
          <a:xfrm>
            <a:off x="8305800" y="3095626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5" name="Rectangle 57"/>
          <p:cNvSpPr>
            <a:spLocks noChangeArrowheads="1"/>
          </p:cNvSpPr>
          <p:nvPr/>
        </p:nvSpPr>
        <p:spPr bwMode="auto">
          <a:xfrm>
            <a:off x="8305800" y="3400426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6" name="Rectangle 58"/>
          <p:cNvSpPr>
            <a:spLocks noChangeArrowheads="1"/>
          </p:cNvSpPr>
          <p:nvPr/>
        </p:nvSpPr>
        <p:spPr bwMode="auto">
          <a:xfrm>
            <a:off x="8305800" y="369093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7" name="Rectangle 59"/>
          <p:cNvSpPr>
            <a:spLocks noChangeArrowheads="1"/>
          </p:cNvSpPr>
          <p:nvPr/>
        </p:nvSpPr>
        <p:spPr bwMode="auto">
          <a:xfrm>
            <a:off x="8305800" y="399573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8" name="Rectangle 60"/>
          <p:cNvSpPr>
            <a:spLocks noChangeArrowheads="1"/>
          </p:cNvSpPr>
          <p:nvPr/>
        </p:nvSpPr>
        <p:spPr bwMode="auto">
          <a:xfrm>
            <a:off x="8305800" y="437673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69" name="Rectangle 61"/>
          <p:cNvSpPr>
            <a:spLocks noChangeArrowheads="1"/>
          </p:cNvSpPr>
          <p:nvPr/>
        </p:nvSpPr>
        <p:spPr bwMode="auto">
          <a:xfrm>
            <a:off x="8305800" y="468153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70" name="Rectangle 62"/>
          <p:cNvSpPr>
            <a:spLocks noChangeArrowheads="1"/>
          </p:cNvSpPr>
          <p:nvPr/>
        </p:nvSpPr>
        <p:spPr bwMode="auto">
          <a:xfrm>
            <a:off x="8305800" y="5000626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71" name="Rectangle 63"/>
          <p:cNvSpPr>
            <a:spLocks noChangeArrowheads="1"/>
          </p:cNvSpPr>
          <p:nvPr/>
        </p:nvSpPr>
        <p:spPr bwMode="auto">
          <a:xfrm>
            <a:off x="8305800" y="5272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g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72" name="Rectangle 64"/>
          <p:cNvSpPr>
            <a:spLocks noChangeArrowheads="1"/>
          </p:cNvSpPr>
          <p:nvPr/>
        </p:nvSpPr>
        <p:spPr bwMode="auto">
          <a:xfrm>
            <a:off x="8382000" y="5638801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73" name="Rectangle 65"/>
          <p:cNvSpPr>
            <a:spLocks noChangeArrowheads="1"/>
          </p:cNvSpPr>
          <p:nvPr/>
        </p:nvSpPr>
        <p:spPr bwMode="auto">
          <a:xfrm>
            <a:off x="8305800" y="58816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74" name="Rectangle 66"/>
          <p:cNvSpPr>
            <a:spLocks noChangeArrowheads="1"/>
          </p:cNvSpPr>
          <p:nvPr/>
        </p:nvSpPr>
        <p:spPr bwMode="auto">
          <a:xfrm>
            <a:off x="8382000" y="61864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5875" name="Rectangle 67"/>
          <p:cNvSpPr>
            <a:spLocks noChangeArrowheads="1"/>
          </p:cNvSpPr>
          <p:nvPr/>
        </p:nvSpPr>
        <p:spPr bwMode="auto">
          <a:xfrm>
            <a:off x="8382000" y="64150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  <p:bldP spid="375860" grpId="0"/>
      <p:bldP spid="375861" grpId="0"/>
      <p:bldP spid="375862" grpId="0"/>
      <p:bldP spid="375863" grpId="0"/>
      <p:bldP spid="375864" grpId="0"/>
      <p:bldP spid="375865" grpId="0"/>
      <p:bldP spid="375866" grpId="0"/>
      <p:bldP spid="375867" grpId="0"/>
      <p:bldP spid="375868" grpId="0"/>
      <p:bldP spid="375869" grpId="0"/>
      <p:bldP spid="375870" grpId="0"/>
      <p:bldP spid="375871" grpId="0"/>
      <p:bldP spid="375872" grpId="0"/>
      <p:bldP spid="375873" grpId="0"/>
      <p:bldP spid="375874" grpId="0"/>
      <p:bldP spid="3758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2E42B-70B4-4B5B-91AC-F00CA508026C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Algorithm 1: </a:t>
            </a:r>
            <a:r>
              <a:rPr lang="en-US" altLang="zh-CN" dirty="0" err="1">
                <a:ea typeface="宋体" pitchFamily="2" charset="-122"/>
              </a:rPr>
              <a:t>Postorder</a:t>
            </a:r>
            <a:r>
              <a:rPr lang="en-US" altLang="zh-CN" dirty="0">
                <a:ea typeface="宋体" pitchFamily="2" charset="-122"/>
              </a:rPr>
              <a:t> Traversal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5210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Procedure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T: ordered rooted tree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: = root of 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each child c of r from left to right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Begin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T(c) : = subtree with c as its root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(T(c))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End 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 r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DC3BC-3BB8-45B8-AD4F-651C19995886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90CAF25-EA9B-4AB1-BCA2-513DB4B082B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2253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Infix, Prefix, and Postfix Notation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D7CE-357C-4119-BF10-31C083D30A57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Representation of expression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 addition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   subtraction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  multiplication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/   division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↑ exponentiation</a:t>
            </a:r>
          </a:p>
          <a:p>
            <a:endParaRPr lang="en-US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((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x+y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)↑2)+((x-4)/3)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A5E60-CD9A-4ACD-86EB-83A3C034216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B4E061F-FD61-4231-9447-EA4B5011DE1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3962400" y="2100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3581400" y="1981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4191000" y="215582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/>
              <a:t>Introduction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3735388" y="2079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4267200" y="2994026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/>
              <a:t>Traversal Algorithms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4005263" y="3852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3624263" y="3733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5" name="Text Box 6"/>
          <p:cNvSpPr txBox="1">
            <a:spLocks noChangeArrowheads="1"/>
          </p:cNvSpPr>
          <p:nvPr/>
        </p:nvSpPr>
        <p:spPr bwMode="gray">
          <a:xfrm>
            <a:off x="4233864" y="3908426"/>
            <a:ext cx="422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/>
              <a:t>Infix, Prefix, and Postfix Notation</a:t>
            </a:r>
          </a:p>
        </p:txBody>
      </p:sp>
      <p:sp>
        <p:nvSpPr>
          <p:cNvPr id="5136" name="Text Box 7"/>
          <p:cNvSpPr txBox="1">
            <a:spLocks noChangeArrowheads="1"/>
          </p:cNvSpPr>
          <p:nvPr/>
        </p:nvSpPr>
        <p:spPr bwMode="gray">
          <a:xfrm>
            <a:off x="3778251" y="38322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 Binary Tree Representing 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x+y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)↑2)+((x-4)/3)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891421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748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DCF3D-7232-4B5B-A33B-AC1F1142DCE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Infix form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make such expressions unambiguous it is necessary to include parentheses in the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traversal </a:t>
            </a:r>
            <a:r>
              <a:rPr lang="en-US" altLang="zh-CN" sz="35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whenever we encounter an operation.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fully parenthesized expression obtained in this way is said to be in infix form.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80234-9E71-48FF-81DF-939056B8FB7E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5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x+y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/ (x+3)     (x+(y/x))+3         x+(y/(x+3))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600201" y="2209801"/>
            <a:ext cx="3141663" cy="2562225"/>
            <a:chOff x="48" y="1392"/>
            <a:chExt cx="1979" cy="1614"/>
          </a:xfrm>
        </p:grpSpPr>
        <p:sp>
          <p:nvSpPr>
            <p:cNvPr id="26658" name="Line 26"/>
            <p:cNvSpPr>
              <a:spLocks noChangeShapeType="1"/>
            </p:cNvSpPr>
            <p:nvPr/>
          </p:nvSpPr>
          <p:spPr bwMode="auto">
            <a:xfrm flipH="1">
              <a:off x="531" y="1686"/>
              <a:ext cx="271" cy="3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27"/>
            <p:cNvSpPr>
              <a:spLocks noChangeShapeType="1"/>
            </p:cNvSpPr>
            <p:nvPr/>
          </p:nvSpPr>
          <p:spPr bwMode="auto">
            <a:xfrm>
              <a:off x="982" y="1686"/>
              <a:ext cx="365" cy="4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28"/>
            <p:cNvSpPr>
              <a:spLocks noChangeShapeType="1"/>
            </p:cNvSpPr>
            <p:nvPr/>
          </p:nvSpPr>
          <p:spPr bwMode="auto">
            <a:xfrm flipH="1">
              <a:off x="133" y="2255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29"/>
            <p:cNvSpPr>
              <a:spLocks noChangeShapeType="1"/>
            </p:cNvSpPr>
            <p:nvPr/>
          </p:nvSpPr>
          <p:spPr bwMode="auto">
            <a:xfrm>
              <a:off x="575" y="2255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Rectangle 30"/>
            <p:cNvSpPr>
              <a:spLocks noChangeArrowheads="1"/>
            </p:cNvSpPr>
            <p:nvPr/>
          </p:nvSpPr>
          <p:spPr bwMode="auto">
            <a:xfrm>
              <a:off x="830" y="1392"/>
              <a:ext cx="18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6663" name="Rectangle 31"/>
            <p:cNvSpPr>
              <a:spLocks noChangeArrowheads="1"/>
            </p:cNvSpPr>
            <p:nvPr/>
          </p:nvSpPr>
          <p:spPr bwMode="auto">
            <a:xfrm>
              <a:off x="412" y="2009"/>
              <a:ext cx="2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64" name="Rectangle 32"/>
            <p:cNvSpPr>
              <a:spLocks noChangeArrowheads="1"/>
            </p:cNvSpPr>
            <p:nvPr/>
          </p:nvSpPr>
          <p:spPr bwMode="auto">
            <a:xfrm>
              <a:off x="1326" y="1992"/>
              <a:ext cx="25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65" name="Rectangle 33"/>
            <p:cNvSpPr>
              <a:spLocks noChangeArrowheads="1"/>
            </p:cNvSpPr>
            <p:nvPr/>
          </p:nvSpPr>
          <p:spPr bwMode="auto">
            <a:xfrm>
              <a:off x="48" y="2648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66" name="Rectangle 34"/>
            <p:cNvSpPr>
              <a:spLocks noChangeArrowheads="1"/>
            </p:cNvSpPr>
            <p:nvPr/>
          </p:nvSpPr>
          <p:spPr bwMode="auto">
            <a:xfrm>
              <a:off x="781" y="2638"/>
              <a:ext cx="25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667" name="Line 40"/>
            <p:cNvSpPr>
              <a:spLocks noChangeShapeType="1"/>
            </p:cNvSpPr>
            <p:nvPr/>
          </p:nvSpPr>
          <p:spPr bwMode="auto">
            <a:xfrm flipH="1">
              <a:off x="1049" y="2301"/>
              <a:ext cx="308" cy="4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1"/>
            <p:cNvSpPr>
              <a:spLocks noChangeShapeType="1"/>
            </p:cNvSpPr>
            <p:nvPr/>
          </p:nvSpPr>
          <p:spPr bwMode="auto">
            <a:xfrm>
              <a:off x="1535" y="2267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Rectangle 42"/>
            <p:cNvSpPr>
              <a:spLocks noChangeArrowheads="1"/>
            </p:cNvSpPr>
            <p:nvPr/>
          </p:nvSpPr>
          <p:spPr bwMode="auto">
            <a:xfrm>
              <a:off x="917" y="2660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70" name="Rectangle 43"/>
            <p:cNvSpPr>
              <a:spLocks noChangeArrowheads="1"/>
            </p:cNvSpPr>
            <p:nvPr/>
          </p:nvSpPr>
          <p:spPr bwMode="auto">
            <a:xfrm>
              <a:off x="1776" y="2649"/>
              <a:ext cx="25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4876801" y="1981201"/>
            <a:ext cx="2386013" cy="3840163"/>
            <a:chOff x="2112" y="1248"/>
            <a:chExt cx="1600" cy="2419"/>
          </a:xfrm>
        </p:grpSpPr>
        <p:sp>
          <p:nvSpPr>
            <p:cNvPr id="26645" name="Rectangle 46"/>
            <p:cNvSpPr>
              <a:spLocks noChangeArrowheads="1"/>
            </p:cNvSpPr>
            <p:nvPr/>
          </p:nvSpPr>
          <p:spPr bwMode="auto">
            <a:xfrm>
              <a:off x="2922" y="1248"/>
              <a:ext cx="2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46" name="Line 47"/>
            <p:cNvSpPr>
              <a:spLocks noChangeShapeType="1"/>
            </p:cNvSpPr>
            <p:nvPr/>
          </p:nvSpPr>
          <p:spPr bwMode="auto">
            <a:xfrm flipH="1">
              <a:off x="2599" y="1541"/>
              <a:ext cx="359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48"/>
            <p:cNvSpPr>
              <a:spLocks noChangeShapeType="1"/>
            </p:cNvSpPr>
            <p:nvPr/>
          </p:nvSpPr>
          <p:spPr bwMode="auto">
            <a:xfrm>
              <a:off x="3166" y="1509"/>
              <a:ext cx="368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Rectangle 49"/>
            <p:cNvSpPr>
              <a:spLocks noChangeArrowheads="1"/>
            </p:cNvSpPr>
            <p:nvPr/>
          </p:nvSpPr>
          <p:spPr bwMode="auto">
            <a:xfrm>
              <a:off x="2445" y="1882"/>
              <a:ext cx="2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49" name="Rectangle 50"/>
            <p:cNvSpPr>
              <a:spLocks noChangeArrowheads="1"/>
            </p:cNvSpPr>
            <p:nvPr/>
          </p:nvSpPr>
          <p:spPr bwMode="auto">
            <a:xfrm>
              <a:off x="3447" y="1872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650" name="Line 52"/>
            <p:cNvSpPr>
              <a:spLocks noChangeShapeType="1"/>
            </p:cNvSpPr>
            <p:nvPr/>
          </p:nvSpPr>
          <p:spPr bwMode="auto">
            <a:xfrm flipH="1">
              <a:off x="2197" y="2208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53"/>
            <p:cNvSpPr>
              <a:spLocks noChangeShapeType="1"/>
            </p:cNvSpPr>
            <p:nvPr/>
          </p:nvSpPr>
          <p:spPr bwMode="auto">
            <a:xfrm>
              <a:off x="2639" y="2208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Rectangle 54"/>
            <p:cNvSpPr>
              <a:spLocks noChangeArrowheads="1"/>
            </p:cNvSpPr>
            <p:nvPr/>
          </p:nvSpPr>
          <p:spPr bwMode="auto">
            <a:xfrm>
              <a:off x="2112" y="2601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53" name="Rectangle 55"/>
            <p:cNvSpPr>
              <a:spLocks noChangeArrowheads="1"/>
            </p:cNvSpPr>
            <p:nvPr/>
          </p:nvSpPr>
          <p:spPr bwMode="auto">
            <a:xfrm>
              <a:off x="2889" y="2630"/>
              <a:ext cx="1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6654" name="Line 56"/>
            <p:cNvSpPr>
              <a:spLocks noChangeShapeType="1"/>
            </p:cNvSpPr>
            <p:nvPr/>
          </p:nvSpPr>
          <p:spPr bwMode="auto">
            <a:xfrm flipH="1">
              <a:off x="2607" y="2928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57"/>
            <p:cNvSpPr>
              <a:spLocks noChangeShapeType="1"/>
            </p:cNvSpPr>
            <p:nvPr/>
          </p:nvSpPr>
          <p:spPr bwMode="auto">
            <a:xfrm>
              <a:off x="3049" y="2928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Rectangle 58"/>
            <p:cNvSpPr>
              <a:spLocks noChangeArrowheads="1"/>
            </p:cNvSpPr>
            <p:nvPr/>
          </p:nvSpPr>
          <p:spPr bwMode="auto">
            <a:xfrm>
              <a:off x="2522" y="3321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657" name="Rectangle 59"/>
            <p:cNvSpPr>
              <a:spLocks noChangeArrowheads="1"/>
            </p:cNvSpPr>
            <p:nvPr/>
          </p:nvSpPr>
          <p:spPr bwMode="auto">
            <a:xfrm>
              <a:off x="3255" y="3311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7467601" y="1981200"/>
            <a:ext cx="3127375" cy="3765550"/>
            <a:chOff x="3744" y="1248"/>
            <a:chExt cx="1970" cy="2372"/>
          </a:xfrm>
        </p:grpSpPr>
        <p:sp>
          <p:nvSpPr>
            <p:cNvPr id="26632" name="Rectangle 60"/>
            <p:cNvSpPr>
              <a:spLocks noChangeArrowheads="1"/>
            </p:cNvSpPr>
            <p:nvPr/>
          </p:nvSpPr>
          <p:spPr bwMode="auto">
            <a:xfrm>
              <a:off x="4163" y="1248"/>
              <a:ext cx="2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33" name="Line 61"/>
            <p:cNvSpPr>
              <a:spLocks noChangeShapeType="1"/>
            </p:cNvSpPr>
            <p:nvPr/>
          </p:nvSpPr>
          <p:spPr bwMode="auto">
            <a:xfrm flipH="1">
              <a:off x="3840" y="1541"/>
              <a:ext cx="359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62"/>
            <p:cNvSpPr>
              <a:spLocks noChangeShapeType="1"/>
            </p:cNvSpPr>
            <p:nvPr/>
          </p:nvSpPr>
          <p:spPr bwMode="auto">
            <a:xfrm>
              <a:off x="4407" y="1509"/>
              <a:ext cx="368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Rectangle 63"/>
            <p:cNvSpPr>
              <a:spLocks noChangeArrowheads="1"/>
            </p:cNvSpPr>
            <p:nvPr/>
          </p:nvSpPr>
          <p:spPr bwMode="auto">
            <a:xfrm>
              <a:off x="4688" y="1872"/>
              <a:ext cx="18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6636" name="Rectangle 65"/>
            <p:cNvSpPr>
              <a:spLocks noChangeArrowheads="1"/>
            </p:cNvSpPr>
            <p:nvPr/>
          </p:nvSpPr>
          <p:spPr bwMode="auto">
            <a:xfrm>
              <a:off x="3744" y="1920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37" name="Line 66"/>
            <p:cNvSpPr>
              <a:spLocks noChangeShapeType="1"/>
            </p:cNvSpPr>
            <p:nvPr/>
          </p:nvSpPr>
          <p:spPr bwMode="auto">
            <a:xfrm flipH="1">
              <a:off x="4392" y="2161"/>
              <a:ext cx="308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67"/>
            <p:cNvSpPr>
              <a:spLocks noChangeShapeType="1"/>
            </p:cNvSpPr>
            <p:nvPr/>
          </p:nvSpPr>
          <p:spPr bwMode="auto">
            <a:xfrm>
              <a:off x="4834" y="2161"/>
              <a:ext cx="316" cy="4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Rectangle 68"/>
            <p:cNvSpPr>
              <a:spLocks noChangeArrowheads="1"/>
            </p:cNvSpPr>
            <p:nvPr/>
          </p:nvSpPr>
          <p:spPr bwMode="auto">
            <a:xfrm>
              <a:off x="4307" y="2554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640" name="Rectangle 69"/>
            <p:cNvSpPr>
              <a:spLocks noChangeArrowheads="1"/>
            </p:cNvSpPr>
            <p:nvPr/>
          </p:nvSpPr>
          <p:spPr bwMode="auto">
            <a:xfrm>
              <a:off x="5040" y="2544"/>
              <a:ext cx="2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41" name="Line 70"/>
            <p:cNvSpPr>
              <a:spLocks noChangeShapeType="1"/>
            </p:cNvSpPr>
            <p:nvPr/>
          </p:nvSpPr>
          <p:spPr bwMode="auto">
            <a:xfrm flipH="1">
              <a:off x="4815" y="2881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71"/>
            <p:cNvSpPr>
              <a:spLocks noChangeShapeType="1"/>
            </p:cNvSpPr>
            <p:nvPr/>
          </p:nvSpPr>
          <p:spPr bwMode="auto">
            <a:xfrm>
              <a:off x="5257" y="2881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Rectangle 72"/>
            <p:cNvSpPr>
              <a:spLocks noChangeArrowheads="1"/>
            </p:cNvSpPr>
            <p:nvPr/>
          </p:nvSpPr>
          <p:spPr bwMode="auto">
            <a:xfrm>
              <a:off x="4730" y="3274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44" name="Rectangle 73"/>
            <p:cNvSpPr>
              <a:spLocks noChangeArrowheads="1"/>
            </p:cNvSpPr>
            <p:nvPr/>
          </p:nvSpPr>
          <p:spPr bwMode="auto">
            <a:xfrm>
              <a:off x="5463" y="3264"/>
              <a:ext cx="25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1C35C-A2B9-47E6-A734-C098D5E3B5C9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Prefix form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We obtain the prefix form of an expression when we </a:t>
            </a:r>
            <a:r>
              <a:rPr lang="en-US" altLang="zh-CN" sz="35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traverse its rooted tree in preorder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Expression written in prefix from are said to be in Polish notation</a:t>
            </a:r>
            <a:r>
              <a:rPr lang="zh-CN" altLang="en-US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波兰记法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which is named after the Polish logician Jan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Lukasiewicz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A3D26-B87F-4123-9ADA-B83F6C36A38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6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 is the prefix form for the expression ((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x+y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)↑2)+((x-4)/3) ?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: + ↑+ x y 2 / - x 4 3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2114" y="3255964"/>
            <a:ext cx="5373687" cy="3297237"/>
            <a:chOff x="385" y="1529"/>
            <a:chExt cx="3087" cy="1842"/>
          </a:xfrm>
        </p:grpSpPr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 flipH="1">
              <a:off x="1344" y="182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Line 6"/>
            <p:cNvSpPr>
              <a:spLocks noChangeShapeType="1"/>
            </p:cNvSpPr>
            <p:nvPr/>
          </p:nvSpPr>
          <p:spPr bwMode="auto">
            <a:xfrm>
              <a:off x="2016" y="1824"/>
              <a:ext cx="62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 flipH="1">
              <a:off x="912" y="2304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1296" y="2304"/>
              <a:ext cx="219" cy="3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 flipH="1">
              <a:off x="456" y="2832"/>
              <a:ext cx="312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1008" y="2832"/>
              <a:ext cx="295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 flipH="1">
              <a:off x="2448" y="2256"/>
              <a:ext cx="28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>
              <a:off x="2928" y="2256"/>
              <a:ext cx="388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 flipH="1">
              <a:off x="2025" y="2736"/>
              <a:ext cx="327" cy="3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2592" y="2736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1872" y="1529"/>
              <a:ext cx="23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1056" y="2006"/>
              <a:ext cx="21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auto">
            <a:xfrm>
              <a:off x="2687" y="1953"/>
              <a:ext cx="1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768" y="2582"/>
              <a:ext cx="23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1441" y="260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2364" y="2486"/>
              <a:ext cx="17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8694" name="Rectangle 21"/>
            <p:cNvSpPr>
              <a:spLocks noChangeArrowheads="1"/>
            </p:cNvSpPr>
            <p:nvPr/>
          </p:nvSpPr>
          <p:spPr bwMode="auto">
            <a:xfrm>
              <a:off x="3264" y="259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385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1199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8697" name="Rectangle 24"/>
            <p:cNvSpPr>
              <a:spLocks noChangeArrowheads="1"/>
            </p:cNvSpPr>
            <p:nvPr/>
          </p:nvSpPr>
          <p:spPr bwMode="auto">
            <a:xfrm>
              <a:off x="1934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2796" y="307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how to compute + - * 2 3 5 / ↑2 3 4 ?</a:t>
            </a:r>
          </a:p>
          <a:p>
            <a:endParaRPr lang="en-US" altLang="zh-CN" dirty="0"/>
          </a:p>
          <a:p>
            <a:r>
              <a:rPr lang="en-US" altLang="zh-CN" dirty="0"/>
              <a:t>From right to left,  performs  operations using the operands on the right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9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5715000" cy="572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3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DE74D-24E9-4EA8-9EB3-E1E57B2A047E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Postfix form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We obtain the postfix form of an expression by traversing its binary tree in </a:t>
            </a:r>
            <a:r>
              <a:rPr lang="en-US" altLang="zh-CN" sz="35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Expression written in postfix from are said to be in </a:t>
            </a:r>
            <a:r>
              <a:rPr lang="en-US" altLang="zh-CN" sz="35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reserve Polish notation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Expression in reserve Polish notation are unambiguous, so parentheses are not needed.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FFAF-CAC9-4C00-B31B-F80F66D043A2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8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 is the postfix form for the expression ((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x+y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)↑2)+((x-4)/3) ?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 : </a:t>
            </a:r>
            <a:r>
              <a:rPr lang="en-US" altLang="zh-CN" sz="3600" i="1" dirty="0"/>
              <a:t>x</a:t>
            </a:r>
            <a:r>
              <a:rPr lang="es-ES" altLang="zh-CN" sz="3600" i="1" dirty="0"/>
              <a:t>y </a:t>
            </a:r>
            <a:r>
              <a:rPr lang="es-ES" altLang="zh-CN" sz="3600" dirty="0"/>
              <a:t>+ 2 ↑ </a:t>
            </a:r>
            <a:r>
              <a:rPr lang="es-ES" altLang="zh-CN" sz="3600" i="1" dirty="0"/>
              <a:t>x </a:t>
            </a:r>
            <a:r>
              <a:rPr lang="es-ES" altLang="zh-CN" sz="3600" dirty="0"/>
              <a:t>4 − 3 / +</a:t>
            </a:r>
            <a:endParaRPr lang="el-GR" altLang="zh-CN" sz="35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2114" y="3255964"/>
            <a:ext cx="5373687" cy="3297237"/>
            <a:chOff x="385" y="1529"/>
            <a:chExt cx="3087" cy="1842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 flipH="1">
              <a:off x="1344" y="182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2016" y="1824"/>
              <a:ext cx="62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 flipH="1">
              <a:off x="912" y="2304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1296" y="2304"/>
              <a:ext cx="219" cy="3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9"/>
            <p:cNvSpPr>
              <a:spLocks noChangeShapeType="1"/>
            </p:cNvSpPr>
            <p:nvPr/>
          </p:nvSpPr>
          <p:spPr bwMode="auto">
            <a:xfrm flipH="1">
              <a:off x="456" y="2832"/>
              <a:ext cx="312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>
              <a:off x="1008" y="2832"/>
              <a:ext cx="295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1"/>
            <p:cNvSpPr>
              <a:spLocks noChangeShapeType="1"/>
            </p:cNvSpPr>
            <p:nvPr/>
          </p:nvSpPr>
          <p:spPr bwMode="auto">
            <a:xfrm flipH="1">
              <a:off x="2448" y="2256"/>
              <a:ext cx="28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2"/>
            <p:cNvSpPr>
              <a:spLocks noChangeShapeType="1"/>
            </p:cNvSpPr>
            <p:nvPr/>
          </p:nvSpPr>
          <p:spPr bwMode="auto">
            <a:xfrm>
              <a:off x="2928" y="2256"/>
              <a:ext cx="388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3"/>
            <p:cNvSpPr>
              <a:spLocks noChangeShapeType="1"/>
            </p:cNvSpPr>
            <p:nvPr/>
          </p:nvSpPr>
          <p:spPr bwMode="auto">
            <a:xfrm flipH="1">
              <a:off x="2025" y="2736"/>
              <a:ext cx="327" cy="3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>
              <a:off x="2592" y="2736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872" y="1529"/>
              <a:ext cx="23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1056" y="2006"/>
              <a:ext cx="21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2687" y="1953"/>
              <a:ext cx="1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768" y="2582"/>
              <a:ext cx="23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1441" y="260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2364" y="2486"/>
              <a:ext cx="17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3264" y="259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385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199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1934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2796" y="307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to compute 7 2 3 * - 4 ↑9 3 / +?</a:t>
            </a:r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/>
              <a:t>Starts at the left and carries out operations when two operands are followed by an operator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74823-1136-4FBA-B6E7-D8BF5015CBA4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7D9136E-016A-409B-8F13-AF372093021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5181600" cy="523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653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8FB07-4B63-48DE-A61A-3595EFE49CD4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10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6" y="1419226"/>
            <a:ext cx="8886825" cy="1933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 the ordered rooted tree representing the compound proposition (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q))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1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q) 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 use this rooted tree to find the prefix, postfix, and infix forms of this expression.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932114" y="5135564"/>
            <a:ext cx="1800225" cy="1417637"/>
            <a:chOff x="887" y="3235"/>
            <a:chExt cx="1134" cy="893"/>
          </a:xfrm>
        </p:grpSpPr>
        <p:sp>
          <p:nvSpPr>
            <p:cNvPr id="33817" name="Line 32"/>
            <p:cNvSpPr>
              <a:spLocks noChangeShapeType="1"/>
            </p:cNvSpPr>
            <p:nvPr/>
          </p:nvSpPr>
          <p:spPr bwMode="auto">
            <a:xfrm flipH="1">
              <a:off x="965" y="3520"/>
              <a:ext cx="342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3"/>
            <p:cNvSpPr>
              <a:spLocks noChangeShapeType="1"/>
            </p:cNvSpPr>
            <p:nvPr/>
          </p:nvSpPr>
          <p:spPr bwMode="auto">
            <a:xfrm>
              <a:off x="1570" y="3520"/>
              <a:ext cx="324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Rectangle 41"/>
            <p:cNvSpPr>
              <a:spLocks noChangeArrowheads="1"/>
            </p:cNvSpPr>
            <p:nvPr/>
          </p:nvSpPr>
          <p:spPr bwMode="auto">
            <a:xfrm>
              <a:off x="1307" y="3235"/>
              <a:ext cx="2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sym typeface="Symbol" pitchFamily="18" charset="2"/>
                </a:rPr>
                <a:t></a:t>
              </a:r>
            </a:p>
          </p:txBody>
        </p:sp>
        <p:sp>
          <p:nvSpPr>
            <p:cNvPr id="33820" name="Rectangle 45"/>
            <p:cNvSpPr>
              <a:spLocks noChangeArrowheads="1"/>
            </p:cNvSpPr>
            <p:nvPr/>
          </p:nvSpPr>
          <p:spPr bwMode="auto">
            <a:xfrm>
              <a:off x="887" y="38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3821" name="Rectangle 46"/>
            <p:cNvSpPr>
              <a:spLocks noChangeArrowheads="1"/>
            </p:cNvSpPr>
            <p:nvPr/>
          </p:nvSpPr>
          <p:spPr bwMode="auto">
            <a:xfrm>
              <a:off x="1780" y="38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3505201" y="4268788"/>
            <a:ext cx="455613" cy="1065212"/>
            <a:chOff x="1248" y="2689"/>
            <a:chExt cx="287" cy="671"/>
          </a:xfrm>
        </p:grpSpPr>
        <p:sp>
          <p:nvSpPr>
            <p:cNvPr id="33815" name="Rectangle 39"/>
            <p:cNvSpPr>
              <a:spLocks noChangeArrowheads="1"/>
            </p:cNvSpPr>
            <p:nvPr/>
          </p:nvSpPr>
          <p:spPr bwMode="auto">
            <a:xfrm>
              <a:off x="1248" y="2689"/>
              <a:ext cx="2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sym typeface="Symbol" pitchFamily="18" charset="2"/>
                </a:rPr>
                <a:t></a:t>
              </a:r>
            </a:p>
          </p:txBody>
        </p:sp>
        <p:sp>
          <p:nvSpPr>
            <p:cNvPr id="33816" name="Line 50"/>
            <p:cNvSpPr>
              <a:spLocks noChangeShapeType="1"/>
            </p:cNvSpPr>
            <p:nvPr/>
          </p:nvSpPr>
          <p:spPr bwMode="auto">
            <a:xfrm>
              <a:off x="1440" y="302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5257800" y="5029201"/>
            <a:ext cx="458788" cy="1509713"/>
            <a:chOff x="2352" y="3168"/>
            <a:chExt cx="289" cy="951"/>
          </a:xfrm>
        </p:grpSpPr>
        <p:sp>
          <p:nvSpPr>
            <p:cNvPr id="33812" name="Rectangle 51"/>
            <p:cNvSpPr>
              <a:spLocks noChangeArrowheads="1"/>
            </p:cNvSpPr>
            <p:nvPr/>
          </p:nvSpPr>
          <p:spPr bwMode="auto">
            <a:xfrm>
              <a:off x="2352" y="3168"/>
              <a:ext cx="2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sym typeface="Symbol" pitchFamily="18" charset="2"/>
                </a:rPr>
                <a:t></a:t>
              </a:r>
            </a:p>
          </p:txBody>
        </p:sp>
        <p:sp>
          <p:nvSpPr>
            <p:cNvPr id="33813" name="Line 52"/>
            <p:cNvSpPr>
              <a:spLocks noChangeShapeType="1"/>
            </p:cNvSpPr>
            <p:nvPr/>
          </p:nvSpPr>
          <p:spPr bwMode="auto">
            <a:xfrm>
              <a:off x="2544" y="3503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Rectangle 53"/>
            <p:cNvSpPr>
              <a:spLocks noChangeArrowheads="1"/>
            </p:cNvSpPr>
            <p:nvPr/>
          </p:nvSpPr>
          <p:spPr bwMode="auto">
            <a:xfrm>
              <a:off x="2400" y="379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6704014" y="5029201"/>
            <a:ext cx="458787" cy="1509713"/>
            <a:chOff x="3263" y="3168"/>
            <a:chExt cx="289" cy="951"/>
          </a:xfrm>
        </p:grpSpPr>
        <p:sp>
          <p:nvSpPr>
            <p:cNvPr id="33809" name="Rectangle 54"/>
            <p:cNvSpPr>
              <a:spLocks noChangeArrowheads="1"/>
            </p:cNvSpPr>
            <p:nvPr/>
          </p:nvSpPr>
          <p:spPr bwMode="auto">
            <a:xfrm>
              <a:off x="3263" y="3168"/>
              <a:ext cx="2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sym typeface="Symbol" pitchFamily="18" charset="2"/>
                </a:rPr>
                <a:t></a:t>
              </a:r>
            </a:p>
          </p:txBody>
        </p:sp>
        <p:sp>
          <p:nvSpPr>
            <p:cNvPr id="33810" name="Line 55"/>
            <p:cNvSpPr>
              <a:spLocks noChangeShapeType="1"/>
            </p:cNvSpPr>
            <p:nvPr/>
          </p:nvSpPr>
          <p:spPr bwMode="auto">
            <a:xfrm>
              <a:off x="3455" y="3503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Rectangle 56"/>
            <p:cNvSpPr>
              <a:spLocks noChangeArrowheads="1"/>
            </p:cNvSpPr>
            <p:nvPr/>
          </p:nvSpPr>
          <p:spPr bwMode="auto">
            <a:xfrm>
              <a:off x="3311" y="379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486400" y="4208464"/>
            <a:ext cx="1447800" cy="1030287"/>
            <a:chOff x="2496" y="2651"/>
            <a:chExt cx="912" cy="649"/>
          </a:xfrm>
        </p:grpSpPr>
        <p:sp>
          <p:nvSpPr>
            <p:cNvPr id="33806" name="Line 57"/>
            <p:cNvSpPr>
              <a:spLocks noChangeShapeType="1"/>
            </p:cNvSpPr>
            <p:nvPr/>
          </p:nvSpPr>
          <p:spPr bwMode="auto">
            <a:xfrm flipH="1">
              <a:off x="2496" y="2928"/>
              <a:ext cx="342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58"/>
            <p:cNvSpPr>
              <a:spLocks noChangeShapeType="1"/>
            </p:cNvSpPr>
            <p:nvPr/>
          </p:nvSpPr>
          <p:spPr bwMode="auto">
            <a:xfrm>
              <a:off x="3084" y="2951"/>
              <a:ext cx="324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Rectangle 59"/>
            <p:cNvSpPr>
              <a:spLocks noChangeArrowheads="1"/>
            </p:cNvSpPr>
            <p:nvPr/>
          </p:nvSpPr>
          <p:spPr bwMode="auto">
            <a:xfrm>
              <a:off x="2832" y="2651"/>
              <a:ext cx="2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sym typeface="Symbol" pitchFamily="18" charset="2"/>
                </a:rPr>
                <a:t></a:t>
              </a:r>
              <a:endParaRPr lang="zh-CN" altLang="en-US" sz="3000" b="1">
                <a:solidFill>
                  <a:srgbClr val="000000"/>
                </a:solidFill>
                <a:sym typeface="Symbol" pitchFamily="18" charset="2"/>
              </a:endParaRP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3733800" y="3432176"/>
            <a:ext cx="2514600" cy="1063625"/>
            <a:chOff x="1392" y="2162"/>
            <a:chExt cx="1584" cy="670"/>
          </a:xfrm>
        </p:grpSpPr>
        <p:sp>
          <p:nvSpPr>
            <p:cNvPr id="33803" name="Line 60"/>
            <p:cNvSpPr>
              <a:spLocks noChangeShapeType="1"/>
            </p:cNvSpPr>
            <p:nvPr/>
          </p:nvSpPr>
          <p:spPr bwMode="auto">
            <a:xfrm flipH="1">
              <a:off x="1392" y="2496"/>
              <a:ext cx="67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61"/>
            <p:cNvSpPr>
              <a:spLocks noChangeShapeType="1"/>
            </p:cNvSpPr>
            <p:nvPr/>
          </p:nvSpPr>
          <p:spPr bwMode="auto">
            <a:xfrm>
              <a:off x="2256" y="2496"/>
              <a:ext cx="72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Rectangle 62"/>
            <p:cNvSpPr>
              <a:spLocks noChangeArrowheads="1"/>
            </p:cNvSpPr>
            <p:nvPr/>
          </p:nvSpPr>
          <p:spPr bwMode="auto">
            <a:xfrm>
              <a:off x="1968" y="2162"/>
              <a:ext cx="3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sym typeface="Symbol" pitchFamily="18" charset="2"/>
                </a:rPr>
                <a:t></a:t>
              </a:r>
              <a:endParaRPr lang="zh-CN" altLang="en-US" sz="3000" b="1">
                <a:solidFill>
                  <a:srgbClr val="00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对于一元运算符</a:t>
            </a:r>
            <a:r>
              <a:rPr lang="en-US" altLang="zh-CN" dirty="0"/>
              <a:t>,  </a:t>
            </a:r>
            <a:r>
              <a:rPr lang="zh-CN" altLang="en-US" dirty="0"/>
              <a:t>操作数作为他的左孩子还是右孩子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在先序遍历和后续遍历中没有差别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在中序遍历中有差别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一般作为右孩子，因为操作数在运算符号在后面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 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8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6E30C-1CF0-4C15-B018-D808407404A9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10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4467226"/>
            <a:ext cx="8886825" cy="19335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Preorder :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  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 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 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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q</a:t>
            </a:r>
          </a:p>
          <a:p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: p 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  p  q   </a:t>
            </a:r>
          </a:p>
          <a:p>
            <a:r>
              <a:rPr lang="en-US" altLang="zh-CN" sz="35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: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 (p  q))  (( p )  ( q ))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932114" y="1222376"/>
            <a:ext cx="4230687" cy="3121025"/>
            <a:chOff x="887" y="2162"/>
            <a:chExt cx="2665" cy="1966"/>
          </a:xfrm>
        </p:grpSpPr>
        <p:grpSp>
          <p:nvGrpSpPr>
            <p:cNvPr id="34822" name="Group 4"/>
            <p:cNvGrpSpPr>
              <a:grpSpLocks/>
            </p:cNvGrpSpPr>
            <p:nvPr/>
          </p:nvGrpSpPr>
          <p:grpSpPr bwMode="auto">
            <a:xfrm>
              <a:off x="887" y="3235"/>
              <a:ext cx="1134" cy="893"/>
              <a:chOff x="887" y="3235"/>
              <a:chExt cx="1134" cy="893"/>
            </a:xfrm>
          </p:grpSpPr>
          <p:sp>
            <p:nvSpPr>
              <p:cNvPr id="34842" name="Line 5"/>
              <p:cNvSpPr>
                <a:spLocks noChangeShapeType="1"/>
              </p:cNvSpPr>
              <p:nvPr/>
            </p:nvSpPr>
            <p:spPr bwMode="auto">
              <a:xfrm flipH="1">
                <a:off x="965" y="3520"/>
                <a:ext cx="342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Line 6"/>
              <p:cNvSpPr>
                <a:spLocks noChangeShapeType="1"/>
              </p:cNvSpPr>
              <p:nvPr/>
            </p:nvSpPr>
            <p:spPr bwMode="auto">
              <a:xfrm>
                <a:off x="1570" y="3520"/>
                <a:ext cx="324" cy="31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Rectangle 7"/>
              <p:cNvSpPr>
                <a:spLocks noChangeArrowheads="1"/>
              </p:cNvSpPr>
              <p:nvPr/>
            </p:nvSpPr>
            <p:spPr bwMode="auto">
              <a:xfrm>
                <a:off x="1307" y="3235"/>
                <a:ext cx="26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000" b="1">
                    <a:solidFill>
                      <a:srgbClr val="000000"/>
                    </a:solidFill>
                    <a:sym typeface="Symbol" pitchFamily="18" charset="2"/>
                  </a:rPr>
                  <a:t></a:t>
                </a:r>
              </a:p>
            </p:txBody>
          </p:sp>
          <p:sp>
            <p:nvSpPr>
              <p:cNvPr id="34845" name="Rectangle 8"/>
              <p:cNvSpPr>
                <a:spLocks noChangeArrowheads="1"/>
              </p:cNvSpPr>
              <p:nvPr/>
            </p:nvSpPr>
            <p:spPr bwMode="auto">
              <a:xfrm>
                <a:off x="887" y="380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34846" name="Rectangle 9"/>
              <p:cNvSpPr>
                <a:spLocks noChangeArrowheads="1"/>
              </p:cNvSpPr>
              <p:nvPr/>
            </p:nvSpPr>
            <p:spPr bwMode="auto">
              <a:xfrm>
                <a:off x="1780" y="380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</p:grpSp>
        <p:grpSp>
          <p:nvGrpSpPr>
            <p:cNvPr id="34823" name="Group 10"/>
            <p:cNvGrpSpPr>
              <a:grpSpLocks/>
            </p:cNvGrpSpPr>
            <p:nvPr/>
          </p:nvGrpSpPr>
          <p:grpSpPr bwMode="auto">
            <a:xfrm>
              <a:off x="1248" y="2689"/>
              <a:ext cx="287" cy="671"/>
              <a:chOff x="1248" y="2689"/>
              <a:chExt cx="287" cy="671"/>
            </a:xfrm>
          </p:grpSpPr>
          <p:sp>
            <p:nvSpPr>
              <p:cNvPr id="34840" name="Rectangle 11"/>
              <p:cNvSpPr>
                <a:spLocks noChangeArrowheads="1"/>
              </p:cNvSpPr>
              <p:nvPr/>
            </p:nvSpPr>
            <p:spPr bwMode="auto">
              <a:xfrm>
                <a:off x="1248" y="2689"/>
                <a:ext cx="28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000" b="1">
                    <a:solidFill>
                      <a:srgbClr val="000000"/>
                    </a:solidFill>
                    <a:sym typeface="Symbol" pitchFamily="18" charset="2"/>
                  </a:rPr>
                  <a:t></a:t>
                </a:r>
              </a:p>
            </p:txBody>
          </p:sp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4" name="Group 13"/>
            <p:cNvGrpSpPr>
              <a:grpSpLocks/>
            </p:cNvGrpSpPr>
            <p:nvPr/>
          </p:nvGrpSpPr>
          <p:grpSpPr bwMode="auto">
            <a:xfrm>
              <a:off x="2352" y="3168"/>
              <a:ext cx="289" cy="951"/>
              <a:chOff x="2352" y="3168"/>
              <a:chExt cx="289" cy="951"/>
            </a:xfrm>
          </p:grpSpPr>
          <p:sp>
            <p:nvSpPr>
              <p:cNvPr id="34837" name="Rectangle 14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28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000" b="1">
                    <a:solidFill>
                      <a:srgbClr val="000000"/>
                    </a:solidFill>
                    <a:sym typeface="Symbol" pitchFamily="18" charset="2"/>
                  </a:rPr>
                  <a:t></a:t>
                </a:r>
              </a:p>
            </p:txBody>
          </p:sp>
          <p:sp>
            <p:nvSpPr>
              <p:cNvPr id="34838" name="Line 15"/>
              <p:cNvSpPr>
                <a:spLocks noChangeShapeType="1"/>
              </p:cNvSpPr>
              <p:nvPr/>
            </p:nvSpPr>
            <p:spPr bwMode="auto">
              <a:xfrm>
                <a:off x="2544" y="3503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Rectangle 16"/>
              <p:cNvSpPr>
                <a:spLocks noChangeArrowheads="1"/>
              </p:cNvSpPr>
              <p:nvPr/>
            </p:nvSpPr>
            <p:spPr bwMode="auto">
              <a:xfrm>
                <a:off x="2400" y="379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34825" name="Group 17"/>
            <p:cNvGrpSpPr>
              <a:grpSpLocks/>
            </p:cNvGrpSpPr>
            <p:nvPr/>
          </p:nvGrpSpPr>
          <p:grpSpPr bwMode="auto">
            <a:xfrm>
              <a:off x="3263" y="3168"/>
              <a:ext cx="289" cy="951"/>
              <a:chOff x="3263" y="3168"/>
              <a:chExt cx="289" cy="951"/>
            </a:xfrm>
          </p:grpSpPr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3263" y="3168"/>
                <a:ext cx="28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000" b="1">
                    <a:solidFill>
                      <a:srgbClr val="000000"/>
                    </a:solidFill>
                    <a:sym typeface="Symbol" pitchFamily="18" charset="2"/>
                  </a:rPr>
                  <a:t></a:t>
                </a:r>
              </a:p>
            </p:txBody>
          </p:sp>
          <p:sp>
            <p:nvSpPr>
              <p:cNvPr id="34835" name="Line 19"/>
              <p:cNvSpPr>
                <a:spLocks noChangeShapeType="1"/>
              </p:cNvSpPr>
              <p:nvPr/>
            </p:nvSpPr>
            <p:spPr bwMode="auto">
              <a:xfrm>
                <a:off x="3455" y="3503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6" name="Rectangle 20"/>
              <p:cNvSpPr>
                <a:spLocks noChangeArrowheads="1"/>
              </p:cNvSpPr>
              <p:nvPr/>
            </p:nvSpPr>
            <p:spPr bwMode="auto">
              <a:xfrm>
                <a:off x="3311" y="379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</p:grpSp>
        <p:grpSp>
          <p:nvGrpSpPr>
            <p:cNvPr id="34826" name="Group 21"/>
            <p:cNvGrpSpPr>
              <a:grpSpLocks/>
            </p:cNvGrpSpPr>
            <p:nvPr/>
          </p:nvGrpSpPr>
          <p:grpSpPr bwMode="auto">
            <a:xfrm>
              <a:off x="2496" y="2651"/>
              <a:ext cx="912" cy="649"/>
              <a:chOff x="2496" y="2651"/>
              <a:chExt cx="912" cy="649"/>
            </a:xfrm>
          </p:grpSpPr>
          <p:sp>
            <p:nvSpPr>
              <p:cNvPr id="34831" name="Line 22"/>
              <p:cNvSpPr>
                <a:spLocks noChangeShapeType="1"/>
              </p:cNvSpPr>
              <p:nvPr/>
            </p:nvSpPr>
            <p:spPr bwMode="auto">
              <a:xfrm flipH="1">
                <a:off x="2496" y="2928"/>
                <a:ext cx="342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2" name="Line 23"/>
              <p:cNvSpPr>
                <a:spLocks noChangeShapeType="1"/>
              </p:cNvSpPr>
              <p:nvPr/>
            </p:nvSpPr>
            <p:spPr bwMode="auto">
              <a:xfrm>
                <a:off x="3084" y="2951"/>
                <a:ext cx="324" cy="31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3" name="Rectangle 24"/>
              <p:cNvSpPr>
                <a:spLocks noChangeArrowheads="1"/>
              </p:cNvSpPr>
              <p:nvPr/>
            </p:nvSpPr>
            <p:spPr bwMode="auto">
              <a:xfrm>
                <a:off x="2832" y="2651"/>
                <a:ext cx="26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000" b="1">
                    <a:solidFill>
                      <a:srgbClr val="000000"/>
                    </a:solidFill>
                    <a:sym typeface="Symbol" pitchFamily="18" charset="2"/>
                  </a:rPr>
                  <a:t></a:t>
                </a:r>
                <a:endParaRPr lang="zh-CN" altLang="en-US" sz="3000" b="1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34827" name="Group 25"/>
            <p:cNvGrpSpPr>
              <a:grpSpLocks/>
            </p:cNvGrpSpPr>
            <p:nvPr/>
          </p:nvGrpSpPr>
          <p:grpSpPr bwMode="auto">
            <a:xfrm>
              <a:off x="1392" y="2162"/>
              <a:ext cx="1584" cy="670"/>
              <a:chOff x="1392" y="2162"/>
              <a:chExt cx="1584" cy="670"/>
            </a:xfrm>
          </p:grpSpPr>
          <p:sp>
            <p:nvSpPr>
              <p:cNvPr id="34828" name="Line 26"/>
              <p:cNvSpPr>
                <a:spLocks noChangeShapeType="1"/>
              </p:cNvSpPr>
              <p:nvPr/>
            </p:nvSpPr>
            <p:spPr bwMode="auto">
              <a:xfrm flipH="1">
                <a:off x="1392" y="2496"/>
                <a:ext cx="678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9" name="Line 27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72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0" name="Rectangle 28"/>
              <p:cNvSpPr>
                <a:spLocks noChangeArrowheads="1"/>
              </p:cNvSpPr>
              <p:nvPr/>
            </p:nvSpPr>
            <p:spPr bwMode="auto">
              <a:xfrm>
                <a:off x="1968" y="2162"/>
                <a:ext cx="36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000" b="1">
                    <a:solidFill>
                      <a:srgbClr val="000000"/>
                    </a:solidFill>
                    <a:sym typeface="Symbol" pitchFamily="18" charset="2"/>
                  </a:rPr>
                  <a:t></a:t>
                </a:r>
                <a:endParaRPr lang="zh-CN" altLang="en-US" sz="3000" b="1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Infix,  ambiguous </a:t>
            </a:r>
          </a:p>
          <a:p>
            <a:r>
              <a:rPr lang="en-US" altLang="zh-CN" dirty="0"/>
              <a:t>Prefix, unambiguous </a:t>
            </a:r>
          </a:p>
          <a:p>
            <a:r>
              <a:rPr lang="en-US" altLang="zh-CN" dirty="0"/>
              <a:t>Postfix unambiguous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88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D4E41-1124-4232-A112-B6B61940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F3BA-BD8A-43AD-A613-29C64463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9225"/>
            <a:ext cx="7239000" cy="4879975"/>
          </a:xfrm>
        </p:spPr>
        <p:txBody>
          <a:bodyPr/>
          <a:lstStyle/>
          <a:p>
            <a:r>
              <a:rPr lang="zh-CN" altLang="en-US" dirty="0"/>
              <a:t>姚氏电路是一种隐私保护技术</a:t>
            </a:r>
            <a:r>
              <a:rPr lang="en-US" altLang="zh-CN" dirty="0"/>
              <a:t>. </a:t>
            </a:r>
            <a:r>
              <a:rPr lang="zh-CN" altLang="en-US" dirty="0"/>
              <a:t>其中一个基础环节</a:t>
            </a:r>
            <a:r>
              <a:rPr lang="en-US" altLang="zh-CN" dirty="0"/>
              <a:t>, </a:t>
            </a:r>
            <a:r>
              <a:rPr lang="zh-CN" altLang="en-US" dirty="0"/>
              <a:t>是软件模拟物理电路</a:t>
            </a:r>
            <a:r>
              <a:rPr lang="en-US" altLang="zh-CN" dirty="0"/>
              <a:t>(</a:t>
            </a:r>
            <a:r>
              <a:rPr lang="zh-CN" altLang="en-US" dirty="0"/>
              <a:t>见下图</a:t>
            </a:r>
            <a:r>
              <a:rPr lang="en-US" altLang="zh-CN" dirty="0"/>
              <a:t>)</a:t>
            </a:r>
            <a:r>
              <a:rPr lang="zh-CN" altLang="en-US" dirty="0"/>
              <a:t>的运算</a:t>
            </a:r>
            <a:r>
              <a:rPr lang="en-US" altLang="zh-CN" dirty="0"/>
              <a:t>.  </a:t>
            </a:r>
            <a:r>
              <a:rPr lang="zh-CN" altLang="en-US" dirty="0"/>
              <a:t>设</a:t>
            </a:r>
            <a:r>
              <a:rPr lang="en-US" altLang="zh-CN" dirty="0"/>
              <a:t>C(</a:t>
            </a:r>
            <a:r>
              <a:rPr lang="en-US" altLang="zh-CN" dirty="0" err="1"/>
              <a:t>x,y</a:t>
            </a:r>
            <a:r>
              <a:rPr lang="en-US" altLang="zh-CN" dirty="0"/>
              <a:t>)=z</a:t>
            </a:r>
            <a:r>
              <a:rPr lang="zh-CN" altLang="en-US" dirty="0"/>
              <a:t>是一块物理电路</a:t>
            </a:r>
            <a:r>
              <a:rPr lang="en-US" altLang="zh-CN" dirty="0"/>
              <a:t>,</a:t>
            </a:r>
            <a:r>
              <a:rPr lang="zh-CN" altLang="en-US" dirty="0"/>
              <a:t>其功能是</a:t>
            </a:r>
            <a:r>
              <a:rPr lang="en-US" altLang="zh-CN" dirty="0"/>
              <a:t>: </a:t>
            </a:r>
            <a:r>
              <a:rPr lang="zh-CN" altLang="en-US" dirty="0"/>
              <a:t>输入</a:t>
            </a:r>
            <a:r>
              <a:rPr lang="en-US" altLang="zh-CN" dirty="0" err="1"/>
              <a:t>xy</a:t>
            </a:r>
            <a:r>
              <a:rPr lang="en-US" altLang="zh-CN" dirty="0"/>
              <a:t>, </a:t>
            </a:r>
            <a:r>
              <a:rPr lang="zh-CN" altLang="en-US" dirty="0"/>
              <a:t>输出</a:t>
            </a:r>
            <a:r>
              <a:rPr lang="en-US" altLang="zh-CN" dirty="0"/>
              <a:t>z. </a:t>
            </a:r>
            <a:r>
              <a:rPr lang="zh-CN" altLang="en-US" dirty="0"/>
              <a:t>已知其电路图是</a:t>
            </a:r>
            <a:r>
              <a:rPr lang="en-US" altLang="zh-CN" dirty="0"/>
              <a:t>G=(V,E). </a:t>
            </a:r>
            <a:r>
              <a:rPr lang="zh-CN" altLang="en-US" dirty="0"/>
              <a:t>请设计算法</a:t>
            </a:r>
            <a:r>
              <a:rPr lang="en-US" altLang="zh-CN" dirty="0"/>
              <a:t>A(</a:t>
            </a:r>
            <a:r>
              <a:rPr lang="en-US" altLang="zh-CN" dirty="0" err="1"/>
              <a:t>G,x,y</a:t>
            </a:r>
            <a:r>
              <a:rPr lang="en-US" altLang="zh-CN" dirty="0"/>
              <a:t>)</a:t>
            </a:r>
            <a:r>
              <a:rPr lang="en-US" altLang="zh-CN" sz="3200" dirty="0">
                <a:solidFill>
                  <a:schemeClr val="tx1"/>
                </a:solidFill>
                <a:sym typeface="Symbol"/>
              </a:rPr>
              <a:t> </a:t>
            </a:r>
            <a:r>
              <a:rPr lang="en-US" altLang="zh-CN" dirty="0"/>
              <a:t>z: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的输入</a:t>
            </a:r>
            <a:r>
              <a:rPr lang="en-US" altLang="zh-CN" dirty="0"/>
              <a:t>: </a:t>
            </a:r>
            <a:r>
              <a:rPr lang="en-US" altLang="zh-CN" dirty="0" err="1"/>
              <a:t>G,x,y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的输出</a:t>
            </a:r>
            <a:r>
              <a:rPr lang="en-US" altLang="zh-CN" dirty="0"/>
              <a:t>: z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的功能</a:t>
            </a:r>
            <a:r>
              <a:rPr lang="en-US" altLang="zh-CN" dirty="0"/>
              <a:t>: z=C(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574AC-F078-480E-8B55-FB8F455F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A5E9BA-6719-4AF0-BFA4-D3766A8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81848"/>
            <a:ext cx="4194573" cy="36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3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7A3D5-639C-4CD2-9D98-82F7A09D1D69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5,  </a:t>
            </a:r>
          </a:p>
          <a:p>
            <a:r>
              <a:rPr lang="en-US" altLang="zh-CN">
                <a:ea typeface="宋体" pitchFamily="2" charset="-122"/>
              </a:rPr>
              <a:t>9, c),d)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11.c)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6ED75-C90A-4B97-AAB9-76CDBEBE5D25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6BA774-5D7A-4704-A007-A6DF0BB20FFE}" type="slidenum">
              <a:rPr lang="en-US" altLang="zh-CN" sz="1200">
                <a:latin typeface="+mn-lt"/>
              </a:rPr>
              <a:pPr algn="r">
                <a:defRPr/>
              </a:pPr>
              <a:t>47</a:t>
            </a:fld>
            <a:endParaRPr lang="en-US" altLang="zh-CN" sz="1200">
              <a:latin typeface="+mn-lt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1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2743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10.3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8476F-C18F-4545-9785-C9538F2472F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Ordered rooted trees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Ordered rooted trees are often used to store information. </a:t>
            </a:r>
          </a:p>
          <a:p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need procedures for visiting each vertex of an ordered rooted tree to access data.</a:t>
            </a:r>
          </a:p>
          <a:p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Ordered rooted trees can also be used to represent various types of expressions, such as arithmetic expressions involving number, variables, and operations.</a:t>
            </a:r>
            <a:endParaRPr lang="el-GR" altLang="zh-CN" sz="30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B5801-D420-45AA-B5D9-5B145E7AE35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Universal Address Systems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Procedures for traversing all vertices of an ordered rooted tree rely on the orderings of children.</a:t>
            </a:r>
          </a:p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ordered rooted trees, the children of an internal vertex are shown from left to right in the drawings representing these directed graphs.</a:t>
            </a:r>
          </a:p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do this recursively :</a:t>
            </a:r>
          </a:p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Label the root with integer 0. Then label its k children (at level 1) from left to right with 1, 2, 3, …, k. </a:t>
            </a:r>
          </a:p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For each vertex v at level n with label A, label its k  children, as they are drawn from left to right, with A.1, A.2,…,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A.k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l-GR" altLang="zh-CN" sz="26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6B1F-E309-46B0-BE33-26BDE263F33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7010400" cy="626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1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73156-12DB-4C67-BC60-CEBCA94CC557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A04C32A8-965B-4629-A5B2-C5C61A26C79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10247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0" y="3352800"/>
            <a:ext cx="35814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Traversal 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6488BA-A17E-4A9C-AB98-F7588C332E3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Traversal algorithms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8775" y="1419226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Procedures for systematically visiting every vertex of an ordered rooted tree are called traversal algorithms.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Preorder traversal.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Inorder traversal.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Postorder traversal.</a:t>
            </a:r>
            <a:endParaRPr lang="el-GR" altLang="zh-CN" sz="35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2823</TotalTime>
  <Words>1510</Words>
  <Application>Microsoft Office PowerPoint</Application>
  <PresentationFormat>宽屏</PresentationFormat>
  <Paragraphs>298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Arial</vt:lpstr>
      <vt:lpstr>Arial Black</vt:lpstr>
      <vt:lpstr>Euclid</vt:lpstr>
      <vt:lpstr>Times New Roman</vt:lpstr>
      <vt:lpstr>Verdana</vt:lpstr>
      <vt:lpstr>Wingdings</vt:lpstr>
      <vt:lpstr>sample</vt:lpstr>
      <vt:lpstr>Discrete Mathematics</vt:lpstr>
      <vt:lpstr>PowerPoint 演示文稿</vt:lpstr>
      <vt:lpstr>Contents</vt:lpstr>
      <vt:lpstr>PowerPoint 演示文稿</vt:lpstr>
      <vt:lpstr>Ordered rooted trees</vt:lpstr>
      <vt:lpstr>Universal Address Systems</vt:lpstr>
      <vt:lpstr>PowerPoint 演示文稿</vt:lpstr>
      <vt:lpstr>PowerPoint 演示文稿</vt:lpstr>
      <vt:lpstr>Traversal algorithms</vt:lpstr>
      <vt:lpstr>Preorder Traversal</vt:lpstr>
      <vt:lpstr>Preorder Traversal</vt:lpstr>
      <vt:lpstr>PowerPoint 演示文稿</vt:lpstr>
      <vt:lpstr>PowerPoint 演示文稿</vt:lpstr>
      <vt:lpstr>PowerPoint 演示文稿</vt:lpstr>
      <vt:lpstr>PowerPoint 演示文稿</vt:lpstr>
      <vt:lpstr>Algorithm 1: Preorder Traversal</vt:lpstr>
      <vt:lpstr>Inorder Traversal</vt:lpstr>
      <vt:lpstr>Inorder Traversal</vt:lpstr>
      <vt:lpstr>PowerPoint 演示文稿</vt:lpstr>
      <vt:lpstr>PowerPoint 演示文稿</vt:lpstr>
      <vt:lpstr>PowerPoint 演示文稿</vt:lpstr>
      <vt:lpstr>PowerPoint 演示文稿</vt:lpstr>
      <vt:lpstr>Algorithm 2: Inorder Traversal</vt:lpstr>
      <vt:lpstr>Postorder Traversal</vt:lpstr>
      <vt:lpstr>Postorder Traversal</vt:lpstr>
      <vt:lpstr>Example 4</vt:lpstr>
      <vt:lpstr>Algorithm 1: Postorder Traversal</vt:lpstr>
      <vt:lpstr>PowerPoint 演示文稿</vt:lpstr>
      <vt:lpstr>Representation of expression</vt:lpstr>
      <vt:lpstr>PowerPoint 演示文稿</vt:lpstr>
      <vt:lpstr>Infix form</vt:lpstr>
      <vt:lpstr>Example 5</vt:lpstr>
      <vt:lpstr>Prefix form</vt:lpstr>
      <vt:lpstr>Example 6</vt:lpstr>
      <vt:lpstr>PowerPoint 演示文稿</vt:lpstr>
      <vt:lpstr>PowerPoint 演示文稿</vt:lpstr>
      <vt:lpstr>Postfix form</vt:lpstr>
      <vt:lpstr>Example 8</vt:lpstr>
      <vt:lpstr>PowerPoint 演示文稿</vt:lpstr>
      <vt:lpstr>PowerPoint 演示文稿</vt:lpstr>
      <vt:lpstr>Example 10</vt:lpstr>
      <vt:lpstr>PowerPoint 演示文稿</vt:lpstr>
      <vt:lpstr>Example 10</vt:lpstr>
      <vt:lpstr>PowerPoint 演示文稿</vt:lpstr>
      <vt:lpstr> 思考题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692</cp:revision>
  <cp:lastPrinted>1601-01-01T00:00:00Z</cp:lastPrinted>
  <dcterms:created xsi:type="dcterms:W3CDTF">1601-01-01T00:00:00Z</dcterms:created>
  <dcterms:modified xsi:type="dcterms:W3CDTF">2021-12-08T08:14:44Z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