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257" r:id="rId2"/>
    <p:sldId id="258" r:id="rId3"/>
    <p:sldId id="259" r:id="rId4"/>
    <p:sldId id="271" r:id="rId5"/>
    <p:sldId id="360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19" r:id="rId20"/>
    <p:sldId id="404" r:id="rId21"/>
    <p:sldId id="405" r:id="rId22"/>
    <p:sldId id="406" r:id="rId23"/>
    <p:sldId id="427" r:id="rId24"/>
    <p:sldId id="413" r:id="rId25"/>
    <p:sldId id="407" r:id="rId26"/>
    <p:sldId id="408" r:id="rId27"/>
    <p:sldId id="421" r:id="rId28"/>
    <p:sldId id="420" r:id="rId29"/>
    <p:sldId id="422" r:id="rId30"/>
    <p:sldId id="411" r:id="rId31"/>
    <p:sldId id="414" r:id="rId32"/>
    <p:sldId id="423" r:id="rId33"/>
    <p:sldId id="415" r:id="rId34"/>
    <p:sldId id="424" r:id="rId35"/>
    <p:sldId id="425" r:id="rId36"/>
    <p:sldId id="426" r:id="rId37"/>
    <p:sldId id="428" r:id="rId38"/>
    <p:sldId id="429" r:id="rId39"/>
    <p:sldId id="388" r:id="rId40"/>
    <p:sldId id="303" r:id="rId4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602"/>
    <a:srgbClr val="EF6F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B60AF77-BDC6-4804-93AA-B59F0129D2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455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3048000" y="0"/>
            <a:ext cx="3048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9464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6197600" y="0"/>
            <a:ext cx="29464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9245600" y="0"/>
            <a:ext cx="29464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92667" y="2514601"/>
            <a:ext cx="235373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048000" y="3048000"/>
            <a:ext cx="89408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48000" y="3886200"/>
            <a:ext cx="8959851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609600" y="6551613"/>
            <a:ext cx="2844800" cy="169862"/>
          </a:xfrm>
        </p:spPr>
        <p:txBody>
          <a:bodyPr/>
          <a:lstStyle>
            <a:lvl1pPr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fld id="{966E0F8E-C11F-40D6-9B0E-802F73CE5EEB}" type="datetime1">
              <a:rPr lang="zh-CN" altLang="en-US"/>
              <a:pPr>
                <a:defRPr/>
              </a:pPr>
              <a:t>2021/12/10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4165600" y="6553201"/>
            <a:ext cx="38608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8737600" y="6553201"/>
            <a:ext cx="28448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56BC75E9-25B4-4A90-9166-EC46D6D636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3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CEF32-E991-4D74-9FF2-A55717EFEC7F}" type="datetime1">
              <a:rPr lang="zh-CN" altLang="en-US"/>
              <a:pPr>
                <a:defRPr/>
              </a:pPr>
              <a:t>2021/12/10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06F07-4CE8-4C46-B481-0F49E786A6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5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731838"/>
            <a:ext cx="27432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0264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A4CCD-54C5-4DAC-9B87-15EF1EAF7082}" type="datetime1">
              <a:rPr lang="zh-CN" altLang="en-US"/>
              <a:pPr>
                <a:defRPr/>
              </a:pPr>
              <a:t>2021/12/10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C7535-7CDB-4DC8-B453-068243CB7C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39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901" y="731838"/>
            <a:ext cx="104013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19225"/>
            <a:ext cx="53848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419225"/>
            <a:ext cx="5384800" cy="2363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5414"/>
            <a:ext cx="5384800" cy="2363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021E0-9F6D-4978-906C-104839B56F69}" type="datetime1">
              <a:rPr lang="zh-CN" altLang="en-US"/>
              <a:pPr>
                <a:defRPr/>
              </a:pPr>
              <a:t>2021/12/10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6E494-4A7D-4E3F-A8C6-5AE192BDB7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96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901" y="731838"/>
            <a:ext cx="104013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19225"/>
            <a:ext cx="109728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1E043-3E24-4602-A972-5A3E5C524A8B}" type="datetime1">
              <a:rPr lang="zh-CN" altLang="en-US"/>
              <a:pPr>
                <a:defRPr/>
              </a:pPr>
              <a:t>2021/12/10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6313B-9D88-4840-8B7B-5D47BAD187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792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7901" y="731838"/>
            <a:ext cx="104013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09600" y="1419225"/>
            <a:ext cx="109728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C9A11-05DA-442C-B6C7-BE69C55D077F}" type="datetime1">
              <a:rPr lang="zh-CN" altLang="en-US"/>
              <a:pPr>
                <a:defRPr/>
              </a:pPr>
              <a:t>2021/12/10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C273F-BA3C-4748-8F14-ADA9028618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29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3DF91-635F-4E5B-A935-D4252F4B71B1}" type="datetime1">
              <a:rPr lang="zh-CN" altLang="en-US"/>
              <a:pPr>
                <a:defRPr/>
              </a:pPr>
              <a:t>2021/12/10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C1A2-39AF-49DE-A7A2-A5C22216D2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91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1A8D2-9E2E-405E-9574-9B6C26563CDC}" type="datetime1">
              <a:rPr lang="zh-CN" altLang="en-US"/>
              <a:pPr>
                <a:defRPr/>
              </a:pPr>
              <a:t>2021/12/10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79C6-2414-4B9D-A5FF-12F41F864F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52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19225"/>
            <a:ext cx="53848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19225"/>
            <a:ext cx="53848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58356-3FBB-478E-8229-46762B73A3B0}" type="datetime1">
              <a:rPr lang="zh-CN" altLang="en-US"/>
              <a:pPr>
                <a:defRPr/>
              </a:pPr>
              <a:t>2021/12/10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423F-E1E2-4025-9A00-DBC9EEBBA9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09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D5CC1-62FF-43BA-9625-2E51FA5B220E}" type="datetime1">
              <a:rPr lang="zh-CN" altLang="en-US"/>
              <a:pPr>
                <a:defRPr/>
              </a:pPr>
              <a:t>2021/12/10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697CE-24CE-45B4-B032-17FA97DE79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14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AD410-7047-4D8C-8BF4-7302B3E3F3C6}" type="datetime1">
              <a:rPr lang="zh-CN" altLang="en-US"/>
              <a:pPr>
                <a:defRPr/>
              </a:pPr>
              <a:t>2021/12/10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A540E-077A-41C0-8351-5489D20D91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54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B349-3D26-4BD5-91A5-F7CB0836E54B}" type="datetime1">
              <a:rPr lang="zh-CN" altLang="en-US"/>
              <a:pPr>
                <a:defRPr/>
              </a:pPr>
              <a:t>2021/12/10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401CB-E6B3-4E01-8EA2-3D5196339F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77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93F7A-51A6-423E-8909-CC009CBA5F0C}" type="datetime1">
              <a:rPr lang="zh-CN" altLang="en-US"/>
              <a:pPr>
                <a:defRPr/>
              </a:pPr>
              <a:t>2021/12/10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6132-6C2D-4242-BB64-D436CE677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53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94C1B-5AC0-4EDB-8573-94258318DAC5}" type="datetime1">
              <a:rPr lang="zh-CN" altLang="en-US"/>
              <a:pPr>
                <a:defRPr/>
              </a:pPr>
              <a:t>2021/12/10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93A56-9900-424A-AC04-9BFCB368DA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36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/>
          <p:cNvSpPr>
            <a:spLocks noChangeArrowheads="1"/>
          </p:cNvSpPr>
          <p:nvPr/>
        </p:nvSpPr>
        <p:spPr bwMode="gray">
          <a:xfrm>
            <a:off x="789518" y="0"/>
            <a:ext cx="2755900" cy="8382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640667" y="0"/>
            <a:ext cx="2851151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 descr="a2"/>
          <p:cNvSpPr>
            <a:spLocks noChangeArrowheads="1"/>
          </p:cNvSpPr>
          <p:nvPr/>
        </p:nvSpPr>
        <p:spPr bwMode="gray">
          <a:xfrm>
            <a:off x="6584951" y="0"/>
            <a:ext cx="2755900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9436101" y="0"/>
            <a:ext cx="27559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gray">
          <a:xfrm>
            <a:off x="609600" y="6477000"/>
            <a:ext cx="115824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9225"/>
            <a:ext cx="109728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61126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84" charset="0"/>
                <a:ea typeface="宋体" charset="-122"/>
              </a:defRPr>
            </a:lvl1pPr>
          </a:lstStyle>
          <a:p>
            <a:pPr>
              <a:defRPr/>
            </a:pPr>
            <a:fld id="{467D21A2-0FBC-4C2B-BFCF-CC91CF6E818E}" type="datetime1">
              <a:rPr lang="zh-CN" altLang="en-US"/>
              <a:pPr>
                <a:defRPr/>
              </a:pPr>
              <a:t>2021/12/10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23200" y="6477001"/>
            <a:ext cx="3860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84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5600" y="647700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844544C2-9EDD-4713-B366-208FE4A9E4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977901" y="731838"/>
            <a:ext cx="104013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>
            <a:off x="9855200" y="76201"/>
            <a:ext cx="235373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64DAE-A3EC-49B8-A763-278FB46DA56F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8077200" y="6553201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0E9F4F0-FF8D-435D-B836-3DB5F7A532B2}" type="slidenum">
              <a:rPr lang="en-US" altLang="zh-CN" sz="1200">
                <a:latin typeface="+mn-lt"/>
              </a:rPr>
              <a:pPr algn="r">
                <a:defRPr/>
              </a:pPr>
              <a:t>1</a:t>
            </a:fld>
            <a:endParaRPr lang="en-US" altLang="zh-CN" sz="1200">
              <a:latin typeface="+mn-lt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itchFamily="2" charset="-122"/>
              </a:rPr>
              <a:t>Discrete Mathematics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pitchFamily="2" charset="-122"/>
              </a:rPr>
              <a:t>South China University of Technology</a:t>
            </a: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4724400" y="44958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417F92-666A-4370-A299-7448F920500B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Proof of Theorem 1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1"/>
            <a:ext cx="8839200" cy="4879975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2. graph G  is connected </a:t>
            </a:r>
            <a:r>
              <a:rPr lang="en-US" altLang="zh-CN" sz="2800" dirty="0"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spanning tree T . </a:t>
            </a:r>
          </a:p>
          <a:p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Now suppose that G is connected.</a:t>
            </a:r>
          </a:p>
          <a:p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If G is not a tree, it must contain a simple circuit.</a:t>
            </a:r>
          </a:p>
          <a:p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Remove an edge from one of these simple circuits.</a:t>
            </a:r>
          </a:p>
          <a:p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The resulting subgraph has one fewer edge but still contains all the vertices of G and is connected.</a:t>
            </a:r>
          </a:p>
          <a:p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This subgraph is still connected because when two vertices are connected by a path containing the removed edge,</a:t>
            </a:r>
          </a:p>
          <a:p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they are connected by a path not containing this edge.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0D4B5-D35F-472D-9D80-2424EC527EC7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Proof of Theorem 1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1"/>
            <a:ext cx="8839200" cy="4879975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We can construct such a path by inserting into the original path,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at the point where the removed edge once was,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the simple circuits with this edge removed.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Repeat this process until no simple circuits remain.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This is possible because there are only a finite number of edges in the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50D23-C938-483C-B7F6-920A3848340C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Proof of Theorem 1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76400"/>
            <a:ext cx="8839200" cy="3733800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The process terminates when no simple circuits remain.</a:t>
            </a:r>
          </a:p>
          <a:p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 tree is produced since the graph stays connected as edges are removed.</a:t>
            </a:r>
          </a:p>
          <a:p>
            <a:r>
              <a:rPr lang="en-US" altLang="zh-CN" sz="36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This tree is spanning tree since it contains every vertex of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E0B46D-67C6-452F-BBF0-B6E7FED6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54255"/>
            <a:ext cx="3477110" cy="3686689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42CD67D3-9ABB-45FA-8498-E0F5AA6715A7}"/>
              </a:ext>
            </a:extLst>
          </p:cNvPr>
          <p:cNvSpPr txBox="1"/>
          <p:nvPr/>
        </p:nvSpPr>
        <p:spPr>
          <a:xfrm>
            <a:off x="2209800" y="685801"/>
            <a:ext cx="800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A multicast spanning tree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021460-DA7D-456A-BCD3-7D879AEBA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334000"/>
            <a:ext cx="4191000" cy="11480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431A23-1E25-45C4-BD58-CA2E56CEA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1" y="1314925"/>
            <a:ext cx="3334215" cy="4210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84B32-F34B-49FB-88B7-B5CDE2A967AA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4648200" y="6477001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CED41FD5-D0F1-477B-BD1B-DA381FC08004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3505200" y="2819400"/>
            <a:ext cx="5029200" cy="2438400"/>
            <a:chOff x="1997" y="1314"/>
            <a:chExt cx="1889" cy="1009"/>
          </a:xfrm>
        </p:grpSpPr>
        <p:grpSp>
          <p:nvGrpSpPr>
            <p:cNvPr id="1639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3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0" y="3352800"/>
            <a:ext cx="3581400" cy="68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Depth-First Search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00E9F-EB82-421D-9BDC-70408D201D97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447800"/>
            <a:ext cx="8991600" cy="457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finding spanning trees </a:t>
            </a:r>
          </a:p>
          <a:p>
            <a:pPr lvl="1"/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Idea 1. remove edge from simple circuits.</a:t>
            </a:r>
          </a:p>
          <a:p>
            <a:pPr lvl="1"/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Idea 2. successively adding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6DF08-F5B7-4CE8-9FB3-C4FA58E51F6A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0200" y="1447800"/>
            <a:ext cx="8991600" cy="457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1. Arbitrarily choose a vertex of the graph as the root.</a:t>
            </a:r>
          </a:p>
          <a:p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2. Form a path starting at this vertex by successively adding vertices and edges, where each new edge is incident with the last vertex in the path and a vertex not already in the path.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white">
          <a:xfrm>
            <a:off x="2257426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itchFamily="34" charset="0"/>
              </a:rPr>
              <a:t>Algorithm : depth-first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6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6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BE71C-FCC2-438B-B824-5F5547ADFFE4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0200" y="1447800"/>
            <a:ext cx="8991600" cy="457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3. Continue adding vertices and edges to this path as long as possible.</a:t>
            </a:r>
          </a:p>
          <a:p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4. If the path goes through all vertices of the graph, the tree consisting of this path is a spanning tree.</a:t>
            </a:r>
          </a:p>
          <a:p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5. If the path does not go through all vertices, more vertices and edges must be added.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white">
          <a:xfrm>
            <a:off x="2257426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itchFamily="34" charset="0"/>
              </a:rPr>
              <a:t>Algorithm : depth-first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9669A-239A-43D0-844F-4C4BA8E1694D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0200" y="1447800"/>
            <a:ext cx="8991600" cy="457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6. Move back to the next to last vertex in the path, and, if possible, form a new path starting at this vertex passing through vertices that were not already visited.</a:t>
            </a:r>
          </a:p>
          <a:p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7. If this cannot be done, move back another vertex in the path, that is, two vertices back in the path, and try again.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white">
          <a:xfrm>
            <a:off x="2257426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itchFamily="34" charset="0"/>
              </a:rPr>
              <a:t>Algorithm : depth-first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8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8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7C1A2-39AF-49DE-A7A2-A5C22216D2C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437" y="152401"/>
            <a:ext cx="6477000" cy="354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81400"/>
            <a:ext cx="8229600" cy="313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01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73DD4-64A9-46F1-8972-C4732C4E7F00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8077200" y="6553201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8515A88-271F-4221-AA21-6FD85DE994A2}" type="slidenum">
              <a:rPr lang="en-US" altLang="zh-CN" sz="1200">
                <a:latin typeface="+mn-lt"/>
              </a:rPr>
              <a:pPr algn="r">
                <a:defRPr/>
              </a:pPr>
              <a:t>2</a:t>
            </a:fld>
            <a:endParaRPr lang="en-US" altLang="zh-CN" sz="1200">
              <a:latin typeface="+mn-lt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5562600" y="6096000"/>
            <a:ext cx="19812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latin typeface="Arial" charset="0"/>
                <a:ea typeface="宋体" pitchFamily="2" charset="-122"/>
              </a:rPr>
              <a:t>Section 10.4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white">
          <a:xfrm>
            <a:off x="3886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10. Trees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2362200" y="4572000"/>
            <a:ext cx="69342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Spanning Trees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1AF8A0-361E-4DAA-AC38-056153792469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0200" y="1447800"/>
            <a:ext cx="8991600" cy="4572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The edges selected by a depth-first search of a graph are called tree edges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树边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 </a:t>
            </a:r>
          </a:p>
          <a:p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The other edges  are called back edges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背边</a:t>
            </a:r>
            <a:r>
              <a:rPr lang="en-US" altLang="zh-CN" sz="36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white">
          <a:xfrm>
            <a:off x="2257426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itchFamily="34" charset="0"/>
              </a:rPr>
              <a:t>Example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1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25D1-0040-436F-9BBF-CEB4C9583462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white">
          <a:xfrm>
            <a:off x="2257426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itchFamily="34" charset="0"/>
              </a:rPr>
              <a:t>Example 4</a:t>
            </a: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3783014" y="3370264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3911601" y="3506788"/>
            <a:ext cx="1216025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2944814" y="2620964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944814" y="4221164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>
            <a:off x="3097213" y="2773363"/>
            <a:ext cx="838200" cy="7620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 flipV="1">
            <a:off x="3097213" y="3459163"/>
            <a:ext cx="838200" cy="8382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5002214" y="3382964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5154613" y="2468563"/>
            <a:ext cx="0" cy="1066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5002214" y="2316164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4589" name="Oval 12"/>
          <p:cNvSpPr>
            <a:spLocks noChangeArrowheads="1"/>
          </p:cNvSpPr>
          <p:nvPr/>
        </p:nvSpPr>
        <p:spPr bwMode="auto">
          <a:xfrm>
            <a:off x="6270625" y="3382964"/>
            <a:ext cx="255588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4590" name="Oval 13"/>
          <p:cNvSpPr>
            <a:spLocks noChangeArrowheads="1"/>
          </p:cNvSpPr>
          <p:nvPr/>
        </p:nvSpPr>
        <p:spPr bwMode="auto">
          <a:xfrm>
            <a:off x="7516814" y="3382964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4591" name="Oval 14"/>
          <p:cNvSpPr>
            <a:spLocks noChangeArrowheads="1"/>
          </p:cNvSpPr>
          <p:nvPr/>
        </p:nvSpPr>
        <p:spPr bwMode="auto">
          <a:xfrm>
            <a:off x="8736014" y="3382964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4592" name="Oval 15"/>
          <p:cNvSpPr>
            <a:spLocks noChangeArrowheads="1"/>
          </p:cNvSpPr>
          <p:nvPr/>
        </p:nvSpPr>
        <p:spPr bwMode="auto">
          <a:xfrm>
            <a:off x="6270625" y="4221164"/>
            <a:ext cx="255588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7516814" y="2392364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4594" name="Oval 17"/>
          <p:cNvSpPr>
            <a:spLocks noChangeArrowheads="1"/>
          </p:cNvSpPr>
          <p:nvPr/>
        </p:nvSpPr>
        <p:spPr bwMode="auto">
          <a:xfrm>
            <a:off x="8736014" y="2392364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5154614" y="3506788"/>
            <a:ext cx="12160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6376989" y="3502025"/>
            <a:ext cx="12160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>
            <a:off x="7672389" y="3502025"/>
            <a:ext cx="1216025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8" name="Line 21"/>
          <p:cNvSpPr>
            <a:spLocks noChangeShapeType="1"/>
          </p:cNvSpPr>
          <p:nvPr/>
        </p:nvSpPr>
        <p:spPr bwMode="auto">
          <a:xfrm>
            <a:off x="6402388" y="3382963"/>
            <a:ext cx="0" cy="1066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Line 22"/>
          <p:cNvSpPr>
            <a:spLocks noChangeShapeType="1"/>
          </p:cNvSpPr>
          <p:nvPr/>
        </p:nvSpPr>
        <p:spPr bwMode="auto">
          <a:xfrm>
            <a:off x="7654925" y="2468563"/>
            <a:ext cx="0" cy="1066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Line 23"/>
          <p:cNvSpPr>
            <a:spLocks noChangeShapeType="1"/>
          </p:cNvSpPr>
          <p:nvPr/>
        </p:nvSpPr>
        <p:spPr bwMode="auto">
          <a:xfrm>
            <a:off x="8874125" y="2468563"/>
            <a:ext cx="0" cy="1066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5149851" y="2468563"/>
            <a:ext cx="1223963" cy="9906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2" name="Line 25"/>
          <p:cNvSpPr>
            <a:spLocks noChangeShapeType="1"/>
          </p:cNvSpPr>
          <p:nvPr/>
        </p:nvSpPr>
        <p:spPr bwMode="auto">
          <a:xfrm flipH="1">
            <a:off x="6407151" y="3535363"/>
            <a:ext cx="1185863" cy="9144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2743200" y="19050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2819400" y="44958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352800" y="31242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4495800" y="19812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4876800" y="35052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6248400" y="28194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5791200" y="40386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7086600" y="19812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8382000" y="19812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7391400" y="36576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8610600" y="35814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41270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1600200" y="5181600"/>
            <a:ext cx="8991600" cy="1066800"/>
          </a:xfrm>
          <a:noFill/>
        </p:spPr>
        <p:txBody>
          <a:bodyPr/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Back edges :  ( e, f )    ( f, h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0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187CD-82FD-42D6-89CA-75F515364659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0200" y="1447800"/>
            <a:ext cx="9067800" cy="5257800"/>
          </a:xfrm>
        </p:spPr>
        <p:txBody>
          <a:bodyPr/>
          <a:lstStyle/>
          <a:p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white">
          <a:xfrm>
            <a:off x="2257426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itchFamily="34" charset="0"/>
              </a:rPr>
              <a:t>Algorithm 1 : Depth-First Search</a:t>
            </a:r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4191000" y="58674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b="1">
                <a:solidFill>
                  <a:srgbClr val="8C1602"/>
                </a:solidFill>
                <a:latin typeface="Times New Roman" pitchFamily="18" charset="0"/>
              </a:rPr>
              <a:t>O(e) or O(n^2) since e&lt;=n(n-1)/2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429" y="1447801"/>
            <a:ext cx="76771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build="p"/>
      <p:bldP spid="413700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7C1A2-39AF-49DE-A7A2-A5C22216D2C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905000"/>
            <a:ext cx="1010562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974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64E2-44B7-4C13-9BD1-72916900EBE8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4648200" y="6477001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8AA79AC2-F2DD-497F-B8A8-B5CF347F5580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24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3505200" y="2819400"/>
            <a:ext cx="5029200" cy="2438400"/>
            <a:chOff x="1997" y="1314"/>
            <a:chExt cx="1889" cy="1009"/>
          </a:xfrm>
        </p:grpSpPr>
        <p:grpSp>
          <p:nvGrpSpPr>
            <p:cNvPr id="27655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76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43400" y="3429000"/>
            <a:ext cx="35814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>
                <a:ea typeface="宋体" pitchFamily="2" charset="-122"/>
              </a:rPr>
              <a:t>Breadth-First Search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5813A-CBFF-4BBC-904C-1CE9CE6D9840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0200" y="1447800"/>
            <a:ext cx="8991600" cy="4953000"/>
          </a:xfrm>
        </p:spPr>
        <p:txBody>
          <a:bodyPr/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1. Arbitrarily choose a vertex of the graph as the root.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2. Add edges incident to this vertex. The new vertices added at this stage become the vertices at level 1 in the spanning tree. Arbitrary order them.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3. For each vertex at level 1, visited in order, add each edge incident to this vertex to the tree as long as it does not procedure a simple circuit.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white">
          <a:xfrm>
            <a:off x="2257426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itchFamily="34" charset="0"/>
              </a:rPr>
              <a:t>Algorithm : breadth-first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97BDA-4D00-4B9A-BCCF-9852BEECE912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47800" y="1371600"/>
            <a:ext cx="9220200" cy="5791200"/>
          </a:xfrm>
        </p:spPr>
        <p:txBody>
          <a:bodyPr/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4. Arbitrarily order the children of each vertex at level 1. This produces the vertices at level 2 in the tree.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5. Follow the same procedure until all the vertices in the tree have been added.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6. The procedure ends since there are only a finite number of edges in the graph.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7. A spanning tree is produced since we have produced a tree containing every vertex of the graph.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white">
          <a:xfrm>
            <a:off x="2257426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itchFamily="34" charset="0"/>
              </a:rPr>
              <a:t>Algorithm : depth-first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5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5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5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5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7C1A2-39AF-49DE-A7A2-A5C22216D2C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552" y="1676400"/>
            <a:ext cx="4785049" cy="430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0"/>
            <a:ext cx="416454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64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7C1A2-39AF-49DE-A7A2-A5C22216D2C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662404"/>
            <a:ext cx="4785049" cy="430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1981201"/>
            <a:ext cx="4378031" cy="333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007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7C1A2-39AF-49DE-A7A2-A5C22216D2C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4343400" cy="39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676400"/>
            <a:ext cx="4212641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17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4797-00BE-447F-B2B7-BC470690A1D5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4648200" y="6477001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980F09AB-5FBB-4DEA-80A1-F821F73CF06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gray">
          <a:xfrm>
            <a:off x="3962400" y="21002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gray">
          <a:xfrm>
            <a:off x="3581400" y="19812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gray">
          <a:xfrm>
            <a:off x="4191000" y="2155826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/>
              <a:t>Introduction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gray">
          <a:xfrm>
            <a:off x="3735388" y="20796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gray">
          <a:xfrm>
            <a:off x="3962400" y="29384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gray">
          <a:xfrm>
            <a:off x="3581400" y="28194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gray">
          <a:xfrm>
            <a:off x="4267200" y="2994026"/>
            <a:ext cx="396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/>
              <a:t>Depth-First Search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gray">
          <a:xfrm>
            <a:off x="3735388" y="29178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33" name="AutoShape 4"/>
          <p:cNvSpPr>
            <a:spLocks noChangeArrowheads="1"/>
          </p:cNvSpPr>
          <p:nvPr/>
        </p:nvSpPr>
        <p:spPr bwMode="gray">
          <a:xfrm>
            <a:off x="4005263" y="38528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4" name="AutoShape 5"/>
          <p:cNvSpPr>
            <a:spLocks noChangeArrowheads="1"/>
          </p:cNvSpPr>
          <p:nvPr/>
        </p:nvSpPr>
        <p:spPr bwMode="gray">
          <a:xfrm>
            <a:off x="3624263" y="37338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5" name="Text Box 6"/>
          <p:cNvSpPr txBox="1">
            <a:spLocks noChangeArrowheads="1"/>
          </p:cNvSpPr>
          <p:nvPr/>
        </p:nvSpPr>
        <p:spPr bwMode="gray">
          <a:xfrm>
            <a:off x="4233864" y="3908426"/>
            <a:ext cx="422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/>
              <a:t>Breadth-First Search</a:t>
            </a:r>
          </a:p>
        </p:txBody>
      </p:sp>
      <p:sp>
        <p:nvSpPr>
          <p:cNvPr id="5136" name="Text Box 7"/>
          <p:cNvSpPr txBox="1">
            <a:spLocks noChangeArrowheads="1"/>
          </p:cNvSpPr>
          <p:nvPr/>
        </p:nvSpPr>
        <p:spPr bwMode="gray">
          <a:xfrm>
            <a:off x="3778251" y="38322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37" name="AutoShape 9"/>
          <p:cNvSpPr>
            <a:spLocks noChangeArrowheads="1"/>
          </p:cNvSpPr>
          <p:nvPr/>
        </p:nvSpPr>
        <p:spPr bwMode="gray">
          <a:xfrm>
            <a:off x="4010025" y="46910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8" name="AutoShape 10"/>
          <p:cNvSpPr>
            <a:spLocks noChangeArrowheads="1"/>
          </p:cNvSpPr>
          <p:nvPr/>
        </p:nvSpPr>
        <p:spPr bwMode="gray">
          <a:xfrm>
            <a:off x="3629025" y="45720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9" name="Text Box 11"/>
          <p:cNvSpPr txBox="1">
            <a:spLocks noChangeArrowheads="1"/>
          </p:cNvSpPr>
          <p:nvPr/>
        </p:nvSpPr>
        <p:spPr bwMode="gray">
          <a:xfrm>
            <a:off x="4314825" y="4746626"/>
            <a:ext cx="396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/>
              <a:t>Backtracking Application</a:t>
            </a:r>
          </a:p>
        </p:txBody>
      </p:sp>
      <p:sp>
        <p:nvSpPr>
          <p:cNvPr id="5140" name="Text Box 12"/>
          <p:cNvSpPr txBox="1">
            <a:spLocks noChangeArrowheads="1"/>
          </p:cNvSpPr>
          <p:nvPr/>
        </p:nvSpPr>
        <p:spPr bwMode="gray">
          <a:xfrm>
            <a:off x="3783013" y="4670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4E650-A08D-439C-9826-420B6F57460D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0200" y="1447800"/>
            <a:ext cx="9067800" cy="5257800"/>
          </a:xfrm>
        </p:spPr>
        <p:txBody>
          <a:bodyPr/>
          <a:lstStyle/>
          <a:p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white">
          <a:xfrm>
            <a:off x="2257426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Verdana" pitchFamily="34" charset="0"/>
              </a:rPr>
              <a:t>Algorithm 2 : BFS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224" y="1219200"/>
            <a:ext cx="9258301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4BA78-55B2-441A-8B3C-825E45C836BD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4648200" y="6477001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16EC0D5F-F464-4871-97C8-EC21721E738C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31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3505200" y="2819400"/>
            <a:ext cx="5029200" cy="2438400"/>
            <a:chOff x="1997" y="1314"/>
            <a:chExt cx="1889" cy="1009"/>
          </a:xfrm>
        </p:grpSpPr>
        <p:grpSp>
          <p:nvGrpSpPr>
            <p:cNvPr id="34823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48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0" y="3352800"/>
            <a:ext cx="31242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ea typeface="宋体" pitchFamily="2" charset="-122"/>
              </a:rPr>
              <a:t>Backtracking Application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Depth-first search is also called </a:t>
            </a:r>
            <a:r>
              <a:rPr lang="en-US" altLang="zh-CN" b="1" dirty="0"/>
              <a:t>backtracking</a:t>
            </a:r>
            <a:r>
              <a:rPr lang="en-US" altLang="zh-CN" dirty="0"/>
              <a:t>, because the algorithm returns to vertices previously visited to add paths. </a:t>
            </a:r>
          </a:p>
          <a:p>
            <a:r>
              <a:rPr lang="en-US" altLang="zh-CN" dirty="0"/>
              <a:t>Allows for the systematic(exhaustive) search for solutions to a wide variety of problems</a:t>
            </a:r>
          </a:p>
          <a:p>
            <a:r>
              <a:rPr lang="en-US" altLang="zh-CN" dirty="0"/>
              <a:t>Model as a decision tree, where each internal vertex represents a decision and </a:t>
            </a:r>
            <a:r>
              <a:rPr lang="en-US" altLang="zh-CN" dirty="0">
                <a:solidFill>
                  <a:srgbClr val="FF0000"/>
                </a:solidFill>
              </a:rPr>
              <a:t>each leaf a possible solution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7C1A2-39AF-49DE-A7A2-A5C22216D2C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03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41C87D-1F9B-41B9-AD38-5A122D1B0FDF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white">
          <a:xfrm>
            <a:off x="2257426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itchFamily="34" charset="0"/>
              </a:rPr>
              <a:t>Example 6</a:t>
            </a:r>
          </a:p>
        </p:txBody>
      </p:sp>
      <p:sp>
        <p:nvSpPr>
          <p:cNvPr id="42294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1642188" y="1295400"/>
            <a:ext cx="8991600" cy="1676400"/>
          </a:xfrm>
          <a:noFill/>
        </p:spPr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Graph Coloring : How can backtracking 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回溯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be used to decide whether a graph can be colored using n color?</a:t>
            </a:r>
          </a:p>
          <a:p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eg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,  n=3,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3- Coloring is a </a:t>
            </a:r>
            <a:r>
              <a:rPr lang="en-US" altLang="zh-CN" dirty="0"/>
              <a:t>NPC problem</a:t>
            </a:r>
            <a:endParaRPr lang="zh-CN" altLang="en-US" dirty="0"/>
          </a:p>
          <a:p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4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7C1A2-39AF-49DE-A7A2-A5C22216D2C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948494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473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itchFamily="34" charset="0"/>
              </a:rPr>
              <a:t>Example 6 Sums of Subsets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this problem. Given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a set of positive integers { </a:t>
            </a:r>
            <a:r>
              <a:rPr lang="en-US" altLang="zh-CN" i="1" dirty="0"/>
              <a:t>x</a:t>
            </a:r>
            <a:r>
              <a:rPr lang="en-US" altLang="zh-CN" dirty="0"/>
              <a:t>1</a:t>
            </a:r>
            <a:r>
              <a:rPr lang="en-US" altLang="zh-CN" i="1" dirty="0"/>
              <a:t>, x</a:t>
            </a:r>
            <a:r>
              <a:rPr lang="en-US" altLang="zh-CN" dirty="0"/>
              <a:t>2</a:t>
            </a:r>
            <a:r>
              <a:rPr lang="en-US" altLang="zh-CN" i="1" dirty="0"/>
              <a:t>, . . . , </a:t>
            </a:r>
            <a:r>
              <a:rPr lang="en-US" altLang="zh-CN" i="1" dirty="0" err="1"/>
              <a:t>xn</a:t>
            </a:r>
            <a:r>
              <a:rPr lang="en-US" altLang="zh-CN" dirty="0"/>
              <a:t> },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a  positive integer  M</a:t>
            </a:r>
          </a:p>
          <a:p>
            <a:pPr marL="0" indent="0">
              <a:buNone/>
            </a:pPr>
            <a:r>
              <a:rPr lang="en-US" altLang="zh-CN" dirty="0"/>
              <a:t>find a subset of this set of integers that has </a:t>
            </a:r>
            <a:r>
              <a:rPr lang="en-US" altLang="zh-CN" i="1" dirty="0"/>
              <a:t>M </a:t>
            </a:r>
            <a:r>
              <a:rPr lang="en-US" altLang="zh-CN" dirty="0"/>
              <a:t>as its sum.</a:t>
            </a:r>
          </a:p>
          <a:p>
            <a:r>
              <a:rPr lang="en-US" altLang="zh-CN" dirty="0" err="1"/>
              <a:t>Eg</a:t>
            </a:r>
            <a:r>
              <a:rPr lang="en-US" altLang="zh-CN" dirty="0"/>
              <a:t>, {10, 7, 3, 1} , M=14</a:t>
            </a:r>
          </a:p>
          <a:p>
            <a:r>
              <a:rPr lang="en-US" altLang="zh-CN" dirty="0"/>
              <a:t> How can backtracking be used to solve this  problem?</a:t>
            </a:r>
          </a:p>
          <a:p>
            <a:r>
              <a:rPr lang="en-US" altLang="zh-CN" dirty="0"/>
              <a:t> NPC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7C1A2-39AF-49DE-A7A2-A5C22216D2C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28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 a subset of {31</a:t>
            </a:r>
            <a:r>
              <a:rPr lang="en-US" altLang="zh-CN" i="1" dirty="0"/>
              <a:t>, </a:t>
            </a:r>
            <a:r>
              <a:rPr lang="en-US" altLang="zh-CN" dirty="0"/>
              <a:t>27</a:t>
            </a:r>
            <a:r>
              <a:rPr lang="en-US" altLang="zh-CN" i="1" dirty="0"/>
              <a:t>, </a:t>
            </a:r>
            <a:r>
              <a:rPr lang="en-US" altLang="zh-CN" dirty="0"/>
              <a:t>15</a:t>
            </a:r>
            <a:r>
              <a:rPr lang="en-US" altLang="zh-CN" i="1" dirty="0"/>
              <a:t>, </a:t>
            </a:r>
            <a:r>
              <a:rPr lang="en-US" altLang="zh-CN" dirty="0"/>
              <a:t>11</a:t>
            </a:r>
            <a:r>
              <a:rPr lang="en-US" altLang="zh-CN" i="1" dirty="0"/>
              <a:t>, </a:t>
            </a:r>
            <a:r>
              <a:rPr lang="en-US" altLang="zh-CN" dirty="0"/>
              <a:t>7</a:t>
            </a:r>
            <a:r>
              <a:rPr lang="en-US" altLang="zh-CN" i="1" dirty="0"/>
              <a:t>, </a:t>
            </a:r>
            <a:r>
              <a:rPr lang="en-US" altLang="zh-CN" dirty="0"/>
              <a:t>5} with the sum equal to 39.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7C1A2-39AF-49DE-A7A2-A5C22216D2C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3" y="2438400"/>
            <a:ext cx="7543800" cy="425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047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4D00-27DE-4DFC-BC16-3602C829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n-Queens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94ED4-7C41-47E6-B5A9-A960D1FF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302" y="1419225"/>
            <a:ext cx="5834499" cy="4879976"/>
          </a:xfrm>
        </p:spPr>
        <p:txBody>
          <a:bodyPr/>
          <a:lstStyle/>
          <a:p>
            <a:r>
              <a:rPr lang="en-US" altLang="zh-CN" dirty="0"/>
              <a:t>how n queens can be placed on an n × n chessboard so that no two queens can attack one another. How can backtracking be used to solve the n-queens problem? No two of these positions are in the same row, same column, or in the same diagonal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E2612B-1724-444B-BC52-7D4027F2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7C1A2-39AF-49DE-A7A2-A5C22216D2C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52651A-87A5-46C9-A6AC-723700B4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549" y="1268361"/>
            <a:ext cx="2924151" cy="48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80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A17D7-1C76-4DD8-9833-3E5B2BB8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r>
              <a:rPr lang="en-US" altLang="zh-CN" dirty="0"/>
              <a:t>(</a:t>
            </a:r>
            <a:r>
              <a:rPr lang="zh-CN" altLang="en-US" dirty="0"/>
              <a:t>历史上的类似考题</a:t>
            </a:r>
            <a:r>
              <a:rPr lang="en-US" altLang="zh-CN" dirty="0"/>
              <a:t>,</a:t>
            </a:r>
            <a:r>
              <a:rPr lang="zh-CN" altLang="en-US" dirty="0"/>
              <a:t>完整版课后题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CCB166E-25C8-4534-A4C8-8B23232D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6" y="1370444"/>
            <a:ext cx="6434291" cy="548755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681DF-8B51-4E63-99FD-EF5C099F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7C1A2-39AF-49DE-A7A2-A5C22216D2C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447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09705-05BE-4EB8-8084-546257F9C4D5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Homework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1</a:t>
            </a:r>
          </a:p>
          <a:p>
            <a:r>
              <a:rPr lang="en-US" altLang="zh-CN" dirty="0">
                <a:ea typeface="宋体" pitchFamily="2" charset="-122"/>
              </a:rPr>
              <a:t>3</a:t>
            </a:r>
          </a:p>
          <a:p>
            <a:r>
              <a:rPr lang="en-US" altLang="zh-CN" dirty="0">
                <a:ea typeface="宋体" pitchFamily="2" charset="-122"/>
              </a:rPr>
              <a:t>9, a)</a:t>
            </a:r>
          </a:p>
          <a:p>
            <a:r>
              <a:rPr lang="en-US" altLang="zh-CN">
                <a:ea typeface="宋体" pitchFamily="2" charset="-122"/>
              </a:rPr>
              <a:t>11   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1F130B-C80D-4472-B1B8-0364A649345B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4648200" y="6477001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D34239C7-4CA5-429B-AE5C-36225FC1E5D7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itchFamily="2" charset="-122"/>
            </a:endParaRP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3505200" y="2819400"/>
            <a:ext cx="5029200" cy="2438400"/>
            <a:chOff x="1997" y="1314"/>
            <a:chExt cx="1889" cy="1009"/>
          </a:xfrm>
        </p:grpSpPr>
        <p:grpSp>
          <p:nvGrpSpPr>
            <p:cNvPr id="615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3352800"/>
            <a:ext cx="3124200" cy="83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ea typeface="宋体" pitchFamily="2" charset="-122"/>
              </a:rPr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3642B-50C3-471F-A5F3-8C9ED5CF189B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8077200" y="6553201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DC158969-F163-4FB7-8351-64899F7C2E34}" type="slidenum">
              <a:rPr lang="en-US" altLang="zh-CN" sz="1200">
                <a:latin typeface="+mn-lt"/>
              </a:rPr>
              <a:pPr algn="r">
                <a:defRPr/>
              </a:pPr>
              <a:t>40</a:t>
            </a:fld>
            <a:endParaRPr lang="en-US" altLang="zh-CN" sz="1200">
              <a:latin typeface="+mn-lt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1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Click to edit company slogan 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2743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10.4 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2925D1-DF1D-4F4C-B011-F2CE5D558504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 Road System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4495800"/>
            <a:ext cx="9067800" cy="1981200"/>
          </a:xfrm>
        </p:spPr>
        <p:txBody>
          <a:bodyPr/>
          <a:lstStyle/>
          <a:p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This problem was solved with a connected subgraph with the minimum number of edges containing all vertices of the original simple graph.</a:t>
            </a:r>
            <a:endParaRPr lang="el-GR" altLang="zh-CN" sz="3000" b="1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3124200" y="1981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2514600" y="2133600"/>
            <a:ext cx="6858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2286000" y="2514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H="1" flipV="1">
            <a:off x="2438400" y="2667000"/>
            <a:ext cx="7620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30480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H="1" flipV="1">
            <a:off x="4724400" y="2057400"/>
            <a:ext cx="7620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3810000" y="2667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3200400" y="2895600"/>
            <a:ext cx="6858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>
            <a:off x="3200400" y="2057400"/>
            <a:ext cx="76200" cy="1219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>
            <a:off x="4038600" y="2667000"/>
            <a:ext cx="1295400" cy="152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Oval 15"/>
          <p:cNvSpPr>
            <a:spLocks noChangeArrowheads="1"/>
          </p:cNvSpPr>
          <p:nvPr/>
        </p:nvSpPr>
        <p:spPr bwMode="auto">
          <a:xfrm>
            <a:off x="4572000" y="1905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4" name="Oval 16"/>
          <p:cNvSpPr>
            <a:spLocks noChangeArrowheads="1"/>
          </p:cNvSpPr>
          <p:nvPr/>
        </p:nvSpPr>
        <p:spPr bwMode="auto">
          <a:xfrm>
            <a:off x="5257800" y="2514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3276600" y="2057400"/>
            <a:ext cx="1371600" cy="76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H="1" flipV="1">
            <a:off x="3276600" y="2133600"/>
            <a:ext cx="7620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H="1">
            <a:off x="3886200" y="2057400"/>
            <a:ext cx="8382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8" name="Oval 20"/>
          <p:cNvSpPr>
            <a:spLocks noChangeArrowheads="1"/>
          </p:cNvSpPr>
          <p:nvPr/>
        </p:nvSpPr>
        <p:spPr bwMode="auto">
          <a:xfrm>
            <a:off x="7543800" y="1981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H="1">
            <a:off x="6934200" y="2133600"/>
            <a:ext cx="6858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0" name="Oval 22"/>
          <p:cNvSpPr>
            <a:spLocks noChangeArrowheads="1"/>
          </p:cNvSpPr>
          <p:nvPr/>
        </p:nvSpPr>
        <p:spPr bwMode="auto">
          <a:xfrm>
            <a:off x="6705600" y="2514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91" name="Oval 24"/>
          <p:cNvSpPr>
            <a:spLocks noChangeArrowheads="1"/>
          </p:cNvSpPr>
          <p:nvPr/>
        </p:nvSpPr>
        <p:spPr bwMode="auto">
          <a:xfrm>
            <a:off x="74676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92" name="Line 25"/>
          <p:cNvSpPr>
            <a:spLocks noChangeShapeType="1"/>
          </p:cNvSpPr>
          <p:nvPr/>
        </p:nvSpPr>
        <p:spPr bwMode="auto">
          <a:xfrm flipH="1" flipV="1">
            <a:off x="9144000" y="2057400"/>
            <a:ext cx="7620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3" name="Oval 26"/>
          <p:cNvSpPr>
            <a:spLocks noChangeArrowheads="1"/>
          </p:cNvSpPr>
          <p:nvPr/>
        </p:nvSpPr>
        <p:spPr bwMode="auto">
          <a:xfrm>
            <a:off x="8229600" y="2667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94" name="Line 28"/>
          <p:cNvSpPr>
            <a:spLocks noChangeShapeType="1"/>
          </p:cNvSpPr>
          <p:nvPr/>
        </p:nvSpPr>
        <p:spPr bwMode="auto">
          <a:xfrm flipH="1">
            <a:off x="7620000" y="2057400"/>
            <a:ext cx="76200" cy="1219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5" name="Oval 30"/>
          <p:cNvSpPr>
            <a:spLocks noChangeArrowheads="1"/>
          </p:cNvSpPr>
          <p:nvPr/>
        </p:nvSpPr>
        <p:spPr bwMode="auto">
          <a:xfrm>
            <a:off x="8991600" y="1905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96" name="Oval 31"/>
          <p:cNvSpPr>
            <a:spLocks noChangeArrowheads="1"/>
          </p:cNvSpPr>
          <p:nvPr/>
        </p:nvSpPr>
        <p:spPr bwMode="auto">
          <a:xfrm>
            <a:off x="9677400" y="2514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97" name="Line 32"/>
          <p:cNvSpPr>
            <a:spLocks noChangeShapeType="1"/>
          </p:cNvSpPr>
          <p:nvPr/>
        </p:nvSpPr>
        <p:spPr bwMode="auto">
          <a:xfrm flipH="1">
            <a:off x="7696200" y="2057400"/>
            <a:ext cx="1371600" cy="76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8" name="Line 34"/>
          <p:cNvSpPr>
            <a:spLocks noChangeShapeType="1"/>
          </p:cNvSpPr>
          <p:nvPr/>
        </p:nvSpPr>
        <p:spPr bwMode="auto">
          <a:xfrm flipH="1">
            <a:off x="8305800" y="2057400"/>
            <a:ext cx="8382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9" name="Text Box 35"/>
          <p:cNvSpPr txBox="1">
            <a:spLocks noChangeArrowheads="1"/>
          </p:cNvSpPr>
          <p:nvPr/>
        </p:nvSpPr>
        <p:spPr bwMode="auto">
          <a:xfrm>
            <a:off x="2895600" y="1524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Etna</a:t>
            </a:r>
          </a:p>
        </p:txBody>
      </p:sp>
      <p:sp>
        <p:nvSpPr>
          <p:cNvPr id="7200" name="Text Box 36"/>
          <p:cNvSpPr txBox="1">
            <a:spLocks noChangeArrowheads="1"/>
          </p:cNvSpPr>
          <p:nvPr/>
        </p:nvSpPr>
        <p:spPr bwMode="auto">
          <a:xfrm>
            <a:off x="1752600" y="1981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Herman</a:t>
            </a:r>
          </a:p>
        </p:txBody>
      </p:sp>
      <p:sp>
        <p:nvSpPr>
          <p:cNvPr id="7201" name="Text Box 37"/>
          <p:cNvSpPr txBox="1">
            <a:spLocks noChangeArrowheads="1"/>
          </p:cNvSpPr>
          <p:nvPr/>
        </p:nvSpPr>
        <p:spPr bwMode="auto">
          <a:xfrm>
            <a:off x="2590800" y="3505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Hampden</a:t>
            </a:r>
          </a:p>
        </p:txBody>
      </p:sp>
      <p:sp>
        <p:nvSpPr>
          <p:cNvPr id="7202" name="Text Box 38"/>
          <p:cNvSpPr txBox="1">
            <a:spLocks noChangeArrowheads="1"/>
          </p:cNvSpPr>
          <p:nvPr/>
        </p:nvSpPr>
        <p:spPr bwMode="auto">
          <a:xfrm>
            <a:off x="3733800" y="3048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Bangor</a:t>
            </a:r>
          </a:p>
        </p:txBody>
      </p:sp>
      <p:sp>
        <p:nvSpPr>
          <p:cNvPr id="7203" name="Text Box 39"/>
          <p:cNvSpPr txBox="1">
            <a:spLocks noChangeArrowheads="1"/>
          </p:cNvSpPr>
          <p:nvPr/>
        </p:nvSpPr>
        <p:spPr bwMode="auto">
          <a:xfrm>
            <a:off x="4114800" y="1371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Old Town</a:t>
            </a:r>
          </a:p>
        </p:txBody>
      </p:sp>
      <p:sp>
        <p:nvSpPr>
          <p:cNvPr id="7204" name="Text Box 40"/>
          <p:cNvSpPr txBox="1">
            <a:spLocks noChangeArrowheads="1"/>
          </p:cNvSpPr>
          <p:nvPr/>
        </p:nvSpPr>
        <p:spPr bwMode="auto">
          <a:xfrm>
            <a:off x="5105400" y="2895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Orono</a:t>
            </a:r>
          </a:p>
        </p:txBody>
      </p:sp>
      <p:sp>
        <p:nvSpPr>
          <p:cNvPr id="7205" name="Text Box 41"/>
          <p:cNvSpPr txBox="1">
            <a:spLocks noChangeArrowheads="1"/>
          </p:cNvSpPr>
          <p:nvPr/>
        </p:nvSpPr>
        <p:spPr bwMode="auto">
          <a:xfrm>
            <a:off x="7467600" y="1447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Etna</a:t>
            </a:r>
          </a:p>
        </p:txBody>
      </p:sp>
      <p:sp>
        <p:nvSpPr>
          <p:cNvPr id="7206" name="Text Box 42"/>
          <p:cNvSpPr txBox="1">
            <a:spLocks noChangeArrowheads="1"/>
          </p:cNvSpPr>
          <p:nvPr/>
        </p:nvSpPr>
        <p:spPr bwMode="auto">
          <a:xfrm>
            <a:off x="6324600" y="1905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Herman</a:t>
            </a:r>
          </a:p>
        </p:txBody>
      </p:sp>
      <p:sp>
        <p:nvSpPr>
          <p:cNvPr id="7207" name="Text Box 43"/>
          <p:cNvSpPr txBox="1">
            <a:spLocks noChangeArrowheads="1"/>
          </p:cNvSpPr>
          <p:nvPr/>
        </p:nvSpPr>
        <p:spPr bwMode="auto">
          <a:xfrm>
            <a:off x="7162800" y="34290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Hampden</a:t>
            </a:r>
          </a:p>
        </p:txBody>
      </p:sp>
      <p:sp>
        <p:nvSpPr>
          <p:cNvPr id="7208" name="Text Box 44"/>
          <p:cNvSpPr txBox="1">
            <a:spLocks noChangeArrowheads="1"/>
          </p:cNvSpPr>
          <p:nvPr/>
        </p:nvSpPr>
        <p:spPr bwMode="auto">
          <a:xfrm>
            <a:off x="8305800" y="2971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Bangor</a:t>
            </a:r>
          </a:p>
        </p:txBody>
      </p:sp>
      <p:sp>
        <p:nvSpPr>
          <p:cNvPr id="7209" name="Text Box 45"/>
          <p:cNvSpPr txBox="1">
            <a:spLocks noChangeArrowheads="1"/>
          </p:cNvSpPr>
          <p:nvPr/>
        </p:nvSpPr>
        <p:spPr bwMode="auto">
          <a:xfrm>
            <a:off x="8686800" y="12954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Old Town</a:t>
            </a:r>
          </a:p>
        </p:txBody>
      </p:sp>
      <p:sp>
        <p:nvSpPr>
          <p:cNvPr id="7210" name="Text Box 46"/>
          <p:cNvSpPr txBox="1">
            <a:spLocks noChangeArrowheads="1"/>
          </p:cNvSpPr>
          <p:nvPr/>
        </p:nvSpPr>
        <p:spPr bwMode="auto">
          <a:xfrm>
            <a:off x="9677400" y="2819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Orono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33257-CC3F-4DB5-8BC5-CBEF3EA7D2C2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Definition 1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Let G be a simple graph. A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spanning tree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of G is a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subgraph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of G that is  a tree containing every vertex of G.</a:t>
            </a: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 simple graph  with a spanning tree must be connected, since there is path in the spanning tree between any vertices. The converse is also true, that is, every connected simple graph has a spanning tree.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16EF-9726-4884-B881-DDFAD60B7681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 1 Find a spanning tree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76400" y="1419226"/>
            <a:ext cx="8229600" cy="638175"/>
          </a:xfrm>
          <a:noFill/>
        </p:spPr>
        <p:txBody>
          <a:bodyPr/>
          <a:lstStyle/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Find a spanning tree of the simple graph G.</a:t>
            </a:r>
          </a:p>
        </p:txBody>
      </p:sp>
      <p:grpSp>
        <p:nvGrpSpPr>
          <p:cNvPr id="9221" name="Group 30"/>
          <p:cNvGrpSpPr>
            <a:grpSpLocks/>
          </p:cNvGrpSpPr>
          <p:nvPr/>
        </p:nvGrpSpPr>
        <p:grpSpPr bwMode="auto">
          <a:xfrm>
            <a:off x="2819400" y="2362200"/>
            <a:ext cx="5257800" cy="2705100"/>
            <a:chOff x="816" y="1488"/>
            <a:chExt cx="3312" cy="1704"/>
          </a:xfrm>
        </p:grpSpPr>
        <p:sp>
          <p:nvSpPr>
            <p:cNvPr id="9223" name="Oval 5"/>
            <p:cNvSpPr>
              <a:spLocks noChangeArrowheads="1"/>
            </p:cNvSpPr>
            <p:nvPr/>
          </p:nvSpPr>
          <p:spPr bwMode="auto">
            <a:xfrm>
              <a:off x="960" y="17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224" name="Oval 6"/>
            <p:cNvSpPr>
              <a:spLocks noChangeArrowheads="1"/>
            </p:cNvSpPr>
            <p:nvPr/>
          </p:nvSpPr>
          <p:spPr bwMode="auto">
            <a:xfrm>
              <a:off x="1872" y="17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225" name="Oval 7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226" name="Oval 8"/>
            <p:cNvSpPr>
              <a:spLocks noChangeArrowheads="1"/>
            </p:cNvSpPr>
            <p:nvPr/>
          </p:nvSpPr>
          <p:spPr bwMode="auto">
            <a:xfrm>
              <a:off x="2832" y="17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227" name="Oval 9"/>
            <p:cNvSpPr>
              <a:spLocks noChangeArrowheads="1"/>
            </p:cNvSpPr>
            <p:nvPr/>
          </p:nvSpPr>
          <p:spPr bwMode="auto">
            <a:xfrm>
              <a:off x="2832" y="2544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228" name="Oval 10"/>
            <p:cNvSpPr>
              <a:spLocks noChangeArrowheads="1"/>
            </p:cNvSpPr>
            <p:nvPr/>
          </p:nvSpPr>
          <p:spPr bwMode="auto">
            <a:xfrm>
              <a:off x="960" y="2544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229" name="Oval 11"/>
            <p:cNvSpPr>
              <a:spLocks noChangeArrowheads="1"/>
            </p:cNvSpPr>
            <p:nvPr/>
          </p:nvSpPr>
          <p:spPr bwMode="auto">
            <a:xfrm>
              <a:off x="3936" y="17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>
              <a:off x="1056" y="1824"/>
              <a:ext cx="9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13"/>
            <p:cNvSpPr>
              <a:spLocks noChangeShapeType="1"/>
            </p:cNvSpPr>
            <p:nvPr/>
          </p:nvSpPr>
          <p:spPr bwMode="auto">
            <a:xfrm>
              <a:off x="3024" y="1824"/>
              <a:ext cx="9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>
              <a:off x="1056" y="2640"/>
              <a:ext cx="9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5"/>
            <p:cNvSpPr>
              <a:spLocks noChangeShapeType="1"/>
            </p:cNvSpPr>
            <p:nvPr/>
          </p:nvSpPr>
          <p:spPr bwMode="auto">
            <a:xfrm>
              <a:off x="2016" y="2640"/>
              <a:ext cx="9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6"/>
            <p:cNvSpPr>
              <a:spLocks noChangeShapeType="1"/>
            </p:cNvSpPr>
            <p:nvPr/>
          </p:nvSpPr>
          <p:spPr bwMode="auto">
            <a:xfrm>
              <a:off x="1968" y="1776"/>
              <a:ext cx="0" cy="8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 flipH="1">
              <a:off x="1968" y="1776"/>
              <a:ext cx="960" cy="8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>
              <a:off x="2928" y="1824"/>
              <a:ext cx="0" cy="8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Freeform 20"/>
            <p:cNvSpPr>
              <a:spLocks/>
            </p:cNvSpPr>
            <p:nvPr/>
          </p:nvSpPr>
          <p:spPr bwMode="auto">
            <a:xfrm>
              <a:off x="1056" y="2640"/>
              <a:ext cx="1872" cy="552"/>
            </a:xfrm>
            <a:custGeom>
              <a:avLst/>
              <a:gdLst>
                <a:gd name="T0" fmla="*/ 0 w 1872"/>
                <a:gd name="T1" fmla="*/ 0 h 552"/>
                <a:gd name="T2" fmla="*/ 480 w 1872"/>
                <a:gd name="T3" fmla="*/ 432 h 552"/>
                <a:gd name="T4" fmla="*/ 1392 w 1872"/>
                <a:gd name="T5" fmla="*/ 480 h 552"/>
                <a:gd name="T6" fmla="*/ 1872 w 1872"/>
                <a:gd name="T7" fmla="*/ 0 h 5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72"/>
                <a:gd name="T13" fmla="*/ 0 h 552"/>
                <a:gd name="T14" fmla="*/ 1872 w 1872"/>
                <a:gd name="T15" fmla="*/ 552 h 5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72" h="552">
                  <a:moveTo>
                    <a:pt x="0" y="0"/>
                  </a:moveTo>
                  <a:cubicBezTo>
                    <a:pt x="124" y="176"/>
                    <a:pt x="248" y="352"/>
                    <a:pt x="480" y="432"/>
                  </a:cubicBezTo>
                  <a:cubicBezTo>
                    <a:pt x="712" y="512"/>
                    <a:pt x="1160" y="552"/>
                    <a:pt x="1392" y="480"/>
                  </a:cubicBezTo>
                  <a:cubicBezTo>
                    <a:pt x="1624" y="408"/>
                    <a:pt x="1792" y="80"/>
                    <a:pt x="1872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Text Box 21"/>
            <p:cNvSpPr txBox="1">
              <a:spLocks noChangeArrowheads="1"/>
            </p:cNvSpPr>
            <p:nvPr/>
          </p:nvSpPr>
          <p:spPr bwMode="auto">
            <a:xfrm>
              <a:off x="912" y="14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9239" name="Text Box 22"/>
            <p:cNvSpPr txBox="1">
              <a:spLocks noChangeArrowheads="1"/>
            </p:cNvSpPr>
            <p:nvPr/>
          </p:nvSpPr>
          <p:spPr bwMode="auto">
            <a:xfrm>
              <a:off x="1872" y="14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240" name="Text Box 23"/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241" name="Text Box 24"/>
            <p:cNvSpPr txBox="1">
              <a:spLocks noChangeArrowheads="1"/>
            </p:cNvSpPr>
            <p:nvPr/>
          </p:nvSpPr>
          <p:spPr bwMode="auto">
            <a:xfrm>
              <a:off x="3888" y="14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242" name="Text Box 25"/>
            <p:cNvSpPr txBox="1">
              <a:spLocks noChangeArrowheads="1"/>
            </p:cNvSpPr>
            <p:nvPr/>
          </p:nvSpPr>
          <p:spPr bwMode="auto">
            <a:xfrm>
              <a:off x="816" y="23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9243" name="Text Box 26"/>
            <p:cNvSpPr txBox="1">
              <a:spLocks noChangeArrowheads="1"/>
            </p:cNvSpPr>
            <p:nvPr/>
          </p:nvSpPr>
          <p:spPr bwMode="auto">
            <a:xfrm>
              <a:off x="1776" y="23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9244" name="Text Box 27"/>
            <p:cNvSpPr txBox="1">
              <a:spLocks noChangeArrowheads="1"/>
            </p:cNvSpPr>
            <p:nvPr/>
          </p:nvSpPr>
          <p:spPr bwMode="auto">
            <a:xfrm>
              <a:off x="2736" y="23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245" name="Line 28"/>
            <p:cNvSpPr>
              <a:spLocks noChangeShapeType="1"/>
            </p:cNvSpPr>
            <p:nvPr/>
          </p:nvSpPr>
          <p:spPr bwMode="auto">
            <a:xfrm>
              <a:off x="1056" y="1824"/>
              <a:ext cx="0" cy="8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2" name="Rectangle 29"/>
          <p:cNvSpPr>
            <a:spLocks noChangeArrowheads="1"/>
          </p:cNvSpPr>
          <p:nvPr/>
        </p:nvSpPr>
        <p:spPr bwMode="auto">
          <a:xfrm>
            <a:off x="1828800" y="5305426"/>
            <a:ext cx="82296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Edges removed:  {a, e} {e, f} {c, g}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3E5EE-253A-4512-BF19-9865D55E33BA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0243" name="Oval 5"/>
          <p:cNvSpPr>
            <a:spLocks noChangeArrowheads="1"/>
          </p:cNvSpPr>
          <p:nvPr/>
        </p:nvSpPr>
        <p:spPr bwMode="auto">
          <a:xfrm>
            <a:off x="1868489" y="1866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44" name="Oval 6"/>
          <p:cNvSpPr>
            <a:spLocks noChangeArrowheads="1"/>
          </p:cNvSpPr>
          <p:nvPr/>
        </p:nvSpPr>
        <p:spPr bwMode="auto">
          <a:xfrm>
            <a:off x="3086100" y="18669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45" name="Oval 7"/>
          <p:cNvSpPr>
            <a:spLocks noChangeArrowheads="1"/>
          </p:cNvSpPr>
          <p:nvPr/>
        </p:nvSpPr>
        <p:spPr bwMode="auto">
          <a:xfrm>
            <a:off x="3086100" y="30353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46" name="Oval 8"/>
          <p:cNvSpPr>
            <a:spLocks noChangeArrowheads="1"/>
          </p:cNvSpPr>
          <p:nvPr/>
        </p:nvSpPr>
        <p:spPr bwMode="auto">
          <a:xfrm>
            <a:off x="4367214" y="1866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47" name="Oval 9"/>
          <p:cNvSpPr>
            <a:spLocks noChangeArrowheads="1"/>
          </p:cNvSpPr>
          <p:nvPr/>
        </p:nvSpPr>
        <p:spPr bwMode="auto">
          <a:xfrm>
            <a:off x="4367214" y="30353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48" name="Oval 10"/>
          <p:cNvSpPr>
            <a:spLocks noChangeArrowheads="1"/>
          </p:cNvSpPr>
          <p:nvPr/>
        </p:nvSpPr>
        <p:spPr bwMode="auto">
          <a:xfrm>
            <a:off x="1868489" y="30353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49" name="Oval 11"/>
          <p:cNvSpPr>
            <a:spLocks noChangeArrowheads="1"/>
          </p:cNvSpPr>
          <p:nvPr/>
        </p:nvSpPr>
        <p:spPr bwMode="auto">
          <a:xfrm>
            <a:off x="5840414" y="1866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50" name="Line 13"/>
          <p:cNvSpPr>
            <a:spLocks noChangeShapeType="1"/>
          </p:cNvSpPr>
          <p:nvPr/>
        </p:nvSpPr>
        <p:spPr bwMode="auto">
          <a:xfrm>
            <a:off x="4622801" y="2005013"/>
            <a:ext cx="12176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>
            <a:off x="1997076" y="3171825"/>
            <a:ext cx="1216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Line 15"/>
          <p:cNvSpPr>
            <a:spLocks noChangeShapeType="1"/>
          </p:cNvSpPr>
          <p:nvPr/>
        </p:nvSpPr>
        <p:spPr bwMode="auto">
          <a:xfrm>
            <a:off x="3278189" y="3171825"/>
            <a:ext cx="1216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16"/>
          <p:cNvSpPr>
            <a:spLocks noChangeShapeType="1"/>
          </p:cNvSpPr>
          <p:nvPr/>
        </p:nvSpPr>
        <p:spPr bwMode="auto">
          <a:xfrm>
            <a:off x="3213100" y="1936751"/>
            <a:ext cx="0" cy="1235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18"/>
          <p:cNvSpPr>
            <a:spLocks noChangeShapeType="1"/>
          </p:cNvSpPr>
          <p:nvPr/>
        </p:nvSpPr>
        <p:spPr bwMode="auto">
          <a:xfrm>
            <a:off x="4494213" y="2005013"/>
            <a:ext cx="0" cy="1166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Text Box 20"/>
          <p:cNvSpPr txBox="1">
            <a:spLocks noChangeArrowheads="1"/>
          </p:cNvSpPr>
          <p:nvPr/>
        </p:nvSpPr>
        <p:spPr bwMode="auto">
          <a:xfrm>
            <a:off x="1806575" y="15240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256" name="Text Box 21"/>
          <p:cNvSpPr txBox="1">
            <a:spLocks noChangeArrowheads="1"/>
          </p:cNvSpPr>
          <p:nvPr/>
        </p:nvSpPr>
        <p:spPr bwMode="auto">
          <a:xfrm>
            <a:off x="3086100" y="1524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257" name="Text Box 22"/>
          <p:cNvSpPr txBox="1">
            <a:spLocks noChangeArrowheads="1"/>
          </p:cNvSpPr>
          <p:nvPr/>
        </p:nvSpPr>
        <p:spPr bwMode="auto">
          <a:xfrm>
            <a:off x="4367214" y="15240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258" name="Text Box 23"/>
          <p:cNvSpPr txBox="1">
            <a:spLocks noChangeArrowheads="1"/>
          </p:cNvSpPr>
          <p:nvPr/>
        </p:nvSpPr>
        <p:spPr bwMode="auto">
          <a:xfrm>
            <a:off x="5775326" y="15240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0259" name="Text Box 24"/>
          <p:cNvSpPr txBox="1">
            <a:spLocks noChangeArrowheads="1"/>
          </p:cNvSpPr>
          <p:nvPr/>
        </p:nvSpPr>
        <p:spPr bwMode="auto">
          <a:xfrm>
            <a:off x="1676401" y="26924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0260" name="Text Box 25"/>
          <p:cNvSpPr txBox="1">
            <a:spLocks noChangeArrowheads="1"/>
          </p:cNvSpPr>
          <p:nvPr/>
        </p:nvSpPr>
        <p:spPr bwMode="auto">
          <a:xfrm>
            <a:off x="2957513" y="2692400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261" name="Text Box 26"/>
          <p:cNvSpPr txBox="1">
            <a:spLocks noChangeArrowheads="1"/>
          </p:cNvSpPr>
          <p:nvPr/>
        </p:nvSpPr>
        <p:spPr bwMode="auto">
          <a:xfrm>
            <a:off x="4237038" y="2692400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0262" name="Line 27"/>
          <p:cNvSpPr>
            <a:spLocks noChangeShapeType="1"/>
          </p:cNvSpPr>
          <p:nvPr/>
        </p:nvSpPr>
        <p:spPr bwMode="auto">
          <a:xfrm>
            <a:off x="1997075" y="2005013"/>
            <a:ext cx="0" cy="12366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3" name="Oval 29"/>
          <p:cNvSpPr>
            <a:spLocks noChangeArrowheads="1"/>
          </p:cNvSpPr>
          <p:nvPr/>
        </p:nvSpPr>
        <p:spPr bwMode="auto">
          <a:xfrm>
            <a:off x="6288089" y="1866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64" name="Oval 30"/>
          <p:cNvSpPr>
            <a:spLocks noChangeArrowheads="1"/>
          </p:cNvSpPr>
          <p:nvPr/>
        </p:nvSpPr>
        <p:spPr bwMode="auto">
          <a:xfrm>
            <a:off x="7505700" y="18669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65" name="Oval 31"/>
          <p:cNvSpPr>
            <a:spLocks noChangeArrowheads="1"/>
          </p:cNvSpPr>
          <p:nvPr/>
        </p:nvSpPr>
        <p:spPr bwMode="auto">
          <a:xfrm>
            <a:off x="7505700" y="30353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66" name="Oval 32"/>
          <p:cNvSpPr>
            <a:spLocks noChangeArrowheads="1"/>
          </p:cNvSpPr>
          <p:nvPr/>
        </p:nvSpPr>
        <p:spPr bwMode="auto">
          <a:xfrm>
            <a:off x="8786814" y="1866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67" name="Oval 33"/>
          <p:cNvSpPr>
            <a:spLocks noChangeArrowheads="1"/>
          </p:cNvSpPr>
          <p:nvPr/>
        </p:nvSpPr>
        <p:spPr bwMode="auto">
          <a:xfrm>
            <a:off x="8786814" y="30353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68" name="Oval 34"/>
          <p:cNvSpPr>
            <a:spLocks noChangeArrowheads="1"/>
          </p:cNvSpPr>
          <p:nvPr/>
        </p:nvSpPr>
        <p:spPr bwMode="auto">
          <a:xfrm>
            <a:off x="6288089" y="30353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69" name="Oval 35"/>
          <p:cNvSpPr>
            <a:spLocks noChangeArrowheads="1"/>
          </p:cNvSpPr>
          <p:nvPr/>
        </p:nvSpPr>
        <p:spPr bwMode="auto">
          <a:xfrm>
            <a:off x="10260014" y="1866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70" name="Line 37"/>
          <p:cNvSpPr>
            <a:spLocks noChangeShapeType="1"/>
          </p:cNvSpPr>
          <p:nvPr/>
        </p:nvSpPr>
        <p:spPr bwMode="auto">
          <a:xfrm>
            <a:off x="9042401" y="2005013"/>
            <a:ext cx="12176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1" name="Line 38"/>
          <p:cNvSpPr>
            <a:spLocks noChangeShapeType="1"/>
          </p:cNvSpPr>
          <p:nvPr/>
        </p:nvSpPr>
        <p:spPr bwMode="auto">
          <a:xfrm>
            <a:off x="6416676" y="3171825"/>
            <a:ext cx="1216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2" name="Line 40"/>
          <p:cNvSpPr>
            <a:spLocks noChangeShapeType="1"/>
          </p:cNvSpPr>
          <p:nvPr/>
        </p:nvSpPr>
        <p:spPr bwMode="auto">
          <a:xfrm>
            <a:off x="7632700" y="1936751"/>
            <a:ext cx="0" cy="1235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3" name="Line 41"/>
          <p:cNvSpPr>
            <a:spLocks noChangeShapeType="1"/>
          </p:cNvSpPr>
          <p:nvPr/>
        </p:nvSpPr>
        <p:spPr bwMode="auto">
          <a:xfrm flipH="1">
            <a:off x="7632701" y="1936751"/>
            <a:ext cx="1281113" cy="1235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4" name="Freeform 43"/>
          <p:cNvSpPr>
            <a:spLocks/>
          </p:cNvSpPr>
          <p:nvPr/>
        </p:nvSpPr>
        <p:spPr bwMode="auto">
          <a:xfrm>
            <a:off x="6416675" y="3171826"/>
            <a:ext cx="2497138" cy="790575"/>
          </a:xfrm>
          <a:custGeom>
            <a:avLst/>
            <a:gdLst>
              <a:gd name="T0" fmla="*/ 0 w 1872"/>
              <a:gd name="T1" fmla="*/ 0 h 552"/>
              <a:gd name="T2" fmla="*/ 854111904 w 1872"/>
              <a:gd name="T3" fmla="*/ 886118567 h 552"/>
              <a:gd name="T4" fmla="*/ 2147483647 w 1872"/>
              <a:gd name="T5" fmla="*/ 984575230 h 552"/>
              <a:gd name="T6" fmla="*/ 2147483647 w 1872"/>
              <a:gd name="T7" fmla="*/ 0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552"/>
              <a:gd name="T14" fmla="*/ 1872 w 187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552">
                <a:moveTo>
                  <a:pt x="0" y="0"/>
                </a:moveTo>
                <a:cubicBezTo>
                  <a:pt x="124" y="176"/>
                  <a:pt x="248" y="352"/>
                  <a:pt x="480" y="432"/>
                </a:cubicBezTo>
                <a:cubicBezTo>
                  <a:pt x="712" y="512"/>
                  <a:pt x="1160" y="552"/>
                  <a:pt x="1392" y="480"/>
                </a:cubicBezTo>
                <a:cubicBezTo>
                  <a:pt x="1624" y="408"/>
                  <a:pt x="1792" y="80"/>
                  <a:pt x="1872" y="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5" name="Text Box 44"/>
          <p:cNvSpPr txBox="1">
            <a:spLocks noChangeArrowheads="1"/>
          </p:cNvSpPr>
          <p:nvPr/>
        </p:nvSpPr>
        <p:spPr bwMode="auto">
          <a:xfrm>
            <a:off x="6226175" y="15240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276" name="Text Box 45"/>
          <p:cNvSpPr txBox="1">
            <a:spLocks noChangeArrowheads="1"/>
          </p:cNvSpPr>
          <p:nvPr/>
        </p:nvSpPr>
        <p:spPr bwMode="auto">
          <a:xfrm>
            <a:off x="7505700" y="1524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277" name="Text Box 46"/>
          <p:cNvSpPr txBox="1">
            <a:spLocks noChangeArrowheads="1"/>
          </p:cNvSpPr>
          <p:nvPr/>
        </p:nvSpPr>
        <p:spPr bwMode="auto">
          <a:xfrm>
            <a:off x="8786814" y="15240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278" name="Text Box 47"/>
          <p:cNvSpPr txBox="1">
            <a:spLocks noChangeArrowheads="1"/>
          </p:cNvSpPr>
          <p:nvPr/>
        </p:nvSpPr>
        <p:spPr bwMode="auto">
          <a:xfrm>
            <a:off x="10194926" y="15240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0279" name="Text Box 48"/>
          <p:cNvSpPr txBox="1">
            <a:spLocks noChangeArrowheads="1"/>
          </p:cNvSpPr>
          <p:nvPr/>
        </p:nvSpPr>
        <p:spPr bwMode="auto">
          <a:xfrm>
            <a:off x="6096001" y="26924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0280" name="Text Box 49"/>
          <p:cNvSpPr txBox="1">
            <a:spLocks noChangeArrowheads="1"/>
          </p:cNvSpPr>
          <p:nvPr/>
        </p:nvSpPr>
        <p:spPr bwMode="auto">
          <a:xfrm>
            <a:off x="7377113" y="2692400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281" name="Text Box 50"/>
          <p:cNvSpPr txBox="1">
            <a:spLocks noChangeArrowheads="1"/>
          </p:cNvSpPr>
          <p:nvPr/>
        </p:nvSpPr>
        <p:spPr bwMode="auto">
          <a:xfrm>
            <a:off x="8656638" y="2692400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0282" name="Line 51"/>
          <p:cNvSpPr>
            <a:spLocks noChangeShapeType="1"/>
          </p:cNvSpPr>
          <p:nvPr/>
        </p:nvSpPr>
        <p:spPr bwMode="auto">
          <a:xfrm>
            <a:off x="6416675" y="2005013"/>
            <a:ext cx="0" cy="12366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3" name="Oval 53"/>
          <p:cNvSpPr>
            <a:spLocks noChangeArrowheads="1"/>
          </p:cNvSpPr>
          <p:nvPr/>
        </p:nvSpPr>
        <p:spPr bwMode="auto">
          <a:xfrm>
            <a:off x="1868489" y="43815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84" name="Oval 54"/>
          <p:cNvSpPr>
            <a:spLocks noChangeArrowheads="1"/>
          </p:cNvSpPr>
          <p:nvPr/>
        </p:nvSpPr>
        <p:spPr bwMode="auto">
          <a:xfrm>
            <a:off x="3086100" y="43815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85" name="Oval 55"/>
          <p:cNvSpPr>
            <a:spLocks noChangeArrowheads="1"/>
          </p:cNvSpPr>
          <p:nvPr/>
        </p:nvSpPr>
        <p:spPr bwMode="auto">
          <a:xfrm>
            <a:off x="3086100" y="55499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86" name="Oval 56"/>
          <p:cNvSpPr>
            <a:spLocks noChangeArrowheads="1"/>
          </p:cNvSpPr>
          <p:nvPr/>
        </p:nvSpPr>
        <p:spPr bwMode="auto">
          <a:xfrm>
            <a:off x="4367214" y="43815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87" name="Oval 57"/>
          <p:cNvSpPr>
            <a:spLocks noChangeArrowheads="1"/>
          </p:cNvSpPr>
          <p:nvPr/>
        </p:nvSpPr>
        <p:spPr bwMode="auto">
          <a:xfrm>
            <a:off x="4367214" y="5549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88" name="Oval 58"/>
          <p:cNvSpPr>
            <a:spLocks noChangeArrowheads="1"/>
          </p:cNvSpPr>
          <p:nvPr/>
        </p:nvSpPr>
        <p:spPr bwMode="auto">
          <a:xfrm>
            <a:off x="1868489" y="5549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89" name="Oval 59"/>
          <p:cNvSpPr>
            <a:spLocks noChangeArrowheads="1"/>
          </p:cNvSpPr>
          <p:nvPr/>
        </p:nvSpPr>
        <p:spPr bwMode="auto">
          <a:xfrm>
            <a:off x="5840414" y="43815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90" name="Line 60"/>
          <p:cNvSpPr>
            <a:spLocks noChangeShapeType="1"/>
          </p:cNvSpPr>
          <p:nvPr/>
        </p:nvSpPr>
        <p:spPr bwMode="auto">
          <a:xfrm>
            <a:off x="1997076" y="4519613"/>
            <a:ext cx="1216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1" name="Line 61"/>
          <p:cNvSpPr>
            <a:spLocks noChangeShapeType="1"/>
          </p:cNvSpPr>
          <p:nvPr/>
        </p:nvSpPr>
        <p:spPr bwMode="auto">
          <a:xfrm>
            <a:off x="4622801" y="4519613"/>
            <a:ext cx="12176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2" name="Line 62"/>
          <p:cNvSpPr>
            <a:spLocks noChangeShapeType="1"/>
          </p:cNvSpPr>
          <p:nvPr/>
        </p:nvSpPr>
        <p:spPr bwMode="auto">
          <a:xfrm>
            <a:off x="1997076" y="5686425"/>
            <a:ext cx="1216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3" name="Line 64"/>
          <p:cNvSpPr>
            <a:spLocks noChangeShapeType="1"/>
          </p:cNvSpPr>
          <p:nvPr/>
        </p:nvSpPr>
        <p:spPr bwMode="auto">
          <a:xfrm>
            <a:off x="3213100" y="4451351"/>
            <a:ext cx="0" cy="1235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4" name="Line 65"/>
          <p:cNvSpPr>
            <a:spLocks noChangeShapeType="1"/>
          </p:cNvSpPr>
          <p:nvPr/>
        </p:nvSpPr>
        <p:spPr bwMode="auto">
          <a:xfrm flipH="1">
            <a:off x="3213101" y="4451351"/>
            <a:ext cx="1281113" cy="1235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5" name="Line 66"/>
          <p:cNvSpPr>
            <a:spLocks noChangeShapeType="1"/>
          </p:cNvSpPr>
          <p:nvPr/>
        </p:nvSpPr>
        <p:spPr bwMode="auto">
          <a:xfrm>
            <a:off x="4494213" y="4519613"/>
            <a:ext cx="0" cy="1166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6" name="Text Box 68"/>
          <p:cNvSpPr txBox="1">
            <a:spLocks noChangeArrowheads="1"/>
          </p:cNvSpPr>
          <p:nvPr/>
        </p:nvSpPr>
        <p:spPr bwMode="auto">
          <a:xfrm>
            <a:off x="1806575" y="40386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297" name="Text Box 69"/>
          <p:cNvSpPr txBox="1">
            <a:spLocks noChangeArrowheads="1"/>
          </p:cNvSpPr>
          <p:nvPr/>
        </p:nvSpPr>
        <p:spPr bwMode="auto">
          <a:xfrm>
            <a:off x="3086100" y="4038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298" name="Text Box 70"/>
          <p:cNvSpPr txBox="1">
            <a:spLocks noChangeArrowheads="1"/>
          </p:cNvSpPr>
          <p:nvPr/>
        </p:nvSpPr>
        <p:spPr bwMode="auto">
          <a:xfrm>
            <a:off x="4367214" y="4038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299" name="Text Box 71"/>
          <p:cNvSpPr txBox="1">
            <a:spLocks noChangeArrowheads="1"/>
          </p:cNvSpPr>
          <p:nvPr/>
        </p:nvSpPr>
        <p:spPr bwMode="auto">
          <a:xfrm>
            <a:off x="5775326" y="40386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0300" name="Text Box 72"/>
          <p:cNvSpPr txBox="1">
            <a:spLocks noChangeArrowheads="1"/>
          </p:cNvSpPr>
          <p:nvPr/>
        </p:nvSpPr>
        <p:spPr bwMode="auto">
          <a:xfrm>
            <a:off x="1676401" y="52070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0301" name="Text Box 73"/>
          <p:cNvSpPr txBox="1">
            <a:spLocks noChangeArrowheads="1"/>
          </p:cNvSpPr>
          <p:nvPr/>
        </p:nvSpPr>
        <p:spPr bwMode="auto">
          <a:xfrm>
            <a:off x="2957513" y="5207000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302" name="Text Box 74"/>
          <p:cNvSpPr txBox="1">
            <a:spLocks noChangeArrowheads="1"/>
          </p:cNvSpPr>
          <p:nvPr/>
        </p:nvSpPr>
        <p:spPr bwMode="auto">
          <a:xfrm>
            <a:off x="4237038" y="5207000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0303" name="Oval 77"/>
          <p:cNvSpPr>
            <a:spLocks noChangeArrowheads="1"/>
          </p:cNvSpPr>
          <p:nvPr/>
        </p:nvSpPr>
        <p:spPr bwMode="auto">
          <a:xfrm>
            <a:off x="6288089" y="43815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304" name="Oval 78"/>
          <p:cNvSpPr>
            <a:spLocks noChangeArrowheads="1"/>
          </p:cNvSpPr>
          <p:nvPr/>
        </p:nvSpPr>
        <p:spPr bwMode="auto">
          <a:xfrm>
            <a:off x="7505700" y="43815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305" name="Oval 79"/>
          <p:cNvSpPr>
            <a:spLocks noChangeArrowheads="1"/>
          </p:cNvSpPr>
          <p:nvPr/>
        </p:nvSpPr>
        <p:spPr bwMode="auto">
          <a:xfrm>
            <a:off x="7505700" y="55499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306" name="Oval 80"/>
          <p:cNvSpPr>
            <a:spLocks noChangeArrowheads="1"/>
          </p:cNvSpPr>
          <p:nvPr/>
        </p:nvSpPr>
        <p:spPr bwMode="auto">
          <a:xfrm>
            <a:off x="8786814" y="43815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307" name="Oval 81"/>
          <p:cNvSpPr>
            <a:spLocks noChangeArrowheads="1"/>
          </p:cNvSpPr>
          <p:nvPr/>
        </p:nvSpPr>
        <p:spPr bwMode="auto">
          <a:xfrm>
            <a:off x="8786814" y="5549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308" name="Oval 82"/>
          <p:cNvSpPr>
            <a:spLocks noChangeArrowheads="1"/>
          </p:cNvSpPr>
          <p:nvPr/>
        </p:nvSpPr>
        <p:spPr bwMode="auto">
          <a:xfrm>
            <a:off x="6288089" y="5549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309" name="Oval 83"/>
          <p:cNvSpPr>
            <a:spLocks noChangeArrowheads="1"/>
          </p:cNvSpPr>
          <p:nvPr/>
        </p:nvSpPr>
        <p:spPr bwMode="auto">
          <a:xfrm>
            <a:off x="10260014" y="43815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310" name="Line 84"/>
          <p:cNvSpPr>
            <a:spLocks noChangeShapeType="1"/>
          </p:cNvSpPr>
          <p:nvPr/>
        </p:nvSpPr>
        <p:spPr bwMode="auto">
          <a:xfrm>
            <a:off x="6416676" y="4519613"/>
            <a:ext cx="1216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1" name="Line 85"/>
          <p:cNvSpPr>
            <a:spLocks noChangeShapeType="1"/>
          </p:cNvSpPr>
          <p:nvPr/>
        </p:nvSpPr>
        <p:spPr bwMode="auto">
          <a:xfrm>
            <a:off x="9042401" y="4519613"/>
            <a:ext cx="12176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2" name="Line 88"/>
          <p:cNvSpPr>
            <a:spLocks noChangeShapeType="1"/>
          </p:cNvSpPr>
          <p:nvPr/>
        </p:nvSpPr>
        <p:spPr bwMode="auto">
          <a:xfrm>
            <a:off x="7632700" y="4451351"/>
            <a:ext cx="0" cy="1235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3" name="Line 89"/>
          <p:cNvSpPr>
            <a:spLocks noChangeShapeType="1"/>
          </p:cNvSpPr>
          <p:nvPr/>
        </p:nvSpPr>
        <p:spPr bwMode="auto">
          <a:xfrm flipH="1">
            <a:off x="7632701" y="4451351"/>
            <a:ext cx="1281113" cy="1235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4" name="Freeform 91"/>
          <p:cNvSpPr>
            <a:spLocks/>
          </p:cNvSpPr>
          <p:nvPr/>
        </p:nvSpPr>
        <p:spPr bwMode="auto">
          <a:xfrm>
            <a:off x="6416675" y="5686426"/>
            <a:ext cx="2497138" cy="790575"/>
          </a:xfrm>
          <a:custGeom>
            <a:avLst/>
            <a:gdLst>
              <a:gd name="T0" fmla="*/ 0 w 1872"/>
              <a:gd name="T1" fmla="*/ 0 h 552"/>
              <a:gd name="T2" fmla="*/ 854111904 w 1872"/>
              <a:gd name="T3" fmla="*/ 886118567 h 552"/>
              <a:gd name="T4" fmla="*/ 2147483647 w 1872"/>
              <a:gd name="T5" fmla="*/ 984575230 h 552"/>
              <a:gd name="T6" fmla="*/ 2147483647 w 1872"/>
              <a:gd name="T7" fmla="*/ 0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552"/>
              <a:gd name="T14" fmla="*/ 1872 w 1872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552">
                <a:moveTo>
                  <a:pt x="0" y="0"/>
                </a:moveTo>
                <a:cubicBezTo>
                  <a:pt x="124" y="176"/>
                  <a:pt x="248" y="352"/>
                  <a:pt x="480" y="432"/>
                </a:cubicBezTo>
                <a:cubicBezTo>
                  <a:pt x="712" y="512"/>
                  <a:pt x="1160" y="552"/>
                  <a:pt x="1392" y="480"/>
                </a:cubicBezTo>
                <a:cubicBezTo>
                  <a:pt x="1624" y="408"/>
                  <a:pt x="1792" y="80"/>
                  <a:pt x="1872" y="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5" name="Text Box 92"/>
          <p:cNvSpPr txBox="1">
            <a:spLocks noChangeArrowheads="1"/>
          </p:cNvSpPr>
          <p:nvPr/>
        </p:nvSpPr>
        <p:spPr bwMode="auto">
          <a:xfrm>
            <a:off x="6226175" y="40386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316" name="Text Box 93"/>
          <p:cNvSpPr txBox="1">
            <a:spLocks noChangeArrowheads="1"/>
          </p:cNvSpPr>
          <p:nvPr/>
        </p:nvSpPr>
        <p:spPr bwMode="auto">
          <a:xfrm>
            <a:off x="7505700" y="4038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317" name="Text Box 94"/>
          <p:cNvSpPr txBox="1">
            <a:spLocks noChangeArrowheads="1"/>
          </p:cNvSpPr>
          <p:nvPr/>
        </p:nvSpPr>
        <p:spPr bwMode="auto">
          <a:xfrm>
            <a:off x="8786814" y="4038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0318" name="Text Box 95"/>
          <p:cNvSpPr txBox="1">
            <a:spLocks noChangeArrowheads="1"/>
          </p:cNvSpPr>
          <p:nvPr/>
        </p:nvSpPr>
        <p:spPr bwMode="auto">
          <a:xfrm>
            <a:off x="10194926" y="40386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0319" name="Text Box 96"/>
          <p:cNvSpPr txBox="1">
            <a:spLocks noChangeArrowheads="1"/>
          </p:cNvSpPr>
          <p:nvPr/>
        </p:nvSpPr>
        <p:spPr bwMode="auto">
          <a:xfrm>
            <a:off x="6096001" y="52070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0320" name="Text Box 97"/>
          <p:cNvSpPr txBox="1">
            <a:spLocks noChangeArrowheads="1"/>
          </p:cNvSpPr>
          <p:nvPr/>
        </p:nvSpPr>
        <p:spPr bwMode="auto">
          <a:xfrm>
            <a:off x="7377113" y="5207000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0321" name="Text Box 98"/>
          <p:cNvSpPr txBox="1">
            <a:spLocks noChangeArrowheads="1"/>
          </p:cNvSpPr>
          <p:nvPr/>
        </p:nvSpPr>
        <p:spPr bwMode="auto">
          <a:xfrm>
            <a:off x="8656638" y="5207000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10322" name="Line 99"/>
          <p:cNvSpPr>
            <a:spLocks noChangeShapeType="1"/>
          </p:cNvSpPr>
          <p:nvPr/>
        </p:nvSpPr>
        <p:spPr bwMode="auto">
          <a:xfrm>
            <a:off x="6416675" y="4519613"/>
            <a:ext cx="0" cy="12366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3" name="Rectangle 100"/>
          <p:cNvSpPr>
            <a:spLocks noChangeArrowheads="1"/>
          </p:cNvSpPr>
          <p:nvPr/>
        </p:nvSpPr>
        <p:spPr bwMode="white">
          <a:xfrm>
            <a:off x="2257426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itchFamily="34" charset="0"/>
              </a:rPr>
              <a:t>Spanning Trees of 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CAAB6-9021-4A01-9B3C-97EEEDE41C54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Theorem 1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19226"/>
            <a:ext cx="8763000" cy="487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 simple graph is connected if and only if it has a spanning tree.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Proof: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1. spanning tree T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graph G  is connected.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 contains every vertex of G.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Furthermore, there is a path in T between any two of its vertices.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Since T is a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subgraph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of G, there is a path in G between any two of its vertices. Hence, G is connected.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3762</TotalTime>
  <Words>1276</Words>
  <Application>Microsoft Office PowerPoint</Application>
  <PresentationFormat>宽屏</PresentationFormat>
  <Paragraphs>221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Dotum</vt:lpstr>
      <vt:lpstr>Euclid</vt:lpstr>
      <vt:lpstr>宋体</vt:lpstr>
      <vt:lpstr>Arial</vt:lpstr>
      <vt:lpstr>Arial Black</vt:lpstr>
      <vt:lpstr>Symbol</vt:lpstr>
      <vt:lpstr>Times New Roman</vt:lpstr>
      <vt:lpstr>Verdana</vt:lpstr>
      <vt:lpstr>Wingdings</vt:lpstr>
      <vt:lpstr>sample</vt:lpstr>
      <vt:lpstr>Discrete Mathematics</vt:lpstr>
      <vt:lpstr>PowerPoint 演示文稿</vt:lpstr>
      <vt:lpstr>Contents</vt:lpstr>
      <vt:lpstr>PowerPoint 演示文稿</vt:lpstr>
      <vt:lpstr>A Road System</vt:lpstr>
      <vt:lpstr>Definition 1</vt:lpstr>
      <vt:lpstr>Example 1 Find a spanning tree</vt:lpstr>
      <vt:lpstr>PowerPoint 演示文稿</vt:lpstr>
      <vt:lpstr>Theorem 1</vt:lpstr>
      <vt:lpstr>Proof of Theorem 1</vt:lpstr>
      <vt:lpstr>Proof of Theorem 1</vt:lpstr>
      <vt:lpstr>Proof of Theorem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 6 Sums of Subsets</vt:lpstr>
      <vt:lpstr>PowerPoint 演示文稿</vt:lpstr>
      <vt:lpstr>The n-Queens Problem</vt:lpstr>
      <vt:lpstr>思考题(历史上的类似考题,完整版课后题)</vt:lpstr>
      <vt:lpstr>Homework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教育技术中心</cp:lastModifiedBy>
  <cp:revision>793</cp:revision>
  <cp:lastPrinted>1601-01-01T00:00:00Z</cp:lastPrinted>
  <dcterms:created xsi:type="dcterms:W3CDTF">1601-01-01T00:00:00Z</dcterms:created>
  <dcterms:modified xsi:type="dcterms:W3CDTF">2021-12-10T01:35:36Z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