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257" r:id="rId2"/>
    <p:sldId id="258" r:id="rId3"/>
    <p:sldId id="360" r:id="rId4"/>
    <p:sldId id="361" r:id="rId5"/>
    <p:sldId id="368" r:id="rId6"/>
    <p:sldId id="363" r:id="rId7"/>
    <p:sldId id="369" r:id="rId8"/>
    <p:sldId id="365" r:id="rId9"/>
    <p:sldId id="370" r:id="rId10"/>
    <p:sldId id="303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1602"/>
    <a:srgbClr val="EF6FC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061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66CD9E1-1FDF-422B-BBD8-F32C4D9968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67392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a1"/>
          <p:cNvSpPr>
            <a:spLocks noChangeArrowheads="1"/>
          </p:cNvSpPr>
          <p:nvPr/>
        </p:nvSpPr>
        <p:spPr bwMode="gray">
          <a:xfrm>
            <a:off x="2286000" y="0"/>
            <a:ext cx="2286000" cy="3124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0" y="0"/>
            <a:ext cx="2209800" cy="3124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4648200" y="0"/>
            <a:ext cx="2209800" cy="3124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Rectangle 5" descr="a2"/>
          <p:cNvSpPr>
            <a:spLocks noChangeArrowheads="1"/>
          </p:cNvSpPr>
          <p:nvPr/>
        </p:nvSpPr>
        <p:spPr bwMode="gray">
          <a:xfrm>
            <a:off x="6934200" y="0"/>
            <a:ext cx="2209800" cy="3124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gray">
          <a:xfrm>
            <a:off x="2286000" y="3124200"/>
            <a:ext cx="6858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44500" y="2514600"/>
            <a:ext cx="1765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286000" y="3048000"/>
            <a:ext cx="6705600" cy="6858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886200"/>
            <a:ext cx="6719888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Verdana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551613"/>
            <a:ext cx="2133600" cy="169862"/>
          </a:xfrm>
        </p:spPr>
        <p:txBody>
          <a:bodyPr/>
          <a:lstStyle>
            <a:lvl1pPr>
              <a:defRPr>
                <a:effectLst/>
                <a:latin typeface="Arial" charset="0"/>
              </a:defRPr>
            </a:lvl1pPr>
          </a:lstStyle>
          <a:p>
            <a:pPr>
              <a:defRPr/>
            </a:pPr>
            <a:fld id="{85D66BD2-B177-4CCF-9B0B-F86366C590FE}" type="datetime1">
              <a:rPr lang="zh-CN" altLang="en-US"/>
              <a:pPr>
                <a:defRPr/>
              </a:pPr>
              <a:t>2019/12/9</a:t>
            </a:fld>
            <a:endParaRPr lang="en-US" altLang="zh-CN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>
                <a:effectLst/>
                <a:latin typeface="+mn-lt"/>
              </a:defRPr>
            </a:lvl1pPr>
          </a:lstStyle>
          <a:p>
            <a:pPr>
              <a:defRPr/>
            </a:pPr>
            <a:fld id="{C3880874-90F3-4EA1-8052-7B26C92452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073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33193-9BFB-4E5D-982F-6855F937D8EF}" type="datetime1">
              <a:rPr lang="zh-CN" altLang="en-US"/>
              <a:pPr>
                <a:defRPr/>
              </a:pPr>
              <a:t>2019/12/9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9A098-38C8-498B-8B79-87E6ED5B95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670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17AC1-6709-4B43-A9F1-8C4906FB8D4A}" type="datetime1">
              <a:rPr lang="zh-CN" altLang="en-US"/>
              <a:pPr>
                <a:defRPr/>
              </a:pPr>
              <a:t>2019/12/9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44B31-D510-4255-AD7D-8D9D4B09FF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1101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63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5413"/>
            <a:ext cx="4038600" cy="2363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1E1E9-AEC5-44DF-9097-2A56FE1B184D}" type="datetime1">
              <a:rPr lang="zh-CN" altLang="en-US"/>
              <a:pPr>
                <a:defRPr/>
              </a:pPr>
              <a:t>2019/12/9</a:t>
            </a:fld>
            <a:r>
              <a:rPr lang="en-US" altLang="zh-CN"/>
              <a:t>www.themegallery.com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1E184-20EF-4572-8D3C-F0E5882AA9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697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99612-D7BE-4999-89A0-D51601E63118}" type="datetime1">
              <a:rPr lang="zh-CN" altLang="en-US"/>
              <a:pPr>
                <a:defRPr/>
              </a:pPr>
              <a:t>2019/12/9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D713D-59E6-42E1-BD1C-AEE95A9BD0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0428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521CF-E863-4872-95EE-D74CD32E42CA}" type="datetime1">
              <a:rPr lang="zh-CN" altLang="en-US"/>
              <a:pPr>
                <a:defRPr/>
              </a:pPr>
              <a:t>2019/12/9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EDBD9-AD6A-4C88-9D47-8CAB2B68FC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71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C1B4F-84B8-41E7-92F0-A58AE501BBF7}" type="datetime1">
              <a:rPr lang="zh-CN" altLang="en-US"/>
              <a:pPr>
                <a:defRPr/>
              </a:pPr>
              <a:t>2019/12/9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A4C5B-D736-4C86-98A5-DB3930E03A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615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CBEBF-AB50-4E10-AF18-3949CF6ECD06}" type="datetime1">
              <a:rPr lang="zh-CN" altLang="en-US"/>
              <a:pPr>
                <a:defRPr/>
              </a:pPr>
              <a:t>2019/12/9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C69AC-8F02-45D8-A5ED-777E4AC88C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057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A30C6-E3D9-46DB-A079-0F311FFE4009}" type="datetime1">
              <a:rPr lang="zh-CN" altLang="en-US"/>
              <a:pPr>
                <a:defRPr/>
              </a:pPr>
              <a:t>2019/12/9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0CDF0-0432-442F-8D23-B213D10A7E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233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60893-D745-42C4-AE49-4655280F95B3}" type="datetime1">
              <a:rPr lang="zh-CN" altLang="en-US"/>
              <a:pPr>
                <a:defRPr/>
              </a:pPr>
              <a:t>2019/12/9</a:t>
            </a:fld>
            <a:r>
              <a:rPr lang="en-US" altLang="zh-CN"/>
              <a:t>www.themegallery.com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C4DCC-183F-465F-990D-4DEFD310D8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42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F5670-A324-4D05-8D42-7E936E292398}" type="datetime1">
              <a:rPr lang="zh-CN" altLang="en-US"/>
              <a:pPr>
                <a:defRPr/>
              </a:pPr>
              <a:t>2019/12/9</a:t>
            </a:fld>
            <a:r>
              <a:rPr lang="en-US" altLang="zh-CN"/>
              <a:t>www.themegallery.com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E9695-52D6-45BA-BEBB-4D4440B373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156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F5604-A06E-4959-973B-820211BCACFD}" type="datetime1">
              <a:rPr lang="zh-CN" altLang="en-US"/>
              <a:pPr>
                <a:defRPr/>
              </a:pPr>
              <a:t>2019/12/9</a:t>
            </a:fld>
            <a:r>
              <a:rPr lang="en-US" altLang="zh-CN"/>
              <a:t>www.themegallery.com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96E94-D54D-4B8B-A9B4-2DF7FBC0D6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9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2F1C5-3820-404D-9C20-8AA8B62320EA}" type="datetime1">
              <a:rPr lang="zh-CN" altLang="en-US"/>
              <a:pPr>
                <a:defRPr/>
              </a:pPr>
              <a:t>2019/12/9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443A7-F1A5-479A-B0BE-1EC25D6C50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2681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F2587-E566-4EED-B6D8-CE5FAC8F5DA7}" type="datetime1">
              <a:rPr lang="zh-CN" altLang="en-US"/>
              <a:pPr>
                <a:defRPr/>
              </a:pPr>
              <a:t>2019/12/9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C3CC48-4971-4042-9A23-54218EF2DC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824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 descr="a1"/>
          <p:cNvSpPr>
            <a:spLocks noChangeArrowheads="1"/>
          </p:cNvSpPr>
          <p:nvPr/>
        </p:nvSpPr>
        <p:spPr bwMode="gray">
          <a:xfrm>
            <a:off x="592138" y="0"/>
            <a:ext cx="2066925" cy="8382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gray">
          <a:xfrm>
            <a:off x="2730500" y="0"/>
            <a:ext cx="2138363" cy="838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268" name="Rectangle 4" descr="a2"/>
          <p:cNvSpPr>
            <a:spLocks noChangeArrowheads="1"/>
          </p:cNvSpPr>
          <p:nvPr/>
        </p:nvSpPr>
        <p:spPr bwMode="gray">
          <a:xfrm>
            <a:off x="4938713" y="0"/>
            <a:ext cx="2066925" cy="838200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gray">
          <a:xfrm>
            <a:off x="7077075" y="0"/>
            <a:ext cx="2066925" cy="838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gray">
          <a:xfrm>
            <a:off x="457200" y="6477000"/>
            <a:ext cx="8686800" cy="381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0" y="685800"/>
            <a:ext cx="9144000" cy="609600"/>
            <a:chOff x="0" y="432"/>
            <a:chExt cx="5760" cy="384"/>
          </a:xfrm>
        </p:grpSpPr>
        <p:sp>
          <p:nvSpPr>
            <p:cNvPr id="11272" name="Rectangle 8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73" name="Rectangle 9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84" charset="0"/>
                <a:ea typeface="宋体" charset="-122"/>
              </a:defRPr>
            </a:lvl1pPr>
          </a:lstStyle>
          <a:p>
            <a:pPr>
              <a:defRPr/>
            </a:pPr>
            <a:fld id="{4DEC6063-0F3E-4BA2-870C-24371A1AA6C8}" type="datetime1">
              <a:rPr lang="zh-CN" altLang="en-US"/>
              <a:pPr>
                <a:defRPr/>
              </a:pPr>
              <a:t>2019/12/9</a:t>
            </a:fld>
            <a:r>
              <a:rPr lang="en-US" altLang="zh-CN"/>
              <a:t>www.themegallery.com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84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fld id="{D22F94D1-662B-4A88-B12B-D0278554AF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6" name="Rectangle 14"/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7391400" y="76200"/>
            <a:ext cx="1765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6621B-39DF-4DA1-978A-23B5670B143F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39C8E1C3-FF0F-4899-AAEB-147A0153E4C2}" type="slidenum">
              <a:rPr lang="en-US" altLang="zh-CN" sz="1200">
                <a:latin typeface="+mn-lt"/>
              </a:rPr>
              <a:pPr algn="r">
                <a:defRPr/>
              </a:pPr>
              <a:t>1</a:t>
            </a:fld>
            <a:endParaRPr lang="en-US" altLang="zh-CN" sz="1200">
              <a:latin typeface="+mn-lt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2743200"/>
            <a:ext cx="6705600" cy="990600"/>
          </a:xfrm>
        </p:spPr>
        <p:txBody>
          <a:bodyPr anchor="b"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Discrete Mathematics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715000"/>
            <a:ext cx="6719888" cy="381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zh-CN" b="1" smtClean="0">
                <a:ea typeface="宋体" pitchFamily="2" charset="-122"/>
              </a:rPr>
              <a:t>South China University of 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437AE-9CA4-47AC-869C-B5C9902111E4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4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361DFDDB-043F-4F03-B96E-24EB3D896EA4}" type="slidenum">
              <a:rPr lang="en-US" altLang="zh-CN" sz="1200">
                <a:latin typeface="+mn-lt"/>
              </a:rPr>
              <a:pPr algn="r">
                <a:defRPr/>
              </a:pPr>
              <a:t>10</a:t>
            </a:fld>
            <a:endParaRPr lang="en-US" altLang="zh-CN" sz="1200">
              <a:latin typeface="+mn-lt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819400" y="4953000"/>
            <a:ext cx="5167313" cy="414338"/>
          </a:xfrm>
        </p:spPr>
        <p:txBody>
          <a:bodyPr/>
          <a:lstStyle/>
          <a:p>
            <a:pPr algn="dist" eaLnBrk="1" hangingPunct="1">
              <a:lnSpc>
                <a:spcPct val="80000"/>
              </a:lnSpc>
            </a:pPr>
            <a:r>
              <a:rPr lang="en-US" altLang="zh-CN" sz="1800" b="1" smtClean="0">
                <a:solidFill>
                  <a:schemeClr val="bg1"/>
                </a:solidFill>
                <a:latin typeface="Arial" charset="0"/>
                <a:ea typeface="宋体" pitchFamily="2" charset="-122"/>
              </a:rPr>
              <a:t>Click to edit company slogan .</a:t>
            </a:r>
          </a:p>
        </p:txBody>
      </p:sp>
      <p:sp>
        <p:nvSpPr>
          <p:cNvPr id="108547" name="WordArt 3"/>
          <p:cNvSpPr>
            <a:spLocks noChangeArrowheads="1" noChangeShapeType="1" noTextEdit="1"/>
          </p:cNvSpPr>
          <p:nvPr/>
        </p:nvSpPr>
        <p:spPr bwMode="gray">
          <a:xfrm>
            <a:off x="1219200" y="4572000"/>
            <a:ext cx="68580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End of Section 10.5 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42719-633F-4D51-B9E8-842577E01005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67EF948F-7DFC-41EF-B5EF-1F450EAB0007}" type="slidenum">
              <a:rPr lang="en-US" altLang="zh-CN" sz="1200">
                <a:latin typeface="+mn-lt"/>
              </a:rPr>
              <a:pPr algn="r">
                <a:defRPr/>
              </a:pPr>
              <a:t>2</a:t>
            </a:fld>
            <a:endParaRPr lang="en-US" altLang="zh-CN" sz="1200">
              <a:latin typeface="+mn-lt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038600" y="6096000"/>
            <a:ext cx="1676400" cy="228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800" b="1" smtClean="0">
                <a:latin typeface="Arial" charset="0"/>
                <a:ea typeface="宋体" pitchFamily="2" charset="-122"/>
              </a:rPr>
              <a:t>Section 10.5</a:t>
            </a:r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white">
          <a:xfrm>
            <a:off x="2362200" y="32766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1"/>
                </a:solidFill>
                <a:latin typeface="Euclid" pitchFamily="18" charset="0"/>
                <a:ea typeface="Dotum" pitchFamily="34" charset="-127"/>
              </a:rPr>
              <a:t>Chapter 10. Trees</a:t>
            </a:r>
          </a:p>
        </p:txBody>
      </p:sp>
      <p:sp>
        <p:nvSpPr>
          <p:cNvPr id="15364" name="WordArt 4"/>
          <p:cNvSpPr>
            <a:spLocks noChangeArrowheads="1" noChangeShapeType="1" noTextEdit="1"/>
          </p:cNvSpPr>
          <p:nvPr/>
        </p:nvSpPr>
        <p:spPr bwMode="gray">
          <a:xfrm>
            <a:off x="838200" y="4572000"/>
            <a:ext cx="746760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Minimum Spanning Trees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1DC88D-1169-43CF-B54D-BFBFE84930B9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Example of Computer Network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495800"/>
            <a:ext cx="9067800" cy="1981200"/>
          </a:xfrm>
        </p:spPr>
        <p:txBody>
          <a:bodyPr/>
          <a:lstStyle/>
          <a:p>
            <a:r>
              <a:rPr lang="en-US" altLang="zh-CN" sz="3000" b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We can solve the problem by finding a spanning tree so that the sum of weights of the edges of the tree is minimized. Such a spanning tree is called a minimum spanning tree.</a:t>
            </a:r>
            <a:endParaRPr lang="el-GR" altLang="zh-CN" sz="3000" b="1" smtClean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125" name="Oval 20"/>
          <p:cNvSpPr>
            <a:spLocks noChangeArrowheads="1"/>
          </p:cNvSpPr>
          <p:nvPr/>
        </p:nvSpPr>
        <p:spPr bwMode="auto">
          <a:xfrm>
            <a:off x="5715000" y="17526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6" name="Line 21"/>
          <p:cNvSpPr>
            <a:spLocks noChangeShapeType="1"/>
          </p:cNvSpPr>
          <p:nvPr/>
        </p:nvSpPr>
        <p:spPr bwMode="auto">
          <a:xfrm flipH="1">
            <a:off x="3048000" y="1905000"/>
            <a:ext cx="2819400" cy="1447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7" name="Oval 22"/>
          <p:cNvSpPr>
            <a:spLocks noChangeArrowheads="1"/>
          </p:cNvSpPr>
          <p:nvPr/>
        </p:nvSpPr>
        <p:spPr bwMode="auto">
          <a:xfrm>
            <a:off x="914400" y="26670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8" name="Oval 24"/>
          <p:cNvSpPr>
            <a:spLocks noChangeArrowheads="1"/>
          </p:cNvSpPr>
          <p:nvPr/>
        </p:nvSpPr>
        <p:spPr bwMode="auto">
          <a:xfrm>
            <a:off x="2895600" y="3200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9" name="Line 25"/>
          <p:cNvSpPr>
            <a:spLocks noChangeShapeType="1"/>
          </p:cNvSpPr>
          <p:nvPr/>
        </p:nvSpPr>
        <p:spPr bwMode="auto">
          <a:xfrm flipV="1">
            <a:off x="6858000" y="2133600"/>
            <a:ext cx="762000" cy="1828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0" name="Oval 26"/>
          <p:cNvSpPr>
            <a:spLocks noChangeArrowheads="1"/>
          </p:cNvSpPr>
          <p:nvPr/>
        </p:nvSpPr>
        <p:spPr bwMode="auto">
          <a:xfrm>
            <a:off x="6705600" y="38100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1" name="Line 28"/>
          <p:cNvSpPr>
            <a:spLocks noChangeShapeType="1"/>
          </p:cNvSpPr>
          <p:nvPr/>
        </p:nvSpPr>
        <p:spPr bwMode="auto">
          <a:xfrm>
            <a:off x="5867400" y="1905000"/>
            <a:ext cx="990600" cy="2057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2" name="Oval 30"/>
          <p:cNvSpPr>
            <a:spLocks noChangeArrowheads="1"/>
          </p:cNvSpPr>
          <p:nvPr/>
        </p:nvSpPr>
        <p:spPr bwMode="auto">
          <a:xfrm>
            <a:off x="7467600" y="19812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3" name="Line 32"/>
          <p:cNvSpPr>
            <a:spLocks noChangeShapeType="1"/>
          </p:cNvSpPr>
          <p:nvPr/>
        </p:nvSpPr>
        <p:spPr bwMode="auto">
          <a:xfrm flipH="1" flipV="1">
            <a:off x="5867400" y="1981200"/>
            <a:ext cx="1676400" cy="152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4" name="Line 34"/>
          <p:cNvSpPr>
            <a:spLocks noChangeShapeType="1"/>
          </p:cNvSpPr>
          <p:nvPr/>
        </p:nvSpPr>
        <p:spPr bwMode="auto">
          <a:xfrm flipH="1">
            <a:off x="3048000" y="2133600"/>
            <a:ext cx="4572000" cy="1219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5" name="Text Box 41"/>
          <p:cNvSpPr txBox="1">
            <a:spLocks noChangeArrowheads="1"/>
          </p:cNvSpPr>
          <p:nvPr/>
        </p:nvSpPr>
        <p:spPr bwMode="auto">
          <a:xfrm>
            <a:off x="5943600" y="1524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5136" name="Text Box 42"/>
          <p:cNvSpPr txBox="1">
            <a:spLocks noChangeArrowheads="1"/>
          </p:cNvSpPr>
          <p:nvPr/>
        </p:nvSpPr>
        <p:spPr bwMode="auto">
          <a:xfrm>
            <a:off x="6629400" y="4038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5137" name="Text Box 43"/>
          <p:cNvSpPr txBox="1">
            <a:spLocks noChangeArrowheads="1"/>
          </p:cNvSpPr>
          <p:nvPr/>
        </p:nvSpPr>
        <p:spPr bwMode="auto">
          <a:xfrm>
            <a:off x="685800" y="2895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5138" name="Text Box 44"/>
          <p:cNvSpPr txBox="1">
            <a:spLocks noChangeArrowheads="1"/>
          </p:cNvSpPr>
          <p:nvPr/>
        </p:nvSpPr>
        <p:spPr bwMode="auto">
          <a:xfrm>
            <a:off x="2743200" y="3429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5139" name="Text Box 45"/>
          <p:cNvSpPr txBox="1">
            <a:spLocks noChangeArrowheads="1"/>
          </p:cNvSpPr>
          <p:nvPr/>
        </p:nvSpPr>
        <p:spPr bwMode="auto">
          <a:xfrm>
            <a:off x="7391400" y="1600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5140" name="Line 47"/>
          <p:cNvSpPr>
            <a:spLocks noChangeShapeType="1"/>
          </p:cNvSpPr>
          <p:nvPr/>
        </p:nvSpPr>
        <p:spPr bwMode="auto">
          <a:xfrm flipH="1" flipV="1">
            <a:off x="3048000" y="3352800"/>
            <a:ext cx="381000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1" name="Line 48"/>
          <p:cNvSpPr>
            <a:spLocks noChangeShapeType="1"/>
          </p:cNvSpPr>
          <p:nvPr/>
        </p:nvSpPr>
        <p:spPr bwMode="auto">
          <a:xfrm flipH="1" flipV="1">
            <a:off x="1066800" y="2819400"/>
            <a:ext cx="19050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2" name="Line 49"/>
          <p:cNvSpPr>
            <a:spLocks noChangeShapeType="1"/>
          </p:cNvSpPr>
          <p:nvPr/>
        </p:nvSpPr>
        <p:spPr bwMode="auto">
          <a:xfrm flipH="1">
            <a:off x="1066800" y="1905000"/>
            <a:ext cx="4800600" cy="914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3" name="Freeform 50"/>
          <p:cNvSpPr>
            <a:spLocks/>
          </p:cNvSpPr>
          <p:nvPr/>
        </p:nvSpPr>
        <p:spPr bwMode="auto">
          <a:xfrm>
            <a:off x="1066800" y="1358900"/>
            <a:ext cx="6553200" cy="1384300"/>
          </a:xfrm>
          <a:custGeom>
            <a:avLst/>
            <a:gdLst>
              <a:gd name="T0" fmla="*/ 0 w 4128"/>
              <a:gd name="T1" fmla="*/ 1384300 h 872"/>
              <a:gd name="T2" fmla="*/ 762000 w 4128"/>
              <a:gd name="T3" fmla="*/ 622300 h 872"/>
              <a:gd name="T4" fmla="*/ 2743199 w 4128"/>
              <a:gd name="T5" fmla="*/ 165100 h 872"/>
              <a:gd name="T6" fmla="*/ 4724399 w 4128"/>
              <a:gd name="T7" fmla="*/ 88900 h 872"/>
              <a:gd name="T8" fmla="*/ 6553200 w 4128"/>
              <a:gd name="T9" fmla="*/ 698500 h 8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28"/>
              <a:gd name="T16" fmla="*/ 0 h 872"/>
              <a:gd name="T17" fmla="*/ 4128 w 4128"/>
              <a:gd name="T18" fmla="*/ 872 h 8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28" h="872">
                <a:moveTo>
                  <a:pt x="0" y="872"/>
                </a:moveTo>
                <a:cubicBezTo>
                  <a:pt x="96" y="696"/>
                  <a:pt x="192" y="520"/>
                  <a:pt x="480" y="392"/>
                </a:cubicBezTo>
                <a:cubicBezTo>
                  <a:pt x="768" y="264"/>
                  <a:pt x="1312" y="160"/>
                  <a:pt x="1728" y="104"/>
                </a:cubicBezTo>
                <a:cubicBezTo>
                  <a:pt x="2144" y="48"/>
                  <a:pt x="2576" y="0"/>
                  <a:pt x="2976" y="56"/>
                </a:cubicBezTo>
                <a:cubicBezTo>
                  <a:pt x="3376" y="112"/>
                  <a:pt x="3936" y="368"/>
                  <a:pt x="4128" y="440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4" name="Freeform 51"/>
          <p:cNvSpPr>
            <a:spLocks/>
          </p:cNvSpPr>
          <p:nvPr/>
        </p:nvSpPr>
        <p:spPr bwMode="auto">
          <a:xfrm>
            <a:off x="1066800" y="2819400"/>
            <a:ext cx="5791200" cy="1536700"/>
          </a:xfrm>
          <a:custGeom>
            <a:avLst/>
            <a:gdLst>
              <a:gd name="T0" fmla="*/ 0 w 3648"/>
              <a:gd name="T1" fmla="*/ 0 h 968"/>
              <a:gd name="T2" fmla="*/ 457200 w 3648"/>
              <a:gd name="T3" fmla="*/ 609600 h 968"/>
              <a:gd name="T4" fmla="*/ 1143000 w 3648"/>
              <a:gd name="T5" fmla="*/ 1066800 h 968"/>
              <a:gd name="T6" fmla="*/ 1981200 w 3648"/>
              <a:gd name="T7" fmla="*/ 1295400 h 968"/>
              <a:gd name="T8" fmla="*/ 3048000 w 3648"/>
              <a:gd name="T9" fmla="*/ 1524000 h 968"/>
              <a:gd name="T10" fmla="*/ 4648200 w 3648"/>
              <a:gd name="T11" fmla="*/ 1371600 h 968"/>
              <a:gd name="T12" fmla="*/ 5791200 w 3648"/>
              <a:gd name="T13" fmla="*/ 1143000 h 9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48"/>
              <a:gd name="T22" fmla="*/ 0 h 968"/>
              <a:gd name="T23" fmla="*/ 3648 w 3648"/>
              <a:gd name="T24" fmla="*/ 968 h 9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48" h="968">
                <a:moveTo>
                  <a:pt x="0" y="0"/>
                </a:moveTo>
                <a:cubicBezTo>
                  <a:pt x="84" y="136"/>
                  <a:pt x="168" y="272"/>
                  <a:pt x="288" y="384"/>
                </a:cubicBezTo>
                <a:cubicBezTo>
                  <a:pt x="408" y="496"/>
                  <a:pt x="560" y="600"/>
                  <a:pt x="720" y="672"/>
                </a:cubicBezTo>
                <a:cubicBezTo>
                  <a:pt x="880" y="744"/>
                  <a:pt x="1048" y="768"/>
                  <a:pt x="1248" y="816"/>
                </a:cubicBezTo>
                <a:cubicBezTo>
                  <a:pt x="1448" y="864"/>
                  <a:pt x="1640" y="952"/>
                  <a:pt x="1920" y="960"/>
                </a:cubicBezTo>
                <a:cubicBezTo>
                  <a:pt x="2200" y="968"/>
                  <a:pt x="2640" y="904"/>
                  <a:pt x="2928" y="864"/>
                </a:cubicBezTo>
                <a:cubicBezTo>
                  <a:pt x="3216" y="824"/>
                  <a:pt x="3432" y="772"/>
                  <a:pt x="3648" y="720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5" name="Text Box 52"/>
          <p:cNvSpPr txBox="1">
            <a:spLocks noChangeArrowheads="1"/>
          </p:cNvSpPr>
          <p:nvPr/>
        </p:nvSpPr>
        <p:spPr bwMode="auto">
          <a:xfrm>
            <a:off x="1981200" y="2743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$900</a:t>
            </a:r>
          </a:p>
        </p:txBody>
      </p:sp>
      <p:sp>
        <p:nvSpPr>
          <p:cNvPr id="5146" name="Text Box 53"/>
          <p:cNvSpPr txBox="1">
            <a:spLocks noChangeArrowheads="1"/>
          </p:cNvSpPr>
          <p:nvPr/>
        </p:nvSpPr>
        <p:spPr bwMode="auto">
          <a:xfrm>
            <a:off x="3200400" y="19050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$1200</a:t>
            </a:r>
          </a:p>
        </p:txBody>
      </p:sp>
      <p:sp>
        <p:nvSpPr>
          <p:cNvPr id="5147" name="Text Box 54"/>
          <p:cNvSpPr txBox="1">
            <a:spLocks noChangeArrowheads="1"/>
          </p:cNvSpPr>
          <p:nvPr/>
        </p:nvSpPr>
        <p:spPr bwMode="auto">
          <a:xfrm>
            <a:off x="3733800" y="22860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$1300</a:t>
            </a:r>
          </a:p>
        </p:txBody>
      </p:sp>
      <p:sp>
        <p:nvSpPr>
          <p:cNvPr id="5148" name="Text Box 55"/>
          <p:cNvSpPr txBox="1">
            <a:spLocks noChangeArrowheads="1"/>
          </p:cNvSpPr>
          <p:nvPr/>
        </p:nvSpPr>
        <p:spPr bwMode="auto">
          <a:xfrm>
            <a:off x="5181600" y="2590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$1600</a:t>
            </a:r>
          </a:p>
        </p:txBody>
      </p:sp>
      <p:sp>
        <p:nvSpPr>
          <p:cNvPr id="5149" name="Text Box 56"/>
          <p:cNvSpPr txBox="1">
            <a:spLocks noChangeArrowheads="1"/>
          </p:cNvSpPr>
          <p:nvPr/>
        </p:nvSpPr>
        <p:spPr bwMode="auto">
          <a:xfrm>
            <a:off x="6172200" y="17526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$1000</a:t>
            </a:r>
          </a:p>
        </p:txBody>
      </p:sp>
      <p:sp>
        <p:nvSpPr>
          <p:cNvPr id="5150" name="Text Box 57"/>
          <p:cNvSpPr txBox="1">
            <a:spLocks noChangeArrowheads="1"/>
          </p:cNvSpPr>
          <p:nvPr/>
        </p:nvSpPr>
        <p:spPr bwMode="auto">
          <a:xfrm>
            <a:off x="6096000" y="2895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$700</a:t>
            </a:r>
          </a:p>
        </p:txBody>
      </p:sp>
      <p:sp>
        <p:nvSpPr>
          <p:cNvPr id="5151" name="Text Box 58"/>
          <p:cNvSpPr txBox="1">
            <a:spLocks noChangeArrowheads="1"/>
          </p:cNvSpPr>
          <p:nvPr/>
        </p:nvSpPr>
        <p:spPr bwMode="auto">
          <a:xfrm>
            <a:off x="7086600" y="26670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$800</a:t>
            </a:r>
          </a:p>
        </p:txBody>
      </p:sp>
      <p:sp>
        <p:nvSpPr>
          <p:cNvPr id="5152" name="Text Box 59"/>
          <p:cNvSpPr txBox="1">
            <a:spLocks noChangeArrowheads="1"/>
          </p:cNvSpPr>
          <p:nvPr/>
        </p:nvSpPr>
        <p:spPr bwMode="auto">
          <a:xfrm>
            <a:off x="2590800" y="38100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$2200</a:t>
            </a:r>
          </a:p>
        </p:txBody>
      </p:sp>
      <p:sp>
        <p:nvSpPr>
          <p:cNvPr id="5153" name="Text Box 60"/>
          <p:cNvSpPr txBox="1">
            <a:spLocks noChangeArrowheads="1"/>
          </p:cNvSpPr>
          <p:nvPr/>
        </p:nvSpPr>
        <p:spPr bwMode="auto">
          <a:xfrm>
            <a:off x="3048000" y="12192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$2000</a:t>
            </a:r>
          </a:p>
        </p:txBody>
      </p:sp>
      <p:sp>
        <p:nvSpPr>
          <p:cNvPr id="5154" name="Text Box 61"/>
          <p:cNvSpPr txBox="1">
            <a:spLocks noChangeArrowheads="1"/>
          </p:cNvSpPr>
          <p:nvPr/>
        </p:nvSpPr>
        <p:spPr bwMode="auto">
          <a:xfrm>
            <a:off x="4267200" y="32766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$1400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E6BD6C-F949-4810-A498-F71DD404DCA9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067800" cy="46482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Definition 1 : A minimum spanning tree in a connected weighted graph is a spanning tree that has the smallest possible sum of weights of its edges.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There are two algorithms for building the minimum spanning trees.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Prim’s Algorithm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</a:t>
            </a:r>
            <a:r>
              <a:rPr lang="en-US" altLang="zh-CN" dirty="0" err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Kruskal’s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Algorithm</a:t>
            </a:r>
            <a:endParaRPr lang="el-GR" altLang="zh-CN" dirty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Note that T always is a tree.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A4C5B-D736-4C86-98A5-DB3930E03ADD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3135"/>
            <a:ext cx="8671891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174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09C94C-AB4D-48CC-BD81-B21CF1A2EE3F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Example 1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876800"/>
            <a:ext cx="90678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000" b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    {C, D}     $700          2     {C, E}     $800 </a:t>
            </a:r>
          </a:p>
          <a:p>
            <a:pPr>
              <a:lnSpc>
                <a:spcPct val="90000"/>
              </a:lnSpc>
            </a:pPr>
            <a:r>
              <a:rPr lang="en-US" altLang="zh-CN" sz="3000" b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    {D, A}     $1200        4     {A, B}     $900 </a:t>
            </a:r>
          </a:p>
          <a:p>
            <a:pPr>
              <a:lnSpc>
                <a:spcPct val="90000"/>
              </a:lnSpc>
            </a:pPr>
            <a:r>
              <a:rPr lang="en-US" altLang="zh-CN" sz="3000" b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Total : $3600 </a:t>
            </a:r>
            <a:endParaRPr lang="el-GR" altLang="zh-CN" sz="3000" b="1" smtClean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197" name="Oval 4"/>
          <p:cNvSpPr>
            <a:spLocks noChangeArrowheads="1"/>
          </p:cNvSpPr>
          <p:nvPr/>
        </p:nvSpPr>
        <p:spPr bwMode="auto">
          <a:xfrm>
            <a:off x="5715000" y="19050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8" name="Line 5"/>
          <p:cNvSpPr>
            <a:spLocks noChangeShapeType="1"/>
          </p:cNvSpPr>
          <p:nvPr/>
        </p:nvSpPr>
        <p:spPr bwMode="auto">
          <a:xfrm flipH="1">
            <a:off x="3048000" y="2057400"/>
            <a:ext cx="2819400" cy="1447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9" name="Oval 6"/>
          <p:cNvSpPr>
            <a:spLocks noChangeArrowheads="1"/>
          </p:cNvSpPr>
          <p:nvPr/>
        </p:nvSpPr>
        <p:spPr bwMode="auto">
          <a:xfrm>
            <a:off x="914400" y="2819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0" name="Oval 7"/>
          <p:cNvSpPr>
            <a:spLocks noChangeArrowheads="1"/>
          </p:cNvSpPr>
          <p:nvPr/>
        </p:nvSpPr>
        <p:spPr bwMode="auto">
          <a:xfrm>
            <a:off x="2895600" y="33528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1" name="Line 8"/>
          <p:cNvSpPr>
            <a:spLocks noChangeShapeType="1"/>
          </p:cNvSpPr>
          <p:nvPr/>
        </p:nvSpPr>
        <p:spPr bwMode="auto">
          <a:xfrm flipV="1">
            <a:off x="6858000" y="2286000"/>
            <a:ext cx="762000" cy="18288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2" name="Oval 9"/>
          <p:cNvSpPr>
            <a:spLocks noChangeArrowheads="1"/>
          </p:cNvSpPr>
          <p:nvPr/>
        </p:nvSpPr>
        <p:spPr bwMode="auto">
          <a:xfrm>
            <a:off x="6705600" y="3962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3" name="Line 10"/>
          <p:cNvSpPr>
            <a:spLocks noChangeShapeType="1"/>
          </p:cNvSpPr>
          <p:nvPr/>
        </p:nvSpPr>
        <p:spPr bwMode="auto">
          <a:xfrm>
            <a:off x="5867400" y="2057400"/>
            <a:ext cx="990600" cy="20574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4" name="Oval 11"/>
          <p:cNvSpPr>
            <a:spLocks noChangeArrowheads="1"/>
          </p:cNvSpPr>
          <p:nvPr/>
        </p:nvSpPr>
        <p:spPr bwMode="auto">
          <a:xfrm>
            <a:off x="7467600" y="21336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5" name="Line 12"/>
          <p:cNvSpPr>
            <a:spLocks noChangeShapeType="1"/>
          </p:cNvSpPr>
          <p:nvPr/>
        </p:nvSpPr>
        <p:spPr bwMode="auto">
          <a:xfrm flipH="1" flipV="1">
            <a:off x="5867400" y="2133600"/>
            <a:ext cx="1676400" cy="152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6" name="Line 13"/>
          <p:cNvSpPr>
            <a:spLocks noChangeShapeType="1"/>
          </p:cNvSpPr>
          <p:nvPr/>
        </p:nvSpPr>
        <p:spPr bwMode="auto">
          <a:xfrm flipH="1">
            <a:off x="3048000" y="2286000"/>
            <a:ext cx="4572000" cy="1219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7" name="Text Box 14"/>
          <p:cNvSpPr txBox="1">
            <a:spLocks noChangeArrowheads="1"/>
          </p:cNvSpPr>
          <p:nvPr/>
        </p:nvSpPr>
        <p:spPr bwMode="auto">
          <a:xfrm>
            <a:off x="5943600" y="1676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8208" name="Text Box 15"/>
          <p:cNvSpPr txBox="1">
            <a:spLocks noChangeArrowheads="1"/>
          </p:cNvSpPr>
          <p:nvPr/>
        </p:nvSpPr>
        <p:spPr bwMode="auto">
          <a:xfrm>
            <a:off x="6629400" y="4191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8209" name="Text Box 16"/>
          <p:cNvSpPr txBox="1">
            <a:spLocks noChangeArrowheads="1"/>
          </p:cNvSpPr>
          <p:nvPr/>
        </p:nvSpPr>
        <p:spPr bwMode="auto">
          <a:xfrm>
            <a:off x="685800" y="3048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8210" name="Text Box 17"/>
          <p:cNvSpPr txBox="1">
            <a:spLocks noChangeArrowheads="1"/>
          </p:cNvSpPr>
          <p:nvPr/>
        </p:nvSpPr>
        <p:spPr bwMode="auto">
          <a:xfrm>
            <a:off x="2743200" y="3581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8211" name="Text Box 18"/>
          <p:cNvSpPr txBox="1">
            <a:spLocks noChangeArrowheads="1"/>
          </p:cNvSpPr>
          <p:nvPr/>
        </p:nvSpPr>
        <p:spPr bwMode="auto">
          <a:xfrm>
            <a:off x="7391400" y="17526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8212" name="Line 19"/>
          <p:cNvSpPr>
            <a:spLocks noChangeShapeType="1"/>
          </p:cNvSpPr>
          <p:nvPr/>
        </p:nvSpPr>
        <p:spPr bwMode="auto">
          <a:xfrm flipH="1" flipV="1">
            <a:off x="3048000" y="3505200"/>
            <a:ext cx="381000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3" name="Line 20"/>
          <p:cNvSpPr>
            <a:spLocks noChangeShapeType="1"/>
          </p:cNvSpPr>
          <p:nvPr/>
        </p:nvSpPr>
        <p:spPr bwMode="auto">
          <a:xfrm flipH="1" flipV="1">
            <a:off x="1066800" y="2971800"/>
            <a:ext cx="1905000" cy="5334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4" name="Line 21"/>
          <p:cNvSpPr>
            <a:spLocks noChangeShapeType="1"/>
          </p:cNvSpPr>
          <p:nvPr/>
        </p:nvSpPr>
        <p:spPr bwMode="auto">
          <a:xfrm flipH="1">
            <a:off x="1066800" y="2057400"/>
            <a:ext cx="4800600" cy="9144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5" name="Freeform 22"/>
          <p:cNvSpPr>
            <a:spLocks/>
          </p:cNvSpPr>
          <p:nvPr/>
        </p:nvSpPr>
        <p:spPr bwMode="auto">
          <a:xfrm>
            <a:off x="1066800" y="1511300"/>
            <a:ext cx="6553200" cy="1384300"/>
          </a:xfrm>
          <a:custGeom>
            <a:avLst/>
            <a:gdLst>
              <a:gd name="T0" fmla="*/ 0 w 4128"/>
              <a:gd name="T1" fmla="*/ 1384300 h 872"/>
              <a:gd name="T2" fmla="*/ 762000 w 4128"/>
              <a:gd name="T3" fmla="*/ 622300 h 872"/>
              <a:gd name="T4" fmla="*/ 2743199 w 4128"/>
              <a:gd name="T5" fmla="*/ 165100 h 872"/>
              <a:gd name="T6" fmla="*/ 4724399 w 4128"/>
              <a:gd name="T7" fmla="*/ 88900 h 872"/>
              <a:gd name="T8" fmla="*/ 6553200 w 4128"/>
              <a:gd name="T9" fmla="*/ 698500 h 8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28"/>
              <a:gd name="T16" fmla="*/ 0 h 872"/>
              <a:gd name="T17" fmla="*/ 4128 w 4128"/>
              <a:gd name="T18" fmla="*/ 872 h 8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28" h="872">
                <a:moveTo>
                  <a:pt x="0" y="872"/>
                </a:moveTo>
                <a:cubicBezTo>
                  <a:pt x="96" y="696"/>
                  <a:pt x="192" y="520"/>
                  <a:pt x="480" y="392"/>
                </a:cubicBezTo>
                <a:cubicBezTo>
                  <a:pt x="768" y="264"/>
                  <a:pt x="1312" y="160"/>
                  <a:pt x="1728" y="104"/>
                </a:cubicBezTo>
                <a:cubicBezTo>
                  <a:pt x="2144" y="48"/>
                  <a:pt x="2576" y="0"/>
                  <a:pt x="2976" y="56"/>
                </a:cubicBezTo>
                <a:cubicBezTo>
                  <a:pt x="3376" y="112"/>
                  <a:pt x="3936" y="368"/>
                  <a:pt x="4128" y="440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16" name="Freeform 23"/>
          <p:cNvSpPr>
            <a:spLocks/>
          </p:cNvSpPr>
          <p:nvPr/>
        </p:nvSpPr>
        <p:spPr bwMode="auto">
          <a:xfrm>
            <a:off x="1066800" y="2971800"/>
            <a:ext cx="5791200" cy="1536700"/>
          </a:xfrm>
          <a:custGeom>
            <a:avLst/>
            <a:gdLst>
              <a:gd name="T0" fmla="*/ 0 w 3648"/>
              <a:gd name="T1" fmla="*/ 0 h 968"/>
              <a:gd name="T2" fmla="*/ 457200 w 3648"/>
              <a:gd name="T3" fmla="*/ 609600 h 968"/>
              <a:gd name="T4" fmla="*/ 1143000 w 3648"/>
              <a:gd name="T5" fmla="*/ 1066800 h 968"/>
              <a:gd name="T6" fmla="*/ 1981200 w 3648"/>
              <a:gd name="T7" fmla="*/ 1295400 h 968"/>
              <a:gd name="T8" fmla="*/ 3048000 w 3648"/>
              <a:gd name="T9" fmla="*/ 1524000 h 968"/>
              <a:gd name="T10" fmla="*/ 4648200 w 3648"/>
              <a:gd name="T11" fmla="*/ 1371600 h 968"/>
              <a:gd name="T12" fmla="*/ 5791200 w 3648"/>
              <a:gd name="T13" fmla="*/ 1143000 h 9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48"/>
              <a:gd name="T22" fmla="*/ 0 h 968"/>
              <a:gd name="T23" fmla="*/ 3648 w 3648"/>
              <a:gd name="T24" fmla="*/ 968 h 9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48" h="968">
                <a:moveTo>
                  <a:pt x="0" y="0"/>
                </a:moveTo>
                <a:cubicBezTo>
                  <a:pt x="84" y="136"/>
                  <a:pt x="168" y="272"/>
                  <a:pt x="288" y="384"/>
                </a:cubicBezTo>
                <a:cubicBezTo>
                  <a:pt x="408" y="496"/>
                  <a:pt x="560" y="600"/>
                  <a:pt x="720" y="672"/>
                </a:cubicBezTo>
                <a:cubicBezTo>
                  <a:pt x="880" y="744"/>
                  <a:pt x="1048" y="768"/>
                  <a:pt x="1248" y="816"/>
                </a:cubicBezTo>
                <a:cubicBezTo>
                  <a:pt x="1448" y="864"/>
                  <a:pt x="1640" y="952"/>
                  <a:pt x="1920" y="960"/>
                </a:cubicBezTo>
                <a:cubicBezTo>
                  <a:pt x="2200" y="968"/>
                  <a:pt x="2640" y="904"/>
                  <a:pt x="2928" y="864"/>
                </a:cubicBezTo>
                <a:cubicBezTo>
                  <a:pt x="3216" y="824"/>
                  <a:pt x="3432" y="772"/>
                  <a:pt x="3648" y="720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17" name="Text Box 24"/>
          <p:cNvSpPr txBox="1">
            <a:spLocks noChangeArrowheads="1"/>
          </p:cNvSpPr>
          <p:nvPr/>
        </p:nvSpPr>
        <p:spPr bwMode="auto">
          <a:xfrm>
            <a:off x="1981200" y="2895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$900</a:t>
            </a:r>
          </a:p>
        </p:txBody>
      </p:sp>
      <p:sp>
        <p:nvSpPr>
          <p:cNvPr id="8218" name="Text Box 25"/>
          <p:cNvSpPr txBox="1">
            <a:spLocks noChangeArrowheads="1"/>
          </p:cNvSpPr>
          <p:nvPr/>
        </p:nvSpPr>
        <p:spPr bwMode="auto">
          <a:xfrm>
            <a:off x="3200400" y="2057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$1200</a:t>
            </a:r>
          </a:p>
        </p:txBody>
      </p:sp>
      <p:sp>
        <p:nvSpPr>
          <p:cNvPr id="8219" name="Text Box 26"/>
          <p:cNvSpPr txBox="1">
            <a:spLocks noChangeArrowheads="1"/>
          </p:cNvSpPr>
          <p:nvPr/>
        </p:nvSpPr>
        <p:spPr bwMode="auto">
          <a:xfrm>
            <a:off x="3733800" y="24384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$1300</a:t>
            </a:r>
          </a:p>
        </p:txBody>
      </p:sp>
      <p:sp>
        <p:nvSpPr>
          <p:cNvPr id="8220" name="Text Box 27"/>
          <p:cNvSpPr txBox="1">
            <a:spLocks noChangeArrowheads="1"/>
          </p:cNvSpPr>
          <p:nvPr/>
        </p:nvSpPr>
        <p:spPr bwMode="auto">
          <a:xfrm>
            <a:off x="5181600" y="2743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$1600</a:t>
            </a:r>
          </a:p>
        </p:txBody>
      </p:sp>
      <p:sp>
        <p:nvSpPr>
          <p:cNvPr id="8221" name="Text Box 28"/>
          <p:cNvSpPr txBox="1">
            <a:spLocks noChangeArrowheads="1"/>
          </p:cNvSpPr>
          <p:nvPr/>
        </p:nvSpPr>
        <p:spPr bwMode="auto">
          <a:xfrm>
            <a:off x="6172200" y="19050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$1000</a:t>
            </a:r>
          </a:p>
        </p:txBody>
      </p:sp>
      <p:sp>
        <p:nvSpPr>
          <p:cNvPr id="8222" name="Text Box 29"/>
          <p:cNvSpPr txBox="1">
            <a:spLocks noChangeArrowheads="1"/>
          </p:cNvSpPr>
          <p:nvPr/>
        </p:nvSpPr>
        <p:spPr bwMode="auto">
          <a:xfrm>
            <a:off x="5791200" y="3124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$700</a:t>
            </a:r>
          </a:p>
        </p:txBody>
      </p:sp>
      <p:sp>
        <p:nvSpPr>
          <p:cNvPr id="8223" name="Text Box 30"/>
          <p:cNvSpPr txBox="1">
            <a:spLocks noChangeArrowheads="1"/>
          </p:cNvSpPr>
          <p:nvPr/>
        </p:nvSpPr>
        <p:spPr bwMode="auto">
          <a:xfrm>
            <a:off x="7086600" y="28194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$800</a:t>
            </a:r>
          </a:p>
        </p:txBody>
      </p:sp>
      <p:sp>
        <p:nvSpPr>
          <p:cNvPr id="8224" name="Text Box 31"/>
          <p:cNvSpPr txBox="1">
            <a:spLocks noChangeArrowheads="1"/>
          </p:cNvSpPr>
          <p:nvPr/>
        </p:nvSpPr>
        <p:spPr bwMode="auto">
          <a:xfrm>
            <a:off x="2590800" y="39624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$2200</a:t>
            </a:r>
          </a:p>
        </p:txBody>
      </p:sp>
      <p:sp>
        <p:nvSpPr>
          <p:cNvPr id="8225" name="Text Box 32"/>
          <p:cNvSpPr txBox="1">
            <a:spLocks noChangeArrowheads="1"/>
          </p:cNvSpPr>
          <p:nvPr/>
        </p:nvSpPr>
        <p:spPr bwMode="auto">
          <a:xfrm>
            <a:off x="3048000" y="13716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$2000</a:t>
            </a:r>
          </a:p>
        </p:txBody>
      </p:sp>
      <p:sp>
        <p:nvSpPr>
          <p:cNvPr id="8226" name="Text Box 33"/>
          <p:cNvSpPr txBox="1">
            <a:spLocks noChangeArrowheads="1"/>
          </p:cNvSpPr>
          <p:nvPr/>
        </p:nvSpPr>
        <p:spPr bwMode="auto">
          <a:xfrm>
            <a:off x="4267200" y="34290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$1400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A4C5B-D736-4C86-98A5-DB3930E03ADD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86" y="1676400"/>
            <a:ext cx="9264316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23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0BF0D-2B24-44E0-BF18-9A3415551C2E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733425" y="731838"/>
            <a:ext cx="8105775" cy="563562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Algorithm 2 : Kruskal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’</a:t>
            </a:r>
            <a:r>
              <a:rPr lang="en-US" altLang="zh-CN" smtClean="0">
                <a:ea typeface="宋体" pitchFamily="2" charset="-122"/>
              </a:rPr>
              <a:t>s Algorithm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067800" cy="5410200"/>
          </a:xfrm>
        </p:spPr>
        <p:txBody>
          <a:bodyPr/>
          <a:lstStyle/>
          <a:p>
            <a:endParaRPr lang="en-US" altLang="zh-CN" b="1" dirty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endParaRPr lang="en-US" altLang="zh-CN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endParaRPr lang="en-US" altLang="zh-CN" b="1" dirty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endParaRPr lang="en-US" altLang="zh-CN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endParaRPr lang="en-US" altLang="zh-CN" b="1" dirty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endParaRPr lang="en-US" altLang="zh-CN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dirty="0" smtClean="0"/>
              <a:t>Note </a:t>
            </a:r>
            <a:r>
              <a:rPr lang="en-US" altLang="zh-CN" dirty="0"/>
              <a:t>that T </a:t>
            </a:r>
            <a:r>
              <a:rPr lang="en-US" altLang="zh-CN" dirty="0" smtClean="0"/>
              <a:t> may be not a tree before  termination.</a:t>
            </a:r>
            <a:endParaRPr lang="el-GR" altLang="zh-CN" b="1" dirty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609599" y="6019800"/>
            <a:ext cx="200285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000" b="1" dirty="0">
                <a:solidFill>
                  <a:srgbClr val="8C1602"/>
                </a:solidFill>
                <a:latin typeface="Times New Roman" pitchFamily="18" charset="0"/>
              </a:rPr>
              <a:t>O(e*log e)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2" y="1219200"/>
            <a:ext cx="8948164" cy="34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build="p"/>
      <p:bldP spid="4321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A4C5B-D736-4C86-98A5-DB3930E03ADD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1295400"/>
            <a:ext cx="9296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747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顶级ppt模版1</Template>
  <TotalTime>2764</TotalTime>
  <Words>244</Words>
  <Application>Microsoft Office PowerPoint</Application>
  <PresentationFormat>全屏显示(4:3)</PresentationFormat>
  <Paragraphs>77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sample</vt:lpstr>
      <vt:lpstr>Discrete Mathematics</vt:lpstr>
      <vt:lpstr>PowerPoint 演示文稿</vt:lpstr>
      <vt:lpstr>Example of Computer Network</vt:lpstr>
      <vt:lpstr>Minimum Spanning Trees</vt:lpstr>
      <vt:lpstr>PowerPoint 演示文稿</vt:lpstr>
      <vt:lpstr>Example 1</vt:lpstr>
      <vt:lpstr>PowerPoint 演示文稿</vt:lpstr>
      <vt:lpstr>Algorithm 2 : Kruskal’s Algorithm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zb</dc:creator>
  <cp:lastModifiedBy>worker</cp:lastModifiedBy>
  <cp:revision>724</cp:revision>
  <cp:lastPrinted>1601-01-01T00:00:00Z</cp:lastPrinted>
  <dcterms:created xsi:type="dcterms:W3CDTF">1601-01-01T00:00:00Z</dcterms:created>
  <dcterms:modified xsi:type="dcterms:W3CDTF">2019-12-09T01:39:29Z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