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79" r:id="rId1"/>
  </p:sldMasterIdLst>
  <p:notesMasterIdLst>
    <p:notesMasterId r:id="rId79"/>
  </p:notesMasterIdLst>
  <p:handoutMasterIdLst>
    <p:handoutMasterId r:id="rId80"/>
  </p:handoutMasterIdLst>
  <p:sldIdLst>
    <p:sldId id="280" r:id="rId2"/>
    <p:sldId id="415" r:id="rId3"/>
    <p:sldId id="423" r:id="rId4"/>
    <p:sldId id="437" r:id="rId5"/>
    <p:sldId id="421" r:id="rId6"/>
    <p:sldId id="422" r:id="rId7"/>
    <p:sldId id="416" r:id="rId8"/>
    <p:sldId id="381" r:id="rId9"/>
    <p:sldId id="333" r:id="rId10"/>
    <p:sldId id="382" r:id="rId11"/>
    <p:sldId id="334" r:id="rId12"/>
    <p:sldId id="335" r:id="rId13"/>
    <p:sldId id="336" r:id="rId14"/>
    <p:sldId id="337" r:id="rId15"/>
    <p:sldId id="338" r:id="rId16"/>
    <p:sldId id="424" r:id="rId17"/>
    <p:sldId id="386" r:id="rId18"/>
    <p:sldId id="389" r:id="rId19"/>
    <p:sldId id="394" r:id="rId20"/>
    <p:sldId id="395" r:id="rId21"/>
    <p:sldId id="396" r:id="rId22"/>
    <p:sldId id="390" r:id="rId23"/>
    <p:sldId id="391" r:id="rId24"/>
    <p:sldId id="397" r:id="rId25"/>
    <p:sldId id="398" r:id="rId26"/>
    <p:sldId id="399" r:id="rId27"/>
    <p:sldId id="400" r:id="rId28"/>
    <p:sldId id="401" r:id="rId29"/>
    <p:sldId id="402" r:id="rId30"/>
    <p:sldId id="403" r:id="rId31"/>
    <p:sldId id="385" r:id="rId32"/>
    <p:sldId id="340" r:id="rId33"/>
    <p:sldId id="341" r:id="rId34"/>
    <p:sldId id="342" r:id="rId35"/>
    <p:sldId id="343" r:id="rId36"/>
    <p:sldId id="344" r:id="rId37"/>
    <p:sldId id="345" r:id="rId38"/>
    <p:sldId id="346" r:id="rId39"/>
    <p:sldId id="347" r:id="rId40"/>
    <p:sldId id="348" r:id="rId41"/>
    <p:sldId id="349" r:id="rId42"/>
    <p:sldId id="350" r:id="rId43"/>
    <p:sldId id="405" r:id="rId44"/>
    <p:sldId id="373" r:id="rId45"/>
    <p:sldId id="374" r:id="rId46"/>
    <p:sldId id="260" r:id="rId47"/>
    <p:sldId id="259" r:id="rId48"/>
    <p:sldId id="320" r:id="rId49"/>
    <p:sldId id="321" r:id="rId50"/>
    <p:sldId id="426" r:id="rId51"/>
    <p:sldId id="313" r:id="rId52"/>
    <p:sldId id="425" r:id="rId53"/>
    <p:sldId id="274" r:id="rId54"/>
    <p:sldId id="406" r:id="rId55"/>
    <p:sldId id="286" r:id="rId56"/>
    <p:sldId id="287" r:id="rId57"/>
    <p:sldId id="427" r:id="rId58"/>
    <p:sldId id="407" r:id="rId59"/>
    <p:sldId id="289" r:id="rId60"/>
    <p:sldId id="428" r:id="rId61"/>
    <p:sldId id="429" r:id="rId62"/>
    <p:sldId id="408" r:id="rId63"/>
    <p:sldId id="269" r:id="rId64"/>
    <p:sldId id="314" r:id="rId65"/>
    <p:sldId id="316" r:id="rId66"/>
    <p:sldId id="297" r:id="rId67"/>
    <p:sldId id="410" r:id="rId68"/>
    <p:sldId id="288" r:id="rId69"/>
    <p:sldId id="411" r:id="rId70"/>
    <p:sldId id="292" r:id="rId71"/>
    <p:sldId id="412" r:id="rId72"/>
    <p:sldId id="291" r:id="rId73"/>
    <p:sldId id="432" r:id="rId74"/>
    <p:sldId id="414" r:id="rId75"/>
    <p:sldId id="272" r:id="rId76"/>
    <p:sldId id="318" r:id="rId77"/>
    <p:sldId id="283" r:id="rId78"/>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autoAdjust="0"/>
  </p:normalViewPr>
  <p:slideViewPr>
    <p:cSldViewPr snapToGrid="0">
      <p:cViewPr varScale="1">
        <p:scale>
          <a:sx n="93" d="100"/>
          <a:sy n="93" d="100"/>
        </p:scale>
        <p:origin x="555" y="27"/>
      </p:cViewPr>
      <p:guideLst>
        <p:guide orient="horz" pos="679"/>
        <p:guide pos="521"/>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29.xml"/><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7E53197-C3E0-4ABF-A12A-6DE7E988E05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58371" name="Rectangle 3">
            <a:extLst>
              <a:ext uri="{FF2B5EF4-FFF2-40B4-BE49-F238E27FC236}">
                <a16:creationId xmlns:a16="http://schemas.microsoft.com/office/drawing/2014/main" id="{EE6C36C6-A922-4210-B527-92B0AA562EE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8372" name="Rectangle 4">
            <a:extLst>
              <a:ext uri="{FF2B5EF4-FFF2-40B4-BE49-F238E27FC236}">
                <a16:creationId xmlns:a16="http://schemas.microsoft.com/office/drawing/2014/main" id="{A1855CCB-99DD-4F53-9DBC-A430FF76023C}"/>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8373" name="Rectangle 5">
            <a:extLst>
              <a:ext uri="{FF2B5EF4-FFF2-40B4-BE49-F238E27FC236}">
                <a16:creationId xmlns:a16="http://schemas.microsoft.com/office/drawing/2014/main" id="{7399CB87-DB58-40C4-BF2A-E46703A64F8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1C30303E-D903-48B9-B72E-12C34150F473}"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26318A5-B9B9-44DD-A76A-DDF468D0A6C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52227" name="Rectangle 3">
            <a:extLst>
              <a:ext uri="{FF2B5EF4-FFF2-40B4-BE49-F238E27FC236}">
                <a16:creationId xmlns:a16="http://schemas.microsoft.com/office/drawing/2014/main" id="{C23097DB-AF23-4FAB-81C7-9FEC4E68AC3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076" name="Rectangle 4">
            <a:extLst>
              <a:ext uri="{FF2B5EF4-FFF2-40B4-BE49-F238E27FC236}">
                <a16:creationId xmlns:a16="http://schemas.microsoft.com/office/drawing/2014/main" id="{7FD5040D-59A8-4928-A01E-685ADE5EC08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1FF7D07B-83B1-426D-A616-492F13A884C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a:extLst>
              <a:ext uri="{FF2B5EF4-FFF2-40B4-BE49-F238E27FC236}">
                <a16:creationId xmlns:a16="http://schemas.microsoft.com/office/drawing/2014/main" id="{62270ADC-3EC2-4DE6-A301-5AF9473A222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2231" name="Rectangle 7">
            <a:extLst>
              <a:ext uri="{FF2B5EF4-FFF2-40B4-BE49-F238E27FC236}">
                <a16:creationId xmlns:a16="http://schemas.microsoft.com/office/drawing/2014/main" id="{5960773B-80E0-4CD6-A5FA-C97F86E8087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9C56BD29-C0E5-42A6-82C4-43B298E6EF1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99C687F-85B1-45E9-9FB7-501F7BFBFA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DEA5526-08BF-4F51-B2B7-358E784FAE09}" type="slidenum">
              <a:rPr lang="zh-CN" altLang="en-US" sz="1200" smtClean="0"/>
              <a:pPr/>
              <a:t>1</a:t>
            </a:fld>
            <a:endParaRPr lang="en-US" altLang="zh-CN" sz="1200"/>
          </a:p>
        </p:txBody>
      </p:sp>
      <p:sp>
        <p:nvSpPr>
          <p:cNvPr id="6147" name="Rectangle 2">
            <a:extLst>
              <a:ext uri="{FF2B5EF4-FFF2-40B4-BE49-F238E27FC236}">
                <a16:creationId xmlns:a16="http://schemas.microsoft.com/office/drawing/2014/main" id="{B2CF61D2-CE55-4CE7-9CA3-7DD6C27E9F4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36479E6-166D-47DC-85EB-FBBA73505D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9AFC63A-0781-43CE-9616-1C56A1083F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C7D74F75-8422-460C-A7DE-D2BEDA999917}" type="slidenum">
              <a:rPr lang="en-US" altLang="zh-CN" sz="1200" smtClean="0"/>
              <a:pPr/>
              <a:t>41</a:t>
            </a:fld>
            <a:endParaRPr lang="en-US" altLang="zh-CN" sz="1200"/>
          </a:p>
        </p:txBody>
      </p:sp>
      <p:sp>
        <p:nvSpPr>
          <p:cNvPr id="56323" name="Rectangle 2">
            <a:extLst>
              <a:ext uri="{FF2B5EF4-FFF2-40B4-BE49-F238E27FC236}">
                <a16:creationId xmlns:a16="http://schemas.microsoft.com/office/drawing/2014/main" id="{AB74E943-A34E-4AA2-885D-555D2906FE3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2C6CFE2-CD25-4F8D-9BE5-51F0939D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11480B8-9B4C-4616-A501-6865AC4FCC88}"/>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39CA1ADE-849D-454F-BF02-5DBA595C271A}" type="slidenum">
              <a:rPr lang="en-US" altLang="zh-CN" sz="1200">
                <a:ea typeface="ＭＳ Ｐゴシック" panose="020B0600070205080204" pitchFamily="34" charset="-128"/>
              </a:rPr>
              <a:pPr algn="r"/>
              <a:t>50</a:t>
            </a:fld>
            <a:endParaRPr lang="en-US" altLang="zh-CN" sz="1200">
              <a:ea typeface="ＭＳ Ｐゴシック" panose="020B0600070205080204" pitchFamily="34" charset="-128"/>
            </a:endParaRPr>
          </a:p>
        </p:txBody>
      </p:sp>
      <p:sp>
        <p:nvSpPr>
          <p:cNvPr id="66563" name="Rectangle 2">
            <a:extLst>
              <a:ext uri="{FF2B5EF4-FFF2-40B4-BE49-F238E27FC236}">
                <a16:creationId xmlns:a16="http://schemas.microsoft.com/office/drawing/2014/main" id="{DEEDDE36-0101-48DC-8DBF-BF1113E1E52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7CCA5BF-FF75-48FB-9580-767A163D7A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F102CF5-DA73-4C56-B4E8-94850B09AC5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05EEB571-2DCA-4A07-AD61-2D240C5D8328}" type="slidenum">
              <a:rPr lang="en-US" altLang="zh-CN" sz="1200">
                <a:ea typeface="ＭＳ Ｐゴシック" panose="020B0600070205080204" pitchFamily="34" charset="-128"/>
              </a:rPr>
              <a:pPr algn="r"/>
              <a:t>52</a:t>
            </a:fld>
            <a:endParaRPr lang="en-US" altLang="zh-CN" sz="1200">
              <a:ea typeface="ＭＳ Ｐゴシック" panose="020B0600070205080204" pitchFamily="34" charset="-128"/>
            </a:endParaRPr>
          </a:p>
        </p:txBody>
      </p:sp>
      <p:sp>
        <p:nvSpPr>
          <p:cNvPr id="69635" name="Rectangle 2">
            <a:extLst>
              <a:ext uri="{FF2B5EF4-FFF2-40B4-BE49-F238E27FC236}">
                <a16:creationId xmlns:a16="http://schemas.microsoft.com/office/drawing/2014/main" id="{C730A847-E675-490B-A01B-1920DEAEE276}"/>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27FC7CF1-5B84-46E0-84F7-2288D43353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E393F2B-1495-4DB5-AAA6-C669E5A67857}"/>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EDB34E63-8F0B-48B4-BA22-4B852C13EB70}" type="slidenum">
              <a:rPr lang="en-US" altLang="zh-CN" sz="1200">
                <a:ea typeface="ＭＳ Ｐゴシック" panose="020B0600070205080204" pitchFamily="34" charset="-128"/>
              </a:rPr>
              <a:pPr algn="r"/>
              <a:t>57</a:t>
            </a:fld>
            <a:endParaRPr lang="en-US" altLang="zh-CN" sz="1200">
              <a:ea typeface="ＭＳ Ｐゴシック" panose="020B0600070205080204" pitchFamily="34" charset="-128"/>
            </a:endParaRPr>
          </a:p>
        </p:txBody>
      </p:sp>
      <p:sp>
        <p:nvSpPr>
          <p:cNvPr id="75779" name="Rectangle 2">
            <a:extLst>
              <a:ext uri="{FF2B5EF4-FFF2-40B4-BE49-F238E27FC236}">
                <a16:creationId xmlns:a16="http://schemas.microsoft.com/office/drawing/2014/main" id="{69FB424D-73D0-4EFD-8429-1C254D69D9E4}"/>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838FFA36-9C3F-4DFF-B3B8-98332BF43F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BED0FE7-4061-4A5D-962E-2B160B7C09C9}"/>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92C1FB1A-6A97-4786-9D7A-3DA1720CBCDD}" type="slidenum">
              <a:rPr lang="en-US" altLang="zh-CN" sz="1200">
                <a:ea typeface="ＭＳ Ｐゴシック" panose="020B0600070205080204" pitchFamily="34" charset="-128"/>
              </a:rPr>
              <a:pPr algn="r"/>
              <a:t>60</a:t>
            </a:fld>
            <a:endParaRPr lang="en-US" altLang="zh-CN" sz="1200">
              <a:ea typeface="ＭＳ Ｐゴシック" panose="020B0600070205080204" pitchFamily="34" charset="-128"/>
            </a:endParaRPr>
          </a:p>
        </p:txBody>
      </p:sp>
      <p:sp>
        <p:nvSpPr>
          <p:cNvPr id="79875" name="Rectangle 2">
            <a:extLst>
              <a:ext uri="{FF2B5EF4-FFF2-40B4-BE49-F238E27FC236}">
                <a16:creationId xmlns:a16="http://schemas.microsoft.com/office/drawing/2014/main" id="{F0B31C68-41B3-47A7-B24E-0A029EA988B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42D4A9A-F9B7-433D-A850-419836C261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2A06F8E-30CB-4629-9221-51AF3450D2C4}"/>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928D9D5A-239C-4851-98DC-3847454FBE89}" type="slidenum">
              <a:rPr lang="en-US" altLang="zh-CN" sz="1200">
                <a:ea typeface="ＭＳ Ｐゴシック" panose="020B0600070205080204" pitchFamily="34" charset="-128"/>
              </a:rPr>
              <a:pPr algn="r"/>
              <a:t>61</a:t>
            </a:fld>
            <a:endParaRPr lang="en-US" altLang="zh-CN" sz="1200">
              <a:ea typeface="ＭＳ Ｐゴシック" panose="020B0600070205080204" pitchFamily="34" charset="-128"/>
            </a:endParaRPr>
          </a:p>
        </p:txBody>
      </p:sp>
      <p:sp>
        <p:nvSpPr>
          <p:cNvPr id="81923" name="Rectangle 2">
            <a:extLst>
              <a:ext uri="{FF2B5EF4-FFF2-40B4-BE49-F238E27FC236}">
                <a16:creationId xmlns:a16="http://schemas.microsoft.com/office/drawing/2014/main" id="{7F2B234B-EB35-4C03-AA06-ADA5F0C45C1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7C964EEF-89EC-4CAB-A3E9-44BAF103A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09CCC6B-7702-4954-A2A0-4B411DE3A837}"/>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defRPr>
            </a:lvl1pPr>
            <a:lvl2pPr marL="37931725" indent="-37474525"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fld id="{B7F13E64-4B24-4504-8DF5-2528011C3E73}" type="slidenum">
              <a:rPr lang="en-US" altLang="zh-CN" sz="1200">
                <a:ea typeface="ＭＳ Ｐゴシック" panose="020B0600070205080204" pitchFamily="34" charset="-128"/>
              </a:rPr>
              <a:pPr algn="r"/>
              <a:t>73</a:t>
            </a:fld>
            <a:endParaRPr lang="en-US" altLang="zh-CN" sz="1200">
              <a:ea typeface="ＭＳ Ｐゴシック" panose="020B0600070205080204" pitchFamily="34" charset="-128"/>
            </a:endParaRPr>
          </a:p>
        </p:txBody>
      </p:sp>
      <p:sp>
        <p:nvSpPr>
          <p:cNvPr id="95235" name="Rectangle 2">
            <a:extLst>
              <a:ext uri="{FF2B5EF4-FFF2-40B4-BE49-F238E27FC236}">
                <a16:creationId xmlns:a16="http://schemas.microsoft.com/office/drawing/2014/main" id="{82B9CD27-B658-4CE0-8049-D65CD8A2F0D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55D02AB-F6C3-41CF-981D-BB53EFA7E9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87DC06B-F561-405C-ACE3-C56EBDE841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3AD89A7E-5EFD-4B20-974B-96F3F763D055}" type="slidenum">
              <a:rPr lang="en-US" altLang="zh-CN" sz="1200" smtClean="0"/>
              <a:pPr/>
              <a:t>32</a:t>
            </a:fld>
            <a:endParaRPr lang="en-US" altLang="zh-CN" sz="1200"/>
          </a:p>
        </p:txBody>
      </p:sp>
      <p:sp>
        <p:nvSpPr>
          <p:cNvPr id="38915" name="Rectangle 2">
            <a:extLst>
              <a:ext uri="{FF2B5EF4-FFF2-40B4-BE49-F238E27FC236}">
                <a16:creationId xmlns:a16="http://schemas.microsoft.com/office/drawing/2014/main" id="{E1CC5B05-B925-4CD9-AB9F-A5D856DEDF34}"/>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FA35322-0F0E-49E7-AA22-09E2D9563F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F27190A-6FBA-4C61-B0A5-46DEE72FB0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65BD69F2-E816-406D-8C18-BF241F43D550}" type="slidenum">
              <a:rPr lang="en-US" altLang="zh-CN" sz="1200" smtClean="0"/>
              <a:pPr/>
              <a:t>33</a:t>
            </a:fld>
            <a:endParaRPr lang="en-US" altLang="zh-CN" sz="1200"/>
          </a:p>
        </p:txBody>
      </p:sp>
      <p:sp>
        <p:nvSpPr>
          <p:cNvPr id="40963" name="Rectangle 2">
            <a:extLst>
              <a:ext uri="{FF2B5EF4-FFF2-40B4-BE49-F238E27FC236}">
                <a16:creationId xmlns:a16="http://schemas.microsoft.com/office/drawing/2014/main" id="{0E8C7688-00B8-460C-BBDE-CFD360E25559}"/>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791172D-985F-465A-BB9C-BF0B9B4A13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0559249-DE3D-4DFE-9B19-C2470C87F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30BF7F46-789B-4E06-ABAE-7BDC4E3D55EF}" type="slidenum">
              <a:rPr lang="en-US" altLang="zh-CN" sz="1200" smtClean="0"/>
              <a:pPr/>
              <a:t>34</a:t>
            </a:fld>
            <a:endParaRPr lang="en-US" altLang="zh-CN" sz="1200"/>
          </a:p>
        </p:txBody>
      </p:sp>
      <p:sp>
        <p:nvSpPr>
          <p:cNvPr id="43011" name="Rectangle 2">
            <a:extLst>
              <a:ext uri="{FF2B5EF4-FFF2-40B4-BE49-F238E27FC236}">
                <a16:creationId xmlns:a16="http://schemas.microsoft.com/office/drawing/2014/main" id="{9668F993-9995-4786-A66E-5E6EAEE531C8}"/>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F89A804-3524-4412-B89B-D672ADB92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DEC3143-4764-4DDC-A59B-C3E0B848D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F1458CE-F6A9-43CC-B5F9-2BA693B52559}" type="slidenum">
              <a:rPr lang="en-US" altLang="zh-CN" sz="1200" smtClean="0"/>
              <a:pPr/>
              <a:t>36</a:t>
            </a:fld>
            <a:endParaRPr lang="en-US" altLang="zh-CN" sz="1200"/>
          </a:p>
        </p:txBody>
      </p:sp>
      <p:sp>
        <p:nvSpPr>
          <p:cNvPr id="46083" name="Rectangle 2">
            <a:extLst>
              <a:ext uri="{FF2B5EF4-FFF2-40B4-BE49-F238E27FC236}">
                <a16:creationId xmlns:a16="http://schemas.microsoft.com/office/drawing/2014/main" id="{4F4BD780-E4A9-4370-8A31-E7F5DE64D68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7EE9764-2898-4272-AB24-1EB934829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809DEE8-F490-4346-A572-68AFD7545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4F559541-6DF1-4D6F-BD5D-1164E05C8849}" type="slidenum">
              <a:rPr lang="en-US" altLang="zh-CN" sz="1200" smtClean="0"/>
              <a:pPr/>
              <a:t>37</a:t>
            </a:fld>
            <a:endParaRPr lang="en-US" altLang="zh-CN" sz="1200"/>
          </a:p>
        </p:txBody>
      </p:sp>
      <p:sp>
        <p:nvSpPr>
          <p:cNvPr id="48131" name="Rectangle 2">
            <a:extLst>
              <a:ext uri="{FF2B5EF4-FFF2-40B4-BE49-F238E27FC236}">
                <a16:creationId xmlns:a16="http://schemas.microsoft.com/office/drawing/2014/main" id="{16426C16-6B47-4195-BB14-75502432951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CDEC56D-8027-4B45-880D-A8E360A54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399E4FD-ADC2-4905-9F5E-C77820CB5D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116C9DD2-ECDC-4F25-A77E-ED32D48FC9E4}" type="slidenum">
              <a:rPr lang="en-US" altLang="zh-CN" sz="1200" smtClean="0"/>
              <a:pPr/>
              <a:t>38</a:t>
            </a:fld>
            <a:endParaRPr lang="en-US" altLang="zh-CN" sz="1200"/>
          </a:p>
        </p:txBody>
      </p:sp>
      <p:sp>
        <p:nvSpPr>
          <p:cNvPr id="50179" name="Rectangle 2">
            <a:extLst>
              <a:ext uri="{FF2B5EF4-FFF2-40B4-BE49-F238E27FC236}">
                <a16:creationId xmlns:a16="http://schemas.microsoft.com/office/drawing/2014/main" id="{554DC05A-47CB-4238-A038-2F72633F5799}"/>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D4E9C80-7181-48DC-B449-C60B8AE8D4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F0E08DE-6A9A-4FC2-ACCE-0789C5D819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C784D88D-80E2-4FE7-A54F-1A2555BC3C3A}" type="slidenum">
              <a:rPr lang="en-US" altLang="zh-CN" sz="1200" smtClean="0"/>
              <a:pPr/>
              <a:t>39</a:t>
            </a:fld>
            <a:endParaRPr lang="en-US" altLang="zh-CN" sz="1200"/>
          </a:p>
        </p:txBody>
      </p:sp>
      <p:sp>
        <p:nvSpPr>
          <p:cNvPr id="52227" name="Rectangle 2">
            <a:extLst>
              <a:ext uri="{FF2B5EF4-FFF2-40B4-BE49-F238E27FC236}">
                <a16:creationId xmlns:a16="http://schemas.microsoft.com/office/drawing/2014/main" id="{27FDACE0-E257-4AB7-BB9F-842F47AF1C2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3FA64F3-4845-4F92-9298-10EE0AA8C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FFE5F38-A755-48CC-AC1C-F13BAF812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6EB732B8-7EFC-4376-AC49-F756CC7C384F}" type="slidenum">
              <a:rPr lang="en-US" altLang="zh-CN" sz="1200" smtClean="0"/>
              <a:pPr/>
              <a:t>40</a:t>
            </a:fld>
            <a:endParaRPr lang="en-US" altLang="zh-CN" sz="1200"/>
          </a:p>
        </p:txBody>
      </p:sp>
      <p:sp>
        <p:nvSpPr>
          <p:cNvPr id="54275" name="Rectangle 2">
            <a:extLst>
              <a:ext uri="{FF2B5EF4-FFF2-40B4-BE49-F238E27FC236}">
                <a16:creationId xmlns:a16="http://schemas.microsoft.com/office/drawing/2014/main" id="{CE4641B9-FE91-4E10-ACE2-23466686251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645B1F89-519C-488E-A400-4A5FF19506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C3EC2EA8-92BD-4331-9638-9407056AC68C}"/>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2D596255-6A90-4099-8968-CD8F24D3ED86}"/>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dirty="0">
                <a:solidFill>
                  <a:srgbClr val="CCCCCC"/>
                </a:solidFill>
                <a:latin typeface="Times New Roman" pitchFamily="18" charset="0"/>
                <a:ea typeface="宋体" pitchFamily="2" charset="-122"/>
              </a:rPr>
              <a:t>DB</a:t>
            </a:r>
          </a:p>
        </p:txBody>
      </p:sp>
      <p:pic>
        <p:nvPicPr>
          <p:cNvPr id="7" name="Picture 12">
            <a:extLst>
              <a:ext uri="{FF2B5EF4-FFF2-40B4-BE49-F238E27FC236}">
                <a16:creationId xmlns:a16="http://schemas.microsoft.com/office/drawing/2014/main" id="{6FAA9F8B-8002-4BB6-82AD-AEAB3C55508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309276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823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71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2257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134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887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05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3163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63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015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469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C29827-6D33-40E7-B0BC-D5B9F22B8C72}"/>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8CD398E7-4BF8-4B40-BFEC-C83140A66B30}"/>
              </a:ext>
            </a:extLst>
          </p:cNvPr>
          <p:cNvSpPr txBox="1">
            <a:spLocks noChangeArrowheads="1"/>
          </p:cNvSpPr>
          <p:nvPr/>
        </p:nvSpPr>
        <p:spPr bwMode="auto">
          <a:xfrm>
            <a:off x="0" y="6613525"/>
            <a:ext cx="446088" cy="244475"/>
          </a:xfrm>
          <a:prstGeom prst="rect">
            <a:avLst/>
          </a:prstGeom>
          <a:noFill/>
          <a:ln>
            <a:noFill/>
          </a:ln>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a:solidFill>
                  <a:schemeClr val="tx2"/>
                </a:solidFill>
                <a:ea typeface="宋体" panose="02010600030101010101" pitchFamily="2" charset="-122"/>
              </a:rPr>
              <a:t>1.</a:t>
            </a:r>
            <a:fld id="{6595379A-5C5B-428D-810D-DA051A277172}"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685A3A5F-7DF4-4D09-83BD-46CB68AB5F08}"/>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E391D025-464A-43E2-942A-51CBF948510F}"/>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1" name="Slide_Page_Number">
            <a:extLst>
              <a:ext uri="{FF2B5EF4-FFF2-40B4-BE49-F238E27FC236}">
                <a16:creationId xmlns:a16="http://schemas.microsoft.com/office/drawing/2014/main" id="{5F586E62-DCCC-4A8C-A062-BDC67F9F2829}"/>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93CC7389-AD5E-4D0D-AA25-AF13B594C2D9}"/>
              </a:ext>
            </a:extLst>
          </p:cNvPr>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049"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images.google.com.hk/imgres?imgurl=http://laempresa.typepad.com/photos/uncategorized/oracle.jpg&amp;imgrefurl=http://blog.mypapit.net/2005/07/&amp;h=160&amp;w=160&amp;sz=8&amp;hl=en&amp;start=2&amp;tbnid=XJZPFg8O9znotM:&amp;tbnh=98&amp;tbnw=98&amp;prev=/images%3Fq%3Doracle%26svnum%3D10%26hl%3Den%26lr%3D%26sa%3DN" TargetMode="External"/><Relationship Id="rId13"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9.jpeg"/><Relationship Id="rId12" Type="http://schemas.openxmlformats.org/officeDocument/2006/relationships/hyperlink" Target="http://www.mysql.com/" TargetMode="External"/><Relationship Id="rId2" Type="http://schemas.openxmlformats.org/officeDocument/2006/relationships/hyperlink" Target="http://images.google.com.hk/imgres?imgurl=http://img.clubic.com/photo/00071251.jpg&amp;imgrefurl=http://www.achetezfacile.com/-access-2002-comparer-les-prix-75292.html&amp;h=500&amp;w=411&amp;sz=25&amp;hl=en&amp;start=13&amp;tbnid=Sn5MOwhALJ4hmM:&amp;tbnh=130&amp;tbnw=107&amp;prev=/images%3Fq%3Daccess%2Bmicrosoft%26svnum%3D10%26hl%3Den%26lr%3D" TargetMode="External"/><Relationship Id="rId1" Type="http://schemas.openxmlformats.org/officeDocument/2006/relationships/slideLayout" Target="../slideLayouts/slideLayout2.xml"/><Relationship Id="rId6" Type="http://schemas.openxmlformats.org/officeDocument/2006/relationships/hyperlink" Target="http://images.google.com.hk/imgres?imgurl=http://images.amazon.com/images/P/020135229X.01-A1X90SEW99DK3G._AA240_SCLZZZZZZZ_.jpg&amp;imgrefurl=http://www.amazon.com/exec/obidos/tg/detail/-/020135229X%3Fv%3Dglance&amp;h=240&amp;w=240&amp;sz=12&amp;hl=en&amp;start=3&amp;tbnid=934SXqN6VdUQjM:&amp;tbnh=110&amp;tbnw=110&amp;prev=/images%3Fq%3DIBM%2Bdatabase%26svnum%3D10%26hl%3Den%26lr%3D" TargetMode="External"/><Relationship Id="rId11" Type="http://schemas.openxmlformats.org/officeDocument/2006/relationships/image" Target="../media/image11.jpeg"/><Relationship Id="rId5" Type="http://schemas.openxmlformats.org/officeDocument/2006/relationships/image" Target="../media/image8.jpeg"/><Relationship Id="rId10" Type="http://schemas.openxmlformats.org/officeDocument/2006/relationships/hyperlink" Target="http://images.google.com.hk/imgres?imgurl=http://www.alaska.net/~pacrim/syb200.gif&amp;imgrefurl=http://www.alaska.net/~pacrim/sybase.html&amp;h=174&amp;w=200&amp;sz=3&amp;hl=en&amp;start=4&amp;tbnid=DzwjtBBQtZeKTM:&amp;tbnh=90&amp;tbnw=104&amp;prev=/images%3Fq%3Dsybase%26svnum%3D10%26hl%3Den%26lr%3D" TargetMode="External"/><Relationship Id="rId4" Type="http://schemas.openxmlformats.org/officeDocument/2006/relationships/hyperlink" Target="http://images.google.com.hk/imgres?imgurl=http://img.shopping.com/cctool/PrdImg/images/pr/177X150/00/01/37/33/44/20394820.JPG&amp;imgrefurl=http://www.shopping.com/xPF-Microsoft_Visual_FoxPro_Standard_Edition_2_6_Media_Only_PC_215_095_262&amp;h=150&amp;w=177&amp;sz=6&amp;hl=en&amp;start=12&amp;tbnid=vUUkIJx5q1StSM:&amp;tbnh=86&amp;tbnw=101&amp;prev=/images%3Fq%3Dfoxpro%2Bmicrosoft%26svnum%3D10%26hl%3Den%26lr%3D" TargetMode="External"/><Relationship Id="rId9"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7.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B42133A-7274-4ED7-AD00-7B4CF1B25A7F}"/>
              </a:ext>
            </a:extLst>
          </p:cNvPr>
          <p:cNvSpPr>
            <a:spLocks noGrp="1" noChangeArrowheads="1"/>
          </p:cNvSpPr>
          <p:nvPr>
            <p:ph type="ctrTitle"/>
          </p:nvPr>
        </p:nvSpPr>
        <p:spPr>
          <a:xfrm>
            <a:off x="685800" y="2286000"/>
            <a:ext cx="7772400" cy="1143000"/>
          </a:xfrm>
        </p:spPr>
        <p:txBody>
          <a:bodyPr/>
          <a:lstStyle/>
          <a:p>
            <a:pPr>
              <a:defRPr/>
            </a:pPr>
            <a:r>
              <a:rPr lang="en-US" altLang="zh-CN">
                <a:ea typeface="宋体" charset="-122"/>
              </a:rPr>
              <a:t>Chapter 1:  Introduction</a:t>
            </a:r>
          </a:p>
        </p:txBody>
      </p:sp>
    </p:spTree>
  </p:cSld>
  <p:clrMapOvr>
    <a:masterClrMapping/>
  </p:clrMapOvr>
  <mc:AlternateContent xmlns:mc="http://schemas.openxmlformats.org/markup-compatibility/2006" xmlns:p14="http://schemas.microsoft.com/office/powerpoint/2010/main">
    <mc:Choice Requires="p14">
      <p:transition spd="slow" p14:dur="2000" advTm="31989"/>
    </mc:Choice>
    <mc:Fallback xmlns="">
      <p:transition spd="slow" advTm="319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24" name="Rectangle 16">
            <a:extLst>
              <a:ext uri="{FF2B5EF4-FFF2-40B4-BE49-F238E27FC236}">
                <a16:creationId xmlns:a16="http://schemas.microsoft.com/office/drawing/2014/main" id="{C4F4E691-656C-402D-BA62-AEFCE979B86C}"/>
              </a:ext>
            </a:extLst>
          </p:cNvPr>
          <p:cNvSpPr>
            <a:spLocks noGrp="1" noChangeArrowheads="1"/>
          </p:cNvSpPr>
          <p:nvPr>
            <p:ph type="title"/>
          </p:nvPr>
        </p:nvSpPr>
        <p:spPr/>
        <p:txBody>
          <a:bodyPr anchor="ctr"/>
          <a:lstStyle/>
          <a:p>
            <a:pPr>
              <a:defRPr/>
            </a:pPr>
            <a:r>
              <a:rPr lang="zh-CN" altLang="en-US">
                <a:effectLst>
                  <a:outerShdw blurRad="38100" dist="38100" dir="2700000" algn="tl">
                    <a:srgbClr val="C0C0C0"/>
                  </a:outerShdw>
                </a:effectLst>
                <a:latin typeface="宋体" pitchFamily="2" charset="-122"/>
                <a:ea typeface="宋体" pitchFamily="2" charset="-122"/>
              </a:rPr>
              <a:t>数据库在计算机系统中的位置</a:t>
            </a:r>
          </a:p>
        </p:txBody>
      </p:sp>
      <p:grpSp>
        <p:nvGrpSpPr>
          <p:cNvPr id="15363" name="组合 19">
            <a:extLst>
              <a:ext uri="{FF2B5EF4-FFF2-40B4-BE49-F238E27FC236}">
                <a16:creationId xmlns:a16="http://schemas.microsoft.com/office/drawing/2014/main" id="{892C26F6-4BAE-4985-B995-0A659F7DE3BD}"/>
              </a:ext>
            </a:extLst>
          </p:cNvPr>
          <p:cNvGrpSpPr>
            <a:grpSpLocks/>
          </p:cNvGrpSpPr>
          <p:nvPr/>
        </p:nvGrpSpPr>
        <p:grpSpPr bwMode="auto">
          <a:xfrm>
            <a:off x="779463" y="1541463"/>
            <a:ext cx="7907337" cy="4286250"/>
            <a:chOff x="1066800" y="2209800"/>
            <a:chExt cx="7620000" cy="3276600"/>
          </a:xfrm>
        </p:grpSpPr>
        <p:sp>
          <p:nvSpPr>
            <p:cNvPr id="15364" name="Rectangle 2">
              <a:extLst>
                <a:ext uri="{FF2B5EF4-FFF2-40B4-BE49-F238E27FC236}">
                  <a16:creationId xmlns:a16="http://schemas.microsoft.com/office/drawing/2014/main" id="{3006FCFE-29C5-4D38-9EC4-1FABADF462D1}"/>
                </a:ext>
              </a:extLst>
            </p:cNvPr>
            <p:cNvSpPr>
              <a:spLocks noChangeArrowheads="1"/>
            </p:cNvSpPr>
            <p:nvPr/>
          </p:nvSpPr>
          <p:spPr bwMode="auto">
            <a:xfrm>
              <a:off x="1066800" y="4572000"/>
              <a:ext cx="5105400" cy="685800"/>
            </a:xfrm>
            <a:prstGeom prst="rect">
              <a:avLst/>
            </a:prstGeom>
            <a:gradFill rotWithShape="0">
              <a:gsLst>
                <a:gs pos="0">
                  <a:srgbClr val="CCFFCC"/>
                </a:gs>
                <a:gs pos="100000">
                  <a:srgbClr val="5E765E"/>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5365" name="Rectangle 3">
              <a:extLst>
                <a:ext uri="{FF2B5EF4-FFF2-40B4-BE49-F238E27FC236}">
                  <a16:creationId xmlns:a16="http://schemas.microsoft.com/office/drawing/2014/main" id="{4796A37C-698E-465F-ACA8-1D48F33EDF6E}"/>
                </a:ext>
              </a:extLst>
            </p:cNvPr>
            <p:cNvSpPr>
              <a:spLocks noChangeArrowheads="1"/>
            </p:cNvSpPr>
            <p:nvPr/>
          </p:nvSpPr>
          <p:spPr bwMode="auto">
            <a:xfrm>
              <a:off x="1219200" y="4038600"/>
              <a:ext cx="4495800" cy="533400"/>
            </a:xfrm>
            <a:prstGeom prst="rect">
              <a:avLst/>
            </a:prstGeom>
            <a:gradFill rotWithShape="0">
              <a:gsLst>
                <a:gs pos="0">
                  <a:srgbClr val="66FF99"/>
                </a:gs>
                <a:gs pos="100000">
                  <a:srgbClr val="2F76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66FF99"/>
              </a:extrusionClr>
              <a:contourClr>
                <a:srgbClr val="66FF99"/>
              </a:contourClr>
            </a:sp3d>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Char char="•"/>
              </a:pPr>
              <a:endParaRPr kumimoji="0" lang="zh-CN" altLang="zh-CN" sz="2400">
                <a:solidFill>
                  <a:srgbClr val="FFFFFF"/>
                </a:solidFill>
                <a:latin typeface="楷体_GB2312" pitchFamily="49" charset="-122"/>
                <a:ea typeface="楷体_GB2312" pitchFamily="49" charset="-122"/>
              </a:endParaRPr>
            </a:p>
          </p:txBody>
        </p:sp>
        <p:sp>
          <p:nvSpPr>
            <p:cNvPr id="15366" name="Rectangle 4">
              <a:extLst>
                <a:ext uri="{FF2B5EF4-FFF2-40B4-BE49-F238E27FC236}">
                  <a16:creationId xmlns:a16="http://schemas.microsoft.com/office/drawing/2014/main" id="{398B90E7-BBEB-43B9-B2A0-EBDA756078D4}"/>
                </a:ext>
              </a:extLst>
            </p:cNvPr>
            <p:cNvSpPr>
              <a:spLocks noChangeArrowheads="1"/>
            </p:cNvSpPr>
            <p:nvPr/>
          </p:nvSpPr>
          <p:spPr bwMode="auto">
            <a:xfrm>
              <a:off x="1600200" y="3505200"/>
              <a:ext cx="3733800" cy="533400"/>
            </a:xfrm>
            <a:prstGeom prst="rect">
              <a:avLst/>
            </a:prstGeom>
            <a:gradFill rotWithShape="0">
              <a:gsLst>
                <a:gs pos="0">
                  <a:srgbClr val="33CC33"/>
                </a:gs>
                <a:gs pos="100000">
                  <a:srgbClr val="185E18"/>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33CC33"/>
              </a:extrusionClr>
              <a:contourClr>
                <a:srgbClr val="33CC33"/>
              </a:contourClr>
            </a:sp3d>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5367" name="Rectangle 5">
              <a:extLst>
                <a:ext uri="{FF2B5EF4-FFF2-40B4-BE49-F238E27FC236}">
                  <a16:creationId xmlns:a16="http://schemas.microsoft.com/office/drawing/2014/main" id="{C5CCBDD4-3970-449F-A556-73ABB0591FA8}"/>
                </a:ext>
              </a:extLst>
            </p:cNvPr>
            <p:cNvSpPr>
              <a:spLocks noChangeArrowheads="1"/>
            </p:cNvSpPr>
            <p:nvPr/>
          </p:nvSpPr>
          <p:spPr bwMode="auto">
            <a:xfrm>
              <a:off x="2590800" y="28194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5368" name="Rectangle 6">
              <a:extLst>
                <a:ext uri="{FF2B5EF4-FFF2-40B4-BE49-F238E27FC236}">
                  <a16:creationId xmlns:a16="http://schemas.microsoft.com/office/drawing/2014/main" id="{A38209B4-7FD8-4FA3-A42A-E65588D7EB49}"/>
                </a:ext>
              </a:extLst>
            </p:cNvPr>
            <p:cNvSpPr>
              <a:spLocks noChangeArrowheads="1"/>
            </p:cNvSpPr>
            <p:nvPr/>
          </p:nvSpPr>
          <p:spPr bwMode="auto">
            <a:xfrm>
              <a:off x="1752600" y="3048000"/>
              <a:ext cx="32766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5369" name="Text Box 7">
              <a:extLst>
                <a:ext uri="{FF2B5EF4-FFF2-40B4-BE49-F238E27FC236}">
                  <a16:creationId xmlns:a16="http://schemas.microsoft.com/office/drawing/2014/main" id="{EB0CE7D4-1D2A-4161-B5A5-4D8719C2221F}"/>
                </a:ext>
              </a:extLst>
            </p:cNvPr>
            <p:cNvSpPr txBox="1">
              <a:spLocks noChangeArrowheads="1"/>
            </p:cNvSpPr>
            <p:nvPr/>
          </p:nvSpPr>
          <p:spPr bwMode="auto">
            <a:xfrm>
              <a:off x="2362200" y="46482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zh-CN" altLang="en-US" sz="2400">
                  <a:solidFill>
                    <a:srgbClr val="FFFF00"/>
                  </a:solidFill>
                  <a:latin typeface="楷体_GB2312" pitchFamily="49" charset="-122"/>
                  <a:ea typeface="楷体_GB2312" pitchFamily="49" charset="-122"/>
                </a:rPr>
                <a:t>硬件平台</a:t>
              </a:r>
            </a:p>
          </p:txBody>
        </p:sp>
        <p:sp>
          <p:nvSpPr>
            <p:cNvPr id="15370" name="Text Box 8">
              <a:extLst>
                <a:ext uri="{FF2B5EF4-FFF2-40B4-BE49-F238E27FC236}">
                  <a16:creationId xmlns:a16="http://schemas.microsoft.com/office/drawing/2014/main" id="{75BED557-D692-4F15-BF21-7CE6E0DE51C6}"/>
                </a:ext>
              </a:extLst>
            </p:cNvPr>
            <p:cNvSpPr txBox="1">
              <a:spLocks noChangeArrowheads="1"/>
            </p:cNvSpPr>
            <p:nvPr/>
          </p:nvSpPr>
          <p:spPr bwMode="auto">
            <a:xfrm>
              <a:off x="1676400" y="4038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zh-CN" altLang="en-US" sz="2400">
                  <a:solidFill>
                    <a:srgbClr val="FFFF00"/>
                  </a:solidFill>
                  <a:latin typeface="楷体_GB2312" pitchFamily="49" charset="-122"/>
                  <a:ea typeface="楷体_GB2312" pitchFamily="49" charset="-122"/>
                </a:rPr>
                <a:t>基础软件平台</a:t>
              </a:r>
            </a:p>
          </p:txBody>
        </p:sp>
        <p:sp>
          <p:nvSpPr>
            <p:cNvPr id="15371" name="Text Box 9">
              <a:extLst>
                <a:ext uri="{FF2B5EF4-FFF2-40B4-BE49-F238E27FC236}">
                  <a16:creationId xmlns:a16="http://schemas.microsoft.com/office/drawing/2014/main" id="{191EB3D4-92A2-4A19-8712-26AF0CF0AA62}"/>
                </a:ext>
              </a:extLst>
            </p:cNvPr>
            <p:cNvSpPr txBox="1">
              <a:spLocks noChangeArrowheads="1"/>
            </p:cNvSpPr>
            <p:nvPr/>
          </p:nvSpPr>
          <p:spPr bwMode="auto">
            <a:xfrm>
              <a:off x="1600200" y="3505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zh-CN" altLang="en-US" sz="2400">
                  <a:solidFill>
                    <a:srgbClr val="FFFF00"/>
                  </a:solidFill>
                  <a:latin typeface="楷体_GB2312" pitchFamily="49" charset="-122"/>
                  <a:ea typeface="楷体_GB2312" pitchFamily="49" charset="-122"/>
                </a:rPr>
                <a:t>软件基础构架平台</a:t>
              </a:r>
            </a:p>
          </p:txBody>
        </p:sp>
        <p:sp>
          <p:nvSpPr>
            <p:cNvPr id="15372" name="Text Box 10">
              <a:extLst>
                <a:ext uri="{FF2B5EF4-FFF2-40B4-BE49-F238E27FC236}">
                  <a16:creationId xmlns:a16="http://schemas.microsoft.com/office/drawing/2014/main" id="{DB59889F-9B6C-4AE1-BAB3-909E11260561}"/>
                </a:ext>
              </a:extLst>
            </p:cNvPr>
            <p:cNvSpPr txBox="1">
              <a:spLocks noChangeArrowheads="1"/>
            </p:cNvSpPr>
            <p:nvPr/>
          </p:nvSpPr>
          <p:spPr bwMode="auto">
            <a:xfrm>
              <a:off x="1600200" y="3048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zh-CN" altLang="en-US" sz="2400">
                  <a:solidFill>
                    <a:srgbClr val="FFFF00"/>
                  </a:solidFill>
                  <a:latin typeface="楷体_GB2312" pitchFamily="49" charset="-122"/>
                  <a:ea typeface="楷体_GB2312" pitchFamily="49" charset="-122"/>
                </a:rPr>
                <a:t>应用软件平台</a:t>
              </a:r>
            </a:p>
          </p:txBody>
        </p:sp>
        <p:sp>
          <p:nvSpPr>
            <p:cNvPr id="15373" name="Rectangle 11">
              <a:extLst>
                <a:ext uri="{FF2B5EF4-FFF2-40B4-BE49-F238E27FC236}">
                  <a16:creationId xmlns:a16="http://schemas.microsoft.com/office/drawing/2014/main" id="{33D2106F-543C-4A29-9D16-D2DD6C961BEB}"/>
                </a:ext>
              </a:extLst>
            </p:cNvPr>
            <p:cNvSpPr>
              <a:spLocks noChangeArrowheads="1"/>
            </p:cNvSpPr>
            <p:nvPr/>
          </p:nvSpPr>
          <p:spPr bwMode="auto">
            <a:xfrm>
              <a:off x="2057400" y="2514600"/>
              <a:ext cx="24384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endParaRPr kumimoji="0" lang="zh-CN" altLang="zh-CN" sz="1800">
                <a:ea typeface="宋体" panose="02010600030101010101" pitchFamily="2" charset="-122"/>
              </a:endParaRPr>
            </a:p>
          </p:txBody>
        </p:sp>
        <p:sp>
          <p:nvSpPr>
            <p:cNvPr id="15374" name="Text Box 12">
              <a:extLst>
                <a:ext uri="{FF2B5EF4-FFF2-40B4-BE49-F238E27FC236}">
                  <a16:creationId xmlns:a16="http://schemas.microsoft.com/office/drawing/2014/main" id="{2F4EF3E2-05BE-448D-A4DB-77F4FF796B26}"/>
                </a:ext>
              </a:extLst>
            </p:cNvPr>
            <p:cNvSpPr txBox="1">
              <a:spLocks noChangeArrowheads="1"/>
            </p:cNvSpPr>
            <p:nvPr/>
          </p:nvSpPr>
          <p:spPr bwMode="auto">
            <a:xfrm>
              <a:off x="2209800" y="25146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zh-CN" altLang="en-US" sz="2400">
                  <a:solidFill>
                    <a:srgbClr val="FFFF00"/>
                  </a:solidFill>
                  <a:latin typeface="楷体_GB2312" pitchFamily="49" charset="-122"/>
                  <a:ea typeface="楷体_GB2312" pitchFamily="49" charset="-122"/>
                </a:rPr>
                <a:t>软件产品</a:t>
              </a:r>
            </a:p>
          </p:txBody>
        </p:sp>
        <p:sp>
          <p:nvSpPr>
            <p:cNvPr id="15375" name="AutoShape 13">
              <a:extLst>
                <a:ext uri="{FF2B5EF4-FFF2-40B4-BE49-F238E27FC236}">
                  <a16:creationId xmlns:a16="http://schemas.microsoft.com/office/drawing/2014/main" id="{B943FF71-BE77-49DB-B51B-FC725ACC3540}"/>
                </a:ext>
              </a:extLst>
            </p:cNvPr>
            <p:cNvSpPr>
              <a:spLocks noChangeArrowheads="1"/>
            </p:cNvSpPr>
            <p:nvPr/>
          </p:nvSpPr>
          <p:spPr bwMode="auto">
            <a:xfrm>
              <a:off x="5562600" y="2209800"/>
              <a:ext cx="2971800" cy="1066800"/>
            </a:xfrm>
            <a:prstGeom prst="cloudCallout">
              <a:avLst>
                <a:gd name="adj1" fmla="val -83389"/>
                <a:gd name="adj2" fmla="val 52829"/>
              </a:avLst>
            </a:prstGeom>
            <a:solidFill>
              <a:srgbClr val="746AF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fontAlgn="t">
                <a:spcBef>
                  <a:spcPct val="0"/>
                </a:spcBef>
                <a:buClrTx/>
                <a:buSzTx/>
                <a:buFontTx/>
                <a:buNone/>
              </a:pPr>
              <a:r>
                <a:rPr kumimoji="0" lang="zh-CN" altLang="en-US" sz="2400">
                  <a:solidFill>
                    <a:srgbClr val="FFFFFF"/>
                  </a:solidFill>
                  <a:latin typeface="楷体_GB2312" pitchFamily="49" charset="-122"/>
                  <a:ea typeface="楷体_GB2312" pitchFamily="49" charset="-122"/>
                </a:rPr>
                <a:t>协同软件</a:t>
              </a:r>
            </a:p>
            <a:p>
              <a:pPr fontAlgn="t">
                <a:spcBef>
                  <a:spcPct val="0"/>
                </a:spcBef>
                <a:buClrTx/>
                <a:buSzTx/>
                <a:buFontTx/>
                <a:buNone/>
              </a:pPr>
              <a:r>
                <a:rPr kumimoji="0" lang="zh-CN" altLang="en-US" sz="2400">
                  <a:solidFill>
                    <a:srgbClr val="FFFFFF"/>
                  </a:solidFill>
                  <a:latin typeface="楷体_GB2312" pitchFamily="49" charset="-122"/>
                  <a:ea typeface="楷体_GB2312" pitchFamily="49" charset="-122"/>
                </a:rPr>
                <a:t>办公软件</a:t>
              </a:r>
            </a:p>
          </p:txBody>
        </p:sp>
        <p:sp>
          <p:nvSpPr>
            <p:cNvPr id="401422" name="AutoShape 14">
              <a:extLst>
                <a:ext uri="{FF2B5EF4-FFF2-40B4-BE49-F238E27FC236}">
                  <a16:creationId xmlns:a16="http://schemas.microsoft.com/office/drawing/2014/main" id="{9A033768-C26D-44CD-BCB9-A080FF6919C6}"/>
                </a:ext>
              </a:extLst>
            </p:cNvPr>
            <p:cNvSpPr>
              <a:spLocks noChangeArrowheads="1"/>
            </p:cNvSpPr>
            <p:nvPr/>
          </p:nvSpPr>
          <p:spPr bwMode="auto">
            <a:xfrm>
              <a:off x="5714373" y="4419684"/>
              <a:ext cx="2972427" cy="1066716"/>
            </a:xfrm>
            <a:prstGeom prst="cloudCallout">
              <a:avLst>
                <a:gd name="adj1" fmla="val -95199"/>
                <a:gd name="adj2" fmla="val -62352"/>
              </a:avLst>
            </a:prstGeom>
            <a:solidFill>
              <a:schemeClr val="folHlink"/>
            </a:solidFill>
            <a:ln w="9525">
              <a:noFill/>
              <a:round/>
              <a:headEnd/>
              <a:tailEnd/>
            </a:ln>
            <a:effectLst/>
          </p:spPr>
          <p:txBody>
            <a:bodyPr/>
            <a:lstStyle/>
            <a:p>
              <a:pPr fontAlgn="t">
                <a:defRPr/>
              </a:pPr>
              <a:r>
                <a:rPr lang="en-US" altLang="zh-CN" sz="2400" dirty="0">
                  <a:solidFill>
                    <a:schemeClr val="accent1"/>
                  </a:solidFill>
                  <a:effectLst>
                    <a:outerShdw blurRad="38100" dist="38100" dir="2700000" algn="tl">
                      <a:srgbClr val="000000"/>
                    </a:outerShdw>
                  </a:effectLst>
                  <a:latin typeface="楷体_GB2312" pitchFamily="49" charset="-122"/>
                  <a:ea typeface="楷体_GB2312" pitchFamily="49" charset="-122"/>
                </a:rPr>
                <a:t>  </a:t>
              </a:r>
              <a:r>
                <a:rPr lang="zh-CN" altLang="en-US" sz="2400" dirty="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p>
            <a:p>
              <a:pPr fontAlgn="t">
                <a:defRPr/>
              </a:pPr>
              <a:r>
                <a:rPr lang="zh-CN" altLang="en-US" sz="2400" dirty="0">
                  <a:solidFill>
                    <a:schemeClr val="accent1"/>
                  </a:solidFill>
                  <a:effectLst>
                    <a:outerShdw blurRad="38100" dist="38100" dir="2700000" algn="tl">
                      <a:srgbClr val="000000"/>
                    </a:outerShdw>
                  </a:effectLst>
                  <a:latin typeface="楷体_GB2312" pitchFamily="49" charset="-122"/>
                  <a:ea typeface="楷体_GB2312" pitchFamily="49" charset="-122"/>
                </a:rPr>
                <a:t>   操作系统</a:t>
              </a:r>
            </a:p>
          </p:txBody>
        </p:sp>
        <p:sp>
          <p:nvSpPr>
            <p:cNvPr id="15377" name="AutoShape 15">
              <a:extLst>
                <a:ext uri="{FF2B5EF4-FFF2-40B4-BE49-F238E27FC236}">
                  <a16:creationId xmlns:a16="http://schemas.microsoft.com/office/drawing/2014/main" id="{20406E4C-77D2-47FA-B0DE-3397D9CB53AE}"/>
                </a:ext>
              </a:extLst>
            </p:cNvPr>
            <p:cNvSpPr>
              <a:spLocks noChangeArrowheads="1"/>
            </p:cNvSpPr>
            <p:nvPr/>
          </p:nvSpPr>
          <p:spPr bwMode="auto">
            <a:xfrm>
              <a:off x="5715000" y="3276600"/>
              <a:ext cx="2971800" cy="1066800"/>
            </a:xfrm>
            <a:prstGeom prst="cloudCallout">
              <a:avLst>
                <a:gd name="adj1" fmla="val -80394"/>
                <a:gd name="adj2" fmla="val 2231"/>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fontAlgn="t">
                <a:spcBef>
                  <a:spcPct val="0"/>
                </a:spcBef>
                <a:buClrTx/>
                <a:buSzTx/>
                <a:buFontTx/>
                <a:buNone/>
              </a:pPr>
              <a:r>
                <a:rPr kumimoji="0" lang="zh-CN" altLang="en-US" sz="2400">
                  <a:solidFill>
                    <a:srgbClr val="FFFFFF"/>
                  </a:solidFill>
                  <a:latin typeface="楷体_GB2312" pitchFamily="49" charset="-122"/>
                  <a:ea typeface="楷体_GB2312" pitchFamily="49" charset="-122"/>
                </a:rPr>
                <a:t>中间件</a:t>
              </a:r>
            </a:p>
            <a:p>
              <a:pPr fontAlgn="t">
                <a:spcBef>
                  <a:spcPct val="0"/>
                </a:spcBef>
                <a:buClrTx/>
                <a:buSzTx/>
                <a:buFontTx/>
                <a:buNone/>
              </a:pPr>
              <a:r>
                <a:rPr kumimoji="0" lang="zh-CN" altLang="en-US" sz="2400">
                  <a:solidFill>
                    <a:srgbClr val="FFFFFF"/>
                  </a:solidFill>
                  <a:latin typeface="楷体_GB2312" pitchFamily="49" charset="-122"/>
                  <a:ea typeface="楷体_GB2312" pitchFamily="49" charset="-122"/>
                </a:rPr>
                <a:t>应用服务器</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DD9E3-C8D9-485D-99B7-482EC2D8B741}"/>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数据库技术发展回顾</a:t>
            </a:r>
          </a:p>
        </p:txBody>
      </p:sp>
      <p:sp>
        <p:nvSpPr>
          <p:cNvPr id="18435" name="内容占位符 2">
            <a:extLst>
              <a:ext uri="{FF2B5EF4-FFF2-40B4-BE49-F238E27FC236}">
                <a16:creationId xmlns:a16="http://schemas.microsoft.com/office/drawing/2014/main" id="{26721BBE-51C1-4370-83ED-5CB2E2AE0A73}"/>
              </a:ext>
            </a:extLst>
          </p:cNvPr>
          <p:cNvSpPr>
            <a:spLocks noGrp="1"/>
          </p:cNvSpPr>
          <p:nvPr>
            <p:ph idx="1"/>
          </p:nvPr>
        </p:nvSpPr>
        <p:spPr/>
        <p:txBody>
          <a:bodyPr>
            <a:normAutofit lnSpcReduction="10000"/>
          </a:bodyPr>
          <a:lstStyle/>
          <a:p>
            <a:pPr>
              <a:buFont typeface="Monotype Sorts" pitchFamily="2" charset="2"/>
              <a:buChar char="n"/>
              <a:defRPr/>
            </a:pPr>
            <a:r>
              <a:rPr lang="zh-CN" altLang="en-US" dirty="0">
                <a:ea typeface="宋体" panose="02010600030101010101" pitchFamily="2" charset="-122"/>
              </a:rPr>
              <a:t>经历了三代演变</a:t>
            </a:r>
          </a:p>
          <a:p>
            <a:pPr lvl="1">
              <a:buFont typeface="Monotype Sorts" pitchFamily="2" charset="2"/>
              <a:buChar char="l"/>
              <a:defRPr/>
            </a:pPr>
            <a:r>
              <a:rPr lang="zh-CN" altLang="en-US" dirty="0">
                <a:ea typeface="宋体" panose="02010600030101010101" pitchFamily="2" charset="-122"/>
              </a:rPr>
              <a:t>层次</a:t>
            </a:r>
            <a:r>
              <a:rPr lang="en-US" altLang="zh-CN" dirty="0">
                <a:ea typeface="宋体" panose="02010600030101010101" pitchFamily="2" charset="-122"/>
              </a:rPr>
              <a:t>/</a:t>
            </a:r>
            <a:r>
              <a:rPr lang="zh-CN" altLang="en-US" dirty="0">
                <a:ea typeface="宋体" panose="02010600030101010101" pitchFamily="2" charset="-122"/>
              </a:rPr>
              <a:t>网状系统、关系系统、新一代数据库系统家族</a:t>
            </a:r>
          </a:p>
          <a:p>
            <a:pPr>
              <a:buFont typeface="Monotype Sorts" pitchFamily="2" charset="2"/>
              <a:buChar char="n"/>
              <a:defRPr/>
            </a:pPr>
            <a:r>
              <a:rPr lang="zh-CN" altLang="en-US" dirty="0">
                <a:ea typeface="宋体" panose="02010600030101010101" pitchFamily="2" charset="-122"/>
              </a:rPr>
              <a:t>造就了四位图灵奖 </a:t>
            </a:r>
            <a:r>
              <a:rPr lang="en-US" altLang="zh-CN" dirty="0">
                <a:ea typeface="宋体" panose="02010600030101010101" pitchFamily="2" charset="-122"/>
              </a:rPr>
              <a:t>(Turing award)</a:t>
            </a:r>
            <a:r>
              <a:rPr lang="zh-CN" altLang="en-US" dirty="0">
                <a:ea typeface="宋体" panose="02010600030101010101" pitchFamily="2" charset="-122"/>
              </a:rPr>
              <a:t>得主</a:t>
            </a:r>
          </a:p>
          <a:p>
            <a:pPr lvl="1">
              <a:buFont typeface="Monotype Sorts" pitchFamily="2" charset="2"/>
              <a:buChar char="l"/>
              <a:defRPr/>
            </a:pPr>
            <a:r>
              <a:rPr lang="en-US" altLang="zh-CN" dirty="0" err="1">
                <a:ea typeface="宋体" panose="02010600030101010101" pitchFamily="2" charset="-122"/>
              </a:rPr>
              <a:t>C.W.Bachman</a:t>
            </a:r>
            <a:r>
              <a:rPr lang="zh-CN" altLang="en-US" dirty="0">
                <a:ea typeface="宋体" panose="02010600030101010101" pitchFamily="2" charset="-122"/>
              </a:rPr>
              <a:t>、</a:t>
            </a:r>
            <a:r>
              <a:rPr lang="en-US" altLang="zh-CN" dirty="0" err="1">
                <a:ea typeface="宋体" panose="02010600030101010101" pitchFamily="2" charset="-122"/>
              </a:rPr>
              <a:t>E.F.Codd</a:t>
            </a:r>
            <a:r>
              <a:rPr lang="zh-CN" altLang="en-US" dirty="0">
                <a:ea typeface="宋体" panose="02010600030101010101" pitchFamily="2" charset="-122"/>
              </a:rPr>
              <a:t>、</a:t>
            </a:r>
            <a:r>
              <a:rPr lang="en-US" altLang="zh-CN" dirty="0">
                <a:ea typeface="宋体" panose="02010600030101010101" pitchFamily="2" charset="-122"/>
              </a:rPr>
              <a:t>James Gray</a:t>
            </a:r>
            <a:r>
              <a:rPr lang="zh-CN" altLang="en-US" dirty="0">
                <a:ea typeface="宋体" panose="02010600030101010101" pitchFamily="2" charset="-122"/>
              </a:rPr>
              <a:t>、</a:t>
            </a:r>
            <a:r>
              <a:rPr lang="en-US" altLang="zh-CN" dirty="0">
                <a:ea typeface="宋体" panose="02010600030101010101" pitchFamily="2" charset="-122"/>
              </a:rPr>
              <a:t>Michael </a:t>
            </a:r>
            <a:r>
              <a:rPr lang="en-US" altLang="zh-CN" dirty="0" err="1">
                <a:ea typeface="宋体" panose="02010600030101010101" pitchFamily="2" charset="-122"/>
              </a:rPr>
              <a:t>Stonebraker</a:t>
            </a:r>
            <a:endParaRPr lang="en-US" altLang="zh-CN" dirty="0">
              <a:ea typeface="宋体" panose="02010600030101010101" pitchFamily="2" charset="-122"/>
            </a:endParaRPr>
          </a:p>
          <a:p>
            <a:pPr>
              <a:buFont typeface="Monotype Sorts" pitchFamily="2" charset="2"/>
              <a:buChar char="n"/>
              <a:defRPr/>
            </a:pPr>
            <a:r>
              <a:rPr lang="zh-CN" altLang="en-US" dirty="0">
                <a:ea typeface="宋体" panose="02010600030101010101" pitchFamily="2" charset="-122"/>
              </a:rPr>
              <a:t>发展了一门计算机基础学科</a:t>
            </a:r>
          </a:p>
          <a:p>
            <a:pPr lvl="1">
              <a:buFont typeface="Monotype Sorts" pitchFamily="2" charset="2"/>
              <a:buChar char="l"/>
              <a:defRPr/>
            </a:pPr>
            <a:r>
              <a:rPr lang="zh-CN" altLang="en-US" dirty="0">
                <a:ea typeface="宋体" panose="02010600030101010101" pitchFamily="2" charset="-122"/>
              </a:rPr>
              <a:t>以数据模型和</a:t>
            </a:r>
            <a:r>
              <a:rPr lang="en-US" altLang="zh-CN" dirty="0">
                <a:ea typeface="宋体" panose="02010600030101010101" pitchFamily="2" charset="-122"/>
              </a:rPr>
              <a:t>DBMS</a:t>
            </a:r>
            <a:r>
              <a:rPr lang="zh-CN" altLang="en-US" dirty="0">
                <a:ea typeface="宋体" panose="02010600030101010101" pitchFamily="2" charset="-122"/>
              </a:rPr>
              <a:t>核心技术为主，内容丰富、领域宽广</a:t>
            </a:r>
          </a:p>
          <a:p>
            <a:pPr>
              <a:buFont typeface="Monotype Sorts" pitchFamily="2" charset="2"/>
              <a:buChar char="n"/>
              <a:defRPr/>
            </a:pPr>
            <a:r>
              <a:rPr lang="zh-CN" altLang="en-US" dirty="0">
                <a:ea typeface="宋体" panose="02010600030101010101" pitchFamily="2" charset="-122"/>
              </a:rPr>
              <a:t>形成了一个巨大的软件产业</a:t>
            </a:r>
          </a:p>
          <a:p>
            <a:pPr lvl="1">
              <a:buFont typeface="Monotype Sorts" pitchFamily="2" charset="2"/>
              <a:buChar char="l"/>
              <a:defRPr/>
            </a:pPr>
            <a:r>
              <a:rPr lang="en-US" altLang="zh-CN" dirty="0">
                <a:ea typeface="宋体" panose="02010600030101010101" pitchFamily="2" charset="-122"/>
              </a:rPr>
              <a:t>DBMS</a:t>
            </a:r>
            <a:r>
              <a:rPr lang="zh-CN" altLang="en-US" dirty="0">
                <a:ea typeface="宋体" panose="02010600030101010101" pitchFamily="2" charset="-122"/>
              </a:rPr>
              <a:t>及其相关工具产品、应用解决方案</a:t>
            </a:r>
          </a:p>
          <a:p>
            <a:pPr>
              <a:buFont typeface="Monotype Sorts" pitchFamily="2" charset="2"/>
              <a:buChar char="n"/>
              <a:defRPr/>
            </a:pPr>
            <a:r>
              <a:rPr lang="zh-CN" altLang="en-US" dirty="0">
                <a:ea typeface="宋体" panose="02010600030101010101" pitchFamily="2" charset="-122"/>
              </a:rPr>
              <a:t>以上充分地说明了数据库是一个充满活力和创新精神的领域</a:t>
            </a:r>
          </a:p>
        </p:txBody>
      </p:sp>
      <p:grpSp>
        <p:nvGrpSpPr>
          <p:cNvPr id="16388" name="Group 4">
            <a:extLst>
              <a:ext uri="{FF2B5EF4-FFF2-40B4-BE49-F238E27FC236}">
                <a16:creationId xmlns:a16="http://schemas.microsoft.com/office/drawing/2014/main" id="{96EB146F-0519-4A6B-BFE5-361B024631DE}"/>
              </a:ext>
            </a:extLst>
          </p:cNvPr>
          <p:cNvGrpSpPr>
            <a:grpSpLocks/>
          </p:cNvGrpSpPr>
          <p:nvPr/>
        </p:nvGrpSpPr>
        <p:grpSpPr bwMode="auto">
          <a:xfrm>
            <a:off x="7096125" y="125413"/>
            <a:ext cx="2047875" cy="1631950"/>
            <a:chOff x="3072" y="1230"/>
            <a:chExt cx="2064" cy="2178"/>
          </a:xfrm>
        </p:grpSpPr>
        <p:pic>
          <p:nvPicPr>
            <p:cNvPr id="16389" name="Picture 5" descr="00071251">
              <a:hlinkClick r:id="rId2"/>
              <a:extLst>
                <a:ext uri="{FF2B5EF4-FFF2-40B4-BE49-F238E27FC236}">
                  <a16:creationId xmlns:a16="http://schemas.microsoft.com/office/drawing/2014/main" id="{6241CDA0-4EFA-4AFD-891E-CE71E137C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2064"/>
              <a:ext cx="110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20394820">
              <a:hlinkClick r:id="rId4"/>
              <a:extLst>
                <a:ext uri="{FF2B5EF4-FFF2-40B4-BE49-F238E27FC236}">
                  <a16:creationId xmlns:a16="http://schemas.microsoft.com/office/drawing/2014/main" id="{3D22B423-AD52-4460-AB18-1F0D5E20A9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064"/>
              <a:ext cx="912"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020135229X">
              <a:hlinkClick r:id="rId6"/>
              <a:extLst>
                <a:ext uri="{FF2B5EF4-FFF2-40B4-BE49-F238E27FC236}">
                  <a16:creationId xmlns:a16="http://schemas.microsoft.com/office/drawing/2014/main" id="{5272BF61-CE8F-4186-AF31-07F96A24CD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1728"/>
              <a:ext cx="9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oracle">
              <a:hlinkClick r:id="rId8"/>
              <a:extLst>
                <a:ext uri="{FF2B5EF4-FFF2-40B4-BE49-F238E27FC236}">
                  <a16:creationId xmlns:a16="http://schemas.microsoft.com/office/drawing/2014/main" id="{63BEAADA-6D62-40AE-A10A-30556822A3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1230"/>
              <a:ext cx="100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9" descr="syb200">
              <a:hlinkClick r:id="rId10"/>
              <a:extLst>
                <a:ext uri="{FF2B5EF4-FFF2-40B4-BE49-F238E27FC236}">
                  <a16:creationId xmlns:a16="http://schemas.microsoft.com/office/drawing/2014/main" id="{A7DA59AD-6E1B-4E00-882F-EB0D6D4672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2256"/>
              <a:ext cx="816"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0" descr="MySQL">
              <a:hlinkClick r:id="rId12"/>
              <a:extLst>
                <a:ext uri="{FF2B5EF4-FFF2-40B4-BE49-F238E27FC236}">
                  <a16:creationId xmlns:a16="http://schemas.microsoft.com/office/drawing/2014/main" id="{9171ABCD-7C12-4F23-8EC7-3B45B221F2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2" y="2832"/>
              <a:ext cx="6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advTm="79382"/>
    </mc:Choice>
    <mc:Fallback xmlns="">
      <p:transition spd="slow" advTm="793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361E9-E203-4F14-A04F-42098584DAAF}"/>
              </a:ext>
            </a:extLst>
          </p:cNvPr>
          <p:cNvSpPr>
            <a:spLocks noGrp="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四位图灵奖得主</a:t>
            </a:r>
          </a:p>
        </p:txBody>
      </p:sp>
      <p:pic>
        <p:nvPicPr>
          <p:cNvPr id="17411" name="Picture 3" descr="edgar">
            <a:extLst>
              <a:ext uri="{FF2B5EF4-FFF2-40B4-BE49-F238E27FC236}">
                <a16:creationId xmlns:a16="http://schemas.microsoft.com/office/drawing/2014/main" id="{34276E69-A733-4CCF-A0F4-5538F61B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782638"/>
            <a:ext cx="2033588"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descr="Jimgray">
            <a:extLst>
              <a:ext uri="{FF2B5EF4-FFF2-40B4-BE49-F238E27FC236}">
                <a16:creationId xmlns:a16="http://schemas.microsoft.com/office/drawing/2014/main" id="{110834D6-1970-4254-B490-2F157686B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300" y="2892425"/>
            <a:ext cx="1508125"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a:extLst>
              <a:ext uri="{FF2B5EF4-FFF2-40B4-BE49-F238E27FC236}">
                <a16:creationId xmlns:a16="http://schemas.microsoft.com/office/drawing/2014/main" id="{E755205C-66B3-4784-BC91-827097926DCD}"/>
              </a:ext>
            </a:extLst>
          </p:cNvPr>
          <p:cNvSpPr txBox="1">
            <a:spLocks noChangeArrowheads="1"/>
          </p:cNvSpPr>
          <p:nvPr/>
        </p:nvSpPr>
        <p:spPr bwMode="auto">
          <a:xfrm>
            <a:off x="2500313" y="3167063"/>
            <a:ext cx="2082800" cy="647700"/>
          </a:xfrm>
          <a:prstGeom prst="rect">
            <a:avLst/>
          </a:prstGeom>
          <a:noFill/>
          <a:ln>
            <a:noFill/>
          </a:ln>
        </p:spPr>
        <p:txBody>
          <a:bodyPr lIns="92075" tIns="46038" rIns="92075" bIns="46038">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defRPr/>
            </a:pPr>
            <a:r>
              <a:rPr lang="en-US" altLang="zh-CN" sz="1800" dirty="0">
                <a:effectLst>
                  <a:outerShdw blurRad="38100" dist="38100" dir="2700000" algn="tl">
                    <a:srgbClr val="C0C0C0"/>
                  </a:outerShdw>
                </a:effectLst>
                <a:ea typeface="宋体" pitchFamily="2" charset="-122"/>
              </a:rPr>
              <a:t>Edgar </a:t>
            </a:r>
            <a:r>
              <a:rPr lang="en-US" altLang="zh-CN" sz="1800" dirty="0" err="1">
                <a:effectLst>
                  <a:outerShdw blurRad="38100" dist="38100" dir="2700000" algn="tl">
                    <a:srgbClr val="C0C0C0"/>
                  </a:outerShdw>
                </a:effectLst>
                <a:ea typeface="宋体" pitchFamily="2" charset="-122"/>
              </a:rPr>
              <a:t>Frank.Codd</a:t>
            </a:r>
            <a:endParaRPr lang="en-US" altLang="zh-CN" sz="1800" dirty="0">
              <a:effectLst>
                <a:outerShdw blurRad="38100" dist="38100" dir="2700000" algn="tl">
                  <a:srgbClr val="C0C0C0"/>
                </a:outerShdw>
              </a:effectLst>
              <a:ea typeface="宋体" pitchFamily="2" charset="-122"/>
            </a:endParaRPr>
          </a:p>
          <a:p>
            <a:pPr algn="ctr">
              <a:defRPr/>
            </a:pPr>
            <a:r>
              <a:rPr lang="en-US" altLang="zh-CN" sz="1800" dirty="0">
                <a:effectLst>
                  <a:outerShdw blurRad="38100" dist="38100" dir="2700000" algn="tl">
                    <a:srgbClr val="C0C0C0"/>
                  </a:outerShdw>
                </a:effectLst>
                <a:latin typeface="Arial" charset="0"/>
                <a:ea typeface="宋体" pitchFamily="2" charset="-122"/>
              </a:rPr>
              <a:t>(</a:t>
            </a:r>
            <a:r>
              <a:rPr lang="zh-CN" altLang="zh-CN" sz="1800" b="1" dirty="0">
                <a:ea typeface="宋体" pitchFamily="2" charset="-122"/>
              </a:rPr>
              <a:t>埃德加·科德</a:t>
            </a:r>
            <a:r>
              <a:rPr lang="en-US" altLang="zh-CN" sz="1800" dirty="0">
                <a:effectLst>
                  <a:outerShdw blurRad="38100" dist="38100" dir="2700000" algn="tl">
                    <a:srgbClr val="C0C0C0"/>
                  </a:outerShdw>
                </a:effectLst>
                <a:latin typeface="Arial" charset="0"/>
                <a:ea typeface="宋体" pitchFamily="2" charset="-122"/>
              </a:rPr>
              <a:t>)</a:t>
            </a:r>
            <a:endParaRPr lang="en-US" altLang="zh-CN" sz="1800" dirty="0">
              <a:latin typeface="Arial" charset="0"/>
              <a:ea typeface="楷体_GB2312" pitchFamily="49" charset="-122"/>
            </a:endParaRPr>
          </a:p>
        </p:txBody>
      </p:sp>
      <p:sp>
        <p:nvSpPr>
          <p:cNvPr id="7174" name="Text Box 6">
            <a:extLst>
              <a:ext uri="{FF2B5EF4-FFF2-40B4-BE49-F238E27FC236}">
                <a16:creationId xmlns:a16="http://schemas.microsoft.com/office/drawing/2014/main" id="{6E87B645-F1A4-4726-BC0E-D024618D3562}"/>
              </a:ext>
            </a:extLst>
          </p:cNvPr>
          <p:cNvSpPr txBox="1">
            <a:spLocks noChangeArrowheads="1"/>
          </p:cNvSpPr>
          <p:nvPr/>
        </p:nvSpPr>
        <p:spPr bwMode="auto">
          <a:xfrm>
            <a:off x="4718050" y="5276850"/>
            <a:ext cx="1697038" cy="646113"/>
          </a:xfrm>
          <a:prstGeom prst="rect">
            <a:avLst/>
          </a:prstGeom>
          <a:noFill/>
          <a:ln>
            <a:noFill/>
          </a:ln>
        </p:spPr>
        <p:txBody>
          <a:bodyPr lIns="92075" tIns="46038" rIns="92075" bIns="46038">
            <a:spAutoFit/>
          </a:bodyPr>
          <a:lstStyle>
            <a:defPPr>
              <a:defRPr lang="en-US"/>
            </a:defPPr>
            <a:lvl1pPr>
              <a:defRPr sz="1800">
                <a:effectLst>
                  <a:outerShdw blurRad="38100" dist="38100" dir="2700000" algn="tl">
                    <a:srgbClr val="C0C0C0"/>
                  </a:outerShdw>
                </a:effectLst>
                <a:ea typeface="宋体" pitchFamily="2"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altLang="zh-CN" dirty="0"/>
              <a:t>Jim Gray</a:t>
            </a:r>
          </a:p>
          <a:p>
            <a:pPr algn="ctr">
              <a:defRPr/>
            </a:pPr>
            <a:r>
              <a:rPr lang="en-US" altLang="zh-CN" dirty="0"/>
              <a:t>(</a:t>
            </a:r>
            <a:r>
              <a:rPr lang="zh-CN" altLang="en-US" b="1" dirty="0"/>
              <a:t>詹姆斯</a:t>
            </a:r>
            <a:r>
              <a:rPr lang="en-US" altLang="zh-CN" b="1" dirty="0"/>
              <a:t>·</a:t>
            </a:r>
            <a:r>
              <a:rPr lang="zh-CN" altLang="en-US" b="1" dirty="0"/>
              <a:t>格雷</a:t>
            </a:r>
            <a:r>
              <a:rPr lang="en-US" altLang="zh-CN" dirty="0"/>
              <a:t>)</a:t>
            </a:r>
          </a:p>
        </p:txBody>
      </p:sp>
      <p:sp>
        <p:nvSpPr>
          <p:cNvPr id="7175" name="Text Box 7">
            <a:extLst>
              <a:ext uri="{FF2B5EF4-FFF2-40B4-BE49-F238E27FC236}">
                <a16:creationId xmlns:a16="http://schemas.microsoft.com/office/drawing/2014/main" id="{5B4B5F06-492C-49A9-B209-BF80CF39516F}"/>
              </a:ext>
            </a:extLst>
          </p:cNvPr>
          <p:cNvSpPr txBox="1">
            <a:spLocks noChangeArrowheads="1"/>
          </p:cNvSpPr>
          <p:nvPr/>
        </p:nvSpPr>
        <p:spPr bwMode="auto">
          <a:xfrm>
            <a:off x="365125" y="3167063"/>
            <a:ext cx="2044700" cy="647700"/>
          </a:xfrm>
          <a:prstGeom prst="rect">
            <a:avLst/>
          </a:prstGeom>
          <a:noFill/>
          <a:ln>
            <a:noFill/>
          </a:ln>
        </p:spPr>
        <p:txBody>
          <a:bodyPr lIns="92075" tIns="46038" rIns="92075" bIns="46038">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defRPr/>
            </a:pPr>
            <a:r>
              <a:rPr lang="en-US" altLang="zh-CN" sz="1800" dirty="0" err="1">
                <a:effectLst>
                  <a:outerShdw blurRad="38100" dist="38100" dir="2700000" algn="tl">
                    <a:srgbClr val="C0C0C0"/>
                  </a:outerShdw>
                </a:effectLst>
                <a:ea typeface="宋体" pitchFamily="2" charset="-122"/>
              </a:rPr>
              <a:t>Charles.Bachman</a:t>
            </a:r>
            <a:endParaRPr lang="en-US" altLang="zh-CN" sz="1800" dirty="0">
              <a:effectLst>
                <a:outerShdw blurRad="38100" dist="38100" dir="2700000" algn="tl">
                  <a:srgbClr val="C0C0C0"/>
                </a:outerShdw>
              </a:effectLst>
              <a:ea typeface="宋体" pitchFamily="2" charset="-122"/>
            </a:endParaRPr>
          </a:p>
          <a:p>
            <a:pPr algn="ctr">
              <a:defRPr/>
            </a:pPr>
            <a:r>
              <a:rPr lang="en-US" altLang="zh-CN" sz="1800" dirty="0">
                <a:effectLst>
                  <a:outerShdw blurRad="38100" dist="38100" dir="2700000" algn="tl">
                    <a:srgbClr val="C0C0C0"/>
                  </a:outerShdw>
                </a:effectLst>
                <a:latin typeface="Arial" charset="0"/>
                <a:ea typeface="宋体" pitchFamily="2" charset="-122"/>
              </a:rPr>
              <a:t>(</a:t>
            </a:r>
            <a:r>
              <a:rPr lang="zh-CN" altLang="zh-CN" sz="1800" b="1" dirty="0">
                <a:ea typeface="宋体" pitchFamily="2" charset="-122"/>
              </a:rPr>
              <a:t>查尔斯·巴赫曼</a:t>
            </a:r>
            <a:r>
              <a:rPr lang="en-US" altLang="zh-CN" sz="1800" dirty="0">
                <a:effectLst>
                  <a:outerShdw blurRad="38100" dist="38100" dir="2700000" algn="tl">
                    <a:srgbClr val="C0C0C0"/>
                  </a:outerShdw>
                </a:effectLst>
                <a:latin typeface="Arial" charset="0"/>
                <a:ea typeface="宋体" pitchFamily="2" charset="-122"/>
              </a:rPr>
              <a:t>)</a:t>
            </a:r>
            <a:endParaRPr lang="en-US" altLang="zh-CN" sz="1800" dirty="0">
              <a:latin typeface="Arial" charset="0"/>
              <a:ea typeface="楷体_GB2312" pitchFamily="49" charset="-122"/>
            </a:endParaRPr>
          </a:p>
        </p:txBody>
      </p:sp>
      <p:pic>
        <p:nvPicPr>
          <p:cNvPr id="17416" name="Picture 9">
            <a:extLst>
              <a:ext uri="{FF2B5EF4-FFF2-40B4-BE49-F238E27FC236}">
                <a16:creationId xmlns:a16="http://schemas.microsoft.com/office/drawing/2014/main" id="{406F2773-C51C-425C-B1B6-C6C7249B8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828675"/>
            <a:ext cx="1982788"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E7FE981A-1765-48AC-BFD2-20CB05DE6515}"/>
              </a:ext>
            </a:extLst>
          </p:cNvPr>
          <p:cNvSpPr/>
          <p:nvPr/>
        </p:nvSpPr>
        <p:spPr>
          <a:xfrm>
            <a:off x="6673850" y="5695950"/>
            <a:ext cx="2516188" cy="647700"/>
          </a:xfrm>
          <a:prstGeom prst="rect">
            <a:avLst/>
          </a:prstGeom>
          <a:noFill/>
          <a:ln>
            <a:noFill/>
          </a:ln>
        </p:spPr>
        <p:txBody>
          <a:bodyPr lIns="92075" tIns="46038" rIns="92075" bIns="46038">
            <a:spAutoFit/>
          </a:bodyPr>
          <a:lstStyle/>
          <a:p>
            <a:pPr algn="ctr">
              <a:defRPr/>
            </a:pPr>
            <a:r>
              <a:rPr lang="en-US" altLang="zh-CN" sz="1800" dirty="0">
                <a:effectLst>
                  <a:outerShdw blurRad="38100" dist="38100" dir="2700000" algn="tl">
                    <a:srgbClr val="C0C0C0"/>
                  </a:outerShdw>
                </a:effectLst>
                <a:ea typeface="宋体" pitchFamily="2" charset="-122"/>
              </a:rPr>
              <a:t>Michael </a:t>
            </a:r>
            <a:r>
              <a:rPr lang="en-US" altLang="zh-CN" sz="1800" dirty="0" err="1">
                <a:effectLst>
                  <a:outerShdw blurRad="38100" dist="38100" dir="2700000" algn="tl">
                    <a:srgbClr val="C0C0C0"/>
                  </a:outerShdw>
                </a:effectLst>
                <a:ea typeface="宋体" pitchFamily="2" charset="-122"/>
              </a:rPr>
              <a:t>Stonebraker</a:t>
            </a:r>
            <a:endParaRPr lang="en-US" altLang="zh-CN" sz="1800" dirty="0">
              <a:effectLst>
                <a:outerShdw blurRad="38100" dist="38100" dir="2700000" algn="tl">
                  <a:srgbClr val="C0C0C0"/>
                </a:outerShdw>
              </a:effectLst>
              <a:ea typeface="宋体" pitchFamily="2" charset="-122"/>
            </a:endParaRPr>
          </a:p>
          <a:p>
            <a:pPr algn="ctr">
              <a:defRPr/>
            </a:pPr>
            <a:r>
              <a:rPr lang="en-US" altLang="zh-CN" sz="1800" dirty="0">
                <a:effectLst>
                  <a:outerShdw blurRad="38100" dist="38100" dir="2700000" algn="tl">
                    <a:srgbClr val="C0C0C0"/>
                  </a:outerShdw>
                </a:effectLst>
                <a:ea typeface="宋体" pitchFamily="2" charset="-122"/>
              </a:rPr>
              <a:t>(</a:t>
            </a:r>
            <a:r>
              <a:rPr lang="zh-CN" altLang="en-US" sz="1800" dirty="0">
                <a:effectLst>
                  <a:outerShdw blurRad="38100" dist="38100" dir="2700000" algn="tl">
                    <a:srgbClr val="C0C0C0"/>
                  </a:outerShdw>
                </a:effectLst>
                <a:ea typeface="宋体" pitchFamily="2" charset="-122"/>
              </a:rPr>
              <a:t>迈克尔</a:t>
            </a:r>
            <a:r>
              <a:rPr lang="en-US" altLang="zh-CN" sz="1800" dirty="0">
                <a:effectLst>
                  <a:outerShdw blurRad="38100" dist="38100" dir="2700000" algn="tl">
                    <a:srgbClr val="C0C0C0"/>
                  </a:outerShdw>
                </a:effectLst>
                <a:ea typeface="宋体" pitchFamily="2" charset="-122"/>
              </a:rPr>
              <a:t>.</a:t>
            </a:r>
            <a:r>
              <a:rPr lang="zh-CN" altLang="en-US" sz="1800" dirty="0">
                <a:effectLst>
                  <a:outerShdw blurRad="38100" dist="38100" dir="2700000" algn="tl">
                    <a:srgbClr val="C0C0C0"/>
                  </a:outerShdw>
                </a:effectLst>
                <a:ea typeface="宋体" pitchFamily="2" charset="-122"/>
              </a:rPr>
              <a:t>斯通布雷克</a:t>
            </a:r>
            <a:r>
              <a:rPr lang="en-US" altLang="zh-CN" sz="1800" dirty="0">
                <a:effectLst>
                  <a:outerShdw blurRad="38100" dist="38100" dir="2700000" algn="tl">
                    <a:srgbClr val="C0C0C0"/>
                  </a:outerShdw>
                </a:effectLst>
                <a:ea typeface="宋体" pitchFamily="2" charset="-122"/>
              </a:rPr>
              <a:t>)</a:t>
            </a:r>
            <a:endParaRPr lang="zh-CN" altLang="en-US" sz="1800" dirty="0">
              <a:effectLst>
                <a:outerShdw blurRad="38100" dist="38100" dir="2700000" algn="tl">
                  <a:srgbClr val="C0C0C0"/>
                </a:outerShdw>
              </a:effectLst>
              <a:ea typeface="宋体" pitchFamily="2" charset="-122"/>
            </a:endParaRPr>
          </a:p>
        </p:txBody>
      </p:sp>
      <p:pic>
        <p:nvPicPr>
          <p:cNvPr id="17418" name="图片 6">
            <a:extLst>
              <a:ext uri="{FF2B5EF4-FFF2-40B4-BE49-F238E27FC236}">
                <a16:creationId xmlns:a16="http://schemas.microsoft.com/office/drawing/2014/main" id="{05B9B398-FCD8-4AC6-AA98-4B45AE1810B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500" y="2892425"/>
            <a:ext cx="2182813"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2830"/>
    </mc:Choice>
    <mc:Fallback xmlns="">
      <p:transition spd="slow" advTm="228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9D1DE-20C8-44C4-9AAE-B90D82A951D6}"/>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Charles Bachman </a:t>
            </a:r>
            <a:r>
              <a:rPr lang="zh-CN" altLang="en-US" dirty="0">
                <a:effectLst>
                  <a:outerShdw blurRad="38100" dist="38100" dir="2700000" algn="tl">
                    <a:srgbClr val="C0C0C0"/>
                  </a:outerShdw>
                </a:effectLst>
                <a:ea typeface="宋体" pitchFamily="2" charset="-122"/>
              </a:rPr>
              <a:t>网状数据库之父</a:t>
            </a:r>
          </a:p>
        </p:txBody>
      </p:sp>
      <p:sp>
        <p:nvSpPr>
          <p:cNvPr id="18435" name="内容占位符 2">
            <a:extLst>
              <a:ext uri="{FF2B5EF4-FFF2-40B4-BE49-F238E27FC236}">
                <a16:creationId xmlns:a16="http://schemas.microsoft.com/office/drawing/2014/main" id="{A8801F1E-7584-4326-9DFC-05FF5988B545}"/>
              </a:ext>
            </a:extLst>
          </p:cNvPr>
          <p:cNvSpPr>
            <a:spLocks noGrp="1" noChangeArrowheads="1"/>
          </p:cNvSpPr>
          <p:nvPr>
            <p:ph idx="1"/>
          </p:nvPr>
        </p:nvSpPr>
        <p:spPr/>
        <p:txBody>
          <a:bodyPr/>
          <a:lstStyle/>
          <a:p>
            <a:pPr>
              <a:spcBef>
                <a:spcPts val="1200"/>
              </a:spcBef>
            </a:pPr>
            <a:r>
              <a:rPr lang="en-US" altLang="zh-CN" sz="2400" dirty="0">
                <a:ea typeface="宋体" panose="02010600030101010101" pitchFamily="2" charset="-122"/>
              </a:rPr>
              <a:t>1960</a:t>
            </a:r>
            <a:r>
              <a:rPr lang="zh-CN" altLang="en-US" sz="2400" dirty="0">
                <a:ea typeface="宋体" panose="02010600030101010101" pitchFamily="2" charset="-122"/>
              </a:rPr>
              <a:t>年为通用电气制造了世界上</a:t>
            </a:r>
            <a:br>
              <a:rPr lang="en-US" altLang="zh-CN" sz="2400" dirty="0">
                <a:ea typeface="宋体" panose="02010600030101010101" pitchFamily="2" charset="-122"/>
              </a:rPr>
            </a:br>
            <a:r>
              <a:rPr lang="zh-CN" altLang="en-US" sz="2400" dirty="0">
                <a:ea typeface="宋体" panose="02010600030101010101" pitchFamily="2" charset="-122"/>
              </a:rPr>
              <a:t>第一个网状数据库系统</a:t>
            </a:r>
            <a:r>
              <a:rPr lang="en-US" altLang="zh-CN" sz="2400" dirty="0">
                <a:ea typeface="宋体" panose="02010600030101010101" pitchFamily="2" charset="-122"/>
              </a:rPr>
              <a:t>IDS</a:t>
            </a:r>
          </a:p>
          <a:p>
            <a:pPr>
              <a:spcBef>
                <a:spcPts val="1200"/>
              </a:spcBef>
            </a:pPr>
            <a:r>
              <a:rPr lang="zh-CN" altLang="en-US" sz="2400" dirty="0">
                <a:ea typeface="宋体" panose="02010600030101010101" pitchFamily="2" charset="-122"/>
              </a:rPr>
              <a:t>提出了网状数据库模型以及数据定义（</a:t>
            </a:r>
            <a:r>
              <a:rPr lang="en-US" altLang="zh-CN" sz="2400" dirty="0">
                <a:ea typeface="宋体" panose="02010600030101010101" pitchFamily="2" charset="-122"/>
              </a:rPr>
              <a:t>DDL</a:t>
            </a:r>
            <a:r>
              <a:rPr lang="zh-CN" altLang="en-US" sz="2400" dirty="0">
                <a:ea typeface="宋体" panose="02010600030101010101" pitchFamily="2" charset="-122"/>
              </a:rPr>
              <a:t>）</a:t>
            </a:r>
            <a:br>
              <a:rPr lang="en-US" altLang="zh-CN" sz="2400" dirty="0">
                <a:ea typeface="宋体" panose="02010600030101010101" pitchFamily="2" charset="-122"/>
              </a:rPr>
            </a:br>
            <a:r>
              <a:rPr lang="zh-CN" altLang="en-US" sz="2400" dirty="0">
                <a:ea typeface="宋体" panose="02010600030101010101" pitchFamily="2" charset="-122"/>
              </a:rPr>
              <a:t>和数据操纵语言（</a:t>
            </a:r>
            <a:r>
              <a:rPr lang="en-US" altLang="zh-CN" sz="2400" dirty="0">
                <a:ea typeface="宋体" panose="02010600030101010101" pitchFamily="2" charset="-122"/>
              </a:rPr>
              <a:t>DML</a:t>
            </a:r>
            <a:r>
              <a:rPr lang="zh-CN" altLang="en-US" sz="2400" dirty="0">
                <a:ea typeface="宋体" panose="02010600030101010101" pitchFamily="2" charset="-122"/>
              </a:rPr>
              <a:t>）规范说明，于</a:t>
            </a:r>
            <a:r>
              <a:rPr lang="en-US" altLang="zh-CN" sz="2400" dirty="0">
                <a:ea typeface="宋体" panose="02010600030101010101" pitchFamily="2" charset="-122"/>
              </a:rPr>
              <a:t>1971</a:t>
            </a:r>
            <a:r>
              <a:rPr lang="zh-CN" altLang="en-US" sz="2400" dirty="0">
                <a:ea typeface="宋体" panose="02010600030101010101" pitchFamily="2" charset="-122"/>
              </a:rPr>
              <a:t>年</a:t>
            </a:r>
            <a:br>
              <a:rPr lang="en-US" altLang="zh-CN" sz="2400" dirty="0">
                <a:ea typeface="宋体" panose="02010600030101010101" pitchFamily="2" charset="-122"/>
              </a:rPr>
            </a:br>
            <a:r>
              <a:rPr lang="zh-CN" altLang="en-US" sz="2400" dirty="0">
                <a:ea typeface="宋体" panose="02010600030101010101" pitchFamily="2" charset="-122"/>
              </a:rPr>
              <a:t>推出了第一个正式数据库标准的制定：</a:t>
            </a:r>
            <a:r>
              <a:rPr lang="en-US" altLang="zh-CN" sz="2400" dirty="0">
                <a:ea typeface="宋体" panose="02010600030101010101" pitchFamily="2" charset="-122"/>
              </a:rPr>
              <a:t>DBTG</a:t>
            </a:r>
          </a:p>
          <a:p>
            <a:pPr>
              <a:spcBef>
                <a:spcPts val="1200"/>
              </a:spcBef>
            </a:pPr>
            <a:r>
              <a:rPr lang="en-US" altLang="zh-CN" sz="2400" dirty="0">
                <a:ea typeface="宋体" panose="02010600030101010101" pitchFamily="2" charset="-122"/>
              </a:rPr>
              <a:t>1973</a:t>
            </a:r>
            <a:r>
              <a:rPr lang="zh-CN" altLang="en-US" sz="2400" dirty="0">
                <a:ea typeface="宋体" panose="02010600030101010101" pitchFamily="2" charset="-122"/>
              </a:rPr>
              <a:t>年，</a:t>
            </a:r>
            <a:r>
              <a:rPr lang="en-US" altLang="zh-CN" sz="2400" dirty="0">
                <a:ea typeface="宋体" panose="02010600030101010101" pitchFamily="2" charset="-122"/>
              </a:rPr>
              <a:t>ACM</a:t>
            </a:r>
            <a:r>
              <a:rPr lang="zh-CN" altLang="en-US" sz="2400" dirty="0">
                <a:ea typeface="宋体" panose="02010600030101010101" pitchFamily="2" charset="-122"/>
              </a:rPr>
              <a:t>授予</a:t>
            </a:r>
            <a:r>
              <a:rPr lang="en-US" altLang="zh-CN" sz="2400" dirty="0">
                <a:ea typeface="宋体" panose="02010600030101010101" pitchFamily="2" charset="-122"/>
              </a:rPr>
              <a:t>Bachman</a:t>
            </a:r>
            <a:r>
              <a:rPr lang="zh-CN" altLang="en-US" sz="2400" dirty="0">
                <a:ea typeface="宋体" panose="02010600030101010101" pitchFamily="2" charset="-122"/>
              </a:rPr>
              <a:t>图灵奖，表彰他在数据库领域，尤其是网状数据库管理系统方面的杰出贡献。 </a:t>
            </a:r>
            <a:endParaRPr lang="en-US" altLang="zh-CN" sz="2400" dirty="0">
              <a:ea typeface="宋体" panose="02010600030101010101" pitchFamily="2" charset="-122"/>
            </a:endParaRPr>
          </a:p>
          <a:p>
            <a:pPr>
              <a:spcBef>
                <a:spcPts val="1200"/>
              </a:spcBef>
            </a:pPr>
            <a:r>
              <a:rPr lang="zh-CN" altLang="en-US" sz="2400" dirty="0">
                <a:ea typeface="宋体" panose="02010600030101010101" pitchFamily="2" charset="-122"/>
              </a:rPr>
              <a:t>巴赫曼被理所当然地公认为“网状数据库之父”或“</a:t>
            </a:r>
            <a:r>
              <a:rPr lang="en-US" altLang="zh-CN" sz="2400" dirty="0">
                <a:ea typeface="宋体" panose="02010600030101010101" pitchFamily="2" charset="-122"/>
              </a:rPr>
              <a:t>DBTG</a:t>
            </a:r>
            <a:r>
              <a:rPr lang="zh-CN" altLang="en-US" sz="2400" dirty="0">
                <a:ea typeface="宋体" panose="02010600030101010101" pitchFamily="2" charset="-122"/>
              </a:rPr>
              <a:t>之父”，在数据库技术的产生、发展与推广应用等各方面都发挥了巨大的作用。</a:t>
            </a:r>
          </a:p>
        </p:txBody>
      </p:sp>
      <p:pic>
        <p:nvPicPr>
          <p:cNvPr id="18436" name="Picture 4">
            <a:extLst>
              <a:ext uri="{FF2B5EF4-FFF2-40B4-BE49-F238E27FC236}">
                <a16:creationId xmlns:a16="http://schemas.microsoft.com/office/drawing/2014/main" id="{88E4022E-EBBD-41A2-B0A7-11444A447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1106488"/>
            <a:ext cx="1428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7063"/>
    </mc:Choice>
    <mc:Fallback xmlns="">
      <p:transition spd="slow" advTm="870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FFC3D-07B6-4741-99FD-86014737E28D}"/>
              </a:ext>
            </a:extLst>
          </p:cNvPr>
          <p:cNvSpPr>
            <a:spLocks noGrp="1"/>
          </p:cNvSpPr>
          <p:nvPr>
            <p:ph type="title"/>
          </p:nvPr>
        </p:nvSpPr>
        <p:spPr/>
        <p:txBody>
          <a:bodyPr>
            <a:normAutofit fontScale="90000"/>
          </a:bodyPr>
          <a:lstStyle/>
          <a:p>
            <a:pPr>
              <a:defRPr/>
            </a:pPr>
            <a:r>
              <a:rPr lang="en-US" altLang="zh-CN" sz="2900" dirty="0">
                <a:effectLst>
                  <a:outerShdw blurRad="38100" dist="38100" dir="2700000" algn="tl">
                    <a:srgbClr val="C0C0C0"/>
                  </a:outerShdw>
                </a:effectLst>
                <a:ea typeface="宋体" pitchFamily="2" charset="-122"/>
              </a:rPr>
              <a:t>Edgar Frank </a:t>
            </a:r>
            <a:r>
              <a:rPr lang="en-US" altLang="zh-CN" sz="2900" dirty="0" err="1">
                <a:effectLst>
                  <a:outerShdw blurRad="38100" dist="38100" dir="2700000" algn="tl">
                    <a:srgbClr val="C0C0C0"/>
                  </a:outerShdw>
                </a:effectLst>
                <a:ea typeface="宋体" pitchFamily="2" charset="-122"/>
              </a:rPr>
              <a:t>Codd</a:t>
            </a:r>
            <a:r>
              <a:rPr lang="en-US" altLang="zh-CN" sz="2900" dirty="0">
                <a:effectLst>
                  <a:outerShdw blurRad="38100" dist="38100" dir="2700000" algn="tl">
                    <a:srgbClr val="C0C0C0"/>
                  </a:outerShdw>
                </a:effectLst>
                <a:ea typeface="宋体" pitchFamily="2" charset="-122"/>
              </a:rPr>
              <a:t> </a:t>
            </a:r>
            <a:r>
              <a:rPr lang="zh-CN" altLang="en-US" sz="2900" dirty="0">
                <a:effectLst>
                  <a:outerShdw blurRad="38100" dist="38100" dir="2700000" algn="tl">
                    <a:srgbClr val="C0C0C0"/>
                  </a:outerShdw>
                </a:effectLst>
                <a:ea typeface="宋体" pitchFamily="2" charset="-122"/>
              </a:rPr>
              <a:t>：关系数据库之父</a:t>
            </a:r>
            <a:r>
              <a:rPr lang="en-US" altLang="zh-CN" sz="2900" dirty="0">
                <a:effectLst>
                  <a:outerShdw blurRad="38100" dist="38100" dir="2700000" algn="tl">
                    <a:srgbClr val="C0C0C0"/>
                  </a:outerShdw>
                </a:effectLst>
                <a:ea typeface="宋体" pitchFamily="2" charset="-122"/>
              </a:rPr>
              <a:t>/</a:t>
            </a:r>
            <a:r>
              <a:rPr lang="zh-CN" altLang="en-US" sz="2900" dirty="0">
                <a:effectLst>
                  <a:outerShdw blurRad="38100" dist="38100" dir="2700000" algn="tl">
                    <a:srgbClr val="C0C0C0"/>
                  </a:outerShdw>
                </a:effectLst>
                <a:ea typeface="宋体" pitchFamily="2" charset="-122"/>
              </a:rPr>
              <a:t>美国工程院院士 </a:t>
            </a:r>
          </a:p>
        </p:txBody>
      </p:sp>
      <p:sp>
        <p:nvSpPr>
          <p:cNvPr id="19459" name="内容占位符 2">
            <a:extLst>
              <a:ext uri="{FF2B5EF4-FFF2-40B4-BE49-F238E27FC236}">
                <a16:creationId xmlns:a16="http://schemas.microsoft.com/office/drawing/2014/main" id="{51C7D6FB-31F4-463D-89E0-5393A097B70E}"/>
              </a:ext>
            </a:extLst>
          </p:cNvPr>
          <p:cNvSpPr>
            <a:spLocks noGrp="1" noChangeArrowheads="1"/>
          </p:cNvSpPr>
          <p:nvPr>
            <p:ph idx="1"/>
          </p:nvPr>
        </p:nvSpPr>
        <p:spPr/>
        <p:txBody>
          <a:bodyPr/>
          <a:lstStyle/>
          <a:p>
            <a:pPr>
              <a:spcBef>
                <a:spcPts val="600"/>
              </a:spcBef>
            </a:pPr>
            <a:r>
              <a:rPr lang="zh-CN" altLang="en-US" sz="2200" dirty="0">
                <a:ea typeface="宋体" panose="02010600030101010101" pitchFamily="2" charset="-122"/>
              </a:rPr>
              <a:t>原是英国人，二战时应征入伍，在皇家空军服役，</a:t>
            </a:r>
            <a:br>
              <a:rPr lang="en-US" altLang="zh-CN" sz="2200" dirty="0">
                <a:ea typeface="宋体" panose="02010600030101010101" pitchFamily="2" charset="-122"/>
              </a:rPr>
            </a:br>
            <a:r>
              <a:rPr lang="zh-CN" altLang="en-US" sz="2200" dirty="0">
                <a:ea typeface="宋体" panose="02010600030101010101" pitchFamily="2" charset="-122"/>
              </a:rPr>
              <a:t>任机长，参与了许多惊心动魄的空战。</a:t>
            </a:r>
          </a:p>
          <a:p>
            <a:pPr>
              <a:spcBef>
                <a:spcPts val="600"/>
              </a:spcBef>
            </a:pPr>
            <a:r>
              <a:rPr lang="zh-CN" altLang="en-US" sz="2200" dirty="0">
                <a:ea typeface="宋体" panose="02010600030101010101" pitchFamily="2" charset="-122"/>
              </a:rPr>
              <a:t>英国牛津大学数学专业理学士及硕士学位，毕业后</a:t>
            </a:r>
            <a:br>
              <a:rPr lang="en-US" altLang="zh-CN" sz="2200" dirty="0">
                <a:ea typeface="宋体" panose="02010600030101010101" pitchFamily="2" charset="-122"/>
              </a:rPr>
            </a:br>
            <a:r>
              <a:rPr lang="zh-CN" altLang="en-US" sz="2200" dirty="0">
                <a:ea typeface="宋体" panose="02010600030101010101" pitchFamily="2" charset="-122"/>
              </a:rPr>
              <a:t>到</a:t>
            </a:r>
            <a:r>
              <a:rPr lang="en-US" altLang="zh-CN" sz="2200" dirty="0">
                <a:ea typeface="宋体" panose="02010600030101010101" pitchFamily="2" charset="-122"/>
              </a:rPr>
              <a:t>IBM</a:t>
            </a:r>
            <a:r>
              <a:rPr lang="zh-CN" altLang="en-US" sz="2200" dirty="0">
                <a:ea typeface="宋体" panose="02010600030101010101" pitchFamily="2" charset="-122"/>
              </a:rPr>
              <a:t>公司工作从事操作系统和自动机理论研究</a:t>
            </a:r>
          </a:p>
          <a:p>
            <a:pPr>
              <a:spcBef>
                <a:spcPts val="600"/>
              </a:spcBef>
            </a:pPr>
            <a:r>
              <a:rPr lang="zh-CN" altLang="en-US" sz="2200" dirty="0">
                <a:ea typeface="宋体" panose="02010600030101010101" pitchFamily="2" charset="-122"/>
              </a:rPr>
              <a:t>年近</a:t>
            </a:r>
            <a:r>
              <a:rPr lang="en-US" altLang="zh-CN" sz="2200" dirty="0">
                <a:ea typeface="宋体" panose="02010600030101010101" pitchFamily="2" charset="-122"/>
              </a:rPr>
              <a:t>40</a:t>
            </a:r>
            <a:r>
              <a:rPr lang="zh-CN" altLang="en-US" sz="2200" dirty="0">
                <a:ea typeface="宋体" panose="02010600030101010101" pitchFamily="2" charset="-122"/>
              </a:rPr>
              <a:t>重返密歇根大学进修计算机与通信专业，</a:t>
            </a:r>
            <a:r>
              <a:rPr lang="en-US" altLang="zh-CN" sz="2200" dirty="0">
                <a:ea typeface="宋体" panose="02010600030101010101" pitchFamily="2" charset="-122"/>
              </a:rPr>
              <a:t>1963</a:t>
            </a:r>
            <a:r>
              <a:rPr lang="zh-CN" altLang="en-US" sz="2200" dirty="0">
                <a:ea typeface="宋体" panose="02010600030101010101" pitchFamily="2" charset="-122"/>
              </a:rPr>
              <a:t>年获得硕士学位，</a:t>
            </a:r>
            <a:r>
              <a:rPr lang="en-US" altLang="zh-CN" sz="2200" dirty="0">
                <a:ea typeface="宋体" panose="02010600030101010101" pitchFamily="2" charset="-122"/>
              </a:rPr>
              <a:t>1965</a:t>
            </a:r>
            <a:r>
              <a:rPr lang="zh-CN" altLang="en-US" sz="2200" dirty="0">
                <a:ea typeface="宋体" panose="02010600030101010101" pitchFamily="2" charset="-122"/>
              </a:rPr>
              <a:t>年又获得博士学位。</a:t>
            </a:r>
          </a:p>
          <a:p>
            <a:pPr>
              <a:spcBef>
                <a:spcPts val="600"/>
              </a:spcBef>
            </a:pPr>
            <a:r>
              <a:rPr lang="en-US" altLang="zh-CN" sz="2200" dirty="0">
                <a:ea typeface="宋体" panose="02010600030101010101" pitchFamily="2" charset="-122"/>
              </a:rPr>
              <a:t>60</a:t>
            </a:r>
            <a:r>
              <a:rPr lang="zh-CN" altLang="en-US" sz="2200" dirty="0">
                <a:ea typeface="宋体" panose="02010600030101010101" pitchFamily="2" charset="-122"/>
              </a:rPr>
              <a:t>年代后期开始数据库研究</a:t>
            </a:r>
            <a:r>
              <a:rPr lang="en-US" altLang="zh-CN" sz="2200" dirty="0">
                <a:ea typeface="宋体" panose="02010600030101010101" pitchFamily="2" charset="-122"/>
              </a:rPr>
              <a:t>, 1970</a:t>
            </a:r>
            <a:r>
              <a:rPr lang="zh-CN" altLang="en-US" sz="2200" dirty="0">
                <a:ea typeface="宋体" panose="02010600030101010101" pitchFamily="2" charset="-122"/>
              </a:rPr>
              <a:t>年提出关系模型概念，奠定了关系模型的理论基础。</a:t>
            </a:r>
            <a:endParaRPr lang="en-US" altLang="zh-CN" sz="2200" dirty="0">
              <a:ea typeface="宋体" panose="02010600030101010101" pitchFamily="2" charset="-122"/>
            </a:endParaRPr>
          </a:p>
          <a:p>
            <a:pPr>
              <a:spcBef>
                <a:spcPts val="600"/>
              </a:spcBef>
            </a:pPr>
            <a:r>
              <a:rPr lang="en-US" altLang="zh-CN" sz="2200" dirty="0">
                <a:ea typeface="宋体" panose="02010600030101010101" pitchFamily="2" charset="-122"/>
              </a:rPr>
              <a:t>1974</a:t>
            </a:r>
            <a:r>
              <a:rPr lang="zh-CN" altLang="en-US" sz="2200" dirty="0">
                <a:ea typeface="宋体" panose="02010600030101010101" pitchFamily="2" charset="-122"/>
              </a:rPr>
              <a:t>年</a:t>
            </a:r>
            <a:r>
              <a:rPr lang="en-US" altLang="zh-CN" sz="2200" dirty="0">
                <a:ea typeface="宋体" panose="02010600030101010101" pitchFamily="2" charset="-122"/>
              </a:rPr>
              <a:t>ACM</a:t>
            </a:r>
            <a:r>
              <a:rPr lang="zh-CN" altLang="en-US" sz="2200" dirty="0">
                <a:ea typeface="宋体" panose="02010600030101010101" pitchFamily="2" charset="-122"/>
              </a:rPr>
              <a:t>牵头组织了一次研讨会，会上开展了一场分别以</a:t>
            </a:r>
            <a:r>
              <a:rPr lang="en-US" altLang="zh-CN" sz="2200" dirty="0">
                <a:ea typeface="宋体" panose="02010600030101010101" pitchFamily="2" charset="-122"/>
              </a:rPr>
              <a:t>Codd</a:t>
            </a:r>
            <a:r>
              <a:rPr lang="zh-CN" altLang="en-US" sz="2200" dirty="0">
                <a:ea typeface="宋体" panose="02010600030101010101" pitchFamily="2" charset="-122"/>
              </a:rPr>
              <a:t>和</a:t>
            </a:r>
            <a:r>
              <a:rPr lang="en-US" altLang="zh-CN" sz="2200" dirty="0">
                <a:ea typeface="宋体" panose="02010600030101010101" pitchFamily="2" charset="-122"/>
              </a:rPr>
              <a:t>Bachman</a:t>
            </a:r>
            <a:r>
              <a:rPr lang="zh-CN" altLang="en-US" sz="2200" dirty="0">
                <a:ea typeface="宋体" panose="02010600030101010101" pitchFamily="2" charset="-122"/>
              </a:rPr>
              <a:t>为首的支持和反对关系数据库两派之间的辩论。这次著名的辩论推动了关系数据库的发展，使其最终成为现代数据库产品的主流。</a:t>
            </a:r>
            <a:endParaRPr lang="en-US" altLang="zh-CN" sz="2200" dirty="0">
              <a:ea typeface="宋体" panose="02010600030101010101" pitchFamily="2" charset="-122"/>
            </a:endParaRPr>
          </a:p>
          <a:p>
            <a:pPr>
              <a:spcBef>
                <a:spcPts val="600"/>
              </a:spcBef>
            </a:pPr>
            <a:r>
              <a:rPr lang="en-US" altLang="zh-CN" sz="2200" dirty="0">
                <a:ea typeface="宋体" panose="02010600030101010101" pitchFamily="2" charset="-122"/>
              </a:rPr>
              <a:t>1981</a:t>
            </a:r>
            <a:r>
              <a:rPr lang="zh-CN" altLang="en-US" sz="2200" dirty="0">
                <a:ea typeface="宋体" panose="02010600030101010101" pitchFamily="2" charset="-122"/>
              </a:rPr>
              <a:t>年因在关系型数据库方面的贡献获图灵奖，</a:t>
            </a:r>
            <a:r>
              <a:rPr lang="en-US" altLang="zh-CN" sz="2200" dirty="0">
                <a:ea typeface="宋体" panose="02010600030101010101" pitchFamily="2" charset="-122"/>
              </a:rPr>
              <a:t>1984</a:t>
            </a:r>
            <a:r>
              <a:rPr lang="zh-CN" altLang="en-US" sz="2200" dirty="0">
                <a:ea typeface="宋体" panose="02010600030101010101" pitchFamily="2" charset="-122"/>
              </a:rPr>
              <a:t>年从</a:t>
            </a:r>
            <a:r>
              <a:rPr lang="en-US" altLang="zh-CN" sz="2200" dirty="0">
                <a:ea typeface="宋体" panose="02010600030101010101" pitchFamily="2" charset="-122"/>
              </a:rPr>
              <a:t>IBM</a:t>
            </a:r>
            <a:r>
              <a:rPr lang="zh-CN" altLang="en-US" sz="2200" dirty="0">
                <a:ea typeface="宋体" panose="02010600030101010101" pitchFamily="2" charset="-122"/>
              </a:rPr>
              <a:t>公司退休</a:t>
            </a:r>
          </a:p>
        </p:txBody>
      </p:sp>
      <p:pic>
        <p:nvPicPr>
          <p:cNvPr id="19460" name="Picture 4" descr="edgar">
            <a:extLst>
              <a:ext uri="{FF2B5EF4-FFF2-40B4-BE49-F238E27FC236}">
                <a16:creationId xmlns:a16="http://schemas.microsoft.com/office/drawing/2014/main" id="{98E12185-C2C5-465E-B54E-4B93F784C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75" y="1065213"/>
            <a:ext cx="1417638"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已录下的声音">
            <a:hlinkClick r:id="" action="ppaction://media"/>
            <a:extLst>
              <a:ext uri="{FF2B5EF4-FFF2-40B4-BE49-F238E27FC236}">
                <a16:creationId xmlns:a16="http://schemas.microsoft.com/office/drawing/2014/main" id="{DF210C4F-E4EF-4539-921F-8C9F38E188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419600" y="3276600"/>
            <a:ext cx="304800" cy="30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7138"/>
    </mc:Choice>
    <mc:Fallback xmlns="">
      <p:transition spd="slow" advTm="117138"/>
    </mc:Fallback>
  </mc:AlternateContent>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C5559-61EE-4F47-8BCB-1475D902CBB0}"/>
              </a:ext>
            </a:extLst>
          </p:cNvPr>
          <p:cNvSpPr>
            <a:spLocks noGrp="1"/>
          </p:cNvSpPr>
          <p:nvPr>
            <p:ph type="title"/>
          </p:nvPr>
        </p:nvSpPr>
        <p:spPr/>
        <p:txBody>
          <a:bodyPr/>
          <a:lstStyle/>
          <a:p>
            <a:pPr>
              <a:defRPr/>
            </a:pPr>
            <a:r>
              <a:rPr lang="en-US" altLang="zh-CN" sz="2900" dirty="0">
                <a:effectLst>
                  <a:outerShdw blurRad="38100" dist="38100" dir="2700000" algn="tl">
                    <a:srgbClr val="C0C0C0"/>
                  </a:outerShdw>
                </a:effectLst>
                <a:ea typeface="宋体" pitchFamily="2" charset="-122"/>
              </a:rPr>
              <a:t>James Gray</a:t>
            </a:r>
            <a:r>
              <a:rPr lang="zh-CN" altLang="en-US" sz="2900" dirty="0">
                <a:effectLst>
                  <a:outerShdw blurRad="38100" dist="38100" dir="2700000" algn="tl">
                    <a:srgbClr val="C0C0C0"/>
                  </a:outerShdw>
                </a:effectLst>
                <a:ea typeface="宋体" pitchFamily="2" charset="-122"/>
              </a:rPr>
              <a:t>：数据库技术和事务处理专家</a:t>
            </a:r>
          </a:p>
        </p:txBody>
      </p:sp>
      <p:sp>
        <p:nvSpPr>
          <p:cNvPr id="20483" name="内容占位符 2">
            <a:extLst>
              <a:ext uri="{FF2B5EF4-FFF2-40B4-BE49-F238E27FC236}">
                <a16:creationId xmlns:a16="http://schemas.microsoft.com/office/drawing/2014/main" id="{D8D37F3A-4B88-4C20-9954-09A42AC1B2DA}"/>
              </a:ext>
            </a:extLst>
          </p:cNvPr>
          <p:cNvSpPr>
            <a:spLocks noGrp="1" noChangeArrowheads="1"/>
          </p:cNvSpPr>
          <p:nvPr>
            <p:ph idx="1"/>
          </p:nvPr>
        </p:nvSpPr>
        <p:spPr/>
        <p:txBody>
          <a:bodyPr/>
          <a:lstStyle/>
          <a:p>
            <a:pPr>
              <a:lnSpc>
                <a:spcPct val="120000"/>
              </a:lnSpc>
            </a:pPr>
            <a:r>
              <a:rPr lang="en-US" altLang="zh-CN" sz="2600">
                <a:ea typeface="宋体" panose="02010600030101010101" pitchFamily="2" charset="-122"/>
              </a:rPr>
              <a:t>1944</a:t>
            </a:r>
            <a:r>
              <a:rPr lang="zh-CN" altLang="en-US" sz="2600">
                <a:latin typeface="宋体" panose="02010600030101010101" pitchFamily="2" charset="-122"/>
                <a:ea typeface="宋体" panose="02010600030101010101" pitchFamily="2" charset="-122"/>
              </a:rPr>
              <a:t>年生，美国加州大学伯克利分校计算机</a:t>
            </a:r>
            <a:br>
              <a:rPr lang="en-US" altLang="zh-CN" sz="2600">
                <a:latin typeface="宋体" panose="02010600030101010101" pitchFamily="2" charset="-122"/>
                <a:ea typeface="宋体" panose="02010600030101010101" pitchFamily="2" charset="-122"/>
              </a:rPr>
            </a:br>
            <a:r>
              <a:rPr lang="zh-CN" altLang="en-US" sz="2600">
                <a:latin typeface="宋体" panose="02010600030101010101" pitchFamily="2" charset="-122"/>
                <a:ea typeface="宋体" panose="02010600030101010101" pitchFamily="2" charset="-122"/>
              </a:rPr>
              <a:t>科学系博士。</a:t>
            </a:r>
          </a:p>
          <a:p>
            <a:pPr>
              <a:lnSpc>
                <a:spcPct val="120000"/>
              </a:lnSpc>
            </a:pPr>
            <a:r>
              <a:rPr lang="zh-CN" altLang="en-US" sz="2600">
                <a:latin typeface="宋体" panose="02010600030101010101" pitchFamily="2" charset="-122"/>
                <a:ea typeface="宋体" panose="02010600030101010101" pitchFamily="2" charset="-122"/>
              </a:rPr>
              <a:t>先后在贝尔实验室、</a:t>
            </a:r>
            <a:r>
              <a:rPr lang="en-US" altLang="zh-CN" sz="2600">
                <a:ea typeface="宋体" panose="02010600030101010101" pitchFamily="2" charset="-122"/>
              </a:rPr>
              <a:t>IBM</a:t>
            </a:r>
            <a:r>
              <a:rPr lang="zh-CN" altLang="en-US" sz="2600">
                <a:latin typeface="宋体" panose="02010600030101010101" pitchFamily="2" charset="-122"/>
                <a:ea typeface="宋体" panose="02010600030101010101" pitchFamily="2" charset="-122"/>
              </a:rPr>
              <a:t>、</a:t>
            </a:r>
            <a:r>
              <a:rPr lang="en-US" altLang="zh-CN" sz="2600">
                <a:ea typeface="宋体" panose="02010600030101010101" pitchFamily="2" charset="-122"/>
              </a:rPr>
              <a:t>Tandem</a:t>
            </a:r>
            <a:r>
              <a:rPr lang="zh-CN" altLang="en-US" sz="2600">
                <a:latin typeface="宋体" panose="02010600030101010101" pitchFamily="2" charset="-122"/>
                <a:ea typeface="宋体" panose="02010600030101010101" pitchFamily="2" charset="-122"/>
              </a:rPr>
              <a:t>、</a:t>
            </a:r>
            <a:r>
              <a:rPr lang="en-US" altLang="zh-CN" sz="2600">
                <a:ea typeface="宋体" panose="02010600030101010101" pitchFamily="2" charset="-122"/>
              </a:rPr>
              <a:t>DEC</a:t>
            </a:r>
            <a:r>
              <a:rPr lang="zh-CN" altLang="en-US" sz="2600">
                <a:latin typeface="宋体" panose="02010600030101010101" pitchFamily="2" charset="-122"/>
                <a:ea typeface="宋体" panose="02010600030101010101" pitchFamily="2" charset="-122"/>
              </a:rPr>
              <a:t>等</a:t>
            </a:r>
            <a:br>
              <a:rPr lang="en-US" altLang="zh-CN" sz="2600">
                <a:latin typeface="宋体" panose="02010600030101010101" pitchFamily="2" charset="-122"/>
                <a:ea typeface="宋体" panose="02010600030101010101" pitchFamily="2" charset="-122"/>
              </a:rPr>
            </a:br>
            <a:r>
              <a:rPr lang="zh-CN" altLang="en-US" sz="2600">
                <a:latin typeface="宋体" panose="02010600030101010101" pitchFamily="2" charset="-122"/>
                <a:ea typeface="宋体" panose="02010600030101010101" pitchFamily="2" charset="-122"/>
              </a:rPr>
              <a:t>公司工作，研究方向转向数据库领域。</a:t>
            </a:r>
            <a:r>
              <a:rPr lang="zh-CN" altLang="en-US" sz="2600">
                <a:ea typeface="宋体" panose="02010600030101010101" pitchFamily="2" charset="-122"/>
              </a:rPr>
              <a:t> </a:t>
            </a:r>
          </a:p>
          <a:p>
            <a:pPr>
              <a:lnSpc>
                <a:spcPct val="120000"/>
              </a:lnSpc>
            </a:pPr>
            <a:r>
              <a:rPr lang="zh-CN" altLang="en-US" sz="2600">
                <a:ea typeface="宋体" panose="02010600030101010101" pitchFamily="2" charset="-122"/>
              </a:rPr>
              <a:t>由于他在数据库和事务处理研究方面的元创性贡献以及在将研究原型转化为商业产品的系统实现方面的技术领袖地位，</a:t>
            </a:r>
            <a:r>
              <a:rPr lang="en-US" altLang="zh-CN" sz="2600">
                <a:ea typeface="宋体" panose="02010600030101010101" pitchFamily="2" charset="-122"/>
              </a:rPr>
              <a:t>1998</a:t>
            </a:r>
            <a:r>
              <a:rPr lang="zh-CN" altLang="en-US" sz="2600">
                <a:ea typeface="宋体" panose="02010600030101010101" pitchFamily="2" charset="-122"/>
              </a:rPr>
              <a:t>年获奖</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时任微软研究员</a:t>
            </a:r>
            <a:r>
              <a:rPr lang="en-US" altLang="zh-CN" sz="2600">
                <a:latin typeface="宋体" panose="02010600030101010101" pitchFamily="2" charset="-122"/>
                <a:ea typeface="宋体" panose="02010600030101010101" pitchFamily="2" charset="-122"/>
              </a:rPr>
              <a:t>)</a:t>
            </a:r>
          </a:p>
          <a:p>
            <a:pPr>
              <a:lnSpc>
                <a:spcPct val="120000"/>
              </a:lnSpc>
            </a:pPr>
            <a:r>
              <a:rPr lang="en-US" altLang="zh-CN" sz="2600">
                <a:ea typeface="宋体" panose="02010600030101010101" pitchFamily="2" charset="-122"/>
              </a:rPr>
              <a:t>2007</a:t>
            </a:r>
            <a:r>
              <a:rPr lang="zh-CN" altLang="en-US" sz="2600">
                <a:ea typeface="宋体" panose="02010600030101010101" pitchFamily="2" charset="-122"/>
              </a:rPr>
              <a:t>年</a:t>
            </a:r>
            <a:r>
              <a:rPr lang="en-US" altLang="zh-CN" sz="2600">
                <a:ea typeface="宋体" panose="02010600030101010101" pitchFamily="2" charset="-122"/>
              </a:rPr>
              <a:t>1</a:t>
            </a:r>
            <a:r>
              <a:rPr lang="zh-CN" altLang="en-US" sz="2600">
                <a:ea typeface="宋体" panose="02010600030101010101" pitchFamily="2" charset="-122"/>
              </a:rPr>
              <a:t>月</a:t>
            </a:r>
            <a:r>
              <a:rPr lang="en-US" altLang="zh-CN" sz="2600">
                <a:ea typeface="宋体" panose="02010600030101010101" pitchFamily="2" charset="-122"/>
              </a:rPr>
              <a:t>28</a:t>
            </a:r>
            <a:r>
              <a:rPr lang="zh-CN" altLang="en-US" sz="2600">
                <a:ea typeface="宋体" panose="02010600030101010101" pitchFamily="2" charset="-122"/>
              </a:rPr>
              <a:t>日从旧金山港出发，驾驶一艘长</a:t>
            </a:r>
            <a:r>
              <a:rPr lang="en-US" altLang="zh-CN" sz="2600">
                <a:ea typeface="宋体" panose="02010600030101010101" pitchFamily="2" charset="-122"/>
              </a:rPr>
              <a:t>40</a:t>
            </a:r>
            <a:r>
              <a:rPr lang="zh-CN" altLang="en-US" sz="2600">
                <a:ea typeface="宋体" panose="02010600030101010101" pitchFamily="2" charset="-122"/>
              </a:rPr>
              <a:t>英尺的游艇，前往法拉伦岛</a:t>
            </a:r>
            <a:r>
              <a:rPr lang="en-US" altLang="zh-CN" sz="2600">
                <a:ea typeface="宋体" panose="02010600030101010101" pitchFamily="2" charset="-122"/>
              </a:rPr>
              <a:t>(Farallon)</a:t>
            </a:r>
            <a:r>
              <a:rPr lang="zh-CN" altLang="en-US" sz="2600">
                <a:ea typeface="宋体" panose="02010600030101010101" pitchFamily="2" charset="-122"/>
              </a:rPr>
              <a:t>途中神秘失踪，至今是一个迷。</a:t>
            </a:r>
          </a:p>
        </p:txBody>
      </p:sp>
      <p:pic>
        <p:nvPicPr>
          <p:cNvPr id="20484" name="Picture 4" descr="Jimgray">
            <a:extLst>
              <a:ext uri="{FF2B5EF4-FFF2-40B4-BE49-F238E27FC236}">
                <a16:creationId xmlns:a16="http://schemas.microsoft.com/office/drawing/2014/main" id="{8B6C65B2-2FEF-429C-89A0-E62E26627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0" y="982663"/>
            <a:ext cx="118903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51330"/>
    </mc:Choice>
    <mc:Fallback xmlns="">
      <p:transition spd="slow" advTm="15133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5D4BA-55E1-43F3-8B96-01994AC16DB6}"/>
              </a:ext>
            </a:extLst>
          </p:cNvPr>
          <p:cNvSpPr>
            <a:spLocks noGrp="1"/>
          </p:cNvSpPr>
          <p:nvPr>
            <p:ph type="title"/>
          </p:nvPr>
        </p:nvSpPr>
        <p:spPr>
          <a:xfrm>
            <a:off x="228600" y="117475"/>
            <a:ext cx="8915400" cy="609600"/>
          </a:xfrm>
        </p:spPr>
        <p:txBody>
          <a:bodyPr>
            <a:normAutofit fontScale="90000"/>
          </a:bodyPr>
          <a:lstStyle/>
          <a:p>
            <a:pPr>
              <a:defRPr/>
            </a:pPr>
            <a:r>
              <a:rPr lang="en-US" altLang="zh-CN" sz="2900" dirty="0">
                <a:effectLst>
                  <a:outerShdw blurRad="38100" dist="38100" dir="2700000" algn="tl">
                    <a:srgbClr val="C0C0C0"/>
                  </a:outerShdw>
                </a:effectLst>
                <a:ea typeface="宋体" pitchFamily="2" charset="-122"/>
              </a:rPr>
              <a:t>Michael </a:t>
            </a:r>
            <a:r>
              <a:rPr lang="en-US" altLang="zh-CN" sz="2900" dirty="0" err="1">
                <a:effectLst>
                  <a:outerShdw blurRad="38100" dist="38100" dir="2700000" algn="tl">
                    <a:srgbClr val="C0C0C0"/>
                  </a:outerShdw>
                </a:effectLst>
                <a:ea typeface="宋体" pitchFamily="2" charset="-122"/>
              </a:rPr>
              <a:t>Stonebraker</a:t>
            </a:r>
            <a:r>
              <a:rPr lang="en-US" altLang="zh-CN" sz="2900" dirty="0">
                <a:effectLst>
                  <a:outerShdw blurRad="38100" dist="38100" dir="2700000" algn="tl">
                    <a:srgbClr val="C0C0C0"/>
                  </a:outerShdw>
                </a:effectLst>
                <a:ea typeface="宋体" pitchFamily="2" charset="-122"/>
              </a:rPr>
              <a:t>:</a:t>
            </a:r>
            <a:r>
              <a:rPr lang="zh-CN" altLang="en-US" sz="2900" dirty="0">
                <a:effectLst>
                  <a:outerShdw blurRad="38100" dist="38100" dir="2700000" algn="tl">
                    <a:srgbClr val="C0C0C0"/>
                  </a:outerShdw>
                </a:effectLst>
                <a:ea typeface="宋体" pitchFamily="2" charset="-122"/>
              </a:rPr>
              <a:t>跨越学术界和产业界的数据库科学家</a:t>
            </a:r>
          </a:p>
        </p:txBody>
      </p:sp>
      <p:sp>
        <p:nvSpPr>
          <p:cNvPr id="3" name="内容占位符 2">
            <a:extLst>
              <a:ext uri="{FF2B5EF4-FFF2-40B4-BE49-F238E27FC236}">
                <a16:creationId xmlns:a16="http://schemas.microsoft.com/office/drawing/2014/main" id="{8C3BC827-1203-4553-AE11-1937B93D4279}"/>
              </a:ext>
            </a:extLst>
          </p:cNvPr>
          <p:cNvSpPr>
            <a:spLocks noGrp="1"/>
          </p:cNvSpPr>
          <p:nvPr>
            <p:ph idx="1"/>
          </p:nvPr>
        </p:nvSpPr>
        <p:spPr/>
        <p:txBody>
          <a:bodyPr>
            <a:normAutofit fontScale="77500" lnSpcReduction="20000"/>
          </a:bodyPr>
          <a:lstStyle/>
          <a:p>
            <a:pPr>
              <a:lnSpc>
                <a:spcPct val="110000"/>
              </a:lnSpc>
              <a:defRPr/>
            </a:pPr>
            <a:r>
              <a:rPr lang="en-US" altLang="zh-CN" dirty="0">
                <a:ea typeface="宋体" panose="02010600030101010101" pitchFamily="2" charset="-122"/>
              </a:rPr>
              <a:t>1965</a:t>
            </a:r>
            <a:r>
              <a:rPr lang="zh-CN" altLang="en-US" dirty="0">
                <a:ea typeface="宋体" panose="02010600030101010101" pitchFamily="2" charset="-122"/>
              </a:rPr>
              <a:t>年，</a:t>
            </a:r>
            <a:r>
              <a:rPr lang="en-US" altLang="zh-CN" dirty="0">
                <a:ea typeface="宋体" panose="02010600030101010101" pitchFamily="2" charset="-122"/>
              </a:rPr>
              <a:t>22</a:t>
            </a:r>
            <a:r>
              <a:rPr lang="zh-CN" altLang="en-US" dirty="0">
                <a:ea typeface="宋体" panose="02010600030101010101" pitchFamily="2" charset="-122"/>
              </a:rPr>
              <a:t>岁的迈克尔</a:t>
            </a:r>
            <a:r>
              <a:rPr lang="en-US" altLang="zh-CN" dirty="0">
                <a:ea typeface="宋体" panose="02010600030101010101" pitchFamily="2" charset="-122"/>
              </a:rPr>
              <a:t>.</a:t>
            </a:r>
            <a:r>
              <a:rPr lang="zh-CN" altLang="en-US" dirty="0">
                <a:ea typeface="宋体" panose="02010600030101010101" pitchFamily="2" charset="-122"/>
              </a:rPr>
              <a:t>斯通布雷克从普林斯顿大学</a:t>
            </a:r>
            <a:br>
              <a:rPr lang="en-US" altLang="zh-CN" dirty="0">
                <a:ea typeface="宋体" panose="02010600030101010101" pitchFamily="2" charset="-122"/>
              </a:rPr>
            </a:br>
            <a:r>
              <a:rPr lang="zh-CN" altLang="en-US" dirty="0">
                <a:ea typeface="宋体" panose="02010600030101010101" pitchFamily="2" charset="-122"/>
              </a:rPr>
              <a:t>的电气工程系系毕业，获得学士学位。</a:t>
            </a:r>
            <a:endParaRPr lang="en-US" altLang="zh-CN" dirty="0">
              <a:ea typeface="宋体" panose="02010600030101010101" pitchFamily="2" charset="-122"/>
            </a:endParaRPr>
          </a:p>
          <a:p>
            <a:pPr>
              <a:lnSpc>
                <a:spcPct val="110000"/>
              </a:lnSpc>
              <a:defRPr/>
            </a:pPr>
            <a:r>
              <a:rPr lang="en-US" altLang="zh-CN" dirty="0">
                <a:ea typeface="宋体" panose="02010600030101010101" pitchFamily="2" charset="-122"/>
              </a:rPr>
              <a:t>1970</a:t>
            </a:r>
            <a:r>
              <a:rPr lang="zh-CN" altLang="en-US" dirty="0">
                <a:ea typeface="宋体" panose="02010600030101010101" pitchFamily="2" charset="-122"/>
              </a:rPr>
              <a:t>年代前期，</a:t>
            </a:r>
            <a:r>
              <a:rPr lang="en-US" altLang="zh-CN" dirty="0">
                <a:ea typeface="宋体" panose="02010600030101010101" pitchFamily="2" charset="-122"/>
              </a:rPr>
              <a:t>Michael </a:t>
            </a:r>
            <a:r>
              <a:rPr lang="en-US" altLang="zh-CN" dirty="0" err="1">
                <a:ea typeface="宋体" panose="02010600030101010101" pitchFamily="2" charset="-122"/>
              </a:rPr>
              <a:t>Stonebraker</a:t>
            </a:r>
            <a:r>
              <a:rPr lang="zh-CN" altLang="en-US" dirty="0">
                <a:ea typeface="宋体" panose="02010600030101010101" pitchFamily="2" charset="-122"/>
              </a:rPr>
              <a:t>就开发了最早</a:t>
            </a:r>
            <a:br>
              <a:rPr lang="en-US" altLang="zh-CN" dirty="0">
                <a:ea typeface="宋体" panose="02010600030101010101" pitchFamily="2" charset="-122"/>
              </a:rPr>
            </a:br>
            <a:r>
              <a:rPr lang="zh-CN" altLang="en-US" dirty="0">
                <a:ea typeface="宋体" panose="02010600030101010101" pitchFamily="2" charset="-122"/>
              </a:rPr>
              <a:t>的两个关系数据库之一</a:t>
            </a:r>
            <a:r>
              <a:rPr lang="en-US" altLang="zh-CN" dirty="0">
                <a:ea typeface="宋体" panose="02010600030101010101" pitchFamily="2" charset="-122"/>
              </a:rPr>
              <a:t>Ingres</a:t>
            </a:r>
            <a:r>
              <a:rPr lang="zh-CN" altLang="en-US" dirty="0">
                <a:ea typeface="宋体" panose="02010600030101010101" pitchFamily="2" charset="-122"/>
              </a:rPr>
              <a:t>（另一个是</a:t>
            </a:r>
            <a:r>
              <a:rPr lang="en-US" altLang="zh-CN" dirty="0">
                <a:ea typeface="宋体" panose="02010600030101010101" pitchFamily="2" charset="-122"/>
              </a:rPr>
              <a:t>IBM </a:t>
            </a:r>
            <a:br>
              <a:rPr lang="en-US" altLang="zh-CN" dirty="0">
                <a:ea typeface="宋体" panose="02010600030101010101" pitchFamily="2" charset="-122"/>
              </a:rPr>
            </a:br>
            <a:r>
              <a:rPr lang="en-US" altLang="zh-CN" dirty="0">
                <a:ea typeface="宋体" panose="02010600030101010101" pitchFamily="2" charset="-122"/>
              </a:rPr>
              <a:t> System R</a:t>
            </a:r>
            <a:r>
              <a:rPr lang="zh-CN" altLang="en-US" dirty="0">
                <a:ea typeface="宋体" panose="02010600030101010101" pitchFamily="2" charset="-122"/>
              </a:rPr>
              <a:t>），</a:t>
            </a:r>
            <a:r>
              <a:rPr lang="en-US" altLang="zh-CN" dirty="0">
                <a:ea typeface="宋体" panose="02010600030101010101" pitchFamily="2" charset="-122"/>
              </a:rPr>
              <a:t>Ingres</a:t>
            </a:r>
            <a:r>
              <a:rPr lang="zh-CN" altLang="en-US" dirty="0">
                <a:ea typeface="宋体" panose="02010600030101010101" pitchFamily="2" charset="-122"/>
              </a:rPr>
              <a:t>的基础上后来发展出</a:t>
            </a:r>
            <a:r>
              <a:rPr lang="en-US" altLang="zh-CN" dirty="0">
                <a:ea typeface="宋体" panose="02010600030101010101" pitchFamily="2" charset="-122"/>
              </a:rPr>
              <a:t>Sybase</a:t>
            </a:r>
            <a:br>
              <a:rPr lang="en-US" altLang="zh-CN" dirty="0">
                <a:ea typeface="宋体" panose="02010600030101010101" pitchFamily="2" charset="-122"/>
              </a:rPr>
            </a:br>
            <a:r>
              <a:rPr lang="zh-CN" altLang="en-US" dirty="0">
                <a:ea typeface="宋体" panose="02010600030101010101" pitchFamily="2" charset="-122"/>
              </a:rPr>
              <a:t>和</a:t>
            </a:r>
            <a:r>
              <a:rPr lang="en-US" altLang="zh-CN" dirty="0">
                <a:ea typeface="宋体" panose="02010600030101010101" pitchFamily="2" charset="-122"/>
              </a:rPr>
              <a:t>SQL Server</a:t>
            </a:r>
            <a:r>
              <a:rPr lang="zh-CN" altLang="en-US" dirty="0">
                <a:ea typeface="宋体" panose="02010600030101010101" pitchFamily="2" charset="-122"/>
              </a:rPr>
              <a:t>两大主流数据库。</a:t>
            </a:r>
          </a:p>
          <a:p>
            <a:pPr>
              <a:lnSpc>
                <a:spcPct val="110000"/>
              </a:lnSpc>
              <a:defRPr/>
            </a:pPr>
            <a:r>
              <a:rPr lang="en-US" altLang="zh-CN" dirty="0">
                <a:ea typeface="宋体" panose="02010600030101010101" pitchFamily="2" charset="-122"/>
              </a:rPr>
              <a:t>1980</a:t>
            </a:r>
            <a:r>
              <a:rPr lang="zh-CN" altLang="en-US" dirty="0">
                <a:ea typeface="宋体" panose="02010600030101010101" pitchFamily="2" charset="-122"/>
              </a:rPr>
              <a:t>年代他又开发了</a:t>
            </a:r>
            <a:r>
              <a:rPr lang="en-US" altLang="zh-CN" dirty="0">
                <a:ea typeface="宋体" panose="02010600030101010101" pitchFamily="2" charset="-122"/>
              </a:rPr>
              <a:t>POSTGRES</a:t>
            </a:r>
            <a:r>
              <a:rPr lang="zh-CN" altLang="en-US" dirty="0">
                <a:ea typeface="宋体" panose="02010600030101010101" pitchFamily="2" charset="-122"/>
              </a:rPr>
              <a:t>项目，而后多个商业公司和开源的产品都是基于</a:t>
            </a:r>
            <a:r>
              <a:rPr lang="en-US" altLang="zh-CN" dirty="0">
                <a:ea typeface="宋体" panose="02010600030101010101" pitchFamily="2" charset="-122"/>
              </a:rPr>
              <a:t>PostgreSQL</a:t>
            </a:r>
            <a:r>
              <a:rPr lang="zh-CN" altLang="en-US" dirty="0">
                <a:ea typeface="宋体" panose="02010600030101010101" pitchFamily="2" charset="-122"/>
              </a:rPr>
              <a:t>开发的。</a:t>
            </a:r>
          </a:p>
          <a:p>
            <a:pPr>
              <a:lnSpc>
                <a:spcPct val="110000"/>
              </a:lnSpc>
              <a:defRPr/>
            </a:pPr>
            <a:r>
              <a:rPr lang="en-US" altLang="zh-CN" dirty="0">
                <a:ea typeface="宋体" panose="02010600030101010101" pitchFamily="2" charset="-122"/>
              </a:rPr>
              <a:t>…….</a:t>
            </a:r>
          </a:p>
          <a:p>
            <a:pPr>
              <a:lnSpc>
                <a:spcPct val="110000"/>
              </a:lnSpc>
              <a:defRPr/>
            </a:pPr>
            <a:r>
              <a:rPr lang="zh-CN" altLang="en-US" dirty="0">
                <a:ea typeface="宋体" panose="02010600030101010101" pitchFamily="2" charset="-122"/>
              </a:rPr>
              <a:t>他已斩获美国工程院院士、</a:t>
            </a:r>
            <a:r>
              <a:rPr lang="en-US" altLang="zh-CN" dirty="0">
                <a:ea typeface="宋体" panose="02010600030101010101" pitchFamily="2" charset="-122"/>
              </a:rPr>
              <a:t>IEEE</a:t>
            </a:r>
            <a:r>
              <a:rPr lang="zh-CN" altLang="en-US" dirty="0">
                <a:ea typeface="宋体" panose="02010600030101010101" pitchFamily="2" charset="-122"/>
              </a:rPr>
              <a:t>软件系统奖、冯诺依曼奖和第一届</a:t>
            </a:r>
            <a:r>
              <a:rPr lang="en-US" altLang="zh-CN" dirty="0">
                <a:ea typeface="宋体" panose="02010600030101010101" pitchFamily="2" charset="-122"/>
              </a:rPr>
              <a:t>SIGMOD Edgar F. </a:t>
            </a:r>
            <a:r>
              <a:rPr lang="en-US" altLang="zh-CN" dirty="0" err="1">
                <a:ea typeface="宋体" panose="02010600030101010101" pitchFamily="2" charset="-122"/>
              </a:rPr>
              <a:t>Codd</a:t>
            </a:r>
            <a:r>
              <a:rPr lang="zh-CN" altLang="en-US" dirty="0">
                <a:ea typeface="宋体" panose="02010600030101010101" pitchFamily="2" charset="-122"/>
              </a:rPr>
              <a:t>创新奖等多个重量级荣誉。</a:t>
            </a:r>
            <a:endParaRPr lang="en-US" altLang="zh-CN" dirty="0">
              <a:ea typeface="宋体" panose="02010600030101010101" pitchFamily="2" charset="-122"/>
            </a:endParaRPr>
          </a:p>
          <a:p>
            <a:pPr>
              <a:lnSpc>
                <a:spcPct val="110000"/>
              </a:lnSpc>
              <a:defRPr/>
            </a:pPr>
            <a:r>
              <a:rPr lang="en-US" altLang="zh-CN" dirty="0">
                <a:ea typeface="宋体" panose="02010600030101010101" pitchFamily="2" charset="-122"/>
              </a:rPr>
              <a:t>2014</a:t>
            </a:r>
            <a:r>
              <a:rPr lang="zh-CN" altLang="en-US" dirty="0">
                <a:ea typeface="宋体" panose="02010600030101010101" pitchFamily="2" charset="-122"/>
              </a:rPr>
              <a:t>年，</a:t>
            </a:r>
            <a:r>
              <a:rPr lang="en-US" altLang="zh-CN" dirty="0">
                <a:ea typeface="宋体" panose="02010600030101010101" pitchFamily="2" charset="-122"/>
              </a:rPr>
              <a:t>ACM</a:t>
            </a:r>
            <a:r>
              <a:rPr lang="zh-CN" altLang="en-US" dirty="0">
                <a:ea typeface="宋体" panose="02010600030101010101" pitchFamily="2" charset="-122"/>
              </a:rPr>
              <a:t>官方宣布，</a:t>
            </a:r>
            <a:r>
              <a:rPr lang="en-US" altLang="zh-CN" dirty="0">
                <a:ea typeface="宋体" panose="02010600030101010101" pitchFamily="2" charset="-122"/>
              </a:rPr>
              <a:t>Michael </a:t>
            </a:r>
            <a:r>
              <a:rPr lang="en-US" altLang="zh-CN" dirty="0" err="1">
                <a:ea typeface="宋体" panose="02010600030101010101" pitchFamily="2" charset="-122"/>
              </a:rPr>
              <a:t>Stonebraker</a:t>
            </a:r>
            <a:r>
              <a:rPr lang="zh-CN" altLang="en-US" dirty="0">
                <a:ea typeface="宋体" panose="02010600030101010101" pitchFamily="2" charset="-122"/>
              </a:rPr>
              <a:t>因“对现代数据库系统底层的概念与实践所做出的基础性贡献”而获得</a:t>
            </a:r>
            <a:r>
              <a:rPr lang="en-US" altLang="zh-CN" dirty="0">
                <a:ea typeface="宋体" panose="02010600030101010101" pitchFamily="2" charset="-122"/>
              </a:rPr>
              <a:t>2014</a:t>
            </a:r>
            <a:r>
              <a:rPr lang="zh-CN" altLang="en-US" dirty="0">
                <a:ea typeface="宋体" panose="02010600030101010101" pitchFamily="2" charset="-122"/>
              </a:rPr>
              <a:t>年图灵奖。</a:t>
            </a:r>
          </a:p>
        </p:txBody>
      </p:sp>
      <p:pic>
        <p:nvPicPr>
          <p:cNvPr id="21508" name="图片 5">
            <a:extLst>
              <a:ext uri="{FF2B5EF4-FFF2-40B4-BE49-F238E27FC236}">
                <a16:creationId xmlns:a16="http://schemas.microsoft.com/office/drawing/2014/main" id="{79F8ECF8-7972-431D-ACBF-F8B85FA5AF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2488" y="960438"/>
            <a:ext cx="1941512"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7465"/>
    </mc:Choice>
    <mc:Fallback xmlns="">
      <p:transition spd="slow" advTm="13746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A3A07-7D15-411E-80EF-5E1BBE5BA6FC}"/>
              </a:ext>
            </a:extLst>
          </p:cNvPr>
          <p:cNvSpPr>
            <a:spLocks noGrp="1"/>
          </p:cNvSpPr>
          <p:nvPr>
            <p:ph type="title"/>
          </p:nvPr>
        </p:nvSpPr>
        <p:spPr>
          <a:xfrm>
            <a:off x="228600" y="1987550"/>
            <a:ext cx="8616950" cy="1724025"/>
          </a:xfrm>
        </p:spPr>
        <p:txBody>
          <a:bodyPr/>
          <a:lstStyle/>
          <a:p>
            <a:pPr>
              <a:defRPr/>
            </a:pPr>
            <a:r>
              <a:rPr lang="en-US" altLang="zh-CN" sz="5400">
                <a:effectLst>
                  <a:outerShdw blurRad="38100" dist="38100" dir="2700000" algn="tl">
                    <a:srgbClr val="C0C0C0"/>
                  </a:outerShdw>
                </a:effectLst>
                <a:ea typeface="宋体" pitchFamily="2" charset="-122"/>
              </a:rPr>
              <a:t>History of Database</a:t>
            </a:r>
            <a:endParaRPr lang="zh-CN" altLang="en-US" sz="540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250"/>
    </mc:Choice>
    <mc:Fallback xmlns="">
      <p:transition spd="slow" advTm="525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B2281-E6EA-4C24-A91F-D5A27A976034}"/>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数据库发展阶段</a:t>
            </a:r>
          </a:p>
        </p:txBody>
      </p:sp>
      <p:sp>
        <p:nvSpPr>
          <p:cNvPr id="25603" name="内容占位符 2">
            <a:extLst>
              <a:ext uri="{FF2B5EF4-FFF2-40B4-BE49-F238E27FC236}">
                <a16:creationId xmlns:a16="http://schemas.microsoft.com/office/drawing/2014/main" id="{85F4C4C4-AF26-41B0-AAB4-A213AD6CD6F3}"/>
              </a:ext>
            </a:extLst>
          </p:cNvPr>
          <p:cNvSpPr>
            <a:spLocks noGrp="1"/>
          </p:cNvSpPr>
          <p:nvPr>
            <p:ph idx="1"/>
          </p:nvPr>
        </p:nvSpPr>
        <p:spPr/>
        <p:txBody>
          <a:bodyPr>
            <a:normAutofit fontScale="92500"/>
          </a:bodyPr>
          <a:lstStyle/>
          <a:p>
            <a:pPr>
              <a:spcBef>
                <a:spcPct val="50000"/>
              </a:spcBef>
              <a:buFont typeface="Monotype Sorts" pitchFamily="2" charset="2"/>
              <a:buChar char="n"/>
              <a:defRPr/>
            </a:pPr>
            <a:r>
              <a:rPr lang="zh-CN" altLang="en-US" sz="2600" dirty="0">
                <a:ea typeface="宋体" panose="02010600030101010101" pitchFamily="2" charset="-122"/>
              </a:rPr>
              <a:t>人工管理阶段（50年代中期以前）</a:t>
            </a:r>
            <a:endParaRPr lang="en-US" altLang="zh-CN" sz="2600" dirty="0">
              <a:ea typeface="宋体" panose="02010600030101010101" pitchFamily="2" charset="-122"/>
            </a:endParaRPr>
          </a:p>
          <a:p>
            <a:pPr lvl="1">
              <a:spcBef>
                <a:spcPct val="50000"/>
              </a:spcBef>
              <a:buFont typeface="Monotype Sorts" pitchFamily="2" charset="2"/>
              <a:buChar char="l"/>
              <a:defRPr/>
            </a:pPr>
            <a:r>
              <a:rPr lang="zh-CN" altLang="en-US" sz="2200" dirty="0">
                <a:ea typeface="宋体" panose="02010600030101010101" pitchFamily="2" charset="-122"/>
              </a:rPr>
              <a:t>计算机主要用于科学计算、外存为顺序存取设备、没有操作系统，没有数据管理软件</a:t>
            </a:r>
          </a:p>
          <a:p>
            <a:pPr>
              <a:spcBef>
                <a:spcPct val="50000"/>
              </a:spcBef>
              <a:buFont typeface="Monotype Sorts" pitchFamily="2" charset="2"/>
              <a:buChar char="n"/>
              <a:defRPr/>
            </a:pPr>
            <a:r>
              <a:rPr lang="zh-CN" altLang="en-US" sz="2600" dirty="0">
                <a:ea typeface="宋体" panose="02010600030101010101" pitchFamily="2" charset="-122"/>
              </a:rPr>
              <a:t>文件系统阶段（50年代后期---60年代中期）</a:t>
            </a:r>
            <a:endParaRPr lang="en-US" altLang="zh-CN" sz="2600" dirty="0">
              <a:ea typeface="宋体" panose="02010600030101010101" pitchFamily="2" charset="-122"/>
            </a:endParaRPr>
          </a:p>
          <a:p>
            <a:pPr lvl="1">
              <a:spcBef>
                <a:spcPct val="50000"/>
              </a:spcBef>
              <a:buFont typeface="Monotype Sorts" pitchFamily="2" charset="2"/>
              <a:buChar char="l"/>
              <a:defRPr/>
            </a:pPr>
            <a:r>
              <a:rPr lang="zh-CN" altLang="en-US" sz="2200" dirty="0">
                <a:ea typeface="宋体" panose="02010600030101010101" pitchFamily="2" charset="-122"/>
              </a:rPr>
              <a:t>计算机不但用于科学计算，还用于管理、外存有了磁盘、磁鼓等直接存取设备、有了专门管理数据的软件，一般称为文件系统</a:t>
            </a:r>
          </a:p>
          <a:p>
            <a:pPr>
              <a:spcBef>
                <a:spcPct val="50000"/>
              </a:spcBef>
              <a:buFont typeface="Monotype Sorts" pitchFamily="2" charset="2"/>
              <a:buChar char="n"/>
              <a:defRPr/>
            </a:pPr>
            <a:r>
              <a:rPr lang="zh-CN" altLang="en-US" sz="2600" dirty="0">
                <a:ea typeface="宋体" panose="02010600030101010101" pitchFamily="2" charset="-122"/>
              </a:rPr>
              <a:t>数据库系统阶段（60年代后期开始）</a:t>
            </a:r>
            <a:endParaRPr lang="en-US" altLang="zh-CN" sz="2600" dirty="0">
              <a:ea typeface="宋体" panose="02010600030101010101" pitchFamily="2" charset="-122"/>
            </a:endParaRPr>
          </a:p>
          <a:p>
            <a:pPr lvl="1">
              <a:spcBef>
                <a:spcPct val="50000"/>
              </a:spcBef>
              <a:buFont typeface="Monotype Sorts" pitchFamily="2" charset="2"/>
              <a:buChar char="l"/>
              <a:defRPr/>
            </a:pPr>
            <a:r>
              <a:rPr lang="zh-CN" altLang="en-US" sz="2200" dirty="0">
                <a:ea typeface="宋体" panose="02010600030101010101" pitchFamily="2" charset="-122"/>
              </a:rPr>
              <a:t>计算机管理的数据量大，关系复杂，共享性要求强（多种应用、不同语言共享数据）</a:t>
            </a:r>
          </a:p>
          <a:p>
            <a:pPr lvl="1">
              <a:spcBef>
                <a:spcPct val="50000"/>
              </a:spcBef>
              <a:buFont typeface="Monotype Sorts" pitchFamily="2" charset="2"/>
              <a:buChar char="l"/>
              <a:defRPr/>
            </a:pPr>
            <a:r>
              <a:rPr lang="zh-CN" altLang="en-US" sz="2200" dirty="0">
                <a:ea typeface="宋体" panose="02010600030101010101" pitchFamily="2" charset="-122"/>
              </a:rPr>
              <a:t>外存有了大容量磁盘，光盘</a:t>
            </a:r>
          </a:p>
          <a:p>
            <a:pPr lvl="1">
              <a:spcBef>
                <a:spcPct val="50000"/>
              </a:spcBef>
              <a:buFont typeface="Monotype Sorts" pitchFamily="2" charset="2"/>
              <a:buChar char="l"/>
              <a:defRPr/>
            </a:pPr>
            <a:r>
              <a:rPr lang="zh-CN" altLang="en-US" sz="2200" dirty="0">
                <a:ea typeface="宋体" panose="02010600030101010101" pitchFamily="2" charset="-122"/>
              </a:rPr>
              <a:t>软件价格上升，硬件价格下降，编制和维护软件及应用程序成本相对增加，其中维护的成本更高，力求降低</a:t>
            </a:r>
          </a:p>
        </p:txBody>
      </p:sp>
    </p:spTree>
  </p:cSld>
  <p:clrMapOvr>
    <a:masterClrMapping/>
  </p:clrMapOvr>
  <mc:AlternateContent xmlns:mc="http://schemas.openxmlformats.org/markup-compatibility/2006" xmlns:p14="http://schemas.microsoft.com/office/powerpoint/2010/main">
    <mc:Choice Requires="p14">
      <p:transition spd="slow" p14:dur="2000" advTm="174232"/>
    </mc:Choice>
    <mc:Fallback xmlns="">
      <p:transition spd="slow" advTm="17423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0BB92D3-CB94-4F53-A809-89DB89460E2F}"/>
              </a:ext>
            </a:extLst>
          </p:cNvPr>
          <p:cNvSpPr>
            <a:spLocks noGrp="1" noChangeArrowheads="1"/>
          </p:cNvSpPr>
          <p:nvPr>
            <p:ph type="title"/>
          </p:nvPr>
        </p:nvSpPr>
        <p:spPr/>
        <p:txBody>
          <a:bodyPr/>
          <a:lstStyle/>
          <a:p>
            <a:pPr>
              <a:defRPr/>
            </a:pPr>
            <a:r>
              <a:rPr lang="zh-CN" altLang="en-US" b="0">
                <a:effectLst>
                  <a:outerShdw blurRad="38100" dist="38100" dir="2700000" algn="tl">
                    <a:srgbClr val="C0C0C0"/>
                  </a:outerShdw>
                </a:effectLst>
                <a:ea typeface="宋体" pitchFamily="2" charset="-122"/>
              </a:rPr>
              <a:t>人工管理阶段</a:t>
            </a:r>
            <a:endParaRPr lang="zh-CN" altLang="en-US" b="0">
              <a:effectLst>
                <a:outerShdw blurRad="38100" dist="38100" dir="2700000" algn="tl">
                  <a:srgbClr val="C0C0C0"/>
                </a:outerShdw>
              </a:effectLst>
              <a:ea typeface="宋体" pitchFamily="2" charset="-122"/>
              <a:hlinkClick r:id="rId2" action="ppaction://hlinksldjump"/>
            </a:endParaRPr>
          </a:p>
        </p:txBody>
      </p:sp>
      <p:grpSp>
        <p:nvGrpSpPr>
          <p:cNvPr id="24579" name="Group 18">
            <a:extLst>
              <a:ext uri="{FF2B5EF4-FFF2-40B4-BE49-F238E27FC236}">
                <a16:creationId xmlns:a16="http://schemas.microsoft.com/office/drawing/2014/main" id="{43311D21-E793-4874-AB53-2C66E8322BE3}"/>
              </a:ext>
            </a:extLst>
          </p:cNvPr>
          <p:cNvGrpSpPr>
            <a:grpSpLocks/>
          </p:cNvGrpSpPr>
          <p:nvPr/>
        </p:nvGrpSpPr>
        <p:grpSpPr bwMode="auto">
          <a:xfrm>
            <a:off x="117475" y="1181100"/>
            <a:ext cx="4264025" cy="5000625"/>
            <a:chOff x="752" y="1056"/>
            <a:chExt cx="3760" cy="3002"/>
          </a:xfrm>
        </p:grpSpPr>
        <p:pic>
          <p:nvPicPr>
            <p:cNvPr id="24581" name="Picture 5" descr="j0196322">
              <a:extLst>
                <a:ext uri="{FF2B5EF4-FFF2-40B4-BE49-F238E27FC236}">
                  <a16:creationId xmlns:a16="http://schemas.microsoft.com/office/drawing/2014/main" id="{17074C26-6894-4FCA-BFBF-8CF3EFB20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j0196322">
              <a:extLst>
                <a:ext uri="{FF2B5EF4-FFF2-40B4-BE49-F238E27FC236}">
                  <a16:creationId xmlns:a16="http://schemas.microsoft.com/office/drawing/2014/main" id="{F05130C7-1A8D-4206-95AE-CB0500E3A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j0196322">
              <a:extLst>
                <a:ext uri="{FF2B5EF4-FFF2-40B4-BE49-F238E27FC236}">
                  <a16:creationId xmlns:a16="http://schemas.microsoft.com/office/drawing/2014/main" id="{A19C5242-0216-4FA7-AC11-7982E8DF1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AutoShape 8">
              <a:extLst>
                <a:ext uri="{FF2B5EF4-FFF2-40B4-BE49-F238E27FC236}">
                  <a16:creationId xmlns:a16="http://schemas.microsoft.com/office/drawing/2014/main" id="{4439AB1B-CA74-44B4-A3DD-533319A88464}"/>
                </a:ext>
              </a:extLst>
            </p:cNvPr>
            <p:cNvSpPr>
              <a:spLocks noChangeArrowheads="1"/>
            </p:cNvSpPr>
            <p:nvPr/>
          </p:nvSpPr>
          <p:spPr bwMode="auto">
            <a:xfrm>
              <a:off x="2544" y="1392"/>
              <a:ext cx="816" cy="336"/>
            </a:xfrm>
            <a:prstGeom prst="leftRightArrow">
              <a:avLst>
                <a:gd name="adj1" fmla="val 50000"/>
                <a:gd name="adj2" fmla="val 4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1600">
                  <a:ea typeface="华文新魏" panose="02010800040101010101" pitchFamily="2" charset="-122"/>
                </a:rPr>
                <a:t>访问</a:t>
              </a:r>
            </a:p>
          </p:txBody>
        </p:sp>
        <p:sp>
          <p:nvSpPr>
            <p:cNvPr id="24585" name="AutoShape 9">
              <a:extLst>
                <a:ext uri="{FF2B5EF4-FFF2-40B4-BE49-F238E27FC236}">
                  <a16:creationId xmlns:a16="http://schemas.microsoft.com/office/drawing/2014/main" id="{1C0C7CEA-1DD3-4E7B-9B06-5EA2C1F6A064}"/>
                </a:ext>
              </a:extLst>
            </p:cNvPr>
            <p:cNvSpPr>
              <a:spLocks noChangeArrowheads="1"/>
            </p:cNvSpPr>
            <p:nvPr/>
          </p:nvSpPr>
          <p:spPr bwMode="auto">
            <a:xfrm>
              <a:off x="2544" y="2352"/>
              <a:ext cx="816" cy="336"/>
            </a:xfrm>
            <a:prstGeom prst="leftRightArrow">
              <a:avLst>
                <a:gd name="adj1" fmla="val 50000"/>
                <a:gd name="adj2" fmla="val 4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1600">
                  <a:ea typeface="华文新魏" panose="02010800040101010101" pitchFamily="2" charset="-122"/>
                </a:rPr>
                <a:t>访问</a:t>
              </a:r>
            </a:p>
          </p:txBody>
        </p:sp>
        <p:sp>
          <p:nvSpPr>
            <p:cNvPr id="24586" name="AutoShape 10">
              <a:extLst>
                <a:ext uri="{FF2B5EF4-FFF2-40B4-BE49-F238E27FC236}">
                  <a16:creationId xmlns:a16="http://schemas.microsoft.com/office/drawing/2014/main" id="{30C516AB-BEFD-4A03-B4EB-8F1C2CC9C02D}"/>
                </a:ext>
              </a:extLst>
            </p:cNvPr>
            <p:cNvSpPr>
              <a:spLocks noChangeArrowheads="1"/>
            </p:cNvSpPr>
            <p:nvPr/>
          </p:nvSpPr>
          <p:spPr bwMode="auto">
            <a:xfrm>
              <a:off x="2544" y="3456"/>
              <a:ext cx="816" cy="336"/>
            </a:xfrm>
            <a:prstGeom prst="leftRightArrow">
              <a:avLst>
                <a:gd name="adj1" fmla="val 50000"/>
                <a:gd name="adj2" fmla="val 4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1600">
                  <a:ea typeface="华文新魏" panose="02010800040101010101" pitchFamily="2" charset="-122"/>
                </a:rPr>
                <a:t>访问</a:t>
              </a:r>
            </a:p>
          </p:txBody>
        </p:sp>
        <p:sp>
          <p:nvSpPr>
            <p:cNvPr id="13323" name="AutoShape 11">
              <a:extLst>
                <a:ext uri="{FF2B5EF4-FFF2-40B4-BE49-F238E27FC236}">
                  <a16:creationId xmlns:a16="http://schemas.microsoft.com/office/drawing/2014/main" id="{8D7FA955-C29E-4650-8902-3D2BA4DBF944}"/>
                </a:ext>
              </a:extLst>
            </p:cNvPr>
            <p:cNvSpPr>
              <a:spLocks noChangeArrowheads="1"/>
            </p:cNvSpPr>
            <p:nvPr/>
          </p:nvSpPr>
          <p:spPr bwMode="auto">
            <a:xfrm>
              <a:off x="3888" y="1248"/>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spcBef>
                  <a:spcPct val="50000"/>
                </a:spcBef>
                <a:defRPr/>
              </a:pPr>
              <a:r>
                <a:rPr lang="zh-CN" altLang="en-US">
                  <a:latin typeface="华文新魏" pitchFamily="2" charset="-122"/>
                  <a:ea typeface="华文新魏" pitchFamily="2" charset="-122"/>
                </a:rPr>
                <a:t>数据1</a:t>
              </a:r>
              <a:endParaRPr lang="zh-CN" altLang="en-US">
                <a:ea typeface="宋体" pitchFamily="2" charset="-122"/>
              </a:endParaRPr>
            </a:p>
          </p:txBody>
        </p:sp>
        <p:sp>
          <p:nvSpPr>
            <p:cNvPr id="13324" name="AutoShape 12">
              <a:extLst>
                <a:ext uri="{FF2B5EF4-FFF2-40B4-BE49-F238E27FC236}">
                  <a16:creationId xmlns:a16="http://schemas.microsoft.com/office/drawing/2014/main" id="{F3CC3A1E-B6F0-497D-8291-A9078CD1ACB0}"/>
                </a:ext>
              </a:extLst>
            </p:cNvPr>
            <p:cNvSpPr>
              <a:spLocks noChangeArrowheads="1"/>
            </p:cNvSpPr>
            <p:nvPr/>
          </p:nvSpPr>
          <p:spPr bwMode="auto">
            <a:xfrm>
              <a:off x="3888"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a:latin typeface="华文新魏" pitchFamily="2" charset="-122"/>
                  <a:ea typeface="华文新魏" pitchFamily="2" charset="-122"/>
                </a:rPr>
                <a:t>数据2</a:t>
              </a:r>
            </a:p>
          </p:txBody>
        </p:sp>
        <p:sp>
          <p:nvSpPr>
            <p:cNvPr id="13325" name="AutoShape 13">
              <a:extLst>
                <a:ext uri="{FF2B5EF4-FFF2-40B4-BE49-F238E27FC236}">
                  <a16:creationId xmlns:a16="http://schemas.microsoft.com/office/drawing/2014/main" id="{73DDC8F4-EDDD-4A3A-81E8-4CD4F0E577C7}"/>
                </a:ext>
              </a:extLst>
            </p:cNvPr>
            <p:cNvSpPr>
              <a:spLocks noChangeArrowheads="1"/>
            </p:cNvSpPr>
            <p:nvPr/>
          </p:nvSpPr>
          <p:spPr bwMode="auto">
            <a:xfrm>
              <a:off x="3888"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a:latin typeface="华文新魏" pitchFamily="2" charset="-122"/>
                  <a:ea typeface="华文新魏" pitchFamily="2" charset="-122"/>
                </a:rPr>
                <a:t>数据</a:t>
              </a:r>
              <a:r>
                <a:rPr lang="en-US" altLang="zh-CN">
                  <a:latin typeface="华文新魏" pitchFamily="2" charset="-122"/>
                  <a:ea typeface="华文新魏" pitchFamily="2" charset="-122"/>
                </a:rPr>
                <a:t>n</a:t>
              </a:r>
            </a:p>
          </p:txBody>
        </p:sp>
        <p:sp>
          <p:nvSpPr>
            <p:cNvPr id="24590" name="Text Box 15">
              <a:extLst>
                <a:ext uri="{FF2B5EF4-FFF2-40B4-BE49-F238E27FC236}">
                  <a16:creationId xmlns:a16="http://schemas.microsoft.com/office/drawing/2014/main" id="{9F1529E8-5FB0-42D0-9DCE-BFD2718758BB}"/>
                </a:ext>
              </a:extLst>
            </p:cNvPr>
            <p:cNvSpPr txBox="1">
              <a:spLocks noChangeArrowheads="1"/>
            </p:cNvSpPr>
            <p:nvPr/>
          </p:nvSpPr>
          <p:spPr bwMode="auto">
            <a:xfrm>
              <a:off x="768" y="139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程序1</a:t>
              </a:r>
            </a:p>
          </p:txBody>
        </p:sp>
        <p:sp>
          <p:nvSpPr>
            <p:cNvPr id="24591" name="Text Box 16">
              <a:extLst>
                <a:ext uri="{FF2B5EF4-FFF2-40B4-BE49-F238E27FC236}">
                  <a16:creationId xmlns:a16="http://schemas.microsoft.com/office/drawing/2014/main" id="{98715507-5BDB-4E40-9E35-9ED851FCA563}"/>
                </a:ext>
              </a:extLst>
            </p:cNvPr>
            <p:cNvSpPr txBox="1">
              <a:spLocks noChangeArrowheads="1"/>
            </p:cNvSpPr>
            <p:nvPr/>
          </p:nvSpPr>
          <p:spPr bwMode="auto">
            <a:xfrm>
              <a:off x="752" y="2448"/>
              <a:ext cx="6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程序2</a:t>
              </a:r>
            </a:p>
          </p:txBody>
        </p:sp>
        <p:sp>
          <p:nvSpPr>
            <p:cNvPr id="24592" name="Text Box 17">
              <a:extLst>
                <a:ext uri="{FF2B5EF4-FFF2-40B4-BE49-F238E27FC236}">
                  <a16:creationId xmlns:a16="http://schemas.microsoft.com/office/drawing/2014/main" id="{4765C9EA-4A0A-4162-BDCD-34AD4A750E2A}"/>
                </a:ext>
              </a:extLst>
            </p:cNvPr>
            <p:cNvSpPr txBox="1">
              <a:spLocks noChangeArrowheads="1"/>
            </p:cNvSpPr>
            <p:nvPr/>
          </p:nvSpPr>
          <p:spPr bwMode="auto">
            <a:xfrm>
              <a:off x="752" y="3552"/>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a:t>
              </a:r>
              <a:r>
                <a:rPr kumimoji="0" lang="en-US" altLang="zh-CN" sz="1600">
                  <a:latin typeface="华文新魏" panose="02010800040101010101" pitchFamily="2" charset="-122"/>
                  <a:ea typeface="华文新魏" panose="02010800040101010101" pitchFamily="2" charset="-122"/>
                </a:rPr>
                <a:t>n</a:t>
              </a:r>
            </a:p>
          </p:txBody>
        </p:sp>
      </p:grpSp>
      <p:sp>
        <p:nvSpPr>
          <p:cNvPr id="24580" name="Rectangle 3">
            <a:extLst>
              <a:ext uri="{FF2B5EF4-FFF2-40B4-BE49-F238E27FC236}">
                <a16:creationId xmlns:a16="http://schemas.microsoft.com/office/drawing/2014/main" id="{41984429-9417-49C2-BF37-45470B4ED7A5}"/>
              </a:ext>
            </a:extLst>
          </p:cNvPr>
          <p:cNvSpPr>
            <a:spLocks noGrp="1" noChangeArrowheads="1"/>
          </p:cNvSpPr>
          <p:nvPr>
            <p:ph idx="1"/>
          </p:nvPr>
        </p:nvSpPr>
        <p:spPr>
          <a:xfrm>
            <a:off x="4325938" y="1222375"/>
            <a:ext cx="4818062" cy="4959350"/>
          </a:xfrm>
        </p:spPr>
        <p:txBody>
          <a:bodyPr/>
          <a:lstStyle/>
          <a:p>
            <a:r>
              <a:rPr lang="zh-CN" altLang="en-US">
                <a:ea typeface="宋体" panose="02010600030101010101" pitchFamily="2" charset="-122"/>
              </a:rPr>
              <a:t>特点</a:t>
            </a:r>
            <a:endParaRPr lang="zh-CN" altLang="en-US">
              <a:ea typeface="仿宋_GB2312" pitchFamily="49" charset="-122"/>
            </a:endParaRPr>
          </a:p>
          <a:p>
            <a:pPr lvl="1"/>
            <a:r>
              <a:rPr lang="zh-CN" altLang="en-US">
                <a:ea typeface="宋体" panose="02010600030101010101" pitchFamily="2" charset="-122"/>
              </a:rPr>
              <a:t>用户完全负责数据管理工作</a:t>
            </a:r>
          </a:p>
          <a:p>
            <a:pPr lvl="2"/>
            <a:r>
              <a:rPr lang="zh-CN" altLang="en-US">
                <a:ea typeface="宋体" panose="02010600030101010101" pitchFamily="2" charset="-122"/>
              </a:rPr>
              <a:t>数据的组织、存储结构、存取方法、输入输出等</a:t>
            </a:r>
          </a:p>
          <a:p>
            <a:pPr lvl="1"/>
            <a:r>
              <a:rPr lang="zh-CN" altLang="en-US">
                <a:ea typeface="宋体" panose="02010600030101010101" pitchFamily="2" charset="-122"/>
              </a:rPr>
              <a:t>数据完全面向特定的应用程序</a:t>
            </a:r>
          </a:p>
          <a:p>
            <a:pPr lvl="2"/>
            <a:r>
              <a:rPr lang="zh-CN" altLang="en-US">
                <a:ea typeface="宋体" panose="02010600030101010101" pitchFamily="2" charset="-122"/>
              </a:rPr>
              <a:t>每个用户使用自己的数据，数据不保存，用完就撤走</a:t>
            </a:r>
          </a:p>
          <a:p>
            <a:pPr lvl="1"/>
            <a:r>
              <a:rPr lang="zh-CN" altLang="en-US">
                <a:ea typeface="宋体" panose="02010600030101010101" pitchFamily="2" charset="-122"/>
              </a:rPr>
              <a:t>数据与程序没有独立性</a:t>
            </a:r>
          </a:p>
          <a:p>
            <a:pPr lvl="2"/>
            <a:r>
              <a:rPr lang="zh-CN" altLang="en-US">
                <a:ea typeface="宋体" panose="02010600030101010101" pitchFamily="2" charset="-122"/>
              </a:rPr>
              <a:t>程序中存取数据的子程序随着存储结构的改变而改变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1B3C6-54FC-47DA-A610-2B8DD50FB9D8}"/>
              </a:ext>
            </a:extLst>
          </p:cNvPr>
          <p:cNvSpPr>
            <a:spLocks noGrp="1"/>
          </p:cNvSpPr>
          <p:nvPr>
            <p:ph type="title"/>
          </p:nvPr>
        </p:nvSpPr>
        <p:spPr>
          <a:xfrm>
            <a:off x="228600" y="1987550"/>
            <a:ext cx="8616950" cy="1724025"/>
          </a:xfrm>
        </p:spPr>
        <p:txBody>
          <a:bodyPr/>
          <a:lstStyle/>
          <a:p>
            <a:pPr>
              <a:defRPr/>
            </a:pPr>
            <a:r>
              <a:rPr lang="en-US" altLang="zh-CN" sz="5400" dirty="0">
                <a:effectLst>
                  <a:outerShdw blurRad="38100" dist="38100" dir="2700000" algn="tl">
                    <a:srgbClr val="C0C0C0"/>
                  </a:outerShdw>
                </a:effectLst>
                <a:ea typeface="宋体" pitchFamily="2" charset="-122"/>
              </a:rPr>
              <a:t>Where is Database?</a:t>
            </a:r>
            <a:endParaRPr lang="zh-CN" altLang="en-US" sz="5400" dirty="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8078"/>
    </mc:Choice>
    <mc:Fallback xmlns="">
      <p:transition spd="slow" advTm="280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7701283-101C-46E4-8BE6-0304B3C3BB16}"/>
              </a:ext>
            </a:extLst>
          </p:cNvPr>
          <p:cNvSpPr>
            <a:spLocks noGrp="1" noChangeArrowheads="1"/>
          </p:cNvSpPr>
          <p:nvPr>
            <p:ph type="title"/>
          </p:nvPr>
        </p:nvSpPr>
        <p:spPr/>
        <p:txBody>
          <a:bodyPr/>
          <a:lstStyle/>
          <a:p>
            <a:pPr>
              <a:defRPr/>
            </a:pPr>
            <a:r>
              <a:rPr lang="zh-CN" altLang="en-US" b="0">
                <a:effectLst>
                  <a:outerShdw blurRad="38100" dist="38100" dir="2700000" algn="tl">
                    <a:srgbClr val="C0C0C0"/>
                  </a:outerShdw>
                </a:effectLst>
                <a:ea typeface="宋体" pitchFamily="2" charset="-122"/>
              </a:rPr>
              <a:t>文件系统阶段</a:t>
            </a:r>
          </a:p>
        </p:txBody>
      </p:sp>
      <p:pic>
        <p:nvPicPr>
          <p:cNvPr id="25603" name="Picture 6" descr="j0196322">
            <a:extLst>
              <a:ext uri="{FF2B5EF4-FFF2-40B4-BE49-F238E27FC236}">
                <a16:creationId xmlns:a16="http://schemas.microsoft.com/office/drawing/2014/main" id="{27B5EEF3-5CCE-4762-838A-E464F45D3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856163"/>
            <a:ext cx="136683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组合 1">
            <a:extLst>
              <a:ext uri="{FF2B5EF4-FFF2-40B4-BE49-F238E27FC236}">
                <a16:creationId xmlns:a16="http://schemas.microsoft.com/office/drawing/2014/main" id="{AE3DF158-62F6-40A3-A348-AFBD3227AF68}"/>
              </a:ext>
            </a:extLst>
          </p:cNvPr>
          <p:cNvGrpSpPr>
            <a:grpSpLocks/>
          </p:cNvGrpSpPr>
          <p:nvPr/>
        </p:nvGrpSpPr>
        <p:grpSpPr bwMode="auto">
          <a:xfrm>
            <a:off x="257175" y="1427163"/>
            <a:ext cx="4492625" cy="4564062"/>
            <a:chOff x="257175" y="1427163"/>
            <a:chExt cx="7972425" cy="4419600"/>
          </a:xfrm>
        </p:grpSpPr>
        <p:pic>
          <p:nvPicPr>
            <p:cNvPr id="25606" name="Picture 4" descr="j0196322">
              <a:extLst>
                <a:ext uri="{FF2B5EF4-FFF2-40B4-BE49-F238E27FC236}">
                  <a16:creationId xmlns:a16="http://schemas.microsoft.com/office/drawing/2014/main" id="{A3FF50C5-B30D-40B3-A77C-4A2093BE3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27163"/>
              <a:ext cx="1443038"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5" descr="j0196322">
              <a:extLst>
                <a:ext uri="{FF2B5EF4-FFF2-40B4-BE49-F238E27FC236}">
                  <a16:creationId xmlns:a16="http://schemas.microsoft.com/office/drawing/2014/main" id="{77176745-5927-4E24-9925-3148008BB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063875"/>
              <a:ext cx="1443037"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AutoShape 7">
              <a:extLst>
                <a:ext uri="{FF2B5EF4-FFF2-40B4-BE49-F238E27FC236}">
                  <a16:creationId xmlns:a16="http://schemas.microsoft.com/office/drawing/2014/main" id="{3418F4BB-6554-4042-AC3B-FEC9721B7882}"/>
                </a:ext>
              </a:extLst>
            </p:cNvPr>
            <p:cNvSpPr>
              <a:spLocks noChangeArrowheads="1"/>
            </p:cNvSpPr>
            <p:nvPr/>
          </p:nvSpPr>
          <p:spPr bwMode="auto">
            <a:xfrm rot="2400000">
              <a:off x="2647950" y="2389188"/>
              <a:ext cx="1447800" cy="533400"/>
            </a:xfrm>
            <a:prstGeom prst="leftRightArrow">
              <a:avLst>
                <a:gd name="adj1" fmla="val 50000"/>
                <a:gd name="adj2" fmla="val 5428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5609" name="AutoShape 8">
              <a:extLst>
                <a:ext uri="{FF2B5EF4-FFF2-40B4-BE49-F238E27FC236}">
                  <a16:creationId xmlns:a16="http://schemas.microsoft.com/office/drawing/2014/main" id="{0AC35462-963A-4B07-B3B0-C08FB63E7516}"/>
                </a:ext>
              </a:extLst>
            </p:cNvPr>
            <p:cNvSpPr>
              <a:spLocks noChangeArrowheads="1"/>
            </p:cNvSpPr>
            <p:nvPr/>
          </p:nvSpPr>
          <p:spPr bwMode="auto">
            <a:xfrm>
              <a:off x="2667000" y="3484563"/>
              <a:ext cx="990600" cy="533400"/>
            </a:xfrm>
            <a:prstGeom prst="leftRightArrow">
              <a:avLst>
                <a:gd name="adj1" fmla="val 50000"/>
                <a:gd name="adj2" fmla="val 3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5610" name="AutoShape 9">
              <a:extLst>
                <a:ext uri="{FF2B5EF4-FFF2-40B4-BE49-F238E27FC236}">
                  <a16:creationId xmlns:a16="http://schemas.microsoft.com/office/drawing/2014/main" id="{1B0D9D3F-5CFA-4D7E-AA80-1F5133E914EE}"/>
                </a:ext>
              </a:extLst>
            </p:cNvPr>
            <p:cNvSpPr>
              <a:spLocks noChangeArrowheads="1"/>
            </p:cNvSpPr>
            <p:nvPr/>
          </p:nvSpPr>
          <p:spPr bwMode="auto">
            <a:xfrm rot="-2400000">
              <a:off x="2716213" y="4629150"/>
              <a:ext cx="1524000" cy="533400"/>
            </a:xfrm>
            <a:prstGeom prst="leftRightArrow">
              <a:avLst>
                <a:gd name="adj1" fmla="val 50000"/>
                <a:gd name="adj2" fmla="val 5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6394" name="AutoShape 10">
              <a:extLst>
                <a:ext uri="{FF2B5EF4-FFF2-40B4-BE49-F238E27FC236}">
                  <a16:creationId xmlns:a16="http://schemas.microsoft.com/office/drawing/2014/main" id="{BA4ED16A-CBC8-49F1-818E-E886ECB54084}"/>
                </a:ext>
              </a:extLst>
            </p:cNvPr>
            <p:cNvSpPr>
              <a:spLocks noChangeArrowheads="1"/>
            </p:cNvSpPr>
            <p:nvPr/>
          </p:nvSpPr>
          <p:spPr bwMode="auto">
            <a:xfrm>
              <a:off x="7009792" y="1579350"/>
              <a:ext cx="991623" cy="837803"/>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spcBef>
                  <a:spcPct val="50000"/>
                </a:spcBef>
                <a:defRPr/>
              </a:pPr>
              <a:r>
                <a:rPr lang="zh-CN" altLang="en-US">
                  <a:latin typeface="华文新魏" pitchFamily="2" charset="-122"/>
                  <a:ea typeface="华文新魏" pitchFamily="2" charset="-122"/>
                </a:rPr>
                <a:t>数据1</a:t>
              </a:r>
              <a:endParaRPr lang="zh-CN" altLang="en-US">
                <a:ea typeface="宋体" pitchFamily="2" charset="-122"/>
              </a:endParaRPr>
            </a:p>
          </p:txBody>
        </p:sp>
        <p:sp>
          <p:nvSpPr>
            <p:cNvPr id="16395" name="AutoShape 11">
              <a:extLst>
                <a:ext uri="{FF2B5EF4-FFF2-40B4-BE49-F238E27FC236}">
                  <a16:creationId xmlns:a16="http://schemas.microsoft.com/office/drawing/2014/main" id="{DBBE12AB-9039-4EE2-B651-4EB2CC387C44}"/>
                </a:ext>
              </a:extLst>
            </p:cNvPr>
            <p:cNvSpPr>
              <a:spLocks noChangeArrowheads="1"/>
            </p:cNvSpPr>
            <p:nvPr/>
          </p:nvSpPr>
          <p:spPr bwMode="auto">
            <a:xfrm>
              <a:off x="7237977" y="3331818"/>
              <a:ext cx="991623" cy="837803"/>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spcBef>
                  <a:spcPct val="50000"/>
                </a:spcBef>
                <a:defRPr/>
              </a:pPr>
              <a:r>
                <a:rPr lang="zh-CN" altLang="en-US">
                  <a:latin typeface="华文新魏" pitchFamily="2" charset="-122"/>
                  <a:ea typeface="华文新魏" pitchFamily="2" charset="-122"/>
                </a:rPr>
                <a:t>数据2</a:t>
              </a:r>
              <a:endParaRPr lang="zh-CN" altLang="en-US">
                <a:ea typeface="宋体" pitchFamily="2" charset="-122"/>
              </a:endParaRPr>
            </a:p>
          </p:txBody>
        </p:sp>
        <p:sp>
          <p:nvSpPr>
            <p:cNvPr id="16396" name="AutoShape 12">
              <a:extLst>
                <a:ext uri="{FF2B5EF4-FFF2-40B4-BE49-F238E27FC236}">
                  <a16:creationId xmlns:a16="http://schemas.microsoft.com/office/drawing/2014/main" id="{1FC82E47-54CC-403B-BFE8-02975E38DE80}"/>
                </a:ext>
              </a:extLst>
            </p:cNvPr>
            <p:cNvSpPr>
              <a:spLocks noChangeArrowheads="1"/>
            </p:cNvSpPr>
            <p:nvPr/>
          </p:nvSpPr>
          <p:spPr bwMode="auto">
            <a:xfrm>
              <a:off x="7009792" y="5008961"/>
              <a:ext cx="991623" cy="837802"/>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spcBef>
                  <a:spcPct val="50000"/>
                </a:spcBef>
                <a:defRPr/>
              </a:pPr>
              <a:r>
                <a:rPr lang="zh-CN" altLang="en-US">
                  <a:latin typeface="华文新魏" pitchFamily="2" charset="-122"/>
                  <a:ea typeface="华文新魏" pitchFamily="2" charset="-122"/>
                </a:rPr>
                <a:t>数据</a:t>
              </a:r>
              <a:r>
                <a:rPr lang="en-US" altLang="zh-CN">
                  <a:latin typeface="华文新魏" pitchFamily="2" charset="-122"/>
                  <a:ea typeface="华文新魏" pitchFamily="2" charset="-122"/>
                </a:rPr>
                <a:t>n</a:t>
              </a:r>
              <a:endParaRPr lang="en-US" altLang="zh-CN">
                <a:ea typeface="宋体" pitchFamily="2" charset="-122"/>
              </a:endParaRPr>
            </a:p>
          </p:txBody>
        </p:sp>
        <p:sp>
          <p:nvSpPr>
            <p:cNvPr id="25614" name="Rectangle 13">
              <a:extLst>
                <a:ext uri="{FF2B5EF4-FFF2-40B4-BE49-F238E27FC236}">
                  <a16:creationId xmlns:a16="http://schemas.microsoft.com/office/drawing/2014/main" id="{53968CF8-F9AF-4FE8-AEFD-0987F90977B3}"/>
                </a:ext>
              </a:extLst>
            </p:cNvPr>
            <p:cNvSpPr>
              <a:spLocks noChangeArrowheads="1"/>
            </p:cNvSpPr>
            <p:nvPr/>
          </p:nvSpPr>
          <p:spPr bwMode="auto">
            <a:xfrm>
              <a:off x="3802578" y="3540082"/>
              <a:ext cx="2148442" cy="387434"/>
            </a:xfrm>
            <a:prstGeom prst="rect">
              <a:avLst/>
            </a:prstGeom>
            <a:gradFill rotWithShape="0">
              <a:gsLst>
                <a:gs pos="0">
                  <a:srgbClr val="03D4A8"/>
                </a:gs>
                <a:gs pos="25000">
                  <a:srgbClr val="21D6E0"/>
                </a:gs>
                <a:gs pos="75000">
                  <a:srgbClr val="0087E6"/>
                </a:gs>
                <a:gs pos="100000">
                  <a:srgbClr val="005CB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latin typeface="Times New Roman" panose="02020603050405020304" pitchFamily="18" charset="0"/>
                  <a:ea typeface="华文隶书" panose="02010800040101010101" pitchFamily="2" charset="-122"/>
                </a:rPr>
                <a:t>存取方式</a:t>
              </a:r>
            </a:p>
          </p:txBody>
        </p:sp>
        <p:sp>
          <p:nvSpPr>
            <p:cNvPr id="25615" name="AutoShape 14">
              <a:extLst>
                <a:ext uri="{FF2B5EF4-FFF2-40B4-BE49-F238E27FC236}">
                  <a16:creationId xmlns:a16="http://schemas.microsoft.com/office/drawing/2014/main" id="{BDDA3E1B-DA3E-4E55-9DB1-36E16257A8E4}"/>
                </a:ext>
              </a:extLst>
            </p:cNvPr>
            <p:cNvSpPr>
              <a:spLocks noChangeArrowheads="1"/>
            </p:cNvSpPr>
            <p:nvPr/>
          </p:nvSpPr>
          <p:spPr bwMode="auto">
            <a:xfrm rot="-2400000">
              <a:off x="5486400" y="2417763"/>
              <a:ext cx="1524000" cy="533400"/>
            </a:xfrm>
            <a:prstGeom prst="leftRightArrow">
              <a:avLst>
                <a:gd name="adj1" fmla="val 50000"/>
                <a:gd name="adj2" fmla="val 5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5616" name="AutoShape 15">
              <a:extLst>
                <a:ext uri="{FF2B5EF4-FFF2-40B4-BE49-F238E27FC236}">
                  <a16:creationId xmlns:a16="http://schemas.microsoft.com/office/drawing/2014/main" id="{9CD6E7DC-20D4-482A-BC46-98210AC6AF08}"/>
                </a:ext>
              </a:extLst>
            </p:cNvPr>
            <p:cNvSpPr>
              <a:spLocks noChangeArrowheads="1"/>
            </p:cNvSpPr>
            <p:nvPr/>
          </p:nvSpPr>
          <p:spPr bwMode="auto">
            <a:xfrm rot="2400000">
              <a:off x="5562600" y="4551363"/>
              <a:ext cx="1447800" cy="533400"/>
            </a:xfrm>
            <a:prstGeom prst="leftRightArrow">
              <a:avLst>
                <a:gd name="adj1" fmla="val 50000"/>
                <a:gd name="adj2" fmla="val 54286"/>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5617" name="AutoShape 16">
              <a:extLst>
                <a:ext uri="{FF2B5EF4-FFF2-40B4-BE49-F238E27FC236}">
                  <a16:creationId xmlns:a16="http://schemas.microsoft.com/office/drawing/2014/main" id="{7784C35D-70C6-4D00-92D2-EE774AF48CED}"/>
                </a:ext>
              </a:extLst>
            </p:cNvPr>
            <p:cNvSpPr>
              <a:spLocks noChangeArrowheads="1"/>
            </p:cNvSpPr>
            <p:nvPr/>
          </p:nvSpPr>
          <p:spPr bwMode="auto">
            <a:xfrm>
              <a:off x="6096000" y="3484563"/>
              <a:ext cx="990600" cy="533400"/>
            </a:xfrm>
            <a:prstGeom prst="leftRightArrow">
              <a:avLst>
                <a:gd name="adj1" fmla="val 50000"/>
                <a:gd name="adj2" fmla="val 3714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5618" name="Rectangle 17">
              <a:extLst>
                <a:ext uri="{FF2B5EF4-FFF2-40B4-BE49-F238E27FC236}">
                  <a16:creationId xmlns:a16="http://schemas.microsoft.com/office/drawing/2014/main" id="{2ED5B5FF-DE29-48C9-AEAE-D9FC749A28EF}"/>
                </a:ext>
              </a:extLst>
            </p:cNvPr>
            <p:cNvSpPr>
              <a:spLocks noChangeArrowheads="1"/>
            </p:cNvSpPr>
            <p:nvPr/>
          </p:nvSpPr>
          <p:spPr bwMode="auto">
            <a:xfrm>
              <a:off x="257175" y="200342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程序1</a:t>
              </a:r>
            </a:p>
          </p:txBody>
        </p:sp>
        <p:sp>
          <p:nvSpPr>
            <p:cNvPr id="25619" name="Rectangle 18">
              <a:extLst>
                <a:ext uri="{FF2B5EF4-FFF2-40B4-BE49-F238E27FC236}">
                  <a16:creationId xmlns:a16="http://schemas.microsoft.com/office/drawing/2014/main" id="{8DAC4A2E-ADB9-480E-8DA5-B53BB2746D73}"/>
                </a:ext>
              </a:extLst>
            </p:cNvPr>
            <p:cNvSpPr>
              <a:spLocks noChangeArrowheads="1"/>
            </p:cNvSpPr>
            <p:nvPr/>
          </p:nvSpPr>
          <p:spPr bwMode="auto">
            <a:xfrm>
              <a:off x="261938" y="3636963"/>
              <a:ext cx="966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程序2</a:t>
              </a:r>
            </a:p>
          </p:txBody>
        </p:sp>
        <p:sp>
          <p:nvSpPr>
            <p:cNvPr id="25620" name="Rectangle 19">
              <a:extLst>
                <a:ext uri="{FF2B5EF4-FFF2-40B4-BE49-F238E27FC236}">
                  <a16:creationId xmlns:a16="http://schemas.microsoft.com/office/drawing/2014/main" id="{DE669050-49B4-42B3-B26C-B812960DE3D2}"/>
                </a:ext>
              </a:extLst>
            </p:cNvPr>
            <p:cNvSpPr>
              <a:spLocks noChangeArrowheads="1"/>
            </p:cNvSpPr>
            <p:nvPr/>
          </p:nvSpPr>
          <p:spPr bwMode="auto">
            <a:xfrm>
              <a:off x="381000" y="5389563"/>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a:t>
              </a:r>
              <a:r>
                <a:rPr kumimoji="0" lang="en-US" altLang="zh-CN" sz="1600">
                  <a:latin typeface="华文新魏" panose="02010800040101010101" pitchFamily="2" charset="-122"/>
                  <a:ea typeface="华文新魏" panose="02010800040101010101" pitchFamily="2" charset="-122"/>
                </a:rPr>
                <a:t>n</a:t>
              </a:r>
            </a:p>
          </p:txBody>
        </p:sp>
      </p:grpSp>
      <p:sp>
        <p:nvSpPr>
          <p:cNvPr id="20" name="Rectangle 3">
            <a:extLst>
              <a:ext uri="{FF2B5EF4-FFF2-40B4-BE49-F238E27FC236}">
                <a16:creationId xmlns:a16="http://schemas.microsoft.com/office/drawing/2014/main" id="{A308D910-8B66-4B35-8E4F-94F4680E4CAD}"/>
              </a:ext>
            </a:extLst>
          </p:cNvPr>
          <p:cNvSpPr>
            <a:spLocks noGrp="1" noChangeArrowheads="1"/>
          </p:cNvSpPr>
          <p:nvPr>
            <p:ph idx="1"/>
          </p:nvPr>
        </p:nvSpPr>
        <p:spPr>
          <a:xfrm>
            <a:off x="4749800" y="1066800"/>
            <a:ext cx="4394200" cy="5257800"/>
          </a:xfrm>
        </p:spPr>
        <p:txBody>
          <a:bodyPr>
            <a:normAutofit fontScale="85000" lnSpcReduction="10000"/>
          </a:bodyPr>
          <a:lstStyle/>
          <a:p>
            <a:pPr>
              <a:lnSpc>
                <a:spcPct val="115000"/>
              </a:lnSpc>
              <a:buFont typeface="Monotype Sorts" pitchFamily="2" charset="2"/>
              <a:buChar char="n"/>
              <a:defRPr/>
            </a:pPr>
            <a:r>
              <a:rPr lang="zh-CN" altLang="en-US">
                <a:ea typeface="宋体" pitchFamily="2" charset="-122"/>
              </a:rPr>
              <a:t>特点</a:t>
            </a:r>
          </a:p>
          <a:p>
            <a:pPr lvl="1">
              <a:lnSpc>
                <a:spcPct val="115000"/>
              </a:lnSpc>
              <a:buFont typeface="Monotype Sorts" pitchFamily="2" charset="2"/>
              <a:buChar char="l"/>
              <a:defRPr/>
            </a:pPr>
            <a:r>
              <a:rPr lang="zh-CN" altLang="en-US">
                <a:ea typeface="宋体" pitchFamily="2" charset="-122"/>
              </a:rPr>
              <a:t>系统提供一定的数据管理功能</a:t>
            </a:r>
          </a:p>
          <a:p>
            <a:pPr lvl="2">
              <a:lnSpc>
                <a:spcPct val="115000"/>
              </a:lnSpc>
              <a:defRPr/>
            </a:pPr>
            <a:r>
              <a:rPr lang="zh-CN" altLang="en-US">
                <a:ea typeface="宋体" pitchFamily="2" charset="-122"/>
              </a:rPr>
              <a:t>存取方法（索引文件、链接文件、直接存取文件、倒排文件等）</a:t>
            </a:r>
          </a:p>
          <a:p>
            <a:pPr lvl="2">
              <a:lnSpc>
                <a:spcPct val="115000"/>
              </a:lnSpc>
              <a:defRPr/>
            </a:pPr>
            <a:r>
              <a:rPr lang="zh-CN" altLang="en-US">
                <a:ea typeface="宋体" pitchFamily="2" charset="-122"/>
              </a:rPr>
              <a:t>支持对文件的基本操作（增、删、改、查等），用户程序不必考虑物理细节</a:t>
            </a:r>
          </a:p>
          <a:p>
            <a:pPr lvl="2">
              <a:lnSpc>
                <a:spcPct val="115000"/>
              </a:lnSpc>
              <a:defRPr/>
            </a:pPr>
            <a:r>
              <a:rPr lang="zh-CN" altLang="en-US">
                <a:ea typeface="宋体" pitchFamily="2" charset="-122"/>
              </a:rPr>
              <a:t>数据的存取基本上以记录为单位</a:t>
            </a:r>
          </a:p>
          <a:p>
            <a:pPr lvl="1">
              <a:lnSpc>
                <a:spcPct val="115000"/>
              </a:lnSpc>
              <a:buFont typeface="Monotype Sorts" pitchFamily="2" charset="2"/>
              <a:buChar char="l"/>
              <a:defRPr/>
            </a:pPr>
            <a:r>
              <a:rPr lang="zh-CN" altLang="en-US">
                <a:ea typeface="宋体" pitchFamily="2" charset="-122"/>
              </a:rPr>
              <a:t>数据仍是面向应用的</a:t>
            </a:r>
          </a:p>
          <a:p>
            <a:pPr lvl="2">
              <a:lnSpc>
                <a:spcPct val="115000"/>
              </a:lnSpc>
              <a:defRPr/>
            </a:pPr>
            <a:r>
              <a:rPr lang="zh-CN" altLang="en-US">
                <a:ea typeface="宋体" pitchFamily="2" charset="-122"/>
              </a:rPr>
              <a:t>一个数据文件对应一个或几个用户程序</a:t>
            </a:r>
          </a:p>
          <a:p>
            <a:pPr lvl="1">
              <a:lnSpc>
                <a:spcPct val="115000"/>
              </a:lnSpc>
              <a:buFont typeface="Monotype Sorts" pitchFamily="2" charset="2"/>
              <a:buChar char="l"/>
              <a:defRPr/>
            </a:pPr>
            <a:r>
              <a:rPr lang="zh-CN" altLang="en-US">
                <a:ea typeface="宋体" pitchFamily="2" charset="-122"/>
              </a:rPr>
              <a:t>数据与程序有一定的独立性</a:t>
            </a:r>
          </a:p>
          <a:p>
            <a:pPr lvl="2">
              <a:lnSpc>
                <a:spcPct val="115000"/>
              </a:lnSpc>
              <a:defRPr/>
            </a:pPr>
            <a:r>
              <a:rPr lang="zh-CN" altLang="en-US">
                <a:ea typeface="宋体" pitchFamily="2" charset="-122"/>
              </a:rPr>
              <a:t>文件的逻辑结构与存储结构由系统进行转换，数据在存储上的改变不一定反映在程序上</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58BB98-2F75-4E89-A888-C0AA259DB316}"/>
              </a:ext>
            </a:extLst>
          </p:cNvPr>
          <p:cNvSpPr>
            <a:spLocks noGrp="1" noChangeArrowheads="1"/>
          </p:cNvSpPr>
          <p:nvPr>
            <p:ph type="title"/>
          </p:nvPr>
        </p:nvSpPr>
        <p:spPr/>
        <p:txBody>
          <a:bodyPr/>
          <a:lstStyle/>
          <a:p>
            <a:pPr>
              <a:defRPr/>
            </a:pPr>
            <a:r>
              <a:rPr lang="zh-CN" altLang="en-US" b="0">
                <a:effectLst>
                  <a:outerShdw blurRad="38100" dist="38100" dir="2700000" algn="tl">
                    <a:srgbClr val="C0C0C0"/>
                  </a:outerShdw>
                </a:effectLst>
                <a:ea typeface="宋体" pitchFamily="2" charset="-122"/>
              </a:rPr>
              <a:t>数据库系统阶段</a:t>
            </a:r>
          </a:p>
        </p:txBody>
      </p:sp>
      <p:sp>
        <p:nvSpPr>
          <p:cNvPr id="26627" name="Rectangle 3">
            <a:extLst>
              <a:ext uri="{FF2B5EF4-FFF2-40B4-BE49-F238E27FC236}">
                <a16:creationId xmlns:a16="http://schemas.microsoft.com/office/drawing/2014/main" id="{6132C635-0C0E-4B4D-A7B3-693A1BB368EC}"/>
              </a:ext>
            </a:extLst>
          </p:cNvPr>
          <p:cNvSpPr>
            <a:spLocks noGrp="1" noChangeArrowheads="1"/>
          </p:cNvSpPr>
          <p:nvPr>
            <p:ph idx="1"/>
          </p:nvPr>
        </p:nvSpPr>
        <p:spPr/>
        <p:txBody>
          <a:bodyPr/>
          <a:lstStyle/>
          <a:p>
            <a:r>
              <a:rPr lang="zh-CN" altLang="en-US">
                <a:ea typeface="宋体" panose="02010600030101010101" pitchFamily="2" charset="-122"/>
              </a:rPr>
              <a:t>数据库观点</a:t>
            </a:r>
          </a:p>
          <a:p>
            <a:pPr lvl="1"/>
            <a:r>
              <a:rPr lang="zh-CN" altLang="en-US">
                <a:ea typeface="宋体" panose="02010600030101010101" pitchFamily="2" charset="-122"/>
              </a:rPr>
              <a:t>数据不是依赖于处理过程的附属品，而是现实世界中独立存在的对象</a:t>
            </a:r>
          </a:p>
        </p:txBody>
      </p:sp>
      <p:grpSp>
        <p:nvGrpSpPr>
          <p:cNvPr id="26628" name="Group 21">
            <a:extLst>
              <a:ext uri="{FF2B5EF4-FFF2-40B4-BE49-F238E27FC236}">
                <a16:creationId xmlns:a16="http://schemas.microsoft.com/office/drawing/2014/main" id="{1A9A8D21-C9F2-423D-B4EC-24F145D1A6F0}"/>
              </a:ext>
            </a:extLst>
          </p:cNvPr>
          <p:cNvGrpSpPr>
            <a:grpSpLocks/>
          </p:cNvGrpSpPr>
          <p:nvPr/>
        </p:nvGrpSpPr>
        <p:grpSpPr bwMode="auto">
          <a:xfrm>
            <a:off x="812800" y="2303463"/>
            <a:ext cx="7189788" cy="3927475"/>
            <a:chOff x="511" y="1798"/>
            <a:chExt cx="4529" cy="2474"/>
          </a:xfrm>
        </p:grpSpPr>
        <p:pic>
          <p:nvPicPr>
            <p:cNvPr id="26629" name="Picture 6" descr="j0196322">
              <a:extLst>
                <a:ext uri="{FF2B5EF4-FFF2-40B4-BE49-F238E27FC236}">
                  <a16:creationId xmlns:a16="http://schemas.microsoft.com/office/drawing/2014/main" id="{51CC7D8C-EC16-4AE2-9348-9771A5F13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1798"/>
              <a:ext cx="912"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descr="j0196322">
              <a:extLst>
                <a:ext uri="{FF2B5EF4-FFF2-40B4-BE49-F238E27FC236}">
                  <a16:creationId xmlns:a16="http://schemas.microsoft.com/office/drawing/2014/main" id="{BCD85A60-C35E-442B-A532-17DBAEAD4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 y="2182"/>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descr="j0196322">
              <a:extLst>
                <a:ext uri="{FF2B5EF4-FFF2-40B4-BE49-F238E27FC236}">
                  <a16:creationId xmlns:a16="http://schemas.microsoft.com/office/drawing/2014/main" id="{5B3614E5-3FF3-4917-A80B-1AF8A3CA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 y="2169"/>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AutoShape 10">
              <a:extLst>
                <a:ext uri="{FF2B5EF4-FFF2-40B4-BE49-F238E27FC236}">
                  <a16:creationId xmlns:a16="http://schemas.microsoft.com/office/drawing/2014/main" id="{FAD1F19D-09AB-4A68-BB00-0B97159FB26B}"/>
                </a:ext>
              </a:extLst>
            </p:cNvPr>
            <p:cNvSpPr>
              <a:spLocks noChangeArrowheads="1"/>
            </p:cNvSpPr>
            <p:nvPr/>
          </p:nvSpPr>
          <p:spPr bwMode="auto">
            <a:xfrm>
              <a:off x="2208" y="3120"/>
              <a:ext cx="1488" cy="1152"/>
            </a:xfrm>
            <a:prstGeom prst="can">
              <a:avLst>
                <a:gd name="adj" fmla="val 28995"/>
              </a:avLst>
            </a:prstGeom>
            <a:gradFill rotWithShape="0">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defRPr/>
              </a:pPr>
              <a:endParaRPr lang="zh-CN" altLang="en-US">
                <a:ea typeface="宋体" pitchFamily="2" charset="-122"/>
              </a:endParaRPr>
            </a:p>
          </p:txBody>
        </p:sp>
        <p:sp>
          <p:nvSpPr>
            <p:cNvPr id="26633" name="AutoShape 11">
              <a:extLst>
                <a:ext uri="{FF2B5EF4-FFF2-40B4-BE49-F238E27FC236}">
                  <a16:creationId xmlns:a16="http://schemas.microsoft.com/office/drawing/2014/main" id="{BD7F7DA2-63AC-423A-942C-DECB30EE0813}"/>
                </a:ext>
              </a:extLst>
            </p:cNvPr>
            <p:cNvSpPr>
              <a:spLocks noChangeArrowheads="1"/>
            </p:cNvSpPr>
            <p:nvPr/>
          </p:nvSpPr>
          <p:spPr bwMode="auto">
            <a:xfrm>
              <a:off x="2424" y="3504"/>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数据1</a:t>
              </a:r>
              <a:endParaRPr kumimoji="0" lang="zh-CN" altLang="en-US" sz="1600">
                <a:ea typeface="宋体" panose="02010600030101010101" pitchFamily="2" charset="-122"/>
              </a:endParaRPr>
            </a:p>
          </p:txBody>
        </p:sp>
        <p:sp>
          <p:nvSpPr>
            <p:cNvPr id="26634" name="Rectangle 12">
              <a:extLst>
                <a:ext uri="{FF2B5EF4-FFF2-40B4-BE49-F238E27FC236}">
                  <a16:creationId xmlns:a16="http://schemas.microsoft.com/office/drawing/2014/main" id="{C7FA6593-4129-4A89-B47D-A87BA39A9765}"/>
                </a:ext>
              </a:extLst>
            </p:cNvPr>
            <p:cNvSpPr>
              <a:spLocks noChangeArrowheads="1"/>
            </p:cNvSpPr>
            <p:nvPr/>
          </p:nvSpPr>
          <p:spPr bwMode="auto">
            <a:xfrm>
              <a:off x="2324" y="3086"/>
              <a:ext cx="1268" cy="404"/>
            </a:xfrm>
            <a:prstGeom prst="rect">
              <a:avLst/>
            </a:prstGeom>
            <a:noFill/>
            <a:ln>
              <a:noFill/>
            </a:ln>
            <a:effectLst/>
            <a:extLst>
              <a:ext uri="{909E8E84-426E-40DD-AFC4-6F175D3DCCD1}">
                <a14:hiddenFill xmlns:a14="http://schemas.microsoft.com/office/drawing/2010/main">
                  <a:gradFill rotWithShape="0">
                    <a:gsLst>
                      <a:gs pos="0">
                        <a:srgbClr val="03D4A8"/>
                      </a:gs>
                      <a:gs pos="25000">
                        <a:srgbClr val="21D6E0"/>
                      </a:gs>
                      <a:gs pos="75000">
                        <a:srgbClr val="0087E6"/>
                      </a:gs>
                      <a:gs pos="100000">
                        <a:srgbClr val="005CB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3600">
                  <a:latin typeface="Times New Roman" panose="02020603050405020304" pitchFamily="18" charset="0"/>
                  <a:ea typeface="华文隶书" panose="02010800040101010101" pitchFamily="2" charset="-122"/>
                </a:rPr>
                <a:t>统一存取</a:t>
              </a:r>
            </a:p>
          </p:txBody>
        </p:sp>
        <p:sp>
          <p:nvSpPr>
            <p:cNvPr id="26635" name="AutoShape 13">
              <a:extLst>
                <a:ext uri="{FF2B5EF4-FFF2-40B4-BE49-F238E27FC236}">
                  <a16:creationId xmlns:a16="http://schemas.microsoft.com/office/drawing/2014/main" id="{0D34876C-6946-4862-8385-C3CE62EE7A84}"/>
                </a:ext>
              </a:extLst>
            </p:cNvPr>
            <p:cNvSpPr>
              <a:spLocks noChangeArrowheads="1"/>
            </p:cNvSpPr>
            <p:nvPr/>
          </p:nvSpPr>
          <p:spPr bwMode="auto">
            <a:xfrm rot="1800000">
              <a:off x="1584" y="2784"/>
              <a:ext cx="816" cy="288"/>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6" name="AutoShape 14">
              <a:extLst>
                <a:ext uri="{FF2B5EF4-FFF2-40B4-BE49-F238E27FC236}">
                  <a16:creationId xmlns:a16="http://schemas.microsoft.com/office/drawing/2014/main" id="{C661B643-48CD-422C-82D2-BC0F88CA90C0}"/>
                </a:ext>
              </a:extLst>
            </p:cNvPr>
            <p:cNvSpPr>
              <a:spLocks noChangeArrowheads="1"/>
            </p:cNvSpPr>
            <p:nvPr/>
          </p:nvSpPr>
          <p:spPr bwMode="auto">
            <a:xfrm>
              <a:off x="2976" y="3504"/>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数据2</a:t>
              </a:r>
              <a:endParaRPr kumimoji="0" lang="zh-CN" altLang="en-US" sz="1600">
                <a:ea typeface="宋体" panose="02010600030101010101" pitchFamily="2" charset="-122"/>
              </a:endParaRPr>
            </a:p>
          </p:txBody>
        </p:sp>
        <p:sp>
          <p:nvSpPr>
            <p:cNvPr id="26637" name="AutoShape 15">
              <a:extLst>
                <a:ext uri="{FF2B5EF4-FFF2-40B4-BE49-F238E27FC236}">
                  <a16:creationId xmlns:a16="http://schemas.microsoft.com/office/drawing/2014/main" id="{DBD6B497-F23B-443B-9857-194129765464}"/>
                </a:ext>
              </a:extLst>
            </p:cNvPr>
            <p:cNvSpPr>
              <a:spLocks noChangeArrowheads="1"/>
            </p:cNvSpPr>
            <p:nvPr/>
          </p:nvSpPr>
          <p:spPr bwMode="auto">
            <a:xfrm>
              <a:off x="2736" y="3801"/>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数据</a:t>
              </a:r>
              <a:r>
                <a:rPr kumimoji="0" lang="en-US" altLang="zh-CN" sz="1600">
                  <a:latin typeface="华文新魏" panose="02010800040101010101" pitchFamily="2" charset="-122"/>
                  <a:ea typeface="华文新魏" panose="02010800040101010101" pitchFamily="2" charset="-122"/>
                </a:rPr>
                <a:t>n</a:t>
              </a:r>
              <a:endParaRPr kumimoji="0" lang="zh-CN" altLang="en-US" sz="1600">
                <a:ea typeface="宋体" panose="02010600030101010101" pitchFamily="2" charset="-122"/>
              </a:endParaRPr>
            </a:p>
          </p:txBody>
        </p:sp>
        <p:sp>
          <p:nvSpPr>
            <p:cNvPr id="26638" name="AutoShape 16">
              <a:extLst>
                <a:ext uri="{FF2B5EF4-FFF2-40B4-BE49-F238E27FC236}">
                  <a16:creationId xmlns:a16="http://schemas.microsoft.com/office/drawing/2014/main" id="{A53D5E59-6142-4DE3-BA3B-DD39D09A5C8B}"/>
                </a:ext>
              </a:extLst>
            </p:cNvPr>
            <p:cNvSpPr>
              <a:spLocks noChangeArrowheads="1"/>
            </p:cNvSpPr>
            <p:nvPr/>
          </p:nvSpPr>
          <p:spPr bwMode="auto">
            <a:xfrm>
              <a:off x="2880" y="2736"/>
              <a:ext cx="288" cy="336"/>
            </a:xfrm>
            <a:prstGeom prst="upDownArrow">
              <a:avLst>
                <a:gd name="adj1" fmla="val 50000"/>
                <a:gd name="adj2" fmla="val 2333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9" name="Rectangle 17">
              <a:extLst>
                <a:ext uri="{FF2B5EF4-FFF2-40B4-BE49-F238E27FC236}">
                  <a16:creationId xmlns:a16="http://schemas.microsoft.com/office/drawing/2014/main" id="{C6B8DBEA-43C5-4419-8F36-A5B013CC7E44}"/>
                </a:ext>
              </a:extLst>
            </p:cNvPr>
            <p:cNvSpPr>
              <a:spLocks noChangeArrowheads="1"/>
            </p:cNvSpPr>
            <p:nvPr/>
          </p:nvSpPr>
          <p:spPr bwMode="auto">
            <a:xfrm>
              <a:off x="2127" y="2160"/>
              <a:ext cx="6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程序2</a:t>
              </a:r>
            </a:p>
          </p:txBody>
        </p:sp>
        <p:sp>
          <p:nvSpPr>
            <p:cNvPr id="26640" name="AutoShape 18">
              <a:extLst>
                <a:ext uri="{FF2B5EF4-FFF2-40B4-BE49-F238E27FC236}">
                  <a16:creationId xmlns:a16="http://schemas.microsoft.com/office/drawing/2014/main" id="{D4193A66-0AA6-4BF2-8B78-253D0004CA09}"/>
                </a:ext>
              </a:extLst>
            </p:cNvPr>
            <p:cNvSpPr>
              <a:spLocks noChangeArrowheads="1"/>
            </p:cNvSpPr>
            <p:nvPr/>
          </p:nvSpPr>
          <p:spPr bwMode="auto">
            <a:xfrm rot="-1800000">
              <a:off x="3456" y="2784"/>
              <a:ext cx="816" cy="288"/>
            </a:xfrm>
            <a:prstGeom prst="leftRightArrow">
              <a:avLst>
                <a:gd name="adj1" fmla="val 50000"/>
                <a:gd name="adj2" fmla="val 5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41" name="Rectangle 19">
              <a:extLst>
                <a:ext uri="{FF2B5EF4-FFF2-40B4-BE49-F238E27FC236}">
                  <a16:creationId xmlns:a16="http://schemas.microsoft.com/office/drawing/2014/main" id="{4A4C5320-1D71-472C-A2EE-AC6BD352A8ED}"/>
                </a:ext>
              </a:extLst>
            </p:cNvPr>
            <p:cNvSpPr>
              <a:spLocks noChangeArrowheads="1"/>
            </p:cNvSpPr>
            <p:nvPr/>
          </p:nvSpPr>
          <p:spPr bwMode="auto">
            <a:xfrm>
              <a:off x="511" y="24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程序1</a:t>
              </a:r>
            </a:p>
          </p:txBody>
        </p:sp>
        <p:sp>
          <p:nvSpPr>
            <p:cNvPr id="26642" name="Rectangle 20">
              <a:extLst>
                <a:ext uri="{FF2B5EF4-FFF2-40B4-BE49-F238E27FC236}">
                  <a16:creationId xmlns:a16="http://schemas.microsoft.com/office/drawing/2014/main" id="{88D4EF62-4D0C-4881-AB34-B04F434360ED}"/>
                </a:ext>
              </a:extLst>
            </p:cNvPr>
            <p:cNvSpPr>
              <a:spLocks noChangeArrowheads="1"/>
            </p:cNvSpPr>
            <p:nvPr/>
          </p:nvSpPr>
          <p:spPr bwMode="auto">
            <a:xfrm>
              <a:off x="4032" y="2496"/>
              <a:ext cx="6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华文新魏" panose="02010800040101010101" pitchFamily="2" charset="-122"/>
                  <a:ea typeface="华文新魏" panose="02010800040101010101" pitchFamily="2" charset="-122"/>
                </a:rPr>
                <a:t>程序</a:t>
              </a:r>
              <a:r>
                <a:rPr kumimoji="0" lang="en-US" altLang="zh-CN" sz="1600">
                  <a:latin typeface="华文新魏" panose="02010800040101010101" pitchFamily="2" charset="-122"/>
                  <a:ea typeface="华文新魏" panose="02010800040101010101" pitchFamily="2" charset="-122"/>
                </a:rPr>
                <a:t>n</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0F782-320B-4AFC-B059-BBE6C1535983}"/>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文件系统</a:t>
            </a:r>
            <a:r>
              <a:rPr lang="en-US" altLang="zh-CN">
                <a:effectLst>
                  <a:outerShdw blurRad="38100" dist="38100" dir="2700000" algn="tl">
                    <a:srgbClr val="C0C0C0"/>
                  </a:outerShdw>
                </a:effectLst>
                <a:ea typeface="宋体" pitchFamily="2" charset="-122"/>
              </a:rPr>
              <a:t>VS</a:t>
            </a:r>
            <a:r>
              <a:rPr lang="zh-CN" altLang="en-US">
                <a:effectLst>
                  <a:outerShdw blurRad="38100" dist="38100" dir="2700000" algn="tl">
                    <a:srgbClr val="C0C0C0"/>
                  </a:outerShdw>
                </a:effectLst>
                <a:ea typeface="宋体" pitchFamily="2" charset="-122"/>
              </a:rPr>
              <a:t>数据库系统</a:t>
            </a:r>
          </a:p>
        </p:txBody>
      </p:sp>
      <p:grpSp>
        <p:nvGrpSpPr>
          <p:cNvPr id="27651" name="Group 123">
            <a:extLst>
              <a:ext uri="{FF2B5EF4-FFF2-40B4-BE49-F238E27FC236}">
                <a16:creationId xmlns:a16="http://schemas.microsoft.com/office/drawing/2014/main" id="{7CBD2E2C-0FED-472E-8E60-5E63687CBC5B}"/>
              </a:ext>
            </a:extLst>
          </p:cNvPr>
          <p:cNvGrpSpPr>
            <a:grpSpLocks/>
          </p:cNvGrpSpPr>
          <p:nvPr/>
        </p:nvGrpSpPr>
        <p:grpSpPr bwMode="auto">
          <a:xfrm>
            <a:off x="95250" y="873125"/>
            <a:ext cx="4900613" cy="5340350"/>
            <a:chOff x="480" y="816"/>
            <a:chExt cx="4993" cy="3360"/>
          </a:xfrm>
        </p:grpSpPr>
        <p:sp>
          <p:nvSpPr>
            <p:cNvPr id="5" name="Rectangle 27">
              <a:extLst>
                <a:ext uri="{FF2B5EF4-FFF2-40B4-BE49-F238E27FC236}">
                  <a16:creationId xmlns:a16="http://schemas.microsoft.com/office/drawing/2014/main" id="{D51A9255-E6AA-4FB5-B3FA-92DBC44635C3}"/>
                </a:ext>
              </a:extLst>
            </p:cNvPr>
            <p:cNvSpPr>
              <a:spLocks noChangeArrowheads="1"/>
            </p:cNvSpPr>
            <p:nvPr/>
          </p:nvSpPr>
          <p:spPr bwMode="auto">
            <a:xfrm>
              <a:off x="3340" y="1200"/>
              <a:ext cx="550"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补贴</a:t>
              </a:r>
            </a:p>
          </p:txBody>
        </p:sp>
        <p:sp>
          <p:nvSpPr>
            <p:cNvPr id="6" name="Rectangle 7">
              <a:extLst>
                <a:ext uri="{FF2B5EF4-FFF2-40B4-BE49-F238E27FC236}">
                  <a16:creationId xmlns:a16="http://schemas.microsoft.com/office/drawing/2014/main" id="{998BB425-150D-4A3E-AFC7-796E69F28990}"/>
                </a:ext>
              </a:extLst>
            </p:cNvPr>
            <p:cNvSpPr>
              <a:spLocks noChangeArrowheads="1"/>
            </p:cNvSpPr>
            <p:nvPr/>
          </p:nvSpPr>
          <p:spPr bwMode="auto">
            <a:xfrm>
              <a:off x="2791" y="1200"/>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系别</a:t>
              </a:r>
            </a:p>
          </p:txBody>
        </p:sp>
        <p:sp>
          <p:nvSpPr>
            <p:cNvPr id="7" name="Rectangle 5">
              <a:extLst>
                <a:ext uri="{FF2B5EF4-FFF2-40B4-BE49-F238E27FC236}">
                  <a16:creationId xmlns:a16="http://schemas.microsoft.com/office/drawing/2014/main" id="{89E66AEF-9E1C-4A84-BE06-FBF3EA479CD0}"/>
                </a:ext>
              </a:extLst>
            </p:cNvPr>
            <p:cNvSpPr>
              <a:spLocks noChangeArrowheads="1"/>
            </p:cNvSpPr>
            <p:nvPr/>
          </p:nvSpPr>
          <p:spPr bwMode="auto">
            <a:xfrm>
              <a:off x="2245" y="1200"/>
              <a:ext cx="547"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dirty="0">
                  <a:effectLst>
                    <a:outerShdw blurRad="38100" dist="38100" dir="2700000" algn="tl">
                      <a:srgbClr val="C0C0C0"/>
                    </a:outerShdw>
                  </a:effectLst>
                  <a:ea typeface="华文新魏" pitchFamily="2" charset="-122"/>
                </a:rPr>
                <a:t>姓名</a:t>
              </a:r>
            </a:p>
          </p:txBody>
        </p:sp>
        <p:sp>
          <p:nvSpPr>
            <p:cNvPr id="8" name="Rectangle 4">
              <a:extLst>
                <a:ext uri="{FF2B5EF4-FFF2-40B4-BE49-F238E27FC236}">
                  <a16:creationId xmlns:a16="http://schemas.microsoft.com/office/drawing/2014/main" id="{A0A3C29C-63FE-45DD-AD47-D302AAC09521}"/>
                </a:ext>
              </a:extLst>
            </p:cNvPr>
            <p:cNvSpPr>
              <a:spLocks noChangeArrowheads="1"/>
            </p:cNvSpPr>
            <p:nvPr/>
          </p:nvSpPr>
          <p:spPr bwMode="auto">
            <a:xfrm>
              <a:off x="1695" y="1200"/>
              <a:ext cx="550"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学号</a:t>
              </a:r>
            </a:p>
          </p:txBody>
        </p:sp>
        <p:sp>
          <p:nvSpPr>
            <p:cNvPr id="27657" name="Line 11">
              <a:extLst>
                <a:ext uri="{FF2B5EF4-FFF2-40B4-BE49-F238E27FC236}">
                  <a16:creationId xmlns:a16="http://schemas.microsoft.com/office/drawing/2014/main" id="{FDB9C8DE-23D0-4598-B502-4241778FBD73}"/>
                </a:ext>
              </a:extLst>
            </p:cNvPr>
            <p:cNvSpPr>
              <a:spLocks noChangeShapeType="1"/>
            </p:cNvSpPr>
            <p:nvPr/>
          </p:nvSpPr>
          <p:spPr bwMode="auto">
            <a:xfrm>
              <a:off x="1695" y="1200"/>
              <a:ext cx="219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58" name="Line 12">
              <a:extLst>
                <a:ext uri="{FF2B5EF4-FFF2-40B4-BE49-F238E27FC236}">
                  <a16:creationId xmlns:a16="http://schemas.microsoft.com/office/drawing/2014/main" id="{FA28F0C3-0A1D-45E8-9A00-612D747375E1}"/>
                </a:ext>
              </a:extLst>
            </p:cNvPr>
            <p:cNvSpPr>
              <a:spLocks noChangeShapeType="1"/>
            </p:cNvSpPr>
            <p:nvPr/>
          </p:nvSpPr>
          <p:spPr bwMode="auto">
            <a:xfrm>
              <a:off x="1695" y="1488"/>
              <a:ext cx="219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59" name="Line 13">
              <a:extLst>
                <a:ext uri="{FF2B5EF4-FFF2-40B4-BE49-F238E27FC236}">
                  <a16:creationId xmlns:a16="http://schemas.microsoft.com/office/drawing/2014/main" id="{416DAB8B-608A-4A84-A8C9-CC6461440EEF}"/>
                </a:ext>
              </a:extLst>
            </p:cNvPr>
            <p:cNvSpPr>
              <a:spLocks noChangeShapeType="1"/>
            </p:cNvSpPr>
            <p:nvPr/>
          </p:nvSpPr>
          <p:spPr bwMode="auto">
            <a:xfrm>
              <a:off x="1695" y="1200"/>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60" name="Line 14">
              <a:extLst>
                <a:ext uri="{FF2B5EF4-FFF2-40B4-BE49-F238E27FC236}">
                  <a16:creationId xmlns:a16="http://schemas.microsoft.com/office/drawing/2014/main" id="{E9A8012B-803A-4E6D-8E08-0E1F4E7DBBA5}"/>
                </a:ext>
              </a:extLst>
            </p:cNvPr>
            <p:cNvSpPr>
              <a:spLocks noChangeShapeType="1"/>
            </p:cNvSpPr>
            <p:nvPr/>
          </p:nvSpPr>
          <p:spPr bwMode="auto">
            <a:xfrm>
              <a:off x="2244" y="120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61" name="Line 15">
              <a:extLst>
                <a:ext uri="{FF2B5EF4-FFF2-40B4-BE49-F238E27FC236}">
                  <a16:creationId xmlns:a16="http://schemas.microsoft.com/office/drawing/2014/main" id="{7E969C69-19C3-465A-8A24-2D8BFA9E0BE2}"/>
                </a:ext>
              </a:extLst>
            </p:cNvPr>
            <p:cNvSpPr>
              <a:spLocks noChangeShapeType="1"/>
            </p:cNvSpPr>
            <p:nvPr/>
          </p:nvSpPr>
          <p:spPr bwMode="auto">
            <a:xfrm>
              <a:off x="2792" y="120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62" name="Line 17">
              <a:extLst>
                <a:ext uri="{FF2B5EF4-FFF2-40B4-BE49-F238E27FC236}">
                  <a16:creationId xmlns:a16="http://schemas.microsoft.com/office/drawing/2014/main" id="{2834F6C7-757F-4038-BEC8-8574E72C6D2B}"/>
                </a:ext>
              </a:extLst>
            </p:cNvPr>
            <p:cNvSpPr>
              <a:spLocks noChangeShapeType="1"/>
            </p:cNvSpPr>
            <p:nvPr/>
          </p:nvSpPr>
          <p:spPr bwMode="auto">
            <a:xfrm>
              <a:off x="3340" y="120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63" name="Line 20">
              <a:extLst>
                <a:ext uri="{FF2B5EF4-FFF2-40B4-BE49-F238E27FC236}">
                  <a16:creationId xmlns:a16="http://schemas.microsoft.com/office/drawing/2014/main" id="{DD46B2BC-CFDB-479B-9118-043FD13E0426}"/>
                </a:ext>
              </a:extLst>
            </p:cNvPr>
            <p:cNvSpPr>
              <a:spLocks noChangeShapeType="1"/>
            </p:cNvSpPr>
            <p:nvPr/>
          </p:nvSpPr>
          <p:spPr bwMode="auto">
            <a:xfrm>
              <a:off x="3889" y="1200"/>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64" name="Rectangle 30">
              <a:extLst>
                <a:ext uri="{FF2B5EF4-FFF2-40B4-BE49-F238E27FC236}">
                  <a16:creationId xmlns:a16="http://schemas.microsoft.com/office/drawing/2014/main" id="{F1FD100E-FD87-47BC-878F-B0CD175D848A}"/>
                </a:ext>
              </a:extLst>
            </p:cNvPr>
            <p:cNvSpPr>
              <a:spLocks noChangeArrowheads="1"/>
            </p:cNvSpPr>
            <p:nvPr/>
          </p:nvSpPr>
          <p:spPr bwMode="auto">
            <a:xfrm>
              <a:off x="486" y="1200"/>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隶书" panose="02010509060101010101" pitchFamily="49" charset="-122"/>
                </a:rPr>
                <a:t>劳资科</a:t>
              </a:r>
            </a:p>
          </p:txBody>
        </p:sp>
        <p:pic>
          <p:nvPicPr>
            <p:cNvPr id="27665" name="Picture 31" descr="j0211470">
              <a:extLst>
                <a:ext uri="{FF2B5EF4-FFF2-40B4-BE49-F238E27FC236}">
                  <a16:creationId xmlns:a16="http://schemas.microsoft.com/office/drawing/2014/main" id="{9EF9DB69-2AEA-4249-96A5-457568D2C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78" y="81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8">
              <a:extLst>
                <a:ext uri="{FF2B5EF4-FFF2-40B4-BE49-F238E27FC236}">
                  <a16:creationId xmlns:a16="http://schemas.microsoft.com/office/drawing/2014/main" id="{4DAD6014-EE5F-4DF5-B7D2-6D062CE097C0}"/>
                </a:ext>
              </a:extLst>
            </p:cNvPr>
            <p:cNvSpPr>
              <a:spLocks noChangeArrowheads="1"/>
            </p:cNvSpPr>
            <p:nvPr/>
          </p:nvSpPr>
          <p:spPr bwMode="auto">
            <a:xfrm>
              <a:off x="3875" y="2064"/>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住址</a:t>
              </a:r>
            </a:p>
          </p:txBody>
        </p:sp>
        <p:sp>
          <p:nvSpPr>
            <p:cNvPr id="19" name="Rectangle 40">
              <a:extLst>
                <a:ext uri="{FF2B5EF4-FFF2-40B4-BE49-F238E27FC236}">
                  <a16:creationId xmlns:a16="http://schemas.microsoft.com/office/drawing/2014/main" id="{40631944-E558-4453-92D7-1C7B92501837}"/>
                </a:ext>
              </a:extLst>
            </p:cNvPr>
            <p:cNvSpPr>
              <a:spLocks noChangeArrowheads="1"/>
            </p:cNvSpPr>
            <p:nvPr/>
          </p:nvSpPr>
          <p:spPr bwMode="auto">
            <a:xfrm>
              <a:off x="3327" y="2064"/>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系别</a:t>
              </a:r>
            </a:p>
          </p:txBody>
        </p:sp>
        <p:sp>
          <p:nvSpPr>
            <p:cNvPr id="20" name="Rectangle 41">
              <a:extLst>
                <a:ext uri="{FF2B5EF4-FFF2-40B4-BE49-F238E27FC236}">
                  <a16:creationId xmlns:a16="http://schemas.microsoft.com/office/drawing/2014/main" id="{2DFC430D-213B-4290-9B00-6D6C8A2EC728}"/>
                </a:ext>
              </a:extLst>
            </p:cNvPr>
            <p:cNvSpPr>
              <a:spLocks noChangeArrowheads="1"/>
            </p:cNvSpPr>
            <p:nvPr/>
          </p:nvSpPr>
          <p:spPr bwMode="auto">
            <a:xfrm>
              <a:off x="2778" y="2064"/>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性别</a:t>
              </a:r>
            </a:p>
          </p:txBody>
        </p:sp>
        <p:sp>
          <p:nvSpPr>
            <p:cNvPr id="21" name="Rectangle 42">
              <a:extLst>
                <a:ext uri="{FF2B5EF4-FFF2-40B4-BE49-F238E27FC236}">
                  <a16:creationId xmlns:a16="http://schemas.microsoft.com/office/drawing/2014/main" id="{C30DE196-BF6E-4D11-9B55-725B5A17DAE3}"/>
                </a:ext>
              </a:extLst>
            </p:cNvPr>
            <p:cNvSpPr>
              <a:spLocks noChangeArrowheads="1"/>
            </p:cNvSpPr>
            <p:nvPr/>
          </p:nvSpPr>
          <p:spPr bwMode="auto">
            <a:xfrm>
              <a:off x="2230" y="2064"/>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姓名</a:t>
              </a:r>
            </a:p>
          </p:txBody>
        </p:sp>
        <p:sp>
          <p:nvSpPr>
            <p:cNvPr id="22" name="Rectangle 43">
              <a:extLst>
                <a:ext uri="{FF2B5EF4-FFF2-40B4-BE49-F238E27FC236}">
                  <a16:creationId xmlns:a16="http://schemas.microsoft.com/office/drawing/2014/main" id="{EB6BB59A-F9F8-4BBA-B155-D79B8AB36473}"/>
                </a:ext>
              </a:extLst>
            </p:cNvPr>
            <p:cNvSpPr>
              <a:spLocks noChangeArrowheads="1"/>
            </p:cNvSpPr>
            <p:nvPr/>
          </p:nvSpPr>
          <p:spPr bwMode="auto">
            <a:xfrm>
              <a:off x="1682" y="2064"/>
              <a:ext cx="548" cy="303"/>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学号</a:t>
              </a:r>
            </a:p>
          </p:txBody>
        </p:sp>
        <p:sp>
          <p:nvSpPr>
            <p:cNvPr id="27671" name="Line 44">
              <a:extLst>
                <a:ext uri="{FF2B5EF4-FFF2-40B4-BE49-F238E27FC236}">
                  <a16:creationId xmlns:a16="http://schemas.microsoft.com/office/drawing/2014/main" id="{2EC316C9-F01A-41F0-95E4-90A3DABEE100}"/>
                </a:ext>
              </a:extLst>
            </p:cNvPr>
            <p:cNvSpPr>
              <a:spLocks noChangeShapeType="1"/>
            </p:cNvSpPr>
            <p:nvPr/>
          </p:nvSpPr>
          <p:spPr bwMode="auto">
            <a:xfrm>
              <a:off x="1681" y="2064"/>
              <a:ext cx="274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2" name="Line 45">
              <a:extLst>
                <a:ext uri="{FF2B5EF4-FFF2-40B4-BE49-F238E27FC236}">
                  <a16:creationId xmlns:a16="http://schemas.microsoft.com/office/drawing/2014/main" id="{83EA2EAE-C99F-4B35-A3AE-227651A2559C}"/>
                </a:ext>
              </a:extLst>
            </p:cNvPr>
            <p:cNvSpPr>
              <a:spLocks noChangeShapeType="1"/>
            </p:cNvSpPr>
            <p:nvPr/>
          </p:nvSpPr>
          <p:spPr bwMode="auto">
            <a:xfrm>
              <a:off x="1681" y="2352"/>
              <a:ext cx="274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3" name="Line 46">
              <a:extLst>
                <a:ext uri="{FF2B5EF4-FFF2-40B4-BE49-F238E27FC236}">
                  <a16:creationId xmlns:a16="http://schemas.microsoft.com/office/drawing/2014/main" id="{94508BD4-FD49-4CBC-A1E8-C7BD16E14A38}"/>
                </a:ext>
              </a:extLst>
            </p:cNvPr>
            <p:cNvSpPr>
              <a:spLocks noChangeShapeType="1"/>
            </p:cNvSpPr>
            <p:nvPr/>
          </p:nvSpPr>
          <p:spPr bwMode="auto">
            <a:xfrm>
              <a:off x="1681" y="2064"/>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4" name="Line 47">
              <a:extLst>
                <a:ext uri="{FF2B5EF4-FFF2-40B4-BE49-F238E27FC236}">
                  <a16:creationId xmlns:a16="http://schemas.microsoft.com/office/drawing/2014/main" id="{52602918-6C0D-410F-BAAF-B758DE7545FD}"/>
                </a:ext>
              </a:extLst>
            </p:cNvPr>
            <p:cNvSpPr>
              <a:spLocks noChangeShapeType="1"/>
            </p:cNvSpPr>
            <p:nvPr/>
          </p:nvSpPr>
          <p:spPr bwMode="auto">
            <a:xfrm>
              <a:off x="2230" y="2064"/>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5" name="Line 48">
              <a:extLst>
                <a:ext uri="{FF2B5EF4-FFF2-40B4-BE49-F238E27FC236}">
                  <a16:creationId xmlns:a16="http://schemas.microsoft.com/office/drawing/2014/main" id="{DE4E4C92-A970-4E35-9A0A-73969A438950}"/>
                </a:ext>
              </a:extLst>
            </p:cNvPr>
            <p:cNvSpPr>
              <a:spLocks noChangeShapeType="1"/>
            </p:cNvSpPr>
            <p:nvPr/>
          </p:nvSpPr>
          <p:spPr bwMode="auto">
            <a:xfrm>
              <a:off x="2778" y="2064"/>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6" name="Line 49">
              <a:extLst>
                <a:ext uri="{FF2B5EF4-FFF2-40B4-BE49-F238E27FC236}">
                  <a16:creationId xmlns:a16="http://schemas.microsoft.com/office/drawing/2014/main" id="{78316BFA-BA1D-4848-B2AB-907FB01220FB}"/>
                </a:ext>
              </a:extLst>
            </p:cNvPr>
            <p:cNvSpPr>
              <a:spLocks noChangeShapeType="1"/>
            </p:cNvSpPr>
            <p:nvPr/>
          </p:nvSpPr>
          <p:spPr bwMode="auto">
            <a:xfrm>
              <a:off x="3327" y="2064"/>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7" name="Line 50">
              <a:extLst>
                <a:ext uri="{FF2B5EF4-FFF2-40B4-BE49-F238E27FC236}">
                  <a16:creationId xmlns:a16="http://schemas.microsoft.com/office/drawing/2014/main" id="{14A94E4A-0D1B-4FA8-9543-AD150685AED5}"/>
                </a:ext>
              </a:extLst>
            </p:cNvPr>
            <p:cNvSpPr>
              <a:spLocks noChangeShapeType="1"/>
            </p:cNvSpPr>
            <p:nvPr/>
          </p:nvSpPr>
          <p:spPr bwMode="auto">
            <a:xfrm>
              <a:off x="3875" y="2064"/>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8" name="Line 53">
              <a:extLst>
                <a:ext uri="{FF2B5EF4-FFF2-40B4-BE49-F238E27FC236}">
                  <a16:creationId xmlns:a16="http://schemas.microsoft.com/office/drawing/2014/main" id="{1DDFD94D-7CEE-48C9-A89E-CF2A9FF13A67}"/>
                </a:ext>
              </a:extLst>
            </p:cNvPr>
            <p:cNvSpPr>
              <a:spLocks noChangeShapeType="1"/>
            </p:cNvSpPr>
            <p:nvPr/>
          </p:nvSpPr>
          <p:spPr bwMode="auto">
            <a:xfrm>
              <a:off x="4423" y="2064"/>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79" name="Rectangle 56">
              <a:extLst>
                <a:ext uri="{FF2B5EF4-FFF2-40B4-BE49-F238E27FC236}">
                  <a16:creationId xmlns:a16="http://schemas.microsoft.com/office/drawing/2014/main" id="{ED751631-DF97-4A7A-9F0F-E1036FD3DFEE}"/>
                </a:ext>
              </a:extLst>
            </p:cNvPr>
            <p:cNvSpPr>
              <a:spLocks noChangeArrowheads="1"/>
            </p:cNvSpPr>
            <p:nvPr/>
          </p:nvSpPr>
          <p:spPr bwMode="auto">
            <a:xfrm>
              <a:off x="480" y="2064"/>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隶书" panose="02010509060101010101" pitchFamily="49" charset="-122"/>
                </a:rPr>
                <a:t>房产科</a:t>
              </a:r>
            </a:p>
          </p:txBody>
        </p:sp>
        <p:pic>
          <p:nvPicPr>
            <p:cNvPr id="27680" name="Picture 57" descr="j0211470">
              <a:extLst>
                <a:ext uri="{FF2B5EF4-FFF2-40B4-BE49-F238E27FC236}">
                  <a16:creationId xmlns:a16="http://schemas.microsoft.com/office/drawing/2014/main" id="{B91695D9-9BAD-45E6-88DF-FA5AFFFD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72" y="1680"/>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60">
              <a:extLst>
                <a:ext uri="{FF2B5EF4-FFF2-40B4-BE49-F238E27FC236}">
                  <a16:creationId xmlns:a16="http://schemas.microsoft.com/office/drawing/2014/main" id="{7928E655-B8AE-48CB-B05A-EFC8C41A4C0C}"/>
                </a:ext>
              </a:extLst>
            </p:cNvPr>
            <p:cNvSpPr>
              <a:spLocks noChangeArrowheads="1"/>
            </p:cNvSpPr>
            <p:nvPr/>
          </p:nvSpPr>
          <p:spPr bwMode="auto">
            <a:xfrm>
              <a:off x="3875" y="2928"/>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学位</a:t>
              </a:r>
            </a:p>
          </p:txBody>
        </p:sp>
        <p:sp>
          <p:nvSpPr>
            <p:cNvPr id="34" name="Rectangle 63">
              <a:extLst>
                <a:ext uri="{FF2B5EF4-FFF2-40B4-BE49-F238E27FC236}">
                  <a16:creationId xmlns:a16="http://schemas.microsoft.com/office/drawing/2014/main" id="{437089A0-1DA8-40A7-BA3B-2F47EB4F92C3}"/>
                </a:ext>
              </a:extLst>
            </p:cNvPr>
            <p:cNvSpPr>
              <a:spLocks noChangeArrowheads="1"/>
            </p:cNvSpPr>
            <p:nvPr/>
          </p:nvSpPr>
          <p:spPr bwMode="auto">
            <a:xfrm>
              <a:off x="3327" y="2928"/>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学分</a:t>
              </a:r>
            </a:p>
          </p:txBody>
        </p:sp>
        <p:sp>
          <p:nvSpPr>
            <p:cNvPr id="35" name="Rectangle 64">
              <a:extLst>
                <a:ext uri="{FF2B5EF4-FFF2-40B4-BE49-F238E27FC236}">
                  <a16:creationId xmlns:a16="http://schemas.microsoft.com/office/drawing/2014/main" id="{F41249AC-BE62-4954-95C9-0A06D8C2CE79}"/>
                </a:ext>
              </a:extLst>
            </p:cNvPr>
            <p:cNvSpPr>
              <a:spLocks noChangeArrowheads="1"/>
            </p:cNvSpPr>
            <p:nvPr/>
          </p:nvSpPr>
          <p:spPr bwMode="auto">
            <a:xfrm>
              <a:off x="2778" y="2928"/>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系别</a:t>
              </a:r>
            </a:p>
          </p:txBody>
        </p:sp>
        <p:sp>
          <p:nvSpPr>
            <p:cNvPr id="36" name="Rectangle 66">
              <a:extLst>
                <a:ext uri="{FF2B5EF4-FFF2-40B4-BE49-F238E27FC236}">
                  <a16:creationId xmlns:a16="http://schemas.microsoft.com/office/drawing/2014/main" id="{D17F04FA-2E68-44E2-89E1-C2462A96F3C5}"/>
                </a:ext>
              </a:extLst>
            </p:cNvPr>
            <p:cNvSpPr>
              <a:spLocks noChangeArrowheads="1"/>
            </p:cNvSpPr>
            <p:nvPr/>
          </p:nvSpPr>
          <p:spPr bwMode="auto">
            <a:xfrm>
              <a:off x="2230" y="2928"/>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姓名</a:t>
              </a:r>
            </a:p>
          </p:txBody>
        </p:sp>
        <p:sp>
          <p:nvSpPr>
            <p:cNvPr id="37" name="Rectangle 67">
              <a:extLst>
                <a:ext uri="{FF2B5EF4-FFF2-40B4-BE49-F238E27FC236}">
                  <a16:creationId xmlns:a16="http://schemas.microsoft.com/office/drawing/2014/main" id="{05381DBE-6E3D-4810-98D5-0E78EFD72EA9}"/>
                </a:ext>
              </a:extLst>
            </p:cNvPr>
            <p:cNvSpPr>
              <a:spLocks noChangeArrowheads="1"/>
            </p:cNvSpPr>
            <p:nvPr/>
          </p:nvSpPr>
          <p:spPr bwMode="auto">
            <a:xfrm>
              <a:off x="1682" y="2928"/>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学号</a:t>
              </a:r>
            </a:p>
          </p:txBody>
        </p:sp>
        <p:sp>
          <p:nvSpPr>
            <p:cNvPr id="27686" name="Line 68">
              <a:extLst>
                <a:ext uri="{FF2B5EF4-FFF2-40B4-BE49-F238E27FC236}">
                  <a16:creationId xmlns:a16="http://schemas.microsoft.com/office/drawing/2014/main" id="{92C6502B-833E-4448-98AC-1490574A3CAB}"/>
                </a:ext>
              </a:extLst>
            </p:cNvPr>
            <p:cNvSpPr>
              <a:spLocks noChangeShapeType="1"/>
            </p:cNvSpPr>
            <p:nvPr/>
          </p:nvSpPr>
          <p:spPr bwMode="auto">
            <a:xfrm>
              <a:off x="1681" y="2928"/>
              <a:ext cx="274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87" name="Line 69">
              <a:extLst>
                <a:ext uri="{FF2B5EF4-FFF2-40B4-BE49-F238E27FC236}">
                  <a16:creationId xmlns:a16="http://schemas.microsoft.com/office/drawing/2014/main" id="{F7925373-EA70-4DED-86C1-4DED4D87B94D}"/>
                </a:ext>
              </a:extLst>
            </p:cNvPr>
            <p:cNvSpPr>
              <a:spLocks noChangeShapeType="1"/>
            </p:cNvSpPr>
            <p:nvPr/>
          </p:nvSpPr>
          <p:spPr bwMode="auto">
            <a:xfrm>
              <a:off x="1681" y="3216"/>
              <a:ext cx="274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88" name="Line 70">
              <a:extLst>
                <a:ext uri="{FF2B5EF4-FFF2-40B4-BE49-F238E27FC236}">
                  <a16:creationId xmlns:a16="http://schemas.microsoft.com/office/drawing/2014/main" id="{0E9D9342-A6A0-45C6-B1C3-A27CA8EE59DD}"/>
                </a:ext>
              </a:extLst>
            </p:cNvPr>
            <p:cNvSpPr>
              <a:spLocks noChangeShapeType="1"/>
            </p:cNvSpPr>
            <p:nvPr/>
          </p:nvSpPr>
          <p:spPr bwMode="auto">
            <a:xfrm>
              <a:off x="1681" y="2928"/>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89" name="Line 71">
              <a:extLst>
                <a:ext uri="{FF2B5EF4-FFF2-40B4-BE49-F238E27FC236}">
                  <a16:creationId xmlns:a16="http://schemas.microsoft.com/office/drawing/2014/main" id="{9C84F136-FC7F-4070-A1BF-79F231D3A0D8}"/>
                </a:ext>
              </a:extLst>
            </p:cNvPr>
            <p:cNvSpPr>
              <a:spLocks noChangeShapeType="1"/>
            </p:cNvSpPr>
            <p:nvPr/>
          </p:nvSpPr>
          <p:spPr bwMode="auto">
            <a:xfrm>
              <a:off x="2230" y="2928"/>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90" name="Line 72">
              <a:extLst>
                <a:ext uri="{FF2B5EF4-FFF2-40B4-BE49-F238E27FC236}">
                  <a16:creationId xmlns:a16="http://schemas.microsoft.com/office/drawing/2014/main" id="{9FCA5421-D8D6-400D-9367-7E5C5E921167}"/>
                </a:ext>
              </a:extLst>
            </p:cNvPr>
            <p:cNvSpPr>
              <a:spLocks noChangeShapeType="1"/>
            </p:cNvSpPr>
            <p:nvPr/>
          </p:nvSpPr>
          <p:spPr bwMode="auto">
            <a:xfrm>
              <a:off x="2778" y="2928"/>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91" name="Line 74">
              <a:extLst>
                <a:ext uri="{FF2B5EF4-FFF2-40B4-BE49-F238E27FC236}">
                  <a16:creationId xmlns:a16="http://schemas.microsoft.com/office/drawing/2014/main" id="{5641BBF4-584D-45E1-AE5F-9195062076C2}"/>
                </a:ext>
              </a:extLst>
            </p:cNvPr>
            <p:cNvSpPr>
              <a:spLocks noChangeShapeType="1"/>
            </p:cNvSpPr>
            <p:nvPr/>
          </p:nvSpPr>
          <p:spPr bwMode="auto">
            <a:xfrm>
              <a:off x="3326" y="2928"/>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92" name="Line 75">
              <a:extLst>
                <a:ext uri="{FF2B5EF4-FFF2-40B4-BE49-F238E27FC236}">
                  <a16:creationId xmlns:a16="http://schemas.microsoft.com/office/drawing/2014/main" id="{CBEF3F29-5BB2-411C-9941-00132FED8B49}"/>
                </a:ext>
              </a:extLst>
            </p:cNvPr>
            <p:cNvSpPr>
              <a:spLocks noChangeShapeType="1"/>
            </p:cNvSpPr>
            <p:nvPr/>
          </p:nvSpPr>
          <p:spPr bwMode="auto">
            <a:xfrm>
              <a:off x="3875" y="2928"/>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93" name="Line 77">
              <a:extLst>
                <a:ext uri="{FF2B5EF4-FFF2-40B4-BE49-F238E27FC236}">
                  <a16:creationId xmlns:a16="http://schemas.microsoft.com/office/drawing/2014/main" id="{0183A48E-C6ED-4A40-8FA2-3D2E70119E00}"/>
                </a:ext>
              </a:extLst>
            </p:cNvPr>
            <p:cNvSpPr>
              <a:spLocks noChangeShapeType="1"/>
            </p:cNvSpPr>
            <p:nvPr/>
          </p:nvSpPr>
          <p:spPr bwMode="auto">
            <a:xfrm>
              <a:off x="4424" y="2928"/>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694" name="Rectangle 80">
              <a:extLst>
                <a:ext uri="{FF2B5EF4-FFF2-40B4-BE49-F238E27FC236}">
                  <a16:creationId xmlns:a16="http://schemas.microsoft.com/office/drawing/2014/main" id="{A9238992-AD7F-4716-8613-8B7FEA5A4E35}"/>
                </a:ext>
              </a:extLst>
            </p:cNvPr>
            <p:cNvSpPr>
              <a:spLocks noChangeArrowheads="1"/>
            </p:cNvSpPr>
            <p:nvPr/>
          </p:nvSpPr>
          <p:spPr bwMode="auto">
            <a:xfrm>
              <a:off x="480" y="2928"/>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隶书" panose="02010509060101010101" pitchFamily="49" charset="-122"/>
                </a:rPr>
                <a:t>学籍科</a:t>
              </a:r>
            </a:p>
          </p:txBody>
        </p:sp>
        <p:pic>
          <p:nvPicPr>
            <p:cNvPr id="27695" name="Picture 81" descr="j0211470">
              <a:extLst>
                <a:ext uri="{FF2B5EF4-FFF2-40B4-BE49-F238E27FC236}">
                  <a16:creationId xmlns:a16="http://schemas.microsoft.com/office/drawing/2014/main" id="{8BD66210-3C43-4F9D-95F2-DCFFE5A30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72" y="25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84">
              <a:extLst>
                <a:ext uri="{FF2B5EF4-FFF2-40B4-BE49-F238E27FC236}">
                  <a16:creationId xmlns:a16="http://schemas.microsoft.com/office/drawing/2014/main" id="{96597190-8506-49B9-943A-AEDA569011E8}"/>
                </a:ext>
              </a:extLst>
            </p:cNvPr>
            <p:cNvSpPr>
              <a:spLocks noChangeArrowheads="1"/>
            </p:cNvSpPr>
            <p:nvPr/>
          </p:nvSpPr>
          <p:spPr bwMode="auto">
            <a:xfrm>
              <a:off x="4375" y="3840"/>
              <a:ext cx="550"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学位</a:t>
              </a:r>
            </a:p>
          </p:txBody>
        </p:sp>
        <p:sp>
          <p:nvSpPr>
            <p:cNvPr id="49" name="Rectangle 85">
              <a:extLst>
                <a:ext uri="{FF2B5EF4-FFF2-40B4-BE49-F238E27FC236}">
                  <a16:creationId xmlns:a16="http://schemas.microsoft.com/office/drawing/2014/main" id="{BFD11851-F2D3-45F8-B3AD-4B61A946D564}"/>
                </a:ext>
              </a:extLst>
            </p:cNvPr>
            <p:cNvSpPr>
              <a:spLocks noChangeArrowheads="1"/>
            </p:cNvSpPr>
            <p:nvPr/>
          </p:nvSpPr>
          <p:spPr bwMode="auto">
            <a:xfrm>
              <a:off x="4925" y="3840"/>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出身</a:t>
              </a:r>
            </a:p>
          </p:txBody>
        </p:sp>
        <p:sp>
          <p:nvSpPr>
            <p:cNvPr id="50" name="Rectangle 87">
              <a:extLst>
                <a:ext uri="{FF2B5EF4-FFF2-40B4-BE49-F238E27FC236}">
                  <a16:creationId xmlns:a16="http://schemas.microsoft.com/office/drawing/2014/main" id="{9C6BEB02-D7F9-4B57-A9D8-D5764C8854F4}"/>
                </a:ext>
              </a:extLst>
            </p:cNvPr>
            <p:cNvSpPr>
              <a:spLocks noChangeArrowheads="1"/>
            </p:cNvSpPr>
            <p:nvPr/>
          </p:nvSpPr>
          <p:spPr bwMode="auto">
            <a:xfrm>
              <a:off x="3826" y="3840"/>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年龄</a:t>
              </a:r>
            </a:p>
          </p:txBody>
        </p:sp>
        <p:sp>
          <p:nvSpPr>
            <p:cNvPr id="51" name="Rectangle 88">
              <a:extLst>
                <a:ext uri="{FF2B5EF4-FFF2-40B4-BE49-F238E27FC236}">
                  <a16:creationId xmlns:a16="http://schemas.microsoft.com/office/drawing/2014/main" id="{E9F1C921-F045-4773-A87A-B92BE108B04C}"/>
                </a:ext>
              </a:extLst>
            </p:cNvPr>
            <p:cNvSpPr>
              <a:spLocks noChangeArrowheads="1"/>
            </p:cNvSpPr>
            <p:nvPr/>
          </p:nvSpPr>
          <p:spPr bwMode="auto">
            <a:xfrm>
              <a:off x="3278" y="3840"/>
              <a:ext cx="548"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系别</a:t>
              </a:r>
            </a:p>
          </p:txBody>
        </p:sp>
        <p:sp>
          <p:nvSpPr>
            <p:cNvPr id="52" name="Rectangle 89">
              <a:extLst>
                <a:ext uri="{FF2B5EF4-FFF2-40B4-BE49-F238E27FC236}">
                  <a16:creationId xmlns:a16="http://schemas.microsoft.com/office/drawing/2014/main" id="{4F8B6A10-59E5-4304-9B75-0E1C6C47FD77}"/>
                </a:ext>
              </a:extLst>
            </p:cNvPr>
            <p:cNvSpPr>
              <a:spLocks noChangeArrowheads="1"/>
            </p:cNvSpPr>
            <p:nvPr/>
          </p:nvSpPr>
          <p:spPr bwMode="auto">
            <a:xfrm>
              <a:off x="2728" y="3840"/>
              <a:ext cx="550"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性别</a:t>
              </a:r>
            </a:p>
          </p:txBody>
        </p:sp>
        <p:sp>
          <p:nvSpPr>
            <p:cNvPr id="53" name="Rectangle 90">
              <a:extLst>
                <a:ext uri="{FF2B5EF4-FFF2-40B4-BE49-F238E27FC236}">
                  <a16:creationId xmlns:a16="http://schemas.microsoft.com/office/drawing/2014/main" id="{409CEA93-5FBC-4614-8C9B-A6BF4E59F3F7}"/>
                </a:ext>
              </a:extLst>
            </p:cNvPr>
            <p:cNvSpPr>
              <a:spLocks noChangeArrowheads="1"/>
            </p:cNvSpPr>
            <p:nvPr/>
          </p:nvSpPr>
          <p:spPr bwMode="auto">
            <a:xfrm>
              <a:off x="2182" y="3840"/>
              <a:ext cx="547"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姓名</a:t>
              </a:r>
            </a:p>
          </p:txBody>
        </p:sp>
        <p:sp>
          <p:nvSpPr>
            <p:cNvPr id="54" name="Rectangle 91">
              <a:extLst>
                <a:ext uri="{FF2B5EF4-FFF2-40B4-BE49-F238E27FC236}">
                  <a16:creationId xmlns:a16="http://schemas.microsoft.com/office/drawing/2014/main" id="{1F27EBEA-5173-4497-9388-CCB67F5A3B0E}"/>
                </a:ext>
              </a:extLst>
            </p:cNvPr>
            <p:cNvSpPr>
              <a:spLocks noChangeArrowheads="1"/>
            </p:cNvSpPr>
            <p:nvPr/>
          </p:nvSpPr>
          <p:spPr bwMode="auto">
            <a:xfrm>
              <a:off x="1632" y="3840"/>
              <a:ext cx="550" cy="288"/>
            </a:xfrm>
            <a:prstGeom prst="rect">
              <a:avLst/>
            </a:prstGeom>
            <a:noFill/>
            <a:ln>
              <a:noFill/>
            </a:ln>
            <a:effectLst/>
          </p:spPr>
          <p:txBody>
            <a:bodyPr lIns="0" tIns="0" rIns="0" bIns="0" anchor="ctr" anchorCtr="1"/>
            <a:lstStyle/>
            <a:p>
              <a:pPr algn="just">
                <a:spcBef>
                  <a:spcPct val="25000"/>
                </a:spcBef>
                <a:buClr>
                  <a:schemeClr val="folHlink"/>
                </a:buClr>
                <a:buSzPct val="60000"/>
                <a:buFont typeface="Wingdings" pitchFamily="2" charset="2"/>
                <a:buNone/>
                <a:defRPr/>
              </a:pPr>
              <a:r>
                <a:rPr lang="zh-CN" altLang="en-US" sz="1800">
                  <a:effectLst>
                    <a:outerShdw blurRad="38100" dist="38100" dir="2700000" algn="tl">
                      <a:srgbClr val="C0C0C0"/>
                    </a:outerShdw>
                  </a:effectLst>
                  <a:ea typeface="华文新魏" pitchFamily="2" charset="-122"/>
                </a:rPr>
                <a:t>学号</a:t>
              </a:r>
            </a:p>
          </p:txBody>
        </p:sp>
        <p:sp>
          <p:nvSpPr>
            <p:cNvPr id="27703" name="Line 92">
              <a:extLst>
                <a:ext uri="{FF2B5EF4-FFF2-40B4-BE49-F238E27FC236}">
                  <a16:creationId xmlns:a16="http://schemas.microsoft.com/office/drawing/2014/main" id="{9C02DC6E-5D81-474A-A526-A290A3C6D0CB}"/>
                </a:ext>
              </a:extLst>
            </p:cNvPr>
            <p:cNvSpPr>
              <a:spLocks noChangeShapeType="1"/>
            </p:cNvSpPr>
            <p:nvPr/>
          </p:nvSpPr>
          <p:spPr bwMode="auto">
            <a:xfrm>
              <a:off x="1632" y="3840"/>
              <a:ext cx="3841"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4" name="Line 93">
              <a:extLst>
                <a:ext uri="{FF2B5EF4-FFF2-40B4-BE49-F238E27FC236}">
                  <a16:creationId xmlns:a16="http://schemas.microsoft.com/office/drawing/2014/main" id="{BB88C8B7-8FE8-4CDD-B7EF-B0EBA2D2B852}"/>
                </a:ext>
              </a:extLst>
            </p:cNvPr>
            <p:cNvSpPr>
              <a:spLocks noChangeShapeType="1"/>
            </p:cNvSpPr>
            <p:nvPr/>
          </p:nvSpPr>
          <p:spPr bwMode="auto">
            <a:xfrm>
              <a:off x="1632" y="4128"/>
              <a:ext cx="3841"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5" name="Line 94">
              <a:extLst>
                <a:ext uri="{FF2B5EF4-FFF2-40B4-BE49-F238E27FC236}">
                  <a16:creationId xmlns:a16="http://schemas.microsoft.com/office/drawing/2014/main" id="{7FDB2D8D-86A7-4BEB-A965-F6490C2B9865}"/>
                </a:ext>
              </a:extLst>
            </p:cNvPr>
            <p:cNvSpPr>
              <a:spLocks noChangeShapeType="1"/>
            </p:cNvSpPr>
            <p:nvPr/>
          </p:nvSpPr>
          <p:spPr bwMode="auto">
            <a:xfrm>
              <a:off x="1632" y="3840"/>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6" name="Line 95">
              <a:extLst>
                <a:ext uri="{FF2B5EF4-FFF2-40B4-BE49-F238E27FC236}">
                  <a16:creationId xmlns:a16="http://schemas.microsoft.com/office/drawing/2014/main" id="{D38264EB-AC37-4C9F-84D7-3D6D7E553488}"/>
                </a:ext>
              </a:extLst>
            </p:cNvPr>
            <p:cNvSpPr>
              <a:spLocks noChangeShapeType="1"/>
            </p:cNvSpPr>
            <p:nvPr/>
          </p:nvSpPr>
          <p:spPr bwMode="auto">
            <a:xfrm>
              <a:off x="2181"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7" name="Line 96">
              <a:extLst>
                <a:ext uri="{FF2B5EF4-FFF2-40B4-BE49-F238E27FC236}">
                  <a16:creationId xmlns:a16="http://schemas.microsoft.com/office/drawing/2014/main" id="{FA4F5AAA-AD12-42DD-A634-E1539E86ED32}"/>
                </a:ext>
              </a:extLst>
            </p:cNvPr>
            <p:cNvSpPr>
              <a:spLocks noChangeShapeType="1"/>
            </p:cNvSpPr>
            <p:nvPr/>
          </p:nvSpPr>
          <p:spPr bwMode="auto">
            <a:xfrm>
              <a:off x="2729"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8" name="Line 97">
              <a:extLst>
                <a:ext uri="{FF2B5EF4-FFF2-40B4-BE49-F238E27FC236}">
                  <a16:creationId xmlns:a16="http://schemas.microsoft.com/office/drawing/2014/main" id="{E5044227-0C5E-4E9F-AB34-6646FCF39485}"/>
                </a:ext>
              </a:extLst>
            </p:cNvPr>
            <p:cNvSpPr>
              <a:spLocks noChangeShapeType="1"/>
            </p:cNvSpPr>
            <p:nvPr/>
          </p:nvSpPr>
          <p:spPr bwMode="auto">
            <a:xfrm>
              <a:off x="3278"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09" name="Line 98">
              <a:extLst>
                <a:ext uri="{FF2B5EF4-FFF2-40B4-BE49-F238E27FC236}">
                  <a16:creationId xmlns:a16="http://schemas.microsoft.com/office/drawing/2014/main" id="{ABB9AE8F-3640-4277-8712-794791D8554A}"/>
                </a:ext>
              </a:extLst>
            </p:cNvPr>
            <p:cNvSpPr>
              <a:spLocks noChangeShapeType="1"/>
            </p:cNvSpPr>
            <p:nvPr/>
          </p:nvSpPr>
          <p:spPr bwMode="auto">
            <a:xfrm>
              <a:off x="3826"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10" name="Line 99">
              <a:extLst>
                <a:ext uri="{FF2B5EF4-FFF2-40B4-BE49-F238E27FC236}">
                  <a16:creationId xmlns:a16="http://schemas.microsoft.com/office/drawing/2014/main" id="{AEC8828C-C7A3-4B33-A8C2-8A3FE3EB09A2}"/>
                </a:ext>
              </a:extLst>
            </p:cNvPr>
            <p:cNvSpPr>
              <a:spLocks noChangeShapeType="1"/>
            </p:cNvSpPr>
            <p:nvPr/>
          </p:nvSpPr>
          <p:spPr bwMode="auto">
            <a:xfrm>
              <a:off x="4375"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11" name="Line 101">
              <a:extLst>
                <a:ext uri="{FF2B5EF4-FFF2-40B4-BE49-F238E27FC236}">
                  <a16:creationId xmlns:a16="http://schemas.microsoft.com/office/drawing/2014/main" id="{C32659E1-056B-4C3E-9F13-8D576212BD4B}"/>
                </a:ext>
              </a:extLst>
            </p:cNvPr>
            <p:cNvSpPr>
              <a:spLocks noChangeShapeType="1"/>
            </p:cNvSpPr>
            <p:nvPr/>
          </p:nvSpPr>
          <p:spPr bwMode="auto">
            <a:xfrm>
              <a:off x="5473" y="3840"/>
              <a:ext cx="0" cy="28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endParaRPr lang="zh-CN" altLang="en-US"/>
            </a:p>
          </p:txBody>
        </p:sp>
        <p:sp>
          <p:nvSpPr>
            <p:cNvPr id="27712" name="Line 102">
              <a:extLst>
                <a:ext uri="{FF2B5EF4-FFF2-40B4-BE49-F238E27FC236}">
                  <a16:creationId xmlns:a16="http://schemas.microsoft.com/office/drawing/2014/main" id="{F43F1BF6-7BB7-4939-9FB3-0F1C30C12EA8}"/>
                </a:ext>
              </a:extLst>
            </p:cNvPr>
            <p:cNvSpPr>
              <a:spLocks noChangeShapeType="1"/>
            </p:cNvSpPr>
            <p:nvPr/>
          </p:nvSpPr>
          <p:spPr bwMode="auto">
            <a:xfrm>
              <a:off x="4924" y="3840"/>
              <a:ext cx="0" cy="2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713" name="Rectangle 104">
              <a:extLst>
                <a:ext uri="{FF2B5EF4-FFF2-40B4-BE49-F238E27FC236}">
                  <a16:creationId xmlns:a16="http://schemas.microsoft.com/office/drawing/2014/main" id="{129B7238-75B4-4D03-B9BF-D59137077111}"/>
                </a:ext>
              </a:extLst>
            </p:cNvPr>
            <p:cNvSpPr>
              <a:spLocks noChangeArrowheads="1"/>
            </p:cNvSpPr>
            <p:nvPr/>
          </p:nvSpPr>
          <p:spPr bwMode="auto">
            <a:xfrm>
              <a:off x="480" y="3840"/>
              <a:ext cx="912"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隶书" panose="02010509060101010101" pitchFamily="49" charset="-122"/>
                </a:rPr>
                <a:t>人事科</a:t>
              </a:r>
            </a:p>
          </p:txBody>
        </p:sp>
        <p:pic>
          <p:nvPicPr>
            <p:cNvPr id="27714" name="Picture 105" descr="j0211470">
              <a:extLst>
                <a:ext uri="{FF2B5EF4-FFF2-40B4-BE49-F238E27FC236}">
                  <a16:creationId xmlns:a16="http://schemas.microsoft.com/office/drawing/2014/main" id="{23EE61B9-2A9A-4407-8B66-9D306C594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72" y="345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7" name="Rectangle 3">
            <a:extLst>
              <a:ext uri="{FF2B5EF4-FFF2-40B4-BE49-F238E27FC236}">
                <a16:creationId xmlns:a16="http://schemas.microsoft.com/office/drawing/2014/main" id="{66A92E46-DF04-4E6F-8AC8-7105BFC3E417}"/>
              </a:ext>
            </a:extLst>
          </p:cNvPr>
          <p:cNvSpPr>
            <a:spLocks noGrp="1" noChangeArrowheads="1"/>
          </p:cNvSpPr>
          <p:nvPr>
            <p:ph idx="1"/>
          </p:nvPr>
        </p:nvSpPr>
        <p:spPr>
          <a:xfrm>
            <a:off x="4995863" y="1066800"/>
            <a:ext cx="3843337" cy="5257800"/>
          </a:xfrm>
        </p:spPr>
        <p:txBody>
          <a:bodyPr/>
          <a:lstStyle/>
          <a:p>
            <a:pPr>
              <a:spcBef>
                <a:spcPts val="600"/>
              </a:spcBef>
            </a:pPr>
            <a:r>
              <a:rPr lang="zh-CN" altLang="en-US">
                <a:ea typeface="宋体" panose="02010600030101010101" pitchFamily="2" charset="-122"/>
              </a:rPr>
              <a:t>文件系统缺点：</a:t>
            </a:r>
            <a:endParaRPr lang="en-US" altLang="zh-CN">
              <a:ea typeface="宋体" panose="02010600030101010101" pitchFamily="2" charset="-122"/>
            </a:endParaRPr>
          </a:p>
          <a:p>
            <a:pPr lvl="1">
              <a:spcBef>
                <a:spcPts val="600"/>
              </a:spcBef>
            </a:pPr>
            <a:r>
              <a:rPr lang="zh-CN" altLang="en-US">
                <a:ea typeface="宋体" panose="02010600030101010101" pitchFamily="2" charset="-122"/>
              </a:rPr>
              <a:t>数据与程序的独立性差</a:t>
            </a:r>
            <a:endParaRPr lang="en-US" altLang="zh-CN">
              <a:ea typeface="宋体" panose="02010600030101010101" pitchFamily="2" charset="-122"/>
            </a:endParaRPr>
          </a:p>
          <a:p>
            <a:pPr lvl="1">
              <a:spcBef>
                <a:spcPts val="600"/>
              </a:spcBef>
            </a:pPr>
            <a:r>
              <a:rPr lang="zh-CN" altLang="en-US">
                <a:ea typeface="宋体" panose="02010600030101010101" pitchFamily="2" charset="-122"/>
              </a:rPr>
              <a:t>数据的共享性差，冗余度大</a:t>
            </a:r>
          </a:p>
          <a:p>
            <a:pPr lvl="1">
              <a:spcBef>
                <a:spcPts val="600"/>
              </a:spcBef>
            </a:pPr>
            <a:r>
              <a:rPr lang="zh-CN" altLang="en-US">
                <a:ea typeface="宋体" panose="02010600030101010101" pitchFamily="2" charset="-122"/>
              </a:rPr>
              <a:t>数据的不一致性</a:t>
            </a:r>
          </a:p>
          <a:p>
            <a:pPr lvl="1"/>
            <a:r>
              <a:rPr lang="zh-CN" altLang="en-US">
                <a:ea typeface="宋体" panose="02010600030101010101" pitchFamily="2" charset="-122"/>
              </a:rPr>
              <a:t>数据查询困难</a:t>
            </a:r>
          </a:p>
          <a:p>
            <a:pPr lvl="2"/>
            <a:r>
              <a:rPr lang="zh-CN" altLang="en-US">
                <a:ea typeface="宋体" panose="02010600030101010101" pitchFamily="2" charset="-122"/>
              </a:rPr>
              <a:t>记录之间无联系</a:t>
            </a:r>
          </a:p>
          <a:p>
            <a:pPr lvl="2"/>
            <a:r>
              <a:rPr lang="zh-CN" altLang="en-US">
                <a:ea typeface="宋体" panose="02010600030101010101" pitchFamily="2" charset="-122"/>
              </a:rPr>
              <a:t>应用自己编程实现</a:t>
            </a:r>
          </a:p>
          <a:p>
            <a:pPr lvl="2"/>
            <a:r>
              <a:rPr lang="zh-CN" altLang="en-US">
                <a:ea typeface="宋体" panose="02010600030101010101" pitchFamily="2" charset="-122"/>
              </a:rPr>
              <a:t>对每个查询都重新编码</a:t>
            </a:r>
          </a:p>
          <a:p>
            <a:pPr lvl="1">
              <a:spcBef>
                <a:spcPts val="600"/>
              </a:spcBef>
            </a:pPr>
            <a:r>
              <a:rPr lang="zh-CN" altLang="en-US">
                <a:ea typeface="宋体" panose="02010600030101010101" pitchFamily="2" charset="-122"/>
              </a:rPr>
              <a:t>数据完整性难于维护</a:t>
            </a:r>
          </a:p>
          <a:p>
            <a:pPr>
              <a:spcBef>
                <a:spcPts val="600"/>
              </a:spcBef>
            </a:pPr>
            <a:endParaRPr lang="zh-CN" altLang="en-US" sz="320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FDB3A-8166-45DC-9DC6-9FBB478D9482}"/>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文件系统</a:t>
            </a:r>
            <a:r>
              <a:rPr lang="en-US" altLang="zh-CN">
                <a:effectLst>
                  <a:outerShdw blurRad="38100" dist="38100" dir="2700000" algn="tl">
                    <a:srgbClr val="C0C0C0"/>
                  </a:outerShdw>
                </a:effectLst>
                <a:ea typeface="宋体" pitchFamily="2" charset="-122"/>
              </a:rPr>
              <a:t>VS</a:t>
            </a:r>
            <a:r>
              <a:rPr lang="zh-CN" altLang="en-US">
                <a:effectLst>
                  <a:outerShdw blurRad="38100" dist="38100" dir="2700000" algn="tl">
                    <a:srgbClr val="C0C0C0"/>
                  </a:outerShdw>
                </a:effectLst>
                <a:ea typeface="宋体" pitchFamily="2" charset="-122"/>
              </a:rPr>
              <a:t>数据库系统</a:t>
            </a:r>
          </a:p>
        </p:txBody>
      </p:sp>
      <p:grpSp>
        <p:nvGrpSpPr>
          <p:cNvPr id="28675" name="Group 2">
            <a:extLst>
              <a:ext uri="{FF2B5EF4-FFF2-40B4-BE49-F238E27FC236}">
                <a16:creationId xmlns:a16="http://schemas.microsoft.com/office/drawing/2014/main" id="{0AC5557D-5BA0-4E6D-B975-0909E82A3ECF}"/>
              </a:ext>
            </a:extLst>
          </p:cNvPr>
          <p:cNvGrpSpPr>
            <a:grpSpLocks/>
          </p:cNvGrpSpPr>
          <p:nvPr/>
        </p:nvGrpSpPr>
        <p:grpSpPr bwMode="auto">
          <a:xfrm>
            <a:off x="485775" y="862013"/>
            <a:ext cx="8121650" cy="5270500"/>
            <a:chOff x="548" y="813"/>
            <a:chExt cx="5116" cy="3320"/>
          </a:xfrm>
        </p:grpSpPr>
        <p:sp>
          <p:nvSpPr>
            <p:cNvPr id="28676" name="Oval 3">
              <a:extLst>
                <a:ext uri="{FF2B5EF4-FFF2-40B4-BE49-F238E27FC236}">
                  <a16:creationId xmlns:a16="http://schemas.microsoft.com/office/drawing/2014/main" id="{B637AA64-1095-4FB9-8676-01D7A44F9CC7}"/>
                </a:ext>
              </a:extLst>
            </p:cNvPr>
            <p:cNvSpPr>
              <a:spLocks noChangeArrowheads="1"/>
            </p:cNvSpPr>
            <p:nvPr/>
          </p:nvSpPr>
          <p:spPr bwMode="auto">
            <a:xfrm>
              <a:off x="1584" y="1728"/>
              <a:ext cx="3024" cy="177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77" name="Oval 4">
              <a:extLst>
                <a:ext uri="{FF2B5EF4-FFF2-40B4-BE49-F238E27FC236}">
                  <a16:creationId xmlns:a16="http://schemas.microsoft.com/office/drawing/2014/main" id="{36AFAD18-0FA1-4A3B-8E2D-86963D1A372F}"/>
                </a:ext>
              </a:extLst>
            </p:cNvPr>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学号</a:t>
              </a:r>
            </a:p>
          </p:txBody>
        </p:sp>
        <p:sp>
          <p:nvSpPr>
            <p:cNvPr id="28678" name="Oval 5">
              <a:extLst>
                <a:ext uri="{FF2B5EF4-FFF2-40B4-BE49-F238E27FC236}">
                  <a16:creationId xmlns:a16="http://schemas.microsoft.com/office/drawing/2014/main" id="{12CC841D-E5F4-491E-ADE1-9952F420C31B}"/>
                </a:ext>
              </a:extLst>
            </p:cNvPr>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姓名</a:t>
              </a:r>
            </a:p>
          </p:txBody>
        </p:sp>
        <p:sp>
          <p:nvSpPr>
            <p:cNvPr id="28679" name="Oval 6">
              <a:extLst>
                <a:ext uri="{FF2B5EF4-FFF2-40B4-BE49-F238E27FC236}">
                  <a16:creationId xmlns:a16="http://schemas.microsoft.com/office/drawing/2014/main" id="{D99FFB0B-D17B-4436-952B-6932E37F0A75}"/>
                </a:ext>
              </a:extLst>
            </p:cNvPr>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性别</a:t>
              </a:r>
            </a:p>
          </p:txBody>
        </p:sp>
        <p:sp>
          <p:nvSpPr>
            <p:cNvPr id="28680" name="Oval 7">
              <a:extLst>
                <a:ext uri="{FF2B5EF4-FFF2-40B4-BE49-F238E27FC236}">
                  <a16:creationId xmlns:a16="http://schemas.microsoft.com/office/drawing/2014/main" id="{09AC4843-B0E4-48EA-9A7E-66EE940EBF61}"/>
                </a:ext>
              </a:extLst>
            </p:cNvPr>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系别</a:t>
              </a:r>
            </a:p>
          </p:txBody>
        </p:sp>
        <p:sp>
          <p:nvSpPr>
            <p:cNvPr id="28681" name="Oval 8">
              <a:extLst>
                <a:ext uri="{FF2B5EF4-FFF2-40B4-BE49-F238E27FC236}">
                  <a16:creationId xmlns:a16="http://schemas.microsoft.com/office/drawing/2014/main" id="{AE389BB5-A679-41A6-9461-E398089AB2E2}"/>
                </a:ext>
              </a:extLst>
            </p:cNvPr>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年龄</a:t>
              </a:r>
            </a:p>
          </p:txBody>
        </p:sp>
        <p:sp>
          <p:nvSpPr>
            <p:cNvPr id="28682" name="Oval 9">
              <a:extLst>
                <a:ext uri="{FF2B5EF4-FFF2-40B4-BE49-F238E27FC236}">
                  <a16:creationId xmlns:a16="http://schemas.microsoft.com/office/drawing/2014/main" id="{5629616E-8A37-458E-8338-770EE3C25FC0}"/>
                </a:ext>
              </a:extLst>
            </p:cNvPr>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住址</a:t>
              </a:r>
            </a:p>
          </p:txBody>
        </p:sp>
        <p:sp>
          <p:nvSpPr>
            <p:cNvPr id="28683" name="Oval 10">
              <a:extLst>
                <a:ext uri="{FF2B5EF4-FFF2-40B4-BE49-F238E27FC236}">
                  <a16:creationId xmlns:a16="http://schemas.microsoft.com/office/drawing/2014/main" id="{411EDC65-7B7C-4001-BB9B-84DFD9621570}"/>
                </a:ext>
              </a:extLst>
            </p:cNvPr>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出身</a:t>
              </a:r>
            </a:p>
          </p:txBody>
        </p:sp>
        <p:sp>
          <p:nvSpPr>
            <p:cNvPr id="28684" name="Oval 11">
              <a:extLst>
                <a:ext uri="{FF2B5EF4-FFF2-40B4-BE49-F238E27FC236}">
                  <a16:creationId xmlns:a16="http://schemas.microsoft.com/office/drawing/2014/main" id="{A79624BE-A294-43E9-9FDD-3EB4D1E0AC7A}"/>
                </a:ext>
              </a:extLst>
            </p:cNvPr>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学位</a:t>
              </a:r>
            </a:p>
          </p:txBody>
        </p:sp>
        <p:sp>
          <p:nvSpPr>
            <p:cNvPr id="28685" name="Oval 12">
              <a:extLst>
                <a:ext uri="{FF2B5EF4-FFF2-40B4-BE49-F238E27FC236}">
                  <a16:creationId xmlns:a16="http://schemas.microsoft.com/office/drawing/2014/main" id="{887C9263-EDC0-46EF-8084-CF77C6DF825E}"/>
                </a:ext>
              </a:extLst>
            </p:cNvPr>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学分</a:t>
              </a:r>
            </a:p>
          </p:txBody>
        </p:sp>
        <p:sp>
          <p:nvSpPr>
            <p:cNvPr id="28686" name="Oval 13">
              <a:extLst>
                <a:ext uri="{FF2B5EF4-FFF2-40B4-BE49-F238E27FC236}">
                  <a16:creationId xmlns:a16="http://schemas.microsoft.com/office/drawing/2014/main" id="{50B04943-37CF-47E8-9F14-6157FC727588}"/>
                </a:ext>
              </a:extLst>
            </p:cNvPr>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a:ea typeface="华文新魏" panose="02010800040101010101" pitchFamily="2" charset="-122"/>
                </a:rPr>
                <a:t>补贴</a:t>
              </a:r>
            </a:p>
          </p:txBody>
        </p:sp>
        <p:sp>
          <p:nvSpPr>
            <p:cNvPr id="28687" name="Freeform 14">
              <a:extLst>
                <a:ext uri="{FF2B5EF4-FFF2-40B4-BE49-F238E27FC236}">
                  <a16:creationId xmlns:a16="http://schemas.microsoft.com/office/drawing/2014/main" id="{15AD84B5-977B-452F-9380-2794508806AE}"/>
                </a:ext>
              </a:extLst>
            </p:cNvPr>
            <p:cNvSpPr>
              <a:spLocks/>
            </p:cNvSpPr>
            <p:nvPr/>
          </p:nvSpPr>
          <p:spPr bwMode="auto">
            <a:xfrm>
              <a:off x="2367" y="1790"/>
              <a:ext cx="3297" cy="1650"/>
            </a:xfrm>
            <a:custGeom>
              <a:avLst/>
              <a:gdLst>
                <a:gd name="T0" fmla="*/ 3659 w 3212"/>
                <a:gd name="T1" fmla="*/ 1627 h 1650"/>
                <a:gd name="T2" fmla="*/ 3462 w 3212"/>
                <a:gd name="T3" fmla="*/ 1650 h 1650"/>
                <a:gd name="T4" fmla="*/ 3140 w 3212"/>
                <a:gd name="T5" fmla="*/ 1627 h 1650"/>
                <a:gd name="T6" fmla="*/ 2975 w 3212"/>
                <a:gd name="T7" fmla="*/ 1579 h 1650"/>
                <a:gd name="T8" fmla="*/ 2803 w 3212"/>
                <a:gd name="T9" fmla="*/ 1508 h 1650"/>
                <a:gd name="T10" fmla="*/ 2420 w 3212"/>
                <a:gd name="T11" fmla="*/ 1335 h 1650"/>
                <a:gd name="T12" fmla="*/ 2360 w 3212"/>
                <a:gd name="T13" fmla="*/ 1279 h 1650"/>
                <a:gd name="T14" fmla="*/ 2144 w 3212"/>
                <a:gd name="T15" fmla="*/ 1074 h 1650"/>
                <a:gd name="T16" fmla="*/ 1994 w 3212"/>
                <a:gd name="T17" fmla="*/ 1035 h 1650"/>
                <a:gd name="T18" fmla="*/ 1330 w 3212"/>
                <a:gd name="T19" fmla="*/ 1027 h 1650"/>
                <a:gd name="T20" fmla="*/ 671 w 3212"/>
                <a:gd name="T21" fmla="*/ 995 h 1650"/>
                <a:gd name="T22" fmla="*/ 227 w 3212"/>
                <a:gd name="T23" fmla="*/ 909 h 1650"/>
                <a:gd name="T24" fmla="*/ 146 w 3212"/>
                <a:gd name="T25" fmla="*/ 869 h 1650"/>
                <a:gd name="T26" fmla="*/ 16 w 3212"/>
                <a:gd name="T27" fmla="*/ 751 h 1650"/>
                <a:gd name="T28" fmla="*/ 16 w 3212"/>
                <a:gd name="T29" fmla="*/ 546 h 1650"/>
                <a:gd name="T30" fmla="*/ 167 w 3212"/>
                <a:gd name="T31" fmla="*/ 175 h 1650"/>
                <a:gd name="T32" fmla="*/ 372 w 3212"/>
                <a:gd name="T33" fmla="*/ 41 h 1650"/>
                <a:gd name="T34" fmla="*/ 648 w 3212"/>
                <a:gd name="T35" fmla="*/ 25 h 1650"/>
                <a:gd name="T36" fmla="*/ 721 w 3212"/>
                <a:gd name="T37" fmla="*/ 41 h 1650"/>
                <a:gd name="T38" fmla="*/ 754 w 3212"/>
                <a:gd name="T39" fmla="*/ 48 h 1650"/>
                <a:gd name="T40" fmla="*/ 827 w 3212"/>
                <a:gd name="T41" fmla="*/ 64 h 1650"/>
                <a:gd name="T42" fmla="*/ 984 w 3212"/>
                <a:gd name="T43" fmla="*/ 143 h 1650"/>
                <a:gd name="T44" fmla="*/ 1115 w 3212"/>
                <a:gd name="T45" fmla="*/ 285 h 1650"/>
                <a:gd name="T46" fmla="*/ 1415 w 3212"/>
                <a:gd name="T47" fmla="*/ 514 h 1650"/>
                <a:gd name="T48" fmla="*/ 1509 w 3212"/>
                <a:gd name="T49" fmla="*/ 546 h 1650"/>
                <a:gd name="T50" fmla="*/ 1668 w 3212"/>
                <a:gd name="T51" fmla="*/ 577 h 1650"/>
                <a:gd name="T52" fmla="*/ 1810 w 3212"/>
                <a:gd name="T53" fmla="*/ 593 h 1650"/>
                <a:gd name="T54" fmla="*/ 2033 w 3212"/>
                <a:gd name="T55" fmla="*/ 577 h 1650"/>
                <a:gd name="T56" fmla="*/ 2133 w 3212"/>
                <a:gd name="T57" fmla="*/ 546 h 1650"/>
                <a:gd name="T58" fmla="*/ 2695 w 3212"/>
                <a:gd name="T59" fmla="*/ 325 h 1650"/>
                <a:gd name="T60" fmla="*/ 3415 w 3212"/>
                <a:gd name="T61" fmla="*/ 348 h 1650"/>
                <a:gd name="T62" fmla="*/ 3498 w 3212"/>
                <a:gd name="T63" fmla="*/ 372 h 1650"/>
                <a:gd name="T64" fmla="*/ 3812 w 3212"/>
                <a:gd name="T65" fmla="*/ 459 h 1650"/>
                <a:gd name="T66" fmla="*/ 4050 w 3212"/>
                <a:gd name="T67" fmla="*/ 506 h 1650"/>
                <a:gd name="T68" fmla="*/ 4373 w 3212"/>
                <a:gd name="T69" fmla="*/ 617 h 1650"/>
                <a:gd name="T70" fmla="*/ 4543 w 3212"/>
                <a:gd name="T71" fmla="*/ 695 h 1650"/>
                <a:gd name="T72" fmla="*/ 4698 w 3212"/>
                <a:gd name="T73" fmla="*/ 814 h 1650"/>
                <a:gd name="T74" fmla="*/ 4771 w 3212"/>
                <a:gd name="T75" fmla="*/ 861 h 1650"/>
                <a:gd name="T76" fmla="*/ 4877 w 3212"/>
                <a:gd name="T77" fmla="*/ 1074 h 1650"/>
                <a:gd name="T78" fmla="*/ 4866 w 3212"/>
                <a:gd name="T79" fmla="*/ 1374 h 1650"/>
                <a:gd name="T80" fmla="*/ 4745 w 3212"/>
                <a:gd name="T81" fmla="*/ 1477 h 1650"/>
                <a:gd name="T82" fmla="*/ 4241 w 3212"/>
                <a:gd name="T83" fmla="*/ 1563 h 1650"/>
                <a:gd name="T84" fmla="*/ 3871 w 3212"/>
                <a:gd name="T85" fmla="*/ 1595 h 1650"/>
                <a:gd name="T86" fmla="*/ 3659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cap="flat" cmpd="sng">
              <a:solidFill>
                <a:srgbClr val="800080"/>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8" name="Rectangle 15">
              <a:extLst>
                <a:ext uri="{FF2B5EF4-FFF2-40B4-BE49-F238E27FC236}">
                  <a16:creationId xmlns:a16="http://schemas.microsoft.com/office/drawing/2014/main" id="{3C2BCFF3-4D01-41CD-B855-E81D44A26C2C}"/>
                </a:ext>
              </a:extLst>
            </p:cNvPr>
            <p:cNvSpPr>
              <a:spLocks noChangeArrowheads="1"/>
            </p:cNvSpPr>
            <p:nvPr/>
          </p:nvSpPr>
          <p:spPr bwMode="auto">
            <a:xfrm>
              <a:off x="4608" y="2880"/>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3200">
                  <a:ea typeface="隶书" panose="02010509060101010101" pitchFamily="49" charset="-122"/>
                </a:rPr>
                <a:t>学籍科</a:t>
              </a:r>
            </a:p>
          </p:txBody>
        </p:sp>
        <p:pic>
          <p:nvPicPr>
            <p:cNvPr id="28689" name="Picture 16" descr="j0211470">
              <a:extLst>
                <a:ext uri="{FF2B5EF4-FFF2-40B4-BE49-F238E27FC236}">
                  <a16:creationId xmlns:a16="http://schemas.microsoft.com/office/drawing/2014/main" id="{5C7242CA-40D3-489B-A81F-B118F394A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800" y="249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0" name="Rectangle 17">
              <a:extLst>
                <a:ext uri="{FF2B5EF4-FFF2-40B4-BE49-F238E27FC236}">
                  <a16:creationId xmlns:a16="http://schemas.microsoft.com/office/drawing/2014/main" id="{1D38A4A2-6E98-47FB-ACAB-2259B4332AD8}"/>
                </a:ext>
              </a:extLst>
            </p:cNvPr>
            <p:cNvSpPr>
              <a:spLocks noChangeArrowheads="1"/>
            </p:cNvSpPr>
            <p:nvPr/>
          </p:nvSpPr>
          <p:spPr bwMode="auto">
            <a:xfrm>
              <a:off x="1200" y="3552"/>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3200">
                  <a:ea typeface="隶书" panose="02010509060101010101" pitchFamily="49" charset="-122"/>
                </a:rPr>
                <a:t>房产科</a:t>
              </a:r>
            </a:p>
          </p:txBody>
        </p:sp>
        <p:pic>
          <p:nvPicPr>
            <p:cNvPr id="28691" name="Picture 18" descr="j0211470">
              <a:extLst>
                <a:ext uri="{FF2B5EF4-FFF2-40B4-BE49-F238E27FC236}">
                  <a16:creationId xmlns:a16="http://schemas.microsoft.com/office/drawing/2014/main" id="{6AAD20E8-6FEA-4E3C-ACF6-62694170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392" y="3168"/>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2" name="Rectangle 19">
              <a:extLst>
                <a:ext uri="{FF2B5EF4-FFF2-40B4-BE49-F238E27FC236}">
                  <a16:creationId xmlns:a16="http://schemas.microsoft.com/office/drawing/2014/main" id="{2B56EF6A-EF77-407D-AAE4-CA6F8CB18EC2}"/>
                </a:ext>
              </a:extLst>
            </p:cNvPr>
            <p:cNvSpPr>
              <a:spLocks noChangeArrowheads="1"/>
            </p:cNvSpPr>
            <p:nvPr/>
          </p:nvSpPr>
          <p:spPr bwMode="auto">
            <a:xfrm>
              <a:off x="3504" y="1248"/>
              <a:ext cx="912"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3200">
                  <a:ea typeface="隶书" panose="02010509060101010101" pitchFamily="49" charset="-122"/>
                </a:rPr>
                <a:t>人事科</a:t>
              </a:r>
            </a:p>
          </p:txBody>
        </p:sp>
        <p:pic>
          <p:nvPicPr>
            <p:cNvPr id="28693" name="Picture 20" descr="j0211470">
              <a:extLst>
                <a:ext uri="{FF2B5EF4-FFF2-40B4-BE49-F238E27FC236}">
                  <a16:creationId xmlns:a16="http://schemas.microsoft.com/office/drawing/2014/main" id="{934FD484-6F5B-44C0-A980-C98CB3215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696" y="86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4" name="Freeform 21">
              <a:extLst>
                <a:ext uri="{FF2B5EF4-FFF2-40B4-BE49-F238E27FC236}">
                  <a16:creationId xmlns:a16="http://schemas.microsoft.com/office/drawing/2014/main" id="{56FAEA6D-44E2-4BBF-9268-83E7B88A4E41}"/>
                </a:ext>
              </a:extLst>
            </p:cNvPr>
            <p:cNvSpPr>
              <a:spLocks/>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cap="flat" cmpd="sng">
              <a:solidFill>
                <a:srgbClr val="3366FF"/>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5" name="Rectangle 22">
              <a:extLst>
                <a:ext uri="{FF2B5EF4-FFF2-40B4-BE49-F238E27FC236}">
                  <a16:creationId xmlns:a16="http://schemas.microsoft.com/office/drawing/2014/main" id="{D71EE715-5CE1-4B6B-9264-84CF6307905E}"/>
                </a:ext>
              </a:extLst>
            </p:cNvPr>
            <p:cNvSpPr>
              <a:spLocks noChangeArrowheads="1"/>
            </p:cNvSpPr>
            <p:nvPr/>
          </p:nvSpPr>
          <p:spPr bwMode="auto">
            <a:xfrm>
              <a:off x="672" y="1728"/>
              <a:ext cx="91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3200">
                  <a:ea typeface="隶书" panose="02010509060101010101" pitchFamily="49" charset="-122"/>
                </a:rPr>
                <a:t>劳资科</a:t>
              </a:r>
            </a:p>
          </p:txBody>
        </p:sp>
        <p:pic>
          <p:nvPicPr>
            <p:cNvPr id="28696" name="Picture 23" descr="j0211470">
              <a:extLst>
                <a:ext uri="{FF2B5EF4-FFF2-40B4-BE49-F238E27FC236}">
                  <a16:creationId xmlns:a16="http://schemas.microsoft.com/office/drawing/2014/main" id="{F362B22A-13DF-47BE-8E72-BAB75557A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64" y="13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7" name="Freeform 24">
              <a:extLst>
                <a:ext uri="{FF2B5EF4-FFF2-40B4-BE49-F238E27FC236}">
                  <a16:creationId xmlns:a16="http://schemas.microsoft.com/office/drawing/2014/main" id="{EAF7C9D8-6962-40DE-839C-6C688476F64C}"/>
                </a:ext>
              </a:extLst>
            </p:cNvPr>
            <p:cNvSpPr>
              <a:spLocks/>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cap="flat" cmpd="sng">
              <a:solidFill>
                <a:srgbClr val="808000"/>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8" name="Freeform 25">
              <a:extLst>
                <a:ext uri="{FF2B5EF4-FFF2-40B4-BE49-F238E27FC236}">
                  <a16:creationId xmlns:a16="http://schemas.microsoft.com/office/drawing/2014/main" id="{78526231-5734-44CB-9EA7-D9721EF89980}"/>
                </a:ext>
              </a:extLst>
            </p:cNvPr>
            <p:cNvSpPr>
              <a:spLocks/>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cap="flat" cmpd="sng">
              <a:solidFill>
                <a:srgbClr val="FF00FF"/>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A4E52-E440-4A8F-B12C-198F1435D02F}"/>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文件系统</a:t>
            </a:r>
            <a:r>
              <a:rPr lang="en-US" altLang="zh-CN">
                <a:effectLst>
                  <a:outerShdw blurRad="38100" dist="38100" dir="2700000" algn="tl">
                    <a:srgbClr val="C0C0C0"/>
                  </a:outerShdw>
                </a:effectLst>
                <a:ea typeface="宋体" pitchFamily="2" charset="-122"/>
              </a:rPr>
              <a:t>VS</a:t>
            </a:r>
            <a:r>
              <a:rPr lang="zh-CN" altLang="en-US">
                <a:effectLst>
                  <a:outerShdw blurRad="38100" dist="38100" dir="2700000" algn="tl">
                    <a:srgbClr val="C0C0C0"/>
                  </a:outerShdw>
                </a:effectLst>
                <a:ea typeface="宋体" pitchFamily="2" charset="-122"/>
              </a:rPr>
              <a:t>数据库系统</a:t>
            </a:r>
          </a:p>
        </p:txBody>
      </p:sp>
      <p:sp>
        <p:nvSpPr>
          <p:cNvPr id="29699" name="内容占位符 2">
            <a:extLst>
              <a:ext uri="{FF2B5EF4-FFF2-40B4-BE49-F238E27FC236}">
                <a16:creationId xmlns:a16="http://schemas.microsoft.com/office/drawing/2014/main" id="{CAD74FAF-C134-4DF0-B304-251943115D7C}"/>
              </a:ext>
            </a:extLst>
          </p:cNvPr>
          <p:cNvSpPr>
            <a:spLocks noGrp="1" noChangeArrowheads="1"/>
          </p:cNvSpPr>
          <p:nvPr>
            <p:ph idx="1"/>
          </p:nvPr>
        </p:nvSpPr>
        <p:spPr/>
        <p:txBody>
          <a:bodyPr/>
          <a:lstStyle/>
          <a:p>
            <a:pPr>
              <a:spcBef>
                <a:spcPts val="600"/>
              </a:spcBef>
            </a:pPr>
            <a:r>
              <a:rPr lang="zh-CN" altLang="en-US" sz="2600">
                <a:ea typeface="宋体" panose="02010600030101010101" pitchFamily="2" charset="-122"/>
              </a:rPr>
              <a:t>相对文件系统，数据库具有以下优点：</a:t>
            </a:r>
            <a:endParaRPr lang="en-US" altLang="zh-CN" sz="2600">
              <a:ea typeface="宋体" panose="02010600030101010101" pitchFamily="2" charset="-122"/>
            </a:endParaRPr>
          </a:p>
          <a:p>
            <a:pPr lvl="1">
              <a:spcBef>
                <a:spcPts val="600"/>
              </a:spcBef>
            </a:pPr>
            <a:r>
              <a:rPr lang="zh-CN" altLang="en-US" sz="2200">
                <a:ea typeface="宋体" panose="02010600030101010101" pitchFamily="2" charset="-122"/>
              </a:rPr>
              <a:t>面向全组织的复杂的数据结构</a:t>
            </a:r>
            <a:endParaRPr lang="en-US" altLang="zh-CN" sz="2200">
              <a:ea typeface="宋体" panose="02010600030101010101" pitchFamily="2" charset="-122"/>
            </a:endParaRPr>
          </a:p>
          <a:p>
            <a:pPr lvl="2">
              <a:spcBef>
                <a:spcPts val="600"/>
              </a:spcBef>
            </a:pPr>
            <a:r>
              <a:rPr lang="zh-CN" altLang="en-US" sz="1900">
                <a:ea typeface="宋体" panose="02010600030101010101" pitchFamily="2" charset="-122"/>
              </a:rPr>
              <a:t>支持全企业的所有应用而不是某一个应用</a:t>
            </a:r>
          </a:p>
          <a:p>
            <a:pPr lvl="2">
              <a:spcBef>
                <a:spcPts val="600"/>
              </a:spcBef>
            </a:pPr>
            <a:r>
              <a:rPr lang="zh-CN" altLang="en-US" sz="1900">
                <a:ea typeface="宋体" panose="02010600030101010101" pitchFamily="2" charset="-122"/>
              </a:rPr>
              <a:t>数据反映了客观事物间的本质联系，而不是着眼于面向某个应用，是有结构的数据。这是数据库系统的主要特征之一，与文件系统的根本差别</a:t>
            </a:r>
            <a:endParaRPr lang="en-US" altLang="zh-CN" sz="1900">
              <a:ea typeface="宋体" panose="02010600030101010101" pitchFamily="2" charset="-122"/>
            </a:endParaRPr>
          </a:p>
          <a:p>
            <a:pPr lvl="1">
              <a:spcBef>
                <a:spcPts val="600"/>
              </a:spcBef>
            </a:pPr>
            <a:r>
              <a:rPr lang="zh-CN" altLang="en-US" sz="2200">
                <a:ea typeface="宋体" panose="02010600030101010101" pitchFamily="2" charset="-122"/>
              </a:rPr>
              <a:t>数据的冗余度小，易扩充</a:t>
            </a:r>
          </a:p>
          <a:p>
            <a:pPr lvl="1">
              <a:spcBef>
                <a:spcPts val="600"/>
              </a:spcBef>
            </a:pPr>
            <a:r>
              <a:rPr lang="zh-CN" altLang="en-US" sz="2200">
                <a:ea typeface="宋体" panose="02010600030101010101" pitchFamily="2" charset="-122"/>
              </a:rPr>
              <a:t>具有较高的数据和程序的独立性</a:t>
            </a:r>
            <a:endParaRPr lang="en-US" altLang="zh-CN" sz="2200">
              <a:ea typeface="宋体" panose="02010600030101010101" pitchFamily="2" charset="-122"/>
            </a:endParaRPr>
          </a:p>
          <a:p>
            <a:pPr lvl="2">
              <a:spcBef>
                <a:spcPts val="600"/>
              </a:spcBef>
            </a:pPr>
            <a:r>
              <a:rPr lang="zh-CN" altLang="en-US" sz="1900">
                <a:ea typeface="宋体" panose="02010600030101010101" pitchFamily="2" charset="-122"/>
              </a:rPr>
              <a:t>把数据库的定义和描述从应用程序中分离出去</a:t>
            </a:r>
          </a:p>
          <a:p>
            <a:pPr lvl="2">
              <a:spcBef>
                <a:spcPts val="600"/>
              </a:spcBef>
            </a:pPr>
            <a:r>
              <a:rPr lang="zh-CN" altLang="en-US" sz="1900">
                <a:ea typeface="宋体" panose="02010600030101010101" pitchFamily="2" charset="-122"/>
              </a:rPr>
              <a:t>数据描述是分级的（全局逻辑、局部逻辑、存储）</a:t>
            </a:r>
          </a:p>
          <a:p>
            <a:pPr lvl="2">
              <a:spcBef>
                <a:spcPts val="600"/>
              </a:spcBef>
            </a:pPr>
            <a:r>
              <a:rPr lang="zh-CN" altLang="en-US" sz="1900">
                <a:ea typeface="宋体" panose="02010600030101010101" pitchFamily="2" charset="-122"/>
              </a:rPr>
              <a:t>数据的存取由系统管理，用户不必考虑存取路径等细节，从而简化了应用程序</a:t>
            </a:r>
          </a:p>
          <a:p>
            <a:pPr lvl="1">
              <a:spcBef>
                <a:spcPts val="600"/>
              </a:spcBef>
            </a:pPr>
            <a:r>
              <a:rPr lang="zh-CN" altLang="en-US" sz="2200">
                <a:ea typeface="宋体" panose="02010600030101010101" pitchFamily="2" charset="-122"/>
              </a:rPr>
              <a:t>统一的数据控制功能，数据共享程度高：安全性控制、完整性控制、并发控制、恢复控制</a:t>
            </a:r>
          </a:p>
          <a:p>
            <a:pPr lvl="1">
              <a:spcBef>
                <a:spcPts val="600"/>
              </a:spcBef>
            </a:pPr>
            <a:endParaRPr lang="zh-CN" altLang="en-US" sz="220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CE103DB2-84FE-49A1-B1B4-B7BB0243959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Example</a:t>
            </a:r>
            <a:endParaRPr lang="zh-CN" altLang="en-US">
              <a:effectLst>
                <a:outerShdw blurRad="38100" dist="38100" dir="2700000" algn="tl">
                  <a:srgbClr val="C0C0C0"/>
                </a:outerShdw>
              </a:effectLst>
              <a:ea typeface="宋体" pitchFamily="2" charset="-122"/>
            </a:endParaRPr>
          </a:p>
        </p:txBody>
      </p:sp>
      <p:sp>
        <p:nvSpPr>
          <p:cNvPr id="30723" name="Rectangle 3">
            <a:extLst>
              <a:ext uri="{FF2B5EF4-FFF2-40B4-BE49-F238E27FC236}">
                <a16:creationId xmlns:a16="http://schemas.microsoft.com/office/drawing/2014/main" id="{706EA253-2E6F-4BFE-B7CD-036F3281BF2A}"/>
              </a:ext>
            </a:extLst>
          </p:cNvPr>
          <p:cNvSpPr>
            <a:spLocks noGrp="1" noChangeArrowheads="1"/>
          </p:cNvSpPr>
          <p:nvPr>
            <p:ph idx="1"/>
          </p:nvPr>
        </p:nvSpPr>
        <p:spPr/>
        <p:txBody>
          <a:bodyPr/>
          <a:lstStyle/>
          <a:p>
            <a:pPr>
              <a:buFont typeface="Wingdings" panose="05000000000000000000" pitchFamily="2" charset="2"/>
              <a:buNone/>
            </a:pPr>
            <a:r>
              <a:rPr lang="zh-CN" altLang="en-US">
                <a:ea typeface="宋体" panose="02010600030101010101" pitchFamily="2" charset="-122"/>
              </a:rPr>
              <a:t>	</a:t>
            </a:r>
            <a:r>
              <a:rPr lang="en-US" altLang="zh-CN" sz="2400">
                <a:latin typeface="华文新魏" panose="02010800040101010101" pitchFamily="2" charset="-122"/>
                <a:ea typeface="华文新魏" panose="02010800040101010101" pitchFamily="2" charset="-122"/>
              </a:rPr>
              <a:t>S(SNO, SNAME, STATUS, CITY)</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P(PNO, PNAME, COLOR, WEIGHT, CITY)</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J(JNO, JNAME,CITY)</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SPJ(SNO, PNO, JNO, QTY)</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S</a:t>
            </a:r>
            <a:r>
              <a:rPr lang="zh-CN" altLang="en-US" sz="2400">
                <a:latin typeface="华文新魏" panose="02010800040101010101" pitchFamily="2" charset="-122"/>
                <a:ea typeface="华文新魏" panose="02010800040101010101" pitchFamily="2" charset="-122"/>
              </a:rPr>
              <a:t>表示供应商，各属性依次为供应商号，供应商名，供应商状态值，供应商所在城市；</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P</a:t>
            </a:r>
            <a:r>
              <a:rPr lang="zh-CN" altLang="en-US" sz="2400">
                <a:latin typeface="华文新魏" panose="02010800040101010101" pitchFamily="2" charset="-122"/>
                <a:ea typeface="华文新魏" panose="02010800040101010101" pitchFamily="2" charset="-122"/>
              </a:rPr>
              <a:t>表示零件，各属性依次为零件号，零件名，零件颜色，零件重量，零件存放的城市；</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J</a:t>
            </a:r>
            <a:r>
              <a:rPr lang="zh-CN" altLang="en-US" sz="2400">
                <a:latin typeface="华文新魏" panose="02010800040101010101" pitchFamily="2" charset="-122"/>
                <a:ea typeface="华文新魏" panose="02010800040101010101" pitchFamily="2" charset="-122"/>
              </a:rPr>
              <a:t>表示工程，各属性依次为工程号，工程名，工程所在城市；</a:t>
            </a:r>
          </a:p>
          <a:p>
            <a:pPr>
              <a:buFont typeface="Wingdings" panose="05000000000000000000" pitchFamily="2" charset="2"/>
              <a:buNone/>
            </a:pPr>
            <a:r>
              <a:rPr lang="en-US" altLang="zh-CN" sz="2400">
                <a:latin typeface="华文新魏" panose="02010800040101010101" pitchFamily="2" charset="-122"/>
                <a:ea typeface="华文新魏" panose="02010800040101010101" pitchFamily="2" charset="-122"/>
              </a:rPr>
              <a:t>	SPJ</a:t>
            </a:r>
            <a:r>
              <a:rPr lang="zh-CN" altLang="en-US" sz="2400">
                <a:latin typeface="华文新魏" panose="02010800040101010101" pitchFamily="2" charset="-122"/>
                <a:ea typeface="华文新魏" panose="02010800040101010101" pitchFamily="2" charset="-122"/>
              </a:rPr>
              <a:t>表示供货关系，各属性依次为供应商号，零件号，工程号，供货数量。</a:t>
            </a:r>
          </a:p>
        </p:txBody>
      </p:sp>
      <p:grpSp>
        <p:nvGrpSpPr>
          <p:cNvPr id="30724" name="Group 4">
            <a:extLst>
              <a:ext uri="{FF2B5EF4-FFF2-40B4-BE49-F238E27FC236}">
                <a16:creationId xmlns:a16="http://schemas.microsoft.com/office/drawing/2014/main" id="{39CC912E-BD4C-4FD5-9375-3F4D7F6F37BA}"/>
              </a:ext>
            </a:extLst>
          </p:cNvPr>
          <p:cNvGrpSpPr>
            <a:grpSpLocks/>
          </p:cNvGrpSpPr>
          <p:nvPr/>
        </p:nvGrpSpPr>
        <p:grpSpPr bwMode="auto">
          <a:xfrm>
            <a:off x="5310188" y="646113"/>
            <a:ext cx="3663950" cy="2287587"/>
            <a:chOff x="308" y="2400"/>
            <a:chExt cx="2308" cy="1441"/>
          </a:xfrm>
        </p:grpSpPr>
        <p:sp>
          <p:nvSpPr>
            <p:cNvPr id="30725" name="Text Box 5">
              <a:extLst>
                <a:ext uri="{FF2B5EF4-FFF2-40B4-BE49-F238E27FC236}">
                  <a16:creationId xmlns:a16="http://schemas.microsoft.com/office/drawing/2014/main" id="{7834F9DD-E04C-489D-B473-79EB8304177D}"/>
                </a:ext>
              </a:extLst>
            </p:cNvPr>
            <p:cNvSpPr txBox="1">
              <a:spLocks noChangeArrowheads="1"/>
            </p:cNvSpPr>
            <p:nvPr/>
          </p:nvSpPr>
          <p:spPr bwMode="auto">
            <a:xfrm>
              <a:off x="308" y="2629"/>
              <a:ext cx="604" cy="252"/>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2000" b="1">
                  <a:latin typeface="Times New Roman" panose="02020603050405020304" pitchFamily="18" charset="0"/>
                  <a:ea typeface="楷体_GB2312" pitchFamily="49" charset="-122"/>
                </a:rPr>
                <a:t>供应商</a:t>
              </a:r>
              <a:endParaRPr kumimoji="0" lang="zh-CN" altLang="en-US" sz="2000">
                <a:latin typeface="Times New Roman" panose="02020603050405020304" pitchFamily="18" charset="0"/>
                <a:ea typeface="宋体" panose="02010600030101010101" pitchFamily="2" charset="-122"/>
              </a:endParaRPr>
            </a:p>
          </p:txBody>
        </p:sp>
        <p:sp>
          <p:nvSpPr>
            <p:cNvPr id="30726" name="Text Box 6">
              <a:extLst>
                <a:ext uri="{FF2B5EF4-FFF2-40B4-BE49-F238E27FC236}">
                  <a16:creationId xmlns:a16="http://schemas.microsoft.com/office/drawing/2014/main" id="{160822F2-E548-49DD-BE29-274C95A69BB2}"/>
                </a:ext>
              </a:extLst>
            </p:cNvPr>
            <p:cNvSpPr txBox="1">
              <a:spLocks noChangeArrowheads="1"/>
            </p:cNvSpPr>
            <p:nvPr/>
          </p:nvSpPr>
          <p:spPr bwMode="auto">
            <a:xfrm>
              <a:off x="2175" y="2677"/>
              <a:ext cx="441" cy="252"/>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2000" b="1">
                  <a:latin typeface="Times New Roman" panose="02020603050405020304" pitchFamily="18" charset="0"/>
                  <a:ea typeface="楷体_GB2312" pitchFamily="49" charset="-122"/>
                </a:rPr>
                <a:t>项目</a:t>
              </a:r>
              <a:endParaRPr kumimoji="0" lang="zh-CN" altLang="en-US" sz="2000">
                <a:latin typeface="Times New Roman" panose="02020603050405020304" pitchFamily="18" charset="0"/>
                <a:ea typeface="宋体" panose="02010600030101010101" pitchFamily="2" charset="-122"/>
              </a:endParaRPr>
            </a:p>
          </p:txBody>
        </p:sp>
        <p:sp>
          <p:nvSpPr>
            <p:cNvPr id="30727" name="Text Box 7">
              <a:extLst>
                <a:ext uri="{FF2B5EF4-FFF2-40B4-BE49-F238E27FC236}">
                  <a16:creationId xmlns:a16="http://schemas.microsoft.com/office/drawing/2014/main" id="{8CDC0F1B-3011-4D66-A244-695036F80570}"/>
                </a:ext>
              </a:extLst>
            </p:cNvPr>
            <p:cNvSpPr txBox="1">
              <a:spLocks noChangeArrowheads="1"/>
            </p:cNvSpPr>
            <p:nvPr/>
          </p:nvSpPr>
          <p:spPr bwMode="auto">
            <a:xfrm>
              <a:off x="1311" y="3589"/>
              <a:ext cx="441" cy="252"/>
            </a:xfrm>
            <a:prstGeom prst="rect">
              <a:avLst/>
            </a:prstGeom>
            <a:solidFill>
              <a:srgbClr val="33CCC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2000" b="1">
                  <a:latin typeface="Times New Roman" panose="02020603050405020304" pitchFamily="18" charset="0"/>
                  <a:ea typeface="楷体_GB2312" pitchFamily="49" charset="-122"/>
                </a:rPr>
                <a:t>零件</a:t>
              </a:r>
              <a:endParaRPr kumimoji="0" lang="zh-CN" altLang="en-US" sz="2000">
                <a:latin typeface="Times New Roman" panose="02020603050405020304" pitchFamily="18" charset="0"/>
                <a:ea typeface="宋体" panose="02010600030101010101" pitchFamily="2" charset="-122"/>
              </a:endParaRPr>
            </a:p>
          </p:txBody>
        </p:sp>
        <p:sp>
          <p:nvSpPr>
            <p:cNvPr id="30728" name="AutoShape 8" descr="Large confetti">
              <a:extLst>
                <a:ext uri="{FF2B5EF4-FFF2-40B4-BE49-F238E27FC236}">
                  <a16:creationId xmlns:a16="http://schemas.microsoft.com/office/drawing/2014/main" id="{FBC91D72-70E6-475F-B40C-6DA6DDDC5E5A}"/>
                </a:ext>
              </a:extLst>
            </p:cNvPr>
            <p:cNvSpPr>
              <a:spLocks noChangeArrowheads="1"/>
            </p:cNvSpPr>
            <p:nvPr/>
          </p:nvSpPr>
          <p:spPr bwMode="auto">
            <a:xfrm>
              <a:off x="1296" y="2400"/>
              <a:ext cx="528" cy="768"/>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a:ea typeface="宋体" panose="02010600030101010101" pitchFamily="2" charset="-122"/>
              </a:endParaRPr>
            </a:p>
          </p:txBody>
        </p:sp>
        <p:sp>
          <p:nvSpPr>
            <p:cNvPr id="30729" name="Text Box 9">
              <a:extLst>
                <a:ext uri="{FF2B5EF4-FFF2-40B4-BE49-F238E27FC236}">
                  <a16:creationId xmlns:a16="http://schemas.microsoft.com/office/drawing/2014/main" id="{86A621D8-ECBC-447B-BF75-308983928CEC}"/>
                </a:ext>
              </a:extLst>
            </p:cNvPr>
            <p:cNvSpPr txBox="1">
              <a:spLocks noChangeArrowheads="1"/>
            </p:cNvSpPr>
            <p:nvPr/>
          </p:nvSpPr>
          <p:spPr bwMode="auto">
            <a:xfrm>
              <a:off x="1359" y="2677"/>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2000" b="1">
                  <a:latin typeface="Times New Roman" panose="02020603050405020304" pitchFamily="18" charset="0"/>
                  <a:ea typeface="楷体_GB2312" pitchFamily="49" charset="-122"/>
                </a:rPr>
                <a:t>供应</a:t>
              </a:r>
              <a:endParaRPr kumimoji="0" lang="zh-CN" altLang="en-US" sz="2000">
                <a:latin typeface="Times New Roman" panose="02020603050405020304" pitchFamily="18" charset="0"/>
                <a:ea typeface="宋体" panose="02010600030101010101" pitchFamily="2" charset="-122"/>
              </a:endParaRPr>
            </a:p>
          </p:txBody>
        </p:sp>
        <p:sp>
          <p:nvSpPr>
            <p:cNvPr id="30730" name="Line 10">
              <a:extLst>
                <a:ext uri="{FF2B5EF4-FFF2-40B4-BE49-F238E27FC236}">
                  <a16:creationId xmlns:a16="http://schemas.microsoft.com/office/drawing/2014/main" id="{DC6A0895-E8CB-445B-B541-CBE440F112AF}"/>
                </a:ext>
              </a:extLst>
            </p:cNvPr>
            <p:cNvSpPr>
              <a:spLocks noChangeShapeType="1"/>
            </p:cNvSpPr>
            <p:nvPr/>
          </p:nvSpPr>
          <p:spPr bwMode="auto">
            <a:xfrm>
              <a:off x="1536" y="3168"/>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Line 11">
              <a:extLst>
                <a:ext uri="{FF2B5EF4-FFF2-40B4-BE49-F238E27FC236}">
                  <a16:creationId xmlns:a16="http://schemas.microsoft.com/office/drawing/2014/main" id="{D37A112C-67E0-4494-9649-1584A6936631}"/>
                </a:ext>
              </a:extLst>
            </p:cNvPr>
            <p:cNvSpPr>
              <a:spLocks noChangeShapeType="1"/>
            </p:cNvSpPr>
            <p:nvPr/>
          </p:nvSpPr>
          <p:spPr bwMode="auto">
            <a:xfrm>
              <a:off x="1824" y="2784"/>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12">
              <a:extLst>
                <a:ext uri="{FF2B5EF4-FFF2-40B4-BE49-F238E27FC236}">
                  <a16:creationId xmlns:a16="http://schemas.microsoft.com/office/drawing/2014/main" id="{F331821E-3D8F-4EEB-A475-DC58EAE470BE}"/>
                </a:ext>
              </a:extLst>
            </p:cNvPr>
            <p:cNvSpPr>
              <a:spLocks noChangeShapeType="1"/>
            </p:cNvSpPr>
            <p:nvPr/>
          </p:nvSpPr>
          <p:spPr bwMode="auto">
            <a:xfrm>
              <a:off x="1008" y="2784"/>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9CDD087B-8D4C-4ECC-9754-C25934F4775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Example</a:t>
            </a:r>
            <a:endParaRPr lang="zh-CN" altLang="en-US">
              <a:effectLst>
                <a:outerShdw blurRad="38100" dist="38100" dir="2700000" algn="tl">
                  <a:srgbClr val="C0C0C0"/>
                </a:outerShdw>
              </a:effectLst>
              <a:ea typeface="宋体" pitchFamily="2" charset="-122"/>
            </a:endParaRPr>
          </a:p>
        </p:txBody>
      </p:sp>
      <p:sp>
        <p:nvSpPr>
          <p:cNvPr id="31747" name="Rectangle 3">
            <a:extLst>
              <a:ext uri="{FF2B5EF4-FFF2-40B4-BE49-F238E27FC236}">
                <a16:creationId xmlns:a16="http://schemas.microsoft.com/office/drawing/2014/main" id="{D1E24740-6910-4533-9C92-0721B49590D5}"/>
              </a:ext>
            </a:extLst>
          </p:cNvPr>
          <p:cNvSpPr>
            <a:spLocks noGrp="1" noChangeArrowheads="1"/>
          </p:cNvSpPr>
          <p:nvPr>
            <p:ph idx="1"/>
          </p:nvPr>
        </p:nvSpPr>
        <p:spPr/>
        <p:txBody>
          <a:bodyPr/>
          <a:lstStyle/>
          <a:p>
            <a:r>
              <a:rPr lang="zh-CN" altLang="en-US">
                <a:latin typeface="Times New Roman" panose="02020603050405020304" pitchFamily="18" charset="0"/>
                <a:ea typeface="宋体" panose="02010600030101010101" pitchFamily="2" charset="-122"/>
              </a:rPr>
              <a:t>查询</a:t>
            </a:r>
          </a:p>
          <a:p>
            <a:pPr lvl="1"/>
            <a:r>
              <a:rPr lang="zh-CN" altLang="en-US">
                <a:latin typeface="Times New Roman" panose="02020603050405020304" pitchFamily="18" charset="0"/>
                <a:ea typeface="宋体" panose="02010600030101010101" pitchFamily="2" charset="-122"/>
              </a:rPr>
              <a:t>“供应红色零件给北京的工程的供应商姓名”</a:t>
            </a:r>
          </a:p>
          <a:p>
            <a:r>
              <a:rPr lang="zh-CN" altLang="en-US">
                <a:latin typeface="Times New Roman" panose="02020603050405020304" pitchFamily="18" charset="0"/>
                <a:ea typeface="宋体" panose="02010600030101010101" pitchFamily="2" charset="-122"/>
              </a:rPr>
              <a:t>维护</a:t>
            </a:r>
          </a:p>
          <a:p>
            <a:pPr lvl="1"/>
            <a:r>
              <a:rPr lang="zh-CN" altLang="en-US">
                <a:latin typeface="Times New Roman" panose="02020603050405020304" pitchFamily="18" charset="0"/>
                <a:ea typeface="宋体" panose="02010600030101010101" pitchFamily="2" charset="-122"/>
              </a:rPr>
              <a:t>“不允许供应不存在的零件”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C46E697D-0B18-4286-ACD6-6C03EB99458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Example</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File System</a:t>
            </a:r>
            <a:endParaRPr lang="zh-CN" altLang="en-US">
              <a:effectLst>
                <a:outerShdw blurRad="38100" dist="38100" dir="2700000" algn="tl">
                  <a:srgbClr val="C0C0C0"/>
                </a:outerShdw>
              </a:effectLst>
              <a:ea typeface="宋体" pitchFamily="2" charset="-122"/>
            </a:endParaRPr>
          </a:p>
        </p:txBody>
      </p:sp>
      <p:sp>
        <p:nvSpPr>
          <p:cNvPr id="32771" name="Rectangle 3">
            <a:extLst>
              <a:ext uri="{FF2B5EF4-FFF2-40B4-BE49-F238E27FC236}">
                <a16:creationId xmlns:a16="http://schemas.microsoft.com/office/drawing/2014/main" id="{0EA8E587-9A4B-488D-9B08-CBBB05B89358}"/>
              </a:ext>
            </a:extLst>
          </p:cNvPr>
          <p:cNvSpPr>
            <a:spLocks noGrp="1" noChangeArrowheads="1"/>
          </p:cNvSpPr>
          <p:nvPr>
            <p:ph idx="1"/>
          </p:nvPr>
        </p:nvSpPr>
        <p:spPr/>
        <p:txBody>
          <a:bodyPr/>
          <a:lstStyle/>
          <a:p>
            <a:r>
              <a:rPr lang="zh-CN" altLang="en-US" sz="2400">
                <a:ea typeface="宋体" panose="02010600030101010101" pitchFamily="2" charset="-122"/>
              </a:rPr>
              <a:t>分别组织几个文件，存储各类对象的记录</a:t>
            </a:r>
          </a:p>
        </p:txBody>
      </p:sp>
      <p:grpSp>
        <p:nvGrpSpPr>
          <p:cNvPr id="32772" name="Group 15">
            <a:extLst>
              <a:ext uri="{FF2B5EF4-FFF2-40B4-BE49-F238E27FC236}">
                <a16:creationId xmlns:a16="http://schemas.microsoft.com/office/drawing/2014/main" id="{65251218-2F9D-41B3-A5D9-952C0AFF865C}"/>
              </a:ext>
            </a:extLst>
          </p:cNvPr>
          <p:cNvGrpSpPr>
            <a:grpSpLocks/>
          </p:cNvGrpSpPr>
          <p:nvPr/>
        </p:nvGrpSpPr>
        <p:grpSpPr bwMode="auto">
          <a:xfrm>
            <a:off x="1239838" y="1784350"/>
            <a:ext cx="6696075" cy="4373563"/>
            <a:chOff x="783" y="1425"/>
            <a:chExt cx="4080" cy="2708"/>
          </a:xfrm>
        </p:grpSpPr>
        <p:sp>
          <p:nvSpPr>
            <p:cNvPr id="236548" name="Rectangle 4">
              <a:extLst>
                <a:ext uri="{FF2B5EF4-FFF2-40B4-BE49-F238E27FC236}">
                  <a16:creationId xmlns:a16="http://schemas.microsoft.com/office/drawing/2014/main" id="{4EC38DA0-47F1-4C2E-8535-75A9EC8FCA0C}"/>
                </a:ext>
              </a:extLst>
            </p:cNvPr>
            <p:cNvSpPr>
              <a:spLocks noChangeArrowheads="1"/>
            </p:cNvSpPr>
            <p:nvPr/>
          </p:nvSpPr>
          <p:spPr bwMode="auto">
            <a:xfrm>
              <a:off x="2109" y="1425"/>
              <a:ext cx="1587" cy="221"/>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CreateFile(S, P, J, SPJ)</a:t>
              </a:r>
            </a:p>
          </p:txBody>
        </p:sp>
        <p:sp>
          <p:nvSpPr>
            <p:cNvPr id="236549" name="Rectangle 5">
              <a:extLst>
                <a:ext uri="{FF2B5EF4-FFF2-40B4-BE49-F238E27FC236}">
                  <a16:creationId xmlns:a16="http://schemas.microsoft.com/office/drawing/2014/main" id="{44E6EFF7-B82A-441B-AE1A-548A31E9EB42}"/>
                </a:ext>
              </a:extLst>
            </p:cNvPr>
            <p:cNvSpPr>
              <a:spLocks noChangeArrowheads="1"/>
            </p:cNvSpPr>
            <p:nvPr/>
          </p:nvSpPr>
          <p:spPr bwMode="auto">
            <a:xfrm>
              <a:off x="3484" y="2093"/>
              <a:ext cx="1379" cy="375"/>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ScanFile(P)</a:t>
              </a:r>
            </a:p>
            <a:p>
              <a:pPr algn="ctr">
                <a:defRPr/>
              </a:pPr>
              <a:r>
                <a:rPr lang="zh-CN" altLang="en-US" sz="1800">
                  <a:latin typeface="+mn-lt"/>
                  <a:ea typeface="宋体" pitchFamily="2" charset="-122"/>
                </a:rPr>
                <a:t>找到红色零件的号码</a:t>
              </a:r>
            </a:p>
          </p:txBody>
        </p:sp>
        <p:sp>
          <p:nvSpPr>
            <p:cNvPr id="236550" name="Rectangle 6">
              <a:extLst>
                <a:ext uri="{FF2B5EF4-FFF2-40B4-BE49-F238E27FC236}">
                  <a16:creationId xmlns:a16="http://schemas.microsoft.com/office/drawing/2014/main" id="{1FE8F0D3-87B5-4DCA-8C70-2D70BDBA7223}"/>
                </a:ext>
              </a:extLst>
            </p:cNvPr>
            <p:cNvSpPr>
              <a:spLocks noChangeArrowheads="1"/>
            </p:cNvSpPr>
            <p:nvPr/>
          </p:nvSpPr>
          <p:spPr bwMode="auto">
            <a:xfrm>
              <a:off x="783" y="2092"/>
              <a:ext cx="1519" cy="374"/>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dirty="0" err="1">
                  <a:latin typeface="+mn-lt"/>
                  <a:ea typeface="宋体" pitchFamily="2" charset="-122"/>
                </a:rPr>
                <a:t>ScanFile</a:t>
              </a:r>
              <a:r>
                <a:rPr lang="en-US" altLang="zh-CN" sz="1800" dirty="0">
                  <a:latin typeface="+mn-lt"/>
                  <a:ea typeface="宋体" pitchFamily="2" charset="-122"/>
                </a:rPr>
                <a:t>(J)</a:t>
              </a:r>
              <a:endParaRPr lang="zh-CN" altLang="en-US" sz="1800" dirty="0">
                <a:latin typeface="+mn-lt"/>
                <a:ea typeface="宋体" pitchFamily="2" charset="-122"/>
              </a:endParaRPr>
            </a:p>
            <a:p>
              <a:pPr algn="ctr">
                <a:defRPr/>
              </a:pPr>
              <a:r>
                <a:rPr lang="zh-CN" altLang="en-US" sz="1800" dirty="0">
                  <a:latin typeface="+mn-lt"/>
                  <a:ea typeface="宋体" pitchFamily="2" charset="-122"/>
                </a:rPr>
                <a:t>找到北京的工程的号码</a:t>
              </a:r>
            </a:p>
          </p:txBody>
        </p:sp>
        <p:sp>
          <p:nvSpPr>
            <p:cNvPr id="236551" name="Rectangle 7">
              <a:extLst>
                <a:ext uri="{FF2B5EF4-FFF2-40B4-BE49-F238E27FC236}">
                  <a16:creationId xmlns:a16="http://schemas.microsoft.com/office/drawing/2014/main" id="{FAA6BF21-122A-4546-8A8A-ADAC5EA2A6B4}"/>
                </a:ext>
              </a:extLst>
            </p:cNvPr>
            <p:cNvSpPr>
              <a:spLocks noChangeArrowheads="1"/>
            </p:cNvSpPr>
            <p:nvPr/>
          </p:nvSpPr>
          <p:spPr bwMode="auto">
            <a:xfrm>
              <a:off x="1946" y="2918"/>
              <a:ext cx="1824" cy="388"/>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ScanFile(SPJ</a:t>
              </a:r>
              <a:r>
                <a:rPr lang="zh-CN" altLang="en-US" sz="1800">
                  <a:latin typeface="+mn-lt"/>
                  <a:ea typeface="宋体" pitchFamily="2" charset="-122"/>
                </a:rPr>
                <a:t>）</a:t>
              </a:r>
            </a:p>
            <a:p>
              <a:pPr algn="ctr">
                <a:defRPr/>
              </a:pPr>
              <a:r>
                <a:rPr lang="zh-CN" altLang="en-US" sz="1800">
                  <a:latin typeface="+mn-lt"/>
                  <a:ea typeface="宋体" pitchFamily="2" charset="-122"/>
                </a:rPr>
                <a:t>找到对应以上两号码的</a:t>
              </a:r>
              <a:r>
                <a:rPr lang="en-US" altLang="zh-CN" sz="1800">
                  <a:latin typeface="+mn-lt"/>
                  <a:ea typeface="宋体" pitchFamily="2" charset="-122"/>
                </a:rPr>
                <a:t>SNO</a:t>
              </a:r>
              <a:endParaRPr lang="zh-CN" altLang="en-US" sz="1800">
                <a:latin typeface="+mn-lt"/>
                <a:ea typeface="宋体" pitchFamily="2" charset="-122"/>
              </a:endParaRPr>
            </a:p>
          </p:txBody>
        </p:sp>
        <p:sp>
          <p:nvSpPr>
            <p:cNvPr id="236552" name="Rectangle 8">
              <a:extLst>
                <a:ext uri="{FF2B5EF4-FFF2-40B4-BE49-F238E27FC236}">
                  <a16:creationId xmlns:a16="http://schemas.microsoft.com/office/drawing/2014/main" id="{36F49BD0-4406-4F95-8447-7980A0F833D9}"/>
                </a:ext>
              </a:extLst>
            </p:cNvPr>
            <p:cNvSpPr>
              <a:spLocks noChangeArrowheads="1"/>
            </p:cNvSpPr>
            <p:nvPr/>
          </p:nvSpPr>
          <p:spPr bwMode="auto">
            <a:xfrm>
              <a:off x="1805" y="3745"/>
              <a:ext cx="2105" cy="388"/>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ScanFile(S)</a:t>
              </a:r>
            </a:p>
            <a:p>
              <a:pPr algn="ctr">
                <a:defRPr/>
              </a:pPr>
              <a:r>
                <a:rPr lang="zh-CN" altLang="en-US" sz="1800">
                  <a:latin typeface="+mn-lt"/>
                  <a:ea typeface="宋体" pitchFamily="2" charset="-122"/>
                </a:rPr>
                <a:t>找到对应以上</a:t>
              </a:r>
              <a:r>
                <a:rPr lang="en-US" altLang="zh-CN" sz="1800">
                  <a:latin typeface="+mn-lt"/>
                  <a:ea typeface="宋体" pitchFamily="2" charset="-122"/>
                </a:rPr>
                <a:t>SNO</a:t>
              </a:r>
              <a:r>
                <a:rPr lang="zh-CN" altLang="en-US" sz="1800">
                  <a:latin typeface="+mn-lt"/>
                  <a:ea typeface="宋体" pitchFamily="2" charset="-122"/>
                </a:rPr>
                <a:t>的供应商姓名</a:t>
              </a:r>
            </a:p>
          </p:txBody>
        </p:sp>
        <p:cxnSp>
          <p:nvCxnSpPr>
            <p:cNvPr id="32779" name="AutoShape 10">
              <a:extLst>
                <a:ext uri="{FF2B5EF4-FFF2-40B4-BE49-F238E27FC236}">
                  <a16:creationId xmlns:a16="http://schemas.microsoft.com/office/drawing/2014/main" id="{CB327141-0ABB-446C-ADF3-DE4975E142E2}"/>
                </a:ext>
              </a:extLst>
            </p:cNvPr>
            <p:cNvCxnSpPr>
              <a:cxnSpLocks noChangeShapeType="1"/>
              <a:stCxn id="236548" idx="2"/>
              <a:endCxn id="236550" idx="0"/>
            </p:cNvCxnSpPr>
            <p:nvPr/>
          </p:nvCxnSpPr>
          <p:spPr bwMode="auto">
            <a:xfrm rot="5400000">
              <a:off x="2000" y="1189"/>
              <a:ext cx="446" cy="136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0" name="AutoShape 11">
              <a:extLst>
                <a:ext uri="{FF2B5EF4-FFF2-40B4-BE49-F238E27FC236}">
                  <a16:creationId xmlns:a16="http://schemas.microsoft.com/office/drawing/2014/main" id="{B1AA5DF2-B7D6-455E-BDEF-1BC38372F8DE}"/>
                </a:ext>
              </a:extLst>
            </p:cNvPr>
            <p:cNvCxnSpPr>
              <a:cxnSpLocks noChangeShapeType="1"/>
              <a:stCxn id="236548" idx="2"/>
              <a:endCxn id="236549" idx="0"/>
            </p:cNvCxnSpPr>
            <p:nvPr/>
          </p:nvCxnSpPr>
          <p:spPr bwMode="auto">
            <a:xfrm rot="16200000" flipH="1">
              <a:off x="3315" y="1235"/>
              <a:ext cx="447" cy="127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1" name="AutoShape 12">
              <a:extLst>
                <a:ext uri="{FF2B5EF4-FFF2-40B4-BE49-F238E27FC236}">
                  <a16:creationId xmlns:a16="http://schemas.microsoft.com/office/drawing/2014/main" id="{A56023B1-69D7-44C4-A22F-9821BCFEE9A3}"/>
                </a:ext>
              </a:extLst>
            </p:cNvPr>
            <p:cNvCxnSpPr>
              <a:cxnSpLocks noChangeShapeType="1"/>
              <a:stCxn id="236550" idx="2"/>
              <a:endCxn id="236551" idx="0"/>
            </p:cNvCxnSpPr>
            <p:nvPr/>
          </p:nvCxnSpPr>
          <p:spPr bwMode="auto">
            <a:xfrm rot="16200000" flipH="1">
              <a:off x="1981" y="2041"/>
              <a:ext cx="438" cy="1316"/>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2782" name="AutoShape 13">
              <a:extLst>
                <a:ext uri="{FF2B5EF4-FFF2-40B4-BE49-F238E27FC236}">
                  <a16:creationId xmlns:a16="http://schemas.microsoft.com/office/drawing/2014/main" id="{E663F58F-8EDF-4C16-9C02-BCD5576607C5}"/>
                </a:ext>
              </a:extLst>
            </p:cNvPr>
            <p:cNvCxnSpPr>
              <a:cxnSpLocks noChangeShapeType="1"/>
              <a:stCxn id="236549" idx="2"/>
              <a:endCxn id="236551" idx="0"/>
            </p:cNvCxnSpPr>
            <p:nvPr/>
          </p:nvCxnSpPr>
          <p:spPr bwMode="auto">
            <a:xfrm rot="5400000">
              <a:off x="3297" y="2042"/>
              <a:ext cx="437" cy="131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3" name="AutoShape 14">
              <a:extLst>
                <a:ext uri="{FF2B5EF4-FFF2-40B4-BE49-F238E27FC236}">
                  <a16:creationId xmlns:a16="http://schemas.microsoft.com/office/drawing/2014/main" id="{21BFCF4E-7385-4B29-8118-7868FDC225B8}"/>
                </a:ext>
              </a:extLst>
            </p:cNvPr>
            <p:cNvCxnSpPr>
              <a:cxnSpLocks noChangeShapeType="1"/>
              <a:stCxn id="236551" idx="2"/>
              <a:endCxn id="236552" idx="0"/>
            </p:cNvCxnSpPr>
            <p:nvPr/>
          </p:nvCxnSpPr>
          <p:spPr bwMode="auto">
            <a:xfrm rot="5400000">
              <a:off x="2638" y="3525"/>
              <a:ext cx="43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32773" name="矩形 17">
            <a:extLst>
              <a:ext uri="{FF2B5EF4-FFF2-40B4-BE49-F238E27FC236}">
                <a16:creationId xmlns:a16="http://schemas.microsoft.com/office/drawing/2014/main" id="{57FB39BF-5031-42AF-9CA5-3F9271AC2886}"/>
              </a:ext>
            </a:extLst>
          </p:cNvPr>
          <p:cNvSpPr>
            <a:spLocks noChangeArrowheads="1"/>
          </p:cNvSpPr>
          <p:nvPr/>
        </p:nvSpPr>
        <p:spPr bwMode="auto">
          <a:xfrm>
            <a:off x="2319338" y="2344738"/>
            <a:ext cx="4494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0000FF"/>
                </a:solidFill>
                <a:latin typeface="华文新魏" panose="02010800040101010101" pitchFamily="2" charset="-122"/>
                <a:ea typeface="华文新魏" panose="02010800040101010101" pitchFamily="2" charset="-122"/>
              </a:rPr>
              <a:t>查询：供应红色零件给北京的工程的供应商姓名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244BF2EE-42A9-47AA-928B-9CD078F3454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Example</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File System</a:t>
            </a:r>
            <a:endParaRPr lang="zh-CN" altLang="en-US">
              <a:effectLst>
                <a:outerShdw blurRad="38100" dist="38100" dir="2700000" algn="tl">
                  <a:srgbClr val="C0C0C0"/>
                </a:outerShdw>
              </a:effectLst>
              <a:ea typeface="宋体" pitchFamily="2" charset="-122"/>
            </a:endParaRPr>
          </a:p>
        </p:txBody>
      </p:sp>
      <p:sp>
        <p:nvSpPr>
          <p:cNvPr id="237574" name="Rectangle 6">
            <a:extLst>
              <a:ext uri="{FF2B5EF4-FFF2-40B4-BE49-F238E27FC236}">
                <a16:creationId xmlns:a16="http://schemas.microsoft.com/office/drawing/2014/main" id="{0CC53427-A677-4FB8-B074-F32A42585234}"/>
              </a:ext>
            </a:extLst>
          </p:cNvPr>
          <p:cNvSpPr>
            <a:spLocks noChangeArrowheads="1"/>
          </p:cNvSpPr>
          <p:nvPr/>
        </p:nvSpPr>
        <p:spPr bwMode="auto">
          <a:xfrm>
            <a:off x="3409950" y="1704975"/>
            <a:ext cx="2173288" cy="369888"/>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zh-CN" altLang="en-US" sz="1800">
                <a:latin typeface="+mn-lt"/>
                <a:ea typeface="宋体" pitchFamily="2" charset="-122"/>
              </a:rPr>
              <a:t>如果</a:t>
            </a:r>
            <a:r>
              <a:rPr lang="en-US" altLang="zh-CN" sz="1800">
                <a:latin typeface="+mn-lt"/>
                <a:ea typeface="宋体" pitchFamily="2" charset="-122"/>
              </a:rPr>
              <a:t>InsertFile(SPJ)</a:t>
            </a:r>
          </a:p>
        </p:txBody>
      </p:sp>
      <p:sp>
        <p:nvSpPr>
          <p:cNvPr id="237576" name="Rectangle 8">
            <a:extLst>
              <a:ext uri="{FF2B5EF4-FFF2-40B4-BE49-F238E27FC236}">
                <a16:creationId xmlns:a16="http://schemas.microsoft.com/office/drawing/2014/main" id="{DE2D0E34-5BE4-4141-990F-AD20A0C3CB94}"/>
              </a:ext>
            </a:extLst>
          </p:cNvPr>
          <p:cNvSpPr>
            <a:spLocks noChangeArrowheads="1"/>
          </p:cNvSpPr>
          <p:nvPr/>
        </p:nvSpPr>
        <p:spPr bwMode="auto">
          <a:xfrm>
            <a:off x="2849563" y="2830513"/>
            <a:ext cx="3338512" cy="646112"/>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ScanFile(P)</a:t>
            </a:r>
            <a:endParaRPr lang="zh-CN" altLang="en-US" sz="1800">
              <a:latin typeface="+mn-lt"/>
              <a:ea typeface="宋体" pitchFamily="2" charset="-122"/>
            </a:endParaRPr>
          </a:p>
          <a:p>
            <a:pPr algn="ctr">
              <a:defRPr/>
            </a:pPr>
            <a:r>
              <a:rPr lang="zh-CN" altLang="en-US" sz="1800">
                <a:latin typeface="+mn-lt"/>
                <a:ea typeface="宋体" pitchFamily="2" charset="-122"/>
              </a:rPr>
              <a:t>判断欲插入的零件号是否在</a:t>
            </a:r>
            <a:r>
              <a:rPr lang="en-US" altLang="zh-CN" sz="1800">
                <a:latin typeface="+mn-lt"/>
                <a:ea typeface="宋体" pitchFamily="2" charset="-122"/>
              </a:rPr>
              <a:t>P</a:t>
            </a:r>
            <a:r>
              <a:rPr lang="zh-CN" altLang="en-US" sz="1800">
                <a:latin typeface="+mn-lt"/>
                <a:ea typeface="宋体" pitchFamily="2" charset="-122"/>
              </a:rPr>
              <a:t>中</a:t>
            </a:r>
          </a:p>
        </p:txBody>
      </p:sp>
      <p:cxnSp>
        <p:nvCxnSpPr>
          <p:cNvPr id="33797" name="AutoShape 11">
            <a:extLst>
              <a:ext uri="{FF2B5EF4-FFF2-40B4-BE49-F238E27FC236}">
                <a16:creationId xmlns:a16="http://schemas.microsoft.com/office/drawing/2014/main" id="{F277AB4A-679F-4028-914B-3C08310FDD20}"/>
              </a:ext>
            </a:extLst>
          </p:cNvPr>
          <p:cNvCxnSpPr>
            <a:cxnSpLocks noChangeShapeType="1"/>
            <a:stCxn id="237574" idx="2"/>
            <a:endCxn id="237576" idx="0"/>
          </p:cNvCxnSpPr>
          <p:nvPr/>
        </p:nvCxnSpPr>
        <p:spPr bwMode="auto">
          <a:xfrm rot="16200000" flipH="1">
            <a:off x="4130676" y="2441575"/>
            <a:ext cx="755650" cy="22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7584" name="Rectangle 16">
            <a:extLst>
              <a:ext uri="{FF2B5EF4-FFF2-40B4-BE49-F238E27FC236}">
                <a16:creationId xmlns:a16="http://schemas.microsoft.com/office/drawing/2014/main" id="{187E7AD4-4BCC-4702-AB8E-3488B2E8E8EE}"/>
              </a:ext>
            </a:extLst>
          </p:cNvPr>
          <p:cNvSpPr>
            <a:spLocks noChangeArrowheads="1"/>
          </p:cNvSpPr>
          <p:nvPr/>
        </p:nvSpPr>
        <p:spPr bwMode="auto">
          <a:xfrm>
            <a:off x="3543300" y="3970338"/>
            <a:ext cx="1993900" cy="369887"/>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zh-CN" altLang="en-US" sz="1800">
                <a:latin typeface="+mn-lt"/>
                <a:ea typeface="宋体" pitchFamily="2" charset="-122"/>
              </a:rPr>
              <a:t>如果</a:t>
            </a:r>
            <a:r>
              <a:rPr lang="en-US" altLang="zh-CN" sz="1800">
                <a:latin typeface="+mn-lt"/>
                <a:ea typeface="宋体" pitchFamily="2" charset="-122"/>
              </a:rPr>
              <a:t>DeleteFile(P)</a:t>
            </a:r>
          </a:p>
        </p:txBody>
      </p:sp>
      <p:sp>
        <p:nvSpPr>
          <p:cNvPr id="237585" name="Rectangle 17">
            <a:extLst>
              <a:ext uri="{FF2B5EF4-FFF2-40B4-BE49-F238E27FC236}">
                <a16:creationId xmlns:a16="http://schemas.microsoft.com/office/drawing/2014/main" id="{6748FE97-081A-42F0-B1BC-74CEFA8E5859}"/>
              </a:ext>
            </a:extLst>
          </p:cNvPr>
          <p:cNvSpPr>
            <a:spLocks noChangeArrowheads="1"/>
          </p:cNvSpPr>
          <p:nvPr/>
        </p:nvSpPr>
        <p:spPr bwMode="auto">
          <a:xfrm>
            <a:off x="2760663" y="5095875"/>
            <a:ext cx="3608387" cy="646113"/>
          </a:xfrm>
          <a:prstGeom prst="rect">
            <a:avLst/>
          </a:prstGeom>
          <a:solidFill>
            <a:schemeClr val="accent1"/>
          </a:solidFill>
          <a:ln w="9525">
            <a:solidFill>
              <a:schemeClr val="tx1"/>
            </a:solidFill>
            <a:miter lim="800000"/>
            <a:headEnd/>
            <a:tailEnd/>
          </a:ln>
          <a:effectLst/>
        </p:spPr>
        <p:txBody>
          <a:bodyPr wrap="none" anchor="ctr">
            <a:spAutoFit/>
          </a:bodyPr>
          <a:lstStyle/>
          <a:p>
            <a:pPr algn="ctr">
              <a:defRPr/>
            </a:pPr>
            <a:r>
              <a:rPr lang="en-US" altLang="zh-CN" sz="1800">
                <a:latin typeface="+mn-lt"/>
                <a:ea typeface="宋体" pitchFamily="2" charset="-122"/>
              </a:rPr>
              <a:t>ScanFile(SPJ)</a:t>
            </a:r>
            <a:endParaRPr lang="zh-CN" altLang="en-US" sz="1800">
              <a:latin typeface="+mn-lt"/>
              <a:ea typeface="宋体" pitchFamily="2" charset="-122"/>
            </a:endParaRPr>
          </a:p>
          <a:p>
            <a:pPr algn="ctr">
              <a:defRPr/>
            </a:pPr>
            <a:r>
              <a:rPr lang="zh-CN" altLang="en-US" sz="1800">
                <a:latin typeface="+mn-lt"/>
                <a:ea typeface="宋体" pitchFamily="2" charset="-122"/>
              </a:rPr>
              <a:t>判断欲删除的零件号是否在</a:t>
            </a:r>
            <a:r>
              <a:rPr lang="en-US" altLang="zh-CN" sz="1800">
                <a:latin typeface="+mn-lt"/>
                <a:ea typeface="宋体" pitchFamily="2" charset="-122"/>
              </a:rPr>
              <a:t>SPJ</a:t>
            </a:r>
            <a:r>
              <a:rPr lang="zh-CN" altLang="en-US" sz="1800">
                <a:latin typeface="+mn-lt"/>
                <a:ea typeface="宋体" pitchFamily="2" charset="-122"/>
              </a:rPr>
              <a:t>中</a:t>
            </a:r>
          </a:p>
        </p:txBody>
      </p:sp>
      <p:cxnSp>
        <p:nvCxnSpPr>
          <p:cNvPr id="33800" name="AutoShape 18">
            <a:extLst>
              <a:ext uri="{FF2B5EF4-FFF2-40B4-BE49-F238E27FC236}">
                <a16:creationId xmlns:a16="http://schemas.microsoft.com/office/drawing/2014/main" id="{F0A92D48-4F8C-4CCC-9B7E-BF4F6B6394AB}"/>
              </a:ext>
            </a:extLst>
          </p:cNvPr>
          <p:cNvCxnSpPr>
            <a:cxnSpLocks noChangeShapeType="1"/>
            <a:stCxn id="237584" idx="2"/>
            <a:endCxn id="237585" idx="0"/>
          </p:cNvCxnSpPr>
          <p:nvPr/>
        </p:nvCxnSpPr>
        <p:spPr bwMode="auto">
          <a:xfrm rot="16200000" flipH="1">
            <a:off x="4174332" y="4706143"/>
            <a:ext cx="755650" cy="23813"/>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01" name="矩形 11">
            <a:extLst>
              <a:ext uri="{FF2B5EF4-FFF2-40B4-BE49-F238E27FC236}">
                <a16:creationId xmlns:a16="http://schemas.microsoft.com/office/drawing/2014/main" id="{98C41B1A-9919-46D3-9E23-7A83FC5033DE}"/>
              </a:ext>
            </a:extLst>
          </p:cNvPr>
          <p:cNvSpPr>
            <a:spLocks noChangeArrowheads="1"/>
          </p:cNvSpPr>
          <p:nvPr/>
        </p:nvSpPr>
        <p:spPr bwMode="auto">
          <a:xfrm>
            <a:off x="3009900" y="1063625"/>
            <a:ext cx="3057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0000FF"/>
                </a:solidFill>
                <a:latin typeface="华文新魏" panose="02010800040101010101" pitchFamily="2" charset="-122"/>
                <a:ea typeface="华文新魏" panose="02010800040101010101" pitchFamily="2" charset="-122"/>
              </a:rPr>
              <a:t>维护：不允许供应不存在的零件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E72B793-BCD8-45BD-83F3-F098BAE7818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Example</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Database</a:t>
            </a:r>
            <a:endParaRPr lang="zh-CN" altLang="en-US">
              <a:effectLst>
                <a:outerShdw blurRad="38100" dist="38100" dir="2700000" algn="tl">
                  <a:srgbClr val="C0C0C0"/>
                </a:outerShdw>
              </a:effectLst>
              <a:ea typeface="宋体" pitchFamily="2" charset="-122"/>
            </a:endParaRPr>
          </a:p>
        </p:txBody>
      </p:sp>
      <p:sp>
        <p:nvSpPr>
          <p:cNvPr id="24586" name="Rectangle 10">
            <a:extLst>
              <a:ext uri="{FF2B5EF4-FFF2-40B4-BE49-F238E27FC236}">
                <a16:creationId xmlns:a16="http://schemas.microsoft.com/office/drawing/2014/main" id="{A471149F-8769-4742-9290-AAE75C21579B}"/>
              </a:ext>
            </a:extLst>
          </p:cNvPr>
          <p:cNvSpPr>
            <a:spLocks noGrp="1" noChangeArrowheads="1"/>
          </p:cNvSpPr>
          <p:nvPr>
            <p:ph idx="1"/>
          </p:nvPr>
        </p:nvSpPr>
        <p:spPr/>
        <p:txBody>
          <a:bodyPr>
            <a:normAutofit lnSpcReduction="10000"/>
          </a:bodyPr>
          <a:lstStyle/>
          <a:p>
            <a:pPr>
              <a:lnSpc>
                <a:spcPct val="90000"/>
              </a:lnSpc>
              <a:buFont typeface="Monotype Sorts" pitchFamily="2" charset="2"/>
              <a:buChar char="n"/>
              <a:defRPr/>
            </a:pPr>
            <a:r>
              <a:rPr lang="zh-CN" altLang="en-US" dirty="0">
                <a:ea typeface="宋体" pitchFamily="2" charset="-122"/>
              </a:rPr>
              <a:t>数据统一按表结构存放，设为</a:t>
            </a:r>
            <a:r>
              <a:rPr lang="en-US" altLang="zh-CN" dirty="0">
                <a:ea typeface="宋体" pitchFamily="2" charset="-122"/>
              </a:rPr>
              <a:t>S，P，J，SPJ</a:t>
            </a:r>
          </a:p>
          <a:p>
            <a:pPr lvl="1">
              <a:lnSpc>
                <a:spcPct val="90000"/>
              </a:lnSpc>
              <a:buFont typeface="Monotype Sorts" pitchFamily="2" charset="2"/>
              <a:buChar char="l"/>
              <a:defRPr/>
            </a:pPr>
            <a:r>
              <a:rPr lang="zh-CN" altLang="en-US" dirty="0">
                <a:ea typeface="宋体" pitchFamily="2" charset="-122"/>
              </a:rPr>
              <a:t>查询：只需提查询要求，由系统完成查询过程</a:t>
            </a:r>
          </a:p>
          <a:p>
            <a:pPr lvl="1">
              <a:lnSpc>
                <a:spcPct val="90000"/>
              </a:lnSpc>
              <a:buFont typeface="Wingdings" pitchFamily="2" charset="2"/>
              <a:buNone/>
              <a:defRPr/>
            </a:pPr>
            <a:r>
              <a:rPr lang="en-US" altLang="zh-CN" sz="2000" dirty="0">
                <a:solidFill>
                  <a:schemeClr val="tx2"/>
                </a:solidFill>
                <a:ea typeface="宋体" pitchFamily="2" charset="-122"/>
              </a:rPr>
              <a:t>		</a:t>
            </a:r>
            <a:r>
              <a:rPr lang="en-US" altLang="zh-CN" sz="2000" b="1" dirty="0">
                <a:solidFill>
                  <a:schemeClr val="tx2"/>
                </a:solidFill>
                <a:ea typeface="宋体" pitchFamily="2" charset="-122"/>
              </a:rPr>
              <a:t>SELECT   SNAME</a:t>
            </a:r>
          </a:p>
          <a:p>
            <a:pPr lvl="1">
              <a:lnSpc>
                <a:spcPct val="90000"/>
              </a:lnSpc>
              <a:buFont typeface="Wingdings" pitchFamily="2" charset="2"/>
              <a:buNone/>
              <a:defRPr/>
            </a:pPr>
            <a:r>
              <a:rPr lang="en-US" altLang="zh-CN" sz="2000" b="1" dirty="0">
                <a:solidFill>
                  <a:schemeClr val="tx2"/>
                </a:solidFill>
                <a:ea typeface="宋体" pitchFamily="2" charset="-122"/>
              </a:rPr>
              <a:t>		FROM   S, P, J, SPJ</a:t>
            </a:r>
          </a:p>
          <a:p>
            <a:pPr>
              <a:lnSpc>
                <a:spcPct val="90000"/>
              </a:lnSpc>
              <a:spcBef>
                <a:spcPct val="50000"/>
              </a:spcBef>
              <a:buClrTx/>
              <a:buSzTx/>
              <a:buFontTx/>
              <a:buNone/>
              <a:defRPr/>
            </a:pPr>
            <a:r>
              <a:rPr lang="en-US" altLang="zh-CN" sz="2000" b="1" dirty="0">
                <a:solidFill>
                  <a:schemeClr val="tx2"/>
                </a:solidFill>
                <a:ea typeface="宋体" pitchFamily="2" charset="-122"/>
              </a:rPr>
              <a:t>		WHERE  SPJ.SNO = S.SNO</a:t>
            </a:r>
          </a:p>
          <a:p>
            <a:pPr>
              <a:lnSpc>
                <a:spcPct val="90000"/>
              </a:lnSpc>
              <a:spcBef>
                <a:spcPct val="50000"/>
              </a:spcBef>
              <a:buClrTx/>
              <a:buSzTx/>
              <a:buFontTx/>
              <a:buNone/>
              <a:defRPr/>
            </a:pPr>
            <a:r>
              <a:rPr lang="en-US" altLang="zh-CN" sz="2000" b="1" dirty="0">
                <a:solidFill>
                  <a:schemeClr val="tx2"/>
                </a:solidFill>
                <a:ea typeface="宋体" pitchFamily="2" charset="-122"/>
              </a:rPr>
              <a:t>     		AND   SPJ.PNO = P.PNO</a:t>
            </a:r>
          </a:p>
          <a:p>
            <a:pPr>
              <a:lnSpc>
                <a:spcPct val="90000"/>
              </a:lnSpc>
              <a:spcBef>
                <a:spcPct val="50000"/>
              </a:spcBef>
              <a:buClrTx/>
              <a:buSzTx/>
              <a:buFontTx/>
              <a:buNone/>
              <a:defRPr/>
            </a:pPr>
            <a:r>
              <a:rPr lang="en-US" altLang="zh-CN" sz="2000" b="1" dirty="0">
                <a:solidFill>
                  <a:schemeClr val="tx2"/>
                </a:solidFill>
                <a:ea typeface="宋体" pitchFamily="2" charset="-122"/>
              </a:rPr>
              <a:t> 	</a:t>
            </a:r>
            <a:r>
              <a:rPr lang="en-US" altLang="zh-CN" sz="2000" b="1">
                <a:solidFill>
                  <a:schemeClr val="tx2"/>
                </a:solidFill>
                <a:ea typeface="宋体" pitchFamily="2" charset="-122"/>
              </a:rPr>
              <a:t>		AND   </a:t>
            </a:r>
            <a:r>
              <a:rPr lang="en-US" altLang="zh-CN" sz="2000" b="1" dirty="0">
                <a:solidFill>
                  <a:schemeClr val="tx2"/>
                </a:solidFill>
                <a:ea typeface="宋体" pitchFamily="2" charset="-122"/>
              </a:rPr>
              <a:t>SPJ.JNO </a:t>
            </a:r>
            <a:r>
              <a:rPr lang="en-US" altLang="zh-CN" sz="2000" b="1">
                <a:solidFill>
                  <a:schemeClr val="tx2"/>
                </a:solidFill>
                <a:ea typeface="宋体" pitchFamily="2" charset="-122"/>
              </a:rPr>
              <a:t>= J.JNO</a:t>
            </a:r>
            <a:endParaRPr lang="en-US" altLang="zh-CN" sz="2000" b="1" dirty="0">
              <a:solidFill>
                <a:schemeClr val="tx2"/>
              </a:solidFill>
              <a:ea typeface="宋体" pitchFamily="2" charset="-122"/>
            </a:endParaRPr>
          </a:p>
          <a:p>
            <a:pPr>
              <a:lnSpc>
                <a:spcPct val="90000"/>
              </a:lnSpc>
              <a:spcBef>
                <a:spcPct val="50000"/>
              </a:spcBef>
              <a:buClrTx/>
              <a:buSzTx/>
              <a:buFontTx/>
              <a:buNone/>
              <a:defRPr/>
            </a:pPr>
            <a:r>
              <a:rPr lang="en-US" altLang="zh-CN" sz="2000" b="1" dirty="0">
                <a:solidFill>
                  <a:schemeClr val="tx2"/>
                </a:solidFill>
                <a:ea typeface="宋体" pitchFamily="2" charset="-122"/>
              </a:rPr>
              <a:t>     		AND   J.CITY = “BEIJING”</a:t>
            </a:r>
          </a:p>
          <a:p>
            <a:pPr>
              <a:lnSpc>
                <a:spcPct val="90000"/>
              </a:lnSpc>
              <a:spcBef>
                <a:spcPct val="50000"/>
              </a:spcBef>
              <a:buClrTx/>
              <a:buSzTx/>
              <a:buFontTx/>
              <a:buNone/>
              <a:defRPr/>
            </a:pPr>
            <a:r>
              <a:rPr lang="en-US" altLang="zh-CN" sz="2000" b="1" dirty="0">
                <a:solidFill>
                  <a:schemeClr val="tx2"/>
                </a:solidFill>
                <a:ea typeface="宋体" pitchFamily="2" charset="-122"/>
              </a:rPr>
              <a:t>     		AND   P.COLOR = “RED” </a:t>
            </a:r>
          </a:p>
          <a:p>
            <a:pPr lvl="1">
              <a:lnSpc>
                <a:spcPct val="90000"/>
              </a:lnSpc>
              <a:buFont typeface="Monotype Sorts" pitchFamily="2" charset="2"/>
              <a:buChar char="l"/>
              <a:defRPr/>
            </a:pPr>
            <a:r>
              <a:rPr lang="zh-CN" altLang="en-US" dirty="0">
                <a:ea typeface="宋体" pitchFamily="2" charset="-122"/>
              </a:rPr>
              <a:t>维护：应用提出完整性约束，系统自动检查</a:t>
            </a:r>
          </a:p>
          <a:p>
            <a:pPr lvl="1">
              <a:lnSpc>
                <a:spcPct val="90000"/>
              </a:lnSpc>
              <a:buFont typeface="Wingdings" pitchFamily="2" charset="2"/>
              <a:buNone/>
              <a:defRPr/>
            </a:pPr>
            <a:r>
              <a:rPr lang="en-US" altLang="zh-CN" sz="2000" dirty="0">
                <a:solidFill>
                  <a:schemeClr val="tx2"/>
                </a:solidFill>
                <a:ea typeface="宋体" pitchFamily="2" charset="-122"/>
              </a:rPr>
              <a:t>		</a:t>
            </a:r>
            <a:r>
              <a:rPr lang="en-US" altLang="zh-CN" sz="2000" b="1" dirty="0">
                <a:solidFill>
                  <a:schemeClr val="tx2"/>
                </a:solidFill>
                <a:ea typeface="宋体" pitchFamily="2" charset="-122"/>
              </a:rPr>
              <a:t>CREATE TABLE  SPJ(……,</a:t>
            </a:r>
          </a:p>
          <a:p>
            <a:pPr>
              <a:lnSpc>
                <a:spcPct val="90000"/>
              </a:lnSpc>
              <a:spcBef>
                <a:spcPct val="50000"/>
              </a:spcBef>
              <a:buClrTx/>
              <a:buSzTx/>
              <a:buFontTx/>
              <a:buNone/>
              <a:defRPr/>
            </a:pPr>
            <a:r>
              <a:rPr lang="en-US" altLang="zh-CN" sz="2000" b="1" dirty="0">
                <a:solidFill>
                  <a:schemeClr val="tx2"/>
                </a:solidFill>
                <a:ea typeface="宋体" pitchFamily="2" charset="-122"/>
              </a:rPr>
              <a:t>   			FOREIGN KEY (PNO)        REFERENCES  P(PNO), 	……)</a:t>
            </a:r>
            <a:endParaRPr lang="zh-CN" altLang="en-US" sz="2000" b="1" dirty="0">
              <a:solidFill>
                <a:schemeClr val="tx2"/>
              </a:solidFill>
              <a:ea typeface="宋体" pitchFamily="2" charset="-122"/>
            </a:endParaRPr>
          </a:p>
        </p:txBody>
      </p:sp>
      <p:sp>
        <p:nvSpPr>
          <p:cNvPr id="34820" name="Text Box 6" descr="Large confetti">
            <a:extLst>
              <a:ext uri="{FF2B5EF4-FFF2-40B4-BE49-F238E27FC236}">
                <a16:creationId xmlns:a16="http://schemas.microsoft.com/office/drawing/2014/main" id="{5A19AF43-216E-4652-AE16-84CB8690BE51}"/>
              </a:ext>
            </a:extLst>
          </p:cNvPr>
          <p:cNvSpPr txBox="1">
            <a:spLocks noChangeArrowheads="1"/>
          </p:cNvSpPr>
          <p:nvPr/>
        </p:nvSpPr>
        <p:spPr bwMode="auto">
          <a:xfrm>
            <a:off x="2498725" y="20955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endParaRPr kumimoji="0" lang="zh-CN" altLang="en-US" sz="440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09811-DA47-4E32-95AE-0D66583ADC26}"/>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Where is Database?</a:t>
            </a:r>
            <a:endParaRPr lang="zh-CN" altLang="en-US" dirty="0">
              <a:effectLst>
                <a:outerShdw blurRad="38100" dist="38100" dir="2700000" algn="tl">
                  <a:srgbClr val="C0C0C0"/>
                </a:outerShdw>
              </a:effectLst>
              <a:ea typeface="宋体" panose="02010600030101010101" pitchFamily="2" charset="-122"/>
            </a:endParaRPr>
          </a:p>
        </p:txBody>
      </p:sp>
      <p:pic>
        <p:nvPicPr>
          <p:cNvPr id="8195" name="Picture 2">
            <a:extLst>
              <a:ext uri="{FF2B5EF4-FFF2-40B4-BE49-F238E27FC236}">
                <a16:creationId xmlns:a16="http://schemas.microsoft.com/office/drawing/2014/main" id="{AE70FA0C-1BD5-4AAC-8E25-D2DA029F3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350" y="1085850"/>
            <a:ext cx="7148513" cy="507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8939"/>
    </mc:Choice>
    <mc:Fallback xmlns="">
      <p:transition spd="slow" advTm="489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F8EA6B7-2B41-4D85-901D-9B6B3280FD0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Database vs. File System</a:t>
            </a:r>
            <a:endParaRPr lang="zh-CN" altLang="en-US">
              <a:effectLst>
                <a:outerShdw blurRad="38100" dist="38100" dir="2700000" algn="tl">
                  <a:srgbClr val="C0C0C0"/>
                </a:outerShdw>
              </a:effectLst>
              <a:ea typeface="宋体" pitchFamily="2" charset="-122"/>
            </a:endParaRPr>
          </a:p>
        </p:txBody>
      </p:sp>
      <p:grpSp>
        <p:nvGrpSpPr>
          <p:cNvPr id="35843" name="Group 47">
            <a:extLst>
              <a:ext uri="{FF2B5EF4-FFF2-40B4-BE49-F238E27FC236}">
                <a16:creationId xmlns:a16="http://schemas.microsoft.com/office/drawing/2014/main" id="{87BA63B6-16C1-4576-A960-38414CEF3D35}"/>
              </a:ext>
            </a:extLst>
          </p:cNvPr>
          <p:cNvGrpSpPr>
            <a:grpSpLocks/>
          </p:cNvGrpSpPr>
          <p:nvPr/>
        </p:nvGrpSpPr>
        <p:grpSpPr bwMode="auto">
          <a:xfrm>
            <a:off x="595313" y="1433513"/>
            <a:ext cx="8134350" cy="3711575"/>
            <a:chOff x="341" y="1253"/>
            <a:chExt cx="5124" cy="2338"/>
          </a:xfrm>
        </p:grpSpPr>
        <p:sp>
          <p:nvSpPr>
            <p:cNvPr id="35844" name="Text Box 24">
              <a:extLst>
                <a:ext uri="{FF2B5EF4-FFF2-40B4-BE49-F238E27FC236}">
                  <a16:creationId xmlns:a16="http://schemas.microsoft.com/office/drawing/2014/main" id="{B409496F-2B86-472C-901F-8EA91B0BD6A2}"/>
                </a:ext>
              </a:extLst>
            </p:cNvPr>
            <p:cNvSpPr txBox="1">
              <a:spLocks noChangeArrowheads="1"/>
            </p:cNvSpPr>
            <p:nvPr/>
          </p:nvSpPr>
          <p:spPr bwMode="auto">
            <a:xfrm>
              <a:off x="816" y="3264"/>
              <a:ext cx="163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
                  <a:schemeClr val="accent1"/>
                </a:buClr>
                <a:buSzPct val="70000"/>
                <a:buFont typeface="Monotype Sorts" charset="2"/>
                <a:buNone/>
              </a:pPr>
              <a:r>
                <a:rPr kumimoji="0" lang="zh-CN" altLang="en-US">
                  <a:latin typeface="宋体" panose="02010600030101010101" pitchFamily="2" charset="-122"/>
                  <a:ea typeface="宋体" panose="02010600030101010101" pitchFamily="2" charset="-122"/>
                </a:rPr>
                <a:t>文件系统</a:t>
              </a:r>
            </a:p>
          </p:txBody>
        </p:sp>
        <p:sp>
          <p:nvSpPr>
            <p:cNvPr id="35845" name="Text Box 25">
              <a:extLst>
                <a:ext uri="{FF2B5EF4-FFF2-40B4-BE49-F238E27FC236}">
                  <a16:creationId xmlns:a16="http://schemas.microsoft.com/office/drawing/2014/main" id="{DE69D115-5AA7-4356-AFB0-29841F28C8D2}"/>
                </a:ext>
              </a:extLst>
            </p:cNvPr>
            <p:cNvSpPr txBox="1">
              <a:spLocks noChangeArrowheads="1"/>
            </p:cNvSpPr>
            <p:nvPr/>
          </p:nvSpPr>
          <p:spPr bwMode="auto">
            <a:xfrm>
              <a:off x="816" y="2592"/>
              <a:ext cx="1632"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
                  <a:schemeClr val="accent1"/>
                </a:buClr>
                <a:buSzPct val="70000"/>
                <a:buFont typeface="Monotype Sorts" charset="2"/>
                <a:buNone/>
              </a:pPr>
              <a:r>
                <a:rPr kumimoji="0" lang="zh-CN" altLang="en-US">
                  <a:latin typeface="宋体" panose="02010600030101010101" pitchFamily="2" charset="-122"/>
                  <a:ea typeface="宋体" panose="02010600030101010101" pitchFamily="2" charset="-122"/>
                </a:rPr>
                <a:t>数据管理</a:t>
              </a:r>
            </a:p>
          </p:txBody>
        </p:sp>
        <p:sp>
          <p:nvSpPr>
            <p:cNvPr id="35846" name="Oval 26">
              <a:extLst>
                <a:ext uri="{FF2B5EF4-FFF2-40B4-BE49-F238E27FC236}">
                  <a16:creationId xmlns:a16="http://schemas.microsoft.com/office/drawing/2014/main" id="{C62E8545-9D9C-464A-94CC-583335195E81}"/>
                </a:ext>
              </a:extLst>
            </p:cNvPr>
            <p:cNvSpPr>
              <a:spLocks noChangeArrowheads="1"/>
            </p:cNvSpPr>
            <p:nvPr/>
          </p:nvSpPr>
          <p:spPr bwMode="auto">
            <a:xfrm>
              <a:off x="1021" y="1434"/>
              <a:ext cx="1088" cy="499"/>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a:latin typeface="宋体" panose="02010600030101010101" pitchFamily="2" charset="-122"/>
                  <a:ea typeface="宋体" panose="02010600030101010101" pitchFamily="2" charset="-122"/>
                </a:rPr>
                <a:t>应用逻辑</a:t>
              </a:r>
            </a:p>
          </p:txBody>
        </p:sp>
        <p:sp>
          <p:nvSpPr>
            <p:cNvPr id="35847" name="Line 31">
              <a:extLst>
                <a:ext uri="{FF2B5EF4-FFF2-40B4-BE49-F238E27FC236}">
                  <a16:creationId xmlns:a16="http://schemas.microsoft.com/office/drawing/2014/main" id="{F25D00AD-B009-4894-884C-DBAEECD428EC}"/>
                </a:ext>
              </a:extLst>
            </p:cNvPr>
            <p:cNvSpPr>
              <a:spLocks noChangeShapeType="1"/>
            </p:cNvSpPr>
            <p:nvPr/>
          </p:nvSpPr>
          <p:spPr bwMode="auto">
            <a:xfrm>
              <a:off x="1601" y="1933"/>
              <a:ext cx="9" cy="65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33">
              <a:extLst>
                <a:ext uri="{FF2B5EF4-FFF2-40B4-BE49-F238E27FC236}">
                  <a16:creationId xmlns:a16="http://schemas.microsoft.com/office/drawing/2014/main" id="{9EBB1CC3-6E1F-404B-95A8-49DA21F1F08C}"/>
                </a:ext>
              </a:extLst>
            </p:cNvPr>
            <p:cNvSpPr>
              <a:spLocks noChangeShapeType="1"/>
            </p:cNvSpPr>
            <p:nvPr/>
          </p:nvSpPr>
          <p:spPr bwMode="auto">
            <a:xfrm>
              <a:off x="1632" y="2928"/>
              <a:ext cx="0" cy="33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Text Box 34">
              <a:extLst>
                <a:ext uri="{FF2B5EF4-FFF2-40B4-BE49-F238E27FC236}">
                  <a16:creationId xmlns:a16="http://schemas.microsoft.com/office/drawing/2014/main" id="{93EE2EFD-9ECD-4C5E-A088-0BD35F553328}"/>
                </a:ext>
              </a:extLst>
            </p:cNvPr>
            <p:cNvSpPr txBox="1">
              <a:spLocks noChangeArrowheads="1"/>
            </p:cNvSpPr>
            <p:nvPr/>
          </p:nvSpPr>
          <p:spPr bwMode="auto">
            <a:xfrm>
              <a:off x="3216" y="3264"/>
              <a:ext cx="187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
                  <a:schemeClr val="accent1"/>
                </a:buClr>
                <a:buSzPct val="70000"/>
                <a:buFont typeface="Monotype Sorts" charset="2"/>
                <a:buNone/>
              </a:pPr>
              <a:r>
                <a:rPr kumimoji="0" lang="zh-CN" altLang="en-US">
                  <a:latin typeface="宋体" panose="02010600030101010101" pitchFamily="2" charset="-122"/>
                  <a:ea typeface="宋体" panose="02010600030101010101" pitchFamily="2" charset="-122"/>
                </a:rPr>
                <a:t>文件系统</a:t>
              </a:r>
            </a:p>
          </p:txBody>
        </p:sp>
        <p:sp>
          <p:nvSpPr>
            <p:cNvPr id="35850" name="Oval 35">
              <a:extLst>
                <a:ext uri="{FF2B5EF4-FFF2-40B4-BE49-F238E27FC236}">
                  <a16:creationId xmlns:a16="http://schemas.microsoft.com/office/drawing/2014/main" id="{FF81CF77-C268-431C-BE04-B00CEAF77EC7}"/>
                </a:ext>
              </a:extLst>
            </p:cNvPr>
            <p:cNvSpPr>
              <a:spLocks noChangeArrowheads="1"/>
            </p:cNvSpPr>
            <p:nvPr/>
          </p:nvSpPr>
          <p:spPr bwMode="auto">
            <a:xfrm>
              <a:off x="3593" y="1253"/>
              <a:ext cx="1056" cy="912"/>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a:latin typeface="宋体" panose="02010600030101010101" pitchFamily="2" charset="-122"/>
                  <a:ea typeface="宋体" panose="02010600030101010101" pitchFamily="2" charset="-122"/>
                </a:rPr>
                <a:t>应用逻辑</a:t>
              </a:r>
            </a:p>
            <a:p>
              <a:pPr algn="ctr">
                <a:spcBef>
                  <a:spcPct val="0"/>
                </a:spcBef>
                <a:buClrTx/>
                <a:buSzTx/>
                <a:buFontTx/>
                <a:buNone/>
              </a:pPr>
              <a:r>
                <a:rPr kumimoji="0" lang="zh-CN" altLang="en-US">
                  <a:latin typeface="宋体" panose="02010600030101010101" pitchFamily="2" charset="-122"/>
                  <a:ea typeface="宋体" panose="02010600030101010101" pitchFamily="2" charset="-122"/>
                </a:rPr>
                <a:t>数据管理</a:t>
              </a:r>
            </a:p>
          </p:txBody>
        </p:sp>
        <p:sp>
          <p:nvSpPr>
            <p:cNvPr id="35851" name="Line 38">
              <a:extLst>
                <a:ext uri="{FF2B5EF4-FFF2-40B4-BE49-F238E27FC236}">
                  <a16:creationId xmlns:a16="http://schemas.microsoft.com/office/drawing/2014/main" id="{57E6EA29-461F-4473-A1C5-833C618BAABB}"/>
                </a:ext>
              </a:extLst>
            </p:cNvPr>
            <p:cNvSpPr>
              <a:spLocks noChangeShapeType="1"/>
            </p:cNvSpPr>
            <p:nvPr/>
          </p:nvSpPr>
          <p:spPr bwMode="auto">
            <a:xfrm>
              <a:off x="4150" y="2160"/>
              <a:ext cx="0" cy="108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40">
              <a:extLst>
                <a:ext uri="{FF2B5EF4-FFF2-40B4-BE49-F238E27FC236}">
                  <a16:creationId xmlns:a16="http://schemas.microsoft.com/office/drawing/2014/main" id="{9A5C49DC-333D-40FB-9964-BCF227000385}"/>
                </a:ext>
              </a:extLst>
            </p:cNvPr>
            <p:cNvSpPr>
              <a:spLocks noChangeShapeType="1"/>
            </p:cNvSpPr>
            <p:nvPr/>
          </p:nvSpPr>
          <p:spPr bwMode="auto">
            <a:xfrm>
              <a:off x="3593" y="1722"/>
              <a:ext cx="1056"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43">
              <a:extLst>
                <a:ext uri="{FF2B5EF4-FFF2-40B4-BE49-F238E27FC236}">
                  <a16:creationId xmlns:a16="http://schemas.microsoft.com/office/drawing/2014/main" id="{011EAA92-AAC3-4CE5-94B8-D68E12C16DB1}"/>
                </a:ext>
              </a:extLst>
            </p:cNvPr>
            <p:cNvSpPr>
              <a:spLocks noChangeShapeType="1"/>
            </p:cNvSpPr>
            <p:nvPr/>
          </p:nvSpPr>
          <p:spPr bwMode="auto">
            <a:xfrm>
              <a:off x="362" y="2387"/>
              <a:ext cx="5103" cy="0"/>
            </a:xfrm>
            <a:prstGeom prst="line">
              <a:avLst/>
            </a:prstGeom>
            <a:noFill/>
            <a:ln w="28575">
              <a:solidFill>
                <a:schemeClr va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54" name="Text Box 45">
              <a:extLst>
                <a:ext uri="{FF2B5EF4-FFF2-40B4-BE49-F238E27FC236}">
                  <a16:creationId xmlns:a16="http://schemas.microsoft.com/office/drawing/2014/main" id="{DDE314BC-3183-4AAD-8F52-12A85AB44411}"/>
                </a:ext>
              </a:extLst>
            </p:cNvPr>
            <p:cNvSpPr txBox="1">
              <a:spLocks noChangeArrowheads="1"/>
            </p:cNvSpPr>
            <p:nvPr/>
          </p:nvSpPr>
          <p:spPr bwMode="auto">
            <a:xfrm>
              <a:off x="341" y="1298"/>
              <a:ext cx="271"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1600">
                  <a:latin typeface="宋体" panose="02010600030101010101" pitchFamily="2" charset="-122"/>
                  <a:ea typeface="宋体" panose="02010600030101010101" pitchFamily="2" charset="-122"/>
                </a:rPr>
                <a:t>应用软件</a:t>
              </a:r>
            </a:p>
          </p:txBody>
        </p:sp>
        <p:sp>
          <p:nvSpPr>
            <p:cNvPr id="35855" name="Text Box 46">
              <a:extLst>
                <a:ext uri="{FF2B5EF4-FFF2-40B4-BE49-F238E27FC236}">
                  <a16:creationId xmlns:a16="http://schemas.microsoft.com/office/drawing/2014/main" id="{7315D92A-6400-4650-97F5-AD969057EA9C}"/>
                </a:ext>
              </a:extLst>
            </p:cNvPr>
            <p:cNvSpPr txBox="1">
              <a:spLocks noChangeArrowheads="1"/>
            </p:cNvSpPr>
            <p:nvPr/>
          </p:nvSpPr>
          <p:spPr bwMode="auto">
            <a:xfrm>
              <a:off x="341" y="2613"/>
              <a:ext cx="271"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1600">
                  <a:latin typeface="宋体" panose="02010600030101010101" pitchFamily="2" charset="-122"/>
                  <a:ea typeface="宋体" panose="02010600030101010101" pitchFamily="2" charset="-122"/>
                </a:rPr>
                <a:t>系统软件</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38D62-F4C9-420B-AA1D-BED7677176C9}"/>
              </a:ext>
            </a:extLst>
          </p:cNvPr>
          <p:cNvSpPr>
            <a:spLocks noGrp="1"/>
          </p:cNvSpPr>
          <p:nvPr>
            <p:ph type="title"/>
          </p:nvPr>
        </p:nvSpPr>
        <p:spPr>
          <a:xfrm>
            <a:off x="228600" y="1987550"/>
            <a:ext cx="8616950" cy="1724025"/>
          </a:xfrm>
        </p:spPr>
        <p:txBody>
          <a:bodyPr/>
          <a:lstStyle/>
          <a:p>
            <a:pPr>
              <a:defRPr/>
            </a:pPr>
            <a:r>
              <a:rPr lang="en-US" altLang="zh-CN" sz="5400">
                <a:effectLst>
                  <a:outerShdw blurRad="38100" dist="38100" dir="2700000" algn="tl">
                    <a:srgbClr val="C0C0C0"/>
                  </a:outerShdw>
                </a:effectLst>
                <a:ea typeface="宋体" pitchFamily="2" charset="-122"/>
              </a:rPr>
              <a:t>Four Basic Concepts</a:t>
            </a:r>
            <a:endParaRPr lang="zh-CN" altLang="en-US" sz="540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6529"/>
    </mc:Choice>
    <mc:Fallback xmlns="">
      <p:transition spd="slow" advTm="652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E813094E-6A3D-45C0-90E3-6088D8B63994}"/>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四个基本概念</a:t>
            </a:r>
            <a:endParaRPr lang="zh-CN" altLang="en-US" sz="4500" dirty="0">
              <a:effectLst>
                <a:outerShdw blurRad="38100" dist="38100" dir="2700000" algn="tl">
                  <a:srgbClr val="C0C0C0"/>
                </a:outerShdw>
              </a:effectLst>
              <a:latin typeface="宋体" pitchFamily="2" charset="-122"/>
              <a:ea typeface="宋体" pitchFamily="2" charset="-122"/>
            </a:endParaRPr>
          </a:p>
        </p:txBody>
      </p:sp>
      <p:sp>
        <p:nvSpPr>
          <p:cNvPr id="37891" name="Rectangle 3">
            <a:extLst>
              <a:ext uri="{FF2B5EF4-FFF2-40B4-BE49-F238E27FC236}">
                <a16:creationId xmlns:a16="http://schemas.microsoft.com/office/drawing/2014/main" id="{EDBFFD7A-E0D9-4D6F-A1DC-64980956141E}"/>
              </a:ext>
            </a:extLst>
          </p:cNvPr>
          <p:cNvSpPr>
            <a:spLocks noGrp="1" noChangeArrowheads="1"/>
          </p:cNvSpPr>
          <p:nvPr>
            <p:ph idx="1"/>
          </p:nvPr>
        </p:nvSpPr>
        <p:spPr/>
        <p:txBody>
          <a:bodyPr/>
          <a:lstStyle/>
          <a:p>
            <a:pPr>
              <a:lnSpc>
                <a:spcPct val="140000"/>
              </a:lnSpc>
            </a:pPr>
            <a:r>
              <a:rPr lang="zh-CN" altLang="en-US" sz="3200">
                <a:ea typeface="宋体" panose="02010600030101010101" pitchFamily="2" charset="-122"/>
              </a:rPr>
              <a:t>数据</a:t>
            </a:r>
            <a:r>
              <a:rPr lang="en-US" altLang="zh-CN" sz="3200">
                <a:ea typeface="宋体" panose="02010600030101010101" pitchFamily="2" charset="-122"/>
              </a:rPr>
              <a:t>(Data)</a:t>
            </a:r>
          </a:p>
          <a:p>
            <a:pPr>
              <a:lnSpc>
                <a:spcPct val="140000"/>
              </a:lnSpc>
            </a:pPr>
            <a:r>
              <a:rPr lang="zh-CN" altLang="en-US" sz="3200">
                <a:ea typeface="宋体" panose="02010600030101010101" pitchFamily="2" charset="-122"/>
              </a:rPr>
              <a:t>数据库</a:t>
            </a:r>
            <a:r>
              <a:rPr lang="en-US" altLang="zh-CN" sz="3200">
                <a:ea typeface="宋体" panose="02010600030101010101" pitchFamily="2" charset="-122"/>
              </a:rPr>
              <a:t>(Database)</a:t>
            </a:r>
          </a:p>
          <a:p>
            <a:pPr>
              <a:lnSpc>
                <a:spcPct val="140000"/>
              </a:lnSpc>
            </a:pPr>
            <a:r>
              <a:rPr lang="zh-CN" altLang="en-US" sz="3200">
                <a:ea typeface="宋体" panose="02010600030101010101" pitchFamily="2" charset="-122"/>
              </a:rPr>
              <a:t>数据库管理系统</a:t>
            </a:r>
            <a:r>
              <a:rPr lang="en-US" altLang="zh-CN" sz="3200">
                <a:ea typeface="宋体" panose="02010600030101010101" pitchFamily="2" charset="-122"/>
              </a:rPr>
              <a:t>(DBMS)</a:t>
            </a:r>
          </a:p>
          <a:p>
            <a:pPr>
              <a:lnSpc>
                <a:spcPct val="140000"/>
              </a:lnSpc>
            </a:pPr>
            <a:r>
              <a:rPr lang="zh-CN" altLang="en-US" sz="3200">
                <a:ea typeface="宋体" panose="02010600030101010101" pitchFamily="2" charset="-122"/>
              </a:rPr>
              <a:t>数据库系统</a:t>
            </a:r>
            <a:r>
              <a:rPr lang="en-US" altLang="zh-CN" sz="3200">
                <a:ea typeface="宋体" panose="02010600030101010101" pitchFamily="2" charset="-122"/>
              </a:rPr>
              <a:t>(DBS)</a:t>
            </a:r>
          </a:p>
        </p:txBody>
      </p:sp>
    </p:spTree>
  </p:cSld>
  <p:clrMapOvr>
    <a:masterClrMapping/>
  </p:clrMapOvr>
  <mc:AlternateContent xmlns:mc="http://schemas.openxmlformats.org/markup-compatibility/2006" xmlns:p14="http://schemas.microsoft.com/office/powerpoint/2010/main">
    <mc:Choice Requires="p14">
      <p:transition spd="slow" p14:dur="2000" advTm="9533"/>
    </mc:Choice>
    <mc:Fallback xmlns="">
      <p:transition spd="slow" advTm="953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AD3EF632-507E-435A-A3EC-35B050E4E8CE}"/>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一、数据</a:t>
            </a:r>
          </a:p>
        </p:txBody>
      </p:sp>
      <p:sp>
        <p:nvSpPr>
          <p:cNvPr id="39939" name="Rectangle 3">
            <a:extLst>
              <a:ext uri="{FF2B5EF4-FFF2-40B4-BE49-F238E27FC236}">
                <a16:creationId xmlns:a16="http://schemas.microsoft.com/office/drawing/2014/main" id="{C8DBF1BE-0D89-4915-BAB9-6050100BC2B5}"/>
              </a:ext>
            </a:extLst>
          </p:cNvPr>
          <p:cNvSpPr>
            <a:spLocks noGrp="1" noChangeArrowheads="1"/>
          </p:cNvSpPr>
          <p:nvPr>
            <p:ph idx="1"/>
          </p:nvPr>
        </p:nvSpPr>
        <p:spPr/>
        <p:txBody>
          <a:bodyPr/>
          <a:lstStyle/>
          <a:p>
            <a:pPr>
              <a:lnSpc>
                <a:spcPct val="90000"/>
              </a:lnSpc>
            </a:pPr>
            <a:r>
              <a:rPr lang="zh-CN" altLang="en-US" sz="3200">
                <a:ea typeface="宋体" panose="02010600030101010101" pitchFamily="2" charset="-122"/>
              </a:rPr>
              <a:t>数据</a:t>
            </a:r>
            <a:r>
              <a:rPr lang="en-US" altLang="zh-CN" sz="3200">
                <a:ea typeface="宋体" panose="02010600030101010101" pitchFamily="2" charset="-122"/>
              </a:rPr>
              <a:t>(Data)</a:t>
            </a:r>
            <a:r>
              <a:rPr lang="zh-CN" altLang="en-US" sz="3200">
                <a:ea typeface="宋体" panose="02010600030101010101" pitchFamily="2" charset="-122"/>
              </a:rPr>
              <a:t>是数据库中存储的基本对象</a:t>
            </a:r>
          </a:p>
          <a:p>
            <a:pPr>
              <a:lnSpc>
                <a:spcPct val="90000"/>
              </a:lnSpc>
              <a:spcBef>
                <a:spcPct val="50000"/>
              </a:spcBef>
            </a:pPr>
            <a:r>
              <a:rPr lang="zh-CN" altLang="en-US" sz="3200">
                <a:ea typeface="宋体" panose="02010600030101010101" pitchFamily="2" charset="-122"/>
              </a:rPr>
              <a:t>数据的定义</a:t>
            </a:r>
          </a:p>
          <a:p>
            <a:pPr lvl="1">
              <a:lnSpc>
                <a:spcPct val="90000"/>
              </a:lnSpc>
            </a:pPr>
            <a:r>
              <a:rPr lang="zh-CN" altLang="en-US" sz="2800">
                <a:ea typeface="宋体" panose="02010600030101010101" pitchFamily="2" charset="-122"/>
              </a:rPr>
              <a:t>描述事物的符号记录</a:t>
            </a:r>
            <a:endParaRPr lang="zh-CN" altLang="en-US" sz="2800" b="1">
              <a:ea typeface="宋体" panose="02010600030101010101" pitchFamily="2" charset="-122"/>
            </a:endParaRPr>
          </a:p>
          <a:p>
            <a:pPr>
              <a:lnSpc>
                <a:spcPct val="90000"/>
              </a:lnSpc>
              <a:spcBef>
                <a:spcPct val="50000"/>
              </a:spcBef>
            </a:pPr>
            <a:r>
              <a:rPr lang="zh-CN" altLang="en-US" sz="3200">
                <a:ea typeface="宋体" panose="02010600030101010101" pitchFamily="2" charset="-122"/>
              </a:rPr>
              <a:t>组成数据的符号种类</a:t>
            </a:r>
          </a:p>
          <a:p>
            <a:pPr lvl="1">
              <a:lnSpc>
                <a:spcPct val="90000"/>
              </a:lnSpc>
            </a:pPr>
            <a:r>
              <a:rPr lang="zh-CN" altLang="en-US" sz="2800">
                <a:ea typeface="宋体" panose="02010600030101010101" pitchFamily="2" charset="-122"/>
              </a:rPr>
              <a:t>数字、字符串、日期、逻辑值、文本、图形、图象、声音</a:t>
            </a:r>
          </a:p>
          <a:p>
            <a:pPr>
              <a:lnSpc>
                <a:spcPct val="90000"/>
              </a:lnSpc>
              <a:spcBef>
                <a:spcPct val="50000"/>
              </a:spcBef>
            </a:pPr>
            <a:r>
              <a:rPr lang="zh-CN" altLang="en-US" sz="3200">
                <a:ea typeface="宋体" panose="02010600030101010101" pitchFamily="2" charset="-122"/>
              </a:rPr>
              <a:t>数据的特点</a:t>
            </a:r>
          </a:p>
          <a:p>
            <a:pPr lvl="1">
              <a:lnSpc>
                <a:spcPct val="90000"/>
              </a:lnSpc>
            </a:pPr>
            <a:r>
              <a:rPr lang="zh-CN" altLang="en-US" sz="2800">
                <a:ea typeface="宋体" panose="02010600030101010101" pitchFamily="2" charset="-122"/>
              </a:rPr>
              <a:t>数据与其语义是不可分的</a:t>
            </a:r>
          </a:p>
        </p:txBody>
      </p:sp>
    </p:spTree>
  </p:cSld>
  <p:clrMapOvr>
    <a:masterClrMapping/>
  </p:clrMapOvr>
  <mc:AlternateContent xmlns:mc="http://schemas.openxmlformats.org/markup-compatibility/2006" xmlns:p14="http://schemas.microsoft.com/office/powerpoint/2010/main">
    <mc:Choice Requires="p14">
      <p:transition spd="slow" p14:dur="2000" advTm="76708"/>
    </mc:Choice>
    <mc:Fallback xmlns="">
      <p:transition spd="slow" advTm="7670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5705A3D7-1A87-4595-8FA3-820FF3596D72}"/>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数据举例</a:t>
            </a:r>
          </a:p>
        </p:txBody>
      </p:sp>
      <p:sp>
        <p:nvSpPr>
          <p:cNvPr id="41987" name="Rectangle 3">
            <a:extLst>
              <a:ext uri="{FF2B5EF4-FFF2-40B4-BE49-F238E27FC236}">
                <a16:creationId xmlns:a16="http://schemas.microsoft.com/office/drawing/2014/main" id="{810AE9DF-7D5A-472F-8C79-F67A84753224}"/>
              </a:ext>
            </a:extLst>
          </p:cNvPr>
          <p:cNvSpPr>
            <a:spLocks noGrp="1" noChangeArrowheads="1"/>
          </p:cNvSpPr>
          <p:nvPr>
            <p:ph idx="1"/>
          </p:nvPr>
        </p:nvSpPr>
        <p:spPr/>
        <p:txBody>
          <a:bodyPr/>
          <a:lstStyle/>
          <a:p>
            <a:pPr>
              <a:lnSpc>
                <a:spcPct val="120000"/>
              </a:lnSpc>
            </a:pPr>
            <a:r>
              <a:rPr lang="zh-CN" altLang="en-US">
                <a:ea typeface="宋体" panose="02010600030101010101" pitchFamily="2" charset="-122"/>
              </a:rPr>
              <a:t>学生档案中的学生记录</a:t>
            </a:r>
          </a:p>
          <a:p>
            <a:pPr lvl="1">
              <a:lnSpc>
                <a:spcPct val="120000"/>
              </a:lnSpc>
              <a:buFont typeface="Wingdings" panose="05000000000000000000" pitchFamily="2" charset="2"/>
              <a:buNone/>
            </a:pPr>
            <a:r>
              <a:rPr lang="zh-CN" altLang="en-US">
                <a:ea typeface="宋体" panose="02010600030101010101" pitchFamily="2" charset="-122"/>
              </a:rPr>
              <a:t>（李明，男，</a:t>
            </a:r>
            <a:r>
              <a:rPr lang="en-US" altLang="zh-CN">
                <a:ea typeface="宋体" panose="02010600030101010101" pitchFamily="2" charset="-122"/>
              </a:rPr>
              <a:t>1985</a:t>
            </a:r>
            <a:r>
              <a:rPr lang="zh-CN" altLang="en-US">
                <a:ea typeface="宋体" panose="02010600030101010101" pitchFamily="2" charset="-122"/>
              </a:rPr>
              <a:t>，江苏，计算机系，</a:t>
            </a:r>
            <a:r>
              <a:rPr lang="en-US" altLang="zh-CN">
                <a:ea typeface="宋体" panose="02010600030101010101" pitchFamily="2" charset="-122"/>
              </a:rPr>
              <a:t>2003</a:t>
            </a:r>
            <a:r>
              <a:rPr lang="zh-CN" altLang="en-US">
                <a:ea typeface="宋体" panose="02010600030101010101" pitchFamily="2" charset="-122"/>
              </a:rPr>
              <a:t>）</a:t>
            </a:r>
          </a:p>
          <a:p>
            <a:pPr>
              <a:lnSpc>
                <a:spcPct val="120000"/>
              </a:lnSpc>
            </a:pPr>
            <a:r>
              <a:rPr lang="zh-CN" altLang="en-US">
                <a:ea typeface="宋体" panose="02010600030101010101" pitchFamily="2" charset="-122"/>
              </a:rPr>
              <a:t>数据的形式不能完全表达其内容</a:t>
            </a:r>
          </a:p>
          <a:p>
            <a:pPr>
              <a:lnSpc>
                <a:spcPct val="120000"/>
              </a:lnSpc>
            </a:pPr>
            <a:r>
              <a:rPr lang="zh-CN" altLang="en-US">
                <a:ea typeface="宋体" panose="02010600030101010101" pitchFamily="2" charset="-122"/>
              </a:rPr>
              <a:t>数据的解释</a:t>
            </a:r>
          </a:p>
          <a:p>
            <a:pPr lvl="1">
              <a:lnSpc>
                <a:spcPct val="120000"/>
              </a:lnSpc>
            </a:pPr>
            <a:r>
              <a:rPr lang="zh-CN" altLang="en-US">
                <a:ea typeface="宋体" panose="02010600030101010101" pitchFamily="2" charset="-122"/>
              </a:rPr>
              <a:t>语义：学生姓名、性别、出生年月、籍贯、所在系别、入学时间</a:t>
            </a:r>
          </a:p>
          <a:p>
            <a:pPr lvl="1">
              <a:lnSpc>
                <a:spcPct val="120000"/>
              </a:lnSpc>
            </a:pPr>
            <a:r>
              <a:rPr lang="zh-CN" altLang="en-US">
                <a:ea typeface="宋体" panose="02010600030101010101" pitchFamily="2" charset="-122"/>
              </a:rPr>
              <a:t>解释：李明是个大学生，</a:t>
            </a:r>
            <a:r>
              <a:rPr lang="en-US" altLang="zh-CN">
                <a:ea typeface="宋体" panose="02010600030101010101" pitchFamily="2" charset="-122"/>
              </a:rPr>
              <a:t>1985</a:t>
            </a:r>
            <a:r>
              <a:rPr lang="zh-CN" altLang="en-US">
                <a:ea typeface="宋体" panose="02010600030101010101" pitchFamily="2" charset="-122"/>
              </a:rPr>
              <a:t>年出生，江苏人，</a:t>
            </a:r>
            <a:r>
              <a:rPr lang="en-US" altLang="zh-CN">
                <a:ea typeface="宋体" panose="02010600030101010101" pitchFamily="2" charset="-122"/>
              </a:rPr>
              <a:t>2003</a:t>
            </a:r>
            <a:r>
              <a:rPr lang="zh-CN" altLang="en-US">
                <a:ea typeface="宋体" panose="02010600030101010101" pitchFamily="2" charset="-122"/>
              </a:rPr>
              <a:t>年考入计算机系</a:t>
            </a:r>
          </a:p>
          <a:p>
            <a:r>
              <a:rPr lang="zh-CN" altLang="en-US" sz="3200">
                <a:ea typeface="隶书" panose="02010509060101010101" pitchFamily="49" charset="-122"/>
              </a:rPr>
              <a:t>请给出另一个解释和语义</a:t>
            </a:r>
          </a:p>
        </p:txBody>
      </p:sp>
    </p:spTree>
  </p:cSld>
  <p:clrMapOvr>
    <a:masterClrMapping/>
  </p:clrMapOvr>
  <mc:AlternateContent xmlns:mc="http://schemas.openxmlformats.org/markup-compatibility/2006" xmlns:p14="http://schemas.microsoft.com/office/powerpoint/2010/main">
    <mc:Choice Requires="p14">
      <p:transition spd="slow" p14:dur="2000" advTm="69597"/>
    </mc:Choice>
    <mc:Fallback xmlns="">
      <p:transition spd="slow" advTm="69597"/>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90F2CFF4-4BD8-41BC-B807-2FDC0BA5445B}"/>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二、数据库（举例）</a:t>
            </a:r>
          </a:p>
        </p:txBody>
      </p:sp>
      <p:sp>
        <p:nvSpPr>
          <p:cNvPr id="408579" name="AutoShape 3">
            <a:extLst>
              <a:ext uri="{FF2B5EF4-FFF2-40B4-BE49-F238E27FC236}">
                <a16:creationId xmlns:a16="http://schemas.microsoft.com/office/drawing/2014/main" id="{CD02D2EA-7B6E-4EF2-AEFF-EC415E783BC6}"/>
              </a:ext>
            </a:extLst>
          </p:cNvPr>
          <p:cNvSpPr>
            <a:spLocks noGrp="1" noChangeArrowheads="1"/>
          </p:cNvSpPr>
          <p:nvPr>
            <p:ph idx="1"/>
          </p:nvPr>
        </p:nvSpPr>
        <p:spPr>
          <a:xfrm>
            <a:off x="238125" y="885825"/>
            <a:ext cx="8610600" cy="5257800"/>
          </a:xfrm>
          <a:prstGeom prst="verticalScroll">
            <a:avLst>
              <a:gd name="adj" fmla="val 7477"/>
            </a:avLst>
          </a:prstGeom>
          <a:gradFill rotWithShape="0">
            <a:gsLst>
              <a:gs pos="0">
                <a:srgbClr val="FFFFFF"/>
              </a:gs>
              <a:gs pos="100000">
                <a:srgbClr val="BBBBBB"/>
              </a:gs>
            </a:gsLst>
            <a:lin ang="5400000" scaled="1"/>
          </a:gradFill>
          <a:ln w="25400">
            <a:solidFill>
              <a:schemeClr val="tx1"/>
            </a:solidFill>
            <a:round/>
            <a:headEnd/>
            <a:tailEnd/>
          </a:ln>
        </p:spPr>
        <p:txBody>
          <a:bodyPr/>
          <a:lstStyle/>
          <a:p>
            <a:pPr>
              <a:spcBef>
                <a:spcPct val="0"/>
              </a:spcBef>
              <a:buClrTx/>
              <a:buSzTx/>
              <a:buFontTx/>
              <a:buNone/>
            </a:pPr>
            <a:endParaRPr lang="en-US" altLang="zh-CN" b="1">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b="1">
              <a:latin typeface="Times New Roman" panose="02020603050405020304" pitchFamily="18" charset="0"/>
              <a:ea typeface="宋体" panose="02010600030101010101" pitchFamily="2" charset="-122"/>
            </a:endParaRPr>
          </a:p>
          <a:p>
            <a:pPr>
              <a:spcBef>
                <a:spcPct val="0"/>
              </a:spcBef>
              <a:buClrTx/>
              <a:buSzTx/>
              <a:buFontTx/>
              <a:buNone/>
            </a:pPr>
            <a:endParaRPr lang="en-US" altLang="zh-CN" sz="2400" b="1">
              <a:latin typeface="Times New Roman" panose="02020603050405020304" pitchFamily="18" charset="0"/>
              <a:ea typeface="宋体" panose="02010600030101010101" pitchFamily="2" charset="-122"/>
            </a:endParaRPr>
          </a:p>
        </p:txBody>
      </p:sp>
      <p:graphicFrame>
        <p:nvGraphicFramePr>
          <p:cNvPr id="6" name="表格 5">
            <a:extLst>
              <a:ext uri="{FF2B5EF4-FFF2-40B4-BE49-F238E27FC236}">
                <a16:creationId xmlns:a16="http://schemas.microsoft.com/office/drawing/2014/main" id="{ABCFAE93-3F33-4469-BF72-2EAC0AD224CF}"/>
              </a:ext>
            </a:extLst>
          </p:cNvPr>
          <p:cNvGraphicFramePr>
            <a:graphicFrameLocks noGrp="1"/>
          </p:cNvGraphicFramePr>
          <p:nvPr/>
        </p:nvGraphicFramePr>
        <p:xfrm>
          <a:off x="819150" y="1595438"/>
          <a:ext cx="7486651" cy="3709989"/>
        </p:xfrm>
        <a:graphic>
          <a:graphicData uri="http://schemas.openxmlformats.org/drawingml/2006/table">
            <a:tbl>
              <a:tblPr/>
              <a:tblGrid>
                <a:gridCol w="1020461">
                  <a:extLst>
                    <a:ext uri="{9D8B030D-6E8A-4147-A177-3AD203B41FA5}">
                      <a16:colId xmlns:a16="http://schemas.microsoft.com/office/drawing/2014/main" val="20000"/>
                    </a:ext>
                  </a:extLst>
                </a:gridCol>
                <a:gridCol w="529855">
                  <a:extLst>
                    <a:ext uri="{9D8B030D-6E8A-4147-A177-3AD203B41FA5}">
                      <a16:colId xmlns:a16="http://schemas.microsoft.com/office/drawing/2014/main" val="20001"/>
                    </a:ext>
                  </a:extLst>
                </a:gridCol>
                <a:gridCol w="374497">
                  <a:extLst>
                    <a:ext uri="{9D8B030D-6E8A-4147-A177-3AD203B41FA5}">
                      <a16:colId xmlns:a16="http://schemas.microsoft.com/office/drawing/2014/main" val="20002"/>
                    </a:ext>
                  </a:extLst>
                </a:gridCol>
                <a:gridCol w="335247">
                  <a:extLst>
                    <a:ext uri="{9D8B030D-6E8A-4147-A177-3AD203B41FA5}">
                      <a16:colId xmlns:a16="http://schemas.microsoft.com/office/drawing/2014/main" val="20003"/>
                    </a:ext>
                  </a:extLst>
                </a:gridCol>
                <a:gridCol w="574010">
                  <a:extLst>
                    <a:ext uri="{9D8B030D-6E8A-4147-A177-3AD203B41FA5}">
                      <a16:colId xmlns:a16="http://schemas.microsoft.com/office/drawing/2014/main" val="20004"/>
                    </a:ext>
                  </a:extLst>
                </a:gridCol>
                <a:gridCol w="1403134">
                  <a:extLst>
                    <a:ext uri="{9D8B030D-6E8A-4147-A177-3AD203B41FA5}">
                      <a16:colId xmlns:a16="http://schemas.microsoft.com/office/drawing/2014/main" val="20005"/>
                    </a:ext>
                  </a:extLst>
                </a:gridCol>
                <a:gridCol w="722826">
                  <a:extLst>
                    <a:ext uri="{9D8B030D-6E8A-4147-A177-3AD203B41FA5}">
                      <a16:colId xmlns:a16="http://schemas.microsoft.com/office/drawing/2014/main" val="20006"/>
                    </a:ext>
                  </a:extLst>
                </a:gridCol>
                <a:gridCol w="896174">
                  <a:extLst>
                    <a:ext uri="{9D8B030D-6E8A-4147-A177-3AD203B41FA5}">
                      <a16:colId xmlns:a16="http://schemas.microsoft.com/office/drawing/2014/main" val="20007"/>
                    </a:ext>
                  </a:extLst>
                </a:gridCol>
                <a:gridCol w="1630447">
                  <a:extLst>
                    <a:ext uri="{9D8B030D-6E8A-4147-A177-3AD203B41FA5}">
                      <a16:colId xmlns:a16="http://schemas.microsoft.com/office/drawing/2014/main" val="20008"/>
                    </a:ext>
                  </a:extLst>
                </a:gridCol>
              </a:tblGrid>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a:ln>
                            <a:noFill/>
                          </a:ln>
                          <a:solidFill>
                            <a:srgbClr val="000000"/>
                          </a:solidFill>
                          <a:effectLst/>
                          <a:latin typeface="Arial Unicode MS" pitchFamily="34" charset="-122"/>
                          <a:ea typeface="Arial Unicode MS" pitchFamily="34" charset="-122"/>
                        </a:rPr>
                        <a:t>学号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姓名</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分数</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性别</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省份</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来源中学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政治面貌</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出生年月</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专业</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200530551386</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张三</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678</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兴宁一中</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1986-12-24</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200530551160</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李四</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671</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女</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中山市第一中学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1986-7-14</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200530551192</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王五</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671</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珠海市第二中学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1986-12-8</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200530551205</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黄麻子</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684</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深圳市红岭中学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1986-5-13</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200530552117</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夏小明</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638</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中山纪念中学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1987-12-15</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200530552171</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力玮</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672</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深圳市高级中学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1987-5-17</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200530551241</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a:ln>
                            <a:noFill/>
                          </a:ln>
                          <a:solidFill>
                            <a:srgbClr val="000000"/>
                          </a:solidFill>
                          <a:effectLst/>
                          <a:latin typeface="Arial"/>
                          <a:ea typeface="Arial Unicode MS" pitchFamily="34" charset="-122"/>
                        </a:rPr>
                        <a:t> </a:t>
                      </a:r>
                      <a:r>
                        <a:rPr kumimoji="0" lang="zh-CN" altLang="en-US" sz="1100" b="0" i="0" u="none" strike="noStrike" cap="none" normalizeH="0" baseline="0" dirty="0">
                          <a:ln>
                            <a:noFill/>
                          </a:ln>
                          <a:solidFill>
                            <a:srgbClr val="000000"/>
                          </a:solidFill>
                          <a:effectLst/>
                          <a:latin typeface="Arial Unicode MS" pitchFamily="34" charset="-122"/>
                          <a:ea typeface="Arial Unicode MS" pitchFamily="34" charset="-122"/>
                        </a:rPr>
                        <a:t>孔大力</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671</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东莞市高级中学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1986-10-12</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222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200530551449</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a:ln>
                            <a:noFill/>
                          </a:ln>
                          <a:solidFill>
                            <a:srgbClr val="000000"/>
                          </a:solidFill>
                          <a:effectLst/>
                          <a:latin typeface="Arial"/>
                          <a:ea typeface="Arial Unicode MS" pitchFamily="34" charset="-122"/>
                        </a:rPr>
                        <a:t> </a:t>
                      </a:r>
                      <a:r>
                        <a:rPr kumimoji="0" lang="zh-CN" altLang="en-US" sz="1100" b="0" i="0" u="none" strike="noStrike" cap="none" normalizeH="0" baseline="0" dirty="0">
                          <a:ln>
                            <a:noFill/>
                          </a:ln>
                          <a:solidFill>
                            <a:srgbClr val="000000"/>
                          </a:solidFill>
                          <a:effectLst/>
                          <a:latin typeface="Arial Unicode MS" pitchFamily="34" charset="-122"/>
                          <a:ea typeface="Arial Unicode MS" pitchFamily="34" charset="-122"/>
                        </a:rPr>
                        <a:t>林红</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676</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男</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广东省</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汕头金山中学</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zh-CN" altLang="en-US" sz="1100" b="0" i="0" u="none" strike="noStrike" cap="none" normalizeH="0" baseline="0">
                          <a:ln>
                            <a:noFill/>
                          </a:ln>
                          <a:solidFill>
                            <a:srgbClr val="000000"/>
                          </a:solidFill>
                          <a:effectLst/>
                          <a:latin typeface="Arial Unicode MS" pitchFamily="34" charset="-122"/>
                          <a:ea typeface="Arial Unicode MS" pitchFamily="34" charset="-122"/>
                        </a:rPr>
                        <a:t>共青团员</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000000"/>
                          </a:solidFill>
                          <a:effectLst/>
                          <a:latin typeface="Arial"/>
                          <a:ea typeface="Arial Unicode MS" pitchFamily="34" charset="-122"/>
                        </a:rPr>
                        <a:t> </a:t>
                      </a:r>
                      <a:r>
                        <a:rPr kumimoji="0" lang="en-US" altLang="zh-CN" sz="1100" b="0" i="0" u="none" strike="noStrike" cap="none" normalizeH="0" baseline="0">
                          <a:ln>
                            <a:noFill/>
                          </a:ln>
                          <a:solidFill>
                            <a:srgbClr val="000000"/>
                          </a:solidFill>
                          <a:effectLst/>
                          <a:latin typeface="Arial Unicode MS" pitchFamily="34" charset="-122"/>
                          <a:ea typeface="Arial Unicode MS" pitchFamily="34" charset="-122"/>
                        </a:rPr>
                        <a:t>1985-10-15</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a:ln>
                            <a:noFill/>
                          </a:ln>
                          <a:solidFill>
                            <a:srgbClr val="000000"/>
                          </a:solidFill>
                          <a:effectLst/>
                          <a:latin typeface="Arial"/>
                          <a:ea typeface="Arial Unicode MS" pitchFamily="34" charset="-122"/>
                        </a:rPr>
                        <a:t> </a:t>
                      </a:r>
                      <a:r>
                        <a:rPr kumimoji="0" lang="zh-CN" altLang="en-US" sz="1100" b="0" i="0" u="none" strike="noStrike" cap="none" normalizeH="0" baseline="0" dirty="0">
                          <a:ln>
                            <a:noFill/>
                          </a:ln>
                          <a:solidFill>
                            <a:srgbClr val="000000"/>
                          </a:solidFill>
                          <a:effectLst/>
                          <a:latin typeface="Arial Unicode MS" pitchFamily="34" charset="-122"/>
                          <a:ea typeface="Arial Unicode MS" pitchFamily="34" charset="-122"/>
                        </a:rPr>
                        <a:t>软件工程</a:t>
                      </a:r>
                      <a:r>
                        <a:rPr kumimoji="0" lang="en-US" altLang="zh-CN" sz="1100" b="0" i="0" u="none" strike="noStrike" cap="none" normalizeH="0" baseline="0" dirty="0">
                          <a:ln>
                            <a:noFill/>
                          </a:ln>
                          <a:solidFill>
                            <a:srgbClr val="000000"/>
                          </a:solidFill>
                          <a:effectLst/>
                          <a:latin typeface="Arial Unicode MS" pitchFamily="34" charset="-122"/>
                          <a:ea typeface="Arial Unicode MS" pitchFamily="34" charset="-122"/>
                        </a:rPr>
                        <a:t>(</a:t>
                      </a:r>
                      <a:r>
                        <a:rPr kumimoji="0" lang="zh-CN" altLang="en-US" sz="1100" b="0" i="0" u="none" strike="noStrike" cap="none" normalizeH="0" baseline="0" dirty="0">
                          <a:ln>
                            <a:noFill/>
                          </a:ln>
                          <a:solidFill>
                            <a:srgbClr val="000000"/>
                          </a:solidFill>
                          <a:effectLst/>
                          <a:latin typeface="Arial Unicode MS" pitchFamily="34" charset="-122"/>
                          <a:ea typeface="Arial Unicode MS" pitchFamily="34" charset="-122"/>
                        </a:rPr>
                        <a:t>嵌入式技术</a:t>
                      </a:r>
                      <a:r>
                        <a:rPr kumimoji="0" lang="en-US" altLang="zh-CN" sz="1100" b="0" i="0" u="none" strike="noStrike" cap="none" normalizeH="0" baseline="0" dirty="0">
                          <a:ln>
                            <a:noFill/>
                          </a:ln>
                          <a:solidFill>
                            <a:srgbClr val="000000"/>
                          </a:solidFill>
                          <a:effectLst/>
                          <a:latin typeface="Arial Unicode MS" pitchFamily="34" charset="-122"/>
                          <a:ea typeface="Arial Unicode MS" pitchFamily="34" charset="-122"/>
                        </a:rPr>
                        <a:t>)</a:t>
                      </a:r>
                    </a:p>
                  </a:txBody>
                  <a:tcPr marL="6531" marR="6531" marT="6531"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4138" name="TextBox 4">
            <a:extLst>
              <a:ext uri="{FF2B5EF4-FFF2-40B4-BE49-F238E27FC236}">
                <a16:creationId xmlns:a16="http://schemas.microsoft.com/office/drawing/2014/main" id="{92A49845-15DA-4303-B725-178A5B8E28A5}"/>
              </a:ext>
            </a:extLst>
          </p:cNvPr>
          <p:cNvSpPr txBox="1">
            <a:spLocks noChangeArrowheads="1"/>
          </p:cNvSpPr>
          <p:nvPr/>
        </p:nvSpPr>
        <p:spPr bwMode="auto">
          <a:xfrm>
            <a:off x="3581400" y="5495925"/>
            <a:ext cx="226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000">
                <a:ea typeface="宋体" panose="02010600030101010101" pitchFamily="2" charset="-122"/>
              </a:rPr>
              <a:t>学生信息数据库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F6BE61A-0103-45E7-AFF8-5F464D0A7FD2}"/>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二、数据库</a:t>
            </a:r>
            <a:r>
              <a:rPr lang="en-US" altLang="zh-CN">
                <a:effectLst>
                  <a:outerShdw blurRad="38100" dist="38100" dir="2700000" algn="tl">
                    <a:srgbClr val="C0C0C0"/>
                  </a:outerShdw>
                </a:effectLst>
                <a:latin typeface="宋体" pitchFamily="2" charset="-122"/>
                <a:ea typeface="宋体" pitchFamily="2" charset="-122"/>
              </a:rPr>
              <a:t>(</a:t>
            </a:r>
            <a:r>
              <a:rPr lang="zh-CN" altLang="en-US">
                <a:effectLst>
                  <a:outerShdw blurRad="38100" dist="38100" dir="2700000" algn="tl">
                    <a:srgbClr val="C0C0C0"/>
                  </a:outerShdw>
                </a:effectLst>
                <a:latin typeface="宋体" pitchFamily="2" charset="-122"/>
                <a:ea typeface="宋体" pitchFamily="2" charset="-122"/>
              </a:rPr>
              <a:t>续</a:t>
            </a:r>
            <a:r>
              <a:rPr lang="en-US" altLang="zh-CN">
                <a:effectLst>
                  <a:outerShdw blurRad="38100" dist="38100" dir="2700000" algn="tl">
                    <a:srgbClr val="C0C0C0"/>
                  </a:outerShdw>
                </a:effectLst>
                <a:latin typeface="宋体" pitchFamily="2" charset="-122"/>
                <a:ea typeface="宋体" pitchFamily="2" charset="-122"/>
              </a:rPr>
              <a:t>)</a:t>
            </a:r>
          </a:p>
        </p:txBody>
      </p:sp>
      <p:sp>
        <p:nvSpPr>
          <p:cNvPr id="45059" name="Rectangle 3">
            <a:extLst>
              <a:ext uri="{FF2B5EF4-FFF2-40B4-BE49-F238E27FC236}">
                <a16:creationId xmlns:a16="http://schemas.microsoft.com/office/drawing/2014/main" id="{8C9BA655-347C-4200-AFFE-525E874183BC}"/>
              </a:ext>
            </a:extLst>
          </p:cNvPr>
          <p:cNvSpPr>
            <a:spLocks noGrp="1" noChangeArrowheads="1"/>
          </p:cNvSpPr>
          <p:nvPr>
            <p:ph idx="1"/>
          </p:nvPr>
        </p:nvSpPr>
        <p:spPr/>
        <p:txBody>
          <a:bodyPr/>
          <a:lstStyle/>
          <a:p>
            <a:pPr algn="just">
              <a:lnSpc>
                <a:spcPct val="120000"/>
              </a:lnSpc>
            </a:pPr>
            <a:r>
              <a:rPr lang="zh-CN" altLang="en-US" sz="3200">
                <a:ea typeface="宋体" panose="02010600030101010101" pitchFamily="2" charset="-122"/>
              </a:rPr>
              <a:t>人们收集并抽取出一个</a:t>
            </a:r>
            <a:r>
              <a:rPr lang="zh-CN" altLang="en-US" sz="3200" b="1">
                <a:ea typeface="宋体" panose="02010600030101010101" pitchFamily="2" charset="-122"/>
              </a:rPr>
              <a:t>应用</a:t>
            </a:r>
            <a:r>
              <a:rPr lang="zh-CN" altLang="en-US" sz="3200">
                <a:ea typeface="宋体" panose="02010600030101010101" pitchFamily="2" charset="-122"/>
              </a:rPr>
              <a:t>所需要的大量数据之后，应将其</a:t>
            </a:r>
            <a:r>
              <a:rPr lang="zh-CN" altLang="en-US" sz="3200" b="1">
                <a:ea typeface="宋体" panose="02010600030101010101" pitchFamily="2" charset="-122"/>
              </a:rPr>
              <a:t>保存起来</a:t>
            </a:r>
            <a:r>
              <a:rPr lang="zh-CN" altLang="en-US" sz="3200">
                <a:ea typeface="宋体" panose="02010600030101010101" pitchFamily="2" charset="-122"/>
              </a:rPr>
              <a:t>以供进一步加工处理，进一步抽取有用信息</a:t>
            </a:r>
          </a:p>
          <a:p>
            <a:pPr algn="just"/>
            <a:r>
              <a:rPr lang="zh-CN" altLang="en-US" sz="3200">
                <a:ea typeface="宋体" panose="02010600030101010101" pitchFamily="2" charset="-122"/>
              </a:rPr>
              <a:t>数据库的定义</a:t>
            </a:r>
          </a:p>
          <a:p>
            <a:pPr lvl="1" algn="just">
              <a:lnSpc>
                <a:spcPct val="120000"/>
              </a:lnSpc>
            </a:pPr>
            <a:r>
              <a:rPr lang="zh-CN" altLang="en-US" sz="2800">
                <a:ea typeface="宋体" panose="02010600030101010101" pitchFamily="2" charset="-122"/>
              </a:rPr>
              <a:t>数据库</a:t>
            </a:r>
            <a:r>
              <a:rPr lang="en-US" altLang="zh-CN" sz="2800">
                <a:ea typeface="宋体" panose="02010600030101010101" pitchFamily="2" charset="-122"/>
              </a:rPr>
              <a:t>(Database,</a:t>
            </a:r>
            <a:r>
              <a:rPr lang="zh-CN" altLang="en-US" sz="2800">
                <a:ea typeface="宋体" panose="02010600030101010101" pitchFamily="2" charset="-122"/>
              </a:rPr>
              <a:t>简称</a:t>
            </a:r>
            <a:r>
              <a:rPr lang="en-US" altLang="zh-CN" sz="2800">
                <a:ea typeface="宋体" panose="02010600030101010101" pitchFamily="2" charset="-122"/>
              </a:rPr>
              <a:t>DB)</a:t>
            </a:r>
            <a:r>
              <a:rPr lang="zh-CN" altLang="en-US" sz="2800">
                <a:ea typeface="宋体" panose="02010600030101010101" pitchFamily="2" charset="-122"/>
              </a:rPr>
              <a:t>是</a:t>
            </a:r>
            <a:r>
              <a:rPr lang="zh-CN" altLang="en-US" sz="2800" b="1" u="sng">
                <a:ea typeface="宋体" panose="02010600030101010101" pitchFamily="2" charset="-122"/>
              </a:rPr>
              <a:t>长期</a:t>
            </a:r>
            <a:r>
              <a:rPr lang="zh-CN" altLang="en-US" sz="2800">
                <a:ea typeface="宋体" panose="02010600030101010101" pitchFamily="2" charset="-122"/>
              </a:rPr>
              <a:t>储存在计算机内、</a:t>
            </a:r>
            <a:r>
              <a:rPr lang="zh-CN" altLang="en-US" sz="2800" b="1" u="sng">
                <a:ea typeface="宋体" panose="02010600030101010101" pitchFamily="2" charset="-122"/>
              </a:rPr>
              <a:t>有组织</a:t>
            </a:r>
            <a:r>
              <a:rPr lang="zh-CN" altLang="en-US" sz="2800">
                <a:ea typeface="宋体" panose="02010600030101010101" pitchFamily="2" charset="-122"/>
              </a:rPr>
              <a:t>的、</a:t>
            </a:r>
            <a:r>
              <a:rPr lang="zh-CN" altLang="en-US" sz="2800" b="1" u="sng">
                <a:ea typeface="宋体" panose="02010600030101010101" pitchFamily="2" charset="-122"/>
              </a:rPr>
              <a:t>可共享</a:t>
            </a:r>
            <a:r>
              <a:rPr lang="zh-CN" altLang="en-US" sz="2800">
                <a:ea typeface="宋体" panose="02010600030101010101" pitchFamily="2" charset="-122"/>
              </a:rPr>
              <a:t>的</a:t>
            </a:r>
            <a:r>
              <a:rPr lang="zh-CN" altLang="en-US" sz="2800" b="1" u="sng">
                <a:ea typeface="宋体" panose="02010600030101010101" pitchFamily="2" charset="-122"/>
              </a:rPr>
              <a:t>大量</a:t>
            </a:r>
            <a:r>
              <a:rPr lang="zh-CN" altLang="en-US" sz="2800">
                <a:ea typeface="宋体" panose="02010600030101010101" pitchFamily="2" charset="-122"/>
              </a:rPr>
              <a:t>数据集合</a:t>
            </a:r>
          </a:p>
        </p:txBody>
      </p:sp>
    </p:spTree>
  </p:cSld>
  <p:clrMapOvr>
    <a:masterClrMapping/>
  </p:clrMapOvr>
  <mc:AlternateContent xmlns:mc="http://schemas.openxmlformats.org/markup-compatibility/2006" xmlns:p14="http://schemas.microsoft.com/office/powerpoint/2010/main">
    <mc:Choice Requires="p14">
      <p:transition spd="slow" p14:dur="2000" advTm="49480"/>
    </mc:Choice>
    <mc:Fallback xmlns="">
      <p:transition spd="slow" advTm="494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A2D9B5C4-6A90-4193-B321-64E8E78B8905}"/>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二、数据库</a:t>
            </a:r>
            <a:r>
              <a:rPr lang="en-US" altLang="zh-CN">
                <a:effectLst>
                  <a:outerShdw blurRad="38100" dist="38100" dir="2700000" algn="tl">
                    <a:srgbClr val="C0C0C0"/>
                  </a:outerShdw>
                </a:effectLst>
                <a:latin typeface="宋体" pitchFamily="2" charset="-122"/>
                <a:ea typeface="宋体" pitchFamily="2" charset="-122"/>
              </a:rPr>
              <a:t>(</a:t>
            </a:r>
            <a:r>
              <a:rPr lang="zh-CN" altLang="en-US">
                <a:effectLst>
                  <a:outerShdw blurRad="38100" dist="38100" dir="2700000" algn="tl">
                    <a:srgbClr val="C0C0C0"/>
                  </a:outerShdw>
                </a:effectLst>
                <a:ea typeface="宋体" pitchFamily="2" charset="-122"/>
              </a:rPr>
              <a:t>续</a:t>
            </a:r>
            <a:r>
              <a:rPr lang="en-US" altLang="zh-CN">
                <a:effectLst>
                  <a:outerShdw blurRad="38100" dist="38100" dir="2700000" algn="tl">
                    <a:srgbClr val="C0C0C0"/>
                  </a:outerShdw>
                </a:effectLst>
                <a:latin typeface="宋体" pitchFamily="2" charset="-122"/>
                <a:ea typeface="宋体" pitchFamily="2" charset="-122"/>
              </a:rPr>
              <a:t>)</a:t>
            </a:r>
          </a:p>
        </p:txBody>
      </p:sp>
      <p:sp>
        <p:nvSpPr>
          <p:cNvPr id="47107" name="Rectangle 3">
            <a:extLst>
              <a:ext uri="{FF2B5EF4-FFF2-40B4-BE49-F238E27FC236}">
                <a16:creationId xmlns:a16="http://schemas.microsoft.com/office/drawing/2014/main" id="{A3B49F43-96E5-49F9-9452-9FF4B8B76392}"/>
              </a:ext>
            </a:extLst>
          </p:cNvPr>
          <p:cNvSpPr>
            <a:spLocks noGrp="1" noChangeArrowheads="1"/>
          </p:cNvSpPr>
          <p:nvPr>
            <p:ph idx="1"/>
          </p:nvPr>
        </p:nvSpPr>
        <p:spPr/>
        <p:txBody>
          <a:bodyPr/>
          <a:lstStyle/>
          <a:p>
            <a:pPr algn="just"/>
            <a:r>
              <a:rPr lang="zh-CN" altLang="en-US" b="1">
                <a:ea typeface="宋体" panose="02010600030101010101" pitchFamily="2" charset="-122"/>
              </a:rPr>
              <a:t>数据库的特征</a:t>
            </a:r>
          </a:p>
          <a:p>
            <a:pPr lvl="1" algn="just">
              <a:lnSpc>
                <a:spcPct val="140000"/>
              </a:lnSpc>
            </a:pPr>
            <a:r>
              <a:rPr lang="zh-CN" altLang="en-US">
                <a:ea typeface="宋体" panose="02010600030101010101" pitchFamily="2" charset="-122"/>
              </a:rPr>
              <a:t>数据按一定的数据模型组织、描述和储存</a:t>
            </a:r>
          </a:p>
          <a:p>
            <a:pPr lvl="1">
              <a:lnSpc>
                <a:spcPct val="140000"/>
              </a:lnSpc>
            </a:pPr>
            <a:r>
              <a:rPr lang="zh-CN" altLang="en-US">
                <a:ea typeface="宋体" panose="02010600030101010101" pitchFamily="2" charset="-122"/>
              </a:rPr>
              <a:t>可为各种用户共享</a:t>
            </a:r>
          </a:p>
          <a:p>
            <a:pPr lvl="1" algn="just">
              <a:lnSpc>
                <a:spcPct val="140000"/>
              </a:lnSpc>
            </a:pPr>
            <a:r>
              <a:rPr lang="zh-CN" altLang="en-US">
                <a:ea typeface="宋体" panose="02010600030101010101" pitchFamily="2" charset="-122"/>
              </a:rPr>
              <a:t>冗余度较小</a:t>
            </a:r>
          </a:p>
          <a:p>
            <a:pPr lvl="1" algn="just">
              <a:lnSpc>
                <a:spcPct val="140000"/>
              </a:lnSpc>
            </a:pPr>
            <a:r>
              <a:rPr lang="zh-CN" altLang="en-US">
                <a:ea typeface="宋体" panose="02010600030101010101" pitchFamily="2" charset="-122"/>
              </a:rPr>
              <a:t>数据独立性较高</a:t>
            </a:r>
          </a:p>
          <a:p>
            <a:pPr lvl="1" algn="just">
              <a:lnSpc>
                <a:spcPct val="140000"/>
              </a:lnSpc>
            </a:pPr>
            <a:r>
              <a:rPr lang="zh-CN" altLang="en-US">
                <a:ea typeface="宋体" panose="02010600030101010101" pitchFamily="2" charset="-122"/>
              </a:rPr>
              <a:t>易扩展</a:t>
            </a:r>
          </a:p>
          <a:p>
            <a:pPr>
              <a:lnSpc>
                <a:spcPct val="140000"/>
              </a:lnSpc>
            </a:pPr>
            <a:endParaRPr lang="en-US" altLang="zh-CN" b="1">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B5F89480-C809-4377-BD20-8854F536F782}"/>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三、数据库管理系统</a:t>
            </a:r>
            <a:endParaRPr lang="zh-CN" altLang="en-US">
              <a:solidFill>
                <a:schemeClr val="tx1"/>
              </a:solidFill>
              <a:effectLst>
                <a:outerShdw blurRad="38100" dist="38100" dir="2700000" algn="tl">
                  <a:srgbClr val="C0C0C0"/>
                </a:outerShdw>
              </a:effectLst>
              <a:ea typeface="宋体" pitchFamily="2" charset="-122"/>
            </a:endParaRPr>
          </a:p>
        </p:txBody>
      </p:sp>
      <p:sp>
        <p:nvSpPr>
          <p:cNvPr id="49155" name="Rectangle 3">
            <a:extLst>
              <a:ext uri="{FF2B5EF4-FFF2-40B4-BE49-F238E27FC236}">
                <a16:creationId xmlns:a16="http://schemas.microsoft.com/office/drawing/2014/main" id="{BA1F6CB9-8961-41FB-8775-BD27113B98BC}"/>
              </a:ext>
            </a:extLst>
          </p:cNvPr>
          <p:cNvSpPr>
            <a:spLocks noGrp="1" noChangeArrowheads="1"/>
          </p:cNvSpPr>
          <p:nvPr>
            <p:ph idx="1"/>
          </p:nvPr>
        </p:nvSpPr>
        <p:spPr/>
        <p:txBody>
          <a:bodyPr/>
          <a:lstStyle/>
          <a:p>
            <a:pPr algn="just">
              <a:lnSpc>
                <a:spcPct val="140000"/>
              </a:lnSpc>
            </a:pPr>
            <a:r>
              <a:rPr lang="zh-CN" altLang="en-US" b="1">
                <a:ea typeface="宋体" panose="02010600030101010101" pitchFamily="2" charset="-122"/>
              </a:rPr>
              <a:t>什么是</a:t>
            </a:r>
            <a:r>
              <a:rPr lang="en-US" altLang="zh-CN" b="1">
                <a:ea typeface="宋体" panose="02010600030101010101" pitchFamily="2" charset="-122"/>
              </a:rPr>
              <a:t>DBMS</a:t>
            </a:r>
          </a:p>
          <a:p>
            <a:pPr lvl="1" algn="just">
              <a:lnSpc>
                <a:spcPct val="140000"/>
              </a:lnSpc>
            </a:pPr>
            <a:r>
              <a:rPr lang="zh-CN" altLang="en-US">
                <a:ea typeface="宋体" panose="02010600030101010101" pitchFamily="2" charset="-122"/>
              </a:rPr>
              <a:t>数据库管理系统（</a:t>
            </a:r>
            <a:r>
              <a:rPr lang="en-US" altLang="zh-CN">
                <a:ea typeface="宋体" panose="02010600030101010101" pitchFamily="2" charset="-122"/>
              </a:rPr>
              <a:t>Database  Management System</a:t>
            </a:r>
            <a:r>
              <a:rPr lang="zh-CN" altLang="en-US">
                <a:ea typeface="宋体" panose="02010600030101010101" pitchFamily="2" charset="-122"/>
              </a:rPr>
              <a:t>，简称</a:t>
            </a:r>
            <a:r>
              <a:rPr lang="en-US" altLang="zh-CN">
                <a:ea typeface="宋体" panose="02010600030101010101" pitchFamily="2" charset="-122"/>
              </a:rPr>
              <a:t>DBMS</a:t>
            </a:r>
            <a:r>
              <a:rPr lang="zh-CN" altLang="en-US">
                <a:ea typeface="宋体" panose="02010600030101010101" pitchFamily="2" charset="-122"/>
              </a:rPr>
              <a:t>）：位于用户与操作系统之间的一层数据管理软件。</a:t>
            </a:r>
          </a:p>
          <a:p>
            <a:pPr algn="just">
              <a:lnSpc>
                <a:spcPct val="140000"/>
              </a:lnSpc>
            </a:pPr>
            <a:r>
              <a:rPr lang="en-US" altLang="zh-CN" b="1">
                <a:ea typeface="宋体" panose="02010600030101010101" pitchFamily="2" charset="-122"/>
              </a:rPr>
              <a:t>DBMS</a:t>
            </a:r>
            <a:r>
              <a:rPr lang="zh-CN" altLang="en-US" b="1">
                <a:ea typeface="宋体" panose="02010600030101010101" pitchFamily="2" charset="-122"/>
              </a:rPr>
              <a:t>的用途</a:t>
            </a:r>
          </a:p>
          <a:p>
            <a:pPr lvl="1" algn="just">
              <a:lnSpc>
                <a:spcPct val="140000"/>
              </a:lnSpc>
            </a:pPr>
            <a:r>
              <a:rPr lang="zh-CN" altLang="en-US">
                <a:ea typeface="宋体" panose="02010600030101010101" pitchFamily="2" charset="-122"/>
              </a:rPr>
              <a:t>科学地组织和存储数据、高效地获取和维护数据</a:t>
            </a:r>
          </a:p>
        </p:txBody>
      </p:sp>
    </p:spTree>
  </p:cSld>
  <p:clrMapOvr>
    <a:masterClrMapping/>
  </p:clrMapOvr>
  <mc:AlternateContent xmlns:mc="http://schemas.openxmlformats.org/markup-compatibility/2006" xmlns:p14="http://schemas.microsoft.com/office/powerpoint/2010/main">
    <mc:Choice Requires="p14">
      <p:transition spd="slow" p14:dur="2000" advTm="38294"/>
    </mc:Choice>
    <mc:Fallback xmlns="">
      <p:transition spd="slow" advTm="3829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4EA785BF-0C5F-4E8B-A6CE-1115B0F54B76}"/>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DBMS</a:t>
            </a:r>
            <a:r>
              <a:rPr lang="zh-CN" altLang="en-US" dirty="0">
                <a:effectLst>
                  <a:outerShdw blurRad="38100" dist="38100" dir="2700000" algn="tl">
                    <a:srgbClr val="C0C0C0"/>
                  </a:outerShdw>
                </a:effectLst>
                <a:ea typeface="宋体" pitchFamily="2" charset="-122"/>
              </a:rPr>
              <a:t>的主要功能</a:t>
            </a:r>
          </a:p>
        </p:txBody>
      </p:sp>
      <p:sp>
        <p:nvSpPr>
          <p:cNvPr id="51203" name="Rectangle 3">
            <a:extLst>
              <a:ext uri="{FF2B5EF4-FFF2-40B4-BE49-F238E27FC236}">
                <a16:creationId xmlns:a16="http://schemas.microsoft.com/office/drawing/2014/main" id="{701B1600-E4AE-494C-9F8D-650D07B97953}"/>
              </a:ext>
            </a:extLst>
          </p:cNvPr>
          <p:cNvSpPr>
            <a:spLocks noGrp="1" noChangeArrowheads="1"/>
          </p:cNvSpPr>
          <p:nvPr>
            <p:ph idx="1"/>
          </p:nvPr>
        </p:nvSpPr>
        <p:spPr/>
        <p:txBody>
          <a:bodyPr/>
          <a:lstStyle/>
          <a:p>
            <a:pPr algn="just">
              <a:lnSpc>
                <a:spcPct val="120000"/>
              </a:lnSpc>
            </a:pPr>
            <a:r>
              <a:rPr lang="zh-CN" altLang="en-US" sz="3200" b="1">
                <a:ea typeface="宋体" panose="02010600030101010101" pitchFamily="2" charset="-122"/>
              </a:rPr>
              <a:t>数据定义功能</a:t>
            </a:r>
            <a:endParaRPr lang="en-US" altLang="zh-CN" sz="3200" b="1">
              <a:ea typeface="宋体" panose="02010600030101010101" pitchFamily="2" charset="-122"/>
            </a:endParaRPr>
          </a:p>
          <a:p>
            <a:pPr lvl="1" algn="just">
              <a:lnSpc>
                <a:spcPct val="120000"/>
              </a:lnSpc>
            </a:pPr>
            <a:r>
              <a:rPr lang="zh-CN" altLang="en-US">
                <a:ea typeface="宋体" panose="02010600030101010101" pitchFamily="2" charset="-122"/>
              </a:rPr>
              <a:t>提供数据定义语言</a:t>
            </a:r>
            <a:r>
              <a:rPr lang="en-US" altLang="zh-CN">
                <a:ea typeface="宋体" panose="02010600030101010101" pitchFamily="2" charset="-122"/>
              </a:rPr>
              <a:t>(DDL)</a:t>
            </a:r>
          </a:p>
          <a:p>
            <a:pPr lvl="1" algn="just">
              <a:lnSpc>
                <a:spcPct val="120000"/>
              </a:lnSpc>
            </a:pPr>
            <a:r>
              <a:rPr lang="zh-CN" altLang="en-US">
                <a:ea typeface="宋体" panose="02010600030101010101" pitchFamily="2" charset="-122"/>
              </a:rPr>
              <a:t>定义数据库中的数据对象</a:t>
            </a:r>
            <a:endParaRPr lang="en-US" altLang="zh-CN">
              <a:ea typeface="宋体" panose="02010600030101010101" pitchFamily="2" charset="-122"/>
            </a:endParaRPr>
          </a:p>
          <a:p>
            <a:pPr lvl="1" algn="just">
              <a:lnSpc>
                <a:spcPct val="120000"/>
              </a:lnSpc>
            </a:pPr>
            <a:endParaRPr lang="zh-CN" altLang="en-US">
              <a:ea typeface="宋体" panose="02010600030101010101" pitchFamily="2" charset="-122"/>
            </a:endParaRPr>
          </a:p>
          <a:p>
            <a:pPr algn="just">
              <a:lnSpc>
                <a:spcPct val="120000"/>
              </a:lnSpc>
            </a:pPr>
            <a:r>
              <a:rPr lang="zh-CN" altLang="en-US" sz="3200" b="1">
                <a:ea typeface="宋体" panose="02010600030101010101" pitchFamily="2" charset="-122"/>
              </a:rPr>
              <a:t>数据操纵功能</a:t>
            </a:r>
            <a:endParaRPr lang="en-US" altLang="zh-CN" sz="2400" b="1">
              <a:ea typeface="宋体" panose="02010600030101010101" pitchFamily="2" charset="-122"/>
            </a:endParaRPr>
          </a:p>
          <a:p>
            <a:pPr lvl="1" algn="just">
              <a:lnSpc>
                <a:spcPct val="120000"/>
              </a:lnSpc>
            </a:pPr>
            <a:r>
              <a:rPr lang="zh-CN" altLang="en-US">
                <a:ea typeface="宋体" panose="02010600030101010101" pitchFamily="2" charset="-122"/>
              </a:rPr>
              <a:t>提供数据操纵语言</a:t>
            </a:r>
            <a:r>
              <a:rPr lang="en-US" altLang="zh-CN">
                <a:ea typeface="宋体" panose="02010600030101010101" pitchFamily="2" charset="-122"/>
              </a:rPr>
              <a:t>(DML)</a:t>
            </a:r>
          </a:p>
          <a:p>
            <a:pPr lvl="1" algn="just">
              <a:lnSpc>
                <a:spcPct val="120000"/>
              </a:lnSpc>
            </a:pPr>
            <a:r>
              <a:rPr lang="zh-CN" altLang="en-US">
                <a:ea typeface="宋体" panose="02010600030101010101" pitchFamily="2" charset="-122"/>
              </a:rPr>
              <a:t>操纵数据实现对数据库的基本操作</a:t>
            </a:r>
          </a:p>
          <a:p>
            <a:pPr lvl="1" algn="just">
              <a:lnSpc>
                <a:spcPct val="120000"/>
              </a:lnSpc>
            </a:pPr>
            <a:r>
              <a:rPr lang="en-US" altLang="zh-CN">
                <a:ea typeface="宋体" panose="02010600030101010101" pitchFamily="2" charset="-122"/>
              </a:rPr>
              <a:t>(</a:t>
            </a:r>
            <a:r>
              <a:rPr lang="zh-CN" altLang="en-US">
                <a:ea typeface="宋体" panose="02010600030101010101" pitchFamily="2" charset="-122"/>
              </a:rPr>
              <a:t>查询、插入、删除和修改</a:t>
            </a:r>
            <a:r>
              <a:rPr lang="en-US" altLang="zh-CN">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918F2-8786-4C1D-9BAE-B4B4840AC593}"/>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Where is Database?</a:t>
            </a:r>
            <a:endParaRPr lang="zh-CN" altLang="en-US">
              <a:effectLst>
                <a:outerShdw blurRad="38100" dist="38100" dir="2700000" algn="tl">
                  <a:srgbClr val="C0C0C0"/>
                </a:outerShdw>
              </a:effectLst>
              <a:ea typeface="宋体" panose="02010600030101010101" pitchFamily="2" charset="-122"/>
            </a:endParaRPr>
          </a:p>
        </p:txBody>
      </p:sp>
      <p:pic>
        <p:nvPicPr>
          <p:cNvPr id="9219" name="Picture 2" descr="https://timgsa.baidu.com/timg?image&amp;quality=80&amp;size=b9999_10000&amp;sec=1520404168010&amp;di=5888f64f90127d2605d014bfa66c38ba&amp;imgtype=0&amp;src=http%3A%2F%2Fg.hiphotos.baidu.com%2Fzhidao%2Fpic%2Fitem%2F241f95cad1c8a786df12dccd6609c93d70cf503c.jpg">
            <a:extLst>
              <a:ext uri="{FF2B5EF4-FFF2-40B4-BE49-F238E27FC236}">
                <a16:creationId xmlns:a16="http://schemas.microsoft.com/office/drawing/2014/main" id="{DF56A7C0-13BC-4084-8448-BBAB54FC6B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3888" y="919163"/>
            <a:ext cx="7610475" cy="5257800"/>
          </a:xfrm>
          <a:noFill/>
        </p:spPr>
      </p:pic>
    </p:spTree>
  </p:cSld>
  <p:clrMapOvr>
    <a:masterClrMapping/>
  </p:clrMapOvr>
  <mc:AlternateContent xmlns:mc="http://schemas.openxmlformats.org/markup-compatibility/2006" xmlns:p14="http://schemas.microsoft.com/office/powerpoint/2010/main">
    <mc:Choice Requires="p14">
      <p:transition spd="slow" p14:dur="2000" advTm="40423"/>
    </mc:Choice>
    <mc:Fallback xmlns="">
      <p:transition spd="slow" advTm="4042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47CEE353-081D-4034-8260-2AAF07FD643B}"/>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DBMS</a:t>
            </a:r>
            <a:r>
              <a:rPr lang="zh-CN" altLang="en-US" dirty="0">
                <a:effectLst>
                  <a:outerShdw blurRad="38100" dist="38100" dir="2700000" algn="tl">
                    <a:srgbClr val="C0C0C0"/>
                  </a:outerShdw>
                </a:effectLst>
                <a:ea typeface="宋体" pitchFamily="2" charset="-122"/>
              </a:rPr>
              <a:t>的主要功能</a:t>
            </a:r>
          </a:p>
        </p:txBody>
      </p:sp>
      <p:sp>
        <p:nvSpPr>
          <p:cNvPr id="53251" name="Rectangle 3">
            <a:extLst>
              <a:ext uri="{FF2B5EF4-FFF2-40B4-BE49-F238E27FC236}">
                <a16:creationId xmlns:a16="http://schemas.microsoft.com/office/drawing/2014/main" id="{774E2141-900D-4F4E-AEC5-12631E42817A}"/>
              </a:ext>
            </a:extLst>
          </p:cNvPr>
          <p:cNvSpPr>
            <a:spLocks noGrp="1" noChangeArrowheads="1"/>
          </p:cNvSpPr>
          <p:nvPr>
            <p:ph idx="1"/>
          </p:nvPr>
        </p:nvSpPr>
        <p:spPr/>
        <p:txBody>
          <a:bodyPr/>
          <a:lstStyle/>
          <a:p>
            <a:pPr algn="just">
              <a:lnSpc>
                <a:spcPct val="90000"/>
              </a:lnSpc>
            </a:pPr>
            <a:r>
              <a:rPr lang="zh-CN" altLang="en-US" b="1">
                <a:ea typeface="宋体" panose="02010600030101010101" pitchFamily="2" charset="-122"/>
              </a:rPr>
              <a:t>数据库的运行管理</a:t>
            </a:r>
            <a:endParaRPr lang="en-US" altLang="zh-CN" b="1">
              <a:ea typeface="宋体" panose="02010600030101010101" pitchFamily="2" charset="-122"/>
            </a:endParaRPr>
          </a:p>
          <a:p>
            <a:pPr lvl="1" algn="just">
              <a:lnSpc>
                <a:spcPct val="90000"/>
              </a:lnSpc>
            </a:pPr>
            <a:r>
              <a:rPr lang="zh-CN" altLang="en-US">
                <a:ea typeface="宋体" panose="02010600030101010101" pitchFamily="2" charset="-122"/>
              </a:rPr>
              <a:t>保证数据的安全性、完整性、</a:t>
            </a:r>
          </a:p>
          <a:p>
            <a:pPr lvl="1" algn="just">
              <a:lnSpc>
                <a:spcPct val="90000"/>
              </a:lnSpc>
            </a:pPr>
            <a:r>
              <a:rPr lang="zh-CN" altLang="en-US">
                <a:ea typeface="宋体" panose="02010600030101010101" pitchFamily="2" charset="-122"/>
              </a:rPr>
              <a:t>多用户对数据的并发使用</a:t>
            </a:r>
          </a:p>
          <a:p>
            <a:pPr lvl="1" algn="just">
              <a:lnSpc>
                <a:spcPct val="90000"/>
              </a:lnSpc>
            </a:pPr>
            <a:r>
              <a:rPr lang="zh-CN" altLang="en-US">
                <a:ea typeface="宋体" panose="02010600030101010101" pitchFamily="2" charset="-122"/>
              </a:rPr>
              <a:t>发生故障后的系统恢复</a:t>
            </a:r>
            <a:endParaRPr lang="en-US" altLang="zh-CN">
              <a:ea typeface="宋体" panose="02010600030101010101" pitchFamily="2" charset="-122"/>
            </a:endParaRPr>
          </a:p>
          <a:p>
            <a:pPr lvl="1" algn="just">
              <a:lnSpc>
                <a:spcPct val="90000"/>
              </a:lnSpc>
            </a:pPr>
            <a:endParaRPr lang="zh-CN" altLang="en-US">
              <a:ea typeface="宋体" panose="02010600030101010101" pitchFamily="2" charset="-122"/>
            </a:endParaRPr>
          </a:p>
          <a:p>
            <a:pPr algn="just">
              <a:lnSpc>
                <a:spcPct val="90000"/>
              </a:lnSpc>
            </a:pPr>
            <a:r>
              <a:rPr lang="zh-CN" altLang="en-US" b="1">
                <a:ea typeface="宋体" panose="02010600030101010101" pitchFamily="2" charset="-122"/>
              </a:rPr>
              <a:t>数据库的建立和维护功能</a:t>
            </a:r>
            <a:r>
              <a:rPr lang="en-US" altLang="zh-CN">
                <a:ea typeface="宋体" panose="02010600030101010101" pitchFamily="2" charset="-122"/>
              </a:rPr>
              <a:t>(</a:t>
            </a:r>
            <a:r>
              <a:rPr lang="zh-CN" altLang="en-US" b="1">
                <a:ea typeface="宋体" panose="02010600030101010101" pitchFamily="2" charset="-122"/>
              </a:rPr>
              <a:t>实用程序</a:t>
            </a:r>
            <a:r>
              <a:rPr lang="en-US" altLang="zh-CN" b="1">
                <a:ea typeface="宋体" panose="02010600030101010101" pitchFamily="2" charset="-122"/>
              </a:rPr>
              <a:t>)	</a:t>
            </a:r>
          </a:p>
          <a:p>
            <a:pPr lvl="1" algn="just">
              <a:lnSpc>
                <a:spcPct val="90000"/>
              </a:lnSpc>
            </a:pPr>
            <a:r>
              <a:rPr lang="zh-CN" altLang="en-US">
                <a:ea typeface="宋体" panose="02010600030101010101" pitchFamily="2" charset="-122"/>
              </a:rPr>
              <a:t>数据库数据批量装载</a:t>
            </a:r>
          </a:p>
          <a:p>
            <a:pPr lvl="1" algn="just">
              <a:lnSpc>
                <a:spcPct val="90000"/>
              </a:lnSpc>
            </a:pPr>
            <a:r>
              <a:rPr lang="zh-CN" altLang="en-US">
                <a:ea typeface="宋体" panose="02010600030101010101" pitchFamily="2" charset="-122"/>
              </a:rPr>
              <a:t>数据库转储</a:t>
            </a:r>
          </a:p>
          <a:p>
            <a:pPr lvl="1" algn="just">
              <a:lnSpc>
                <a:spcPct val="90000"/>
              </a:lnSpc>
            </a:pPr>
            <a:r>
              <a:rPr lang="zh-CN" altLang="en-US">
                <a:ea typeface="宋体" panose="02010600030101010101" pitchFamily="2" charset="-122"/>
              </a:rPr>
              <a:t>介质故障恢复</a:t>
            </a:r>
          </a:p>
          <a:p>
            <a:pPr lvl="1" algn="just">
              <a:lnSpc>
                <a:spcPct val="90000"/>
              </a:lnSpc>
            </a:pPr>
            <a:r>
              <a:rPr lang="zh-CN" altLang="en-US">
                <a:ea typeface="宋体" panose="02010600030101010101" pitchFamily="2" charset="-122"/>
              </a:rPr>
              <a:t>数据库的重组织</a:t>
            </a:r>
          </a:p>
          <a:p>
            <a:pPr lvl="1" algn="just">
              <a:lnSpc>
                <a:spcPct val="90000"/>
              </a:lnSpc>
            </a:pPr>
            <a:r>
              <a:rPr lang="zh-CN" altLang="en-US">
                <a:ea typeface="宋体" panose="02010600030101010101" pitchFamily="2" charset="-122"/>
              </a:rPr>
              <a:t>性能监视等</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739CC907-88F8-43D5-9810-7AF40AFD9D2D}"/>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四、数据库系统</a:t>
            </a:r>
          </a:p>
        </p:txBody>
      </p:sp>
      <p:sp>
        <p:nvSpPr>
          <p:cNvPr id="55299" name="Rectangle 3">
            <a:extLst>
              <a:ext uri="{FF2B5EF4-FFF2-40B4-BE49-F238E27FC236}">
                <a16:creationId xmlns:a16="http://schemas.microsoft.com/office/drawing/2014/main" id="{C0594A3E-0F28-4709-AA0B-F21ADFAEC0F6}"/>
              </a:ext>
            </a:extLst>
          </p:cNvPr>
          <p:cNvSpPr>
            <a:spLocks noGrp="1" noChangeArrowheads="1"/>
          </p:cNvSpPr>
          <p:nvPr>
            <p:ph idx="1"/>
          </p:nvPr>
        </p:nvSpPr>
        <p:spPr/>
        <p:txBody>
          <a:bodyPr/>
          <a:lstStyle/>
          <a:p>
            <a:pPr algn="just">
              <a:lnSpc>
                <a:spcPct val="90000"/>
              </a:lnSpc>
            </a:pPr>
            <a:r>
              <a:rPr lang="zh-CN" altLang="en-US" b="1">
                <a:ea typeface="宋体" panose="02010600030101010101" pitchFamily="2" charset="-122"/>
              </a:rPr>
              <a:t>什么是数据库系统</a:t>
            </a:r>
          </a:p>
          <a:p>
            <a:pPr lvl="1" algn="just"/>
            <a:r>
              <a:rPr lang="zh-CN" altLang="en-US">
                <a:ea typeface="宋体" panose="02010600030101010101" pitchFamily="2" charset="-122"/>
              </a:rPr>
              <a:t>数据库系统（</a:t>
            </a:r>
            <a:r>
              <a:rPr lang="en-US" altLang="zh-CN">
                <a:ea typeface="宋体" panose="02010600030101010101" pitchFamily="2" charset="-122"/>
              </a:rPr>
              <a:t>Database System</a:t>
            </a:r>
            <a:r>
              <a:rPr lang="zh-CN" altLang="en-US">
                <a:ea typeface="宋体" panose="02010600030101010101" pitchFamily="2" charset="-122"/>
              </a:rPr>
              <a:t>，简称</a:t>
            </a:r>
            <a:r>
              <a:rPr lang="en-US" altLang="zh-CN">
                <a:ea typeface="宋体" panose="02010600030101010101" pitchFamily="2" charset="-122"/>
              </a:rPr>
              <a:t>DBS</a:t>
            </a:r>
            <a:r>
              <a:rPr lang="zh-CN" altLang="en-US">
                <a:ea typeface="宋体" panose="02010600030101010101" pitchFamily="2" charset="-122"/>
              </a:rPr>
              <a:t>）：</a:t>
            </a:r>
          </a:p>
          <a:p>
            <a:pPr lvl="1" algn="just">
              <a:buFont typeface="Wingdings" panose="05000000000000000000" pitchFamily="2" charset="2"/>
              <a:buNone/>
            </a:pPr>
            <a:r>
              <a:rPr lang="zh-CN" altLang="en-US">
                <a:ea typeface="宋体" panose="02010600030101010101" pitchFamily="2" charset="-122"/>
              </a:rPr>
              <a:t>   指在计算机系统中引入数据库后的系统构成</a:t>
            </a:r>
          </a:p>
          <a:p>
            <a:pPr lvl="1" algn="just"/>
            <a:r>
              <a:rPr lang="zh-CN" altLang="en-US">
                <a:ea typeface="宋体" panose="02010600030101010101" pitchFamily="2" charset="-122"/>
              </a:rPr>
              <a:t>在不引起混淆的情况下常常把数据库系统简称</a:t>
            </a:r>
          </a:p>
          <a:p>
            <a:pPr lvl="1" algn="just">
              <a:buFont typeface="Wingdings" panose="05000000000000000000" pitchFamily="2" charset="2"/>
              <a:buNone/>
            </a:pPr>
            <a:r>
              <a:rPr lang="zh-CN" altLang="en-US">
                <a:ea typeface="宋体" panose="02010600030101010101" pitchFamily="2" charset="-122"/>
              </a:rPr>
              <a:t>   为数据库</a:t>
            </a:r>
          </a:p>
          <a:p>
            <a:pPr algn="just">
              <a:lnSpc>
                <a:spcPct val="90000"/>
              </a:lnSpc>
            </a:pPr>
            <a:r>
              <a:rPr lang="zh-CN" altLang="en-US" b="1">
                <a:ea typeface="宋体" panose="02010600030101010101" pitchFamily="2" charset="-122"/>
              </a:rPr>
              <a:t>数据库系统的构成</a:t>
            </a:r>
          </a:p>
          <a:p>
            <a:pPr lvl="1" algn="just">
              <a:lnSpc>
                <a:spcPct val="90000"/>
              </a:lnSpc>
            </a:pPr>
            <a:r>
              <a:rPr lang="zh-CN" altLang="en-US">
                <a:ea typeface="宋体" panose="02010600030101010101" pitchFamily="2" charset="-122"/>
              </a:rPr>
              <a:t>数据库</a:t>
            </a:r>
          </a:p>
          <a:p>
            <a:pPr lvl="1" algn="just">
              <a:lnSpc>
                <a:spcPct val="90000"/>
              </a:lnSpc>
            </a:pPr>
            <a:r>
              <a:rPr lang="zh-CN" altLang="en-US">
                <a:ea typeface="宋体" panose="02010600030101010101" pitchFamily="2" charset="-122"/>
              </a:rPr>
              <a:t>数据库管理系统（及其开发工具）</a:t>
            </a:r>
          </a:p>
          <a:p>
            <a:pPr lvl="1" algn="just">
              <a:lnSpc>
                <a:spcPct val="90000"/>
              </a:lnSpc>
            </a:pPr>
            <a:r>
              <a:rPr lang="zh-CN" altLang="en-US">
                <a:ea typeface="宋体" panose="02010600030101010101" pitchFamily="2" charset="-122"/>
              </a:rPr>
              <a:t>应用系统</a:t>
            </a:r>
          </a:p>
          <a:p>
            <a:pPr lvl="1" algn="just">
              <a:lnSpc>
                <a:spcPct val="90000"/>
              </a:lnSpc>
            </a:pPr>
            <a:r>
              <a:rPr lang="zh-CN" altLang="en-US">
                <a:ea typeface="宋体" panose="02010600030101010101" pitchFamily="2" charset="-122"/>
              </a:rPr>
              <a:t>数据库管理员</a:t>
            </a:r>
          </a:p>
        </p:txBody>
      </p:sp>
    </p:spTree>
  </p:cSld>
  <p:clrMapOvr>
    <a:masterClrMapping/>
  </p:clrMapOvr>
  <mc:AlternateContent xmlns:mc="http://schemas.openxmlformats.org/markup-compatibility/2006" xmlns:p14="http://schemas.microsoft.com/office/powerpoint/2010/main">
    <mc:Choice Requires="p14">
      <p:transition spd="slow" p14:dur="2000" advTm="118575"/>
    </mc:Choice>
    <mc:Fallback xmlns="">
      <p:transition spd="slow" advTm="11857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5">
            <a:extLst>
              <a:ext uri="{FF2B5EF4-FFF2-40B4-BE49-F238E27FC236}">
                <a16:creationId xmlns:a16="http://schemas.microsoft.com/office/drawing/2014/main" id="{42BEE2AE-51B1-44BB-8260-629278306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420688"/>
            <a:ext cx="5038725"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0C878-664D-4F8A-9ACD-46179D9D99BD}"/>
              </a:ext>
            </a:extLst>
          </p:cNvPr>
          <p:cNvSpPr>
            <a:spLocks noGrp="1"/>
          </p:cNvSpPr>
          <p:nvPr>
            <p:ph type="title"/>
          </p:nvPr>
        </p:nvSpPr>
        <p:spPr>
          <a:xfrm>
            <a:off x="228600" y="1987550"/>
            <a:ext cx="8616950" cy="1724025"/>
          </a:xfrm>
        </p:spPr>
        <p:txBody>
          <a:bodyPr/>
          <a:lstStyle/>
          <a:p>
            <a:pPr>
              <a:defRPr/>
            </a:pPr>
            <a:r>
              <a:rPr lang="en-US" altLang="zh-CN" sz="5400" dirty="0">
                <a:ea typeface="宋体" pitchFamily="2" charset="-122"/>
              </a:rPr>
              <a:t>View of Data</a:t>
            </a:r>
          </a:p>
        </p:txBody>
      </p:sp>
    </p:spTree>
  </p:cSld>
  <p:clrMapOvr>
    <a:masterClrMapping/>
  </p:clrMapOvr>
  <mc:AlternateContent xmlns:mc="http://schemas.openxmlformats.org/markup-compatibility/2006" xmlns:p14="http://schemas.microsoft.com/office/powerpoint/2010/main">
    <mc:Choice Requires="p14">
      <p:transition spd="slow" p14:dur="2000" advTm="6390"/>
    </mc:Choice>
    <mc:Fallback xmlns="">
      <p:transition spd="slow" advTm="639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a:extLst>
              <a:ext uri="{FF2B5EF4-FFF2-40B4-BE49-F238E27FC236}">
                <a16:creationId xmlns:a16="http://schemas.microsoft.com/office/drawing/2014/main" id="{E88021DB-2269-48B2-9509-90E2C188473A}"/>
              </a:ext>
            </a:extLst>
          </p:cNvPr>
          <p:cNvSpPr>
            <a:spLocks noGrp="1" noChangeArrowheads="1"/>
          </p:cNvSpPr>
          <p:nvPr>
            <p:ph type="title"/>
          </p:nvPr>
        </p:nvSpPr>
        <p:spPr/>
        <p:txBody>
          <a:bodyPr/>
          <a:lstStyle/>
          <a:p>
            <a:pPr>
              <a:defRPr/>
            </a:pPr>
            <a:r>
              <a:rPr lang="en-US" altLang="zh-CN" dirty="0">
                <a:ea typeface="宋体" charset="-122"/>
              </a:rPr>
              <a:t>Data Abstraction</a:t>
            </a:r>
            <a:endParaRPr lang="zh-CN" altLang="en-US" dirty="0">
              <a:effectLst>
                <a:outerShdw blurRad="38100" dist="38100" dir="2700000" algn="tl">
                  <a:srgbClr val="C0C0C0"/>
                </a:outerShdw>
              </a:effectLst>
              <a:ea typeface="宋体" pitchFamily="2" charset="-122"/>
            </a:endParaRPr>
          </a:p>
        </p:txBody>
      </p:sp>
      <p:sp>
        <p:nvSpPr>
          <p:cNvPr id="59395" name="Oval 1028">
            <a:extLst>
              <a:ext uri="{FF2B5EF4-FFF2-40B4-BE49-F238E27FC236}">
                <a16:creationId xmlns:a16="http://schemas.microsoft.com/office/drawing/2014/main" id="{8A9012AB-0EDA-4FBE-9B92-4F3D1EE75DB1}"/>
              </a:ext>
            </a:extLst>
          </p:cNvPr>
          <p:cNvSpPr>
            <a:spLocks noChangeArrowheads="1"/>
          </p:cNvSpPr>
          <p:nvPr/>
        </p:nvSpPr>
        <p:spPr bwMode="auto">
          <a:xfrm>
            <a:off x="4327525" y="1135063"/>
            <a:ext cx="2189163" cy="877887"/>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200">
                <a:solidFill>
                  <a:srgbClr val="000000"/>
                </a:solidFill>
                <a:latin typeface="宋体" panose="02010600030101010101" pitchFamily="2" charset="-122"/>
                <a:ea typeface="华文隶书" panose="02010800040101010101" pitchFamily="2" charset="-122"/>
              </a:rPr>
              <a:t>现实世界</a:t>
            </a:r>
            <a:endParaRPr kumimoji="0" lang="zh-CN" altLang="en-US" sz="2200">
              <a:latin typeface="Times New Roman" panose="02020603050405020304" pitchFamily="18" charset="0"/>
              <a:ea typeface="宋体" panose="02010600030101010101" pitchFamily="2" charset="-122"/>
            </a:endParaRPr>
          </a:p>
        </p:txBody>
      </p:sp>
      <p:sp>
        <p:nvSpPr>
          <p:cNvPr id="162821" name="Oval 1029">
            <a:extLst>
              <a:ext uri="{FF2B5EF4-FFF2-40B4-BE49-F238E27FC236}">
                <a16:creationId xmlns:a16="http://schemas.microsoft.com/office/drawing/2014/main" id="{15F5B96F-DE2A-4B8E-A26D-23A448BF1225}"/>
              </a:ext>
            </a:extLst>
          </p:cNvPr>
          <p:cNvSpPr>
            <a:spLocks noChangeArrowheads="1"/>
          </p:cNvSpPr>
          <p:nvPr/>
        </p:nvSpPr>
        <p:spPr bwMode="auto">
          <a:xfrm>
            <a:off x="6372225" y="3133725"/>
            <a:ext cx="2189163" cy="879475"/>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200">
                <a:solidFill>
                  <a:srgbClr val="000000"/>
                </a:solidFill>
                <a:latin typeface="宋体" panose="02010600030101010101" pitchFamily="2" charset="-122"/>
                <a:ea typeface="华文隶书" panose="02010800040101010101" pitchFamily="2" charset="-122"/>
              </a:rPr>
              <a:t>信息世界</a:t>
            </a:r>
            <a:endParaRPr kumimoji="0" lang="zh-CN" altLang="en-US" sz="2200">
              <a:latin typeface="Times New Roman" panose="02020603050405020304" pitchFamily="18" charset="0"/>
              <a:ea typeface="宋体" panose="02010600030101010101" pitchFamily="2" charset="-122"/>
            </a:endParaRPr>
          </a:p>
        </p:txBody>
      </p:sp>
      <p:sp>
        <p:nvSpPr>
          <p:cNvPr id="59397" name="Oval 1030">
            <a:extLst>
              <a:ext uri="{FF2B5EF4-FFF2-40B4-BE49-F238E27FC236}">
                <a16:creationId xmlns:a16="http://schemas.microsoft.com/office/drawing/2014/main" id="{8E6E61FB-631C-4F3E-BA86-E375037B8E71}"/>
              </a:ext>
            </a:extLst>
          </p:cNvPr>
          <p:cNvSpPr>
            <a:spLocks noChangeArrowheads="1"/>
          </p:cNvSpPr>
          <p:nvPr/>
        </p:nvSpPr>
        <p:spPr bwMode="auto">
          <a:xfrm>
            <a:off x="4327525" y="4873625"/>
            <a:ext cx="2527300" cy="1004888"/>
          </a:xfrm>
          <a:prstGeom prst="ellipse">
            <a:avLst/>
          </a:prstGeom>
          <a:gradFill rotWithShape="0">
            <a:gsLst>
              <a:gs pos="0">
                <a:srgbClr val="5E9EFF"/>
              </a:gs>
              <a:gs pos="39999">
                <a:srgbClr val="85C2FF"/>
              </a:gs>
              <a:gs pos="70000">
                <a:srgbClr val="C4D6EB"/>
              </a:gs>
              <a:gs pos="100000">
                <a:srgbClr val="FFEBFA"/>
              </a:gs>
            </a:gsLst>
            <a:lin ang="5400000" scaled="1"/>
          </a:gradFill>
          <a:ln w="19050">
            <a:solidFill>
              <a:srgbClr val="000000"/>
            </a:solidFill>
            <a:round/>
            <a:headEnd/>
            <a:tailEnd/>
          </a:ln>
        </p:spPr>
        <p:txBody>
          <a:bodyPr anchor="ctr" anchorCtr="1"/>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200">
                <a:solidFill>
                  <a:srgbClr val="000000"/>
                </a:solidFill>
                <a:latin typeface="宋体" panose="02010600030101010101" pitchFamily="2" charset="-122"/>
                <a:ea typeface="华文隶书" panose="02010800040101010101" pitchFamily="2" charset="-122"/>
              </a:rPr>
              <a:t>计算机世界</a:t>
            </a:r>
            <a:endParaRPr kumimoji="0" lang="zh-CN" altLang="en-US" sz="2200">
              <a:latin typeface="Times New Roman" panose="02020603050405020304" pitchFamily="18" charset="0"/>
              <a:ea typeface="宋体" panose="02010600030101010101" pitchFamily="2" charset="-122"/>
            </a:endParaRPr>
          </a:p>
        </p:txBody>
      </p:sp>
      <p:grpSp>
        <p:nvGrpSpPr>
          <p:cNvPr id="2" name="Group 1043">
            <a:extLst>
              <a:ext uri="{FF2B5EF4-FFF2-40B4-BE49-F238E27FC236}">
                <a16:creationId xmlns:a16="http://schemas.microsoft.com/office/drawing/2014/main" id="{F6D22983-3CE3-43D6-83DB-F55829D8A82D}"/>
              </a:ext>
            </a:extLst>
          </p:cNvPr>
          <p:cNvGrpSpPr>
            <a:grpSpLocks/>
          </p:cNvGrpSpPr>
          <p:nvPr/>
        </p:nvGrpSpPr>
        <p:grpSpPr bwMode="auto">
          <a:xfrm>
            <a:off x="7262813" y="2287588"/>
            <a:ext cx="1341437" cy="698500"/>
            <a:chOff x="3985" y="1797"/>
            <a:chExt cx="845" cy="440"/>
          </a:xfrm>
        </p:grpSpPr>
        <p:sp>
          <p:nvSpPr>
            <p:cNvPr id="59407" name="Freeform 1031">
              <a:extLst>
                <a:ext uri="{FF2B5EF4-FFF2-40B4-BE49-F238E27FC236}">
                  <a16:creationId xmlns:a16="http://schemas.microsoft.com/office/drawing/2014/main" id="{9EBB2E37-EB31-4044-9A31-A9165D4991F3}"/>
                </a:ext>
              </a:extLst>
            </p:cNvPr>
            <p:cNvSpPr>
              <a:spLocks/>
            </p:cNvSpPr>
            <p:nvPr/>
          </p:nvSpPr>
          <p:spPr bwMode="auto">
            <a:xfrm flipH="1">
              <a:off x="3985" y="1797"/>
              <a:ext cx="210" cy="440"/>
            </a:xfrm>
            <a:custGeom>
              <a:avLst/>
              <a:gdLst>
                <a:gd name="T0" fmla="*/ 0 w 153"/>
                <a:gd name="T1" fmla="*/ 221 h 450"/>
                <a:gd name="T2" fmla="*/ 16186 w 153"/>
                <a:gd name="T3" fmla="*/ 221 h 450"/>
                <a:gd name="T4" fmla="*/ 16186 w 153"/>
                <a:gd name="T5" fmla="*/ 0 h 450"/>
                <a:gd name="T6" fmla="*/ 46768 w 153"/>
                <a:gd name="T7" fmla="*/ 0 h 450"/>
                <a:gd name="T8" fmla="*/ 46768 w 153"/>
                <a:gd name="T9" fmla="*/ 221 h 450"/>
                <a:gd name="T10" fmla="*/ 62617 w 153"/>
                <a:gd name="T11" fmla="*/ 221 h 450"/>
                <a:gd name="T12" fmla="*/ 30762 w 153"/>
                <a:gd name="T13" fmla="*/ 293 h 450"/>
                <a:gd name="T14" fmla="*/ 0 w 153"/>
                <a:gd name="T15" fmla="*/ 221 h 450"/>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0"/>
                <a:gd name="T26" fmla="*/ 153 w 153"/>
                <a:gd name="T27" fmla="*/ 450 h 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0">
                  <a:moveTo>
                    <a:pt x="0" y="338"/>
                  </a:moveTo>
                  <a:lnTo>
                    <a:pt x="39" y="338"/>
                  </a:lnTo>
                  <a:lnTo>
                    <a:pt x="39" y="0"/>
                  </a:lnTo>
                  <a:lnTo>
                    <a:pt x="114" y="0"/>
                  </a:lnTo>
                  <a:lnTo>
                    <a:pt x="114" y="338"/>
                  </a:lnTo>
                  <a:lnTo>
                    <a:pt x="153" y="338"/>
                  </a:lnTo>
                  <a:lnTo>
                    <a:pt x="75" y="450"/>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prstDash val="solid"/>
              <a:round/>
              <a:headEnd/>
              <a:tailEnd/>
            </a:ln>
          </p:spPr>
          <p:txBody>
            <a:bodyPr anchor="ctr" anchorCtr="1"/>
            <a:lstStyle/>
            <a:p>
              <a:endParaRPr lang="zh-CN" altLang="en-US"/>
            </a:p>
          </p:txBody>
        </p:sp>
        <p:sp>
          <p:nvSpPr>
            <p:cNvPr id="59408" name="Rectangle 1033">
              <a:extLst>
                <a:ext uri="{FF2B5EF4-FFF2-40B4-BE49-F238E27FC236}">
                  <a16:creationId xmlns:a16="http://schemas.microsoft.com/office/drawing/2014/main" id="{1CE806F0-8A0F-48F1-A84C-6C4D75097EAB}"/>
                </a:ext>
              </a:extLst>
            </p:cNvPr>
            <p:cNvSpPr>
              <a:spLocks noChangeArrowheads="1"/>
            </p:cNvSpPr>
            <p:nvPr/>
          </p:nvSpPr>
          <p:spPr bwMode="auto">
            <a:xfrm>
              <a:off x="4302" y="1944"/>
              <a:ext cx="5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200">
                  <a:solidFill>
                    <a:srgbClr val="000000"/>
                  </a:solidFill>
                  <a:latin typeface="宋体" panose="02010600030101010101" pitchFamily="2" charset="-122"/>
                  <a:ea typeface="华文隶书" panose="02010800040101010101" pitchFamily="2" charset="-122"/>
                </a:rPr>
                <a:t>概念化</a:t>
              </a:r>
              <a:endParaRPr kumimoji="0" lang="zh-CN" altLang="en-US" sz="2200">
                <a:latin typeface="Times New Roman" panose="02020603050405020304" pitchFamily="18" charset="0"/>
                <a:ea typeface="华文隶书" panose="02010800040101010101" pitchFamily="2" charset="-122"/>
              </a:endParaRPr>
            </a:p>
          </p:txBody>
        </p:sp>
      </p:grpSp>
      <p:grpSp>
        <p:nvGrpSpPr>
          <p:cNvPr id="3" name="Group 1044">
            <a:extLst>
              <a:ext uri="{FF2B5EF4-FFF2-40B4-BE49-F238E27FC236}">
                <a16:creationId xmlns:a16="http://schemas.microsoft.com/office/drawing/2014/main" id="{5084AB45-18D2-45D4-BD91-3A35DE8C8053}"/>
              </a:ext>
            </a:extLst>
          </p:cNvPr>
          <p:cNvGrpSpPr>
            <a:grpSpLocks/>
          </p:cNvGrpSpPr>
          <p:nvPr/>
        </p:nvGrpSpPr>
        <p:grpSpPr bwMode="auto">
          <a:xfrm>
            <a:off x="7235825" y="4106863"/>
            <a:ext cx="1343025" cy="701675"/>
            <a:chOff x="4422" y="2881"/>
            <a:chExt cx="846" cy="442"/>
          </a:xfrm>
        </p:grpSpPr>
        <p:sp>
          <p:nvSpPr>
            <p:cNvPr id="59405" name="Freeform 1032">
              <a:extLst>
                <a:ext uri="{FF2B5EF4-FFF2-40B4-BE49-F238E27FC236}">
                  <a16:creationId xmlns:a16="http://schemas.microsoft.com/office/drawing/2014/main" id="{C9BED1F7-7599-4B97-9044-9A706E717CE3}"/>
                </a:ext>
              </a:extLst>
            </p:cNvPr>
            <p:cNvSpPr>
              <a:spLocks/>
            </p:cNvSpPr>
            <p:nvPr/>
          </p:nvSpPr>
          <p:spPr bwMode="auto">
            <a:xfrm>
              <a:off x="4422" y="2881"/>
              <a:ext cx="221" cy="442"/>
            </a:xfrm>
            <a:custGeom>
              <a:avLst/>
              <a:gdLst>
                <a:gd name="T0" fmla="*/ 0 w 153"/>
                <a:gd name="T1" fmla="*/ 230 h 451"/>
                <a:gd name="T2" fmla="*/ 41908 w 153"/>
                <a:gd name="T3" fmla="*/ 230 h 451"/>
                <a:gd name="T4" fmla="*/ 41908 w 153"/>
                <a:gd name="T5" fmla="*/ 0 h 451"/>
                <a:gd name="T6" fmla="*/ 123595 w 153"/>
                <a:gd name="T7" fmla="*/ 0 h 451"/>
                <a:gd name="T8" fmla="*/ 123595 w 153"/>
                <a:gd name="T9" fmla="*/ 230 h 451"/>
                <a:gd name="T10" fmla="*/ 165616 w 153"/>
                <a:gd name="T11" fmla="*/ 230 h 451"/>
                <a:gd name="T12" fmla="*/ 80679 w 153"/>
                <a:gd name="T13" fmla="*/ 307 h 451"/>
                <a:gd name="T14" fmla="*/ 0 w 153"/>
                <a:gd name="T15" fmla="*/ 230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prstDash val="solid"/>
              <a:round/>
              <a:headEnd/>
              <a:tailEnd/>
            </a:ln>
          </p:spPr>
          <p:txBody>
            <a:bodyPr anchor="ctr" anchorCtr="1"/>
            <a:lstStyle/>
            <a:p>
              <a:endParaRPr lang="zh-CN" altLang="en-US"/>
            </a:p>
          </p:txBody>
        </p:sp>
        <p:sp>
          <p:nvSpPr>
            <p:cNvPr id="59406" name="Rectangle 1034">
              <a:extLst>
                <a:ext uri="{FF2B5EF4-FFF2-40B4-BE49-F238E27FC236}">
                  <a16:creationId xmlns:a16="http://schemas.microsoft.com/office/drawing/2014/main" id="{33E83DAF-DEDC-4B55-A163-C9E9D0A563FC}"/>
                </a:ext>
              </a:extLst>
            </p:cNvPr>
            <p:cNvSpPr>
              <a:spLocks noChangeArrowheads="1"/>
            </p:cNvSpPr>
            <p:nvPr/>
          </p:nvSpPr>
          <p:spPr bwMode="auto">
            <a:xfrm>
              <a:off x="4740" y="3013"/>
              <a:ext cx="5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200">
                  <a:solidFill>
                    <a:srgbClr val="000000"/>
                  </a:solidFill>
                  <a:latin typeface="宋体" panose="02010600030101010101" pitchFamily="2" charset="-122"/>
                  <a:ea typeface="华文隶书" panose="02010800040101010101" pitchFamily="2" charset="-122"/>
                </a:rPr>
                <a:t>形式化</a:t>
              </a:r>
              <a:endParaRPr kumimoji="0" lang="zh-CN" altLang="en-US" sz="2200">
                <a:latin typeface="Times New Roman" panose="02020603050405020304" pitchFamily="18" charset="0"/>
                <a:ea typeface="华文隶书" panose="02010800040101010101" pitchFamily="2" charset="-122"/>
              </a:endParaRPr>
            </a:p>
          </p:txBody>
        </p:sp>
      </p:grpSp>
      <p:sp>
        <p:nvSpPr>
          <p:cNvPr id="59400" name="AutoShape 1035">
            <a:extLst>
              <a:ext uri="{FF2B5EF4-FFF2-40B4-BE49-F238E27FC236}">
                <a16:creationId xmlns:a16="http://schemas.microsoft.com/office/drawing/2014/main" id="{40228517-E4A6-433C-B814-594CEC7BFAE2}"/>
              </a:ext>
            </a:extLst>
          </p:cNvPr>
          <p:cNvSpPr>
            <a:spLocks noChangeArrowheads="1"/>
          </p:cNvSpPr>
          <p:nvPr/>
        </p:nvSpPr>
        <p:spPr bwMode="auto">
          <a:xfrm>
            <a:off x="2489200" y="1423988"/>
            <a:ext cx="1219200" cy="503237"/>
          </a:xfrm>
          <a:prstGeom prst="wedgeRoundRectCallout">
            <a:avLst>
              <a:gd name="adj1" fmla="val 101042"/>
              <a:gd name="adj2" fmla="val -5204"/>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200">
                <a:latin typeface="Times New Roman" panose="02020603050405020304" pitchFamily="18" charset="0"/>
                <a:ea typeface="华文隶书" panose="02010800040101010101" pitchFamily="2" charset="-122"/>
              </a:rPr>
              <a:t>用户</a:t>
            </a:r>
          </a:p>
        </p:txBody>
      </p:sp>
      <p:sp>
        <p:nvSpPr>
          <p:cNvPr id="59401" name="AutoShape 1036">
            <a:extLst>
              <a:ext uri="{FF2B5EF4-FFF2-40B4-BE49-F238E27FC236}">
                <a16:creationId xmlns:a16="http://schemas.microsoft.com/office/drawing/2014/main" id="{E816450D-9C7E-45DD-8FE5-CFE6EEEE03C8}"/>
              </a:ext>
            </a:extLst>
          </p:cNvPr>
          <p:cNvSpPr>
            <a:spLocks noChangeArrowheads="1"/>
          </p:cNvSpPr>
          <p:nvPr/>
        </p:nvSpPr>
        <p:spPr bwMode="auto">
          <a:xfrm>
            <a:off x="2263775" y="5168900"/>
            <a:ext cx="1371600" cy="522288"/>
          </a:xfrm>
          <a:prstGeom prst="wedgeRoundRectCallout">
            <a:avLst>
              <a:gd name="adj1" fmla="val 96759"/>
              <a:gd name="adj2" fmla="val -3741"/>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200">
                <a:latin typeface="Times New Roman" panose="02020603050405020304" pitchFamily="18" charset="0"/>
                <a:ea typeface="华文隶书" panose="02010800040101010101" pitchFamily="2" charset="-122"/>
              </a:rPr>
              <a:t>计算机</a:t>
            </a:r>
          </a:p>
        </p:txBody>
      </p:sp>
      <p:pic>
        <p:nvPicPr>
          <p:cNvPr id="59402" name="Picture 1037" descr="j0234739">
            <a:extLst>
              <a:ext uri="{FF2B5EF4-FFF2-40B4-BE49-F238E27FC236}">
                <a16:creationId xmlns:a16="http://schemas.microsoft.com/office/drawing/2014/main" id="{BFA37710-0572-4916-91DD-33A83450CC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0413" y="45926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3" name="Picture 1038" descr="BD19542_">
            <a:extLst>
              <a:ext uri="{FF2B5EF4-FFF2-40B4-BE49-F238E27FC236}">
                <a16:creationId xmlns:a16="http://schemas.microsoft.com/office/drawing/2014/main" id="{109D247B-30D5-4460-A6B8-6729C0D92E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54100"/>
            <a:ext cx="17335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33" name="Freeform 1041">
            <a:extLst>
              <a:ext uri="{FF2B5EF4-FFF2-40B4-BE49-F238E27FC236}">
                <a16:creationId xmlns:a16="http://schemas.microsoft.com/office/drawing/2014/main" id="{22C489A4-E647-49ED-8B20-DB8DBCD7A4D9}"/>
              </a:ext>
            </a:extLst>
          </p:cNvPr>
          <p:cNvSpPr>
            <a:spLocks/>
          </p:cNvSpPr>
          <p:nvPr/>
        </p:nvSpPr>
        <p:spPr bwMode="auto">
          <a:xfrm>
            <a:off x="5219700" y="2287588"/>
            <a:ext cx="647700" cy="2378075"/>
          </a:xfrm>
          <a:custGeom>
            <a:avLst/>
            <a:gdLst>
              <a:gd name="T0" fmla="*/ 0 w 153"/>
              <a:gd name="T1" fmla="*/ 2147483646 h 451"/>
              <a:gd name="T2" fmla="*/ 2147483646 w 153"/>
              <a:gd name="T3" fmla="*/ 2147483646 h 451"/>
              <a:gd name="T4" fmla="*/ 2147483646 w 153"/>
              <a:gd name="T5" fmla="*/ 0 h 451"/>
              <a:gd name="T6" fmla="*/ 2147483646 w 153"/>
              <a:gd name="T7" fmla="*/ 0 h 451"/>
              <a:gd name="T8" fmla="*/ 2147483646 w 153"/>
              <a:gd name="T9" fmla="*/ 2147483646 h 451"/>
              <a:gd name="T10" fmla="*/ 2147483646 w 153"/>
              <a:gd name="T11" fmla="*/ 2147483646 h 451"/>
              <a:gd name="T12" fmla="*/ 2147483646 w 153"/>
              <a:gd name="T13" fmla="*/ 2147483646 h 451"/>
              <a:gd name="T14" fmla="*/ 0 w 153"/>
              <a:gd name="T15" fmla="*/ 2147483646 h 451"/>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451"/>
              <a:gd name="T26" fmla="*/ 153 w 153"/>
              <a:gd name="T27" fmla="*/ 451 h 4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451">
                <a:moveTo>
                  <a:pt x="0" y="338"/>
                </a:moveTo>
                <a:lnTo>
                  <a:pt x="39" y="338"/>
                </a:lnTo>
                <a:lnTo>
                  <a:pt x="39" y="0"/>
                </a:lnTo>
                <a:lnTo>
                  <a:pt x="114" y="0"/>
                </a:lnTo>
                <a:lnTo>
                  <a:pt x="114" y="338"/>
                </a:lnTo>
                <a:lnTo>
                  <a:pt x="153" y="338"/>
                </a:lnTo>
                <a:lnTo>
                  <a:pt x="75" y="451"/>
                </a:lnTo>
                <a:lnTo>
                  <a:pt x="0" y="338"/>
                </a:lnTo>
                <a:close/>
              </a:path>
            </a:pathLst>
          </a:custGeom>
          <a:gradFill rotWithShape="0">
            <a:gsLst>
              <a:gs pos="0">
                <a:srgbClr val="5E9EFF"/>
              </a:gs>
              <a:gs pos="39999">
                <a:srgbClr val="85C2FF"/>
              </a:gs>
              <a:gs pos="70000">
                <a:srgbClr val="C4D6EB"/>
              </a:gs>
              <a:gs pos="100000">
                <a:srgbClr val="FFEBFA"/>
              </a:gs>
            </a:gsLst>
            <a:lin ang="5400000" scaled="1"/>
          </a:gradFill>
          <a:ln w="19050">
            <a:solidFill>
              <a:srgbClr val="000000"/>
            </a:solidFill>
            <a:prstDash val="solid"/>
            <a:round/>
            <a:headEnd/>
            <a:tailEnd/>
          </a:ln>
        </p:spPr>
        <p:txBody>
          <a:bodyPr anchor="ctr" anchorCtr="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anim calcmode="lin" valueType="num">
                                      <p:cBhvr>
                                        <p:cTn id="7" dur="500" fill="hold"/>
                                        <p:tgtEl>
                                          <p:spTgt spid="16283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283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283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2833"/>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xit" presetSubtype="0" fill="hold" nodeType="clickEffect">
                                  <p:stCondLst>
                                    <p:cond delay="0"/>
                                  </p:stCondLst>
                                  <p:childTnLst>
                                    <p:anim calcmode="lin" valueType="num">
                                      <p:cBhvr>
                                        <p:cTn id="14" dur="1000"/>
                                        <p:tgtEl>
                                          <p:spTgt spid="162833"/>
                                        </p:tgtEl>
                                        <p:attrNameLst>
                                          <p:attrName>ppt_w</p:attrName>
                                        </p:attrNameLst>
                                      </p:cBhvr>
                                      <p:tavLst>
                                        <p:tav tm="0">
                                          <p:val>
                                            <p:strVal val="ppt_w"/>
                                          </p:val>
                                        </p:tav>
                                        <p:tav tm="100000">
                                          <p:val>
                                            <p:fltVal val="0"/>
                                          </p:val>
                                        </p:tav>
                                      </p:tavLst>
                                    </p:anim>
                                    <p:anim calcmode="lin" valueType="num">
                                      <p:cBhvr>
                                        <p:cTn id="15" dur="1000"/>
                                        <p:tgtEl>
                                          <p:spTgt spid="162833"/>
                                        </p:tgtEl>
                                        <p:attrNameLst>
                                          <p:attrName>ppt_h</p:attrName>
                                        </p:attrNameLst>
                                      </p:cBhvr>
                                      <p:tavLst>
                                        <p:tav tm="0">
                                          <p:val>
                                            <p:strVal val="ppt_h"/>
                                          </p:val>
                                        </p:tav>
                                        <p:tav tm="100000">
                                          <p:val>
                                            <p:fltVal val="0"/>
                                          </p:val>
                                        </p:tav>
                                      </p:tavLst>
                                    </p:anim>
                                    <p:animEffect transition="out" filter="fade">
                                      <p:cBhvr>
                                        <p:cTn id="16" dur="1000"/>
                                        <p:tgtEl>
                                          <p:spTgt spid="162833"/>
                                        </p:tgtEl>
                                      </p:cBhvr>
                                    </p:animEffect>
                                    <p:set>
                                      <p:cBhvr>
                                        <p:cTn id="17" dur="1" fill="hold">
                                          <p:stCondLst>
                                            <p:cond delay="999"/>
                                          </p:stCondLst>
                                        </p:cTn>
                                        <p:tgtEl>
                                          <p:spTgt spid="162833"/>
                                        </p:tgtEl>
                                        <p:attrNameLst>
                                          <p:attrName>style.visibility</p:attrName>
                                        </p:attrNameLst>
                                      </p:cBhvr>
                                      <p:to>
                                        <p:strVal val="hidden"/>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62821"/>
                                        </p:tgtEl>
                                        <p:attrNameLst>
                                          <p:attrName>style.visibility</p:attrName>
                                        </p:attrNameLst>
                                      </p:cBhvr>
                                      <p:to>
                                        <p:strVal val="visible"/>
                                      </p:to>
                                    </p:set>
                                  </p:childTnLst>
                                </p:cTn>
                              </p:par>
                            </p:childTnLst>
                          </p:cTn>
                        </p:par>
                        <p:par>
                          <p:cTn id="21" fill="hold" nodeType="afterGroup">
                            <p:stCondLst>
                              <p:cond delay="1000"/>
                            </p:stCondLst>
                            <p:childTnLst>
                              <p:par>
                                <p:cTn id="22" presetID="35" presetClass="path" presetSubtype="0" accel="50000" decel="50000" fill="hold" grpId="1" nodeType="afterEffect">
                                  <p:stCondLst>
                                    <p:cond delay="0"/>
                                  </p:stCondLst>
                                  <p:childTnLst>
                                    <p:animMotion origin="layout" path="M 5.55556E-7 -3.06358E-6 L -0.2184 -3.06358E-6 " pathEditMode="relative" rAng="0" ptsTypes="AA">
                                      <p:cBhvr>
                                        <p:cTn id="23" dur="2000" fill="hold"/>
                                        <p:tgtEl>
                                          <p:spTgt spid="162821"/>
                                        </p:tgtEl>
                                        <p:attrNameLst>
                                          <p:attrName>ppt_x</p:attrName>
                                          <p:attrName>ppt_y</p:attrName>
                                        </p:attrNameLst>
                                      </p:cBhvr>
                                      <p:rCtr x="-10920" y="0"/>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nodeType="afterGroup">
                            <p:stCondLst>
                              <p:cond delay="0"/>
                            </p:stCondLst>
                            <p:childTnLst>
                              <p:par>
                                <p:cTn id="29" presetID="35" presetClass="path" presetSubtype="0" accel="50000" decel="50000" fill="hold" nodeType="afterEffect">
                                  <p:stCondLst>
                                    <p:cond delay="0"/>
                                  </p:stCondLst>
                                  <p:childTnLst>
                                    <p:animMotion origin="layout" path="M -0.021 0.00162 L -0.22586 0.00162 " pathEditMode="relative" rAng="0" ptsTypes="AA">
                                      <p:cBhvr>
                                        <p:cTn id="30" dur="2000" fill="hold"/>
                                        <p:tgtEl>
                                          <p:spTgt spid="2"/>
                                        </p:tgtEl>
                                        <p:attrNameLst>
                                          <p:attrName>ppt_x</p:attrName>
                                          <p:attrName>ppt_y</p:attrName>
                                        </p:attrNameLst>
                                      </p:cBhvr>
                                      <p:rCtr x="-10243" y="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nodeType="afterGroup">
                            <p:stCondLst>
                              <p:cond delay="0"/>
                            </p:stCondLst>
                            <p:childTnLst>
                              <p:par>
                                <p:cTn id="36" presetID="35" presetClass="path" presetSubtype="0" accel="50000" decel="50000" fill="hold" nodeType="afterEffect">
                                  <p:stCondLst>
                                    <p:cond delay="0"/>
                                  </p:stCondLst>
                                  <p:childTnLst>
                                    <p:animMotion origin="layout" path="M -0.03403 -0.00139 L -0.21858 -6.93642E-7 " pathEditMode="relative" rAng="0" ptsTypes="AA">
                                      <p:cBhvr>
                                        <p:cTn id="37" dur="2000" fill="hold"/>
                                        <p:tgtEl>
                                          <p:spTgt spid="3"/>
                                        </p:tgtEl>
                                        <p:attrNameLst>
                                          <p:attrName>ppt_x</p:attrName>
                                          <p:attrName>ppt_y</p:attrName>
                                        </p:attrNameLst>
                                      </p:cBhvr>
                                      <p:rCtr x="-923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1"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6AF1E-D82D-4CE3-8A6F-6E6870B0B451}"/>
              </a:ext>
            </a:extLst>
          </p:cNvPr>
          <p:cNvSpPr>
            <a:spLocks noGrp="1"/>
          </p:cNvSpPr>
          <p:nvPr>
            <p:ph type="title"/>
          </p:nvPr>
        </p:nvSpPr>
        <p:spPr/>
        <p:txBody>
          <a:bodyPr/>
          <a:lstStyle/>
          <a:p>
            <a:pPr>
              <a:defRPr/>
            </a:pPr>
            <a:r>
              <a:rPr lang="en-US" altLang="zh-CN" dirty="0">
                <a:solidFill>
                  <a:srgbClr val="CC3300"/>
                </a:solidFill>
                <a:ea typeface="宋体" charset="-122"/>
              </a:rPr>
              <a:t>Data Abstraction</a:t>
            </a:r>
            <a:endParaRPr lang="zh-CN" altLang="en-US" dirty="0">
              <a:ea typeface="宋体" pitchFamily="2" charset="-122"/>
            </a:endParaRPr>
          </a:p>
        </p:txBody>
      </p:sp>
      <p:pic>
        <p:nvPicPr>
          <p:cNvPr id="60419" name="Picture 3">
            <a:extLst>
              <a:ext uri="{FF2B5EF4-FFF2-40B4-BE49-F238E27FC236}">
                <a16:creationId xmlns:a16="http://schemas.microsoft.com/office/drawing/2014/main" id="{4160A62D-3259-4C49-A1F9-590BFC20C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1431925"/>
            <a:ext cx="7019925"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9C91D65-385B-4CAB-AD22-4ECEDE67138B}"/>
              </a:ext>
            </a:extLst>
          </p:cNvPr>
          <p:cNvSpPr>
            <a:spLocks noGrp="1" noChangeArrowheads="1"/>
          </p:cNvSpPr>
          <p:nvPr>
            <p:ph type="title"/>
          </p:nvPr>
        </p:nvSpPr>
        <p:spPr/>
        <p:txBody>
          <a:bodyPr/>
          <a:lstStyle/>
          <a:p>
            <a:pPr>
              <a:defRPr/>
            </a:pPr>
            <a:r>
              <a:rPr lang="en-US" altLang="zh-CN" dirty="0">
                <a:ea typeface="宋体" charset="-122"/>
              </a:rPr>
              <a:t>Levels of Abstraction</a:t>
            </a:r>
          </a:p>
        </p:txBody>
      </p:sp>
      <p:sp>
        <p:nvSpPr>
          <p:cNvPr id="35843" name="Rectangle 3">
            <a:extLst>
              <a:ext uri="{FF2B5EF4-FFF2-40B4-BE49-F238E27FC236}">
                <a16:creationId xmlns:a16="http://schemas.microsoft.com/office/drawing/2014/main" id="{55301449-65AF-4AE1-8A4E-2D3AAAE0DBC0}"/>
              </a:ext>
            </a:extLst>
          </p:cNvPr>
          <p:cNvSpPr>
            <a:spLocks noGrp="1" noChangeArrowheads="1"/>
          </p:cNvSpPr>
          <p:nvPr>
            <p:ph idx="1"/>
          </p:nvPr>
        </p:nvSpPr>
        <p:spPr/>
        <p:txBody>
          <a:bodyPr/>
          <a:lstStyle/>
          <a:p>
            <a:pPr>
              <a:lnSpc>
                <a:spcPct val="90000"/>
              </a:lnSpc>
              <a:tabLst>
                <a:tab pos="1820863" algn="l"/>
                <a:tab pos="3659188" algn="l"/>
                <a:tab pos="3943350" algn="l"/>
              </a:tabLst>
            </a:pPr>
            <a:r>
              <a:rPr lang="en-US" altLang="zh-CN" sz="2600" b="1">
                <a:solidFill>
                  <a:schemeClr val="tx2"/>
                </a:solidFill>
                <a:ea typeface="宋体" panose="02010600030101010101" pitchFamily="2" charset="-122"/>
              </a:rPr>
              <a:t>View level:</a:t>
            </a:r>
            <a:r>
              <a:rPr lang="en-US" altLang="zh-CN" sz="2600">
                <a:ea typeface="宋体" panose="02010600030101010101" pitchFamily="2" charset="-122"/>
              </a:rPr>
              <a:t> application programs hide details of data types.  Views can also hide information (such as an employee’s salary) for security purposes. </a:t>
            </a:r>
          </a:p>
          <a:p>
            <a:pPr>
              <a:lnSpc>
                <a:spcPct val="90000"/>
              </a:lnSpc>
              <a:tabLst>
                <a:tab pos="1820863" algn="l"/>
                <a:tab pos="3659188" algn="l"/>
                <a:tab pos="3943350" algn="l"/>
              </a:tabLst>
            </a:pPr>
            <a:r>
              <a:rPr lang="en-US" altLang="zh-CN" sz="2600" b="1">
                <a:solidFill>
                  <a:schemeClr val="tx2"/>
                </a:solidFill>
                <a:ea typeface="宋体" panose="02010600030101010101" pitchFamily="2" charset="-122"/>
              </a:rPr>
              <a:t>Logical level:</a:t>
            </a:r>
            <a:r>
              <a:rPr lang="en-US" altLang="zh-CN" sz="2600">
                <a:ea typeface="宋体" panose="02010600030101010101" pitchFamily="2" charset="-122"/>
              </a:rPr>
              <a:t> describes data stored in database, and the relationships among the data.</a:t>
            </a:r>
          </a:p>
          <a:p>
            <a:pPr lvl="1">
              <a:lnSpc>
                <a:spcPct val="90000"/>
              </a:lnSpc>
              <a:buFont typeface="Monotype Sorts" charset="2"/>
              <a:buNone/>
              <a:tabLst>
                <a:tab pos="1820863" algn="l"/>
                <a:tab pos="3659188" algn="l"/>
                <a:tab pos="3943350" algn="l"/>
              </a:tabLst>
            </a:pPr>
            <a:r>
              <a:rPr lang="en-US" altLang="zh-CN" sz="2200" b="1">
                <a:ea typeface="宋体" panose="02010600030101010101" pitchFamily="2" charset="-122"/>
              </a:rPr>
              <a:t>	type</a:t>
            </a:r>
            <a:r>
              <a:rPr lang="en-US" altLang="zh-CN" sz="2200">
                <a:ea typeface="宋体" panose="02010600030101010101" pitchFamily="2" charset="-122"/>
              </a:rPr>
              <a:t> </a:t>
            </a:r>
            <a:r>
              <a:rPr lang="en-US" altLang="zh-CN" sz="2200" i="1">
                <a:ea typeface="宋体" panose="02010600030101010101" pitchFamily="2" charset="-122"/>
              </a:rPr>
              <a:t>instructor</a:t>
            </a:r>
            <a:r>
              <a:rPr lang="en-US" altLang="zh-CN" sz="2200">
                <a:ea typeface="宋体" panose="02010600030101010101" pitchFamily="2" charset="-122"/>
              </a:rPr>
              <a:t> = </a:t>
            </a:r>
            <a:r>
              <a:rPr lang="en-US" altLang="zh-CN" sz="2200" b="1">
                <a:ea typeface="宋体" panose="02010600030101010101" pitchFamily="2" charset="-122"/>
              </a:rPr>
              <a:t>record</a:t>
            </a:r>
            <a:endParaRPr lang="en-US" altLang="zh-CN" sz="2200">
              <a:ea typeface="宋体" panose="02010600030101010101" pitchFamily="2" charset="-122"/>
            </a:endParaRPr>
          </a:p>
          <a:p>
            <a:pPr lvl="1">
              <a:lnSpc>
                <a:spcPct val="90000"/>
              </a:lnSpc>
              <a:buFontTx/>
              <a:buNone/>
              <a:tabLst>
                <a:tab pos="1820863" algn="l"/>
                <a:tab pos="3659188" algn="l"/>
                <a:tab pos="3943350" algn="l"/>
              </a:tabLst>
            </a:pPr>
            <a:r>
              <a:rPr lang="en-US" altLang="zh-CN" sz="2200">
                <a:ea typeface="宋体" panose="02010600030101010101" pitchFamily="2" charset="-122"/>
              </a:rPr>
              <a:t>		</a:t>
            </a:r>
            <a:r>
              <a:rPr lang="en-US" altLang="zh-CN" sz="2200" i="1">
                <a:ea typeface="宋体" panose="02010600030101010101" pitchFamily="2" charset="-122"/>
              </a:rPr>
              <a:t>ID</a:t>
            </a:r>
            <a:r>
              <a:rPr lang="en-US" altLang="zh-CN" sz="2200">
                <a:ea typeface="宋体" panose="02010600030101010101" pitchFamily="2" charset="-122"/>
              </a:rPr>
              <a:t> : string; </a:t>
            </a:r>
            <a:br>
              <a:rPr lang="en-US" altLang="zh-CN" sz="2200">
                <a:ea typeface="宋体" panose="02010600030101010101" pitchFamily="2" charset="-122"/>
              </a:rPr>
            </a:br>
            <a:r>
              <a:rPr lang="en-US" altLang="zh-CN" sz="2200">
                <a:ea typeface="宋体" panose="02010600030101010101" pitchFamily="2" charset="-122"/>
              </a:rPr>
              <a:t>	</a:t>
            </a:r>
            <a:r>
              <a:rPr lang="en-US" altLang="zh-CN" sz="2200" i="1">
                <a:ea typeface="宋体" panose="02010600030101010101" pitchFamily="2" charset="-122"/>
              </a:rPr>
              <a:t>name</a:t>
            </a:r>
            <a:r>
              <a:rPr lang="en-US" altLang="zh-CN" sz="2200">
                <a:ea typeface="宋体" panose="02010600030101010101" pitchFamily="2" charset="-122"/>
              </a:rPr>
              <a:t> : string;</a:t>
            </a:r>
            <a:br>
              <a:rPr lang="en-US" altLang="zh-CN" sz="2200">
                <a:ea typeface="宋体" panose="02010600030101010101" pitchFamily="2" charset="-122"/>
              </a:rPr>
            </a:br>
            <a:r>
              <a:rPr lang="en-US" altLang="zh-CN" sz="2200">
                <a:ea typeface="宋体" panose="02010600030101010101" pitchFamily="2" charset="-122"/>
              </a:rPr>
              <a:t>	</a:t>
            </a:r>
            <a:r>
              <a:rPr lang="en-US" altLang="zh-CN" sz="2200" i="1">
                <a:ea typeface="宋体" panose="02010600030101010101" pitchFamily="2" charset="-122"/>
              </a:rPr>
              <a:t>dept_name</a:t>
            </a:r>
            <a:r>
              <a:rPr lang="en-US" altLang="zh-CN" sz="2200">
                <a:ea typeface="宋体" panose="02010600030101010101" pitchFamily="2" charset="-122"/>
              </a:rPr>
              <a:t> : string;</a:t>
            </a:r>
            <a:br>
              <a:rPr lang="en-US" altLang="zh-CN" sz="2200">
                <a:ea typeface="宋体" panose="02010600030101010101" pitchFamily="2" charset="-122"/>
              </a:rPr>
            </a:br>
            <a:r>
              <a:rPr lang="en-US" altLang="zh-CN" sz="2200">
                <a:ea typeface="宋体" panose="02010600030101010101" pitchFamily="2" charset="-122"/>
              </a:rPr>
              <a:t>	</a:t>
            </a:r>
            <a:r>
              <a:rPr lang="en-US" altLang="zh-CN" sz="2200" i="1">
                <a:ea typeface="宋体" panose="02010600030101010101" pitchFamily="2" charset="-122"/>
              </a:rPr>
              <a:t>salary</a:t>
            </a:r>
            <a:r>
              <a:rPr lang="en-US" altLang="zh-CN" sz="2200">
                <a:ea typeface="宋体" panose="02010600030101010101" pitchFamily="2" charset="-122"/>
              </a:rPr>
              <a:t> : integer;</a:t>
            </a:r>
          </a:p>
          <a:p>
            <a:pPr lvl="4">
              <a:lnSpc>
                <a:spcPct val="90000"/>
              </a:lnSpc>
              <a:buFontTx/>
              <a:buNone/>
              <a:tabLst>
                <a:tab pos="1820863" algn="l"/>
                <a:tab pos="3659188" algn="l"/>
                <a:tab pos="3943350" algn="l"/>
              </a:tabLst>
            </a:pPr>
            <a:r>
              <a:rPr lang="en-US" altLang="zh-CN" sz="2200" b="1">
                <a:ea typeface="宋体" panose="02010600030101010101" pitchFamily="2" charset="-122"/>
              </a:rPr>
              <a:t>end;</a:t>
            </a:r>
          </a:p>
          <a:p>
            <a:pPr>
              <a:lnSpc>
                <a:spcPct val="90000"/>
              </a:lnSpc>
              <a:tabLst>
                <a:tab pos="1820863" algn="l"/>
                <a:tab pos="3659188" algn="l"/>
                <a:tab pos="3943350" algn="l"/>
              </a:tabLst>
            </a:pPr>
            <a:r>
              <a:rPr lang="en-US" altLang="zh-CN" sz="2600" b="1">
                <a:solidFill>
                  <a:schemeClr val="tx2"/>
                </a:solidFill>
                <a:ea typeface="宋体" panose="02010600030101010101" pitchFamily="2" charset="-122"/>
              </a:rPr>
              <a:t>Physical level:</a:t>
            </a:r>
            <a:r>
              <a:rPr lang="en-US" altLang="zh-CN" sz="2600">
                <a:ea typeface="宋体" panose="02010600030101010101" pitchFamily="2" charset="-122"/>
              </a:rPr>
              <a:t> describes how a record (e.g., customer) is stored.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5AA2C0D-98BE-4A95-A8E4-BF780A8CA560}"/>
              </a:ext>
            </a:extLst>
          </p:cNvPr>
          <p:cNvSpPr>
            <a:spLocks noGrp="1" noChangeArrowheads="1"/>
          </p:cNvSpPr>
          <p:nvPr>
            <p:ph type="title"/>
          </p:nvPr>
        </p:nvSpPr>
        <p:spPr/>
        <p:txBody>
          <a:bodyPr/>
          <a:lstStyle/>
          <a:p>
            <a:pPr>
              <a:defRPr/>
            </a:pPr>
            <a:r>
              <a:rPr lang="en-US" altLang="zh-CN" dirty="0">
                <a:ea typeface="宋体" charset="-122"/>
              </a:rPr>
              <a:t>View of Data</a:t>
            </a:r>
          </a:p>
        </p:txBody>
      </p:sp>
      <p:sp>
        <p:nvSpPr>
          <p:cNvPr id="62467" name="内容占位符 4">
            <a:extLst>
              <a:ext uri="{FF2B5EF4-FFF2-40B4-BE49-F238E27FC236}">
                <a16:creationId xmlns:a16="http://schemas.microsoft.com/office/drawing/2014/main" id="{1D2D4D86-48BE-4589-B639-3CCA220F5830}"/>
              </a:ext>
            </a:extLst>
          </p:cNvPr>
          <p:cNvSpPr>
            <a:spLocks noGrp="1" noChangeArrowheads="1"/>
          </p:cNvSpPr>
          <p:nvPr>
            <p:ph idx="1"/>
          </p:nvPr>
        </p:nvSpPr>
        <p:spPr>
          <a:xfrm>
            <a:off x="228600" y="1066800"/>
            <a:ext cx="8610600" cy="571500"/>
          </a:xfrm>
        </p:spPr>
        <p:txBody>
          <a:bodyPr/>
          <a:lstStyle/>
          <a:p>
            <a:r>
              <a:rPr lang="en-US" altLang="zh-CN">
                <a:ea typeface="宋体" panose="02010600030101010101" pitchFamily="2" charset="-122"/>
              </a:rPr>
              <a:t>An architecture for a database system</a:t>
            </a:r>
            <a:endParaRPr lang="zh-CN" altLang="en-US">
              <a:ea typeface="宋体" panose="02010600030101010101" pitchFamily="2" charset="-122"/>
            </a:endParaRPr>
          </a:p>
        </p:txBody>
      </p:sp>
      <p:pic>
        <p:nvPicPr>
          <p:cNvPr id="62468" name="Picture 8">
            <a:extLst>
              <a:ext uri="{FF2B5EF4-FFF2-40B4-BE49-F238E27FC236}">
                <a16:creationId xmlns:a16="http://schemas.microsoft.com/office/drawing/2014/main" id="{2C8C916F-EBF4-4746-A7E0-B71B24252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1795463"/>
            <a:ext cx="7402512"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AF93C-706E-48DC-B568-2422CAF0FF5E}"/>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Instances and Schemas</a:t>
            </a:r>
            <a:endParaRPr lang="zh-CN" altLang="en-US">
              <a:effectLst>
                <a:outerShdw blurRad="38100" dist="38100" dir="2700000" algn="tl">
                  <a:srgbClr val="C0C0C0"/>
                </a:outerShdw>
              </a:effectLst>
              <a:ea typeface="宋体" pitchFamily="2" charset="-122"/>
            </a:endParaRPr>
          </a:p>
        </p:txBody>
      </p:sp>
      <p:sp>
        <p:nvSpPr>
          <p:cNvPr id="63491" name="内容占位符 2">
            <a:extLst>
              <a:ext uri="{FF2B5EF4-FFF2-40B4-BE49-F238E27FC236}">
                <a16:creationId xmlns:a16="http://schemas.microsoft.com/office/drawing/2014/main" id="{1483EAA3-C06C-4846-BA6B-D4A850FCA3F4}"/>
              </a:ext>
            </a:extLst>
          </p:cNvPr>
          <p:cNvSpPr>
            <a:spLocks noGrp="1" noChangeArrowheads="1"/>
          </p:cNvSpPr>
          <p:nvPr>
            <p:ph idx="1"/>
          </p:nvPr>
        </p:nvSpPr>
        <p:spPr/>
        <p:txBody>
          <a:bodyPr/>
          <a:lstStyle/>
          <a:p>
            <a:r>
              <a:rPr lang="en-US" altLang="zh-CN">
                <a:ea typeface="宋体" panose="02010600030101010101" pitchFamily="2" charset="-122"/>
              </a:rPr>
              <a:t>Similar to types and variables in programming languages</a:t>
            </a:r>
          </a:p>
          <a:p>
            <a:r>
              <a:rPr lang="en-US" altLang="zh-CN" b="1">
                <a:solidFill>
                  <a:srgbClr val="FF0000"/>
                </a:solidFill>
                <a:ea typeface="宋体" panose="02010600030101010101" pitchFamily="2" charset="-122"/>
              </a:rPr>
              <a:t>Schema</a:t>
            </a:r>
            <a:r>
              <a:rPr lang="en-US" altLang="zh-CN">
                <a:ea typeface="宋体" panose="02010600030101010101" pitchFamily="2" charset="-122"/>
              </a:rPr>
              <a:t> – the logical structure of the database </a:t>
            </a:r>
          </a:p>
          <a:p>
            <a:pPr lvl="1"/>
            <a:r>
              <a:rPr lang="en-US" altLang="zh-CN">
                <a:ea typeface="宋体" panose="02010600030101010101" pitchFamily="2" charset="-122"/>
              </a:rPr>
              <a:t>Example: customer(customer_id, customer_name, customer_street,customer_city)</a:t>
            </a:r>
          </a:p>
          <a:p>
            <a:pPr lvl="1"/>
            <a:r>
              <a:rPr lang="en-US" altLang="zh-CN" b="1">
                <a:solidFill>
                  <a:srgbClr val="FF0000"/>
                </a:solidFill>
                <a:ea typeface="宋体" panose="02010600030101010101" pitchFamily="2" charset="-122"/>
              </a:rPr>
              <a:t>Physical schema</a:t>
            </a:r>
            <a:r>
              <a:rPr lang="en-US" altLang="zh-CN">
                <a:ea typeface="宋体" panose="02010600030101010101" pitchFamily="2" charset="-122"/>
              </a:rPr>
              <a:t>: database design at the physical level</a:t>
            </a:r>
          </a:p>
          <a:p>
            <a:pPr lvl="1"/>
            <a:r>
              <a:rPr lang="en-US" altLang="zh-CN" b="1">
                <a:solidFill>
                  <a:srgbClr val="FF0000"/>
                </a:solidFill>
                <a:ea typeface="宋体" panose="02010600030101010101" pitchFamily="2" charset="-122"/>
              </a:rPr>
              <a:t>Logical schema</a:t>
            </a:r>
            <a:r>
              <a:rPr lang="en-US" altLang="zh-CN">
                <a:ea typeface="宋体" panose="02010600030101010101" pitchFamily="2" charset="-122"/>
              </a:rPr>
              <a:t>: database design at the logical level</a:t>
            </a:r>
          </a:p>
          <a:p>
            <a:endParaRPr lang="zh-CN" altLang="en-US">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A86BB-FEB1-4BFC-84D8-F39F44E4365C}"/>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Instances and Schemas</a:t>
            </a:r>
            <a:endParaRPr lang="zh-CN" altLang="en-US">
              <a:effectLst>
                <a:outerShdw blurRad="38100" dist="38100" dir="2700000" algn="tl">
                  <a:srgbClr val="C0C0C0"/>
                </a:outerShdw>
              </a:effectLst>
              <a:ea typeface="宋体" pitchFamily="2" charset="-122"/>
            </a:endParaRPr>
          </a:p>
        </p:txBody>
      </p:sp>
      <p:sp>
        <p:nvSpPr>
          <p:cNvPr id="64515" name="内容占位符 2">
            <a:extLst>
              <a:ext uri="{FF2B5EF4-FFF2-40B4-BE49-F238E27FC236}">
                <a16:creationId xmlns:a16="http://schemas.microsoft.com/office/drawing/2014/main" id="{837BAF7F-AA7B-4CE9-908A-C1EAA144EF17}"/>
              </a:ext>
            </a:extLst>
          </p:cNvPr>
          <p:cNvSpPr>
            <a:spLocks noGrp="1" noChangeArrowheads="1"/>
          </p:cNvSpPr>
          <p:nvPr>
            <p:ph idx="1"/>
          </p:nvPr>
        </p:nvSpPr>
        <p:spPr/>
        <p:txBody>
          <a:bodyPr/>
          <a:lstStyle/>
          <a:p>
            <a:r>
              <a:rPr lang="en-US" altLang="zh-CN">
                <a:solidFill>
                  <a:srgbClr val="FF0000"/>
                </a:solidFill>
                <a:ea typeface="宋体" panose="02010600030101010101" pitchFamily="2" charset="-122"/>
              </a:rPr>
              <a:t>Instance</a:t>
            </a:r>
            <a:r>
              <a:rPr lang="en-US" altLang="zh-CN">
                <a:ea typeface="宋体" panose="02010600030101010101" pitchFamily="2" charset="-122"/>
              </a:rPr>
              <a:t> – the actual content of the database at a particular point in time </a:t>
            </a:r>
          </a:p>
          <a:p>
            <a:pPr lvl="1"/>
            <a:r>
              <a:rPr lang="en-US" altLang="zh-CN">
                <a:ea typeface="宋体" panose="02010600030101010101" pitchFamily="2" charset="-122"/>
              </a:rPr>
              <a:t>Example: </a:t>
            </a:r>
          </a:p>
          <a:p>
            <a:pPr lvl="1"/>
            <a:endParaRPr lang="en-US" altLang="zh-CN">
              <a:solidFill>
                <a:srgbClr val="FF0000"/>
              </a:solidFill>
              <a:ea typeface="宋体" panose="02010600030101010101" pitchFamily="2" charset="-122"/>
            </a:endParaRPr>
          </a:p>
          <a:p>
            <a:pPr lvl="1"/>
            <a:endParaRPr lang="en-US" altLang="zh-CN">
              <a:solidFill>
                <a:srgbClr val="FF0000"/>
              </a:solidFill>
              <a:ea typeface="宋体" panose="02010600030101010101" pitchFamily="2" charset="-122"/>
            </a:endParaRPr>
          </a:p>
          <a:p>
            <a:pPr lvl="1"/>
            <a:r>
              <a:rPr lang="en-US" altLang="zh-CN">
                <a:solidFill>
                  <a:srgbClr val="FF0000"/>
                </a:solidFill>
                <a:ea typeface="宋体" panose="02010600030101010101" pitchFamily="2" charset="-122"/>
              </a:rPr>
              <a:t>Physical Data Independence </a:t>
            </a:r>
            <a:r>
              <a:rPr lang="en-US" altLang="zh-CN">
                <a:ea typeface="宋体" panose="02010600030101010101" pitchFamily="2" charset="-122"/>
              </a:rPr>
              <a:t>– the ability to modify the physical schema without changing the logical schema</a:t>
            </a:r>
          </a:p>
          <a:p>
            <a:pPr lvl="1"/>
            <a:r>
              <a:rPr lang="en-US" altLang="zh-CN">
                <a:ea typeface="宋体" panose="02010600030101010101" pitchFamily="2" charset="-122"/>
              </a:rPr>
              <a:t>Applications depend on the logical schema</a:t>
            </a:r>
          </a:p>
          <a:p>
            <a:pPr lvl="1"/>
            <a:r>
              <a:rPr lang="en-US" altLang="zh-CN">
                <a:ea typeface="宋体" panose="02010600030101010101" pitchFamily="2" charset="-122"/>
              </a:rPr>
              <a:t>In general, the interfaces between the various levels and components should be well defined so that changes in some parts do not seriously influence others.</a:t>
            </a:r>
          </a:p>
          <a:p>
            <a:endParaRPr lang="zh-CN" altLang="en-US">
              <a:ea typeface="宋体" panose="02010600030101010101" pitchFamily="2" charset="-122"/>
            </a:endParaRPr>
          </a:p>
        </p:txBody>
      </p:sp>
      <p:pic>
        <p:nvPicPr>
          <p:cNvPr id="64516" name="Picture 4">
            <a:extLst>
              <a:ext uri="{FF2B5EF4-FFF2-40B4-BE49-F238E27FC236}">
                <a16:creationId xmlns:a16="http://schemas.microsoft.com/office/drawing/2014/main" id="{5CDE2A11-6D84-4A68-A54C-83BE46F9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2492375"/>
            <a:ext cx="7372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7AF73-4513-4A00-A1AC-EAD4493AD81F}"/>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Where is Database?</a:t>
            </a:r>
            <a:endParaRPr lang="zh-CN" altLang="en-US">
              <a:effectLst>
                <a:outerShdw blurRad="38100" dist="38100" dir="2700000" algn="tl">
                  <a:srgbClr val="C0C0C0"/>
                </a:outerShdw>
              </a:effectLst>
              <a:ea typeface="宋体" panose="02010600030101010101" pitchFamily="2" charset="-122"/>
            </a:endParaRPr>
          </a:p>
        </p:txBody>
      </p:sp>
      <p:pic>
        <p:nvPicPr>
          <p:cNvPr id="10243" name="Picture 11">
            <a:extLst>
              <a:ext uri="{FF2B5EF4-FFF2-40B4-BE49-F238E27FC236}">
                <a16:creationId xmlns:a16="http://schemas.microsoft.com/office/drawing/2014/main" id="{DAEA4CDA-D7E6-4130-BFF4-C05C6FD02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866900"/>
            <a:ext cx="5233988" cy="321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7C7C1AB-765D-4B61-870D-981C11FEE7B8}"/>
              </a:ext>
            </a:extLst>
          </p:cNvPr>
          <p:cNvSpPr>
            <a:spLocks noGrp="1" noChangeArrowheads="1"/>
          </p:cNvSpPr>
          <p:nvPr>
            <p:ph type="title"/>
          </p:nvPr>
        </p:nvSpPr>
        <p:spPr/>
        <p:txBody>
          <a:bodyPr/>
          <a:lstStyle/>
          <a:p>
            <a:r>
              <a:rPr lang="en-US" altLang="zh-CN">
                <a:effectLst/>
                <a:ea typeface="宋体" panose="02010600030101010101" pitchFamily="2" charset="-122"/>
              </a:rPr>
              <a:t>Data Models</a:t>
            </a:r>
          </a:p>
        </p:txBody>
      </p:sp>
      <p:sp>
        <p:nvSpPr>
          <p:cNvPr id="67587" name="Rectangle 3">
            <a:extLst>
              <a:ext uri="{FF2B5EF4-FFF2-40B4-BE49-F238E27FC236}">
                <a16:creationId xmlns:a16="http://schemas.microsoft.com/office/drawing/2014/main" id="{5A9C58C4-9EF8-453E-AB7E-C23233719065}"/>
              </a:ext>
            </a:extLst>
          </p:cNvPr>
          <p:cNvSpPr>
            <a:spLocks noGrp="1" noChangeArrowheads="1"/>
          </p:cNvSpPr>
          <p:nvPr>
            <p:ph idx="1"/>
          </p:nvPr>
        </p:nvSpPr>
        <p:spPr/>
        <p:txBody>
          <a:bodyPr>
            <a:normAutofit fontScale="85000" lnSpcReduction="20000"/>
          </a:bodyPr>
          <a:lstStyle/>
          <a:p>
            <a:pPr>
              <a:spcBef>
                <a:spcPts val="1200"/>
              </a:spcBef>
              <a:buFont typeface="Monotype Sorts" pitchFamily="2" charset="2"/>
              <a:buChar char="n"/>
              <a:defRPr/>
            </a:pPr>
            <a:r>
              <a:rPr lang="en-US" altLang="zh-CN" sz="2600" dirty="0">
                <a:ea typeface="宋体" panose="02010600030101010101" pitchFamily="2" charset="-122"/>
              </a:rPr>
              <a:t>A collection of tools for describing </a:t>
            </a:r>
          </a:p>
          <a:p>
            <a:pPr lvl="1">
              <a:spcBef>
                <a:spcPts val="1200"/>
              </a:spcBef>
              <a:buFont typeface="Monotype Sorts" pitchFamily="2" charset="2"/>
              <a:buChar char="l"/>
              <a:defRPr/>
            </a:pPr>
            <a:r>
              <a:rPr lang="en-US" altLang="zh-CN" sz="2200" dirty="0">
                <a:ea typeface="宋体" panose="02010600030101010101" pitchFamily="2" charset="-122"/>
              </a:rPr>
              <a:t>Data </a:t>
            </a:r>
          </a:p>
          <a:p>
            <a:pPr lvl="1">
              <a:spcBef>
                <a:spcPts val="1200"/>
              </a:spcBef>
              <a:buFont typeface="Monotype Sorts" pitchFamily="2" charset="2"/>
              <a:buChar char="l"/>
              <a:defRPr/>
            </a:pPr>
            <a:r>
              <a:rPr lang="en-US" altLang="zh-CN" sz="2200" dirty="0">
                <a:ea typeface="宋体" panose="02010600030101010101" pitchFamily="2" charset="-122"/>
              </a:rPr>
              <a:t>Data relationships</a:t>
            </a:r>
          </a:p>
          <a:p>
            <a:pPr lvl="1">
              <a:spcBef>
                <a:spcPts val="1200"/>
              </a:spcBef>
              <a:buFont typeface="Monotype Sorts" pitchFamily="2" charset="2"/>
              <a:buChar char="l"/>
              <a:defRPr/>
            </a:pPr>
            <a:r>
              <a:rPr lang="en-US" altLang="zh-CN" sz="2200" dirty="0">
                <a:ea typeface="宋体" panose="02010600030101010101" pitchFamily="2" charset="-122"/>
              </a:rPr>
              <a:t>Data semantics</a:t>
            </a:r>
          </a:p>
          <a:p>
            <a:pPr lvl="1">
              <a:spcBef>
                <a:spcPts val="1200"/>
              </a:spcBef>
              <a:buFont typeface="Monotype Sorts" pitchFamily="2" charset="2"/>
              <a:buChar char="l"/>
              <a:defRPr/>
            </a:pPr>
            <a:r>
              <a:rPr lang="en-US" altLang="zh-CN" sz="2200" dirty="0">
                <a:ea typeface="宋体" panose="02010600030101010101" pitchFamily="2" charset="-122"/>
              </a:rPr>
              <a:t>Data constraints</a:t>
            </a:r>
          </a:p>
          <a:p>
            <a:pPr>
              <a:spcBef>
                <a:spcPts val="1200"/>
              </a:spcBef>
              <a:buFont typeface="Monotype Sorts" pitchFamily="2" charset="2"/>
              <a:buChar char="n"/>
              <a:defRPr/>
            </a:pPr>
            <a:r>
              <a:rPr lang="en-US" altLang="zh-CN" sz="2600" dirty="0">
                <a:ea typeface="宋体" panose="02010600030101010101" pitchFamily="2" charset="-122"/>
              </a:rPr>
              <a:t>Entity-Relationship data model (mainly for database design) </a:t>
            </a:r>
          </a:p>
          <a:p>
            <a:pPr>
              <a:spcBef>
                <a:spcPts val="1200"/>
              </a:spcBef>
              <a:buFont typeface="Monotype Sorts" pitchFamily="2" charset="2"/>
              <a:buChar char="n"/>
              <a:defRPr/>
            </a:pPr>
            <a:r>
              <a:rPr lang="en-US" altLang="zh-CN" sz="2600" dirty="0">
                <a:ea typeface="宋体" panose="02010600030101010101" pitchFamily="2" charset="-122"/>
              </a:rPr>
              <a:t>Relational model</a:t>
            </a:r>
          </a:p>
          <a:p>
            <a:pPr>
              <a:spcBef>
                <a:spcPts val="1200"/>
              </a:spcBef>
              <a:buFont typeface="Monotype Sorts" pitchFamily="2" charset="2"/>
              <a:buChar char="n"/>
              <a:defRPr/>
            </a:pPr>
            <a:r>
              <a:rPr lang="en-US" altLang="zh-CN" sz="2600" dirty="0">
                <a:ea typeface="宋体" panose="02010600030101010101" pitchFamily="2" charset="-122"/>
              </a:rPr>
              <a:t>Object-based data models (Object-oriented and Object-relational)</a:t>
            </a:r>
          </a:p>
          <a:p>
            <a:pPr>
              <a:spcBef>
                <a:spcPts val="1200"/>
              </a:spcBef>
              <a:buFont typeface="Monotype Sorts" pitchFamily="2" charset="2"/>
              <a:buChar char="n"/>
              <a:defRPr/>
            </a:pPr>
            <a:r>
              <a:rPr lang="en-US" altLang="zh-CN" sz="2600" dirty="0" err="1">
                <a:ea typeface="宋体" panose="02010600030101010101" pitchFamily="2" charset="-122"/>
              </a:rPr>
              <a:t>Semistructured</a:t>
            </a:r>
            <a:r>
              <a:rPr lang="en-US" altLang="zh-CN" sz="2600" dirty="0">
                <a:ea typeface="宋体" panose="02010600030101010101" pitchFamily="2" charset="-122"/>
              </a:rPr>
              <a:t> data model  (XML)</a:t>
            </a:r>
          </a:p>
          <a:p>
            <a:pPr>
              <a:spcBef>
                <a:spcPts val="1200"/>
              </a:spcBef>
              <a:buFont typeface="Monotype Sorts" pitchFamily="2" charset="2"/>
              <a:buChar char="n"/>
              <a:defRPr/>
            </a:pPr>
            <a:r>
              <a:rPr lang="en-US" altLang="zh-CN" sz="2600" dirty="0">
                <a:ea typeface="宋体" panose="02010600030101010101" pitchFamily="2" charset="-122"/>
              </a:rPr>
              <a:t>Other older models:</a:t>
            </a:r>
          </a:p>
          <a:p>
            <a:pPr lvl="1">
              <a:spcBef>
                <a:spcPts val="1200"/>
              </a:spcBef>
              <a:buFont typeface="Monotype Sorts" pitchFamily="2" charset="2"/>
              <a:buChar char="l"/>
              <a:defRPr/>
            </a:pPr>
            <a:r>
              <a:rPr lang="en-US" altLang="zh-CN" sz="2200" dirty="0">
                <a:ea typeface="宋体" panose="02010600030101010101" pitchFamily="2" charset="-122"/>
              </a:rPr>
              <a:t>Network model  </a:t>
            </a:r>
          </a:p>
          <a:p>
            <a:pPr lvl="1">
              <a:spcBef>
                <a:spcPts val="1200"/>
              </a:spcBef>
              <a:buFont typeface="Monotype Sorts" pitchFamily="2" charset="2"/>
              <a:buChar char="l"/>
              <a:defRPr/>
            </a:pPr>
            <a:r>
              <a:rPr lang="en-US" altLang="zh-CN" sz="2200" dirty="0">
                <a:ea typeface="宋体" panose="02010600030101010101" pitchFamily="2" charset="-122"/>
              </a:rPr>
              <a:t>Hierarchical model</a:t>
            </a:r>
          </a:p>
          <a:p>
            <a:pPr>
              <a:spcBef>
                <a:spcPts val="1200"/>
              </a:spcBef>
              <a:buFont typeface="Monotype Sorts" pitchFamily="2" charset="2"/>
              <a:buChar char="n"/>
              <a:defRPr/>
            </a:pPr>
            <a:endParaRPr lang="en-US" altLang="zh-CN" sz="2600" dirty="0">
              <a:ea typeface="宋体" panose="02010600030101010101" pitchFamily="2" charset="-122"/>
            </a:endParaRPr>
          </a:p>
        </p:txBody>
      </p:sp>
      <p:pic>
        <p:nvPicPr>
          <p:cNvPr id="65540" name="图片 1">
            <a:extLst>
              <a:ext uri="{FF2B5EF4-FFF2-40B4-BE49-F238E27FC236}">
                <a16:creationId xmlns:a16="http://schemas.microsoft.com/office/drawing/2014/main" id="{D71D20F9-12DE-45FB-955A-C5BA9AF751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4216400"/>
            <a:ext cx="3632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2F3EEE1-58A9-4765-881E-F876EB615123}"/>
              </a:ext>
            </a:extLst>
          </p:cNvPr>
          <p:cNvSpPr>
            <a:spLocks noGrp="1" noChangeArrowheads="1"/>
          </p:cNvSpPr>
          <p:nvPr>
            <p:ph type="title"/>
          </p:nvPr>
        </p:nvSpPr>
        <p:spPr/>
        <p:txBody>
          <a:bodyPr/>
          <a:lstStyle/>
          <a:p>
            <a:pPr>
              <a:defRPr/>
            </a:pPr>
            <a:r>
              <a:rPr lang="en-US" altLang="zh-CN">
                <a:ea typeface="宋体" charset="-122"/>
              </a:rPr>
              <a:t>The Entity-Relationship Model</a:t>
            </a:r>
          </a:p>
        </p:txBody>
      </p:sp>
      <p:sp>
        <p:nvSpPr>
          <p:cNvPr id="13315" name="Rectangle 3">
            <a:extLst>
              <a:ext uri="{FF2B5EF4-FFF2-40B4-BE49-F238E27FC236}">
                <a16:creationId xmlns:a16="http://schemas.microsoft.com/office/drawing/2014/main" id="{AD01857B-49BB-45B3-95F2-49BF8721AF24}"/>
              </a:ext>
            </a:extLst>
          </p:cNvPr>
          <p:cNvSpPr>
            <a:spLocks noGrp="1" noChangeArrowheads="1"/>
          </p:cNvSpPr>
          <p:nvPr>
            <p:ph idx="1"/>
          </p:nvPr>
        </p:nvSpPr>
        <p:spPr>
          <a:xfrm>
            <a:off x="228600" y="1066800"/>
            <a:ext cx="8610600" cy="3843338"/>
          </a:xfrm>
        </p:spPr>
        <p:txBody>
          <a:bodyPr>
            <a:normAutofit fontScale="92500" lnSpcReduction="10000"/>
          </a:bodyPr>
          <a:lstStyle/>
          <a:p>
            <a:pPr>
              <a:lnSpc>
                <a:spcPct val="120000"/>
              </a:lnSpc>
              <a:buFont typeface="Monotype Sorts" pitchFamily="2" charset="2"/>
              <a:buChar char="n"/>
              <a:defRPr/>
            </a:pPr>
            <a:r>
              <a:rPr lang="en-US" altLang="zh-CN" dirty="0">
                <a:ea typeface="宋体" pitchFamily="2" charset="-122"/>
              </a:rPr>
              <a:t>Models an enterprise as a collection of </a:t>
            </a:r>
            <a:r>
              <a:rPr lang="en-US" altLang="zh-CN" i="1" dirty="0">
                <a:ea typeface="宋体" pitchFamily="2" charset="-122"/>
              </a:rPr>
              <a:t>entities </a:t>
            </a:r>
            <a:r>
              <a:rPr lang="en-US" altLang="zh-CN" dirty="0">
                <a:ea typeface="宋体" pitchFamily="2" charset="-122"/>
              </a:rPr>
              <a:t>and </a:t>
            </a:r>
            <a:r>
              <a:rPr lang="en-US" altLang="zh-CN" i="1" dirty="0">
                <a:ea typeface="宋体" pitchFamily="2" charset="-122"/>
              </a:rPr>
              <a:t>relationships</a:t>
            </a:r>
          </a:p>
          <a:p>
            <a:pPr lvl="1">
              <a:lnSpc>
                <a:spcPct val="120000"/>
              </a:lnSpc>
              <a:buFont typeface="Monotype Sorts" pitchFamily="2" charset="2"/>
              <a:buChar char="l"/>
              <a:defRPr/>
            </a:pPr>
            <a:r>
              <a:rPr lang="en-US" altLang="zh-CN" dirty="0">
                <a:ea typeface="宋体" pitchFamily="2" charset="-122"/>
              </a:rPr>
              <a:t>Entity: a “thing” or “object” in the enterprise that is distinguishable from other objects</a:t>
            </a:r>
          </a:p>
          <a:p>
            <a:pPr lvl="2">
              <a:lnSpc>
                <a:spcPct val="120000"/>
              </a:lnSpc>
              <a:defRPr/>
            </a:pPr>
            <a:r>
              <a:rPr lang="en-US" altLang="zh-CN" dirty="0">
                <a:ea typeface="宋体" pitchFamily="2" charset="-122"/>
              </a:rPr>
              <a:t>Described by a set of </a:t>
            </a:r>
            <a:r>
              <a:rPr lang="en-US" altLang="zh-CN" i="1" dirty="0">
                <a:ea typeface="宋体" pitchFamily="2" charset="-122"/>
              </a:rPr>
              <a:t>attributes</a:t>
            </a:r>
            <a:endParaRPr lang="en-US" altLang="zh-CN" dirty="0">
              <a:ea typeface="宋体" pitchFamily="2" charset="-122"/>
            </a:endParaRPr>
          </a:p>
          <a:p>
            <a:pPr lvl="1">
              <a:lnSpc>
                <a:spcPct val="120000"/>
              </a:lnSpc>
              <a:buFont typeface="Monotype Sorts" pitchFamily="2" charset="2"/>
              <a:buChar char="l"/>
              <a:defRPr/>
            </a:pPr>
            <a:r>
              <a:rPr lang="en-US" altLang="zh-CN" dirty="0">
                <a:ea typeface="宋体" pitchFamily="2" charset="-122"/>
              </a:rPr>
              <a:t>Relationship: an association among several entities</a:t>
            </a:r>
          </a:p>
          <a:p>
            <a:pPr>
              <a:lnSpc>
                <a:spcPct val="120000"/>
              </a:lnSpc>
              <a:buFont typeface="Monotype Sorts" pitchFamily="2" charset="2"/>
              <a:buChar char="n"/>
              <a:defRPr/>
            </a:pPr>
            <a:r>
              <a:rPr lang="en-US" altLang="zh-CN" dirty="0">
                <a:ea typeface="宋体" pitchFamily="2" charset="-122"/>
              </a:rPr>
              <a:t>Represented diagrammatically by an </a:t>
            </a:r>
            <a:r>
              <a:rPr lang="en-US" altLang="zh-CN" i="1" dirty="0">
                <a:ea typeface="宋体" pitchFamily="2" charset="-122"/>
              </a:rPr>
              <a:t>entity-relationship diagram:</a:t>
            </a:r>
            <a:endParaRPr lang="en-US" altLang="zh-CN" dirty="0">
              <a:ea typeface="宋体" pitchFamily="2" charset="-122"/>
            </a:endParaRPr>
          </a:p>
        </p:txBody>
      </p:sp>
      <p:pic>
        <p:nvPicPr>
          <p:cNvPr id="67588" name="图片 1">
            <a:extLst>
              <a:ext uri="{FF2B5EF4-FFF2-40B4-BE49-F238E27FC236}">
                <a16:creationId xmlns:a16="http://schemas.microsoft.com/office/drawing/2014/main" id="{C2B06141-9C49-4A7C-BEFD-A2417065D0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806950"/>
            <a:ext cx="91440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4FEEC6A-C397-4A6A-B50E-B614557F3E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000000">
                      <a:alpha val="43137"/>
                    </a:srgbClr>
                  </a:outerShdw>
                </a:effectLst>
                <a:ea typeface="宋体" panose="02010600030101010101" pitchFamily="2" charset="-122"/>
              </a:rPr>
              <a:t>Relational Model</a:t>
            </a:r>
          </a:p>
        </p:txBody>
      </p:sp>
      <p:sp>
        <p:nvSpPr>
          <p:cNvPr id="68611" name="Rectangle 3">
            <a:extLst>
              <a:ext uri="{FF2B5EF4-FFF2-40B4-BE49-F238E27FC236}">
                <a16:creationId xmlns:a16="http://schemas.microsoft.com/office/drawing/2014/main" id="{0C58EA3A-231D-4ED7-9EE5-4CDD04841041}"/>
              </a:ext>
            </a:extLst>
          </p:cNvPr>
          <p:cNvSpPr>
            <a:spLocks noGrp="1" noChangeArrowheads="1"/>
          </p:cNvSpPr>
          <p:nvPr>
            <p:ph type="body" idx="4294967295"/>
          </p:nvPr>
        </p:nvSpPr>
        <p:spPr>
          <a:xfrm>
            <a:off x="814388" y="1093788"/>
            <a:ext cx="7661275" cy="896937"/>
          </a:xfrm>
        </p:spPr>
        <p:txBody>
          <a:bodyPr/>
          <a:lstStyle/>
          <a:p>
            <a:r>
              <a:rPr lang="en-US" altLang="zh-CN" sz="2400">
                <a:ea typeface="宋体" panose="02010600030101010101" pitchFamily="2" charset="-122"/>
              </a:rPr>
              <a:t>Relational model (Chapter 2)</a:t>
            </a:r>
          </a:p>
          <a:p>
            <a:r>
              <a:rPr lang="en-US" altLang="zh-CN" sz="2400">
                <a:ea typeface="宋体" panose="02010600030101010101" pitchFamily="2" charset="-122"/>
              </a:rPr>
              <a:t>Example of tabular data in the relational model</a:t>
            </a:r>
          </a:p>
        </p:txBody>
      </p:sp>
      <p:sp>
        <p:nvSpPr>
          <p:cNvPr id="68612" name="Line 31">
            <a:extLst>
              <a:ext uri="{FF2B5EF4-FFF2-40B4-BE49-F238E27FC236}">
                <a16:creationId xmlns:a16="http://schemas.microsoft.com/office/drawing/2014/main" id="{14BB39A6-00EC-444D-A439-C4CB2925C6A3}"/>
              </a:ext>
            </a:extLst>
          </p:cNvPr>
          <p:cNvSpPr>
            <a:spLocks noChangeShapeType="1"/>
          </p:cNvSpPr>
          <p:nvPr/>
        </p:nvSpPr>
        <p:spPr bwMode="auto">
          <a:xfrm flipH="1">
            <a:off x="6456363" y="1609725"/>
            <a:ext cx="8572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13" name="Text Box 32">
            <a:extLst>
              <a:ext uri="{FF2B5EF4-FFF2-40B4-BE49-F238E27FC236}">
                <a16:creationId xmlns:a16="http://schemas.microsoft.com/office/drawing/2014/main" id="{F39AD964-B111-428B-B587-8E2CB638CEA2}"/>
              </a:ext>
            </a:extLst>
          </p:cNvPr>
          <p:cNvSpPr txBox="1">
            <a:spLocks noChangeArrowheads="1"/>
          </p:cNvSpPr>
          <p:nvPr/>
        </p:nvSpPr>
        <p:spPr bwMode="auto">
          <a:xfrm>
            <a:off x="6858000" y="1322388"/>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ＭＳ Ｐゴシック" panose="020B0600070205080204" pitchFamily="34" charset="-128"/>
              </a:rPr>
              <a:t>Columns</a:t>
            </a:r>
          </a:p>
        </p:txBody>
      </p:sp>
      <p:sp>
        <p:nvSpPr>
          <p:cNvPr id="68614" name="Line 33">
            <a:extLst>
              <a:ext uri="{FF2B5EF4-FFF2-40B4-BE49-F238E27FC236}">
                <a16:creationId xmlns:a16="http://schemas.microsoft.com/office/drawing/2014/main" id="{8C9BAF7E-11B7-474F-BC08-9C1580F78722}"/>
              </a:ext>
            </a:extLst>
          </p:cNvPr>
          <p:cNvSpPr>
            <a:spLocks noChangeShapeType="1"/>
          </p:cNvSpPr>
          <p:nvPr/>
        </p:nvSpPr>
        <p:spPr bwMode="auto">
          <a:xfrm flipH="1">
            <a:off x="5572125" y="1638300"/>
            <a:ext cx="1509713" cy="62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68615" name="Picture 37" descr="1">
            <a:extLst>
              <a:ext uri="{FF2B5EF4-FFF2-40B4-BE49-F238E27FC236}">
                <a16:creationId xmlns:a16="http://schemas.microsoft.com/office/drawing/2014/main" id="{43E73ACC-8A0B-4B53-AF59-D158B2F27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2259013"/>
            <a:ext cx="55260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 Box 38">
            <a:extLst>
              <a:ext uri="{FF2B5EF4-FFF2-40B4-BE49-F238E27FC236}">
                <a16:creationId xmlns:a16="http://schemas.microsoft.com/office/drawing/2014/main" id="{9E529DBC-D71F-41BF-85FF-BB6B0E275FF8}"/>
              </a:ext>
            </a:extLst>
          </p:cNvPr>
          <p:cNvSpPr txBox="1">
            <a:spLocks noChangeArrowheads="1"/>
          </p:cNvSpPr>
          <p:nvPr/>
        </p:nvSpPr>
        <p:spPr bwMode="auto">
          <a:xfrm>
            <a:off x="7696200" y="2590800"/>
            <a:ext cx="688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ＭＳ Ｐゴシック" panose="020B0600070205080204" pitchFamily="34" charset="-128"/>
              </a:rPr>
              <a:t>Rows</a:t>
            </a:r>
          </a:p>
        </p:txBody>
      </p:sp>
      <p:sp>
        <p:nvSpPr>
          <p:cNvPr id="68617" name="Line 39">
            <a:extLst>
              <a:ext uri="{FF2B5EF4-FFF2-40B4-BE49-F238E27FC236}">
                <a16:creationId xmlns:a16="http://schemas.microsoft.com/office/drawing/2014/main" id="{3440B391-8C88-4D3D-BD73-E189D3D5B235}"/>
              </a:ext>
            </a:extLst>
          </p:cNvPr>
          <p:cNvSpPr>
            <a:spLocks noChangeShapeType="1"/>
          </p:cNvSpPr>
          <p:nvPr/>
        </p:nvSpPr>
        <p:spPr bwMode="auto">
          <a:xfrm flipH="1">
            <a:off x="7167563" y="2765425"/>
            <a:ext cx="527050" cy="28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18" name="Line 40">
            <a:extLst>
              <a:ext uri="{FF2B5EF4-FFF2-40B4-BE49-F238E27FC236}">
                <a16:creationId xmlns:a16="http://schemas.microsoft.com/office/drawing/2014/main" id="{02DB0C32-6C5E-4D85-BFED-423A1EB77BD6}"/>
              </a:ext>
            </a:extLst>
          </p:cNvPr>
          <p:cNvSpPr>
            <a:spLocks noChangeShapeType="1"/>
          </p:cNvSpPr>
          <p:nvPr/>
        </p:nvSpPr>
        <p:spPr bwMode="auto">
          <a:xfrm flipH="1">
            <a:off x="7180263" y="2841625"/>
            <a:ext cx="527050" cy="2416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45C0D93-1D66-4033-A331-4DA3BAFF5849}"/>
              </a:ext>
            </a:extLst>
          </p:cNvPr>
          <p:cNvSpPr>
            <a:spLocks noGrp="1" noChangeArrowheads="1"/>
          </p:cNvSpPr>
          <p:nvPr>
            <p:ph type="title"/>
          </p:nvPr>
        </p:nvSpPr>
        <p:spPr/>
        <p:txBody>
          <a:bodyPr/>
          <a:lstStyle/>
          <a:p>
            <a:pPr>
              <a:defRPr/>
            </a:pPr>
            <a:r>
              <a:rPr lang="en-US" altLang="zh-CN">
                <a:ea typeface="宋体" charset="-122"/>
              </a:rPr>
              <a:t>A Sample Relational Database</a:t>
            </a:r>
          </a:p>
        </p:txBody>
      </p:sp>
      <p:pic>
        <p:nvPicPr>
          <p:cNvPr id="70659" name="图片 2">
            <a:extLst>
              <a:ext uri="{FF2B5EF4-FFF2-40B4-BE49-F238E27FC236}">
                <a16:creationId xmlns:a16="http://schemas.microsoft.com/office/drawing/2014/main" id="{7F1343BB-6E02-4C05-B61F-B1C32C8224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1223963"/>
            <a:ext cx="41433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2B98C-E4D5-4407-B7DF-82DFE2BBFF39}"/>
              </a:ext>
            </a:extLst>
          </p:cNvPr>
          <p:cNvSpPr>
            <a:spLocks noGrp="1"/>
          </p:cNvSpPr>
          <p:nvPr>
            <p:ph type="title"/>
          </p:nvPr>
        </p:nvSpPr>
        <p:spPr>
          <a:xfrm>
            <a:off x="228600" y="1987550"/>
            <a:ext cx="8616950" cy="1724025"/>
          </a:xfrm>
        </p:spPr>
        <p:txBody>
          <a:bodyPr/>
          <a:lstStyle/>
          <a:p>
            <a:pPr>
              <a:defRPr/>
            </a:pPr>
            <a:r>
              <a:rPr lang="en-US" altLang="zh-CN" sz="5400" dirty="0">
                <a:ea typeface="宋体" pitchFamily="2" charset="-122"/>
              </a:rPr>
              <a:t>Database Languages</a:t>
            </a:r>
          </a:p>
        </p:txBody>
      </p:sp>
    </p:spTree>
  </p:cSld>
  <p:clrMapOvr>
    <a:masterClrMapping/>
  </p:clrMapOvr>
  <mc:AlternateContent xmlns:mc="http://schemas.openxmlformats.org/markup-compatibility/2006" xmlns:p14="http://schemas.microsoft.com/office/powerpoint/2010/main">
    <mc:Choice Requires="p14">
      <p:transition spd="slow" p14:dur="2000" advTm="4517"/>
    </mc:Choice>
    <mc:Fallback xmlns="">
      <p:transition spd="slow" advTm="451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F034E4E-9B68-495E-8407-57223B01099D}"/>
              </a:ext>
            </a:extLst>
          </p:cNvPr>
          <p:cNvSpPr>
            <a:spLocks noGrp="1" noChangeArrowheads="1"/>
          </p:cNvSpPr>
          <p:nvPr>
            <p:ph type="title"/>
          </p:nvPr>
        </p:nvSpPr>
        <p:spPr/>
        <p:txBody>
          <a:bodyPr/>
          <a:lstStyle/>
          <a:p>
            <a:pPr>
              <a:defRPr/>
            </a:pPr>
            <a:r>
              <a:rPr lang="en-US" altLang="zh-CN">
                <a:ea typeface="宋体" charset="-122"/>
              </a:rPr>
              <a:t>Data Definition Language (DDL)</a:t>
            </a:r>
          </a:p>
        </p:txBody>
      </p:sp>
      <p:sp>
        <p:nvSpPr>
          <p:cNvPr id="72707" name="内容占位符 1">
            <a:extLst>
              <a:ext uri="{FF2B5EF4-FFF2-40B4-BE49-F238E27FC236}">
                <a16:creationId xmlns:a16="http://schemas.microsoft.com/office/drawing/2014/main" id="{30277153-37A8-40EA-8549-CBDE9C4EE445}"/>
              </a:ext>
            </a:extLst>
          </p:cNvPr>
          <p:cNvSpPr>
            <a:spLocks noGrp="1" noChangeArrowheads="1"/>
          </p:cNvSpPr>
          <p:nvPr>
            <p:ph idx="1"/>
          </p:nvPr>
        </p:nvSpPr>
        <p:spPr/>
        <p:txBody>
          <a:bodyPr/>
          <a:lstStyle/>
          <a:p>
            <a:pPr>
              <a:buClr>
                <a:srgbClr val="CC3300"/>
              </a:buClr>
            </a:pPr>
            <a:r>
              <a:rPr lang="en-US" altLang="zh-CN" sz="1800">
                <a:solidFill>
                  <a:srgbClr val="000000"/>
                </a:solidFill>
                <a:ea typeface="ＭＳ Ｐゴシック" panose="020B0600070205080204" pitchFamily="34" charset="-128"/>
              </a:rPr>
              <a:t>Specification notation for defining the database schema</a:t>
            </a:r>
          </a:p>
          <a:p>
            <a:pPr lvl="1">
              <a:buClr>
                <a:srgbClr val="FF9933"/>
              </a:buClr>
              <a:buFont typeface="Monotype Sorts" charset="2"/>
              <a:buNone/>
            </a:pPr>
            <a:r>
              <a:rPr lang="en-US" altLang="zh-CN" sz="1800">
                <a:solidFill>
                  <a:srgbClr val="000000"/>
                </a:solidFill>
                <a:ea typeface="ＭＳ Ｐゴシック" panose="020B0600070205080204" pitchFamily="34" charset="-128"/>
              </a:rPr>
              <a:t>Example:	</a:t>
            </a:r>
            <a:r>
              <a:rPr lang="en-US" altLang="zh-CN" sz="1800" b="1">
                <a:solidFill>
                  <a:srgbClr val="0000FF"/>
                </a:solidFill>
                <a:ea typeface="ＭＳ Ｐゴシック" panose="020B0600070205080204" pitchFamily="34" charset="-128"/>
              </a:rPr>
              <a:t>create table</a:t>
            </a:r>
            <a:r>
              <a:rPr lang="en-US" altLang="zh-CN" sz="1800">
                <a:solidFill>
                  <a:srgbClr val="0000FF"/>
                </a:solidFill>
                <a:ea typeface="ＭＳ Ｐゴシック" panose="020B0600070205080204" pitchFamily="34" charset="-128"/>
              </a:rPr>
              <a:t> </a:t>
            </a:r>
            <a:r>
              <a:rPr lang="en-US" altLang="zh-CN" sz="1800" i="1">
                <a:solidFill>
                  <a:srgbClr val="0000FF"/>
                </a:solidFill>
                <a:ea typeface="ＭＳ Ｐゴシック" panose="020B0600070205080204" pitchFamily="34" charset="-128"/>
              </a:rPr>
              <a:t>instructor</a:t>
            </a:r>
            <a:r>
              <a:rPr lang="en-US" altLang="zh-CN" sz="1800">
                <a:solidFill>
                  <a:srgbClr val="0000FF"/>
                </a:solidFill>
                <a:ea typeface="ＭＳ Ｐゴシック" panose="020B0600070205080204" pitchFamily="34" charset="-128"/>
              </a:rPr>
              <a:t> (</a:t>
            </a:r>
            <a:br>
              <a:rPr lang="en-US" altLang="zh-CN" sz="1800">
                <a:solidFill>
                  <a:srgbClr val="0000FF"/>
                </a:solidFill>
                <a:ea typeface="ＭＳ Ｐゴシック" panose="020B0600070205080204" pitchFamily="34" charset="-128"/>
              </a:rPr>
            </a:br>
            <a:r>
              <a:rPr lang="en-US" altLang="zh-CN" sz="1800">
                <a:solidFill>
                  <a:srgbClr val="0000FF"/>
                </a:solidFill>
                <a:ea typeface="ＭＳ Ｐゴシック" panose="020B0600070205080204" pitchFamily="34" charset="-128"/>
              </a:rPr>
              <a:t>                             </a:t>
            </a:r>
            <a:r>
              <a:rPr lang="en-US" altLang="zh-CN" sz="1800" i="1">
                <a:solidFill>
                  <a:srgbClr val="0000FF"/>
                </a:solidFill>
                <a:ea typeface="ＭＳ Ｐゴシック" panose="020B0600070205080204" pitchFamily="34" charset="-128"/>
              </a:rPr>
              <a:t>ID</a:t>
            </a:r>
            <a:r>
              <a:rPr lang="en-US" altLang="zh-CN" sz="1800">
                <a:solidFill>
                  <a:srgbClr val="0000FF"/>
                </a:solidFill>
                <a:ea typeface="ＭＳ Ｐゴシック" panose="020B0600070205080204" pitchFamily="34" charset="-128"/>
              </a:rPr>
              <a:t>                </a:t>
            </a:r>
            <a:r>
              <a:rPr lang="en-US" altLang="zh-CN" sz="1800" b="1">
                <a:solidFill>
                  <a:srgbClr val="0000FF"/>
                </a:solidFill>
                <a:ea typeface="ＭＳ Ｐゴシック" panose="020B0600070205080204" pitchFamily="34" charset="-128"/>
              </a:rPr>
              <a:t>char</a:t>
            </a:r>
            <a:r>
              <a:rPr lang="en-US" altLang="zh-CN" sz="1800">
                <a:solidFill>
                  <a:srgbClr val="0000FF"/>
                </a:solidFill>
                <a:ea typeface="ＭＳ Ｐゴシック" panose="020B0600070205080204" pitchFamily="34" charset="-128"/>
              </a:rPr>
              <a:t>(5),</a:t>
            </a:r>
            <a:br>
              <a:rPr lang="en-US" altLang="zh-CN" sz="1800">
                <a:solidFill>
                  <a:srgbClr val="0000FF"/>
                </a:solidFill>
                <a:ea typeface="ＭＳ Ｐゴシック" panose="020B0600070205080204" pitchFamily="34" charset="-128"/>
              </a:rPr>
            </a:br>
            <a:r>
              <a:rPr lang="en-US" altLang="zh-CN" sz="1800">
                <a:solidFill>
                  <a:srgbClr val="0000FF"/>
                </a:solidFill>
                <a:ea typeface="ＭＳ Ｐゴシック" panose="020B0600070205080204" pitchFamily="34" charset="-128"/>
              </a:rPr>
              <a:t>                             </a:t>
            </a:r>
            <a:r>
              <a:rPr lang="en-US" altLang="zh-CN" sz="1800" i="1">
                <a:solidFill>
                  <a:srgbClr val="0000FF"/>
                </a:solidFill>
                <a:ea typeface="ＭＳ Ｐゴシック" panose="020B0600070205080204" pitchFamily="34" charset="-128"/>
              </a:rPr>
              <a:t>name           </a:t>
            </a:r>
            <a:r>
              <a:rPr lang="en-US" altLang="zh-CN" sz="1800" b="1">
                <a:solidFill>
                  <a:srgbClr val="0000FF"/>
                </a:solidFill>
                <a:ea typeface="ＭＳ Ｐゴシック" panose="020B0600070205080204" pitchFamily="34" charset="-128"/>
              </a:rPr>
              <a:t>varchar</a:t>
            </a:r>
            <a:r>
              <a:rPr lang="en-US" altLang="zh-CN" sz="1800">
                <a:solidFill>
                  <a:srgbClr val="0000FF"/>
                </a:solidFill>
                <a:ea typeface="ＭＳ Ｐゴシック" panose="020B0600070205080204" pitchFamily="34" charset="-128"/>
              </a:rPr>
              <a:t>(20)</a:t>
            </a:r>
            <a:r>
              <a:rPr lang="en-US" altLang="zh-CN" sz="1800" b="1">
                <a:solidFill>
                  <a:srgbClr val="0000FF"/>
                </a:solidFill>
                <a:ea typeface="ＭＳ Ｐゴシック" panose="020B0600070205080204" pitchFamily="34" charset="-128"/>
              </a:rPr>
              <a:t>,</a:t>
            </a:r>
            <a:br>
              <a:rPr lang="en-US" altLang="zh-CN" sz="1800" b="1" i="1">
                <a:solidFill>
                  <a:srgbClr val="0000FF"/>
                </a:solidFill>
                <a:ea typeface="ＭＳ Ｐゴシック" panose="020B0600070205080204" pitchFamily="34" charset="-128"/>
              </a:rPr>
            </a:br>
            <a:r>
              <a:rPr lang="en-US" altLang="zh-CN" sz="1800" b="1" i="1">
                <a:solidFill>
                  <a:srgbClr val="0000FF"/>
                </a:solidFill>
                <a:ea typeface="ＭＳ Ｐゴシック" panose="020B0600070205080204" pitchFamily="34" charset="-128"/>
              </a:rPr>
              <a:t>                             </a:t>
            </a:r>
            <a:r>
              <a:rPr lang="en-US" altLang="zh-CN" sz="1800" i="1">
                <a:solidFill>
                  <a:srgbClr val="0000FF"/>
                </a:solidFill>
                <a:ea typeface="ＭＳ Ｐゴシック" panose="020B0600070205080204" pitchFamily="34" charset="-128"/>
              </a:rPr>
              <a:t>dept_name  </a:t>
            </a:r>
            <a:r>
              <a:rPr lang="en-US" altLang="zh-CN" sz="1800" b="1">
                <a:solidFill>
                  <a:srgbClr val="0000FF"/>
                </a:solidFill>
                <a:ea typeface="ＭＳ Ｐゴシック" panose="020B0600070205080204" pitchFamily="34" charset="-128"/>
              </a:rPr>
              <a:t>varchar</a:t>
            </a:r>
            <a:r>
              <a:rPr lang="en-US" altLang="zh-CN" sz="1800">
                <a:solidFill>
                  <a:srgbClr val="0000FF"/>
                </a:solidFill>
                <a:ea typeface="ＭＳ Ｐゴシック" panose="020B0600070205080204" pitchFamily="34" charset="-128"/>
              </a:rPr>
              <a:t>(20),</a:t>
            </a:r>
            <a:br>
              <a:rPr lang="en-US" altLang="zh-CN" sz="1800">
                <a:solidFill>
                  <a:srgbClr val="0000FF"/>
                </a:solidFill>
                <a:ea typeface="ＭＳ Ｐゴシック" panose="020B0600070205080204" pitchFamily="34" charset="-128"/>
              </a:rPr>
            </a:br>
            <a:r>
              <a:rPr lang="en-US" altLang="zh-CN" sz="1800">
                <a:solidFill>
                  <a:srgbClr val="0000FF"/>
                </a:solidFill>
                <a:ea typeface="ＭＳ Ｐゴシック" panose="020B0600070205080204" pitchFamily="34" charset="-128"/>
              </a:rPr>
              <a:t>                             </a:t>
            </a:r>
            <a:r>
              <a:rPr lang="en-US" altLang="zh-CN" sz="1800" i="1">
                <a:solidFill>
                  <a:srgbClr val="0000FF"/>
                </a:solidFill>
                <a:ea typeface="ＭＳ Ｐゴシック" panose="020B0600070205080204" pitchFamily="34" charset="-128"/>
              </a:rPr>
              <a:t>salary</a:t>
            </a:r>
            <a:r>
              <a:rPr lang="en-US" altLang="zh-CN" sz="1800">
                <a:solidFill>
                  <a:srgbClr val="0000FF"/>
                </a:solidFill>
                <a:ea typeface="ＭＳ Ｐゴシック" panose="020B0600070205080204" pitchFamily="34" charset="-128"/>
              </a:rPr>
              <a:t>           </a:t>
            </a:r>
            <a:r>
              <a:rPr lang="en-US" altLang="zh-CN" sz="1800" b="1">
                <a:solidFill>
                  <a:srgbClr val="0000FF"/>
                </a:solidFill>
                <a:ea typeface="ＭＳ Ｐゴシック" panose="020B0600070205080204" pitchFamily="34" charset="-128"/>
              </a:rPr>
              <a:t>numeric</a:t>
            </a:r>
            <a:r>
              <a:rPr lang="en-US" altLang="zh-CN" sz="1800">
                <a:solidFill>
                  <a:srgbClr val="0000FF"/>
                </a:solidFill>
                <a:ea typeface="ＭＳ Ｐゴシック" panose="020B0600070205080204" pitchFamily="34" charset="-128"/>
              </a:rPr>
              <a:t>(8,2))</a:t>
            </a:r>
          </a:p>
          <a:p>
            <a:pPr>
              <a:buClr>
                <a:srgbClr val="CC3300"/>
              </a:buClr>
            </a:pPr>
            <a:r>
              <a:rPr lang="en-US" altLang="zh-CN" sz="1800">
                <a:solidFill>
                  <a:srgbClr val="000000"/>
                </a:solidFill>
                <a:ea typeface="ＭＳ Ｐゴシック" panose="020B0600070205080204" pitchFamily="34" charset="-128"/>
              </a:rPr>
              <a:t>DDL compiler generates a set of table templates stored in a </a:t>
            </a:r>
            <a:r>
              <a:rPr lang="en-US" altLang="zh-CN" sz="2000" b="1" i="1">
                <a:solidFill>
                  <a:srgbClr val="0066CC"/>
                </a:solidFill>
                <a:ea typeface="ＭＳ Ｐゴシック" panose="020B0600070205080204" pitchFamily="34" charset="-128"/>
              </a:rPr>
              <a:t>data dictionary</a:t>
            </a:r>
          </a:p>
          <a:p>
            <a:pPr>
              <a:buClr>
                <a:srgbClr val="CC3300"/>
              </a:buClr>
            </a:pPr>
            <a:r>
              <a:rPr lang="en-US" altLang="zh-CN" sz="1800">
                <a:solidFill>
                  <a:srgbClr val="000000"/>
                </a:solidFill>
                <a:ea typeface="ＭＳ Ｐゴシック" panose="020B0600070205080204" pitchFamily="34" charset="-128"/>
              </a:rPr>
              <a:t>Data dictionary contains metadata (i.e., data about data)</a:t>
            </a:r>
          </a:p>
          <a:p>
            <a:pPr lvl="1">
              <a:buClr>
                <a:srgbClr val="FF9933"/>
              </a:buClr>
            </a:pPr>
            <a:r>
              <a:rPr lang="en-US" altLang="zh-CN" sz="1800">
                <a:solidFill>
                  <a:srgbClr val="000000"/>
                </a:solidFill>
                <a:ea typeface="ＭＳ Ｐゴシック" panose="020B0600070205080204" pitchFamily="34" charset="-128"/>
              </a:rPr>
              <a:t>Database schema </a:t>
            </a:r>
          </a:p>
          <a:p>
            <a:pPr lvl="1">
              <a:buClr>
                <a:srgbClr val="FF9933"/>
              </a:buClr>
            </a:pPr>
            <a:r>
              <a:rPr lang="en-US" altLang="zh-CN" sz="1800">
                <a:solidFill>
                  <a:srgbClr val="000000"/>
                </a:solidFill>
                <a:ea typeface="ＭＳ Ｐゴシック" panose="020B0600070205080204" pitchFamily="34" charset="-128"/>
              </a:rPr>
              <a:t>Integrity constraints</a:t>
            </a:r>
          </a:p>
          <a:p>
            <a:pPr lvl="2"/>
            <a:r>
              <a:rPr lang="en-US" altLang="zh-CN" sz="1800">
                <a:solidFill>
                  <a:srgbClr val="000000"/>
                </a:solidFill>
                <a:ea typeface="ＭＳ Ｐゴシック" panose="020B0600070205080204" pitchFamily="34" charset="-128"/>
              </a:rPr>
              <a:t>Primary key (ID uniquely identifies instructors)</a:t>
            </a:r>
          </a:p>
          <a:p>
            <a:pPr lvl="2"/>
            <a:r>
              <a:rPr lang="en-US" altLang="zh-CN" sz="1800">
                <a:solidFill>
                  <a:srgbClr val="000000"/>
                </a:solidFill>
                <a:ea typeface="ＭＳ Ｐゴシック" panose="020B0600070205080204" pitchFamily="34" charset="-128"/>
              </a:rPr>
              <a:t>Referential integrity (</a:t>
            </a:r>
            <a:r>
              <a:rPr lang="en-US" altLang="zh-CN" sz="1800" b="1">
                <a:solidFill>
                  <a:srgbClr val="000000"/>
                </a:solidFill>
                <a:ea typeface="ＭＳ Ｐゴシック" panose="020B0600070205080204" pitchFamily="34" charset="-128"/>
              </a:rPr>
              <a:t>references</a:t>
            </a:r>
            <a:r>
              <a:rPr lang="en-US" altLang="zh-CN" sz="1800">
                <a:solidFill>
                  <a:srgbClr val="000000"/>
                </a:solidFill>
                <a:ea typeface="ＭＳ Ｐゴシック" panose="020B0600070205080204" pitchFamily="34" charset="-128"/>
              </a:rPr>
              <a:t> constraint in SQL)</a:t>
            </a:r>
          </a:p>
          <a:p>
            <a:pPr lvl="3">
              <a:buClr>
                <a:srgbClr val="FF9900"/>
              </a:buClr>
              <a:buFont typeface="Times New Roman" panose="02020603050405020304" pitchFamily="18" charset="0"/>
              <a:buChar char="–"/>
            </a:pPr>
            <a:r>
              <a:rPr lang="en-US" altLang="zh-CN">
                <a:solidFill>
                  <a:srgbClr val="000000"/>
                </a:solidFill>
                <a:ea typeface="ＭＳ Ｐゴシック" panose="020B0600070205080204" pitchFamily="34" charset="-128"/>
              </a:rPr>
              <a:t>e.g. </a:t>
            </a:r>
            <a:r>
              <a:rPr lang="en-US" altLang="zh-CN" i="1">
                <a:solidFill>
                  <a:srgbClr val="000000"/>
                </a:solidFill>
                <a:ea typeface="ＭＳ Ｐゴシック" panose="020B0600070205080204" pitchFamily="34" charset="-128"/>
              </a:rPr>
              <a:t>dept_name </a:t>
            </a:r>
            <a:r>
              <a:rPr lang="en-US" altLang="zh-CN">
                <a:solidFill>
                  <a:srgbClr val="000000"/>
                </a:solidFill>
                <a:ea typeface="ＭＳ Ｐゴシック" panose="020B0600070205080204" pitchFamily="34" charset="-128"/>
              </a:rPr>
              <a:t>value in any </a:t>
            </a:r>
            <a:r>
              <a:rPr lang="en-US" altLang="zh-CN" i="1">
                <a:solidFill>
                  <a:srgbClr val="000000"/>
                </a:solidFill>
                <a:ea typeface="ＭＳ Ｐゴシック" panose="020B0600070205080204" pitchFamily="34" charset="-128"/>
              </a:rPr>
              <a:t>instructor </a:t>
            </a:r>
            <a:r>
              <a:rPr lang="en-US" altLang="zh-CN">
                <a:solidFill>
                  <a:srgbClr val="000000"/>
                </a:solidFill>
                <a:ea typeface="ＭＳ Ｐゴシック" panose="020B0600070205080204" pitchFamily="34" charset="-128"/>
              </a:rPr>
              <a:t>tuple must appear in </a:t>
            </a:r>
            <a:r>
              <a:rPr lang="en-US" altLang="zh-CN" i="1">
                <a:solidFill>
                  <a:srgbClr val="000000"/>
                </a:solidFill>
                <a:ea typeface="ＭＳ Ｐゴシック" panose="020B0600070205080204" pitchFamily="34" charset="-128"/>
              </a:rPr>
              <a:t>department</a:t>
            </a:r>
            <a:r>
              <a:rPr lang="en-US" altLang="zh-CN">
                <a:solidFill>
                  <a:srgbClr val="000000"/>
                </a:solidFill>
                <a:ea typeface="ＭＳ Ｐゴシック" panose="020B0600070205080204" pitchFamily="34" charset="-128"/>
              </a:rPr>
              <a:t> relation</a:t>
            </a:r>
          </a:p>
          <a:p>
            <a:pPr lvl="1">
              <a:buClr>
                <a:srgbClr val="FF9933"/>
              </a:buClr>
            </a:pPr>
            <a:r>
              <a:rPr lang="en-US" altLang="zh-CN" sz="1800">
                <a:solidFill>
                  <a:srgbClr val="000000"/>
                </a:solidFill>
                <a:ea typeface="ＭＳ Ｐゴシック" panose="020B0600070205080204" pitchFamily="34" charset="-128"/>
              </a:rPr>
              <a:t>Authorization</a:t>
            </a:r>
          </a:p>
          <a:p>
            <a:endParaRPr lang="zh-CN" altLang="en-US" sz="320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0999299-1B0E-4FDD-8027-1C06E16C472F}"/>
              </a:ext>
            </a:extLst>
          </p:cNvPr>
          <p:cNvSpPr>
            <a:spLocks noGrp="1" noChangeArrowheads="1"/>
          </p:cNvSpPr>
          <p:nvPr>
            <p:ph type="title"/>
          </p:nvPr>
        </p:nvSpPr>
        <p:spPr/>
        <p:txBody>
          <a:bodyPr/>
          <a:lstStyle/>
          <a:p>
            <a:pPr>
              <a:defRPr/>
            </a:pPr>
            <a:r>
              <a:rPr lang="en-US" altLang="zh-CN">
                <a:ea typeface="宋体" charset="-122"/>
              </a:rPr>
              <a:t>Data Manipulation Language (DML)</a:t>
            </a:r>
          </a:p>
        </p:txBody>
      </p:sp>
      <p:sp>
        <p:nvSpPr>
          <p:cNvPr id="73731" name="Rectangle 3">
            <a:extLst>
              <a:ext uri="{FF2B5EF4-FFF2-40B4-BE49-F238E27FC236}">
                <a16:creationId xmlns:a16="http://schemas.microsoft.com/office/drawing/2014/main" id="{C611D7A3-820E-4696-9A5C-4749301B4AF7}"/>
              </a:ext>
            </a:extLst>
          </p:cNvPr>
          <p:cNvSpPr>
            <a:spLocks noGrp="1" noChangeArrowheads="1"/>
          </p:cNvSpPr>
          <p:nvPr>
            <p:ph idx="1"/>
          </p:nvPr>
        </p:nvSpPr>
        <p:spPr/>
        <p:txBody>
          <a:bodyPr/>
          <a:lstStyle/>
          <a:p>
            <a:r>
              <a:rPr lang="en-US" altLang="zh-CN">
                <a:ea typeface="宋体" panose="02010600030101010101" pitchFamily="2" charset="-122"/>
              </a:rPr>
              <a:t>Language for accessing and manipulating the data organized by the appropriate data model</a:t>
            </a:r>
          </a:p>
          <a:p>
            <a:pPr lvl="1"/>
            <a:r>
              <a:rPr lang="en-US" altLang="zh-CN">
                <a:ea typeface="宋体" panose="02010600030101010101" pitchFamily="2" charset="-122"/>
              </a:rPr>
              <a:t>DML also known as query language</a:t>
            </a:r>
          </a:p>
          <a:p>
            <a:r>
              <a:rPr lang="en-US" altLang="zh-CN">
                <a:ea typeface="宋体" panose="02010600030101010101" pitchFamily="2" charset="-122"/>
              </a:rPr>
              <a:t>Two classes of languages </a:t>
            </a:r>
          </a:p>
          <a:p>
            <a:pPr lvl="1"/>
            <a:r>
              <a:rPr lang="en-US" altLang="zh-CN" b="1">
                <a:solidFill>
                  <a:schemeClr val="tx2"/>
                </a:solidFill>
                <a:ea typeface="宋体" panose="02010600030101010101" pitchFamily="2" charset="-122"/>
              </a:rPr>
              <a:t>Procedural </a:t>
            </a:r>
            <a:r>
              <a:rPr lang="en-US" altLang="zh-CN">
                <a:ea typeface="宋体" panose="02010600030101010101" pitchFamily="2" charset="-122"/>
              </a:rPr>
              <a:t>– user specifies what data is required and how to get those data </a:t>
            </a:r>
          </a:p>
          <a:p>
            <a:pPr lvl="1"/>
            <a:r>
              <a:rPr lang="en-US" altLang="zh-CN" b="1">
                <a:solidFill>
                  <a:schemeClr val="tx2"/>
                </a:solidFill>
                <a:ea typeface="宋体" panose="02010600030101010101" pitchFamily="2" charset="-122"/>
              </a:rPr>
              <a:t>Declarative (nonprocedural) </a:t>
            </a:r>
            <a:r>
              <a:rPr lang="en-US" altLang="zh-CN">
                <a:ea typeface="宋体" panose="02010600030101010101" pitchFamily="2" charset="-122"/>
              </a:rPr>
              <a:t>– user specifies what data is required without specifying how to get those data</a:t>
            </a:r>
          </a:p>
          <a:p>
            <a:r>
              <a:rPr lang="en-US" altLang="zh-CN">
                <a:ea typeface="宋体" panose="02010600030101010101" pitchFamily="2" charset="-122"/>
              </a:rPr>
              <a:t>SQL is the most widely used query language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432847F-6AF8-4950-B9E9-479A76728A78}"/>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ea typeface="宋体" panose="02010600030101010101" pitchFamily="2" charset="-122"/>
              </a:rPr>
              <a:t>SQL</a:t>
            </a:r>
          </a:p>
        </p:txBody>
      </p:sp>
      <p:sp>
        <p:nvSpPr>
          <p:cNvPr id="74755" name="Rectangle 3">
            <a:extLst>
              <a:ext uri="{FF2B5EF4-FFF2-40B4-BE49-F238E27FC236}">
                <a16:creationId xmlns:a16="http://schemas.microsoft.com/office/drawing/2014/main" id="{80879271-D60F-4EC1-9137-B00C31993483}"/>
              </a:ext>
            </a:extLst>
          </p:cNvPr>
          <p:cNvSpPr>
            <a:spLocks noGrp="1" noChangeArrowheads="1"/>
          </p:cNvSpPr>
          <p:nvPr>
            <p:ph idx="1"/>
          </p:nvPr>
        </p:nvSpPr>
        <p:spPr/>
        <p:txBody>
          <a:bodyPr/>
          <a:lstStyle/>
          <a:p>
            <a:pPr>
              <a:lnSpc>
                <a:spcPct val="120000"/>
              </a:lnSpc>
              <a:spcBef>
                <a:spcPct val="0"/>
              </a:spcBef>
            </a:pPr>
            <a:r>
              <a:rPr lang="en-US" altLang="zh-CN" sz="2000" b="1">
                <a:solidFill>
                  <a:srgbClr val="000099"/>
                </a:solidFill>
                <a:ea typeface="宋体" panose="02010600030101010101" pitchFamily="2" charset="-122"/>
              </a:rPr>
              <a:t>SQL</a:t>
            </a:r>
            <a:r>
              <a:rPr lang="en-US" altLang="zh-CN" sz="2000">
                <a:ea typeface="宋体" panose="02010600030101010101" pitchFamily="2" charset="-122"/>
              </a:rPr>
              <a:t>: widely used non-procedural language</a:t>
            </a:r>
          </a:p>
          <a:p>
            <a:pPr lvl="1">
              <a:lnSpc>
                <a:spcPct val="120000"/>
              </a:lnSpc>
              <a:spcBef>
                <a:spcPct val="0"/>
              </a:spcBef>
            </a:pPr>
            <a:r>
              <a:rPr lang="en-US" altLang="zh-CN" sz="1800">
                <a:ea typeface="宋体" panose="02010600030101010101" pitchFamily="2" charset="-122"/>
              </a:rPr>
              <a:t>Example: Find the name of the instructor with ID 22222</a:t>
            </a:r>
            <a:br>
              <a:rPr lang="en-US" altLang="zh-CN" sz="1800">
                <a:ea typeface="宋体" panose="02010600030101010101" pitchFamily="2" charset="-122"/>
              </a:rPr>
            </a:br>
            <a:endParaRPr lang="en-US" altLang="zh-CN" sz="1800">
              <a:ea typeface="宋体" panose="02010600030101010101" pitchFamily="2" charset="-122"/>
            </a:endParaRPr>
          </a:p>
          <a:p>
            <a:pPr lvl="1">
              <a:lnSpc>
                <a:spcPct val="120000"/>
              </a:lnSpc>
              <a:spcBef>
                <a:spcPct val="0"/>
              </a:spcBef>
            </a:pPr>
            <a:endParaRPr lang="en-US" altLang="zh-CN" sz="1800">
              <a:ea typeface="宋体" panose="02010600030101010101" pitchFamily="2" charset="-122"/>
            </a:endParaRPr>
          </a:p>
          <a:p>
            <a:pPr lvl="1">
              <a:lnSpc>
                <a:spcPct val="120000"/>
              </a:lnSpc>
              <a:spcBef>
                <a:spcPct val="0"/>
              </a:spcBef>
            </a:pPr>
            <a:endParaRPr lang="en-US" altLang="zh-CN" sz="1800">
              <a:ea typeface="宋体" panose="02010600030101010101" pitchFamily="2" charset="-122"/>
            </a:endParaRPr>
          </a:p>
          <a:p>
            <a:pPr lvl="1">
              <a:lnSpc>
                <a:spcPct val="120000"/>
              </a:lnSpc>
              <a:spcBef>
                <a:spcPct val="0"/>
              </a:spcBef>
            </a:pPr>
            <a:r>
              <a:rPr lang="en-US" altLang="zh-CN" sz="1800">
                <a:ea typeface="宋体" panose="02010600030101010101" pitchFamily="2" charset="-122"/>
              </a:rPr>
              <a:t>Example: Find the ID and building of instructors in the Physics dept.</a:t>
            </a:r>
            <a:endParaRPr lang="en-US" altLang="zh-CN" sz="1800" b="1">
              <a:ea typeface="宋体" panose="02010600030101010101" pitchFamily="2" charset="-122"/>
            </a:endParaRPr>
          </a:p>
          <a:p>
            <a:pPr lvl="1">
              <a:lnSpc>
                <a:spcPct val="120000"/>
              </a:lnSpc>
              <a:spcBef>
                <a:spcPct val="0"/>
              </a:spcBef>
              <a:buFont typeface="Monotype Sorts" charset="2"/>
              <a:buNone/>
            </a:pPr>
            <a:endParaRPr lang="en-US" altLang="zh-CN" sz="1800">
              <a:solidFill>
                <a:srgbClr val="0000FF"/>
              </a:solidFill>
              <a:ea typeface="宋体" panose="02010600030101010101" pitchFamily="2" charset="-122"/>
            </a:endParaRPr>
          </a:p>
          <a:p>
            <a:pPr lvl="1">
              <a:lnSpc>
                <a:spcPct val="120000"/>
              </a:lnSpc>
              <a:spcBef>
                <a:spcPct val="0"/>
              </a:spcBef>
              <a:buFont typeface="Monotype Sorts" charset="2"/>
              <a:buNone/>
            </a:pPr>
            <a:endParaRPr lang="en-US" altLang="zh-CN" sz="1800">
              <a:solidFill>
                <a:srgbClr val="0000FF"/>
              </a:solidFill>
              <a:ea typeface="宋体" panose="02010600030101010101" pitchFamily="2" charset="-122"/>
            </a:endParaRPr>
          </a:p>
          <a:p>
            <a:pPr lvl="1">
              <a:lnSpc>
                <a:spcPct val="120000"/>
              </a:lnSpc>
              <a:spcBef>
                <a:spcPct val="0"/>
              </a:spcBef>
              <a:buFont typeface="Monotype Sorts" charset="2"/>
              <a:buNone/>
            </a:pPr>
            <a:endParaRPr lang="en-US" altLang="zh-CN" sz="1800">
              <a:solidFill>
                <a:srgbClr val="0000FF"/>
              </a:solidFill>
              <a:ea typeface="宋体" panose="02010600030101010101" pitchFamily="2" charset="-122"/>
            </a:endParaRPr>
          </a:p>
          <a:p>
            <a:pPr lvl="1">
              <a:lnSpc>
                <a:spcPct val="120000"/>
              </a:lnSpc>
              <a:spcBef>
                <a:spcPct val="0"/>
              </a:spcBef>
              <a:buFont typeface="Monotype Sorts" charset="2"/>
              <a:buNone/>
            </a:pPr>
            <a:r>
              <a:rPr lang="en-US" altLang="zh-CN" sz="1800">
                <a:solidFill>
                  <a:srgbClr val="0000FF"/>
                </a:solidFill>
                <a:ea typeface="宋体" panose="02010600030101010101" pitchFamily="2" charset="-122"/>
              </a:rPr>
              <a:t>     </a:t>
            </a:r>
          </a:p>
          <a:p>
            <a:pPr lvl="1">
              <a:lnSpc>
                <a:spcPct val="120000"/>
              </a:lnSpc>
              <a:spcBef>
                <a:spcPct val="0"/>
              </a:spcBef>
              <a:buFont typeface="Monotype Sorts" charset="2"/>
              <a:buNone/>
            </a:pPr>
            <a:endParaRPr lang="en-US" altLang="zh-CN" sz="1800" i="1">
              <a:solidFill>
                <a:srgbClr val="0000FF"/>
              </a:solidFill>
              <a:ea typeface="宋体" panose="02010600030101010101" pitchFamily="2" charset="-122"/>
            </a:endParaRPr>
          </a:p>
          <a:p>
            <a:pPr>
              <a:lnSpc>
                <a:spcPct val="120000"/>
              </a:lnSpc>
              <a:spcBef>
                <a:spcPct val="0"/>
              </a:spcBef>
            </a:pPr>
            <a:r>
              <a:rPr lang="en-US" altLang="zh-CN" sz="2000">
                <a:ea typeface="宋体" panose="02010600030101010101" pitchFamily="2" charset="-122"/>
              </a:rPr>
              <a:t>Application programs generally access databases through one of</a:t>
            </a:r>
          </a:p>
          <a:p>
            <a:pPr lvl="1">
              <a:lnSpc>
                <a:spcPct val="120000"/>
              </a:lnSpc>
              <a:spcBef>
                <a:spcPct val="0"/>
              </a:spcBef>
            </a:pPr>
            <a:r>
              <a:rPr lang="en-US" altLang="zh-CN" sz="1800">
                <a:ea typeface="宋体" panose="02010600030101010101" pitchFamily="2" charset="-122"/>
              </a:rPr>
              <a:t>Language extensions to allow embedded SQL</a:t>
            </a:r>
          </a:p>
          <a:p>
            <a:pPr lvl="1">
              <a:lnSpc>
                <a:spcPct val="120000"/>
              </a:lnSpc>
              <a:spcBef>
                <a:spcPct val="0"/>
              </a:spcBef>
            </a:pPr>
            <a:r>
              <a:rPr lang="en-US" altLang="zh-CN" sz="1800">
                <a:ea typeface="宋体" panose="02010600030101010101" pitchFamily="2" charset="-122"/>
              </a:rPr>
              <a:t>Application program interface (e.g., ODBC/JDBC) which allow SQL queries to be sent to a database</a:t>
            </a:r>
          </a:p>
        </p:txBody>
      </p:sp>
      <p:sp>
        <p:nvSpPr>
          <p:cNvPr id="2" name="矩形 1">
            <a:extLst>
              <a:ext uri="{FF2B5EF4-FFF2-40B4-BE49-F238E27FC236}">
                <a16:creationId xmlns:a16="http://schemas.microsoft.com/office/drawing/2014/main" id="{FF8F3EEA-4DE8-4343-B4A0-046EBEDBB571}"/>
              </a:ext>
            </a:extLst>
          </p:cNvPr>
          <p:cNvSpPr>
            <a:spLocks noChangeArrowheads="1"/>
          </p:cNvSpPr>
          <p:nvPr/>
        </p:nvSpPr>
        <p:spPr bwMode="auto">
          <a:xfrm>
            <a:off x="592138" y="1779588"/>
            <a:ext cx="4572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lvl="1">
              <a:lnSpc>
                <a:spcPct val="120000"/>
              </a:lnSpc>
              <a:spcBef>
                <a:spcPct val="0"/>
              </a:spcBef>
              <a:buClrTx/>
              <a:buSzTx/>
              <a:buFontTx/>
              <a:buNone/>
            </a:pPr>
            <a:r>
              <a:rPr kumimoji="0" lang="en-US" altLang="zh-CN" sz="1800">
                <a:solidFill>
                  <a:srgbClr val="0000FF"/>
                </a:solidFill>
                <a:ea typeface="宋体" panose="02010600030101010101" pitchFamily="2" charset="-122"/>
              </a:rPr>
              <a:t>	</a:t>
            </a:r>
            <a:r>
              <a:rPr kumimoji="0" lang="en-US" altLang="zh-CN" sz="1800" b="1">
                <a:solidFill>
                  <a:srgbClr val="0000FF"/>
                </a:solidFill>
                <a:ea typeface="宋体" panose="02010600030101010101" pitchFamily="2" charset="-122"/>
              </a:rPr>
              <a:t>select	</a:t>
            </a:r>
            <a:r>
              <a:rPr kumimoji="0" lang="en-US" altLang="zh-CN" sz="1800" i="1">
                <a:solidFill>
                  <a:srgbClr val="0000FF"/>
                </a:solidFill>
                <a:ea typeface="宋体" panose="02010600030101010101" pitchFamily="2" charset="-122"/>
              </a:rPr>
              <a:t>name</a:t>
            </a:r>
            <a:br>
              <a:rPr kumimoji="0" lang="en-US" altLang="zh-CN" sz="1800">
                <a:solidFill>
                  <a:srgbClr val="0000FF"/>
                </a:solidFill>
                <a:ea typeface="宋体" panose="02010600030101010101" pitchFamily="2" charset="-122"/>
              </a:rPr>
            </a:br>
            <a:r>
              <a:rPr kumimoji="0" lang="en-US" altLang="zh-CN" sz="1800">
                <a:solidFill>
                  <a:srgbClr val="0000FF"/>
                </a:solidFill>
                <a:ea typeface="宋体" panose="02010600030101010101" pitchFamily="2" charset="-122"/>
              </a:rPr>
              <a:t>	</a:t>
            </a:r>
            <a:r>
              <a:rPr kumimoji="0" lang="en-US" altLang="zh-CN" sz="1800" b="1">
                <a:solidFill>
                  <a:srgbClr val="0000FF"/>
                </a:solidFill>
                <a:ea typeface="宋体" panose="02010600030101010101" pitchFamily="2" charset="-122"/>
              </a:rPr>
              <a:t>from	</a:t>
            </a:r>
            <a:r>
              <a:rPr kumimoji="0" lang="en-US" altLang="zh-CN" sz="1800" i="1">
                <a:solidFill>
                  <a:srgbClr val="0000FF"/>
                </a:solidFill>
                <a:ea typeface="宋体" panose="02010600030101010101" pitchFamily="2" charset="-122"/>
              </a:rPr>
              <a:t>instructor</a:t>
            </a:r>
            <a:br>
              <a:rPr kumimoji="0" lang="en-US" altLang="zh-CN" sz="1800">
                <a:solidFill>
                  <a:srgbClr val="0000FF"/>
                </a:solidFill>
                <a:ea typeface="宋体" panose="02010600030101010101" pitchFamily="2" charset="-122"/>
              </a:rPr>
            </a:br>
            <a:r>
              <a:rPr kumimoji="0" lang="en-US" altLang="zh-CN" sz="1800">
                <a:solidFill>
                  <a:srgbClr val="0000FF"/>
                </a:solidFill>
                <a:ea typeface="宋体" panose="02010600030101010101" pitchFamily="2" charset="-122"/>
              </a:rPr>
              <a:t>	</a:t>
            </a:r>
            <a:r>
              <a:rPr kumimoji="0" lang="en-US" altLang="zh-CN" sz="1800" b="1">
                <a:solidFill>
                  <a:srgbClr val="0000FF"/>
                </a:solidFill>
                <a:ea typeface="宋体" panose="02010600030101010101" pitchFamily="2" charset="-122"/>
              </a:rPr>
              <a:t>where</a:t>
            </a:r>
            <a:r>
              <a:rPr kumimoji="0" lang="en-US" altLang="zh-CN" sz="1800">
                <a:solidFill>
                  <a:srgbClr val="0000FF"/>
                </a:solidFill>
                <a:ea typeface="宋体" panose="02010600030101010101" pitchFamily="2" charset="-122"/>
              </a:rPr>
              <a:t>	</a:t>
            </a:r>
            <a:r>
              <a:rPr kumimoji="0" lang="en-US" altLang="zh-CN" sz="1800" i="1">
                <a:solidFill>
                  <a:srgbClr val="0000FF"/>
                </a:solidFill>
                <a:ea typeface="宋体" panose="02010600030101010101" pitchFamily="2" charset="-122"/>
              </a:rPr>
              <a:t>instructor.ID </a:t>
            </a:r>
            <a:r>
              <a:rPr kumimoji="0" lang="en-US" altLang="zh-CN" sz="1800">
                <a:solidFill>
                  <a:srgbClr val="0000FF"/>
                </a:solidFill>
                <a:ea typeface="宋体" panose="02010600030101010101" pitchFamily="2" charset="-122"/>
              </a:rPr>
              <a:t>= ‘22222’</a:t>
            </a:r>
          </a:p>
        </p:txBody>
      </p:sp>
      <p:sp>
        <p:nvSpPr>
          <p:cNvPr id="3" name="矩形 2">
            <a:extLst>
              <a:ext uri="{FF2B5EF4-FFF2-40B4-BE49-F238E27FC236}">
                <a16:creationId xmlns:a16="http://schemas.microsoft.com/office/drawing/2014/main" id="{92E55687-8E53-46CA-9B37-8A674FDC02F3}"/>
              </a:ext>
            </a:extLst>
          </p:cNvPr>
          <p:cNvSpPr>
            <a:spLocks noChangeArrowheads="1"/>
          </p:cNvSpPr>
          <p:nvPr/>
        </p:nvSpPr>
        <p:spPr bwMode="auto">
          <a:xfrm>
            <a:off x="1503363" y="3208338"/>
            <a:ext cx="606107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0000"/>
              </a:lnSpc>
              <a:spcBef>
                <a:spcPct val="0"/>
              </a:spcBef>
              <a:buClrTx/>
              <a:buSzTx/>
              <a:buFontTx/>
              <a:buNone/>
            </a:pPr>
            <a:r>
              <a:rPr kumimoji="0" lang="en-US" altLang="zh-CN" sz="1800" b="1">
                <a:solidFill>
                  <a:srgbClr val="0000FF"/>
                </a:solidFill>
                <a:ea typeface="宋体" panose="02010600030101010101" pitchFamily="2" charset="-122"/>
              </a:rPr>
              <a:t>select </a:t>
            </a:r>
            <a:r>
              <a:rPr kumimoji="0" lang="en-US" altLang="zh-CN" sz="1800" i="1">
                <a:solidFill>
                  <a:srgbClr val="0000FF"/>
                </a:solidFill>
                <a:ea typeface="宋体" panose="02010600030101010101" pitchFamily="2" charset="-122"/>
              </a:rPr>
              <a:t>instructor</a:t>
            </a:r>
            <a:r>
              <a:rPr kumimoji="0" lang="en-US" altLang="zh-CN" sz="1800">
                <a:solidFill>
                  <a:srgbClr val="0000FF"/>
                </a:solidFill>
                <a:ea typeface="宋体" panose="02010600030101010101" pitchFamily="2" charset="-122"/>
              </a:rPr>
              <a:t>.</a:t>
            </a:r>
            <a:r>
              <a:rPr kumimoji="0" lang="en-US" altLang="zh-CN" sz="1800" i="1">
                <a:solidFill>
                  <a:srgbClr val="0000FF"/>
                </a:solidFill>
                <a:ea typeface="宋体" panose="02010600030101010101" pitchFamily="2" charset="-122"/>
              </a:rPr>
              <a:t>ID</a:t>
            </a:r>
            <a:r>
              <a:rPr kumimoji="0" lang="en-US" altLang="zh-CN" sz="1800">
                <a:solidFill>
                  <a:srgbClr val="0000FF"/>
                </a:solidFill>
                <a:ea typeface="宋体" panose="02010600030101010101" pitchFamily="2" charset="-122"/>
              </a:rPr>
              <a:t>, </a:t>
            </a:r>
            <a:r>
              <a:rPr kumimoji="0" lang="en-US" altLang="zh-CN" sz="1800" i="1">
                <a:solidFill>
                  <a:srgbClr val="0000FF"/>
                </a:solidFill>
                <a:ea typeface="宋体" panose="02010600030101010101" pitchFamily="2" charset="-122"/>
              </a:rPr>
              <a:t>department</a:t>
            </a:r>
            <a:r>
              <a:rPr kumimoji="0" lang="en-US" altLang="zh-CN" sz="1800">
                <a:solidFill>
                  <a:srgbClr val="0000FF"/>
                </a:solidFill>
                <a:ea typeface="宋体" panose="02010600030101010101" pitchFamily="2" charset="-122"/>
              </a:rPr>
              <a:t>.</a:t>
            </a:r>
            <a:r>
              <a:rPr kumimoji="0" lang="en-US" altLang="zh-CN" sz="1800" i="1">
                <a:solidFill>
                  <a:srgbClr val="0000FF"/>
                </a:solidFill>
                <a:ea typeface="宋体" panose="02010600030101010101" pitchFamily="2" charset="-122"/>
              </a:rPr>
              <a:t>building</a:t>
            </a:r>
            <a:br>
              <a:rPr kumimoji="0" lang="en-US" altLang="zh-CN" sz="1800" i="1">
                <a:solidFill>
                  <a:srgbClr val="0000FF"/>
                </a:solidFill>
                <a:ea typeface="宋体" panose="02010600030101010101" pitchFamily="2" charset="-122"/>
              </a:rPr>
            </a:br>
            <a:r>
              <a:rPr kumimoji="0" lang="en-US" altLang="zh-CN" sz="1800" b="1">
                <a:solidFill>
                  <a:srgbClr val="0000FF"/>
                </a:solidFill>
                <a:ea typeface="宋体" panose="02010600030101010101" pitchFamily="2" charset="-122"/>
              </a:rPr>
              <a:t>from </a:t>
            </a:r>
            <a:r>
              <a:rPr kumimoji="0" lang="en-US" altLang="zh-CN" sz="1800" i="1">
                <a:solidFill>
                  <a:srgbClr val="0000FF"/>
                </a:solidFill>
                <a:ea typeface="宋体" panose="02010600030101010101" pitchFamily="2" charset="-122"/>
              </a:rPr>
              <a:t>instructor</a:t>
            </a:r>
            <a:r>
              <a:rPr kumimoji="0" lang="en-US" altLang="zh-CN" sz="1800">
                <a:solidFill>
                  <a:srgbClr val="0000FF"/>
                </a:solidFill>
                <a:ea typeface="宋体" panose="02010600030101010101" pitchFamily="2" charset="-122"/>
              </a:rPr>
              <a:t>, </a:t>
            </a:r>
            <a:r>
              <a:rPr kumimoji="0" lang="en-US" altLang="zh-CN" sz="1800" i="1">
                <a:solidFill>
                  <a:srgbClr val="0000FF"/>
                </a:solidFill>
                <a:ea typeface="宋体" panose="02010600030101010101" pitchFamily="2" charset="-122"/>
              </a:rPr>
              <a:t>department</a:t>
            </a:r>
            <a:br>
              <a:rPr kumimoji="0" lang="en-US" altLang="zh-CN" sz="1800" i="1">
                <a:solidFill>
                  <a:srgbClr val="0000FF"/>
                </a:solidFill>
                <a:ea typeface="宋体" panose="02010600030101010101" pitchFamily="2" charset="-122"/>
              </a:rPr>
            </a:br>
            <a:r>
              <a:rPr kumimoji="0" lang="en-US" altLang="zh-CN" sz="1800" b="1">
                <a:solidFill>
                  <a:srgbClr val="0000FF"/>
                </a:solidFill>
                <a:ea typeface="宋体" panose="02010600030101010101" pitchFamily="2" charset="-122"/>
              </a:rPr>
              <a:t>where </a:t>
            </a:r>
            <a:r>
              <a:rPr kumimoji="0" lang="en-US" altLang="zh-CN" sz="1800" i="1">
                <a:solidFill>
                  <a:srgbClr val="0000FF"/>
                </a:solidFill>
                <a:ea typeface="宋体" panose="02010600030101010101" pitchFamily="2" charset="-122"/>
              </a:rPr>
              <a:t>instructor.dept_name = department.dept_name</a:t>
            </a:r>
            <a:br>
              <a:rPr kumimoji="0" lang="en-US" altLang="zh-CN" sz="1800" i="1">
                <a:solidFill>
                  <a:srgbClr val="0000FF"/>
                </a:solidFill>
                <a:ea typeface="宋体" panose="02010600030101010101" pitchFamily="2" charset="-122"/>
              </a:rPr>
            </a:br>
            <a:r>
              <a:rPr kumimoji="0" lang="en-US" altLang="zh-CN" sz="1800" i="1">
                <a:solidFill>
                  <a:srgbClr val="0000FF"/>
                </a:solidFill>
                <a:ea typeface="宋体" panose="02010600030101010101" pitchFamily="2" charset="-122"/>
              </a:rPr>
              <a:t>          </a:t>
            </a:r>
            <a:r>
              <a:rPr kumimoji="0" lang="en-US" altLang="zh-CN" sz="1800" b="1">
                <a:solidFill>
                  <a:srgbClr val="0000FF"/>
                </a:solidFill>
                <a:ea typeface="宋体" panose="02010600030101010101" pitchFamily="2" charset="-122"/>
              </a:rPr>
              <a:t>and </a:t>
            </a:r>
            <a:r>
              <a:rPr kumimoji="0" lang="en-US" altLang="zh-CN" sz="1800" i="1">
                <a:solidFill>
                  <a:srgbClr val="0000FF"/>
                </a:solidFill>
                <a:ea typeface="宋体" panose="02010600030101010101" pitchFamily="2" charset="-122"/>
              </a:rPr>
              <a:t>department.dept_name </a:t>
            </a:r>
            <a:r>
              <a:rPr kumimoji="0" lang="en-US" altLang="zh-CN" sz="1800">
                <a:solidFill>
                  <a:srgbClr val="0000FF"/>
                </a:solidFill>
                <a:ea typeface="宋体" panose="02010600030101010101" pitchFamily="2" charset="-122"/>
              </a:rPr>
              <a:t>= ‘Physics’</a:t>
            </a:r>
            <a:endParaRPr kumimoji="0"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75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2"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01439-43EE-4474-BF32-38A58F0D0DB0}"/>
              </a:ext>
            </a:extLst>
          </p:cNvPr>
          <p:cNvSpPr>
            <a:spLocks noGrp="1"/>
          </p:cNvSpPr>
          <p:nvPr>
            <p:ph type="title"/>
          </p:nvPr>
        </p:nvSpPr>
        <p:spPr>
          <a:xfrm>
            <a:off x="228600" y="1987550"/>
            <a:ext cx="8616950" cy="1724025"/>
          </a:xfrm>
        </p:spPr>
        <p:txBody>
          <a:bodyPr/>
          <a:lstStyle/>
          <a:p>
            <a:pPr>
              <a:defRPr/>
            </a:pPr>
            <a:r>
              <a:rPr lang="en-US" altLang="zh-CN" sz="5400" dirty="0">
                <a:ea typeface="宋体" charset="-122"/>
              </a:rPr>
              <a:t>Database Design</a:t>
            </a:r>
            <a:endParaRPr lang="en-US" altLang="zh-CN" sz="5400"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5857"/>
    </mc:Choice>
    <mc:Fallback xmlns="">
      <p:transition spd="slow" advTm="25857"/>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D56F07-1938-4CBE-88DD-ADE66B93A025}"/>
              </a:ext>
            </a:extLst>
          </p:cNvPr>
          <p:cNvSpPr>
            <a:spLocks noGrp="1" noChangeArrowheads="1"/>
          </p:cNvSpPr>
          <p:nvPr>
            <p:ph type="title"/>
          </p:nvPr>
        </p:nvSpPr>
        <p:spPr/>
        <p:txBody>
          <a:bodyPr/>
          <a:lstStyle/>
          <a:p>
            <a:pPr>
              <a:defRPr/>
            </a:pPr>
            <a:r>
              <a:rPr lang="en-US" altLang="zh-CN" dirty="0">
                <a:ea typeface="宋体" charset="-122"/>
              </a:rPr>
              <a:t>Database Design</a:t>
            </a:r>
          </a:p>
        </p:txBody>
      </p:sp>
      <p:sp>
        <p:nvSpPr>
          <p:cNvPr id="79875" name="Rectangle 3">
            <a:extLst>
              <a:ext uri="{FF2B5EF4-FFF2-40B4-BE49-F238E27FC236}">
                <a16:creationId xmlns:a16="http://schemas.microsoft.com/office/drawing/2014/main" id="{D7DE66D3-1C69-46BF-8E0C-8D8391FEB5A6}"/>
              </a:ext>
            </a:extLst>
          </p:cNvPr>
          <p:cNvSpPr>
            <a:spLocks noGrp="1" noChangeArrowheads="1"/>
          </p:cNvSpPr>
          <p:nvPr>
            <p:ph idx="1"/>
          </p:nvPr>
        </p:nvSpPr>
        <p:spPr/>
        <p:txBody>
          <a:bodyPr>
            <a:normAutofit fontScale="92500"/>
          </a:bodyPr>
          <a:lstStyle/>
          <a:p>
            <a:pPr>
              <a:lnSpc>
                <a:spcPct val="110000"/>
              </a:lnSpc>
              <a:spcBef>
                <a:spcPts val="1200"/>
              </a:spcBef>
              <a:buFont typeface="Monotype Sorts" pitchFamily="2" charset="2"/>
              <a:buNone/>
              <a:defRPr/>
            </a:pPr>
            <a:r>
              <a:rPr lang="en-US" altLang="zh-CN" sz="2400" dirty="0">
                <a:ea typeface="宋体" panose="02010600030101010101" pitchFamily="2" charset="-122"/>
              </a:rPr>
              <a:t>	The process of designing the general structure of the database:</a:t>
            </a:r>
          </a:p>
          <a:p>
            <a:pPr>
              <a:lnSpc>
                <a:spcPct val="110000"/>
              </a:lnSpc>
              <a:spcBef>
                <a:spcPts val="1200"/>
              </a:spcBef>
              <a:buFont typeface="Monotype Sorts" pitchFamily="2" charset="2"/>
              <a:buChar char="n"/>
              <a:defRPr/>
            </a:pPr>
            <a:r>
              <a:rPr lang="en-US" altLang="zh-CN" sz="2400" b="1" dirty="0">
                <a:solidFill>
                  <a:srgbClr val="FF0000"/>
                </a:solidFill>
                <a:ea typeface="宋体" panose="02010600030101010101" pitchFamily="2" charset="-122"/>
              </a:rPr>
              <a:t>Logical Design </a:t>
            </a:r>
            <a:r>
              <a:rPr lang="en-US" altLang="zh-CN" sz="2400" dirty="0">
                <a:ea typeface="宋体" panose="02010600030101010101" pitchFamily="2" charset="-122"/>
              </a:rPr>
              <a:t>–  Deciding on the database schema. Database design requires that we find a “good” collection of relation schemas.</a:t>
            </a:r>
          </a:p>
          <a:p>
            <a:pPr lvl="1">
              <a:lnSpc>
                <a:spcPct val="110000"/>
              </a:lnSpc>
              <a:spcBef>
                <a:spcPts val="1200"/>
              </a:spcBef>
              <a:buFont typeface="Monotype Sorts" pitchFamily="2" charset="2"/>
              <a:buChar char="l"/>
              <a:defRPr/>
            </a:pPr>
            <a:r>
              <a:rPr lang="en-US" altLang="zh-CN" sz="2000" dirty="0">
                <a:ea typeface="宋体" panose="02010600030101010101" pitchFamily="2" charset="-122"/>
              </a:rPr>
              <a:t>Business decision – What attributes should we record in the database?</a:t>
            </a:r>
          </a:p>
          <a:p>
            <a:pPr lvl="1">
              <a:lnSpc>
                <a:spcPct val="110000"/>
              </a:lnSpc>
              <a:spcBef>
                <a:spcPts val="1200"/>
              </a:spcBef>
              <a:buFont typeface="Monotype Sorts" pitchFamily="2" charset="2"/>
              <a:buChar char="l"/>
              <a:defRPr/>
            </a:pPr>
            <a:r>
              <a:rPr lang="en-US" altLang="zh-CN" sz="2000" dirty="0">
                <a:ea typeface="宋体" panose="02010600030101010101" pitchFamily="2" charset="-122"/>
              </a:rPr>
              <a:t>Computer Science  decision –  What relation schemas should we have and how should the attributes be distributed among the various relation schemas?</a:t>
            </a:r>
          </a:p>
          <a:p>
            <a:pPr>
              <a:lnSpc>
                <a:spcPct val="110000"/>
              </a:lnSpc>
              <a:spcBef>
                <a:spcPts val="1200"/>
              </a:spcBef>
              <a:buFont typeface="Monotype Sorts" pitchFamily="2" charset="2"/>
              <a:buChar char="n"/>
              <a:defRPr/>
            </a:pPr>
            <a:r>
              <a:rPr lang="en-US" altLang="zh-CN" sz="2400" b="1" dirty="0">
                <a:solidFill>
                  <a:srgbClr val="FF0000"/>
                </a:solidFill>
                <a:ea typeface="宋体" panose="02010600030101010101" pitchFamily="2" charset="-122"/>
              </a:rPr>
              <a:t>Physical Design </a:t>
            </a:r>
            <a:r>
              <a:rPr lang="en-US" altLang="zh-CN" sz="2400" dirty="0">
                <a:ea typeface="宋体" panose="02010600030101010101" pitchFamily="2" charset="-122"/>
              </a:rPr>
              <a:t>– Deciding on the physical layout of the database                </a:t>
            </a:r>
          </a:p>
          <a:p>
            <a:pPr>
              <a:lnSpc>
                <a:spcPct val="110000"/>
              </a:lnSpc>
              <a:spcBef>
                <a:spcPts val="1200"/>
              </a:spcBef>
              <a:buFont typeface="Monotype Sorts" pitchFamily="2" charset="2"/>
              <a:buNone/>
              <a:defRPr/>
            </a:pPr>
            <a:endParaRPr lang="en-US" altLang="zh-CN" sz="2400" dirty="0">
              <a:ea typeface="宋体" panose="02010600030101010101" pitchFamily="2" charset="-122"/>
            </a:endParaRPr>
          </a:p>
          <a:p>
            <a:pPr>
              <a:lnSpc>
                <a:spcPct val="110000"/>
              </a:lnSpc>
              <a:spcBef>
                <a:spcPts val="1200"/>
              </a:spcBef>
              <a:buFont typeface="Monotype Sorts" pitchFamily="2" charset="2"/>
              <a:buNone/>
              <a:defRPr/>
            </a:pPr>
            <a:r>
              <a:rPr lang="en-US" altLang="zh-CN" sz="2400" dirty="0">
                <a:ea typeface="宋体" panose="02010600030101010101" pitchFamily="2" charset="-122"/>
                <a:sym typeface="Symbol" panose="05050102010706020507" pitchFamily="18" charset="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DF273-6A92-4DAF-9574-7DB03C0666EF}"/>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Where is Database?</a:t>
            </a:r>
            <a:endParaRPr lang="zh-CN" altLang="en-US">
              <a:effectLst>
                <a:outerShdw blurRad="38100" dist="38100" dir="2700000" algn="tl">
                  <a:srgbClr val="C0C0C0"/>
                </a:outerShdw>
              </a:effectLst>
              <a:ea typeface="宋体" panose="02010600030101010101" pitchFamily="2" charset="-122"/>
            </a:endParaRPr>
          </a:p>
        </p:txBody>
      </p:sp>
      <p:pic>
        <p:nvPicPr>
          <p:cNvPr id="11267" name="Picture 7" descr="https://timgsa.baidu.com/timg?image&amp;quality=80&amp;size=b9999_10000&amp;sec=1552285878870&amp;di=8fe6c794de7e84557aea7cc048b48bd7&amp;imgtype=0&amp;src=http%3A%2F%2Faliyunzixunbucket.oss-cn-beijing.aliyuncs.com%2Fjpg%2Fc07dd30257b373d5f0eb7cd90bb0549a.jpg%3Fx-oss-process%3Dimage%2Fresize%2Cp_100%2Fauto-orient%2C1%2Fquality%2Cq_90%2Fformat%2Cjpg%2Fwatermark%2Cimage_eXVuY2VzaGk%3D%2Ct_100">
            <a:extLst>
              <a:ext uri="{FF2B5EF4-FFF2-40B4-BE49-F238E27FC236}">
                <a16:creationId xmlns:a16="http://schemas.microsoft.com/office/drawing/2014/main" id="{72595CC1-69C9-467D-AA3F-519A60ACD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989013"/>
            <a:ext cx="342741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6270C94-C9A6-4FE8-A193-82ABFA22F410}"/>
              </a:ext>
            </a:extLst>
          </p:cNvPr>
          <p:cNvSpPr>
            <a:spLocks noGrp="1" noChangeArrowheads="1"/>
          </p:cNvSpPr>
          <p:nvPr>
            <p:ph type="title"/>
          </p:nvPr>
        </p:nvSpPr>
        <p:spPr/>
        <p:txBody>
          <a:bodyPr/>
          <a:lstStyle/>
          <a:p>
            <a:pPr>
              <a:defRPr/>
            </a:pPr>
            <a:r>
              <a:rPr lang="en-US" altLang="zh-CN" dirty="0"/>
              <a:t>Database Design?</a:t>
            </a:r>
          </a:p>
        </p:txBody>
      </p:sp>
      <p:sp>
        <p:nvSpPr>
          <p:cNvPr id="78851" name="Rectangle 3">
            <a:extLst>
              <a:ext uri="{FF2B5EF4-FFF2-40B4-BE49-F238E27FC236}">
                <a16:creationId xmlns:a16="http://schemas.microsoft.com/office/drawing/2014/main" id="{34A9D5F9-AC25-4FA3-9F9C-C6599934143B}"/>
              </a:ext>
            </a:extLst>
          </p:cNvPr>
          <p:cNvSpPr>
            <a:spLocks noGrp="1" noChangeArrowheads="1"/>
          </p:cNvSpPr>
          <p:nvPr>
            <p:ph idx="1"/>
          </p:nvPr>
        </p:nvSpPr>
        <p:spPr/>
        <p:txBody>
          <a:bodyPr/>
          <a:lstStyle/>
          <a:p>
            <a:r>
              <a:rPr lang="en-US" altLang="zh-CN">
                <a:ea typeface="宋体" panose="02010600030101010101" pitchFamily="2" charset="-122"/>
              </a:rPr>
              <a:t>Is there any problem with this design?</a:t>
            </a:r>
          </a:p>
        </p:txBody>
      </p:sp>
      <p:pic>
        <p:nvPicPr>
          <p:cNvPr id="78852" name="Picture 5" descr="1">
            <a:extLst>
              <a:ext uri="{FF2B5EF4-FFF2-40B4-BE49-F238E27FC236}">
                <a16:creationId xmlns:a16="http://schemas.microsoft.com/office/drawing/2014/main" id="{D6D70BF8-DA6A-4244-9063-C82F5FB1B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719263"/>
            <a:ext cx="702310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065497A-8687-4784-A471-07574C246741}"/>
              </a:ext>
            </a:extLst>
          </p:cNvPr>
          <p:cNvSpPr>
            <a:spLocks noGrp="1" noChangeArrowheads="1"/>
          </p:cNvSpPr>
          <p:nvPr>
            <p:ph type="title"/>
          </p:nvPr>
        </p:nvSpPr>
        <p:spPr/>
        <p:txBody>
          <a:bodyPr/>
          <a:lstStyle/>
          <a:p>
            <a:pPr>
              <a:defRPr/>
            </a:pPr>
            <a:r>
              <a:rPr lang="en-US" altLang="zh-CN" dirty="0"/>
              <a:t>Design Approaches</a:t>
            </a:r>
          </a:p>
        </p:txBody>
      </p:sp>
      <p:sp>
        <p:nvSpPr>
          <p:cNvPr id="80899" name="Rectangle 3">
            <a:extLst>
              <a:ext uri="{FF2B5EF4-FFF2-40B4-BE49-F238E27FC236}">
                <a16:creationId xmlns:a16="http://schemas.microsoft.com/office/drawing/2014/main" id="{5B8E522F-6064-4174-99D0-6C725AB39040}"/>
              </a:ext>
            </a:extLst>
          </p:cNvPr>
          <p:cNvSpPr>
            <a:spLocks noGrp="1" noChangeArrowheads="1"/>
          </p:cNvSpPr>
          <p:nvPr>
            <p:ph idx="1"/>
          </p:nvPr>
        </p:nvSpPr>
        <p:spPr/>
        <p:txBody>
          <a:bodyPr/>
          <a:lstStyle/>
          <a:p>
            <a:r>
              <a:rPr lang="en-US" altLang="zh-CN">
                <a:ea typeface="宋体" panose="02010600030101010101" pitchFamily="2" charset="-122"/>
              </a:rPr>
              <a:t>Normalization Theory (Chapter 8)</a:t>
            </a:r>
          </a:p>
          <a:p>
            <a:pPr lvl="1"/>
            <a:r>
              <a:rPr lang="en-US" altLang="zh-CN">
                <a:ea typeface="宋体" panose="02010600030101010101" pitchFamily="2" charset="-122"/>
              </a:rPr>
              <a:t>Formalize what designs are bad, and test for them</a:t>
            </a:r>
          </a:p>
          <a:p>
            <a:r>
              <a:rPr lang="en-US" altLang="zh-CN">
                <a:ea typeface="宋体" panose="02010600030101010101" pitchFamily="2" charset="-122"/>
              </a:rPr>
              <a:t>Entity Relationship Model (Chapter 7)</a:t>
            </a:r>
          </a:p>
          <a:p>
            <a:pPr lvl="1"/>
            <a:r>
              <a:rPr lang="en-US" altLang="zh-CN">
                <a:ea typeface="宋体" panose="02010600030101010101" pitchFamily="2" charset="-122"/>
              </a:rPr>
              <a:t>Models an enterprise as a collection of </a:t>
            </a:r>
            <a:r>
              <a:rPr lang="en-US" altLang="zh-CN" i="1">
                <a:ea typeface="宋体" panose="02010600030101010101" pitchFamily="2" charset="-122"/>
              </a:rPr>
              <a:t>entities </a:t>
            </a:r>
            <a:r>
              <a:rPr lang="en-US" altLang="zh-CN">
                <a:ea typeface="宋体" panose="02010600030101010101" pitchFamily="2" charset="-122"/>
              </a:rPr>
              <a:t>and </a:t>
            </a:r>
            <a:r>
              <a:rPr lang="en-US" altLang="zh-CN" i="1">
                <a:ea typeface="宋体" panose="02010600030101010101" pitchFamily="2" charset="-122"/>
              </a:rPr>
              <a:t>relationships</a:t>
            </a:r>
          </a:p>
          <a:p>
            <a:pPr lvl="2"/>
            <a:r>
              <a:rPr lang="en-US" altLang="zh-CN">
                <a:ea typeface="宋体" panose="02010600030101010101" pitchFamily="2" charset="-122"/>
              </a:rPr>
              <a:t>Entity: a “thing” or “object” in the enterprise that is distinguishable from other objects</a:t>
            </a:r>
          </a:p>
          <a:p>
            <a:pPr lvl="3"/>
            <a:r>
              <a:rPr lang="en-US" altLang="zh-CN">
                <a:ea typeface="宋体" panose="02010600030101010101" pitchFamily="2" charset="-122"/>
              </a:rPr>
              <a:t>Described by a set of </a:t>
            </a:r>
            <a:r>
              <a:rPr lang="en-US" altLang="zh-CN" i="1">
                <a:ea typeface="宋体" panose="02010600030101010101" pitchFamily="2" charset="-122"/>
              </a:rPr>
              <a:t>attributes</a:t>
            </a:r>
            <a:endParaRPr lang="en-US" altLang="zh-CN">
              <a:ea typeface="宋体" panose="02010600030101010101" pitchFamily="2" charset="-122"/>
            </a:endParaRPr>
          </a:p>
          <a:p>
            <a:pPr lvl="2"/>
            <a:r>
              <a:rPr lang="en-US" altLang="zh-CN">
                <a:ea typeface="宋体" panose="02010600030101010101" pitchFamily="2" charset="-122"/>
              </a:rPr>
              <a:t>Relationship: an association among several entities</a:t>
            </a:r>
          </a:p>
          <a:p>
            <a:pPr lvl="1"/>
            <a:r>
              <a:rPr lang="en-US" altLang="zh-CN">
                <a:ea typeface="宋体" panose="02010600030101010101" pitchFamily="2" charset="-122"/>
              </a:rPr>
              <a:t>Represented diagrammatically by an </a:t>
            </a:r>
            <a:r>
              <a:rPr lang="en-US" altLang="zh-CN" i="1">
                <a:ea typeface="宋体" panose="02010600030101010101" pitchFamily="2" charset="-122"/>
              </a:rPr>
              <a:t>entity-relationship diagram:</a:t>
            </a:r>
            <a:endParaRPr lang="en-US" altLang="zh-CN">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74F40-4B6E-4499-9FAB-E5C82C55CCCC}"/>
              </a:ext>
            </a:extLst>
          </p:cNvPr>
          <p:cNvSpPr>
            <a:spLocks noGrp="1"/>
          </p:cNvSpPr>
          <p:nvPr>
            <p:ph type="title"/>
          </p:nvPr>
        </p:nvSpPr>
        <p:spPr>
          <a:xfrm>
            <a:off x="228600" y="1987550"/>
            <a:ext cx="8616950" cy="1724025"/>
          </a:xfrm>
        </p:spPr>
        <p:txBody>
          <a:bodyPr>
            <a:normAutofit fontScale="90000"/>
          </a:bodyPr>
          <a:lstStyle/>
          <a:p>
            <a:pPr>
              <a:defRPr/>
            </a:pPr>
            <a:r>
              <a:rPr lang="en-US" altLang="zh-CN" sz="5400" dirty="0">
                <a:ea typeface="宋体" pitchFamily="2" charset="-122"/>
              </a:rPr>
              <a:t>Data Storage and Querying</a:t>
            </a:r>
          </a:p>
        </p:txBody>
      </p:sp>
    </p:spTree>
  </p:cSld>
  <p:clrMapOvr>
    <a:masterClrMapping/>
  </p:clrMapOvr>
  <mc:AlternateContent xmlns:mc="http://schemas.openxmlformats.org/markup-compatibility/2006" xmlns:p14="http://schemas.microsoft.com/office/powerpoint/2010/main">
    <mc:Choice Requires="p14">
      <p:transition spd="slow" p14:dur="2000" advTm="21984"/>
    </mc:Choice>
    <mc:Fallback xmlns="">
      <p:transition spd="slow" advTm="21984"/>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9331C08-A134-4D96-9D5E-A3A6A66F7E09}"/>
              </a:ext>
            </a:extLst>
          </p:cNvPr>
          <p:cNvSpPr>
            <a:spLocks noGrp="1" noChangeArrowheads="1"/>
          </p:cNvSpPr>
          <p:nvPr>
            <p:ph type="title"/>
          </p:nvPr>
        </p:nvSpPr>
        <p:spPr/>
        <p:txBody>
          <a:bodyPr/>
          <a:lstStyle/>
          <a:p>
            <a:pPr>
              <a:defRPr/>
            </a:pPr>
            <a:r>
              <a:rPr lang="en-US" altLang="zh-CN">
                <a:ea typeface="宋体" charset="-122"/>
              </a:rPr>
              <a:t>Storage Management</a:t>
            </a:r>
          </a:p>
        </p:txBody>
      </p:sp>
      <p:sp>
        <p:nvSpPr>
          <p:cNvPr id="45059" name="Rectangle 3">
            <a:extLst>
              <a:ext uri="{FF2B5EF4-FFF2-40B4-BE49-F238E27FC236}">
                <a16:creationId xmlns:a16="http://schemas.microsoft.com/office/drawing/2014/main" id="{11E8BA8E-D2A8-4395-90A3-8A32933F98E9}"/>
              </a:ext>
            </a:extLst>
          </p:cNvPr>
          <p:cNvSpPr>
            <a:spLocks noGrp="1" noChangeArrowheads="1"/>
          </p:cNvSpPr>
          <p:nvPr>
            <p:ph idx="1"/>
          </p:nvPr>
        </p:nvSpPr>
        <p:spPr/>
        <p:txBody>
          <a:bodyPr>
            <a:normAutofit fontScale="92500" lnSpcReduction="10000"/>
          </a:bodyPr>
          <a:lstStyle/>
          <a:p>
            <a:pPr>
              <a:buFont typeface="Monotype Sorts" pitchFamily="2" charset="2"/>
              <a:buChar char="n"/>
              <a:defRPr/>
            </a:pPr>
            <a:r>
              <a:rPr lang="en-US" altLang="zh-CN" b="1">
                <a:solidFill>
                  <a:schemeClr val="tx2"/>
                </a:solidFill>
                <a:ea typeface="宋体" pitchFamily="2" charset="-122"/>
              </a:rPr>
              <a:t>Storage manager</a:t>
            </a:r>
            <a:r>
              <a:rPr lang="en-US" altLang="zh-CN">
                <a:ea typeface="宋体" pitchFamily="2" charset="-122"/>
              </a:rPr>
              <a:t> is a program module that provides the interface between the low-level data stored in the database and the application programs and queries submitted to the system.</a:t>
            </a:r>
          </a:p>
          <a:p>
            <a:pPr>
              <a:buFont typeface="Monotype Sorts" pitchFamily="2" charset="2"/>
              <a:buChar char="n"/>
              <a:defRPr/>
            </a:pPr>
            <a:r>
              <a:rPr lang="en-US" altLang="zh-CN">
                <a:ea typeface="宋体" pitchFamily="2" charset="-122"/>
              </a:rPr>
              <a:t>The storage manager is responsible to the following tasks: </a:t>
            </a:r>
          </a:p>
          <a:p>
            <a:pPr lvl="1">
              <a:buFont typeface="Monotype Sorts" pitchFamily="2" charset="2"/>
              <a:buChar char="l"/>
              <a:defRPr/>
            </a:pPr>
            <a:r>
              <a:rPr lang="en-US" altLang="zh-CN">
                <a:ea typeface="宋体" pitchFamily="2" charset="-122"/>
              </a:rPr>
              <a:t>Interaction with the file manager </a:t>
            </a:r>
          </a:p>
          <a:p>
            <a:pPr lvl="1">
              <a:buFont typeface="Monotype Sorts" pitchFamily="2" charset="2"/>
              <a:buChar char="l"/>
              <a:defRPr/>
            </a:pPr>
            <a:r>
              <a:rPr lang="en-US" altLang="zh-CN">
                <a:ea typeface="宋体" pitchFamily="2" charset="-122"/>
              </a:rPr>
              <a:t>Efficient storing, retrieving and updating of data</a:t>
            </a:r>
          </a:p>
          <a:p>
            <a:pPr>
              <a:buFont typeface="Monotype Sorts" pitchFamily="2" charset="2"/>
              <a:buChar char="n"/>
              <a:defRPr/>
            </a:pPr>
            <a:r>
              <a:rPr lang="en-US" altLang="zh-CN">
                <a:ea typeface="宋体" pitchFamily="2" charset="-122"/>
              </a:rPr>
              <a:t>Issues:</a:t>
            </a:r>
          </a:p>
          <a:p>
            <a:pPr lvl="1">
              <a:buFont typeface="Monotype Sorts" pitchFamily="2" charset="2"/>
              <a:buChar char="l"/>
              <a:defRPr/>
            </a:pPr>
            <a:r>
              <a:rPr lang="en-US" altLang="zh-CN">
                <a:ea typeface="宋体" pitchFamily="2" charset="-122"/>
              </a:rPr>
              <a:t>Storage access</a:t>
            </a:r>
          </a:p>
          <a:p>
            <a:pPr lvl="1">
              <a:buFont typeface="Monotype Sorts" pitchFamily="2" charset="2"/>
              <a:buChar char="l"/>
              <a:defRPr/>
            </a:pPr>
            <a:r>
              <a:rPr lang="en-US" altLang="zh-CN">
                <a:ea typeface="宋体" pitchFamily="2" charset="-122"/>
              </a:rPr>
              <a:t>File organization</a:t>
            </a:r>
          </a:p>
          <a:p>
            <a:pPr lvl="1">
              <a:buFont typeface="Monotype Sorts" pitchFamily="2" charset="2"/>
              <a:buChar char="l"/>
              <a:defRPr/>
            </a:pPr>
            <a:r>
              <a:rPr lang="en-US" altLang="zh-CN">
                <a:ea typeface="宋体" pitchFamily="2" charset="-122"/>
              </a:rPr>
              <a:t>Indexing and hashing</a:t>
            </a:r>
          </a:p>
          <a:p>
            <a:pPr lvl="1">
              <a:buFont typeface="Monotype Sorts" pitchFamily="2" charset="2"/>
              <a:buNone/>
              <a:defRPr/>
            </a:pP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CCF93C19-B16D-4443-A7D5-FF91D43E922C}"/>
              </a:ext>
            </a:extLst>
          </p:cNvPr>
          <p:cNvSpPr>
            <a:spLocks noGrp="1" noChangeArrowheads="1"/>
          </p:cNvSpPr>
          <p:nvPr>
            <p:ph type="title"/>
          </p:nvPr>
        </p:nvSpPr>
        <p:spPr/>
        <p:txBody>
          <a:bodyPr/>
          <a:lstStyle/>
          <a:p>
            <a:pPr>
              <a:defRPr/>
            </a:pPr>
            <a:r>
              <a:rPr lang="en-US" altLang="zh-CN">
                <a:ea typeface="宋体" charset="-122"/>
              </a:rPr>
              <a:t>Storage Hierarchy</a:t>
            </a:r>
          </a:p>
        </p:txBody>
      </p:sp>
      <p:pic>
        <p:nvPicPr>
          <p:cNvPr id="84995" name="Picture 3">
            <a:extLst>
              <a:ext uri="{FF2B5EF4-FFF2-40B4-BE49-F238E27FC236}">
                <a16:creationId xmlns:a16="http://schemas.microsoft.com/office/drawing/2014/main" id="{B7D5A696-EF80-4E42-A6DB-04E9AAF19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32" t="540" r="6979" b="826"/>
          <a:stretch>
            <a:fillRect/>
          </a:stretch>
        </p:blipFill>
        <p:spPr bwMode="auto">
          <a:xfrm>
            <a:off x="1984375" y="1466850"/>
            <a:ext cx="5399088" cy="461803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2E16DCC-9733-47D6-A350-556D3CBBB340}"/>
              </a:ext>
            </a:extLst>
          </p:cNvPr>
          <p:cNvSpPr>
            <a:spLocks noGrp="1" noChangeArrowheads="1"/>
          </p:cNvSpPr>
          <p:nvPr>
            <p:ph type="title"/>
          </p:nvPr>
        </p:nvSpPr>
        <p:spPr/>
        <p:txBody>
          <a:bodyPr/>
          <a:lstStyle/>
          <a:p>
            <a:pPr>
              <a:defRPr/>
            </a:pPr>
            <a:r>
              <a:rPr lang="en-US" altLang="zh-CN">
                <a:ea typeface="宋体" charset="-122"/>
              </a:rPr>
              <a:t>Query Processing</a:t>
            </a:r>
          </a:p>
        </p:txBody>
      </p:sp>
      <p:sp>
        <p:nvSpPr>
          <p:cNvPr id="118787" name="Rectangle 3">
            <a:extLst>
              <a:ext uri="{FF2B5EF4-FFF2-40B4-BE49-F238E27FC236}">
                <a16:creationId xmlns:a16="http://schemas.microsoft.com/office/drawing/2014/main" id="{FA2319CA-954C-46FA-A4BD-CFF60DF231A8}"/>
              </a:ext>
            </a:extLst>
          </p:cNvPr>
          <p:cNvSpPr>
            <a:spLocks noGrp="1" noChangeArrowheads="1"/>
          </p:cNvSpPr>
          <p:nvPr>
            <p:ph idx="1"/>
          </p:nvPr>
        </p:nvSpPr>
        <p:spPr>
          <a:xfrm>
            <a:off x="228600" y="1066800"/>
            <a:ext cx="8610600" cy="1255713"/>
          </a:xfrm>
        </p:spPr>
        <p:txBody>
          <a:bodyPr>
            <a:normAutofit fontScale="85000" lnSpcReduction="20000"/>
          </a:bodyPr>
          <a:lstStyle/>
          <a:p>
            <a:pPr>
              <a:buFont typeface="Monotype Sorts" pitchFamily="2" charset="2"/>
              <a:buNone/>
              <a:defRPr/>
            </a:pPr>
            <a:r>
              <a:rPr lang="en-US" altLang="zh-CN" dirty="0">
                <a:ea typeface="宋体" pitchFamily="2" charset="-122"/>
              </a:rPr>
              <a:t>1.	Parsing and translation</a:t>
            </a:r>
          </a:p>
          <a:p>
            <a:pPr>
              <a:buFont typeface="Monotype Sorts" pitchFamily="2" charset="2"/>
              <a:buNone/>
              <a:defRPr/>
            </a:pPr>
            <a:r>
              <a:rPr lang="en-US" altLang="zh-CN" dirty="0">
                <a:ea typeface="宋体" pitchFamily="2" charset="-122"/>
              </a:rPr>
              <a:t>2.	Optimization</a:t>
            </a:r>
          </a:p>
          <a:p>
            <a:pPr>
              <a:buFont typeface="Monotype Sorts" pitchFamily="2" charset="2"/>
              <a:buNone/>
              <a:defRPr/>
            </a:pPr>
            <a:r>
              <a:rPr lang="en-US" altLang="zh-CN" dirty="0">
                <a:ea typeface="宋体" pitchFamily="2" charset="-122"/>
              </a:rPr>
              <a:t>3.	Evaluation</a:t>
            </a:r>
          </a:p>
          <a:p>
            <a:pPr lvl="1">
              <a:buFont typeface="Monotype Sorts" pitchFamily="2" charset="2"/>
              <a:buNone/>
              <a:defRPr/>
            </a:pPr>
            <a:endParaRPr lang="en-US" altLang="zh-CN" dirty="0">
              <a:ea typeface="宋体" pitchFamily="2" charset="-122"/>
            </a:endParaRPr>
          </a:p>
        </p:txBody>
      </p:sp>
      <p:pic>
        <p:nvPicPr>
          <p:cNvPr id="86020" name="Picture 4">
            <a:extLst>
              <a:ext uri="{FF2B5EF4-FFF2-40B4-BE49-F238E27FC236}">
                <a16:creationId xmlns:a16="http://schemas.microsoft.com/office/drawing/2014/main" id="{3B5D3F5E-9E1B-49CF-AB3B-4369B10F9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341563"/>
            <a:ext cx="8255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a:extLst>
              <a:ext uri="{FF2B5EF4-FFF2-40B4-BE49-F238E27FC236}">
                <a16:creationId xmlns:a16="http://schemas.microsoft.com/office/drawing/2014/main" id="{463EA9EA-A7B1-46CA-908D-0689E8358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4122738"/>
            <a:ext cx="8461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a:extLst>
              <a:ext uri="{FF2B5EF4-FFF2-40B4-BE49-F238E27FC236}">
                <a16:creationId xmlns:a16="http://schemas.microsoft.com/office/drawing/2014/main" id="{4778ADEC-763E-4DB9-94B2-7A53830F00D5}"/>
              </a:ext>
            </a:extLst>
          </p:cNvPr>
          <p:cNvGrpSpPr>
            <a:grpSpLocks/>
          </p:cNvGrpSpPr>
          <p:nvPr/>
        </p:nvGrpSpPr>
        <p:grpSpPr bwMode="auto">
          <a:xfrm>
            <a:off x="7897813" y="3505200"/>
            <a:ext cx="1109662" cy="2644775"/>
            <a:chOff x="4529" y="2417"/>
            <a:chExt cx="699" cy="1666"/>
          </a:xfrm>
        </p:grpSpPr>
        <p:pic>
          <p:nvPicPr>
            <p:cNvPr id="86039" name="Picture 7">
              <a:extLst>
                <a:ext uri="{FF2B5EF4-FFF2-40B4-BE49-F238E27FC236}">
                  <a16:creationId xmlns:a16="http://schemas.microsoft.com/office/drawing/2014/main" id="{0D0F1D5A-6493-4489-B510-C5E656D50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3247"/>
              <a:ext cx="69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040" name="AutoShape 8">
              <a:extLst>
                <a:ext uri="{FF2B5EF4-FFF2-40B4-BE49-F238E27FC236}">
                  <a16:creationId xmlns:a16="http://schemas.microsoft.com/office/drawing/2014/main" id="{D42B3196-2519-4D63-9C3B-92701B51E7F7}"/>
                </a:ext>
              </a:extLst>
            </p:cNvPr>
            <p:cNvCxnSpPr>
              <a:cxnSpLocks noChangeShapeType="1"/>
            </p:cNvCxnSpPr>
            <p:nvPr/>
          </p:nvCxnSpPr>
          <p:spPr bwMode="auto">
            <a:xfrm rot="5400000" flipH="1">
              <a:off x="4298" y="2666"/>
              <a:ext cx="830" cy="33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9">
            <a:extLst>
              <a:ext uri="{FF2B5EF4-FFF2-40B4-BE49-F238E27FC236}">
                <a16:creationId xmlns:a16="http://schemas.microsoft.com/office/drawing/2014/main" id="{9D079166-2423-4246-A18B-7BF9978678AE}"/>
              </a:ext>
            </a:extLst>
          </p:cNvPr>
          <p:cNvGrpSpPr>
            <a:grpSpLocks/>
          </p:cNvGrpSpPr>
          <p:nvPr/>
        </p:nvGrpSpPr>
        <p:grpSpPr bwMode="auto">
          <a:xfrm>
            <a:off x="2854325" y="2047875"/>
            <a:ext cx="2711450" cy="1016000"/>
            <a:chOff x="1352" y="1499"/>
            <a:chExt cx="1708" cy="640"/>
          </a:xfrm>
        </p:grpSpPr>
        <p:pic>
          <p:nvPicPr>
            <p:cNvPr id="86037" name="Picture 10">
              <a:extLst>
                <a:ext uri="{FF2B5EF4-FFF2-40B4-BE49-F238E27FC236}">
                  <a16:creationId xmlns:a16="http://schemas.microsoft.com/office/drawing/2014/main" id="{B4B4C830-CE46-450A-8A8D-77E70038C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9" y="1499"/>
              <a:ext cx="129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038" name="AutoShape 11">
              <a:extLst>
                <a:ext uri="{FF2B5EF4-FFF2-40B4-BE49-F238E27FC236}">
                  <a16:creationId xmlns:a16="http://schemas.microsoft.com/office/drawing/2014/main" id="{EBA09A3D-4EAE-47A8-AB6A-DF6F97723275}"/>
                </a:ext>
              </a:extLst>
            </p:cNvPr>
            <p:cNvCxnSpPr>
              <a:cxnSpLocks noChangeShapeType="1"/>
            </p:cNvCxnSpPr>
            <p:nvPr/>
          </p:nvCxnSpPr>
          <p:spPr bwMode="auto">
            <a:xfrm>
              <a:off x="1352" y="1815"/>
              <a:ext cx="417" cy="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 name="Group 12">
            <a:extLst>
              <a:ext uri="{FF2B5EF4-FFF2-40B4-BE49-F238E27FC236}">
                <a16:creationId xmlns:a16="http://schemas.microsoft.com/office/drawing/2014/main" id="{A48A8670-03E2-4851-A3A0-83159E209FA4}"/>
              </a:ext>
            </a:extLst>
          </p:cNvPr>
          <p:cNvGrpSpPr>
            <a:grpSpLocks/>
          </p:cNvGrpSpPr>
          <p:nvPr/>
        </p:nvGrpSpPr>
        <p:grpSpPr bwMode="auto">
          <a:xfrm>
            <a:off x="5565775" y="2222500"/>
            <a:ext cx="2625725" cy="657225"/>
            <a:chOff x="3060" y="1609"/>
            <a:chExt cx="1654" cy="414"/>
          </a:xfrm>
        </p:grpSpPr>
        <p:pic>
          <p:nvPicPr>
            <p:cNvPr id="86035" name="Picture 13">
              <a:extLst>
                <a:ext uri="{FF2B5EF4-FFF2-40B4-BE49-F238E27FC236}">
                  <a16:creationId xmlns:a16="http://schemas.microsoft.com/office/drawing/2014/main" id="{3B035E6E-21F9-4F43-ABFD-DE400D90B0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 y="1609"/>
              <a:ext cx="125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036" name="AutoShape 14">
              <a:extLst>
                <a:ext uri="{FF2B5EF4-FFF2-40B4-BE49-F238E27FC236}">
                  <a16:creationId xmlns:a16="http://schemas.microsoft.com/office/drawing/2014/main" id="{ED9FDCDD-F2E2-4CC1-9E06-D66C83831E1A}"/>
                </a:ext>
              </a:extLst>
            </p:cNvPr>
            <p:cNvCxnSpPr>
              <a:cxnSpLocks noChangeShapeType="1"/>
            </p:cNvCxnSpPr>
            <p:nvPr/>
          </p:nvCxnSpPr>
          <p:spPr bwMode="auto">
            <a:xfrm flipV="1">
              <a:off x="3060" y="1816"/>
              <a:ext cx="395"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5" name="Group 15">
            <a:extLst>
              <a:ext uri="{FF2B5EF4-FFF2-40B4-BE49-F238E27FC236}">
                <a16:creationId xmlns:a16="http://schemas.microsoft.com/office/drawing/2014/main" id="{391F09C9-D1EF-462F-8DA9-8916B82237CC}"/>
              </a:ext>
            </a:extLst>
          </p:cNvPr>
          <p:cNvGrpSpPr>
            <a:grpSpLocks/>
          </p:cNvGrpSpPr>
          <p:nvPr/>
        </p:nvGrpSpPr>
        <p:grpSpPr bwMode="auto">
          <a:xfrm>
            <a:off x="6440488" y="2879725"/>
            <a:ext cx="1485900" cy="928688"/>
            <a:chOff x="3611" y="2023"/>
            <a:chExt cx="936" cy="585"/>
          </a:xfrm>
        </p:grpSpPr>
        <p:pic>
          <p:nvPicPr>
            <p:cNvPr id="86033" name="Picture 16">
              <a:extLst>
                <a:ext uri="{FF2B5EF4-FFF2-40B4-BE49-F238E27FC236}">
                  <a16:creationId xmlns:a16="http://schemas.microsoft.com/office/drawing/2014/main" id="{FF73BDA6-2881-454F-A9C7-9D99629C5A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1" y="2225"/>
              <a:ext cx="93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034" name="AutoShape 17">
              <a:extLst>
                <a:ext uri="{FF2B5EF4-FFF2-40B4-BE49-F238E27FC236}">
                  <a16:creationId xmlns:a16="http://schemas.microsoft.com/office/drawing/2014/main" id="{34CF9B7C-EDB2-4CEF-9CBA-1946AEE72850}"/>
                </a:ext>
              </a:extLst>
            </p:cNvPr>
            <p:cNvCxnSpPr>
              <a:cxnSpLocks noChangeShapeType="1"/>
            </p:cNvCxnSpPr>
            <p:nvPr/>
          </p:nvCxnSpPr>
          <p:spPr bwMode="auto">
            <a:xfrm flipH="1">
              <a:off x="4079" y="2023"/>
              <a:ext cx="6" cy="20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6" name="Group 18">
            <a:extLst>
              <a:ext uri="{FF2B5EF4-FFF2-40B4-BE49-F238E27FC236}">
                <a16:creationId xmlns:a16="http://schemas.microsoft.com/office/drawing/2014/main" id="{A9A949F6-4CF0-405F-9B4D-5314D9EE7EDC}"/>
              </a:ext>
            </a:extLst>
          </p:cNvPr>
          <p:cNvGrpSpPr>
            <a:grpSpLocks/>
          </p:cNvGrpSpPr>
          <p:nvPr/>
        </p:nvGrpSpPr>
        <p:grpSpPr bwMode="auto">
          <a:xfrm>
            <a:off x="6327775" y="3808413"/>
            <a:ext cx="1717675" cy="855662"/>
            <a:chOff x="3540" y="2608"/>
            <a:chExt cx="1082" cy="539"/>
          </a:xfrm>
        </p:grpSpPr>
        <p:pic>
          <p:nvPicPr>
            <p:cNvPr id="86031" name="Picture 19">
              <a:extLst>
                <a:ext uri="{FF2B5EF4-FFF2-40B4-BE49-F238E27FC236}">
                  <a16:creationId xmlns:a16="http://schemas.microsoft.com/office/drawing/2014/main" id="{02898582-3982-4DA0-8670-38AB88A859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0" y="2858"/>
              <a:ext cx="10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032" name="AutoShape 20">
              <a:extLst>
                <a:ext uri="{FF2B5EF4-FFF2-40B4-BE49-F238E27FC236}">
                  <a16:creationId xmlns:a16="http://schemas.microsoft.com/office/drawing/2014/main" id="{722F67DE-B250-4321-B1DB-239C8F095501}"/>
                </a:ext>
              </a:extLst>
            </p:cNvPr>
            <p:cNvCxnSpPr>
              <a:cxnSpLocks noChangeShapeType="1"/>
            </p:cNvCxnSpPr>
            <p:nvPr/>
          </p:nvCxnSpPr>
          <p:spPr bwMode="auto">
            <a:xfrm>
              <a:off x="4079" y="2608"/>
              <a:ext cx="2" cy="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7" name="Group 21">
            <a:extLst>
              <a:ext uri="{FF2B5EF4-FFF2-40B4-BE49-F238E27FC236}">
                <a16:creationId xmlns:a16="http://schemas.microsoft.com/office/drawing/2014/main" id="{08E4A959-131E-480E-A34F-B501B0AD2029}"/>
              </a:ext>
            </a:extLst>
          </p:cNvPr>
          <p:cNvGrpSpPr>
            <a:grpSpLocks/>
          </p:cNvGrpSpPr>
          <p:nvPr/>
        </p:nvGrpSpPr>
        <p:grpSpPr bwMode="auto">
          <a:xfrm>
            <a:off x="3276600" y="3933825"/>
            <a:ext cx="3041650" cy="2278063"/>
            <a:chOff x="1618" y="2687"/>
            <a:chExt cx="1916" cy="1435"/>
          </a:xfrm>
        </p:grpSpPr>
        <p:pic>
          <p:nvPicPr>
            <p:cNvPr id="86029" name="Picture 22">
              <a:extLst>
                <a:ext uri="{FF2B5EF4-FFF2-40B4-BE49-F238E27FC236}">
                  <a16:creationId xmlns:a16="http://schemas.microsoft.com/office/drawing/2014/main" id="{65536D7A-165F-4E38-BCAD-22BABB4634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8" y="2687"/>
              <a:ext cx="1582"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0" name="Line 23">
              <a:extLst>
                <a:ext uri="{FF2B5EF4-FFF2-40B4-BE49-F238E27FC236}">
                  <a16:creationId xmlns:a16="http://schemas.microsoft.com/office/drawing/2014/main" id="{2F551E95-9191-4117-8F50-D4B603A50A56}"/>
                </a:ext>
              </a:extLst>
            </p:cNvPr>
            <p:cNvSpPr>
              <a:spLocks noChangeShapeType="1"/>
            </p:cNvSpPr>
            <p:nvPr/>
          </p:nvSpPr>
          <p:spPr bwMode="auto">
            <a:xfrm flipH="1">
              <a:off x="3210" y="3014"/>
              <a:ext cx="3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18808" name="Line 24">
            <a:extLst>
              <a:ext uri="{FF2B5EF4-FFF2-40B4-BE49-F238E27FC236}">
                <a16:creationId xmlns:a16="http://schemas.microsoft.com/office/drawing/2014/main" id="{E03BDB81-609A-4CCF-8FD7-FCD73F820FC1}"/>
              </a:ext>
            </a:extLst>
          </p:cNvPr>
          <p:cNvSpPr>
            <a:spLocks noChangeShapeType="1"/>
          </p:cNvSpPr>
          <p:nvPr/>
        </p:nvSpPr>
        <p:spPr bwMode="auto">
          <a:xfrm flipH="1">
            <a:off x="2855913" y="4462463"/>
            <a:ext cx="4619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right)">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18808"/>
                                        </p:tgtEl>
                                        <p:attrNameLst>
                                          <p:attrName>style.visibility</p:attrName>
                                        </p:attrNameLst>
                                      </p:cBhvr>
                                      <p:to>
                                        <p:strVal val="visible"/>
                                      </p:to>
                                    </p:set>
                                    <p:animEffect transition="in" filter="wipe(right)">
                                      <p:cBhvr>
                                        <p:cTn id="49" dur="500"/>
                                        <p:tgtEl>
                                          <p:spTgt spid="118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BE46AF6-DC54-4C16-8545-7061D863B5E1}"/>
              </a:ext>
            </a:extLst>
          </p:cNvPr>
          <p:cNvSpPr>
            <a:spLocks noGrp="1" noChangeArrowheads="1"/>
          </p:cNvSpPr>
          <p:nvPr>
            <p:ph type="title"/>
          </p:nvPr>
        </p:nvSpPr>
        <p:spPr/>
        <p:txBody>
          <a:bodyPr/>
          <a:lstStyle/>
          <a:p>
            <a:pPr>
              <a:defRPr/>
            </a:pPr>
            <a:r>
              <a:rPr lang="en-US" altLang="zh-CN">
                <a:ea typeface="宋体" charset="-122"/>
              </a:rPr>
              <a:t>Query Processing (Cont.)</a:t>
            </a:r>
          </a:p>
        </p:txBody>
      </p:sp>
      <p:sp>
        <p:nvSpPr>
          <p:cNvPr id="87043" name="Rectangle 3">
            <a:extLst>
              <a:ext uri="{FF2B5EF4-FFF2-40B4-BE49-F238E27FC236}">
                <a16:creationId xmlns:a16="http://schemas.microsoft.com/office/drawing/2014/main" id="{2443B2FC-4EA6-4344-93A1-591526AE117A}"/>
              </a:ext>
            </a:extLst>
          </p:cNvPr>
          <p:cNvSpPr>
            <a:spLocks noGrp="1" noChangeArrowheads="1"/>
          </p:cNvSpPr>
          <p:nvPr>
            <p:ph idx="1"/>
          </p:nvPr>
        </p:nvSpPr>
        <p:spPr/>
        <p:txBody>
          <a:bodyPr/>
          <a:lstStyle/>
          <a:p>
            <a:r>
              <a:rPr lang="en-US" altLang="zh-CN">
                <a:ea typeface="宋体" panose="02010600030101010101" pitchFamily="2" charset="-122"/>
              </a:rPr>
              <a:t>Alternative ways of evaluating a given query</a:t>
            </a:r>
          </a:p>
          <a:p>
            <a:pPr lvl="1"/>
            <a:r>
              <a:rPr lang="en-US" altLang="zh-CN">
                <a:ea typeface="宋体" panose="02010600030101010101" pitchFamily="2" charset="-122"/>
              </a:rPr>
              <a:t>Equivalent expressions</a:t>
            </a:r>
          </a:p>
          <a:p>
            <a:pPr lvl="1"/>
            <a:r>
              <a:rPr lang="en-US" altLang="zh-CN">
                <a:ea typeface="宋体" panose="02010600030101010101" pitchFamily="2" charset="-122"/>
              </a:rPr>
              <a:t>Different algorithms for each operation</a:t>
            </a:r>
          </a:p>
          <a:p>
            <a:r>
              <a:rPr lang="en-US" altLang="zh-CN">
                <a:ea typeface="宋体" panose="02010600030101010101" pitchFamily="2" charset="-122"/>
              </a:rPr>
              <a:t>Cost difference between a good and a bad way of evaluating a query can be enormous</a:t>
            </a:r>
          </a:p>
          <a:p>
            <a:r>
              <a:rPr lang="en-US" altLang="zh-CN">
                <a:ea typeface="宋体" panose="02010600030101010101" pitchFamily="2" charset="-122"/>
              </a:rPr>
              <a:t>Need to estimate the cost of operations</a:t>
            </a:r>
          </a:p>
          <a:p>
            <a:pPr lvl="1"/>
            <a:r>
              <a:rPr lang="en-US" altLang="zh-CN">
                <a:ea typeface="宋体" panose="02010600030101010101" pitchFamily="2" charset="-122"/>
              </a:rPr>
              <a:t>Depends critically on statistical information about relations which the database must maintain</a:t>
            </a:r>
          </a:p>
          <a:p>
            <a:pPr lvl="1"/>
            <a:r>
              <a:rPr lang="en-US" altLang="zh-CN">
                <a:ea typeface="宋体" panose="02010600030101010101" pitchFamily="2" charset="-122"/>
              </a:rPr>
              <a:t>Need to estimate statistics for intermediate results to compute cost of complex expressions</a:t>
            </a:r>
          </a:p>
          <a:p>
            <a:pPr lvl="1"/>
            <a:endParaRPr lang="en-US" altLang="zh-CN">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169D5-8C00-492B-9F79-84EB1B53FDF4}"/>
              </a:ext>
            </a:extLst>
          </p:cNvPr>
          <p:cNvSpPr>
            <a:spLocks noGrp="1"/>
          </p:cNvSpPr>
          <p:nvPr>
            <p:ph type="title"/>
          </p:nvPr>
        </p:nvSpPr>
        <p:spPr>
          <a:xfrm>
            <a:off x="228600" y="1987550"/>
            <a:ext cx="8616950" cy="1724025"/>
          </a:xfrm>
        </p:spPr>
        <p:txBody>
          <a:bodyPr/>
          <a:lstStyle/>
          <a:p>
            <a:pPr>
              <a:defRPr/>
            </a:pPr>
            <a:r>
              <a:rPr lang="en-US" altLang="zh-CN" sz="5400" dirty="0">
                <a:ea typeface="宋体" pitchFamily="2" charset="-122"/>
              </a:rPr>
              <a:t>Transaction Management</a:t>
            </a:r>
          </a:p>
        </p:txBody>
      </p:sp>
    </p:spTree>
  </p:cSld>
  <p:clrMapOvr>
    <a:masterClrMapping/>
  </p:clrMapOvr>
  <mc:AlternateContent xmlns:mc="http://schemas.openxmlformats.org/markup-compatibility/2006" xmlns:p14="http://schemas.microsoft.com/office/powerpoint/2010/main">
    <mc:Choice Requires="p14">
      <p:transition spd="slow" p14:dur="2000" advTm="25880"/>
    </mc:Choice>
    <mc:Fallback xmlns="">
      <p:transition spd="slow" advTm="2588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360C91B-DD14-4D33-A1CA-FABD2300DB5F}"/>
              </a:ext>
            </a:extLst>
          </p:cNvPr>
          <p:cNvSpPr>
            <a:spLocks noGrp="1" noChangeArrowheads="1"/>
          </p:cNvSpPr>
          <p:nvPr>
            <p:ph type="title"/>
          </p:nvPr>
        </p:nvSpPr>
        <p:spPr/>
        <p:txBody>
          <a:bodyPr/>
          <a:lstStyle/>
          <a:p>
            <a:pPr>
              <a:defRPr/>
            </a:pPr>
            <a:r>
              <a:rPr lang="en-US" altLang="zh-CN">
                <a:ea typeface="宋体" charset="-122"/>
              </a:rPr>
              <a:t>Transaction Management	</a:t>
            </a:r>
          </a:p>
        </p:txBody>
      </p:sp>
      <p:sp>
        <p:nvSpPr>
          <p:cNvPr id="89091" name="Rectangle 3">
            <a:extLst>
              <a:ext uri="{FF2B5EF4-FFF2-40B4-BE49-F238E27FC236}">
                <a16:creationId xmlns:a16="http://schemas.microsoft.com/office/drawing/2014/main" id="{E6245813-4BFB-4079-B2C0-12592BA8285F}"/>
              </a:ext>
            </a:extLst>
          </p:cNvPr>
          <p:cNvSpPr>
            <a:spLocks noGrp="1" noChangeArrowheads="1"/>
          </p:cNvSpPr>
          <p:nvPr>
            <p:ph idx="1"/>
          </p:nvPr>
        </p:nvSpPr>
        <p:spPr/>
        <p:txBody>
          <a:bodyPr/>
          <a:lstStyle/>
          <a:p>
            <a:r>
              <a:rPr lang="en-US" altLang="zh-CN" sz="2400">
                <a:ea typeface="宋体" panose="02010600030101010101" pitchFamily="2" charset="-122"/>
              </a:rPr>
              <a:t>What if the system fails?</a:t>
            </a:r>
          </a:p>
          <a:p>
            <a:r>
              <a:rPr lang="en-US" altLang="zh-CN" sz="2400">
                <a:ea typeface="宋体" panose="02010600030101010101" pitchFamily="2" charset="-122"/>
              </a:rPr>
              <a:t>What if more than one user is concurrently updating the same data?</a:t>
            </a:r>
          </a:p>
          <a:p>
            <a:r>
              <a:rPr lang="en-US" altLang="zh-CN" sz="2400">
                <a:ea typeface="宋体" panose="02010600030101010101" pitchFamily="2" charset="-122"/>
              </a:rPr>
              <a:t>A </a:t>
            </a:r>
            <a:r>
              <a:rPr lang="en-US" altLang="zh-CN" sz="2400" b="1">
                <a:solidFill>
                  <a:srgbClr val="FF0000"/>
                </a:solidFill>
                <a:ea typeface="宋体" panose="02010600030101010101" pitchFamily="2" charset="-122"/>
              </a:rPr>
              <a:t>transaction</a:t>
            </a:r>
            <a:r>
              <a:rPr lang="en-US" altLang="zh-CN" sz="2400">
                <a:solidFill>
                  <a:srgbClr val="FF0000"/>
                </a:solidFill>
                <a:ea typeface="宋体" panose="02010600030101010101" pitchFamily="2" charset="-122"/>
              </a:rPr>
              <a:t> </a:t>
            </a:r>
            <a:r>
              <a:rPr lang="en-US" altLang="zh-CN" sz="2400">
                <a:ea typeface="宋体" panose="02010600030101010101" pitchFamily="2" charset="-122"/>
              </a:rPr>
              <a:t>is a collection of operations that performs a single logical function in a database application</a:t>
            </a:r>
          </a:p>
          <a:p>
            <a:r>
              <a:rPr lang="en-US" altLang="zh-CN" sz="2400" b="1">
                <a:solidFill>
                  <a:srgbClr val="FF0000"/>
                </a:solidFill>
                <a:ea typeface="宋体" panose="02010600030101010101" pitchFamily="2" charset="-122"/>
              </a:rPr>
              <a:t>Transaction-management</a:t>
            </a:r>
            <a:r>
              <a:rPr lang="en-US" altLang="zh-CN" sz="2400" b="1">
                <a:solidFill>
                  <a:srgbClr val="000099"/>
                </a:solidFill>
                <a:ea typeface="宋体" panose="02010600030101010101" pitchFamily="2" charset="-122"/>
              </a:rPr>
              <a:t> </a:t>
            </a:r>
            <a:r>
              <a:rPr lang="en-US" altLang="zh-CN" sz="2400" b="1">
                <a:solidFill>
                  <a:srgbClr val="FF0000"/>
                </a:solidFill>
                <a:ea typeface="宋体" panose="02010600030101010101" pitchFamily="2" charset="-122"/>
              </a:rPr>
              <a:t>component</a:t>
            </a:r>
            <a:r>
              <a:rPr lang="en-US" altLang="zh-CN" sz="2400">
                <a:ea typeface="宋体" panose="02010600030101010101" pitchFamily="2" charset="-122"/>
              </a:rPr>
              <a:t> ensures that the database remains in a consistent (correct) state despite system failures (e.g., power failures and operating system crashes) and transaction failures.</a:t>
            </a:r>
          </a:p>
          <a:p>
            <a:r>
              <a:rPr lang="en-US" altLang="zh-CN" sz="2400" b="1">
                <a:solidFill>
                  <a:srgbClr val="FF0000"/>
                </a:solidFill>
                <a:ea typeface="宋体" panose="02010600030101010101" pitchFamily="2" charset="-122"/>
              </a:rPr>
              <a:t>Concurrency-control</a:t>
            </a:r>
            <a:r>
              <a:rPr lang="en-US" altLang="zh-CN" sz="2400" b="1">
                <a:solidFill>
                  <a:srgbClr val="000099"/>
                </a:solidFill>
                <a:ea typeface="宋体" panose="02010600030101010101" pitchFamily="2" charset="-122"/>
              </a:rPr>
              <a:t> </a:t>
            </a:r>
            <a:r>
              <a:rPr lang="en-US" altLang="zh-CN" sz="2400" b="1">
                <a:solidFill>
                  <a:srgbClr val="FF0000"/>
                </a:solidFill>
                <a:ea typeface="宋体" panose="02010600030101010101" pitchFamily="2" charset="-122"/>
              </a:rPr>
              <a:t>manager</a:t>
            </a:r>
            <a:r>
              <a:rPr lang="en-US" altLang="zh-CN" sz="2400">
                <a:ea typeface="宋体" panose="02010600030101010101" pitchFamily="2" charset="-122"/>
              </a:rPr>
              <a:t> controls the interaction among the concurrent transactions, to ensure the consistency of the database.</a:t>
            </a:r>
            <a:r>
              <a:rPr lang="en-US" altLang="zh-CN" sz="2400" b="1">
                <a:solidFill>
                  <a:schemeClr val="tx2"/>
                </a:solidFill>
                <a:ea typeface="宋体" panose="02010600030101010101" pitchFamily="2" charset="-122"/>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D3DA6-A5F3-4397-9CE7-9332C59B99F1}"/>
              </a:ext>
            </a:extLst>
          </p:cNvPr>
          <p:cNvSpPr>
            <a:spLocks noGrp="1"/>
          </p:cNvSpPr>
          <p:nvPr>
            <p:ph type="title"/>
          </p:nvPr>
        </p:nvSpPr>
        <p:spPr>
          <a:xfrm>
            <a:off x="228600" y="1987550"/>
            <a:ext cx="8616950" cy="1724025"/>
          </a:xfrm>
        </p:spPr>
        <p:txBody>
          <a:bodyPr/>
          <a:lstStyle/>
          <a:p>
            <a:pPr>
              <a:defRPr/>
            </a:pPr>
            <a:r>
              <a:rPr lang="en-US" altLang="zh-CN" sz="5400" dirty="0">
                <a:ea typeface="宋体" pitchFamily="2" charset="-122"/>
              </a:rPr>
              <a:t>Database Architecture</a:t>
            </a:r>
          </a:p>
        </p:txBody>
      </p:sp>
    </p:spTree>
  </p:cSld>
  <p:clrMapOvr>
    <a:masterClrMapping/>
  </p:clrMapOvr>
  <mc:AlternateContent xmlns:mc="http://schemas.openxmlformats.org/markup-compatibility/2006" xmlns:p14="http://schemas.microsoft.com/office/powerpoint/2010/main">
    <mc:Choice Requires="p14">
      <p:transition spd="slow" p14:dur="2000" advTm="3867"/>
    </mc:Choice>
    <mc:Fallback xmlns="">
      <p:transition spd="slow" advTm="38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80167-1D8C-402C-AD3F-954C1A937999}"/>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Where is Database?</a:t>
            </a:r>
            <a:endParaRPr lang="zh-CN" altLang="en-US" dirty="0">
              <a:effectLst>
                <a:outerShdw blurRad="38100" dist="38100" dir="2700000" algn="tl">
                  <a:srgbClr val="C0C0C0"/>
                </a:outerShdw>
              </a:effectLst>
              <a:ea typeface="宋体" pitchFamily="2" charset="-122"/>
            </a:endParaRPr>
          </a:p>
        </p:txBody>
      </p:sp>
      <p:sp>
        <p:nvSpPr>
          <p:cNvPr id="12291" name="AutoShape 29" descr="data:image/jpeg;base64,/9j/4AAQSkZJRgABAQAAAQABAAD/2wCEAAkGBhQSERQUEhQVFBUUFxwXFxcXFRgaGBgXFBoYHhgXFxcXGyYeGB0jGhocHy8gIycpLC0sGB4xNTAqNSYrLCkBCQoKDgwOGg8PGiwcHBwpLCwsLCkpLCwpLCwsLCwpLCwsLCwsLCwsLCwpLCwsLCwsLCwsLCwsKSwpLCwsLCwsLP/AABEIAJQBVQMBIgACEQEDEQH/xAAbAAACAwEBAQAAAAAAAAAAAAACAwABBAUGB//EAEMQAAEDAQQFCAgFBAICAgMAAAEAAhEDBBIhMSJBUWHwBRMyUnGRsdEUQmJygZKh0iOTosHhM1OywhVDgvEGsyRjc//EABgBAQEBAQEAAAAAAAAAAAAAAAEAAgME/8QAIBEBAQEAAgIDAAMAAAAAAAAAAAERITECYSJBUQMScf/aAAwDAQACEQMRAD8A+v2YyE2Uux1A04p1TEyu17eedKjH4eSMhUP28lht3L1Ki67UJBicGOOGlsB6pMblktrSo9q57+XqHOGnfN8Zi4/VOu7Go45KqP8A8joOY9wfIY2+6GuJunKBEknYMZKh6b2ORlq5tTlyiKbat/QfN03XY3ZmBEkYHGIOG0JjuXKLXBheLzrsAAmecMNxAjEqE/G0FFC5zuXqEuHOCWAudg7ADM5Yp9g5Up1h+G4OADTryfMZ68MlUxqVwoQoghVkK1QUi3NVtKYgLU6MxcIC1cz/AOSsqmzuFEuD5GLZvQMTF3GcI3zGtceo2vzGkLQXc4SWDnQXse0Ouh9MOLYLuyQRhqV29TKY1y8fbm2kMYG8+83cSG1hpXqhg439jZu5QTOASqrLYLSCOe5sva4YHAFtMGRiMiZB13jAOKh09tCEheZs9O1ttbr7i6m+buD3Ng89ckgANuyycQcs1folpFK0uDnkiRTaHVw78O7BZzj3Zm9jEuwAMIPb0oKIOXiOYtnopH/5HONqReD3yWtaTIDhIBkDMyRqWulZ7UKTbxqy2lVJvc45zqjXtuj8NwOkMiHYgGABN6XT1sqQvIcoULUK2Dqtz8Jss504Q4VHQCYxjAknWZT7G21+nOLxU5mSYLmXbrucAwmMLrMsRExLjMXp4UlEePqqIQlceCtgw43LNWtrWuDTMmMgTnMT8Qe7UlU+WqREgmANnZ5/QzEJTbCpZm8qUzdg9IAjDUTE47/omV7Y1hAcYLpIwOMXZy14jvUDSpPHekVLWAGEAuDyACI9aIJBIwxnCYAKCz8oNfEB2LruIGtt9pOORbEa8cgpNZ4+qkLEzlRpEgOi8G5D14uuzxBnVjuUqcsUwAZkOfzYiOkZ3/8AvUCpNd3jjtVQlG2jYf6nN6s5zzyy8ldltjKl64Qbjiw+82AfrPcoYNWEFC0NfeDTN03T2iP5HwKbCkFuZ+H7olQzPw/dMcRdI1/vtRWpNC1RUQolaytWmm7BKszQ6J43JrwGugLV/Bn2tpx+Hlx8V57/AOR8ktq1AXCt0WgGndhpmpBxEkw4zqiNq6XKlpLHUo9Z4adIjAxszVWuxc4Kl0ND7whzmg4XGYYgoLk0uS2Cs6tdr3nyCJjpGDkMrr8CMRDscwM1LkCm2m5obVuvY1pbcEgMIEswkGAO3ODgF16nI9SXQaYmI0G4YGfU2x/Cc/ko6eFMSRd0G6MZ4XdYUK4v/Gs5trAysLry6bgIN8xiDiQ0ADE5NxlXauSGc6wltYuY5gDoaRdpm6AdH2ZnPSnZHSZyXUnOj+W3Psu5fFMHJT5M81BBiKbcHYQegJjHDenoe3Ko8lBr6jia7798ObDQCHZluzoiI3BaeRaDbOHhjKpBDRpAeqNR/wDPs0dxWqlyc8PBdzV2cQKYk/G7xG+B0vQqZ9RnyjyVVGenyvP/AF1PlOG+Nn8ojyl0vw6miJ6OeMQNpR+hM6jflHko+yMg6DcuqNiODorNbL7iLrhd1uETiRh8BPYQtK4h5MeWm6WCQ0t0W4YCZ0dqJ/J1SXRzcGLoutwi9MmNpH1yVhdccYK1yHclvJP9MaWBDQdHHCCMM/opU5LfJjm4nCWxhqGXw+CMDquaufaOR2vcSS4EkYgwY0cAYkDR+pQ1eT3FzrvNAToywGBvgdv0+OmnYGwLzGTrgDySMeddybUAH4dVzsfWgw+Q6XXbuQ3GXDDBOfYHAkNpVnSTLi/MEGTg3aSIjUCBJhdo2Gn1G/KEbbJT6je4JTgVOTalMkNp1HidHEHrR0m4bZ1YGcpUyyPy5iq7ANF4wAJEOiIGicZOYywlemNgp9RvcEDrAzqN7gqVWOO1lXnL/MvnSOLjdDiCYMNlxwuh0EQQAcEPoj7jWmnU0BcDvWAJm9otJiGAkCTpkLsCw0+o3uCW6xsvOAa3oCMBmS5Slc+w8kmoSajajIkXXQWw8EaMCGgADDIEnbJ7rGQAAMAI7ly7Lya6W3ww9bBuJ0t2GY7kDuTKsYCjl1dce7tj4b8UF2Wkolwf+NrbKOr1e/VmjPJ1T/8AVO9oj/HZh9cMlYNO5TtAa8TSvEAOBkjIPIGAOvVrLtcFZrGactAoll7A4mBN2RMZicAj/wCPq4RzU7Lu4eztx7E08n1NQpRhm3skYNUSX20CDzDhzZEATJEnEaOkAQ0/EaxCQ3lFrg1poHRcANI4FxguBjViZ8Fs/wCPqXejSmdmEYZYZ58Z1QsFQFt8UiNcDtxH0+PcoOnzAhojBvR3QCPCe9Kp8ntEQCLrrwhzs4jbldwjIDUq9Ap9Rvcp6FT6je7tUkbyawRAIh14QXZxG3KMIyAVP5NpmdACXXjEiTEYxnIAEa0RsVPqN7u1T0JnUHcpK9Bbj0sX3+k7pCN+WHRyRULMGEloILjJxJ3wJyEuOA2lCbCzqDuU9CZ1R3JBlCyNY5zmsDS+C4gReI2wng8dyyGxs6o7uNiZZXaDPdb4BGNGtzPw/ZFCFpxKYW6MrNak0BVKwVEhks2SMBBYqZOSZX0c10veM5xrNyk7+n7wGrORt3AptO2Ma94c9oJdkSAegzUVgt9W86iQCRfHqknuwgb106LdJ59r/VixTDDamddvzDzU9JYfXb8w800M3KgzcstM5tLOu35h5oha2ddvzDzTXU9yC5u+iWein2hnXb8zfNRlrZ12/MPNPNOdX0S+b3fRI6UbSzrt+YeaXUtTIOm3I+sPNPa0bPouRanXWUjeLQ1ocQGzeGobcxxgqKujZ7Wy43Tb0R6zdg3o/SWddvzBcOxcoCWguJN6Oicb2jBxw1nuXaosF9+Ayb+6rMO6L0tnXb8zVfpLOu35h5rg1i5pcDVcIeTlq09Hswz3QupybDg50lwLsLwExAP7qsWtBtTOu35giFqZ12/MPPtXH5hzWtJqQHht0ZBuAGezSHcgp0jVc4U6pBkOxBwgQQJ3kagrE7Rrs6zfmHmh9JZ12/MPNVY2C4MBr1bz/K5HKFXF4FRzTe1NyDb0jPLEfLkmB2haW9ZvzBWLQzrN+YeaTaaQ5p2A6B1eyUrlJkMkaMEZNBwyjHeQrFrTzzes35h5pIrN5w6Q6LdY2vWXkeoHudpFwAGDmxBPjrnet3MjnDgOi3V7T1LBCu3rDvCL0lvWb8wQmiNg7lyavJ1QAk1MAXOyPRjBsHOIKc0bjsc83rN+YcakPOt6ze8Lg2a0Q4B1Quug3hdzjnCc9YAy3DarZUlzYqTL5AunJ0Q0/E4nejC7nPN6w7wiFdvWHeFgs3Jj2ubefeAmQRnM45bx3LbzA6o7grhGc+No7xvVGq3aO8b1ltjGhoN0YObqEwHBcSnVwDjUlovSbuBvTGrV2au0qnitelNUbR3jepzo2jvHGpeefawD0xi27Ab6zC284QNk96dY3B73aQeL7YF3o4nATnn9FYnaNUbR3jjWpzw2jv7V511WWyKmQdLrmEm8GkiJkO1bkdCuIgvaTDWggTJJB6utuGetOB6A1BtHeN6hqDaO9cOxw9ziHBwvNgFoF2Q7LCP2VVqRa4NdVALA6dEYh3RJ0cYntVidx9QQcR3jehsvQZ7o8FzbMwVDIcC1l4OBaMScWzhqEY+a22K1AwyDIYMdWDWn/YdyKWtuZ44yV8eCrbxqKLmzErLUmhKiuFSQx2eoRktMzic1mpMOpaGbCt3BGW0s0mQAYdrMd207k6nZ2uc8loJva/dYlWmkC+mSQIdgCJk7BsO9E2k4vkOgB+I24U/2B71mmHtsjOqERsbOqFiNgq/3z8oOqD3nHdC6azWiBY2dUIHWJnV8VoUcNigzCyM6virNhZ1fFMG9G0pDILGyej9T5oLDY2GmzR9UazsG9anBKsB/DZ7rfAJvTPVQ2BnV+p80mjZGX34dXWdh3rfCzM6b/wDx8EGrFiZs+p81DYmbPq7zTWlG7JRYrPYmFjMPVbrOwb04WFnV+p80Vn6DPdHgEwILDY7Ey4MNus7TvWj0JnV+p81LGPw2/HxPHxTgE0MlssTObfh6p1u2HfxCN1hZs/U7zR2s/hv90+BTnBWrGVliYNX6neaFtkbzjsPVbrPWqb1qhJH9R3ut/wAqiQs2Nmz9TvPsQusbdh7z5p4KsjjjjFBYzY27PqfNE2yM2fqd5rQWoYWmQejN2H5neas2Nuw/M7z3K5RgoLHarI2Bgem31na3Dej9CbsPzO80doxDfeb4jzTrqdWMwsTNh+Z3ml17IwXMD0x6zvNawEi05s98eBUBehs2H5neewKNsLNh+Z27ftTAUQPHepMlexN0MD0x6ztnammxN2H5nee9FafU98eDvJOjjjsRpZn2VsHPLru1T7X8LC51W64AQ240Mc3pSQzIgzt1al06vRPYfBcqtZgQ+HS4sAukOIEXdQnONhPZikOpYzoCTJujXOoZ960XzELLycdBurRb/i3JaRx9FmtxYCiAvhRGLYVZqt0zmjNW8ZySWDBG1bz7Ft6LtZF6nImXDXlgT4hSnaQ1xaZl74GGxrFVpYS6nAJAeCd2DsSjpMBLsBIfhu0W5IRtntTaklpmM8CNu3sPcnNKFjRqAHYFay0typXKnHHGpCC4IUZ44lC4JZqZrPY/6bPdb4BPbxxrSrIPw2e43wCV2aHJVPF7/wDx/wAURQUTpv7R/iEiGEK5wVkIH5HsUul2XoM90eAR8a0uyHQb7o8AnALLTPYzoN418dyes9j6DezfvWgHjjjBKJth/Df7p8CnEpVt/pv90+Ca4cd6EkJAH4jvdb/lUTp447Upn9R3ut8anHwUhogVIVQkL4441qnNUBV8cfVSKIVJjhxx2oYWhYTXODffb4haQeOPgs1pHR99vingoogo447FntYxZ748HeSfPHck2jNnv/6u/lRMAUlFCHjjgqBdoOLPfHg5aBxx8VlrjFnv/s5aJ44/lVWhrHRPYfA+aVZ7K0aQGk5ok444YYSmVTou7D4IqOQ7B4fwowTdfGSYK0CISxr41BRZzWpcCTx3K1HqLTNDYo17FdWJwySaGSdCb2d4Z60X6cgkhwjPDAiTHbl2Krj78tMNDzeG0Q3JS0PIfSgxLscYkQcN+MYJjK7Q4gnFzzA2wGoqnS7E14B5wh2yB/A47hpISLPaWuEtM9/HBT1mmKCIoeOONaIKQQrKisKRSCxn8Nnut8AmuCRZDoM90eASOjSEij039o/xC1FZqfTqdo/xCZRYeCqqjA9nGriFTDiiqdE9h8EEqz9FvujwCe0pFAaDfdHgmAqXRVlGg3s443J444+KTY+g3s443JxUSrZ/Tf7p8D/KeVnth/Df7p8E8lCVCU3+o73W+L04pDf6jvdb4vUjxxxxkqIUB447VZ444yUgBQlXCFy0yueOO1SOOPghCMHjvUSbSOj748UZCq0Ho+8OOM5RkKGASq5xZ73+r04hZ6+bPf8A9XpDVPHHwUI443CUAciB47kHSq4xZ73+rk0hLrZs97/V/wDPcnKWE1zou90+BQvrhlO8cQGjKOzXG3cirjQd7p8Fit1oHNuYDiA3VhiQMNp3JDoUnyJ2478Rr705l2DOfER8FmsrtEdg8B3dyYVnGpUcrVOdCiRwCxUr2uITXthZKD4yWpuSrumdMNrcBUpZ9OM/ZccduS02emCXEjEPMbsBkkWkfiU8Mnfs5LFd4fDWuLb7r0NB1CIxVRG9lJreiAJ2BMBWCz2l8HnGmdzf5TRavZf8qsLUVazttXsv+VX6R7L/AJUYT1BxxxrSRafZf8pQm0+y/wCU8cFGI9w44C4TH1RAa15bdZBvnGQJ7l1/SPZf8h/YLLReQ1oLHyGgHQOoKdP48+yW1al+7dqBsnS5zCMYMb/3T+YiTefJz0t0KzX9l/yFJfbcw1j3EZgNOHadSOXaTxv4c2l7T/mVVGaJ035H1tyzCs+9pSBGTaZ77x/YJNRhOE2gkg7Rj2BqOWv6+H7FivVAENeRowb+YIEnLVsQ+l17v9N96DA5zCQYGN3ZipRvhrAHVpjJ1K8MBtAB+qey3OAl7HR1msdHaREt+qNpvh4fVlC+rUbdDWVCIHriBhliJMZIm2irEltQGYi+Jjb0ePotHP8Asv8Akd5Kc/7L/kd5LXLHw9F2kE0yS54JbkSMJGWSzm2VpOg/pEAh4yGROjrOpPtVQljgGvkjqO8k01vZqflu8lcr4emF9srxhTeTh64jE4+pmBimmtUBdoVMs74xuzdHRwn91qFb2X/lv8lOf9l/5b/JHK+HpkFqq46FXXk5vf0UQtFQtJPOMgtzLT0iAfV3kLTz/sv/AC3+STXeS2A18y3/AK36nNOzYnlfD0S611gehUOLo0m6uiTo6/oqp2msb0seMARptkk9IdDCNq2i0ey/8t/kq5/2X/lv8lcjPD0xttNXHQq4e03HLAaPEJ1mqvcTPOMjIktx/Snc/wCy/wDLf9qrnvZf+W/7VcrPD0Xa7wDSHPMOBjRxgH2UDa1SDg/IYXm47R0NUnuR1qs3Ya/BwJ/DflB3Jgr+y/8ALf8AarlfD0XQe9xN7nGdpYZ7NFMdQmJe/AyMW5wR1d6s1/Zf+W/7ULrSBGD8cB+G/E/KrlZ4ehcyeu/9P2q+bPXf+n7UJtHs1Py3/aq9I9l/5b/tTyPh6E6kTm9+GPq7COrvKMsPXf8Ao+1LNoHVf+W/7VBaB1X/AJb/ALVcr4elWhhuP039E9TZ7u5Jtr3XXgtgXRDgJJyABE468NybabRoO0X9E/8AW/YdyRbxLKk1GxdEgkaOOJg4Y4nHsWvFy/kz6dGgMBnqz7B3fRNqUnRIgjZrjjUlWfIdg8B8dacXmInD/wBKuucz7AcVELgokF2ekTkniRgVmoW0MxvN3yQmtrhxmQSdmKrpmM1td+JS3v8ABrj+yC0UWvaWvcWzUMETmOzPCU61UgX0zIF109stcAAsdrq3AXabvxHAAXcM8cWmMvqkJaG0amdQyXB03TMsDRGI2uHzb0FGx0bxAebznB8QQccdgzBjHxQi0DH8OoS14aIFM5zDsGYYhMFYTk/AxP4YgZTJZhgiGuhYLCKQdBJmM9onHLXPgtR4441rBZHF96TUbdMY3Nnub1p5g9d/6PtRUeFCs4oH+4/9H2cYovRz139zPsQjZ444zVlZzQPXf+j7OMVOYP8Acf8Ao+xSBWcXEtBiOkRmJyAO044rPbKTXMLSbgvDLtBwAzJ/dFZ7MSCecdN8/wBvMGAOicoGG5J5QZcYXOL3xGAFOT8CzVCY15ccF0uR2vaHNe5zSGkapaBhjicc/it7LPAaCZuiJOvVOS5wt11puirADSA1rPX2AU4zn4o2uJvaTxzZLsebmNKY0Jn+ErdbjTPcIRseBhqGHx+PaFyanKkFwmoS14ZhzeZnHoZYLdTo3sb79Yyp6jB9TcqwTy/TmNuuA9V0xuOwTqOY7Ckco02ksLn3bpvDAmYjOOMUVppnQHOPkv2U9QJPqDVrTKtivZuce1tP96fEBEPl9VyqVnogtPPHB4cMJkloAGIg4DjVs5NfSpaAfJLvWBBvHViN3emHk0bT8tPb/wDzRCwAGbxnbdp7ZnofH4LVYh1O2NcYaZOIiDhEYGRvHenjjiexZWWCDIcQdobTn/60ZoH+4/uZ9nELJPUIWfmD/cf3U/s3q+Yd/cf3M+ziFI48cfFUXDXxP/tK5g/3Hd1P7PiobOf7ju5n2b1I7jjjUoUjmXf3HdzPs37VfMu67u5n2cQpDKiRaAWtLr7zAnAMn/H6b1hp8pXgDNQAtLsqerCMG5yPqtMuqDx3pVZ2lT97/R38rDRt96pcmoDdDpIpxiAY6O9an2YmNN2iZGDNhHV3qxa5xs1IGefyN7siCcc9Weckp9ibSoh0VAbxLjJnbvOwpx5MaT+92nrw6vEKf8W3hjMiIPq7IEa0pqKC8qNnd13dzN3spfozuu7uZ9qYybXdoP8Add4FY7fZGtZUeJBcBeIJGEjZlluTbRSNx2m7onUzYfZTq1EPbddlh9MdaCOyHRHYPBu3f4Jz3QJMxtjDdJ+CTREYbP2A41rUK+jEbt2tZu/Tcz7JPGapWR8VEploWVrRgAOwALVTCZY3gTKAtxMDCcEbzhzjWO2n8Wj7x/xdv4+KXVc4SGktN8k/hvMtM4AhpHx3LZVs157HSdAzEbQQkWple865cuwLsjXrlQsZ6Lqo6VQndzT/AI/9ezu35IqLqgdL3ktg4c1UGMCP+vbPfuTKTa4Im4ROIiMNQ79abaOdvaF27AzGM43tY1RnvUhC1N9r8up9qMWtvt/l1PtWN/pGEBmWM5XtoxyzV3rRsZmcd2rWiqNXpbfa/LqfaiFrb7X5dT7FnLq94QG3ZEznGuIdn+63Qgk+lN9v8up9qr0pvtfl1Pt4lP44wUhSc9traxxBvXXmQblSA45ty15jbipa65I/DcWmczTfl8h1wt5bIgjPakmk4DRM7nT4jHxVOGr8v9cYWmtgS/CRP4T8RjMfh7IWmw2l4A5xxcSPVpvAwGOAYNcrU5xGdN2OwA/vxKNtb2H/AC/zgtLPTKbUCDi/Pq1PGDsTXW1jWy4kADWx/wBqeXPOTQN7jj3CfEIW2XEFxLjtOQ7BkPFEq8pPsizVw519wcDENBY+QDmTo5mBhqhaxam+18j/ACRAI2lTNukG0N3/ACO8lQtLd/yO+1aSEJKozYSLW3afld5cSr9Kbv8Ald9qZMIwos/pTdp+V/2neoLU3afld5dqepxxnwVIkWtu0/K7y4hT0tu0/K7yTuOO76q1JmNqbtPyu8t+3Up6W3afldr+G/astvszzUBbfuwBovuxjJMa8AJjas1SzVJwFbXjzrdbp1d2vAJDfaLVokNdDtUtdGr2fpuWLnqvXZv0XbvY2T3hVzFQhwiqJH9xmsjAHVr24Sjp0qoc4kVTBMDnGwbwjXEQcROAwSg1a1STD2xJjRdMTl0Nm7VmVt9LZt/S79gueLLUxkVtZ/qt9YAR8BJnaVdKlVGNypjhBqNMTm4dhG3WUjG8Wtu09ztvYrFrbt/S7fuXPZSqg5VcIONRkG6DA+OajKVUno1QMP8AsbENbgDnntCg6ItbNp+V3l9N6jrU3b9HeW9cxtCqGgRVMRnUbMNM5ju1YLTZ7M5wxNVkGILpmMZBGesIJlptDSxwBOLT6rtYw1LSAmFvHHwCq7x3q1YBgz7fJGVKbePgEwtZd9r6z2otMhLjxHYqRBRKRtcyckxtYwoosOgg/HtUFRRRRQVFZeoohJzuMbp8PNRtQknjYoopLvq7yiikK8qvKKKKXlV5RRQVKtpUUUlgqXlFFFLykqKISXlJUUUl3lCVFFJRcrJUUSEvKpUUUULlUqKKSSrlRRQUSoFFFJFJVKKSSoSoopJKq8oopKa7PjUEFV+KtRIHTcoooov/2Q==">
            <a:extLst>
              <a:ext uri="{FF2B5EF4-FFF2-40B4-BE49-F238E27FC236}">
                <a16:creationId xmlns:a16="http://schemas.microsoft.com/office/drawing/2014/main" id="{7A34EDAA-64C3-40AA-9014-919E29B7F663}"/>
              </a:ext>
            </a:extLst>
          </p:cNvPr>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pic>
        <p:nvPicPr>
          <p:cNvPr id="12292" name="Picture 13" descr="http://www.ycwb.com/ePaper/ycwb/res/1/1/2010-07/13/A03/res11_attpic_brief.jpg">
            <a:extLst>
              <a:ext uri="{FF2B5EF4-FFF2-40B4-BE49-F238E27FC236}">
                <a16:creationId xmlns:a16="http://schemas.microsoft.com/office/drawing/2014/main" id="{E9E8A863-859A-49A3-B45B-82A66D055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22338"/>
            <a:ext cx="4419600" cy="539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4658F0B-4675-4676-9AE7-A8F2549CE740}"/>
              </a:ext>
            </a:extLst>
          </p:cNvPr>
          <p:cNvSpPr>
            <a:spLocks noGrp="1" noChangeArrowheads="1"/>
          </p:cNvSpPr>
          <p:nvPr>
            <p:ph type="title"/>
          </p:nvPr>
        </p:nvSpPr>
        <p:spPr/>
        <p:txBody>
          <a:bodyPr/>
          <a:lstStyle/>
          <a:p>
            <a:pPr>
              <a:defRPr/>
            </a:pPr>
            <a:r>
              <a:rPr lang="en-US" altLang="zh-CN">
                <a:ea typeface="宋体" charset="-122"/>
              </a:rPr>
              <a:t>Database Architecture</a:t>
            </a:r>
          </a:p>
        </p:txBody>
      </p:sp>
      <p:sp>
        <p:nvSpPr>
          <p:cNvPr id="91139" name="Rectangle 3">
            <a:extLst>
              <a:ext uri="{FF2B5EF4-FFF2-40B4-BE49-F238E27FC236}">
                <a16:creationId xmlns:a16="http://schemas.microsoft.com/office/drawing/2014/main" id="{216A20D3-14FC-400F-BC8D-930DBCEACBF8}"/>
              </a:ext>
            </a:extLst>
          </p:cNvPr>
          <p:cNvSpPr>
            <a:spLocks noGrp="1" noChangeArrowheads="1"/>
          </p:cNvSpPr>
          <p:nvPr>
            <p:ph idx="1"/>
          </p:nvPr>
        </p:nvSpPr>
        <p:spPr/>
        <p:txBody>
          <a:bodyPr/>
          <a:lstStyle/>
          <a:p>
            <a:pPr>
              <a:buFont typeface="Monotype Sorts" charset="2"/>
              <a:buNone/>
            </a:pPr>
            <a:r>
              <a:rPr lang="en-US" altLang="zh-CN" dirty="0">
                <a:ea typeface="宋体" panose="02010600030101010101" pitchFamily="2" charset="-122"/>
              </a:rPr>
              <a:t>	The architecture of a database systems is greatly influenced by the underlying computer system on which the database is running:</a:t>
            </a:r>
          </a:p>
          <a:p>
            <a:r>
              <a:rPr lang="en-US" altLang="zh-CN" dirty="0">
                <a:ea typeface="宋体" panose="02010600030101010101" pitchFamily="2" charset="-122"/>
              </a:rPr>
              <a:t>Centralized</a:t>
            </a:r>
          </a:p>
          <a:p>
            <a:r>
              <a:rPr lang="en-US" altLang="zh-CN" dirty="0">
                <a:ea typeface="宋体" panose="02010600030101010101" pitchFamily="2" charset="-122"/>
              </a:rPr>
              <a:t>Client-server</a:t>
            </a:r>
          </a:p>
          <a:p>
            <a:r>
              <a:rPr lang="en-US" altLang="zh-CN" dirty="0">
                <a:ea typeface="宋体" panose="02010600030101010101" pitchFamily="2" charset="-122"/>
              </a:rPr>
              <a:t>Parallel (multi-processor)</a:t>
            </a:r>
          </a:p>
          <a:p>
            <a:r>
              <a:rPr lang="en-US" altLang="zh-CN" dirty="0">
                <a:ea typeface="宋体" panose="02010600030101010101" pitchFamily="2" charset="-122"/>
              </a:rPr>
              <a:t>Distributed</a:t>
            </a:r>
            <a:r>
              <a:rPr lang="en-US" altLang="zh-CN" dirty="0">
                <a:ea typeface="宋体" panose="02010600030101010101" pitchFamily="2" charset="-122"/>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spd="slow" p14:dur="2000" advTm="57539"/>
    </mc:Choice>
    <mc:Fallback xmlns="">
      <p:transition spd="slow" advTm="57539"/>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0AFBB-0F31-4059-834F-DE7E879285E7}"/>
              </a:ext>
            </a:extLst>
          </p:cNvPr>
          <p:cNvSpPr>
            <a:spLocks noGrp="1"/>
          </p:cNvSpPr>
          <p:nvPr>
            <p:ph type="title"/>
          </p:nvPr>
        </p:nvSpPr>
        <p:spPr>
          <a:xfrm>
            <a:off x="228600" y="1987550"/>
            <a:ext cx="8616950" cy="1724025"/>
          </a:xfrm>
        </p:spPr>
        <p:txBody>
          <a:bodyPr>
            <a:normAutofit fontScale="90000"/>
          </a:bodyPr>
          <a:lstStyle/>
          <a:p>
            <a:pPr>
              <a:defRPr/>
            </a:pPr>
            <a:r>
              <a:rPr lang="en-US" altLang="zh-CN" sz="5400" dirty="0">
                <a:ea typeface="宋体" pitchFamily="2" charset="-122"/>
              </a:rPr>
              <a:t>Database Users and Administrators</a:t>
            </a:r>
          </a:p>
        </p:txBody>
      </p:sp>
    </p:spTree>
  </p:cSld>
  <p:clrMapOvr>
    <a:masterClrMapping/>
  </p:clrMapOvr>
  <mc:AlternateContent xmlns:mc="http://schemas.openxmlformats.org/markup-compatibility/2006" xmlns:p14="http://schemas.microsoft.com/office/powerpoint/2010/main">
    <mc:Choice Requires="p14">
      <p:transition spd="slow" p14:dur="2000" advTm="17956"/>
    </mc:Choice>
    <mc:Fallback xmlns="">
      <p:transition spd="slow" advTm="17956"/>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0E26EB7-B44D-4554-AF8F-6393FB6C4368}"/>
              </a:ext>
            </a:extLst>
          </p:cNvPr>
          <p:cNvSpPr>
            <a:spLocks noGrp="1" noChangeArrowheads="1"/>
          </p:cNvSpPr>
          <p:nvPr>
            <p:ph type="title"/>
          </p:nvPr>
        </p:nvSpPr>
        <p:spPr/>
        <p:txBody>
          <a:bodyPr/>
          <a:lstStyle/>
          <a:p>
            <a:pPr>
              <a:defRPr/>
            </a:pPr>
            <a:r>
              <a:rPr lang="en-US" altLang="zh-CN">
                <a:ea typeface="宋体" charset="-122"/>
              </a:rPr>
              <a:t>Database Users</a:t>
            </a:r>
          </a:p>
        </p:txBody>
      </p:sp>
      <p:sp>
        <p:nvSpPr>
          <p:cNvPr id="28675" name="Rectangle 3">
            <a:extLst>
              <a:ext uri="{FF2B5EF4-FFF2-40B4-BE49-F238E27FC236}">
                <a16:creationId xmlns:a16="http://schemas.microsoft.com/office/drawing/2014/main" id="{F4F87530-111E-4425-8D99-A63C81733962}"/>
              </a:ext>
            </a:extLst>
          </p:cNvPr>
          <p:cNvSpPr>
            <a:spLocks noGrp="1" noChangeArrowheads="1"/>
          </p:cNvSpPr>
          <p:nvPr>
            <p:ph idx="1"/>
          </p:nvPr>
        </p:nvSpPr>
        <p:spPr/>
        <p:txBody>
          <a:bodyPr>
            <a:normAutofit lnSpcReduction="10000"/>
          </a:bodyPr>
          <a:lstStyle/>
          <a:p>
            <a:pPr>
              <a:buFont typeface="Monotype Sorts" pitchFamily="2" charset="2"/>
              <a:buNone/>
              <a:defRPr/>
            </a:pPr>
            <a:r>
              <a:rPr lang="en-US" altLang="zh-CN" sz="2400" b="1">
                <a:solidFill>
                  <a:schemeClr val="tx2"/>
                </a:solidFill>
                <a:ea typeface="宋体" pitchFamily="2" charset="-122"/>
              </a:rPr>
              <a:t>	Users </a:t>
            </a:r>
            <a:r>
              <a:rPr lang="en-US" altLang="zh-CN" sz="2400">
                <a:ea typeface="宋体" pitchFamily="2" charset="-122"/>
              </a:rPr>
              <a:t>are differentiated by the way they expect to interact with the system</a:t>
            </a:r>
          </a:p>
          <a:p>
            <a:pPr>
              <a:buFont typeface="Monotype Sorts" pitchFamily="2" charset="2"/>
              <a:buChar char="n"/>
              <a:defRPr/>
            </a:pPr>
            <a:r>
              <a:rPr lang="en-US" altLang="zh-CN" sz="2400" b="1">
                <a:solidFill>
                  <a:schemeClr val="tx2"/>
                </a:solidFill>
                <a:ea typeface="宋体" pitchFamily="2" charset="-122"/>
              </a:rPr>
              <a:t>Application programmers</a:t>
            </a:r>
            <a:r>
              <a:rPr lang="en-US" altLang="zh-CN" sz="2400">
                <a:ea typeface="宋体" pitchFamily="2" charset="-122"/>
              </a:rPr>
              <a:t> – interact with system through DML calls</a:t>
            </a:r>
          </a:p>
          <a:p>
            <a:pPr>
              <a:buFont typeface="Monotype Sorts" pitchFamily="2" charset="2"/>
              <a:buChar char="n"/>
              <a:defRPr/>
            </a:pPr>
            <a:r>
              <a:rPr lang="en-US" altLang="zh-CN" sz="2400" b="1">
                <a:solidFill>
                  <a:schemeClr val="tx2"/>
                </a:solidFill>
                <a:ea typeface="宋体" pitchFamily="2" charset="-122"/>
              </a:rPr>
              <a:t>Sophisticated users</a:t>
            </a:r>
            <a:r>
              <a:rPr lang="en-US" altLang="zh-CN" sz="2400">
                <a:ea typeface="宋体" pitchFamily="2" charset="-122"/>
              </a:rPr>
              <a:t> – form requests in a database query language</a:t>
            </a:r>
          </a:p>
          <a:p>
            <a:pPr>
              <a:buFont typeface="Monotype Sorts" pitchFamily="2" charset="2"/>
              <a:buChar char="n"/>
              <a:defRPr/>
            </a:pPr>
            <a:r>
              <a:rPr lang="en-US" altLang="zh-CN" sz="2400" b="1">
                <a:solidFill>
                  <a:schemeClr val="tx2"/>
                </a:solidFill>
                <a:ea typeface="宋体" pitchFamily="2" charset="-122"/>
              </a:rPr>
              <a:t>Specialized users</a:t>
            </a:r>
            <a:r>
              <a:rPr lang="en-US" altLang="zh-CN" sz="2400">
                <a:ea typeface="宋体" pitchFamily="2" charset="-122"/>
              </a:rPr>
              <a:t> – write specialized database applications that do not fit into the traditional data processing framework</a:t>
            </a:r>
          </a:p>
          <a:p>
            <a:pPr>
              <a:buFont typeface="Monotype Sorts" pitchFamily="2" charset="2"/>
              <a:buChar char="n"/>
              <a:defRPr/>
            </a:pPr>
            <a:r>
              <a:rPr lang="en-US" altLang="zh-CN" sz="2400" b="1">
                <a:solidFill>
                  <a:schemeClr val="tx2"/>
                </a:solidFill>
                <a:ea typeface="宋体" pitchFamily="2" charset="-122"/>
              </a:rPr>
              <a:t>Naïve users</a:t>
            </a:r>
            <a:r>
              <a:rPr lang="en-US" altLang="zh-CN" sz="2400">
                <a:ea typeface="宋体" pitchFamily="2" charset="-122"/>
              </a:rPr>
              <a:t> – invoke one of the permanent application programs that have been written previously</a:t>
            </a:r>
          </a:p>
          <a:p>
            <a:pPr lvl="1">
              <a:buFont typeface="Monotype Sorts" pitchFamily="2" charset="2"/>
              <a:buChar char="l"/>
              <a:defRPr/>
            </a:pPr>
            <a:r>
              <a:rPr lang="en-US" altLang="zh-CN" sz="2000">
                <a:ea typeface="宋体" pitchFamily="2" charset="-122"/>
              </a:rPr>
              <a:t>Examples, people accessing database over the web, bank tellers, clerical staff</a:t>
            </a:r>
          </a:p>
        </p:txBody>
      </p:sp>
    </p:spTree>
  </p:cSld>
  <p:clrMapOvr>
    <a:masterClrMapping/>
  </p:clrMapOvr>
  <mc:AlternateContent xmlns:mc="http://schemas.openxmlformats.org/markup-compatibility/2006" xmlns:p14="http://schemas.microsoft.com/office/powerpoint/2010/main">
    <mc:Choice Requires="p14">
      <p:transition spd="slow" p14:dur="2000" advTm="139671"/>
    </mc:Choice>
    <mc:Fallback xmlns="">
      <p:transition spd="slow" advTm="139671"/>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F8EC207-CA01-4B75-8ABE-6F9A8B006738}"/>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ea typeface="宋体" panose="02010600030101010101" pitchFamily="2" charset="-122"/>
              </a:rPr>
              <a:t>Database Users and Administrators</a:t>
            </a:r>
          </a:p>
        </p:txBody>
      </p:sp>
      <p:sp>
        <p:nvSpPr>
          <p:cNvPr id="94211" name="Text Box 7">
            <a:extLst>
              <a:ext uri="{FF2B5EF4-FFF2-40B4-BE49-F238E27FC236}">
                <a16:creationId xmlns:a16="http://schemas.microsoft.com/office/drawing/2014/main" id="{C1138B88-58A0-4B83-A381-2187A7954373}"/>
              </a:ext>
            </a:extLst>
          </p:cNvPr>
          <p:cNvSpPr txBox="1">
            <a:spLocks noChangeArrowheads="1"/>
          </p:cNvSpPr>
          <p:nvPr/>
        </p:nvSpPr>
        <p:spPr bwMode="auto">
          <a:xfrm>
            <a:off x="3729038" y="4510088"/>
            <a:ext cx="171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400" b="1">
                <a:solidFill>
                  <a:srgbClr val="000099"/>
                </a:solidFill>
                <a:ea typeface="ＭＳ Ｐゴシック" panose="020B0600070205080204" pitchFamily="34" charset="-128"/>
              </a:rPr>
              <a:t>Database</a:t>
            </a:r>
          </a:p>
        </p:txBody>
      </p:sp>
      <p:pic>
        <p:nvPicPr>
          <p:cNvPr id="94212" name="Picture 9" descr="1">
            <a:extLst>
              <a:ext uri="{FF2B5EF4-FFF2-40B4-BE49-F238E27FC236}">
                <a16:creationId xmlns:a16="http://schemas.microsoft.com/office/drawing/2014/main" id="{6CA59898-9B0A-470C-8636-5ED84DE2D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693863"/>
            <a:ext cx="591661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7C3B-9B82-4680-9C3F-7285424A2745}"/>
              </a:ext>
            </a:extLst>
          </p:cNvPr>
          <p:cNvSpPr>
            <a:spLocks noGrp="1"/>
          </p:cNvSpPr>
          <p:nvPr>
            <p:ph type="title"/>
          </p:nvPr>
        </p:nvSpPr>
        <p:spPr>
          <a:xfrm>
            <a:off x="228600" y="1987550"/>
            <a:ext cx="8616950" cy="1724025"/>
          </a:xfrm>
        </p:spPr>
        <p:txBody>
          <a:bodyPr/>
          <a:lstStyle/>
          <a:p>
            <a:pPr>
              <a:defRPr/>
            </a:pPr>
            <a:r>
              <a:rPr lang="en-US" altLang="zh-CN" sz="5400" dirty="0">
                <a:ea typeface="宋体" pitchFamily="2" charset="-122"/>
              </a:rPr>
              <a:t>Overall Structure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4FFD86B-33AF-4BEE-BCD4-0BE95FCCACA8}"/>
              </a:ext>
            </a:extLst>
          </p:cNvPr>
          <p:cNvSpPr>
            <a:spLocks noGrp="1" noChangeArrowheads="1"/>
          </p:cNvSpPr>
          <p:nvPr>
            <p:ph type="title"/>
          </p:nvPr>
        </p:nvSpPr>
        <p:spPr/>
        <p:txBody>
          <a:bodyPr/>
          <a:lstStyle/>
          <a:p>
            <a:pPr>
              <a:defRPr/>
            </a:pPr>
            <a:r>
              <a:rPr lang="en-US" altLang="zh-CN" dirty="0">
                <a:ea typeface="宋体" charset="-122"/>
              </a:rPr>
              <a:t>Overall System Structure </a:t>
            </a:r>
          </a:p>
        </p:txBody>
      </p:sp>
      <p:grpSp>
        <p:nvGrpSpPr>
          <p:cNvPr id="97283" name="组合 1">
            <a:extLst>
              <a:ext uri="{FF2B5EF4-FFF2-40B4-BE49-F238E27FC236}">
                <a16:creationId xmlns:a16="http://schemas.microsoft.com/office/drawing/2014/main" id="{99FDF39E-A5CF-48CC-AA37-F12804724D87}"/>
              </a:ext>
            </a:extLst>
          </p:cNvPr>
          <p:cNvGrpSpPr>
            <a:grpSpLocks/>
          </p:cNvGrpSpPr>
          <p:nvPr/>
        </p:nvGrpSpPr>
        <p:grpSpPr bwMode="auto">
          <a:xfrm>
            <a:off x="360363" y="825500"/>
            <a:ext cx="8239125" cy="5522913"/>
            <a:chOff x="360954" y="825500"/>
            <a:chExt cx="8238534" cy="5522913"/>
          </a:xfrm>
        </p:grpSpPr>
        <p:sp>
          <p:nvSpPr>
            <p:cNvPr id="6" name="AutoShape 3">
              <a:extLst>
                <a:ext uri="{FF2B5EF4-FFF2-40B4-BE49-F238E27FC236}">
                  <a16:creationId xmlns:a16="http://schemas.microsoft.com/office/drawing/2014/main" id="{FCC0747B-ADDB-402E-A656-69D4292D5B2A}"/>
                </a:ext>
              </a:extLst>
            </p:cNvPr>
            <p:cNvSpPr>
              <a:spLocks noChangeArrowheads="1"/>
            </p:cNvSpPr>
            <p:nvPr/>
          </p:nvSpPr>
          <p:spPr bwMode="auto">
            <a:xfrm>
              <a:off x="1746742" y="5218113"/>
              <a:ext cx="6122549" cy="1101725"/>
            </a:xfrm>
            <a:prstGeom prst="can">
              <a:avLst>
                <a:gd name="adj" fmla="val 23699"/>
              </a:avLst>
            </a:prstGeom>
            <a:solidFill>
              <a:schemeClr val="accent5">
                <a:lumMod val="75000"/>
              </a:schemeClr>
            </a:solidFill>
            <a:ln w="12700" cap="sq">
              <a:noFill/>
              <a:round/>
              <a:headEnd type="none" w="sm" len="sm"/>
              <a:tailEnd type="none" w="sm" len="sm"/>
            </a:ln>
            <a:effectLst/>
          </p:spPr>
          <p:txBody>
            <a:bodyPr wrap="none" anchor="ctr"/>
            <a:lstStyle/>
            <a:p>
              <a:pPr>
                <a:defRPr/>
              </a:pPr>
              <a:endParaRPr lang="zh-CN" altLang="en-US" sz="1400">
                <a:latin typeface="+mn-lt"/>
                <a:ea typeface="宋体" pitchFamily="2" charset="-122"/>
              </a:endParaRPr>
            </a:p>
          </p:txBody>
        </p:sp>
        <p:sp>
          <p:nvSpPr>
            <p:cNvPr id="7" name="Rectangle 4">
              <a:extLst>
                <a:ext uri="{FF2B5EF4-FFF2-40B4-BE49-F238E27FC236}">
                  <a16:creationId xmlns:a16="http://schemas.microsoft.com/office/drawing/2014/main" id="{5AB6A3FC-1208-438C-8BBE-E1202C9B3E9D}"/>
                </a:ext>
              </a:extLst>
            </p:cNvPr>
            <p:cNvSpPr>
              <a:spLocks noChangeArrowheads="1"/>
            </p:cNvSpPr>
            <p:nvPr/>
          </p:nvSpPr>
          <p:spPr bwMode="auto">
            <a:xfrm>
              <a:off x="3614187" y="5649017"/>
              <a:ext cx="801917"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lIns="72000" tIns="72000" rIns="72000" bIns="72000" anchor="ctr" anchorCtr="1">
              <a:spAutoFit/>
              <a:flatTx/>
            </a:bodyPr>
            <a:lstStyle/>
            <a:p>
              <a:pPr algn="ctr">
                <a:defRPr/>
              </a:pPr>
              <a:r>
                <a:rPr lang="zh-CN" altLang="en-US" b="1">
                  <a:latin typeface="+mn-lt"/>
                  <a:ea typeface="宋体" pitchFamily="2" charset="-122"/>
                </a:rPr>
                <a:t>索引</a:t>
              </a:r>
            </a:p>
          </p:txBody>
        </p:sp>
        <p:sp>
          <p:nvSpPr>
            <p:cNvPr id="8" name="Rectangle 5">
              <a:extLst>
                <a:ext uri="{FF2B5EF4-FFF2-40B4-BE49-F238E27FC236}">
                  <a16:creationId xmlns:a16="http://schemas.microsoft.com/office/drawing/2014/main" id="{886AE2BE-1C32-4CA6-AA86-8060B1C3926B}"/>
                </a:ext>
              </a:extLst>
            </p:cNvPr>
            <p:cNvSpPr>
              <a:spLocks noChangeArrowheads="1"/>
            </p:cNvSpPr>
            <p:nvPr/>
          </p:nvSpPr>
          <p:spPr bwMode="auto">
            <a:xfrm>
              <a:off x="2139942" y="5638812"/>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数据文件</a:t>
              </a:r>
            </a:p>
          </p:txBody>
        </p:sp>
        <p:sp>
          <p:nvSpPr>
            <p:cNvPr id="9" name="Rectangle 6">
              <a:extLst>
                <a:ext uri="{FF2B5EF4-FFF2-40B4-BE49-F238E27FC236}">
                  <a16:creationId xmlns:a16="http://schemas.microsoft.com/office/drawing/2014/main" id="{16F6549A-0561-4992-9B93-46811594D8BF}"/>
                </a:ext>
              </a:extLst>
            </p:cNvPr>
            <p:cNvSpPr>
              <a:spLocks noChangeArrowheads="1"/>
            </p:cNvSpPr>
            <p:nvPr/>
          </p:nvSpPr>
          <p:spPr bwMode="auto">
            <a:xfrm>
              <a:off x="4896532" y="5628608"/>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统计数据</a:t>
              </a:r>
            </a:p>
          </p:txBody>
        </p:sp>
        <p:sp>
          <p:nvSpPr>
            <p:cNvPr id="10" name="Rectangle 7">
              <a:extLst>
                <a:ext uri="{FF2B5EF4-FFF2-40B4-BE49-F238E27FC236}">
                  <a16:creationId xmlns:a16="http://schemas.microsoft.com/office/drawing/2014/main" id="{F46FA334-4236-4917-9983-BF00CD5B89FE}"/>
                </a:ext>
              </a:extLst>
            </p:cNvPr>
            <p:cNvSpPr>
              <a:spLocks noChangeArrowheads="1"/>
            </p:cNvSpPr>
            <p:nvPr/>
          </p:nvSpPr>
          <p:spPr bwMode="auto">
            <a:xfrm>
              <a:off x="6345451" y="5628608"/>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数据字典</a:t>
              </a:r>
            </a:p>
          </p:txBody>
        </p:sp>
        <p:sp>
          <p:nvSpPr>
            <p:cNvPr id="11" name="Rectangle 8">
              <a:extLst>
                <a:ext uri="{FF2B5EF4-FFF2-40B4-BE49-F238E27FC236}">
                  <a16:creationId xmlns:a16="http://schemas.microsoft.com/office/drawing/2014/main" id="{1C3DFEED-04B9-45F5-937F-4A47CF5BDA97}"/>
                </a:ext>
              </a:extLst>
            </p:cNvPr>
            <p:cNvSpPr>
              <a:spLocks noChangeArrowheads="1"/>
            </p:cNvSpPr>
            <p:nvPr/>
          </p:nvSpPr>
          <p:spPr bwMode="auto">
            <a:xfrm>
              <a:off x="360954" y="2083759"/>
              <a:ext cx="8237878" cy="3061412"/>
            </a:xfrm>
            <a:prstGeom prst="rect">
              <a:avLst/>
            </a:prstGeom>
            <a:solidFill>
              <a:schemeClr val="bg1"/>
            </a:solidFill>
            <a:ln w="12700" cap="sq">
              <a:miter lim="800000"/>
              <a:headEnd type="none" w="sm" len="sm"/>
              <a:tailEnd type="none" w="sm" len="sm"/>
            </a:ln>
            <a:effectLst/>
            <a:scene3d>
              <a:camera prst="legacyObliqueTopRight"/>
              <a:lightRig rig="legacyFlat3" dir="b"/>
            </a:scene3d>
            <a:sp3d extrusionH="430200" prstMaterial="legacyMatte">
              <a:bevelT w="6350" h="6350" prst="angle"/>
              <a:bevelB w="6350" h="6350" prst="angle"/>
              <a:extrusionClr>
                <a:schemeClr val="bg1"/>
              </a:extrusionClr>
            </a:sp3d>
          </p:spPr>
          <p:txBody>
            <a:bodyPr wrap="none" anchor="ctr">
              <a:flatTx/>
            </a:bodyPr>
            <a:lstStyle/>
            <a:p>
              <a:pPr>
                <a:defRPr/>
              </a:pPr>
              <a:endParaRPr lang="zh-CN" altLang="en-US" sz="1400">
                <a:latin typeface="+mn-lt"/>
                <a:ea typeface="宋体" pitchFamily="2" charset="-122"/>
              </a:endParaRPr>
            </a:p>
          </p:txBody>
        </p:sp>
        <p:sp>
          <p:nvSpPr>
            <p:cNvPr id="12" name="Rectangle 9">
              <a:extLst>
                <a:ext uri="{FF2B5EF4-FFF2-40B4-BE49-F238E27FC236}">
                  <a16:creationId xmlns:a16="http://schemas.microsoft.com/office/drawing/2014/main" id="{9D33526F-5D31-4239-8502-E24E0B53CB67}"/>
                </a:ext>
              </a:extLst>
            </p:cNvPr>
            <p:cNvSpPr>
              <a:spLocks noChangeArrowheads="1"/>
            </p:cNvSpPr>
            <p:nvPr/>
          </p:nvSpPr>
          <p:spPr bwMode="auto">
            <a:xfrm>
              <a:off x="1018132" y="2266950"/>
              <a:ext cx="6778139" cy="1531938"/>
            </a:xfrm>
            <a:prstGeom prst="rect">
              <a:avLst/>
            </a:prstGeom>
            <a:solidFill>
              <a:schemeClr val="tx2">
                <a:lumMod val="40000"/>
                <a:lumOff val="60000"/>
              </a:schemeClr>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lumMod val="40000"/>
                  <a:lumOff val="60000"/>
                </a:schemeClr>
              </a:extrusionClr>
            </a:sp3d>
          </p:spPr>
          <p:txBody>
            <a:bodyPr wrap="none" anchor="ctr">
              <a:flatTx/>
            </a:bodyPr>
            <a:lstStyle/>
            <a:p>
              <a:pPr>
                <a:defRPr/>
              </a:pPr>
              <a:endParaRPr lang="zh-CN" altLang="en-US" sz="1400">
                <a:latin typeface="+mn-lt"/>
                <a:ea typeface="宋体" pitchFamily="2" charset="-122"/>
              </a:endParaRPr>
            </a:p>
          </p:txBody>
        </p:sp>
        <p:sp>
          <p:nvSpPr>
            <p:cNvPr id="13" name="Rectangle 10">
              <a:extLst>
                <a:ext uri="{FF2B5EF4-FFF2-40B4-BE49-F238E27FC236}">
                  <a16:creationId xmlns:a16="http://schemas.microsoft.com/office/drawing/2014/main" id="{A1EB991D-BCD5-4349-A846-20C67652B9C3}"/>
                </a:ext>
              </a:extLst>
            </p:cNvPr>
            <p:cNvSpPr>
              <a:spLocks noChangeArrowheads="1"/>
            </p:cNvSpPr>
            <p:nvPr/>
          </p:nvSpPr>
          <p:spPr bwMode="auto">
            <a:xfrm>
              <a:off x="1018132" y="3981450"/>
              <a:ext cx="6778139" cy="1101725"/>
            </a:xfrm>
            <a:prstGeom prst="rect">
              <a:avLst/>
            </a:prstGeom>
            <a:solidFill>
              <a:srgbClr val="FF99FF"/>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FF"/>
              </a:extrusionClr>
            </a:sp3d>
          </p:spPr>
          <p:txBody>
            <a:bodyPr wrap="none" anchor="ctr">
              <a:flatTx/>
            </a:bodyPr>
            <a:lstStyle/>
            <a:p>
              <a:pPr>
                <a:defRPr/>
              </a:pPr>
              <a:endParaRPr lang="zh-CN" altLang="en-US" sz="1400">
                <a:latin typeface="+mn-lt"/>
                <a:ea typeface="宋体" pitchFamily="2" charset="-122"/>
              </a:endParaRPr>
            </a:p>
          </p:txBody>
        </p:sp>
        <p:sp>
          <p:nvSpPr>
            <p:cNvPr id="14" name="Rectangle 11">
              <a:extLst>
                <a:ext uri="{FF2B5EF4-FFF2-40B4-BE49-F238E27FC236}">
                  <a16:creationId xmlns:a16="http://schemas.microsoft.com/office/drawing/2014/main" id="{52545C5A-35D9-4217-9FF9-EA893E092678}"/>
                </a:ext>
              </a:extLst>
            </p:cNvPr>
            <p:cNvSpPr>
              <a:spLocks noChangeArrowheads="1"/>
            </p:cNvSpPr>
            <p:nvPr/>
          </p:nvSpPr>
          <p:spPr bwMode="auto">
            <a:xfrm>
              <a:off x="1623440" y="4097902"/>
              <a:ext cx="1179343"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事务管理器</a:t>
              </a:r>
            </a:p>
          </p:txBody>
        </p:sp>
        <p:sp>
          <p:nvSpPr>
            <p:cNvPr id="15" name="Rectangle 12">
              <a:extLst>
                <a:ext uri="{FF2B5EF4-FFF2-40B4-BE49-F238E27FC236}">
                  <a16:creationId xmlns:a16="http://schemas.microsoft.com/office/drawing/2014/main" id="{FB514EA8-A264-445C-921E-EE5F676966F5}"/>
                </a:ext>
              </a:extLst>
            </p:cNvPr>
            <p:cNvSpPr>
              <a:spLocks noChangeArrowheads="1"/>
            </p:cNvSpPr>
            <p:nvPr/>
          </p:nvSpPr>
          <p:spPr bwMode="auto">
            <a:xfrm>
              <a:off x="1272224" y="2372015"/>
              <a:ext cx="1020622" cy="637849"/>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lIns="72000" tIns="72000" rIns="72000" bIns="72000" anchor="ctr" anchorCtr="1">
              <a:spAutoFit/>
              <a:flatTx/>
            </a:bodyPr>
            <a:lstStyle/>
            <a:p>
              <a:pPr algn="ctr">
                <a:defRPr/>
              </a:pPr>
              <a:r>
                <a:rPr lang="zh-CN" altLang="en-US" b="1">
                  <a:latin typeface="+mn-lt"/>
                  <a:ea typeface="宋体" pitchFamily="2" charset="-122"/>
                </a:rPr>
                <a:t>应用程序</a:t>
              </a:r>
            </a:p>
            <a:p>
              <a:pPr algn="ctr">
                <a:defRPr/>
              </a:pPr>
              <a:r>
                <a:rPr lang="zh-CN" altLang="en-US" b="1">
                  <a:latin typeface="+mn-lt"/>
                  <a:ea typeface="宋体" pitchFamily="2" charset="-122"/>
                </a:rPr>
                <a:t>目标代码</a:t>
              </a:r>
            </a:p>
          </p:txBody>
        </p:sp>
        <p:sp>
          <p:nvSpPr>
            <p:cNvPr id="16" name="Rectangle 13">
              <a:extLst>
                <a:ext uri="{FF2B5EF4-FFF2-40B4-BE49-F238E27FC236}">
                  <a16:creationId xmlns:a16="http://schemas.microsoft.com/office/drawing/2014/main" id="{B6278D62-5F9C-4BB7-954E-E22E02004408}"/>
                </a:ext>
              </a:extLst>
            </p:cNvPr>
            <p:cNvSpPr>
              <a:spLocks noChangeArrowheads="1"/>
            </p:cNvSpPr>
            <p:nvPr/>
          </p:nvSpPr>
          <p:spPr bwMode="auto">
            <a:xfrm>
              <a:off x="2620479" y="2372015"/>
              <a:ext cx="1209800" cy="637849"/>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dirty="0">
                  <a:latin typeface="+mn-lt"/>
                  <a:ea typeface="宋体" pitchFamily="2" charset="-122"/>
                </a:rPr>
                <a:t>嵌入式</a:t>
              </a:r>
              <a:r>
                <a:rPr lang="en-US" altLang="zh-CN" b="1" dirty="0">
                  <a:latin typeface="+mn-lt"/>
                  <a:ea typeface="宋体" pitchFamily="2" charset="-122"/>
                </a:rPr>
                <a:t>DML</a:t>
              </a:r>
            </a:p>
            <a:p>
              <a:pPr algn="ctr">
                <a:defRPr/>
              </a:pPr>
              <a:r>
                <a:rPr lang="zh-CN" altLang="en-US" b="1" dirty="0">
                  <a:latin typeface="+mn-lt"/>
                  <a:ea typeface="宋体" pitchFamily="2" charset="-122"/>
                </a:rPr>
                <a:t>预编译器</a:t>
              </a:r>
            </a:p>
          </p:txBody>
        </p:sp>
        <p:sp>
          <p:nvSpPr>
            <p:cNvPr id="17" name="Rectangle 14">
              <a:extLst>
                <a:ext uri="{FF2B5EF4-FFF2-40B4-BE49-F238E27FC236}">
                  <a16:creationId xmlns:a16="http://schemas.microsoft.com/office/drawing/2014/main" id="{47CAAEAF-46B4-4775-B7BC-0441B109E209}"/>
                </a:ext>
              </a:extLst>
            </p:cNvPr>
            <p:cNvSpPr>
              <a:spLocks noChangeArrowheads="1"/>
            </p:cNvSpPr>
            <p:nvPr/>
          </p:nvSpPr>
          <p:spPr bwMode="auto">
            <a:xfrm>
              <a:off x="4322550" y="2382220"/>
              <a:ext cx="765769" cy="637849"/>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en-US" altLang="zh-CN" b="1">
                  <a:latin typeface="+mn-lt"/>
                  <a:ea typeface="宋体" pitchFamily="2" charset="-122"/>
                </a:rPr>
                <a:t>DML</a:t>
              </a:r>
            </a:p>
            <a:p>
              <a:pPr algn="ctr">
                <a:defRPr/>
              </a:pPr>
              <a:r>
                <a:rPr lang="zh-CN" altLang="en-US" b="1">
                  <a:latin typeface="+mn-lt"/>
                  <a:ea typeface="宋体" pitchFamily="2" charset="-122"/>
                </a:rPr>
                <a:t>编译器</a:t>
              </a:r>
            </a:p>
          </p:txBody>
        </p:sp>
        <p:sp>
          <p:nvSpPr>
            <p:cNvPr id="18" name="Rectangle 15">
              <a:extLst>
                <a:ext uri="{FF2B5EF4-FFF2-40B4-BE49-F238E27FC236}">
                  <a16:creationId xmlns:a16="http://schemas.microsoft.com/office/drawing/2014/main" id="{5C4D7237-5D4F-4CB2-8519-E1E25539BBBC}"/>
                </a:ext>
              </a:extLst>
            </p:cNvPr>
            <p:cNvSpPr>
              <a:spLocks noChangeArrowheads="1"/>
            </p:cNvSpPr>
            <p:nvPr/>
          </p:nvSpPr>
          <p:spPr bwMode="auto">
            <a:xfrm>
              <a:off x="5950685" y="2382220"/>
              <a:ext cx="765769" cy="637849"/>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en-US" altLang="zh-CN" b="1">
                  <a:latin typeface="+mn-lt"/>
                  <a:ea typeface="宋体" pitchFamily="2" charset="-122"/>
                </a:rPr>
                <a:t>DDL</a:t>
              </a:r>
            </a:p>
            <a:p>
              <a:pPr algn="ctr">
                <a:defRPr/>
              </a:pPr>
              <a:r>
                <a:rPr lang="zh-CN" altLang="en-US" b="1">
                  <a:latin typeface="+mn-lt"/>
                  <a:ea typeface="宋体" pitchFamily="2" charset="-122"/>
                </a:rPr>
                <a:t>解释器</a:t>
              </a:r>
            </a:p>
          </p:txBody>
        </p:sp>
        <p:sp>
          <p:nvSpPr>
            <p:cNvPr id="19" name="Rectangle 16">
              <a:extLst>
                <a:ext uri="{FF2B5EF4-FFF2-40B4-BE49-F238E27FC236}">
                  <a16:creationId xmlns:a16="http://schemas.microsoft.com/office/drawing/2014/main" id="{E8ABDC6C-53B6-46E7-91EF-D443583DECEF}"/>
                </a:ext>
              </a:extLst>
            </p:cNvPr>
            <p:cNvSpPr>
              <a:spLocks noChangeArrowheads="1"/>
            </p:cNvSpPr>
            <p:nvPr/>
          </p:nvSpPr>
          <p:spPr bwMode="auto">
            <a:xfrm>
              <a:off x="2516367" y="3336376"/>
              <a:ext cx="1386131"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查询计算引擎</a:t>
              </a:r>
            </a:p>
          </p:txBody>
        </p:sp>
        <p:sp>
          <p:nvSpPr>
            <p:cNvPr id="20" name="Rectangle 17">
              <a:extLst>
                <a:ext uri="{FF2B5EF4-FFF2-40B4-BE49-F238E27FC236}">
                  <a16:creationId xmlns:a16="http://schemas.microsoft.com/office/drawing/2014/main" id="{62073511-58A9-4E86-8C67-C90094B6F032}"/>
                </a:ext>
              </a:extLst>
            </p:cNvPr>
            <p:cNvSpPr>
              <a:spLocks noChangeArrowheads="1"/>
            </p:cNvSpPr>
            <p:nvPr/>
          </p:nvSpPr>
          <p:spPr bwMode="auto">
            <a:xfrm>
              <a:off x="1278792" y="1577340"/>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应用界面</a:t>
              </a:r>
            </a:p>
          </p:txBody>
        </p:sp>
        <p:sp>
          <p:nvSpPr>
            <p:cNvPr id="21" name="Rectangle 18">
              <a:extLst>
                <a:ext uri="{FF2B5EF4-FFF2-40B4-BE49-F238E27FC236}">
                  <a16:creationId xmlns:a16="http://schemas.microsoft.com/office/drawing/2014/main" id="{BC14B864-5902-43DE-972C-FD2850C3E072}"/>
                </a:ext>
              </a:extLst>
            </p:cNvPr>
            <p:cNvSpPr>
              <a:spLocks noChangeArrowheads="1"/>
            </p:cNvSpPr>
            <p:nvPr/>
          </p:nvSpPr>
          <p:spPr bwMode="auto">
            <a:xfrm>
              <a:off x="2748974" y="1577340"/>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应用程序</a:t>
              </a:r>
            </a:p>
          </p:txBody>
        </p:sp>
        <p:sp>
          <p:nvSpPr>
            <p:cNvPr id="22" name="Rectangle 19">
              <a:extLst>
                <a:ext uri="{FF2B5EF4-FFF2-40B4-BE49-F238E27FC236}">
                  <a16:creationId xmlns:a16="http://schemas.microsoft.com/office/drawing/2014/main" id="{7F6D917B-B4AB-47EE-B7A9-E3B76768E112}"/>
                </a:ext>
              </a:extLst>
            </p:cNvPr>
            <p:cNvSpPr>
              <a:spLocks noChangeArrowheads="1"/>
            </p:cNvSpPr>
            <p:nvPr/>
          </p:nvSpPr>
          <p:spPr bwMode="auto">
            <a:xfrm>
              <a:off x="4485936" y="1577340"/>
              <a:ext cx="558981"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查询</a:t>
              </a:r>
            </a:p>
          </p:txBody>
        </p:sp>
        <p:sp>
          <p:nvSpPr>
            <p:cNvPr id="23" name="Rectangle 20">
              <a:extLst>
                <a:ext uri="{FF2B5EF4-FFF2-40B4-BE49-F238E27FC236}">
                  <a16:creationId xmlns:a16="http://schemas.microsoft.com/office/drawing/2014/main" id="{DDA4153F-B495-4285-AC90-E4ACB78C0D76}"/>
                </a:ext>
              </a:extLst>
            </p:cNvPr>
            <p:cNvSpPr>
              <a:spLocks noChangeArrowheads="1"/>
            </p:cNvSpPr>
            <p:nvPr/>
          </p:nvSpPr>
          <p:spPr bwMode="auto">
            <a:xfrm>
              <a:off x="5778829" y="1587544"/>
              <a:ext cx="1179343"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数据库模式</a:t>
              </a:r>
            </a:p>
          </p:txBody>
        </p:sp>
        <p:sp>
          <p:nvSpPr>
            <p:cNvPr id="24" name="Rectangle 21">
              <a:extLst>
                <a:ext uri="{FF2B5EF4-FFF2-40B4-BE49-F238E27FC236}">
                  <a16:creationId xmlns:a16="http://schemas.microsoft.com/office/drawing/2014/main" id="{62D806DD-CDEB-42A3-886C-81CAE3284254}"/>
                </a:ext>
              </a:extLst>
            </p:cNvPr>
            <p:cNvSpPr>
              <a:spLocks noChangeArrowheads="1"/>
            </p:cNvSpPr>
            <p:nvPr/>
          </p:nvSpPr>
          <p:spPr bwMode="auto">
            <a:xfrm>
              <a:off x="945112" y="920750"/>
              <a:ext cx="7435317" cy="488950"/>
            </a:xfrm>
            <a:prstGeom prst="rect">
              <a:avLst/>
            </a:prstGeom>
            <a:solidFill>
              <a:srgbClr val="92D050"/>
            </a:solidFill>
            <a:ln w="12700" cap="sq">
              <a:miter lim="800000"/>
              <a:headEnd type="none" w="sm" len="sm"/>
              <a:tailEnd type="none" w="sm" len="sm"/>
            </a:ln>
            <a:effectLst/>
            <a:scene3d>
              <a:camera prst="legacyObliqueTopRight"/>
              <a:lightRig rig="legacyFlat3" dir="l"/>
            </a:scene3d>
            <a:sp3d extrusionH="430200" prstMaterial="legacyMatte">
              <a:bevelT w="13500" h="13500" prst="angle"/>
              <a:bevelB w="13500" h="13500" prst="angle"/>
              <a:extrusionClr>
                <a:srgbClr val="92D050"/>
              </a:extrusionClr>
            </a:sp3d>
          </p:spPr>
          <p:txBody>
            <a:bodyPr wrap="none" anchor="ctr">
              <a:flatTx/>
            </a:bodyPr>
            <a:lstStyle/>
            <a:p>
              <a:pPr>
                <a:defRPr/>
              </a:pPr>
              <a:endParaRPr lang="zh-CN" altLang="en-US" sz="1400">
                <a:latin typeface="+mn-lt"/>
                <a:ea typeface="宋体" pitchFamily="2" charset="-122"/>
              </a:endParaRPr>
            </a:p>
          </p:txBody>
        </p:sp>
        <p:sp>
          <p:nvSpPr>
            <p:cNvPr id="25" name="Rectangle 22">
              <a:extLst>
                <a:ext uri="{FF2B5EF4-FFF2-40B4-BE49-F238E27FC236}">
                  <a16:creationId xmlns:a16="http://schemas.microsoft.com/office/drawing/2014/main" id="{96C80BDB-3673-4FE6-9BDD-A8F60266CD42}"/>
                </a:ext>
              </a:extLst>
            </p:cNvPr>
            <p:cNvSpPr>
              <a:spLocks noChangeArrowheads="1"/>
            </p:cNvSpPr>
            <p:nvPr/>
          </p:nvSpPr>
          <p:spPr bwMode="auto">
            <a:xfrm>
              <a:off x="1303093" y="1026286"/>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dirty="0">
                  <a:latin typeface="+mn-lt"/>
                  <a:ea typeface="宋体" pitchFamily="2" charset="-122"/>
                </a:rPr>
                <a:t>初级用户</a:t>
              </a:r>
            </a:p>
          </p:txBody>
        </p:sp>
        <p:sp>
          <p:nvSpPr>
            <p:cNvPr id="26" name="Rectangle 23">
              <a:extLst>
                <a:ext uri="{FF2B5EF4-FFF2-40B4-BE49-F238E27FC236}">
                  <a16:creationId xmlns:a16="http://schemas.microsoft.com/office/drawing/2014/main" id="{6BF9BB40-3272-4A80-B190-0FA182084B85}"/>
                </a:ext>
              </a:extLst>
            </p:cNvPr>
            <p:cNvSpPr>
              <a:spLocks noChangeArrowheads="1"/>
            </p:cNvSpPr>
            <p:nvPr/>
          </p:nvSpPr>
          <p:spPr bwMode="auto">
            <a:xfrm>
              <a:off x="2601419" y="1026286"/>
              <a:ext cx="1386131"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dirty="0">
                  <a:latin typeface="+mn-lt"/>
                  <a:ea typeface="宋体" pitchFamily="2" charset="-122"/>
                </a:rPr>
                <a:t>程序设计人员</a:t>
              </a:r>
            </a:p>
          </p:txBody>
        </p:sp>
        <p:sp>
          <p:nvSpPr>
            <p:cNvPr id="27" name="Rectangle 24">
              <a:extLst>
                <a:ext uri="{FF2B5EF4-FFF2-40B4-BE49-F238E27FC236}">
                  <a16:creationId xmlns:a16="http://schemas.microsoft.com/office/drawing/2014/main" id="{52F5FF05-2023-4055-9E02-9A8348C7CFC0}"/>
                </a:ext>
              </a:extLst>
            </p:cNvPr>
            <p:cNvSpPr>
              <a:spLocks noChangeArrowheads="1"/>
            </p:cNvSpPr>
            <p:nvPr/>
          </p:nvSpPr>
          <p:spPr bwMode="auto">
            <a:xfrm>
              <a:off x="4340658" y="1026286"/>
              <a:ext cx="972556"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熟练用户</a:t>
              </a:r>
            </a:p>
          </p:txBody>
        </p:sp>
        <p:sp>
          <p:nvSpPr>
            <p:cNvPr id="28" name="Rectangle 25">
              <a:extLst>
                <a:ext uri="{FF2B5EF4-FFF2-40B4-BE49-F238E27FC236}">
                  <a16:creationId xmlns:a16="http://schemas.microsoft.com/office/drawing/2014/main" id="{5D514B64-E0C4-4FF1-B229-1B3B66BCD3FA}"/>
                </a:ext>
              </a:extLst>
            </p:cNvPr>
            <p:cNvSpPr>
              <a:spLocks noChangeArrowheads="1"/>
            </p:cNvSpPr>
            <p:nvPr/>
          </p:nvSpPr>
          <p:spPr bwMode="auto">
            <a:xfrm>
              <a:off x="5736186" y="1026286"/>
              <a:ext cx="1386131"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数据库管理员</a:t>
              </a:r>
            </a:p>
          </p:txBody>
        </p:sp>
        <p:sp>
          <p:nvSpPr>
            <p:cNvPr id="97345" name="Text Box 34">
              <a:extLst>
                <a:ext uri="{FF2B5EF4-FFF2-40B4-BE49-F238E27FC236}">
                  <a16:creationId xmlns:a16="http://schemas.microsoft.com/office/drawing/2014/main" id="{7F5000AF-68E2-49FA-89F0-9997EEBA685C}"/>
                </a:ext>
              </a:extLst>
            </p:cNvPr>
            <p:cNvSpPr txBox="1">
              <a:spLocks noChangeArrowheads="1"/>
            </p:cNvSpPr>
            <p:nvPr/>
          </p:nvSpPr>
          <p:spPr bwMode="auto">
            <a:xfrm>
              <a:off x="8137525" y="2451100"/>
              <a:ext cx="461963"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800">
                  <a:latin typeface="黑体" panose="02010609060101010101" pitchFamily="49" charset="-122"/>
                  <a:ea typeface="黑体" panose="02010609060101010101" pitchFamily="49" charset="-122"/>
                </a:rPr>
                <a:t>数据库管理系统</a:t>
              </a:r>
            </a:p>
          </p:txBody>
        </p:sp>
        <p:sp>
          <p:nvSpPr>
            <p:cNvPr id="97346" name="Text Box 35">
              <a:extLst>
                <a:ext uri="{FF2B5EF4-FFF2-40B4-BE49-F238E27FC236}">
                  <a16:creationId xmlns:a16="http://schemas.microsoft.com/office/drawing/2014/main" id="{BBC640A5-AA1E-42FC-BC7E-402F0E78BBA2}"/>
                </a:ext>
              </a:extLst>
            </p:cNvPr>
            <p:cNvSpPr txBox="1">
              <a:spLocks noChangeArrowheads="1"/>
            </p:cNvSpPr>
            <p:nvPr/>
          </p:nvSpPr>
          <p:spPr bwMode="auto">
            <a:xfrm>
              <a:off x="7381875" y="2190750"/>
              <a:ext cx="430213"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黑体" panose="02010609060101010101" pitchFamily="49" charset="-122"/>
                  <a:ea typeface="黑体" panose="02010609060101010101" pitchFamily="49" charset="-122"/>
                </a:rPr>
                <a:t>查询处理器</a:t>
              </a:r>
            </a:p>
          </p:txBody>
        </p:sp>
        <p:sp>
          <p:nvSpPr>
            <p:cNvPr id="97347" name="Text Box 36">
              <a:extLst>
                <a:ext uri="{FF2B5EF4-FFF2-40B4-BE49-F238E27FC236}">
                  <a16:creationId xmlns:a16="http://schemas.microsoft.com/office/drawing/2014/main" id="{3821226E-90F7-4D6C-BFB8-28351B914EF9}"/>
                </a:ext>
              </a:extLst>
            </p:cNvPr>
            <p:cNvSpPr txBox="1">
              <a:spLocks noChangeArrowheads="1"/>
            </p:cNvSpPr>
            <p:nvPr/>
          </p:nvSpPr>
          <p:spPr bwMode="auto">
            <a:xfrm>
              <a:off x="7381875" y="3786188"/>
              <a:ext cx="4302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600">
                  <a:latin typeface="黑体" panose="02010609060101010101" pitchFamily="49" charset="-122"/>
                  <a:ea typeface="黑体" panose="02010609060101010101" pitchFamily="49" charset="-122"/>
                </a:rPr>
                <a:t>存储管理器</a:t>
              </a:r>
            </a:p>
          </p:txBody>
        </p:sp>
        <p:sp>
          <p:nvSpPr>
            <p:cNvPr id="97348" name="Text Box 37">
              <a:extLst>
                <a:ext uri="{FF2B5EF4-FFF2-40B4-BE49-F238E27FC236}">
                  <a16:creationId xmlns:a16="http://schemas.microsoft.com/office/drawing/2014/main" id="{3BCE9E3C-5811-49C0-AC94-7EA6D2E59C56}"/>
                </a:ext>
              </a:extLst>
            </p:cNvPr>
            <p:cNvSpPr txBox="1">
              <a:spLocks noChangeArrowheads="1"/>
            </p:cNvSpPr>
            <p:nvPr/>
          </p:nvSpPr>
          <p:spPr bwMode="auto">
            <a:xfrm>
              <a:off x="7918450" y="825500"/>
              <a:ext cx="46196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zh-CN" altLang="en-US" sz="1800">
                  <a:latin typeface="黑体" panose="02010609060101010101" pitchFamily="49" charset="-122"/>
                  <a:ea typeface="黑体" panose="02010609060101010101" pitchFamily="49" charset="-122"/>
                </a:rPr>
                <a:t>用户</a:t>
              </a:r>
            </a:p>
          </p:txBody>
        </p:sp>
        <p:sp>
          <p:nvSpPr>
            <p:cNvPr id="97349" name="Text Box 54">
              <a:extLst>
                <a:ext uri="{FF2B5EF4-FFF2-40B4-BE49-F238E27FC236}">
                  <a16:creationId xmlns:a16="http://schemas.microsoft.com/office/drawing/2014/main" id="{B946E95A-BCD1-462C-8A09-1FC451EE3A48}"/>
                </a:ext>
              </a:extLst>
            </p:cNvPr>
            <p:cNvSpPr txBox="1">
              <a:spLocks noChangeArrowheads="1"/>
            </p:cNvSpPr>
            <p:nvPr/>
          </p:nvSpPr>
          <p:spPr bwMode="auto">
            <a:xfrm>
              <a:off x="2774950" y="5978525"/>
              <a:ext cx="371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1800">
                  <a:latin typeface="黑体" panose="02010609060101010101" pitchFamily="49" charset="-122"/>
                  <a:ea typeface="黑体" panose="02010609060101010101" pitchFamily="49" charset="-122"/>
                </a:rPr>
                <a:t>磁盘存储器</a:t>
              </a:r>
            </a:p>
          </p:txBody>
        </p:sp>
        <p:cxnSp>
          <p:nvCxnSpPr>
            <p:cNvPr id="97350" name="直接箭头连接符 63">
              <a:extLst>
                <a:ext uri="{FF2B5EF4-FFF2-40B4-BE49-F238E27FC236}">
                  <a16:creationId xmlns:a16="http://schemas.microsoft.com/office/drawing/2014/main" id="{721EBD64-920D-4D0E-9B2F-01572C82D03F}"/>
                </a:ext>
              </a:extLst>
            </p:cNvPr>
            <p:cNvCxnSpPr>
              <a:cxnSpLocks noChangeShapeType="1"/>
            </p:cNvCxnSpPr>
            <p:nvPr/>
          </p:nvCxnSpPr>
          <p:spPr bwMode="auto">
            <a:xfrm rot="16200000" flipH="1">
              <a:off x="5334000" y="4060826"/>
              <a:ext cx="2714625" cy="495300"/>
            </a:xfrm>
            <a:prstGeom prst="straightConnector1">
              <a:avLst/>
            </a:prstGeom>
            <a:noFill/>
            <a:ln w="25400"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97351" name="直接箭头连接符 66">
              <a:extLst>
                <a:ext uri="{FF2B5EF4-FFF2-40B4-BE49-F238E27FC236}">
                  <a16:creationId xmlns:a16="http://schemas.microsoft.com/office/drawing/2014/main" id="{D977E81F-210E-4B47-98FB-B22ACDAD8816}"/>
                </a:ext>
              </a:extLst>
            </p:cNvPr>
            <p:cNvCxnSpPr>
              <a:cxnSpLocks noChangeShapeType="1"/>
            </p:cNvCxnSpPr>
            <p:nvPr/>
          </p:nvCxnSpPr>
          <p:spPr bwMode="auto">
            <a:xfrm rot="5400000">
              <a:off x="1636712" y="1465263"/>
              <a:ext cx="277813"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2" name="直接箭头连接符 67">
              <a:extLst>
                <a:ext uri="{FF2B5EF4-FFF2-40B4-BE49-F238E27FC236}">
                  <a16:creationId xmlns:a16="http://schemas.microsoft.com/office/drawing/2014/main" id="{FB3EDB82-1DF5-4699-BC70-FD8881BDDAAD}"/>
                </a:ext>
              </a:extLst>
            </p:cNvPr>
            <p:cNvCxnSpPr>
              <a:cxnSpLocks noChangeShapeType="1"/>
            </p:cNvCxnSpPr>
            <p:nvPr/>
          </p:nvCxnSpPr>
          <p:spPr bwMode="auto">
            <a:xfrm rot="5400000">
              <a:off x="3106738" y="1492250"/>
              <a:ext cx="277812"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3" name="直接箭头连接符 68">
              <a:extLst>
                <a:ext uri="{FF2B5EF4-FFF2-40B4-BE49-F238E27FC236}">
                  <a16:creationId xmlns:a16="http://schemas.microsoft.com/office/drawing/2014/main" id="{D3C5FA3C-DB8B-4FE4-897C-AB4BE25132FC}"/>
                </a:ext>
              </a:extLst>
            </p:cNvPr>
            <p:cNvCxnSpPr>
              <a:cxnSpLocks noChangeShapeType="1"/>
            </p:cNvCxnSpPr>
            <p:nvPr/>
          </p:nvCxnSpPr>
          <p:spPr bwMode="auto">
            <a:xfrm rot="5400000">
              <a:off x="4640263" y="1501775"/>
              <a:ext cx="277812"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4" name="直接箭头连接符 69">
              <a:extLst>
                <a:ext uri="{FF2B5EF4-FFF2-40B4-BE49-F238E27FC236}">
                  <a16:creationId xmlns:a16="http://schemas.microsoft.com/office/drawing/2014/main" id="{9AA5ACD4-37D8-4553-BC55-89B1C4C3F894}"/>
                </a:ext>
              </a:extLst>
            </p:cNvPr>
            <p:cNvCxnSpPr>
              <a:cxnSpLocks noChangeShapeType="1"/>
            </p:cNvCxnSpPr>
            <p:nvPr/>
          </p:nvCxnSpPr>
          <p:spPr bwMode="auto">
            <a:xfrm rot="5400000">
              <a:off x="6218238" y="1501775"/>
              <a:ext cx="277812"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5" name="直接箭头连接符 71">
              <a:extLst>
                <a:ext uri="{FF2B5EF4-FFF2-40B4-BE49-F238E27FC236}">
                  <a16:creationId xmlns:a16="http://schemas.microsoft.com/office/drawing/2014/main" id="{8288ABDC-FB1D-4F08-94D4-67081363C3C9}"/>
                </a:ext>
              </a:extLst>
            </p:cNvPr>
            <p:cNvCxnSpPr>
              <a:cxnSpLocks noChangeShapeType="1"/>
            </p:cNvCxnSpPr>
            <p:nvPr/>
          </p:nvCxnSpPr>
          <p:spPr bwMode="auto">
            <a:xfrm rot="5400000">
              <a:off x="1564481" y="2147094"/>
              <a:ext cx="422275"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6" name="直接箭头连接符 72">
              <a:extLst>
                <a:ext uri="{FF2B5EF4-FFF2-40B4-BE49-F238E27FC236}">
                  <a16:creationId xmlns:a16="http://schemas.microsoft.com/office/drawing/2014/main" id="{ED75197A-1560-47D7-B7D6-8908BA5CCC0B}"/>
                </a:ext>
              </a:extLst>
            </p:cNvPr>
            <p:cNvCxnSpPr>
              <a:cxnSpLocks noChangeShapeType="1"/>
            </p:cNvCxnSpPr>
            <p:nvPr/>
          </p:nvCxnSpPr>
          <p:spPr bwMode="auto">
            <a:xfrm rot="5400000">
              <a:off x="4548981" y="2129632"/>
              <a:ext cx="422275"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7" name="直接箭头连接符 79">
              <a:extLst>
                <a:ext uri="{FF2B5EF4-FFF2-40B4-BE49-F238E27FC236}">
                  <a16:creationId xmlns:a16="http://schemas.microsoft.com/office/drawing/2014/main" id="{EB325A2C-91C1-420B-A15C-DA32E3E81D2A}"/>
                </a:ext>
              </a:extLst>
            </p:cNvPr>
            <p:cNvCxnSpPr>
              <a:cxnSpLocks noChangeShapeType="1"/>
            </p:cNvCxnSpPr>
            <p:nvPr/>
          </p:nvCxnSpPr>
          <p:spPr bwMode="auto">
            <a:xfrm rot="5400000">
              <a:off x="3131344" y="4063207"/>
              <a:ext cx="2733675" cy="490537"/>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7358" name="直接箭头连接符 73">
              <a:extLst>
                <a:ext uri="{FF2B5EF4-FFF2-40B4-BE49-F238E27FC236}">
                  <a16:creationId xmlns:a16="http://schemas.microsoft.com/office/drawing/2014/main" id="{EEEAAC60-E2A3-43E6-9DA1-55EBA2E7D91D}"/>
                </a:ext>
              </a:extLst>
            </p:cNvPr>
            <p:cNvCxnSpPr>
              <a:cxnSpLocks noChangeShapeType="1"/>
            </p:cNvCxnSpPr>
            <p:nvPr/>
          </p:nvCxnSpPr>
          <p:spPr bwMode="auto">
            <a:xfrm rot="5400000">
              <a:off x="6136481" y="2120107"/>
              <a:ext cx="422275" cy="1588"/>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59" name="直接箭头连接符 74">
              <a:extLst>
                <a:ext uri="{FF2B5EF4-FFF2-40B4-BE49-F238E27FC236}">
                  <a16:creationId xmlns:a16="http://schemas.microsoft.com/office/drawing/2014/main" id="{CC6C5454-4444-4AC8-B202-1517A05AE2DF}"/>
                </a:ext>
              </a:extLst>
            </p:cNvPr>
            <p:cNvCxnSpPr>
              <a:cxnSpLocks noChangeShapeType="1"/>
            </p:cNvCxnSpPr>
            <p:nvPr/>
          </p:nvCxnSpPr>
          <p:spPr bwMode="auto">
            <a:xfrm rot="5400000">
              <a:off x="3051969" y="2147094"/>
              <a:ext cx="422275" cy="1587"/>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97360" name="直接箭头连接符 75">
              <a:extLst>
                <a:ext uri="{FF2B5EF4-FFF2-40B4-BE49-F238E27FC236}">
                  <a16:creationId xmlns:a16="http://schemas.microsoft.com/office/drawing/2014/main" id="{95507BD2-7371-4703-B086-5D11A89B32F1}"/>
                </a:ext>
              </a:extLst>
            </p:cNvPr>
            <p:cNvCxnSpPr>
              <a:cxnSpLocks noChangeShapeType="1"/>
            </p:cNvCxnSpPr>
            <p:nvPr/>
          </p:nvCxnSpPr>
          <p:spPr bwMode="auto">
            <a:xfrm rot="10800000">
              <a:off x="2292350" y="2690813"/>
              <a:ext cx="328613" cy="1587"/>
            </a:xfrm>
            <a:prstGeom prst="straightConnector1">
              <a:avLst/>
            </a:prstGeom>
            <a:noFill/>
            <a:ln w="2540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 name="Rectangle 45">
              <a:extLst>
                <a:ext uri="{FF2B5EF4-FFF2-40B4-BE49-F238E27FC236}">
                  <a16:creationId xmlns:a16="http://schemas.microsoft.com/office/drawing/2014/main" id="{953A133C-CF65-436D-BC3E-80126BC827CA}"/>
                </a:ext>
              </a:extLst>
            </p:cNvPr>
            <p:cNvSpPr>
              <a:spLocks noChangeArrowheads="1"/>
            </p:cNvSpPr>
            <p:nvPr/>
          </p:nvSpPr>
          <p:spPr bwMode="auto">
            <a:xfrm>
              <a:off x="3379036" y="4097902"/>
              <a:ext cx="1386131"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dirty="0">
                  <a:latin typeface="+mn-lt"/>
                  <a:ea typeface="宋体" pitchFamily="2" charset="-122"/>
                </a:rPr>
                <a:t>缓冲区管理器</a:t>
              </a:r>
            </a:p>
          </p:txBody>
        </p:sp>
        <p:sp>
          <p:nvSpPr>
            <p:cNvPr id="49" name="Rectangle 46">
              <a:extLst>
                <a:ext uri="{FF2B5EF4-FFF2-40B4-BE49-F238E27FC236}">
                  <a16:creationId xmlns:a16="http://schemas.microsoft.com/office/drawing/2014/main" id="{07D8EC45-462C-4861-AA22-4F0B0A48E0BF}"/>
                </a:ext>
              </a:extLst>
            </p:cNvPr>
            <p:cNvSpPr>
              <a:spLocks noChangeArrowheads="1"/>
            </p:cNvSpPr>
            <p:nvPr/>
          </p:nvSpPr>
          <p:spPr bwMode="auto">
            <a:xfrm>
              <a:off x="3388265" y="4699979"/>
              <a:ext cx="1179343" cy="391628"/>
            </a:xfrm>
            <a:prstGeom prst="rect">
              <a:avLst/>
            </a:prstGeom>
            <a:solidFill>
              <a:schemeClr val="accent2">
                <a:lumMod val="20000"/>
                <a:lumOff val="80000"/>
              </a:schemeClr>
            </a:solidFill>
            <a:ln w="12700" cap="sq">
              <a:miter lim="800000"/>
              <a:headEnd type="none" w="sm" len="sm"/>
              <a:tailEnd type="none" w="sm" len="sm"/>
            </a:ln>
            <a:effectLst/>
            <a:scene3d>
              <a:camera prst="legacyObliqueTopRight"/>
              <a:lightRig rig="sunrise" dir="b"/>
            </a:scene3d>
            <a:sp3d extrusionH="285750" prstMaterial="legacyMatte">
              <a:bevelT w="13500" h="13500" prst="angle"/>
              <a:bevelB w="13500" h="13500" prst="angle"/>
              <a:extrusionClr>
                <a:schemeClr val="accent2">
                  <a:lumMod val="20000"/>
                  <a:lumOff val="80000"/>
                </a:schemeClr>
              </a:extrusionClr>
            </a:sp3d>
          </p:spPr>
          <p:txBody>
            <a:bodyPr wrap="none" lIns="72000" tIns="72000" rIns="72000" bIns="72000" anchor="ctr" anchorCtr="1">
              <a:spAutoFit/>
              <a:flatTx/>
            </a:bodyPr>
            <a:lstStyle/>
            <a:p>
              <a:pPr algn="ctr">
                <a:defRPr/>
              </a:pPr>
              <a:r>
                <a:rPr lang="zh-CN" altLang="en-US" b="1">
                  <a:latin typeface="+mn-lt"/>
                  <a:ea typeface="宋体" pitchFamily="2" charset="-122"/>
                </a:rPr>
                <a:t>文件管理器</a:t>
              </a:r>
            </a:p>
          </p:txBody>
        </p:sp>
        <p:cxnSp>
          <p:nvCxnSpPr>
            <p:cNvPr id="97367" name="直接箭头连接符 81">
              <a:extLst>
                <a:ext uri="{FF2B5EF4-FFF2-40B4-BE49-F238E27FC236}">
                  <a16:creationId xmlns:a16="http://schemas.microsoft.com/office/drawing/2014/main" id="{C490B12C-045D-4FA1-A40D-99E1E8923A5A}"/>
                </a:ext>
              </a:extLst>
            </p:cNvPr>
            <p:cNvCxnSpPr>
              <a:cxnSpLocks noChangeShapeType="1"/>
            </p:cNvCxnSpPr>
            <p:nvPr/>
          </p:nvCxnSpPr>
          <p:spPr bwMode="auto">
            <a:xfrm rot="16200000" flipV="1">
              <a:off x="3740150" y="4024313"/>
              <a:ext cx="2693987" cy="509588"/>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7368" name="直接箭头连接符 85">
              <a:extLst>
                <a:ext uri="{FF2B5EF4-FFF2-40B4-BE49-F238E27FC236}">
                  <a16:creationId xmlns:a16="http://schemas.microsoft.com/office/drawing/2014/main" id="{477EEC63-6802-4202-9A95-2B47E3C2E2AD}"/>
                </a:ext>
              </a:extLst>
            </p:cNvPr>
            <p:cNvCxnSpPr>
              <a:cxnSpLocks noChangeShapeType="1"/>
            </p:cNvCxnSpPr>
            <p:nvPr/>
          </p:nvCxnSpPr>
          <p:spPr bwMode="auto">
            <a:xfrm rot="16200000" flipV="1">
              <a:off x="4510087" y="3378201"/>
              <a:ext cx="2676525" cy="1765300"/>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7369" name="直接箭头连接符 87">
              <a:extLst>
                <a:ext uri="{FF2B5EF4-FFF2-40B4-BE49-F238E27FC236}">
                  <a16:creationId xmlns:a16="http://schemas.microsoft.com/office/drawing/2014/main" id="{EED450C7-9DE2-4616-A1D2-9437848DE398}"/>
                </a:ext>
              </a:extLst>
            </p:cNvPr>
            <p:cNvCxnSpPr>
              <a:cxnSpLocks noChangeShapeType="1"/>
            </p:cNvCxnSpPr>
            <p:nvPr/>
          </p:nvCxnSpPr>
          <p:spPr bwMode="auto">
            <a:xfrm rot="16200000" flipV="1">
              <a:off x="3923506" y="4550569"/>
              <a:ext cx="274638" cy="0"/>
            </a:xfrm>
            <a:prstGeom prst="straightConnector1">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0" name="直接连接符 97">
              <a:extLst>
                <a:ext uri="{FF2B5EF4-FFF2-40B4-BE49-F238E27FC236}">
                  <a16:creationId xmlns:a16="http://schemas.microsoft.com/office/drawing/2014/main" id="{859050D6-93C4-4348-B98F-9BB1D2853F52}"/>
                </a:ext>
              </a:extLst>
            </p:cNvPr>
            <p:cNvCxnSpPr>
              <a:cxnSpLocks noChangeShapeType="1"/>
            </p:cNvCxnSpPr>
            <p:nvPr/>
          </p:nvCxnSpPr>
          <p:spPr bwMode="auto">
            <a:xfrm>
              <a:off x="3810000" y="2689225"/>
              <a:ext cx="573088" cy="9525"/>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1" name="直接连接符 99">
              <a:extLst>
                <a:ext uri="{FF2B5EF4-FFF2-40B4-BE49-F238E27FC236}">
                  <a16:creationId xmlns:a16="http://schemas.microsoft.com/office/drawing/2014/main" id="{F55170D1-B68A-4289-A9BA-B72FFCA55CAA}"/>
                </a:ext>
              </a:extLst>
            </p:cNvPr>
            <p:cNvCxnSpPr>
              <a:cxnSpLocks noChangeShapeType="1"/>
            </p:cNvCxnSpPr>
            <p:nvPr/>
          </p:nvCxnSpPr>
          <p:spPr bwMode="auto">
            <a:xfrm flipV="1">
              <a:off x="3944938" y="2940050"/>
              <a:ext cx="465137" cy="395288"/>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2" name="直接连接符 101">
              <a:extLst>
                <a:ext uri="{FF2B5EF4-FFF2-40B4-BE49-F238E27FC236}">
                  <a16:creationId xmlns:a16="http://schemas.microsoft.com/office/drawing/2014/main" id="{270613E9-D034-485C-8F4D-FCA1DA606DFC}"/>
                </a:ext>
              </a:extLst>
            </p:cNvPr>
            <p:cNvCxnSpPr>
              <a:cxnSpLocks noChangeShapeType="1"/>
            </p:cNvCxnSpPr>
            <p:nvPr/>
          </p:nvCxnSpPr>
          <p:spPr bwMode="auto">
            <a:xfrm rot="10800000">
              <a:off x="1792288" y="2949575"/>
              <a:ext cx="852487" cy="376238"/>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3" name="直接连接符 103">
              <a:extLst>
                <a:ext uri="{FF2B5EF4-FFF2-40B4-BE49-F238E27FC236}">
                  <a16:creationId xmlns:a16="http://schemas.microsoft.com/office/drawing/2014/main" id="{CC2A342D-BF97-4416-BA28-39E04ED862CA}"/>
                </a:ext>
              </a:extLst>
            </p:cNvPr>
            <p:cNvCxnSpPr>
              <a:cxnSpLocks noChangeShapeType="1"/>
            </p:cNvCxnSpPr>
            <p:nvPr/>
          </p:nvCxnSpPr>
          <p:spPr bwMode="auto">
            <a:xfrm rot="10800000" flipV="1">
              <a:off x="2286000" y="3667125"/>
              <a:ext cx="555625" cy="384175"/>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4" name="直接连接符 105">
              <a:extLst>
                <a:ext uri="{FF2B5EF4-FFF2-40B4-BE49-F238E27FC236}">
                  <a16:creationId xmlns:a16="http://schemas.microsoft.com/office/drawing/2014/main" id="{2397EC7A-A6F6-4E30-817E-DCEB38660A43}"/>
                </a:ext>
              </a:extLst>
            </p:cNvPr>
            <p:cNvCxnSpPr>
              <a:cxnSpLocks noChangeShapeType="1"/>
            </p:cNvCxnSpPr>
            <p:nvPr/>
          </p:nvCxnSpPr>
          <p:spPr bwMode="auto">
            <a:xfrm>
              <a:off x="3541713" y="3694113"/>
              <a:ext cx="484187" cy="349250"/>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5" name="直接连接符 107">
              <a:extLst>
                <a:ext uri="{FF2B5EF4-FFF2-40B4-BE49-F238E27FC236}">
                  <a16:creationId xmlns:a16="http://schemas.microsoft.com/office/drawing/2014/main" id="{068EC6FA-C11F-42C6-8630-CE93754F85E6}"/>
                </a:ext>
              </a:extLst>
            </p:cNvPr>
            <p:cNvCxnSpPr>
              <a:cxnSpLocks noChangeShapeType="1"/>
            </p:cNvCxnSpPr>
            <p:nvPr/>
          </p:nvCxnSpPr>
          <p:spPr bwMode="auto">
            <a:xfrm rot="5400000">
              <a:off x="3738563" y="5334000"/>
              <a:ext cx="501650" cy="0"/>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6" name="直接连接符 111">
              <a:extLst>
                <a:ext uri="{FF2B5EF4-FFF2-40B4-BE49-F238E27FC236}">
                  <a16:creationId xmlns:a16="http://schemas.microsoft.com/office/drawing/2014/main" id="{42882109-6D53-4A3E-9B74-233FEF508769}"/>
                </a:ext>
              </a:extLst>
            </p:cNvPr>
            <p:cNvCxnSpPr>
              <a:cxnSpLocks noChangeShapeType="1"/>
            </p:cNvCxnSpPr>
            <p:nvPr/>
          </p:nvCxnSpPr>
          <p:spPr bwMode="auto">
            <a:xfrm>
              <a:off x="3128963" y="5727700"/>
              <a:ext cx="465137" cy="9525"/>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cxnSp>
          <p:nvCxnSpPr>
            <p:cNvPr id="97377" name="直接连接符 113">
              <a:extLst>
                <a:ext uri="{FF2B5EF4-FFF2-40B4-BE49-F238E27FC236}">
                  <a16:creationId xmlns:a16="http://schemas.microsoft.com/office/drawing/2014/main" id="{F6949A8C-F3BC-49D6-BC26-CE4B5748F405}"/>
                </a:ext>
              </a:extLst>
            </p:cNvPr>
            <p:cNvCxnSpPr>
              <a:cxnSpLocks noChangeShapeType="1"/>
            </p:cNvCxnSpPr>
            <p:nvPr/>
          </p:nvCxnSpPr>
          <p:spPr bwMode="auto">
            <a:xfrm rot="10800000" flipV="1">
              <a:off x="2716213" y="5038725"/>
              <a:ext cx="1066800" cy="536575"/>
            </a:xfrm>
            <a:prstGeom prst="line">
              <a:avLst/>
            </a:prstGeom>
            <a:noFill/>
            <a:ln w="25400" algn="ctr">
              <a:solidFill>
                <a:schemeClr val="tx1"/>
              </a:solidFill>
              <a:round/>
              <a:headEnd type="triangle" w="med" len="lg"/>
              <a:tailEnd type="triangle" w="med" len="lg"/>
            </a:ln>
            <a:extLst>
              <a:ext uri="{909E8E84-426E-40DD-AFC4-6F175D3DCCD1}">
                <a14:hiddenFill xmlns:a14="http://schemas.microsoft.com/office/drawing/2010/main">
                  <a:noFill/>
                </a14:hiddenFill>
              </a:ext>
            </a:extLst>
          </p:spPr>
        </p:cxn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CB4834A-FF51-4BB4-A5B3-0237D52298B6}"/>
              </a:ext>
            </a:extLst>
          </p:cNvPr>
          <p:cNvSpPr>
            <a:spLocks noGrp="1" noChangeArrowheads="1"/>
          </p:cNvSpPr>
          <p:nvPr>
            <p:ph type="title"/>
          </p:nvPr>
        </p:nvSpPr>
        <p:spPr/>
        <p:txBody>
          <a:bodyPr/>
          <a:lstStyle/>
          <a:p>
            <a:pPr>
              <a:defRPr/>
            </a:pPr>
            <a:r>
              <a:rPr lang="en-US" altLang="zh-CN">
                <a:ea typeface="宋体" charset="-122"/>
              </a:rPr>
              <a:t>Assignment</a:t>
            </a:r>
          </a:p>
        </p:txBody>
      </p:sp>
      <p:sp>
        <p:nvSpPr>
          <p:cNvPr id="98307" name="Rectangle 3">
            <a:extLst>
              <a:ext uri="{FF2B5EF4-FFF2-40B4-BE49-F238E27FC236}">
                <a16:creationId xmlns:a16="http://schemas.microsoft.com/office/drawing/2014/main" id="{CE0E6767-80E5-4034-8E73-32FA69393E93}"/>
              </a:ext>
            </a:extLst>
          </p:cNvPr>
          <p:cNvSpPr>
            <a:spLocks noGrp="1" noChangeArrowheads="1"/>
          </p:cNvSpPr>
          <p:nvPr>
            <p:ph idx="1"/>
          </p:nvPr>
        </p:nvSpPr>
        <p:spPr/>
        <p:txBody>
          <a:bodyPr/>
          <a:lstStyle/>
          <a:p>
            <a:pPr marL="514350" indent="-514350" algn="just">
              <a:buFont typeface="+mj-lt"/>
              <a:buAutoNum type="arabicPeriod"/>
            </a:pPr>
            <a:r>
              <a:rPr lang="en-US" altLang="zh-CN" dirty="0"/>
              <a:t>List four applications you have used that most likely employed a database system. What kinds of data are stored in this DB?</a:t>
            </a:r>
          </a:p>
          <a:p>
            <a:pPr marL="514350" indent="-514350" algn="just">
              <a:buFont typeface="+mj-lt"/>
              <a:buAutoNum type="arabicPeriod"/>
            </a:pPr>
            <a:r>
              <a:rPr lang="en-US" altLang="zh-CN" dirty="0"/>
              <a:t>List five responsibilities of a database management system. For each responsibility, explain the problems that would arise if the responsibility were not discharged.</a:t>
            </a:r>
          </a:p>
          <a:p>
            <a:r>
              <a:rPr lang="en-US" altLang="zh-CN" dirty="0">
                <a:ea typeface="宋体" panose="02010600030101010101" pitchFamily="2" charset="-122"/>
              </a:rPr>
              <a:t>Deadline: Before 22:00 on each Sunday</a:t>
            </a:r>
            <a:r>
              <a:rPr lang="zh-CN" altLang="en-US" dirty="0">
                <a:ea typeface="宋体" panose="02010600030101010101" pitchFamily="2" charset="-122"/>
              </a:rPr>
              <a:t> </a:t>
            </a:r>
            <a:endParaRPr lang="en-US" altLang="zh-CN" dirty="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D8F1648-2B1A-4583-81D7-8066B60D22B2}"/>
              </a:ext>
            </a:extLst>
          </p:cNvPr>
          <p:cNvSpPr>
            <a:spLocks noGrp="1" noChangeArrowheads="1"/>
          </p:cNvSpPr>
          <p:nvPr>
            <p:ph type="ctrTitle"/>
          </p:nvPr>
        </p:nvSpPr>
        <p:spPr>
          <a:xfrm>
            <a:off x="685800" y="2286000"/>
            <a:ext cx="7772400" cy="1143000"/>
          </a:xfrm>
        </p:spPr>
        <p:txBody>
          <a:bodyPr/>
          <a:lstStyle/>
          <a:p>
            <a:pPr>
              <a:defRPr/>
            </a:pPr>
            <a:r>
              <a:rPr lang="en-US" altLang="zh-CN">
                <a:ea typeface="宋体" charset="-122"/>
              </a:rPr>
              <a:t>End of Chapter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D8E1C-89EA-460A-964D-A1EE2BF45E53}"/>
              </a:ext>
            </a:extLst>
          </p:cNvPr>
          <p:cNvSpPr>
            <a:spLocks noGrp="1"/>
          </p:cNvSpPr>
          <p:nvPr>
            <p:ph type="title"/>
          </p:nvPr>
        </p:nvSpPr>
        <p:spPr>
          <a:xfrm>
            <a:off x="228600" y="1987550"/>
            <a:ext cx="8616950" cy="1724025"/>
          </a:xfrm>
        </p:spPr>
        <p:txBody>
          <a:bodyPr/>
          <a:lstStyle/>
          <a:p>
            <a:pPr>
              <a:defRPr/>
            </a:pPr>
            <a:r>
              <a:rPr lang="zh-CN" altLang="en-US" sz="5400">
                <a:effectLst>
                  <a:outerShdw blurRad="38100" dist="38100" dir="2700000" algn="tl">
                    <a:srgbClr val="C0C0C0"/>
                  </a:outerShdw>
                </a:effectLst>
                <a:ea typeface="宋体" pitchFamily="2" charset="-122"/>
              </a:rPr>
              <a:t>琐言碎语</a:t>
            </a:r>
          </a:p>
        </p:txBody>
      </p:sp>
    </p:spTree>
  </p:cSld>
  <p:clrMapOvr>
    <a:masterClrMapping/>
  </p:clrMapOvr>
  <mc:AlternateContent xmlns:mc="http://schemas.openxmlformats.org/markup-compatibility/2006" xmlns:p14="http://schemas.microsoft.com/office/powerpoint/2010/main">
    <mc:Choice Requires="p14">
      <p:transition spd="slow" p14:dur="2000" advTm="14796"/>
    </mc:Choice>
    <mc:Fallback xmlns="">
      <p:transition spd="slow" advTm="147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4EFA8-3A6E-4377-A6E1-22A588DF1926}"/>
              </a:ext>
            </a:extLst>
          </p:cNvPr>
          <p:cNvSpPr>
            <a:spLocks noGrp="1"/>
          </p:cNvSpPr>
          <p:nvPr>
            <p:ph type="title"/>
          </p:nvPr>
        </p:nvSpPr>
        <p:spPr/>
        <p:txBody>
          <a:bodyPr/>
          <a:lstStyle/>
          <a:p>
            <a:pPr>
              <a:defRPr/>
            </a:pPr>
            <a:r>
              <a:rPr lang="zh-CN" altLang="en-US">
                <a:effectLst>
                  <a:outerShdw blurRad="38100" dist="38100" dir="2700000" algn="tl">
                    <a:srgbClr val="C0C0C0"/>
                  </a:outerShdw>
                </a:effectLst>
                <a:latin typeface="宋体" pitchFamily="2" charset="-122"/>
                <a:ea typeface="宋体" pitchFamily="2" charset="-122"/>
              </a:rPr>
              <a:t>数据库系统的地位</a:t>
            </a:r>
            <a:endParaRPr lang="zh-CN" altLang="en-US">
              <a:effectLst>
                <a:outerShdw blurRad="38100" dist="38100" dir="2700000" algn="tl">
                  <a:srgbClr val="C0C0C0"/>
                </a:outerShdw>
              </a:effectLst>
              <a:ea typeface="宋体" pitchFamily="2" charset="-122"/>
            </a:endParaRPr>
          </a:p>
        </p:txBody>
      </p:sp>
      <p:sp>
        <p:nvSpPr>
          <p:cNvPr id="14339" name="内容占位符 2">
            <a:extLst>
              <a:ext uri="{FF2B5EF4-FFF2-40B4-BE49-F238E27FC236}">
                <a16:creationId xmlns:a16="http://schemas.microsoft.com/office/drawing/2014/main" id="{C0419E59-47C3-4E9A-BAE4-B06E9662CBB3}"/>
              </a:ext>
            </a:extLst>
          </p:cNvPr>
          <p:cNvSpPr>
            <a:spLocks noGrp="1" noChangeArrowheads="1"/>
          </p:cNvSpPr>
          <p:nvPr>
            <p:ph idx="1"/>
          </p:nvPr>
        </p:nvSpPr>
        <p:spPr/>
        <p:txBody>
          <a:bodyPr/>
          <a:lstStyle/>
          <a:p>
            <a:pPr>
              <a:lnSpc>
                <a:spcPct val="130000"/>
              </a:lnSpc>
            </a:pPr>
            <a:r>
              <a:rPr lang="zh-CN" altLang="en-US" sz="2400">
                <a:ea typeface="宋体" panose="02010600030101010101" pitchFamily="2" charset="-122"/>
              </a:rPr>
              <a:t>数据库技术产生于六十年代末，是数据管理的最新技术，是计算机科学的重要分支</a:t>
            </a:r>
          </a:p>
          <a:p>
            <a:pPr>
              <a:lnSpc>
                <a:spcPct val="130000"/>
              </a:lnSpc>
            </a:pPr>
            <a:r>
              <a:rPr lang="zh-CN" altLang="en-US" sz="2400">
                <a:ea typeface="宋体" panose="02010600030101010101" pitchFamily="2" charset="-122"/>
              </a:rPr>
              <a:t>数据库系统与操作系统一样是计算机系统的基础软件，也称为系统软件、平台软件。它的出现极大地促进了计算机技术在各行各业的应用</a:t>
            </a:r>
          </a:p>
          <a:p>
            <a:pPr>
              <a:lnSpc>
                <a:spcPct val="130000"/>
              </a:lnSpc>
            </a:pPr>
            <a:r>
              <a:rPr lang="zh-CN" altLang="en-US" sz="2400">
                <a:ea typeface="宋体" panose="02010600030101010101" pitchFamily="2" charset="-122"/>
              </a:rPr>
              <a:t>数据库技术是信息系统的核心和基础，是信息化建设的基础设施</a:t>
            </a:r>
          </a:p>
          <a:p>
            <a:pPr>
              <a:lnSpc>
                <a:spcPct val="130000"/>
              </a:lnSpc>
            </a:pPr>
            <a:r>
              <a:rPr lang="zh-CN" altLang="en-US" sz="2400">
                <a:ea typeface="宋体" panose="02010600030101010101" pitchFamily="2" charset="-122"/>
              </a:rPr>
              <a:t>数据库的建设规模、数据库信息量的大小和使用频度已成为衡量一个国家信息化程度的重要标志</a:t>
            </a:r>
          </a:p>
        </p:txBody>
      </p:sp>
    </p:spTree>
  </p:cSld>
  <p:clrMapOvr>
    <a:masterClrMapping/>
  </p:clrMapOvr>
  <mc:AlternateContent xmlns:mc="http://schemas.openxmlformats.org/markup-compatibility/2006" xmlns:p14="http://schemas.microsoft.com/office/powerpoint/2010/main">
    <mc:Choice Requires="p14">
      <p:transition spd="slow" p14:dur="2000" advTm="65674"/>
    </mc:Choice>
    <mc:Fallback xmlns="">
      <p:transition spd="slow" advTm="65674"/>
    </mc:Fallback>
  </mc:AlternateContent>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3899</Words>
  <Application>Microsoft Office PowerPoint</Application>
  <PresentationFormat>全屏显示(4:3)</PresentationFormat>
  <Paragraphs>609</Paragraphs>
  <Slides>77</Slides>
  <Notes>16</Notes>
  <HiddenSlides>1</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77</vt:i4>
      </vt:variant>
    </vt:vector>
  </HeadingPairs>
  <TitlesOfParts>
    <vt:vector size="90" baseType="lpstr">
      <vt:lpstr>Arial Unicode MS</vt:lpstr>
      <vt:lpstr>Monotype Sorts</vt:lpstr>
      <vt:lpstr>黑体</vt:lpstr>
      <vt:lpstr>华文新魏</vt:lpstr>
      <vt:lpstr>楷体_GB2312</vt:lpstr>
      <vt:lpstr>宋体</vt:lpstr>
      <vt:lpstr>Arial</vt:lpstr>
      <vt:lpstr>Garamond</vt:lpstr>
      <vt:lpstr>Helvetica</vt:lpstr>
      <vt:lpstr>Times New Roman</vt:lpstr>
      <vt:lpstr>Webdings</vt:lpstr>
      <vt:lpstr>Wingdings</vt:lpstr>
      <vt:lpstr>1_db-5-grey</vt:lpstr>
      <vt:lpstr>Chapter 1:  Introduction</vt:lpstr>
      <vt:lpstr>Where is Database?</vt:lpstr>
      <vt:lpstr>Where is Database?</vt:lpstr>
      <vt:lpstr>Where is Database?</vt:lpstr>
      <vt:lpstr>Where is Database?</vt:lpstr>
      <vt:lpstr>Where is Database?</vt:lpstr>
      <vt:lpstr>Where is Database?</vt:lpstr>
      <vt:lpstr>琐言碎语</vt:lpstr>
      <vt:lpstr>数据库系统的地位</vt:lpstr>
      <vt:lpstr>数据库在计算机系统中的位置</vt:lpstr>
      <vt:lpstr>数据库技术发展回顾</vt:lpstr>
      <vt:lpstr>四位图灵奖得主</vt:lpstr>
      <vt:lpstr>Charles Bachman 网状数据库之父</vt:lpstr>
      <vt:lpstr>Edgar Frank Codd ：关系数据库之父/美国工程院院士 </vt:lpstr>
      <vt:lpstr>James Gray：数据库技术和事务处理专家</vt:lpstr>
      <vt:lpstr>Michael Stonebraker:跨越学术界和产业界的数据库科学家</vt:lpstr>
      <vt:lpstr>History of Database</vt:lpstr>
      <vt:lpstr>数据库发展阶段</vt:lpstr>
      <vt:lpstr>人工管理阶段</vt:lpstr>
      <vt:lpstr>文件系统阶段</vt:lpstr>
      <vt:lpstr>数据库系统阶段</vt:lpstr>
      <vt:lpstr>文件系统VS数据库系统</vt:lpstr>
      <vt:lpstr>文件系统VS数据库系统</vt:lpstr>
      <vt:lpstr>文件系统VS数据库系统</vt:lpstr>
      <vt:lpstr>Example</vt:lpstr>
      <vt:lpstr>Example</vt:lpstr>
      <vt:lpstr>Example——File System</vt:lpstr>
      <vt:lpstr>Example——File System</vt:lpstr>
      <vt:lpstr>Example——Database</vt:lpstr>
      <vt:lpstr>Database vs. File System</vt:lpstr>
      <vt:lpstr>Four Basic Concepts</vt:lpstr>
      <vt:lpstr>四个基本概念</vt:lpstr>
      <vt:lpstr>一、数据</vt:lpstr>
      <vt:lpstr>数据举例</vt:lpstr>
      <vt:lpstr>二、数据库（举例）</vt:lpstr>
      <vt:lpstr>二、数据库(续)</vt:lpstr>
      <vt:lpstr>二、数据库(续)</vt:lpstr>
      <vt:lpstr>三、数据库管理系统</vt:lpstr>
      <vt:lpstr>DBMS的主要功能</vt:lpstr>
      <vt:lpstr>DBMS的主要功能</vt:lpstr>
      <vt:lpstr>四、数据库系统</vt:lpstr>
      <vt:lpstr>PowerPoint 演示文稿</vt:lpstr>
      <vt:lpstr>View of Data</vt:lpstr>
      <vt:lpstr>Data Abstraction</vt:lpstr>
      <vt:lpstr>Data Abstraction</vt:lpstr>
      <vt:lpstr>Levels of Abstraction</vt:lpstr>
      <vt:lpstr>View of Data</vt:lpstr>
      <vt:lpstr>Instances and Schemas</vt:lpstr>
      <vt:lpstr>Instances and Schemas</vt:lpstr>
      <vt:lpstr>Data Models</vt:lpstr>
      <vt:lpstr>The Entity-Relationship Model</vt:lpstr>
      <vt:lpstr>Relational Model</vt:lpstr>
      <vt:lpstr>A Sample Relational Database</vt:lpstr>
      <vt:lpstr>Database Languages</vt:lpstr>
      <vt:lpstr>Data Definition Language (DDL)</vt:lpstr>
      <vt:lpstr>Data Manipulation Language (DML)</vt:lpstr>
      <vt:lpstr>SQL</vt:lpstr>
      <vt:lpstr>Database Design</vt:lpstr>
      <vt:lpstr>Database Design</vt:lpstr>
      <vt:lpstr>Database Design?</vt:lpstr>
      <vt:lpstr>Design Approaches</vt:lpstr>
      <vt:lpstr>Data Storage and Querying</vt:lpstr>
      <vt:lpstr>Storage Management</vt:lpstr>
      <vt:lpstr>Storage Hierarchy</vt:lpstr>
      <vt:lpstr>Query Processing</vt:lpstr>
      <vt:lpstr>Query Processing (Cont.)</vt:lpstr>
      <vt:lpstr>Transaction Management</vt:lpstr>
      <vt:lpstr>Transaction Management </vt:lpstr>
      <vt:lpstr>Database Architecture</vt:lpstr>
      <vt:lpstr>Database Architecture</vt:lpstr>
      <vt:lpstr>Database Users and Administrators</vt:lpstr>
      <vt:lpstr>Database Users</vt:lpstr>
      <vt:lpstr>Database Users and Administrators</vt:lpstr>
      <vt:lpstr>Overall Structure</vt:lpstr>
      <vt:lpstr>Overall System Structure </vt:lpstr>
      <vt:lpstr>Assignment</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2021-03-09T03:12:11Z</dcterms:created>
  <dcterms:modified xsi:type="dcterms:W3CDTF">2022-03-07T06:08:14Z</dcterms:modified>
</cp:coreProperties>
</file>