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4"/>
  </p:notesMasterIdLst>
  <p:handoutMasterIdLst>
    <p:handoutMasterId r:id="rId60"/>
  </p:handoutMasterIdLst>
  <p:sldIdLst>
    <p:sldId id="389" r:id="rId3"/>
    <p:sldId id="488" r:id="rId5"/>
    <p:sldId id="379" r:id="rId6"/>
    <p:sldId id="473" r:id="rId7"/>
    <p:sldId id="477" r:id="rId8"/>
    <p:sldId id="471" r:id="rId9"/>
    <p:sldId id="378" r:id="rId10"/>
    <p:sldId id="470" r:id="rId11"/>
    <p:sldId id="474" r:id="rId12"/>
    <p:sldId id="260" r:id="rId13"/>
    <p:sldId id="427" r:id="rId14"/>
    <p:sldId id="433" r:id="rId15"/>
    <p:sldId id="434" r:id="rId16"/>
    <p:sldId id="435" r:id="rId17"/>
    <p:sldId id="436" r:id="rId18"/>
    <p:sldId id="437" r:id="rId19"/>
    <p:sldId id="438" r:id="rId20"/>
    <p:sldId id="439" r:id="rId21"/>
    <p:sldId id="428" r:id="rId22"/>
    <p:sldId id="432" r:id="rId23"/>
    <p:sldId id="478" r:id="rId24"/>
    <p:sldId id="479" r:id="rId25"/>
    <p:sldId id="262" r:id="rId26"/>
    <p:sldId id="263" r:id="rId27"/>
    <p:sldId id="264" r:id="rId28"/>
    <p:sldId id="265" r:id="rId29"/>
    <p:sldId id="480" r:id="rId30"/>
    <p:sldId id="266" r:id="rId31"/>
    <p:sldId id="267" r:id="rId32"/>
    <p:sldId id="481" r:id="rId33"/>
    <p:sldId id="268" r:id="rId34"/>
    <p:sldId id="269" r:id="rId35"/>
    <p:sldId id="387" r:id="rId36"/>
    <p:sldId id="491" r:id="rId37"/>
    <p:sldId id="320" r:id="rId38"/>
    <p:sldId id="490" r:id="rId39"/>
    <p:sldId id="272" r:id="rId40"/>
    <p:sldId id="273" r:id="rId41"/>
    <p:sldId id="492" r:id="rId42"/>
    <p:sldId id="329" r:id="rId43"/>
    <p:sldId id="330" r:id="rId44"/>
    <p:sldId id="331" r:id="rId45"/>
    <p:sldId id="441" r:id="rId46"/>
    <p:sldId id="276" r:id="rId47"/>
    <p:sldId id="464" r:id="rId48"/>
    <p:sldId id="493" r:id="rId49"/>
    <p:sldId id="489" r:id="rId50"/>
    <p:sldId id="484" r:id="rId51"/>
    <p:sldId id="485" r:id="rId52"/>
    <p:sldId id="486" r:id="rId53"/>
    <p:sldId id="487" r:id="rId54"/>
    <p:sldId id="494" r:id="rId55"/>
    <p:sldId id="495" r:id="rId56"/>
    <p:sldId id="496" r:id="rId57"/>
    <p:sldId id="431" r:id="rId58"/>
    <p:sldId id="390" r:id="rId5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8000"/>
    <a:srgbClr val="87EB87"/>
    <a:srgbClr val="FF00FF"/>
    <a:srgbClr val="FFFFFF"/>
    <a:srgbClr val="EAEAEA"/>
    <a:srgbClr val="FFCC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64" autoAdjust="0"/>
    <p:restoredTop sz="94612" autoAdjust="0"/>
  </p:normalViewPr>
  <p:slideViewPr>
    <p:cSldViewPr>
      <p:cViewPr>
        <p:scale>
          <a:sx n="50" d="100"/>
          <a:sy n="50" d="100"/>
        </p:scale>
        <p:origin x="2031" y="813"/>
      </p:cViewPr>
      <p:guideLst>
        <p:guide orient="horz" pos="679"/>
        <p:guide pos="50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3" Type="http://schemas.openxmlformats.org/officeDocument/2006/relationships/tableStyles" Target="tableStyles.xml"/><Relationship Id="rId62" Type="http://schemas.openxmlformats.org/officeDocument/2006/relationships/viewProps" Target="viewProps.xml"/><Relationship Id="rId61" Type="http://schemas.openxmlformats.org/officeDocument/2006/relationships/presProps" Target="presProps.xml"/><Relationship Id="rId60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2.xml"/><Relationship Id="rId1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defTabSz="967105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None/>
              <a:defRPr kumimoji="1" sz="1300" i="1">
                <a:sym typeface="Symbol" panose="05050102010706020507" pitchFamily="18" charset="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algn="r" defTabSz="967105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None/>
              <a:defRPr kumimoji="1" sz="1300" i="1">
                <a:sym typeface="Symbol" panose="05050102010706020507" pitchFamily="18" charset="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defTabSz="967105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None/>
              <a:defRPr kumimoji="1" sz="1300" i="1">
                <a:sym typeface="Symbol" panose="05050102010706020507" pitchFamily="18" charset="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algn="r" defTabSz="967105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None/>
              <a:defRPr kumimoji="1" sz="1300" i="1">
                <a:sym typeface="Symbol" panose="05050102010706020507" pitchFamily="18" charset="2"/>
              </a:defRPr>
            </a:lvl1pPr>
          </a:lstStyle>
          <a:p>
            <a:pPr>
              <a:defRPr/>
            </a:pPr>
            <a:fld id="{48771B71-CE1F-46D4-9C11-B2560CC75FA8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6661" tIns="48331" rIns="96661" bIns="48331" numCol="1" anchor="ctr" anchorCtr="0" compatLnSpc="1"/>
          <a:lstStyle>
            <a:lvl1pPr defTabSz="967105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6661" tIns="48331" rIns="96661" bIns="48331" numCol="1" anchor="ctr" anchorCtr="0" compatLnSpc="1"/>
          <a:lstStyle>
            <a:lvl1pPr algn="r" defTabSz="967105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6661" tIns="48331" rIns="96661" bIns="48331" numCol="1" anchor="ctr" anchorCtr="0" compatLnSpc="1"/>
          <a:lstStyle/>
          <a:p>
            <a:pPr lvl="0"/>
            <a:r>
              <a:rPr lang="en-US" altLang="zh-CN" noProof="0"/>
              <a:t>Click to edit Master text styles</a:t>
            </a:r>
            <a:endParaRPr lang="en-US" altLang="zh-CN" noProof="0"/>
          </a:p>
          <a:p>
            <a:pPr lvl="1"/>
            <a:r>
              <a:rPr lang="en-US" altLang="zh-CN" noProof="0"/>
              <a:t>Second level</a:t>
            </a:r>
            <a:endParaRPr lang="en-US" altLang="zh-CN" noProof="0"/>
          </a:p>
          <a:p>
            <a:pPr lvl="2"/>
            <a:r>
              <a:rPr lang="en-US" altLang="zh-CN" noProof="0"/>
              <a:t>Third level</a:t>
            </a:r>
            <a:endParaRPr lang="en-US" altLang="zh-CN" noProof="0"/>
          </a:p>
          <a:p>
            <a:pPr lvl="3"/>
            <a:r>
              <a:rPr lang="en-US" altLang="zh-CN" noProof="0"/>
              <a:t>Fourth level</a:t>
            </a:r>
            <a:endParaRPr lang="en-US" altLang="zh-CN" noProof="0"/>
          </a:p>
          <a:p>
            <a:pPr lvl="4"/>
            <a:r>
              <a:rPr lang="en-US" altLang="zh-CN" noProof="0"/>
              <a:t>Fifth level</a:t>
            </a:r>
            <a:endParaRPr lang="en-US" altLang="zh-CN" noProof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6661" tIns="48331" rIns="96661" bIns="48331" numCol="1" anchor="b" anchorCtr="0" compatLnSpc="1"/>
          <a:lstStyle>
            <a:lvl1pPr defTabSz="967105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6661" tIns="48331" rIns="96661" bIns="48331" numCol="1" anchor="b" anchorCtr="0" compatLnSpc="1"/>
          <a:lstStyle>
            <a:lvl1pPr algn="r" defTabSz="967105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85A6681-FF51-4E11-8E06-FFCBDCA2F1B9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710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710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710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710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9A05EB9F-CD53-43DA-AE2C-C6A2B27FF6E7}" type="slidenum">
              <a:rPr lang="zh-CN" altLang="en-US" sz="1300" smtClean="0">
                <a:latin typeface="Times New Roman" panose="02020603050405020304" pitchFamily="18" charset="0"/>
              </a:rPr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4443351E-47E3-43C3-95E1-550650E86195}" type="slidenum">
              <a:rPr lang="en-US" altLang="en-US" sz="1200" smtClean="0">
                <a:ea typeface="MS PGothic" panose="020B0600070205080204" pitchFamily="34" charset="-128"/>
              </a:rPr>
            </a:fld>
            <a:endParaRPr lang="en-US" altLang="en-US" sz="1200">
              <a:ea typeface="MS PGothic" panose="020B0600070205080204" pitchFamily="34" charset="-128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1A83FCA9-EE55-4490-97AA-D28E448E966C}" type="slidenum">
              <a:rPr lang="en-US" altLang="zh-CN" sz="1200" smtClean="0">
                <a:ea typeface="MS PGothic" panose="020B0600070205080204" pitchFamily="34" charset="-128"/>
              </a:rPr>
            </a:fld>
            <a:endParaRPr lang="en-US" altLang="zh-CN" sz="1200">
              <a:ea typeface="MS PGothic" panose="020B0600070205080204" pitchFamily="34" charset="-128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EAAF859-C65E-4316-BA97-455283786C5E}" type="slidenum">
              <a:rPr lang="en-US" altLang="zh-CN" sz="1200" smtClean="0">
                <a:ea typeface="MS PGothic" panose="020B0600070205080204" pitchFamily="34" charset="-128"/>
              </a:rPr>
            </a:fld>
            <a:endParaRPr lang="en-US" altLang="zh-CN" sz="1200">
              <a:ea typeface="MS PGothic" panose="020B0600070205080204" pitchFamily="34" charset="-128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9141F871-896A-47F3-8D22-A257976C4CDC}" type="slidenum">
              <a:rPr lang="en-US" altLang="zh-CN" sz="1200" smtClean="0">
                <a:ea typeface="MS PGothic" panose="020B0600070205080204" pitchFamily="34" charset="-128"/>
              </a:rPr>
            </a:fld>
            <a:endParaRPr lang="en-US" altLang="zh-CN" sz="1200">
              <a:ea typeface="MS PGothic" panose="020B0600070205080204" pitchFamily="34" charset="-128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81930298-298E-41BB-927F-4DDF855EF57D}" type="slidenum">
              <a:rPr lang="en-US" altLang="en-US" sz="1200" smtClean="0">
                <a:latin typeface="Times New Roman" panose="02020603050405020304" pitchFamily="18" charset="0"/>
                <a:ea typeface="MS PGothic" panose="020B0600070205080204" pitchFamily="34" charset="-128"/>
              </a:rPr>
            </a:fld>
            <a:endParaRPr lang="en-US" altLang="en-US" sz="12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B266B267-7229-4BA4-990F-B7F166D16DB9}" type="slidenum">
              <a:rPr lang="en-US" altLang="en-US" sz="1200" smtClean="0">
                <a:latin typeface="Times New Roman" panose="02020603050405020304" pitchFamily="18" charset="0"/>
                <a:ea typeface="MS PGothic" panose="020B0600070205080204" pitchFamily="34" charset="-128"/>
              </a:rPr>
            </a:fld>
            <a:endParaRPr lang="en-US" altLang="en-US" sz="12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42DFA19-BBAA-4E0F-B476-8AB79D8A27A5}" type="slidenum">
              <a:rPr lang="en-US" altLang="en-US" sz="1200" smtClean="0">
                <a:ea typeface="MS PGothic" panose="020B0600070205080204" pitchFamily="34" charset="-128"/>
              </a:rPr>
            </a:fld>
            <a:endParaRPr lang="en-US" altLang="en-US" sz="1200">
              <a:ea typeface="MS PGothic" panose="020B0600070205080204" pitchFamily="34" charset="-128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_Gray_Number"/>
          <p:cNvSpPr>
            <a:spLocks noChangeArrowheads="1"/>
          </p:cNvSpPr>
          <p:nvPr userDrawn="1"/>
        </p:nvSpPr>
        <p:spPr bwMode="gray">
          <a:xfrm>
            <a:off x="3505200" y="952500"/>
            <a:ext cx="2057400" cy="43180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12700" tIns="12700" rIns="12700" bIns="12700" anchor="ctr"/>
          <a:lstStyle>
            <a:lvl1pPr defTabSz="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r>
              <a:rPr lang="zh-CN" altLang="en-US" sz="27700">
                <a:solidFill>
                  <a:srgbClr val="CC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zh-CN" altLang="en-US" sz="27700">
              <a:solidFill>
                <a:srgbClr val="CCCC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Title_Gray_Number"/>
          <p:cNvSpPr>
            <a:spLocks noChangeArrowheads="1"/>
          </p:cNvSpPr>
          <p:nvPr userDrawn="1"/>
        </p:nvSpPr>
        <p:spPr bwMode="gray">
          <a:xfrm>
            <a:off x="939800" y="952500"/>
            <a:ext cx="7302500" cy="43180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12700" tIns="12700" rIns="12700" bIns="12700" anchor="ctr"/>
          <a:lstStyle>
            <a:lvl1pPr defTabSz="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r>
              <a:rPr lang="en-US" altLang="zh-CN" sz="27700">
                <a:solidFill>
                  <a:srgbClr val="CC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DB</a:t>
            </a:r>
            <a:endParaRPr lang="en-US" altLang="zh-CN" sz="27700">
              <a:solidFill>
                <a:srgbClr val="CCCC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" name="Picture 12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0950"/>
            <a:ext cx="91440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36" name="Default_Title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14400" y="2667000"/>
            <a:ext cx="7315200" cy="685800"/>
          </a:xfrm>
        </p:spPr>
        <p:txBody>
          <a:bodyPr/>
          <a:lstStyle>
            <a:lvl1pPr algn="ctr">
              <a:spcBef>
                <a:spcPct val="0"/>
              </a:spcBef>
              <a:defRPr sz="4000">
                <a:latin typeface="Garamond" panose="02020404030301010803" pitchFamily="18" charset="0"/>
              </a:defRPr>
            </a:lvl1pPr>
          </a:lstStyle>
          <a:p>
            <a:r>
              <a:rPr lang="zh-CN" altLang="en-US" dirty="0"/>
              <a:t> 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610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27" name="Text Box 5"/>
          <p:cNvSpPr txBox="1">
            <a:spLocks noChangeArrowheads="1"/>
          </p:cNvSpPr>
          <p:nvPr/>
        </p:nvSpPr>
        <p:spPr bwMode="auto">
          <a:xfrm>
            <a:off x="0" y="6613525"/>
            <a:ext cx="4460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000" b="1">
                <a:solidFill>
                  <a:schemeClr val="tx2"/>
                </a:solidFill>
                <a:ea typeface="宋体" panose="02010600030101010101" pitchFamily="2" charset="-122"/>
              </a:rPr>
              <a:t>2.</a:t>
            </a:r>
            <a:fld id="{EEA83A06-76CE-42A9-ABBD-66F799C0B428}" type="slidenum">
              <a:rPr lang="en-US" altLang="zh-CN" sz="1000" b="1" smtClean="0">
                <a:solidFill>
                  <a:schemeClr val="tx2"/>
                </a:solidFill>
                <a:ea typeface="宋体" panose="02010600030101010101" pitchFamily="2" charset="-122"/>
              </a:rPr>
            </a:fld>
            <a:endParaRPr lang="en-US" altLang="zh-CN" sz="1000" b="1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17475"/>
            <a:ext cx="861695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Slide_Page_Number"/>
          <p:cNvSpPr>
            <a:spLocks noChangeArrowheads="1"/>
          </p:cNvSpPr>
          <p:nvPr userDrawn="1"/>
        </p:nvSpPr>
        <p:spPr bwMode="auto">
          <a:xfrm>
            <a:off x="457200" y="6654800"/>
            <a:ext cx="965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just" fontAlgn="b">
              <a:defRPr/>
            </a:pPr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Slide_Page_Number"/>
          <p:cNvSpPr>
            <a:spLocks noChangeArrowheads="1"/>
          </p:cNvSpPr>
          <p:nvPr userDrawn="1"/>
        </p:nvSpPr>
        <p:spPr bwMode="auto">
          <a:xfrm>
            <a:off x="457200" y="6654800"/>
            <a:ext cx="965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just" fontAlgn="b">
              <a:defRPr/>
            </a:pPr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2" name="Picture 12"/>
          <p:cNvPicPr>
            <a:picLocks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0950"/>
            <a:ext cx="91440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charset="2"/>
        <a:buChar char="l"/>
        <a:defRPr kumimoji="1" sz="24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pitchFamily="18" charset="2"/>
        <a:buChar char="4"/>
        <a:defRPr kumimoji="1" sz="20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6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2.bin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image" Target="../media/image17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Chapter 2: </a:t>
            </a:r>
            <a:r>
              <a:rPr lang="en-US" altLang="zh-CN" dirty="0"/>
              <a:t>Introduction to the Relational Model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156"/>
    </mc:Choice>
    <mc:Fallback>
      <p:transition spd="slow" advTm="3515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Keys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Let K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 R</a:t>
            </a: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K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is a </a:t>
            </a:r>
            <a:r>
              <a:rPr lang="en-US" altLang="zh-CN" b="1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superkey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of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if values for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are sufficient to identify a unique tuple of each possible relation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r(R)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by “possible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 r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” we mean a relation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that could exist in the enterprise we are modeling.</a:t>
            </a: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Example:  {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ID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} and {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ID, </a:t>
            </a:r>
            <a:r>
              <a:rPr lang="en-US" altLang="zh-CN" i="1">
                <a:ea typeface="宋体" panose="02010600030101010101" pitchFamily="2" charset="-122"/>
              </a:rPr>
              <a:t>name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} are both superkeys of </a:t>
            </a:r>
            <a:r>
              <a:rPr lang="en-US" altLang="zh-CN">
                <a:ea typeface="宋体" panose="02010600030101010101" pitchFamily="2" charset="-122"/>
              </a:rPr>
              <a:t>instructor, but {</a:t>
            </a:r>
            <a:r>
              <a:rPr lang="en-US" altLang="zh-CN" i="1">
                <a:ea typeface="宋体" panose="02010600030101010101" pitchFamily="2" charset="-122"/>
              </a:rPr>
              <a:t>name</a:t>
            </a:r>
            <a:r>
              <a:rPr lang="en-US" altLang="zh-CN">
                <a:ea typeface="宋体" panose="02010600030101010101" pitchFamily="2" charset="-122"/>
              </a:rPr>
              <a:t>} is not a superkey of</a:t>
            </a:r>
            <a:r>
              <a:rPr lang="en-US" altLang="zh-CN" b="1" i="1">
                <a:solidFill>
                  <a:srgbClr val="002060"/>
                </a:solidFill>
                <a:ea typeface="宋体" panose="02010600030101010101" pitchFamily="2" charset="-122"/>
              </a:rPr>
              <a:t> instructor </a:t>
            </a:r>
            <a:r>
              <a:rPr lang="en-US" altLang="zh-CN">
                <a:ea typeface="宋体" panose="02010600030101010101" pitchFamily="2" charset="-122"/>
              </a:rPr>
              <a:t>since several instructors might have the same name</a:t>
            </a:r>
            <a:r>
              <a:rPr lang="en-US" altLang="zh-CN" b="1" i="1">
                <a:solidFill>
                  <a:srgbClr val="002060"/>
                </a:solidFill>
                <a:ea typeface="宋体" panose="02010600030101010101" pitchFamily="2" charset="-122"/>
              </a:rPr>
              <a:t>. </a:t>
            </a: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" name="墨迹 4"/>
          <p:cNvSpPr/>
          <p:nvPr/>
        </p:nvSpPr>
        <p:spPr bwMode="auto">
          <a:xfrm>
            <a:off x="2997360" y="4387320"/>
            <a:ext cx="2059200" cy="558000"/>
          </a:xfrm>
          <a:prstGeom prst="rect">
            <a:avLst/>
          </a:prstGeom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2715"/>
    </mc:Choice>
    <mc:Fallback>
      <p:transition spd="slow" advTm="12271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Keys (Cont.)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73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Font typeface="Monotype Sorts" charset="2"/>
              <a:buChar char="n"/>
              <a:defRPr/>
            </a:pP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is a </a:t>
            </a: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candidate key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if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is minimal</a:t>
            </a:r>
            <a:b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Example:  {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ID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} is a candidate key for </a:t>
            </a:r>
            <a:r>
              <a:rPr lang="en-US" altLang="zh-CN" b="1" i="1" dirty="0">
                <a:solidFill>
                  <a:srgbClr val="002060"/>
                </a:solidFill>
              </a:rPr>
              <a:t>instructor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, since it is a </a:t>
            </a:r>
            <a:r>
              <a:rPr lang="en-US" altLang="zh-CN" dirty="0" err="1">
                <a:ea typeface="宋体" panose="02010600030101010101" pitchFamily="2" charset="-122"/>
                <a:sym typeface="Symbol" panose="05050102010706020507" pitchFamily="18" charset="2"/>
              </a:rPr>
              <a:t>superkey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and no subset of it is a </a:t>
            </a:r>
            <a:r>
              <a:rPr lang="en-US" altLang="zh-CN" dirty="0" err="1">
                <a:ea typeface="宋体" panose="02010600030101010101" pitchFamily="2" charset="-122"/>
                <a:sym typeface="Symbol" panose="05050102010706020507" pitchFamily="18" charset="2"/>
              </a:rPr>
              <a:t>superkey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. {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ID, name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} is not a candidate key for </a:t>
            </a:r>
            <a:r>
              <a:rPr lang="en-US" altLang="zh-CN" b="1" i="1" dirty="0">
                <a:solidFill>
                  <a:srgbClr val="002060"/>
                </a:solidFill>
              </a:rPr>
              <a:t>instructor.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  <a:buFont typeface="Monotype Sorts" charset="2"/>
              <a:buChar char="n"/>
              <a:defRPr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Primary key: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a candidate key chosen as the principal means of identifying tuples within a relation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lnSpc>
                <a:spcPct val="120000"/>
              </a:lnSpc>
              <a:buFont typeface="Monotype Sorts" charset="2"/>
              <a:buChar char="l"/>
              <a:defRPr/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E.g. {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ID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} and {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name, </a:t>
            </a:r>
            <a:r>
              <a:rPr lang="en-US" altLang="zh-CN" i="1" dirty="0" err="1">
                <a:ea typeface="宋体" panose="02010600030101010101" pitchFamily="2" charset="-122"/>
                <a:sym typeface="Symbol" panose="05050102010706020507" pitchFamily="18" charset="2"/>
              </a:rPr>
              <a:t>dept_name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} are both candidate keys for </a:t>
            </a:r>
            <a:r>
              <a:rPr lang="en-US" altLang="zh-CN" b="1" i="1" dirty="0">
                <a:solidFill>
                  <a:srgbClr val="002060"/>
                </a:solidFill>
              </a:rPr>
              <a:t>instructor.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lnSpc>
                <a:spcPct val="120000"/>
              </a:lnSpc>
              <a:buFont typeface="Monotype Sorts" charset="2"/>
              <a:buChar char="l"/>
              <a:defRPr/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Should choose an attribute whose value never, or very rarely, changes.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2">
              <a:lnSpc>
                <a:spcPct val="120000"/>
              </a:lnSpc>
              <a:defRPr/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E.g. email address is unique, but may change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Primary key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When a table is created, we can specify </a:t>
            </a:r>
            <a:r>
              <a:rPr lang="en-US" altLang="zh-CN">
                <a:solidFill>
                  <a:srgbClr val="FF3300"/>
                </a:solidFill>
                <a:ea typeface="宋体" panose="02010600030101010101" pitchFamily="2" charset="-122"/>
              </a:rPr>
              <a:t>a set of attributes</a:t>
            </a:r>
            <a:r>
              <a:rPr lang="en-US" altLang="zh-CN">
                <a:ea typeface="宋体" panose="02010600030101010101" pitchFamily="2" charset="-122"/>
              </a:rPr>
              <a:t> as the </a:t>
            </a:r>
            <a:r>
              <a:rPr lang="en-US" altLang="zh-CN">
                <a:solidFill>
                  <a:srgbClr val="FF3300"/>
                </a:solidFill>
                <a:ea typeface="宋体" panose="02010600030101010101" pitchFamily="2" charset="-122"/>
              </a:rPr>
              <a:t>primary key</a:t>
            </a:r>
            <a:r>
              <a:rPr lang="en-US" altLang="zh-CN">
                <a:ea typeface="宋体" panose="02010600030101010101" pitchFamily="2" charset="-122"/>
              </a:rPr>
              <a:t> of the table…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… in order to prevent two tuples from having identical values on </a:t>
            </a:r>
            <a:r>
              <a:rPr lang="en-US" altLang="zh-CN">
                <a:solidFill>
                  <a:srgbClr val="FF3300"/>
                </a:solidFill>
                <a:ea typeface="宋体" panose="02010600030101010101" pitchFamily="2" charset="-122"/>
              </a:rPr>
              <a:t>all</a:t>
            </a:r>
            <a:r>
              <a:rPr lang="en-US" altLang="zh-CN">
                <a:ea typeface="宋体" panose="02010600030101010101" pitchFamily="2" charset="-122"/>
              </a:rPr>
              <a:t> these attributes.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 sz="18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Different primary keys have different effects. </a:t>
            </a: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See next.</a:t>
            </a: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Primary key example 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79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Monotype Sorts" charset="2"/>
              <a:buChar char="n"/>
              <a:defRPr/>
            </a:pPr>
            <a:r>
              <a:rPr lang="en-US" altLang="zh-CN" dirty="0">
                <a:ea typeface="宋体" panose="02010600030101010101" pitchFamily="2" charset="-122"/>
              </a:rPr>
              <a:t>Assume that we create a table for the library with the schema: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b="1" dirty="0">
                <a:solidFill>
                  <a:srgbClr val="0000CC"/>
                </a:solidFill>
                <a:ea typeface="宋体" panose="02010600030101010101" pitchFamily="2" charset="-122"/>
              </a:rPr>
              <a:t>BORROW(</a:t>
            </a:r>
            <a:r>
              <a:rPr lang="en-US" altLang="zh-CN" b="1" i="1" dirty="0">
                <a:solidFill>
                  <a:srgbClr val="0000CC"/>
                </a:solidFill>
                <a:ea typeface="宋体" panose="02010600030101010101" pitchFamily="2" charset="-122"/>
              </a:rPr>
              <a:t>student-id</a:t>
            </a:r>
            <a:r>
              <a:rPr lang="en-US" altLang="zh-CN" b="1" dirty="0">
                <a:solidFill>
                  <a:srgbClr val="0000CC"/>
                </a:solidFill>
                <a:ea typeface="宋体" panose="02010600030101010101" pitchFamily="2" charset="-122"/>
              </a:rPr>
              <a:t>, </a:t>
            </a:r>
            <a:r>
              <a:rPr lang="en-US" altLang="zh-CN" b="1" i="1" dirty="0">
                <a:solidFill>
                  <a:srgbClr val="0000CC"/>
                </a:solidFill>
                <a:ea typeface="宋体" panose="02010600030101010101" pitchFamily="2" charset="-122"/>
              </a:rPr>
              <a:t>book-id</a:t>
            </a:r>
            <a:r>
              <a:rPr lang="en-US" altLang="zh-CN" b="1" dirty="0">
                <a:solidFill>
                  <a:srgbClr val="0000CC"/>
                </a:solidFill>
                <a:ea typeface="宋体" panose="02010600030101010101" pitchFamily="2" charset="-122"/>
              </a:rPr>
              <a:t>, </a:t>
            </a:r>
            <a:r>
              <a:rPr lang="en-US" altLang="zh-CN" b="1" i="1" dirty="0">
                <a:solidFill>
                  <a:srgbClr val="0000CC"/>
                </a:solidFill>
                <a:ea typeface="宋体" panose="02010600030101010101" pitchFamily="2" charset="-122"/>
              </a:rPr>
              <a:t>out</a:t>
            </a:r>
            <a:r>
              <a:rPr lang="en-US" altLang="zh-CN" b="1" dirty="0">
                <a:solidFill>
                  <a:srgbClr val="0000CC"/>
                </a:solidFill>
                <a:ea typeface="宋体" panose="02010600030101010101" pitchFamily="2" charset="-122"/>
              </a:rPr>
              <a:t>-</a:t>
            </a:r>
            <a:r>
              <a:rPr lang="en-US" altLang="zh-CN" b="1" i="1" dirty="0">
                <a:solidFill>
                  <a:srgbClr val="0000CC"/>
                </a:solidFill>
                <a:ea typeface="宋体" panose="02010600030101010101" pitchFamily="2" charset="-122"/>
              </a:rPr>
              <a:t>date</a:t>
            </a:r>
            <a:r>
              <a:rPr lang="en-US" altLang="zh-CN" b="1" dirty="0">
                <a:solidFill>
                  <a:srgbClr val="0000CC"/>
                </a:solidFill>
                <a:ea typeface="宋体" panose="02010600030101010101" pitchFamily="2" charset="-122"/>
              </a:rPr>
              <a:t>, </a:t>
            </a:r>
            <a:r>
              <a:rPr lang="en-US" altLang="zh-CN" b="1" i="1" dirty="0">
                <a:solidFill>
                  <a:srgbClr val="0000CC"/>
                </a:solidFill>
                <a:ea typeface="宋体" panose="02010600030101010101" pitchFamily="2" charset="-122"/>
              </a:rPr>
              <a:t>return-date</a:t>
            </a:r>
            <a:r>
              <a:rPr lang="en-US" altLang="zh-CN" b="1" dirty="0">
                <a:solidFill>
                  <a:srgbClr val="0000CC"/>
                </a:solidFill>
                <a:ea typeface="宋体" panose="02010600030101010101" pitchFamily="2" charset="-122"/>
              </a:rPr>
              <a:t>)</a:t>
            </a:r>
            <a:endParaRPr lang="en-US" altLang="zh-CN" b="1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Font typeface="Monotype Sorts" charset="2"/>
              <a:buChar char="n"/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Font typeface="Monotype Sorts" charset="2"/>
              <a:buChar char="n"/>
              <a:defRPr/>
            </a:pPr>
            <a:r>
              <a:rPr lang="en-US" altLang="zh-CN" dirty="0">
                <a:ea typeface="宋体" panose="02010600030101010101" pitchFamily="2" charset="-122"/>
              </a:rPr>
              <a:t>If we specify the primary key as </a:t>
            </a:r>
            <a:r>
              <a:rPr lang="en-US" altLang="zh-CN" i="1" u="sng" dirty="0">
                <a:ea typeface="宋体" panose="02010600030101010101" pitchFamily="2" charset="-122"/>
              </a:rPr>
              <a:t>student-id</a:t>
            </a:r>
            <a:r>
              <a:rPr lang="en-US" altLang="zh-CN" dirty="0">
                <a:ea typeface="宋体" panose="02010600030101010101" pitchFamily="2" charset="-122"/>
              </a:rPr>
              <a:t>, can the following two </a:t>
            </a:r>
            <a:r>
              <a:rPr lang="en-US" altLang="zh-CN" dirty="0" err="1">
                <a:ea typeface="宋体" panose="02010600030101010101" pitchFamily="2" charset="-122"/>
              </a:rPr>
              <a:t>tuples</a:t>
            </a:r>
            <a:r>
              <a:rPr lang="en-US" altLang="zh-CN" dirty="0">
                <a:ea typeface="宋体" panose="02010600030101010101" pitchFamily="2" charset="-122"/>
              </a:rPr>
              <a:t> appear in BORROW together?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buFont typeface="Monotype Sorts" charset="2"/>
              <a:buChar char="l"/>
              <a:defRPr/>
            </a:pP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(1, b200, </a:t>
            </a:r>
            <a:r>
              <a:rPr lang="en-US" altLang="zh-CN" dirty="0" err="1">
                <a:solidFill>
                  <a:srgbClr val="0000CC"/>
                </a:solidFill>
                <a:ea typeface="宋体" panose="02010600030101010101" pitchFamily="2" charset="-122"/>
              </a:rPr>
              <a:t>jan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 1, </a:t>
            </a:r>
            <a:r>
              <a:rPr lang="en-US" altLang="zh-CN" dirty="0" err="1">
                <a:solidFill>
                  <a:srgbClr val="0000CC"/>
                </a:solidFill>
                <a:ea typeface="宋体" panose="02010600030101010101" pitchFamily="2" charset="-122"/>
              </a:rPr>
              <a:t>jan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 3)</a:t>
            </a:r>
            <a:b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(1, b201, </a:t>
            </a:r>
            <a:r>
              <a:rPr lang="en-US" altLang="zh-CN" dirty="0" err="1">
                <a:solidFill>
                  <a:srgbClr val="0000CC"/>
                </a:solidFill>
                <a:ea typeface="宋体" panose="02010600030101010101" pitchFamily="2" charset="-122"/>
              </a:rPr>
              <a:t>jan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 1, </a:t>
            </a:r>
            <a:r>
              <a:rPr lang="en-US" altLang="zh-CN" dirty="0" err="1">
                <a:solidFill>
                  <a:srgbClr val="0000CC"/>
                </a:solidFill>
                <a:ea typeface="宋体" panose="02010600030101010101" pitchFamily="2" charset="-122"/>
              </a:rPr>
              <a:t>jan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 3)</a:t>
            </a:r>
            <a:endParaRPr lang="en-US" altLang="zh-CN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Font typeface="Monotype Sorts" charset="2"/>
              <a:buChar char="n"/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Font typeface="Monotype Sorts" charset="2"/>
              <a:buChar char="n"/>
              <a:defRPr/>
            </a:pPr>
            <a:r>
              <a:rPr lang="en-US" altLang="zh-CN" dirty="0">
                <a:ea typeface="宋体" panose="02010600030101010101" pitchFamily="2" charset="-122"/>
              </a:rPr>
              <a:t>NO, because no two </a:t>
            </a:r>
            <a:r>
              <a:rPr lang="en-US" altLang="zh-CN" dirty="0" err="1">
                <a:ea typeface="宋体" panose="02010600030101010101" pitchFamily="2" charset="-122"/>
              </a:rPr>
              <a:t>tuples</a:t>
            </a:r>
            <a:r>
              <a:rPr lang="en-US" altLang="zh-CN" dirty="0">
                <a:ea typeface="宋体" panose="02010600030101010101" pitchFamily="2" charset="-122"/>
              </a:rPr>
              <a:t> can have the same </a:t>
            </a:r>
            <a:r>
              <a:rPr lang="en-US" altLang="zh-CN" i="1" dirty="0">
                <a:ea typeface="宋体" panose="02010600030101010101" pitchFamily="2" charset="-122"/>
              </a:rPr>
              <a:t>student-id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Font typeface="Monotype Sorts" charset="2"/>
              <a:buChar char="n"/>
              <a:defRPr/>
            </a:pPr>
            <a:r>
              <a:rPr lang="en-US" altLang="zh-CN" dirty="0">
                <a:ea typeface="宋体" panose="02010600030101010101" pitchFamily="2" charset="-122"/>
              </a:rPr>
              <a:t>Effect?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buFont typeface="Monotype Sorts" charset="2"/>
              <a:buChar char="l"/>
              <a:defRPr/>
            </a:pPr>
            <a:r>
              <a:rPr lang="en-US" altLang="zh-CN" dirty="0">
                <a:ea typeface="宋体" panose="02010600030101010101" pitchFamily="2" charset="-122"/>
              </a:rPr>
              <a:t>Every student is allowed to borrow from the library once!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7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7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7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7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7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7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926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Primary key example (cont.) 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80291" name="Rectangle 3"/>
          <p:cNvSpPr>
            <a:spLocks noGrp="1" noChangeArrowheads="1"/>
          </p:cNvSpPr>
          <p:nvPr>
            <p:ph idx="1"/>
          </p:nvPr>
        </p:nvSpPr>
        <p:spPr>
          <a:xfrm>
            <a:off x="0" y="1066800"/>
            <a:ext cx="9144000" cy="5257800"/>
          </a:xfrm>
        </p:spPr>
        <p:txBody>
          <a:bodyPr/>
          <a:lstStyle/>
          <a:p>
            <a:r>
              <a:rPr lang="en-US" altLang="zh-CN" sz="2600" b="1">
                <a:solidFill>
                  <a:srgbClr val="0000CC"/>
                </a:solidFill>
                <a:ea typeface="宋体" panose="02010600030101010101" pitchFamily="2" charset="-122"/>
              </a:rPr>
              <a:t>BORROW(</a:t>
            </a:r>
            <a:r>
              <a:rPr lang="en-US" altLang="zh-CN" sz="2600" b="1" i="1">
                <a:solidFill>
                  <a:srgbClr val="0000CC"/>
                </a:solidFill>
                <a:ea typeface="宋体" panose="02010600030101010101" pitchFamily="2" charset="-122"/>
              </a:rPr>
              <a:t>student-id</a:t>
            </a:r>
            <a:r>
              <a:rPr lang="en-US" altLang="zh-CN" sz="2600" b="1">
                <a:solidFill>
                  <a:srgbClr val="0000CC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600" b="1" i="1">
                <a:solidFill>
                  <a:srgbClr val="0000CC"/>
                </a:solidFill>
                <a:ea typeface="宋体" panose="02010600030101010101" pitchFamily="2" charset="-122"/>
              </a:rPr>
              <a:t>book-id</a:t>
            </a:r>
            <a:r>
              <a:rPr lang="en-US" altLang="zh-CN" sz="2600" b="1">
                <a:solidFill>
                  <a:srgbClr val="0000CC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600" b="1" i="1">
                <a:solidFill>
                  <a:srgbClr val="0000CC"/>
                </a:solidFill>
                <a:ea typeface="宋体" panose="02010600030101010101" pitchFamily="2" charset="-122"/>
              </a:rPr>
              <a:t>out</a:t>
            </a:r>
            <a:r>
              <a:rPr lang="en-US" altLang="zh-CN" sz="2600" b="1">
                <a:solidFill>
                  <a:srgbClr val="0000CC"/>
                </a:solidFill>
                <a:ea typeface="宋体" panose="02010600030101010101" pitchFamily="2" charset="-122"/>
              </a:rPr>
              <a:t>-</a:t>
            </a:r>
            <a:r>
              <a:rPr lang="en-US" altLang="zh-CN" sz="2600" b="1" i="1">
                <a:solidFill>
                  <a:srgbClr val="0000CC"/>
                </a:solidFill>
                <a:ea typeface="宋体" panose="02010600030101010101" pitchFamily="2" charset="-122"/>
              </a:rPr>
              <a:t>date</a:t>
            </a:r>
            <a:r>
              <a:rPr lang="en-US" altLang="zh-CN" sz="2600" b="1">
                <a:solidFill>
                  <a:srgbClr val="0000CC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600" b="1" i="1">
                <a:solidFill>
                  <a:srgbClr val="0000CC"/>
                </a:solidFill>
                <a:ea typeface="宋体" panose="02010600030101010101" pitchFamily="2" charset="-122"/>
              </a:rPr>
              <a:t>return-date</a:t>
            </a:r>
            <a:r>
              <a:rPr lang="en-US" altLang="zh-CN" sz="2600" b="1">
                <a:solidFill>
                  <a:srgbClr val="0000CC"/>
                </a:solidFill>
                <a:ea typeface="宋体" panose="02010600030101010101" pitchFamily="2" charset="-122"/>
              </a:rPr>
              <a:t>)</a:t>
            </a:r>
            <a:endParaRPr lang="en-US" altLang="zh-CN" sz="2600" b="1">
              <a:solidFill>
                <a:srgbClr val="0000CC"/>
              </a:solidFill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If the primary key is </a:t>
            </a:r>
            <a:r>
              <a:rPr lang="en-US" altLang="zh-CN" i="1" u="sng">
                <a:ea typeface="宋体" panose="02010600030101010101" pitchFamily="2" charset="-122"/>
              </a:rPr>
              <a:t>book-id</a:t>
            </a:r>
            <a:r>
              <a:rPr lang="en-US" altLang="zh-CN">
                <a:ea typeface="宋体" panose="02010600030101010101" pitchFamily="2" charset="-122"/>
              </a:rPr>
              <a:t>, can the following two tuples appear together?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solidFill>
                  <a:srgbClr val="0000CC"/>
                </a:solidFill>
                <a:ea typeface="宋体" panose="02010600030101010101" pitchFamily="2" charset="-122"/>
              </a:rPr>
              <a:t>(1, b200, jan 1, jan 3)</a:t>
            </a:r>
            <a:br>
              <a:rPr lang="en-US" altLang="zh-CN">
                <a:solidFill>
                  <a:srgbClr val="0000CC"/>
                </a:solidFill>
                <a:ea typeface="宋体" panose="02010600030101010101" pitchFamily="2" charset="-122"/>
              </a:rPr>
            </a:br>
            <a:r>
              <a:rPr lang="en-US" altLang="zh-CN">
                <a:solidFill>
                  <a:srgbClr val="0000CC"/>
                </a:solidFill>
                <a:ea typeface="宋体" panose="02010600030101010101" pitchFamily="2" charset="-122"/>
              </a:rPr>
              <a:t>(2, b200, jan 4, jan 5)</a:t>
            </a:r>
            <a:endParaRPr lang="en-US" altLang="zh-CN">
              <a:solidFill>
                <a:srgbClr val="0000CC"/>
              </a:solidFill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NO. 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Effect? 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No book can ever be borrowed again!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8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8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8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8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8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029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Primary key example (cont.) 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81315" name="Rectangle 3"/>
          <p:cNvSpPr>
            <a:spLocks noGrp="1" noChangeArrowheads="1"/>
          </p:cNvSpPr>
          <p:nvPr>
            <p:ph idx="1"/>
          </p:nvPr>
        </p:nvSpPr>
        <p:spPr>
          <a:xfrm>
            <a:off x="0" y="1066800"/>
            <a:ext cx="8839200" cy="5257800"/>
          </a:xfrm>
        </p:spPr>
        <p:txBody>
          <a:bodyPr/>
          <a:lstStyle/>
          <a:p>
            <a:r>
              <a:rPr lang="en-US" altLang="zh-CN" sz="2600" b="1">
                <a:solidFill>
                  <a:srgbClr val="0000CC"/>
                </a:solidFill>
                <a:ea typeface="宋体" panose="02010600030101010101" pitchFamily="2" charset="-122"/>
              </a:rPr>
              <a:t>BORROW(</a:t>
            </a:r>
            <a:r>
              <a:rPr lang="en-US" altLang="zh-CN" sz="2600" b="1" i="1">
                <a:solidFill>
                  <a:srgbClr val="0000CC"/>
                </a:solidFill>
                <a:ea typeface="宋体" panose="02010600030101010101" pitchFamily="2" charset="-122"/>
              </a:rPr>
              <a:t>student-id</a:t>
            </a:r>
            <a:r>
              <a:rPr lang="en-US" altLang="zh-CN" sz="2600" b="1">
                <a:solidFill>
                  <a:srgbClr val="0000CC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600" b="1" i="1">
                <a:solidFill>
                  <a:srgbClr val="0000CC"/>
                </a:solidFill>
                <a:ea typeface="宋体" panose="02010600030101010101" pitchFamily="2" charset="-122"/>
              </a:rPr>
              <a:t>book-id</a:t>
            </a:r>
            <a:r>
              <a:rPr lang="en-US" altLang="zh-CN" sz="2600" b="1">
                <a:solidFill>
                  <a:srgbClr val="0000CC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600" b="1" i="1">
                <a:solidFill>
                  <a:srgbClr val="0000CC"/>
                </a:solidFill>
                <a:ea typeface="宋体" panose="02010600030101010101" pitchFamily="2" charset="-122"/>
              </a:rPr>
              <a:t>out</a:t>
            </a:r>
            <a:r>
              <a:rPr lang="en-US" altLang="zh-CN" sz="2600" b="1">
                <a:solidFill>
                  <a:srgbClr val="0000CC"/>
                </a:solidFill>
                <a:ea typeface="宋体" panose="02010600030101010101" pitchFamily="2" charset="-122"/>
              </a:rPr>
              <a:t>-</a:t>
            </a:r>
            <a:r>
              <a:rPr lang="en-US" altLang="zh-CN" sz="2600" b="1" i="1">
                <a:solidFill>
                  <a:srgbClr val="0000CC"/>
                </a:solidFill>
                <a:ea typeface="宋体" panose="02010600030101010101" pitchFamily="2" charset="-122"/>
              </a:rPr>
              <a:t>date</a:t>
            </a:r>
            <a:r>
              <a:rPr lang="en-US" altLang="zh-CN" sz="2600" b="1">
                <a:solidFill>
                  <a:srgbClr val="0000CC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600" b="1" i="1">
                <a:solidFill>
                  <a:srgbClr val="0000CC"/>
                </a:solidFill>
                <a:ea typeface="宋体" panose="02010600030101010101" pitchFamily="2" charset="-122"/>
              </a:rPr>
              <a:t>return-date</a:t>
            </a:r>
            <a:r>
              <a:rPr lang="en-US" altLang="zh-CN" sz="2600" b="1">
                <a:solidFill>
                  <a:srgbClr val="0000CC"/>
                </a:solidFill>
                <a:ea typeface="宋体" panose="02010600030101010101" pitchFamily="2" charset="-122"/>
              </a:rPr>
              <a:t>)</a:t>
            </a:r>
            <a:endParaRPr lang="en-US" altLang="zh-CN" sz="2600" b="1">
              <a:solidFill>
                <a:srgbClr val="0000CC"/>
              </a:solidFill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If the primary key is </a:t>
            </a:r>
            <a:r>
              <a:rPr lang="en-US" altLang="zh-CN" i="1" u="sng">
                <a:ea typeface="宋体" panose="02010600030101010101" pitchFamily="2" charset="-122"/>
              </a:rPr>
              <a:t>out-date</a:t>
            </a:r>
            <a:r>
              <a:rPr lang="en-US" altLang="zh-CN">
                <a:ea typeface="宋体" panose="02010600030101010101" pitchFamily="2" charset="-122"/>
              </a:rPr>
              <a:t>, can the following two tuples appear together?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solidFill>
                  <a:srgbClr val="0000CC"/>
                </a:solidFill>
                <a:ea typeface="宋体" panose="02010600030101010101" pitchFamily="2" charset="-122"/>
              </a:rPr>
              <a:t>(1, b200, jan 1, jan 2)</a:t>
            </a:r>
            <a:br>
              <a:rPr lang="en-US" altLang="zh-CN">
                <a:solidFill>
                  <a:srgbClr val="0000CC"/>
                </a:solidFill>
                <a:ea typeface="宋体" panose="02010600030101010101" pitchFamily="2" charset="-122"/>
              </a:rPr>
            </a:br>
            <a:r>
              <a:rPr lang="en-US" altLang="zh-CN">
                <a:solidFill>
                  <a:srgbClr val="0000CC"/>
                </a:solidFill>
                <a:ea typeface="宋体" panose="02010600030101010101" pitchFamily="2" charset="-122"/>
              </a:rPr>
              <a:t>(2, b201, jan 1, jan 3)</a:t>
            </a:r>
            <a:endParaRPr lang="en-US" altLang="zh-CN">
              <a:solidFill>
                <a:srgbClr val="0000CC"/>
              </a:solidFill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NO. 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Effect? 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Every day the library lends at most 1 book. 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8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8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8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8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8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131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Primary key example (cont.) 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83363" name="Rectangle 3"/>
          <p:cNvSpPr>
            <a:spLocks noGrp="1" noChangeArrowheads="1"/>
          </p:cNvSpPr>
          <p:nvPr>
            <p:ph idx="1"/>
          </p:nvPr>
        </p:nvSpPr>
        <p:spPr>
          <a:xfrm>
            <a:off x="0" y="1066800"/>
            <a:ext cx="9144000" cy="5257800"/>
          </a:xfrm>
        </p:spPr>
        <p:txBody>
          <a:bodyPr/>
          <a:lstStyle/>
          <a:p>
            <a:r>
              <a:rPr lang="en-US" altLang="zh-CN" sz="2600" b="1">
                <a:solidFill>
                  <a:srgbClr val="0000CC"/>
                </a:solidFill>
                <a:ea typeface="宋体" panose="02010600030101010101" pitchFamily="2" charset="-122"/>
              </a:rPr>
              <a:t>BORROW(</a:t>
            </a:r>
            <a:r>
              <a:rPr lang="en-US" altLang="zh-CN" sz="2600" b="1" i="1">
                <a:solidFill>
                  <a:srgbClr val="0000CC"/>
                </a:solidFill>
                <a:ea typeface="宋体" panose="02010600030101010101" pitchFamily="2" charset="-122"/>
              </a:rPr>
              <a:t>student-id</a:t>
            </a:r>
            <a:r>
              <a:rPr lang="en-US" altLang="zh-CN" sz="2600" b="1">
                <a:solidFill>
                  <a:srgbClr val="0000CC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600" b="1" i="1">
                <a:solidFill>
                  <a:srgbClr val="0000CC"/>
                </a:solidFill>
                <a:ea typeface="宋体" panose="02010600030101010101" pitchFamily="2" charset="-122"/>
              </a:rPr>
              <a:t>book-id</a:t>
            </a:r>
            <a:r>
              <a:rPr lang="en-US" altLang="zh-CN" sz="2600" b="1">
                <a:solidFill>
                  <a:srgbClr val="0000CC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600" b="1" i="1">
                <a:solidFill>
                  <a:srgbClr val="0000CC"/>
                </a:solidFill>
                <a:ea typeface="宋体" panose="02010600030101010101" pitchFamily="2" charset="-122"/>
              </a:rPr>
              <a:t>out</a:t>
            </a:r>
            <a:r>
              <a:rPr lang="en-US" altLang="zh-CN" sz="2600" b="1">
                <a:solidFill>
                  <a:srgbClr val="0000CC"/>
                </a:solidFill>
                <a:ea typeface="宋体" panose="02010600030101010101" pitchFamily="2" charset="-122"/>
              </a:rPr>
              <a:t>-</a:t>
            </a:r>
            <a:r>
              <a:rPr lang="en-US" altLang="zh-CN" sz="2600" b="1" i="1">
                <a:solidFill>
                  <a:srgbClr val="0000CC"/>
                </a:solidFill>
                <a:ea typeface="宋体" panose="02010600030101010101" pitchFamily="2" charset="-122"/>
              </a:rPr>
              <a:t>date</a:t>
            </a:r>
            <a:r>
              <a:rPr lang="en-US" altLang="zh-CN" sz="2600" b="1">
                <a:solidFill>
                  <a:srgbClr val="0000CC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600" b="1" i="1">
                <a:solidFill>
                  <a:srgbClr val="0000CC"/>
                </a:solidFill>
                <a:ea typeface="宋体" panose="02010600030101010101" pitchFamily="2" charset="-122"/>
              </a:rPr>
              <a:t>return-date</a:t>
            </a:r>
            <a:r>
              <a:rPr lang="en-US" altLang="zh-CN" sz="2600" b="1">
                <a:solidFill>
                  <a:srgbClr val="0000CC"/>
                </a:solidFill>
                <a:ea typeface="宋体" panose="02010600030101010101" pitchFamily="2" charset="-122"/>
              </a:rPr>
              <a:t>)</a:t>
            </a:r>
            <a:endParaRPr lang="en-US" altLang="zh-CN" sz="2600" b="1">
              <a:solidFill>
                <a:srgbClr val="0000CC"/>
              </a:solidFill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If the primary key is {</a:t>
            </a:r>
            <a:r>
              <a:rPr lang="en-US" altLang="zh-CN" i="1" u="sng">
                <a:ea typeface="宋体" panose="02010600030101010101" pitchFamily="2" charset="-122"/>
              </a:rPr>
              <a:t>student-id</a:t>
            </a:r>
            <a:r>
              <a:rPr lang="en-US" altLang="zh-CN" u="sng">
                <a:ea typeface="宋体" panose="02010600030101010101" pitchFamily="2" charset="-122"/>
              </a:rPr>
              <a:t>, </a:t>
            </a:r>
            <a:r>
              <a:rPr lang="en-US" altLang="zh-CN" i="1" u="sng">
                <a:ea typeface="宋体" panose="02010600030101010101" pitchFamily="2" charset="-122"/>
              </a:rPr>
              <a:t>book-id</a:t>
            </a:r>
            <a:r>
              <a:rPr lang="en-US" altLang="zh-CN">
                <a:ea typeface="宋体" panose="02010600030101010101" pitchFamily="2" charset="-122"/>
              </a:rPr>
              <a:t>}, can the following two tuples appear together?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solidFill>
                  <a:srgbClr val="0000CC"/>
                </a:solidFill>
                <a:ea typeface="宋体" panose="02010600030101010101" pitchFamily="2" charset="-122"/>
              </a:rPr>
              <a:t>(1, b200, jan 1, jan 2)</a:t>
            </a:r>
            <a:br>
              <a:rPr lang="en-US" altLang="zh-CN">
                <a:solidFill>
                  <a:srgbClr val="0000CC"/>
                </a:solidFill>
                <a:ea typeface="宋体" panose="02010600030101010101" pitchFamily="2" charset="-122"/>
              </a:rPr>
            </a:br>
            <a:r>
              <a:rPr lang="en-US" altLang="zh-CN">
                <a:solidFill>
                  <a:srgbClr val="0000CC"/>
                </a:solidFill>
                <a:ea typeface="宋体" panose="02010600030101010101" pitchFamily="2" charset="-122"/>
              </a:rPr>
              <a:t>(1, b200, jan 3, jan 4)</a:t>
            </a:r>
            <a:endParaRPr lang="en-US" altLang="zh-CN">
              <a:solidFill>
                <a:srgbClr val="0000CC"/>
              </a:solidFill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NO. 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Effect? 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No student can borrow the same book twice.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8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8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8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8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8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336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Primary key example (cont.) 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843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915400" cy="5257800"/>
          </a:xfrm>
        </p:spPr>
        <p:txBody>
          <a:bodyPr>
            <a:normAutofit fontScale="92500"/>
          </a:bodyPr>
          <a:lstStyle/>
          <a:p>
            <a:pPr>
              <a:buFont typeface="Monotype Sorts" charset="2"/>
              <a:buChar char="n"/>
              <a:defRPr/>
            </a:pPr>
            <a:r>
              <a:rPr lang="en-US" altLang="zh-CN" b="1" dirty="0">
                <a:solidFill>
                  <a:srgbClr val="0000CC"/>
                </a:solidFill>
                <a:ea typeface="宋体" panose="02010600030101010101" pitchFamily="2" charset="-122"/>
              </a:rPr>
              <a:t>BORROW(</a:t>
            </a:r>
            <a:r>
              <a:rPr lang="en-US" altLang="zh-CN" b="1" i="1" dirty="0">
                <a:solidFill>
                  <a:srgbClr val="0000CC"/>
                </a:solidFill>
                <a:ea typeface="宋体" panose="02010600030101010101" pitchFamily="2" charset="-122"/>
              </a:rPr>
              <a:t>student-id</a:t>
            </a:r>
            <a:r>
              <a:rPr lang="en-US" altLang="zh-CN" b="1" dirty="0">
                <a:solidFill>
                  <a:srgbClr val="0000CC"/>
                </a:solidFill>
                <a:ea typeface="宋体" panose="02010600030101010101" pitchFamily="2" charset="-122"/>
              </a:rPr>
              <a:t>, </a:t>
            </a:r>
            <a:r>
              <a:rPr lang="en-US" altLang="zh-CN" b="1" i="1" dirty="0">
                <a:solidFill>
                  <a:srgbClr val="0000CC"/>
                </a:solidFill>
                <a:ea typeface="宋体" panose="02010600030101010101" pitchFamily="2" charset="-122"/>
              </a:rPr>
              <a:t>book-id</a:t>
            </a:r>
            <a:r>
              <a:rPr lang="en-US" altLang="zh-CN" b="1" dirty="0">
                <a:solidFill>
                  <a:srgbClr val="0000CC"/>
                </a:solidFill>
                <a:ea typeface="宋体" panose="02010600030101010101" pitchFamily="2" charset="-122"/>
              </a:rPr>
              <a:t>, </a:t>
            </a:r>
            <a:r>
              <a:rPr lang="en-US" altLang="zh-CN" b="1" i="1" dirty="0">
                <a:solidFill>
                  <a:srgbClr val="0000CC"/>
                </a:solidFill>
                <a:ea typeface="宋体" panose="02010600030101010101" pitchFamily="2" charset="-122"/>
              </a:rPr>
              <a:t>out</a:t>
            </a:r>
            <a:r>
              <a:rPr lang="en-US" altLang="zh-CN" b="1" dirty="0">
                <a:solidFill>
                  <a:srgbClr val="0000CC"/>
                </a:solidFill>
                <a:ea typeface="宋体" panose="02010600030101010101" pitchFamily="2" charset="-122"/>
              </a:rPr>
              <a:t>-</a:t>
            </a:r>
            <a:r>
              <a:rPr lang="en-US" altLang="zh-CN" b="1" i="1" dirty="0">
                <a:solidFill>
                  <a:srgbClr val="0000CC"/>
                </a:solidFill>
                <a:ea typeface="宋体" panose="02010600030101010101" pitchFamily="2" charset="-122"/>
              </a:rPr>
              <a:t>date</a:t>
            </a:r>
            <a:r>
              <a:rPr lang="en-US" altLang="zh-CN" b="1" dirty="0">
                <a:solidFill>
                  <a:srgbClr val="0000CC"/>
                </a:solidFill>
                <a:ea typeface="宋体" panose="02010600030101010101" pitchFamily="2" charset="-122"/>
              </a:rPr>
              <a:t>, </a:t>
            </a:r>
            <a:r>
              <a:rPr lang="en-US" altLang="zh-CN" b="1" i="1" dirty="0">
                <a:solidFill>
                  <a:srgbClr val="0000CC"/>
                </a:solidFill>
                <a:ea typeface="宋体" panose="02010600030101010101" pitchFamily="2" charset="-122"/>
              </a:rPr>
              <a:t>return-date</a:t>
            </a:r>
            <a:r>
              <a:rPr lang="en-US" altLang="zh-CN" b="1" dirty="0">
                <a:solidFill>
                  <a:srgbClr val="0000CC"/>
                </a:solidFill>
                <a:ea typeface="宋体" panose="02010600030101010101" pitchFamily="2" charset="-122"/>
              </a:rPr>
              <a:t>)</a:t>
            </a:r>
            <a:endParaRPr lang="en-US" altLang="zh-CN" b="1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>
              <a:buFont typeface="Monotype Sorts" charset="2"/>
              <a:buChar char="n"/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buFont typeface="Monotype Sorts" charset="2"/>
              <a:buChar char="n"/>
              <a:defRPr/>
            </a:pPr>
            <a:r>
              <a:rPr lang="en-US" altLang="zh-CN" dirty="0">
                <a:ea typeface="宋体" panose="02010600030101010101" pitchFamily="2" charset="-122"/>
              </a:rPr>
              <a:t>If the primary key is {</a:t>
            </a:r>
            <a:r>
              <a:rPr lang="en-US" altLang="zh-CN" i="1" u="sng" dirty="0">
                <a:ea typeface="宋体" panose="02010600030101010101" pitchFamily="2" charset="-122"/>
              </a:rPr>
              <a:t>student-id</a:t>
            </a:r>
            <a:r>
              <a:rPr lang="en-US" altLang="zh-CN" u="sng" dirty="0">
                <a:ea typeface="宋体" panose="02010600030101010101" pitchFamily="2" charset="-122"/>
              </a:rPr>
              <a:t>, </a:t>
            </a:r>
            <a:r>
              <a:rPr lang="en-US" altLang="zh-CN" i="1" u="sng" dirty="0">
                <a:ea typeface="宋体" panose="02010600030101010101" pitchFamily="2" charset="-122"/>
              </a:rPr>
              <a:t>book-id</a:t>
            </a:r>
            <a:r>
              <a:rPr lang="en-US" altLang="zh-CN" u="sng" dirty="0">
                <a:ea typeface="宋体" panose="02010600030101010101" pitchFamily="2" charset="-122"/>
              </a:rPr>
              <a:t>, </a:t>
            </a:r>
            <a:r>
              <a:rPr lang="en-US" altLang="zh-CN" i="1" u="sng" dirty="0">
                <a:ea typeface="宋体" panose="02010600030101010101" pitchFamily="2" charset="-122"/>
              </a:rPr>
              <a:t>out-date</a:t>
            </a:r>
            <a:r>
              <a:rPr lang="en-US" altLang="zh-CN" dirty="0">
                <a:ea typeface="宋体" panose="02010600030101010101" pitchFamily="2" charset="-122"/>
              </a:rPr>
              <a:t>}, can the following two </a:t>
            </a:r>
            <a:r>
              <a:rPr lang="en-US" altLang="zh-CN" dirty="0" err="1">
                <a:ea typeface="宋体" panose="02010600030101010101" pitchFamily="2" charset="-122"/>
              </a:rPr>
              <a:t>tuples</a:t>
            </a:r>
            <a:r>
              <a:rPr lang="en-US" altLang="zh-CN" dirty="0">
                <a:ea typeface="宋体" panose="02010600030101010101" pitchFamily="2" charset="-122"/>
              </a:rPr>
              <a:t> appear together?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buFont typeface="Monotype Sorts" charset="2"/>
              <a:buChar char="l"/>
              <a:defRPr/>
            </a:pP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(1, b200, </a:t>
            </a:r>
            <a:r>
              <a:rPr lang="en-US" altLang="zh-CN" dirty="0" err="1">
                <a:solidFill>
                  <a:srgbClr val="0000CC"/>
                </a:solidFill>
                <a:ea typeface="宋体" panose="02010600030101010101" pitchFamily="2" charset="-122"/>
              </a:rPr>
              <a:t>jan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 1, </a:t>
            </a:r>
            <a:r>
              <a:rPr lang="en-US" altLang="zh-CN" dirty="0" err="1">
                <a:solidFill>
                  <a:srgbClr val="0000CC"/>
                </a:solidFill>
                <a:ea typeface="宋体" panose="02010600030101010101" pitchFamily="2" charset="-122"/>
              </a:rPr>
              <a:t>jan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 1)</a:t>
            </a:r>
            <a:b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(1, b200, </a:t>
            </a:r>
            <a:r>
              <a:rPr lang="en-US" altLang="zh-CN" dirty="0" err="1">
                <a:solidFill>
                  <a:srgbClr val="0000CC"/>
                </a:solidFill>
                <a:ea typeface="宋体" panose="02010600030101010101" pitchFamily="2" charset="-122"/>
              </a:rPr>
              <a:t>jan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 1, </a:t>
            </a:r>
            <a:r>
              <a:rPr lang="en-US" altLang="zh-CN" dirty="0" err="1">
                <a:solidFill>
                  <a:srgbClr val="0000CC"/>
                </a:solidFill>
                <a:ea typeface="宋体" panose="02010600030101010101" pitchFamily="2" charset="-122"/>
              </a:rPr>
              <a:t>jan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 4)</a:t>
            </a:r>
            <a:endParaRPr lang="en-US" altLang="zh-CN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>
              <a:buFont typeface="Monotype Sorts" charset="2"/>
              <a:buChar char="n"/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buFont typeface="Monotype Sorts" charset="2"/>
              <a:buChar char="n"/>
              <a:defRPr/>
            </a:pPr>
            <a:r>
              <a:rPr lang="en-US" altLang="zh-CN" dirty="0">
                <a:ea typeface="宋体" panose="02010600030101010101" pitchFamily="2" charset="-122"/>
              </a:rPr>
              <a:t>NO. 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Font typeface="Monotype Sorts" charset="2"/>
              <a:buChar char="n"/>
              <a:defRPr/>
            </a:pPr>
            <a:r>
              <a:rPr lang="en-US" altLang="zh-CN" dirty="0">
                <a:ea typeface="宋体" panose="02010600030101010101" pitchFamily="2" charset="-122"/>
              </a:rPr>
              <a:t>Effect?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buFont typeface="Monotype Sorts" charset="2"/>
              <a:buChar char="l"/>
              <a:defRPr/>
            </a:pPr>
            <a:r>
              <a:rPr lang="en-US" altLang="zh-CN" dirty="0">
                <a:ea typeface="宋体" panose="02010600030101010101" pitchFamily="2" charset="-122"/>
              </a:rPr>
              <a:t>No student can borrow the same book twice on the same day.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8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8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8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8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8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438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Primary key example (cont.) 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0" y="1066800"/>
            <a:ext cx="8839200" cy="5257800"/>
          </a:xfrm>
        </p:spPr>
        <p:txBody>
          <a:bodyPr/>
          <a:lstStyle/>
          <a:p>
            <a:r>
              <a:rPr lang="en-US" altLang="zh-CN" sz="2600" b="1">
                <a:solidFill>
                  <a:srgbClr val="0000CC"/>
                </a:solidFill>
                <a:ea typeface="宋体" panose="02010600030101010101" pitchFamily="2" charset="-122"/>
              </a:rPr>
              <a:t>BORROW(</a:t>
            </a:r>
            <a:r>
              <a:rPr lang="en-US" altLang="zh-CN" sz="2600" b="1" i="1">
                <a:solidFill>
                  <a:srgbClr val="0000CC"/>
                </a:solidFill>
                <a:ea typeface="宋体" panose="02010600030101010101" pitchFamily="2" charset="-122"/>
              </a:rPr>
              <a:t>student-id</a:t>
            </a:r>
            <a:r>
              <a:rPr lang="en-US" altLang="zh-CN" sz="2600" b="1">
                <a:solidFill>
                  <a:srgbClr val="0000CC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600" b="1" i="1">
                <a:solidFill>
                  <a:srgbClr val="0000CC"/>
                </a:solidFill>
                <a:ea typeface="宋体" panose="02010600030101010101" pitchFamily="2" charset="-122"/>
              </a:rPr>
              <a:t>book-id</a:t>
            </a:r>
            <a:r>
              <a:rPr lang="en-US" altLang="zh-CN" sz="2600" b="1">
                <a:solidFill>
                  <a:srgbClr val="0000CC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600" b="1" i="1">
                <a:solidFill>
                  <a:srgbClr val="0000CC"/>
                </a:solidFill>
                <a:ea typeface="宋体" panose="02010600030101010101" pitchFamily="2" charset="-122"/>
              </a:rPr>
              <a:t>out</a:t>
            </a:r>
            <a:r>
              <a:rPr lang="en-US" altLang="zh-CN" sz="2600" b="1">
                <a:solidFill>
                  <a:srgbClr val="0000CC"/>
                </a:solidFill>
                <a:ea typeface="宋体" panose="02010600030101010101" pitchFamily="2" charset="-122"/>
              </a:rPr>
              <a:t>-</a:t>
            </a:r>
            <a:r>
              <a:rPr lang="en-US" altLang="zh-CN" sz="2600" b="1" i="1">
                <a:solidFill>
                  <a:srgbClr val="0000CC"/>
                </a:solidFill>
                <a:ea typeface="宋体" panose="02010600030101010101" pitchFamily="2" charset="-122"/>
              </a:rPr>
              <a:t>date</a:t>
            </a:r>
            <a:r>
              <a:rPr lang="en-US" altLang="zh-CN" sz="2600" b="1">
                <a:solidFill>
                  <a:srgbClr val="0000CC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600" b="1" i="1">
                <a:solidFill>
                  <a:srgbClr val="0000CC"/>
                </a:solidFill>
                <a:ea typeface="宋体" panose="02010600030101010101" pitchFamily="2" charset="-122"/>
              </a:rPr>
              <a:t>return-date</a:t>
            </a:r>
            <a:r>
              <a:rPr lang="en-US" altLang="zh-CN" sz="2600" b="1">
                <a:solidFill>
                  <a:srgbClr val="0000CC"/>
                </a:solidFill>
                <a:ea typeface="宋体" panose="02010600030101010101" pitchFamily="2" charset="-122"/>
              </a:rPr>
              <a:t>)</a:t>
            </a:r>
            <a:endParaRPr lang="en-US" altLang="zh-CN" sz="2600" b="1">
              <a:solidFill>
                <a:srgbClr val="0000CC"/>
              </a:solidFill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If the primary key is {</a:t>
            </a:r>
            <a:r>
              <a:rPr lang="en-US" altLang="zh-CN" i="1" u="sng">
                <a:ea typeface="宋体" panose="02010600030101010101" pitchFamily="2" charset="-122"/>
              </a:rPr>
              <a:t>student-id</a:t>
            </a:r>
            <a:r>
              <a:rPr lang="en-US" altLang="zh-CN" u="sng">
                <a:ea typeface="宋体" panose="02010600030101010101" pitchFamily="2" charset="-122"/>
              </a:rPr>
              <a:t>, </a:t>
            </a:r>
            <a:r>
              <a:rPr lang="en-US" altLang="zh-CN" i="1" u="sng">
                <a:ea typeface="宋体" panose="02010600030101010101" pitchFamily="2" charset="-122"/>
              </a:rPr>
              <a:t>book-id</a:t>
            </a:r>
            <a:r>
              <a:rPr lang="en-US" altLang="zh-CN" u="sng">
                <a:ea typeface="宋体" panose="02010600030101010101" pitchFamily="2" charset="-122"/>
              </a:rPr>
              <a:t>, </a:t>
            </a:r>
            <a:r>
              <a:rPr lang="en-US" altLang="zh-CN" i="1" u="sng">
                <a:ea typeface="宋体" panose="02010600030101010101" pitchFamily="2" charset="-122"/>
              </a:rPr>
              <a:t>out-date</a:t>
            </a:r>
            <a:r>
              <a:rPr lang="en-US" altLang="zh-CN">
                <a:ea typeface="宋体" panose="02010600030101010101" pitchFamily="2" charset="-122"/>
              </a:rPr>
              <a:t>}, can the following two tuples appear together?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solidFill>
                  <a:srgbClr val="0000CC"/>
                </a:solidFill>
                <a:ea typeface="宋体" panose="02010600030101010101" pitchFamily="2" charset="-122"/>
              </a:rPr>
              <a:t>(1, b200, jan 1, jan 1)</a:t>
            </a:r>
            <a:br>
              <a:rPr lang="en-US" altLang="zh-CN">
                <a:solidFill>
                  <a:srgbClr val="0000CC"/>
                </a:solidFill>
                <a:ea typeface="宋体" panose="02010600030101010101" pitchFamily="2" charset="-122"/>
              </a:rPr>
            </a:br>
            <a:r>
              <a:rPr lang="en-US" altLang="zh-CN">
                <a:solidFill>
                  <a:srgbClr val="0000CC"/>
                </a:solidFill>
                <a:ea typeface="宋体" panose="02010600030101010101" pitchFamily="2" charset="-122"/>
              </a:rPr>
              <a:t>(1, b200, jan 2, jan 4)</a:t>
            </a:r>
            <a:endParaRPr lang="en-US" altLang="zh-CN">
              <a:solidFill>
                <a:srgbClr val="0000CC"/>
              </a:solidFill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Yes, because the two tuples differ in ‘</a:t>
            </a:r>
            <a:r>
              <a:rPr lang="en-US" altLang="zh-CN" i="1">
                <a:ea typeface="宋体" panose="02010600030101010101" pitchFamily="2" charset="-122"/>
              </a:rPr>
              <a:t>out-date</a:t>
            </a:r>
            <a:r>
              <a:rPr lang="en-US" altLang="zh-CN">
                <a:ea typeface="宋体" panose="02010600030101010101" pitchFamily="2" charset="-122"/>
              </a:rPr>
              <a:t>’.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Foreign Keys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10600" cy="5181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relation schema may have an attribute that corresponds to the primary key of another relation.  The attribute is called a </a:t>
            </a:r>
            <a:r>
              <a:rPr lang="en-US" altLang="zh-CN" b="1">
                <a:solidFill>
                  <a:schemeClr val="tx2"/>
                </a:solidFill>
                <a:ea typeface="宋体" panose="02010600030101010101" pitchFamily="2" charset="-122"/>
              </a:rPr>
              <a:t>foreign key</a:t>
            </a:r>
            <a:r>
              <a:rPr lang="en-US" altLang="zh-CN">
                <a:ea typeface="宋体" panose="02010600030101010101" pitchFamily="2" charset="-122"/>
              </a:rPr>
              <a:t>.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E.g. </a:t>
            </a:r>
            <a:r>
              <a:rPr lang="en-US" altLang="zh-CN" i="1">
                <a:ea typeface="宋体" panose="02010600030101010101" pitchFamily="2" charset="-122"/>
              </a:rPr>
              <a:t>s_id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 i="1">
                <a:ea typeface="宋体" panose="02010600030101010101" pitchFamily="2" charset="-122"/>
              </a:rPr>
              <a:t>i_id</a:t>
            </a:r>
            <a:r>
              <a:rPr lang="en-US" altLang="zh-CN">
                <a:ea typeface="宋体" panose="02010600030101010101" pitchFamily="2" charset="-122"/>
              </a:rPr>
              <a:t> attributes of </a:t>
            </a:r>
            <a:r>
              <a:rPr lang="en-US" altLang="zh-CN" b="1" i="1">
                <a:solidFill>
                  <a:srgbClr val="002060"/>
                </a:solidFill>
                <a:ea typeface="宋体" panose="02010600030101010101" pitchFamily="2" charset="-122"/>
              </a:rPr>
              <a:t>advisor</a:t>
            </a:r>
            <a:r>
              <a:rPr lang="en-US" altLang="zh-CN" b="1" i="1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are foreign keys to </a:t>
            </a:r>
            <a:r>
              <a:rPr lang="en-US" altLang="zh-CN" b="1" i="1">
                <a:solidFill>
                  <a:srgbClr val="002060"/>
                </a:solidFill>
                <a:ea typeface="宋体" panose="02010600030101010101" pitchFamily="2" charset="-122"/>
              </a:rPr>
              <a:t>instructor</a:t>
            </a:r>
            <a:r>
              <a:rPr lang="en-US" altLang="zh-CN" i="1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and </a:t>
            </a:r>
            <a:r>
              <a:rPr lang="en-US" altLang="zh-CN" b="1" i="1">
                <a:solidFill>
                  <a:srgbClr val="002060"/>
                </a:solidFill>
                <a:ea typeface="宋体" panose="02010600030101010101" pitchFamily="2" charset="-122"/>
              </a:rPr>
              <a:t>student</a:t>
            </a:r>
            <a:r>
              <a:rPr lang="en-US" altLang="zh-CN" i="1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respectively.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Only values occurring in the primary key attribute of the </a:t>
            </a:r>
            <a:r>
              <a:rPr lang="en-US" altLang="zh-CN" b="1">
                <a:solidFill>
                  <a:schemeClr val="tx2"/>
                </a:solidFill>
                <a:ea typeface="宋体" panose="02010600030101010101" pitchFamily="2" charset="-122"/>
              </a:rPr>
              <a:t>referenced relation</a:t>
            </a:r>
            <a:r>
              <a:rPr lang="en-US" altLang="zh-CN">
                <a:ea typeface="宋体" panose="02010600030101010101" pitchFamily="2" charset="-122"/>
              </a:rPr>
              <a:t> may occur in the foreign key attribute of the </a:t>
            </a:r>
            <a:r>
              <a:rPr lang="en-US" altLang="zh-CN" b="1">
                <a:solidFill>
                  <a:schemeClr val="tx2"/>
                </a:solidFill>
                <a:ea typeface="宋体" panose="02010600030101010101" pitchFamily="2" charset="-122"/>
              </a:rPr>
              <a:t>referencing relation</a:t>
            </a:r>
            <a:r>
              <a:rPr lang="en-US" altLang="zh-CN" b="1">
                <a:ea typeface="宋体" panose="02010600030101010101" pitchFamily="2" charset="-122"/>
              </a:rPr>
              <a:t>.</a:t>
            </a:r>
            <a:endParaRPr lang="en-US" altLang="zh-CN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Example of a Relation</a:t>
            </a:r>
            <a:endParaRPr lang="en-US"/>
          </a:p>
        </p:txBody>
      </p:sp>
      <p:pic>
        <p:nvPicPr>
          <p:cNvPr id="7171" name="Picture 3" descr="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082" y="1524000"/>
            <a:ext cx="5291137" cy="397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7389607" y="930275"/>
            <a:ext cx="1454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>
                <a:ea typeface="MS PGothic" panose="020B0600070205080204" pitchFamily="34" charset="-128"/>
              </a:rPr>
              <a:t>attributes</a:t>
            </a:r>
            <a:endParaRPr kumimoji="0" lang="en-US" altLang="en-US" sz="1800" dirty="0">
              <a:ea typeface="MS PGothic" panose="020B0600070205080204" pitchFamily="34" charset="-128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>
                <a:ea typeface="MS PGothic" panose="020B0600070205080204" pitchFamily="34" charset="-128"/>
              </a:rPr>
              <a:t>(or columns)</a:t>
            </a:r>
            <a:endParaRPr kumimoji="0" lang="en-US" altLang="en-US" sz="1600" dirty="0">
              <a:ea typeface="MS PGothic" panose="020B0600070205080204" pitchFamily="34" charset="-128"/>
            </a:endParaRPr>
          </a:p>
        </p:txBody>
      </p:sp>
      <p:sp>
        <p:nvSpPr>
          <p:cNvPr id="7173" name="Line 5"/>
          <p:cNvSpPr>
            <a:spLocks noChangeShapeType="1"/>
          </p:cNvSpPr>
          <p:nvPr/>
        </p:nvSpPr>
        <p:spPr bwMode="auto">
          <a:xfrm flipH="1">
            <a:off x="3587544" y="1135063"/>
            <a:ext cx="3889375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 flipH="1">
            <a:off x="4957557" y="1143003"/>
            <a:ext cx="2432050" cy="3698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 flipH="1">
            <a:off x="6168818" y="1144588"/>
            <a:ext cx="1222581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7337219" y="2119313"/>
            <a:ext cx="1085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ea typeface="MS PGothic" panose="020B0600070205080204" pitchFamily="34" charset="-128"/>
              </a:rPr>
              <a:t>tuples</a:t>
            </a:r>
            <a:endParaRPr kumimoji="0" lang="en-US" altLang="en-US" sz="1800">
              <a:ea typeface="MS PGothic" panose="020B0600070205080204" pitchFamily="34" charset="-128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ea typeface="MS PGothic" panose="020B0600070205080204" pitchFamily="34" charset="-128"/>
              </a:rPr>
              <a:t>(or rows)</a:t>
            </a:r>
            <a:endParaRPr kumimoji="0" lang="en-US" altLang="en-US" sz="1600">
              <a:ea typeface="MS PGothic" panose="020B0600070205080204" pitchFamily="34" charset="-128"/>
            </a:endParaRPr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 flipH="1" flipV="1">
            <a:off x="7091157" y="2084388"/>
            <a:ext cx="369887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8" name="Line 10"/>
          <p:cNvSpPr>
            <a:spLocks noChangeShapeType="1"/>
          </p:cNvSpPr>
          <p:nvPr/>
        </p:nvSpPr>
        <p:spPr bwMode="auto">
          <a:xfrm flipH="1">
            <a:off x="7078457" y="2303463"/>
            <a:ext cx="369887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 flipH="1">
            <a:off x="7067344" y="2314575"/>
            <a:ext cx="3921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 flipH="1">
            <a:off x="7078457" y="2324100"/>
            <a:ext cx="381000" cy="55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78044" y="5499100"/>
            <a:ext cx="13805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Instructor</a:t>
            </a:r>
            <a:endParaRPr lang="zh-CN" altLang="en-US" sz="2000" b="1" dirty="0"/>
          </a:p>
        </p:txBody>
      </p:sp>
      <p:sp>
        <p:nvSpPr>
          <p:cNvPr id="24" name="Line 5"/>
          <p:cNvSpPr>
            <a:spLocks noChangeShapeType="1"/>
          </p:cNvSpPr>
          <p:nvPr/>
        </p:nvSpPr>
        <p:spPr bwMode="auto">
          <a:xfrm flipH="1">
            <a:off x="2438399" y="1135064"/>
            <a:ext cx="5009944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7557"/>
    </mc:Choice>
    <mc:Fallback>
      <p:transition spd="slow" advTm="97557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Foreign Keys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29699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600" y="990600"/>
            <a:ext cx="5314950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5943600" y="3124200"/>
            <a:ext cx="914400" cy="30480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600"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4079875" y="1295400"/>
            <a:ext cx="914400" cy="304800"/>
          </a:xfrm>
          <a:prstGeom prst="rect">
            <a:avLst/>
          </a:prstGeom>
          <a:noFill/>
          <a:ln w="28575" algn="ctr">
            <a:solidFill>
              <a:srgbClr val="FF0000"/>
            </a:solidFill>
            <a:prstDash val="sys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600"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5943600" y="3352800"/>
            <a:ext cx="914400" cy="304800"/>
          </a:xfrm>
          <a:prstGeom prst="rect">
            <a:avLst/>
          </a:prstGeom>
          <a:noFill/>
          <a:ln w="28575" algn="ctr">
            <a:solidFill>
              <a:srgbClr val="00B0F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600"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4343400" y="5181600"/>
            <a:ext cx="914400" cy="304800"/>
          </a:xfrm>
          <a:prstGeom prst="rect">
            <a:avLst/>
          </a:prstGeom>
          <a:noFill/>
          <a:ln w="28575" algn="ctr">
            <a:solidFill>
              <a:srgbClr val="00B0F0"/>
            </a:solidFill>
            <a:prstDash val="sys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600">
              <a:ea typeface="宋体" panose="02010600030101010101" pitchFamily="2" charset="-122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2057400" y="3276600"/>
            <a:ext cx="914400" cy="304800"/>
          </a:xfrm>
          <a:prstGeom prst="rect">
            <a:avLst/>
          </a:prstGeom>
          <a:noFill/>
          <a:ln w="28575" algn="ctr">
            <a:solidFill>
              <a:srgbClr val="00B05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600">
              <a:ea typeface="宋体" panose="02010600030101010101" pitchFamily="2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4079875" y="3124200"/>
            <a:ext cx="914400" cy="304800"/>
          </a:xfrm>
          <a:prstGeom prst="rect">
            <a:avLst/>
          </a:prstGeom>
          <a:noFill/>
          <a:ln w="28575" algn="ctr">
            <a:solidFill>
              <a:srgbClr val="00B050"/>
            </a:solidFill>
            <a:prstDash val="sys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600"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4079875" y="1711325"/>
            <a:ext cx="914400" cy="304800"/>
          </a:xfrm>
          <a:prstGeom prst="rect">
            <a:avLst/>
          </a:prstGeom>
          <a:noFill/>
          <a:ln w="28575" algn="ctr">
            <a:solidFill>
              <a:srgbClr val="00B05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600">
              <a:ea typeface="宋体" panose="02010600030101010101" pitchFamily="2" charset="-122"/>
            </a:endParaRP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4343400" y="5588000"/>
            <a:ext cx="914400" cy="304800"/>
          </a:xfrm>
          <a:prstGeom prst="rect">
            <a:avLst/>
          </a:prstGeom>
          <a:noFill/>
          <a:ln w="28575" algn="ctr">
            <a:solidFill>
              <a:srgbClr val="00B05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ea typeface="宋体" panose="02010600030101010101" pitchFamily="2" charset="-122"/>
              </a:rPr>
              <a:t>`</a:t>
            </a:r>
            <a:endParaRPr kumimoji="0" lang="zh-CN" altLang="en-US" sz="16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Schema Diagram for University Database</a:t>
            </a:r>
            <a:endParaRPr lang="en-US" sz="2800" dirty="0"/>
          </a:p>
        </p:txBody>
      </p:sp>
      <p:pic>
        <p:nvPicPr>
          <p:cNvPr id="30723" name="Picture 3" descr="allFigures.pdf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1049338"/>
            <a:ext cx="8404225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Schema of the university database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31747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16063"/>
            <a:ext cx="9144000" cy="382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Relational </a:t>
            </a:r>
            <a:r>
              <a:rPr lang="en-US" altLang="zh-CN" dirty="0">
                <a:ea typeface="宋体" panose="02010600030101010101" pitchFamily="2" charset="-122"/>
              </a:rPr>
              <a:t>Query Languages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Monotype Sorts" charset="2"/>
              <a:buChar char="n"/>
              <a:defRPr/>
            </a:pPr>
            <a:r>
              <a:rPr lang="en-US" altLang="zh-CN" dirty="0">
                <a:ea typeface="宋体" panose="02010600030101010101" pitchFamily="2" charset="-122"/>
              </a:rPr>
              <a:t>Language in which user requests information from the database.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Font typeface="Monotype Sorts" charset="2"/>
              <a:buChar char="n"/>
              <a:defRPr/>
            </a:pPr>
            <a:r>
              <a:rPr lang="en-US" altLang="zh-CN" dirty="0">
                <a:ea typeface="宋体" panose="02010600030101010101" pitchFamily="2" charset="-122"/>
              </a:rPr>
              <a:t>Categories of languages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buFont typeface="Monotype Sorts" charset="2"/>
              <a:buChar char="l"/>
              <a:defRPr/>
            </a:pPr>
            <a:r>
              <a:rPr lang="en-US" altLang="zh-CN" dirty="0">
                <a:ea typeface="宋体" panose="02010600030101010101" pitchFamily="2" charset="-122"/>
              </a:rPr>
              <a:t>Procedural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buFont typeface="Monotype Sorts" charset="2"/>
              <a:buChar char="l"/>
              <a:defRPr/>
            </a:pPr>
            <a:r>
              <a:rPr lang="en-US" altLang="zh-CN" dirty="0">
                <a:ea typeface="宋体" panose="02010600030101010101" pitchFamily="2" charset="-122"/>
              </a:rPr>
              <a:t>Non-procedural, or declarative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Font typeface="Monotype Sorts" charset="2"/>
              <a:buChar char="n"/>
              <a:defRPr/>
            </a:pPr>
            <a:r>
              <a:rPr lang="en-US" altLang="zh-CN" dirty="0">
                <a:ea typeface="宋体" panose="02010600030101010101" pitchFamily="2" charset="-122"/>
              </a:rPr>
              <a:t>“Pure” languages: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buFont typeface="Monotype Sorts" charset="2"/>
              <a:buChar char="l"/>
              <a:defRPr/>
            </a:pP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</a:rPr>
              <a:t>Relational algebra</a:t>
            </a:r>
            <a:endParaRPr lang="en-US" altLang="zh-CN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lvl="1">
              <a:buFont typeface="Monotype Sorts" charset="2"/>
              <a:buChar char="l"/>
              <a:defRPr/>
            </a:pPr>
            <a:r>
              <a:rPr lang="en-US" altLang="zh-CN" dirty="0">
                <a:ea typeface="宋体" panose="02010600030101010101" pitchFamily="2" charset="-122"/>
              </a:rPr>
              <a:t>Tuple relational calculus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buFont typeface="Monotype Sorts" charset="2"/>
              <a:buChar char="l"/>
              <a:defRPr/>
            </a:pPr>
            <a:r>
              <a:rPr lang="en-US" altLang="zh-CN" dirty="0">
                <a:ea typeface="宋体" panose="02010600030101010101" pitchFamily="2" charset="-122"/>
              </a:rPr>
              <a:t>Domain relational calculus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en-US" dirty="0">
                <a:ea typeface="MS PGothic" panose="020B0600070205080204" pitchFamily="34" charset="-128"/>
              </a:rPr>
              <a:t>The above 3 pure languages are equivalent in computing power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  <p:sp>
        <p:nvSpPr>
          <p:cNvPr id="6" name="墨迹 5"/>
          <p:cNvSpPr/>
          <p:nvPr/>
        </p:nvSpPr>
        <p:spPr bwMode="auto">
          <a:xfrm>
            <a:off x="1604880" y="2889360"/>
            <a:ext cx="3471480" cy="2289600"/>
          </a:xfrm>
          <a:prstGeom prst="rect">
            <a:avLst/>
          </a:prstGeom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0185"/>
    </mc:Choice>
    <mc:Fallback>
      <p:transition spd="slow" advTm="1101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Relational Algebra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Procedural language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Six basic operators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select: </a:t>
            </a:r>
            <a:r>
              <a:rPr kumimoji="0" lang="en-US" altLang="zh-CN"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project: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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union: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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set difference: </a:t>
            </a:r>
            <a:r>
              <a:rPr lang="en-US" altLang="zh-CN" i="1">
                <a:ea typeface="宋体" panose="02010600030101010101" pitchFamily="2" charset="-122"/>
              </a:rPr>
              <a:t>–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Cartesian product: x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rename: 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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The operators take one or  two relations as inputs and produce a new relation as a result.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" name="墨迹 1"/>
          <p:cNvSpPr/>
          <p:nvPr/>
        </p:nvSpPr>
        <p:spPr bwMode="auto">
          <a:xfrm>
            <a:off x="2366280" y="2232720"/>
            <a:ext cx="1932480" cy="2965680"/>
          </a:xfrm>
          <a:prstGeom prst="rect">
            <a:avLst/>
          </a:prstGeom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3523"/>
    </mc:Choice>
    <mc:Fallback>
      <p:transition spd="slow" advTm="935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Select Operation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zh-CN" sz="2400">
                <a:ea typeface="宋体" panose="02010600030101010101" pitchFamily="2" charset="-122"/>
              </a:rPr>
              <a:t>Notation:  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i="1" baseline="-25000"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en-US" altLang="zh-CN" sz="24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is called the </a:t>
            </a:r>
            <a:r>
              <a:rPr lang="en-US" altLang="zh-CN" sz="2400" b="1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selection predicate</a:t>
            </a:r>
            <a:endParaRPr lang="en-US" altLang="zh-CN" sz="2400" b="1" i="1">
              <a:solidFill>
                <a:schemeClr val="tx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zh-CN" sz="2400">
                <a:ea typeface="宋体" panose="02010600030101010101" pitchFamily="2" charset="-122"/>
              </a:rPr>
              <a:t>Defined as:</a:t>
            </a:r>
            <a:br>
              <a:rPr lang="en-US" altLang="zh-CN" sz="2400">
                <a:ea typeface="宋体" panose="02010600030101010101" pitchFamily="2" charset="-122"/>
              </a:rPr>
            </a:br>
            <a:r>
              <a:rPr lang="en-US" altLang="zh-CN" sz="2400">
                <a:ea typeface="宋体" panose="02010600030101010101" pitchFamily="2" charset="-122"/>
              </a:rPr>
              <a:t>	 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sz="2400" i="1" baseline="-25000"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) = {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| 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 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and 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p(t)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}</a:t>
            </a:r>
            <a:endParaRPr lang="en-US" altLang="zh-CN" sz="24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Font typeface="Monotype Sorts" charset="2"/>
              <a:buNone/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	Where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 p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is a formula in propositional calculus consisting of </a:t>
            </a:r>
            <a:r>
              <a:rPr lang="en-US" altLang="zh-CN" sz="2400" b="1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terms</a:t>
            </a:r>
            <a:r>
              <a:rPr lang="en-US" altLang="zh-CN" sz="240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connected by :  (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and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),  (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or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),  (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not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b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Each </a:t>
            </a:r>
            <a:r>
              <a:rPr lang="en-US" altLang="zh-CN" sz="2400" b="1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term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is one of:</a:t>
            </a:r>
            <a:endParaRPr lang="en-US" altLang="zh-CN" sz="24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Font typeface="Monotype Sorts" charset="2"/>
              <a:buNone/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		&lt;attribute&gt;	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op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	&lt;attribute&gt; or &lt;constant&gt;</a:t>
            </a:r>
            <a:endParaRPr lang="en-US" altLang="zh-CN" sz="24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Font typeface="Monotype Sorts" charset="2"/>
              <a:buNone/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    where 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op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is one of:  =, , &gt;, . &lt;. </a:t>
            </a:r>
            <a:endParaRPr lang="en-US" altLang="zh-CN" sz="24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zh-CN" sz="2400">
                <a:solidFill>
                  <a:srgbClr val="0000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Example of selection:</a:t>
            </a:r>
            <a:br>
              <a:rPr lang="en-US" altLang="zh-CN" sz="2400">
                <a:solidFill>
                  <a:srgbClr val="0000CC"/>
                </a:solidFill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400">
                <a:solidFill>
                  <a:srgbClr val="0000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	</a:t>
            </a:r>
            <a:r>
              <a:rPr lang="en-US" altLang="zh-CN" sz="2400" i="1">
                <a:solidFill>
                  <a:srgbClr val="0000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sz="2400">
                <a:solidFill>
                  <a:srgbClr val="0000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i="1" baseline="-25000">
                <a:solidFill>
                  <a:srgbClr val="0000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dept_name=“Physics”</a:t>
            </a:r>
            <a:r>
              <a:rPr lang="en-US" altLang="zh-CN" sz="2400">
                <a:solidFill>
                  <a:srgbClr val="0000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400" i="1">
                <a:solidFill>
                  <a:srgbClr val="0000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instructor</a:t>
            </a:r>
            <a:r>
              <a:rPr lang="en-US" altLang="zh-CN" sz="2400">
                <a:solidFill>
                  <a:srgbClr val="0000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en-US" altLang="zh-CN" sz="2400">
              <a:solidFill>
                <a:srgbClr val="0000CC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Font typeface="Monotype Sorts" charset="2"/>
              <a:buNone/>
              <a:tabLst>
                <a:tab pos="1658620" algn="l"/>
                <a:tab pos="3149600" algn="ctr"/>
                <a:tab pos="3425825" algn="l"/>
              </a:tabLst>
            </a:pPr>
            <a:endParaRPr lang="en-US" altLang="zh-CN" sz="240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Select Operation – 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381000" y="1077913"/>
            <a:ext cx="20462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zh-CN" sz="2400">
                <a:ea typeface="宋体" panose="02010600030101010101" pitchFamily="2" charset="-122"/>
              </a:rPr>
              <a:t>Relation </a:t>
            </a:r>
            <a:r>
              <a:rPr lang="en-US" altLang="zh-CN" sz="2400" i="1">
                <a:ea typeface="宋体" panose="02010600030101010101" pitchFamily="2" charset="-122"/>
              </a:rPr>
              <a:t>r</a:t>
            </a:r>
            <a:endParaRPr lang="en-US" altLang="zh-CN" sz="2400" i="1">
              <a:ea typeface="宋体" panose="02010600030101010101" pitchFamily="2" charset="-122"/>
            </a:endParaRPr>
          </a:p>
        </p:txBody>
      </p:sp>
      <p:grpSp>
        <p:nvGrpSpPr>
          <p:cNvPr id="35844" name="组合 21"/>
          <p:cNvGrpSpPr/>
          <p:nvPr/>
        </p:nvGrpSpPr>
        <p:grpSpPr bwMode="auto">
          <a:xfrm>
            <a:off x="3505200" y="1206500"/>
            <a:ext cx="1828800" cy="2209800"/>
            <a:chOff x="3505200" y="1206500"/>
            <a:chExt cx="1828800" cy="2209800"/>
          </a:xfrm>
        </p:grpSpPr>
        <p:sp>
          <p:nvSpPr>
            <p:cNvPr id="35855" name="Rectangle 4"/>
            <p:cNvSpPr>
              <a:spLocks noChangeArrowheads="1"/>
            </p:cNvSpPr>
            <p:nvPr/>
          </p:nvSpPr>
          <p:spPr bwMode="auto">
            <a:xfrm>
              <a:off x="3505200" y="1206500"/>
              <a:ext cx="4572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</a:rPr>
                <a:t>A</a:t>
              </a:r>
              <a:endParaRPr kumimoji="0" lang="en-US" altLang="zh-CN" sz="1800" i="1">
                <a:ea typeface="宋体" panose="02010600030101010101" pitchFamily="2" charset="-122"/>
              </a:endParaRPr>
            </a:p>
          </p:txBody>
        </p:sp>
        <p:sp>
          <p:nvSpPr>
            <p:cNvPr id="35856" name="Rectangle 5"/>
            <p:cNvSpPr>
              <a:spLocks noChangeArrowheads="1"/>
            </p:cNvSpPr>
            <p:nvPr/>
          </p:nvSpPr>
          <p:spPr bwMode="auto">
            <a:xfrm>
              <a:off x="3962400" y="1206500"/>
              <a:ext cx="4572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</a:rPr>
                <a:t>B</a:t>
              </a:r>
              <a:endParaRPr kumimoji="0" lang="en-US" altLang="zh-CN" sz="1800" i="1">
                <a:ea typeface="宋体" panose="02010600030101010101" pitchFamily="2" charset="-122"/>
              </a:endParaRPr>
            </a:p>
          </p:txBody>
        </p:sp>
        <p:sp>
          <p:nvSpPr>
            <p:cNvPr id="35857" name="Rectangle 6"/>
            <p:cNvSpPr>
              <a:spLocks noChangeArrowheads="1"/>
            </p:cNvSpPr>
            <p:nvPr/>
          </p:nvSpPr>
          <p:spPr bwMode="auto">
            <a:xfrm>
              <a:off x="4419600" y="1206500"/>
              <a:ext cx="4572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</a:rPr>
                <a:t>C</a:t>
              </a:r>
              <a:endParaRPr kumimoji="0" lang="en-US" altLang="zh-CN" sz="1800" i="1">
                <a:ea typeface="宋体" panose="02010600030101010101" pitchFamily="2" charset="-122"/>
              </a:endParaRPr>
            </a:p>
          </p:txBody>
        </p:sp>
        <p:sp>
          <p:nvSpPr>
            <p:cNvPr id="35858" name="Rectangle 7"/>
            <p:cNvSpPr>
              <a:spLocks noChangeArrowheads="1"/>
            </p:cNvSpPr>
            <p:nvPr/>
          </p:nvSpPr>
          <p:spPr bwMode="auto">
            <a:xfrm>
              <a:off x="4876800" y="1206500"/>
              <a:ext cx="4572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</a:rPr>
                <a:t>D</a:t>
              </a:r>
              <a:endParaRPr kumimoji="0" lang="en-US" altLang="zh-CN" sz="1800" i="1">
                <a:ea typeface="宋体" panose="02010600030101010101" pitchFamily="2" charset="-122"/>
              </a:endParaRPr>
            </a:p>
          </p:txBody>
        </p:sp>
        <p:sp>
          <p:nvSpPr>
            <p:cNvPr id="35859" name="Rectangle 8"/>
            <p:cNvSpPr>
              <a:spLocks noChangeArrowheads="1"/>
            </p:cNvSpPr>
            <p:nvPr/>
          </p:nvSpPr>
          <p:spPr bwMode="auto">
            <a:xfrm>
              <a:off x="3505200" y="1739900"/>
              <a:ext cx="457200" cy="1676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1">
                  <a:ea typeface="宋体" panose="02010600030101010101" pitchFamily="2" charset="-122"/>
                  <a:sym typeface="Symbol" panose="05050102010706020507" pitchFamily="18" charset="2"/>
                </a:rPr>
                <a:t></a:t>
              </a:r>
              <a:endPara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1">
                  <a:ea typeface="宋体" panose="02010600030101010101" pitchFamily="2" charset="-122"/>
                  <a:sym typeface="Symbol" panose="05050102010706020507" pitchFamily="18" charset="2"/>
                </a:rPr>
                <a:t></a:t>
              </a:r>
              <a:endPara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1">
                  <a:ea typeface="宋体" panose="02010600030101010101" pitchFamily="2" charset="-122"/>
                  <a:sym typeface="Symbol" panose="05050102010706020507" pitchFamily="18" charset="2"/>
                </a:rPr>
                <a:t></a:t>
              </a:r>
              <a:endPara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1">
                  <a:ea typeface="宋体" panose="02010600030101010101" pitchFamily="2" charset="-122"/>
                  <a:sym typeface="Symbol" panose="05050102010706020507" pitchFamily="18" charset="2"/>
                </a:rPr>
                <a:t></a:t>
              </a:r>
              <a:endPara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5860" name="Rectangle 9"/>
            <p:cNvSpPr>
              <a:spLocks noChangeArrowheads="1"/>
            </p:cNvSpPr>
            <p:nvPr/>
          </p:nvSpPr>
          <p:spPr bwMode="auto">
            <a:xfrm>
              <a:off x="3962400" y="1739900"/>
              <a:ext cx="457200" cy="1676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1">
                  <a:ea typeface="宋体" panose="02010600030101010101" pitchFamily="2" charset="-122"/>
                  <a:sym typeface="Symbol" panose="05050102010706020507" pitchFamily="18" charset="2"/>
                </a:rPr>
                <a:t></a:t>
              </a:r>
              <a:endPara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1">
                  <a:ea typeface="宋体" panose="02010600030101010101" pitchFamily="2" charset="-122"/>
                  <a:sym typeface="Symbol" panose="05050102010706020507" pitchFamily="18" charset="2"/>
                </a:rPr>
                <a:t></a:t>
              </a:r>
              <a:endPara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1">
                  <a:ea typeface="宋体" panose="02010600030101010101" pitchFamily="2" charset="-122"/>
                  <a:sym typeface="Symbol" panose="05050102010706020507" pitchFamily="18" charset="2"/>
                </a:rPr>
                <a:t></a:t>
              </a:r>
              <a:endPara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1">
                  <a:ea typeface="宋体" panose="02010600030101010101" pitchFamily="2" charset="-122"/>
                  <a:sym typeface="Symbol" panose="05050102010706020507" pitchFamily="18" charset="2"/>
                </a:rPr>
                <a:t></a:t>
              </a:r>
              <a:endPara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5861" name="Rectangle 10"/>
            <p:cNvSpPr>
              <a:spLocks noChangeArrowheads="1"/>
            </p:cNvSpPr>
            <p:nvPr/>
          </p:nvSpPr>
          <p:spPr bwMode="auto">
            <a:xfrm>
              <a:off x="4419600" y="1739900"/>
              <a:ext cx="457200" cy="1676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  <a:endPara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  <a:sym typeface="Symbol" panose="05050102010706020507" pitchFamily="18" charset="2"/>
                </a:rPr>
                <a:t>5</a:t>
              </a:r>
              <a:endPara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  <a:sym typeface="Symbol" panose="05050102010706020507" pitchFamily="18" charset="2"/>
                </a:rPr>
                <a:t>12</a:t>
              </a:r>
              <a:endPara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  <a:sym typeface="Symbol" panose="05050102010706020507" pitchFamily="18" charset="2"/>
                </a:rPr>
                <a:t>23</a:t>
              </a:r>
              <a:endPara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5862" name="Rectangle 11"/>
            <p:cNvSpPr>
              <a:spLocks noChangeArrowheads="1"/>
            </p:cNvSpPr>
            <p:nvPr/>
          </p:nvSpPr>
          <p:spPr bwMode="auto">
            <a:xfrm>
              <a:off x="4876800" y="1739900"/>
              <a:ext cx="457200" cy="1676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  <a:sym typeface="Symbol" panose="05050102010706020507" pitchFamily="18" charset="2"/>
                </a:rPr>
                <a:t>7</a:t>
              </a:r>
              <a:endPara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  <a:sym typeface="Symbol" panose="05050102010706020507" pitchFamily="18" charset="2"/>
                </a:rPr>
                <a:t>7</a:t>
              </a:r>
              <a:endPara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  <a:sym typeface="Symbol" panose="05050102010706020507" pitchFamily="18" charset="2"/>
                </a:rPr>
                <a:t>3</a:t>
              </a:r>
              <a:endPara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  <a:sym typeface="Symbol" panose="05050102010706020507" pitchFamily="18" charset="2"/>
                </a:rPr>
                <a:t>10</a:t>
              </a:r>
              <a:endPara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276225" y="4037013"/>
            <a:ext cx="2571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230505" indent="-230505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SzTx/>
              <a:buFont typeface="Wingdings 2" panose="05020102010507070707" pitchFamily="18" charset="2"/>
              <a:buChar char="¡"/>
            </a:pPr>
            <a:r>
              <a:rPr kumimoji="0" lang="zh-CN" altLang="en-US" sz="2400"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kumimoji="0" lang="en-US" altLang="zh-CN" sz="2400" baseline="-25000">
                <a:ea typeface="宋体" panose="02010600030101010101" pitchFamily="2" charset="-122"/>
                <a:sym typeface="Symbol" panose="05050102010706020507" pitchFamily="18" charset="2"/>
              </a:rPr>
              <a:t>A=B ^ D &gt; 5 </a:t>
            </a:r>
            <a:r>
              <a:rPr kumimoji="0"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kumimoji="0"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kumimoji="0"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kumimoji="0" lang="en-US" altLang="zh-CN" sz="2400">
              <a:ea typeface="宋体" panose="02010600030101010101" pitchFamily="2" charset="-122"/>
            </a:endParaRPr>
          </a:p>
        </p:txBody>
      </p:sp>
      <p:grpSp>
        <p:nvGrpSpPr>
          <p:cNvPr id="3" name="Group 21"/>
          <p:cNvGrpSpPr/>
          <p:nvPr/>
        </p:nvGrpSpPr>
        <p:grpSpPr bwMode="auto">
          <a:xfrm>
            <a:off x="3581400" y="4330700"/>
            <a:ext cx="1828800" cy="1447800"/>
            <a:chOff x="2256" y="2728"/>
            <a:chExt cx="1152" cy="912"/>
          </a:xfrm>
        </p:grpSpPr>
        <p:sp>
          <p:nvSpPr>
            <p:cNvPr id="35847" name="Rectangle 13"/>
            <p:cNvSpPr>
              <a:spLocks noChangeArrowheads="1"/>
            </p:cNvSpPr>
            <p:nvPr/>
          </p:nvSpPr>
          <p:spPr bwMode="auto">
            <a:xfrm>
              <a:off x="2256" y="2728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</a:rPr>
                <a:t>A</a:t>
              </a:r>
              <a:endParaRPr kumimoji="0" lang="en-US" altLang="zh-CN" sz="1800" i="1">
                <a:ea typeface="宋体" panose="02010600030101010101" pitchFamily="2" charset="-122"/>
              </a:endParaRPr>
            </a:p>
          </p:txBody>
        </p:sp>
        <p:sp>
          <p:nvSpPr>
            <p:cNvPr id="35848" name="Rectangle 14"/>
            <p:cNvSpPr>
              <a:spLocks noChangeArrowheads="1"/>
            </p:cNvSpPr>
            <p:nvPr/>
          </p:nvSpPr>
          <p:spPr bwMode="auto">
            <a:xfrm>
              <a:off x="2544" y="2728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</a:rPr>
                <a:t>B</a:t>
              </a:r>
              <a:endParaRPr kumimoji="0" lang="en-US" altLang="zh-CN" sz="1800" i="1">
                <a:ea typeface="宋体" panose="02010600030101010101" pitchFamily="2" charset="-122"/>
              </a:endParaRPr>
            </a:p>
          </p:txBody>
        </p:sp>
        <p:sp>
          <p:nvSpPr>
            <p:cNvPr id="35849" name="Rectangle 15"/>
            <p:cNvSpPr>
              <a:spLocks noChangeArrowheads="1"/>
            </p:cNvSpPr>
            <p:nvPr/>
          </p:nvSpPr>
          <p:spPr bwMode="auto">
            <a:xfrm>
              <a:off x="2832" y="2728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</a:rPr>
                <a:t>C</a:t>
              </a:r>
              <a:endParaRPr kumimoji="0" lang="en-US" altLang="zh-CN" sz="1800" i="1">
                <a:ea typeface="宋体" panose="02010600030101010101" pitchFamily="2" charset="-122"/>
              </a:endParaRPr>
            </a:p>
          </p:txBody>
        </p:sp>
        <p:sp>
          <p:nvSpPr>
            <p:cNvPr id="35850" name="Rectangle 16"/>
            <p:cNvSpPr>
              <a:spLocks noChangeArrowheads="1"/>
            </p:cNvSpPr>
            <p:nvPr/>
          </p:nvSpPr>
          <p:spPr bwMode="auto">
            <a:xfrm>
              <a:off x="3120" y="2728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</a:rPr>
                <a:t>D</a:t>
              </a:r>
              <a:endParaRPr kumimoji="0" lang="en-US" altLang="zh-CN" sz="1800" i="1">
                <a:ea typeface="宋体" panose="02010600030101010101" pitchFamily="2" charset="-122"/>
              </a:endParaRPr>
            </a:p>
          </p:txBody>
        </p:sp>
        <p:sp>
          <p:nvSpPr>
            <p:cNvPr id="35851" name="Rectangle 17"/>
            <p:cNvSpPr>
              <a:spLocks noChangeArrowheads="1"/>
            </p:cNvSpPr>
            <p:nvPr/>
          </p:nvSpPr>
          <p:spPr bwMode="auto">
            <a:xfrm>
              <a:off x="2256" y="3064"/>
              <a:ext cx="288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1">
                  <a:ea typeface="宋体" panose="02010600030101010101" pitchFamily="2" charset="-122"/>
                  <a:sym typeface="Symbol" panose="05050102010706020507" pitchFamily="18" charset="2"/>
                </a:rPr>
                <a:t></a:t>
              </a:r>
              <a:endPara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1">
                  <a:ea typeface="宋体" panose="02010600030101010101" pitchFamily="2" charset="-122"/>
                  <a:sym typeface="Symbol" panose="05050102010706020507" pitchFamily="18" charset="2"/>
                </a:rPr>
                <a:t></a:t>
              </a:r>
              <a:endPara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5852" name="Rectangle 18"/>
            <p:cNvSpPr>
              <a:spLocks noChangeArrowheads="1"/>
            </p:cNvSpPr>
            <p:nvPr/>
          </p:nvSpPr>
          <p:spPr bwMode="auto">
            <a:xfrm>
              <a:off x="2544" y="3064"/>
              <a:ext cx="288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1">
                  <a:ea typeface="宋体" panose="02010600030101010101" pitchFamily="2" charset="-122"/>
                  <a:sym typeface="Symbol" panose="05050102010706020507" pitchFamily="18" charset="2"/>
                </a:rPr>
                <a:t></a:t>
              </a:r>
              <a:endPara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1">
                  <a:ea typeface="宋体" panose="02010600030101010101" pitchFamily="2" charset="-122"/>
                  <a:sym typeface="Symbol" panose="05050102010706020507" pitchFamily="18" charset="2"/>
                </a:rPr>
                <a:t></a:t>
              </a:r>
              <a:endPara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5853" name="Rectangle 19"/>
            <p:cNvSpPr>
              <a:spLocks noChangeArrowheads="1"/>
            </p:cNvSpPr>
            <p:nvPr/>
          </p:nvSpPr>
          <p:spPr bwMode="auto">
            <a:xfrm>
              <a:off x="2832" y="3064"/>
              <a:ext cx="288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  <a:endPara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  <a:sym typeface="Symbol" panose="05050102010706020507" pitchFamily="18" charset="2"/>
                </a:rPr>
                <a:t>23</a:t>
              </a:r>
              <a:endPara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5854" name="Rectangle 20"/>
            <p:cNvSpPr>
              <a:spLocks noChangeArrowheads="1"/>
            </p:cNvSpPr>
            <p:nvPr/>
          </p:nvSpPr>
          <p:spPr bwMode="auto">
            <a:xfrm>
              <a:off x="3120" y="3064"/>
              <a:ext cx="288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  <a:sym typeface="Symbol" panose="05050102010706020507" pitchFamily="18" charset="2"/>
                </a:rPr>
                <a:t>7</a:t>
              </a:r>
              <a:endPara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  <a:sym typeface="Symbol" panose="05050102010706020507" pitchFamily="18" charset="2"/>
                </a:rPr>
                <a:t>10</a:t>
              </a:r>
              <a:endPara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Select Operation – Example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4" name="Picture 3" descr="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5008563"/>
            <a:ext cx="3876675" cy="122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81100"/>
            <a:ext cx="4838700" cy="382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5461000" y="4311650"/>
            <a:ext cx="33623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kumimoji="0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salary&gt;85000</a:t>
            </a:r>
            <a:r>
              <a:rPr kumimoji="0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instructor</a:t>
            </a:r>
            <a:r>
              <a:rPr kumimoji="0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kumimoji="0"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870" name="矩形 6"/>
          <p:cNvSpPr>
            <a:spLocks noChangeArrowheads="1"/>
          </p:cNvSpPr>
          <p:nvPr/>
        </p:nvSpPr>
        <p:spPr bwMode="auto">
          <a:xfrm>
            <a:off x="1125538" y="819150"/>
            <a:ext cx="30448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kumimoji="0"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instructor </a:t>
            </a:r>
            <a:r>
              <a:rPr kumimoji="0"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relation.</a:t>
            </a:r>
            <a:endParaRPr kumimoji="0" lang="zh-CN" altLang="en-US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5572125" y="1371600"/>
            <a:ext cx="31908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Whose</a:t>
            </a:r>
            <a:r>
              <a:rPr kumimoji="0"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salary </a:t>
            </a:r>
            <a:r>
              <a:rPr kumimoji="0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is greater than $85000?</a:t>
            </a:r>
            <a:endParaRPr kumimoji="0"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Project Operation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tabLst>
                <a:tab pos="3257550" algn="ctr"/>
              </a:tabLst>
              <a:defRPr/>
            </a:pPr>
            <a:r>
              <a:rPr lang="en-US" altLang="zh-CN" dirty="0">
                <a:ea typeface="宋体" panose="02010600030101010101" pitchFamily="2" charset="-122"/>
              </a:rPr>
              <a:t>Notation: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	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Font typeface="Monotype Sorts" charset="2"/>
              <a:buNone/>
              <a:tabLst>
                <a:tab pos="3257550" algn="ctr"/>
              </a:tabLst>
              <a:defRPr/>
            </a:pPr>
            <a:r>
              <a:rPr lang="en-US" altLang="zh-CN" dirty="0">
                <a:ea typeface="宋体" panose="02010600030101010101" pitchFamily="2" charset="-122"/>
              </a:rPr>
              <a:t>	where </a:t>
            </a:r>
            <a:r>
              <a:rPr lang="en-US" altLang="zh-CN" i="1" dirty="0">
                <a:ea typeface="宋体" panose="02010600030101010101" pitchFamily="2" charset="-122"/>
              </a:rPr>
              <a:t>A</a:t>
            </a:r>
            <a:r>
              <a:rPr lang="en-US" altLang="zh-CN" i="1" baseline="-25000" dirty="0">
                <a:ea typeface="宋体" panose="02010600030101010101" pitchFamily="2" charset="-122"/>
              </a:rPr>
              <a:t>1</a:t>
            </a:r>
            <a:r>
              <a:rPr lang="en-US" altLang="zh-CN" i="1" dirty="0">
                <a:ea typeface="宋体" panose="02010600030101010101" pitchFamily="2" charset="-122"/>
              </a:rPr>
              <a:t>, A</a:t>
            </a:r>
            <a:r>
              <a:rPr lang="en-US" altLang="zh-CN" i="1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 are attribute names and </a:t>
            </a:r>
            <a:r>
              <a:rPr lang="en-US" altLang="zh-CN" i="1" dirty="0">
                <a:ea typeface="宋体" panose="02010600030101010101" pitchFamily="2" charset="-122"/>
              </a:rPr>
              <a:t>r</a:t>
            </a:r>
            <a:r>
              <a:rPr lang="en-US" altLang="zh-CN" dirty="0">
                <a:ea typeface="宋体" panose="02010600030101010101" pitchFamily="2" charset="-122"/>
              </a:rPr>
              <a:t> is a relation name.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tabLst>
                <a:tab pos="3257550" algn="ctr"/>
              </a:tabLst>
              <a:defRPr/>
            </a:pPr>
            <a:r>
              <a:rPr lang="en-US" altLang="zh-CN" dirty="0">
                <a:ea typeface="宋体" panose="02010600030101010101" pitchFamily="2" charset="-122"/>
              </a:rPr>
              <a:t>The result is defined as the relation of </a:t>
            </a:r>
            <a:r>
              <a:rPr lang="en-US" altLang="zh-CN" i="1" dirty="0">
                <a:ea typeface="宋体" panose="02010600030101010101" pitchFamily="2" charset="-122"/>
              </a:rPr>
              <a:t>k</a:t>
            </a:r>
            <a:r>
              <a:rPr lang="en-US" altLang="zh-CN" dirty="0">
                <a:ea typeface="宋体" panose="02010600030101010101" pitchFamily="2" charset="-122"/>
              </a:rPr>
              <a:t> columns obtained by erasing the columns that are not listed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tabLst>
                <a:tab pos="3257550" algn="ctr"/>
              </a:tabLst>
              <a:defRPr/>
            </a:pPr>
            <a:r>
              <a:rPr lang="en-US" altLang="zh-CN" dirty="0">
                <a:ea typeface="宋体" panose="02010600030101010101" pitchFamily="2" charset="-122"/>
              </a:rPr>
              <a:t>Duplicate rows removed from result, since relations are sets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tabLst>
                <a:tab pos="3257550" algn="ctr"/>
              </a:tabLst>
              <a:defRPr/>
            </a:pP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Example: To eliminate the </a:t>
            </a:r>
            <a:r>
              <a:rPr lang="en-US" altLang="zh-CN" i="1" dirty="0" err="1">
                <a:solidFill>
                  <a:srgbClr val="0000CC"/>
                </a:solidFill>
                <a:ea typeface="宋体" panose="02010600030101010101" pitchFamily="2" charset="-122"/>
              </a:rPr>
              <a:t>dept_name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 attribute of </a:t>
            </a:r>
            <a:r>
              <a:rPr lang="en-US" altLang="zh-CN" i="1" dirty="0">
                <a:solidFill>
                  <a:srgbClr val="0000CC"/>
                </a:solidFill>
                <a:ea typeface="宋体" panose="02010600030101010101" pitchFamily="2" charset="-122"/>
              </a:rPr>
              <a:t>instructor</a:t>
            </a:r>
            <a:b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</a:br>
            <a:b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         	 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</a:t>
            </a:r>
            <a:r>
              <a:rPr lang="en-US" altLang="zh-CN" i="1" baseline="-25000" dirty="0">
                <a:solidFill>
                  <a:srgbClr val="0000CC"/>
                </a:solidFill>
                <a:ea typeface="宋体" panose="02010600030101010101" pitchFamily="2" charset="-122"/>
              </a:rPr>
              <a:t>ID, name, salary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 (</a:t>
            </a:r>
            <a:r>
              <a:rPr lang="en-US" altLang="zh-CN" i="1" dirty="0">
                <a:solidFill>
                  <a:srgbClr val="0000CC"/>
                </a:solidFill>
                <a:ea typeface="宋体" panose="02010600030101010101" pitchFamily="2" charset="-122"/>
              </a:rPr>
              <a:t>instructor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)</a:t>
            </a:r>
            <a:endParaRPr lang="en-US" altLang="zh-CN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3148013" y="1363663"/>
          <a:ext cx="180657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1" imgW="1294765" imgH="355600" progId="Equation.3">
                  <p:embed/>
                </p:oleObj>
              </mc:Choice>
              <mc:Fallback>
                <p:oleObj name="Equation" r:id="rId1" imgW="1294765" imgH="355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8013" y="1363663"/>
                        <a:ext cx="1806575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Project Operation – Example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2286000" cy="2971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Relation</a:t>
            </a:r>
            <a:r>
              <a:rPr lang="en-US" altLang="zh-CN" i="1">
                <a:ea typeface="宋体" panose="02010600030101010101" pitchFamily="2" charset="-122"/>
              </a:rPr>
              <a:t> r</a:t>
            </a:r>
            <a:r>
              <a:rPr lang="en-US" altLang="zh-CN">
                <a:ea typeface="宋体" panose="02010600030101010101" pitchFamily="2" charset="-122"/>
              </a:rPr>
              <a:t>: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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A,C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3073400" y="965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i="1">
                <a:ea typeface="宋体" panose="02010600030101010101" pitchFamily="2" charset="-122"/>
              </a:rPr>
              <a:t>A</a:t>
            </a:r>
            <a:endParaRPr kumimoji="0" lang="en-US" altLang="zh-CN" sz="1800" i="1">
              <a:ea typeface="宋体" panose="02010600030101010101" pitchFamily="2" charset="-122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3530600" y="965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i="1">
                <a:ea typeface="宋体" panose="02010600030101010101" pitchFamily="2" charset="-122"/>
              </a:rPr>
              <a:t>B</a:t>
            </a:r>
            <a:endParaRPr kumimoji="0" lang="en-US" altLang="zh-CN" sz="1800" i="1">
              <a:ea typeface="宋体" panose="02010600030101010101" pitchFamily="2" charset="-122"/>
            </a:endParaRP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3987800" y="965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i="1">
                <a:ea typeface="宋体" panose="02010600030101010101" pitchFamily="2" charset="-122"/>
              </a:rPr>
              <a:t>C</a:t>
            </a:r>
            <a:endParaRPr kumimoji="0" lang="en-US" altLang="zh-CN" sz="1800" i="1">
              <a:ea typeface="宋体" panose="02010600030101010101" pitchFamily="2" charset="-122"/>
            </a:endParaRP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3073400" y="1498600"/>
            <a:ext cx="4572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endParaRPr kumimoji="0" lang="zh-CN" altLang="en-US" sz="1800" i="1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endParaRPr kumimoji="0" lang="zh-CN" altLang="en-US" sz="1800" i="1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kumimoji="0" lang="zh-CN" altLang="en-US" sz="1800" i="1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kumimoji="0" lang="zh-CN" altLang="en-US" sz="1800" i="1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3530600" y="1498600"/>
            <a:ext cx="4572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rPr>
              <a:t>10</a:t>
            </a:r>
            <a:endParaRPr kumimoji="0" lang="en-US" altLang="zh-CN" sz="1800" i="1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rPr>
              <a:t>20</a:t>
            </a:r>
            <a:endParaRPr kumimoji="0" lang="en-US" altLang="zh-CN" sz="1800" i="1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rPr>
              <a:t>30</a:t>
            </a:r>
            <a:endParaRPr kumimoji="0" lang="en-US" altLang="zh-CN" sz="1800" i="1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rPr>
              <a:t>40</a:t>
            </a:r>
            <a:endParaRPr kumimoji="0" lang="en-US" altLang="zh-CN" sz="1800" i="1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3987800" y="1498600"/>
            <a:ext cx="4572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endParaRPr kumimoji="0" lang="en-US" altLang="zh-CN" sz="1800" i="1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endParaRPr kumimoji="0" lang="en-US" altLang="zh-CN" sz="1800" i="1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endParaRPr kumimoji="0" lang="en-US" altLang="zh-CN" sz="1800" i="1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endParaRPr kumimoji="0" lang="en-US" altLang="zh-CN" sz="1800" i="1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990600" y="4114800"/>
            <a:ext cx="70294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23" name="Rectangle 13"/>
          <p:cNvSpPr>
            <a:spLocks noChangeArrowheads="1"/>
          </p:cNvSpPr>
          <p:nvPr/>
        </p:nvSpPr>
        <p:spPr bwMode="auto">
          <a:xfrm>
            <a:off x="533400" y="4114800"/>
            <a:ext cx="70294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SzTx/>
              <a:buFont typeface="Monotype Sorts" charset="2"/>
              <a:buNone/>
            </a:pPr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30"/>
          <p:cNvGrpSpPr/>
          <p:nvPr/>
        </p:nvGrpSpPr>
        <p:grpSpPr bwMode="auto">
          <a:xfrm>
            <a:off x="2540000" y="3721100"/>
            <a:ext cx="914400" cy="2209800"/>
            <a:chOff x="1600" y="2344"/>
            <a:chExt cx="576" cy="1392"/>
          </a:xfrm>
        </p:grpSpPr>
        <p:sp>
          <p:nvSpPr>
            <p:cNvPr id="38933" name="Rectangle 15"/>
            <p:cNvSpPr>
              <a:spLocks noChangeArrowheads="1"/>
            </p:cNvSpPr>
            <p:nvPr/>
          </p:nvSpPr>
          <p:spPr bwMode="auto">
            <a:xfrm>
              <a:off x="1600" y="2344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</a:rPr>
                <a:t>A</a:t>
              </a:r>
              <a:endParaRPr kumimoji="0" lang="en-US" altLang="zh-CN" sz="1800" i="1">
                <a:ea typeface="宋体" panose="02010600030101010101" pitchFamily="2" charset="-122"/>
              </a:endParaRPr>
            </a:p>
          </p:txBody>
        </p:sp>
        <p:sp>
          <p:nvSpPr>
            <p:cNvPr id="38934" name="Rectangle 16"/>
            <p:cNvSpPr>
              <a:spLocks noChangeArrowheads="1"/>
            </p:cNvSpPr>
            <p:nvPr/>
          </p:nvSpPr>
          <p:spPr bwMode="auto">
            <a:xfrm>
              <a:off x="1888" y="2344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</a:rPr>
                <a:t>C</a:t>
              </a:r>
              <a:endParaRPr kumimoji="0" lang="en-US" altLang="zh-CN" sz="1800" i="1">
                <a:ea typeface="宋体" panose="02010600030101010101" pitchFamily="2" charset="-122"/>
              </a:endParaRPr>
            </a:p>
          </p:txBody>
        </p:sp>
        <p:sp>
          <p:nvSpPr>
            <p:cNvPr id="38935" name="Rectangle 17"/>
            <p:cNvSpPr>
              <a:spLocks noChangeArrowheads="1"/>
            </p:cNvSpPr>
            <p:nvPr/>
          </p:nvSpPr>
          <p:spPr bwMode="auto">
            <a:xfrm>
              <a:off x="1600" y="2680"/>
              <a:ext cx="288" cy="105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1">
                  <a:ea typeface="宋体" panose="02010600030101010101" pitchFamily="2" charset="-122"/>
                  <a:sym typeface="Symbol" panose="05050102010706020507" pitchFamily="18" charset="2"/>
                </a:rPr>
                <a:t></a:t>
              </a:r>
              <a:endPara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1">
                  <a:ea typeface="宋体" panose="02010600030101010101" pitchFamily="2" charset="-122"/>
                  <a:sym typeface="Symbol" panose="05050102010706020507" pitchFamily="18" charset="2"/>
                </a:rPr>
                <a:t></a:t>
              </a:r>
              <a:endPara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1">
                  <a:ea typeface="宋体" panose="02010600030101010101" pitchFamily="2" charset="-122"/>
                  <a:sym typeface="Symbol" panose="05050102010706020507" pitchFamily="18" charset="2"/>
                </a:rPr>
                <a:t></a:t>
              </a:r>
              <a:endPara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1">
                  <a:ea typeface="宋体" panose="02010600030101010101" pitchFamily="2" charset="-122"/>
                  <a:sym typeface="Symbol" panose="05050102010706020507" pitchFamily="18" charset="2"/>
                </a:rPr>
                <a:t></a:t>
              </a:r>
              <a:endPara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8936" name="Rectangle 18"/>
            <p:cNvSpPr>
              <a:spLocks noChangeArrowheads="1"/>
            </p:cNvSpPr>
            <p:nvPr/>
          </p:nvSpPr>
          <p:spPr bwMode="auto">
            <a:xfrm>
              <a:off x="1888" y="2680"/>
              <a:ext cx="288" cy="105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  <a:endPara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  <a:endPara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  <a:endPara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  <a:sym typeface="Symbol" panose="05050102010706020507" pitchFamily="18" charset="2"/>
                </a:rPr>
                <a:t>2</a:t>
              </a:r>
              <a:endPara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3" name="Group 31"/>
          <p:cNvGrpSpPr/>
          <p:nvPr/>
        </p:nvGrpSpPr>
        <p:grpSpPr bwMode="auto">
          <a:xfrm>
            <a:off x="3606800" y="3721100"/>
            <a:ext cx="1371600" cy="1752600"/>
            <a:chOff x="2272" y="2344"/>
            <a:chExt cx="864" cy="1104"/>
          </a:xfrm>
        </p:grpSpPr>
        <p:sp>
          <p:nvSpPr>
            <p:cNvPr id="38928" name="Text Box 21"/>
            <p:cNvSpPr txBox="1">
              <a:spLocks noChangeArrowheads="1"/>
            </p:cNvSpPr>
            <p:nvPr/>
          </p:nvSpPr>
          <p:spPr bwMode="auto">
            <a:xfrm>
              <a:off x="2272" y="2968"/>
              <a:ext cx="200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ea typeface="宋体" panose="02010600030101010101" pitchFamily="2" charset="-122"/>
                </a:rPr>
                <a:t>=</a:t>
              </a:r>
              <a:endParaRPr kumimoji="0" lang="en-US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38929" name="Rectangle 22"/>
            <p:cNvSpPr>
              <a:spLocks noChangeArrowheads="1"/>
            </p:cNvSpPr>
            <p:nvPr/>
          </p:nvSpPr>
          <p:spPr bwMode="auto">
            <a:xfrm>
              <a:off x="2560" y="2344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</a:rPr>
                <a:t>A</a:t>
              </a:r>
              <a:endParaRPr kumimoji="0" lang="en-US" altLang="zh-CN" sz="1800" i="1">
                <a:ea typeface="宋体" panose="02010600030101010101" pitchFamily="2" charset="-122"/>
              </a:endParaRPr>
            </a:p>
          </p:txBody>
        </p:sp>
        <p:sp>
          <p:nvSpPr>
            <p:cNvPr id="38930" name="Rectangle 23"/>
            <p:cNvSpPr>
              <a:spLocks noChangeArrowheads="1"/>
            </p:cNvSpPr>
            <p:nvPr/>
          </p:nvSpPr>
          <p:spPr bwMode="auto">
            <a:xfrm>
              <a:off x="2848" y="2344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</a:rPr>
                <a:t>C</a:t>
              </a:r>
              <a:endParaRPr kumimoji="0" lang="en-US" altLang="zh-CN" sz="1800" i="1">
                <a:ea typeface="宋体" panose="02010600030101010101" pitchFamily="2" charset="-122"/>
              </a:endParaRPr>
            </a:p>
          </p:txBody>
        </p:sp>
        <p:sp>
          <p:nvSpPr>
            <p:cNvPr id="38931" name="Rectangle 24"/>
            <p:cNvSpPr>
              <a:spLocks noChangeArrowheads="1"/>
            </p:cNvSpPr>
            <p:nvPr/>
          </p:nvSpPr>
          <p:spPr bwMode="auto">
            <a:xfrm>
              <a:off x="2560" y="2680"/>
              <a:ext cx="288" cy="76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1">
                  <a:ea typeface="宋体" panose="02010600030101010101" pitchFamily="2" charset="-122"/>
                  <a:sym typeface="Symbol" panose="05050102010706020507" pitchFamily="18" charset="2"/>
                </a:rPr>
                <a:t></a:t>
              </a:r>
              <a:endPara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1">
                  <a:ea typeface="宋体" panose="02010600030101010101" pitchFamily="2" charset="-122"/>
                  <a:sym typeface="Symbol" panose="05050102010706020507" pitchFamily="18" charset="2"/>
                </a:rPr>
                <a:t></a:t>
              </a:r>
              <a:endPara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1">
                  <a:ea typeface="宋体" panose="02010600030101010101" pitchFamily="2" charset="-122"/>
                  <a:sym typeface="Symbol" panose="05050102010706020507" pitchFamily="18" charset="2"/>
                </a:rPr>
                <a:t></a:t>
              </a:r>
              <a:endPara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8932" name="Rectangle 25"/>
            <p:cNvSpPr>
              <a:spLocks noChangeArrowheads="1"/>
            </p:cNvSpPr>
            <p:nvPr/>
          </p:nvSpPr>
          <p:spPr bwMode="auto">
            <a:xfrm>
              <a:off x="2848" y="2680"/>
              <a:ext cx="288" cy="76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  <a:endPara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  <a:endPara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  <a:sym typeface="Symbol" panose="05050102010706020507" pitchFamily="18" charset="2"/>
                </a:rPr>
                <a:t>2</a:t>
              </a:r>
              <a:endPara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38926" name="Rectangle 27"/>
          <p:cNvSpPr>
            <a:spLocks noChangeArrowheads="1"/>
          </p:cNvSpPr>
          <p:nvPr/>
        </p:nvSpPr>
        <p:spPr bwMode="auto">
          <a:xfrm>
            <a:off x="407988" y="4140200"/>
            <a:ext cx="70294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540000" y="4319588"/>
            <a:ext cx="914400" cy="758825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6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zh-CN" dirty="0">
                <a:ea typeface="宋体" panose="02010600030101010101" pitchFamily="2" charset="-122"/>
              </a:rPr>
              <a:t>Attribute Types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792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Monotype Sorts" charset="2"/>
              <a:buChar char="n"/>
              <a:defRPr/>
            </a:pPr>
            <a:r>
              <a:rPr lang="en-US" altLang="zh-CN" dirty="0">
                <a:ea typeface="宋体" panose="02010600030101010101" pitchFamily="2" charset="-122"/>
              </a:rPr>
              <a:t>Each attribute of a relation has a name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Font typeface="Monotype Sorts" charset="2"/>
              <a:buChar char="n"/>
              <a:defRPr/>
            </a:pPr>
            <a:r>
              <a:rPr lang="en-US" altLang="zh-CN" dirty="0">
                <a:ea typeface="宋体" panose="02010600030101010101" pitchFamily="2" charset="-122"/>
              </a:rPr>
              <a:t>The set of allowed values for each attribute is called the </a:t>
            </a: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domain</a:t>
            </a:r>
            <a:r>
              <a:rPr lang="en-US" altLang="zh-CN" dirty="0">
                <a:ea typeface="宋体" panose="02010600030101010101" pitchFamily="2" charset="-122"/>
              </a:rPr>
              <a:t> of the attribute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Font typeface="Monotype Sorts" charset="2"/>
              <a:buChar char="n"/>
              <a:defRPr/>
            </a:pPr>
            <a:r>
              <a:rPr lang="en-US" altLang="zh-CN" dirty="0">
                <a:ea typeface="宋体" panose="02010600030101010101" pitchFamily="2" charset="-122"/>
              </a:rPr>
              <a:t>Attribute values are (normally) required to be </a:t>
            </a: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atomic</a:t>
            </a:r>
            <a:r>
              <a:rPr lang="en-US" altLang="zh-CN" dirty="0">
                <a:ea typeface="宋体" panose="02010600030101010101" pitchFamily="2" charset="-122"/>
              </a:rPr>
              <a:t>; that is, indivisible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buFont typeface="Monotype Sorts" charset="2"/>
              <a:buChar char="l"/>
              <a:defRPr/>
            </a:pPr>
            <a:r>
              <a:rPr lang="en-US" altLang="zh-CN" dirty="0">
                <a:ea typeface="宋体" panose="02010600030101010101" pitchFamily="2" charset="-122"/>
              </a:rPr>
              <a:t>E.g. the value of an attribute can be a phone number, but cannot be a set of phone numbers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Font typeface="Monotype Sorts" charset="2"/>
              <a:buChar char="n"/>
              <a:defRPr/>
            </a:pPr>
            <a:r>
              <a:rPr lang="en-US" altLang="zh-CN" dirty="0">
                <a:ea typeface="宋体" panose="02010600030101010101" pitchFamily="2" charset="-122"/>
              </a:rPr>
              <a:t>The special value </a:t>
            </a:r>
            <a:r>
              <a:rPr lang="en-US" altLang="zh-CN" i="1" dirty="0">
                <a:ea typeface="宋体" panose="02010600030101010101" pitchFamily="2" charset="-122"/>
              </a:rPr>
              <a:t>null</a:t>
            </a:r>
            <a:r>
              <a:rPr lang="en-US" altLang="zh-CN" dirty="0">
                <a:ea typeface="宋体" panose="02010600030101010101" pitchFamily="2" charset="-122"/>
              </a:rPr>
              <a:t>  is a member of every domain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Font typeface="Monotype Sorts" charset="2"/>
              <a:buChar char="n"/>
              <a:defRPr/>
            </a:pPr>
            <a:r>
              <a:rPr lang="en-US" altLang="zh-CN" dirty="0">
                <a:ea typeface="宋体" panose="02010600030101010101" pitchFamily="2" charset="-122"/>
              </a:rPr>
              <a:t>The null value causes complications in the definition of many operations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buFont typeface="Monotype Sorts" charset="2"/>
              <a:buChar char="l"/>
              <a:defRPr/>
            </a:pPr>
            <a:r>
              <a:rPr lang="en-US" altLang="zh-CN" dirty="0">
                <a:ea typeface="宋体" panose="02010600030101010101" pitchFamily="2" charset="-122"/>
              </a:rPr>
              <a:t>We shall ignore the effect of null values in our main presentation and consider their effect later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9220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200" y="-34925"/>
            <a:ext cx="4368800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Project Operation – Example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39939" name="图片 2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81100"/>
            <a:ext cx="4838700" cy="382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矩形 26"/>
          <p:cNvSpPr>
            <a:spLocks noChangeArrowheads="1"/>
          </p:cNvSpPr>
          <p:nvPr/>
        </p:nvSpPr>
        <p:spPr bwMode="auto">
          <a:xfrm>
            <a:off x="1125538" y="819150"/>
            <a:ext cx="30448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kumimoji="0"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instructor </a:t>
            </a:r>
            <a:r>
              <a:rPr kumimoji="0"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relation.</a:t>
            </a:r>
            <a:endParaRPr kumimoji="0" lang="zh-CN" altLang="en-US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5075238" y="1193800"/>
            <a:ext cx="406876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We want a list of instructor </a:t>
            </a:r>
            <a:r>
              <a:rPr kumimoji="0" lang="en-US" altLang="zh-CN" sz="1800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ID</a:t>
            </a:r>
            <a:r>
              <a:rPr kumimoji="0"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 and salaries without listing the </a:t>
            </a:r>
            <a:r>
              <a:rPr kumimoji="0" lang="en-US" altLang="zh-CN" sz="2000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name </a:t>
            </a:r>
            <a:r>
              <a:rPr kumimoji="0"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and </a:t>
            </a:r>
            <a:r>
              <a:rPr kumimoji="0" lang="en-US" altLang="zh-CN" sz="2000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dept name </a:t>
            </a:r>
            <a:r>
              <a:rPr kumimoji="0"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values</a:t>
            </a:r>
            <a:endParaRPr kumimoji="0" lang="zh-CN" altLang="en-US" sz="20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pic>
        <p:nvPicPr>
          <p:cNvPr id="29" name="Picture 3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75" y="2971800"/>
            <a:ext cx="1682750" cy="328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257800" y="2441575"/>
            <a:ext cx="31067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</a:t>
            </a:r>
            <a:r>
              <a:rPr kumimoji="0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ID</a:t>
            </a:r>
            <a:r>
              <a:rPr kumimoji="0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,salary</a:t>
            </a:r>
            <a:r>
              <a:rPr kumimoji="0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0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instructor </a:t>
            </a:r>
            <a:r>
              <a:rPr kumimoji="0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kumimoji="0"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Union Operation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buFont typeface="Monotype Sorts" charset="2"/>
              <a:buChar char="n"/>
              <a:tabLst>
                <a:tab pos="2965450" algn="ctr"/>
              </a:tabLst>
              <a:defRPr/>
            </a:pPr>
            <a:r>
              <a:rPr lang="en-US" altLang="zh-CN" dirty="0">
                <a:ea typeface="宋体" panose="02010600030101010101" pitchFamily="2" charset="-122"/>
              </a:rPr>
              <a:t>Notation:  </a:t>
            </a:r>
            <a:r>
              <a:rPr lang="en-US" altLang="zh-CN" i="1" dirty="0">
                <a:ea typeface="宋体" panose="02010600030101010101" pitchFamily="2" charset="-122"/>
              </a:rPr>
              <a:t>r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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endParaRPr lang="en-US" altLang="zh-CN" i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buFont typeface="Monotype Sorts" charset="2"/>
              <a:buChar char="n"/>
              <a:tabLst>
                <a:tab pos="2965450" algn="ctr"/>
              </a:tabLst>
              <a:defRPr/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Defined as: 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buFont typeface="Monotype Sorts" charset="2"/>
              <a:buNone/>
              <a:tabLst>
                <a:tab pos="2965450" algn="ctr"/>
              </a:tabLst>
              <a:defRPr/>
            </a:pPr>
            <a:r>
              <a:rPr lang="en-US" altLang="zh-CN" dirty="0">
                <a:ea typeface="宋体" panose="02010600030101010101" pitchFamily="2" charset="-122"/>
              </a:rPr>
              <a:t>		</a:t>
            </a:r>
            <a:r>
              <a:rPr lang="en-US" altLang="zh-CN" i="1" dirty="0">
                <a:ea typeface="宋体" panose="02010600030101010101" pitchFamily="2" charset="-122"/>
              </a:rPr>
              <a:t>r</a:t>
            </a:r>
            <a:r>
              <a:rPr lang="en-US" altLang="zh-CN" dirty="0">
                <a:ea typeface="宋体" panose="02010600030101010101" pitchFamily="2" charset="-122"/>
              </a:rPr>
              <a:t> 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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= {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|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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or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 t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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}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buFont typeface="Monotype Sorts" charset="2"/>
              <a:buChar char="n"/>
              <a:tabLst>
                <a:tab pos="2965450" algn="ctr"/>
              </a:tabLst>
              <a:defRPr/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For </a:t>
            </a:r>
            <a:r>
              <a:rPr lang="en-US" altLang="zh-CN" i="1" dirty="0">
                <a:ea typeface="宋体" panose="02010600030101010101" pitchFamily="2" charset="-122"/>
              </a:rPr>
              <a:t>r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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to be valid.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buFont typeface="Monotype Sorts" charset="2"/>
              <a:buNone/>
              <a:tabLst>
                <a:tab pos="2965450" algn="ctr"/>
              </a:tabLst>
              <a:defRPr/>
            </a:pP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	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1.  </a:t>
            </a: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r,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must have the </a:t>
            </a: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same </a:t>
            </a:r>
            <a:r>
              <a:rPr lang="en-US" altLang="zh-CN" sz="2400" b="1" dirty="0" err="1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arity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(same number of attributes)</a:t>
            </a:r>
            <a:endParaRPr lang="en-US" altLang="zh-CN" sz="24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buFont typeface="Monotype Sorts" charset="2"/>
              <a:buNone/>
              <a:tabLst>
                <a:tab pos="2965450" algn="ctr"/>
              </a:tabLst>
              <a:defRPr/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	2.  The attribute domains must be </a:t>
            </a:r>
            <a:r>
              <a:rPr lang="en-US" altLang="zh-CN" sz="2400" b="1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compatible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(example: 2</a:t>
            </a:r>
            <a:r>
              <a:rPr lang="en-US" altLang="zh-CN" sz="2400" baseline="30000" dirty="0">
                <a:ea typeface="宋体" panose="02010600030101010101" pitchFamily="2" charset="-122"/>
                <a:sym typeface="Symbol" panose="05050102010706020507" pitchFamily="18" charset="2"/>
              </a:rPr>
              <a:t>nd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column of </a:t>
            </a: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deals with the same type of values as does the 2</a:t>
            </a:r>
            <a:r>
              <a:rPr lang="en-US" altLang="zh-CN" sz="2400" baseline="30000" dirty="0">
                <a:ea typeface="宋体" panose="02010600030101010101" pitchFamily="2" charset="-122"/>
                <a:sym typeface="Symbol" panose="05050102010706020507" pitchFamily="18" charset="2"/>
              </a:rPr>
              <a:t>nd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column of </a:t>
            </a: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en-US" altLang="zh-CN" sz="24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tabLst>
                <a:tab pos="2965450" algn="ctr"/>
              </a:tabLst>
              <a:defRPr/>
            </a:pP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Example: to find all courses taught in the Fall 2009 semester, or in the Spring 2010 semester, or in both</a:t>
            </a:r>
            <a:b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   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</a:t>
            </a:r>
            <a:r>
              <a:rPr lang="en-US" altLang="zh-CN" i="1" baseline="-25000" dirty="0" err="1">
                <a:solidFill>
                  <a:srgbClr val="0000CC"/>
                </a:solidFill>
                <a:ea typeface="宋体" panose="02010600030101010101" pitchFamily="2" charset="-122"/>
              </a:rPr>
              <a:t>course_id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 (</a:t>
            </a:r>
            <a:r>
              <a:rPr lang="en-US" altLang="zh-CN" i="1" dirty="0">
                <a:solidFill>
                  <a:srgbClr val="0000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i="1" baseline="-25000" dirty="0">
                <a:solidFill>
                  <a:srgbClr val="0000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semester=“Fall”  </a:t>
            </a:r>
            <a:r>
              <a:rPr lang="el-GR" altLang="zh-CN" i="1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Λ</a:t>
            </a:r>
            <a:r>
              <a:rPr lang="en-US" altLang="zh-CN" i="1" baseline="-25000" dirty="0">
                <a:solidFill>
                  <a:srgbClr val="0000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year=2009 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00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section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))    </a:t>
            </a:r>
            <a:b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</a:t>
            </a:r>
            <a:r>
              <a:rPr lang="en-US" altLang="zh-CN" i="1" baseline="-25000" dirty="0" err="1">
                <a:solidFill>
                  <a:srgbClr val="0000CC"/>
                </a:solidFill>
                <a:ea typeface="宋体" panose="02010600030101010101" pitchFamily="2" charset="-122"/>
              </a:rPr>
              <a:t>course_id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 (</a:t>
            </a:r>
            <a:r>
              <a:rPr lang="en-US" altLang="zh-CN" i="1" dirty="0">
                <a:solidFill>
                  <a:srgbClr val="0000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i="1" baseline="-25000" dirty="0">
                <a:solidFill>
                  <a:srgbClr val="0000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semester=“Spring”  </a:t>
            </a:r>
            <a:r>
              <a:rPr lang="el-GR" altLang="zh-CN" i="1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Λ</a:t>
            </a:r>
            <a:r>
              <a:rPr lang="en-US" altLang="zh-CN" i="1" baseline="-25000" dirty="0">
                <a:solidFill>
                  <a:srgbClr val="0000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year=2010 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00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section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))</a:t>
            </a:r>
            <a:endParaRPr lang="en-US" altLang="zh-CN" dirty="0">
              <a:solidFill>
                <a:srgbClr val="0000CC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Union Operation – Example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2819400" cy="83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Relations </a:t>
            </a:r>
            <a:r>
              <a:rPr lang="en-US" altLang="zh-CN" i="1">
                <a:ea typeface="宋体" panose="02010600030101010101" pitchFamily="2" charset="-122"/>
              </a:rPr>
              <a:t>r, s: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304800" y="3429000"/>
            <a:ext cx="1828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r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 s</a:t>
            </a:r>
            <a:r>
              <a:rPr lang="en-US" altLang="zh-CN">
                <a:ea typeface="宋体" panose="02010600030101010101" pitchFamily="2" charset="-122"/>
              </a:rPr>
              <a:t>: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3086100" y="11049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i="1">
                <a:ea typeface="宋体" panose="02010600030101010101" pitchFamily="2" charset="-122"/>
              </a:rPr>
              <a:t>A</a:t>
            </a:r>
            <a:endParaRPr kumimoji="0" lang="en-US" altLang="zh-CN" sz="1800" i="1">
              <a:ea typeface="宋体" panose="02010600030101010101" pitchFamily="2" charset="-122"/>
            </a:endParaRP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3543300" y="11049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i="1">
                <a:ea typeface="宋体" panose="02010600030101010101" pitchFamily="2" charset="-122"/>
              </a:rPr>
              <a:t>B</a:t>
            </a:r>
            <a:endParaRPr kumimoji="0" lang="en-US" altLang="zh-CN" sz="1800" i="1">
              <a:ea typeface="宋体" panose="02010600030101010101" pitchFamily="2" charset="-122"/>
            </a:endParaRP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3086100" y="1638300"/>
            <a:ext cx="4572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endParaRPr kumimoji="0" lang="zh-CN" altLang="en-US" sz="1800" i="1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endParaRPr kumimoji="0" lang="zh-CN" altLang="en-US" sz="1800" i="1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kumimoji="0" lang="zh-CN" altLang="en-US" sz="1800" i="1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3543300" y="1638300"/>
            <a:ext cx="4572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endParaRPr kumimoji="0" lang="en-US" altLang="zh-CN" sz="1800" i="1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endParaRPr kumimoji="0" lang="en-US" altLang="zh-CN" sz="1800" i="1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endParaRPr kumimoji="0" lang="en-US" altLang="zh-CN" sz="1800" i="1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5219700" y="11049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i="1">
                <a:ea typeface="宋体" panose="02010600030101010101" pitchFamily="2" charset="-122"/>
              </a:rPr>
              <a:t>A</a:t>
            </a:r>
            <a:endParaRPr kumimoji="0" lang="en-US" altLang="zh-CN" sz="1800" i="1">
              <a:ea typeface="宋体" panose="02010600030101010101" pitchFamily="2" charset="-122"/>
            </a:endParaRP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5676900" y="11049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i="1">
                <a:ea typeface="宋体" panose="02010600030101010101" pitchFamily="2" charset="-122"/>
              </a:rPr>
              <a:t>B</a:t>
            </a:r>
            <a:endParaRPr kumimoji="0" lang="en-US" altLang="zh-CN" sz="1800" i="1">
              <a:ea typeface="宋体" panose="02010600030101010101" pitchFamily="2" charset="-122"/>
            </a:endParaRP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5219700" y="1638300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endParaRPr kumimoji="0" lang="zh-CN" altLang="en-US" sz="1800" i="1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kumimoji="0" lang="zh-CN" altLang="en-US" sz="1800" i="1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5676900" y="1638300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endParaRPr kumimoji="0" lang="en-US" altLang="zh-CN" sz="1800" i="1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endParaRPr kumimoji="0" lang="en-US" altLang="zh-CN" sz="1800" i="1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1997" name="Text Box 13"/>
          <p:cNvSpPr txBox="1">
            <a:spLocks noChangeArrowheads="1"/>
          </p:cNvSpPr>
          <p:nvPr/>
        </p:nvSpPr>
        <p:spPr bwMode="auto">
          <a:xfrm>
            <a:off x="3413125" y="2882900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 i="1">
                <a:ea typeface="宋体" panose="02010600030101010101" pitchFamily="2" charset="-122"/>
              </a:rPr>
              <a:t>r</a:t>
            </a:r>
            <a:endParaRPr kumimoji="0" lang="en-US" altLang="zh-CN" sz="1800" i="1">
              <a:ea typeface="宋体" panose="02010600030101010101" pitchFamily="2" charset="-122"/>
            </a:endParaRPr>
          </a:p>
        </p:txBody>
      </p:sp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5505450" y="2628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 i="1">
                <a:ea typeface="宋体" panose="02010600030101010101" pitchFamily="2" charset="-122"/>
              </a:rPr>
              <a:t>s</a:t>
            </a:r>
            <a:endParaRPr kumimoji="0" lang="en-US" altLang="zh-CN" sz="1800" i="1">
              <a:ea typeface="宋体" panose="02010600030101010101" pitchFamily="2" charset="-122"/>
            </a:endParaRPr>
          </a:p>
        </p:txBody>
      </p:sp>
      <p:grpSp>
        <p:nvGrpSpPr>
          <p:cNvPr id="2" name="Group 19"/>
          <p:cNvGrpSpPr/>
          <p:nvPr/>
        </p:nvGrpSpPr>
        <p:grpSpPr bwMode="auto">
          <a:xfrm>
            <a:off x="4152900" y="3594100"/>
            <a:ext cx="914400" cy="2209800"/>
            <a:chOff x="2616" y="2264"/>
            <a:chExt cx="576" cy="1392"/>
          </a:xfrm>
        </p:grpSpPr>
        <p:sp>
          <p:nvSpPr>
            <p:cNvPr id="42000" name="Rectangle 15"/>
            <p:cNvSpPr>
              <a:spLocks noChangeArrowheads="1"/>
            </p:cNvSpPr>
            <p:nvPr/>
          </p:nvSpPr>
          <p:spPr bwMode="auto">
            <a:xfrm>
              <a:off x="2616" y="2264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</a:rPr>
                <a:t>A</a:t>
              </a:r>
              <a:endParaRPr kumimoji="0" lang="en-US" altLang="zh-CN" sz="1800" i="1">
                <a:ea typeface="宋体" panose="02010600030101010101" pitchFamily="2" charset="-122"/>
              </a:endParaRPr>
            </a:p>
          </p:txBody>
        </p:sp>
        <p:sp>
          <p:nvSpPr>
            <p:cNvPr id="42001" name="Rectangle 16"/>
            <p:cNvSpPr>
              <a:spLocks noChangeArrowheads="1"/>
            </p:cNvSpPr>
            <p:nvPr/>
          </p:nvSpPr>
          <p:spPr bwMode="auto">
            <a:xfrm>
              <a:off x="2904" y="2264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</a:rPr>
                <a:t>B</a:t>
              </a:r>
              <a:endParaRPr kumimoji="0" lang="en-US" altLang="zh-CN" sz="1800" i="1">
                <a:ea typeface="宋体" panose="02010600030101010101" pitchFamily="2" charset="-122"/>
              </a:endParaRPr>
            </a:p>
          </p:txBody>
        </p:sp>
        <p:sp>
          <p:nvSpPr>
            <p:cNvPr id="42002" name="Rectangle 17"/>
            <p:cNvSpPr>
              <a:spLocks noChangeArrowheads="1"/>
            </p:cNvSpPr>
            <p:nvPr/>
          </p:nvSpPr>
          <p:spPr bwMode="auto">
            <a:xfrm>
              <a:off x="2616" y="2600"/>
              <a:ext cx="288" cy="105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1">
                  <a:ea typeface="宋体" panose="02010600030101010101" pitchFamily="2" charset="-122"/>
                  <a:sym typeface="Symbol" panose="05050102010706020507" pitchFamily="18" charset="2"/>
                </a:rPr>
                <a:t></a:t>
              </a:r>
              <a:endPara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1">
                  <a:ea typeface="宋体" panose="02010600030101010101" pitchFamily="2" charset="-122"/>
                  <a:sym typeface="Symbol" panose="05050102010706020507" pitchFamily="18" charset="2"/>
                </a:rPr>
                <a:t></a:t>
              </a:r>
              <a:endPara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1">
                  <a:ea typeface="宋体" panose="02010600030101010101" pitchFamily="2" charset="-122"/>
                  <a:sym typeface="Symbol" panose="05050102010706020507" pitchFamily="18" charset="2"/>
                </a:rPr>
                <a:t></a:t>
              </a:r>
              <a:endPara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1">
                  <a:ea typeface="宋体" panose="02010600030101010101" pitchFamily="2" charset="-122"/>
                  <a:sym typeface="Symbol" panose="05050102010706020507" pitchFamily="18" charset="2"/>
                </a:rPr>
                <a:t></a:t>
              </a:r>
              <a:endPara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2003" name="Rectangle 18"/>
            <p:cNvSpPr>
              <a:spLocks noChangeArrowheads="1"/>
            </p:cNvSpPr>
            <p:nvPr/>
          </p:nvSpPr>
          <p:spPr bwMode="auto">
            <a:xfrm>
              <a:off x="2904" y="2600"/>
              <a:ext cx="288" cy="105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  <a:endPara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  <a:sym typeface="Symbol" panose="05050102010706020507" pitchFamily="18" charset="2"/>
                </a:rPr>
                <a:t>2</a:t>
              </a:r>
              <a:endPara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  <a:endPara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  <a:sym typeface="Symbol" panose="05050102010706020507" pitchFamily="18" charset="2"/>
                </a:rPr>
                <a:t>3</a:t>
              </a:r>
              <a:endPara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Set Difference Operation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ct val="60000"/>
              </a:spcBef>
              <a:defRPr/>
            </a:pPr>
            <a:r>
              <a:rPr lang="en-US" altLang="zh-CN" dirty="0">
                <a:ea typeface="宋体" panose="02010600030101010101" pitchFamily="2" charset="-122"/>
              </a:rPr>
              <a:t>Notation </a:t>
            </a:r>
            <a:r>
              <a:rPr lang="en-US" altLang="zh-CN" i="1" dirty="0">
                <a:ea typeface="宋体" panose="02010600030101010101" pitchFamily="2" charset="-122"/>
              </a:rPr>
              <a:t>r – s</a:t>
            </a:r>
            <a:endParaRPr lang="en-US" altLang="zh-CN" i="1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dirty="0">
                <a:ea typeface="宋体" panose="02010600030101010101" pitchFamily="2" charset="-122"/>
              </a:rPr>
              <a:t>Defined as: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Font typeface="Monotype Sorts" charset="2"/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		 </a:t>
            </a:r>
            <a:r>
              <a:rPr lang="en-US" altLang="zh-CN" i="1" dirty="0">
                <a:ea typeface="宋体" panose="02010600030101010101" pitchFamily="2" charset="-122"/>
              </a:rPr>
              <a:t>r – s</a:t>
            </a:r>
            <a:r>
              <a:rPr lang="en-US" altLang="zh-CN" dirty="0">
                <a:ea typeface="宋体" panose="02010600030101010101" pitchFamily="2" charset="-122"/>
              </a:rPr>
              <a:t>  = {</a:t>
            </a:r>
            <a:r>
              <a:rPr lang="en-US" altLang="zh-CN" i="1" dirty="0">
                <a:ea typeface="宋体" panose="02010600030101010101" pitchFamily="2" charset="-122"/>
              </a:rPr>
              <a:t>t</a:t>
            </a:r>
            <a:r>
              <a:rPr lang="en-US" altLang="zh-CN" dirty="0">
                <a:ea typeface="宋体" panose="02010600030101010101" pitchFamily="2" charset="-122"/>
              </a:rPr>
              <a:t> | </a:t>
            </a:r>
            <a:r>
              <a:rPr lang="en-US" altLang="zh-CN" i="1" dirty="0">
                <a:ea typeface="宋体" panose="02010600030101010101" pitchFamily="2" charset="-122"/>
              </a:rPr>
              <a:t>t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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and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t 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}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dirty="0">
                <a:ea typeface="宋体" panose="02010600030101010101" pitchFamily="2" charset="-122"/>
              </a:rPr>
              <a:t>Set differences must be taken between </a:t>
            </a: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compatible</a:t>
            </a:r>
            <a:r>
              <a:rPr lang="en-US" altLang="zh-CN" dirty="0">
                <a:ea typeface="宋体" panose="02010600030101010101" pitchFamily="2" charset="-122"/>
              </a:rPr>
              <a:t> relations.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altLang="zh-CN" i="1" dirty="0">
                <a:ea typeface="宋体" panose="02010600030101010101" pitchFamily="2" charset="-122"/>
              </a:rPr>
              <a:t>r</a:t>
            </a:r>
            <a:r>
              <a:rPr lang="en-US" altLang="zh-CN" dirty="0">
                <a:ea typeface="宋体" panose="02010600030101010101" pitchFamily="2" charset="-122"/>
              </a:rPr>
              <a:t> and 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 must have the 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same</a:t>
            </a:r>
            <a:r>
              <a:rPr lang="en-US" altLang="zh-CN" dirty="0">
                <a:ea typeface="宋体" panose="02010600030101010101" pitchFamily="2" charset="-122"/>
              </a:rPr>
              <a:t> arity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ea typeface="宋体" panose="02010600030101010101" pitchFamily="2" charset="-122"/>
              </a:rPr>
              <a:t>attribute domains of </a:t>
            </a:r>
            <a:r>
              <a:rPr lang="en-US" altLang="zh-CN" i="1" dirty="0">
                <a:ea typeface="宋体" panose="02010600030101010101" pitchFamily="2" charset="-122"/>
              </a:rPr>
              <a:t>r </a:t>
            </a:r>
            <a:r>
              <a:rPr lang="en-US" altLang="zh-CN" dirty="0">
                <a:ea typeface="宋体" panose="02010600030101010101" pitchFamily="2" charset="-122"/>
              </a:rPr>
              <a:t>and </a:t>
            </a:r>
            <a:r>
              <a:rPr lang="en-US" altLang="zh-CN" i="1" dirty="0">
                <a:ea typeface="宋体" panose="02010600030101010101" pitchFamily="2" charset="-122"/>
              </a:rPr>
              <a:t>s </a:t>
            </a:r>
            <a:r>
              <a:rPr lang="en-US" altLang="zh-CN" dirty="0">
                <a:ea typeface="宋体" panose="02010600030101010101" pitchFamily="2" charset="-122"/>
              </a:rPr>
              <a:t>must be compatible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Example: to find all courses taught in the Fall 2009 semester, but not in the Spring 2010 semester</a:t>
            </a:r>
            <a:b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   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</a:t>
            </a:r>
            <a:r>
              <a:rPr lang="en-US" altLang="zh-CN" i="1" baseline="-25000" dirty="0" err="1">
                <a:solidFill>
                  <a:srgbClr val="0000CC"/>
                </a:solidFill>
                <a:ea typeface="宋体" panose="02010600030101010101" pitchFamily="2" charset="-122"/>
              </a:rPr>
              <a:t>course_id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 (</a:t>
            </a:r>
            <a:r>
              <a:rPr lang="en-US" altLang="zh-CN" i="1" dirty="0">
                <a:solidFill>
                  <a:srgbClr val="0000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i="1" baseline="-25000" dirty="0">
                <a:solidFill>
                  <a:srgbClr val="0000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semester=“Fall”  </a:t>
            </a:r>
            <a:r>
              <a:rPr lang="el-GR" altLang="zh-CN" i="1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Λ</a:t>
            </a:r>
            <a:r>
              <a:rPr lang="en-US" altLang="zh-CN" i="1" baseline="-25000" dirty="0">
                <a:solidFill>
                  <a:srgbClr val="0000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year=2009 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00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section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))  −  </a:t>
            </a:r>
            <a:b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</a:t>
            </a:r>
            <a:r>
              <a:rPr lang="en-US" altLang="zh-CN" i="1" baseline="-25000" dirty="0" err="1">
                <a:solidFill>
                  <a:srgbClr val="0000CC"/>
                </a:solidFill>
                <a:ea typeface="宋体" panose="02010600030101010101" pitchFamily="2" charset="-122"/>
              </a:rPr>
              <a:t>course_id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 (</a:t>
            </a:r>
            <a:r>
              <a:rPr lang="en-US" altLang="zh-CN" i="1" dirty="0">
                <a:solidFill>
                  <a:srgbClr val="0000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i="1" baseline="-25000" dirty="0">
                <a:solidFill>
                  <a:srgbClr val="0000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semester=“Spring”  </a:t>
            </a:r>
            <a:r>
              <a:rPr lang="el-GR" altLang="zh-CN" i="1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Λ</a:t>
            </a:r>
            <a:r>
              <a:rPr lang="en-US" altLang="zh-CN" i="1" baseline="-25000" dirty="0">
                <a:solidFill>
                  <a:srgbClr val="0000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year=2010 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00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section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))</a:t>
            </a:r>
            <a:endParaRPr lang="en-US" altLang="zh-CN" dirty="0">
              <a:solidFill>
                <a:srgbClr val="0000CC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  <a:buFont typeface="Monotype Sorts" charset="2"/>
              <a:buNone/>
              <a:defRPr/>
            </a:pPr>
            <a:endParaRPr lang="zh-CN" altLang="en-US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Set Difference Operation – Example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403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Relations </a:t>
            </a:r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 i="1">
                <a:ea typeface="宋体" panose="02010600030101010101" pitchFamily="2" charset="-122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: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381000" y="3810000"/>
            <a:ext cx="1981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i="1">
                <a:ea typeface="宋体" panose="02010600030101010101" pitchFamily="2" charset="-122"/>
              </a:rPr>
              <a:t>r 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– s</a:t>
            </a:r>
            <a:r>
              <a:rPr lang="en-US" altLang="zh-CN" i="1">
                <a:ea typeface="宋体" panose="02010600030101010101" pitchFamily="2" charset="-122"/>
              </a:rPr>
              <a:t>:</a:t>
            </a:r>
            <a:endParaRPr lang="en-US" altLang="zh-CN" i="1">
              <a:ea typeface="宋体" panose="02010600030101010101" pitchFamily="2" charset="-122"/>
            </a:endParaRPr>
          </a:p>
        </p:txBody>
      </p:sp>
      <p:sp>
        <p:nvSpPr>
          <p:cNvPr id="44037" name="Rectangle 6"/>
          <p:cNvSpPr>
            <a:spLocks noChangeArrowheads="1"/>
          </p:cNvSpPr>
          <p:nvPr/>
        </p:nvSpPr>
        <p:spPr bwMode="auto">
          <a:xfrm>
            <a:off x="3124200" y="1168400"/>
            <a:ext cx="457200" cy="457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i="1">
                <a:ea typeface="宋体" panose="02010600030101010101" pitchFamily="2" charset="-122"/>
              </a:rPr>
              <a:t>A</a:t>
            </a:r>
            <a:endParaRPr kumimoji="0" lang="en-US" altLang="zh-CN" sz="1800" i="1">
              <a:ea typeface="宋体" panose="02010600030101010101" pitchFamily="2" charset="-122"/>
            </a:endParaRPr>
          </a:p>
        </p:txBody>
      </p:sp>
      <p:sp>
        <p:nvSpPr>
          <p:cNvPr id="44038" name="Rectangle 7"/>
          <p:cNvSpPr>
            <a:spLocks noChangeArrowheads="1"/>
          </p:cNvSpPr>
          <p:nvPr/>
        </p:nvSpPr>
        <p:spPr bwMode="auto">
          <a:xfrm>
            <a:off x="3581400" y="1168400"/>
            <a:ext cx="457200" cy="457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i="1">
                <a:ea typeface="宋体" panose="02010600030101010101" pitchFamily="2" charset="-122"/>
              </a:rPr>
              <a:t>B</a:t>
            </a:r>
            <a:endParaRPr kumimoji="0" lang="en-US" altLang="zh-CN" sz="1800" i="1">
              <a:ea typeface="宋体" panose="02010600030101010101" pitchFamily="2" charset="-122"/>
            </a:endParaRPr>
          </a:p>
        </p:txBody>
      </p:sp>
      <p:sp>
        <p:nvSpPr>
          <p:cNvPr id="44039" name="Rectangle 8"/>
          <p:cNvSpPr>
            <a:spLocks noChangeArrowheads="1"/>
          </p:cNvSpPr>
          <p:nvPr/>
        </p:nvSpPr>
        <p:spPr bwMode="auto">
          <a:xfrm>
            <a:off x="3124200" y="1701800"/>
            <a:ext cx="457200" cy="1295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endParaRPr kumimoji="0" lang="zh-CN" altLang="en-US" sz="1800" i="1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endParaRPr kumimoji="0" lang="zh-CN" altLang="en-US" sz="1800" i="1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kumimoji="0" lang="zh-CN" altLang="en-US" sz="1800" i="1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4040" name="Rectangle 9"/>
          <p:cNvSpPr>
            <a:spLocks noChangeArrowheads="1"/>
          </p:cNvSpPr>
          <p:nvPr/>
        </p:nvSpPr>
        <p:spPr bwMode="auto">
          <a:xfrm>
            <a:off x="3581400" y="1701800"/>
            <a:ext cx="457200" cy="1295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endParaRPr kumimoji="0" lang="en-US" altLang="zh-CN" sz="1800" i="1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endParaRPr kumimoji="0" lang="en-US" altLang="zh-CN" sz="1800" i="1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endParaRPr kumimoji="0" lang="en-US" altLang="zh-CN" sz="1800" i="1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4041" name="Rectangle 10"/>
          <p:cNvSpPr>
            <a:spLocks noChangeArrowheads="1"/>
          </p:cNvSpPr>
          <p:nvPr/>
        </p:nvSpPr>
        <p:spPr bwMode="auto">
          <a:xfrm>
            <a:off x="5257800" y="1168400"/>
            <a:ext cx="457200" cy="457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i="1">
                <a:ea typeface="宋体" panose="02010600030101010101" pitchFamily="2" charset="-122"/>
              </a:rPr>
              <a:t>A</a:t>
            </a:r>
            <a:endParaRPr kumimoji="0" lang="en-US" altLang="zh-CN" sz="1800" i="1">
              <a:ea typeface="宋体" panose="02010600030101010101" pitchFamily="2" charset="-122"/>
            </a:endParaRPr>
          </a:p>
        </p:txBody>
      </p:sp>
      <p:sp>
        <p:nvSpPr>
          <p:cNvPr id="44042" name="Rectangle 11"/>
          <p:cNvSpPr>
            <a:spLocks noChangeArrowheads="1"/>
          </p:cNvSpPr>
          <p:nvPr/>
        </p:nvSpPr>
        <p:spPr bwMode="auto">
          <a:xfrm>
            <a:off x="5715000" y="1168400"/>
            <a:ext cx="457200" cy="457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i="1">
                <a:ea typeface="宋体" panose="02010600030101010101" pitchFamily="2" charset="-122"/>
              </a:rPr>
              <a:t>B</a:t>
            </a:r>
            <a:endParaRPr kumimoji="0" lang="en-US" altLang="zh-CN" sz="1800" i="1">
              <a:ea typeface="宋体" panose="02010600030101010101" pitchFamily="2" charset="-122"/>
            </a:endParaRPr>
          </a:p>
        </p:txBody>
      </p:sp>
      <p:sp>
        <p:nvSpPr>
          <p:cNvPr id="44043" name="Rectangle 12"/>
          <p:cNvSpPr>
            <a:spLocks noChangeArrowheads="1"/>
          </p:cNvSpPr>
          <p:nvPr/>
        </p:nvSpPr>
        <p:spPr bwMode="auto">
          <a:xfrm>
            <a:off x="5257800" y="1701800"/>
            <a:ext cx="457200" cy="914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endParaRPr kumimoji="0" lang="zh-CN" altLang="en-US" sz="1800" i="1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kumimoji="0" lang="zh-CN" altLang="en-US" sz="1800" i="1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4044" name="Rectangle 13"/>
          <p:cNvSpPr>
            <a:spLocks noChangeArrowheads="1"/>
          </p:cNvSpPr>
          <p:nvPr/>
        </p:nvSpPr>
        <p:spPr bwMode="auto">
          <a:xfrm>
            <a:off x="5715000" y="1701800"/>
            <a:ext cx="457200" cy="914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endParaRPr kumimoji="0" lang="en-US" altLang="zh-CN" sz="1800" i="1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endParaRPr kumimoji="0" lang="en-US" altLang="zh-CN" sz="1800" i="1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4045" name="Text Box 14"/>
          <p:cNvSpPr txBox="1">
            <a:spLocks noChangeArrowheads="1"/>
          </p:cNvSpPr>
          <p:nvPr/>
        </p:nvSpPr>
        <p:spPr bwMode="auto">
          <a:xfrm>
            <a:off x="3451225" y="2997200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 i="1">
                <a:ea typeface="宋体" panose="02010600030101010101" pitchFamily="2" charset="-122"/>
              </a:rPr>
              <a:t>r</a:t>
            </a:r>
            <a:endParaRPr kumimoji="0" lang="en-US" altLang="zh-CN" sz="1800" i="1">
              <a:ea typeface="宋体" panose="02010600030101010101" pitchFamily="2" charset="-122"/>
            </a:endParaRPr>
          </a:p>
        </p:txBody>
      </p:sp>
      <p:sp>
        <p:nvSpPr>
          <p:cNvPr id="44046" name="Text Box 15"/>
          <p:cNvSpPr txBox="1">
            <a:spLocks noChangeArrowheads="1"/>
          </p:cNvSpPr>
          <p:nvPr/>
        </p:nvSpPr>
        <p:spPr bwMode="auto">
          <a:xfrm>
            <a:off x="5543550" y="26924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 i="1">
                <a:ea typeface="宋体" panose="02010600030101010101" pitchFamily="2" charset="-122"/>
              </a:rPr>
              <a:t>s</a:t>
            </a:r>
            <a:endParaRPr kumimoji="0" lang="en-US" altLang="zh-CN" sz="1800" i="1">
              <a:ea typeface="宋体" panose="02010600030101010101" pitchFamily="2" charset="-122"/>
            </a:endParaRPr>
          </a:p>
        </p:txBody>
      </p:sp>
      <p:grpSp>
        <p:nvGrpSpPr>
          <p:cNvPr id="2" name="Group 20"/>
          <p:cNvGrpSpPr/>
          <p:nvPr/>
        </p:nvGrpSpPr>
        <p:grpSpPr bwMode="auto">
          <a:xfrm>
            <a:off x="4191000" y="3911600"/>
            <a:ext cx="914400" cy="1447800"/>
            <a:chOff x="2640" y="2464"/>
            <a:chExt cx="576" cy="912"/>
          </a:xfrm>
        </p:grpSpPr>
        <p:sp>
          <p:nvSpPr>
            <p:cNvPr id="44048" name="Rectangle 16"/>
            <p:cNvSpPr>
              <a:spLocks noChangeArrowheads="1"/>
            </p:cNvSpPr>
            <p:nvPr/>
          </p:nvSpPr>
          <p:spPr bwMode="auto">
            <a:xfrm>
              <a:off x="2640" y="2464"/>
              <a:ext cx="288" cy="288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</a:rPr>
                <a:t>A</a:t>
              </a:r>
              <a:endParaRPr kumimoji="0" lang="en-US" altLang="zh-CN" sz="1800" i="1">
                <a:ea typeface="宋体" panose="02010600030101010101" pitchFamily="2" charset="-122"/>
              </a:endParaRPr>
            </a:p>
          </p:txBody>
        </p:sp>
        <p:sp>
          <p:nvSpPr>
            <p:cNvPr id="44049" name="Rectangle 17"/>
            <p:cNvSpPr>
              <a:spLocks noChangeArrowheads="1"/>
            </p:cNvSpPr>
            <p:nvPr/>
          </p:nvSpPr>
          <p:spPr bwMode="auto">
            <a:xfrm>
              <a:off x="2928" y="2464"/>
              <a:ext cx="288" cy="288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</a:rPr>
                <a:t>B</a:t>
              </a:r>
              <a:endParaRPr kumimoji="0" lang="en-US" altLang="zh-CN" sz="1800" i="1">
                <a:ea typeface="宋体" panose="02010600030101010101" pitchFamily="2" charset="-122"/>
              </a:endParaRPr>
            </a:p>
          </p:txBody>
        </p:sp>
        <p:sp>
          <p:nvSpPr>
            <p:cNvPr id="44050" name="Rectangle 18"/>
            <p:cNvSpPr>
              <a:spLocks noChangeArrowheads="1"/>
            </p:cNvSpPr>
            <p:nvPr/>
          </p:nvSpPr>
          <p:spPr bwMode="auto">
            <a:xfrm>
              <a:off x="2640" y="2800"/>
              <a:ext cx="288" cy="57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1">
                  <a:ea typeface="宋体" panose="02010600030101010101" pitchFamily="2" charset="-122"/>
                  <a:sym typeface="Symbol" panose="05050102010706020507" pitchFamily="18" charset="2"/>
                </a:rPr>
                <a:t></a:t>
              </a:r>
              <a:endPara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1">
                  <a:ea typeface="宋体" panose="02010600030101010101" pitchFamily="2" charset="-122"/>
                  <a:sym typeface="Symbol" panose="05050102010706020507" pitchFamily="18" charset="2"/>
                </a:rPr>
                <a:t></a:t>
              </a:r>
              <a:endPara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4051" name="Rectangle 19"/>
            <p:cNvSpPr>
              <a:spLocks noChangeArrowheads="1"/>
            </p:cNvSpPr>
            <p:nvPr/>
          </p:nvSpPr>
          <p:spPr bwMode="auto">
            <a:xfrm>
              <a:off x="2928" y="2800"/>
              <a:ext cx="288" cy="57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  <a:endPara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  <a:endPara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Rename Operation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Allows us to name, and therefore to refer to, the results of relational-algebra expressions.</a:t>
            </a:r>
            <a:endParaRPr lang="en-US" altLang="zh-CN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Allows us to refer to a relation by more than one name.</a:t>
            </a:r>
            <a:endParaRPr lang="en-US" altLang="zh-CN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Example:</a:t>
            </a:r>
            <a:endParaRPr lang="en-US" altLang="zh-CN" sz="2400"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 				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</a:t>
            </a:r>
            <a:r>
              <a:rPr lang="en-US" altLang="zh-CN" sz="2400" i="1">
                <a:latin typeface="Tempus Sans ITC" panose="04020404030D07020202" pitchFamily="82" charset="0"/>
                <a:ea typeface="宋体" panose="02010600030101010101" pitchFamily="2" charset="-122"/>
              </a:rPr>
              <a:t> </a:t>
            </a:r>
            <a:r>
              <a:rPr lang="en-US" altLang="zh-CN" sz="2400" i="1" baseline="-25000">
                <a:latin typeface="Tempus Sans ITC" panose="04020404030D07020202" pitchFamily="82" charset="0"/>
                <a:ea typeface="宋体" panose="02010600030101010101" pitchFamily="2" charset="-122"/>
              </a:rPr>
              <a:t>x</a:t>
            </a:r>
            <a:r>
              <a:rPr lang="en-US" altLang="zh-CN" sz="2400">
                <a:latin typeface="Tempus Sans ITC" panose="04020404030D07020202" pitchFamily="82" charset="0"/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</a:rPr>
              <a:t>(</a:t>
            </a:r>
            <a:r>
              <a:rPr lang="en-US" altLang="zh-CN" sz="2400" i="1">
                <a:ea typeface="宋体" panose="02010600030101010101" pitchFamily="2" charset="-122"/>
              </a:rPr>
              <a:t>E</a:t>
            </a:r>
            <a:r>
              <a:rPr lang="en-US" altLang="zh-CN" sz="2400">
                <a:ea typeface="宋体" panose="02010600030101010101" pitchFamily="2" charset="-122"/>
              </a:rPr>
              <a:t>)</a:t>
            </a:r>
            <a:endParaRPr lang="en-US" altLang="zh-CN" sz="2400"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	returns the expression </a:t>
            </a:r>
            <a:r>
              <a:rPr lang="en-US" altLang="zh-CN" sz="2400" i="1">
                <a:ea typeface="宋体" panose="02010600030101010101" pitchFamily="2" charset="-122"/>
              </a:rPr>
              <a:t>E</a:t>
            </a:r>
            <a:r>
              <a:rPr lang="en-US" altLang="zh-CN" sz="2400">
                <a:ea typeface="宋体" panose="02010600030101010101" pitchFamily="2" charset="-122"/>
              </a:rPr>
              <a:t> under the name </a:t>
            </a:r>
            <a:r>
              <a:rPr lang="en-US" altLang="zh-CN" sz="2400" i="1">
                <a:latin typeface="Tempus Sans ITC" panose="04020404030D07020202" pitchFamily="82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endParaRPr lang="en-US" altLang="zh-CN" sz="2400">
              <a:latin typeface="Tempus Sans ITC" panose="04020404030D07020202" pitchFamily="82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If a relational-algebra expression </a:t>
            </a:r>
            <a:r>
              <a:rPr lang="en-US" altLang="zh-CN" sz="2400" i="1">
                <a:ea typeface="宋体" panose="02010600030101010101" pitchFamily="2" charset="-122"/>
              </a:rPr>
              <a:t>E</a:t>
            </a:r>
            <a:r>
              <a:rPr lang="en-US" altLang="zh-CN" sz="2400">
                <a:ea typeface="宋体" panose="02010600030101010101" pitchFamily="2" charset="-122"/>
              </a:rPr>
              <a:t> has arity </a:t>
            </a:r>
            <a:r>
              <a:rPr lang="en-US" altLang="zh-CN" sz="2400" i="1">
                <a:ea typeface="宋体" panose="02010600030101010101" pitchFamily="2" charset="-122"/>
              </a:rPr>
              <a:t>n</a:t>
            </a:r>
            <a:r>
              <a:rPr lang="en-US" altLang="zh-CN" sz="2400">
                <a:ea typeface="宋体" panose="02010600030101010101" pitchFamily="2" charset="-122"/>
              </a:rPr>
              <a:t>, then                                           </a:t>
            </a:r>
            <a:endParaRPr lang="en-US" altLang="zh-CN" sz="2400"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</a:pPr>
            <a:endParaRPr lang="en-US" altLang="zh-CN" sz="2400"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	returns the result of expression </a:t>
            </a:r>
            <a:r>
              <a:rPr lang="en-US" altLang="zh-CN" sz="2400" i="1">
                <a:ea typeface="宋体" panose="02010600030101010101" pitchFamily="2" charset="-122"/>
              </a:rPr>
              <a:t>E</a:t>
            </a:r>
            <a:r>
              <a:rPr lang="en-US" altLang="zh-CN" sz="2400">
                <a:ea typeface="宋体" panose="02010600030101010101" pitchFamily="2" charset="-122"/>
              </a:rPr>
              <a:t> under the name </a:t>
            </a:r>
            <a:r>
              <a:rPr lang="en-US" altLang="zh-CN" sz="2400" i="1">
                <a:latin typeface="Tempus Sans ITC" panose="04020404030D07020202" pitchFamily="82" charset="0"/>
                <a:ea typeface="宋体" panose="02010600030101010101" pitchFamily="2" charset="-122"/>
              </a:rPr>
              <a:t>X</a:t>
            </a:r>
            <a:r>
              <a:rPr lang="en-US" altLang="zh-CN" sz="2400">
                <a:ea typeface="宋体" panose="02010600030101010101" pitchFamily="2" charset="-122"/>
              </a:rPr>
              <a:t>, and with the attributes renamed to </a:t>
            </a:r>
            <a:r>
              <a:rPr lang="en-US" altLang="zh-CN" sz="2400" i="1">
                <a:ea typeface="宋体" panose="02010600030101010101" pitchFamily="2" charset="-122"/>
              </a:rPr>
              <a:t>A</a:t>
            </a:r>
            <a:r>
              <a:rPr lang="en-US" altLang="zh-CN" sz="2400" i="1" baseline="-25000">
                <a:ea typeface="宋体" panose="02010600030101010101" pitchFamily="2" charset="-122"/>
              </a:rPr>
              <a:t>1 </a:t>
            </a:r>
            <a:r>
              <a:rPr lang="en-US" altLang="zh-CN" sz="2400" i="1">
                <a:ea typeface="宋体" panose="02010600030101010101" pitchFamily="2" charset="-122"/>
              </a:rPr>
              <a:t>, A</a:t>
            </a:r>
            <a:r>
              <a:rPr lang="en-US" altLang="zh-CN" sz="2400" i="1" baseline="-25000">
                <a:ea typeface="宋体" panose="02010600030101010101" pitchFamily="2" charset="-122"/>
              </a:rPr>
              <a:t>2 </a:t>
            </a:r>
            <a:r>
              <a:rPr lang="en-US" altLang="zh-CN" sz="2400" i="1">
                <a:ea typeface="宋体" panose="02010600030101010101" pitchFamily="2" charset="-122"/>
              </a:rPr>
              <a:t>, …., A</a:t>
            </a:r>
            <a:r>
              <a:rPr lang="en-US" altLang="zh-CN" sz="2400" i="1" baseline="-25000">
                <a:ea typeface="宋体" panose="02010600030101010101" pitchFamily="2" charset="-122"/>
              </a:rPr>
              <a:t>n </a:t>
            </a:r>
            <a:r>
              <a:rPr lang="en-US" altLang="zh-CN" sz="2400">
                <a:ea typeface="宋体" panose="02010600030101010101" pitchFamily="2" charset="-122"/>
              </a:rPr>
              <a:t>.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graphicFrame>
        <p:nvGraphicFramePr>
          <p:cNvPr id="45060" name="Object 1024"/>
          <p:cNvGraphicFramePr>
            <a:graphicFrameLocks noChangeAspect="1"/>
          </p:cNvGraphicFramePr>
          <p:nvPr/>
        </p:nvGraphicFramePr>
        <p:xfrm>
          <a:off x="2587625" y="4343400"/>
          <a:ext cx="245268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1" imgW="1447165" imgH="355600" progId="Equation.3">
                  <p:embed/>
                </p:oleObj>
              </mc:Choice>
              <mc:Fallback>
                <p:oleObj name="Equation" r:id="rId1" imgW="1447165" imgH="3556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625" y="4343400"/>
                        <a:ext cx="2452688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Renaming a Table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10600" cy="19812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en-US" sz="4000" dirty="0">
                <a:ea typeface="MS PGothic" panose="020B0600070205080204" pitchFamily="34" charset="-128"/>
              </a:rPr>
              <a:t> </a:t>
            </a:r>
            <a:r>
              <a:rPr lang="en-US" altLang="en-US" sz="2400" dirty="0">
                <a:ea typeface="MS PGothic" panose="020B0600070205080204" pitchFamily="34" charset="-128"/>
              </a:rPr>
              <a:t>Allows us to refer to a relation, (say E) by more than one name.</a:t>
            </a:r>
            <a:endParaRPr lang="en-US" altLang="en-US" sz="2400" dirty="0">
              <a:ea typeface="MS PGothic" panose="020B0600070205080204" pitchFamily="34" charset="-128"/>
            </a:endParaRPr>
          </a:p>
          <a:p>
            <a:pPr>
              <a:buFont typeface="Monotype Sorts" charset="2"/>
              <a:buNone/>
              <a:defRPr/>
            </a:pPr>
            <a:r>
              <a:rPr lang="en-US" altLang="en-US" sz="2400" dirty="0">
                <a:ea typeface="MS PGothic" panose="020B0600070205080204" pitchFamily="34" charset="-128"/>
              </a:rPr>
              <a:t> 				</a:t>
            </a:r>
            <a:r>
              <a:rPr lang="en-US" altLang="en-US" sz="2400" i="1" dirty="0">
                <a:ea typeface="MS PGothic" panose="020B0600070205080204" pitchFamily="34" charset="-128"/>
                <a:sym typeface="Symbol" panose="05050102010706020507" pitchFamily="18" charset="2"/>
              </a:rPr>
              <a:t></a:t>
            </a:r>
            <a:r>
              <a:rPr lang="en-US" altLang="en-US" sz="2400" i="1" dirty="0">
                <a:ea typeface="MS PGothic" panose="020B0600070205080204" pitchFamily="34" charset="-128"/>
              </a:rPr>
              <a:t> </a:t>
            </a:r>
            <a:r>
              <a:rPr lang="en-US" altLang="en-US" sz="2400" i="1" baseline="-25000" dirty="0">
                <a:ea typeface="MS PGothic" panose="020B0600070205080204" pitchFamily="34" charset="-128"/>
              </a:rPr>
              <a:t>x</a:t>
            </a:r>
            <a:r>
              <a:rPr lang="en-US" altLang="en-US" sz="2400" dirty="0">
                <a:ea typeface="MS PGothic" panose="020B0600070205080204" pitchFamily="34" charset="-128"/>
              </a:rPr>
              <a:t> (</a:t>
            </a:r>
            <a:r>
              <a:rPr lang="en-US" altLang="en-US" sz="2400" i="1" dirty="0">
                <a:ea typeface="MS PGothic" panose="020B0600070205080204" pitchFamily="34" charset="-128"/>
              </a:rPr>
              <a:t>E</a:t>
            </a:r>
            <a:r>
              <a:rPr lang="en-US" altLang="en-US" sz="2400" dirty="0">
                <a:ea typeface="MS PGothic" panose="020B0600070205080204" pitchFamily="34" charset="-128"/>
              </a:rPr>
              <a:t>)</a:t>
            </a:r>
            <a:endParaRPr lang="en-US" altLang="en-US" sz="2400" dirty="0">
              <a:ea typeface="MS PGothic" panose="020B0600070205080204" pitchFamily="34" charset="-128"/>
            </a:endParaRPr>
          </a:p>
          <a:p>
            <a:pPr>
              <a:buFont typeface="Monotype Sorts" charset="2"/>
              <a:buNone/>
              <a:defRPr/>
            </a:pPr>
            <a:r>
              <a:rPr lang="en-US" altLang="en-US" sz="2400" dirty="0">
                <a:ea typeface="MS PGothic" panose="020B0600070205080204" pitchFamily="34" charset="-128"/>
              </a:rPr>
              <a:t>	 returns the expression </a:t>
            </a:r>
            <a:r>
              <a:rPr lang="en-US" altLang="en-US" sz="2400" i="1" dirty="0">
                <a:ea typeface="MS PGothic" panose="020B0600070205080204" pitchFamily="34" charset="-128"/>
              </a:rPr>
              <a:t>E</a:t>
            </a:r>
            <a:r>
              <a:rPr lang="en-US" altLang="en-US" sz="2400" dirty="0">
                <a:ea typeface="MS PGothic" panose="020B0600070205080204" pitchFamily="34" charset="-128"/>
              </a:rPr>
              <a:t> under the name </a:t>
            </a:r>
            <a:r>
              <a:rPr lang="en-US" altLang="en-US" sz="2400" i="1" dirty="0">
                <a:ea typeface="MS PGothic" panose="020B0600070205080204" pitchFamily="34" charset="-128"/>
              </a:rPr>
              <a:t>X</a:t>
            </a:r>
            <a:endParaRPr lang="en-US" altLang="en-US" sz="2400" dirty="0">
              <a:ea typeface="MS PGothic" panose="020B0600070205080204" pitchFamily="34" charset="-128"/>
            </a:endParaRPr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381000" y="3276600"/>
            <a:ext cx="7029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tabLst>
                <a:tab pos="3149600" algn="ctr"/>
              </a:tabLst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tabLst>
                <a:tab pos="3149600" algn="ctr"/>
              </a:tabLst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tabLst>
                <a:tab pos="3149600" algn="ct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SzTx/>
            </a:pPr>
            <a:r>
              <a:rPr lang="en-US" altLang="en-US" sz="2400">
                <a:ea typeface="MS PGothic" panose="020B0600070205080204" pitchFamily="34" charset="-128"/>
              </a:rPr>
              <a:t> Relations </a:t>
            </a:r>
            <a:r>
              <a:rPr lang="en-US" altLang="en-US" sz="2400" i="1">
                <a:ea typeface="MS PGothic" panose="020B0600070205080204" pitchFamily="34" charset="-128"/>
              </a:rPr>
              <a:t>r</a:t>
            </a:r>
            <a:endParaRPr lang="en-US" altLang="en-US" sz="2400">
              <a:ea typeface="MS PGothic" panose="020B0600070205080204" pitchFamily="34" charset="-128"/>
            </a:endParaRPr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381000" y="4591050"/>
            <a:ext cx="21336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tabLst>
                <a:tab pos="3149600" algn="ctr"/>
              </a:tabLst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tabLst>
                <a:tab pos="3149600" algn="ctr"/>
              </a:tabLst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tabLst>
                <a:tab pos="3149600" algn="ct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SzTx/>
            </a:pPr>
            <a:r>
              <a:rPr lang="en-US" altLang="en-US" sz="2400" i="1">
                <a:ea typeface="MS PGothic" panose="020B0600070205080204" pitchFamily="34" charset="-128"/>
              </a:rPr>
              <a:t> r</a:t>
            </a:r>
            <a:r>
              <a:rPr lang="en-US" altLang="en-US" sz="2400">
                <a:ea typeface="MS PGothic" panose="020B0600070205080204" pitchFamily="34" charset="-128"/>
              </a:rPr>
              <a:t> x</a:t>
            </a:r>
            <a:r>
              <a:rPr lang="en-US" altLang="en-US" sz="240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400" i="1">
                <a:ea typeface="MS PGothic" panose="020B0600070205080204" pitchFamily="34" charset="-128"/>
                <a:sym typeface="Symbol" panose="05050102010706020507" pitchFamily="18" charset="2"/>
              </a:rPr>
              <a:t></a:t>
            </a:r>
            <a:r>
              <a:rPr lang="en-US" altLang="en-US" sz="2400" i="1">
                <a:ea typeface="MS PGothic" panose="020B0600070205080204" pitchFamily="34" charset="-128"/>
              </a:rPr>
              <a:t> </a:t>
            </a:r>
            <a:r>
              <a:rPr lang="en-US" altLang="en-US" sz="2400" i="1" baseline="-25000">
                <a:ea typeface="MS PGothic" panose="020B0600070205080204" pitchFamily="34" charset="-128"/>
              </a:rPr>
              <a:t>s</a:t>
            </a:r>
            <a:r>
              <a:rPr lang="en-US" altLang="en-US" sz="2400">
                <a:ea typeface="MS PGothic" panose="020B0600070205080204" pitchFamily="34" charset="-128"/>
              </a:rPr>
              <a:t> </a:t>
            </a:r>
            <a:r>
              <a:rPr lang="en-US" altLang="en-US" sz="2400">
                <a:ea typeface="MS PGothic" panose="020B0600070205080204" pitchFamily="34" charset="-128"/>
                <a:sym typeface="Symbol" panose="05050102010706020507" pitchFamily="18" charset="2"/>
              </a:rPr>
              <a:t>(r)</a:t>
            </a:r>
            <a:endParaRPr lang="en-US" altLang="en-US" sz="2400">
              <a:ea typeface="MS PGothic" panose="020B0600070205080204" pitchFamily="34" charset="-128"/>
            </a:endParaRPr>
          </a:p>
        </p:txBody>
      </p:sp>
      <p:pic>
        <p:nvPicPr>
          <p:cNvPr id="46086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0" y="3286125"/>
            <a:ext cx="838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7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688" y="4608513"/>
            <a:ext cx="15970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Cartesian-Product Operation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tabLst>
                <a:tab pos="3149600" algn="ctr"/>
              </a:tabLst>
            </a:pPr>
            <a:r>
              <a:rPr lang="en-US" altLang="zh-CN">
                <a:ea typeface="宋体" panose="02010600030101010101" pitchFamily="2" charset="-122"/>
              </a:rPr>
              <a:t>Notation</a:t>
            </a:r>
            <a:r>
              <a:rPr lang="en-US" altLang="zh-CN" i="1">
                <a:ea typeface="宋体" panose="02010600030101010101" pitchFamily="2" charset="-122"/>
              </a:rPr>
              <a:t> r </a:t>
            </a:r>
            <a:r>
              <a:rPr lang="en-US" altLang="zh-CN">
                <a:ea typeface="宋体" panose="02010600030101010101" pitchFamily="2" charset="-122"/>
              </a:rPr>
              <a:t>x</a:t>
            </a:r>
            <a:r>
              <a:rPr lang="en-US" altLang="zh-CN" i="1">
                <a:ea typeface="宋体" panose="02010600030101010101" pitchFamily="2" charset="-122"/>
              </a:rPr>
              <a:t> s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spcBef>
                <a:spcPts val="1200"/>
              </a:spcBef>
              <a:tabLst>
                <a:tab pos="3149600" algn="ctr"/>
              </a:tabLst>
            </a:pPr>
            <a:r>
              <a:rPr lang="en-US" altLang="zh-CN">
                <a:ea typeface="宋体" panose="02010600030101010101" pitchFamily="2" charset="-122"/>
              </a:rPr>
              <a:t>Defined as: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spcBef>
                <a:spcPts val="1200"/>
              </a:spcBef>
              <a:buFont typeface="Monotype Sorts" charset="2"/>
              <a:buNone/>
              <a:tabLst>
                <a:tab pos="3149600" algn="ctr"/>
              </a:tabLst>
            </a:pPr>
            <a:r>
              <a:rPr lang="en-US" altLang="zh-CN">
                <a:ea typeface="宋体" panose="02010600030101010101" pitchFamily="2" charset="-122"/>
              </a:rPr>
              <a:t>		</a:t>
            </a:r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 x </a:t>
            </a:r>
            <a:r>
              <a:rPr lang="en-US" altLang="zh-CN" i="1">
                <a:ea typeface="宋体" panose="02010600030101010101" pitchFamily="2" charset="-122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 = {</a:t>
            </a:r>
            <a:r>
              <a:rPr lang="en-US" altLang="zh-CN" i="1">
                <a:ea typeface="宋体" panose="02010600030101010101" pitchFamily="2" charset="-122"/>
              </a:rPr>
              <a:t>t q </a:t>
            </a:r>
            <a:r>
              <a:rPr lang="en-US" altLang="zh-CN">
                <a:ea typeface="宋体" panose="02010600030101010101" pitchFamily="2" charset="-122"/>
              </a:rPr>
              <a:t>|</a:t>
            </a:r>
            <a:r>
              <a:rPr lang="en-US" altLang="zh-CN" i="1">
                <a:ea typeface="宋体" panose="02010600030101010101" pitchFamily="2" charset="-122"/>
              </a:rPr>
              <a:t> t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 r </a:t>
            </a:r>
            <a:r>
              <a:rPr lang="en-US" altLang="zh-CN" b="1">
                <a:ea typeface="宋体" panose="02010600030101010101" pitchFamily="2" charset="-122"/>
                <a:sym typeface="Symbol" panose="05050102010706020507" pitchFamily="18" charset="2"/>
              </a:rPr>
              <a:t>and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q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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}</a:t>
            </a:r>
            <a:b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</a:b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ts val="1200"/>
              </a:spcBef>
              <a:tabLst>
                <a:tab pos="3149600" algn="ctr"/>
              </a:tabLst>
            </a:pP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Assume that attributes of r(R) and s(S) are disjoint. (That is,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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 S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=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).</a:t>
            </a: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ts val="1200"/>
              </a:spcBef>
              <a:tabLst>
                <a:tab pos="3149600" algn="ctr"/>
              </a:tabLst>
            </a:pP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If attributes of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r(R)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and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s(S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) are not disjoint, then renaming must be used.</a:t>
            </a: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Cartesian-Product Operation –  Example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381000" y="1077913"/>
            <a:ext cx="2743200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tabLst>
                <a:tab pos="3149600" algn="ctr"/>
              </a:tabLst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tabLst>
                <a:tab pos="3149600" algn="ctr"/>
              </a:tabLst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tabLst>
                <a:tab pos="3149600" algn="ct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SzTx/>
            </a:pPr>
            <a:r>
              <a:rPr lang="en-US" altLang="zh-CN">
                <a:ea typeface="宋体" panose="02010600030101010101" pitchFamily="2" charset="-122"/>
              </a:rPr>
              <a:t>Relations </a:t>
            </a:r>
            <a:r>
              <a:rPr lang="en-US" altLang="zh-CN" i="1">
                <a:ea typeface="宋体" panose="02010600030101010101" pitchFamily="2" charset="-122"/>
              </a:rPr>
              <a:t>r, s</a:t>
            </a:r>
            <a:r>
              <a:rPr lang="en-US" altLang="zh-CN">
                <a:ea typeface="宋体" panose="02010600030101010101" pitchFamily="2" charset="-122"/>
              </a:rPr>
              <a:t>: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547688" y="3135313"/>
            <a:ext cx="1646237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tabLst>
                <a:tab pos="3149600" algn="ctr"/>
              </a:tabLst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tabLst>
                <a:tab pos="3149600" algn="ctr"/>
              </a:tabLst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tabLst>
                <a:tab pos="3149600" algn="ct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SzTx/>
            </a:pPr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 x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: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2" name="Group 28"/>
          <p:cNvGrpSpPr/>
          <p:nvPr/>
        </p:nvGrpSpPr>
        <p:grpSpPr bwMode="auto">
          <a:xfrm>
            <a:off x="2819400" y="3124200"/>
            <a:ext cx="2438400" cy="3035300"/>
            <a:chOff x="1776" y="2120"/>
            <a:chExt cx="1440" cy="1728"/>
          </a:xfrm>
        </p:grpSpPr>
        <p:sp>
          <p:nvSpPr>
            <p:cNvPr id="49172" name="Rectangle 9"/>
            <p:cNvSpPr>
              <a:spLocks noChangeArrowheads="1"/>
            </p:cNvSpPr>
            <p:nvPr/>
          </p:nvSpPr>
          <p:spPr bwMode="auto">
            <a:xfrm>
              <a:off x="1785" y="2120"/>
              <a:ext cx="288" cy="26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</a:rPr>
                <a:t>A</a:t>
              </a:r>
              <a:endParaRPr kumimoji="0" lang="en-US" altLang="zh-CN" sz="1800" i="1">
                <a:ea typeface="宋体" panose="02010600030101010101" pitchFamily="2" charset="-122"/>
              </a:endParaRPr>
            </a:p>
          </p:txBody>
        </p:sp>
        <p:sp>
          <p:nvSpPr>
            <p:cNvPr id="49173" name="Rectangle 10"/>
            <p:cNvSpPr>
              <a:spLocks noChangeArrowheads="1"/>
            </p:cNvSpPr>
            <p:nvPr/>
          </p:nvSpPr>
          <p:spPr bwMode="auto">
            <a:xfrm>
              <a:off x="2073" y="2120"/>
              <a:ext cx="288" cy="26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</a:rPr>
                <a:t>B</a:t>
              </a:r>
              <a:endParaRPr kumimoji="0" lang="en-US" altLang="zh-CN" sz="1800" i="1">
                <a:ea typeface="宋体" panose="02010600030101010101" pitchFamily="2" charset="-122"/>
              </a:endParaRPr>
            </a:p>
          </p:txBody>
        </p:sp>
        <p:sp>
          <p:nvSpPr>
            <p:cNvPr id="49174" name="Rectangle 11"/>
            <p:cNvSpPr>
              <a:spLocks noChangeArrowheads="1"/>
            </p:cNvSpPr>
            <p:nvPr/>
          </p:nvSpPr>
          <p:spPr bwMode="auto">
            <a:xfrm>
              <a:off x="1776" y="2424"/>
              <a:ext cx="288" cy="142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1">
                  <a:ea typeface="宋体" panose="02010600030101010101" pitchFamily="2" charset="-122"/>
                  <a:sym typeface="Symbol" panose="05050102010706020507" pitchFamily="18" charset="2"/>
                </a:rPr>
                <a:t></a:t>
              </a:r>
              <a:endPara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1">
                  <a:ea typeface="宋体" panose="02010600030101010101" pitchFamily="2" charset="-122"/>
                  <a:sym typeface="Symbol" panose="05050102010706020507" pitchFamily="18" charset="2"/>
                </a:rPr>
                <a:t></a:t>
              </a:r>
              <a:endPara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1">
                  <a:ea typeface="宋体" panose="02010600030101010101" pitchFamily="2" charset="-122"/>
                  <a:sym typeface="Symbol" panose="05050102010706020507" pitchFamily="18" charset="2"/>
                </a:rPr>
                <a:t></a:t>
              </a:r>
              <a:endPara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1">
                  <a:ea typeface="宋体" panose="02010600030101010101" pitchFamily="2" charset="-122"/>
                  <a:sym typeface="Symbol" panose="05050102010706020507" pitchFamily="18" charset="2"/>
                </a:rPr>
                <a:t></a:t>
              </a:r>
              <a:endPara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1">
                  <a:ea typeface="宋体" panose="02010600030101010101" pitchFamily="2" charset="-122"/>
                  <a:sym typeface="Symbol" panose="05050102010706020507" pitchFamily="18" charset="2"/>
                </a:rPr>
                <a:t></a:t>
              </a:r>
              <a:endPara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1">
                  <a:ea typeface="宋体" panose="02010600030101010101" pitchFamily="2" charset="-122"/>
                  <a:sym typeface="Symbol" panose="05050102010706020507" pitchFamily="18" charset="2"/>
                </a:rPr>
                <a:t></a:t>
              </a:r>
              <a:endPara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1">
                  <a:ea typeface="宋体" panose="02010600030101010101" pitchFamily="2" charset="-122"/>
                  <a:sym typeface="Symbol" panose="05050102010706020507" pitchFamily="18" charset="2"/>
                </a:rPr>
                <a:t></a:t>
              </a:r>
              <a:endPara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1">
                  <a:ea typeface="宋体" panose="02010600030101010101" pitchFamily="2" charset="-122"/>
                  <a:sym typeface="Symbol" panose="05050102010706020507" pitchFamily="18" charset="2"/>
                </a:rPr>
                <a:t></a:t>
              </a:r>
              <a:endPara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9175" name="Rectangle 12"/>
            <p:cNvSpPr>
              <a:spLocks noChangeArrowheads="1"/>
            </p:cNvSpPr>
            <p:nvPr/>
          </p:nvSpPr>
          <p:spPr bwMode="auto">
            <a:xfrm>
              <a:off x="2064" y="2424"/>
              <a:ext cx="288" cy="142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  <a:endPara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  <a:endPara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  <a:endPara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  <a:endPara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  <a:sym typeface="Symbol" panose="05050102010706020507" pitchFamily="18" charset="2"/>
                </a:rPr>
                <a:t>2</a:t>
              </a:r>
              <a:endPara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  <a:sym typeface="Symbol" panose="05050102010706020507" pitchFamily="18" charset="2"/>
                </a:rPr>
                <a:t>2</a:t>
              </a:r>
              <a:endPara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  <a:sym typeface="Symbol" panose="05050102010706020507" pitchFamily="18" charset="2"/>
                </a:rPr>
                <a:t>2</a:t>
              </a:r>
              <a:endPara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  <a:sym typeface="Symbol" panose="05050102010706020507" pitchFamily="18" charset="2"/>
                </a:rPr>
                <a:t>2</a:t>
              </a:r>
              <a:endPara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9176" name="Rectangle 13"/>
            <p:cNvSpPr>
              <a:spLocks noChangeArrowheads="1"/>
            </p:cNvSpPr>
            <p:nvPr/>
          </p:nvSpPr>
          <p:spPr bwMode="auto">
            <a:xfrm>
              <a:off x="2361" y="2120"/>
              <a:ext cx="288" cy="26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</a:rPr>
                <a:t>C</a:t>
              </a:r>
              <a:endParaRPr kumimoji="0" lang="en-US" altLang="zh-CN" sz="1800" i="1">
                <a:ea typeface="宋体" panose="02010600030101010101" pitchFamily="2" charset="-122"/>
              </a:endParaRPr>
            </a:p>
          </p:txBody>
        </p:sp>
        <p:sp>
          <p:nvSpPr>
            <p:cNvPr id="49177" name="Rectangle 14"/>
            <p:cNvSpPr>
              <a:spLocks noChangeArrowheads="1"/>
            </p:cNvSpPr>
            <p:nvPr/>
          </p:nvSpPr>
          <p:spPr bwMode="auto">
            <a:xfrm>
              <a:off x="2640" y="2120"/>
              <a:ext cx="288" cy="26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</a:rPr>
                <a:t>D</a:t>
              </a:r>
              <a:endParaRPr kumimoji="0" lang="en-US" altLang="zh-CN" sz="1800" i="1">
                <a:ea typeface="宋体" panose="02010600030101010101" pitchFamily="2" charset="-122"/>
              </a:endParaRPr>
            </a:p>
          </p:txBody>
        </p:sp>
        <p:sp>
          <p:nvSpPr>
            <p:cNvPr id="49178" name="Rectangle 15"/>
            <p:cNvSpPr>
              <a:spLocks noChangeArrowheads="1"/>
            </p:cNvSpPr>
            <p:nvPr/>
          </p:nvSpPr>
          <p:spPr bwMode="auto">
            <a:xfrm>
              <a:off x="2352" y="2424"/>
              <a:ext cx="288" cy="142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1">
                  <a:ea typeface="宋体" panose="02010600030101010101" pitchFamily="2" charset="-122"/>
                  <a:sym typeface="Symbol" panose="05050102010706020507" pitchFamily="18" charset="2"/>
                </a:rPr>
                <a:t></a:t>
              </a:r>
              <a:endPara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1">
                  <a:ea typeface="宋体" panose="02010600030101010101" pitchFamily="2" charset="-122"/>
                  <a:sym typeface="Symbol" panose="05050102010706020507" pitchFamily="18" charset="2"/>
                </a:rPr>
                <a:t> </a:t>
              </a:r>
              <a:endPara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1">
                  <a:ea typeface="宋体" panose="02010600030101010101" pitchFamily="2" charset="-122"/>
                  <a:sym typeface="Symbol" panose="05050102010706020507" pitchFamily="18" charset="2"/>
                </a:rPr>
                <a:t></a:t>
              </a:r>
              <a:endPara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1">
                  <a:ea typeface="宋体" panose="02010600030101010101" pitchFamily="2" charset="-122"/>
                  <a:sym typeface="Symbol" panose="05050102010706020507" pitchFamily="18" charset="2"/>
                </a:rPr>
                <a:t></a:t>
              </a:r>
              <a:endPara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1">
                  <a:ea typeface="宋体" panose="02010600030101010101" pitchFamily="2" charset="-122"/>
                  <a:sym typeface="Symbol" panose="05050102010706020507" pitchFamily="18" charset="2"/>
                </a:rPr>
                <a:t></a:t>
              </a:r>
              <a:endPara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1">
                  <a:ea typeface="宋体" panose="02010600030101010101" pitchFamily="2" charset="-122"/>
                  <a:sym typeface="Symbol" panose="05050102010706020507" pitchFamily="18" charset="2"/>
                </a:rPr>
                <a:t></a:t>
              </a:r>
              <a:endPara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1">
                  <a:ea typeface="宋体" panose="02010600030101010101" pitchFamily="2" charset="-122"/>
                  <a:sym typeface="Symbol" panose="05050102010706020507" pitchFamily="18" charset="2"/>
                </a:rPr>
                <a:t></a:t>
              </a:r>
              <a:endPara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1">
                  <a:ea typeface="宋体" panose="02010600030101010101" pitchFamily="2" charset="-122"/>
                  <a:sym typeface="Symbol" panose="05050102010706020507" pitchFamily="18" charset="2"/>
                </a:rPr>
                <a:t></a:t>
              </a:r>
              <a:endPara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9179" name="Rectangle 16"/>
            <p:cNvSpPr>
              <a:spLocks noChangeArrowheads="1"/>
            </p:cNvSpPr>
            <p:nvPr/>
          </p:nvSpPr>
          <p:spPr bwMode="auto">
            <a:xfrm>
              <a:off x="2640" y="2424"/>
              <a:ext cx="288" cy="142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  <a:sym typeface="Symbol" panose="05050102010706020507" pitchFamily="18" charset="2"/>
                </a:rPr>
                <a:t>10</a:t>
              </a:r>
              <a:endPara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  <a:sym typeface="Symbol" panose="05050102010706020507" pitchFamily="18" charset="2"/>
                </a:rPr>
                <a:t>10</a:t>
              </a:r>
              <a:endPara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  <a:sym typeface="Symbol" panose="05050102010706020507" pitchFamily="18" charset="2"/>
                </a:rPr>
                <a:t>20</a:t>
              </a:r>
              <a:endPara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  <a:sym typeface="Symbol" panose="05050102010706020507" pitchFamily="18" charset="2"/>
                </a:rPr>
                <a:t>10</a:t>
              </a:r>
              <a:endPara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  <a:sym typeface="Symbol" panose="05050102010706020507" pitchFamily="18" charset="2"/>
                </a:rPr>
                <a:t>10</a:t>
              </a:r>
              <a:endPara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  <a:sym typeface="Symbol" panose="05050102010706020507" pitchFamily="18" charset="2"/>
                </a:rPr>
                <a:t>10</a:t>
              </a:r>
              <a:endPara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  <a:sym typeface="Symbol" panose="05050102010706020507" pitchFamily="18" charset="2"/>
                </a:rPr>
                <a:t>20</a:t>
              </a:r>
              <a:endPara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  <a:sym typeface="Symbol" panose="05050102010706020507" pitchFamily="18" charset="2"/>
                </a:rPr>
                <a:t>10</a:t>
              </a:r>
              <a:endPara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9180" name="Rectangle 17"/>
            <p:cNvSpPr>
              <a:spLocks noChangeArrowheads="1"/>
            </p:cNvSpPr>
            <p:nvPr/>
          </p:nvSpPr>
          <p:spPr bwMode="auto">
            <a:xfrm>
              <a:off x="2928" y="2120"/>
              <a:ext cx="288" cy="26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</a:rPr>
                <a:t>E</a:t>
              </a:r>
              <a:endParaRPr kumimoji="0" lang="en-US" altLang="zh-CN" sz="1800" i="1">
                <a:ea typeface="宋体" panose="02010600030101010101" pitchFamily="2" charset="-122"/>
              </a:endParaRPr>
            </a:p>
          </p:txBody>
        </p:sp>
        <p:sp>
          <p:nvSpPr>
            <p:cNvPr id="49181" name="Rectangle 18"/>
            <p:cNvSpPr>
              <a:spLocks noChangeArrowheads="1"/>
            </p:cNvSpPr>
            <p:nvPr/>
          </p:nvSpPr>
          <p:spPr bwMode="auto">
            <a:xfrm>
              <a:off x="2928" y="2424"/>
              <a:ext cx="288" cy="142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  <a:sym typeface="Symbol" panose="05050102010706020507" pitchFamily="18" charset="2"/>
                </a:rPr>
                <a:t>a</a:t>
              </a:r>
              <a:endPara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  <a:sym typeface="Symbol" panose="05050102010706020507" pitchFamily="18" charset="2"/>
                </a:rPr>
                <a:t>a</a:t>
              </a:r>
              <a:endPara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  <a:sym typeface="Symbol" panose="05050102010706020507" pitchFamily="18" charset="2"/>
                </a:rPr>
                <a:t>b</a:t>
              </a:r>
              <a:endPara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  <a:sym typeface="Symbol" panose="05050102010706020507" pitchFamily="18" charset="2"/>
                </a:rPr>
                <a:t>b</a:t>
              </a:r>
              <a:endPara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  <a:sym typeface="Symbol" panose="05050102010706020507" pitchFamily="18" charset="2"/>
                </a:rPr>
                <a:t>a</a:t>
              </a:r>
              <a:endPara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  <a:sym typeface="Symbol" panose="05050102010706020507" pitchFamily="18" charset="2"/>
                </a:rPr>
                <a:t>a</a:t>
              </a:r>
              <a:endPara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  <a:sym typeface="Symbol" panose="05050102010706020507" pitchFamily="18" charset="2"/>
                </a:rPr>
                <a:t>b</a:t>
              </a:r>
              <a:endPara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  <a:sym typeface="Symbol" panose="05050102010706020507" pitchFamily="18" charset="2"/>
                </a:rPr>
                <a:t>b</a:t>
              </a:r>
              <a:endPara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49158" name="组合 28"/>
          <p:cNvGrpSpPr/>
          <p:nvPr/>
        </p:nvGrpSpPr>
        <p:grpSpPr bwMode="auto">
          <a:xfrm>
            <a:off x="3200400" y="1066800"/>
            <a:ext cx="914400" cy="1662113"/>
            <a:chOff x="2895600" y="1219200"/>
            <a:chExt cx="914400" cy="1662113"/>
          </a:xfrm>
        </p:grpSpPr>
        <p:sp>
          <p:nvSpPr>
            <p:cNvPr id="49167" name="Rectangle 5"/>
            <p:cNvSpPr>
              <a:spLocks noChangeArrowheads="1"/>
            </p:cNvSpPr>
            <p:nvPr/>
          </p:nvSpPr>
          <p:spPr bwMode="auto">
            <a:xfrm>
              <a:off x="2895600" y="1219200"/>
              <a:ext cx="457200" cy="45720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</a:rPr>
                <a:t>A</a:t>
              </a:r>
              <a:endParaRPr kumimoji="0" lang="en-US" altLang="zh-CN" sz="1800" i="1">
                <a:ea typeface="宋体" panose="02010600030101010101" pitchFamily="2" charset="-122"/>
              </a:endParaRPr>
            </a:p>
          </p:txBody>
        </p:sp>
        <p:sp>
          <p:nvSpPr>
            <p:cNvPr id="49168" name="Rectangle 6"/>
            <p:cNvSpPr>
              <a:spLocks noChangeArrowheads="1"/>
            </p:cNvSpPr>
            <p:nvPr/>
          </p:nvSpPr>
          <p:spPr bwMode="auto">
            <a:xfrm>
              <a:off x="3352800" y="1219200"/>
              <a:ext cx="457200" cy="45720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</a:rPr>
                <a:t>B</a:t>
              </a:r>
              <a:endParaRPr kumimoji="0" lang="en-US" altLang="zh-CN" sz="1800" i="1">
                <a:ea typeface="宋体" panose="02010600030101010101" pitchFamily="2" charset="-122"/>
              </a:endParaRPr>
            </a:p>
          </p:txBody>
        </p:sp>
        <p:sp>
          <p:nvSpPr>
            <p:cNvPr id="49169" name="Rectangle 7"/>
            <p:cNvSpPr>
              <a:spLocks noChangeArrowheads="1"/>
            </p:cNvSpPr>
            <p:nvPr/>
          </p:nvSpPr>
          <p:spPr bwMode="auto">
            <a:xfrm>
              <a:off x="2895600" y="1752600"/>
              <a:ext cx="457200" cy="76200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1">
                  <a:ea typeface="宋体" panose="02010600030101010101" pitchFamily="2" charset="-122"/>
                  <a:sym typeface="Symbol" panose="05050102010706020507" pitchFamily="18" charset="2"/>
                </a:rPr>
                <a:t></a:t>
              </a:r>
              <a:endPara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1">
                  <a:ea typeface="宋体" panose="02010600030101010101" pitchFamily="2" charset="-122"/>
                  <a:sym typeface="Symbol" panose="05050102010706020507" pitchFamily="18" charset="2"/>
                </a:rPr>
                <a:t></a:t>
              </a:r>
              <a:endPara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9170" name="Rectangle 8"/>
            <p:cNvSpPr>
              <a:spLocks noChangeArrowheads="1"/>
            </p:cNvSpPr>
            <p:nvPr/>
          </p:nvSpPr>
          <p:spPr bwMode="auto">
            <a:xfrm>
              <a:off x="3352800" y="1752600"/>
              <a:ext cx="457200" cy="76200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  <a:endPara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  <a:sym typeface="Symbol" panose="05050102010706020507" pitchFamily="18" charset="2"/>
                </a:rPr>
                <a:t>2</a:t>
              </a:r>
              <a:endPara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9171" name="Text Box 26"/>
            <p:cNvSpPr txBox="1">
              <a:spLocks noChangeArrowheads="1"/>
            </p:cNvSpPr>
            <p:nvPr/>
          </p:nvSpPr>
          <p:spPr bwMode="auto">
            <a:xfrm>
              <a:off x="3200400" y="2514600"/>
              <a:ext cx="2603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</a:rPr>
                <a:t>r</a:t>
              </a:r>
              <a:endParaRPr kumimoji="0" lang="en-US" altLang="zh-CN" sz="1800" i="1">
                <a:ea typeface="宋体" panose="02010600030101010101" pitchFamily="2" charset="-122"/>
              </a:endParaRPr>
            </a:p>
          </p:txBody>
        </p:sp>
      </p:grpSp>
      <p:grpSp>
        <p:nvGrpSpPr>
          <p:cNvPr id="49159" name="组合 27"/>
          <p:cNvGrpSpPr/>
          <p:nvPr/>
        </p:nvGrpSpPr>
        <p:grpSpPr bwMode="auto">
          <a:xfrm>
            <a:off x="5410200" y="1066800"/>
            <a:ext cx="1371600" cy="2119313"/>
            <a:chOff x="4648200" y="1219200"/>
            <a:chExt cx="1371600" cy="2119313"/>
          </a:xfrm>
        </p:grpSpPr>
        <p:sp>
          <p:nvSpPr>
            <p:cNvPr id="49160" name="Rectangle 19"/>
            <p:cNvSpPr>
              <a:spLocks noChangeArrowheads="1"/>
            </p:cNvSpPr>
            <p:nvPr/>
          </p:nvSpPr>
          <p:spPr bwMode="auto">
            <a:xfrm>
              <a:off x="4648200" y="1219200"/>
              <a:ext cx="457200" cy="45720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</a:rPr>
                <a:t>C</a:t>
              </a:r>
              <a:endParaRPr kumimoji="0" lang="en-US" altLang="zh-CN" sz="1800" i="1">
                <a:ea typeface="宋体" panose="02010600030101010101" pitchFamily="2" charset="-122"/>
              </a:endParaRPr>
            </a:p>
          </p:txBody>
        </p:sp>
        <p:sp>
          <p:nvSpPr>
            <p:cNvPr id="49161" name="Rectangle 20"/>
            <p:cNvSpPr>
              <a:spLocks noChangeArrowheads="1"/>
            </p:cNvSpPr>
            <p:nvPr/>
          </p:nvSpPr>
          <p:spPr bwMode="auto">
            <a:xfrm>
              <a:off x="5105400" y="1219200"/>
              <a:ext cx="457200" cy="45720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</a:rPr>
                <a:t>D</a:t>
              </a:r>
              <a:endParaRPr kumimoji="0" lang="en-US" altLang="zh-CN" sz="1800" i="1">
                <a:ea typeface="宋体" panose="02010600030101010101" pitchFamily="2" charset="-122"/>
              </a:endParaRPr>
            </a:p>
          </p:txBody>
        </p:sp>
        <p:sp>
          <p:nvSpPr>
            <p:cNvPr id="49162" name="Rectangle 21"/>
            <p:cNvSpPr>
              <a:spLocks noChangeArrowheads="1"/>
            </p:cNvSpPr>
            <p:nvPr/>
          </p:nvSpPr>
          <p:spPr bwMode="auto">
            <a:xfrm>
              <a:off x="4648200" y="1752600"/>
              <a:ext cx="457200" cy="121920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1">
                  <a:ea typeface="宋体" panose="02010600030101010101" pitchFamily="2" charset="-122"/>
                  <a:sym typeface="Symbol" panose="05050102010706020507" pitchFamily="18" charset="2"/>
                </a:rPr>
                <a:t></a:t>
              </a:r>
              <a:endPara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1">
                  <a:ea typeface="宋体" panose="02010600030101010101" pitchFamily="2" charset="-122"/>
                  <a:sym typeface="Symbol" panose="05050102010706020507" pitchFamily="18" charset="2"/>
                </a:rPr>
                <a:t></a:t>
              </a:r>
              <a:endPara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1">
                  <a:ea typeface="宋体" panose="02010600030101010101" pitchFamily="2" charset="-122"/>
                  <a:sym typeface="Symbol" panose="05050102010706020507" pitchFamily="18" charset="2"/>
                </a:rPr>
                <a:t></a:t>
              </a:r>
              <a:endPara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1">
                  <a:ea typeface="宋体" panose="02010600030101010101" pitchFamily="2" charset="-122"/>
                  <a:sym typeface="Symbol" panose="05050102010706020507" pitchFamily="18" charset="2"/>
                </a:rPr>
                <a:t></a:t>
              </a:r>
              <a:endPara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9163" name="Rectangle 22"/>
            <p:cNvSpPr>
              <a:spLocks noChangeArrowheads="1"/>
            </p:cNvSpPr>
            <p:nvPr/>
          </p:nvSpPr>
          <p:spPr bwMode="auto">
            <a:xfrm>
              <a:off x="5105400" y="1752600"/>
              <a:ext cx="457200" cy="121920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  <a:sym typeface="Symbol" panose="05050102010706020507" pitchFamily="18" charset="2"/>
                </a:rPr>
                <a:t>10</a:t>
              </a:r>
              <a:endPara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  <a:sym typeface="Symbol" panose="05050102010706020507" pitchFamily="18" charset="2"/>
                </a:rPr>
                <a:t>10</a:t>
              </a:r>
              <a:endPara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  <a:sym typeface="Symbol" panose="05050102010706020507" pitchFamily="18" charset="2"/>
                </a:rPr>
                <a:t>20</a:t>
              </a:r>
              <a:endPara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  <a:sym typeface="Symbol" panose="05050102010706020507" pitchFamily="18" charset="2"/>
                </a:rPr>
                <a:t>10</a:t>
              </a:r>
              <a:endPara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9164" name="Rectangle 23"/>
            <p:cNvSpPr>
              <a:spLocks noChangeArrowheads="1"/>
            </p:cNvSpPr>
            <p:nvPr/>
          </p:nvSpPr>
          <p:spPr bwMode="auto">
            <a:xfrm>
              <a:off x="5562600" y="1219200"/>
              <a:ext cx="457200" cy="45720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</a:rPr>
                <a:t>E</a:t>
              </a:r>
              <a:endParaRPr kumimoji="0" lang="en-US" altLang="zh-CN" sz="1800" i="1">
                <a:ea typeface="宋体" panose="02010600030101010101" pitchFamily="2" charset="-122"/>
              </a:endParaRPr>
            </a:p>
          </p:txBody>
        </p:sp>
        <p:sp>
          <p:nvSpPr>
            <p:cNvPr id="49165" name="Rectangle 24"/>
            <p:cNvSpPr>
              <a:spLocks noChangeArrowheads="1"/>
            </p:cNvSpPr>
            <p:nvPr/>
          </p:nvSpPr>
          <p:spPr bwMode="auto">
            <a:xfrm>
              <a:off x="5562600" y="1752600"/>
              <a:ext cx="457200" cy="121920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  <a:sym typeface="Symbol" panose="05050102010706020507" pitchFamily="18" charset="2"/>
                </a:rPr>
                <a:t>a</a:t>
              </a:r>
              <a:endPara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  <a:sym typeface="Symbol" panose="05050102010706020507" pitchFamily="18" charset="2"/>
                </a:rPr>
                <a:t>a</a:t>
              </a:r>
              <a:endPara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  <a:sym typeface="Symbol" panose="05050102010706020507" pitchFamily="18" charset="2"/>
                </a:rPr>
                <a:t>b</a:t>
              </a:r>
              <a:endPara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  <a:sym typeface="Symbol" panose="05050102010706020507" pitchFamily="18" charset="2"/>
                </a:rPr>
                <a:t>b</a:t>
              </a:r>
              <a:endPara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9166" name="Text Box 27"/>
            <p:cNvSpPr txBox="1">
              <a:spLocks noChangeArrowheads="1"/>
            </p:cNvSpPr>
            <p:nvPr/>
          </p:nvSpPr>
          <p:spPr bwMode="auto">
            <a:xfrm>
              <a:off x="5238750" y="2971800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</a:rPr>
                <a:t>s</a:t>
              </a:r>
              <a:endParaRPr kumimoji="0" lang="en-US" altLang="zh-CN" sz="1800" i="1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25500" y="193675"/>
            <a:ext cx="8229600" cy="503238"/>
          </a:xfrm>
        </p:spPr>
        <p:txBody>
          <a:bodyPr/>
          <a:lstStyle/>
          <a:p>
            <a:pPr>
              <a:defRPr/>
            </a:pPr>
            <a:r>
              <a:rPr lang="en-US" dirty="0"/>
              <a:t>Cartesian-product – naming issue</a:t>
            </a:r>
            <a:endParaRPr lang="en-US" dirty="0"/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798513" y="1077913"/>
            <a:ext cx="7029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tabLst>
                <a:tab pos="3149600" algn="ctr"/>
              </a:tabLst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tabLst>
                <a:tab pos="3149600" algn="ctr"/>
              </a:tabLst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tabLst>
                <a:tab pos="3149600" algn="ct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SzTx/>
            </a:pPr>
            <a:r>
              <a:rPr lang="en-US" altLang="en-US" sz="1600">
                <a:ea typeface="MS PGothic" panose="020B0600070205080204" pitchFamily="34" charset="-128"/>
              </a:rPr>
              <a:t>Relations </a:t>
            </a:r>
            <a:r>
              <a:rPr lang="en-US" altLang="en-US" sz="1600" i="1">
                <a:ea typeface="MS PGothic" panose="020B0600070205080204" pitchFamily="34" charset="-128"/>
              </a:rPr>
              <a:t>r, s</a:t>
            </a:r>
            <a:r>
              <a:rPr lang="en-US" altLang="en-US" sz="1600">
                <a:ea typeface="MS PGothic" panose="020B0600070205080204" pitchFamily="34" charset="-128"/>
              </a:rPr>
              <a:t>:</a:t>
            </a:r>
            <a:endParaRPr lang="en-US" altLang="en-US" sz="1600">
              <a:ea typeface="MS PGothic" panose="020B0600070205080204" pitchFamily="34" charset="-128"/>
            </a:endParaRP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798513" y="3135313"/>
            <a:ext cx="7029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tabLst>
                <a:tab pos="3149600" algn="ctr"/>
              </a:tabLst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tabLst>
                <a:tab pos="3149600" algn="ctr"/>
              </a:tabLst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tabLst>
                <a:tab pos="3149600" algn="ct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SzTx/>
            </a:pPr>
            <a:r>
              <a:rPr lang="en-US" altLang="en-US" sz="1600" i="1">
                <a:ea typeface="MS PGothic" panose="020B0600070205080204" pitchFamily="34" charset="-128"/>
              </a:rPr>
              <a:t>r</a:t>
            </a:r>
            <a:r>
              <a:rPr lang="en-US" altLang="en-US" sz="1600">
                <a:ea typeface="MS PGothic" panose="020B0600070205080204" pitchFamily="34" charset="-128"/>
              </a:rPr>
              <a:t> x</a:t>
            </a:r>
            <a:r>
              <a:rPr lang="en-US" altLang="en-US" sz="160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1600" i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1600">
                <a:ea typeface="MS PGothic" panose="020B0600070205080204" pitchFamily="34" charset="-128"/>
              </a:rPr>
              <a:t>:</a:t>
            </a:r>
            <a:endParaRPr lang="en-US" altLang="en-US" sz="1600">
              <a:ea typeface="MS PGothic" panose="020B0600070205080204" pitchFamily="34" charset="-128"/>
            </a:endParaRPr>
          </a:p>
        </p:txBody>
      </p:sp>
      <p:pic>
        <p:nvPicPr>
          <p:cNvPr id="50181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063" y="1076325"/>
            <a:ext cx="243205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2" name="Rectangle 1"/>
          <p:cNvSpPr>
            <a:spLocks noChangeArrowheads="1"/>
          </p:cNvSpPr>
          <p:nvPr/>
        </p:nvSpPr>
        <p:spPr bwMode="auto">
          <a:xfrm>
            <a:off x="4357688" y="1162050"/>
            <a:ext cx="249237" cy="231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600">
              <a:ea typeface="MS PGothic" panose="020B0600070205080204" pitchFamily="34" charset="-128"/>
            </a:endParaRPr>
          </a:p>
        </p:txBody>
      </p:sp>
      <p:sp>
        <p:nvSpPr>
          <p:cNvPr id="50183" name="Rectangle 6"/>
          <p:cNvSpPr>
            <a:spLocks noChangeArrowheads="1"/>
          </p:cNvSpPr>
          <p:nvPr/>
        </p:nvSpPr>
        <p:spPr bwMode="auto">
          <a:xfrm>
            <a:off x="3638550" y="3135313"/>
            <a:ext cx="247650" cy="231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600">
              <a:ea typeface="MS PGothic" panose="020B0600070205080204" pitchFamily="34" charset="-128"/>
            </a:endParaRPr>
          </a:p>
        </p:txBody>
      </p:sp>
      <p:sp>
        <p:nvSpPr>
          <p:cNvPr id="50184" name="TextBox 2"/>
          <p:cNvSpPr txBox="1">
            <a:spLocks noChangeArrowheads="1"/>
          </p:cNvSpPr>
          <p:nvPr/>
        </p:nvSpPr>
        <p:spPr bwMode="auto">
          <a:xfrm>
            <a:off x="3524250" y="3060700"/>
            <a:ext cx="1330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i="1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s.B</a:t>
            </a:r>
            <a:endParaRPr kumimoji="0" lang="en-US" altLang="en-US" sz="1800" i="1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50185" name="TextBox 8"/>
          <p:cNvSpPr txBox="1">
            <a:spLocks noChangeArrowheads="1"/>
          </p:cNvSpPr>
          <p:nvPr/>
        </p:nvSpPr>
        <p:spPr bwMode="auto">
          <a:xfrm>
            <a:off x="4308475" y="1036638"/>
            <a:ext cx="132873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200" i="1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B</a:t>
            </a:r>
            <a:endParaRPr kumimoji="0" lang="en-US" altLang="en-US" sz="2200" i="1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50186" name="Rectangle 6"/>
          <p:cNvSpPr>
            <a:spLocks noChangeArrowheads="1"/>
          </p:cNvSpPr>
          <p:nvPr/>
        </p:nvSpPr>
        <p:spPr bwMode="auto">
          <a:xfrm>
            <a:off x="3303588" y="3141663"/>
            <a:ext cx="247650" cy="231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600">
              <a:ea typeface="MS PGothic" panose="020B0600070205080204" pitchFamily="34" charset="-128"/>
            </a:endParaRPr>
          </a:p>
        </p:txBody>
      </p:sp>
      <p:sp>
        <p:nvSpPr>
          <p:cNvPr id="50187" name="TextBox 2"/>
          <p:cNvSpPr txBox="1">
            <a:spLocks noChangeArrowheads="1"/>
          </p:cNvSpPr>
          <p:nvPr/>
        </p:nvSpPr>
        <p:spPr bwMode="auto">
          <a:xfrm>
            <a:off x="3181350" y="3059113"/>
            <a:ext cx="1330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i="1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r.B</a:t>
            </a:r>
            <a:endParaRPr kumimoji="0" lang="en-US" altLang="en-US" sz="1800" i="1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Relation Schema and Instance</a:t>
            </a: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i="1">
                <a:ea typeface="宋体" panose="02010600030101010101" pitchFamily="2" charset="-122"/>
              </a:rPr>
              <a:t>A</a:t>
            </a:r>
            <a:r>
              <a:rPr lang="en-US" altLang="zh-CN" sz="2000" baseline="-25000">
                <a:ea typeface="宋体" panose="02010600030101010101" pitchFamily="2" charset="-122"/>
              </a:rPr>
              <a:t>1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 i="1">
                <a:ea typeface="宋体" panose="02010600030101010101" pitchFamily="2" charset="-122"/>
              </a:rPr>
              <a:t>A</a:t>
            </a:r>
            <a:r>
              <a:rPr lang="en-US" altLang="zh-CN" sz="2000" baseline="-25000">
                <a:ea typeface="宋体" panose="02010600030101010101" pitchFamily="2" charset="-122"/>
              </a:rPr>
              <a:t>2</a:t>
            </a:r>
            <a:r>
              <a:rPr lang="en-US" altLang="zh-CN" sz="2000">
                <a:ea typeface="宋体" panose="02010600030101010101" pitchFamily="2" charset="-122"/>
              </a:rPr>
              <a:t>, …, </a:t>
            </a:r>
            <a:r>
              <a:rPr lang="en-US" altLang="zh-CN" sz="2000" i="1">
                <a:ea typeface="宋体" panose="02010600030101010101" pitchFamily="2" charset="-122"/>
              </a:rPr>
              <a:t>A</a:t>
            </a:r>
            <a:r>
              <a:rPr lang="en-US" altLang="zh-CN" sz="2000" i="1" baseline="-25000">
                <a:ea typeface="宋体" panose="02010600030101010101" pitchFamily="2" charset="-122"/>
              </a:rPr>
              <a:t>n</a:t>
            </a:r>
            <a:r>
              <a:rPr lang="en-US" altLang="zh-CN" sz="2000" i="1"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are </a:t>
            </a:r>
            <a:r>
              <a:rPr lang="en-US" altLang="zh-CN" sz="2000" i="1">
                <a:ea typeface="宋体" panose="02010600030101010101" pitchFamily="2" charset="-122"/>
              </a:rPr>
              <a:t>attributes</a:t>
            </a:r>
            <a:endParaRPr lang="en-US" altLang="zh-CN" sz="2000" i="1"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</a:pPr>
            <a:endParaRPr lang="en-US" altLang="zh-CN" sz="2000">
              <a:ea typeface="宋体" panose="02010600030101010101" pitchFamily="2" charset="-122"/>
            </a:endParaRPr>
          </a:p>
          <a:p>
            <a:r>
              <a:rPr lang="en-US" altLang="zh-CN" sz="2000" i="1">
                <a:ea typeface="宋体" panose="02010600030101010101" pitchFamily="2" charset="-122"/>
              </a:rPr>
              <a:t>R</a:t>
            </a:r>
            <a:r>
              <a:rPr lang="en-US" altLang="zh-CN" sz="2000">
                <a:ea typeface="宋体" panose="02010600030101010101" pitchFamily="2" charset="-122"/>
              </a:rPr>
              <a:t> = (</a:t>
            </a:r>
            <a:r>
              <a:rPr lang="en-US" altLang="zh-CN" sz="2000" i="1">
                <a:ea typeface="宋体" panose="02010600030101010101" pitchFamily="2" charset="-122"/>
              </a:rPr>
              <a:t>A</a:t>
            </a:r>
            <a:r>
              <a:rPr lang="en-US" altLang="zh-CN" sz="2000" baseline="-25000">
                <a:ea typeface="宋体" panose="02010600030101010101" pitchFamily="2" charset="-122"/>
              </a:rPr>
              <a:t>1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 i="1">
                <a:ea typeface="宋体" panose="02010600030101010101" pitchFamily="2" charset="-122"/>
              </a:rPr>
              <a:t>A</a:t>
            </a:r>
            <a:r>
              <a:rPr lang="en-US" altLang="zh-CN" sz="2000" baseline="-25000">
                <a:ea typeface="宋体" panose="02010600030101010101" pitchFamily="2" charset="-122"/>
              </a:rPr>
              <a:t>2</a:t>
            </a:r>
            <a:r>
              <a:rPr lang="en-US" altLang="zh-CN" sz="2000">
                <a:ea typeface="宋体" panose="02010600030101010101" pitchFamily="2" charset="-122"/>
              </a:rPr>
              <a:t>, …, </a:t>
            </a:r>
            <a:r>
              <a:rPr lang="en-US" altLang="zh-CN" sz="2000" i="1">
                <a:ea typeface="宋体" panose="02010600030101010101" pitchFamily="2" charset="-122"/>
              </a:rPr>
              <a:t>A</a:t>
            </a:r>
            <a:r>
              <a:rPr lang="en-US" altLang="zh-CN" sz="2000" i="1" baseline="-25000">
                <a:ea typeface="宋体" panose="02010600030101010101" pitchFamily="2" charset="-122"/>
              </a:rPr>
              <a:t>n</a:t>
            </a:r>
            <a:r>
              <a:rPr lang="en-US" altLang="zh-CN" sz="2000">
                <a:ea typeface="宋体" panose="02010600030101010101" pitchFamily="2" charset="-122"/>
              </a:rPr>
              <a:t> ) is a </a:t>
            </a:r>
            <a:r>
              <a:rPr lang="en-US" altLang="zh-CN" sz="2000" i="1">
                <a:ea typeface="宋体" panose="02010600030101010101" pitchFamily="2" charset="-122"/>
              </a:rPr>
              <a:t>relation schema</a:t>
            </a:r>
            <a:endParaRPr lang="en-US" altLang="zh-CN" sz="2000" i="1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Example:</a:t>
            </a:r>
            <a:endParaRPr lang="en-US" altLang="zh-CN" sz="200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</a:t>
            </a:r>
            <a:r>
              <a:rPr lang="en-US" altLang="zh-CN" sz="2000" i="1">
                <a:ea typeface="宋体" panose="02010600030101010101" pitchFamily="2" charset="-122"/>
              </a:rPr>
              <a:t>     instructor </a:t>
            </a:r>
            <a:r>
              <a:rPr lang="en-US" altLang="zh-CN" sz="2000">
                <a:ea typeface="宋体" panose="02010600030101010101" pitchFamily="2" charset="-122"/>
              </a:rPr>
              <a:t> = (</a:t>
            </a:r>
            <a:r>
              <a:rPr lang="en-US" altLang="zh-CN" sz="2000" i="1">
                <a:ea typeface="宋体" panose="02010600030101010101" pitchFamily="2" charset="-122"/>
              </a:rPr>
              <a:t>ID,  name, dept_name, salary</a:t>
            </a:r>
            <a:r>
              <a:rPr lang="en-US" altLang="zh-CN" sz="2000">
                <a:ea typeface="宋体" panose="02010600030101010101" pitchFamily="2" charset="-122"/>
              </a:rPr>
              <a:t>)</a:t>
            </a:r>
            <a:endParaRPr lang="en-US" altLang="zh-CN" sz="200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>
                <a:ea typeface="宋体" panose="02010600030101010101" pitchFamily="2" charset="-122"/>
              </a:rPr>
              <a:t>Formally, given sets </a:t>
            </a:r>
            <a:r>
              <a:rPr lang="en-US" altLang="zh-CN" sz="2000" i="1">
                <a:ea typeface="宋体" panose="02010600030101010101" pitchFamily="2" charset="-122"/>
              </a:rPr>
              <a:t>D</a:t>
            </a:r>
            <a:r>
              <a:rPr lang="en-US" altLang="zh-CN" sz="2000" baseline="-25000">
                <a:ea typeface="宋体" panose="02010600030101010101" pitchFamily="2" charset="-122"/>
              </a:rPr>
              <a:t>1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 i="1">
                <a:ea typeface="宋体" panose="02010600030101010101" pitchFamily="2" charset="-122"/>
              </a:rPr>
              <a:t>D</a:t>
            </a:r>
            <a:r>
              <a:rPr lang="en-US" altLang="zh-CN" sz="2000" baseline="-25000">
                <a:ea typeface="宋体" panose="02010600030101010101" pitchFamily="2" charset="-122"/>
              </a:rPr>
              <a:t>2</a:t>
            </a:r>
            <a:r>
              <a:rPr lang="en-US" altLang="zh-CN" sz="2000">
                <a:ea typeface="宋体" panose="02010600030101010101" pitchFamily="2" charset="-122"/>
              </a:rPr>
              <a:t>, …. </a:t>
            </a:r>
            <a:r>
              <a:rPr lang="en-US" altLang="zh-CN" sz="2000" i="1">
                <a:ea typeface="宋体" panose="02010600030101010101" pitchFamily="2" charset="-122"/>
              </a:rPr>
              <a:t>D</a:t>
            </a:r>
            <a:r>
              <a:rPr lang="en-US" altLang="zh-CN" sz="2000" i="1" baseline="-25000">
                <a:ea typeface="宋体" panose="02010600030101010101" pitchFamily="2" charset="-122"/>
              </a:rPr>
              <a:t>n</a:t>
            </a:r>
            <a:r>
              <a:rPr lang="en-US" altLang="zh-CN" sz="2000">
                <a:ea typeface="宋体" panose="02010600030101010101" pitchFamily="2" charset="-122"/>
              </a:rPr>
              <a:t> a </a:t>
            </a:r>
            <a:r>
              <a:rPr lang="en-US" altLang="zh-CN" sz="2000" b="1">
                <a:solidFill>
                  <a:srgbClr val="000099"/>
                </a:solidFill>
                <a:ea typeface="宋体" panose="02010600030101010101" pitchFamily="2" charset="-122"/>
              </a:rPr>
              <a:t>relation</a:t>
            </a:r>
            <a:r>
              <a:rPr lang="en-US" altLang="zh-CN" sz="2000" i="1">
                <a:solidFill>
                  <a:srgbClr val="008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b="1" i="1">
                <a:solidFill>
                  <a:srgbClr val="000000"/>
                </a:solidFill>
                <a:ea typeface="宋体" panose="02010600030101010101" pitchFamily="2" charset="-122"/>
              </a:rPr>
              <a:t>r</a:t>
            </a:r>
            <a:r>
              <a:rPr lang="en-US" altLang="zh-CN" sz="2000">
                <a:ea typeface="宋体" panose="02010600030101010101" pitchFamily="2" charset="-122"/>
              </a:rPr>
              <a:t> is a subset of </a:t>
            </a:r>
            <a:br>
              <a:rPr lang="en-US" altLang="zh-CN" sz="2000">
                <a:ea typeface="宋体" panose="02010600030101010101" pitchFamily="2" charset="-122"/>
              </a:rPr>
            </a:br>
            <a:r>
              <a:rPr lang="en-US" altLang="zh-CN" sz="2000">
                <a:ea typeface="宋体" panose="02010600030101010101" pitchFamily="2" charset="-122"/>
              </a:rPr>
              <a:t>        </a:t>
            </a:r>
            <a:r>
              <a:rPr lang="en-US" altLang="zh-CN" sz="2000" i="1">
                <a:ea typeface="宋体" panose="02010600030101010101" pitchFamily="2" charset="-122"/>
              </a:rPr>
              <a:t>D</a:t>
            </a:r>
            <a:r>
              <a:rPr lang="en-US" altLang="zh-CN" sz="2000" baseline="-25000">
                <a:ea typeface="宋体" panose="02010600030101010101" pitchFamily="2" charset="-122"/>
              </a:rPr>
              <a:t>1</a:t>
            </a:r>
            <a:r>
              <a:rPr lang="en-US" altLang="zh-CN" sz="2000">
                <a:ea typeface="宋体" panose="02010600030101010101" pitchFamily="2" charset="-122"/>
              </a:rPr>
              <a:t> x  </a:t>
            </a:r>
            <a:r>
              <a:rPr lang="en-US" altLang="zh-CN" sz="2000" i="1">
                <a:ea typeface="宋体" panose="02010600030101010101" pitchFamily="2" charset="-122"/>
              </a:rPr>
              <a:t>D</a:t>
            </a:r>
            <a:r>
              <a:rPr lang="en-US" altLang="zh-CN" sz="2000" baseline="-25000">
                <a:ea typeface="宋体" panose="02010600030101010101" pitchFamily="2" charset="-122"/>
              </a:rPr>
              <a:t>2 </a:t>
            </a:r>
            <a:r>
              <a:rPr lang="en-US" altLang="zh-CN" sz="2000">
                <a:ea typeface="宋体" panose="02010600030101010101" pitchFamily="2" charset="-122"/>
              </a:rPr>
              <a:t> x … x </a:t>
            </a:r>
            <a:r>
              <a:rPr lang="en-US" altLang="zh-CN" sz="2000" i="1">
                <a:ea typeface="宋体" panose="02010600030101010101" pitchFamily="2" charset="-122"/>
              </a:rPr>
              <a:t>D</a:t>
            </a:r>
            <a:r>
              <a:rPr lang="en-US" altLang="zh-CN" sz="2000" i="1" baseline="-25000">
                <a:ea typeface="宋体" panose="02010600030101010101" pitchFamily="2" charset="-122"/>
              </a:rPr>
              <a:t>n</a:t>
            </a:r>
            <a:br>
              <a:rPr lang="en-US" altLang="zh-CN" sz="2000">
                <a:ea typeface="宋体" panose="02010600030101010101" pitchFamily="2" charset="-122"/>
              </a:rPr>
            </a:br>
            <a:r>
              <a:rPr lang="en-US" altLang="zh-CN" sz="2000">
                <a:ea typeface="宋体" panose="02010600030101010101" pitchFamily="2" charset="-122"/>
              </a:rPr>
              <a:t>Thus, a relation is a set of </a:t>
            </a:r>
            <a:r>
              <a:rPr lang="en-US" altLang="zh-CN" sz="2000" i="1">
                <a:ea typeface="宋体" panose="02010600030101010101" pitchFamily="2" charset="-122"/>
              </a:rPr>
              <a:t>n</a:t>
            </a:r>
            <a:r>
              <a:rPr lang="en-US" altLang="zh-CN" sz="2000">
                <a:ea typeface="宋体" panose="02010600030101010101" pitchFamily="2" charset="-122"/>
              </a:rPr>
              <a:t>-tuples (</a:t>
            </a:r>
            <a:r>
              <a:rPr lang="en-US" altLang="zh-CN" sz="2000" i="1">
                <a:ea typeface="宋体" panose="02010600030101010101" pitchFamily="2" charset="-122"/>
              </a:rPr>
              <a:t>a</a:t>
            </a:r>
            <a:r>
              <a:rPr lang="en-US" altLang="zh-CN" sz="2000" baseline="-25000">
                <a:ea typeface="宋体" panose="02010600030101010101" pitchFamily="2" charset="-122"/>
              </a:rPr>
              <a:t>1</a:t>
            </a:r>
            <a:r>
              <a:rPr lang="en-US" altLang="zh-CN" sz="2000">
                <a:ea typeface="宋体" panose="02010600030101010101" pitchFamily="2" charset="-122"/>
              </a:rPr>
              <a:t>,</a:t>
            </a:r>
            <a:r>
              <a:rPr lang="en-US" altLang="zh-CN" sz="2000" i="1">
                <a:ea typeface="宋体" panose="02010600030101010101" pitchFamily="2" charset="-122"/>
              </a:rPr>
              <a:t> a</a:t>
            </a:r>
            <a:r>
              <a:rPr lang="en-US" altLang="zh-CN" sz="2000" baseline="-25000">
                <a:ea typeface="宋体" panose="02010600030101010101" pitchFamily="2" charset="-122"/>
              </a:rPr>
              <a:t>2</a:t>
            </a:r>
            <a:r>
              <a:rPr lang="en-US" altLang="zh-CN" sz="2000">
                <a:ea typeface="宋体" panose="02010600030101010101" pitchFamily="2" charset="-122"/>
              </a:rPr>
              <a:t>, …, </a:t>
            </a:r>
            <a:r>
              <a:rPr lang="en-US" altLang="zh-CN" sz="2000" i="1">
                <a:ea typeface="宋体" panose="02010600030101010101" pitchFamily="2" charset="-122"/>
              </a:rPr>
              <a:t>a</a:t>
            </a:r>
            <a:r>
              <a:rPr lang="en-US" altLang="zh-CN" sz="2000" i="1" baseline="-25000">
                <a:ea typeface="宋体" panose="02010600030101010101" pitchFamily="2" charset="-122"/>
              </a:rPr>
              <a:t>n</a:t>
            </a:r>
            <a:r>
              <a:rPr lang="en-US" altLang="zh-CN" sz="2000">
                <a:ea typeface="宋体" panose="02010600030101010101" pitchFamily="2" charset="-122"/>
              </a:rPr>
              <a:t>) where each </a:t>
            </a:r>
            <a:r>
              <a:rPr lang="en-US" altLang="zh-CN" sz="2000" i="1">
                <a:ea typeface="宋体" panose="02010600030101010101" pitchFamily="2" charset="-122"/>
              </a:rPr>
              <a:t>a</a:t>
            </a:r>
            <a:r>
              <a:rPr lang="en-US" altLang="zh-CN" sz="2000" i="1" baseline="-25000">
                <a:ea typeface="宋体" panose="02010600030101010101" pitchFamily="2" charset="-122"/>
              </a:rPr>
              <a:t>i</a:t>
            </a:r>
            <a:r>
              <a:rPr lang="en-US" altLang="zh-CN" sz="2000">
                <a:ea typeface="宋体" panose="02010600030101010101" pitchFamily="2" charset="-122"/>
              </a:rPr>
              <a:t>  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 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sz="2000" i="1" baseline="-25000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endParaRPr lang="en-US" altLang="zh-CN" sz="2000" i="1" baseline="-250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endParaRPr lang="en-US" altLang="zh-CN" sz="2000" i="1" baseline="-250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2000">
                <a:ea typeface="宋体" panose="02010600030101010101" pitchFamily="2" charset="-122"/>
              </a:rPr>
              <a:t>The current values (</a:t>
            </a:r>
            <a:r>
              <a:rPr lang="en-US" altLang="zh-CN" sz="2000" b="1">
                <a:solidFill>
                  <a:srgbClr val="000099"/>
                </a:solidFill>
                <a:ea typeface="宋体" panose="02010600030101010101" pitchFamily="2" charset="-122"/>
              </a:rPr>
              <a:t>relation instance</a:t>
            </a:r>
            <a:r>
              <a:rPr lang="en-US" altLang="zh-CN" sz="2000">
                <a:ea typeface="宋体" panose="02010600030101010101" pitchFamily="2" charset="-122"/>
              </a:rPr>
              <a:t>) of a relation are specified by a table</a:t>
            </a:r>
            <a:endParaRPr lang="en-US" altLang="zh-CN" sz="2000">
              <a:ea typeface="宋体" panose="02010600030101010101" pitchFamily="2" charset="-122"/>
            </a:endParaRPr>
          </a:p>
          <a:p>
            <a:r>
              <a:rPr lang="en-US" altLang="zh-CN" sz="2000">
                <a:ea typeface="宋体" panose="02010600030101010101" pitchFamily="2" charset="-122"/>
              </a:rPr>
              <a:t>An element </a:t>
            </a:r>
            <a:r>
              <a:rPr lang="en-US" altLang="zh-CN" sz="2000" b="1" i="1">
                <a:solidFill>
                  <a:schemeClr val="bg2"/>
                </a:solidFill>
                <a:ea typeface="宋体" panose="02010600030101010101" pitchFamily="2" charset="-122"/>
              </a:rPr>
              <a:t>t</a:t>
            </a:r>
            <a:r>
              <a:rPr lang="en-US" altLang="zh-CN" sz="2000" b="1"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of</a:t>
            </a:r>
            <a:r>
              <a:rPr lang="en-US" altLang="zh-CN" sz="2000" b="1">
                <a:solidFill>
                  <a:schemeClr val="bg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b="1" i="1">
                <a:solidFill>
                  <a:schemeClr val="bg2"/>
                </a:solidFill>
                <a:ea typeface="宋体" panose="02010600030101010101" pitchFamily="2" charset="-122"/>
              </a:rPr>
              <a:t>r</a:t>
            </a:r>
            <a:r>
              <a:rPr lang="en-US" altLang="zh-CN" sz="2000">
                <a:ea typeface="宋体" panose="02010600030101010101" pitchFamily="2" charset="-122"/>
              </a:rPr>
              <a:t> is a </a:t>
            </a:r>
            <a:r>
              <a:rPr lang="en-US" altLang="zh-CN" sz="2000" i="1">
                <a:ea typeface="宋体" panose="02010600030101010101" pitchFamily="2" charset="-122"/>
              </a:rPr>
              <a:t>tuple</a:t>
            </a:r>
            <a:r>
              <a:rPr lang="en-US" altLang="zh-CN" sz="2000">
                <a:ea typeface="宋体" panose="02010600030101010101" pitchFamily="2" charset="-122"/>
              </a:rPr>
              <a:t>, represented by a </a:t>
            </a:r>
            <a:r>
              <a:rPr lang="en-US" altLang="zh-CN" sz="2000" i="1">
                <a:ea typeface="宋体" panose="02010600030101010101" pitchFamily="2" charset="-122"/>
              </a:rPr>
              <a:t>row </a:t>
            </a:r>
            <a:r>
              <a:rPr lang="en-US" altLang="zh-CN" sz="2000">
                <a:ea typeface="宋体" panose="02010600030101010101" pitchFamily="2" charset="-122"/>
              </a:rPr>
              <a:t>in a table</a:t>
            </a:r>
            <a:endParaRPr lang="en-US" altLang="zh-CN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Set-Intersection Operation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Notation: </a:t>
            </a:r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 </a:t>
            </a:r>
            <a:r>
              <a:rPr lang="en-US" altLang="zh-CN" i="1">
                <a:ea typeface="宋体" panose="02010600030101010101" pitchFamily="2" charset="-122"/>
              </a:rPr>
              <a:t>s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Defined as: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i="1">
                <a:ea typeface="宋体" panose="02010600030101010101" pitchFamily="2" charset="-122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 = { </a:t>
            </a:r>
            <a:r>
              <a:rPr lang="en-US" altLang="zh-CN" i="1">
                <a:ea typeface="宋体" panose="02010600030101010101" pitchFamily="2" charset="-122"/>
              </a:rPr>
              <a:t>t </a:t>
            </a:r>
            <a:r>
              <a:rPr lang="en-US" altLang="zh-CN">
                <a:ea typeface="宋体" panose="02010600030101010101" pitchFamily="2" charset="-122"/>
              </a:rPr>
              <a:t>| </a:t>
            </a:r>
            <a:r>
              <a:rPr lang="en-US" altLang="zh-CN" i="1">
                <a:ea typeface="宋体" panose="02010600030101010101" pitchFamily="2" charset="-122"/>
              </a:rPr>
              <a:t>t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b="1">
                <a:ea typeface="宋体" panose="02010600030101010101" pitchFamily="2" charset="-122"/>
              </a:rPr>
              <a:t>and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i="1">
                <a:ea typeface="宋体" panose="02010600030101010101" pitchFamily="2" charset="-122"/>
              </a:rPr>
              <a:t>t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i="1">
                <a:ea typeface="宋体" panose="02010600030101010101" pitchFamily="2" charset="-122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 }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Assume: 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 sz="2800" i="1">
                <a:ea typeface="宋体" panose="02010600030101010101" pitchFamily="2" charset="-122"/>
              </a:rPr>
              <a:t>r</a:t>
            </a:r>
            <a:r>
              <a:rPr lang="en-US" altLang="zh-CN" sz="2800">
                <a:ea typeface="宋体" panose="02010600030101010101" pitchFamily="2" charset="-122"/>
              </a:rPr>
              <a:t>, </a:t>
            </a:r>
            <a:r>
              <a:rPr lang="en-US" altLang="zh-CN" sz="2800" i="1">
                <a:ea typeface="宋体" panose="02010600030101010101" pitchFamily="2" charset="-122"/>
              </a:rPr>
              <a:t>s</a:t>
            </a:r>
            <a:r>
              <a:rPr lang="en-US" altLang="zh-CN" sz="2800">
                <a:ea typeface="宋体" panose="02010600030101010101" pitchFamily="2" charset="-122"/>
              </a:rPr>
              <a:t> have the </a:t>
            </a:r>
            <a:r>
              <a:rPr lang="en-US" altLang="zh-CN" sz="2800" i="1">
                <a:ea typeface="宋体" panose="02010600030101010101" pitchFamily="2" charset="-122"/>
              </a:rPr>
              <a:t>same arity</a:t>
            </a:r>
            <a:r>
              <a:rPr lang="en-US" altLang="zh-CN" sz="2800">
                <a:ea typeface="宋体" panose="02010600030101010101" pitchFamily="2" charset="-122"/>
              </a:rPr>
              <a:t> </a:t>
            </a:r>
            <a:endParaRPr lang="en-US" altLang="zh-CN" sz="2800">
              <a:ea typeface="宋体" panose="02010600030101010101" pitchFamily="2" charset="-122"/>
            </a:endParaRPr>
          </a:p>
          <a:p>
            <a:pPr lvl="1"/>
            <a:r>
              <a:rPr lang="en-US" altLang="zh-CN" sz="2800">
                <a:ea typeface="宋体" panose="02010600030101010101" pitchFamily="2" charset="-122"/>
              </a:rPr>
              <a:t>attributes of </a:t>
            </a:r>
            <a:r>
              <a:rPr lang="en-US" altLang="zh-CN" sz="2800" i="1">
                <a:ea typeface="宋体" panose="02010600030101010101" pitchFamily="2" charset="-122"/>
              </a:rPr>
              <a:t>r</a:t>
            </a:r>
            <a:r>
              <a:rPr lang="en-US" altLang="zh-CN" sz="2800">
                <a:ea typeface="宋体" panose="02010600030101010101" pitchFamily="2" charset="-122"/>
              </a:rPr>
              <a:t> and </a:t>
            </a:r>
            <a:r>
              <a:rPr lang="en-US" altLang="zh-CN" sz="2800" i="1">
                <a:ea typeface="宋体" panose="02010600030101010101" pitchFamily="2" charset="-122"/>
              </a:rPr>
              <a:t>s</a:t>
            </a:r>
            <a:r>
              <a:rPr lang="en-US" altLang="zh-CN" sz="2800">
                <a:ea typeface="宋体" panose="02010600030101010101" pitchFamily="2" charset="-122"/>
              </a:rPr>
              <a:t> are compatible</a:t>
            </a:r>
            <a:endParaRPr lang="en-US" altLang="zh-CN" sz="2800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Note: </a:t>
            </a:r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i="1">
                <a:ea typeface="宋体" panose="02010600030101010101" pitchFamily="2" charset="-122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 = </a:t>
            </a:r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 – (</a:t>
            </a:r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 – </a:t>
            </a:r>
            <a:r>
              <a:rPr lang="en-US" altLang="zh-CN" i="1">
                <a:ea typeface="宋体" panose="02010600030101010101" pitchFamily="2" charset="-122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Set-Intersection Operation – Example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Relation </a:t>
            </a:r>
            <a:r>
              <a:rPr lang="en-US" altLang="zh-CN" sz="2400" i="1">
                <a:ea typeface="宋体" panose="02010600030101010101" pitchFamily="2" charset="-122"/>
              </a:rPr>
              <a:t>r, s</a:t>
            </a:r>
            <a:r>
              <a:rPr lang="en-US" altLang="zh-CN" sz="2400">
                <a:ea typeface="宋体" panose="02010600030101010101" pitchFamily="2" charset="-122"/>
              </a:rPr>
              <a:t>:</a:t>
            </a:r>
            <a:endParaRPr lang="en-US" altLang="zh-CN" sz="2400">
              <a:ea typeface="宋体" panose="02010600030101010101" pitchFamily="2" charset="-122"/>
            </a:endParaRPr>
          </a:p>
          <a:p>
            <a:endParaRPr lang="en-US" altLang="zh-CN" sz="2400">
              <a:ea typeface="宋体" panose="02010600030101010101" pitchFamily="2" charset="-122"/>
            </a:endParaRPr>
          </a:p>
          <a:p>
            <a:endParaRPr lang="en-US" altLang="zh-CN" sz="2400">
              <a:ea typeface="宋体" panose="02010600030101010101" pitchFamily="2" charset="-122"/>
            </a:endParaRPr>
          </a:p>
          <a:p>
            <a:endParaRPr lang="en-US" altLang="zh-CN" sz="2400">
              <a:ea typeface="宋体" panose="02010600030101010101" pitchFamily="2" charset="-122"/>
            </a:endParaRPr>
          </a:p>
          <a:p>
            <a:endParaRPr lang="en-US" altLang="zh-CN" sz="2400"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</a:pPr>
            <a:endParaRPr lang="en-US" altLang="zh-CN" sz="2400">
              <a:ea typeface="宋体" panose="02010600030101010101" pitchFamily="2" charset="-122"/>
            </a:endParaRPr>
          </a:p>
          <a:p>
            <a:r>
              <a:rPr lang="en-US" altLang="zh-CN" sz="2400" i="1">
                <a:ea typeface="宋体" panose="02010600030101010101" pitchFamily="2" charset="-122"/>
              </a:rPr>
              <a:t>r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 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endParaRPr lang="en-US" altLang="zh-CN" sz="2400" i="1">
              <a:ea typeface="宋体" panose="02010600030101010101" pitchFamily="2" charset="-122"/>
            </a:endParaRP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3922713" y="1216025"/>
            <a:ext cx="1046162" cy="43815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600">
              <a:ea typeface="宋体" panose="02010600030101010101" pitchFamily="2" charset="-122"/>
            </a:endParaRP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3971925" y="1204913"/>
            <a:ext cx="842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ea typeface="宋体" panose="02010600030101010101" pitchFamily="2" charset="-122"/>
              </a:rPr>
              <a:t>A   B</a:t>
            </a:r>
            <a:endParaRPr kumimoji="0" lang="en-US" altLang="zh-CN" sz="2400">
              <a:ea typeface="宋体" panose="02010600030101010101" pitchFamily="2" charset="-122"/>
            </a:endParaRPr>
          </a:p>
        </p:txBody>
      </p:sp>
      <p:sp>
        <p:nvSpPr>
          <p:cNvPr id="53254" name="Line 7"/>
          <p:cNvSpPr>
            <a:spLocks noChangeShapeType="1"/>
          </p:cNvSpPr>
          <p:nvPr/>
        </p:nvSpPr>
        <p:spPr bwMode="auto">
          <a:xfrm>
            <a:off x="4419600" y="1219200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5" name="Rectangle 9"/>
          <p:cNvSpPr>
            <a:spLocks noChangeArrowheads="1"/>
          </p:cNvSpPr>
          <p:nvPr/>
        </p:nvSpPr>
        <p:spPr bwMode="auto">
          <a:xfrm>
            <a:off x="3940175" y="1677988"/>
            <a:ext cx="1012825" cy="1217612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600">
              <a:ea typeface="宋体" panose="02010600030101010101" pitchFamily="2" charset="-122"/>
            </a:endParaRPr>
          </a:p>
        </p:txBody>
      </p:sp>
      <p:sp>
        <p:nvSpPr>
          <p:cNvPr id="53256" name="Line 11"/>
          <p:cNvSpPr>
            <a:spLocks noChangeShapeType="1"/>
          </p:cNvSpPr>
          <p:nvPr/>
        </p:nvSpPr>
        <p:spPr bwMode="auto">
          <a:xfrm>
            <a:off x="4419600" y="1676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7" name="Text Box 12"/>
          <p:cNvSpPr txBox="1">
            <a:spLocks noChangeArrowheads="1"/>
          </p:cNvSpPr>
          <p:nvPr/>
        </p:nvSpPr>
        <p:spPr bwMode="auto">
          <a:xfrm>
            <a:off x="3962400" y="1676400"/>
            <a:ext cx="37623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endParaRPr kumimoji="0" lang="zh-CN" altLang="en-US" sz="24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endParaRPr kumimoji="0" lang="zh-CN" altLang="en-US" sz="24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kumimoji="0" lang="zh-CN" altLang="en-US" sz="240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3258" name="Text Box 16"/>
          <p:cNvSpPr txBox="1">
            <a:spLocks noChangeArrowheads="1"/>
          </p:cNvSpPr>
          <p:nvPr/>
        </p:nvSpPr>
        <p:spPr bwMode="auto">
          <a:xfrm>
            <a:off x="4495800" y="1676400"/>
            <a:ext cx="35401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ea typeface="宋体" panose="02010600030101010101" pitchFamily="2" charset="-122"/>
              </a:rPr>
              <a:t>1</a:t>
            </a:r>
            <a:endParaRPr kumimoji="0" lang="en-US" altLang="zh-CN" sz="2400">
              <a:ea typeface="宋体" panose="02010600030101010101" pitchFamily="2" charset="-122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ea typeface="宋体" panose="02010600030101010101" pitchFamily="2" charset="-122"/>
              </a:rPr>
              <a:t>2</a:t>
            </a:r>
            <a:endParaRPr kumimoji="0" lang="en-US" altLang="zh-CN" sz="2400">
              <a:ea typeface="宋体" panose="02010600030101010101" pitchFamily="2" charset="-122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ea typeface="宋体" panose="02010600030101010101" pitchFamily="2" charset="-122"/>
              </a:rPr>
              <a:t>1</a:t>
            </a:r>
            <a:endParaRPr kumimoji="0" lang="en-US" altLang="zh-CN" sz="2400">
              <a:ea typeface="宋体" panose="02010600030101010101" pitchFamily="2" charset="-122"/>
            </a:endParaRPr>
          </a:p>
        </p:txBody>
      </p:sp>
      <p:sp>
        <p:nvSpPr>
          <p:cNvPr id="53259" name="Rectangle 17"/>
          <p:cNvSpPr>
            <a:spLocks noChangeArrowheads="1"/>
          </p:cNvSpPr>
          <p:nvPr/>
        </p:nvSpPr>
        <p:spPr bwMode="auto">
          <a:xfrm>
            <a:off x="6134100" y="1287463"/>
            <a:ext cx="1046163" cy="43815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600">
              <a:ea typeface="宋体" panose="02010600030101010101" pitchFamily="2" charset="-122"/>
            </a:endParaRPr>
          </a:p>
        </p:txBody>
      </p:sp>
      <p:sp>
        <p:nvSpPr>
          <p:cNvPr id="53260" name="Text Box 18"/>
          <p:cNvSpPr txBox="1">
            <a:spLocks noChangeArrowheads="1"/>
          </p:cNvSpPr>
          <p:nvPr/>
        </p:nvSpPr>
        <p:spPr bwMode="auto">
          <a:xfrm>
            <a:off x="6170613" y="1276350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ea typeface="宋体" panose="02010600030101010101" pitchFamily="2" charset="-122"/>
              </a:rPr>
              <a:t>A   B</a:t>
            </a:r>
            <a:endParaRPr kumimoji="0" lang="en-US" altLang="zh-CN" sz="2400">
              <a:ea typeface="宋体" panose="02010600030101010101" pitchFamily="2" charset="-122"/>
            </a:endParaRPr>
          </a:p>
        </p:txBody>
      </p:sp>
      <p:sp>
        <p:nvSpPr>
          <p:cNvPr id="53261" name="Line 19"/>
          <p:cNvSpPr>
            <a:spLocks noChangeShapeType="1"/>
          </p:cNvSpPr>
          <p:nvPr/>
        </p:nvSpPr>
        <p:spPr bwMode="auto">
          <a:xfrm>
            <a:off x="6613525" y="1296988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2" name="Rectangle 20"/>
          <p:cNvSpPr>
            <a:spLocks noChangeArrowheads="1"/>
          </p:cNvSpPr>
          <p:nvPr/>
        </p:nvSpPr>
        <p:spPr bwMode="auto">
          <a:xfrm>
            <a:off x="6124575" y="1790700"/>
            <a:ext cx="1046163" cy="701675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600">
              <a:ea typeface="宋体" panose="02010600030101010101" pitchFamily="2" charset="-122"/>
            </a:endParaRPr>
          </a:p>
        </p:txBody>
      </p:sp>
      <p:sp>
        <p:nvSpPr>
          <p:cNvPr id="53263" name="Line 21"/>
          <p:cNvSpPr>
            <a:spLocks noChangeShapeType="1"/>
          </p:cNvSpPr>
          <p:nvPr/>
        </p:nvSpPr>
        <p:spPr bwMode="auto">
          <a:xfrm>
            <a:off x="6630988" y="1800225"/>
            <a:ext cx="1587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4" name="Text Box 22"/>
          <p:cNvSpPr txBox="1">
            <a:spLocks noChangeArrowheads="1"/>
          </p:cNvSpPr>
          <p:nvPr/>
        </p:nvSpPr>
        <p:spPr bwMode="auto">
          <a:xfrm>
            <a:off x="6189663" y="1724025"/>
            <a:ext cx="3762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endParaRPr kumimoji="0" lang="zh-CN" altLang="en-US" sz="24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kumimoji="0" lang="zh-CN" altLang="en-US" sz="240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3265" name="Text Box 23"/>
          <p:cNvSpPr txBox="1">
            <a:spLocks noChangeArrowheads="1"/>
          </p:cNvSpPr>
          <p:nvPr/>
        </p:nvSpPr>
        <p:spPr bwMode="auto">
          <a:xfrm>
            <a:off x="6675438" y="1751013"/>
            <a:ext cx="35401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ea typeface="宋体" panose="02010600030101010101" pitchFamily="2" charset="-122"/>
              </a:rPr>
              <a:t>2</a:t>
            </a:r>
            <a:endParaRPr kumimoji="0" lang="en-US" altLang="zh-CN" sz="2400">
              <a:ea typeface="宋体" panose="02010600030101010101" pitchFamily="2" charset="-122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ea typeface="宋体" panose="02010600030101010101" pitchFamily="2" charset="-122"/>
              </a:rPr>
              <a:t>3</a:t>
            </a:r>
            <a:endParaRPr kumimoji="0" lang="en-US" altLang="zh-CN" sz="2400">
              <a:ea typeface="宋体" panose="02010600030101010101" pitchFamily="2" charset="-122"/>
            </a:endParaRPr>
          </a:p>
        </p:txBody>
      </p:sp>
      <p:sp>
        <p:nvSpPr>
          <p:cNvPr id="53266" name="Text Box 24"/>
          <p:cNvSpPr txBox="1">
            <a:spLocks noChangeArrowheads="1"/>
          </p:cNvSpPr>
          <p:nvPr/>
        </p:nvSpPr>
        <p:spPr bwMode="auto">
          <a:xfrm>
            <a:off x="4267200" y="2971800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i="1">
                <a:ea typeface="宋体" panose="02010600030101010101" pitchFamily="2" charset="-122"/>
              </a:rPr>
              <a:t>r</a:t>
            </a:r>
            <a:endParaRPr kumimoji="0" lang="en-US" altLang="zh-CN" sz="2400">
              <a:ea typeface="宋体" panose="02010600030101010101" pitchFamily="2" charset="-122"/>
            </a:endParaRPr>
          </a:p>
        </p:txBody>
      </p:sp>
      <p:sp>
        <p:nvSpPr>
          <p:cNvPr id="53267" name="Text Box 29"/>
          <p:cNvSpPr txBox="1">
            <a:spLocks noChangeArrowheads="1"/>
          </p:cNvSpPr>
          <p:nvPr/>
        </p:nvSpPr>
        <p:spPr bwMode="auto">
          <a:xfrm>
            <a:off x="6418263" y="27146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i="1">
                <a:ea typeface="宋体" panose="02010600030101010101" pitchFamily="2" charset="-122"/>
              </a:rPr>
              <a:t>s</a:t>
            </a:r>
            <a:endParaRPr kumimoji="0" lang="en-US" altLang="zh-CN" sz="2400">
              <a:ea typeface="宋体" panose="02010600030101010101" pitchFamily="2" charset="-122"/>
            </a:endParaRPr>
          </a:p>
        </p:txBody>
      </p:sp>
      <p:grpSp>
        <p:nvGrpSpPr>
          <p:cNvPr id="2" name="Group 36"/>
          <p:cNvGrpSpPr/>
          <p:nvPr/>
        </p:nvGrpSpPr>
        <p:grpSpPr bwMode="auto">
          <a:xfrm>
            <a:off x="3276600" y="4191000"/>
            <a:ext cx="1063625" cy="954088"/>
            <a:chOff x="1612" y="2306"/>
            <a:chExt cx="670" cy="601"/>
          </a:xfrm>
        </p:grpSpPr>
        <p:sp>
          <p:nvSpPr>
            <p:cNvPr id="53269" name="Rectangle 30"/>
            <p:cNvSpPr>
              <a:spLocks noChangeArrowheads="1"/>
            </p:cNvSpPr>
            <p:nvPr/>
          </p:nvSpPr>
          <p:spPr bwMode="auto">
            <a:xfrm>
              <a:off x="1612" y="2313"/>
              <a:ext cx="659" cy="27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53270" name="Text Box 31"/>
            <p:cNvSpPr txBox="1">
              <a:spLocks noChangeArrowheads="1"/>
            </p:cNvSpPr>
            <p:nvPr/>
          </p:nvSpPr>
          <p:spPr bwMode="auto">
            <a:xfrm>
              <a:off x="1635" y="2306"/>
              <a:ext cx="5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>
                  <a:ea typeface="宋体" panose="02010600030101010101" pitchFamily="2" charset="-122"/>
                </a:rPr>
                <a:t>A   B</a:t>
              </a:r>
              <a:endParaRPr kumimoji="0"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53271" name="Line 32"/>
            <p:cNvSpPr>
              <a:spLocks noChangeShapeType="1"/>
            </p:cNvSpPr>
            <p:nvPr/>
          </p:nvSpPr>
          <p:spPr bwMode="auto">
            <a:xfrm>
              <a:off x="1914" y="2319"/>
              <a:ext cx="0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2" name="Rectangle 33"/>
            <p:cNvSpPr>
              <a:spLocks noChangeArrowheads="1"/>
            </p:cNvSpPr>
            <p:nvPr/>
          </p:nvSpPr>
          <p:spPr bwMode="auto">
            <a:xfrm>
              <a:off x="1623" y="2630"/>
              <a:ext cx="659" cy="27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53273" name="Text Box 34"/>
            <p:cNvSpPr txBox="1">
              <a:spLocks noChangeArrowheads="1"/>
            </p:cNvSpPr>
            <p:nvPr/>
          </p:nvSpPr>
          <p:spPr bwMode="auto">
            <a:xfrm>
              <a:off x="1661" y="2619"/>
              <a:ext cx="5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400">
                  <a:ea typeface="宋体" panose="02010600030101010101" pitchFamily="2" charset="-122"/>
                  <a:sym typeface="Symbol" panose="05050102010706020507" pitchFamily="18" charset="2"/>
                </a:rPr>
                <a:t>   </a:t>
              </a:r>
              <a:r>
                <a:rPr kumimoji="0" lang="en-US" altLang="zh-CN" sz="2400">
                  <a:ea typeface="宋体" panose="02010600030101010101" pitchFamily="2" charset="-122"/>
                  <a:sym typeface="Symbol" panose="05050102010706020507" pitchFamily="18" charset="2"/>
                </a:rPr>
                <a:t>2</a:t>
              </a:r>
              <a:endParaRPr kumimoji="0"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53274" name="Line 35"/>
            <p:cNvSpPr>
              <a:spLocks noChangeShapeType="1"/>
            </p:cNvSpPr>
            <p:nvPr/>
          </p:nvSpPr>
          <p:spPr bwMode="auto">
            <a:xfrm>
              <a:off x="1925" y="2636"/>
              <a:ext cx="0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Natural-Join Operation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Notation:  r     s</a:t>
            </a:r>
            <a:endParaRPr lang="en-US" altLang="zh-CN" i="1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Let </a:t>
            </a:r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 i="1">
                <a:ea typeface="宋体" panose="02010600030101010101" pitchFamily="2" charset="-122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 be relations on schemas </a:t>
            </a:r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 i="1">
                <a:ea typeface="宋体" panose="02010600030101010101" pitchFamily="2" charset="-122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 respectively. 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Then,  r     s  is a relation on schema </a:t>
            </a:r>
            <a:r>
              <a:rPr lang="en-US" altLang="zh-CN" i="1">
                <a:ea typeface="宋体" panose="02010600030101010101" pitchFamily="2" charset="-122"/>
              </a:rPr>
              <a:t>R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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i="1">
                <a:ea typeface="宋体" panose="02010600030101010101" pitchFamily="2" charset="-122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 obtained as follows: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Consider each pair of tuples </a:t>
            </a:r>
            <a:r>
              <a:rPr lang="en-US" altLang="zh-CN" i="1">
                <a:ea typeface="宋体" panose="02010600030101010101" pitchFamily="2" charset="-122"/>
              </a:rPr>
              <a:t>t</a:t>
            </a:r>
            <a:r>
              <a:rPr lang="en-US" altLang="zh-CN" sz="2800" i="1" baseline="-25000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 from </a:t>
            </a:r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 i="1">
                <a:ea typeface="宋体" panose="02010600030101010101" pitchFamily="2" charset="-122"/>
              </a:rPr>
              <a:t>t</a:t>
            </a:r>
            <a:r>
              <a:rPr lang="en-US" altLang="zh-CN" sz="2800" i="1" baseline="-25000">
                <a:ea typeface="宋体" panose="02010600030101010101" pitchFamily="2" charset="-122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 from </a:t>
            </a:r>
            <a:r>
              <a:rPr lang="en-US" altLang="zh-CN" i="1">
                <a:ea typeface="宋体" panose="02010600030101010101" pitchFamily="2" charset="-122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.  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If </a:t>
            </a:r>
            <a:r>
              <a:rPr lang="en-US" altLang="zh-CN" i="1">
                <a:ea typeface="宋体" panose="02010600030101010101" pitchFamily="2" charset="-122"/>
              </a:rPr>
              <a:t>t</a:t>
            </a:r>
            <a:r>
              <a:rPr lang="en-US" altLang="zh-CN" i="1" baseline="-25000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 i="1">
                <a:ea typeface="宋体" panose="02010600030101010101" pitchFamily="2" charset="-122"/>
              </a:rPr>
              <a:t>t</a:t>
            </a:r>
            <a:r>
              <a:rPr lang="en-US" altLang="zh-CN" i="1" baseline="-25000">
                <a:ea typeface="宋体" panose="02010600030101010101" pitchFamily="2" charset="-122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 have the same value on each of the attributes in </a:t>
            </a:r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i="1">
                <a:ea typeface="宋体" panose="02010600030101010101" pitchFamily="2" charset="-122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, add a tuple </a:t>
            </a:r>
            <a:r>
              <a:rPr lang="en-US" altLang="zh-CN" i="1">
                <a:ea typeface="宋体" panose="02010600030101010101" pitchFamily="2" charset="-122"/>
              </a:rPr>
              <a:t>t</a:t>
            </a:r>
            <a:r>
              <a:rPr lang="en-US" altLang="zh-CN">
                <a:ea typeface="宋体" panose="02010600030101010101" pitchFamily="2" charset="-122"/>
              </a:rPr>
              <a:t>  to the result, where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 i="1">
                <a:ea typeface="宋体" panose="02010600030101010101" pitchFamily="2" charset="-122"/>
              </a:rPr>
              <a:t>t</a:t>
            </a:r>
            <a:r>
              <a:rPr lang="en-US" altLang="zh-CN">
                <a:ea typeface="宋体" panose="02010600030101010101" pitchFamily="2" charset="-122"/>
              </a:rPr>
              <a:t> has the same value as </a:t>
            </a:r>
            <a:r>
              <a:rPr lang="en-US" altLang="zh-CN" i="1">
                <a:ea typeface="宋体" panose="02010600030101010101" pitchFamily="2" charset="-122"/>
              </a:rPr>
              <a:t>t</a:t>
            </a:r>
            <a:r>
              <a:rPr lang="en-US" altLang="zh-CN" sz="3200" i="1" baseline="-25000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 on </a:t>
            </a:r>
            <a:r>
              <a:rPr lang="en-US" altLang="zh-CN" i="1">
                <a:ea typeface="宋体" panose="02010600030101010101" pitchFamily="2" charset="-122"/>
              </a:rPr>
              <a:t>r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 i="1">
                <a:ea typeface="宋体" panose="02010600030101010101" pitchFamily="2" charset="-122"/>
              </a:rPr>
              <a:t>t</a:t>
            </a:r>
            <a:r>
              <a:rPr lang="en-US" altLang="zh-CN">
                <a:ea typeface="宋体" panose="02010600030101010101" pitchFamily="2" charset="-122"/>
              </a:rPr>
              <a:t> has the same value as </a:t>
            </a:r>
            <a:r>
              <a:rPr lang="en-US" altLang="zh-CN" i="1">
                <a:ea typeface="宋体" panose="02010600030101010101" pitchFamily="2" charset="-122"/>
              </a:rPr>
              <a:t>t</a:t>
            </a:r>
            <a:r>
              <a:rPr lang="en-US" altLang="zh-CN" sz="3200" i="1" baseline="-25000">
                <a:ea typeface="宋体" panose="02010600030101010101" pitchFamily="2" charset="-122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 on </a:t>
            </a:r>
            <a:r>
              <a:rPr lang="en-US" altLang="zh-CN" i="1">
                <a:ea typeface="宋体" panose="02010600030101010101" pitchFamily="2" charset="-122"/>
              </a:rPr>
              <a:t>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4276" name="AutoShape 4"/>
          <p:cNvSpPr>
            <a:spLocks noChangeArrowheads="1"/>
          </p:cNvSpPr>
          <p:nvPr/>
        </p:nvSpPr>
        <p:spPr bwMode="auto">
          <a:xfrm rot="16200000" flipV="1">
            <a:off x="2552700" y="1181100"/>
            <a:ext cx="228600" cy="3048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600">
              <a:ea typeface="宋体" panose="02010600030101010101" pitchFamily="2" charset="-122"/>
            </a:endParaRPr>
          </a:p>
        </p:txBody>
      </p:sp>
      <p:sp>
        <p:nvSpPr>
          <p:cNvPr id="54277" name="AutoShape 4"/>
          <p:cNvSpPr>
            <a:spLocks noChangeArrowheads="1"/>
          </p:cNvSpPr>
          <p:nvPr/>
        </p:nvSpPr>
        <p:spPr bwMode="auto">
          <a:xfrm rot="16200000" flipV="1">
            <a:off x="2019300" y="2628900"/>
            <a:ext cx="228600" cy="3048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6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Natural-Join Operation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Example: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buFont typeface="Monotype Sorts" charset="2"/>
              <a:buNone/>
            </a:pPr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 = (</a:t>
            </a:r>
            <a:r>
              <a:rPr lang="en-US" altLang="zh-CN" i="1">
                <a:ea typeface="宋体" panose="02010600030101010101" pitchFamily="2" charset="-122"/>
              </a:rPr>
              <a:t>A, B, C, D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buFont typeface="Monotype Sorts" charset="2"/>
              <a:buNone/>
            </a:pPr>
            <a:r>
              <a:rPr lang="en-US" altLang="zh-CN" i="1">
                <a:ea typeface="宋体" panose="02010600030101010101" pitchFamily="2" charset="-122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 = (</a:t>
            </a:r>
            <a:r>
              <a:rPr lang="en-US" altLang="zh-CN" i="1">
                <a:ea typeface="宋体" panose="02010600030101010101" pitchFamily="2" charset="-122"/>
              </a:rPr>
              <a:t>E, B, D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Result schema = (</a:t>
            </a:r>
            <a:r>
              <a:rPr lang="en-US" altLang="zh-CN" i="1">
                <a:ea typeface="宋体" panose="02010600030101010101" pitchFamily="2" charset="-122"/>
              </a:rPr>
              <a:t>A, B, C, D, E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     </a:t>
            </a:r>
            <a:r>
              <a:rPr lang="en-US" altLang="zh-CN" i="1">
                <a:ea typeface="宋体" panose="02010600030101010101" pitchFamily="2" charset="-122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 is defined as: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     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</a:t>
            </a:r>
            <a:r>
              <a:rPr lang="en-US" altLang="zh-CN" i="1" baseline="-25000">
                <a:ea typeface="宋体" panose="02010600030101010101" pitchFamily="2" charset="-122"/>
              </a:rPr>
              <a:t>r.A, r.B, r.C, r.D, s.E</a:t>
            </a:r>
            <a:r>
              <a:rPr lang="en-US" altLang="zh-CN">
                <a:ea typeface="宋体" panose="02010600030101010101" pitchFamily="2" charset="-122"/>
              </a:rPr>
              <a:t> (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i="1" baseline="-25000">
                <a:ea typeface="宋体" panose="02010600030101010101" pitchFamily="2" charset="-122"/>
              </a:rPr>
              <a:t>r.B = s.B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i="1" baseline="-25000">
                <a:ea typeface="宋体" panose="02010600030101010101" pitchFamily="2" charset="-122"/>
              </a:rPr>
              <a:t> r.D = s.D</a:t>
            </a:r>
            <a:r>
              <a:rPr lang="en-US" altLang="zh-CN">
                <a:ea typeface="宋体" panose="02010600030101010101" pitchFamily="2" charset="-122"/>
              </a:rPr>
              <a:t> (</a:t>
            </a:r>
            <a:r>
              <a:rPr lang="en-US" altLang="zh-CN" i="1">
                <a:ea typeface="宋体" panose="02010600030101010101" pitchFamily="2" charset="-122"/>
              </a:rPr>
              <a:t>r </a:t>
            </a:r>
            <a:r>
              <a:rPr lang="en-US" altLang="zh-CN">
                <a:ea typeface="宋体" panose="02010600030101010101" pitchFamily="2" charset="-122"/>
              </a:rPr>
              <a:t> x  </a:t>
            </a:r>
            <a:r>
              <a:rPr lang="en-US" altLang="zh-CN" i="1">
                <a:ea typeface="宋体" panose="02010600030101010101" pitchFamily="2" charset="-122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))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5300" name="AutoShape 4"/>
          <p:cNvSpPr>
            <a:spLocks noChangeArrowheads="1"/>
          </p:cNvSpPr>
          <p:nvPr/>
        </p:nvSpPr>
        <p:spPr bwMode="auto">
          <a:xfrm rot="16200000" flipV="1">
            <a:off x="1257300" y="3238500"/>
            <a:ext cx="228600" cy="3048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6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矩形 80"/>
          <p:cNvSpPr>
            <a:spLocks noChangeArrowheads="1"/>
          </p:cNvSpPr>
          <p:nvPr/>
        </p:nvSpPr>
        <p:spPr bwMode="auto">
          <a:xfrm>
            <a:off x="7620000" y="914400"/>
            <a:ext cx="457200" cy="2057400"/>
          </a:xfrm>
          <a:prstGeom prst="rect">
            <a:avLst/>
          </a:prstGeom>
          <a:solidFill>
            <a:srgbClr val="87EB87">
              <a:alpha val="45882"/>
            </a:srgbClr>
          </a:solidFill>
          <a:ln w="9525" algn="ctr">
            <a:solidFill>
              <a:schemeClr val="tx1"/>
            </a:solidFill>
            <a:rou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600">
              <a:ea typeface="宋体" panose="02010600030101010101" pitchFamily="2" charset="-122"/>
            </a:endParaRPr>
          </a:p>
        </p:txBody>
      </p:sp>
      <p:sp>
        <p:nvSpPr>
          <p:cNvPr id="80" name="矩形 79"/>
          <p:cNvSpPr>
            <a:spLocks noChangeArrowheads="1"/>
          </p:cNvSpPr>
          <p:nvPr/>
        </p:nvSpPr>
        <p:spPr bwMode="auto">
          <a:xfrm>
            <a:off x="6019800" y="914400"/>
            <a:ext cx="457200" cy="1981200"/>
          </a:xfrm>
          <a:prstGeom prst="rect">
            <a:avLst/>
          </a:prstGeom>
          <a:solidFill>
            <a:srgbClr val="87EB87">
              <a:alpha val="45882"/>
            </a:srgbClr>
          </a:solidFill>
          <a:ln w="9525" algn="ctr">
            <a:solidFill>
              <a:schemeClr val="tx1"/>
            </a:solidFill>
            <a:rou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600">
              <a:ea typeface="宋体" panose="02010600030101010101" pitchFamily="2" charset="-122"/>
            </a:endParaRPr>
          </a:p>
        </p:txBody>
      </p:sp>
      <p:sp>
        <p:nvSpPr>
          <p:cNvPr id="68" name="矩形 67"/>
          <p:cNvSpPr>
            <a:spLocks noChangeArrowheads="1"/>
          </p:cNvSpPr>
          <p:nvPr/>
        </p:nvSpPr>
        <p:spPr bwMode="auto">
          <a:xfrm>
            <a:off x="7162800" y="914400"/>
            <a:ext cx="457200" cy="2057400"/>
          </a:xfrm>
          <a:prstGeom prst="rect">
            <a:avLst/>
          </a:prstGeom>
          <a:solidFill>
            <a:srgbClr val="FFFF00">
              <a:alpha val="45882"/>
            </a:srgbClr>
          </a:solidFill>
          <a:ln w="9525" algn="ctr">
            <a:solidFill>
              <a:schemeClr val="tx1"/>
            </a:solidFill>
            <a:rou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600">
              <a:ea typeface="宋体" panose="02010600030101010101" pitchFamily="2" charset="-122"/>
            </a:endParaRPr>
          </a:p>
        </p:txBody>
      </p:sp>
      <p:sp>
        <p:nvSpPr>
          <p:cNvPr id="67" name="矩形 66"/>
          <p:cNvSpPr>
            <a:spLocks noChangeArrowheads="1"/>
          </p:cNvSpPr>
          <p:nvPr/>
        </p:nvSpPr>
        <p:spPr bwMode="auto">
          <a:xfrm>
            <a:off x="5105400" y="914400"/>
            <a:ext cx="457200" cy="1981200"/>
          </a:xfrm>
          <a:prstGeom prst="rect">
            <a:avLst/>
          </a:prstGeom>
          <a:solidFill>
            <a:srgbClr val="FFFF00">
              <a:alpha val="45882"/>
            </a:srgbClr>
          </a:solidFill>
          <a:ln w="9525" algn="ctr">
            <a:solidFill>
              <a:schemeClr val="tx1"/>
            </a:solidFill>
            <a:rou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600">
              <a:ea typeface="宋体" panose="02010600030101010101" pitchFamily="2" charset="-122"/>
            </a:endParaRP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Natural Join Operation – 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63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3581400" cy="8382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Relations r, s: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6328" name="Rectangle 14"/>
          <p:cNvSpPr>
            <a:spLocks noChangeArrowheads="1"/>
          </p:cNvSpPr>
          <p:nvPr/>
        </p:nvSpPr>
        <p:spPr bwMode="auto">
          <a:xfrm>
            <a:off x="4648200" y="914400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i="1">
                <a:ea typeface="宋体" panose="02010600030101010101" pitchFamily="2" charset="-122"/>
              </a:rPr>
              <a:t>A</a:t>
            </a:r>
            <a:endParaRPr kumimoji="0" lang="en-US" altLang="zh-CN" sz="1800" i="1">
              <a:ea typeface="宋体" panose="02010600030101010101" pitchFamily="2" charset="-122"/>
            </a:endParaRPr>
          </a:p>
        </p:txBody>
      </p:sp>
      <p:sp>
        <p:nvSpPr>
          <p:cNvPr id="56329" name="Rectangle 15"/>
          <p:cNvSpPr>
            <a:spLocks noChangeArrowheads="1"/>
          </p:cNvSpPr>
          <p:nvPr/>
        </p:nvSpPr>
        <p:spPr bwMode="auto">
          <a:xfrm>
            <a:off x="5105400" y="914400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i="1">
                <a:ea typeface="宋体" panose="02010600030101010101" pitchFamily="2" charset="-122"/>
              </a:rPr>
              <a:t>B</a:t>
            </a:r>
            <a:endParaRPr kumimoji="0" lang="en-US" altLang="zh-CN" sz="1800" i="1">
              <a:ea typeface="宋体" panose="02010600030101010101" pitchFamily="2" charset="-122"/>
            </a:endParaRPr>
          </a:p>
        </p:txBody>
      </p:sp>
      <p:sp>
        <p:nvSpPr>
          <p:cNvPr id="56330" name="Rectangle 16"/>
          <p:cNvSpPr>
            <a:spLocks noChangeArrowheads="1"/>
          </p:cNvSpPr>
          <p:nvPr/>
        </p:nvSpPr>
        <p:spPr bwMode="auto">
          <a:xfrm>
            <a:off x="4648200" y="1524000"/>
            <a:ext cx="4572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endParaRPr kumimoji="0" lang="zh-CN" altLang="en-US" sz="1800" i="1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kumimoji="0" lang="zh-CN" altLang="en-US" sz="1800" i="1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rPr>
              <a:t></a:t>
            </a:r>
            <a:endParaRPr kumimoji="0" lang="zh-CN" altLang="en-US" sz="1800" i="1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endParaRPr kumimoji="0" lang="zh-CN" altLang="en-US" sz="1800" i="1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rPr>
              <a:t></a:t>
            </a:r>
            <a:endParaRPr kumimoji="0" lang="zh-CN" altLang="en-US" sz="1800" i="1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6331" name="Rectangle 17"/>
          <p:cNvSpPr>
            <a:spLocks noChangeArrowheads="1"/>
          </p:cNvSpPr>
          <p:nvPr/>
        </p:nvSpPr>
        <p:spPr bwMode="auto">
          <a:xfrm>
            <a:off x="5105400" y="1524000"/>
            <a:ext cx="4572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endParaRPr kumimoji="0" lang="en-US" altLang="zh-CN" sz="1800" i="1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endParaRPr kumimoji="0" lang="en-US" altLang="zh-CN" sz="1800" i="1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rPr>
              <a:t>4</a:t>
            </a:r>
            <a:endParaRPr kumimoji="0" lang="en-US" altLang="zh-CN" sz="1800" i="1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endParaRPr kumimoji="0" lang="en-US" altLang="zh-CN" sz="1800" i="1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endParaRPr kumimoji="0" lang="en-US" altLang="zh-CN" sz="1800" i="1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6332" name="Rectangle 18"/>
          <p:cNvSpPr>
            <a:spLocks noChangeArrowheads="1"/>
          </p:cNvSpPr>
          <p:nvPr/>
        </p:nvSpPr>
        <p:spPr bwMode="auto">
          <a:xfrm>
            <a:off x="5562600" y="914400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i="1">
                <a:ea typeface="宋体" panose="02010600030101010101" pitchFamily="2" charset="-122"/>
              </a:rPr>
              <a:t>C</a:t>
            </a:r>
            <a:endParaRPr kumimoji="0" lang="en-US" altLang="zh-CN" sz="1800" i="1">
              <a:ea typeface="宋体" panose="02010600030101010101" pitchFamily="2" charset="-122"/>
            </a:endParaRPr>
          </a:p>
        </p:txBody>
      </p:sp>
      <p:sp>
        <p:nvSpPr>
          <p:cNvPr id="56333" name="Rectangle 19"/>
          <p:cNvSpPr>
            <a:spLocks noChangeArrowheads="1"/>
          </p:cNvSpPr>
          <p:nvPr/>
        </p:nvSpPr>
        <p:spPr bwMode="auto">
          <a:xfrm>
            <a:off x="6019800" y="914400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i="1">
                <a:ea typeface="宋体" panose="02010600030101010101" pitchFamily="2" charset="-122"/>
              </a:rPr>
              <a:t>D</a:t>
            </a:r>
            <a:endParaRPr kumimoji="0" lang="en-US" altLang="zh-CN" sz="1800" i="1">
              <a:ea typeface="宋体" panose="02010600030101010101" pitchFamily="2" charset="-122"/>
            </a:endParaRPr>
          </a:p>
        </p:txBody>
      </p:sp>
      <p:sp>
        <p:nvSpPr>
          <p:cNvPr id="56334" name="Rectangle 20"/>
          <p:cNvSpPr>
            <a:spLocks noChangeArrowheads="1"/>
          </p:cNvSpPr>
          <p:nvPr/>
        </p:nvSpPr>
        <p:spPr bwMode="auto">
          <a:xfrm>
            <a:off x="5562600" y="1524000"/>
            <a:ext cx="4572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endParaRPr kumimoji="0" lang="zh-CN" altLang="en-US" sz="1800" i="1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rPr>
              <a:t></a:t>
            </a:r>
            <a:endParaRPr kumimoji="0" lang="zh-CN" altLang="en-US" sz="1800" i="1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kumimoji="0" lang="zh-CN" altLang="en-US" sz="1800" i="1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rPr>
              <a:t></a:t>
            </a:r>
            <a:endParaRPr kumimoji="0" lang="zh-CN" altLang="en-US" sz="1800" i="1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kumimoji="0" lang="zh-CN" altLang="en-US" sz="1800" i="1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6335" name="Rectangle 21"/>
          <p:cNvSpPr>
            <a:spLocks noChangeArrowheads="1"/>
          </p:cNvSpPr>
          <p:nvPr/>
        </p:nvSpPr>
        <p:spPr bwMode="auto">
          <a:xfrm>
            <a:off x="6019800" y="1524000"/>
            <a:ext cx="4572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endParaRPr kumimoji="0" lang="en-US" altLang="zh-CN" sz="18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endParaRPr kumimoji="0" lang="en-US" altLang="zh-CN" sz="18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endParaRPr kumimoji="0" lang="en-US" altLang="zh-CN" sz="18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endParaRPr kumimoji="0" lang="en-US" altLang="zh-CN" sz="18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endParaRPr kumimoji="0" lang="en-US" altLang="zh-CN" sz="180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6336" name="Rectangle 22"/>
          <p:cNvSpPr>
            <a:spLocks noChangeArrowheads="1"/>
          </p:cNvSpPr>
          <p:nvPr/>
        </p:nvSpPr>
        <p:spPr bwMode="auto">
          <a:xfrm>
            <a:off x="7162800" y="914400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i="1">
                <a:ea typeface="宋体" panose="02010600030101010101" pitchFamily="2" charset="-122"/>
              </a:rPr>
              <a:t>B</a:t>
            </a:r>
            <a:endParaRPr kumimoji="0" lang="en-US" altLang="zh-CN" sz="1800" i="1">
              <a:ea typeface="宋体" panose="02010600030101010101" pitchFamily="2" charset="-122"/>
            </a:endParaRPr>
          </a:p>
        </p:txBody>
      </p:sp>
      <p:sp>
        <p:nvSpPr>
          <p:cNvPr id="56337" name="Rectangle 23"/>
          <p:cNvSpPr>
            <a:spLocks noChangeArrowheads="1"/>
          </p:cNvSpPr>
          <p:nvPr/>
        </p:nvSpPr>
        <p:spPr bwMode="auto">
          <a:xfrm>
            <a:off x="7162800" y="1524000"/>
            <a:ext cx="4572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endParaRPr kumimoji="0" lang="en-US" altLang="zh-CN" sz="1800" i="1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endParaRPr kumimoji="0" lang="en-US" altLang="zh-CN" sz="1800" i="1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endParaRPr kumimoji="0" lang="en-US" altLang="zh-CN" sz="1800" i="1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endParaRPr kumimoji="0" lang="en-US" altLang="zh-CN" sz="1800" i="1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endParaRPr kumimoji="0" lang="en-US" altLang="zh-CN" sz="1800" i="1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6338" name="Rectangle 25"/>
          <p:cNvSpPr>
            <a:spLocks noChangeArrowheads="1"/>
          </p:cNvSpPr>
          <p:nvPr/>
        </p:nvSpPr>
        <p:spPr bwMode="auto">
          <a:xfrm>
            <a:off x="7620000" y="914400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i="1">
                <a:ea typeface="宋体" panose="02010600030101010101" pitchFamily="2" charset="-122"/>
              </a:rPr>
              <a:t>D</a:t>
            </a:r>
            <a:endParaRPr kumimoji="0" lang="en-US" altLang="zh-CN" sz="1800" i="1">
              <a:ea typeface="宋体" panose="02010600030101010101" pitchFamily="2" charset="-122"/>
            </a:endParaRPr>
          </a:p>
        </p:txBody>
      </p:sp>
      <p:sp>
        <p:nvSpPr>
          <p:cNvPr id="56339" name="Rectangle 27"/>
          <p:cNvSpPr>
            <a:spLocks noChangeArrowheads="1"/>
          </p:cNvSpPr>
          <p:nvPr/>
        </p:nvSpPr>
        <p:spPr bwMode="auto">
          <a:xfrm>
            <a:off x="7620000" y="1524000"/>
            <a:ext cx="4572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endParaRPr kumimoji="0" lang="en-US" altLang="zh-CN" sz="18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endParaRPr kumimoji="0" lang="en-US" altLang="zh-CN" sz="18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endParaRPr kumimoji="0" lang="en-US" altLang="zh-CN" sz="18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endParaRPr kumimoji="0" lang="en-US" altLang="zh-CN" sz="18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endParaRPr kumimoji="0" lang="en-US" altLang="zh-CN" sz="180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6340" name="Rectangle 28"/>
          <p:cNvSpPr>
            <a:spLocks noChangeArrowheads="1"/>
          </p:cNvSpPr>
          <p:nvPr/>
        </p:nvSpPr>
        <p:spPr bwMode="auto">
          <a:xfrm>
            <a:off x="8077200" y="914400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i="1">
                <a:ea typeface="宋体" panose="02010600030101010101" pitchFamily="2" charset="-122"/>
              </a:rPr>
              <a:t>E</a:t>
            </a:r>
            <a:endParaRPr kumimoji="0" lang="en-US" altLang="zh-CN" sz="1800" i="1">
              <a:ea typeface="宋体" panose="02010600030101010101" pitchFamily="2" charset="-122"/>
            </a:endParaRPr>
          </a:p>
        </p:txBody>
      </p:sp>
      <p:sp>
        <p:nvSpPr>
          <p:cNvPr id="56341" name="Rectangle 29"/>
          <p:cNvSpPr>
            <a:spLocks noChangeArrowheads="1"/>
          </p:cNvSpPr>
          <p:nvPr/>
        </p:nvSpPr>
        <p:spPr bwMode="auto">
          <a:xfrm>
            <a:off x="8077200" y="1524000"/>
            <a:ext cx="4572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endParaRPr kumimoji="0" lang="zh-CN" altLang="en-US" sz="1800" i="1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kumimoji="0" lang="zh-CN" altLang="en-US" sz="1800" b="1" i="1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rPr>
              <a:t></a:t>
            </a:r>
            <a:endParaRPr kumimoji="0" lang="zh-CN" altLang="en-US" sz="1800" i="1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rPr>
              <a:t></a:t>
            </a:r>
            <a:endParaRPr kumimoji="0" lang="zh-CN" altLang="en-US" sz="1800" i="1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endParaRPr kumimoji="0" lang="zh-CN" altLang="en-US" sz="1800" i="1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6342" name="Text Box 30"/>
          <p:cNvSpPr txBox="1">
            <a:spLocks noChangeArrowheads="1"/>
          </p:cNvSpPr>
          <p:nvPr/>
        </p:nvSpPr>
        <p:spPr bwMode="auto">
          <a:xfrm>
            <a:off x="5334000" y="2895600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 i="1">
                <a:ea typeface="宋体" panose="02010600030101010101" pitchFamily="2" charset="-122"/>
              </a:rPr>
              <a:t>r</a:t>
            </a:r>
            <a:endParaRPr kumimoji="0" lang="en-US" altLang="zh-CN" sz="1800" i="1">
              <a:ea typeface="宋体" panose="02010600030101010101" pitchFamily="2" charset="-122"/>
            </a:endParaRPr>
          </a:p>
        </p:txBody>
      </p:sp>
      <p:sp>
        <p:nvSpPr>
          <p:cNvPr id="56343" name="Text Box 31"/>
          <p:cNvSpPr txBox="1">
            <a:spLocks noChangeArrowheads="1"/>
          </p:cNvSpPr>
          <p:nvPr/>
        </p:nvSpPr>
        <p:spPr bwMode="auto">
          <a:xfrm>
            <a:off x="7696200" y="29718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 i="1">
                <a:ea typeface="宋体" panose="02010600030101010101" pitchFamily="2" charset="-122"/>
              </a:rPr>
              <a:t>s</a:t>
            </a:r>
            <a:endParaRPr kumimoji="0" lang="en-US" altLang="zh-CN" sz="1800" i="1">
              <a:ea typeface="宋体" panose="02010600030101010101" pitchFamily="2" charset="-122"/>
            </a:endParaRPr>
          </a:p>
        </p:txBody>
      </p:sp>
      <p:grpSp>
        <p:nvGrpSpPr>
          <p:cNvPr id="2" name="Group 38"/>
          <p:cNvGrpSpPr/>
          <p:nvPr/>
        </p:nvGrpSpPr>
        <p:grpSpPr bwMode="auto">
          <a:xfrm>
            <a:off x="304800" y="3048000"/>
            <a:ext cx="1162050" cy="409575"/>
            <a:chOff x="516" y="2672"/>
            <a:chExt cx="732" cy="258"/>
          </a:xfrm>
        </p:grpSpPr>
        <p:grpSp>
          <p:nvGrpSpPr>
            <p:cNvPr id="56395" name="Group 36"/>
            <p:cNvGrpSpPr/>
            <p:nvPr/>
          </p:nvGrpSpPr>
          <p:grpSpPr bwMode="auto">
            <a:xfrm>
              <a:off x="516" y="2672"/>
              <a:ext cx="732" cy="258"/>
              <a:chOff x="288" y="2688"/>
              <a:chExt cx="4428" cy="258"/>
            </a:xfrm>
          </p:grpSpPr>
          <p:sp>
            <p:nvSpPr>
              <p:cNvPr id="56397" name="Rectangle 33"/>
              <p:cNvSpPr>
                <a:spLocks noChangeArrowheads="1"/>
              </p:cNvSpPr>
              <p:nvPr/>
            </p:nvSpPr>
            <p:spPr bwMode="auto">
              <a:xfrm>
                <a:off x="288" y="2688"/>
                <a:ext cx="4428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hlink"/>
                  </a:buClr>
                  <a:buSzPct val="80000"/>
                  <a:buFont typeface="Monotype Sorts" charset="2"/>
                  <a:buChar char="l"/>
                  <a:defRPr kumimoji="1"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r>
                  <a:rPr lang="en-US" altLang="zh-CN" sz="1800">
                    <a:ea typeface="宋体" panose="02010600030101010101" pitchFamily="2" charset="-122"/>
                  </a:rPr>
                  <a:t>r     s</a:t>
                </a:r>
                <a:endParaRPr lang="en-US" altLang="zh-CN" sz="1800">
                  <a:ea typeface="宋体" panose="02010600030101010101" pitchFamily="2" charset="-122"/>
                </a:endParaRPr>
              </a:p>
            </p:txBody>
          </p:sp>
          <p:sp>
            <p:nvSpPr>
              <p:cNvPr id="56398" name="AutoShape 35"/>
              <p:cNvSpPr>
                <a:spLocks noChangeArrowheads="1"/>
              </p:cNvSpPr>
              <p:nvPr/>
            </p:nvSpPr>
            <p:spPr bwMode="auto">
              <a:xfrm rot="16200000" flipV="1">
                <a:off x="470" y="2784"/>
                <a:ext cx="96" cy="96"/>
              </a:xfrm>
              <a:prstGeom prst="flowChartCollat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hlink"/>
                  </a:buClr>
                  <a:buSzPct val="80000"/>
                  <a:buFont typeface="Monotype Sorts" charset="2"/>
                  <a:buChar char="l"/>
                  <a:defRPr kumimoji="1"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6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6396" name="AutoShape 37"/>
            <p:cNvSpPr>
              <a:spLocks noChangeArrowheads="1"/>
            </p:cNvSpPr>
            <p:nvPr/>
          </p:nvSpPr>
          <p:spPr bwMode="auto">
            <a:xfrm rot="16200000" flipV="1">
              <a:off x="900" y="2736"/>
              <a:ext cx="96" cy="96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600">
                <a:ea typeface="宋体" panose="02010600030101010101" pitchFamily="2" charset="-122"/>
              </a:endParaRPr>
            </a:p>
          </p:txBody>
        </p:sp>
      </p:grpSp>
      <p:grpSp>
        <p:nvGrpSpPr>
          <p:cNvPr id="4" name="组合 77"/>
          <p:cNvGrpSpPr/>
          <p:nvPr/>
        </p:nvGrpSpPr>
        <p:grpSpPr bwMode="auto">
          <a:xfrm>
            <a:off x="1600200" y="3048000"/>
            <a:ext cx="2176463" cy="555625"/>
            <a:chOff x="1600200" y="3048000"/>
            <a:chExt cx="2176463" cy="555625"/>
          </a:xfrm>
        </p:grpSpPr>
        <p:sp>
          <p:nvSpPr>
            <p:cNvPr id="56390" name="Rectangle 4"/>
            <p:cNvSpPr>
              <a:spLocks noChangeArrowheads="1"/>
            </p:cNvSpPr>
            <p:nvPr/>
          </p:nvSpPr>
          <p:spPr bwMode="auto">
            <a:xfrm>
              <a:off x="1600200" y="3048000"/>
              <a:ext cx="434975" cy="5556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</a:rPr>
                <a:t>A</a:t>
              </a:r>
              <a:endParaRPr kumimoji="0" lang="en-US" altLang="zh-CN" sz="1800" i="1">
                <a:ea typeface="宋体" panose="02010600030101010101" pitchFamily="2" charset="-122"/>
              </a:endParaRPr>
            </a:p>
          </p:txBody>
        </p:sp>
        <p:sp>
          <p:nvSpPr>
            <p:cNvPr id="56391" name="Rectangle 5"/>
            <p:cNvSpPr>
              <a:spLocks noChangeArrowheads="1"/>
            </p:cNvSpPr>
            <p:nvPr/>
          </p:nvSpPr>
          <p:spPr bwMode="auto">
            <a:xfrm>
              <a:off x="2035175" y="3048000"/>
              <a:ext cx="434975" cy="5556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</a:rPr>
                <a:t>B</a:t>
              </a:r>
              <a:endParaRPr kumimoji="0" lang="en-US" altLang="zh-CN" sz="1800" i="1">
                <a:ea typeface="宋体" panose="02010600030101010101" pitchFamily="2" charset="-122"/>
              </a:endParaRPr>
            </a:p>
          </p:txBody>
        </p:sp>
        <p:sp>
          <p:nvSpPr>
            <p:cNvPr id="56392" name="Rectangle 8"/>
            <p:cNvSpPr>
              <a:spLocks noChangeArrowheads="1"/>
            </p:cNvSpPr>
            <p:nvPr/>
          </p:nvSpPr>
          <p:spPr bwMode="auto">
            <a:xfrm>
              <a:off x="2470150" y="3048000"/>
              <a:ext cx="436563" cy="5556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</a:rPr>
                <a:t>C</a:t>
              </a:r>
              <a:endParaRPr kumimoji="0" lang="en-US" altLang="zh-CN" sz="1800" i="1">
                <a:ea typeface="宋体" panose="02010600030101010101" pitchFamily="2" charset="-122"/>
              </a:endParaRPr>
            </a:p>
          </p:txBody>
        </p:sp>
        <p:sp>
          <p:nvSpPr>
            <p:cNvPr id="56393" name="Rectangle 9"/>
            <p:cNvSpPr>
              <a:spLocks noChangeArrowheads="1"/>
            </p:cNvSpPr>
            <p:nvPr/>
          </p:nvSpPr>
          <p:spPr bwMode="auto">
            <a:xfrm>
              <a:off x="2906713" y="3048000"/>
              <a:ext cx="434975" cy="5556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</a:rPr>
                <a:t>D</a:t>
              </a:r>
              <a:endParaRPr kumimoji="0" lang="en-US" altLang="zh-CN" sz="1800" i="1">
                <a:ea typeface="宋体" panose="02010600030101010101" pitchFamily="2" charset="-122"/>
              </a:endParaRPr>
            </a:p>
          </p:txBody>
        </p:sp>
        <p:sp>
          <p:nvSpPr>
            <p:cNvPr id="56394" name="Rectangle 12"/>
            <p:cNvSpPr>
              <a:spLocks noChangeArrowheads="1"/>
            </p:cNvSpPr>
            <p:nvPr/>
          </p:nvSpPr>
          <p:spPr bwMode="auto">
            <a:xfrm>
              <a:off x="3341688" y="3048000"/>
              <a:ext cx="434975" cy="5556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</a:rPr>
                <a:t>E</a:t>
              </a:r>
              <a:endParaRPr kumimoji="0" lang="en-US" altLang="zh-CN" sz="1800" i="1">
                <a:ea typeface="宋体" panose="02010600030101010101" pitchFamily="2" charset="-122"/>
              </a:endParaRPr>
            </a:p>
          </p:txBody>
        </p:sp>
      </p:grpSp>
      <p:grpSp>
        <p:nvGrpSpPr>
          <p:cNvPr id="5" name="组合 132"/>
          <p:cNvGrpSpPr/>
          <p:nvPr/>
        </p:nvGrpSpPr>
        <p:grpSpPr bwMode="auto">
          <a:xfrm>
            <a:off x="1600200" y="3683000"/>
            <a:ext cx="2176463" cy="660400"/>
            <a:chOff x="1600200" y="3683076"/>
            <a:chExt cx="2176463" cy="660323"/>
          </a:xfrm>
        </p:grpSpPr>
        <p:sp>
          <p:nvSpPr>
            <p:cNvPr id="56385" name="Rectangle 6"/>
            <p:cNvSpPr>
              <a:spLocks noChangeArrowheads="1"/>
            </p:cNvSpPr>
            <p:nvPr/>
          </p:nvSpPr>
          <p:spPr bwMode="auto">
            <a:xfrm>
              <a:off x="1600200" y="3683076"/>
              <a:ext cx="434975" cy="6603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1">
                  <a:ea typeface="宋体" panose="02010600030101010101" pitchFamily="2" charset="-122"/>
                  <a:sym typeface="Symbol" panose="05050102010706020507" pitchFamily="18" charset="2"/>
                </a:rPr>
                <a:t></a:t>
              </a:r>
              <a:endPara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1">
                  <a:ea typeface="宋体" panose="02010600030101010101" pitchFamily="2" charset="-122"/>
                  <a:sym typeface="Symbol" panose="05050102010706020507" pitchFamily="18" charset="2"/>
                </a:rPr>
                <a:t></a:t>
              </a:r>
              <a:endPara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6386" name="Rectangle 7"/>
            <p:cNvSpPr>
              <a:spLocks noChangeArrowheads="1"/>
            </p:cNvSpPr>
            <p:nvPr/>
          </p:nvSpPr>
          <p:spPr bwMode="auto">
            <a:xfrm>
              <a:off x="2035175" y="3683076"/>
              <a:ext cx="434975" cy="6603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  <a:endPara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  <a:endPara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6387" name="Rectangle 10"/>
            <p:cNvSpPr>
              <a:spLocks noChangeArrowheads="1"/>
            </p:cNvSpPr>
            <p:nvPr/>
          </p:nvSpPr>
          <p:spPr bwMode="auto">
            <a:xfrm>
              <a:off x="2470150" y="3683076"/>
              <a:ext cx="436563" cy="6603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1">
                  <a:ea typeface="宋体" panose="02010600030101010101" pitchFamily="2" charset="-122"/>
                  <a:sym typeface="Symbol" panose="05050102010706020507" pitchFamily="18" charset="2"/>
                </a:rPr>
                <a:t></a:t>
              </a:r>
              <a:endPara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1">
                  <a:ea typeface="宋体" panose="02010600030101010101" pitchFamily="2" charset="-122"/>
                  <a:sym typeface="Symbol" panose="05050102010706020507" pitchFamily="18" charset="2"/>
                </a:rPr>
                <a:t></a:t>
              </a:r>
              <a:endPara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6388" name="Rectangle 11"/>
            <p:cNvSpPr>
              <a:spLocks noChangeArrowheads="1"/>
            </p:cNvSpPr>
            <p:nvPr/>
          </p:nvSpPr>
          <p:spPr bwMode="auto">
            <a:xfrm>
              <a:off x="2906713" y="3683076"/>
              <a:ext cx="434975" cy="6603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ea typeface="宋体" panose="02010600030101010101" pitchFamily="2" charset="-122"/>
                  <a:sym typeface="Symbol" panose="05050102010706020507" pitchFamily="18" charset="2"/>
                </a:rPr>
                <a:t>a</a:t>
              </a:r>
              <a:endParaRPr kumimoji="0" lang="en-US" altLang="zh-CN" sz="1800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ea typeface="宋体" panose="02010600030101010101" pitchFamily="2" charset="-122"/>
                  <a:sym typeface="Symbol" panose="05050102010706020507" pitchFamily="18" charset="2"/>
                </a:rPr>
                <a:t>a</a:t>
              </a:r>
              <a:endParaRPr kumimoji="0" lang="en-US" altLang="zh-CN" sz="1800"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6389" name="Rectangle 13"/>
            <p:cNvSpPr>
              <a:spLocks noChangeArrowheads="1"/>
            </p:cNvSpPr>
            <p:nvPr/>
          </p:nvSpPr>
          <p:spPr bwMode="auto">
            <a:xfrm>
              <a:off x="3341688" y="3683076"/>
              <a:ext cx="434975" cy="6603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1">
                  <a:ea typeface="宋体" panose="02010600030101010101" pitchFamily="2" charset="-122"/>
                  <a:sym typeface="Symbol" panose="05050102010706020507" pitchFamily="18" charset="2"/>
                </a:rPr>
                <a:t></a:t>
              </a:r>
              <a:endPara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1">
                  <a:ea typeface="宋体" panose="02010600030101010101" pitchFamily="2" charset="-122"/>
                  <a:sym typeface="Symbol" panose="05050102010706020507" pitchFamily="18" charset="2"/>
                </a:rPr>
                <a:t></a:t>
              </a:r>
              <a:endPara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65" name="椭圆 64"/>
          <p:cNvSpPr>
            <a:spLocks noChangeArrowheads="1"/>
          </p:cNvSpPr>
          <p:nvPr/>
        </p:nvSpPr>
        <p:spPr bwMode="auto">
          <a:xfrm>
            <a:off x="5181600" y="1524000"/>
            <a:ext cx="304800" cy="304800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600">
              <a:ea typeface="宋体" panose="02010600030101010101" pitchFamily="2" charset="-122"/>
            </a:endParaRPr>
          </a:p>
        </p:txBody>
      </p:sp>
      <p:sp>
        <p:nvSpPr>
          <p:cNvPr id="82" name="椭圆 81"/>
          <p:cNvSpPr>
            <a:spLocks noChangeArrowheads="1"/>
          </p:cNvSpPr>
          <p:nvPr/>
        </p:nvSpPr>
        <p:spPr bwMode="auto">
          <a:xfrm>
            <a:off x="6096000" y="1524000"/>
            <a:ext cx="304800" cy="304800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600">
              <a:ea typeface="宋体" panose="02010600030101010101" pitchFamily="2" charset="-122"/>
            </a:endParaRPr>
          </a:p>
        </p:txBody>
      </p:sp>
      <p:grpSp>
        <p:nvGrpSpPr>
          <p:cNvPr id="6" name="组合 92"/>
          <p:cNvGrpSpPr/>
          <p:nvPr/>
        </p:nvGrpSpPr>
        <p:grpSpPr bwMode="auto">
          <a:xfrm>
            <a:off x="6400800" y="1524000"/>
            <a:ext cx="1600200" cy="914400"/>
            <a:chOff x="6400800" y="1524000"/>
            <a:chExt cx="1600200" cy="914400"/>
          </a:xfrm>
        </p:grpSpPr>
        <p:sp>
          <p:nvSpPr>
            <p:cNvPr id="56379" name="椭圆 82"/>
            <p:cNvSpPr>
              <a:spLocks noChangeArrowheads="1"/>
            </p:cNvSpPr>
            <p:nvPr/>
          </p:nvSpPr>
          <p:spPr bwMode="auto">
            <a:xfrm>
              <a:off x="7239000" y="1524000"/>
              <a:ext cx="304800" cy="304800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56380" name="椭圆 83"/>
            <p:cNvSpPr>
              <a:spLocks noChangeArrowheads="1"/>
            </p:cNvSpPr>
            <p:nvPr/>
          </p:nvSpPr>
          <p:spPr bwMode="auto">
            <a:xfrm>
              <a:off x="7696200" y="1524000"/>
              <a:ext cx="304800" cy="304800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56381" name="椭圆 84"/>
            <p:cNvSpPr>
              <a:spLocks noChangeArrowheads="1"/>
            </p:cNvSpPr>
            <p:nvPr/>
          </p:nvSpPr>
          <p:spPr bwMode="auto">
            <a:xfrm>
              <a:off x="7239000" y="2133600"/>
              <a:ext cx="304800" cy="304800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56382" name="椭圆 85"/>
            <p:cNvSpPr>
              <a:spLocks noChangeArrowheads="1"/>
            </p:cNvSpPr>
            <p:nvPr/>
          </p:nvSpPr>
          <p:spPr bwMode="auto">
            <a:xfrm>
              <a:off x="7696200" y="2133600"/>
              <a:ext cx="304800" cy="304800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600">
                <a:ea typeface="宋体" panose="02010600030101010101" pitchFamily="2" charset="-122"/>
              </a:endParaRPr>
            </a:p>
          </p:txBody>
        </p:sp>
        <p:cxnSp>
          <p:nvCxnSpPr>
            <p:cNvPr id="56383" name="肘形连接符 87"/>
            <p:cNvCxnSpPr>
              <a:cxnSpLocks noChangeShapeType="1"/>
              <a:stCxn id="82" idx="6"/>
              <a:endCxn id="56379" idx="2"/>
            </p:cNvCxnSpPr>
            <p:nvPr/>
          </p:nvCxnSpPr>
          <p:spPr bwMode="auto">
            <a:xfrm>
              <a:off x="6400800" y="1676400"/>
              <a:ext cx="838200" cy="1588"/>
            </a:xfrm>
            <a:prstGeom prst="bentConnector3">
              <a:avLst>
                <a:gd name="adj1" fmla="val 50000"/>
              </a:avLst>
            </a:prstGeom>
            <a:noFill/>
            <a:ln w="19050" algn="ctr">
              <a:solidFill>
                <a:srgbClr val="FF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84" name="直接箭头连接符 89"/>
            <p:cNvCxnSpPr>
              <a:cxnSpLocks noChangeShapeType="1"/>
              <a:endCxn id="56381" idx="2"/>
            </p:cNvCxnSpPr>
            <p:nvPr/>
          </p:nvCxnSpPr>
          <p:spPr bwMode="auto">
            <a:xfrm>
              <a:off x="6400800" y="1676400"/>
              <a:ext cx="838200" cy="609600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" name="组合 134"/>
          <p:cNvGrpSpPr/>
          <p:nvPr/>
        </p:nvGrpSpPr>
        <p:grpSpPr bwMode="auto">
          <a:xfrm>
            <a:off x="1600200" y="4953000"/>
            <a:ext cx="2176463" cy="381000"/>
            <a:chOff x="1600200" y="4953001"/>
            <a:chExt cx="2176463" cy="381000"/>
          </a:xfrm>
        </p:grpSpPr>
        <p:sp>
          <p:nvSpPr>
            <p:cNvPr id="56374" name="Rectangle 6"/>
            <p:cNvSpPr>
              <a:spLocks noChangeArrowheads="1"/>
            </p:cNvSpPr>
            <p:nvPr/>
          </p:nvSpPr>
          <p:spPr bwMode="auto">
            <a:xfrm>
              <a:off x="1600200" y="4953001"/>
              <a:ext cx="434975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1">
                  <a:ea typeface="宋体" panose="02010600030101010101" pitchFamily="2" charset="-122"/>
                  <a:sym typeface="Symbol" panose="05050102010706020507" pitchFamily="18" charset="2"/>
                </a:rPr>
                <a:t></a:t>
              </a:r>
              <a:endPara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6375" name="Rectangle 7"/>
            <p:cNvSpPr>
              <a:spLocks noChangeArrowheads="1"/>
            </p:cNvSpPr>
            <p:nvPr/>
          </p:nvSpPr>
          <p:spPr bwMode="auto">
            <a:xfrm>
              <a:off x="2035175" y="4953001"/>
              <a:ext cx="434975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  <a:sym typeface="Symbol" panose="05050102010706020507" pitchFamily="18" charset="2"/>
                </a:rPr>
                <a:t>2</a:t>
              </a:r>
              <a:endPara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6376" name="Rectangle 10"/>
            <p:cNvSpPr>
              <a:spLocks noChangeArrowheads="1"/>
            </p:cNvSpPr>
            <p:nvPr/>
          </p:nvSpPr>
          <p:spPr bwMode="auto">
            <a:xfrm>
              <a:off x="2470150" y="4953001"/>
              <a:ext cx="436563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1">
                  <a:ea typeface="宋体" panose="02010600030101010101" pitchFamily="2" charset="-122"/>
                  <a:sym typeface="Symbol" panose="05050102010706020507" pitchFamily="18" charset="2"/>
                </a:rPr>
                <a:t></a:t>
              </a:r>
              <a:endPara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6377" name="Rectangle 11"/>
            <p:cNvSpPr>
              <a:spLocks noChangeArrowheads="1"/>
            </p:cNvSpPr>
            <p:nvPr/>
          </p:nvSpPr>
          <p:spPr bwMode="auto">
            <a:xfrm>
              <a:off x="2906713" y="4953001"/>
              <a:ext cx="434975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ea typeface="宋体" panose="02010600030101010101" pitchFamily="2" charset="-122"/>
                  <a:sym typeface="Symbol" panose="05050102010706020507" pitchFamily="18" charset="2"/>
                </a:rPr>
                <a:t>b</a:t>
              </a:r>
              <a:endParaRPr kumimoji="0" lang="en-US" altLang="zh-CN" sz="1800"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6378" name="Rectangle 13"/>
            <p:cNvSpPr>
              <a:spLocks noChangeArrowheads="1"/>
            </p:cNvSpPr>
            <p:nvPr/>
          </p:nvSpPr>
          <p:spPr bwMode="auto">
            <a:xfrm>
              <a:off x="3341688" y="4953001"/>
              <a:ext cx="434975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1">
                  <a:ea typeface="宋体" panose="02010600030101010101" pitchFamily="2" charset="-122"/>
                  <a:sym typeface="Symbol" panose="05050102010706020507" pitchFamily="18" charset="2"/>
                </a:rPr>
                <a:t></a:t>
              </a:r>
              <a:endPara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99" name="椭圆 98"/>
          <p:cNvSpPr>
            <a:spLocks noChangeArrowheads="1"/>
          </p:cNvSpPr>
          <p:nvPr/>
        </p:nvSpPr>
        <p:spPr bwMode="auto">
          <a:xfrm>
            <a:off x="5181600" y="2362200"/>
            <a:ext cx="304800" cy="304800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600">
              <a:ea typeface="宋体" panose="02010600030101010101" pitchFamily="2" charset="-122"/>
            </a:endParaRPr>
          </a:p>
        </p:txBody>
      </p:sp>
      <p:sp>
        <p:nvSpPr>
          <p:cNvPr id="100" name="椭圆 99"/>
          <p:cNvSpPr>
            <a:spLocks noChangeArrowheads="1"/>
          </p:cNvSpPr>
          <p:nvPr/>
        </p:nvSpPr>
        <p:spPr bwMode="auto">
          <a:xfrm>
            <a:off x="6096000" y="2362200"/>
            <a:ext cx="304800" cy="304800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600">
              <a:ea typeface="宋体" panose="02010600030101010101" pitchFamily="2" charset="-122"/>
            </a:endParaRPr>
          </a:p>
        </p:txBody>
      </p:sp>
      <p:grpSp>
        <p:nvGrpSpPr>
          <p:cNvPr id="8" name="组合 117"/>
          <p:cNvGrpSpPr/>
          <p:nvPr/>
        </p:nvGrpSpPr>
        <p:grpSpPr bwMode="auto">
          <a:xfrm>
            <a:off x="6400800" y="1524000"/>
            <a:ext cx="1600200" cy="990600"/>
            <a:chOff x="2209800" y="1600200"/>
            <a:chExt cx="1600200" cy="990600"/>
          </a:xfrm>
        </p:grpSpPr>
        <p:grpSp>
          <p:nvGrpSpPr>
            <p:cNvPr id="56367" name="组合 100"/>
            <p:cNvGrpSpPr/>
            <p:nvPr/>
          </p:nvGrpSpPr>
          <p:grpSpPr bwMode="auto">
            <a:xfrm>
              <a:off x="2209800" y="1600200"/>
              <a:ext cx="1600200" cy="990600"/>
              <a:chOff x="6400800" y="1524000"/>
              <a:chExt cx="1600200" cy="990600"/>
            </a:xfrm>
          </p:grpSpPr>
          <p:sp>
            <p:nvSpPr>
              <p:cNvPr id="56369" name="椭圆 101"/>
              <p:cNvSpPr>
                <a:spLocks noChangeArrowheads="1"/>
              </p:cNvSpPr>
              <p:nvPr/>
            </p:nvSpPr>
            <p:spPr bwMode="auto">
              <a:xfrm>
                <a:off x="7239000" y="1524000"/>
                <a:ext cx="304800" cy="304800"/>
              </a:xfrm>
              <a:prstGeom prst="ellipse">
                <a:avLst/>
              </a:prstGeom>
              <a:noFill/>
              <a:ln w="19050" algn="ctr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hlink"/>
                  </a:buClr>
                  <a:buSzPct val="80000"/>
                  <a:buFont typeface="Monotype Sorts" charset="2"/>
                  <a:buChar char="l"/>
                  <a:defRPr kumimoji="1"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6370" name="椭圆 102"/>
              <p:cNvSpPr>
                <a:spLocks noChangeArrowheads="1"/>
              </p:cNvSpPr>
              <p:nvPr/>
            </p:nvSpPr>
            <p:spPr bwMode="auto">
              <a:xfrm>
                <a:off x="7696200" y="1524000"/>
                <a:ext cx="304800" cy="304800"/>
              </a:xfrm>
              <a:prstGeom prst="ellipse">
                <a:avLst/>
              </a:prstGeom>
              <a:noFill/>
              <a:ln w="19050" algn="ctr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hlink"/>
                  </a:buClr>
                  <a:buSzPct val="80000"/>
                  <a:buFont typeface="Monotype Sorts" charset="2"/>
                  <a:buChar char="l"/>
                  <a:defRPr kumimoji="1"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6371" name="椭圆 103"/>
              <p:cNvSpPr>
                <a:spLocks noChangeArrowheads="1"/>
              </p:cNvSpPr>
              <p:nvPr/>
            </p:nvSpPr>
            <p:spPr bwMode="auto">
              <a:xfrm>
                <a:off x="7239000" y="2133600"/>
                <a:ext cx="304800" cy="304800"/>
              </a:xfrm>
              <a:prstGeom prst="ellipse">
                <a:avLst/>
              </a:prstGeom>
              <a:noFill/>
              <a:ln w="19050" algn="ctr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hlink"/>
                  </a:buClr>
                  <a:buSzPct val="80000"/>
                  <a:buFont typeface="Monotype Sorts" charset="2"/>
                  <a:buChar char="l"/>
                  <a:defRPr kumimoji="1"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6372" name="椭圆 104"/>
              <p:cNvSpPr>
                <a:spLocks noChangeArrowheads="1"/>
              </p:cNvSpPr>
              <p:nvPr/>
            </p:nvSpPr>
            <p:spPr bwMode="auto">
              <a:xfrm>
                <a:off x="7696200" y="2133600"/>
                <a:ext cx="304800" cy="304800"/>
              </a:xfrm>
              <a:prstGeom prst="ellipse">
                <a:avLst/>
              </a:prstGeom>
              <a:noFill/>
              <a:ln w="19050" algn="ctr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hlink"/>
                  </a:buClr>
                  <a:buSzPct val="80000"/>
                  <a:buFont typeface="Monotype Sorts" charset="2"/>
                  <a:buChar char="l"/>
                  <a:defRPr kumimoji="1"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600">
                  <a:ea typeface="宋体" panose="02010600030101010101" pitchFamily="2" charset="-122"/>
                </a:endParaRPr>
              </a:p>
            </p:txBody>
          </p:sp>
          <p:cxnSp>
            <p:nvCxnSpPr>
              <p:cNvPr id="56373" name="直接箭头连接符 106"/>
              <p:cNvCxnSpPr>
                <a:cxnSpLocks noChangeShapeType="1"/>
                <a:stCxn id="100" idx="6"/>
                <a:endCxn id="56371" idx="2"/>
              </p:cNvCxnSpPr>
              <p:nvPr/>
            </p:nvCxnSpPr>
            <p:spPr bwMode="auto">
              <a:xfrm flipV="1">
                <a:off x="6400800" y="2286000"/>
                <a:ext cx="838200" cy="228600"/>
              </a:xfrm>
              <a:prstGeom prst="straightConnector1">
                <a:avLst/>
              </a:prstGeom>
              <a:noFill/>
              <a:ln w="19050" algn="ctr">
                <a:solidFill>
                  <a:srgbClr val="FF0000"/>
                </a:solidFill>
                <a:rou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56368" name="直接箭头连接符 116"/>
            <p:cNvCxnSpPr>
              <a:cxnSpLocks noChangeShapeType="1"/>
              <a:endCxn id="56369" idx="2"/>
            </p:cNvCxnSpPr>
            <p:nvPr/>
          </p:nvCxnSpPr>
          <p:spPr bwMode="auto">
            <a:xfrm rot="5400000" flipH="1" flipV="1">
              <a:off x="2209800" y="1752600"/>
              <a:ext cx="838200" cy="838200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9" name="椭圆 118"/>
          <p:cNvSpPr>
            <a:spLocks noChangeArrowheads="1"/>
          </p:cNvSpPr>
          <p:nvPr/>
        </p:nvSpPr>
        <p:spPr bwMode="auto">
          <a:xfrm>
            <a:off x="5181600" y="2590800"/>
            <a:ext cx="304800" cy="304800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600">
              <a:ea typeface="宋体" panose="02010600030101010101" pitchFamily="2" charset="-122"/>
            </a:endParaRPr>
          </a:p>
        </p:txBody>
      </p:sp>
      <p:sp>
        <p:nvSpPr>
          <p:cNvPr id="120" name="椭圆 119"/>
          <p:cNvSpPr>
            <a:spLocks noChangeArrowheads="1"/>
          </p:cNvSpPr>
          <p:nvPr/>
        </p:nvSpPr>
        <p:spPr bwMode="auto">
          <a:xfrm>
            <a:off x="6096000" y="2590800"/>
            <a:ext cx="304800" cy="304800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600">
              <a:ea typeface="宋体" panose="02010600030101010101" pitchFamily="2" charset="-122"/>
            </a:endParaRPr>
          </a:p>
        </p:txBody>
      </p:sp>
      <p:grpSp>
        <p:nvGrpSpPr>
          <p:cNvPr id="10" name="组合 126"/>
          <p:cNvGrpSpPr/>
          <p:nvPr/>
        </p:nvGrpSpPr>
        <p:grpSpPr bwMode="auto">
          <a:xfrm>
            <a:off x="6400800" y="2362200"/>
            <a:ext cx="1600200" cy="381000"/>
            <a:chOff x="6400800" y="2362200"/>
            <a:chExt cx="1600200" cy="381000"/>
          </a:xfrm>
        </p:grpSpPr>
        <p:grpSp>
          <p:nvGrpSpPr>
            <p:cNvPr id="56363" name="组合 123"/>
            <p:cNvGrpSpPr/>
            <p:nvPr/>
          </p:nvGrpSpPr>
          <p:grpSpPr bwMode="auto">
            <a:xfrm>
              <a:off x="7239000" y="2362200"/>
              <a:ext cx="762000" cy="304800"/>
              <a:chOff x="7239000" y="2362200"/>
              <a:chExt cx="762000" cy="304800"/>
            </a:xfrm>
          </p:grpSpPr>
          <p:sp>
            <p:nvSpPr>
              <p:cNvPr id="56365" name="椭圆 120"/>
              <p:cNvSpPr>
                <a:spLocks noChangeArrowheads="1"/>
              </p:cNvSpPr>
              <p:nvPr/>
            </p:nvSpPr>
            <p:spPr bwMode="auto">
              <a:xfrm>
                <a:off x="7239000" y="2362200"/>
                <a:ext cx="304800" cy="304800"/>
              </a:xfrm>
              <a:prstGeom prst="ellipse">
                <a:avLst/>
              </a:prstGeom>
              <a:noFill/>
              <a:ln w="19050" algn="ctr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hlink"/>
                  </a:buClr>
                  <a:buSzPct val="80000"/>
                  <a:buFont typeface="Monotype Sorts" charset="2"/>
                  <a:buChar char="l"/>
                  <a:defRPr kumimoji="1"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6366" name="椭圆 121"/>
              <p:cNvSpPr>
                <a:spLocks noChangeArrowheads="1"/>
              </p:cNvSpPr>
              <p:nvPr/>
            </p:nvSpPr>
            <p:spPr bwMode="auto">
              <a:xfrm>
                <a:off x="7696200" y="2362200"/>
                <a:ext cx="304800" cy="304800"/>
              </a:xfrm>
              <a:prstGeom prst="ellipse">
                <a:avLst/>
              </a:prstGeom>
              <a:noFill/>
              <a:ln w="19050" algn="ctr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hlink"/>
                  </a:buClr>
                  <a:buSzPct val="80000"/>
                  <a:buFont typeface="Monotype Sorts" charset="2"/>
                  <a:buChar char="l"/>
                  <a:defRPr kumimoji="1"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600"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56364" name="直接箭头连接符 125"/>
            <p:cNvCxnSpPr>
              <a:cxnSpLocks noChangeShapeType="1"/>
              <a:stCxn id="120" idx="6"/>
              <a:endCxn id="56365" idx="2"/>
            </p:cNvCxnSpPr>
            <p:nvPr/>
          </p:nvCxnSpPr>
          <p:spPr bwMode="auto">
            <a:xfrm flipV="1">
              <a:off x="6400800" y="2514600"/>
              <a:ext cx="838200" cy="228600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" name="组合 133"/>
          <p:cNvGrpSpPr/>
          <p:nvPr/>
        </p:nvGrpSpPr>
        <p:grpSpPr bwMode="auto">
          <a:xfrm>
            <a:off x="1600200" y="4343400"/>
            <a:ext cx="2176463" cy="609600"/>
            <a:chOff x="1600200" y="4343401"/>
            <a:chExt cx="2176463" cy="609600"/>
          </a:xfrm>
        </p:grpSpPr>
        <p:sp>
          <p:nvSpPr>
            <p:cNvPr id="56358" name="Rectangle 6"/>
            <p:cNvSpPr>
              <a:spLocks noChangeArrowheads="1"/>
            </p:cNvSpPr>
            <p:nvPr/>
          </p:nvSpPr>
          <p:spPr bwMode="auto">
            <a:xfrm>
              <a:off x="1600200" y="4343401"/>
              <a:ext cx="434975" cy="609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1">
                  <a:ea typeface="宋体" panose="02010600030101010101" pitchFamily="2" charset="-122"/>
                  <a:sym typeface="Symbol" panose="05050102010706020507" pitchFamily="18" charset="2"/>
                </a:rPr>
                <a:t></a:t>
              </a:r>
              <a:endPara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1">
                  <a:ea typeface="宋体" panose="02010600030101010101" pitchFamily="2" charset="-122"/>
                  <a:sym typeface="Symbol" panose="05050102010706020507" pitchFamily="18" charset="2"/>
                </a:rPr>
                <a:t></a:t>
              </a:r>
              <a:endPara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6359" name="Rectangle 7"/>
            <p:cNvSpPr>
              <a:spLocks noChangeArrowheads="1"/>
            </p:cNvSpPr>
            <p:nvPr/>
          </p:nvSpPr>
          <p:spPr bwMode="auto">
            <a:xfrm>
              <a:off x="2035175" y="4343401"/>
              <a:ext cx="434975" cy="609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  <a:endPara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  <a:endPara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6360" name="Rectangle 10"/>
            <p:cNvSpPr>
              <a:spLocks noChangeArrowheads="1"/>
            </p:cNvSpPr>
            <p:nvPr/>
          </p:nvSpPr>
          <p:spPr bwMode="auto">
            <a:xfrm>
              <a:off x="2470150" y="4343401"/>
              <a:ext cx="436563" cy="609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1">
                  <a:ea typeface="宋体" panose="02010600030101010101" pitchFamily="2" charset="-122"/>
                  <a:sym typeface="Symbol" panose="05050102010706020507" pitchFamily="18" charset="2"/>
                </a:rPr>
                <a:t></a:t>
              </a:r>
              <a:endPara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1">
                  <a:ea typeface="宋体" panose="02010600030101010101" pitchFamily="2" charset="-122"/>
                  <a:sym typeface="Symbol" panose="05050102010706020507" pitchFamily="18" charset="2"/>
                </a:rPr>
                <a:t></a:t>
              </a:r>
              <a:endPara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6361" name="Rectangle 11"/>
            <p:cNvSpPr>
              <a:spLocks noChangeArrowheads="1"/>
            </p:cNvSpPr>
            <p:nvPr/>
          </p:nvSpPr>
          <p:spPr bwMode="auto">
            <a:xfrm>
              <a:off x="2906713" y="4343401"/>
              <a:ext cx="434975" cy="609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ea typeface="宋体" panose="02010600030101010101" pitchFamily="2" charset="-122"/>
                  <a:sym typeface="Symbol" panose="05050102010706020507" pitchFamily="18" charset="2"/>
                </a:rPr>
                <a:t>a</a:t>
              </a:r>
              <a:endParaRPr kumimoji="0" lang="en-US" altLang="zh-CN" sz="1800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ea typeface="宋体" panose="02010600030101010101" pitchFamily="2" charset="-122"/>
                  <a:sym typeface="Symbol" panose="05050102010706020507" pitchFamily="18" charset="2"/>
                </a:rPr>
                <a:t>a</a:t>
              </a:r>
              <a:endParaRPr kumimoji="0" lang="en-US" altLang="zh-CN" sz="1800"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6362" name="Rectangle 13"/>
            <p:cNvSpPr>
              <a:spLocks noChangeArrowheads="1"/>
            </p:cNvSpPr>
            <p:nvPr/>
          </p:nvSpPr>
          <p:spPr bwMode="auto">
            <a:xfrm>
              <a:off x="3341688" y="4343401"/>
              <a:ext cx="434975" cy="609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1">
                  <a:ea typeface="宋体" panose="02010600030101010101" pitchFamily="2" charset="-122"/>
                  <a:sym typeface="Symbol" panose="05050102010706020507" pitchFamily="18" charset="2"/>
                </a:rPr>
                <a:t></a:t>
              </a:r>
              <a:endPara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1">
                  <a:ea typeface="宋体" panose="02010600030101010101" pitchFamily="2" charset="-122"/>
                  <a:sym typeface="Symbol" panose="05050102010706020507" pitchFamily="18" charset="2"/>
                </a:rPr>
                <a:t></a:t>
              </a:r>
              <a:endPara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0" grpId="0" animBg="1"/>
      <p:bldP spid="68" grpId="0" animBg="1"/>
      <p:bldP spid="67" grpId="0" animBg="1"/>
      <p:bldP spid="65" grpId="0" animBg="1"/>
      <p:bldP spid="65" grpId="1" animBg="1"/>
      <p:bldP spid="82" grpId="0" animBg="1"/>
      <p:bldP spid="82" grpId="1" animBg="1"/>
      <p:bldP spid="99" grpId="0" animBg="1"/>
      <p:bldP spid="99" grpId="1" animBg="1"/>
      <p:bldP spid="100" grpId="0" animBg="1"/>
      <p:bldP spid="100" grpId="1" animBg="1"/>
      <p:bldP spid="119" grpId="0" animBg="1"/>
      <p:bldP spid="119" grpId="1" animBg="1"/>
      <p:bldP spid="120" grpId="0" animBg="1"/>
      <p:bldP spid="120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Natural Join Operation –Another Example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17" name="Picture 3" descr="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276600"/>
            <a:ext cx="5106988" cy="294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104900"/>
            <a:ext cx="2655888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2159000" y="727075"/>
            <a:ext cx="1222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i="1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instructor</a:t>
            </a:r>
            <a:endParaRPr kumimoji="0" lang="zh-CN" altLang="en-US" sz="200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AutoShape 37"/>
          <p:cNvSpPr>
            <a:spLocks noChangeArrowheads="1"/>
          </p:cNvSpPr>
          <p:nvPr/>
        </p:nvSpPr>
        <p:spPr bwMode="auto">
          <a:xfrm rot="16200000" flipV="1">
            <a:off x="4499769" y="1866106"/>
            <a:ext cx="261938" cy="339725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600"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788" y="1227138"/>
            <a:ext cx="289560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5943600" y="776288"/>
            <a:ext cx="1350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i="1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department</a:t>
            </a:r>
            <a:endParaRPr kumimoji="0" lang="zh-CN" altLang="en-US" sz="200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Composition of Operations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10600" cy="2057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Can build expressions using multiple operations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Example: 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baseline="-25000">
                <a:ea typeface="宋体" panose="02010600030101010101" pitchFamily="2" charset="-122"/>
                <a:sym typeface="Symbol" panose="05050102010706020507" pitchFamily="18" charset="2"/>
              </a:rPr>
              <a:t>A=C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r x s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r x s</a:t>
            </a: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58372" name="组合 30"/>
          <p:cNvGrpSpPr/>
          <p:nvPr/>
        </p:nvGrpSpPr>
        <p:grpSpPr bwMode="auto">
          <a:xfrm>
            <a:off x="1676400" y="2514600"/>
            <a:ext cx="2286000" cy="2895600"/>
            <a:chOff x="2209800" y="2209800"/>
            <a:chExt cx="2286000" cy="2514600"/>
          </a:xfrm>
        </p:grpSpPr>
        <p:sp>
          <p:nvSpPr>
            <p:cNvPr id="58391" name="Rectangle 6"/>
            <p:cNvSpPr>
              <a:spLocks noChangeArrowheads="1"/>
            </p:cNvSpPr>
            <p:nvPr/>
          </p:nvSpPr>
          <p:spPr bwMode="auto">
            <a:xfrm>
              <a:off x="2209800" y="2209800"/>
              <a:ext cx="457200" cy="30480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</a:rPr>
                <a:t>A</a:t>
              </a:r>
              <a:endParaRPr kumimoji="0" lang="en-US" altLang="zh-CN" sz="1800" i="1">
                <a:ea typeface="宋体" panose="02010600030101010101" pitchFamily="2" charset="-122"/>
              </a:endParaRPr>
            </a:p>
          </p:txBody>
        </p:sp>
        <p:sp>
          <p:nvSpPr>
            <p:cNvPr id="58392" name="Rectangle 7"/>
            <p:cNvSpPr>
              <a:spLocks noChangeArrowheads="1"/>
            </p:cNvSpPr>
            <p:nvPr/>
          </p:nvSpPr>
          <p:spPr bwMode="auto">
            <a:xfrm>
              <a:off x="2667000" y="2209800"/>
              <a:ext cx="457200" cy="30480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</a:rPr>
                <a:t>B</a:t>
              </a:r>
              <a:endParaRPr kumimoji="0" lang="en-US" altLang="zh-CN" sz="1800" i="1">
                <a:ea typeface="宋体" panose="02010600030101010101" pitchFamily="2" charset="-122"/>
              </a:endParaRPr>
            </a:p>
          </p:txBody>
        </p:sp>
        <p:sp>
          <p:nvSpPr>
            <p:cNvPr id="58393" name="Rectangle 8"/>
            <p:cNvSpPr>
              <a:spLocks noChangeArrowheads="1"/>
            </p:cNvSpPr>
            <p:nvPr/>
          </p:nvSpPr>
          <p:spPr bwMode="auto">
            <a:xfrm>
              <a:off x="2209800" y="2590800"/>
              <a:ext cx="457200" cy="213360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1">
                  <a:ea typeface="宋体" panose="02010600030101010101" pitchFamily="2" charset="-122"/>
                  <a:sym typeface="Symbol" panose="05050102010706020507" pitchFamily="18" charset="2"/>
                </a:rPr>
                <a:t></a:t>
              </a:r>
              <a:endPara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1">
                  <a:ea typeface="宋体" panose="02010600030101010101" pitchFamily="2" charset="-122"/>
                  <a:sym typeface="Symbol" panose="05050102010706020507" pitchFamily="18" charset="2"/>
                </a:rPr>
                <a:t></a:t>
              </a:r>
              <a:endPara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1">
                  <a:ea typeface="宋体" panose="02010600030101010101" pitchFamily="2" charset="-122"/>
                  <a:sym typeface="Symbol" panose="05050102010706020507" pitchFamily="18" charset="2"/>
                </a:rPr>
                <a:t></a:t>
              </a:r>
              <a:endPara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1">
                  <a:ea typeface="宋体" panose="02010600030101010101" pitchFamily="2" charset="-122"/>
                  <a:sym typeface="Symbol" panose="05050102010706020507" pitchFamily="18" charset="2"/>
                </a:rPr>
                <a:t></a:t>
              </a:r>
              <a:endPara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1">
                  <a:ea typeface="宋体" panose="02010600030101010101" pitchFamily="2" charset="-122"/>
                  <a:sym typeface="Symbol" panose="05050102010706020507" pitchFamily="18" charset="2"/>
                </a:rPr>
                <a:t></a:t>
              </a:r>
              <a:endPara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1">
                  <a:ea typeface="宋体" panose="02010600030101010101" pitchFamily="2" charset="-122"/>
                  <a:sym typeface="Symbol" panose="05050102010706020507" pitchFamily="18" charset="2"/>
                </a:rPr>
                <a:t></a:t>
              </a:r>
              <a:endPara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1">
                  <a:ea typeface="宋体" panose="02010600030101010101" pitchFamily="2" charset="-122"/>
                  <a:sym typeface="Symbol" panose="05050102010706020507" pitchFamily="18" charset="2"/>
                </a:rPr>
                <a:t></a:t>
              </a:r>
              <a:endPara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1">
                  <a:ea typeface="宋体" panose="02010600030101010101" pitchFamily="2" charset="-122"/>
                  <a:sym typeface="Symbol" panose="05050102010706020507" pitchFamily="18" charset="2"/>
                </a:rPr>
                <a:t></a:t>
              </a:r>
              <a:endPara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8394" name="Rectangle 9"/>
            <p:cNvSpPr>
              <a:spLocks noChangeArrowheads="1"/>
            </p:cNvSpPr>
            <p:nvPr/>
          </p:nvSpPr>
          <p:spPr bwMode="auto">
            <a:xfrm>
              <a:off x="2667000" y="2590800"/>
              <a:ext cx="457200" cy="213360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  <a:endPara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  <a:endPara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  <a:endPara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  <a:endPara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  <a:sym typeface="Symbol" panose="05050102010706020507" pitchFamily="18" charset="2"/>
                </a:rPr>
                <a:t>2</a:t>
              </a:r>
              <a:endPara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  <a:sym typeface="Symbol" panose="05050102010706020507" pitchFamily="18" charset="2"/>
                </a:rPr>
                <a:t>2</a:t>
              </a:r>
              <a:endPara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  <a:sym typeface="Symbol" panose="05050102010706020507" pitchFamily="18" charset="2"/>
                </a:rPr>
                <a:t>2</a:t>
              </a:r>
              <a:endPara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  <a:sym typeface="Symbol" panose="05050102010706020507" pitchFamily="18" charset="2"/>
                </a:rPr>
                <a:t>2</a:t>
              </a:r>
              <a:endPara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8395" name="Rectangle 10"/>
            <p:cNvSpPr>
              <a:spLocks noChangeArrowheads="1"/>
            </p:cNvSpPr>
            <p:nvPr/>
          </p:nvSpPr>
          <p:spPr bwMode="auto">
            <a:xfrm>
              <a:off x="3124200" y="2209800"/>
              <a:ext cx="457200" cy="30480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</a:rPr>
                <a:t>C</a:t>
              </a:r>
              <a:endParaRPr kumimoji="0" lang="en-US" altLang="zh-CN" sz="1800" i="1">
                <a:ea typeface="宋体" panose="02010600030101010101" pitchFamily="2" charset="-122"/>
              </a:endParaRPr>
            </a:p>
          </p:txBody>
        </p:sp>
        <p:sp>
          <p:nvSpPr>
            <p:cNvPr id="58396" name="Rectangle 11"/>
            <p:cNvSpPr>
              <a:spLocks noChangeArrowheads="1"/>
            </p:cNvSpPr>
            <p:nvPr/>
          </p:nvSpPr>
          <p:spPr bwMode="auto">
            <a:xfrm>
              <a:off x="3581400" y="2209800"/>
              <a:ext cx="457200" cy="30480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</a:rPr>
                <a:t>D</a:t>
              </a:r>
              <a:endParaRPr kumimoji="0" lang="en-US" altLang="zh-CN" sz="1800" i="1">
                <a:ea typeface="宋体" panose="02010600030101010101" pitchFamily="2" charset="-122"/>
              </a:endParaRPr>
            </a:p>
          </p:txBody>
        </p:sp>
        <p:sp>
          <p:nvSpPr>
            <p:cNvPr id="58397" name="Rectangle 12"/>
            <p:cNvSpPr>
              <a:spLocks noChangeArrowheads="1"/>
            </p:cNvSpPr>
            <p:nvPr/>
          </p:nvSpPr>
          <p:spPr bwMode="auto">
            <a:xfrm>
              <a:off x="3124200" y="2590800"/>
              <a:ext cx="457200" cy="213360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1">
                  <a:ea typeface="宋体" panose="02010600030101010101" pitchFamily="2" charset="-122"/>
                  <a:sym typeface="Symbol" panose="05050102010706020507" pitchFamily="18" charset="2"/>
                </a:rPr>
                <a:t></a:t>
              </a:r>
              <a:endPara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1">
                  <a:ea typeface="宋体" panose="02010600030101010101" pitchFamily="2" charset="-122"/>
                  <a:sym typeface="Symbol" panose="05050102010706020507" pitchFamily="18" charset="2"/>
                </a:rPr>
                <a:t> </a:t>
              </a:r>
              <a:endPara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1">
                  <a:ea typeface="宋体" panose="02010600030101010101" pitchFamily="2" charset="-122"/>
                  <a:sym typeface="Symbol" panose="05050102010706020507" pitchFamily="18" charset="2"/>
                </a:rPr>
                <a:t></a:t>
              </a:r>
              <a:endPara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1">
                  <a:ea typeface="宋体" panose="02010600030101010101" pitchFamily="2" charset="-122"/>
                  <a:sym typeface="Symbol" panose="05050102010706020507" pitchFamily="18" charset="2"/>
                </a:rPr>
                <a:t> </a:t>
              </a:r>
              <a:br>
                <a:rPr kumimoji="0" lang="zh-CN" altLang="en-US" sz="1800" i="1">
                  <a:ea typeface="宋体" panose="02010600030101010101" pitchFamily="2" charset="-122"/>
                  <a:sym typeface="Symbol" panose="05050102010706020507" pitchFamily="18" charset="2"/>
                </a:rPr>
              </a:br>
              <a:r>
                <a:rPr kumimoji="0" lang="zh-CN" altLang="en-US" sz="1800" i="1">
                  <a:ea typeface="宋体" panose="02010600030101010101" pitchFamily="2" charset="-122"/>
                  <a:sym typeface="Symbol" panose="05050102010706020507" pitchFamily="18" charset="2"/>
                </a:rPr>
                <a:t></a:t>
              </a:r>
              <a:endPara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1">
                  <a:ea typeface="宋体" panose="02010600030101010101" pitchFamily="2" charset="-122"/>
                  <a:sym typeface="Symbol" panose="05050102010706020507" pitchFamily="18" charset="2"/>
                </a:rPr>
                <a:t></a:t>
              </a:r>
              <a:endPara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1">
                  <a:ea typeface="宋体" panose="02010600030101010101" pitchFamily="2" charset="-122"/>
                  <a:sym typeface="Symbol" panose="05050102010706020507" pitchFamily="18" charset="2"/>
                </a:rPr>
                <a:t></a:t>
              </a:r>
              <a:endPara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1">
                  <a:ea typeface="宋体" panose="02010600030101010101" pitchFamily="2" charset="-122"/>
                  <a:sym typeface="Symbol" panose="05050102010706020507" pitchFamily="18" charset="2"/>
                </a:rPr>
                <a:t></a:t>
              </a:r>
              <a:endPara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8398" name="Rectangle 13"/>
            <p:cNvSpPr>
              <a:spLocks noChangeArrowheads="1"/>
            </p:cNvSpPr>
            <p:nvPr/>
          </p:nvSpPr>
          <p:spPr bwMode="auto">
            <a:xfrm>
              <a:off x="3581400" y="2590800"/>
              <a:ext cx="457200" cy="213360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  <a:sym typeface="Symbol" panose="05050102010706020507" pitchFamily="18" charset="2"/>
                </a:rPr>
                <a:t>10</a:t>
              </a:r>
              <a:endPara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  <a:sym typeface="Symbol" panose="05050102010706020507" pitchFamily="18" charset="2"/>
                </a:rPr>
                <a:t>10</a:t>
              </a:r>
              <a:endPara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  <a:sym typeface="Symbol" panose="05050102010706020507" pitchFamily="18" charset="2"/>
                </a:rPr>
                <a:t>20</a:t>
              </a:r>
              <a:endPara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  <a:sym typeface="Symbol" panose="05050102010706020507" pitchFamily="18" charset="2"/>
                </a:rPr>
                <a:t>10</a:t>
              </a:r>
              <a:endPara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  <a:sym typeface="Symbol" panose="05050102010706020507" pitchFamily="18" charset="2"/>
                </a:rPr>
                <a:t>10</a:t>
              </a:r>
              <a:endPara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  <a:sym typeface="Symbol" panose="05050102010706020507" pitchFamily="18" charset="2"/>
                </a:rPr>
                <a:t>10</a:t>
              </a:r>
              <a:endPara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  <a:sym typeface="Symbol" panose="05050102010706020507" pitchFamily="18" charset="2"/>
                </a:rPr>
                <a:t>20</a:t>
              </a:r>
              <a:endPara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  <a:sym typeface="Symbol" panose="05050102010706020507" pitchFamily="18" charset="2"/>
                </a:rPr>
                <a:t>10</a:t>
              </a:r>
              <a:endPara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8399" name="Rectangle 14"/>
            <p:cNvSpPr>
              <a:spLocks noChangeArrowheads="1"/>
            </p:cNvSpPr>
            <p:nvPr/>
          </p:nvSpPr>
          <p:spPr bwMode="auto">
            <a:xfrm>
              <a:off x="4038600" y="2209800"/>
              <a:ext cx="457200" cy="30480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</a:rPr>
                <a:t>E</a:t>
              </a:r>
              <a:endParaRPr kumimoji="0" lang="en-US" altLang="zh-CN" sz="1800" i="1">
                <a:ea typeface="宋体" panose="02010600030101010101" pitchFamily="2" charset="-122"/>
              </a:endParaRPr>
            </a:p>
          </p:txBody>
        </p:sp>
        <p:sp>
          <p:nvSpPr>
            <p:cNvPr id="58400" name="Rectangle 15"/>
            <p:cNvSpPr>
              <a:spLocks noChangeArrowheads="1"/>
            </p:cNvSpPr>
            <p:nvPr/>
          </p:nvSpPr>
          <p:spPr bwMode="auto">
            <a:xfrm>
              <a:off x="4038600" y="2590800"/>
              <a:ext cx="457200" cy="213360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  <a:sym typeface="Symbol" panose="05050102010706020507" pitchFamily="18" charset="2"/>
                </a:rPr>
                <a:t>a</a:t>
              </a:r>
              <a:endPara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  <a:sym typeface="Symbol" panose="05050102010706020507" pitchFamily="18" charset="2"/>
                </a:rPr>
                <a:t>a</a:t>
              </a:r>
              <a:endPara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  <a:sym typeface="Symbol" panose="05050102010706020507" pitchFamily="18" charset="2"/>
                </a:rPr>
                <a:t>b</a:t>
              </a:r>
              <a:endPara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  <a:sym typeface="Symbol" panose="05050102010706020507" pitchFamily="18" charset="2"/>
                </a:rPr>
                <a:t>b</a:t>
              </a:r>
              <a:endPara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  <a:sym typeface="Symbol" panose="05050102010706020507" pitchFamily="18" charset="2"/>
                </a:rPr>
                <a:t>a</a:t>
              </a:r>
              <a:endPara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  <a:sym typeface="Symbol" panose="05050102010706020507" pitchFamily="18" charset="2"/>
                </a:rPr>
                <a:t>a</a:t>
              </a:r>
              <a:endPara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  <a:sym typeface="Symbol" panose="05050102010706020507" pitchFamily="18" charset="2"/>
                </a:rPr>
                <a:t>b</a:t>
              </a:r>
              <a:endPara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  <a:sym typeface="Symbol" panose="05050102010706020507" pitchFamily="18" charset="2"/>
                </a:rPr>
                <a:t>b</a:t>
              </a:r>
              <a:endPara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3" name="组合 31"/>
          <p:cNvGrpSpPr/>
          <p:nvPr/>
        </p:nvGrpSpPr>
        <p:grpSpPr bwMode="auto">
          <a:xfrm>
            <a:off x="5334000" y="3048000"/>
            <a:ext cx="2286000" cy="1524000"/>
            <a:chOff x="2362200" y="5105400"/>
            <a:chExt cx="2286000" cy="1282700"/>
          </a:xfrm>
        </p:grpSpPr>
        <p:sp>
          <p:nvSpPr>
            <p:cNvPr id="58375" name="Rectangle 16"/>
            <p:cNvSpPr>
              <a:spLocks noChangeArrowheads="1"/>
            </p:cNvSpPr>
            <p:nvPr/>
          </p:nvSpPr>
          <p:spPr bwMode="auto">
            <a:xfrm>
              <a:off x="2362200" y="5105400"/>
              <a:ext cx="457200" cy="30480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</a:rPr>
                <a:t>A</a:t>
              </a:r>
              <a:endParaRPr kumimoji="0" lang="en-US" altLang="zh-CN" sz="1800" i="1">
                <a:ea typeface="宋体" panose="02010600030101010101" pitchFamily="2" charset="-122"/>
              </a:endParaRPr>
            </a:p>
          </p:txBody>
        </p:sp>
        <p:sp>
          <p:nvSpPr>
            <p:cNvPr id="58376" name="Rectangle 17"/>
            <p:cNvSpPr>
              <a:spLocks noChangeArrowheads="1"/>
            </p:cNvSpPr>
            <p:nvPr/>
          </p:nvSpPr>
          <p:spPr bwMode="auto">
            <a:xfrm>
              <a:off x="2819400" y="5105400"/>
              <a:ext cx="457200" cy="30480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</a:rPr>
                <a:t>B</a:t>
              </a:r>
              <a:endParaRPr kumimoji="0" lang="en-US" altLang="zh-CN" sz="1800" i="1">
                <a:ea typeface="宋体" panose="02010600030101010101" pitchFamily="2" charset="-122"/>
              </a:endParaRPr>
            </a:p>
          </p:txBody>
        </p:sp>
        <p:sp>
          <p:nvSpPr>
            <p:cNvPr id="58377" name="Rectangle 18"/>
            <p:cNvSpPr>
              <a:spLocks noChangeArrowheads="1"/>
            </p:cNvSpPr>
            <p:nvPr/>
          </p:nvSpPr>
          <p:spPr bwMode="auto">
            <a:xfrm>
              <a:off x="3276600" y="5105400"/>
              <a:ext cx="457200" cy="30480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</a:rPr>
                <a:t>C</a:t>
              </a:r>
              <a:endParaRPr kumimoji="0" lang="en-US" altLang="zh-CN" sz="1800" i="1">
                <a:ea typeface="宋体" panose="02010600030101010101" pitchFamily="2" charset="-122"/>
              </a:endParaRPr>
            </a:p>
          </p:txBody>
        </p:sp>
        <p:sp>
          <p:nvSpPr>
            <p:cNvPr id="58378" name="Rectangle 19"/>
            <p:cNvSpPr>
              <a:spLocks noChangeArrowheads="1"/>
            </p:cNvSpPr>
            <p:nvPr/>
          </p:nvSpPr>
          <p:spPr bwMode="auto">
            <a:xfrm>
              <a:off x="3733800" y="5105400"/>
              <a:ext cx="457200" cy="30480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</a:rPr>
                <a:t>D</a:t>
              </a:r>
              <a:endParaRPr kumimoji="0" lang="en-US" altLang="zh-CN" sz="1800" i="1">
                <a:ea typeface="宋体" panose="02010600030101010101" pitchFamily="2" charset="-122"/>
              </a:endParaRPr>
            </a:p>
          </p:txBody>
        </p:sp>
        <p:sp>
          <p:nvSpPr>
            <p:cNvPr id="58379" name="Rectangle 20"/>
            <p:cNvSpPr>
              <a:spLocks noChangeArrowheads="1"/>
            </p:cNvSpPr>
            <p:nvPr/>
          </p:nvSpPr>
          <p:spPr bwMode="auto">
            <a:xfrm>
              <a:off x="4191000" y="5105400"/>
              <a:ext cx="457200" cy="30480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</a:rPr>
                <a:t>E</a:t>
              </a:r>
              <a:endParaRPr kumimoji="0" lang="en-US" altLang="zh-CN" sz="1800" i="1">
                <a:ea typeface="宋体" panose="02010600030101010101" pitchFamily="2" charset="-122"/>
              </a:endParaRPr>
            </a:p>
          </p:txBody>
        </p:sp>
        <p:sp>
          <p:nvSpPr>
            <p:cNvPr id="58380" name="Rectangle 21"/>
            <p:cNvSpPr>
              <a:spLocks noChangeArrowheads="1"/>
            </p:cNvSpPr>
            <p:nvPr/>
          </p:nvSpPr>
          <p:spPr bwMode="auto">
            <a:xfrm>
              <a:off x="2362200" y="5459413"/>
              <a:ext cx="482600" cy="90805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lnSpc>
                  <a:spcPct val="7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8381" name="Rectangle 22"/>
            <p:cNvSpPr>
              <a:spLocks noChangeArrowheads="1"/>
            </p:cNvSpPr>
            <p:nvPr/>
          </p:nvSpPr>
          <p:spPr bwMode="auto">
            <a:xfrm>
              <a:off x="2819400" y="5459413"/>
              <a:ext cx="457200" cy="917575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8382" name="Rectangle 23"/>
            <p:cNvSpPr>
              <a:spLocks noChangeArrowheads="1"/>
            </p:cNvSpPr>
            <p:nvPr/>
          </p:nvSpPr>
          <p:spPr bwMode="auto">
            <a:xfrm>
              <a:off x="3276600" y="5459413"/>
              <a:ext cx="430213" cy="917575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8383" name="Rectangle 24"/>
            <p:cNvSpPr>
              <a:spLocks noChangeArrowheads="1"/>
            </p:cNvSpPr>
            <p:nvPr/>
          </p:nvSpPr>
          <p:spPr bwMode="auto">
            <a:xfrm>
              <a:off x="3708400" y="5459413"/>
              <a:ext cx="481013" cy="917575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8384" name="Rectangle 25"/>
            <p:cNvSpPr>
              <a:spLocks noChangeArrowheads="1"/>
            </p:cNvSpPr>
            <p:nvPr/>
          </p:nvSpPr>
          <p:spPr bwMode="auto">
            <a:xfrm>
              <a:off x="4176713" y="5459413"/>
              <a:ext cx="457200" cy="92868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8385" name="Text Box 26"/>
            <p:cNvSpPr txBox="1">
              <a:spLocks noChangeArrowheads="1"/>
            </p:cNvSpPr>
            <p:nvPr/>
          </p:nvSpPr>
          <p:spPr bwMode="auto">
            <a:xfrm>
              <a:off x="2438400" y="5610225"/>
              <a:ext cx="184150" cy="366713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58386" name="Text Box 34"/>
            <p:cNvSpPr txBox="1">
              <a:spLocks noChangeArrowheads="1"/>
            </p:cNvSpPr>
            <p:nvPr/>
          </p:nvSpPr>
          <p:spPr bwMode="auto">
            <a:xfrm>
              <a:off x="2393950" y="5418138"/>
              <a:ext cx="328613" cy="915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1">
                  <a:ea typeface="宋体" panose="02010600030101010101" pitchFamily="2" charset="-122"/>
                  <a:sym typeface="Symbol" panose="05050102010706020507" pitchFamily="18" charset="2"/>
                </a:rPr>
                <a:t></a:t>
              </a:r>
              <a:endPara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1">
                  <a:ea typeface="宋体" panose="02010600030101010101" pitchFamily="2" charset="-122"/>
                  <a:sym typeface="Symbol" panose="05050102010706020507" pitchFamily="18" charset="2"/>
                </a:rPr>
                <a:t></a:t>
              </a:r>
              <a:endPara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1">
                  <a:ea typeface="宋体" panose="02010600030101010101" pitchFamily="2" charset="-122"/>
                  <a:sym typeface="Symbol" panose="05050102010706020507" pitchFamily="18" charset="2"/>
                </a:rPr>
                <a:t></a:t>
              </a:r>
              <a:endPara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8387" name="Text Box 36"/>
            <p:cNvSpPr txBox="1">
              <a:spLocks noChangeArrowheads="1"/>
            </p:cNvSpPr>
            <p:nvPr/>
          </p:nvSpPr>
          <p:spPr bwMode="auto">
            <a:xfrm>
              <a:off x="2878138" y="5467350"/>
              <a:ext cx="311150" cy="915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  <a:endPara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  <a:sym typeface="Symbol" panose="05050102010706020507" pitchFamily="18" charset="2"/>
                </a:rPr>
                <a:t>2</a:t>
              </a:r>
              <a:endPara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  <a:sym typeface="Symbol" panose="05050102010706020507" pitchFamily="18" charset="2"/>
                </a:rPr>
                <a:t>2</a:t>
              </a:r>
              <a:endPara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8388" name="Text Box 37"/>
            <p:cNvSpPr txBox="1">
              <a:spLocks noChangeArrowheads="1"/>
            </p:cNvSpPr>
            <p:nvPr/>
          </p:nvSpPr>
          <p:spPr bwMode="auto">
            <a:xfrm>
              <a:off x="3355975" y="5408613"/>
              <a:ext cx="328613" cy="915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1">
                  <a:ea typeface="宋体" panose="02010600030101010101" pitchFamily="2" charset="-122"/>
                  <a:sym typeface="Symbol" panose="05050102010706020507" pitchFamily="18" charset="2"/>
                </a:rPr>
                <a:t></a:t>
              </a:r>
              <a:endPara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1">
                  <a:ea typeface="宋体" panose="02010600030101010101" pitchFamily="2" charset="-122"/>
                  <a:sym typeface="Symbol" panose="05050102010706020507" pitchFamily="18" charset="2"/>
                </a:rPr>
                <a:t></a:t>
              </a:r>
              <a:endPara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1">
                  <a:ea typeface="宋体" panose="02010600030101010101" pitchFamily="2" charset="-122"/>
                  <a:sym typeface="Symbol" panose="05050102010706020507" pitchFamily="18" charset="2"/>
                </a:rPr>
                <a:t></a:t>
              </a:r>
              <a:endParaRPr kumimoji="0" lang="zh-CN" altLang="en-US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8389" name="Text Box 38"/>
            <p:cNvSpPr txBox="1">
              <a:spLocks noChangeArrowheads="1"/>
            </p:cNvSpPr>
            <p:nvPr/>
          </p:nvSpPr>
          <p:spPr bwMode="auto">
            <a:xfrm>
              <a:off x="3694113" y="5446713"/>
              <a:ext cx="519112" cy="915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  <a:sym typeface="Symbol" panose="05050102010706020507" pitchFamily="18" charset="2"/>
                </a:rPr>
                <a:t>10</a:t>
              </a:r>
              <a:endPara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  <a:sym typeface="Symbol" panose="05050102010706020507" pitchFamily="18" charset="2"/>
                </a:rPr>
                <a:t>10</a:t>
              </a:r>
              <a:endPara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  <a:sym typeface="Symbol" panose="05050102010706020507" pitchFamily="18" charset="2"/>
                </a:rPr>
                <a:t>20</a:t>
              </a:r>
              <a:endPara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8390" name="Text Box 39"/>
            <p:cNvSpPr txBox="1">
              <a:spLocks noChangeArrowheads="1"/>
            </p:cNvSpPr>
            <p:nvPr/>
          </p:nvSpPr>
          <p:spPr bwMode="auto">
            <a:xfrm>
              <a:off x="4244975" y="5448300"/>
              <a:ext cx="311150" cy="915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  <a:sym typeface="Symbol" panose="05050102010706020507" pitchFamily="18" charset="2"/>
                </a:rPr>
                <a:t>a</a:t>
              </a:r>
              <a:endPara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  <a:sym typeface="Symbol" panose="05050102010706020507" pitchFamily="18" charset="2"/>
                </a:rPr>
                <a:t>a</a:t>
              </a:r>
              <a:endPara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ea typeface="宋体" panose="02010600030101010101" pitchFamily="2" charset="-122"/>
                  <a:sym typeface="Symbol" panose="05050102010706020507" pitchFamily="18" charset="2"/>
                </a:rPr>
                <a:t>b</a:t>
              </a:r>
              <a:endPara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5105400" y="2362200"/>
            <a:ext cx="2743200" cy="533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normAutofit/>
          </a:bodyPr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/>
            </a:pPr>
            <a:r>
              <a:rPr kumimoji="1" lang="en-US" altLang="zh-CN" sz="2800" kern="0" dirty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kumimoji="1" lang="en-US" altLang="zh-CN" sz="2800" kern="0" baseline="-25000" dirty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A=C</a:t>
            </a:r>
            <a:r>
              <a:rPr kumimoji="1" lang="en-US" altLang="zh-CN" sz="2800" kern="0" dirty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kumimoji="1" lang="en-US" altLang="zh-CN" sz="2800" i="1" kern="0" dirty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r x s</a:t>
            </a:r>
            <a:r>
              <a:rPr kumimoji="1" lang="en-US" altLang="zh-CN" sz="2800" kern="0" dirty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kumimoji="1" lang="en-US" altLang="zh-CN" sz="2800" kern="0" dirty="0">
              <a:latin typeface="+mn-lt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Summary of Relational Algebra Operators</a:t>
            </a:r>
            <a:endParaRPr lang="en-US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1093788" y="803275"/>
            <a:ext cx="7246937" cy="325438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200">
              <a:ea typeface="MS PGothic" panose="020B0600070205080204" pitchFamily="34" charset="-128"/>
            </a:endParaRP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1093788" y="1179513"/>
            <a:ext cx="7253287" cy="4895850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200">
              <a:ea typeface="MS PGothic" panose="020B0600070205080204" pitchFamily="34" charset="-128"/>
            </a:endParaRPr>
          </a:p>
        </p:txBody>
      </p:sp>
      <p:cxnSp>
        <p:nvCxnSpPr>
          <p:cNvPr id="59397" name="Straight Connector 5"/>
          <p:cNvCxnSpPr>
            <a:cxnSpLocks noChangeShapeType="1"/>
          </p:cNvCxnSpPr>
          <p:nvPr/>
        </p:nvCxnSpPr>
        <p:spPr bwMode="auto">
          <a:xfrm>
            <a:off x="2862263" y="1169988"/>
            <a:ext cx="0" cy="49053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398" name="Straight Connector 2"/>
          <p:cNvCxnSpPr>
            <a:cxnSpLocks noChangeShapeType="1"/>
          </p:cNvCxnSpPr>
          <p:nvPr/>
        </p:nvCxnSpPr>
        <p:spPr bwMode="auto">
          <a:xfrm flipV="1">
            <a:off x="2862263" y="803275"/>
            <a:ext cx="0" cy="32543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399" name="TextBox 6"/>
          <p:cNvSpPr txBox="1">
            <a:spLocks noChangeArrowheads="1"/>
          </p:cNvSpPr>
          <p:nvPr/>
        </p:nvSpPr>
        <p:spPr bwMode="auto">
          <a:xfrm>
            <a:off x="1042988" y="846138"/>
            <a:ext cx="61864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>
                <a:latin typeface="Palatino Linotype" panose="02040502050505030304" pitchFamily="18" charset="0"/>
                <a:ea typeface="MS PGothic" panose="020B0600070205080204" pitchFamily="34" charset="-128"/>
              </a:rPr>
              <a:t>  Symbol (Name)                  Example of Use</a:t>
            </a:r>
            <a:endParaRPr kumimoji="0" lang="en-US" altLang="en-US" sz="1200">
              <a:latin typeface="Palatino Linotype" panose="02040502050505030304" pitchFamily="18" charset="0"/>
              <a:ea typeface="MS PGothic" panose="020B0600070205080204" pitchFamily="34" charset="-128"/>
            </a:endParaRPr>
          </a:p>
        </p:txBody>
      </p:sp>
      <p:sp>
        <p:nvSpPr>
          <p:cNvPr id="59400" name="TextBox 9"/>
          <p:cNvSpPr txBox="1">
            <a:spLocks noChangeArrowheads="1"/>
          </p:cNvSpPr>
          <p:nvPr/>
        </p:nvSpPr>
        <p:spPr bwMode="auto">
          <a:xfrm>
            <a:off x="1023938" y="1219200"/>
            <a:ext cx="6486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>
                <a:latin typeface="Palatino Linotype" panose="02040502050505030304" pitchFamily="18" charset="0"/>
                <a:ea typeface="MS PGothic" panose="020B0600070205080204" pitchFamily="34" charset="-128"/>
              </a:rPr>
              <a:t>  (Selection)	</a:t>
            </a:r>
            <a:r>
              <a:rPr kumimoji="0" lang="en-US" altLang="en-US" sz="1800">
                <a:latin typeface="Palatino Linotype" panose="02040502050505030304" pitchFamily="18" charset="0"/>
                <a:ea typeface="MS PGothic" panose="020B0600070205080204" pitchFamily="34" charset="-128"/>
              </a:rPr>
              <a:t>                </a:t>
            </a:r>
            <a:r>
              <a:rPr kumimoji="0" lang="el-GR" altLang="en-US" sz="180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σ</a:t>
            </a:r>
            <a:r>
              <a:rPr kumimoji="0" lang="en-US" altLang="en-US" sz="180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kumimoji="0" lang="en-US" altLang="en-US" sz="1200" baseline="-25000">
                <a:latin typeface="Palatino Linotype" panose="02040502050505030304" pitchFamily="18" charset="0"/>
                <a:ea typeface="MS PGothic" panose="020B0600070205080204" pitchFamily="34" charset="-128"/>
              </a:rPr>
              <a:t>salary &gt; = 85000</a:t>
            </a:r>
            <a:r>
              <a:rPr kumimoji="0" lang="en-US" altLang="en-US" sz="1200">
                <a:latin typeface="Palatino Linotype" panose="02040502050505030304" pitchFamily="18" charset="0"/>
                <a:ea typeface="MS PGothic" panose="020B0600070205080204" pitchFamily="34" charset="-128"/>
              </a:rPr>
              <a:t> (</a:t>
            </a:r>
            <a:r>
              <a:rPr kumimoji="0" lang="en-US" altLang="en-US" sz="1200" i="1">
                <a:latin typeface="Palatino Linotype" panose="02040502050505030304" pitchFamily="18" charset="0"/>
                <a:ea typeface="MS PGothic" panose="020B0600070205080204" pitchFamily="34" charset="-128"/>
              </a:rPr>
              <a:t>instructor</a:t>
            </a:r>
            <a:r>
              <a:rPr kumimoji="0" lang="en-US" altLang="en-US" sz="1200">
                <a:latin typeface="Palatino Linotype" panose="02040502050505030304" pitchFamily="18" charset="0"/>
                <a:ea typeface="MS PGothic" panose="020B0600070205080204" pitchFamily="34" charset="-128"/>
              </a:rPr>
              <a:t>)</a:t>
            </a:r>
            <a:endParaRPr kumimoji="0" lang="en-US" altLang="en-US" sz="1200">
              <a:latin typeface="Palatino Linotype" panose="02040502050505030304" pitchFamily="18" charset="0"/>
              <a:ea typeface="MS PGothic" panose="020B0600070205080204" pitchFamily="34" charset="-128"/>
            </a:endParaRPr>
          </a:p>
        </p:txBody>
      </p:sp>
      <p:sp>
        <p:nvSpPr>
          <p:cNvPr id="59401" name="TextBox 8"/>
          <p:cNvSpPr txBox="1">
            <a:spLocks noChangeArrowheads="1"/>
          </p:cNvSpPr>
          <p:nvPr/>
        </p:nvSpPr>
        <p:spPr bwMode="auto">
          <a:xfrm>
            <a:off x="1128713" y="1111250"/>
            <a:ext cx="8874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l-GR" altLang="en-US" sz="120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σ</a:t>
            </a:r>
            <a:endParaRPr kumimoji="0" lang="en-US" altLang="en-US" sz="1200"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cxnSp>
        <p:nvCxnSpPr>
          <p:cNvPr id="59402" name="Straight Connector 11"/>
          <p:cNvCxnSpPr>
            <a:cxnSpLocks noChangeShapeType="1"/>
          </p:cNvCxnSpPr>
          <p:nvPr/>
        </p:nvCxnSpPr>
        <p:spPr bwMode="auto">
          <a:xfrm>
            <a:off x="2862263" y="1574800"/>
            <a:ext cx="5478462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403" name="TextBox 12"/>
          <p:cNvSpPr txBox="1">
            <a:spLocks noChangeArrowheads="1"/>
          </p:cNvSpPr>
          <p:nvPr/>
        </p:nvSpPr>
        <p:spPr bwMode="auto">
          <a:xfrm>
            <a:off x="2870200" y="1581150"/>
            <a:ext cx="5478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>
                <a:latin typeface="Palatino Linotype" panose="02040502050505030304" pitchFamily="18" charset="0"/>
                <a:ea typeface="MS PGothic" panose="020B0600070205080204" pitchFamily="34" charset="-128"/>
              </a:rPr>
              <a:t>Return rows of the input relation that satisfy the predicate.</a:t>
            </a:r>
            <a:endParaRPr kumimoji="0" lang="en-US" altLang="en-US" sz="1200">
              <a:latin typeface="Palatino Linotype" panose="02040502050505030304" pitchFamily="18" charset="0"/>
              <a:ea typeface="MS PGothic" panose="020B0600070205080204" pitchFamily="34" charset="-128"/>
            </a:endParaRPr>
          </a:p>
        </p:txBody>
      </p:sp>
      <p:cxnSp>
        <p:nvCxnSpPr>
          <p:cNvPr id="59404" name="Straight Connector 16"/>
          <p:cNvCxnSpPr>
            <a:cxnSpLocks noChangeShapeType="1"/>
          </p:cNvCxnSpPr>
          <p:nvPr/>
        </p:nvCxnSpPr>
        <p:spPr bwMode="auto">
          <a:xfrm>
            <a:off x="1093788" y="1900238"/>
            <a:ext cx="724535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5" name="Straight Connector 18"/>
          <p:cNvCxnSpPr>
            <a:cxnSpLocks noChangeShapeType="1"/>
          </p:cNvCxnSpPr>
          <p:nvPr/>
        </p:nvCxnSpPr>
        <p:spPr bwMode="auto">
          <a:xfrm>
            <a:off x="2870200" y="2335213"/>
            <a:ext cx="5476875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6" name="Straight Connector 19"/>
          <p:cNvCxnSpPr>
            <a:cxnSpLocks noChangeShapeType="1"/>
          </p:cNvCxnSpPr>
          <p:nvPr/>
        </p:nvCxnSpPr>
        <p:spPr bwMode="auto">
          <a:xfrm>
            <a:off x="1101725" y="2795588"/>
            <a:ext cx="724535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407" name="TextBox 20"/>
          <p:cNvSpPr txBox="1">
            <a:spLocks noChangeArrowheads="1"/>
          </p:cNvSpPr>
          <p:nvPr/>
        </p:nvSpPr>
        <p:spPr bwMode="auto">
          <a:xfrm>
            <a:off x="1135063" y="1852613"/>
            <a:ext cx="889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l-GR" altLang="en-US" sz="120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Π</a:t>
            </a:r>
            <a:endParaRPr kumimoji="0" lang="en-US" altLang="en-US" sz="1200"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59408" name="TextBox 21"/>
          <p:cNvSpPr txBox="1">
            <a:spLocks noChangeArrowheads="1"/>
          </p:cNvSpPr>
          <p:nvPr/>
        </p:nvSpPr>
        <p:spPr bwMode="auto">
          <a:xfrm>
            <a:off x="1031875" y="1981200"/>
            <a:ext cx="6484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charset="2"/>
              <a:buNone/>
              <a:defRPr/>
            </a:pPr>
            <a:r>
              <a:rPr kumimoji="0" lang="en-US" altLang="en-US" sz="1200" dirty="0">
                <a:latin typeface="Palatino Linotype" panose="02040502050505030304" pitchFamily="18" charset="0"/>
                <a:ea typeface="MS PGothic" panose="020B0600070205080204" pitchFamily="34" charset="-128"/>
              </a:rPr>
              <a:t>  (Projection)    	</a:t>
            </a:r>
            <a:r>
              <a:rPr kumimoji="0" lang="el-GR" altLang="en-US" sz="12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Π</a:t>
            </a:r>
            <a:r>
              <a:rPr kumimoji="0" lang="en-US" altLang="en-US" sz="1200" i="1" baseline="-25000" dirty="0">
                <a:latin typeface="Palatino Linotype" panose="02040502050505030304" pitchFamily="18" charset="0"/>
                <a:ea typeface="MS PGothic" panose="020B0600070205080204" pitchFamily="34" charset="-128"/>
              </a:rPr>
              <a:t>ID, salary </a:t>
            </a:r>
            <a:r>
              <a:rPr kumimoji="0" lang="en-US" altLang="en-US" sz="1400" dirty="0">
                <a:latin typeface="Palatino Linotype" panose="02040502050505030304" pitchFamily="18" charset="0"/>
                <a:ea typeface="MS PGothic" panose="020B0600070205080204" pitchFamily="34" charset="-128"/>
              </a:rPr>
              <a:t>(</a:t>
            </a:r>
            <a:r>
              <a:rPr kumimoji="0" lang="en-US" altLang="en-US" sz="1400" i="1" dirty="0">
                <a:latin typeface="Palatino Linotype" panose="02040502050505030304" pitchFamily="18" charset="0"/>
                <a:ea typeface="MS PGothic" panose="020B0600070205080204" pitchFamily="34" charset="-128"/>
              </a:rPr>
              <a:t>instructor</a:t>
            </a:r>
            <a:r>
              <a:rPr kumimoji="0" lang="en-US" altLang="en-US" sz="1400" dirty="0">
                <a:latin typeface="Palatino Linotype" panose="02040502050505030304" pitchFamily="18" charset="0"/>
                <a:ea typeface="MS PGothic" panose="020B0600070205080204" pitchFamily="34" charset="-128"/>
              </a:rPr>
              <a:t>)</a:t>
            </a:r>
            <a:endParaRPr kumimoji="0" lang="en-US" altLang="en-US" sz="1050" dirty="0">
              <a:latin typeface="Palatino Linotype" panose="02040502050505030304" pitchFamily="18" charset="0"/>
              <a:ea typeface="MS PGothic" panose="020B0600070205080204" pitchFamily="34" charset="-128"/>
            </a:endParaRPr>
          </a:p>
        </p:txBody>
      </p:sp>
      <p:sp>
        <p:nvSpPr>
          <p:cNvPr id="59409" name="TextBox 22"/>
          <p:cNvSpPr txBox="1">
            <a:spLocks noChangeArrowheads="1"/>
          </p:cNvSpPr>
          <p:nvPr/>
        </p:nvSpPr>
        <p:spPr bwMode="auto">
          <a:xfrm>
            <a:off x="2870200" y="2322513"/>
            <a:ext cx="5476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>
                <a:latin typeface="Palatino Linotype" panose="02040502050505030304" pitchFamily="18" charset="0"/>
                <a:ea typeface="MS PGothic" panose="020B0600070205080204" pitchFamily="34" charset="-128"/>
              </a:rPr>
              <a:t>Output specified attributes from all rows of the input relation.  Remove duplicate tuples from the output.</a:t>
            </a:r>
            <a:endParaRPr kumimoji="0" lang="en-US" altLang="en-US" sz="1200">
              <a:latin typeface="Palatino Linotype" panose="02040502050505030304" pitchFamily="18" charset="0"/>
              <a:ea typeface="MS PGothic" panose="020B0600070205080204" pitchFamily="34" charset="-128"/>
            </a:endParaRPr>
          </a:p>
        </p:txBody>
      </p:sp>
      <p:cxnSp>
        <p:nvCxnSpPr>
          <p:cNvPr id="59410" name="Straight Connector 25"/>
          <p:cNvCxnSpPr>
            <a:cxnSpLocks noChangeShapeType="1"/>
          </p:cNvCxnSpPr>
          <p:nvPr/>
        </p:nvCxnSpPr>
        <p:spPr bwMode="auto">
          <a:xfrm>
            <a:off x="2868613" y="3205163"/>
            <a:ext cx="5478462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11" name="Straight Connector 26"/>
          <p:cNvCxnSpPr>
            <a:cxnSpLocks noChangeShapeType="1"/>
          </p:cNvCxnSpPr>
          <p:nvPr/>
        </p:nvCxnSpPr>
        <p:spPr bwMode="auto">
          <a:xfrm>
            <a:off x="1100138" y="3673475"/>
            <a:ext cx="724535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412" name="TextBox 31"/>
          <p:cNvSpPr txBox="1">
            <a:spLocks noChangeArrowheads="1"/>
          </p:cNvSpPr>
          <p:nvPr/>
        </p:nvSpPr>
        <p:spPr bwMode="auto">
          <a:xfrm>
            <a:off x="1057275" y="2735263"/>
            <a:ext cx="9223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>
                <a:latin typeface="Palatino Linotype" panose="02040502050505030304" pitchFamily="18" charset="0"/>
                <a:ea typeface="MS PGothic" panose="020B0600070205080204" pitchFamily="34" charset="-128"/>
              </a:rPr>
              <a:t> </a:t>
            </a:r>
            <a:r>
              <a:rPr kumimoji="0" lang="en-US" altLang="en-US" sz="1200">
                <a:latin typeface="Lucida Sans Unicode" panose="020B0602030504020204" pitchFamily="34" charset="0"/>
                <a:ea typeface="MS PGothic" panose="020B0600070205080204" pitchFamily="34" charset="-128"/>
              </a:rPr>
              <a:t>x</a:t>
            </a:r>
            <a:endParaRPr kumimoji="0" lang="en-US" altLang="en-US" sz="1200">
              <a:ea typeface="MS PGothic" panose="020B0600070205080204" pitchFamily="34" charset="-128"/>
            </a:endParaRPr>
          </a:p>
        </p:txBody>
      </p:sp>
      <p:sp>
        <p:nvSpPr>
          <p:cNvPr id="59413" name="TextBox 32"/>
          <p:cNvSpPr txBox="1">
            <a:spLocks noChangeArrowheads="1"/>
          </p:cNvSpPr>
          <p:nvPr/>
        </p:nvSpPr>
        <p:spPr bwMode="auto">
          <a:xfrm>
            <a:off x="1036638" y="2908300"/>
            <a:ext cx="64865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>
                <a:latin typeface="Palatino Linotype" panose="02040502050505030304" pitchFamily="18" charset="0"/>
                <a:ea typeface="MS PGothic" panose="020B0600070205080204" pitchFamily="34" charset="-128"/>
              </a:rPr>
              <a:t> (Cartesian Product)	 </a:t>
            </a:r>
            <a:r>
              <a:rPr kumimoji="0" lang="en-US" altLang="en-US" sz="1200" i="1">
                <a:latin typeface="Palatino Linotype" panose="02040502050505030304" pitchFamily="18" charset="0"/>
                <a:ea typeface="MS PGothic" panose="020B0600070205080204" pitchFamily="34" charset="-128"/>
              </a:rPr>
              <a:t>instructor</a:t>
            </a:r>
            <a:r>
              <a:rPr kumimoji="0" lang="en-US" altLang="en-US" sz="1200">
                <a:latin typeface="Palatino Linotype" panose="02040502050505030304" pitchFamily="18" charset="0"/>
                <a:ea typeface="MS PGothic" panose="020B0600070205080204" pitchFamily="34" charset="-128"/>
              </a:rPr>
              <a:t> </a:t>
            </a:r>
            <a:r>
              <a:rPr kumimoji="0" lang="en-US" altLang="en-US" sz="1200">
                <a:latin typeface="Lucida Sans Unicode" panose="020B0602030504020204" pitchFamily="34" charset="0"/>
                <a:ea typeface="MS PGothic" panose="020B0600070205080204" pitchFamily="34" charset="-128"/>
              </a:rPr>
              <a:t>x</a:t>
            </a:r>
            <a:r>
              <a:rPr kumimoji="0" lang="en-US" altLang="en-US" sz="1200" i="1">
                <a:latin typeface="Palatino Linotype" panose="02040502050505030304" pitchFamily="18" charset="0"/>
                <a:ea typeface="MS PGothic" panose="020B0600070205080204" pitchFamily="34" charset="-128"/>
              </a:rPr>
              <a:t>  department</a:t>
            </a:r>
            <a:endParaRPr kumimoji="0" lang="en-US" altLang="en-US" sz="1200" i="1">
              <a:latin typeface="Palatino Linotype" panose="02040502050505030304" pitchFamily="18" charset="0"/>
              <a:ea typeface="MS PGothic" panose="020B0600070205080204" pitchFamily="34" charset="-128"/>
            </a:endParaRPr>
          </a:p>
        </p:txBody>
      </p:sp>
      <p:sp>
        <p:nvSpPr>
          <p:cNvPr id="59414" name="TextBox 34"/>
          <p:cNvSpPr txBox="1">
            <a:spLocks noChangeArrowheads="1"/>
          </p:cNvSpPr>
          <p:nvPr/>
        </p:nvSpPr>
        <p:spPr bwMode="auto">
          <a:xfrm>
            <a:off x="2874963" y="3209925"/>
            <a:ext cx="5476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>
                <a:latin typeface="Palatino Linotype" panose="02040502050505030304" pitchFamily="18" charset="0"/>
                <a:ea typeface="MS PGothic" panose="020B0600070205080204" pitchFamily="34" charset="-128"/>
              </a:rPr>
              <a:t>Output all pairs of rows from the two input relations (regardless of whether or not they have the same values on common attributes)</a:t>
            </a:r>
            <a:endParaRPr kumimoji="0" lang="en-US" altLang="en-US" sz="1200">
              <a:latin typeface="Palatino Linotype" panose="02040502050505030304" pitchFamily="18" charset="0"/>
              <a:ea typeface="MS PGothic" panose="020B0600070205080204" pitchFamily="34" charset="-128"/>
            </a:endParaRPr>
          </a:p>
        </p:txBody>
      </p:sp>
      <p:cxnSp>
        <p:nvCxnSpPr>
          <p:cNvPr id="59415" name="Straight Connector 35"/>
          <p:cNvCxnSpPr>
            <a:cxnSpLocks noChangeShapeType="1"/>
          </p:cNvCxnSpPr>
          <p:nvPr/>
        </p:nvCxnSpPr>
        <p:spPr bwMode="auto">
          <a:xfrm>
            <a:off x="1093788" y="4400550"/>
            <a:ext cx="7259637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16" name="Straight Connector 36"/>
          <p:cNvCxnSpPr>
            <a:cxnSpLocks noChangeShapeType="1"/>
          </p:cNvCxnSpPr>
          <p:nvPr/>
        </p:nvCxnSpPr>
        <p:spPr bwMode="auto">
          <a:xfrm>
            <a:off x="1106488" y="5108575"/>
            <a:ext cx="724535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417" name="TextBox 37"/>
          <p:cNvSpPr txBox="1">
            <a:spLocks noChangeArrowheads="1"/>
          </p:cNvSpPr>
          <p:nvPr/>
        </p:nvSpPr>
        <p:spPr bwMode="auto">
          <a:xfrm>
            <a:off x="1055688" y="3622675"/>
            <a:ext cx="9223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>
                <a:latin typeface="Palatino Linotype" panose="02040502050505030304" pitchFamily="18" charset="0"/>
                <a:ea typeface="MS PGothic" panose="020B0600070205080204" pitchFamily="34" charset="-128"/>
              </a:rPr>
              <a:t> </a:t>
            </a:r>
            <a:r>
              <a:rPr kumimoji="0" lang="en-US" altLang="en-US" sz="1200">
                <a:latin typeface="Lucida Sans Unicode" panose="020B0602030504020204" pitchFamily="34" charset="0"/>
                <a:ea typeface="MS PGothic" panose="020B0600070205080204" pitchFamily="34" charset="-128"/>
              </a:rPr>
              <a:t>∪</a:t>
            </a:r>
            <a:endParaRPr kumimoji="0" lang="en-US" altLang="en-US" sz="1200">
              <a:ea typeface="MS PGothic" panose="020B0600070205080204" pitchFamily="34" charset="-128"/>
            </a:endParaRPr>
          </a:p>
        </p:txBody>
      </p:sp>
      <p:sp>
        <p:nvSpPr>
          <p:cNvPr id="59418" name="TextBox 38"/>
          <p:cNvSpPr txBox="1">
            <a:spLocks noChangeArrowheads="1"/>
          </p:cNvSpPr>
          <p:nvPr/>
        </p:nvSpPr>
        <p:spPr bwMode="auto">
          <a:xfrm>
            <a:off x="1035050" y="3795713"/>
            <a:ext cx="64865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>
                <a:latin typeface="Palatino Linotype" panose="02040502050505030304" pitchFamily="18" charset="0"/>
                <a:ea typeface="MS PGothic" panose="020B0600070205080204" pitchFamily="34" charset="-128"/>
              </a:rPr>
              <a:t> (Union)		 </a:t>
            </a:r>
            <a:r>
              <a:rPr kumimoji="0" lang="el-GR" altLang="en-US" sz="1200" baseline="3000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Π</a:t>
            </a:r>
            <a:r>
              <a:rPr kumimoji="0" lang="en-US" altLang="en-US" sz="120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kumimoji="0" lang="en-US" altLang="en-US" sz="1200" i="1">
                <a:latin typeface="Palatino Linotype" panose="02040502050505030304" pitchFamily="18" charset="0"/>
                <a:ea typeface="MS PGothic" panose="020B0600070205080204" pitchFamily="34" charset="-128"/>
              </a:rPr>
              <a:t>name </a:t>
            </a:r>
            <a:r>
              <a:rPr kumimoji="0" lang="en-US" altLang="en-US" sz="1200" baseline="30000">
                <a:latin typeface="Palatino Linotype" panose="02040502050505030304" pitchFamily="18" charset="0"/>
                <a:ea typeface="MS PGothic" panose="020B0600070205080204" pitchFamily="34" charset="-128"/>
              </a:rPr>
              <a:t>(</a:t>
            </a:r>
            <a:r>
              <a:rPr kumimoji="0" lang="en-US" altLang="en-US" sz="1200" i="1" baseline="30000">
                <a:latin typeface="Palatino Linotype" panose="02040502050505030304" pitchFamily="18" charset="0"/>
                <a:ea typeface="MS PGothic" panose="020B0600070205080204" pitchFamily="34" charset="-128"/>
              </a:rPr>
              <a:t>instructor)  </a:t>
            </a:r>
            <a:r>
              <a:rPr kumimoji="0" lang="en-US" altLang="en-US" sz="1200" baseline="30000">
                <a:latin typeface="Palatino Linotype" panose="02040502050505030304" pitchFamily="18" charset="0"/>
                <a:ea typeface="MS PGothic" panose="020B0600070205080204" pitchFamily="34" charset="-128"/>
              </a:rPr>
              <a:t>∪  </a:t>
            </a:r>
            <a:r>
              <a:rPr kumimoji="0" lang="el-GR" altLang="en-US" sz="1200" baseline="30000">
                <a:latin typeface="Times New Roman" panose="02020603050405020304" pitchFamily="18" charset="0"/>
                <a:ea typeface="MS PGothic" panose="020B0600070205080204" pitchFamily="34" charset="-128"/>
              </a:rPr>
              <a:t>Π</a:t>
            </a:r>
            <a:r>
              <a:rPr kumimoji="0" lang="en-US" altLang="en-US" sz="1200" baseline="30000">
                <a:latin typeface="Times New Roman" panose="02020603050405020304" pitchFamily="18" charset="0"/>
                <a:ea typeface="MS PGothic" panose="020B0600070205080204" pitchFamily="34" charset="-128"/>
              </a:rPr>
              <a:t> </a:t>
            </a:r>
            <a:r>
              <a:rPr kumimoji="0" lang="en-US" altLang="en-US" sz="1200" i="1">
                <a:latin typeface="Palatino Linotype" panose="02040502050505030304" pitchFamily="18" charset="0"/>
                <a:ea typeface="MS PGothic" panose="020B0600070205080204" pitchFamily="34" charset="-128"/>
              </a:rPr>
              <a:t>name </a:t>
            </a:r>
            <a:r>
              <a:rPr kumimoji="0" lang="en-US" altLang="en-US" sz="1200" baseline="30000">
                <a:latin typeface="Palatino Linotype" panose="02040502050505030304" pitchFamily="18" charset="0"/>
                <a:ea typeface="MS PGothic" panose="020B0600070205080204" pitchFamily="34" charset="-128"/>
              </a:rPr>
              <a:t>(</a:t>
            </a:r>
            <a:r>
              <a:rPr kumimoji="0" lang="en-US" altLang="en-US" sz="1200" i="1" baseline="30000">
                <a:latin typeface="Palatino Linotype" panose="02040502050505030304" pitchFamily="18" charset="0"/>
                <a:ea typeface="MS PGothic" panose="020B0600070205080204" pitchFamily="34" charset="-128"/>
              </a:rPr>
              <a:t>student)</a:t>
            </a:r>
            <a:endParaRPr kumimoji="0" lang="en-US" altLang="en-US" sz="1200" i="1">
              <a:latin typeface="Palatino Linotype" panose="02040502050505030304" pitchFamily="18" charset="0"/>
              <a:ea typeface="MS PGothic" panose="020B0600070205080204" pitchFamily="34" charset="-128"/>
            </a:endParaRPr>
          </a:p>
        </p:txBody>
      </p:sp>
      <p:sp>
        <p:nvSpPr>
          <p:cNvPr id="59419" name="TextBox 39"/>
          <p:cNvSpPr txBox="1">
            <a:spLocks noChangeArrowheads="1"/>
          </p:cNvSpPr>
          <p:nvPr/>
        </p:nvSpPr>
        <p:spPr bwMode="auto">
          <a:xfrm>
            <a:off x="2867025" y="4089400"/>
            <a:ext cx="5575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>
                <a:latin typeface="Palatino Linotype" panose="02040502050505030304" pitchFamily="18" charset="0"/>
                <a:ea typeface="MS PGothic" panose="020B0600070205080204" pitchFamily="34" charset="-128"/>
              </a:rPr>
              <a:t>Output the union of tuples from the </a:t>
            </a:r>
            <a:r>
              <a:rPr kumimoji="0" lang="en-US" altLang="en-US" sz="1200" i="1">
                <a:latin typeface="Palatino Linotype" panose="02040502050505030304" pitchFamily="18" charset="0"/>
                <a:ea typeface="MS PGothic" panose="020B0600070205080204" pitchFamily="34" charset="-128"/>
              </a:rPr>
              <a:t>two </a:t>
            </a:r>
            <a:r>
              <a:rPr kumimoji="0" lang="en-US" altLang="en-US" sz="1200">
                <a:latin typeface="Palatino Linotype" panose="02040502050505030304" pitchFamily="18" charset="0"/>
                <a:ea typeface="MS PGothic" panose="020B0600070205080204" pitchFamily="34" charset="-128"/>
              </a:rPr>
              <a:t>input relations.</a:t>
            </a:r>
            <a:endParaRPr kumimoji="0" lang="en-US" altLang="en-US" sz="1200">
              <a:latin typeface="Palatino Linotype" panose="02040502050505030304" pitchFamily="18" charset="0"/>
              <a:ea typeface="MS PGothic" panose="020B0600070205080204" pitchFamily="34" charset="-128"/>
            </a:endParaRPr>
          </a:p>
        </p:txBody>
      </p:sp>
      <p:cxnSp>
        <p:nvCxnSpPr>
          <p:cNvPr id="59420" name="Straight Connector 42"/>
          <p:cNvCxnSpPr>
            <a:cxnSpLocks noChangeShapeType="1"/>
          </p:cNvCxnSpPr>
          <p:nvPr/>
        </p:nvCxnSpPr>
        <p:spPr bwMode="auto">
          <a:xfrm>
            <a:off x="2874963" y="4056063"/>
            <a:ext cx="5476875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421" name="TextBox 24"/>
          <p:cNvSpPr txBox="1">
            <a:spLocks noChangeArrowheads="1"/>
          </p:cNvSpPr>
          <p:nvPr/>
        </p:nvSpPr>
        <p:spPr bwMode="auto">
          <a:xfrm>
            <a:off x="1038225" y="5259388"/>
            <a:ext cx="64865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>
                <a:latin typeface="Palatino Linotype" panose="02040502050505030304" pitchFamily="18" charset="0"/>
                <a:ea typeface="MS PGothic" panose="020B0600070205080204" pitchFamily="34" charset="-128"/>
              </a:rPr>
              <a:t> (Natural Join)	 </a:t>
            </a:r>
            <a:r>
              <a:rPr kumimoji="0" lang="en-US" altLang="en-US" sz="1200" i="1">
                <a:latin typeface="Palatino Linotype" panose="02040502050505030304" pitchFamily="18" charset="0"/>
                <a:ea typeface="MS PGothic" panose="020B0600070205080204" pitchFamily="34" charset="-128"/>
              </a:rPr>
              <a:t>instructor</a:t>
            </a:r>
            <a:r>
              <a:rPr kumimoji="0" lang="en-US" altLang="en-US" sz="1200">
                <a:latin typeface="Palatino Linotype" panose="02040502050505030304" pitchFamily="18" charset="0"/>
                <a:ea typeface="MS PGothic" panose="020B0600070205080204" pitchFamily="34" charset="-128"/>
              </a:rPr>
              <a:t> </a:t>
            </a:r>
            <a:r>
              <a:rPr kumimoji="0" lang="en-US" altLang="en-US" sz="1200">
                <a:latin typeface="Lucida Sans Unicode" panose="020B0602030504020204" pitchFamily="34" charset="0"/>
                <a:ea typeface="MS PGothic" panose="020B0600070205080204" pitchFamily="34" charset="-128"/>
              </a:rPr>
              <a:t>⋈</a:t>
            </a:r>
            <a:r>
              <a:rPr kumimoji="0" lang="en-US" altLang="en-US" sz="1200" i="1">
                <a:latin typeface="Palatino Linotype" panose="02040502050505030304" pitchFamily="18" charset="0"/>
                <a:ea typeface="MS PGothic" panose="020B0600070205080204" pitchFamily="34" charset="-128"/>
              </a:rPr>
              <a:t>  department</a:t>
            </a:r>
            <a:endParaRPr kumimoji="0" lang="en-US" altLang="en-US" sz="1200" i="1">
              <a:latin typeface="Palatino Linotype" panose="02040502050505030304" pitchFamily="18" charset="0"/>
              <a:ea typeface="MS PGothic" panose="020B0600070205080204" pitchFamily="34" charset="-128"/>
            </a:endParaRPr>
          </a:p>
        </p:txBody>
      </p:sp>
      <p:sp>
        <p:nvSpPr>
          <p:cNvPr id="59422" name="TextBox 27"/>
          <p:cNvSpPr txBox="1">
            <a:spLocks noChangeArrowheads="1"/>
          </p:cNvSpPr>
          <p:nvPr/>
        </p:nvSpPr>
        <p:spPr bwMode="auto">
          <a:xfrm>
            <a:off x="2868613" y="5559425"/>
            <a:ext cx="557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>
                <a:latin typeface="Palatino Linotype" panose="02040502050505030304" pitchFamily="18" charset="0"/>
                <a:ea typeface="MS PGothic" panose="020B0600070205080204" pitchFamily="34" charset="-128"/>
              </a:rPr>
              <a:t>Output pairs of rows from the two input relations that have the same value on all attributes that have the same name.</a:t>
            </a:r>
            <a:endParaRPr kumimoji="0" lang="en-US" altLang="en-US" sz="1200">
              <a:latin typeface="Palatino Linotype" panose="02040502050505030304" pitchFamily="18" charset="0"/>
              <a:ea typeface="MS PGothic" panose="020B0600070205080204" pitchFamily="34" charset="-128"/>
            </a:endParaRPr>
          </a:p>
        </p:txBody>
      </p:sp>
      <p:sp>
        <p:nvSpPr>
          <p:cNvPr id="59423" name="TextBox 30"/>
          <p:cNvSpPr txBox="1">
            <a:spLocks noChangeArrowheads="1"/>
          </p:cNvSpPr>
          <p:nvPr/>
        </p:nvSpPr>
        <p:spPr bwMode="auto">
          <a:xfrm>
            <a:off x="1049338" y="5078413"/>
            <a:ext cx="9239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>
                <a:latin typeface="Palatino Linotype" panose="02040502050505030304" pitchFamily="18" charset="0"/>
                <a:ea typeface="MS PGothic" panose="020B0600070205080204" pitchFamily="34" charset="-128"/>
              </a:rPr>
              <a:t> </a:t>
            </a:r>
            <a:r>
              <a:rPr kumimoji="0" lang="en-US" altLang="en-US" sz="1200">
                <a:latin typeface="Lucida Sans Unicode" panose="020B0602030504020204" pitchFamily="34" charset="0"/>
                <a:ea typeface="MS PGothic" panose="020B0600070205080204" pitchFamily="34" charset="-128"/>
              </a:rPr>
              <a:t>⋈</a:t>
            </a:r>
            <a:endParaRPr kumimoji="0" lang="en-US" altLang="en-US" sz="1200">
              <a:ea typeface="MS PGothic" panose="020B0600070205080204" pitchFamily="34" charset="-128"/>
            </a:endParaRPr>
          </a:p>
        </p:txBody>
      </p:sp>
      <p:sp>
        <p:nvSpPr>
          <p:cNvPr id="59424" name="TextBox 37"/>
          <p:cNvSpPr txBox="1">
            <a:spLocks noChangeArrowheads="1"/>
          </p:cNvSpPr>
          <p:nvPr/>
        </p:nvSpPr>
        <p:spPr bwMode="auto">
          <a:xfrm>
            <a:off x="1046163" y="4348163"/>
            <a:ext cx="9223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>
                <a:latin typeface="Palatino Linotype" panose="02040502050505030304" pitchFamily="18" charset="0"/>
                <a:ea typeface="MS PGothic" panose="020B0600070205080204" pitchFamily="34" charset="-128"/>
              </a:rPr>
              <a:t> </a:t>
            </a:r>
            <a:r>
              <a:rPr kumimoji="0" lang="en-US" altLang="en-US" sz="1200">
                <a:latin typeface="Lucida Sans Unicode" panose="020B0602030504020204" pitchFamily="34" charset="0"/>
                <a:ea typeface="MS PGothic" panose="020B0600070205080204" pitchFamily="34" charset="-128"/>
              </a:rPr>
              <a:t>-</a:t>
            </a:r>
            <a:endParaRPr kumimoji="0" lang="en-US" altLang="en-US" sz="1200">
              <a:ea typeface="MS PGothic" panose="020B0600070205080204" pitchFamily="34" charset="-128"/>
            </a:endParaRPr>
          </a:p>
        </p:txBody>
      </p:sp>
      <p:sp>
        <p:nvSpPr>
          <p:cNvPr id="59425" name="TextBox 38"/>
          <p:cNvSpPr txBox="1">
            <a:spLocks noChangeArrowheads="1"/>
          </p:cNvSpPr>
          <p:nvPr/>
        </p:nvSpPr>
        <p:spPr bwMode="auto">
          <a:xfrm>
            <a:off x="1025525" y="4521200"/>
            <a:ext cx="6486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>
                <a:latin typeface="Palatino Linotype" panose="02040502050505030304" pitchFamily="18" charset="0"/>
                <a:ea typeface="MS PGothic" panose="020B0600070205080204" pitchFamily="34" charset="-128"/>
              </a:rPr>
              <a:t> (Set Difference)	 </a:t>
            </a:r>
            <a:r>
              <a:rPr kumimoji="0" lang="el-GR" altLang="en-US" sz="1200" baseline="3000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Π</a:t>
            </a:r>
            <a:r>
              <a:rPr kumimoji="0" lang="en-US" altLang="en-US" sz="120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kumimoji="0" lang="en-US" altLang="en-US" sz="1200" i="1">
                <a:latin typeface="Palatino Linotype" panose="02040502050505030304" pitchFamily="18" charset="0"/>
                <a:ea typeface="MS PGothic" panose="020B0600070205080204" pitchFamily="34" charset="-128"/>
              </a:rPr>
              <a:t>name </a:t>
            </a:r>
            <a:r>
              <a:rPr kumimoji="0" lang="en-US" altLang="en-US" sz="1200" baseline="30000">
                <a:latin typeface="Palatino Linotype" panose="02040502050505030304" pitchFamily="18" charset="0"/>
                <a:ea typeface="MS PGothic" panose="020B0600070205080204" pitchFamily="34" charset="-128"/>
              </a:rPr>
              <a:t>(</a:t>
            </a:r>
            <a:r>
              <a:rPr kumimoji="0" lang="en-US" altLang="en-US" sz="1200" i="1" baseline="30000">
                <a:latin typeface="Palatino Linotype" panose="02040502050505030304" pitchFamily="18" charset="0"/>
                <a:ea typeface="MS PGothic" panose="020B0600070205080204" pitchFamily="34" charset="-128"/>
              </a:rPr>
              <a:t>instructor) </a:t>
            </a:r>
            <a:r>
              <a:rPr kumimoji="0" lang="en-US" altLang="en-US" sz="1200">
                <a:latin typeface="Lucida Sans Unicode" panose="020B0602030504020204" pitchFamily="34" charset="0"/>
                <a:ea typeface="MS PGothic" panose="020B0600070205080204" pitchFamily="34" charset="-128"/>
              </a:rPr>
              <a:t> </a:t>
            </a:r>
            <a:r>
              <a:rPr kumimoji="0" lang="en-US" altLang="en-US" sz="1200" baseline="30000">
                <a:latin typeface="Palatino Linotype" panose="02040502050505030304" pitchFamily="18" charset="0"/>
                <a:ea typeface="MS PGothic" panose="020B0600070205080204" pitchFamily="34" charset="-128"/>
              </a:rPr>
              <a:t>--  </a:t>
            </a:r>
            <a:r>
              <a:rPr kumimoji="0" lang="el-GR" altLang="en-US" sz="1200" baseline="30000">
                <a:latin typeface="Times New Roman" panose="02020603050405020304" pitchFamily="18" charset="0"/>
                <a:ea typeface="MS PGothic" panose="020B0600070205080204" pitchFamily="34" charset="-128"/>
              </a:rPr>
              <a:t>Π</a:t>
            </a:r>
            <a:r>
              <a:rPr kumimoji="0" lang="en-US" altLang="en-US" sz="1200" baseline="30000">
                <a:latin typeface="Times New Roman" panose="02020603050405020304" pitchFamily="18" charset="0"/>
                <a:ea typeface="MS PGothic" panose="020B0600070205080204" pitchFamily="34" charset="-128"/>
              </a:rPr>
              <a:t> </a:t>
            </a:r>
            <a:r>
              <a:rPr kumimoji="0" lang="en-US" altLang="en-US" sz="1200" i="1">
                <a:latin typeface="Palatino Linotype" panose="02040502050505030304" pitchFamily="18" charset="0"/>
                <a:ea typeface="MS PGothic" panose="020B0600070205080204" pitchFamily="34" charset="-128"/>
              </a:rPr>
              <a:t>name </a:t>
            </a:r>
            <a:r>
              <a:rPr kumimoji="0" lang="en-US" altLang="en-US" sz="1200" baseline="30000">
                <a:latin typeface="Palatino Linotype" panose="02040502050505030304" pitchFamily="18" charset="0"/>
                <a:ea typeface="MS PGothic" panose="020B0600070205080204" pitchFamily="34" charset="-128"/>
              </a:rPr>
              <a:t>(</a:t>
            </a:r>
            <a:r>
              <a:rPr kumimoji="0" lang="en-US" altLang="en-US" sz="1200" i="1" baseline="30000">
                <a:latin typeface="Palatino Linotype" panose="02040502050505030304" pitchFamily="18" charset="0"/>
                <a:ea typeface="MS PGothic" panose="020B0600070205080204" pitchFamily="34" charset="-128"/>
              </a:rPr>
              <a:t>student)</a:t>
            </a:r>
            <a:endParaRPr kumimoji="0" lang="en-US" altLang="en-US" sz="1200" i="1">
              <a:latin typeface="Palatino Linotype" panose="02040502050505030304" pitchFamily="18" charset="0"/>
              <a:ea typeface="MS PGothic" panose="020B0600070205080204" pitchFamily="34" charset="-128"/>
            </a:endParaRPr>
          </a:p>
        </p:txBody>
      </p:sp>
      <p:sp>
        <p:nvSpPr>
          <p:cNvPr id="59426" name="TextBox 39"/>
          <p:cNvSpPr txBox="1">
            <a:spLocks noChangeArrowheads="1"/>
          </p:cNvSpPr>
          <p:nvPr/>
        </p:nvSpPr>
        <p:spPr bwMode="auto">
          <a:xfrm>
            <a:off x="2873375" y="4805363"/>
            <a:ext cx="5575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>
                <a:latin typeface="Palatino Linotype" panose="02040502050505030304" pitchFamily="18" charset="0"/>
                <a:ea typeface="MS PGothic" panose="020B0600070205080204" pitchFamily="34" charset="-128"/>
              </a:rPr>
              <a:t>Output the set difference of tuples from the two input relations. </a:t>
            </a:r>
            <a:endParaRPr kumimoji="0" lang="en-US" altLang="en-US" sz="1200">
              <a:latin typeface="Palatino Linotype" panose="02040502050505030304" pitchFamily="18" charset="0"/>
              <a:ea typeface="MS PGothic" panose="020B0600070205080204" pitchFamily="34" charset="-128"/>
            </a:endParaRPr>
          </a:p>
        </p:txBody>
      </p:sp>
      <p:cxnSp>
        <p:nvCxnSpPr>
          <p:cNvPr id="59427" name="Straight Connector 42"/>
          <p:cNvCxnSpPr>
            <a:cxnSpLocks noChangeShapeType="1"/>
          </p:cNvCxnSpPr>
          <p:nvPr/>
        </p:nvCxnSpPr>
        <p:spPr bwMode="auto">
          <a:xfrm>
            <a:off x="2873375" y="4764088"/>
            <a:ext cx="5476875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28" name="Straight Connector 35"/>
          <p:cNvCxnSpPr>
            <a:cxnSpLocks noChangeShapeType="1"/>
          </p:cNvCxnSpPr>
          <p:nvPr/>
        </p:nvCxnSpPr>
        <p:spPr bwMode="auto">
          <a:xfrm>
            <a:off x="2854325" y="5527675"/>
            <a:ext cx="5497513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17475"/>
            <a:ext cx="8616950" cy="949325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US" altLang="zh-CN" dirty="0">
                <a:ea typeface="宋体" panose="02010600030101010101" pitchFamily="2" charset="-122"/>
              </a:rPr>
              <a:t>Exercise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Banking 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2590800"/>
            <a:ext cx="8610600" cy="3733800"/>
          </a:xfrm>
        </p:spPr>
        <p:txBody>
          <a:bodyPr>
            <a:normAutofit lnSpcReduction="10000"/>
          </a:bodyPr>
          <a:lstStyle/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zh-CN" sz="2200" i="1">
                <a:ea typeface="宋体" panose="02010600030101010101" pitchFamily="2" charset="-122"/>
              </a:rPr>
              <a:t>branch (branch_name, branch_city, assets)</a:t>
            </a:r>
            <a:br>
              <a:rPr lang="en-US" altLang="zh-CN" sz="2200" i="1">
                <a:ea typeface="宋体" panose="02010600030101010101" pitchFamily="2" charset="-122"/>
              </a:rPr>
            </a:br>
            <a:endParaRPr lang="en-US" altLang="zh-CN" sz="2200" i="1"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zh-CN" sz="2200" i="1">
                <a:ea typeface="宋体" panose="02010600030101010101" pitchFamily="2" charset="-122"/>
              </a:rPr>
              <a:t>customer (customer_name, customer_street, customer_city)</a:t>
            </a:r>
            <a:endParaRPr lang="en-US" altLang="zh-CN" sz="2200" i="1"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  <a:buFont typeface="Monotype Sorts" charset="2"/>
              <a:buNone/>
            </a:pPr>
            <a:endParaRPr lang="en-US" altLang="zh-CN" sz="2200" i="1"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zh-CN" sz="2200" i="1">
                <a:ea typeface="宋体" panose="02010600030101010101" pitchFamily="2" charset="-122"/>
              </a:rPr>
              <a:t>account (account_number, branch_name, balance)</a:t>
            </a:r>
            <a:endParaRPr lang="en-US" altLang="zh-CN" sz="2200" i="1"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  <a:buFont typeface="Monotype Sorts" charset="2"/>
              <a:buNone/>
            </a:pPr>
            <a:endParaRPr lang="en-US" altLang="zh-CN" sz="2200" i="1"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zh-CN" sz="2200" i="1">
                <a:ea typeface="宋体" panose="02010600030101010101" pitchFamily="2" charset="-122"/>
              </a:rPr>
              <a:t>loan (loan_number, branch_name, amount)</a:t>
            </a:r>
            <a:endParaRPr lang="en-US" altLang="zh-CN" sz="2200" i="1"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  <a:buFont typeface="Monotype Sorts" charset="2"/>
              <a:buNone/>
            </a:pPr>
            <a:endParaRPr lang="en-US" altLang="zh-CN" sz="2200" i="1"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zh-CN" sz="2200" i="1">
                <a:ea typeface="宋体" panose="02010600030101010101" pitchFamily="2" charset="-122"/>
              </a:rPr>
              <a:t>depositor (customer_name, account_number)</a:t>
            </a:r>
            <a:endParaRPr lang="en-US" altLang="zh-CN" sz="2200" i="1"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  <a:buFont typeface="Monotype Sorts" charset="2"/>
              <a:buNone/>
            </a:pPr>
            <a:endParaRPr lang="en-US" altLang="zh-CN" sz="2200" i="1"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zh-CN" sz="2200" i="1">
                <a:ea typeface="宋体" panose="02010600030101010101" pitchFamily="2" charset="-122"/>
              </a:rPr>
              <a:t>borrower</a:t>
            </a:r>
            <a:r>
              <a:rPr lang="en-US" altLang="zh-CN" sz="2200" b="1" i="1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200" i="1">
                <a:ea typeface="宋体" panose="02010600030101010101" pitchFamily="2" charset="-122"/>
              </a:rPr>
              <a:t>(customer_name, loan_number)</a:t>
            </a:r>
            <a:endParaRPr lang="en-US" altLang="zh-CN" sz="2200" i="1">
              <a:ea typeface="宋体" panose="02010600030101010101" pitchFamily="2" charset="-122"/>
            </a:endParaRPr>
          </a:p>
        </p:txBody>
      </p:sp>
      <p:pic>
        <p:nvPicPr>
          <p:cNvPr id="61444" name="Picture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0"/>
            <a:ext cx="520065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5" name="矩形 1"/>
          <p:cNvSpPr>
            <a:spLocks noChangeArrowheads="1"/>
          </p:cNvSpPr>
          <p:nvPr/>
        </p:nvSpPr>
        <p:spPr bwMode="auto">
          <a:xfrm>
            <a:off x="877888" y="1044575"/>
            <a:ext cx="2282825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E-book P54</a:t>
            </a:r>
            <a:endParaRPr kumimoji="0"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C-book P30  </a:t>
            </a:r>
            <a:endParaRPr kumimoji="0"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Figure 2-15</a:t>
            </a:r>
            <a:endParaRPr kumimoji="0"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 bwMode="auto">
          <a:xfrm>
            <a:off x="1676400" y="2590800"/>
            <a:ext cx="5410200" cy="3676650"/>
            <a:chOff x="1676400" y="2590800"/>
            <a:chExt cx="5410200" cy="3676650"/>
          </a:xfrm>
        </p:grpSpPr>
        <p:pic>
          <p:nvPicPr>
            <p:cNvPr id="62471" name="Picture 3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6" t="9653" r="426" b="10504"/>
            <a:stretch>
              <a:fillRect/>
            </a:stretch>
          </p:blipFill>
          <p:spPr bwMode="auto">
            <a:xfrm>
              <a:off x="1676400" y="2590800"/>
              <a:ext cx="5410200" cy="3267075"/>
            </a:xfrm>
            <a:prstGeom prst="rect">
              <a:avLst/>
            </a:prstGeom>
            <a:noFill/>
            <a:ln w="38100" cmpd="dbl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472" name="矩形 7"/>
            <p:cNvSpPr>
              <a:spLocks noChangeArrowheads="1"/>
            </p:cNvSpPr>
            <p:nvPr/>
          </p:nvSpPr>
          <p:spPr bwMode="auto">
            <a:xfrm>
              <a:off x="4191000" y="5867400"/>
              <a:ext cx="6699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i="1">
                  <a:ea typeface="宋体" panose="02010600030101010101" pitchFamily="2" charset="-122"/>
                  <a:sym typeface="Symbol" panose="05050102010706020507" pitchFamily="18" charset="2"/>
                </a:rPr>
                <a:t>loan</a:t>
              </a:r>
              <a:endParaRPr kumimoji="0" lang="zh-CN" altLang="en-US" sz="2000" i="1">
                <a:ea typeface="宋体" panose="02010600030101010101" pitchFamily="2" charset="-122"/>
              </a:endParaRPr>
            </a:p>
          </p:txBody>
        </p:sp>
      </p:grp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Example Queries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246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7772400" cy="114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Find the loan number for each loan of an amount greater than $950                  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01382" name="Text Box 6"/>
          <p:cNvSpPr txBox="1">
            <a:spLocks noChangeArrowheads="1"/>
          </p:cNvSpPr>
          <p:nvPr/>
        </p:nvSpPr>
        <p:spPr bwMode="auto">
          <a:xfrm>
            <a:off x="2114550" y="1981200"/>
            <a:ext cx="4271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buFont typeface="Monotype Sorts" charset="2"/>
              <a:buNone/>
            </a:pPr>
            <a:r>
              <a:rPr lang="zh-CN" altLang="en-US" sz="2400">
                <a:ea typeface="宋体" panose="02010600030101010101" pitchFamily="2" charset="-122"/>
                <a:sym typeface="Symbol" panose="05050102010706020507" pitchFamily="18" charset="2"/>
              </a:rPr>
              <a:t></a:t>
            </a:r>
            <a:r>
              <a:rPr lang="en-US" altLang="zh-CN" sz="2400" i="1" baseline="-25000">
                <a:ea typeface="宋体" panose="02010600030101010101" pitchFamily="2" charset="-122"/>
                <a:sym typeface="Symbol" panose="05050102010706020507" pitchFamily="18" charset="2"/>
              </a:rPr>
              <a:t>loan_number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(</a:t>
            </a:r>
            <a:r>
              <a:rPr lang="en-US" altLang="zh-CN" sz="2400" i="1" baseline="-25000">
                <a:ea typeface="宋体" panose="02010600030101010101" pitchFamily="2" charset="-122"/>
                <a:sym typeface="Symbol" panose="05050102010706020507" pitchFamily="18" charset="2"/>
              </a:rPr>
              <a:t>amount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baseline="-25000">
                <a:ea typeface="宋体" panose="02010600030101010101" pitchFamily="2" charset="-122"/>
                <a:sym typeface="Symbol" panose="05050102010706020507" pitchFamily="18" charset="2"/>
              </a:rPr>
              <a:t>&gt; 950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(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loan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))</a:t>
            </a:r>
            <a:endParaRPr kumimoji="0" lang="zh-CN" altLang="en-US" sz="2400"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905000" y="3505200"/>
            <a:ext cx="1524000" cy="1931988"/>
          </a:xfrm>
          <a:prstGeom prst="rect">
            <a:avLst/>
          </a:prstGeom>
          <a:noFill/>
          <a:ln w="3175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6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2" grpId="0" autoUpdateAnimBg="0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Relation Schema and Instance</a:t>
            </a: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>
                <a:ea typeface="宋体" panose="02010600030101010101" pitchFamily="2" charset="-122"/>
              </a:rPr>
              <a:t>Relation Schema</a:t>
            </a:r>
            <a:endParaRPr lang="en-US" altLang="zh-CN" sz="2000">
              <a:ea typeface="宋体" panose="02010600030101010101" pitchFamily="2" charset="-122"/>
            </a:endParaRPr>
          </a:p>
          <a:p>
            <a:pPr algn="ctr">
              <a:buFont typeface="Monotype Sorts" charset="2"/>
              <a:buNone/>
            </a:pPr>
            <a:r>
              <a:rPr lang="en-US" altLang="zh-CN" sz="1600" b="1" i="1">
                <a:solidFill>
                  <a:srgbClr val="002060"/>
                </a:solidFill>
                <a:ea typeface="宋体" panose="02010600030101010101" pitchFamily="2" charset="-122"/>
              </a:rPr>
              <a:t>section(course_id, sec_id, semester, year, building, room_number, time_slot_id)</a:t>
            </a:r>
            <a:endParaRPr lang="en-US" altLang="zh-CN" sz="1600" b="1" i="1">
              <a:solidFill>
                <a:srgbClr val="002060"/>
              </a:solidFill>
              <a:ea typeface="宋体" panose="02010600030101010101" pitchFamily="2" charset="-122"/>
            </a:endParaRPr>
          </a:p>
          <a:p>
            <a:endParaRPr lang="en-US" altLang="zh-CN" sz="2000">
              <a:ea typeface="宋体" panose="02010600030101010101" pitchFamily="2" charset="-122"/>
            </a:endParaRPr>
          </a:p>
          <a:p>
            <a:r>
              <a:rPr lang="en-US" altLang="zh-CN" sz="2000">
                <a:ea typeface="宋体" panose="02010600030101010101" pitchFamily="2" charset="-122"/>
              </a:rPr>
              <a:t>Relation Instance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pic>
        <p:nvPicPr>
          <p:cNvPr id="12292" name="Picture 3" descr="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25" y="2667000"/>
            <a:ext cx="6176963" cy="350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444625" y="2667000"/>
            <a:ext cx="6176963" cy="30480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600">
              <a:ea typeface="宋体" panose="02010600030101010101" pitchFamily="2" charset="-122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7762875" y="2663825"/>
            <a:ext cx="9699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 b="1">
                <a:solidFill>
                  <a:srgbClr val="FF0000"/>
                </a:solidFill>
                <a:ea typeface="宋体" panose="02010600030101010101" pitchFamily="2" charset="-122"/>
              </a:rPr>
              <a:t>Schema</a:t>
            </a:r>
            <a:endParaRPr kumimoji="0" lang="zh-CN" altLang="en-US" sz="16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44625" y="4191000"/>
            <a:ext cx="6176963" cy="304800"/>
          </a:xfrm>
          <a:prstGeom prst="rect">
            <a:avLst/>
          </a:prstGeom>
          <a:noFill/>
          <a:ln w="28575" algn="ctr">
            <a:solidFill>
              <a:srgbClr val="008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600">
              <a:ea typeface="宋体" panose="02010600030101010101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7762875" y="4191000"/>
            <a:ext cx="1016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 b="1">
                <a:solidFill>
                  <a:srgbClr val="008000"/>
                </a:solidFill>
                <a:ea typeface="宋体" panose="02010600030101010101" pitchFamily="2" charset="-122"/>
              </a:rPr>
              <a:t>Instance</a:t>
            </a:r>
            <a:endParaRPr kumimoji="0" lang="zh-CN" altLang="en-US" sz="1600" b="1">
              <a:solidFill>
                <a:srgbClr val="008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5" grpId="0" animBg="1"/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Example Queries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8153400" cy="990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Find the names of all customers who have a loan, an account, or both, from the bank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01384" name="Text Box 8"/>
          <p:cNvSpPr txBox="1">
            <a:spLocks noChangeArrowheads="1"/>
          </p:cNvSpPr>
          <p:nvPr/>
        </p:nvSpPr>
        <p:spPr bwMode="auto">
          <a:xfrm>
            <a:off x="762000" y="2057400"/>
            <a:ext cx="7566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lvl="1" algn="ctr">
              <a:buClr>
                <a:srgbClr val="CC6600"/>
              </a:buClr>
              <a:buSzPct val="105000"/>
              <a:buFont typeface="Monotype Sorts" charset="2"/>
              <a:buNone/>
            </a:pPr>
            <a:r>
              <a:rPr lang="zh-CN" altLang="en-US">
                <a:ea typeface="宋体" panose="02010600030101010101" pitchFamily="2" charset="-122"/>
                <a:sym typeface="Symbol" panose="05050102010706020507" pitchFamily="18" charset="2"/>
              </a:rPr>
              <a:t></a:t>
            </a:r>
            <a:r>
              <a:rPr lang="en-US" altLang="zh-CN" i="1" baseline="-25000">
                <a:ea typeface="宋体" panose="02010600030101010101" pitchFamily="2" charset="-122"/>
                <a:sym typeface="Symbol" panose="05050102010706020507" pitchFamily="18" charset="2"/>
              </a:rPr>
              <a:t>customer_name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(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borrower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)  </a:t>
            </a:r>
            <a:r>
              <a:rPr lang="en-US" altLang="zh-CN" i="1" baseline="-25000">
                <a:ea typeface="宋体" panose="02010600030101010101" pitchFamily="2" charset="-122"/>
                <a:sym typeface="Symbol" panose="05050102010706020507" pitchFamily="18" charset="2"/>
              </a:rPr>
              <a:t>customer_name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(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depositor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kumimoji="0" lang="zh-CN" altLang="en-US">
              <a:ea typeface="宋体" panose="02010600030101010101" pitchFamily="2" charset="-122"/>
            </a:endParaRPr>
          </a:p>
        </p:txBody>
      </p:sp>
      <p:grpSp>
        <p:nvGrpSpPr>
          <p:cNvPr id="2" name="组合 14"/>
          <p:cNvGrpSpPr/>
          <p:nvPr/>
        </p:nvGrpSpPr>
        <p:grpSpPr bwMode="auto">
          <a:xfrm>
            <a:off x="762000" y="2971800"/>
            <a:ext cx="7788275" cy="3143250"/>
            <a:chOff x="762000" y="2971800"/>
            <a:chExt cx="7787951" cy="3143310"/>
          </a:xfrm>
        </p:grpSpPr>
        <p:pic>
          <p:nvPicPr>
            <p:cNvPr id="63497" name="Picture 3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23" t="1021" r="6122" b="766"/>
            <a:stretch>
              <a:fillRect/>
            </a:stretch>
          </p:blipFill>
          <p:spPr bwMode="auto">
            <a:xfrm>
              <a:off x="5333998" y="2971800"/>
              <a:ext cx="3215953" cy="2700000"/>
            </a:xfrm>
            <a:prstGeom prst="rect">
              <a:avLst/>
            </a:prstGeom>
            <a:noFill/>
            <a:ln w="38100" cmpd="dbl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49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8" t="5304" r="836" b="5583"/>
            <a:stretch>
              <a:fillRect/>
            </a:stretch>
          </p:blipFill>
          <p:spPr bwMode="auto">
            <a:xfrm>
              <a:off x="762000" y="2971800"/>
              <a:ext cx="3989982" cy="2700000"/>
            </a:xfrm>
            <a:prstGeom prst="rect">
              <a:avLst/>
            </a:prstGeom>
            <a:noFill/>
            <a:ln w="38100" cmpd="dbl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499" name="矩形 12"/>
            <p:cNvSpPr>
              <a:spLocks noChangeArrowheads="1"/>
            </p:cNvSpPr>
            <p:nvPr/>
          </p:nvSpPr>
          <p:spPr bwMode="auto">
            <a:xfrm>
              <a:off x="6629400" y="5715000"/>
              <a:ext cx="119616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i="1">
                  <a:ea typeface="宋体" panose="02010600030101010101" pitchFamily="2" charset="-122"/>
                  <a:sym typeface="Symbol" panose="05050102010706020507" pitchFamily="18" charset="2"/>
                </a:rPr>
                <a:t>borrower</a:t>
              </a:r>
              <a:endParaRPr kumimoji="0" lang="zh-CN" altLang="en-US" sz="2000">
                <a:ea typeface="宋体" panose="02010600030101010101" pitchFamily="2" charset="-122"/>
              </a:endParaRPr>
            </a:p>
          </p:txBody>
        </p:sp>
        <p:sp>
          <p:nvSpPr>
            <p:cNvPr id="63500" name="矩形 13"/>
            <p:cNvSpPr>
              <a:spLocks noChangeArrowheads="1"/>
            </p:cNvSpPr>
            <p:nvPr/>
          </p:nvSpPr>
          <p:spPr bwMode="auto">
            <a:xfrm>
              <a:off x="2057400" y="5715000"/>
              <a:ext cx="123944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i="1">
                  <a:ea typeface="宋体" panose="02010600030101010101" pitchFamily="2" charset="-122"/>
                  <a:sym typeface="Symbol" panose="05050102010706020507" pitchFamily="18" charset="2"/>
                </a:rPr>
                <a:t>depositor</a:t>
              </a:r>
              <a:endParaRPr kumimoji="0" lang="zh-CN" altLang="en-US" sz="2000">
                <a:ea typeface="宋体" panose="02010600030101010101" pitchFamily="2" charset="-122"/>
              </a:endParaRPr>
            </a:p>
          </p:txBody>
        </p:sp>
      </p:grp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990600" y="3429000"/>
            <a:ext cx="1447800" cy="2209800"/>
          </a:xfrm>
          <a:prstGeom prst="rect">
            <a:avLst/>
          </a:prstGeom>
          <a:noFill/>
          <a:ln w="3175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600"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5486400" y="3352800"/>
            <a:ext cx="1447800" cy="2286000"/>
          </a:xfrm>
          <a:prstGeom prst="rect">
            <a:avLst/>
          </a:prstGeom>
          <a:noFill/>
          <a:ln w="3175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600">
              <a:ea typeface="宋体" panose="02010600030101010101" pitchFamily="2" charset="-122"/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86" t="258" r="30582" b="774"/>
          <a:stretch>
            <a:fillRect/>
          </a:stretch>
        </p:blipFill>
        <p:spPr bwMode="auto">
          <a:xfrm>
            <a:off x="3429000" y="2667000"/>
            <a:ext cx="1879600" cy="357505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4" grpId="0" autoUpdateAnimBg="0"/>
      <p:bldP spid="16" grpId="0" animBg="1"/>
      <p:bldP spid="16" grpId="1" animBg="1"/>
      <p:bldP spid="17" grpId="0" animBg="1"/>
      <p:bldP spid="17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Bank Example Queries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14022" name="Rectangle 6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10600" cy="106680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buFont typeface="Monotype Sorts" charset="2"/>
              <a:buChar char="n"/>
              <a:defRPr/>
            </a:pPr>
            <a:r>
              <a:rPr lang="en-US" altLang="zh-CN" dirty="0">
                <a:ea typeface="宋体" panose="02010600030101010101" pitchFamily="2" charset="-122"/>
              </a:rPr>
              <a:t>Find the name of all customers who have a loan at the bank and their loan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numbers and amount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4516" name="AutoShape 12"/>
          <p:cNvSpPr>
            <a:spLocks noChangeArrowheads="1"/>
          </p:cNvSpPr>
          <p:nvPr/>
        </p:nvSpPr>
        <p:spPr bwMode="auto">
          <a:xfrm rot="16200000" flipV="1">
            <a:off x="6515100" y="2171700"/>
            <a:ext cx="152400" cy="2286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600">
              <a:ea typeface="宋体" panose="02010600030101010101" pitchFamily="2" charset="-122"/>
            </a:endParaRPr>
          </a:p>
        </p:txBody>
      </p:sp>
      <p:sp>
        <p:nvSpPr>
          <p:cNvPr id="64517" name="Text Box 11"/>
          <p:cNvSpPr txBox="1">
            <a:spLocks noChangeArrowheads="1"/>
          </p:cNvSpPr>
          <p:nvPr/>
        </p:nvSpPr>
        <p:spPr bwMode="auto">
          <a:xfrm>
            <a:off x="685800" y="2057400"/>
            <a:ext cx="756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lvl="1">
              <a:buClr>
                <a:srgbClr val="CC6600"/>
              </a:buClr>
              <a:buSzPct val="105000"/>
              <a:buFont typeface="Monotype Sorts" charset="2"/>
              <a:buNone/>
            </a:pP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</a:t>
            </a:r>
            <a:r>
              <a:rPr lang="en-US" altLang="zh-CN" i="1" baseline="-25000">
                <a:ea typeface="宋体" panose="02010600030101010101" pitchFamily="2" charset="-122"/>
                <a:sym typeface="Symbol" panose="05050102010706020507" pitchFamily="18" charset="2"/>
              </a:rPr>
              <a:t>customer_name, loan_number, amount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(borrower     loan)</a:t>
            </a:r>
            <a:endParaRPr kumimoji="0" lang="en-US" altLang="zh-CN">
              <a:ea typeface="宋体" panose="02010600030101010101" pitchFamily="2" charset="-122"/>
            </a:endParaRPr>
          </a:p>
        </p:txBody>
      </p:sp>
      <p:pic>
        <p:nvPicPr>
          <p:cNvPr id="74759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" t="7306" r="609" b="7848"/>
          <a:stretch>
            <a:fillRect/>
          </a:stretch>
        </p:blipFill>
        <p:spPr bwMode="auto">
          <a:xfrm>
            <a:off x="1752600" y="2819400"/>
            <a:ext cx="5195888" cy="3348038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Example Queries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6705600" cy="685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Find the largest account balance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65540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" t="12303" r="589" b="12827"/>
          <a:stretch>
            <a:fillRect/>
          </a:stretch>
        </p:blipFill>
        <p:spPr bwMode="auto">
          <a:xfrm>
            <a:off x="1114425" y="1905000"/>
            <a:ext cx="6853238" cy="38862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541" name="矩形 5"/>
          <p:cNvSpPr>
            <a:spLocks noChangeArrowheads="1"/>
          </p:cNvSpPr>
          <p:nvPr/>
        </p:nvSpPr>
        <p:spPr bwMode="auto">
          <a:xfrm>
            <a:off x="3886200" y="5791200"/>
            <a:ext cx="1152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i="1">
                <a:ea typeface="宋体" panose="02010600030101010101" pitchFamily="2" charset="-122"/>
              </a:rPr>
              <a:t>account </a:t>
            </a:r>
            <a:endParaRPr kumimoji="0" lang="zh-CN" altLang="en-US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Example Queries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10600" cy="2286000"/>
          </a:xfrm>
        </p:spPr>
        <p:txBody>
          <a:bodyPr>
            <a:normAutofit fontScale="92500" lnSpcReduction="10000"/>
          </a:bodyPr>
          <a:lstStyle/>
          <a:p>
            <a:pPr>
              <a:buFont typeface="Monotype Sorts" charset="2"/>
              <a:buChar char="n"/>
              <a:defRPr/>
            </a:pPr>
            <a:r>
              <a:rPr lang="en-US" altLang="zh-CN" dirty="0">
                <a:ea typeface="宋体" panose="02010600030101010101" pitchFamily="2" charset="-122"/>
              </a:rPr>
              <a:t>Strategy: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buFont typeface="Monotype Sorts" charset="2"/>
              <a:buChar char="l"/>
              <a:defRPr/>
            </a:pPr>
            <a:r>
              <a:rPr lang="en-US" altLang="zh-CN" dirty="0">
                <a:ea typeface="宋体" panose="02010600030101010101" pitchFamily="2" charset="-122"/>
              </a:rPr>
              <a:t>Find those balances that are </a:t>
            </a:r>
            <a:r>
              <a:rPr lang="en-US" altLang="zh-CN" i="1" dirty="0">
                <a:ea typeface="宋体" panose="02010600030101010101" pitchFamily="2" charset="-122"/>
              </a:rPr>
              <a:t>not </a:t>
            </a:r>
            <a:r>
              <a:rPr lang="en-US" altLang="zh-CN" dirty="0">
                <a:ea typeface="宋体" panose="02010600030101010101" pitchFamily="2" charset="-122"/>
              </a:rPr>
              <a:t>the largest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defRPr/>
            </a:pPr>
            <a:r>
              <a:rPr lang="en-US" altLang="zh-CN" dirty="0">
                <a:ea typeface="宋体" panose="02010600030101010101" pitchFamily="2" charset="-122"/>
              </a:rPr>
              <a:t>Rename </a:t>
            </a:r>
            <a:r>
              <a:rPr lang="en-US" altLang="zh-CN" i="1" dirty="0">
                <a:ea typeface="宋体" panose="02010600030101010101" pitchFamily="2" charset="-122"/>
              </a:rPr>
              <a:t>account </a:t>
            </a:r>
            <a:r>
              <a:rPr lang="en-US" altLang="zh-CN" dirty="0">
                <a:ea typeface="宋体" panose="02010600030101010101" pitchFamily="2" charset="-122"/>
              </a:rPr>
              <a:t>relation as </a:t>
            </a:r>
            <a:r>
              <a:rPr lang="en-US" altLang="zh-CN" i="1" dirty="0">
                <a:ea typeface="宋体" panose="02010600030101010101" pitchFamily="2" charset="-122"/>
              </a:rPr>
              <a:t>d </a:t>
            </a:r>
            <a:r>
              <a:rPr lang="en-US" altLang="zh-CN" dirty="0">
                <a:ea typeface="宋体" panose="02010600030101010101" pitchFamily="2" charset="-122"/>
              </a:rPr>
              <a:t>so that we can compare each account balance with all others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buFont typeface="Monotype Sorts" charset="2"/>
              <a:buChar char="l"/>
              <a:defRPr/>
            </a:pPr>
            <a:r>
              <a:rPr lang="en-US" altLang="zh-CN" dirty="0">
                <a:ea typeface="宋体" panose="02010600030101010101" pitchFamily="2" charset="-122"/>
              </a:rPr>
              <a:t>Use set difference to find those account balances that were </a:t>
            </a:r>
            <a:r>
              <a:rPr lang="en-US" altLang="zh-CN" i="1" dirty="0">
                <a:ea typeface="宋体" panose="02010600030101010101" pitchFamily="2" charset="-122"/>
              </a:rPr>
              <a:t>not</a:t>
            </a:r>
            <a:r>
              <a:rPr lang="en-US" altLang="zh-CN" dirty="0">
                <a:ea typeface="宋体" panose="02010600030101010101" pitchFamily="2" charset="-122"/>
              </a:rPr>
              <a:t> found in the earlier step. 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96259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276600"/>
            <a:ext cx="1185863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276600"/>
            <a:ext cx="1185863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5181600" y="2895600"/>
            <a:ext cx="1152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i="1">
                <a:ea typeface="宋体" panose="02010600030101010101" pitchFamily="2" charset="-122"/>
              </a:rPr>
              <a:t>account </a:t>
            </a:r>
            <a:endParaRPr kumimoji="0" lang="zh-CN" altLang="en-US" sz="2000">
              <a:ea typeface="宋体" panose="02010600030101010101" pitchFamily="2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7086600" y="28956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i="1">
                <a:ea typeface="宋体" panose="02010600030101010101" pitchFamily="2" charset="-122"/>
              </a:rPr>
              <a:t>d</a:t>
            </a:r>
            <a:endParaRPr kumimoji="0" lang="zh-CN" altLang="en-US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Example Queries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10600" cy="12192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Find the largest account balance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query is: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   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838200" y="2438400"/>
            <a:ext cx="7331075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Monotype Sorts" charset="2"/>
              <a:buNone/>
            </a:pPr>
            <a:r>
              <a:rPr lang="zh-CN" altLang="en-US" sz="2400">
                <a:ea typeface="宋体" panose="02010600030101010101" pitchFamily="2" charset="-122"/>
                <a:sym typeface="Symbol" panose="05050102010706020507" pitchFamily="18" charset="2"/>
              </a:rPr>
              <a:t></a:t>
            </a:r>
            <a:r>
              <a:rPr lang="en-US" altLang="zh-CN" sz="2400" i="1" baseline="-25000">
                <a:ea typeface="宋体" panose="02010600030101010101" pitchFamily="2" charset="-122"/>
                <a:sym typeface="Symbol" panose="05050102010706020507" pitchFamily="18" charset="2"/>
              </a:rPr>
              <a:t>balance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(account)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- </a:t>
            </a:r>
            <a:r>
              <a:rPr lang="en-US" altLang="zh-CN" sz="2400" i="1" baseline="-25000">
                <a:ea typeface="宋体" panose="02010600030101010101" pitchFamily="2" charset="-122"/>
                <a:sym typeface="Symbol" panose="05050102010706020507" pitchFamily="18" charset="2"/>
              </a:rPr>
              <a:t>account.balance</a:t>
            </a:r>
            <a:endParaRPr lang="en-US" altLang="zh-CN" sz="24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Font typeface="Monotype Sorts" charset="2"/>
              <a:buNone/>
            </a:pP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   (</a:t>
            </a:r>
            <a:r>
              <a:rPr lang="en-US" altLang="zh-CN" sz="2400" i="1" baseline="-25000">
                <a:ea typeface="宋体" panose="02010600030101010101" pitchFamily="2" charset="-122"/>
                <a:sym typeface="Symbol" panose="05050102010706020507" pitchFamily="18" charset="2"/>
              </a:rPr>
              <a:t>account.balance &lt; d.balance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account x </a:t>
            </a:r>
            <a:r>
              <a:rPr lang="en-US" altLang="zh-CN" sz="2400" i="1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400" i="1" baseline="-25000"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 (account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)))</a:t>
            </a:r>
            <a:endParaRPr kumimoji="0" lang="en-US" altLang="zh-CN" sz="2400">
              <a:ea typeface="宋体" panose="02010600030101010101" pitchFamily="2" charset="-122"/>
            </a:endParaRPr>
          </a:p>
        </p:txBody>
      </p:sp>
      <p:pic>
        <p:nvPicPr>
          <p:cNvPr id="55302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04" t="21095" r="19110" b="22192"/>
          <a:stretch>
            <a:fillRect/>
          </a:stretch>
        </p:blipFill>
        <p:spPr bwMode="auto">
          <a:xfrm>
            <a:off x="3429000" y="4114800"/>
            <a:ext cx="2090738" cy="14351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0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Assignment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2.6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2.7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2.13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End of Chapter 2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3250" y="12700"/>
            <a:ext cx="8077200" cy="606425"/>
          </a:xfrm>
        </p:spPr>
        <p:txBody>
          <a:bodyPr/>
          <a:lstStyle/>
          <a:p>
            <a:pPr>
              <a:defRPr/>
            </a:pPr>
            <a:r>
              <a:rPr lang="en-US"/>
              <a:t>Relations are Unordered</a:t>
            </a:r>
            <a:endParaRPr lang="en-US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798513" y="1077913"/>
            <a:ext cx="7735887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37931725" indent="-37474525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zh-CN" sz="1800">
                <a:ea typeface="MS PGothic" panose="020B0600070205080204" pitchFamily="34" charset="-128"/>
              </a:rPr>
              <a:t> Order of tuples is irrelevant (tuples may be stored in an arbitrary order)</a:t>
            </a:r>
            <a:endParaRPr lang="en-US" altLang="zh-CN" sz="1800">
              <a:ea typeface="MS PGothic" panose="020B0600070205080204" pitchFamily="34" charset="-128"/>
            </a:endParaRPr>
          </a:p>
          <a:p>
            <a:r>
              <a:rPr lang="en-US" altLang="zh-CN" sz="1800">
                <a:ea typeface="MS PGothic" panose="020B0600070205080204" pitchFamily="34" charset="-128"/>
              </a:rPr>
              <a:t> Example: </a:t>
            </a:r>
            <a:r>
              <a:rPr lang="en-US" altLang="zh-CN" sz="1800" i="1">
                <a:ea typeface="MS PGothic" panose="020B0600070205080204" pitchFamily="34" charset="-128"/>
              </a:rPr>
              <a:t>instructor</a:t>
            </a:r>
            <a:r>
              <a:rPr lang="en-US" altLang="zh-CN" sz="1800">
                <a:ea typeface="MS PGothic" panose="020B0600070205080204" pitchFamily="34" charset="-128"/>
              </a:rPr>
              <a:t> relation with unordered tuples</a:t>
            </a:r>
            <a:endParaRPr lang="en-US" altLang="zh-CN" sz="1800">
              <a:ea typeface="MS PGothic" panose="020B0600070205080204" pitchFamily="34" charset="-128"/>
            </a:endParaRPr>
          </a:p>
        </p:txBody>
      </p:sp>
      <p:pic>
        <p:nvPicPr>
          <p:cNvPr id="14340" name="Picture 4" descr="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981200"/>
            <a:ext cx="4267200" cy="321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3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981200"/>
            <a:ext cx="4259263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Database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78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60000"/>
              </a:spcBef>
              <a:buFont typeface="Monotype Sorts" charset="2"/>
              <a:buChar char="n"/>
              <a:defRPr/>
            </a:pPr>
            <a:r>
              <a:rPr lang="en-US" altLang="zh-CN" dirty="0"/>
              <a:t>A database consists of multiple relations</a:t>
            </a:r>
            <a:endParaRPr lang="en-US" altLang="zh-CN" dirty="0"/>
          </a:p>
          <a:p>
            <a:pPr>
              <a:spcBef>
                <a:spcPct val="60000"/>
              </a:spcBef>
              <a:buFont typeface="Monotype Sorts" charset="2"/>
              <a:buChar char="n"/>
              <a:defRPr/>
            </a:pPr>
            <a:r>
              <a:rPr lang="en-US" altLang="zh-CN" dirty="0"/>
              <a:t>Information about an enterprise is broken up into parts</a:t>
            </a:r>
            <a:endParaRPr lang="en-US" altLang="zh-CN" dirty="0"/>
          </a:p>
          <a:p>
            <a:pPr lvl="1">
              <a:spcBef>
                <a:spcPct val="60000"/>
              </a:spcBef>
              <a:buFont typeface="Monotype Sorts" charset="2"/>
              <a:buChar char="l"/>
              <a:defRPr/>
            </a:pPr>
            <a:r>
              <a:rPr lang="en-US" altLang="zh-CN" b="1" i="1" dirty="0">
                <a:solidFill>
                  <a:srgbClr val="002060"/>
                </a:solidFill>
              </a:rPr>
              <a:t>instructor</a:t>
            </a:r>
            <a:r>
              <a:rPr lang="en-US" altLang="zh-CN" b="1" dirty="0">
                <a:solidFill>
                  <a:srgbClr val="002060"/>
                </a:solidFill>
              </a:rPr>
              <a:t>  (</a:t>
            </a:r>
            <a:r>
              <a:rPr lang="en-US" altLang="zh-CN" b="1" i="1" u="sng" dirty="0">
                <a:solidFill>
                  <a:srgbClr val="002060"/>
                </a:solidFill>
              </a:rPr>
              <a:t>ID</a:t>
            </a:r>
            <a:r>
              <a:rPr lang="en-US" altLang="zh-CN" b="1" i="1" dirty="0">
                <a:solidFill>
                  <a:srgbClr val="002060"/>
                </a:solidFill>
              </a:rPr>
              <a:t>,  name, </a:t>
            </a:r>
            <a:r>
              <a:rPr lang="en-US" altLang="zh-CN" b="1" i="1" dirty="0" err="1">
                <a:solidFill>
                  <a:srgbClr val="002060"/>
                </a:solidFill>
              </a:rPr>
              <a:t>dept_name</a:t>
            </a:r>
            <a:r>
              <a:rPr lang="en-US" altLang="zh-CN" b="1" i="1" dirty="0">
                <a:solidFill>
                  <a:srgbClr val="002060"/>
                </a:solidFill>
              </a:rPr>
              <a:t>, salary</a:t>
            </a:r>
            <a:r>
              <a:rPr lang="en-US" altLang="zh-CN" b="1" dirty="0">
                <a:solidFill>
                  <a:srgbClr val="002060"/>
                </a:solidFill>
              </a:rPr>
              <a:t>)</a:t>
            </a:r>
            <a:br>
              <a:rPr lang="en-US" altLang="zh-CN" b="1" dirty="0">
                <a:solidFill>
                  <a:srgbClr val="00206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stores information about instructor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spcBef>
                <a:spcPct val="60000"/>
              </a:spcBef>
              <a:buFont typeface="Monotype Sorts" charset="2"/>
              <a:buChar char="l"/>
              <a:defRPr/>
            </a:pPr>
            <a:r>
              <a:rPr lang="en-US" altLang="zh-CN" b="1" i="1" dirty="0">
                <a:solidFill>
                  <a:srgbClr val="002060"/>
                </a:solidFill>
              </a:rPr>
              <a:t>student</a:t>
            </a:r>
            <a:r>
              <a:rPr lang="en-US" altLang="zh-CN" b="1" dirty="0">
                <a:solidFill>
                  <a:srgbClr val="002060"/>
                </a:solidFill>
              </a:rPr>
              <a:t> (</a:t>
            </a:r>
            <a:r>
              <a:rPr lang="en-US" altLang="zh-CN" b="1" i="1" u="sng" dirty="0">
                <a:solidFill>
                  <a:srgbClr val="002060"/>
                </a:solidFill>
              </a:rPr>
              <a:t>ID</a:t>
            </a:r>
            <a:r>
              <a:rPr lang="en-US" altLang="zh-CN" b="1" i="1" dirty="0">
                <a:solidFill>
                  <a:srgbClr val="002060"/>
                </a:solidFill>
              </a:rPr>
              <a:t>, name, </a:t>
            </a:r>
            <a:r>
              <a:rPr lang="en-US" altLang="zh-CN" b="1" i="1" dirty="0" err="1">
                <a:solidFill>
                  <a:srgbClr val="002060"/>
                </a:solidFill>
              </a:rPr>
              <a:t>dept_name,tot_cred</a:t>
            </a:r>
            <a:r>
              <a:rPr lang="en-US" altLang="zh-CN" b="1" dirty="0">
                <a:solidFill>
                  <a:srgbClr val="002060"/>
                </a:solidFill>
              </a:rPr>
              <a:t>)</a:t>
            </a:r>
            <a:br>
              <a:rPr lang="en-US" altLang="zh-CN" b="1" dirty="0">
                <a:solidFill>
                  <a:srgbClr val="00206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stores information about student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spcBef>
                <a:spcPct val="60000"/>
              </a:spcBef>
              <a:buFont typeface="Monotype Sorts" charset="2"/>
              <a:buChar char="l"/>
              <a:defRPr/>
            </a:pPr>
            <a:r>
              <a:rPr lang="en-US" altLang="zh-CN" b="1" i="1" dirty="0">
                <a:solidFill>
                  <a:srgbClr val="002060"/>
                </a:solidFill>
              </a:rPr>
              <a:t>advisor(</a:t>
            </a:r>
            <a:r>
              <a:rPr lang="en-US" altLang="zh-CN" b="1" i="1" u="sng" dirty="0" err="1">
                <a:solidFill>
                  <a:srgbClr val="002060"/>
                </a:solidFill>
              </a:rPr>
              <a:t>s_id</a:t>
            </a:r>
            <a:r>
              <a:rPr lang="en-US" altLang="zh-CN" b="1" i="1" dirty="0" err="1">
                <a:solidFill>
                  <a:srgbClr val="002060"/>
                </a:solidFill>
              </a:rPr>
              <a:t>,i_id</a:t>
            </a:r>
            <a:r>
              <a:rPr lang="en-US" altLang="zh-CN" b="1" i="1" dirty="0">
                <a:solidFill>
                  <a:srgbClr val="002060"/>
                </a:solidFill>
              </a:rPr>
              <a:t>)</a:t>
            </a:r>
            <a:br>
              <a:rPr lang="en-US" altLang="zh-CN" b="1" i="1" dirty="0">
                <a:solidFill>
                  <a:srgbClr val="00206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stores information about which instructor instruct which student 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spcBef>
                <a:spcPct val="60000"/>
              </a:spcBef>
              <a:buFont typeface="Monotype Sorts" charset="2"/>
              <a:buChar char="l"/>
              <a:defRPr/>
            </a:pPr>
            <a:r>
              <a:rPr lang="en-US" altLang="zh-CN" b="1" i="1" dirty="0">
                <a:solidFill>
                  <a:srgbClr val="002060"/>
                </a:solidFill>
              </a:rPr>
              <a:t>department, course, section, teaches, takes…..</a:t>
            </a:r>
            <a:endParaRPr lang="en-US" altLang="zh-CN" b="1" i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/>
              <a:t>Schema Diagram for University Database</a:t>
            </a:r>
            <a:endParaRPr lang="en-US" sz="2800"/>
          </a:p>
        </p:txBody>
      </p:sp>
      <p:pic>
        <p:nvPicPr>
          <p:cNvPr id="17411" name="Picture 3" descr="allFigures.pdf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1049338"/>
            <a:ext cx="8404225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矩形 1"/>
          <p:cNvSpPr>
            <a:spLocks noChangeArrowheads="1"/>
          </p:cNvSpPr>
          <p:nvPr/>
        </p:nvSpPr>
        <p:spPr bwMode="auto">
          <a:xfrm>
            <a:off x="4537075" y="5715000"/>
            <a:ext cx="3597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Sample Data in P1277 A.3</a:t>
            </a:r>
            <a:endParaRPr kumimoji="0" lang="zh-CN" altLang="en-US" sz="24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Database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7817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066800"/>
            <a:ext cx="8693150" cy="52578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60000"/>
              </a:spcBef>
            </a:pPr>
            <a:r>
              <a:rPr lang="en-US" altLang="zh-CN">
                <a:ea typeface="宋体" panose="02010600030101010101" pitchFamily="2" charset="-122"/>
              </a:rPr>
              <a:t>Bad design: 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 sz="2400" i="1">
                <a:solidFill>
                  <a:srgbClr val="002060"/>
                </a:solidFill>
                <a:ea typeface="宋体" panose="02010600030101010101" pitchFamily="2" charset="-122"/>
              </a:rPr>
              <a:t>univ </a:t>
            </a:r>
            <a:r>
              <a:rPr lang="en-US" altLang="zh-CN" sz="2400">
                <a:solidFill>
                  <a:srgbClr val="00206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i="1">
                <a:solidFill>
                  <a:srgbClr val="002060"/>
                </a:solidFill>
                <a:ea typeface="宋体" panose="02010600030101010101" pitchFamily="2" charset="-122"/>
              </a:rPr>
              <a:t>instructor -ID, name, dept_name, salary, student_Id</a:t>
            </a:r>
            <a:r>
              <a:rPr lang="en-US" altLang="zh-CN" sz="2400">
                <a:solidFill>
                  <a:srgbClr val="002060"/>
                </a:solidFill>
                <a:ea typeface="宋体" panose="02010600030101010101" pitchFamily="2" charset="-122"/>
              </a:rPr>
              <a:t>, ..)</a:t>
            </a:r>
            <a:br>
              <a:rPr lang="en-US" altLang="zh-CN" b="1">
                <a:solidFill>
                  <a:srgbClr val="002060"/>
                </a:solidFill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results in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60000"/>
              </a:spcBef>
            </a:pPr>
            <a:r>
              <a:rPr lang="en-US" altLang="zh-CN">
                <a:ea typeface="MS PGothic" panose="020B0600070205080204" pitchFamily="34" charset="-128"/>
              </a:rPr>
              <a:t>repetition of information </a:t>
            </a:r>
            <a:endParaRPr lang="en-US" altLang="zh-CN">
              <a:ea typeface="MS PGothic" panose="020B0600070205080204" pitchFamily="34" charset="-128"/>
            </a:endParaRPr>
          </a:p>
          <a:p>
            <a:pPr lvl="2">
              <a:spcBef>
                <a:spcPct val="60000"/>
              </a:spcBef>
            </a:pPr>
            <a:r>
              <a:rPr lang="en-US" altLang="zh-CN">
                <a:ea typeface="MS PGothic" panose="020B0600070205080204" pitchFamily="34" charset="-128"/>
              </a:rPr>
              <a:t>e.g., two students have the same instructor</a:t>
            </a:r>
            <a:endParaRPr lang="en-US" altLang="zh-CN">
              <a:ea typeface="MS PGothic" panose="020B0600070205080204" pitchFamily="34" charset="-128"/>
            </a:endParaRPr>
          </a:p>
          <a:p>
            <a:pPr lvl="1">
              <a:spcBef>
                <a:spcPct val="60000"/>
              </a:spcBef>
            </a:pPr>
            <a:r>
              <a:rPr lang="en-US" altLang="zh-CN">
                <a:ea typeface="MS PGothic" panose="020B0600070205080204" pitchFamily="34" charset="-128"/>
              </a:rPr>
              <a:t>the need for null values  </a:t>
            </a:r>
            <a:endParaRPr lang="en-US" altLang="zh-CN">
              <a:ea typeface="MS PGothic" panose="020B0600070205080204" pitchFamily="34" charset="-128"/>
            </a:endParaRPr>
          </a:p>
          <a:p>
            <a:pPr lvl="2">
              <a:spcBef>
                <a:spcPct val="60000"/>
              </a:spcBef>
            </a:pPr>
            <a:r>
              <a:rPr lang="en-US" altLang="zh-CN">
                <a:ea typeface="MS PGothic" panose="020B0600070205080204" pitchFamily="34" charset="-128"/>
              </a:rPr>
              <a:t>e.g., represent an student with no advisor)</a:t>
            </a:r>
            <a:endParaRPr lang="en-US" altLang="zh-CN">
              <a:ea typeface="MS PGothic" panose="020B0600070205080204" pitchFamily="34" charset="-128"/>
            </a:endParaRPr>
          </a:p>
          <a:p>
            <a:pPr>
              <a:spcBef>
                <a:spcPct val="60000"/>
              </a:spcBef>
            </a:pPr>
            <a:r>
              <a:rPr lang="en-US" altLang="zh-CN">
                <a:ea typeface="宋体" panose="02010600030101010101" pitchFamily="2" charset="-122"/>
              </a:rPr>
              <a:t>Normalization theory (Chapter 7) deals with how to design “good” relational schemas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build="p"/>
    </p:bldLst>
  </p:timing>
</p:sld>
</file>

<file path=ppt/tags/tag1.xml><?xml version="1.0" encoding="utf-8"?>
<p:tagLst xmlns:p="http://schemas.openxmlformats.org/presentationml/2006/main">
  <p:tag name="TIMING" val="|2"/>
</p:tagLst>
</file>

<file path=ppt/theme/theme1.xml><?xml version="1.0" encoding="utf-8"?>
<a:theme xmlns:a="http://schemas.openxmlformats.org/drawingml/2006/main" name="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Settings\mt\Application Data\Microsoft\Templates\db-5-grey.pot</Template>
  <TotalTime>0</TotalTime>
  <Words>12749</Words>
  <Application>WPS 演示</Application>
  <PresentationFormat>全屏显示(4:3)</PresentationFormat>
  <Paragraphs>983</Paragraphs>
  <Slides>56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56</vt:i4>
      </vt:variant>
    </vt:vector>
  </HeadingPairs>
  <TitlesOfParts>
    <vt:vector size="76" baseType="lpstr">
      <vt:lpstr>Arial</vt:lpstr>
      <vt:lpstr>宋体</vt:lpstr>
      <vt:lpstr>Wingdings</vt:lpstr>
      <vt:lpstr>Helvetica</vt:lpstr>
      <vt:lpstr>Monotype Sorts</vt:lpstr>
      <vt:lpstr>Wingdings</vt:lpstr>
      <vt:lpstr>Webdings</vt:lpstr>
      <vt:lpstr>Times New Roman</vt:lpstr>
      <vt:lpstr>Garamond</vt:lpstr>
      <vt:lpstr>Symbol</vt:lpstr>
      <vt:lpstr>MS PGothic</vt:lpstr>
      <vt:lpstr>微软雅黑</vt:lpstr>
      <vt:lpstr>Arial Unicode MS</vt:lpstr>
      <vt:lpstr>Wingdings 2</vt:lpstr>
      <vt:lpstr>Tempus Sans ITC</vt:lpstr>
      <vt:lpstr>Palatino Linotype</vt:lpstr>
      <vt:lpstr>Lucida Sans Unicode</vt:lpstr>
      <vt:lpstr>db-5-grey</vt:lpstr>
      <vt:lpstr>Equation.3</vt:lpstr>
      <vt:lpstr>Equation.3</vt:lpstr>
      <vt:lpstr>Chapter 2: Introduction to the Relational Model</vt:lpstr>
      <vt:lpstr>Example of a Relation</vt:lpstr>
      <vt:lpstr>Attribute Types</vt:lpstr>
      <vt:lpstr>Relation Schema and Instance</vt:lpstr>
      <vt:lpstr>Relation Schema and Instance</vt:lpstr>
      <vt:lpstr>Relations are Unordered</vt:lpstr>
      <vt:lpstr>Database</vt:lpstr>
      <vt:lpstr>Schema Diagram for University Database</vt:lpstr>
      <vt:lpstr>Database</vt:lpstr>
      <vt:lpstr>Keys</vt:lpstr>
      <vt:lpstr>Keys (Cont.)</vt:lpstr>
      <vt:lpstr>Primary key</vt:lpstr>
      <vt:lpstr>Primary key example </vt:lpstr>
      <vt:lpstr>Primary key example (cont.) </vt:lpstr>
      <vt:lpstr>Primary key example (cont.) </vt:lpstr>
      <vt:lpstr>Primary key example (cont.) </vt:lpstr>
      <vt:lpstr>Primary key example (cont.) </vt:lpstr>
      <vt:lpstr>Primary key example (cont.) </vt:lpstr>
      <vt:lpstr>Foreign Keys</vt:lpstr>
      <vt:lpstr>Foreign Keys</vt:lpstr>
      <vt:lpstr>Schema Diagram for University Database</vt:lpstr>
      <vt:lpstr>Schema of the university database</vt:lpstr>
      <vt:lpstr>Relational Query Languages</vt:lpstr>
      <vt:lpstr>Relational Algebra</vt:lpstr>
      <vt:lpstr>Select Operation</vt:lpstr>
      <vt:lpstr>Select Operation – Example</vt:lpstr>
      <vt:lpstr>Select Operation – Example</vt:lpstr>
      <vt:lpstr>Project Operation</vt:lpstr>
      <vt:lpstr>Project Operation – Example</vt:lpstr>
      <vt:lpstr>Project Operation – Example</vt:lpstr>
      <vt:lpstr>Union Operation</vt:lpstr>
      <vt:lpstr>Union Operation – Example</vt:lpstr>
      <vt:lpstr>Set Difference Operation</vt:lpstr>
      <vt:lpstr>Set Difference Operation – Example</vt:lpstr>
      <vt:lpstr>Rename Operation</vt:lpstr>
      <vt:lpstr>Renaming a Table</vt:lpstr>
      <vt:lpstr>Cartesian-Product Operation</vt:lpstr>
      <vt:lpstr>Cartesian-Product Operation –  Example</vt:lpstr>
      <vt:lpstr>Cartesian-product – naming issue</vt:lpstr>
      <vt:lpstr>Set-Intersection Operation</vt:lpstr>
      <vt:lpstr>Set-Intersection Operation – Example</vt:lpstr>
      <vt:lpstr>Natural-Join Operation</vt:lpstr>
      <vt:lpstr>Natural-Join Operation</vt:lpstr>
      <vt:lpstr>Natural Join Operation – Example</vt:lpstr>
      <vt:lpstr>Natural Join Operation –Another Example</vt:lpstr>
      <vt:lpstr>Composition of Operations</vt:lpstr>
      <vt:lpstr>Summary of Relational Algebra Operators</vt:lpstr>
      <vt:lpstr>Exercise： Banking Example</vt:lpstr>
      <vt:lpstr>Example Queries</vt:lpstr>
      <vt:lpstr>Example Queries</vt:lpstr>
      <vt:lpstr>Bank Example Queries</vt:lpstr>
      <vt:lpstr>Example Queries</vt:lpstr>
      <vt:lpstr>Example Queries</vt:lpstr>
      <vt:lpstr>Example Queries</vt:lpstr>
      <vt:lpstr>Assignment</vt:lpstr>
      <vt:lpstr>End of Chapter 2</vt:lpstr>
    </vt:vector>
  </TitlesOfParts>
  <Company>Yale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Relational Model</dc:title>
  <dc:creator>Avi Silberschatz</dc:creator>
  <cp:lastModifiedBy>家健baba</cp:lastModifiedBy>
  <cp:revision>307</cp:revision>
  <cp:lastPrinted>2005-01-10T22:07:00Z</cp:lastPrinted>
  <dcterms:created xsi:type="dcterms:W3CDTF">2004-10-12T12:12:00Z</dcterms:created>
  <dcterms:modified xsi:type="dcterms:W3CDTF">2022-04-06T02:12:51Z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3E7907ACCB944CF1AA3476A08694DD82</vt:lpwstr>
  </property>
  <property fmtid="{D5CDD505-2E9C-101B-9397-08002B2CF9AE}" pid="3" name="KSOProductBuildVer">
    <vt:lpwstr>2052-11.1.0.11365</vt:lpwstr>
  </property>
</Properties>
</file>