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81"/>
  </p:handoutMasterIdLst>
  <p:sldIdLst>
    <p:sldId id="256" r:id="rId3"/>
    <p:sldId id="257" r:id="rId5"/>
    <p:sldId id="258" r:id="rId6"/>
    <p:sldId id="333" r:id="rId7"/>
    <p:sldId id="259" r:id="rId8"/>
    <p:sldId id="338" r:id="rId9"/>
    <p:sldId id="345" r:id="rId10"/>
    <p:sldId id="344" r:id="rId11"/>
    <p:sldId id="346" r:id="rId12"/>
    <p:sldId id="260" r:id="rId13"/>
    <p:sldId id="340" r:id="rId14"/>
    <p:sldId id="261" r:id="rId15"/>
    <p:sldId id="262" r:id="rId16"/>
    <p:sldId id="339" r:id="rId17"/>
    <p:sldId id="263" r:id="rId18"/>
    <p:sldId id="264" r:id="rId19"/>
    <p:sldId id="265" r:id="rId20"/>
    <p:sldId id="266" r:id="rId21"/>
    <p:sldId id="267" r:id="rId22"/>
    <p:sldId id="268" r:id="rId23"/>
    <p:sldId id="350" r:id="rId24"/>
    <p:sldId id="342" r:id="rId25"/>
    <p:sldId id="270" r:id="rId26"/>
    <p:sldId id="271" r:id="rId27"/>
    <p:sldId id="272" r:id="rId28"/>
    <p:sldId id="274" r:id="rId29"/>
    <p:sldId id="335" r:id="rId30"/>
    <p:sldId id="341" r:id="rId31"/>
    <p:sldId id="275" r:id="rId32"/>
    <p:sldId id="276" r:id="rId33"/>
    <p:sldId id="277" r:id="rId34"/>
    <p:sldId id="336" r:id="rId35"/>
    <p:sldId id="278" r:id="rId36"/>
    <p:sldId id="279" r:id="rId37"/>
    <p:sldId id="282" r:id="rId38"/>
    <p:sldId id="351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52" r:id="rId50"/>
    <p:sldId id="353" r:id="rId51"/>
    <p:sldId id="293" r:id="rId52"/>
    <p:sldId id="347" r:id="rId53"/>
    <p:sldId id="354" r:id="rId54"/>
    <p:sldId id="295" r:id="rId55"/>
    <p:sldId id="348" r:id="rId56"/>
    <p:sldId id="297" r:id="rId57"/>
    <p:sldId id="349" r:id="rId58"/>
    <p:sldId id="299" r:id="rId59"/>
    <p:sldId id="300" r:id="rId60"/>
    <p:sldId id="301" r:id="rId61"/>
    <p:sldId id="360" r:id="rId62"/>
    <p:sldId id="302" r:id="rId63"/>
    <p:sldId id="355" r:id="rId64"/>
    <p:sldId id="303" r:id="rId65"/>
    <p:sldId id="305" r:id="rId66"/>
    <p:sldId id="306" r:id="rId67"/>
    <p:sldId id="356" r:id="rId68"/>
    <p:sldId id="307" r:id="rId69"/>
    <p:sldId id="337" r:id="rId70"/>
    <p:sldId id="310" r:id="rId71"/>
    <p:sldId id="359" r:id="rId72"/>
    <p:sldId id="357" r:id="rId73"/>
    <p:sldId id="311" r:id="rId74"/>
    <p:sldId id="308" r:id="rId75"/>
    <p:sldId id="309" r:id="rId76"/>
    <p:sldId id="312" r:id="rId77"/>
    <p:sldId id="313" r:id="rId78"/>
    <p:sldId id="314" r:id="rId79"/>
    <p:sldId id="315" r:id="rId80"/>
  </p:sldIdLst>
  <p:sldSz cx="9144000" cy="6858000" type="screen4x3"/>
  <p:notesSz cx="6997700" cy="9283700"/>
  <p:custShowLst>
    <p:custShow name="Custom Show 1" id="0">
      <p:sldLst>
        <p:sld r:id="rId6"/>
        <p:sld r:id="rId34"/>
        <p:sld r:id="rId15"/>
        <p:sld r:id="rId18"/>
        <p:sld r:id="rId44"/>
        <p:sld r:id="rId43"/>
        <p:sld r:id="rId20"/>
        <p:sld r:id="rId79"/>
        <p:sld r:id="rId37"/>
        <p:sld r:id="rId37"/>
        <p:sld r:id="rId46"/>
        <p:sld r:id="rId71"/>
        <p:sld r:id="rId78"/>
        <p:sld r:id="rId57"/>
        <p:sld r:id="rId45"/>
        <p:sld r:id="rId74"/>
        <p:sld r:id="rId7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7" autoAdjust="0"/>
    <p:restoredTop sz="94664" autoAdjust="0"/>
  </p:normalViewPr>
  <p:slideViewPr>
    <p:cSldViewPr snapToGrid="0">
      <p:cViewPr>
        <p:scale>
          <a:sx n="66" d="100"/>
          <a:sy n="66" d="100"/>
        </p:scale>
        <p:origin x="1320" y="519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algn="r" defTabSz="930275">
              <a:defRPr sz="1200"/>
            </a:lvl1pPr>
          </a:lstStyle>
          <a:p>
            <a:pPr>
              <a:defRPr/>
            </a:pPr>
            <a:fld id="{EB4ECF0B-4845-48BD-AC7C-58C9E07D83F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>
            <a:lvl1pPr algn="r"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defTabSz="930275">
              <a:defRPr sz="12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31" tIns="46516" rIns="93031" bIns="46516" numCol="1" anchor="b" anchorCtr="0" compatLnSpc="1"/>
          <a:lstStyle>
            <a:lvl1pPr algn="r" defTabSz="930275">
              <a:defRPr sz="1200"/>
            </a:lvl1pPr>
          </a:lstStyle>
          <a:p>
            <a:pPr>
              <a:defRPr/>
            </a:pPr>
            <a:fld id="{827F7C68-221D-4909-BD5E-26CC42CB68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24CE3E0-3E88-4D1F-B1A6-F22465AA57F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CB4F09-1604-4218-B0F5-659C309D8F4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3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C2BA043-8E42-4093-B927-4F45C496A33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4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58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C057486-9E85-481B-8E7D-8246046B58DB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5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78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3FE26E5-C58D-4C9E-AA93-86441FCC3A58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5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399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00C0189-CBAC-4CA3-B569-5A86839997D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6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19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7218E7-ED61-4615-9D1B-56153962574D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8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40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40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3AFC45-6F28-4E8F-AED9-31DB304C5563}" type="slidenum">
              <a:rPr lang="en-US" altLang="zh-CN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E811A12-B677-446E-AE3A-28C940B5F08D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DD3A50-B84B-46A3-90FC-FAB9BF3D04E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9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8EEE250-CA01-48E9-8A8E-D7D25BD4742F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C5E65B-F146-434E-9122-ECD50BA14FA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92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2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7EE992-79C7-4278-ACA8-CB92476BE5A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909841C-84C5-4812-A97D-7F886AC144A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E7C7CD7-51B4-4A19-9253-501CA42D18B5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7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7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624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AA58CD-817F-4EC0-970D-2B593745DA5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DC10ECE-07CE-414F-8817-360BC8137E6F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14" tIns="45642" rIns="92914" bIns="45642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9</a:t>
            </a:r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0" tIns="46145" rIns="92290" bIns="46145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5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  <a:ln w="12700" cap="flat"/>
        </p:spPr>
      </p:sp>
      <p:sp>
        <p:nvSpPr>
          <p:cNvPr id="665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4" tIns="45642" rIns="92914" bIns="45642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A2E94BC-486C-40E6-828E-E9FD5654713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D12EF40-E4A6-45F0-A5F2-B74A1268693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A2624B-4EDE-4B48-AA83-DD07E2C5007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61F3DA-3663-43F6-BD4C-D2FA972BDD0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1659CD-2FC0-480F-B4B2-16BD602B130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97D478-0457-40D0-9E92-1CAAB066C43B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213914E-5A47-4C56-8EFB-9EAF9E5AC27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19AAC4-C20B-436C-8D91-9AE3786DF91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427501-DE81-447C-A1CC-5A1EBE4006E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0B699B-442B-4827-B346-761DF02479F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3B0C84D-0233-46ED-AB67-796C6E633894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6648C9-0578-4C90-924A-6A17303A05DE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C8A820E-D6AA-4F5B-8602-947F318BBAA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23D7C7-220E-4F7B-B932-DCC51D9E45F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6781ED-802D-4409-AE19-D24629C63B22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8DD316-0EE8-41BA-9E99-185F0A0D038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2E603B-4F86-4FEF-B336-56B267B0405A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99CA660-C392-4F8F-BF15-EF30A358936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AA8EE0-4A8A-4A52-B46B-8F402A5EFA0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6C3F23-AC98-46D1-804D-F0087AF2C06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6C3F23-AC98-46D1-804D-F0087AF2C06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9246F73-1ABE-49D8-AA2D-B432907E829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6957570-72D5-4783-B89A-7BE94E017805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8A06415-3F9F-4A77-83D8-D8F4C179E607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3EB106-C607-451A-AE5F-A1B95AED8076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C83458-BE9A-493E-A3FD-C315961D0BC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04FF10-CB52-49C3-847D-E703681C1BD8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53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53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D228AE1-05C3-4418-A9F6-174D1E720A0C}" type="slidenum">
              <a:rPr lang="en-US" altLang="en-US" sz="1200" smtClean="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9675" y="711200"/>
            <a:ext cx="4667250" cy="3500438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452938"/>
            <a:ext cx="5200650" cy="421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591F0A-A85D-4768-8762-BA46B69455E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6C86F3-F84F-49AA-8E26-EE0862A008E1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C2CD4F4-CEBE-4CC0-836A-753C5290D0D0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44FD83-F08C-41E6-B92C-827956AA90D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059F3C6-73EE-4D9A-80CA-70711989333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2AB00B7-71FC-4307-A5DD-DA58FCA5AF3D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8D62D7-553F-493B-B43D-FECEBED0CC54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71A4967-31C9-45E4-A2DB-B6B8A2819185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83D804E-B2D9-411B-8480-E19A8A638D3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A15B607-DF60-4350-9E32-B6BFFC77EFA3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CA4203-B488-4EFA-A5B0-A7996E4BEFBE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75A071-FADD-468F-8889-F9BBDB528CD9}" type="slidenum">
              <a:rPr lang="en-US" altLang="zh-CN" sz="1200" smtClean="0"/>
            </a:fld>
            <a:endParaRPr lang="en-US" altLang="zh-CN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2</a:t>
            </a:r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317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01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7700">
              <a:solidFill>
                <a:srgbClr val="CC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lang="en-US" altLang="zh-CN" sz="27700">
              <a:solidFill>
                <a:srgbClr val="CC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Default_Title"/>
          <p:cNvSpPr txBox="1">
            <a:spLocks noChangeArrowheads="1"/>
          </p:cNvSpPr>
          <p:nvPr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Dr. CHEN Jian</a:t>
            </a:r>
            <a:endParaRPr lang="en-US" altLang="zh-CN" sz="2000" dirty="0">
              <a:solidFill>
                <a:srgbClr val="00000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>
                <a:solidFill>
                  <a:srgbClr val="00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Professor</a:t>
            </a:r>
            <a:endParaRPr lang="en-US" altLang="zh-CN" sz="2000" dirty="0">
              <a:solidFill>
                <a:srgbClr val="00000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ellachen@scut.edu.cn</a:t>
            </a:r>
            <a:endParaRPr lang="en-US" altLang="zh-CN" sz="2000" dirty="0">
              <a:solidFill>
                <a:srgbClr val="000000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华南理工大学 软件学院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anose="02020404030301010803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66ECF6-C5CE-4361-824A-9F425A901E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13525"/>
            <a:ext cx="446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t>3.</a:t>
            </a:r>
            <a:fld id="{243DCA90-4DD9-4F77-B94A-B2CBBC74E68B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</a:fld>
            <a:endParaRPr lang="en-US" altLang="zh-CN" sz="1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华南理工大学 软件学院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2" name="Picture 1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3: Introduction to SQL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7"/>
    </mc:Choice>
    <mc:Fallback>
      <p:transition spd="slow" advTm="49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Create Table Construct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89075" algn="l"/>
                <a:tab pos="1949450" algn="l"/>
                <a:tab pos="3036570" algn="l"/>
              </a:tabLst>
            </a:pPr>
            <a:r>
              <a:rPr kumimoji="0" lang="en-US" altLang="zh-CN" sz="2400">
                <a:ea typeface="宋体" panose="02010600030101010101" pitchFamily="2" charset="-122"/>
              </a:rPr>
              <a:t>An SQL relation is defined using the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kumimoji="0" lang="en-US" altLang="zh-CN" sz="2400">
                <a:ea typeface="宋体" panose="02010600030101010101" pitchFamily="2" charset="-122"/>
              </a:rPr>
              <a:t>command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489075" algn="l"/>
                <a:tab pos="1949450" algn="l"/>
                <a:tab pos="3036570" algn="l"/>
              </a:tabLst>
            </a:pP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r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, ...,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 D</a:t>
            </a:r>
            <a:r>
              <a:rPr lang="en-US" altLang="zh-CN" sz="2400" i="1" baseline="-2500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(integrity-constraint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),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			...,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			(integrity-constraint</a:t>
            </a:r>
            <a:r>
              <a:rPr lang="en-US" altLang="zh-CN" sz="2400" baseline="-25000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))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1489075" algn="l"/>
                <a:tab pos="1949450" algn="l"/>
                <a:tab pos="3036570" algn="l"/>
              </a:tabLst>
            </a:pPr>
            <a:endParaRPr lang="en-US" altLang="zh-CN" i="1">
              <a:ea typeface="宋体" panose="02010600030101010101" pitchFamily="2" charset="-122"/>
            </a:endParaRPr>
          </a:p>
          <a:p>
            <a:pPr lvl="1" eaLnBrk="1" hangingPunct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is the name of the relation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an attribute name in the schema of relation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endParaRPr lang="en-US" altLang="zh-CN" sz="2800" i="1">
              <a:ea typeface="宋体" panose="02010600030101010101" pitchFamily="2" charset="-122"/>
            </a:endParaRPr>
          </a:p>
          <a:p>
            <a:pPr lvl="1" eaLnBrk="1" hangingPunct="1">
              <a:tabLst>
                <a:tab pos="1489075" algn="l"/>
                <a:tab pos="1949450" algn="l"/>
                <a:tab pos="3036570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is the data type of values in the domain of attribute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tabLst>
                <a:tab pos="1489075" algn="l"/>
                <a:tab pos="1949450" algn="l"/>
                <a:tab pos="3036570" algn="l"/>
              </a:tabLst>
            </a:pP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489075" algn="l"/>
                <a:tab pos="1949450" algn="l"/>
                <a:tab pos="3036570" algn="l"/>
              </a:tabLst>
            </a:pP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tabLst>
                <a:tab pos="1489075" algn="l"/>
                <a:tab pos="1949450" algn="l"/>
                <a:tab pos="3036570" algn="l"/>
              </a:tabLst>
            </a:pPr>
            <a:endParaRPr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65"/>
    </mc:Choice>
    <mc:Fallback>
      <p:transition spd="slow" advTm="298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Create Table Construct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Monotype Sorts" pitchFamily="2" charset="2"/>
              <a:buChar char="n"/>
              <a:tabLst>
                <a:tab pos="1489075" algn="l"/>
                <a:tab pos="1949450" algn="l"/>
                <a:tab pos="3036570" algn="l"/>
              </a:tabLst>
              <a:defRPr/>
            </a:pPr>
            <a:r>
              <a:rPr kumimoji="0" lang="en-US" altLang="zh-CN" sz="2000" dirty="0">
                <a:ea typeface="宋体" panose="02010600030101010101" pitchFamily="2" charset="-122"/>
              </a:rPr>
              <a:t>Example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Font typeface="Monotype Sorts" pitchFamily="2" charset="2"/>
              <a:buNone/>
              <a:tabLst>
                <a:tab pos="1489075" algn="l"/>
                <a:tab pos="1949450" algn="l"/>
                <a:tab pos="3036570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create table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char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(5),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name          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(20)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not null,</a:t>
            </a:r>
            <a:b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numeric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(8,2))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3709988"/>
            <a:ext cx="3219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14500" y="3697288"/>
            <a:ext cx="650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</a:t>
            </a:r>
            <a:r>
              <a:rPr kumimoji="0" lang="en-US" altLang="zh-CN" sz="1400">
                <a:ea typeface="宋体" panose="02010600030101010101" pitchFamily="2" charset="-122"/>
              </a:rPr>
              <a:t> </a:t>
            </a:r>
            <a:endParaRPr kumimoji="0" lang="zh-CN" altLang="en-US" sz="1400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76275" y="4879975"/>
            <a:ext cx="174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 structure </a:t>
            </a:r>
            <a:r>
              <a:rPr kumimoji="0" lang="en-US" altLang="zh-CN" sz="1400" i="1">
                <a:ea typeface="宋体" panose="02010600030101010101" pitchFamily="2" charset="-122"/>
              </a:rPr>
              <a:t>in SQLite Manager</a:t>
            </a:r>
            <a:endParaRPr kumimoji="0" lang="zh-CN" altLang="en-US" sz="1400" i="1">
              <a:ea typeface="宋体" panose="02010600030101010101" pitchFamily="2" charset="-122"/>
            </a:endParaRPr>
          </a:p>
        </p:txBody>
      </p:sp>
      <p:pic>
        <p:nvPicPr>
          <p:cNvPr id="16385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4497388"/>
            <a:ext cx="57816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Integrity Constraints in Create Table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44525" y="755650"/>
            <a:ext cx="6638925" cy="1254125"/>
          </a:xfrm>
        </p:spPr>
        <p:txBody>
          <a:bodyPr/>
          <a:lstStyle/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not null</a:t>
            </a:r>
            <a:endParaRPr lang="en-US" altLang="zh-CN" sz="2000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 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foreign key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 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88950" y="2009775"/>
            <a:ext cx="859155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145" algn="l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145" algn="l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145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1428750" algn="l"/>
                <a:tab pos="1711325" algn="l"/>
                <a:tab pos="3319145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145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145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145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145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145" algn="l"/>
              </a:tabLst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1600">
                <a:ea typeface="宋体" panose="02010600030101010101" pitchFamily="2" charset="-122"/>
              </a:rPr>
              <a:t>Example:  Declare </a:t>
            </a:r>
            <a:r>
              <a:rPr kumimoji="0" lang="en-US" altLang="zh-CN" sz="1600" i="1">
                <a:ea typeface="宋体" panose="02010600030101010101" pitchFamily="2" charset="-122"/>
              </a:rPr>
              <a:t>ID</a:t>
            </a:r>
            <a:r>
              <a:rPr kumimoji="0" lang="en-US" altLang="zh-CN" sz="1600">
                <a:ea typeface="宋体" panose="02010600030101010101" pitchFamily="2" charset="-122"/>
              </a:rPr>
              <a:t> as the primary key for </a:t>
            </a:r>
            <a:r>
              <a:rPr kumimoji="0" lang="en-US" altLang="zh-CN" sz="1600" i="1">
                <a:ea typeface="宋体" panose="02010600030101010101" pitchFamily="2" charset="-122"/>
              </a:rPr>
              <a:t>instructor</a:t>
            </a:r>
            <a:endParaRPr kumimoji="0" lang="en-US" altLang="zh-CN" sz="1600" i="1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create table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16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	varchar(5), 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	varchar(20) not null, 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 	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varchar(20), 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 	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	numeric(8,2) check (salary &gt; 29000),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 	primary key (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),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	 	foreign key (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) references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 on delete set null )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748338" y="935038"/>
            <a:ext cx="3332162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primary key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declaration on an attribute automatically ensures</a:t>
            </a:r>
            <a:r>
              <a:rPr lang="en-US" altLang="zh-CN" sz="1800" b="1" i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not null</a:t>
            </a:r>
            <a:endParaRPr lang="en-US" altLang="zh-CN" sz="1800" b="1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8438" y="4892675"/>
            <a:ext cx="174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 structure </a:t>
            </a:r>
            <a:r>
              <a:rPr kumimoji="0" lang="en-US" altLang="zh-CN" sz="1400" i="1">
                <a:ea typeface="宋体" panose="02010600030101010101" pitchFamily="2" charset="-122"/>
              </a:rPr>
              <a:t>in SQLite Developer</a:t>
            </a:r>
            <a:endParaRPr kumimoji="0" lang="zh-CN" altLang="en-US" sz="1400" i="1">
              <a:ea typeface="宋体" panose="02010600030101010101" pitchFamily="2" charset="-122"/>
            </a:endParaRP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4611688"/>
            <a:ext cx="60483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745163"/>
            <a:ext cx="60483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6197600"/>
            <a:ext cx="9334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4972050" y="3252788"/>
            <a:ext cx="858838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947863" y="5303838"/>
            <a:ext cx="388302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2276475" y="4254500"/>
            <a:ext cx="16129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1947863" y="5057775"/>
            <a:ext cx="388302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2276475" y="4543425"/>
            <a:ext cx="447357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>
            <a:off x="1947863" y="6197600"/>
            <a:ext cx="388302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>
            <a:off x="6907213" y="4543425"/>
            <a:ext cx="1612900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5748338" y="5745163"/>
            <a:ext cx="933450" cy="111918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 a Few More Relation Definitions</a:t>
            </a:r>
            <a:endParaRPr lang="en-US"/>
          </a:p>
        </p:txBody>
      </p:sp>
      <p:sp>
        <p:nvSpPr>
          <p:cNvPr id="25603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(5),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 not null,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tot_cred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numeric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(3,0),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(dept_name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3541713"/>
            <a:ext cx="299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11388" y="3616325"/>
            <a:ext cx="650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</a:t>
            </a:r>
            <a:r>
              <a:rPr kumimoji="0" lang="en-US" altLang="zh-CN" sz="1400">
                <a:ea typeface="宋体" panose="02010600030101010101" pitchFamily="2" charset="-122"/>
              </a:rPr>
              <a:t> </a:t>
            </a:r>
            <a:endParaRPr kumimoji="0" lang="zh-CN" altLang="en-US" sz="140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50" y="4710113"/>
            <a:ext cx="177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 structure </a:t>
            </a:r>
            <a:r>
              <a:rPr kumimoji="0" lang="en-US" altLang="zh-CN" sz="1400" i="1">
                <a:ea typeface="宋体" panose="02010600030101010101" pitchFamily="2" charset="-122"/>
              </a:rPr>
              <a:t>in SQLite Developer</a:t>
            </a:r>
            <a:endParaRPr kumimoji="0" lang="zh-CN" altLang="en-US" sz="1400" i="1">
              <a:ea typeface="宋体" panose="02010600030101010101" pitchFamily="2" charset="-122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4395788"/>
            <a:ext cx="71437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5549900"/>
            <a:ext cx="71818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 a Few More Relation Definitions</a:t>
            </a:r>
            <a:endParaRPr lang="en-US"/>
          </a:p>
        </p:txBody>
      </p:sp>
      <p:sp>
        <p:nvSpPr>
          <p:cNvPr id="2662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82550" y="835025"/>
            <a:ext cx="8966200" cy="37957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takes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   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(5),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(8),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sec_id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(8),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semester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(6),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numeric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(4,0),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(2),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primary key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(ID, course_id, sec_id, semester, year),</a:t>
            </a:r>
            <a:b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1800" b="1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student,</a:t>
            </a:r>
            <a:b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course_id, sec_id, semester, year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18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endParaRPr lang="en-US" altLang="zh-CN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622800"/>
            <a:ext cx="60388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61200" y="4672013"/>
            <a:ext cx="930275" cy="125888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88950" y="512286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 structure </a:t>
            </a:r>
            <a:r>
              <a:rPr kumimoji="0" lang="en-US" altLang="zh-CN" sz="1400" i="1">
                <a:ea typeface="宋体" panose="02010600030101010101" pitchFamily="2" charset="-122"/>
              </a:rPr>
              <a:t>in SQLite Manager</a:t>
            </a:r>
            <a:endParaRPr kumimoji="0" lang="zh-CN" altLang="en-US" sz="14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And more still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08050"/>
            <a:ext cx="8502650" cy="2749550"/>
          </a:xfrm>
        </p:spPr>
        <p:txBody>
          <a:bodyPr/>
          <a:lstStyle/>
          <a:p>
            <a:pPr eaLnBrk="1" hangingPunct="1"/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(8)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title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varchar(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50),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varchar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numeric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(2,0),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(dept_name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ea typeface="宋体" panose="02010600030101010101" pitchFamily="2" charset="-122"/>
              </a:rPr>
              <a:t>Primary key declaration can be combined with attribute declaration as shown above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3786188"/>
            <a:ext cx="6076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063" y="4098925"/>
            <a:ext cx="1749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ea typeface="宋体" panose="02010600030101010101" pitchFamily="2" charset="-122"/>
              </a:rPr>
              <a:t>table structure </a:t>
            </a:r>
            <a:r>
              <a:rPr kumimoji="0" lang="en-US" altLang="zh-CN" sz="1400" i="1">
                <a:ea typeface="宋体" panose="02010600030101010101" pitchFamily="2" charset="-122"/>
              </a:rPr>
              <a:t>in SQLite Manager</a:t>
            </a:r>
            <a:endParaRPr kumimoji="0" lang="zh-CN" altLang="en-US" sz="1400" i="1"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271588" y="1570038"/>
            <a:ext cx="4465637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70700" y="4021138"/>
            <a:ext cx="933450" cy="44132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Drop and Alter Table Constructs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232025" algn="l"/>
              </a:tabLst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drop table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Deletes the table and its contents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tabLst>
                <a:tab pos="2232025" algn="l"/>
              </a:tabLst>
            </a:pPr>
            <a:r>
              <a:rPr lang="en-US" altLang="en-US" sz="1800" b="1"/>
              <a:t>drop table </a:t>
            </a:r>
            <a:r>
              <a:rPr lang="en-US" altLang="en-US" sz="1800" i="1"/>
              <a:t>student 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tabLst>
                <a:tab pos="2232025" algn="l"/>
              </a:tabLst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alter table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alter table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 b="1">
                <a:ea typeface="宋体" panose="02010600030101010101" pitchFamily="2" charset="-122"/>
              </a:rPr>
              <a:t>add </a:t>
            </a:r>
            <a:r>
              <a:rPr lang="en-US" altLang="zh-CN" i="1">
                <a:ea typeface="宋体" panose="02010600030101010101" pitchFamily="2" charset="-122"/>
              </a:rPr>
              <a:t>A D</a:t>
            </a:r>
            <a:endParaRPr lang="en-US" altLang="zh-CN" sz="2800" i="1">
              <a:ea typeface="宋体" panose="02010600030101010101" pitchFamily="2" charset="-122"/>
            </a:endParaRPr>
          </a:p>
          <a:p>
            <a:pPr lvl="2" eaLnBrk="1" hangingPunct="1">
              <a:tabLst>
                <a:tab pos="2232025" algn="l"/>
              </a:tabLst>
            </a:pPr>
            <a:r>
              <a:rPr lang="en-US" altLang="zh-CN" sz="1800" i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where </a:t>
            </a:r>
            <a:r>
              <a:rPr lang="en-US" altLang="zh-CN" sz="1800" i="1">
                <a:ea typeface="宋体" panose="02010600030101010101" pitchFamily="2" charset="-122"/>
              </a:rPr>
              <a:t>A</a:t>
            </a:r>
            <a:r>
              <a:rPr lang="en-US" altLang="zh-CN" sz="1800">
                <a:ea typeface="宋体" panose="02010600030101010101" pitchFamily="2" charset="-122"/>
              </a:rPr>
              <a:t> is the name of the attribute to be added to relation </a:t>
            </a:r>
            <a:r>
              <a:rPr lang="en-US" altLang="zh-CN" sz="1800" i="1">
                <a:ea typeface="宋体" panose="02010600030101010101" pitchFamily="2" charset="-122"/>
              </a:rPr>
              <a:t>r </a:t>
            </a:r>
            <a:r>
              <a:rPr lang="en-US" altLang="zh-CN" sz="1800">
                <a:ea typeface="宋体" panose="02010600030101010101" pitchFamily="2" charset="-122"/>
              </a:rPr>
              <a:t> and </a:t>
            </a:r>
            <a:r>
              <a:rPr lang="en-US" altLang="zh-CN" sz="1800" i="1">
                <a:ea typeface="宋体" panose="02010600030101010101" pitchFamily="2" charset="-122"/>
              </a:rPr>
              <a:t>D</a:t>
            </a:r>
            <a:r>
              <a:rPr lang="en-US" altLang="zh-CN" sz="1800">
                <a:ea typeface="宋体" panose="02010600030101010101" pitchFamily="2" charset="-122"/>
              </a:rPr>
              <a:t> is the domain of </a:t>
            </a:r>
            <a:r>
              <a:rPr lang="en-US" altLang="zh-CN" sz="1800" i="1">
                <a:ea typeface="宋体" panose="02010600030101010101" pitchFamily="2" charset="-122"/>
              </a:rPr>
              <a:t>A.</a:t>
            </a:r>
            <a:endParaRPr lang="en-US" altLang="zh-CN" sz="1800">
              <a:ea typeface="宋体" panose="02010600030101010101" pitchFamily="2" charset="-122"/>
            </a:endParaRPr>
          </a:p>
          <a:p>
            <a:pPr lvl="2" eaLnBrk="1" hangingPunct="1">
              <a:tabLst>
                <a:tab pos="2232025" algn="l"/>
              </a:tabLst>
            </a:pPr>
            <a:r>
              <a:rPr lang="en-US" altLang="zh-CN" sz="1800">
                <a:ea typeface="宋体" panose="02010600030101010101" pitchFamily="2" charset="-122"/>
              </a:rPr>
              <a:t>All tuples in the relation are assigned </a:t>
            </a:r>
            <a:r>
              <a:rPr lang="en-US" altLang="zh-CN" sz="1800" i="1">
                <a:ea typeface="宋体" panose="02010600030101010101" pitchFamily="2" charset="-122"/>
              </a:rPr>
              <a:t>null</a:t>
            </a:r>
            <a:r>
              <a:rPr lang="en-US" altLang="zh-CN" sz="1800">
                <a:ea typeface="宋体" panose="02010600030101010101" pitchFamily="2" charset="-122"/>
              </a:rPr>
              <a:t> as the value for the new attribute.  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>
              <a:tabLst>
                <a:tab pos="22320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alter table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 b="1">
                <a:ea typeface="宋体" panose="02010600030101010101" pitchFamily="2" charset="-122"/>
              </a:rPr>
              <a:t> drop</a:t>
            </a:r>
            <a:r>
              <a:rPr lang="en-US" altLang="zh-CN" i="1">
                <a:ea typeface="宋体" panose="02010600030101010101" pitchFamily="2" charset="-122"/>
              </a:rPr>
              <a:t> A</a:t>
            </a:r>
            <a:r>
              <a:rPr lang="en-US" altLang="zh-CN" sz="2800" i="1">
                <a:ea typeface="宋体" panose="02010600030101010101" pitchFamily="2" charset="-122"/>
              </a:rPr>
              <a:t>     </a:t>
            </a:r>
            <a:endParaRPr lang="en-US" altLang="zh-CN" sz="2800" i="1">
              <a:ea typeface="宋体" panose="02010600030101010101" pitchFamily="2" charset="-122"/>
            </a:endParaRPr>
          </a:p>
          <a:p>
            <a:pPr lvl="2" eaLnBrk="1" hangingPunct="1">
              <a:tabLst>
                <a:tab pos="22320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where </a:t>
            </a:r>
            <a:r>
              <a:rPr lang="en-US" altLang="zh-CN" sz="1600" i="1">
                <a:ea typeface="宋体" panose="02010600030101010101" pitchFamily="2" charset="-122"/>
              </a:rPr>
              <a:t>A</a:t>
            </a:r>
            <a:r>
              <a:rPr lang="en-US" altLang="zh-CN" sz="1600">
                <a:ea typeface="宋体" panose="02010600030101010101" pitchFamily="2" charset="-122"/>
              </a:rPr>
              <a:t> is the name of an attribute of relation</a:t>
            </a:r>
            <a:r>
              <a:rPr lang="en-US" altLang="zh-CN" sz="1600" i="1">
                <a:ea typeface="宋体" panose="02010600030101010101" pitchFamily="2" charset="-122"/>
              </a:rPr>
              <a:t> r</a:t>
            </a:r>
            <a:endParaRPr lang="en-US" altLang="zh-CN" sz="1600" i="1">
              <a:ea typeface="宋体" panose="02010600030101010101" pitchFamily="2" charset="-122"/>
            </a:endParaRPr>
          </a:p>
          <a:p>
            <a:pPr lvl="2" eaLnBrk="1" hangingPunct="1">
              <a:tabLst>
                <a:tab pos="22320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Dropping of attributes not supported by many databases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727075"/>
            <a:ext cx="17843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230563" y="2176463"/>
            <a:ext cx="1695450" cy="325437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646363" y="5853113"/>
            <a:ext cx="1117600" cy="274637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2270125" y="5562600"/>
          <a:ext cx="48958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" imgW="3022600" imgH="355600" progId="Equation.3">
                  <p:embed/>
                </p:oleObj>
              </mc:Choice>
              <mc:Fallback>
                <p:oleObj name="Equation" r:id="rId1" imgW="30226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562600"/>
                        <a:ext cx="48958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4525963" y="5629275"/>
            <a:ext cx="2336800" cy="427038"/>
          </a:xfrm>
          <a:prstGeom prst="roundRect">
            <a:avLst>
              <a:gd name="adj" fmla="val 16667"/>
            </a:avLst>
          </a:prstGeom>
          <a:solidFill>
            <a:srgbClr val="92D050">
              <a:alpha val="20000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3230563" y="2501900"/>
            <a:ext cx="1554162" cy="334963"/>
          </a:xfrm>
          <a:prstGeom prst="roundRect">
            <a:avLst>
              <a:gd name="adj" fmla="val 16667"/>
            </a:avLst>
          </a:prstGeom>
          <a:solidFill>
            <a:srgbClr val="92D050">
              <a:alpha val="20000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4140200" y="5822950"/>
            <a:ext cx="254000" cy="263525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3230563" y="2847975"/>
            <a:ext cx="304800" cy="284163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Basic Query Structure </a:t>
            </a:r>
            <a:endParaRPr lang="en-US"/>
          </a:p>
        </p:txBody>
      </p:sp>
      <p:sp>
        <p:nvSpPr>
          <p:cNvPr id="30730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SQL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data-manipulation language (DML)</a:t>
            </a:r>
            <a:r>
              <a:rPr lang="en-US" altLang="zh-CN" sz="2000">
                <a:ea typeface="宋体" panose="02010600030101010101" pitchFamily="2" charset="-122"/>
              </a:rPr>
              <a:t> provides the ability to query information, and insert, delete and update tuples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 typical SQL query has the form: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select 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...,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i="1" baseline="-25000">
                <a:solidFill>
                  <a:srgbClr val="0000FF"/>
                </a:solidFill>
                <a:ea typeface="宋体" panose="02010600030101010101" pitchFamily="2" charset="-122"/>
              </a:rPr>
              <a:t>n</a:t>
            </a:r>
            <a:b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200" baseline="-2500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200" baseline="-2500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, ...,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200" i="1" baseline="-25000">
                <a:solidFill>
                  <a:srgbClr val="0000FF"/>
                </a:solidFill>
                <a:ea typeface="宋体" panose="02010600030101010101" pitchFamily="2" charset="-122"/>
              </a:rPr>
              <a:t>m</a:t>
            </a:r>
            <a:b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200" i="1">
                <a:solidFill>
                  <a:srgbClr val="0000FF"/>
                </a:solidFill>
                <a:ea typeface="宋体" panose="02010600030101010101" pitchFamily="2" charset="-122"/>
              </a:rPr>
              <a:t>P</a:t>
            </a:r>
            <a:endParaRPr lang="en-US" altLang="zh-CN" sz="3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buSzPct val="90000"/>
              <a:tabLst>
                <a:tab pos="2055495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 </a:t>
            </a:r>
            <a:r>
              <a:rPr lang="en-US" altLang="zh-CN" sz="2000">
                <a:ea typeface="宋体" panose="02010600030101010101" pitchFamily="2" charset="-122"/>
              </a:rPr>
              <a:t>represents an attribute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SzPct val="90000"/>
              <a:tabLst>
                <a:tab pos="2055495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 </a:t>
            </a:r>
            <a:r>
              <a:rPr lang="en-US" altLang="zh-CN" sz="2000">
                <a:ea typeface="宋体" panose="02010600030101010101" pitchFamily="2" charset="-122"/>
              </a:rPr>
              <a:t>represents a relation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SzPct val="90000"/>
              <a:tabLst>
                <a:tab pos="2055495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 is a predicate.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This query is equivalent to the relational algebra expression.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result of an SQL query is a relation.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select Clause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buFont typeface="Monotype Sorts" pitchFamily="2" charset="2"/>
              <a:buChar char="n"/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ea typeface="宋体" panose="02010600030101010101" pitchFamily="2" charset="-122"/>
              </a:rPr>
              <a:t> clause list the attributes desired in the result of a query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Char char="l"/>
              <a:tabLst>
                <a:tab pos="2055495" algn="l"/>
              </a:tabLst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corresponds to the projection operation of the relational algebra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zh-CN" sz="20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Monotype Sorts" pitchFamily="2" charset="2"/>
              <a:buChar char="n"/>
              <a:tabLst>
                <a:tab pos="2055495" algn="l"/>
              </a:tabLst>
              <a:defRPr/>
            </a:pPr>
            <a:r>
              <a:rPr lang="en-US" altLang="zh-CN" sz="2000" dirty="0">
                <a:solidFill>
                  <a:srgbClr val="FF3300"/>
                </a:solidFill>
                <a:ea typeface="宋体" panose="02010600030101010101" pitchFamily="2" charset="-122"/>
              </a:rPr>
              <a:t>Example: find the names of all instructors:</a:t>
            </a:r>
            <a:br>
              <a:rPr lang="en-US" altLang="zh-CN" sz="2000" dirty="0">
                <a:solidFill>
                  <a:srgbClr val="000099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	select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sz="20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zh-CN" sz="18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zh-CN" sz="18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Char char="n"/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NOTE:  SQL names are case insensitive (i.e., you may use upper- or lower-case letters.)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Char char="l"/>
              <a:tabLst>
                <a:tab pos="2055495" algn="l"/>
              </a:tabLst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E.g.   </a:t>
            </a:r>
            <a:r>
              <a:rPr lang="en-US" altLang="zh-CN" sz="1800" i="1" dirty="0">
                <a:ea typeface="宋体" panose="02010600030101010101" pitchFamily="2" charset="-122"/>
              </a:rPr>
              <a:t>Name</a:t>
            </a:r>
            <a:r>
              <a:rPr lang="en-US" altLang="zh-CN" sz="1800" dirty="0">
                <a:ea typeface="宋体" panose="02010600030101010101" pitchFamily="2" charset="-122"/>
              </a:rPr>
              <a:t> ≡ </a:t>
            </a:r>
            <a:r>
              <a:rPr lang="en-US" altLang="zh-CN" sz="1800" i="1" dirty="0">
                <a:ea typeface="宋体" panose="02010600030101010101" pitchFamily="2" charset="-122"/>
              </a:rPr>
              <a:t>NAME</a:t>
            </a:r>
            <a:r>
              <a:rPr lang="en-US" altLang="zh-CN" sz="1800" dirty="0">
                <a:ea typeface="宋体" panose="02010600030101010101" pitchFamily="2" charset="-122"/>
              </a:rPr>
              <a:t> ≡ </a:t>
            </a:r>
            <a:r>
              <a:rPr lang="en-US" altLang="zh-CN" sz="1800" i="1" dirty="0">
                <a:ea typeface="宋体" panose="02010600030101010101" pitchFamily="2" charset="-122"/>
              </a:rPr>
              <a:t>name</a:t>
            </a:r>
            <a:endParaRPr lang="en-US" altLang="zh-CN" sz="1800" i="1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Char char="l"/>
              <a:tabLst>
                <a:tab pos="2055495" algn="l"/>
              </a:tabLst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Some people use upper case wherever we use bold font.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887538"/>
            <a:ext cx="31432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942013" y="1822450"/>
            <a:ext cx="795337" cy="2846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72375" y="1854200"/>
            <a:ext cx="1571625" cy="2847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select Clause (Cont.)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415213" cy="5257800"/>
          </a:xfrm>
        </p:spPr>
        <p:txBody>
          <a:bodyPr lIns="90488" tIns="44450" rIns="90488" bIns="44450"/>
          <a:lstStyle/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 allows duplicates in relations as well as in query results.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To force the elimination of duplicates, insert the keyword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distinct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 after select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names of all departments with instructor, and remove duplicates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keyword </a:t>
            </a:r>
            <a:r>
              <a:rPr lang="en-US" altLang="zh-CN" sz="2000" b="1" dirty="0">
                <a:ea typeface="宋体" panose="02010600030101010101" pitchFamily="2" charset="-122"/>
              </a:rPr>
              <a:t>all </a:t>
            </a:r>
            <a:r>
              <a:rPr lang="en-US" altLang="zh-CN" sz="2000" dirty="0">
                <a:ea typeface="宋体" panose="02010600030101010101" pitchFamily="2" charset="-122"/>
              </a:rPr>
              <a:t>specifies that duplicates not be removed.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all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i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1233488"/>
            <a:ext cx="990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940550" y="1919288"/>
            <a:ext cx="91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distinct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3221038"/>
            <a:ext cx="8667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315200" y="4432300"/>
            <a:ext cx="412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all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Chapter 3:  Introduction to SQL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104900"/>
            <a:ext cx="7413625" cy="4732338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Overview of the SQL Query Language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Data Definition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Basic Query Structure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Additional Basic Operations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Set Operations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Null Values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Aggregate Functions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Nested Subqueries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Modification of the Database 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2924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select Clause (Cont.)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An asterisk in the select clause denotes “all attributes”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clause can contain arithmetic expressions involving the operation, +, –, </a:t>
            </a:r>
            <a:r>
              <a:rPr lang="en-US" altLang="zh-CN" sz="2000"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r>
              <a:rPr lang="en-US" altLang="zh-CN" sz="2000">
                <a:ea typeface="宋体" panose="02010600030101010101" pitchFamily="2" charset="-122"/>
              </a:rPr>
              <a:t>, and /, and operating on constants or attributes of tuples.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3432175"/>
            <a:ext cx="27146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3432175"/>
            <a:ext cx="6097588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2055495" algn="l"/>
              </a:tabLst>
              <a:defRPr/>
            </a:pPr>
            <a:r>
              <a:rPr lang="en-US" altLang="zh-CN" sz="2000" kern="0" dirty="0">
                <a:ea typeface="宋体" panose="02010600030101010101" pitchFamily="2" charset="-122"/>
              </a:rPr>
              <a:t>The query: 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sz="2000" b="1" kern="0" dirty="0">
                <a:solidFill>
                  <a:srgbClr val="0000FF"/>
                </a:solidFill>
                <a:ea typeface="宋体" panose="02010600030101010101" pitchFamily="2" charset="-122"/>
              </a:rPr>
              <a:t>	                  select</a:t>
            </a:r>
            <a:r>
              <a:rPr lang="en-US" altLang="zh-CN" sz="2000" kern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kern="0" dirty="0">
                <a:solidFill>
                  <a:srgbClr val="0000FF"/>
                </a:solidFill>
                <a:ea typeface="宋体" panose="02010600030101010101" pitchFamily="2" charset="-122"/>
              </a:rPr>
              <a:t>ID, name, salary/12</a:t>
            </a:r>
            <a:br>
              <a:rPr lang="en-US" altLang="zh-CN" sz="2000" kern="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kern="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</a:t>
            </a:r>
            <a:r>
              <a:rPr lang="en-US" altLang="zh-CN" sz="2000" b="1" kern="0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kern="0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sz="2000" i="1" kern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	</a:t>
            </a:r>
            <a:r>
              <a:rPr lang="en-US" altLang="zh-CN" sz="2000" kern="0" dirty="0">
                <a:ea typeface="宋体" panose="02010600030101010101" pitchFamily="2" charset="-122"/>
              </a:rPr>
              <a:t>would return a relation that is the same as the </a:t>
            </a:r>
            <a:r>
              <a:rPr lang="en-US" altLang="zh-CN" sz="2000" i="1" kern="0" dirty="0">
                <a:ea typeface="宋体" panose="02010600030101010101" pitchFamily="2" charset="-122"/>
              </a:rPr>
              <a:t>instructor </a:t>
            </a:r>
            <a:r>
              <a:rPr lang="en-US" altLang="zh-CN" sz="2000" kern="0" dirty="0">
                <a:ea typeface="宋体" panose="02010600030101010101" pitchFamily="2" charset="-122"/>
              </a:rPr>
              <a:t>relation, except that the value of the attribute </a:t>
            </a:r>
            <a:r>
              <a:rPr lang="en-US" altLang="zh-CN" sz="2000" i="1" kern="0" dirty="0">
                <a:ea typeface="宋体" panose="02010600030101010101" pitchFamily="2" charset="-122"/>
              </a:rPr>
              <a:t>salary </a:t>
            </a:r>
            <a:r>
              <a:rPr lang="en-US" altLang="zh-CN" sz="2000" kern="0" dirty="0">
                <a:ea typeface="宋体" panose="02010600030101010101" pitchFamily="2" charset="-122"/>
              </a:rPr>
              <a:t>is divided by 12.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>
              <a:tabLst>
                <a:tab pos="2055495" algn="l"/>
              </a:tabLst>
              <a:defRPr/>
            </a:pPr>
            <a:r>
              <a:rPr lang="en-US" altLang="en-US" sz="2000" dirty="0"/>
              <a:t>Can rename “s</a:t>
            </a:r>
            <a:r>
              <a:rPr lang="en-US" altLang="en-US" sz="2000" i="1" dirty="0"/>
              <a:t>alary/12” </a:t>
            </a:r>
            <a:r>
              <a:rPr lang="en-US" altLang="en-US" sz="2000" dirty="0"/>
              <a:t>using the </a:t>
            </a:r>
            <a:r>
              <a:rPr lang="en-US" altLang="en-US" sz="2000" b="1" dirty="0"/>
              <a:t>as </a:t>
            </a:r>
            <a:r>
              <a:rPr lang="en-US" altLang="en-US" sz="2000" dirty="0"/>
              <a:t>clause</a:t>
            </a:r>
            <a:r>
              <a:rPr lang="en-US" altLang="en-US" sz="2000" i="1" dirty="0"/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select </a:t>
            </a:r>
            <a:r>
              <a:rPr lang="en-US" altLang="en-US" sz="2000" i="1" dirty="0">
                <a:solidFill>
                  <a:srgbClr val="0000FF"/>
                </a:solidFill>
              </a:rPr>
              <a:t>ID, name, salary/12  </a:t>
            </a:r>
            <a:r>
              <a:rPr lang="en-US" altLang="en-US" sz="2000" b="1" dirty="0">
                <a:solidFill>
                  <a:srgbClr val="0000FF"/>
                </a:solidFill>
              </a:rPr>
              <a:t>as </a:t>
            </a:r>
            <a:r>
              <a:rPr lang="en-US" altLang="en-US" sz="2000" i="1" dirty="0" err="1">
                <a:solidFill>
                  <a:srgbClr val="0000FF"/>
                </a:solidFill>
              </a:rPr>
              <a:t>monthly_salary</a:t>
            </a:r>
            <a:endParaRPr lang="en-US" altLang="zh-CN" sz="2000" kern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181975" y="3371850"/>
            <a:ext cx="858838" cy="29654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83500" y="3092450"/>
            <a:ext cx="14970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055495" algn="l"/>
              </a:tabLst>
              <a:defRPr/>
            </a:pPr>
            <a:r>
              <a:rPr lang="en-US" altLang="en-US" sz="1400" b="1" i="1" dirty="0" err="1"/>
              <a:t>monthly_salary</a:t>
            </a:r>
            <a:endParaRPr lang="en-US" altLang="zh-CN" sz="1400" b="1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 build="p"/>
      <p:bldP spid="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select Clause (Cont.)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2055495" algn="l"/>
              </a:tabLst>
            </a:pPr>
            <a:r>
              <a:rPr lang="en-US" altLang="en-US" sz="2400"/>
              <a:t>An attribute can be a literal  with  no </a:t>
            </a:r>
            <a:r>
              <a:rPr lang="en-US" altLang="en-US" sz="2400" b="1"/>
              <a:t>from  </a:t>
            </a:r>
            <a:r>
              <a:rPr lang="en-US" altLang="en-US" sz="2400"/>
              <a:t>clause</a:t>
            </a:r>
            <a:endParaRPr lang="en-US" altLang="en-US" sz="2400"/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</a:pPr>
            <a:r>
              <a:rPr lang="en-US" altLang="en-US" sz="2400" b="1"/>
              <a:t>			</a:t>
            </a:r>
            <a:r>
              <a:rPr lang="en-US" altLang="en-US" sz="2400" b="1">
                <a:solidFill>
                  <a:srgbClr val="0000FF"/>
                </a:solidFill>
              </a:rPr>
              <a:t>select  </a:t>
            </a:r>
            <a:r>
              <a:rPr lang="en-US" altLang="en-US" sz="2400">
                <a:solidFill>
                  <a:srgbClr val="0000FF"/>
                </a:solidFill>
              </a:rPr>
              <a:t>‘437’</a:t>
            </a:r>
            <a:endParaRPr lang="en-US" altLang="en-US" sz="2400">
              <a:solidFill>
                <a:srgbClr val="0000FF"/>
              </a:solidFill>
            </a:endParaRPr>
          </a:p>
          <a:p>
            <a:pPr lvl="1" eaLnBrk="1" hangingPunct="1">
              <a:tabLst>
                <a:tab pos="2055495" algn="l"/>
              </a:tabLst>
            </a:pPr>
            <a:r>
              <a:rPr lang="en-US" altLang="en-US" sz="2000"/>
              <a:t>Results is a table with one column and a single row with value “437”</a:t>
            </a:r>
            <a:endParaRPr lang="en-US" altLang="en-US" sz="2000"/>
          </a:p>
          <a:p>
            <a:pPr lvl="1" eaLnBrk="1" hangingPunct="1">
              <a:tabLst>
                <a:tab pos="2055495" algn="l"/>
              </a:tabLst>
            </a:pPr>
            <a:r>
              <a:rPr lang="en-US" altLang="en-US" sz="2000"/>
              <a:t>Can give the column a name using:</a:t>
            </a:r>
            <a:endParaRPr lang="en-US" altLang="en-US" sz="2000"/>
          </a:p>
          <a:p>
            <a:pPr lvl="1" eaLnBrk="1" hangingPunct="1">
              <a:buFont typeface="Monotype Sorts" pitchFamily="2" charset="2"/>
              <a:buNone/>
              <a:tabLst>
                <a:tab pos="2055495" algn="l"/>
              </a:tabLst>
            </a:pPr>
            <a:r>
              <a:rPr lang="en-US" altLang="en-US" sz="2000">
                <a:solidFill>
                  <a:srgbClr val="0000FF"/>
                </a:solidFill>
              </a:rPr>
              <a:t>                    </a:t>
            </a:r>
            <a:r>
              <a:rPr lang="en-US" altLang="en-US" sz="2000" b="1">
                <a:solidFill>
                  <a:srgbClr val="0000FF"/>
                </a:solidFill>
              </a:rPr>
              <a:t>select </a:t>
            </a:r>
            <a:r>
              <a:rPr lang="en-US" altLang="en-US" sz="2000">
                <a:solidFill>
                  <a:srgbClr val="0000FF"/>
                </a:solidFill>
              </a:rPr>
              <a:t>‘437’ </a:t>
            </a:r>
            <a:r>
              <a:rPr lang="en-US" altLang="en-US" sz="2000" b="1">
                <a:solidFill>
                  <a:srgbClr val="0000FF"/>
                </a:solidFill>
              </a:rPr>
              <a:t>as </a:t>
            </a:r>
            <a:r>
              <a:rPr lang="en-US" altLang="en-US" sz="2000" i="1">
                <a:solidFill>
                  <a:srgbClr val="0000FF"/>
                </a:solidFill>
              </a:rPr>
              <a:t>FOO</a:t>
            </a:r>
            <a:r>
              <a:rPr lang="en-US" altLang="en-US" sz="2000">
                <a:solidFill>
                  <a:srgbClr val="0000FF"/>
                </a:solidFill>
              </a:rPr>
              <a:t>	</a:t>
            </a:r>
            <a:endParaRPr lang="en-US" altLang="en-US" sz="2000" i="1">
              <a:solidFill>
                <a:srgbClr val="0000FF"/>
              </a:solidFill>
            </a:endParaRPr>
          </a:p>
          <a:p>
            <a:pPr eaLnBrk="1" hangingPunct="1">
              <a:tabLst>
                <a:tab pos="2055495" algn="l"/>
              </a:tabLst>
            </a:pPr>
            <a:r>
              <a:rPr lang="en-US" altLang="en-US" sz="2400"/>
              <a:t>An attribute can be a literal with </a:t>
            </a:r>
            <a:r>
              <a:rPr lang="en-US" altLang="en-US" sz="2400" b="1"/>
              <a:t>from  </a:t>
            </a:r>
            <a:r>
              <a:rPr lang="en-US" altLang="en-US" sz="2400"/>
              <a:t>clause</a:t>
            </a:r>
            <a:endParaRPr lang="en-US" altLang="en-US" sz="2400"/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</a:pPr>
            <a:r>
              <a:rPr lang="en-US" altLang="en-US" sz="2400" b="1"/>
              <a:t>		</a:t>
            </a:r>
            <a:r>
              <a:rPr lang="en-US" altLang="en-US" sz="2400" b="1">
                <a:solidFill>
                  <a:srgbClr val="0000FF"/>
                </a:solidFill>
              </a:rPr>
              <a:t>	select  </a:t>
            </a:r>
            <a:r>
              <a:rPr lang="en-US" altLang="en-US" sz="2400">
                <a:solidFill>
                  <a:srgbClr val="0000FF"/>
                </a:solidFill>
              </a:rPr>
              <a:t>‘A’</a:t>
            </a:r>
            <a:br>
              <a:rPr lang="en-US" altLang="en-US" sz="2400">
                <a:solidFill>
                  <a:srgbClr val="0000FF"/>
                </a:solidFill>
              </a:rPr>
            </a:br>
            <a:r>
              <a:rPr lang="en-US" altLang="en-US" sz="2400">
                <a:solidFill>
                  <a:srgbClr val="0000FF"/>
                </a:solidFill>
              </a:rPr>
              <a:t>		</a:t>
            </a:r>
            <a:r>
              <a:rPr lang="en-US" altLang="en-US" sz="2400" b="1">
                <a:solidFill>
                  <a:srgbClr val="0000FF"/>
                </a:solidFill>
              </a:rPr>
              <a:t>from </a:t>
            </a:r>
            <a:r>
              <a:rPr lang="en-US" altLang="en-US" sz="2400" i="1">
                <a:solidFill>
                  <a:srgbClr val="0000FF"/>
                </a:solidFill>
              </a:rPr>
              <a:t>instructor</a:t>
            </a:r>
            <a:endParaRPr lang="en-US" altLang="en-US" sz="2400" i="1">
              <a:solidFill>
                <a:srgbClr val="0000FF"/>
              </a:solidFill>
            </a:endParaRPr>
          </a:p>
          <a:p>
            <a:pPr lvl="1" eaLnBrk="1" hangingPunct="1">
              <a:tabLst>
                <a:tab pos="2055495" algn="l"/>
              </a:tabLst>
            </a:pPr>
            <a:r>
              <a:rPr lang="en-US" altLang="en-US" sz="2000"/>
              <a:t>Result is a table with one column and </a:t>
            </a:r>
            <a:r>
              <a:rPr lang="en-US" altLang="en-US" sz="2000" i="1"/>
              <a:t>N</a:t>
            </a:r>
            <a:r>
              <a:rPr lang="en-US" altLang="en-US" sz="2000"/>
              <a:t> rows (number of tuples in the </a:t>
            </a:r>
            <a:r>
              <a:rPr lang="en-US" altLang="en-US" sz="2000" i="1"/>
              <a:t>instructors</a:t>
            </a:r>
            <a:r>
              <a:rPr lang="en-US" altLang="en-US" sz="2000"/>
              <a:t> table), each row with value “A”</a:t>
            </a:r>
            <a:endParaRPr lang="en-US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516063"/>
            <a:ext cx="10572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722563"/>
            <a:ext cx="10953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855913"/>
            <a:ext cx="1000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where Clause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clause specifies conditions that the result must satisfy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Corresponds to the selection predicate of the relational algebra.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Comparison results can be combined using the logical connectives </a:t>
            </a:r>
            <a:r>
              <a:rPr lang="en-US" altLang="zh-CN" sz="2000" b="1" dirty="0">
                <a:ea typeface="宋体" panose="02010600030101010101" pitchFamily="2" charset="-122"/>
              </a:rPr>
              <a:t>and, or,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ea typeface="宋体" panose="02010600030101010101" pitchFamily="2" charset="-122"/>
              </a:rPr>
              <a:t>not.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Comparisons can be applied to results of arithmetic expressions.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tabLst>
                <a:tab pos="131127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instructors in Comp. Sci.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dept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with salary &gt; 70000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tabLst>
                <a:tab pos="131127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select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name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instructor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'Comp. Sci.'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salary &gt; 70000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131127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4933950"/>
            <a:ext cx="852488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from Clause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clause lists the relations involved in the query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Corresponds to the Cartesian product operation of the relational algebra.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Cartesian product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instructor X teaches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635000" algn="l"/>
                <a:tab pos="2403475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dirty="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instructor, teaches</a:t>
            </a:r>
            <a:endParaRPr lang="en-US" altLang="zh-CN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generates every possible instructor – teaches pair, with all attributes from both relations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en-US" sz="2100" dirty="0"/>
              <a:t>For common attributes (e.g., </a:t>
            </a:r>
            <a:r>
              <a:rPr lang="en-US" altLang="en-US" sz="2100" i="1" dirty="0"/>
              <a:t>ID</a:t>
            </a:r>
            <a:r>
              <a:rPr lang="en-US" altLang="en-US" sz="2100" dirty="0"/>
              <a:t>), the attributes  in the resulting table are renamed using the  relation name (e.g., </a:t>
            </a:r>
            <a:r>
              <a:rPr lang="en-US" altLang="en-US" sz="2100" i="1" dirty="0"/>
              <a:t>instructor.ID</a:t>
            </a:r>
            <a:r>
              <a:rPr lang="en-US" altLang="en-US" sz="2100" dirty="0"/>
              <a:t>)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eaLnBrk="1" hangingPunct="1">
              <a:tabLst>
                <a:tab pos="635000" algn="l"/>
                <a:tab pos="24034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Cartesian product not very useful directly, but useful combined with where-clause condition (selection operation in relational algebra)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635000" algn="l"/>
                <a:tab pos="2403475" algn="l"/>
              </a:tabLst>
              <a:defRPr/>
            </a:pPr>
            <a:r>
              <a:rPr lang="en-US" altLang="zh-CN" i="1" dirty="0">
                <a:ea typeface="宋体" panose="02010600030101010101" pitchFamily="2" charset="-122"/>
              </a:rPr>
              <a:t>	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Cartesian Product: </a:t>
            </a:r>
            <a:r>
              <a:rPr lang="en-US" i="1"/>
              <a:t>instructor X teaches</a:t>
            </a:r>
            <a:endParaRPr lang="en-US" i="1"/>
          </a:p>
        </p:txBody>
      </p:sp>
      <p:pic>
        <p:nvPicPr>
          <p:cNvPr id="45059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  <a:endParaRPr kumimoji="0" lang="en-US" altLang="zh-CN" sz="2000" i="1">
              <a:ea typeface="宋体" panose="02010600030101010101" pitchFamily="2" charset="-122"/>
            </a:endParaRPr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teaches</a:t>
            </a:r>
            <a:endParaRPr kumimoji="0" lang="en-US" altLang="zh-CN" sz="2000" i="1">
              <a:ea typeface="宋体" panose="02010600030101010101" pitchFamily="2" charset="-122"/>
            </a:endParaRPr>
          </a:p>
        </p:txBody>
      </p:sp>
      <p:pic>
        <p:nvPicPr>
          <p:cNvPr id="45062" name="Picture 8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Joins</a:t>
            </a:r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52085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For all instructors who have taught some course, find their names and the course ID of the courses they taught.</a:t>
            </a:r>
            <a:endParaRPr kumimoji="0"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		select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name, </a:t>
            </a:r>
            <a:r>
              <a:rPr lang="en-US" altLang="zh-CN" sz="18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b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instructor, teaches</a:t>
            </a:r>
            <a:b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where  </a:t>
            </a:r>
            <a:r>
              <a:rPr lang="en-US" altLang="zh-CN" sz="1800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instructor.ID = teaches.ID</a:t>
            </a:r>
            <a:endParaRPr lang="en-US" altLang="zh-CN" sz="18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names of the students who has an advisor and their advisor’s names.</a:t>
            </a:r>
            <a:endParaRPr lang="en-US" altLang="zh-CN" sz="18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student.name, instructor.name</a:t>
            </a:r>
            <a:endParaRPr lang="en-US" altLang="zh-CN" sz="18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  	from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student, advisor, instructor</a:t>
            </a:r>
            <a:endParaRPr lang="en-US" altLang="zh-CN" sz="18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 	 where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student.ID=</a:t>
            </a:r>
            <a:r>
              <a:rPr lang="en-US" altLang="zh-CN" sz="18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advisor.s_ID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 and advisor.i_ID=instructor.ID</a:t>
            </a:r>
            <a:endParaRPr lang="en-US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47108" name="组合 8"/>
          <p:cNvGrpSpPr/>
          <p:nvPr/>
        </p:nvGrpSpPr>
        <p:grpSpPr bwMode="auto">
          <a:xfrm>
            <a:off x="4992688" y="1455738"/>
            <a:ext cx="2774950" cy="1317625"/>
            <a:chOff x="4993018" y="1456160"/>
            <a:chExt cx="2483362" cy="1136928"/>
          </a:xfrm>
        </p:grpSpPr>
        <p:pic>
          <p:nvPicPr>
            <p:cNvPr id="4609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018" y="1456160"/>
              <a:ext cx="892917" cy="1059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647" y="1456160"/>
              <a:ext cx="972733" cy="1136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094" name="直接箭头连接符 4"/>
            <p:cNvCxnSpPr>
              <a:cxnSpLocks noChangeShapeType="1"/>
            </p:cNvCxnSpPr>
            <p:nvPr/>
          </p:nvCxnSpPr>
          <p:spPr bwMode="auto">
            <a:xfrm flipV="1">
              <a:off x="5492978" y="1841957"/>
              <a:ext cx="1111753" cy="131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979863"/>
            <a:ext cx="18938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 bwMode="auto">
          <a:xfrm>
            <a:off x="581025" y="4692650"/>
            <a:ext cx="5654675" cy="1609725"/>
            <a:chOff x="581262" y="4692723"/>
            <a:chExt cx="5654337" cy="1609256"/>
          </a:xfrm>
        </p:grpSpPr>
        <p:pic>
          <p:nvPicPr>
            <p:cNvPr id="46087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62" y="4692723"/>
              <a:ext cx="1503062" cy="160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620" y="4924171"/>
              <a:ext cx="1274683" cy="1146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9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932" y="4692723"/>
              <a:ext cx="1307667" cy="160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090" name="直接箭头连接符 4"/>
            <p:cNvCxnSpPr>
              <a:cxnSpLocks noChangeShapeType="1"/>
            </p:cNvCxnSpPr>
            <p:nvPr/>
          </p:nvCxnSpPr>
          <p:spPr bwMode="auto">
            <a:xfrm>
              <a:off x="1585616" y="5302204"/>
              <a:ext cx="1398092" cy="2565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91" name="直接箭头连接符 4"/>
            <p:cNvCxnSpPr>
              <a:cxnSpLocks noChangeShapeType="1"/>
            </p:cNvCxnSpPr>
            <p:nvPr/>
          </p:nvCxnSpPr>
          <p:spPr bwMode="auto">
            <a:xfrm flipV="1">
              <a:off x="3420777" y="5302204"/>
              <a:ext cx="1703810" cy="5460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Natural Join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Natural join matches tuples with the same values for all common attributes, and retains only one copy of each common column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	select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3556" name="Picture 4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Natural Join Example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List the names of instructors along with the course ID of the courses that they taught.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     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instructor, teaches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instructor.ID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teaches.ID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2449513"/>
            <a:ext cx="18192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Natural Join (Cont.)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Danger in natural join: beware of unrelated attributes with same name which get equated incorrectly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List the names of instructors along with the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the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titles of courses that they teach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857250" lvl="2" indent="0" eaLnBrk="1" hangingPunct="1">
              <a:buFont typeface="Webdings" panose="05030102010509060703" pitchFamily="18" charset="2"/>
              <a:buNone/>
              <a:defRPr/>
            </a:pP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title</a:t>
            </a:r>
            <a:b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teaches </a:t>
            </a:r>
            <a:r>
              <a:rPr lang="en-US" altLang="zh-CN" sz="1800" b="1" dirty="0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1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Incorrect version (makes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course.dept_name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dirty="0" err="1">
                <a:ea typeface="宋体" panose="02010600030101010101" pitchFamily="2" charset="-122"/>
              </a:rPr>
              <a:t>instructor.dept_name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4002088"/>
            <a:ext cx="6019800" cy="33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943225" y="4605338"/>
            <a:ext cx="1349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5219700"/>
            <a:ext cx="4251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43113" y="4002088"/>
            <a:ext cx="1025525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17913" y="4002088"/>
            <a:ext cx="898525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14838" y="5214938"/>
            <a:ext cx="1025525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438900" y="5214938"/>
            <a:ext cx="1058863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" name="肘形连接符 4"/>
          <p:cNvCxnSpPr>
            <a:cxnSpLocks noChangeShapeType="1"/>
            <a:stCxn id="3" idx="2"/>
            <a:endCxn id="10" idx="0"/>
          </p:cNvCxnSpPr>
          <p:nvPr/>
        </p:nvCxnSpPr>
        <p:spPr bwMode="auto">
          <a:xfrm rot="16200000" flipH="1">
            <a:off x="4321175" y="2568575"/>
            <a:ext cx="881063" cy="4411663"/>
          </a:xfrm>
          <a:prstGeom prst="bentConnector3">
            <a:avLst>
              <a:gd name="adj1" fmla="val 78875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肘形连接符 11"/>
          <p:cNvCxnSpPr>
            <a:cxnSpLocks noChangeShapeType="1"/>
            <a:stCxn id="8" idx="2"/>
          </p:cNvCxnSpPr>
          <p:nvPr/>
        </p:nvCxnSpPr>
        <p:spPr bwMode="auto">
          <a:xfrm rot="16200000" flipH="1">
            <a:off x="4056856" y="4344194"/>
            <a:ext cx="881063" cy="860425"/>
          </a:xfrm>
          <a:prstGeom prst="bentConnector3">
            <a:avLst>
              <a:gd name="adj1" fmla="val 32852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1809750" y="3395663"/>
            <a:ext cx="5157788" cy="111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2" grpId="0"/>
      <p:bldP spid="3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Natural Join (Cont.)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Correct version</a:t>
            </a:r>
            <a:endParaRPr lang="en-US" altLang="zh-CN" sz="1600">
              <a:ea typeface="宋体" panose="02010600030101010101" pitchFamily="2" charset="-122"/>
            </a:endParaRP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title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course_id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16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Another correct version</a:t>
            </a:r>
            <a:endParaRPr lang="en-US" altLang="zh-CN" sz="1600">
              <a:ea typeface="宋体" panose="02010600030101010101" pitchFamily="2" charset="-122"/>
            </a:endParaRPr>
          </a:p>
          <a:p>
            <a:pPr marL="857250" lvl="2" indent="0" eaLnBrk="1" hangingPunct="1">
              <a:buFont typeface="Webdings" panose="05030102010509060703" pitchFamily="18" charset="2"/>
              <a:buNone/>
            </a:pP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title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                 join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using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16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449763"/>
            <a:ext cx="6019800" cy="331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5667375"/>
            <a:ext cx="4251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68713" y="4449763"/>
            <a:ext cx="898525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465638" y="5662613"/>
            <a:ext cx="1025525" cy="331787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" name="肘形连接符 4"/>
          <p:cNvCxnSpPr>
            <a:cxnSpLocks noChangeShapeType="1"/>
            <a:stCxn id="10" idx="2"/>
            <a:endCxn id="11" idx="0"/>
          </p:cNvCxnSpPr>
          <p:nvPr/>
        </p:nvCxnSpPr>
        <p:spPr bwMode="auto">
          <a:xfrm rot="16200000" flipH="1">
            <a:off x="4107656" y="4791869"/>
            <a:ext cx="881063" cy="860425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7938" y="5046663"/>
            <a:ext cx="1349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10" grpId="0" animBg="1"/>
      <p:bldP spid="11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History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IBM Sequel language developed as part of System R project at the IBM San Jose Research Laboratory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Renamed Structured Query Language (SQL)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ANSI and ISO standard SQL: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SQL-86, SQL-89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>
                <a:ea typeface="宋体" panose="02010600030101010101" pitchFamily="2" charset="-122"/>
              </a:rPr>
              <a:t>SQL-92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SQL:1999, SQL:2003, SQL:2008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Commercial systems offer most, if not all, SQL-92 features, plus varying feature sets from later standards and special proprietary features.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Not all examples here may work on your particular system.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677"/>
    </mc:Choice>
    <mc:Fallback>
      <p:transition spd="slow" advTm="12867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The Rename Operation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106488"/>
            <a:ext cx="8435975" cy="5208587"/>
          </a:xfrm>
        </p:spPr>
        <p:txBody>
          <a:bodyPr lIns="90488" tIns="44450" rIns="90488" bIns="44450"/>
          <a:lstStyle/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SQL allows renaming relations and attributes using the </a:t>
            </a:r>
            <a:r>
              <a:rPr lang="en-US" altLang="zh-CN" sz="2000" b="1" dirty="0">
                <a:ea typeface="宋体" panose="02010600030101010101" pitchFamily="2" charset="-122"/>
              </a:rPr>
              <a:t>as </a:t>
            </a:r>
            <a:r>
              <a:rPr lang="en-US" altLang="zh-CN" sz="2000" dirty="0">
                <a:ea typeface="宋体" panose="02010600030101010101" pitchFamily="2" charset="-122"/>
              </a:rPr>
              <a:t>clause: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i="1" dirty="0">
                <a:ea typeface="宋体" panose="02010600030101010101" pitchFamily="2" charset="-122"/>
              </a:rPr>
              <a:t>		</a:t>
            </a:r>
            <a:r>
              <a:rPr lang="en-US" altLang="zh-CN" sz="2000" i="1" dirty="0">
                <a:ea typeface="宋体" panose="02010600030101010101" pitchFamily="2" charset="-122"/>
              </a:rPr>
              <a:t>old-name </a:t>
            </a:r>
            <a:r>
              <a:rPr lang="en-US" altLang="zh-CN" sz="2000" b="1" dirty="0">
                <a:ea typeface="宋体" panose="02010600030101010101" pitchFamily="2" charset="-122"/>
              </a:rPr>
              <a:t>as</a:t>
            </a:r>
            <a:r>
              <a:rPr lang="en-US" altLang="zh-CN" sz="2000" i="1" dirty="0">
                <a:ea typeface="宋体" panose="02010600030101010101" pitchFamily="2" charset="-122"/>
              </a:rPr>
              <a:t> new-name</a:t>
            </a:r>
            <a:endParaRPr lang="en-US" altLang="zh-CN" i="1" dirty="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E.g.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ID, name, salary/12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monthly_salary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names of all instructors who have a higher salary than </a:t>
            </a:r>
            <a:b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some instructor in 'Comp.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Sci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'.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T. name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T, instructor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T.salary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S.salary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S.dept_name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= 'Comp. Sci.'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20554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Keyword </a:t>
            </a:r>
            <a:r>
              <a:rPr lang="en-US" altLang="zh-CN" sz="2000" b="1" dirty="0">
                <a:ea typeface="宋体" panose="02010600030101010101" pitchFamily="2" charset="-122"/>
              </a:rPr>
              <a:t>as</a:t>
            </a:r>
            <a:r>
              <a:rPr lang="en-US" altLang="zh-CN" sz="2000" dirty="0">
                <a:ea typeface="宋体" panose="02010600030101010101" pitchFamily="2" charset="-122"/>
              </a:rPr>
              <a:t> is optional and may be omitted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 ≡ instructor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endParaRPr lang="en-US" altLang="zh-CN" sz="2000" i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584325"/>
            <a:ext cx="24765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29600" y="1533525"/>
            <a:ext cx="774700" cy="2397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4535488"/>
            <a:ext cx="9699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 Operations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SQL includes a string-matching operator for comparisons on character strings.  The operator “like” uses patterns that are described using two special characters: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percent (%).  The % character matches any substring.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underscore (_).  The _ character matches any character.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names of all instructors whose name includes the substring “in”.</a:t>
            </a:r>
            <a:endParaRPr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Font typeface="Monotype Sort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	select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2200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name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like </a:t>
            </a:r>
            <a:r>
              <a:rPr lang="en-US" altLang="zh-CN" sz="2200" b="1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%in%</a:t>
            </a:r>
            <a:r>
              <a:rPr lang="en-US" altLang="zh-CN" sz="2200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  <a:endParaRPr lang="en-US" altLang="zh-CN" sz="2200" dirty="0">
              <a:solidFill>
                <a:srgbClr val="0000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Match the string “100 %”</a:t>
            </a:r>
            <a:endParaRPr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889125" algn="l"/>
                <a:tab pos="240347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		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like </a:t>
            </a:r>
            <a:r>
              <a:rPr lang="en-US" altLang="zh-CN" sz="2200" b="1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100 \%</a:t>
            </a:r>
            <a:r>
              <a:rPr lang="en-US" altLang="zh-CN" sz="2200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escape  </a:t>
            </a:r>
            <a:r>
              <a:rPr lang="en-US" altLang="zh-CN" sz="2200" b="1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\</a:t>
            </a:r>
            <a:r>
              <a:rPr lang="en-US" altLang="zh-CN" sz="2200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' 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659188"/>
            <a:ext cx="1109663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String Operations (Cont.)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Patters are case sensitive.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Pattern matching 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'Intro%' matches any string beginning with “Intro”.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'%Comp%' matches any string containing “Comp” as a substring.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'_ _ _' matches any string of exactly three characters.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'_ _ _ %' matches any string of at least three characters.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1889125" algn="l"/>
                <a:tab pos="240347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SQL supports a variety of string operations such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concatenation (using “||”)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converting from upper to lower case (and vice versa)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1889125" algn="l"/>
                <a:tab pos="240347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finding string length, extracting substrings, etc.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Ordering the Display of Tuples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153400" cy="5257800"/>
          </a:xfrm>
        </p:spPr>
        <p:txBody>
          <a:bodyPr/>
          <a:lstStyle/>
          <a:p>
            <a:pPr eaLnBrk="1" hangingPunct="1">
              <a:tabLst>
                <a:tab pos="90614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List in alphabetic order the names of all instructors 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b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from   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order by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lang="en-US" altLang="zh-CN" sz="3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906145" algn="l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We may specify </a:t>
            </a:r>
            <a:r>
              <a:rPr lang="en-US" altLang="zh-CN" sz="2400" b="1" dirty="0" err="1">
                <a:solidFill>
                  <a:srgbClr val="000099"/>
                </a:solidFill>
                <a:ea typeface="宋体" panose="02010600030101010101" pitchFamily="2" charset="-122"/>
              </a:rPr>
              <a:t>desc</a:t>
            </a:r>
            <a:r>
              <a:rPr lang="en-US" altLang="zh-CN" sz="2400" dirty="0">
                <a:ea typeface="宋体" panose="02010600030101010101" pitchFamily="2" charset="-122"/>
              </a:rPr>
              <a:t> for descending order or </a:t>
            </a:r>
            <a:r>
              <a:rPr lang="en-US" altLang="zh-CN" sz="2400" b="1" dirty="0" err="1">
                <a:solidFill>
                  <a:srgbClr val="000099"/>
                </a:solidFill>
                <a:ea typeface="宋体" panose="02010600030101010101" pitchFamily="2" charset="-122"/>
              </a:rPr>
              <a:t>asc</a:t>
            </a:r>
            <a:r>
              <a:rPr lang="en-US" altLang="zh-CN" sz="2400" dirty="0">
                <a:ea typeface="宋体" panose="02010600030101010101" pitchFamily="2" charset="-122"/>
              </a:rPr>
              <a:t> for ascending order, for each attribute; ascending order is the default.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90614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order by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</a:rPr>
              <a:t>desc</a:t>
            </a: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906145" algn="l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Can sort on multiple attributes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906145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order by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, name</a:t>
            </a:r>
            <a:endParaRPr lang="en-US" altLang="zh-CN" sz="2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42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082925"/>
            <a:ext cx="7334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3479800"/>
            <a:ext cx="2466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/>
              <a:t>Where Clause Predicates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SQL includes a </a:t>
            </a:r>
            <a:r>
              <a:rPr lang="en-US" altLang="zh-CN" sz="2400" b="1" dirty="0">
                <a:solidFill>
                  <a:srgbClr val="000099"/>
                </a:solidFill>
                <a:ea typeface="宋体" panose="02010600030101010101" pitchFamily="2" charset="-122"/>
              </a:rPr>
              <a:t>between</a:t>
            </a:r>
            <a:r>
              <a:rPr lang="en-US" altLang="zh-CN" sz="2400" dirty="0">
                <a:ea typeface="宋体" panose="02010600030101010101" pitchFamily="2" charset="-122"/>
              </a:rPr>
              <a:t> comparison operator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Example:  Find the names of all instructors with salary between $90,000 and $100,000 (that is,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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$90,000 and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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$100,000)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name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between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90000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100000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Clr>
                <a:srgbClr val="CC3300"/>
              </a:buClr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Tuple comparison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FF9933"/>
              </a:buClr>
              <a:buFont typeface="Monotype Sorts" pitchFamily="2" charset="2"/>
              <a:buNone/>
              <a:defRPr/>
            </a:pPr>
            <a:r>
              <a:rPr kumimoji="0" lang="en-US" altLang="en-US" b="1" dirty="0">
                <a:solidFill>
                  <a:srgbClr val="0000FF"/>
                </a:solidFill>
              </a:rPr>
              <a:t>select </a:t>
            </a:r>
            <a:r>
              <a:rPr kumimoji="0" lang="en-US" altLang="en-US" i="1" dirty="0">
                <a:solidFill>
                  <a:srgbClr val="0000FF"/>
                </a:solidFill>
              </a:rPr>
              <a:t>name</a:t>
            </a:r>
            <a:r>
              <a:rPr kumimoji="0" lang="en-US" altLang="en-US" dirty="0">
                <a:solidFill>
                  <a:srgbClr val="0000FF"/>
                </a:solidFill>
              </a:rPr>
              <a:t>, </a:t>
            </a:r>
            <a:r>
              <a:rPr kumimoji="0" lang="en-US" altLang="en-US" i="1" dirty="0" err="1">
                <a:solidFill>
                  <a:srgbClr val="0000FF"/>
                </a:solidFill>
              </a:rPr>
              <a:t>course_id</a:t>
            </a:r>
            <a:br>
              <a:rPr kumimoji="0" lang="en-US" altLang="en-US" i="1" dirty="0">
                <a:solidFill>
                  <a:srgbClr val="0000FF"/>
                </a:solidFill>
              </a:rPr>
            </a:br>
            <a:r>
              <a:rPr kumimoji="0" lang="en-US" altLang="en-US" b="1" dirty="0">
                <a:solidFill>
                  <a:srgbClr val="0000FF"/>
                </a:solidFill>
              </a:rPr>
              <a:t>from </a:t>
            </a:r>
            <a:r>
              <a:rPr kumimoji="0" lang="en-US" altLang="en-US" i="1" dirty="0">
                <a:solidFill>
                  <a:srgbClr val="0000FF"/>
                </a:solidFill>
              </a:rPr>
              <a:t>instructor</a:t>
            </a:r>
            <a:r>
              <a:rPr kumimoji="0" lang="en-US" altLang="en-US" dirty="0">
                <a:solidFill>
                  <a:srgbClr val="0000FF"/>
                </a:solidFill>
              </a:rPr>
              <a:t>, </a:t>
            </a:r>
            <a:r>
              <a:rPr kumimoji="0" lang="en-US" altLang="en-US" i="1" dirty="0">
                <a:solidFill>
                  <a:srgbClr val="0000FF"/>
                </a:solidFill>
              </a:rPr>
              <a:t>teaches</a:t>
            </a:r>
            <a:br>
              <a:rPr kumimoji="0" lang="en-US" altLang="en-US" i="1" dirty="0">
                <a:solidFill>
                  <a:srgbClr val="0000FF"/>
                </a:solidFill>
              </a:rPr>
            </a:br>
            <a:r>
              <a:rPr kumimoji="0" lang="en-US" altLang="en-US" b="1" dirty="0">
                <a:solidFill>
                  <a:srgbClr val="0000FF"/>
                </a:solidFill>
              </a:rPr>
              <a:t>where </a:t>
            </a:r>
            <a:r>
              <a:rPr kumimoji="0" lang="en-US" altLang="en-US" dirty="0">
                <a:solidFill>
                  <a:srgbClr val="0000FF"/>
                </a:solidFill>
              </a:rPr>
              <a:t>(</a:t>
            </a:r>
            <a:r>
              <a:rPr kumimoji="0" lang="en-US" altLang="en-US" i="1" dirty="0">
                <a:solidFill>
                  <a:srgbClr val="0000FF"/>
                </a:solidFill>
              </a:rPr>
              <a:t>instructor</a:t>
            </a:r>
            <a:r>
              <a:rPr kumimoji="0" lang="en-US" altLang="en-US" dirty="0">
                <a:solidFill>
                  <a:srgbClr val="0000FF"/>
                </a:solidFill>
              </a:rPr>
              <a:t>.</a:t>
            </a:r>
            <a:r>
              <a:rPr kumimoji="0" lang="en-US" altLang="en-US" i="1" dirty="0">
                <a:solidFill>
                  <a:srgbClr val="0000FF"/>
                </a:solidFill>
              </a:rPr>
              <a:t>ID</a:t>
            </a:r>
            <a:r>
              <a:rPr kumimoji="0" lang="en-US" altLang="en-US" dirty="0">
                <a:solidFill>
                  <a:srgbClr val="0000FF"/>
                </a:solidFill>
              </a:rPr>
              <a:t>, </a:t>
            </a:r>
            <a:r>
              <a:rPr kumimoji="0" lang="en-US" altLang="en-US" i="1" dirty="0" err="1">
                <a:solidFill>
                  <a:srgbClr val="0000FF"/>
                </a:solidFill>
              </a:rPr>
              <a:t>dept_name</a:t>
            </a:r>
            <a:r>
              <a:rPr kumimoji="0" lang="en-US" altLang="en-US" dirty="0">
                <a:solidFill>
                  <a:srgbClr val="0000FF"/>
                </a:solidFill>
              </a:rPr>
              <a:t>) = (</a:t>
            </a:r>
            <a:r>
              <a:rPr kumimoji="0" lang="en-US" altLang="en-US" i="1" dirty="0">
                <a:solidFill>
                  <a:srgbClr val="0000FF"/>
                </a:solidFill>
              </a:rPr>
              <a:t>teaches</a:t>
            </a:r>
            <a:r>
              <a:rPr kumimoji="0" lang="en-US" altLang="en-US" dirty="0">
                <a:solidFill>
                  <a:srgbClr val="0000FF"/>
                </a:solidFill>
              </a:rPr>
              <a:t>.</a:t>
            </a:r>
            <a:r>
              <a:rPr kumimoji="0" lang="en-US" altLang="en-US" i="1" dirty="0">
                <a:solidFill>
                  <a:srgbClr val="0000FF"/>
                </a:solidFill>
              </a:rPr>
              <a:t>ID</a:t>
            </a:r>
            <a:r>
              <a:rPr kumimoji="0" lang="en-US" altLang="en-US" dirty="0">
                <a:solidFill>
                  <a:srgbClr val="0000FF"/>
                </a:solidFill>
              </a:rPr>
              <a:t>, ’Biology’);</a:t>
            </a:r>
            <a:endParaRPr kumimoji="0" lang="en-US" altLang="en-US" dirty="0">
              <a:solidFill>
                <a:srgbClr val="0000FF"/>
              </a:solidFill>
            </a:endParaRPr>
          </a:p>
          <a:p>
            <a:pPr marL="457200" lvl="1" indent="0" eaLnBrk="1" hangingPunct="1">
              <a:buFont typeface="Monotype Sorts" pitchFamily="2" charset="2"/>
              <a:buNone/>
              <a:defRPr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2646363"/>
            <a:ext cx="846137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4465638"/>
            <a:ext cx="1866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Set Operations</a:t>
            </a: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 eaLnBrk="1" hangingPunct="1">
              <a:tabLst>
                <a:tab pos="1480820" algn="l"/>
              </a:tabLst>
              <a:defRPr/>
            </a:pP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courses that ran in Fall 2009 or in Spring 2010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706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courses that ran in Fall 2009 but not in Spring 2010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577850" y="1525588"/>
            <a:ext cx="70072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'Fall'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2009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union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'Spring'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2010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9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8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 Find courses that ran in Fall 2009 and in Spring 2010</a:t>
            </a:r>
            <a:endParaRPr lang="en-US" altLang="zh-CN" sz="160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7850" y="3184525"/>
            <a:ext cx="70072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'Fall'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2009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intersect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'Spring'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2010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1052513"/>
            <a:ext cx="9810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7850" y="4919663"/>
            <a:ext cx="700722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'Fall'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2009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except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from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semester = 'Spring'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solidFill>
                  <a:srgbClr val="0000FF"/>
                </a:solidFill>
                <a:ea typeface="宋体" panose="02010600030101010101" pitchFamily="2" charset="-122"/>
              </a:rPr>
              <a:t>year = 2010</a:t>
            </a:r>
            <a:endParaRPr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38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295650"/>
            <a:ext cx="962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5154613"/>
            <a:ext cx="96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9" grpId="0" autoUpdateAnimBg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dirty="0"/>
              <a:t>Set Operations (Cont.)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>
            <a:noAutofit/>
          </a:bodyPr>
          <a:lstStyle/>
          <a:p>
            <a:pPr eaLnBrk="1" hangingPunct="1">
              <a:lnSpc>
                <a:spcPct val="120000"/>
              </a:lnSpc>
              <a:tabLst>
                <a:tab pos="2055495" algn="l"/>
              </a:tabLst>
              <a:defRPr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salaries of all instructors that are less than the largest salary.</a:t>
            </a:r>
            <a:endParaRPr lang="en-US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en-US" sz="1600" b="1" dirty="0">
                <a:solidFill>
                  <a:srgbClr val="0000FF"/>
                </a:solidFill>
              </a:rPr>
              <a:t>select distinct </a:t>
            </a:r>
            <a:r>
              <a:rPr lang="en-US" altLang="en-US" sz="1600" i="1" dirty="0" err="1">
                <a:solidFill>
                  <a:srgbClr val="0000FF"/>
                </a:solidFill>
              </a:rPr>
              <a:t>T.salary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instructor </a:t>
            </a:r>
            <a:r>
              <a:rPr lang="en-US" altLang="en-US" sz="1600" b="1" dirty="0">
                <a:solidFill>
                  <a:srgbClr val="0000FF"/>
                </a:solidFill>
              </a:rPr>
              <a:t>as </a:t>
            </a:r>
            <a:r>
              <a:rPr lang="en-US" altLang="en-US" sz="1600" i="1" dirty="0">
                <a:solidFill>
                  <a:srgbClr val="0000FF"/>
                </a:solidFill>
              </a:rPr>
              <a:t>T, instructor </a:t>
            </a:r>
            <a:r>
              <a:rPr lang="en-US" altLang="en-US" sz="1600" b="1" dirty="0">
                <a:solidFill>
                  <a:srgbClr val="0000FF"/>
                </a:solidFill>
              </a:rPr>
              <a:t>as </a:t>
            </a:r>
            <a:r>
              <a:rPr lang="en-US" altLang="en-US" sz="1600" i="1" dirty="0">
                <a:solidFill>
                  <a:srgbClr val="0000FF"/>
                </a:solidFill>
              </a:rPr>
              <a:t>S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b="1" dirty="0">
                <a:solidFill>
                  <a:srgbClr val="0000FF"/>
                </a:solidFill>
              </a:rPr>
              <a:t>where </a:t>
            </a:r>
            <a:r>
              <a:rPr lang="en-US" altLang="en-US" sz="1600" i="1" dirty="0" err="1">
                <a:solidFill>
                  <a:srgbClr val="0000FF"/>
                </a:solidFill>
              </a:rPr>
              <a:t>T.salary</a:t>
            </a:r>
            <a:r>
              <a:rPr lang="en-US" altLang="en-US" sz="1600" i="1" dirty="0">
                <a:solidFill>
                  <a:srgbClr val="0000FF"/>
                </a:solidFill>
              </a:rPr>
              <a:t> &lt; </a:t>
            </a:r>
            <a:r>
              <a:rPr lang="en-US" altLang="en-US" sz="1600" i="1" dirty="0" err="1">
                <a:solidFill>
                  <a:srgbClr val="0000FF"/>
                </a:solidFill>
              </a:rPr>
              <a:t>S.salary</a:t>
            </a:r>
            <a:r>
              <a:rPr lang="en-US" altLang="en-US" sz="1600" i="1" dirty="0">
                <a:solidFill>
                  <a:srgbClr val="0000FF"/>
                </a:solidFill>
              </a:rPr>
              <a:t> </a:t>
            </a:r>
            <a:endParaRPr lang="en-US" altLang="en-US" sz="1600" i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en-US" sz="1600" i="1" dirty="0"/>
          </a:p>
          <a:p>
            <a:pPr eaLnBrk="1" hangingPunct="1">
              <a:lnSpc>
                <a:spcPct val="120000"/>
              </a:lnSpc>
              <a:tabLst>
                <a:tab pos="2055495" algn="l"/>
              </a:tabLst>
              <a:defRPr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all the salaries of all instructors</a:t>
            </a:r>
            <a:endParaRPr lang="en-US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en-US" sz="1600" b="1" dirty="0">
                <a:solidFill>
                  <a:srgbClr val="0000FF"/>
                </a:solidFill>
              </a:rPr>
              <a:t>select distinct </a:t>
            </a:r>
            <a:r>
              <a:rPr lang="en-US" altLang="en-US" sz="1600" i="1" dirty="0">
                <a:solidFill>
                  <a:srgbClr val="0000FF"/>
                </a:solidFill>
              </a:rPr>
              <a:t>salary</a:t>
            </a:r>
            <a:br>
              <a:rPr lang="en-US" altLang="en-US" sz="1600" i="1" dirty="0">
                <a:solidFill>
                  <a:srgbClr val="0000FF"/>
                </a:solidFill>
              </a:rPr>
            </a:br>
            <a:r>
              <a:rPr lang="en-US" altLang="en-US" sz="1600" b="1" dirty="0">
                <a:solidFill>
                  <a:srgbClr val="0000FF"/>
                </a:solidFill>
              </a:rPr>
              <a:t>from </a:t>
            </a:r>
            <a:r>
              <a:rPr lang="en-US" altLang="en-US" sz="1600" i="1" dirty="0">
                <a:solidFill>
                  <a:srgbClr val="0000FF"/>
                </a:solidFill>
              </a:rPr>
              <a:t>instructor</a:t>
            </a:r>
            <a:endParaRPr lang="en-US" altLang="en-US" sz="1600" i="1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12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tabLst>
                <a:tab pos="2055495" algn="l"/>
              </a:tabLst>
              <a:defRPr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largest salary of all instructors.</a:t>
            </a:r>
            <a:endParaRPr lang="en-US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lnSpc>
                <a:spcPct val="120000"/>
              </a:lnSpc>
              <a:buFont typeface="Monotype Sorts" pitchFamily="2" charset="2"/>
              <a:buNone/>
              <a:tabLst>
                <a:tab pos="2055495" algn="l"/>
              </a:tabLst>
              <a:defRPr/>
            </a:pPr>
            <a:r>
              <a:rPr lang="en-US" altLang="en-US" sz="1600" dirty="0">
                <a:solidFill>
                  <a:srgbClr val="0000FF"/>
                </a:solidFill>
              </a:rPr>
              <a:t>  (</a:t>
            </a:r>
            <a:r>
              <a:rPr lang="en-US" altLang="en-US" sz="1600" b="1" dirty="0">
                <a:solidFill>
                  <a:srgbClr val="0000FF"/>
                </a:solidFill>
              </a:rPr>
              <a:t>select</a:t>
            </a:r>
            <a:r>
              <a:rPr lang="en-US" altLang="en-US" sz="1600" dirty="0">
                <a:solidFill>
                  <a:srgbClr val="0000FF"/>
                </a:solidFill>
              </a:rPr>
              <a:t>  “second query” )</a:t>
            </a:r>
            <a:br>
              <a:rPr lang="en-US" altLang="en-US" sz="1600" dirty="0">
                <a:solidFill>
                  <a:srgbClr val="0000FF"/>
                </a:solidFill>
              </a:rPr>
            </a:br>
            <a:r>
              <a:rPr lang="en-US" altLang="en-US" sz="1600" dirty="0">
                <a:solidFill>
                  <a:srgbClr val="0000FF"/>
                </a:solidFill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</a:rPr>
              <a:t>except</a:t>
            </a:r>
            <a:br>
              <a:rPr lang="en-US" altLang="en-US" sz="1600" b="1" dirty="0">
                <a:solidFill>
                  <a:srgbClr val="0000FF"/>
                </a:solidFill>
              </a:rPr>
            </a:br>
            <a:r>
              <a:rPr lang="en-US" altLang="en-US" sz="1600" b="1" dirty="0">
                <a:solidFill>
                  <a:srgbClr val="0000FF"/>
                </a:solidFill>
              </a:rPr>
              <a:t>   </a:t>
            </a:r>
            <a:r>
              <a:rPr lang="en-US" altLang="en-US" sz="1600" dirty="0">
                <a:solidFill>
                  <a:srgbClr val="0000FF"/>
                </a:solidFill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</a:rPr>
              <a:t>select</a:t>
            </a:r>
            <a:r>
              <a:rPr lang="en-US" altLang="en-US" sz="1600" dirty="0">
                <a:solidFill>
                  <a:srgbClr val="0000FF"/>
                </a:solidFill>
              </a:rPr>
              <a:t> “first query”)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1514475"/>
            <a:ext cx="12192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514475"/>
            <a:ext cx="12382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341938"/>
            <a:ext cx="1219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7150100" y="2971800"/>
            <a:ext cx="398463" cy="0"/>
          </a:xfrm>
          <a:prstGeom prst="line">
            <a:avLst/>
          </a:prstGeom>
          <a:noFill/>
          <a:ln w="5715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00713" y="2546350"/>
            <a:ext cx="1233487" cy="2952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Set Operations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Set operations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union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intersect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>
                <a:ea typeface="宋体" panose="02010600030101010101" pitchFamily="2" charset="-122"/>
              </a:rPr>
              <a:t>and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except</a:t>
            </a:r>
            <a:r>
              <a:rPr lang="en-US" altLang="zh-CN" sz="3200" b="1">
                <a:ea typeface="宋体" panose="02010600030101010101" pitchFamily="2" charset="-122"/>
              </a:rPr>
              <a:t> </a:t>
            </a:r>
            <a:endParaRPr lang="en-US" altLang="zh-CN" sz="3200" b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zh-CN" sz="28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union all, intersect all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except all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b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</a:b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Suppose a tuple occurs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times in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times in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s,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then, it occurs:</a:t>
            </a:r>
            <a:endParaRPr lang="en-US" altLang="zh-CN" sz="32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+ n </a:t>
            </a:r>
            <a:r>
              <a:rPr lang="en-US" altLang="zh-CN">
                <a:ea typeface="宋体" panose="02010600030101010101" pitchFamily="2" charset="-122"/>
              </a:rPr>
              <a:t>times in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 b="1">
                <a:ea typeface="宋体" panose="02010600030101010101" pitchFamily="2" charset="-122"/>
              </a:rPr>
              <a:t>union all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 sz="2800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min(</a:t>
            </a:r>
            <a:r>
              <a:rPr lang="en-US" altLang="zh-CN" i="1">
                <a:ea typeface="宋体" panose="02010600030101010101" pitchFamily="2" charset="-122"/>
              </a:rPr>
              <a:t>m,n)</a:t>
            </a:r>
            <a:r>
              <a:rPr lang="en-US" altLang="zh-CN">
                <a:ea typeface="宋体" panose="02010600030101010101" pitchFamily="2" charset="-122"/>
              </a:rPr>
              <a:t> times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intersect all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 sz="2800" i="1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max(0, </a:t>
            </a:r>
            <a:r>
              <a:rPr lang="en-US" altLang="zh-CN" i="1">
                <a:ea typeface="宋体" panose="02010600030101010101" pitchFamily="2" charset="-122"/>
              </a:rPr>
              <a:t>m – n)</a:t>
            </a:r>
            <a:r>
              <a:rPr lang="en-US" altLang="zh-CN">
                <a:ea typeface="宋体" panose="02010600030101010101" pitchFamily="2" charset="-122"/>
              </a:rPr>
              <a:t> times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except all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Null Values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It is possible for tuples to have a null value, denoted by </a:t>
            </a:r>
            <a:r>
              <a:rPr lang="en-US" altLang="zh-CN" sz="2400" i="1">
                <a:ea typeface="宋体" panose="02010600030101010101" pitchFamily="2" charset="-122"/>
              </a:rPr>
              <a:t>null</a:t>
            </a:r>
            <a:r>
              <a:rPr lang="en-US" altLang="zh-CN" sz="2400">
                <a:ea typeface="宋体" panose="02010600030101010101" pitchFamily="2" charset="-122"/>
              </a:rPr>
              <a:t>, for some of their attributes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i="1">
                <a:ea typeface="宋体" panose="02010600030101010101" pitchFamily="2" charset="-122"/>
              </a:rPr>
              <a:t>null</a:t>
            </a:r>
            <a:r>
              <a:rPr lang="en-US" altLang="zh-CN" sz="2400">
                <a:ea typeface="宋体" panose="02010600030101010101" pitchFamily="2" charset="-122"/>
              </a:rPr>
              <a:t> signifies an unknown value or that a value does not exist.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result of any arithmetic expression involving </a:t>
            </a:r>
            <a:r>
              <a:rPr lang="en-US" altLang="zh-CN" sz="2400" i="1">
                <a:ea typeface="宋体" panose="02010600030101010101" pitchFamily="2" charset="-122"/>
              </a:rPr>
              <a:t>null</a:t>
            </a:r>
            <a:r>
              <a:rPr lang="en-US" altLang="zh-CN" sz="2400">
                <a:ea typeface="宋体" panose="02010600030101010101" pitchFamily="2" charset="-122"/>
              </a:rPr>
              <a:t> is </a:t>
            </a:r>
            <a:r>
              <a:rPr lang="en-US" altLang="zh-CN" sz="2400" i="1">
                <a:ea typeface="宋体" panose="02010600030101010101" pitchFamily="2" charset="-122"/>
              </a:rPr>
              <a:t>null</a:t>
            </a:r>
            <a:endParaRPr lang="en-US" altLang="zh-CN" sz="3200" i="1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Example:  5 +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 returns null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>
                <a:ea typeface="宋体" panose="02010600030101010101" pitchFamily="2" charset="-122"/>
              </a:rPr>
              <a:t>The predicate  </a:t>
            </a:r>
            <a:r>
              <a:rPr lang="en-US" altLang="zh-CN" sz="2400" b="1">
                <a:ea typeface="宋体" panose="02010600030101010101" pitchFamily="2" charset="-122"/>
              </a:rPr>
              <a:t>is null</a:t>
            </a:r>
            <a:r>
              <a:rPr lang="en-US" altLang="zh-CN" sz="2400">
                <a:ea typeface="宋体" panose="02010600030101010101" pitchFamily="2" charset="-122"/>
              </a:rPr>
              <a:t> can be used to check for null values.</a:t>
            </a:r>
            <a:endParaRPr lang="en-US" altLang="zh-CN" sz="32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Example: Find all instructors whose salary is null</a:t>
            </a:r>
            <a:r>
              <a:rPr lang="en-US" altLang="zh-CN" i="1">
                <a:ea typeface="宋体" panose="02010600030101010101" pitchFamily="2" charset="-122"/>
              </a:rPr>
              <a:t>.</a:t>
            </a:r>
            <a:r>
              <a:rPr lang="en-US" altLang="zh-CN" sz="3200" b="1">
                <a:ea typeface="宋体" panose="02010600030101010101" pitchFamily="2" charset="-122"/>
              </a:rPr>
              <a:t>	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 name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from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 instructor</a:t>
            </a:r>
            <a:b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is null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zh-CN" sz="2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Null Values and Three Valued Logic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Any comparison with </a:t>
            </a:r>
            <a:r>
              <a:rPr lang="en-US" altLang="zh-CN" sz="1800" i="1">
                <a:ea typeface="宋体" panose="02010600030101010101" pitchFamily="2" charset="-122"/>
              </a:rPr>
              <a:t>null</a:t>
            </a:r>
            <a:r>
              <a:rPr lang="en-US" altLang="zh-CN" sz="1800">
                <a:ea typeface="宋体" panose="02010600030101010101" pitchFamily="2" charset="-122"/>
              </a:rPr>
              <a:t> returns 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endParaRPr lang="en-US" altLang="zh-CN" sz="1800" i="1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Example</a:t>
            </a:r>
            <a:r>
              <a:rPr lang="en-US" altLang="zh-CN" sz="1800" i="1">
                <a:ea typeface="宋体" panose="02010600030101010101" pitchFamily="2" charset="-122"/>
              </a:rPr>
              <a:t>: 5 &lt; null   or   null &lt;&gt; null    or    null = null</a:t>
            </a:r>
            <a:endParaRPr lang="en-US" altLang="zh-CN" sz="1800" i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r>
              <a:rPr lang="en-US" altLang="zh-CN" sz="1800">
                <a:ea typeface="宋体" panose="02010600030101010101" pitchFamily="2" charset="-122"/>
              </a:rPr>
              <a:t>: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OR: (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b="1">
                <a:ea typeface="宋体" panose="02010600030101010101" pitchFamily="2" charset="-122"/>
              </a:rPr>
              <a:t>or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i="1">
                <a:ea typeface="宋体" panose="02010600030101010101" pitchFamily="2" charset="-122"/>
              </a:rPr>
              <a:t>true</a:t>
            </a:r>
            <a:r>
              <a:rPr lang="en-US" altLang="zh-CN" sz="1800">
                <a:ea typeface="宋体" panose="02010600030101010101" pitchFamily="2" charset="-122"/>
              </a:rPr>
              <a:t>)   = </a:t>
            </a:r>
            <a:r>
              <a:rPr lang="en-US" altLang="zh-CN" sz="1800" i="1">
                <a:ea typeface="宋体" panose="02010600030101010101" pitchFamily="2" charset="-122"/>
              </a:rPr>
              <a:t>true</a:t>
            </a:r>
            <a:r>
              <a:rPr lang="en-US" altLang="zh-CN" sz="1800">
                <a:ea typeface="宋体" panose="02010600030101010101" pitchFamily="2" charset="-122"/>
              </a:rPr>
              <a:t>,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(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b="1">
                <a:ea typeface="宋体" panose="02010600030101010101" pitchFamily="2" charset="-122"/>
              </a:rPr>
              <a:t>or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i="1">
                <a:ea typeface="宋体" panose="02010600030101010101" pitchFamily="2" charset="-122"/>
              </a:rPr>
              <a:t>false</a:t>
            </a:r>
            <a:r>
              <a:rPr lang="en-US" altLang="zh-CN" sz="1800">
                <a:ea typeface="宋体" panose="02010600030101010101" pitchFamily="2" charset="-122"/>
              </a:rPr>
              <a:t>)  = 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(</a:t>
            </a:r>
            <a:r>
              <a:rPr lang="en-US" altLang="zh-CN" sz="1800" i="1">
                <a:ea typeface="宋体" panose="02010600030101010101" pitchFamily="2" charset="-122"/>
              </a:rPr>
              <a:t>unknown </a:t>
            </a:r>
            <a:r>
              <a:rPr lang="en-US" altLang="zh-CN" sz="1800" b="1">
                <a:ea typeface="宋体" panose="02010600030101010101" pitchFamily="2" charset="-122"/>
              </a:rPr>
              <a:t>or</a:t>
            </a:r>
            <a:r>
              <a:rPr lang="en-US" altLang="zh-CN" sz="1800" i="1">
                <a:ea typeface="宋体" panose="02010600030101010101" pitchFamily="2" charset="-122"/>
              </a:rPr>
              <a:t> unknown) = unknown</a:t>
            </a:r>
            <a:endParaRPr lang="en-US" altLang="zh-CN" sz="1800" i="1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AND:</a:t>
            </a:r>
            <a:r>
              <a:rPr lang="en-US" altLang="zh-CN" sz="1800" i="1">
                <a:ea typeface="宋体" panose="02010600030101010101" pitchFamily="2" charset="-122"/>
              </a:rPr>
              <a:t> (true</a:t>
            </a:r>
            <a:r>
              <a:rPr lang="en-US" altLang="zh-CN" sz="1800" b="1">
                <a:ea typeface="宋体" panose="02010600030101010101" pitchFamily="2" charset="-122"/>
              </a:rPr>
              <a:t> and </a:t>
            </a:r>
            <a:r>
              <a:rPr lang="en-US" altLang="zh-CN" sz="1800" i="1">
                <a:ea typeface="宋体" panose="02010600030101010101" pitchFamily="2" charset="-122"/>
              </a:rPr>
              <a:t>unknown)  = unknown,    </a:t>
            </a:r>
            <a:br>
              <a:rPr lang="en-US" altLang="zh-CN" sz="1800" i="1">
                <a:ea typeface="宋体" panose="02010600030101010101" pitchFamily="2" charset="-122"/>
              </a:rPr>
            </a:br>
            <a:r>
              <a:rPr lang="en-US" altLang="zh-CN" sz="1800" i="1">
                <a:ea typeface="宋体" panose="02010600030101010101" pitchFamily="2" charset="-122"/>
              </a:rPr>
              <a:t>         (false</a:t>
            </a:r>
            <a:r>
              <a:rPr lang="en-US" altLang="zh-CN" sz="1800" b="1">
                <a:ea typeface="宋体" panose="02010600030101010101" pitchFamily="2" charset="-122"/>
              </a:rPr>
              <a:t> and </a:t>
            </a:r>
            <a:r>
              <a:rPr lang="en-US" altLang="zh-CN" sz="1800" i="1">
                <a:ea typeface="宋体" panose="02010600030101010101" pitchFamily="2" charset="-122"/>
              </a:rPr>
              <a:t>unknown) = false,</a:t>
            </a:r>
            <a:br>
              <a:rPr lang="en-US" altLang="zh-CN" sz="1800" i="1">
                <a:ea typeface="宋体" panose="02010600030101010101" pitchFamily="2" charset="-122"/>
              </a:rPr>
            </a:br>
            <a:r>
              <a:rPr lang="en-US" altLang="zh-CN" sz="1800" i="1">
                <a:ea typeface="宋体" panose="02010600030101010101" pitchFamily="2" charset="-122"/>
              </a:rPr>
              <a:t>         (unknown </a:t>
            </a:r>
            <a:r>
              <a:rPr lang="en-US" altLang="zh-CN" sz="1800" b="1">
                <a:ea typeface="宋体" panose="02010600030101010101" pitchFamily="2" charset="-122"/>
              </a:rPr>
              <a:t>and</a:t>
            </a:r>
            <a:r>
              <a:rPr lang="en-US" altLang="zh-CN" sz="1800" i="1">
                <a:ea typeface="宋体" panose="02010600030101010101" pitchFamily="2" charset="-122"/>
              </a:rPr>
              <a:t> unknown) = unknown</a:t>
            </a:r>
            <a:endParaRPr lang="en-US" altLang="zh-CN" sz="1800" i="1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NOT</a:t>
            </a:r>
            <a:r>
              <a:rPr lang="en-US" altLang="zh-CN" sz="1800" i="1">
                <a:ea typeface="宋体" panose="02010600030101010101" pitchFamily="2" charset="-122"/>
              </a:rPr>
              <a:t>:  (</a:t>
            </a:r>
            <a:r>
              <a:rPr lang="en-US" altLang="zh-CN" sz="1800" b="1">
                <a:ea typeface="宋体" panose="02010600030101010101" pitchFamily="2" charset="-122"/>
              </a:rPr>
              <a:t>not</a:t>
            </a:r>
            <a:r>
              <a:rPr lang="en-US" altLang="zh-CN" sz="1800" i="1">
                <a:ea typeface="宋体" panose="02010600030101010101" pitchFamily="2" charset="-122"/>
              </a:rPr>
              <a:t> unknown) = unknown</a:t>
            </a:r>
            <a:endParaRPr lang="en-US" altLang="zh-CN" sz="1800" i="1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“</a:t>
            </a: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 b="1">
                <a:ea typeface="宋体" panose="02010600030101010101" pitchFamily="2" charset="-122"/>
              </a:rPr>
              <a:t> is unknown</a:t>
            </a:r>
            <a:r>
              <a:rPr lang="en-US" altLang="zh-CN" sz="1800">
                <a:ea typeface="宋体" panose="02010600030101010101" pitchFamily="2" charset="-122"/>
              </a:rPr>
              <a:t>”</a:t>
            </a:r>
            <a:r>
              <a:rPr lang="en-US" altLang="zh-CN" sz="1800" b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evaluates to true if predicate </a:t>
            </a:r>
            <a:r>
              <a:rPr lang="en-US" altLang="zh-CN" sz="1800" i="1">
                <a:ea typeface="宋体" panose="02010600030101010101" pitchFamily="2" charset="-122"/>
              </a:rPr>
              <a:t>P</a:t>
            </a:r>
            <a:r>
              <a:rPr lang="en-US" altLang="zh-CN" sz="1800">
                <a:ea typeface="宋体" panose="02010600030101010101" pitchFamily="2" charset="-122"/>
              </a:rPr>
              <a:t> evaluates to 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endParaRPr lang="en-US" altLang="zh-CN" sz="1800" i="1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800">
                <a:ea typeface="宋体" panose="02010600030101010101" pitchFamily="2" charset="-122"/>
              </a:rPr>
              <a:t>Result of </a:t>
            </a:r>
            <a:r>
              <a:rPr lang="en-US" altLang="zh-CN" sz="1800" b="1">
                <a:ea typeface="宋体" panose="02010600030101010101" pitchFamily="2" charset="-122"/>
              </a:rPr>
              <a:t>where </a:t>
            </a:r>
            <a:r>
              <a:rPr lang="en-US" altLang="zh-CN" sz="1800">
                <a:ea typeface="宋体" panose="02010600030101010101" pitchFamily="2" charset="-122"/>
              </a:rPr>
              <a:t>clause predicate is treated as </a:t>
            </a:r>
            <a:r>
              <a:rPr lang="en-US" altLang="zh-CN" sz="1800" i="1">
                <a:ea typeface="宋体" panose="02010600030101010101" pitchFamily="2" charset="-122"/>
              </a:rPr>
              <a:t>false </a:t>
            </a:r>
            <a:r>
              <a:rPr lang="en-US" altLang="zh-CN" sz="1800">
                <a:ea typeface="宋体" panose="02010600030101010101" pitchFamily="2" charset="-122"/>
              </a:rPr>
              <a:t>if it evaluates to </a:t>
            </a:r>
            <a:r>
              <a:rPr lang="en-US" altLang="zh-CN" sz="1800" i="1">
                <a:ea typeface="宋体" panose="02010600030101010101" pitchFamily="2" charset="-122"/>
              </a:rPr>
              <a:t>unknown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Definition Language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71688"/>
            <a:ext cx="8610600" cy="425291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schema for each relation.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domain of values associated with each attribute.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Integrity constraints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And as we will see later, also other information such as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set of indices to be maintained for each relations.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Security and authorization information for each relation.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physical storage structure of each relation on disk.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3213" y="1106488"/>
            <a:ext cx="821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The SQL </a:t>
            </a:r>
            <a:r>
              <a:rPr kumimoji="0" lang="en-US" altLang="zh-CN" sz="2400" b="1">
                <a:solidFill>
                  <a:srgbClr val="000099"/>
                </a:solidFill>
                <a:ea typeface="宋体" panose="02010600030101010101" pitchFamily="2" charset="-122"/>
              </a:rPr>
              <a:t>data-definition language (DDL)</a:t>
            </a:r>
            <a:r>
              <a:rPr kumimoji="0" lang="en-US" altLang="zh-CN" sz="2400">
                <a:ea typeface="宋体" panose="02010600030101010101" pitchFamily="2" charset="-122"/>
              </a:rPr>
              <a:t> allows the specification of information about relations, including: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96"/>
    </mc:Choice>
    <mc:Fallback>
      <p:transition spd="slow" advTm="118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Aggregate Functions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222500" algn="l"/>
              </a:tabLst>
            </a:pPr>
            <a:r>
              <a:rPr lang="en-US" altLang="zh-CN">
                <a:ea typeface="宋体" panose="02010600030101010101" pitchFamily="2" charset="-122"/>
              </a:rPr>
              <a:t>These functions operate on the multiset of values of a column of a relation, and return a value</a:t>
            </a:r>
            <a:endParaRPr lang="en-US" altLang="zh-CN" sz="36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CN" sz="3600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avg: </a:t>
            </a:r>
            <a:r>
              <a:rPr lang="en-US" altLang="zh-CN">
                <a:ea typeface="宋体" panose="02010600030101010101" pitchFamily="2" charset="-122"/>
              </a:rPr>
              <a:t>average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min:  </a:t>
            </a:r>
            <a:r>
              <a:rPr lang="en-US" altLang="zh-CN">
                <a:ea typeface="宋体" panose="02010600030101010101" pitchFamily="2" charset="-122"/>
              </a:rPr>
              <a:t>minimum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max:  </a:t>
            </a:r>
            <a:r>
              <a:rPr lang="en-US" altLang="zh-CN">
                <a:ea typeface="宋体" panose="02010600030101010101" pitchFamily="2" charset="-122"/>
              </a:rPr>
              <a:t>maximum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sum:  </a:t>
            </a:r>
            <a:r>
              <a:rPr lang="en-US" altLang="zh-CN">
                <a:ea typeface="宋体" panose="02010600030101010101" pitchFamily="2" charset="-122"/>
              </a:rPr>
              <a:t>sum of values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count:  </a:t>
            </a:r>
            <a:r>
              <a:rPr lang="en-US" altLang="zh-CN">
                <a:ea typeface="宋体" panose="02010600030101010101" pitchFamily="2" charset="-122"/>
              </a:rPr>
              <a:t>number of values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Aggregate Functions (Cont.)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Char char="n"/>
              <a:tabLst>
                <a:tab pos="171132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average salary of instructors in the Computer Science department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tabLst>
                <a:tab pos="171132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avg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'Comp. Sci.';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Char char="n"/>
              <a:tabLst>
                <a:tab pos="1711325" algn="l"/>
              </a:tabLst>
              <a:defRPr/>
            </a:pPr>
            <a:r>
              <a:rPr kumimoji="0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total number of instructors who teach a course in the Spring 2010 semester</a:t>
            </a:r>
            <a:endParaRPr kumimoji="0"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tabLst>
                <a:tab pos="1711325" algn="l"/>
              </a:tabLst>
              <a:defRPr/>
            </a:pP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count 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distinct </a:t>
            </a:r>
            <a: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teaches</a:t>
            </a:r>
            <a:b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semester 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'Spring' </a:t>
            </a: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year 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2010</a:t>
            </a:r>
            <a:endParaRPr kumimoji="0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Char char="n"/>
              <a:tabLst>
                <a:tab pos="1711325" algn="l"/>
              </a:tabLst>
              <a:defRPr/>
            </a:pPr>
            <a:r>
              <a:rPr kumimoji="0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number of tuples in the </a:t>
            </a: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course </a:t>
            </a:r>
            <a:r>
              <a:rPr kumimoji="0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relation</a:t>
            </a:r>
            <a:endParaRPr kumimoji="0"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Monotype Sorts" pitchFamily="2" charset="2"/>
              <a:buNone/>
              <a:tabLst>
                <a:tab pos="1711325" algn="l"/>
              </a:tabLst>
              <a:defRPr/>
            </a:pP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count 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(*)</a:t>
            </a:r>
            <a:b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r>
              <a:rPr kumimoji="0"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kumimoji="0"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Char char="n"/>
              <a:tabLst>
                <a:tab pos="1711325" algn="l"/>
              </a:tabLst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Char char="l"/>
              <a:tabLst>
                <a:tab pos="1711325" algn="l"/>
              </a:tabLst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Char char="n"/>
              <a:tabLst>
                <a:tab pos="171132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</a:t>
            </a:r>
            <a:endParaRPr kumimoji="0" lang="en-US" altLang="zh-CN" sz="1600">
              <a:ea typeface="宋体" panose="02010600030101010101" pitchFamily="2" charset="-122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1757363"/>
            <a:ext cx="148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571875"/>
            <a:ext cx="13620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13" y="5272088"/>
            <a:ext cx="762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Aggregate Functions – Group By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2547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average salary of instructors in each department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625475" algn="l"/>
              </a:tabLst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avg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6254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Note: departments with no instructor will not appear in result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tabLst>
                <a:tab pos="62547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78852" name="Picture 4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082925"/>
            <a:ext cx="3395663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082925"/>
            <a:ext cx="37528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Aggregation (Cont.)</a:t>
            </a:r>
            <a:endParaRPr lang="en-US"/>
          </a:p>
        </p:txBody>
      </p:sp>
      <p:sp>
        <p:nvSpPr>
          <p:cNvPr id="432131" name="Text Box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3200">
                <a:ea typeface="宋体" panose="02010600030101010101" pitchFamily="2" charset="-122"/>
              </a:rPr>
              <a:t>Attributes in </a:t>
            </a:r>
            <a:r>
              <a:rPr lang="en-US" altLang="zh-CN" sz="3200" b="1">
                <a:ea typeface="宋体" panose="02010600030101010101" pitchFamily="2" charset="-122"/>
              </a:rPr>
              <a:t>select </a:t>
            </a:r>
            <a:r>
              <a:rPr lang="en-US" altLang="zh-CN" sz="3200">
                <a:ea typeface="宋体" panose="02010600030101010101" pitchFamily="2" charset="-122"/>
              </a:rPr>
              <a:t>clause outside of aggregate functions must appear in </a:t>
            </a:r>
            <a:r>
              <a:rPr lang="en-US" altLang="zh-CN" sz="3200" b="1">
                <a:ea typeface="宋体" panose="02010600030101010101" pitchFamily="2" charset="-122"/>
              </a:rPr>
              <a:t>group by</a:t>
            </a:r>
            <a:r>
              <a:rPr lang="en-US" altLang="zh-CN" sz="3200">
                <a:ea typeface="宋体" panose="02010600030101010101" pitchFamily="2" charset="-122"/>
              </a:rPr>
              <a:t> list</a:t>
            </a:r>
            <a:endParaRPr lang="en-US" altLang="zh-CN" sz="320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3200">
                <a:ea typeface="宋体" panose="02010600030101010101" pitchFamily="2" charset="-122"/>
              </a:rPr>
              <a:t>/* erroneous query */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avg 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32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32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40250" y="3049588"/>
            <a:ext cx="5619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endParaRPr kumimoji="0" lang="zh-CN" altLang="en-US" sz="4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Aggregate Functions – Having Clause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48907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names and average salaries of all departments whose average salary is greater than 42000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4967288" y="4003675"/>
            <a:ext cx="4038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Note:  predicates in the </a:t>
            </a:r>
            <a:r>
              <a:rPr lang="en-US" altLang="zh-CN" sz="1800" b="1" i="1">
                <a:solidFill>
                  <a:srgbClr val="FF0000"/>
                </a:solidFill>
                <a:ea typeface="宋体" panose="02010600030101010101" pitchFamily="2" charset="-122"/>
              </a:rPr>
              <a:t>having</a:t>
            </a: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 clause are applied after the formation of groups whereas predicates in the </a:t>
            </a:r>
            <a:r>
              <a:rPr lang="en-US" altLang="zh-CN" sz="1800" b="1" i="1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  clause are applied before forming groups</a:t>
            </a:r>
            <a:endParaRPr kumimoji="0" lang="en-US" altLang="zh-CN" sz="160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006475" y="2114550"/>
            <a:ext cx="65325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avg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kumimoji="0" lang="en-US" altLang="zh-CN" sz="18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having avg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&gt; 42000</a:t>
            </a:r>
            <a:r>
              <a:rPr kumimoji="0"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kumimoji="0" lang="en-US" altLang="zh-CN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3633788"/>
            <a:ext cx="25050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Null Values and Aggregates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830070" algn="l"/>
                <a:tab pos="2232025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Total all salaries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830070" algn="l"/>
                <a:tab pos="2232025" algn="l"/>
              </a:tabLst>
            </a:pPr>
            <a:r>
              <a:rPr lang="en-US" altLang="zh-CN" sz="3200">
                <a:ea typeface="宋体" panose="02010600030101010101" pitchFamily="2" charset="-122"/>
              </a:rPr>
              <a:t>		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select sum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 instructor</a:t>
            </a:r>
            <a:endParaRPr lang="en-US" altLang="zh-CN" sz="32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1830070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Above statement ignores null amounts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>
              <a:tabLst>
                <a:tab pos="1830070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Result is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if there is no non-null amount</a:t>
            </a:r>
            <a:endParaRPr lang="en-US" altLang="zh-CN" sz="2800">
              <a:ea typeface="宋体" panose="02010600030101010101" pitchFamily="2" charset="-122"/>
            </a:endParaRPr>
          </a:p>
          <a:p>
            <a:pPr eaLnBrk="1" hangingPunct="1">
              <a:tabLst>
                <a:tab pos="1830070" algn="l"/>
                <a:tab pos="2232025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All aggregate operations except </a:t>
            </a:r>
            <a:r>
              <a:rPr lang="en-US" altLang="zh-CN" sz="2400" b="1">
                <a:ea typeface="宋体" panose="02010600030101010101" pitchFamily="2" charset="-122"/>
              </a:rPr>
              <a:t>count(*)</a:t>
            </a:r>
            <a:r>
              <a:rPr lang="en-US" altLang="zh-CN" sz="2400">
                <a:ea typeface="宋体" panose="02010600030101010101" pitchFamily="2" charset="-122"/>
              </a:rPr>
              <a:t> ignore tuples with null values on the aggregated attributes</a:t>
            </a: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tabLst>
                <a:tab pos="1830070" algn="l"/>
                <a:tab pos="2232025" algn="l"/>
              </a:tabLst>
            </a:pPr>
            <a:r>
              <a:rPr lang="en-US" altLang="zh-CN" sz="2400">
                <a:ea typeface="宋体" panose="02010600030101010101" pitchFamily="2" charset="-122"/>
              </a:rPr>
              <a:t>What if collection has only null values?</a:t>
            </a:r>
            <a:endParaRPr lang="en-US" altLang="zh-CN" sz="3200">
              <a:ea typeface="宋体" panose="02010600030101010101" pitchFamily="2" charset="-122"/>
            </a:endParaRPr>
          </a:p>
          <a:p>
            <a:pPr lvl="1" eaLnBrk="1" hangingPunct="1">
              <a:tabLst>
                <a:tab pos="1830070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count returns 0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 eaLnBrk="1" hangingPunct="1">
              <a:tabLst>
                <a:tab pos="1830070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all other aggregates return null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1211263"/>
            <a:ext cx="13716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Nested Subqueries</a:t>
            </a: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SQL provides a mechanism for the nesting of subqueries. A </a:t>
            </a:r>
            <a:r>
              <a:rPr lang="en-US" altLang="en-US" b="1" dirty="0">
                <a:solidFill>
                  <a:srgbClr val="000099"/>
                </a:solidFill>
              </a:rPr>
              <a:t>subquery</a:t>
            </a:r>
            <a:r>
              <a:rPr lang="en-US" altLang="en-US" dirty="0"/>
              <a:t> is a </a:t>
            </a:r>
            <a:r>
              <a:rPr lang="en-US" altLang="en-US" b="1" dirty="0"/>
              <a:t>select-from-where</a:t>
            </a:r>
            <a:r>
              <a:rPr lang="en-US" altLang="en-US" dirty="0"/>
              <a:t> expression that is nested within another query.</a:t>
            </a:r>
            <a:endParaRPr lang="en-US" altLang="en-US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dirty="0"/>
              <a:t>The nesting can be done in the following SQL query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select 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, ..., </a:t>
            </a:r>
            <a:r>
              <a:rPr lang="en-US" altLang="en-US" i="1" dirty="0">
                <a:solidFill>
                  <a:srgbClr val="0000FF"/>
                </a:solidFill>
              </a:rPr>
              <a:t>A</a:t>
            </a:r>
            <a:r>
              <a:rPr lang="en-US" altLang="en-US" i="1" baseline="-25000" dirty="0">
                <a:solidFill>
                  <a:srgbClr val="0000FF"/>
                </a:solidFill>
              </a:rPr>
              <a:t>n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from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i="1" dirty="0">
                <a:solidFill>
                  <a:srgbClr val="0000FF"/>
                </a:solidFill>
              </a:rPr>
              <a:t>r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i="1" dirty="0">
                <a:solidFill>
                  <a:srgbClr val="0000FF"/>
                </a:solidFill>
              </a:rPr>
              <a:t>r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, ..., </a:t>
            </a:r>
            <a:r>
              <a:rPr lang="en-US" altLang="en-US" i="1" dirty="0" err="1">
                <a:solidFill>
                  <a:srgbClr val="0000FF"/>
                </a:solidFill>
              </a:rPr>
              <a:t>r</a:t>
            </a:r>
            <a:r>
              <a:rPr lang="en-US" altLang="en-US" i="1" baseline="-25000" dirty="0" err="1">
                <a:solidFill>
                  <a:srgbClr val="0000FF"/>
                </a:solidFill>
              </a:rPr>
              <a:t>m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	</a:t>
            </a:r>
            <a:r>
              <a:rPr lang="en-US" altLang="en-US" b="1" dirty="0">
                <a:solidFill>
                  <a:srgbClr val="0000FF"/>
                </a:solidFill>
              </a:rPr>
              <a:t>where </a:t>
            </a:r>
            <a:r>
              <a:rPr lang="en-US" altLang="en-US" i="1" dirty="0">
                <a:solidFill>
                  <a:srgbClr val="0000FF"/>
                </a:solidFill>
              </a:rPr>
              <a:t>P</a:t>
            </a:r>
            <a:endParaRPr lang="en-US" altLang="en-US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None/>
              <a:defRPr/>
            </a:pPr>
            <a:br>
              <a:rPr lang="en-US" altLang="en-US" i="1" dirty="0"/>
            </a:br>
            <a:r>
              <a:rPr lang="en-US" altLang="en-US" dirty="0"/>
              <a:t>as follows: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  </a:t>
            </a:r>
            <a:r>
              <a:rPr lang="en-US" altLang="en-US" dirty="0"/>
              <a:t>can be replaced be a subquery that generates a single value.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 can be replaced by any valid subquery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i="1" dirty="0"/>
              <a:t>P</a:t>
            </a:r>
            <a:r>
              <a:rPr lang="en-US" altLang="en-US" dirty="0"/>
              <a:t> can be replaced with an expression of the form: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               </a:t>
            </a:r>
            <a:r>
              <a:rPr lang="en-US" altLang="en-US" i="1" dirty="0"/>
              <a:t>B</a:t>
            </a:r>
            <a:r>
              <a:rPr lang="en-US" altLang="en-US" dirty="0"/>
              <a:t> &lt;operation&gt; (subquery)</a:t>
            </a:r>
            <a:endParaRPr lang="en-US" altLang="en-US" dirty="0"/>
          </a:p>
          <a:p>
            <a:pPr lvl="1" eaLnBrk="1" hangingPunct="1">
              <a:lnSpc>
                <a:spcPct val="120000"/>
              </a:lnSpc>
              <a:buFont typeface="Monotype Sorts" pitchFamily="2" charset="2"/>
              <a:buNone/>
              <a:defRPr/>
            </a:pPr>
            <a:r>
              <a:rPr lang="en-US" altLang="en-US" dirty="0"/>
              <a:t>     Where </a:t>
            </a:r>
            <a:r>
              <a:rPr lang="en-US" altLang="en-US" i="1" dirty="0"/>
              <a:t>B</a:t>
            </a:r>
            <a:r>
              <a:rPr lang="en-US" altLang="en-US" dirty="0"/>
              <a:t> is an attribute and &lt;operation&gt; to be defined later.</a:t>
            </a: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57175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Subqueries in the Where Clause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275" y="803275"/>
            <a:ext cx="7343775" cy="45862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altLang="en-US"/>
          </a:p>
          <a:p>
            <a:pPr eaLnBrk="1" hangingPunct="1">
              <a:buFont typeface="Monotype Sorts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Subqueries in the Where Clause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common use of subqueries is to perform tests:</a:t>
            </a:r>
            <a:endParaRPr lang="en-US" altLang="en-US"/>
          </a:p>
          <a:p>
            <a:pPr lvl="1" eaLnBrk="1" hangingPunct="1"/>
            <a:r>
              <a:rPr lang="en-US" altLang="en-US"/>
              <a:t> For set membership</a:t>
            </a:r>
            <a:endParaRPr lang="en-US" altLang="en-US"/>
          </a:p>
          <a:p>
            <a:pPr lvl="1" eaLnBrk="1" hangingPunct="1"/>
            <a:r>
              <a:rPr lang="en-US" altLang="en-US"/>
              <a:t> For set comparisons</a:t>
            </a:r>
            <a:endParaRPr lang="en-US" altLang="en-US"/>
          </a:p>
          <a:p>
            <a:pPr lvl="1" eaLnBrk="1" hangingPunct="1"/>
            <a:r>
              <a:rPr lang="en-US" altLang="en-US"/>
              <a:t> For set cardinality.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Set Membership 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02679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courses offered in Fall 2009 and in Spring 2010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9581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'Fall'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2009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b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   </a:t>
            </a:r>
            <a:r>
              <a:rPr kumimoji="0"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'Spring'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2010);</a:t>
            </a:r>
            <a:endParaRPr kumimoji="0" lang="en-US" altLang="zh-CN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4900" y="2659063"/>
            <a:ext cx="5292725" cy="11176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5"/>
            <a:ext cx="36449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840163"/>
            <a:ext cx="704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2058988" y="2659063"/>
            <a:ext cx="3794125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0" y="4418013"/>
            <a:ext cx="3622675" cy="47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0" y="5838825"/>
            <a:ext cx="3644900" cy="635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0" y="6829425"/>
            <a:ext cx="3622675" cy="317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4327525"/>
            <a:ext cx="1181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989763" y="527526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= intersect</a:t>
            </a:r>
            <a:endParaRPr lang="en-US" altLang="zh-CN" sz="20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/>
      <p:bldP spid="9" grpId="0" animBg="1"/>
      <p:bldP spid="9" grpId="1" animBg="1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Domain Types in SQL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char(n).</a:t>
            </a:r>
            <a:r>
              <a:rPr lang="en-US" altLang="zh-CN" sz="2000" dirty="0">
                <a:ea typeface="宋体" panose="02010600030101010101" pitchFamily="2" charset="-122"/>
              </a:rPr>
              <a:t>  Fixed length character string, with user-specified length </a:t>
            </a:r>
            <a:r>
              <a:rPr lang="en-US" altLang="zh-CN" sz="2000" i="1" dirty="0">
                <a:ea typeface="宋体" panose="02010600030101010101" pitchFamily="2" charset="-122"/>
              </a:rPr>
              <a:t>n.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varchar(n).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 Variable length character strings, with user-specified maximum length </a:t>
            </a:r>
            <a:r>
              <a:rPr lang="en-US" altLang="zh-CN" sz="2000" i="1" dirty="0">
                <a:ea typeface="宋体" panose="02010600030101010101" pitchFamily="2" charset="-122"/>
              </a:rPr>
              <a:t>n.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int.</a:t>
            </a:r>
            <a:r>
              <a:rPr lang="en-US" altLang="zh-CN" sz="2000" b="1" dirty="0"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ea typeface="宋体" panose="02010600030101010101" pitchFamily="2" charset="-122"/>
              </a:rPr>
              <a:t>Integer (a finite subset of the integers that is machine-dependent).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 err="1">
                <a:solidFill>
                  <a:srgbClr val="000099"/>
                </a:solidFill>
                <a:ea typeface="宋体" panose="02010600030101010101" pitchFamily="2" charset="-122"/>
              </a:rPr>
              <a:t>smallint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 Small integer (a machine-dependent subset of the integer domain type).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numeric(</a:t>
            </a:r>
            <a:r>
              <a:rPr lang="en-US" altLang="zh-CN" sz="2000" b="1" dirty="0" err="1">
                <a:solidFill>
                  <a:srgbClr val="000099"/>
                </a:solidFill>
                <a:ea typeface="宋体" panose="02010600030101010101" pitchFamily="2" charset="-122"/>
              </a:rPr>
              <a:t>p,d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).</a:t>
            </a:r>
            <a:r>
              <a:rPr lang="en-US" altLang="zh-CN" sz="2000" dirty="0">
                <a:ea typeface="宋体" panose="02010600030101010101" pitchFamily="2" charset="-122"/>
              </a:rPr>
              <a:t>  Fixed point number, with user-specified precision of </a:t>
            </a:r>
            <a:r>
              <a:rPr lang="en-US" altLang="zh-CN" sz="2000" i="1" dirty="0"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digits, with </a:t>
            </a:r>
            <a:r>
              <a:rPr lang="en-US" altLang="zh-CN" sz="2000" i="1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digits to the right of decimal point. </a:t>
            </a:r>
            <a:r>
              <a:rPr lang="en-US" altLang="en-US" sz="2000" dirty="0"/>
              <a:t>(ex.,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(3,1), allows 44.5 to be stores exactly, but not 444.5 or 0.32)</a:t>
            </a:r>
            <a:endParaRPr lang="en-US" altLang="en-US" sz="2000" dirty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real, double precision.</a:t>
            </a:r>
            <a:r>
              <a:rPr lang="en-US" altLang="zh-CN" sz="2000" dirty="0">
                <a:ea typeface="宋体" panose="02010600030101010101" pitchFamily="2" charset="-122"/>
              </a:rPr>
              <a:t>  Floating point and double-precision floating point numbers, with machine-dependent precision.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float(n).</a:t>
            </a:r>
            <a:r>
              <a:rPr lang="en-US" altLang="zh-CN" sz="2000" dirty="0">
                <a:ea typeface="宋体" panose="02010600030101010101" pitchFamily="2" charset="-122"/>
              </a:rPr>
              <a:t>  Floating point number, with user-specified precision of at least </a:t>
            </a:r>
            <a:r>
              <a:rPr lang="en-US" altLang="zh-CN" sz="2000" i="1" dirty="0"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digits.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More are covered in Chapter 4.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365"/>
    </mc:Choice>
    <mc:Fallback>
      <p:transition spd="slow" advTm="10336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Set Membership </a:t>
            </a:r>
            <a:endParaRPr lang="en-US" dirty="0"/>
          </a:p>
        </p:txBody>
      </p:sp>
      <p:sp>
        <p:nvSpPr>
          <p:cNvPr id="9421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courses offered in Fall 2009 but not in Spring 2010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652463" y="1687513"/>
            <a:ext cx="82692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'Fall'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2009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b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  </a:t>
            </a:r>
            <a:r>
              <a:rPr kumimoji="0"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not in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	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	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'Spring'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2010);</a:t>
            </a:r>
            <a:endParaRPr kumimoji="0" lang="en-US" altLang="zh-CN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4187825"/>
            <a:ext cx="138112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695575" y="2659063"/>
            <a:ext cx="6115050" cy="10858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8688"/>
            <a:ext cx="3514725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840163"/>
            <a:ext cx="7048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1543050" y="2659063"/>
            <a:ext cx="3792538" cy="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0" y="4494213"/>
            <a:ext cx="34655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0" y="5884863"/>
            <a:ext cx="34655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0" y="6858000"/>
            <a:ext cx="34655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989763" y="527526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</a:rPr>
              <a:t>= except</a:t>
            </a:r>
            <a:endParaRPr lang="en-US" altLang="zh-CN" sz="2000" i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2" grpId="0" autoUpdateAnimBg="0"/>
      <p:bldP spid="20" grpId="0" animBg="1"/>
      <p:bldP spid="20" grpId="1" animBg="1"/>
      <p:bldP spid="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Set Membership (Cont.)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012825"/>
          </a:xfrm>
        </p:spPr>
        <p:txBody>
          <a:bodyPr/>
          <a:lstStyle/>
          <a:p>
            <a:pPr defTabSz="916305" eaLnBrk="1" hangingPunct="1">
              <a:tabLst>
                <a:tab pos="683895" algn="l"/>
                <a:tab pos="1250950" algn="l"/>
              </a:tabLst>
              <a:defRPr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total number of (distinct) students who have taken course sections taught by the instructor with </a:t>
            </a:r>
            <a:r>
              <a:rPr lang="en-US" alt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 </a:t>
            </a: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10101</a:t>
            </a:r>
            <a:endParaRPr lang="en-US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defTabSz="916305" eaLnBrk="1" hangingPunct="1">
              <a:tabLst>
                <a:tab pos="683895" algn="l"/>
                <a:tab pos="1250950" algn="l"/>
              </a:tabLst>
              <a:defRPr/>
            </a:pPr>
            <a:endParaRPr lang="en-US" altLang="en-US" sz="2400" i="1" dirty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60388" y="4348163"/>
            <a:ext cx="7437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FF0000"/>
                </a:solidFill>
              </a:rPr>
              <a:t>  Note: Above query can be written in a much simpler manner.  </a:t>
            </a:r>
            <a:br>
              <a:rPr lang="en-US" altLang="en-US" sz="2000" i="1">
                <a:solidFill>
                  <a:srgbClr val="FF0000"/>
                </a:solidFill>
              </a:rPr>
            </a:br>
            <a:r>
              <a:rPr lang="en-US" altLang="en-US" sz="2000" i="1">
                <a:solidFill>
                  <a:srgbClr val="FF0000"/>
                </a:solidFill>
              </a:rPr>
              <a:t>     The formulation above is simply to illustrate SQL features.</a:t>
            </a:r>
            <a:endParaRPr lang="en-US" altLang="en-US" sz="2000" i="1">
              <a:solidFill>
                <a:srgbClr val="FF0000"/>
              </a:solidFill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844550" y="2025650"/>
            <a:ext cx="71532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FF"/>
                </a:solidFill>
              </a:rPr>
              <a:t>select count </a:t>
            </a:r>
            <a:r>
              <a:rPr kumimoji="0" lang="en-US" altLang="en-US" sz="2000">
                <a:solidFill>
                  <a:srgbClr val="0000FF"/>
                </a:solidFill>
              </a:rPr>
              <a:t>(</a:t>
            </a:r>
            <a:r>
              <a:rPr kumimoji="0" lang="en-US" altLang="en-US" sz="2000" b="1">
                <a:solidFill>
                  <a:srgbClr val="0000FF"/>
                </a:solidFill>
              </a:rPr>
              <a:t>distinct </a:t>
            </a:r>
            <a:r>
              <a:rPr kumimoji="0" lang="en-US" altLang="en-US" sz="2000" i="1">
                <a:solidFill>
                  <a:srgbClr val="0000FF"/>
                </a:solidFill>
              </a:rPr>
              <a:t>ID</a:t>
            </a:r>
            <a:r>
              <a:rPr kumimoji="0" lang="en-US" altLang="en-US" sz="2000">
                <a:solidFill>
                  <a:srgbClr val="0000FF"/>
                </a:solidFill>
              </a:rPr>
              <a:t>)</a:t>
            </a:r>
            <a:endParaRPr kumimoji="0" lang="en-US" altLang="en-US" sz="20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FF"/>
                </a:solidFill>
              </a:rPr>
              <a:t>from </a:t>
            </a:r>
            <a:r>
              <a:rPr kumimoji="0" lang="en-US" altLang="en-US" sz="2000" i="1">
                <a:solidFill>
                  <a:srgbClr val="0000FF"/>
                </a:solidFill>
              </a:rPr>
              <a:t>takes</a:t>
            </a:r>
            <a:endParaRPr kumimoji="0" lang="en-US" altLang="en-US" sz="2000" i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FF"/>
                </a:solidFill>
              </a:rPr>
              <a:t>where </a:t>
            </a:r>
            <a:r>
              <a:rPr kumimoji="0" lang="en-US" altLang="en-US" sz="2000">
                <a:solidFill>
                  <a:srgbClr val="0000FF"/>
                </a:solidFill>
              </a:rPr>
              <a:t>(</a:t>
            </a:r>
            <a:r>
              <a:rPr kumimoji="0" lang="en-US" altLang="en-US" sz="2000" i="1">
                <a:solidFill>
                  <a:srgbClr val="0000FF"/>
                </a:solidFill>
              </a:rPr>
              <a:t>course_id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sec_id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semester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year</a:t>
            </a:r>
            <a:r>
              <a:rPr kumimoji="0" lang="en-US" altLang="en-US" sz="2000">
                <a:solidFill>
                  <a:srgbClr val="0000FF"/>
                </a:solidFill>
              </a:rPr>
              <a:t>) </a:t>
            </a:r>
            <a:r>
              <a:rPr kumimoji="0" lang="en-US" altLang="en-US" sz="2000" b="1">
                <a:solidFill>
                  <a:srgbClr val="0000FF"/>
                </a:solidFill>
              </a:rPr>
              <a:t>in </a:t>
            </a:r>
            <a:br>
              <a:rPr kumimoji="0" lang="en-US" altLang="en-US" sz="2000" b="1">
                <a:solidFill>
                  <a:srgbClr val="0000FF"/>
                </a:solidFill>
              </a:rPr>
            </a:br>
            <a:r>
              <a:rPr kumimoji="0" lang="en-US" altLang="en-US" sz="2000" b="1">
                <a:solidFill>
                  <a:srgbClr val="0000FF"/>
                </a:solidFill>
              </a:rPr>
              <a:t>                                </a:t>
            </a:r>
            <a:r>
              <a:rPr kumimoji="0" lang="en-US" altLang="en-US" sz="2000">
                <a:solidFill>
                  <a:srgbClr val="0000FF"/>
                </a:solidFill>
              </a:rPr>
              <a:t>(</a:t>
            </a:r>
            <a:r>
              <a:rPr kumimoji="0" lang="en-US" altLang="en-US" sz="2000" b="1">
                <a:solidFill>
                  <a:srgbClr val="0000FF"/>
                </a:solidFill>
              </a:rPr>
              <a:t>select </a:t>
            </a:r>
            <a:r>
              <a:rPr kumimoji="0" lang="en-US" altLang="en-US" sz="2000" i="1">
                <a:solidFill>
                  <a:srgbClr val="0000FF"/>
                </a:solidFill>
              </a:rPr>
              <a:t>course_id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sec_id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semester</a:t>
            </a:r>
            <a:r>
              <a:rPr kumimoji="0" lang="en-US" altLang="en-US" sz="2000">
                <a:solidFill>
                  <a:srgbClr val="0000FF"/>
                </a:solidFill>
              </a:rPr>
              <a:t>, </a:t>
            </a:r>
            <a:r>
              <a:rPr kumimoji="0" lang="en-US" altLang="en-US" sz="2000" i="1">
                <a:solidFill>
                  <a:srgbClr val="0000FF"/>
                </a:solidFill>
              </a:rPr>
              <a:t>year</a:t>
            </a:r>
            <a:endParaRPr kumimoji="0" lang="en-US" altLang="en-US" sz="2000" i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FF"/>
                </a:solidFill>
              </a:rPr>
              <a:t>                                 from </a:t>
            </a:r>
            <a:r>
              <a:rPr kumimoji="0" lang="en-US" altLang="en-US" sz="2000" i="1">
                <a:solidFill>
                  <a:srgbClr val="0000FF"/>
                </a:solidFill>
              </a:rPr>
              <a:t>teaches</a:t>
            </a:r>
            <a:endParaRPr kumimoji="0" lang="en-US" altLang="en-US" sz="2000" i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00FF"/>
                </a:solidFill>
              </a:rPr>
              <a:t>                                 where </a:t>
            </a:r>
            <a:r>
              <a:rPr kumimoji="0" lang="en-US" altLang="en-US" sz="2000" i="1">
                <a:solidFill>
                  <a:srgbClr val="0000FF"/>
                </a:solidFill>
              </a:rPr>
              <a:t>teaches</a:t>
            </a:r>
            <a:r>
              <a:rPr kumimoji="0" lang="en-US" altLang="en-US" sz="2000">
                <a:solidFill>
                  <a:srgbClr val="0000FF"/>
                </a:solidFill>
              </a:rPr>
              <a:t>.</a:t>
            </a:r>
            <a:r>
              <a:rPr kumimoji="0" lang="en-US" altLang="en-US" sz="2000" i="1">
                <a:solidFill>
                  <a:srgbClr val="0000FF"/>
                </a:solidFill>
              </a:rPr>
              <a:t>ID</a:t>
            </a:r>
            <a:r>
              <a:rPr kumimoji="0" lang="en-US" altLang="en-US" sz="2000">
                <a:solidFill>
                  <a:srgbClr val="0000FF"/>
                </a:solidFill>
              </a:rPr>
              <a:t>= 10101);</a:t>
            </a:r>
            <a:endParaRPr kumimoji="0" lang="en-US" altLang="en-US" sz="200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6475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952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Set Comparison – “some” Clause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6305" eaLnBrk="1" hangingPunct="1">
              <a:tabLst>
                <a:tab pos="1830070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names of instructors with salary greater than that of some (at least one) instructor in the Biology department.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46075" y="3384550"/>
            <a:ext cx="723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  Same query using &gt; </a:t>
            </a:r>
            <a:r>
              <a:rPr lang="en-US" altLang="zh-CN" sz="2000" b="1">
                <a:ea typeface="宋体" panose="02010600030101010101" pitchFamily="2" charset="-122"/>
              </a:rPr>
              <a:t>some</a:t>
            </a:r>
            <a:r>
              <a:rPr lang="en-US" altLang="zh-CN" sz="2000">
                <a:ea typeface="宋体" panose="02010600030101010101" pitchFamily="2" charset="-122"/>
              </a:rPr>
              <a:t> clause</a:t>
            </a:r>
            <a:endParaRPr kumimoji="0"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076325" y="39512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&gt;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some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'Biology');</a:t>
            </a:r>
            <a:endParaRPr kumimoji="0" lang="en-US" altLang="zh-CN" sz="16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117600" y="1957388"/>
            <a:ext cx="6630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T.salary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&gt;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S.salary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S.dept_name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'Biology';</a:t>
            </a:r>
            <a:endParaRPr kumimoji="0" lang="en-US" altLang="zh-CN" sz="16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2674938"/>
            <a:ext cx="6762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Definition of  Some Clause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F &lt;comp&gt; </a:t>
            </a:r>
            <a:r>
              <a:rPr lang="en-US" altLang="zh-CN" sz="2000" b="1">
                <a:ea typeface="宋体" panose="02010600030101010101" pitchFamily="2" charset="-122"/>
              </a:rPr>
              <a:t>some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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r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such that (F &lt;comp&gt;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99332" name="Group 5"/>
          <p:cNvGrpSpPr/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99350" name="Rectangle 6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1" name="Rectangle 7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2" name="Rectangle 8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33" name="Text Box 9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99335" name="Rectangle 13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6" name="Rectangle 14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7" name="Rectangle 15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99339" name="Rectangle 19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0" name="Rectangle 20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1" name="Rectangle 21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2" name="Text Box 22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 b="1">
              <a:ea typeface="宋体" panose="02010600030101010101" pitchFamily="2" charset="-122"/>
            </a:endParaRP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 (since 0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5)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9344" name="Text Box 24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(read:  5 &lt; some tuple in the relation) 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99345" name="Text Box 25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99347" name="Text Box 27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=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(=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  <a:endParaRPr kumimoji="0" lang="en-US" altLang="zh-CN" sz="1800" b="1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However, (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some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not in</a:t>
            </a:r>
            <a:endParaRPr kumimoji="0" lang="en-US" altLang="zh-CN" sz="18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9349" name="Line 29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2" grpId="0"/>
      <p:bldP spid="59409" grpId="0"/>
      <p:bldP spid="59415" grpId="0"/>
      <p:bldP spid="59418" grpId="0"/>
      <p:bldP spid="594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Set Comparison – “all” Clause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10600" cy="1108075"/>
          </a:xfrm>
        </p:spPr>
        <p:txBody>
          <a:bodyPr/>
          <a:lstStyle/>
          <a:p>
            <a:pPr eaLnBrk="1" hangingPunct="1">
              <a:tabLst>
                <a:tab pos="1369695" algn="l"/>
                <a:tab pos="1830070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names of all instructors whose salary is greater than the salary of all instructors in the Biology department.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787400" y="2266950"/>
            <a:ext cx="59610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&gt;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all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16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'Biology');</a:t>
            </a:r>
            <a:endParaRPr kumimoji="0" lang="en-US" altLang="zh-CN" sz="16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2174875"/>
            <a:ext cx="1343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Definition of all Clause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all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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03428" name="Group 4"/>
          <p:cNvGrpSpPr/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10344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29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3431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2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3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3435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6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7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8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 b="1">
              <a:ea typeface="宋体" panose="02010600030101010101" pitchFamily="2" charset="-122"/>
            </a:endParaRPr>
          </a:p>
        </p:txBody>
      </p:sp>
      <p:sp>
        <p:nvSpPr>
          <p:cNvPr id="182290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 (since 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4 and 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 6)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3440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3442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=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all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not in</a:t>
            </a:r>
            <a:endParaRPr kumimoji="0" lang="en-US" altLang="zh-CN" sz="1800" b="1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However, (=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all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  <a:endParaRPr kumimoji="0" lang="en-US" altLang="zh-CN" sz="1800" b="1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3444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  <p:bldP spid="182285" grpId="0"/>
      <p:bldP spid="182290" grpId="0"/>
      <p:bldP spid="182292" grpId="0"/>
      <p:bldP spid="1822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 for Empty Relations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exists</a:t>
            </a:r>
            <a:r>
              <a:rPr lang="en-US" altLang="zh-CN">
                <a:ea typeface="宋体" panose="02010600030101010101" pitchFamily="2" charset="-122"/>
              </a:rPr>
              <a:t> construct returns the value </a:t>
            </a:r>
            <a:r>
              <a:rPr lang="en-US" altLang="zh-CN" b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if the argument subquery is nonempty.</a:t>
            </a:r>
            <a:endParaRPr lang="en-US" altLang="zh-CN" sz="36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exists </a:t>
            </a:r>
            <a:r>
              <a:rPr lang="en-US" altLang="zh-CN" i="1">
                <a:ea typeface="宋体" panose="02010600030101010101" pitchFamily="2" charset="-122"/>
              </a:rPr>
              <a:t> 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i="1">
                <a:ea typeface="宋体" panose="02010600030101010101" pitchFamily="2" charset="-122"/>
              </a:rPr>
              <a:t>Ø</a:t>
            </a:r>
            <a:endParaRPr lang="en-US" altLang="zh-CN" sz="3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not exists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Ø</a:t>
            </a:r>
            <a:endParaRPr lang="en-US" altLang="zh-CN" sz="3600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Use of “exists” Clause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Yet another way of specifying the query “</a:t>
            </a: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all courses taught in both the Fall 2009 semester and in the Spring 2010 semester</a:t>
            </a:r>
            <a:r>
              <a:rPr lang="en-US" altLang="en-US" sz="2000" dirty="0"/>
              <a:t>”</a:t>
            </a:r>
            <a:endParaRPr lang="en-US" altLang="en-US" sz="2000" dirty="0"/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en-US" sz="2000" b="1" dirty="0">
                <a:solidFill>
                  <a:srgbClr val="0000FF"/>
                </a:solidFill>
              </a:rPr>
              <a:t>	   select </a:t>
            </a:r>
            <a:r>
              <a:rPr lang="en-US" altLang="en-US" sz="2000" i="1" dirty="0" err="1">
                <a:solidFill>
                  <a:srgbClr val="0000FF"/>
                </a:solidFill>
              </a:rPr>
              <a:t>course_id</a:t>
            </a:r>
            <a:br>
              <a:rPr lang="en-US" altLang="en-US" sz="2000" i="1" dirty="0">
                <a:solidFill>
                  <a:srgbClr val="0000FF"/>
                </a:solidFill>
              </a:rPr>
            </a:br>
            <a:r>
              <a:rPr lang="en-US" altLang="en-US" sz="2000" i="1" dirty="0">
                <a:solidFill>
                  <a:srgbClr val="0000FF"/>
                </a:solidFill>
              </a:rPr>
              <a:t>   </a:t>
            </a:r>
            <a:r>
              <a:rPr lang="en-US" altLang="en-US" sz="2000" b="1" dirty="0">
                <a:solidFill>
                  <a:srgbClr val="0000FF"/>
                </a:solidFill>
              </a:rPr>
              <a:t>from </a:t>
            </a:r>
            <a:r>
              <a:rPr lang="en-US" altLang="en-US" sz="2000" i="1" dirty="0">
                <a:solidFill>
                  <a:srgbClr val="0000FF"/>
                </a:solidFill>
              </a:rPr>
              <a:t>section </a:t>
            </a:r>
            <a:r>
              <a:rPr lang="en-US" altLang="en-US" sz="2000" b="1" dirty="0">
                <a:solidFill>
                  <a:srgbClr val="0000FF"/>
                </a:solidFill>
              </a:rPr>
              <a:t>as </a:t>
            </a:r>
            <a:r>
              <a:rPr lang="en-US" altLang="en-US" sz="2000" i="1" dirty="0">
                <a:solidFill>
                  <a:srgbClr val="0000FF"/>
                </a:solidFill>
              </a:rPr>
              <a:t>S</a:t>
            </a:r>
            <a:br>
              <a:rPr lang="en-US" altLang="en-US" sz="2000" i="1" dirty="0">
                <a:solidFill>
                  <a:srgbClr val="0000FF"/>
                </a:solidFill>
              </a:rPr>
            </a:br>
            <a:r>
              <a:rPr lang="en-US" altLang="en-US" sz="2000" i="1" dirty="0">
                <a:solidFill>
                  <a:srgbClr val="0000FF"/>
                </a:solidFill>
              </a:rPr>
              <a:t>   </a:t>
            </a:r>
            <a:r>
              <a:rPr lang="en-US" altLang="en-US" sz="2000" b="1" dirty="0">
                <a:solidFill>
                  <a:srgbClr val="0000FF"/>
                </a:solidFill>
              </a:rPr>
              <a:t>where </a:t>
            </a:r>
            <a:r>
              <a:rPr lang="en-US" altLang="en-US" sz="2000" i="1" dirty="0">
                <a:solidFill>
                  <a:srgbClr val="0000FF"/>
                </a:solidFill>
              </a:rPr>
              <a:t>semester </a:t>
            </a:r>
            <a:r>
              <a:rPr lang="en-US" altLang="en-US" sz="2000" dirty="0">
                <a:solidFill>
                  <a:srgbClr val="0000FF"/>
                </a:solidFill>
              </a:rPr>
              <a:t>= ’Fall’ </a:t>
            </a:r>
            <a:r>
              <a:rPr lang="en-US" altLang="en-US" sz="2000" b="1" dirty="0">
                <a:solidFill>
                  <a:srgbClr val="0000FF"/>
                </a:solidFill>
              </a:rPr>
              <a:t>and </a:t>
            </a:r>
            <a:r>
              <a:rPr lang="en-US" altLang="en-US" sz="2000" i="1" dirty="0">
                <a:solidFill>
                  <a:srgbClr val="0000FF"/>
                </a:solidFill>
              </a:rPr>
              <a:t>year </a:t>
            </a:r>
            <a:r>
              <a:rPr lang="en-US" altLang="en-US" sz="2000" dirty="0">
                <a:solidFill>
                  <a:srgbClr val="0000FF"/>
                </a:solidFill>
              </a:rPr>
              <a:t>= 2009 </a:t>
            </a:r>
            <a:r>
              <a:rPr lang="en-US" altLang="en-US" sz="2000" b="1" dirty="0">
                <a:solidFill>
                  <a:srgbClr val="0000FF"/>
                </a:solidFill>
              </a:rPr>
              <a:t>and </a:t>
            </a:r>
            <a:br>
              <a:rPr lang="en-US" altLang="en-US" sz="2000" b="1" dirty="0">
                <a:solidFill>
                  <a:srgbClr val="0000FF"/>
                </a:solidFill>
              </a:rPr>
            </a:br>
            <a:r>
              <a:rPr lang="en-US" altLang="en-US" sz="2000" b="1" dirty="0">
                <a:solidFill>
                  <a:srgbClr val="0000FF"/>
                </a:solidFill>
              </a:rPr>
              <a:t>               exists </a:t>
            </a:r>
            <a:r>
              <a:rPr lang="en-US" altLang="en-US" sz="2000" dirty="0">
                <a:solidFill>
                  <a:srgbClr val="0000FF"/>
                </a:solidFill>
              </a:rPr>
              <a:t>(</a:t>
            </a:r>
            <a:r>
              <a:rPr lang="en-US" altLang="en-US" sz="2000" b="1" dirty="0">
                <a:solidFill>
                  <a:srgbClr val="0000FF"/>
                </a:solidFill>
              </a:rPr>
              <a:t>select </a:t>
            </a:r>
            <a:r>
              <a:rPr lang="en-US" altLang="en-US" sz="2000" dirty="0">
                <a:solidFill>
                  <a:srgbClr val="0000FF"/>
                </a:solidFill>
              </a:rPr>
              <a:t>*</a:t>
            </a:r>
            <a:br>
              <a:rPr lang="en-US" altLang="en-US" sz="2000" dirty="0">
                <a:solidFill>
                  <a:srgbClr val="0000FF"/>
                </a:solidFill>
              </a:rPr>
            </a:br>
            <a:r>
              <a:rPr lang="en-US" altLang="en-US" sz="2000" dirty="0">
                <a:solidFill>
                  <a:srgbClr val="0000FF"/>
                </a:solidFill>
              </a:rPr>
              <a:t>      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from </a:t>
            </a:r>
            <a:r>
              <a:rPr lang="en-US" altLang="en-US" sz="2000" i="1" dirty="0">
                <a:solidFill>
                  <a:srgbClr val="0000FF"/>
                </a:solidFill>
              </a:rPr>
              <a:t>section </a:t>
            </a:r>
            <a:r>
              <a:rPr lang="en-US" altLang="en-US" sz="2000" b="1" dirty="0">
                <a:solidFill>
                  <a:srgbClr val="0000FF"/>
                </a:solidFill>
              </a:rPr>
              <a:t>as </a:t>
            </a:r>
            <a:r>
              <a:rPr lang="en-US" altLang="en-US" sz="2000" i="1" dirty="0">
                <a:solidFill>
                  <a:srgbClr val="0000FF"/>
                </a:solidFill>
              </a:rPr>
              <a:t>T</a:t>
            </a:r>
            <a:br>
              <a:rPr lang="en-US" altLang="en-US" sz="2000" i="1" dirty="0">
                <a:solidFill>
                  <a:srgbClr val="0000FF"/>
                </a:solidFill>
              </a:rPr>
            </a:br>
            <a:r>
              <a:rPr lang="en-US" altLang="en-US" sz="2000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where </a:t>
            </a:r>
            <a:r>
              <a:rPr lang="en-US" altLang="en-US" sz="2000" i="1" dirty="0">
                <a:solidFill>
                  <a:srgbClr val="0000FF"/>
                </a:solidFill>
              </a:rPr>
              <a:t>semester </a:t>
            </a:r>
            <a:r>
              <a:rPr lang="en-US" altLang="en-US" sz="2000" dirty="0">
                <a:solidFill>
                  <a:srgbClr val="0000FF"/>
                </a:solidFill>
              </a:rPr>
              <a:t>= ’Spring’ </a:t>
            </a:r>
            <a:r>
              <a:rPr lang="en-US" altLang="en-US" sz="2000" b="1" dirty="0">
                <a:solidFill>
                  <a:srgbClr val="0000FF"/>
                </a:solidFill>
              </a:rPr>
              <a:t>and </a:t>
            </a:r>
            <a:r>
              <a:rPr lang="en-US" altLang="en-US" sz="2000" i="1" dirty="0">
                <a:solidFill>
                  <a:srgbClr val="0000FF"/>
                </a:solidFill>
              </a:rPr>
              <a:t>year</a:t>
            </a:r>
            <a:r>
              <a:rPr lang="en-US" altLang="en-US" sz="2000" dirty="0">
                <a:solidFill>
                  <a:srgbClr val="0000FF"/>
                </a:solidFill>
              </a:rPr>
              <a:t>= 2010 </a:t>
            </a:r>
            <a:br>
              <a:rPr lang="en-US" altLang="en-US" sz="2000" dirty="0">
                <a:solidFill>
                  <a:srgbClr val="0000FF"/>
                </a:solidFill>
              </a:rPr>
            </a:br>
            <a:r>
              <a:rPr lang="en-US" altLang="en-US" sz="2000" dirty="0">
                <a:solidFill>
                  <a:srgbClr val="0000FF"/>
                </a:solidFill>
              </a:rPr>
              <a:t>                                        </a:t>
            </a:r>
            <a:r>
              <a:rPr lang="en-US" altLang="en-US" sz="2000" b="1" dirty="0">
                <a:solidFill>
                  <a:srgbClr val="0000FF"/>
                </a:solidFill>
              </a:rPr>
              <a:t>and </a:t>
            </a:r>
            <a:r>
              <a:rPr lang="en-US" altLang="en-US" sz="2000" i="1" dirty="0" err="1">
                <a:solidFill>
                  <a:srgbClr val="0000FF"/>
                </a:solidFill>
              </a:rPr>
              <a:t>S</a:t>
            </a:r>
            <a:r>
              <a:rPr lang="en-US" altLang="en-US" sz="2000" dirty="0" err="1">
                <a:solidFill>
                  <a:srgbClr val="0000FF"/>
                </a:solidFill>
              </a:rPr>
              <a:t>.</a:t>
            </a:r>
            <a:r>
              <a:rPr lang="en-US" altLang="en-US" sz="2000" i="1" dirty="0" err="1">
                <a:solidFill>
                  <a:srgbClr val="0000FF"/>
                </a:solidFill>
              </a:rPr>
              <a:t>course_id</a:t>
            </a:r>
            <a:r>
              <a:rPr lang="en-US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= </a:t>
            </a:r>
            <a:r>
              <a:rPr lang="en-US" altLang="en-US" sz="2000" i="1" dirty="0" err="1">
                <a:solidFill>
                  <a:srgbClr val="0000FF"/>
                </a:solidFill>
              </a:rPr>
              <a:t>T</a:t>
            </a:r>
            <a:r>
              <a:rPr lang="en-US" altLang="en-US" sz="2000" dirty="0" err="1">
                <a:solidFill>
                  <a:srgbClr val="0000FF"/>
                </a:solidFill>
              </a:rPr>
              <a:t>.</a:t>
            </a:r>
            <a:r>
              <a:rPr lang="en-US" altLang="en-US" sz="2000" i="1" dirty="0" err="1">
                <a:solidFill>
                  <a:srgbClr val="0000FF"/>
                </a:solidFill>
              </a:rPr>
              <a:t>course_id</a:t>
            </a:r>
            <a:r>
              <a:rPr lang="en-US" altLang="en-US" sz="2000" dirty="0">
                <a:solidFill>
                  <a:srgbClr val="0000FF"/>
                </a:solidFill>
              </a:rPr>
              <a:t>);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Correlation name</a:t>
            </a:r>
            <a:r>
              <a:rPr lang="en-US" altLang="en-US" sz="2000" dirty="0"/>
              <a:t> – variable S  in the outer query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eaLnBrk="1" hangingPunct="1"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Correlated subquery </a:t>
            </a:r>
            <a:r>
              <a:rPr lang="en-US" altLang="en-US" sz="2000" dirty="0"/>
              <a:t>– the inner query</a:t>
            </a:r>
            <a:endParaRPr lang="en-US" altLang="en-US" sz="20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4829175"/>
            <a:ext cx="9144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 Exists</a:t>
            </a: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726363" cy="5257800"/>
          </a:xfrm>
        </p:spPr>
        <p:txBody>
          <a:bodyPr/>
          <a:lstStyle/>
          <a:p>
            <a:pPr eaLnBrk="1" hangingPunct="1">
              <a:tabLst>
                <a:tab pos="461645" algn="l"/>
                <a:tab pos="1026795" algn="l"/>
                <a:tab pos="154749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students who have taken all courses offered in the Biology department.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student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not exists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	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'Biology'</a:t>
            </a: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	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except</a:t>
            </a:r>
            <a:endParaRPr lang="en-US" altLang="zh-CN" sz="16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		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takes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61963" y="5030788"/>
            <a:ext cx="47402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Note that X – Y = Ø  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  X Y</a:t>
            </a:r>
            <a:endParaRPr lang="en-US" altLang="zh-CN" sz="1800" i="1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Clr>
                <a:srgbClr val="000099"/>
              </a:buClr>
            </a:pPr>
            <a:r>
              <a:rPr lang="en-US" altLang="zh-CN" sz="18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Note: Cannot write this query using =</a:t>
            </a:r>
            <a:r>
              <a:rPr lang="en-US" altLang="zh-CN" sz="2000" b="1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all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and its variants</a:t>
            </a:r>
            <a:endParaRPr kumimoji="0" lang="en-US" altLang="zh-CN" sz="240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188075" y="2390775"/>
            <a:ext cx="1816100" cy="1200150"/>
            <a:chOff x="6140726" y="2518824"/>
            <a:chExt cx="1816211" cy="1200150"/>
          </a:xfrm>
        </p:grpSpPr>
        <p:pic>
          <p:nvPicPr>
            <p:cNvPr id="107534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737" y="2518824"/>
              <a:ext cx="838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5" name="右箭头 1"/>
            <p:cNvSpPr>
              <a:spLocks noChangeArrowheads="1"/>
            </p:cNvSpPr>
            <p:nvPr/>
          </p:nvSpPr>
          <p:spPr bwMode="auto">
            <a:xfrm>
              <a:off x="6140726" y="2983726"/>
              <a:ext cx="978011" cy="27034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140450" y="609600"/>
            <a:ext cx="3003550" cy="5516563"/>
            <a:chOff x="6140725" y="1341240"/>
            <a:chExt cx="3003275" cy="5516760"/>
          </a:xfrm>
        </p:grpSpPr>
        <p:sp>
          <p:nvSpPr>
            <p:cNvPr id="107532" name="右箭头 7"/>
            <p:cNvSpPr>
              <a:spLocks noChangeArrowheads="1"/>
            </p:cNvSpPr>
            <p:nvPr/>
          </p:nvSpPr>
          <p:spPr bwMode="auto">
            <a:xfrm>
              <a:off x="6140725" y="4685306"/>
              <a:ext cx="1858287" cy="27034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pic>
          <p:nvPicPr>
            <p:cNvPr id="107533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012" y="1341240"/>
              <a:ext cx="1144988" cy="5516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6070600"/>
            <a:ext cx="1117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 bwMode="auto">
          <a:xfrm>
            <a:off x="6156325" y="5645150"/>
            <a:ext cx="1798638" cy="628650"/>
            <a:chOff x="6156614" y="6144640"/>
            <a:chExt cx="1798154" cy="628650"/>
          </a:xfrm>
        </p:grpSpPr>
        <p:pic>
          <p:nvPicPr>
            <p:cNvPr id="10753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614" y="6144640"/>
              <a:ext cx="11620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1" name="右箭头 8"/>
            <p:cNvSpPr>
              <a:spLocks noChangeArrowheads="1"/>
            </p:cNvSpPr>
            <p:nvPr/>
          </p:nvSpPr>
          <p:spPr bwMode="auto">
            <a:xfrm rot="10800000">
              <a:off x="7350469" y="6424043"/>
              <a:ext cx="604299" cy="168076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  <p:bldP spid="1075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Another way by using “not in”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7726363" cy="5257800"/>
          </a:xfrm>
        </p:spPr>
        <p:txBody>
          <a:bodyPr/>
          <a:lstStyle/>
          <a:p>
            <a:pPr eaLnBrk="1" hangingPunct="1">
              <a:tabLst>
                <a:tab pos="461645" algn="l"/>
                <a:tab pos="1026795" algn="l"/>
                <a:tab pos="154749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students who have taken all courses offered in the Biology department.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distinct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student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not exists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	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'Biology'</a:t>
            </a: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			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not in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			(select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takes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endParaRPr lang="en-US" altLang="zh-CN" sz="16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	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ID)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16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188075" y="2390775"/>
            <a:ext cx="1816100" cy="1200150"/>
            <a:chOff x="6140726" y="2518824"/>
            <a:chExt cx="1816211" cy="1200150"/>
          </a:xfrm>
        </p:grpSpPr>
        <p:pic>
          <p:nvPicPr>
            <p:cNvPr id="107534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737" y="2518824"/>
              <a:ext cx="838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5" name="右箭头 1"/>
            <p:cNvSpPr>
              <a:spLocks noChangeArrowheads="1"/>
            </p:cNvSpPr>
            <p:nvPr/>
          </p:nvSpPr>
          <p:spPr bwMode="auto">
            <a:xfrm>
              <a:off x="6140726" y="2983726"/>
              <a:ext cx="978011" cy="27034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6140450" y="609600"/>
            <a:ext cx="3003550" cy="5516563"/>
            <a:chOff x="6140725" y="1341240"/>
            <a:chExt cx="3003275" cy="5516760"/>
          </a:xfrm>
        </p:grpSpPr>
        <p:sp>
          <p:nvSpPr>
            <p:cNvPr id="107532" name="右箭头 7"/>
            <p:cNvSpPr>
              <a:spLocks noChangeArrowheads="1"/>
            </p:cNvSpPr>
            <p:nvPr/>
          </p:nvSpPr>
          <p:spPr bwMode="auto">
            <a:xfrm>
              <a:off x="6140725" y="4685306"/>
              <a:ext cx="1858287" cy="270345"/>
            </a:xfrm>
            <a:prstGeom prst="rightArrow">
              <a:avLst>
                <a:gd name="adj1" fmla="val 50000"/>
                <a:gd name="adj2" fmla="val 4999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pic>
          <p:nvPicPr>
            <p:cNvPr id="107533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012" y="1341240"/>
              <a:ext cx="1144988" cy="5516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6070600"/>
            <a:ext cx="11176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 bwMode="auto">
          <a:xfrm>
            <a:off x="6156325" y="5645150"/>
            <a:ext cx="1798638" cy="628650"/>
            <a:chOff x="6156614" y="6144640"/>
            <a:chExt cx="1798154" cy="628650"/>
          </a:xfrm>
        </p:grpSpPr>
        <p:pic>
          <p:nvPicPr>
            <p:cNvPr id="10753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614" y="6144640"/>
              <a:ext cx="11620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31" name="右箭头 8"/>
            <p:cNvSpPr>
              <a:spLocks noChangeArrowheads="1"/>
            </p:cNvSpPr>
            <p:nvPr/>
          </p:nvSpPr>
          <p:spPr bwMode="auto">
            <a:xfrm rot="10800000">
              <a:off x="7350469" y="6424043"/>
              <a:ext cx="604299" cy="168076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Schema Diagram for University Database</a:t>
            </a:r>
            <a:endParaRPr lang="en-US" sz="2800" dirty="0"/>
          </a:p>
        </p:txBody>
      </p:sp>
      <p:pic>
        <p:nvPicPr>
          <p:cNvPr id="1638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8688"/>
            <a:ext cx="91440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Test for Absence of Duplicate Tuples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803275" algn="l"/>
                <a:tab pos="1547495" algn="l"/>
              </a:tabLst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0099"/>
                </a:solidFill>
              </a:rPr>
              <a:t>unique</a:t>
            </a:r>
            <a:r>
              <a:rPr lang="en-US" altLang="en-US" sz="2400" dirty="0"/>
              <a:t> construct tests whether a subquery has any duplicate tuples in its result.</a:t>
            </a:r>
            <a:endParaRPr lang="en-US" altLang="en-US" sz="2400" dirty="0"/>
          </a:p>
          <a:p>
            <a:pPr eaLnBrk="1" hangingPunct="1">
              <a:tabLst>
                <a:tab pos="803275" algn="l"/>
                <a:tab pos="1547495" algn="l"/>
              </a:tabLst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0099"/>
                </a:solidFill>
              </a:rPr>
              <a:t>unique</a:t>
            </a:r>
            <a:r>
              <a:rPr lang="en-US" altLang="en-US" sz="2400" dirty="0"/>
              <a:t> construct evaluates to “true” if a given subquery contains no duplicates .</a:t>
            </a:r>
            <a:endParaRPr lang="en-US" altLang="en-US" sz="2400" dirty="0"/>
          </a:p>
          <a:p>
            <a:pPr eaLnBrk="1" hangingPunct="1">
              <a:tabLst>
                <a:tab pos="803275" algn="l"/>
                <a:tab pos="154749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courses that were offered at most once in 2009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803275" algn="l"/>
                <a:tab pos="1547495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course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where unique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section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</a:rPr>
              <a:t>year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= 2009);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Subqueries in the Form Clause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 eaLnBrk="1" hangingPunct="1">
              <a:tabLst>
                <a:tab pos="1146175" algn="l"/>
                <a:tab pos="1607820" algn="l"/>
                <a:tab pos="1711325" algn="l"/>
              </a:tabLst>
            </a:pPr>
            <a:endParaRPr lang="en-US" altLang="en-US"/>
          </a:p>
          <a:p>
            <a:pPr eaLnBrk="1" hangingPunct="1">
              <a:buFont typeface="Monotype Sorts" pitchFamily="2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Subqueries in the From Clause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 allows a subquery expression to be used in the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ea typeface="宋体" panose="02010600030101010101" pitchFamily="2" charset="-122"/>
              </a:rPr>
              <a:t>clause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the average instructors' salaries of those departments where the average salary is greater than $42,000. 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avg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&gt; 42000;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Note that we do not need to use the </a:t>
            </a:r>
            <a:r>
              <a:rPr lang="en-US" altLang="zh-CN" sz="2000" b="1" dirty="0">
                <a:ea typeface="宋体" panose="02010600030101010101" pitchFamily="2" charset="-122"/>
              </a:rPr>
              <a:t>having </a:t>
            </a:r>
            <a:r>
              <a:rPr lang="en-US" altLang="zh-CN" sz="2000" dirty="0">
                <a:ea typeface="宋体" panose="02010600030101010101" pitchFamily="2" charset="-122"/>
              </a:rPr>
              <a:t>clause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Another way to write above query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1146175" algn="l"/>
                <a:tab pos="1607820" algn="l"/>
                <a:tab pos="1711325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avg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group by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as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dept_avg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avg_salary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&gt; 42000;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5256213" y="3092450"/>
            <a:ext cx="1223962" cy="176213"/>
          </a:xfrm>
          <a:prstGeom prst="rightArrow">
            <a:avLst>
              <a:gd name="adj1" fmla="val 50000"/>
              <a:gd name="adj2" fmla="val 5022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1608138" y="2424113"/>
            <a:ext cx="5391150" cy="774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38" y="3092450"/>
            <a:ext cx="24828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43675" y="5176838"/>
            <a:ext cx="2538413" cy="293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1050925" y="3465513"/>
            <a:ext cx="3252788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flipV="1">
            <a:off x="800100" y="6062663"/>
            <a:ext cx="4341813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2" grpId="0" animBg="1"/>
      <p:bldP spid="3" grpId="0" animBg="1"/>
      <p:bldP spid="3" grpId="1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With Clause</a:t>
            </a: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with</a:t>
            </a:r>
            <a:r>
              <a:rPr lang="en-US" altLang="zh-CN" sz="2000" dirty="0">
                <a:ea typeface="宋体" panose="02010600030101010101" pitchFamily="2" charset="-122"/>
              </a:rPr>
              <a:t> clause provides a way of defining a temporary view whose definition is available only to the query in which the </a:t>
            </a:r>
            <a:r>
              <a:rPr lang="en-US" altLang="zh-CN" sz="2000" b="1" dirty="0">
                <a:ea typeface="宋体" panose="02010600030101010101" pitchFamily="2" charset="-122"/>
              </a:rPr>
              <a:t>with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clause occurs.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departments with the maximum budget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with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max_budget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value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b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max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budget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, budget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max_budget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budget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max_budget.value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Font typeface="Monotype Sorts" pitchFamily="2" charset="2"/>
              <a:buNone/>
              <a:defRPr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938463"/>
            <a:ext cx="16954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Complex Queries using With Clause</a:t>
            </a: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With clause is very useful for writing complex queries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Supported by most database systems, with minor syntax variations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Find all departments where the total salary is greater than the average of the total salary at all departments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77838" y="2676525"/>
            <a:ext cx="82375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with 	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endParaRPr kumimoji="0" lang="en-US" altLang="zh-CN" sz="20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	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sum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	 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kumimoji="0" lang="en-US" altLang="zh-CN" sz="20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 	 group by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),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	dept_total_avg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</a:t>
            </a:r>
            <a:endParaRPr kumimoji="0" lang="en-US" altLang="zh-CN" sz="20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	 (</a:t>
            </a: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avg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       	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endParaRPr kumimoji="0" lang="en-US" altLang="zh-CN" sz="20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dept_total_avg</a:t>
            </a:r>
            <a:endParaRPr kumimoji="0" lang="en-US" altLang="zh-CN" sz="20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dept_total.value 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&gt;= </a:t>
            </a:r>
            <a:r>
              <a:rPr kumimoji="0"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dept_total_avg.value</a:t>
            </a:r>
            <a:r>
              <a:rPr kumimoji="0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kumimoji="0"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913" y="3770313"/>
            <a:ext cx="116046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5559425" y="2632075"/>
            <a:ext cx="1619250" cy="2733675"/>
            <a:chOff x="5559425" y="3019425"/>
            <a:chExt cx="1619250" cy="2733675"/>
          </a:xfrm>
        </p:grpSpPr>
        <p:pic>
          <p:nvPicPr>
            <p:cNvPr id="11777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425" y="3019425"/>
              <a:ext cx="1619250" cy="273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777" name="矩形 1"/>
            <p:cNvSpPr>
              <a:spLocks noChangeArrowheads="1"/>
            </p:cNvSpPr>
            <p:nvPr/>
          </p:nvSpPr>
          <p:spPr bwMode="auto">
            <a:xfrm>
              <a:off x="6092825" y="3048000"/>
              <a:ext cx="10858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i="1">
                  <a:solidFill>
                    <a:srgbClr val="FF0000"/>
                  </a:solidFill>
                  <a:ea typeface="宋体" panose="02010600030101010101" pitchFamily="2" charset="-122"/>
                </a:rPr>
                <a:t>dept_total</a:t>
              </a:r>
              <a:endParaRPr kumimoji="0" lang="zh-CN" altLang="en-US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7210425" y="2660650"/>
            <a:ext cx="1870075" cy="895350"/>
            <a:chOff x="7258214" y="3048000"/>
            <a:chExt cx="1869911" cy="895350"/>
          </a:xfrm>
        </p:grpSpPr>
        <p:pic>
          <p:nvPicPr>
            <p:cNvPr id="11777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8214" y="3048000"/>
              <a:ext cx="1836737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775" name="矩形 2"/>
            <p:cNvSpPr>
              <a:spLocks noChangeArrowheads="1"/>
            </p:cNvSpPr>
            <p:nvPr/>
          </p:nvSpPr>
          <p:spPr bwMode="auto">
            <a:xfrm>
              <a:off x="7770813" y="3062288"/>
              <a:ext cx="13573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i="1">
                  <a:solidFill>
                    <a:srgbClr val="FF0000"/>
                  </a:solidFill>
                  <a:ea typeface="宋体" panose="02010600030101010101" pitchFamily="2" charset="-122"/>
                </a:rPr>
                <a:t>dept_total_avg</a:t>
              </a:r>
              <a:endParaRPr kumimoji="0" lang="zh-CN" altLang="en-US" sz="1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1392238" y="2660650"/>
            <a:ext cx="3983037" cy="1298575"/>
            <a:chOff x="1391478" y="3048000"/>
            <a:chExt cx="3983604" cy="1298271"/>
          </a:xfrm>
        </p:grpSpPr>
        <p:sp>
          <p:nvSpPr>
            <p:cNvPr id="117772" name="圆角矩形 9"/>
            <p:cNvSpPr>
              <a:spLocks noChangeArrowheads="1"/>
            </p:cNvSpPr>
            <p:nvPr/>
          </p:nvSpPr>
          <p:spPr bwMode="auto">
            <a:xfrm>
              <a:off x="1391478" y="3048000"/>
              <a:ext cx="3983604" cy="129827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cxnSp>
          <p:nvCxnSpPr>
            <p:cNvPr id="117773" name="直接连接符 4"/>
            <p:cNvCxnSpPr>
              <a:cxnSpLocks noChangeShapeType="1"/>
            </p:cNvCxnSpPr>
            <p:nvPr/>
          </p:nvCxnSpPr>
          <p:spPr bwMode="auto">
            <a:xfrm>
              <a:off x="1510748" y="3386138"/>
              <a:ext cx="1121134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组合 8"/>
          <p:cNvGrpSpPr/>
          <p:nvPr/>
        </p:nvGrpSpPr>
        <p:grpSpPr bwMode="auto">
          <a:xfrm>
            <a:off x="1392238" y="3956050"/>
            <a:ext cx="3983037" cy="944563"/>
            <a:chOff x="1391478" y="4343180"/>
            <a:chExt cx="3983604" cy="944438"/>
          </a:xfrm>
        </p:grpSpPr>
        <p:sp>
          <p:nvSpPr>
            <p:cNvPr id="117770" name="圆角矩形 10"/>
            <p:cNvSpPr>
              <a:spLocks noChangeArrowheads="1"/>
            </p:cNvSpPr>
            <p:nvPr/>
          </p:nvSpPr>
          <p:spPr bwMode="auto">
            <a:xfrm>
              <a:off x="1391478" y="4343180"/>
              <a:ext cx="3983604" cy="94443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600">
                <a:ea typeface="宋体" panose="02010600030101010101" pitchFamily="2" charset="-122"/>
              </a:endParaRPr>
            </a:p>
          </p:txBody>
        </p:sp>
        <p:cxnSp>
          <p:nvCxnSpPr>
            <p:cNvPr id="117771" name="直接连接符 6"/>
            <p:cNvCxnSpPr>
              <a:cxnSpLocks noChangeShapeType="1"/>
            </p:cNvCxnSpPr>
            <p:nvPr/>
          </p:nvCxnSpPr>
          <p:spPr bwMode="auto">
            <a:xfrm>
              <a:off x="1510748" y="4633912"/>
              <a:ext cx="164592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Subqueries in the Select Clause</a:t>
            </a:r>
            <a:endParaRPr lang="en-US" dirty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96888" y="931863"/>
            <a:ext cx="2189163" cy="3097212"/>
          </a:xfrm>
        </p:spPr>
        <p:txBody>
          <a:bodyPr/>
          <a:lstStyle/>
          <a:p>
            <a:pPr eaLnBrk="1" hangingPunct="1">
              <a:tabLst>
                <a:tab pos="1146175" algn="l"/>
                <a:tab pos="1607820" algn="l"/>
                <a:tab pos="1711325" algn="l"/>
              </a:tabLst>
            </a:pPr>
            <a:endParaRPr lang="en-US" altLang="en-US"/>
          </a:p>
          <a:p>
            <a:pPr eaLnBrk="1" hangingPunct="1">
              <a:buFont typeface="Monotype Sorts" pitchFamily="2" charset="2"/>
              <a:buNone/>
              <a:tabLst>
                <a:tab pos="1146175" algn="l"/>
                <a:tab pos="1607820" algn="l"/>
                <a:tab pos="1711325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Scalar Subquery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675" y="1066800"/>
            <a:ext cx="9077325" cy="5257800"/>
          </a:xfrm>
        </p:spPr>
        <p:txBody>
          <a:bodyPr/>
          <a:lstStyle/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Scalar subquery is one which is used where a single value is expected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E.g.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, (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count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(*) 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		             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 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		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num_instructors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E.g.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name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salary * 10 &gt; </a:t>
            </a:r>
            <a:b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           (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budget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 </a:t>
            </a:r>
            <a:b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Runtime error if subquery returns more than one result tuple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541588"/>
            <a:ext cx="20859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3168650"/>
            <a:ext cx="8001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Modification of the Database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Insertion of new tuples into a given relation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Deletion of tuples from a given relation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Updating values in some tuples in a given relation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360045" eaLnBrk="1" hangingPunct="1">
              <a:spcBef>
                <a:spcPts val="1200"/>
              </a:spcBef>
              <a:tabLst>
                <a:tab pos="1204595" algn="l"/>
                <a:tab pos="189039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Add a new tuple to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course</a:t>
            </a:r>
            <a:b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insert into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values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('CS-437', 'Database Systems', 'Comp. Sci.', 4);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1204595" algn="l"/>
                <a:tab pos="189039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or equivalently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title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values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('CS-437', 'Database Systems', 'Comp. Sci.', 4);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indent="-360045"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1204595" algn="l"/>
                <a:tab pos="189039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Modification of the Database – Insertion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3101975"/>
            <a:ext cx="390683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78125" y="6056313"/>
            <a:ext cx="3906838" cy="2682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Modification of the Database – Insertion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204595" algn="l"/>
                <a:tab pos="189039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Add a new tuple to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student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with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tot_creds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set to null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204595" algn="l"/>
                <a:tab pos="1890395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values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('3003', 'Green', 'Finance',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null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tabLst>
                <a:tab pos="1204595" algn="l"/>
                <a:tab pos="189039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09825"/>
            <a:ext cx="33813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78125" y="6011863"/>
            <a:ext cx="3446463" cy="3127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Relations for University Database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7411" name="组合 2"/>
          <p:cNvGrpSpPr/>
          <p:nvPr/>
        </p:nvGrpSpPr>
        <p:grpSpPr bwMode="auto">
          <a:xfrm>
            <a:off x="4248150" y="852488"/>
            <a:ext cx="1392238" cy="3087687"/>
            <a:chOff x="3320083" y="3333270"/>
            <a:chExt cx="1392179" cy="3087518"/>
          </a:xfrm>
        </p:grpSpPr>
        <p:pic>
          <p:nvPicPr>
            <p:cNvPr id="17421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083" y="3334688"/>
              <a:ext cx="1390650" cy="308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2" name="矩形 4"/>
            <p:cNvSpPr>
              <a:spLocks noChangeArrowheads="1"/>
            </p:cNvSpPr>
            <p:nvPr/>
          </p:nvSpPr>
          <p:spPr bwMode="auto">
            <a:xfrm>
              <a:off x="3798229" y="3333270"/>
              <a:ext cx="9140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advisor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412" name="组合 6"/>
          <p:cNvGrpSpPr/>
          <p:nvPr/>
        </p:nvGrpSpPr>
        <p:grpSpPr bwMode="auto">
          <a:xfrm>
            <a:off x="6296025" y="850900"/>
            <a:ext cx="2705100" cy="3924300"/>
            <a:chOff x="5660500" y="1617588"/>
            <a:chExt cx="2705100" cy="3924300"/>
          </a:xfrm>
        </p:grpSpPr>
        <p:pic>
          <p:nvPicPr>
            <p:cNvPr id="1741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500" y="1617588"/>
              <a:ext cx="2705100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矩形 5"/>
            <p:cNvSpPr>
              <a:spLocks noChangeArrowheads="1"/>
            </p:cNvSpPr>
            <p:nvPr/>
          </p:nvSpPr>
          <p:spPr bwMode="auto">
            <a:xfrm>
              <a:off x="6705058" y="1620365"/>
              <a:ext cx="11432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instructor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413" name="组合 7"/>
          <p:cNvGrpSpPr/>
          <p:nvPr/>
        </p:nvGrpSpPr>
        <p:grpSpPr bwMode="auto">
          <a:xfrm>
            <a:off x="500063" y="844550"/>
            <a:ext cx="3133725" cy="4181475"/>
            <a:chOff x="189465" y="1250461"/>
            <a:chExt cx="3133725" cy="4181475"/>
          </a:xfrm>
        </p:grpSpPr>
        <p:pic>
          <p:nvPicPr>
            <p:cNvPr id="174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465" y="1250461"/>
              <a:ext cx="3133725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8" name="矩形 10"/>
            <p:cNvSpPr>
              <a:spLocks noChangeArrowheads="1"/>
            </p:cNvSpPr>
            <p:nvPr/>
          </p:nvSpPr>
          <p:spPr bwMode="auto">
            <a:xfrm>
              <a:off x="1357304" y="1255858"/>
              <a:ext cx="925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student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414" name="组合 12"/>
          <p:cNvGrpSpPr/>
          <p:nvPr/>
        </p:nvGrpSpPr>
        <p:grpSpPr bwMode="auto">
          <a:xfrm>
            <a:off x="3779838" y="4037013"/>
            <a:ext cx="2209800" cy="2271712"/>
            <a:chOff x="2232992" y="3666587"/>
            <a:chExt cx="2133600" cy="2562225"/>
          </a:xfrm>
        </p:grpSpPr>
        <p:pic>
          <p:nvPicPr>
            <p:cNvPr id="17415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992" y="3666587"/>
              <a:ext cx="21336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矩形 14"/>
            <p:cNvSpPr>
              <a:spLocks noChangeArrowheads="1"/>
            </p:cNvSpPr>
            <p:nvPr/>
          </p:nvSpPr>
          <p:spPr bwMode="auto">
            <a:xfrm>
              <a:off x="2895300" y="3671052"/>
              <a:ext cx="13019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department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Insertion (Cont.)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5" y="1250950"/>
            <a:ext cx="8667750" cy="1811338"/>
          </a:xfrm>
        </p:spPr>
        <p:txBody>
          <a:bodyPr/>
          <a:lstStyle/>
          <a:p>
            <a:pPr eaLnBrk="1" hangingPunct="1">
              <a:tabLst>
                <a:tab pos="1204595" algn="l"/>
                <a:tab pos="1890395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Add a new tuple to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with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name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set to null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570" algn="l"/>
              </a:tabLst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570" algn="l"/>
              </a:tabLst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 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values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('10211', null, 'Biology', 66000);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94350" y="2109788"/>
            <a:ext cx="611188" cy="5969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pic>
        <p:nvPicPr>
          <p:cNvPr id="128005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403600"/>
            <a:ext cx="60309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矩形 13"/>
          <p:cNvSpPr>
            <a:spLocks noChangeArrowheads="1"/>
          </p:cNvSpPr>
          <p:nvPr/>
        </p:nvSpPr>
        <p:spPr bwMode="auto">
          <a:xfrm>
            <a:off x="4832350" y="4227513"/>
            <a:ext cx="627063" cy="390525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600"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456613" y="1979613"/>
            <a:ext cx="687387" cy="857250"/>
          </a:xfrm>
          <a:prstGeom prst="rect">
            <a:avLst/>
          </a:prstGeom>
          <a:noFill/>
          <a:ln w="31750" algn="ctr">
            <a:noFill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fontAlgn="base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fontAlgn="base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fontAlgn="base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fontAlgn="base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X</a:t>
            </a:r>
            <a:endParaRPr kumimoji="0" lang="zh-CN" altLang="en-US" sz="5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8008" name="矩形 4"/>
          <p:cNvSpPr>
            <a:spLocks noChangeArrowheads="1"/>
          </p:cNvSpPr>
          <p:nvPr/>
        </p:nvSpPr>
        <p:spPr bwMode="auto">
          <a:xfrm>
            <a:off x="427038" y="4057650"/>
            <a:ext cx="1624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ea typeface="宋体" panose="02010600030101010101" pitchFamily="2" charset="-122"/>
              </a:rPr>
              <a:t>table</a:t>
            </a:r>
            <a:r>
              <a:rPr kumimoji="0" lang="en-US" altLang="zh-CN" sz="1600">
                <a:ea typeface="宋体" panose="02010600030101010101" pitchFamily="2" charset="-122"/>
              </a:rPr>
              <a:t> </a:t>
            </a:r>
            <a:r>
              <a:rPr kumimoji="0" lang="en-US" altLang="zh-CN" sz="1600" i="1">
                <a:ea typeface="宋体" panose="02010600030101010101" pitchFamily="2" charset="-122"/>
              </a:rPr>
              <a:t>instructor</a:t>
            </a:r>
            <a:r>
              <a:rPr kumimoji="0" lang="en-US" altLang="zh-CN" sz="1600">
                <a:ea typeface="宋体" panose="02010600030101010101" pitchFamily="2" charset="-122"/>
              </a:rPr>
              <a:t> </a:t>
            </a:r>
            <a:endParaRPr kumimoji="0"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8681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Insertion (Cont.)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tabLst>
                <a:tab pos="908050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Add all instructors to the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student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relation with 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tot_creds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set to 0</a:t>
            </a:r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buFont typeface="Monotype Sorts" pitchFamily="2" charset="2"/>
              <a:buNone/>
              <a:tabLst>
                <a:tab pos="908050" algn="l"/>
              </a:tabLst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	   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student</a:t>
            </a:r>
            <a:b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ID, name, </a:t>
            </a:r>
            <a:r>
              <a:rPr lang="en-US" altLang="zh-CN" sz="24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, 0</a:t>
            </a:r>
            <a:b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  instructor</a:t>
            </a:r>
            <a:endParaRPr lang="en-US" altLang="zh-CN" sz="3200" i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800"/>
              </a:spcBef>
              <a:tabLst>
                <a:tab pos="908050" algn="l"/>
              </a:tabLst>
              <a:defRPr/>
            </a:pP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ea typeface="宋体" panose="02010600030101010101" pitchFamily="2" charset="-122"/>
              </a:rPr>
              <a:t>select from where</a:t>
            </a:r>
            <a:r>
              <a:rPr lang="en-US" altLang="zh-CN" sz="2400" dirty="0">
                <a:ea typeface="宋体" panose="02010600030101010101" pitchFamily="2" charset="-122"/>
              </a:rPr>
              <a:t> statement is evaluated fully before any of its results are inserted into the relation (otherwise queries like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insert into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table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1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*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ea typeface="宋体" panose="02010600030101010101" pitchFamily="2" charset="-122"/>
              </a:rPr>
              <a:t>table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would cause problems, if </a:t>
            </a:r>
            <a:r>
              <a:rPr lang="en-US" altLang="zh-CN" sz="2400" i="1" dirty="0">
                <a:ea typeface="宋体" panose="02010600030101010101" pitchFamily="2" charset="-122"/>
              </a:rPr>
              <a:t>table1</a:t>
            </a:r>
            <a:r>
              <a:rPr lang="en-US" altLang="zh-CN" sz="2400" dirty="0">
                <a:ea typeface="宋体" panose="02010600030101010101" pitchFamily="2" charset="-122"/>
              </a:rPr>
              <a:t> did not have any primary key defined.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Modification of the Database – Deletion</a:t>
            </a: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tabLst>
                <a:tab pos="1652270" algn="l"/>
                <a:tab pos="2633345" algn="l"/>
              </a:tabLst>
              <a:defRPr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Delete all instructors</a:t>
            </a:r>
            <a:endParaRPr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1652270" algn="l"/>
                <a:tab pos="263334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	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delete from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2200" dirty="0">
                <a:solidFill>
                  <a:srgbClr val="0000FF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  <a:tabLst>
                <a:tab pos="1652270" algn="l"/>
                <a:tab pos="263334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Remove all tuples from table, but retains table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tabLst>
                <a:tab pos="1652270" algn="l"/>
                <a:tab pos="2633345" algn="l"/>
              </a:tabLst>
              <a:defRPr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Delete all instructors from the Finance department</a:t>
            </a:r>
            <a:endParaRPr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1652270" algn="l"/>
                <a:tab pos="2633345" algn="l"/>
              </a:tabLst>
              <a:defRPr/>
            </a:pPr>
            <a:r>
              <a:rPr lang="en-US" altLang="zh-CN" sz="2200" dirty="0">
                <a:ea typeface="宋体" panose="02010600030101010101" pitchFamily="2" charset="-122"/>
              </a:rPr>
              <a:t>                    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delete from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2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= 'Finance';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tabLst>
                <a:tab pos="1652270" algn="l"/>
                <a:tab pos="2633345" algn="l"/>
              </a:tabLst>
              <a:defRPr/>
            </a:pP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Delete all tuples in the </a:t>
            </a:r>
            <a:r>
              <a:rPr lang="en-US" altLang="zh-CN" sz="2200" i="1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instructor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relation for those instructors associated with a department located in the Watson building.</a:t>
            </a:r>
            <a:endParaRPr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None/>
              <a:tabLst>
                <a:tab pos="1652270" algn="l"/>
                <a:tab pos="2633345" algn="l"/>
              </a:tabLst>
              <a:defRPr/>
            </a:pP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		delete from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2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in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200" i="1" dirty="0" err="1">
                <a:solidFill>
                  <a:srgbClr val="0000FF"/>
                </a:solidFill>
                <a:ea typeface="宋体" panose="02010600030101010101" pitchFamily="2" charset="-122"/>
              </a:rPr>
              <a:t>dept_name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department</a:t>
            </a:r>
            <a:b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200" i="1" dirty="0">
                <a:solidFill>
                  <a:srgbClr val="0000FF"/>
                </a:solidFill>
                <a:ea typeface="宋体" panose="02010600030101010101" pitchFamily="2" charset="-122"/>
              </a:rPr>
              <a:t>building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</a:rPr>
              <a:t>= 'Watson');</a:t>
            </a:r>
            <a:endParaRPr lang="en-US" altLang="zh-CN" sz="22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Monotype Sorts" pitchFamily="2" charset="2"/>
              <a:buChar char="n"/>
              <a:tabLst>
                <a:tab pos="1652270" algn="l"/>
                <a:tab pos="2633345" algn="l"/>
              </a:tabLst>
              <a:defRPr/>
            </a:pPr>
            <a:endParaRPr lang="en-US" altLang="zh-CN" sz="2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Deletion (Cont.)</a:t>
            </a: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369695" algn="l"/>
                <a:tab pos="3140075" algn="l"/>
              </a:tabLst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Delete all instructors whose salary is less than the average salary of instructors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delete 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sz="20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&lt; (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select avg 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salary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bg2"/>
              </a:buClr>
            </a:pPr>
            <a:r>
              <a:rPr lang="en-US" altLang="zh-CN" sz="2000">
                <a:ea typeface="宋体" panose="02010600030101010101" pitchFamily="2" charset="-122"/>
              </a:rPr>
              <a:t>Problem:  as we delete tuples from deposit, the average salary changes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chemeClr val="bg2"/>
              </a:buClr>
            </a:pPr>
            <a:r>
              <a:rPr lang="en-US" altLang="zh-CN" sz="2000">
                <a:ea typeface="宋体" panose="02010600030101010101" pitchFamily="2" charset="-122"/>
              </a:rPr>
              <a:t>Solution used in SQL: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2000">
                <a:ea typeface="宋体" panose="02010600030101010101" pitchFamily="2" charset="-122"/>
              </a:rPr>
              <a:t>1.   First, compute </a:t>
            </a:r>
            <a:r>
              <a:rPr lang="en-US" altLang="zh-CN" sz="2000" b="1">
                <a:ea typeface="宋体" panose="02010600030101010101" pitchFamily="2" charset="-122"/>
              </a:rPr>
              <a:t>avg</a:t>
            </a:r>
            <a:r>
              <a:rPr lang="en-US" altLang="zh-CN" sz="2000">
                <a:ea typeface="宋体" panose="02010600030101010101" pitchFamily="2" charset="-122"/>
              </a:rPr>
              <a:t> salary and find all tuples to delete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2000">
                <a:ea typeface="宋体" panose="02010600030101010101" pitchFamily="2" charset="-122"/>
              </a:rPr>
              <a:t>2.   Next, delete all tuples found above (without recomputing </a:t>
            </a:r>
            <a:r>
              <a:rPr lang="en-US" altLang="zh-CN" sz="2000" b="1">
                <a:ea typeface="宋体" panose="02010600030101010101" pitchFamily="2" charset="-122"/>
              </a:rPr>
              <a:t>avg</a:t>
            </a:r>
            <a:r>
              <a:rPr lang="en-US" altLang="zh-CN" sz="2000">
                <a:ea typeface="宋体" panose="02010600030101010101" pitchFamily="2" charset="-122"/>
              </a:rPr>
              <a:t> or  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retesting the tuples)</a:t>
            </a:r>
            <a:endParaRPr kumimoji="0"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Modification of the Database – Updates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2336800" algn="l"/>
              </a:tabLst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Increase salaries of instructors whose salary is over $100,000 by 3%, and all others receive a 5% raise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tabLst>
                <a:tab pos="233680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Write two </a:t>
            </a:r>
            <a:r>
              <a:rPr lang="en-US" altLang="zh-CN" b="1" dirty="0">
                <a:ea typeface="宋体" panose="02010600030101010101" pitchFamily="2" charset="-122"/>
              </a:rPr>
              <a:t>update </a:t>
            </a:r>
            <a:r>
              <a:rPr lang="en-US" altLang="zh-CN" dirty="0">
                <a:ea typeface="宋体" panose="02010600030101010101" pitchFamily="2" charset="-122"/>
              </a:rPr>
              <a:t>statements: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buFont typeface="Monotype Sorts" pitchFamily="2" charset="2"/>
              <a:buNone/>
              <a:tabLst>
                <a:tab pos="2336800" algn="l"/>
              </a:tabLst>
              <a:defRPr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 1.03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 100000;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 1.05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&lt;= 100000;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tabLst>
                <a:tab pos="233680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order is important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tabLst>
                <a:tab pos="2336800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Can be done better using the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case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statement (next slide)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Case Statement for Conditional Updates</a:t>
            </a: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Same query as before but with case statement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	update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instructor</a:t>
            </a:r>
            <a:endParaRPr lang="en-US" altLang="zh-CN" sz="2400" i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	set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case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	when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&lt;= 100000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then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* 1.05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2400" i="1">
                <a:solidFill>
                  <a:srgbClr val="0000FF"/>
                </a:solidFill>
                <a:ea typeface="宋体" panose="02010600030101010101" pitchFamily="2" charset="-122"/>
              </a:rPr>
              <a:t>salary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* 1.03</a:t>
            </a:r>
            <a:b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end</a:t>
            </a:r>
            <a:endParaRPr lang="en-US" altLang="zh-CN" sz="240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Updates with Scalar Subqueries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Recompute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and update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tot_creds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value for all students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update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student S 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tot_cred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(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select sum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takes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natural join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course</a:t>
            </a:r>
            <a:b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takes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ID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and </a:t>
            </a:r>
            <a:b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takes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&lt;&gt; 'F'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and</a:t>
            </a:r>
            <a:b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takes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is not null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Sets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tot_creds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to 0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for students who have not taken any course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Instead of </a:t>
            </a:r>
            <a:r>
              <a:rPr lang="en-US" altLang="zh-CN" sz="2000" b="1" dirty="0">
                <a:ea typeface="宋体" panose="02010600030101010101" pitchFamily="2" charset="-122"/>
              </a:rPr>
              <a:t>sum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credits</a:t>
            </a:r>
            <a:r>
              <a:rPr lang="en-US" altLang="zh-CN" sz="2000" dirty="0">
                <a:ea typeface="宋体" panose="02010600030101010101" pitchFamily="2" charset="-122"/>
              </a:rPr>
              <a:t>), use: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case </a:t>
            </a:r>
            <a:b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when sum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is not null then sum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ea typeface="宋体" panose="02010600030101010101" pitchFamily="2" charset="-122"/>
              </a:rPr>
              <a:t>credits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end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End of Chapter 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Relations for University Database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8435" name="组合 14"/>
          <p:cNvGrpSpPr/>
          <p:nvPr/>
        </p:nvGrpSpPr>
        <p:grpSpPr bwMode="auto">
          <a:xfrm>
            <a:off x="4959350" y="874713"/>
            <a:ext cx="4103688" cy="4111625"/>
            <a:chOff x="4947699" y="945941"/>
            <a:chExt cx="4114800" cy="4181475"/>
          </a:xfrm>
        </p:grpSpPr>
        <p:pic>
          <p:nvPicPr>
            <p:cNvPr id="18445" name="Picture 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699" y="945941"/>
              <a:ext cx="4114800" cy="418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6" name="矩形 13"/>
            <p:cNvSpPr>
              <a:spLocks noChangeArrowheads="1"/>
            </p:cNvSpPr>
            <p:nvPr/>
          </p:nvSpPr>
          <p:spPr bwMode="auto">
            <a:xfrm>
              <a:off x="6644745" y="945941"/>
              <a:ext cx="8563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course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36" name="组合 18"/>
          <p:cNvGrpSpPr/>
          <p:nvPr/>
        </p:nvGrpSpPr>
        <p:grpSpPr bwMode="auto">
          <a:xfrm>
            <a:off x="7500938" y="3787775"/>
            <a:ext cx="1524000" cy="2552700"/>
            <a:chOff x="2410571" y="3018622"/>
            <a:chExt cx="1524000" cy="2552700"/>
          </a:xfrm>
        </p:grpSpPr>
        <p:pic>
          <p:nvPicPr>
            <p:cNvPr id="1844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571" y="3018622"/>
              <a:ext cx="1524000" cy="25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4" name="矩形 17"/>
            <p:cNvSpPr>
              <a:spLocks noChangeArrowheads="1"/>
            </p:cNvSpPr>
            <p:nvPr/>
          </p:nvSpPr>
          <p:spPr bwMode="auto">
            <a:xfrm>
              <a:off x="2982464" y="3036678"/>
              <a:ext cx="8226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prereq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37" name="组合 19"/>
          <p:cNvGrpSpPr/>
          <p:nvPr/>
        </p:nvGrpSpPr>
        <p:grpSpPr bwMode="auto">
          <a:xfrm>
            <a:off x="-4763" y="874713"/>
            <a:ext cx="4635501" cy="4664075"/>
            <a:chOff x="-5301" y="916206"/>
            <a:chExt cx="4953000" cy="4733925"/>
          </a:xfrm>
        </p:grpSpPr>
        <p:pic>
          <p:nvPicPr>
            <p:cNvPr id="1844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01" y="916206"/>
              <a:ext cx="4953000" cy="473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矩形 30"/>
            <p:cNvSpPr>
              <a:spLocks noChangeArrowheads="1"/>
            </p:cNvSpPr>
            <p:nvPr/>
          </p:nvSpPr>
          <p:spPr bwMode="auto">
            <a:xfrm>
              <a:off x="2043036" y="947002"/>
              <a:ext cx="9028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section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38" name="组合 32"/>
          <p:cNvGrpSpPr/>
          <p:nvPr/>
        </p:nvGrpSpPr>
        <p:grpSpPr bwMode="auto">
          <a:xfrm>
            <a:off x="2528888" y="4216400"/>
            <a:ext cx="2495550" cy="2019300"/>
            <a:chOff x="2298506" y="923506"/>
            <a:chExt cx="2495550" cy="2019300"/>
          </a:xfrm>
        </p:grpSpPr>
        <p:pic>
          <p:nvPicPr>
            <p:cNvPr id="18439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506" y="923506"/>
              <a:ext cx="2495550" cy="201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0" name="矩形 34"/>
            <p:cNvSpPr>
              <a:spLocks noChangeArrowheads="1"/>
            </p:cNvSpPr>
            <p:nvPr/>
          </p:nvSpPr>
          <p:spPr bwMode="auto">
            <a:xfrm>
              <a:off x="3066186" y="945941"/>
              <a:ext cx="12105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classroom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Relations for University Database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19459" name="组合 5"/>
          <p:cNvGrpSpPr/>
          <p:nvPr/>
        </p:nvGrpSpPr>
        <p:grpSpPr bwMode="auto">
          <a:xfrm>
            <a:off x="5762625" y="0"/>
            <a:ext cx="3381375" cy="6638925"/>
            <a:chOff x="5762625" y="219075"/>
            <a:chExt cx="3381375" cy="6638925"/>
          </a:xfrm>
        </p:grpSpPr>
        <p:pic>
          <p:nvPicPr>
            <p:cNvPr id="1946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625" y="219075"/>
              <a:ext cx="3381375" cy="663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矩形 6"/>
            <p:cNvSpPr>
              <a:spLocks noChangeArrowheads="1"/>
            </p:cNvSpPr>
            <p:nvPr/>
          </p:nvSpPr>
          <p:spPr bwMode="auto">
            <a:xfrm>
              <a:off x="7003407" y="220136"/>
              <a:ext cx="70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takes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460" name="组合 7"/>
          <p:cNvGrpSpPr/>
          <p:nvPr/>
        </p:nvGrpSpPr>
        <p:grpSpPr bwMode="auto">
          <a:xfrm>
            <a:off x="1323975" y="727075"/>
            <a:ext cx="2924175" cy="4714875"/>
            <a:chOff x="0" y="785316"/>
            <a:chExt cx="2924175" cy="4714875"/>
          </a:xfrm>
        </p:grpSpPr>
        <p:pic>
          <p:nvPicPr>
            <p:cNvPr id="1946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85316"/>
              <a:ext cx="2924175" cy="4714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矩形 9"/>
            <p:cNvSpPr>
              <a:spLocks noChangeArrowheads="1"/>
            </p:cNvSpPr>
            <p:nvPr/>
          </p:nvSpPr>
          <p:spPr bwMode="auto">
            <a:xfrm>
              <a:off x="1024027" y="819235"/>
              <a:ext cx="94769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teaches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461" name="组合 8"/>
          <p:cNvGrpSpPr/>
          <p:nvPr/>
        </p:nvGrpSpPr>
        <p:grpSpPr bwMode="auto">
          <a:xfrm>
            <a:off x="103188" y="4103688"/>
            <a:ext cx="3810000" cy="2124075"/>
            <a:chOff x="1952625" y="4648987"/>
            <a:chExt cx="3810000" cy="2124075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5" y="4648987"/>
              <a:ext cx="38100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矩形 13"/>
            <p:cNvSpPr>
              <a:spLocks noChangeArrowheads="1"/>
            </p:cNvSpPr>
            <p:nvPr/>
          </p:nvSpPr>
          <p:spPr bwMode="auto">
            <a:xfrm>
              <a:off x="3473027" y="4664968"/>
              <a:ext cx="1087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hlink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 i="1">
                  <a:solidFill>
                    <a:srgbClr val="FF0000"/>
                  </a:solidFill>
                  <a:ea typeface="宋体" panose="02010600030101010101" pitchFamily="2" charset="-122"/>
                </a:rPr>
                <a:t>time_slot</a:t>
              </a:r>
              <a:endParaRPr kumimoji="0" lang="zh-CN" altLang="en-US" sz="1600" b="1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68.8|7.7|8|15.4"/>
</p:tagLst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0</TotalTime>
  <Words>27265</Words>
  <Application>WPS 演示</Application>
  <PresentationFormat>全屏显示(4:3)</PresentationFormat>
  <Paragraphs>817</Paragraphs>
  <Slides>77</Slides>
  <Notes>58</Notes>
  <HiddenSlides>0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4" baseType="lpstr">
      <vt:lpstr>Arial</vt:lpstr>
      <vt:lpstr>宋体</vt:lpstr>
      <vt:lpstr>Wingdings</vt:lpstr>
      <vt:lpstr>Helvetica</vt:lpstr>
      <vt:lpstr>Monotype Sorts</vt:lpstr>
      <vt:lpstr>Wingdings</vt:lpstr>
      <vt:lpstr>Webdings</vt:lpstr>
      <vt:lpstr>Times New Roman</vt:lpstr>
      <vt:lpstr>Garamond</vt:lpstr>
      <vt:lpstr>微软雅黑</vt:lpstr>
      <vt:lpstr>Arial Unicode MS</vt:lpstr>
      <vt:lpstr>Symbol</vt:lpstr>
      <vt:lpstr>Century Gothic</vt:lpstr>
      <vt:lpstr>Calibri</vt:lpstr>
      <vt:lpstr>db-5-grey</vt:lpstr>
      <vt:lpstr>Equation.3</vt:lpstr>
      <vt:lpstr>Chapter 3: Introduction to SQL</vt:lpstr>
      <vt:lpstr>Chapter 3:  Introduction to SQL</vt:lpstr>
      <vt:lpstr>History</vt:lpstr>
      <vt:lpstr>Data Definition Language</vt:lpstr>
      <vt:lpstr>Domain Types in SQL</vt:lpstr>
      <vt:lpstr>Schema Diagram for University Database</vt:lpstr>
      <vt:lpstr>Relations for University Database</vt:lpstr>
      <vt:lpstr>Relations for University Database</vt:lpstr>
      <vt:lpstr>Relations for University Database</vt:lpstr>
      <vt:lpstr>Create Table Construct</vt:lpstr>
      <vt:lpstr>Create Table Construct</vt:lpstr>
      <vt:lpstr>Integrity Constraints in Create Table</vt:lpstr>
      <vt:lpstr>And a Few More Relation Definitions</vt:lpstr>
      <vt:lpstr>And a Few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Natural Join</vt:lpstr>
      <vt:lpstr>Natural Join Example</vt:lpstr>
      <vt:lpstr>Natural Join (Cont.)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Subqueries in the Where Clause</vt:lpstr>
      <vt:lpstr>Subqueries in the Where Clause</vt:lpstr>
      <vt:lpstr>Set Membership </vt:lpstr>
      <vt:lpstr>Set Membership </vt:lpstr>
      <vt:lpstr>Set Membership (Cont.)</vt:lpstr>
      <vt:lpstr>Set Comparison – “some” Clause</vt:lpstr>
      <vt:lpstr>Definition of  Some Clause</vt:lpstr>
      <vt:lpstr>Set Comparison – “all” Clause</vt:lpstr>
      <vt:lpstr>Definition of all Clause</vt:lpstr>
      <vt:lpstr>Test for Empty Relations</vt:lpstr>
      <vt:lpstr>Use of “exists” Clause</vt:lpstr>
      <vt:lpstr>Not Exists</vt:lpstr>
      <vt:lpstr>Another way by using “not in”</vt:lpstr>
      <vt:lpstr>Test for Absence of Duplicate Tuples</vt:lpstr>
      <vt:lpstr>Subqueries in the Form Clause</vt:lpstr>
      <vt:lpstr>Subqueries in the From Clause</vt:lpstr>
      <vt:lpstr>With Clause</vt:lpstr>
      <vt:lpstr>Complex Queries using With Clause</vt:lpstr>
      <vt:lpstr>Subqueries in the Select Clause</vt:lpstr>
      <vt:lpstr>Scalar Subquery</vt:lpstr>
      <vt:lpstr>Modification of the Database</vt:lpstr>
      <vt:lpstr>Modification of the Database – Insertion</vt:lpstr>
      <vt:lpstr>Modification of the Database – Insertion</vt:lpstr>
      <vt:lpstr>Insertion (Cont.)</vt:lpstr>
      <vt:lpstr>Insertion (Cont.)</vt:lpstr>
      <vt:lpstr>Modification of the Database – Deletion</vt:lpstr>
      <vt:lpstr>Deletion (Cont.)</vt:lpstr>
      <vt:lpstr>Modification of the Database – Updates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家健baba</cp:lastModifiedBy>
  <cp:revision>368</cp:revision>
  <cp:lastPrinted>2005-01-10T21:51:00Z</cp:lastPrinted>
  <dcterms:created xsi:type="dcterms:W3CDTF">1999-11-04T20:50:00Z</dcterms:created>
  <dcterms:modified xsi:type="dcterms:W3CDTF">2022-04-06T02:13:01Z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A4853E9BE2B34E3BB6ADE9E9C0066880</vt:lpwstr>
  </property>
  <property fmtid="{D5CDD505-2E9C-101B-9397-08002B2CF9AE}" pid="3" name="KSOProductBuildVer">
    <vt:lpwstr>2052-11.1.0.11365</vt:lpwstr>
  </property>
</Properties>
</file>