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319" r:id="rId8"/>
    <p:sldId id="320" r:id="rId9"/>
    <p:sldId id="324" r:id="rId10"/>
    <p:sldId id="325" r:id="rId11"/>
    <p:sldId id="326" r:id="rId12"/>
    <p:sldId id="267" r:id="rId13"/>
    <p:sldId id="268" r:id="rId14"/>
    <p:sldId id="321" r:id="rId15"/>
    <p:sldId id="269" r:id="rId16"/>
    <p:sldId id="322" r:id="rId17"/>
    <p:sldId id="327" r:id="rId18"/>
    <p:sldId id="328" r:id="rId19"/>
    <p:sldId id="329" r:id="rId20"/>
    <p:sldId id="330" r:id="rId21"/>
    <p:sldId id="272" r:id="rId22"/>
    <p:sldId id="273" r:id="rId23"/>
    <p:sldId id="318" r:id="rId24"/>
    <p:sldId id="308" r:id="rId25"/>
    <p:sldId id="277" r:id="rId26"/>
    <p:sldId id="278" r:id="rId27"/>
    <p:sldId id="279" r:id="rId28"/>
    <p:sldId id="281" r:id="rId29"/>
    <p:sldId id="283" r:id="rId30"/>
    <p:sldId id="286" r:id="rId31"/>
    <p:sldId id="309" r:id="rId32"/>
    <p:sldId id="310" r:id="rId33"/>
    <p:sldId id="305" r:id="rId34"/>
    <p:sldId id="311" r:id="rId35"/>
    <p:sldId id="306" r:id="rId36"/>
    <p:sldId id="312" r:id="rId37"/>
    <p:sldId id="307" r:id="rId38"/>
    <p:sldId id="291" r:id="rId39"/>
    <p:sldId id="292" r:id="rId40"/>
    <p:sldId id="323" r:id="rId41"/>
    <p:sldId id="331" r:id="rId42"/>
    <p:sldId id="332" r:id="rId43"/>
    <p:sldId id="313" r:id="rId44"/>
    <p:sldId id="314" r:id="rId45"/>
    <p:sldId id="315" r:id="rId46"/>
    <p:sldId id="295" r:id="rId47"/>
  </p:sldIdLst>
  <p:sldSz cx="9144000" cy="6858000" type="screen4x3"/>
  <p:notesSz cx="6997700" cy="9283700"/>
  <p:custShowLst>
    <p:custShow name="Custom Show 1" id="0">
      <p:sldLst>
        <p:sld r:id="rId4"/>
        <p:sld r:id="rId26"/>
        <p:sld r:id="rId7"/>
        <p:sld r:id="rId31"/>
        <p:sld r:id="rId45"/>
        <p:sld r:id="rId28"/>
        <p:sld r:id="rId28"/>
        <p:sld r:id="rId33"/>
        <p:sld r:id="rId44"/>
        <p:sld r:id="rId17"/>
        <p:sld r:id="rId16"/>
        <p:sld r:id="rId35"/>
        <p:sld r:id="rId37"/>
        <p:sld r:id="rId1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90" autoAdjust="0"/>
  </p:normalViewPr>
  <p:slideViewPr>
    <p:cSldViewPr snapToGrid="0">
      <p:cViewPr>
        <p:scale>
          <a:sx n="66" d="100"/>
          <a:sy n="66" d="100"/>
        </p:scale>
        <p:origin x="1377" y="627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F415EC3-F9B1-4460-B71C-C3E6A43A9F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E38A4C1-526A-4533-91AF-30280FD552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35FC8E2C-27ED-4BB3-B99C-2DDCC58B87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5454DCA4-78F4-4A7A-88FB-2D6161D98A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B02DEB47-F974-4251-BB70-3BA4286BF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9D1A1C0-3C27-4C81-AB95-D5188FDB18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3680175-970E-48EF-938B-4FE3D755EF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3AA770-6EF7-43E4-BFFE-164F685F74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BDC7997-D9A1-41FC-9BD0-F51D05E60D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806D377C-992B-48F9-8B8E-5832B2587F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39905832-E0FB-415D-A8DA-2A9F429EB7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5936C93-8F75-4ADB-A978-47734443E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09B1EB0-103C-4334-AAA0-49FB85B28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E7B37B-154B-488F-A10D-AB9517486268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35E4250-0495-4D83-9F55-605CA2281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0014DE8-D12E-4773-8724-225FF5BF3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384242D-F8DF-49BF-9337-D8F4FB50A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D2F999-CFF7-44CD-AA32-609F8CDF1C79}" type="slidenum">
              <a:rPr lang="en-US" altLang="zh-CN" sz="1200" smtClean="0"/>
              <a:pPr/>
              <a:t>10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EA38D26-59AE-4398-9252-A58314CF8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3BA91DC-0FFD-4FDA-8CD7-58542ED2B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398F7EA-EFE6-404A-8F95-2A9171DD1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55710-8DF7-48E5-B83E-E6697FB23823}" type="slidenum">
              <a:rPr lang="en-US" altLang="zh-CN" sz="1200" smtClean="0"/>
              <a:pPr/>
              <a:t>11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6F648CC-5CC3-468B-9411-DB86736E5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F3BC858-9354-47C8-BD60-759999893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AEB0E62-3DD1-4366-BCDE-A39914910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C090A0-BC02-4023-9FCA-200669CEAE44}" type="slidenum">
              <a:rPr lang="en-US" altLang="zh-CN" sz="1200" smtClean="0"/>
              <a:pPr/>
              <a:t>12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0295323-BF20-4876-88DB-4AD585ECD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9A195B7-FC9B-48FE-8676-6E5B0FBC3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8A55A88-E5F3-4F18-A67F-7C166B7ED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5D0A29-ADAF-457B-82B6-85F86088CF66}" type="slidenum">
              <a:rPr lang="en-US" altLang="zh-CN" sz="1200" smtClean="0"/>
              <a:pPr/>
              <a:t>13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39D47CD-11B7-4B8D-976A-3F829AD5A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C277F25-AB19-4255-B5D1-96D4E42B8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0BCEE49-54F4-4EE6-BBF3-08F420994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C47A32-4C27-4370-B141-37B4C7BA0AB6}" type="slidenum">
              <a:rPr lang="en-US" altLang="zh-CN" sz="1200" smtClean="0"/>
              <a:pPr/>
              <a:t>15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D845628-9AFD-4A56-9901-BF6FC629B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F68E0FF-2EA3-43B9-8104-BF92A90C4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5946A87-9F65-4F68-AEEE-0AEDCBF58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387B54-5D47-452D-A01D-D1BBBD5EF325}" type="slidenum">
              <a:rPr lang="en-US" altLang="zh-CN" sz="1200" smtClean="0"/>
              <a:pPr/>
              <a:t>16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9C7A5D3-42F9-45D5-B829-CF4F11938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6D61F97-ABC7-429F-BEFD-DDACDEC28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E14CD53-FE99-41FC-9649-94552A6716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4B8B8A-8F78-4FEE-979A-4F6C597501A5}" type="slidenum">
              <a:rPr lang="en-US" altLang="zh-CN" sz="1200" smtClean="0"/>
              <a:pPr/>
              <a:t>19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D952A82-CD31-4D9F-8B56-69EFEECEE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C11F25B-5F1E-4A3C-8B63-2A8366F3E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9FC3DA4-DD90-42CA-95B6-C11823C1D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F42996-3D05-41CF-97CF-58CC31E99A41}" type="slidenum">
              <a:rPr lang="en-US" altLang="zh-CN" sz="1200" smtClean="0"/>
              <a:pPr/>
              <a:t>20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C1E0A68-199B-4CE0-93D7-819F39F71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F796EBE-6C7B-49B0-A2B1-B49807E52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5595307-F98F-4702-9171-1F0749249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84A306-FC28-4B94-B43F-E0C2BAB81267}" type="slidenum">
              <a:rPr lang="en-US" altLang="zh-CN" sz="1200" smtClean="0"/>
              <a:pPr/>
              <a:t>21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2E1E429-6987-4E25-8A51-BBCB67C75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9299845-2FCB-48FD-99FC-CC1800242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9E2228B-8238-44B2-9175-3F0B8700B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8DB1E2-C5B7-4D6D-A4C9-B0D57D902D55}" type="slidenum">
              <a:rPr lang="en-US" altLang="zh-CN" sz="1200" smtClean="0"/>
              <a:pPr/>
              <a:t>22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EF2D85C-4C28-4681-86EF-C44A2E39A9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4A7A4B7-0C47-40D1-913B-74AECEB2C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93E8083-8C68-4CAB-8CEE-060A465B7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158274-4A70-496F-AE9C-DA954BEC4299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144D124-3067-43E7-B9A8-1DA569827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EDB64F6-C808-40B8-96F4-1E01AFEA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AE3D9F48-3D56-46B8-8AAA-7451D8FD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2B91AB4E-F028-4E00-B4DC-972CD7C7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13FBE94E-C634-4AC7-AC04-9AC347589F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2F1EBDEB-3992-4018-B003-D4B3B131E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8330B07-74EC-499F-ABEF-953EE0D01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5B7D9E-F776-4E38-8BFD-EDBC2F40955C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975D506-9B4F-4D99-9EA7-CD4338571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349D57E-85BC-4E3C-8FEB-6CBE19984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D03F825-E045-4F6B-9267-C92AEB1AC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74B88E-ACDE-4C97-A88D-0E691C52F439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8EDD4D8-B40E-4D67-B2CF-B0C226394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5B1E4E3-DAD7-4C95-888A-1210695DD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756FD41-AE34-45F7-91E7-2E1BB9E05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08036A-9F2B-4CF1-8D46-7C7DBDD7E41C}" type="slidenum">
              <a:rPr lang="en-US" altLang="zh-CN" sz="1200" smtClean="0"/>
              <a:pPr/>
              <a:t>27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A5020AA-8EE2-4460-ABA8-8B5D41F8B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CF41116-4105-403B-A656-885B32B0C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FAFB096-A2B9-4FB9-A3DC-0266F8F56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76720C-61A5-4FD8-9368-B55FCB2C3A43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44ACDE1-24A1-45CC-AB18-6C84F648E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52C5FD6-2878-4ED4-AD11-FADBA7968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C694E65-824E-4421-A0F2-9EC7D9283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88887B-C007-474A-BB42-6650AFD0D11A}" type="slidenum">
              <a:rPr lang="en-US" altLang="zh-CN" sz="1200" smtClean="0"/>
              <a:pPr/>
              <a:t>29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417203A-324A-404E-8433-A716B551A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302DDED-9985-4449-A1FF-63CB89200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53B912F-36B6-4CF9-A849-74BC256DF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1C83C0-0932-4154-B6EA-71E8CB63A4EE}" type="slidenum">
              <a:rPr lang="en-US" altLang="zh-CN" sz="1200" smtClean="0"/>
              <a:pPr/>
              <a:t>30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D55BDC9-56F8-42F4-A88F-FB6CDE3015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A596ACA-FFA6-4D17-BD2D-D78C14839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8A73F9F-88E8-4190-808A-9B4158240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33F0B8-31B2-4270-9525-46238ACBAFDF}" type="slidenum">
              <a:rPr lang="en-US" altLang="zh-CN" sz="1200" smtClean="0"/>
              <a:pPr/>
              <a:t>33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3EB91D3-07D8-49F7-85AC-857D29909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82EA9FB-D38D-4EC0-9E47-4B5C81346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A662C42-53A8-4822-807D-8B104BFCB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472525-AAF8-48E3-BA9E-895E77A359DE}" type="slidenum">
              <a:rPr lang="en-US" altLang="zh-CN" sz="1200" smtClean="0"/>
              <a:pPr/>
              <a:t>35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2FFB97D-B4C7-4653-BF2B-71FDAE7CD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F0FB26E-EACC-40EF-9559-04E5DD518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7EC3904-2D89-47DC-982A-B874B4B8A0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EB11E-831A-432F-8D13-F69A7296BC2E}" type="slidenum">
              <a:rPr lang="en-US" altLang="zh-CN" sz="1200" smtClean="0"/>
              <a:pPr/>
              <a:t>37</a:t>
            </a:fld>
            <a:endParaRPr lang="en-US" altLang="zh-CN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17A2BA4-5FC4-469A-B06A-E15993F46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A2BFA0E-F98F-4A07-BBCD-64A5E9BDA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058A7A6-6706-4B3B-B419-4A4B28483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642BE9-ABE4-48BD-8D7A-FE6E6DCEC3E1}" type="slidenum">
              <a:rPr lang="en-US" altLang="zh-CN" sz="1200" smtClean="0"/>
              <a:pPr/>
              <a:t>38</a:t>
            </a:fld>
            <a:endParaRPr lang="en-US" altLang="zh-CN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C5082F6A-A3F0-4E4C-902C-AF0FC3AD0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791CEF8-3256-44BF-A32C-8F9CCD8A7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756E686-FDE6-42C3-8FFC-EE64268F0A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530E142-6BCF-49B2-9333-FE14CE040AD7}" type="slidenum">
              <a:rPr lang="en-US" altLang="zh-CN" sz="1200" smtClean="0"/>
              <a:pPr/>
              <a:t>3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1632E2D-BBDD-4504-B246-1995CC027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10558BB-352E-4A45-9898-7C54AA525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DC0C284-D9AD-4C05-B4B6-56BBEC9BA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317EE3-FFBE-46C3-9083-D90B68826C55}" type="slidenum">
              <a:rPr lang="en-US" altLang="zh-CN" sz="1200" smtClean="0"/>
              <a:pPr/>
              <a:t>39</a:t>
            </a:fld>
            <a:endParaRPr lang="en-US" altLang="zh-CN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A904474-91AD-4873-BC85-0160452F57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FD6A874-10B1-41F8-A784-AAFDBAD80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D290CC3-2E30-4B94-B30C-8776CFC67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0A01C3-ECEA-4084-889C-28D3FD6E9164}" type="slidenum">
              <a:rPr lang="en-US" altLang="zh-CN" sz="1200" smtClean="0"/>
              <a:pPr/>
              <a:t>40</a:t>
            </a:fld>
            <a:endParaRPr lang="en-US" altLang="zh-CN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5787DC6-DF8A-4AB7-9E47-5F2256D89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F2AF5351-5415-4245-B3DA-A437AB463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31B4CEF-5E9A-411E-855F-0E611560F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0E6231-ADA1-45E7-9277-01E455470142}" type="slidenum">
              <a:rPr lang="en-US" altLang="zh-CN" sz="1200" smtClean="0"/>
              <a:pPr/>
              <a:t>41</a:t>
            </a:fld>
            <a:endParaRPr lang="en-US" altLang="zh-CN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9AEE37D-88D7-4306-A3DE-6F64E91BDF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EAA129E-B597-490F-B755-6AACDDE1F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E859E2E-2D40-493F-9458-B722C4897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8FDD0E-9398-418A-BADC-5339E7B33494}" type="slidenum">
              <a:rPr lang="en-US" altLang="zh-CN" sz="1200" smtClean="0"/>
              <a:pPr/>
              <a:t>42</a:t>
            </a:fld>
            <a:endParaRPr lang="en-US" altLang="zh-CN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5E66A23-BC4C-4467-BC5E-97F873C50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2BA77FA-9E7F-4C07-B984-DE22D3024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3493B26-C0AD-428E-9C75-8B9C224AE8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4E83C8-9631-45C4-A08C-5D04E4C4D740}" type="slidenum">
              <a:rPr lang="en-US" altLang="zh-CN" sz="1200" smtClean="0"/>
              <a:pPr/>
              <a:t>46</a:t>
            </a:fld>
            <a:endParaRPr lang="en-US" altLang="zh-CN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2542CF4-F9B6-4F98-95F9-FC6570976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F7C8B29-E367-4E2F-94E9-C7EF72665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289ACB3-D704-469E-8B98-4D3A1F07D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339081-2DA0-41C9-99EF-B6572678190D}" type="slidenum">
              <a:rPr lang="en-US" altLang="zh-CN" sz="1200" smtClean="0"/>
              <a:pPr/>
              <a:t>4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030C8F9-DD8F-43A9-8B81-381AE7928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3C3A5D0-4812-4446-8F8E-F6D4ED359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4473A103-96C5-4A7E-A71B-26819BD6E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829373-7468-4C9F-B73F-AEE23E14BDA4}" type="slidenum">
              <a:rPr lang="en-US" altLang="zh-CN" sz="1200" smtClean="0"/>
              <a:pPr/>
              <a:t>5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F8BA963-B23B-46C5-A5F5-DBA945B2E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5569F4E-6DE2-444E-8805-E1A255E05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033958D-1E81-4667-8122-75D53FFB84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68E9A0-F4BF-4AFF-88FB-7B00B839D8D0}" type="slidenum">
              <a:rPr lang="en-US" altLang="zh-CN" sz="1200" smtClean="0"/>
              <a:pPr/>
              <a:t>6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44D3D3B-4AAA-4B95-AE01-5306BC7FE9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FFC6AF0-3120-4F40-AC36-65F79613B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882045B-4EBD-4FB0-AFC1-A679379C4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83C31A-C17A-45BA-BEC7-092C40F0E3BE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7D98E02-2948-46B1-B75F-24724CA5D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A18DA2B-7CA0-4B50-9D02-6D9477326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2D7C354-C96A-45D4-8E80-799043933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DF4689-B4AD-4F2B-B2DB-AB2B7826A741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8AB7AD4-E9DD-41E8-9DBA-DAD516E22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380FA46-4224-4767-9F10-D667252E4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B3611E3-72E8-4523-AEF9-7D3BB38261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DDAE6A-57B8-4CC9-BAD4-8D910379CD74}" type="slidenum">
              <a:rPr lang="en-US" altLang="zh-CN" sz="1200" smtClean="0"/>
              <a:pPr/>
              <a:t>9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4A9D70F-34A3-451A-A376-4D628D22A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AB67F8B-2799-457E-860B-B032FEF56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18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_Gray_Number">
            <a:extLst>
              <a:ext uri="{FF2B5EF4-FFF2-40B4-BE49-F238E27FC236}">
                <a16:creationId xmlns:a16="http://schemas.microsoft.com/office/drawing/2014/main" id="{D162CD27-88B1-4E27-800B-C961A9C7FD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zh-CN" altLang="en-US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" name="Title_Gray_Number">
            <a:extLst>
              <a:ext uri="{FF2B5EF4-FFF2-40B4-BE49-F238E27FC236}">
                <a16:creationId xmlns:a16="http://schemas.microsoft.com/office/drawing/2014/main" id="{621352F7-96B1-4B7D-925F-6B498DC245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en-US" altLang="zh-CN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DB</a:t>
            </a:r>
          </a:p>
        </p:txBody>
      </p:sp>
      <p:sp>
        <p:nvSpPr>
          <p:cNvPr id="5" name="Default_Title">
            <a:extLst>
              <a:ext uri="{FF2B5EF4-FFF2-40B4-BE49-F238E27FC236}">
                <a16:creationId xmlns:a16="http://schemas.microsoft.com/office/drawing/2014/main" id="{70FD24B8-EEA6-46E3-AF7C-50E3087B2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5410200"/>
            <a:ext cx="4629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Dr. CHEN Jian</a:t>
            </a:r>
          </a:p>
          <a:p>
            <a:pPr algn="ctr" eaLnBrk="1" hangingPunct="1">
              <a:defRPr/>
            </a:pPr>
            <a:r>
              <a:rPr lang="en-US" altLang="zh-CN" sz="200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Professor</a:t>
            </a:r>
            <a:endParaRPr lang="en-US" altLang="zh-CN" sz="2000" dirty="0">
              <a:solidFill>
                <a:srgbClr val="000000"/>
              </a:solidFill>
              <a:latin typeface="Garamond" pitchFamily="18" charset="0"/>
              <a:ea typeface="宋体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ellachen@scut.edu.cn</a:t>
            </a:r>
          </a:p>
        </p:txBody>
      </p:sp>
      <p:sp>
        <p:nvSpPr>
          <p:cNvPr id="6" name="Slide_Copyright">
            <a:extLst>
              <a:ext uri="{FF2B5EF4-FFF2-40B4-BE49-F238E27FC236}">
                <a16:creationId xmlns:a16="http://schemas.microsoft.com/office/drawing/2014/main" id="{F7108200-5FAA-4374-A441-E6BFDC70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">
              <a:lnSpc>
                <a:spcPct val="110000"/>
              </a:lnSpc>
              <a:defRPr/>
            </a:pPr>
            <a:r>
              <a:rPr lang="zh-CN" altLang="en-US" sz="1200">
                <a:latin typeface="Arial" charset="0"/>
                <a:ea typeface="宋体" pitchFamily="2" charset="-122"/>
              </a:rPr>
              <a:t>华南理工大学 软件学院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BC7319ED-62B9-4CB7-917C-D8086F3E0EA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6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 algn="ctr">
              <a:spcBef>
                <a:spcPct val="0"/>
              </a:spcBef>
              <a:defRPr sz="4000">
                <a:latin typeface="Garamond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483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80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74013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-6Ed">
            <a:extLst>
              <a:ext uri="{FF2B5EF4-FFF2-40B4-BE49-F238E27FC236}">
                <a16:creationId xmlns:a16="http://schemas.microsoft.com/office/drawing/2014/main" id="{8BF41B30-0C33-42C1-83C6-03468D25C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578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8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733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82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425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113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6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5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4D0FD46-7F26-4DC9-BD3F-38EF90748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7" name="Text Box 5">
            <a:extLst>
              <a:ext uri="{FF2B5EF4-FFF2-40B4-BE49-F238E27FC236}">
                <a16:creationId xmlns:a16="http://schemas.microsoft.com/office/drawing/2014/main" id="{94F46D73-C1F5-460E-850B-5208FBBA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446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panose="02010600030101010101" pitchFamily="2" charset="-122"/>
              </a:rPr>
              <a:t>4.</a:t>
            </a:r>
            <a:fld id="{6C4371D4-368E-4526-874D-371EC759E69D}" type="slidenum">
              <a:rPr lang="en-US" altLang="zh-CN" sz="1000" b="1" smtClean="0">
                <a:solidFill>
                  <a:schemeClr val="tx2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526" name="Rectangle 6">
            <a:extLst>
              <a:ext uri="{FF2B5EF4-FFF2-40B4-BE49-F238E27FC236}">
                <a16:creationId xmlns:a16="http://schemas.microsoft.com/office/drawing/2014/main" id="{EDD357C8-CB21-4B7F-9121-3B110D316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7475"/>
            <a:ext cx="861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Slide_Page_Number">
            <a:extLst>
              <a:ext uri="{FF2B5EF4-FFF2-40B4-BE49-F238E27FC236}">
                <a16:creationId xmlns:a16="http://schemas.microsoft.com/office/drawing/2014/main" id="{F05C888E-E15F-4FDF-BB3E-F211DFEC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charset="0"/>
              <a:ea typeface="宋体" pitchFamily="2" charset="-122"/>
            </a:endParaRPr>
          </a:p>
        </p:txBody>
      </p:sp>
      <p:sp>
        <p:nvSpPr>
          <p:cNvPr id="1030" name="Slide_Copyright">
            <a:extLst>
              <a:ext uri="{FF2B5EF4-FFF2-40B4-BE49-F238E27FC236}">
                <a16:creationId xmlns:a16="http://schemas.microsoft.com/office/drawing/2014/main" id="{21157E33-1820-4885-8ACE-1DADD53F0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">
              <a:lnSpc>
                <a:spcPct val="110000"/>
              </a:lnSpc>
              <a:defRPr/>
            </a:pPr>
            <a:r>
              <a:rPr lang="zh-CN" altLang="en-US" sz="1200">
                <a:latin typeface="Arial" charset="0"/>
                <a:ea typeface="宋体" pitchFamily="2" charset="-122"/>
              </a:rPr>
              <a:t>华南理工大学 软件学院</a:t>
            </a:r>
          </a:p>
        </p:txBody>
      </p:sp>
      <p:sp>
        <p:nvSpPr>
          <p:cNvPr id="1031" name="Slide_Page_Number">
            <a:extLst>
              <a:ext uri="{FF2B5EF4-FFF2-40B4-BE49-F238E27FC236}">
                <a16:creationId xmlns:a16="http://schemas.microsoft.com/office/drawing/2014/main" id="{7E8D5C57-E169-43D5-A163-32CD1EB45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charset="0"/>
              <a:ea typeface="宋体" pitchFamily="2" charset="-122"/>
            </a:endParaRPr>
          </a:p>
        </p:txBody>
      </p:sp>
      <p:pic>
        <p:nvPicPr>
          <p:cNvPr id="1032" name="Picture 12">
            <a:extLst>
              <a:ext uri="{FF2B5EF4-FFF2-40B4-BE49-F238E27FC236}">
                <a16:creationId xmlns:a16="http://schemas.microsoft.com/office/drawing/2014/main" id="{77D0400B-4A57-4AB2-8C55-9B7809A4C031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004BE579-47A4-4C5E-A829-21AA76556E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Chapter 4: Intermediate 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7"/>
    </mc:Choice>
    <mc:Fallback xmlns="">
      <p:transition spd="slow" advTm="157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E568AED-BFD9-41FC-AAB8-D5F2FB0E7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90314CB-374D-42C0-ACC9-E018A400F8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inner join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prereq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on</a:t>
            </a:r>
            <a:b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course.course_id = prereq.course_id</a:t>
            </a:r>
            <a:endParaRPr lang="en-US" altLang="zh-CN" i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9DEDEEC4-A441-48D9-A088-6A7B27DE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27400"/>
            <a:ext cx="7910513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zh-CN" sz="2000"/>
              <a:t>What is the difference between the above, and a natural join? </a:t>
            </a:r>
          </a:p>
          <a:p>
            <a:pPr>
              <a:buSzTx/>
            </a:pPr>
            <a:r>
              <a:rPr lang="en-US" altLang="zh-CN" sz="2000" i="1">
                <a:solidFill>
                  <a:srgbClr val="0000FF"/>
                </a:solidFill>
              </a:rPr>
              <a:t>course </a:t>
            </a:r>
            <a:r>
              <a:rPr lang="en-US" altLang="zh-CN" sz="2000" b="1">
                <a:solidFill>
                  <a:srgbClr val="0000FF"/>
                </a:solidFill>
              </a:rPr>
              <a:t>left outer join</a:t>
            </a:r>
            <a:r>
              <a:rPr lang="en-US" altLang="zh-CN" sz="2000" i="1">
                <a:solidFill>
                  <a:srgbClr val="0000FF"/>
                </a:solidFill>
              </a:rPr>
              <a:t> prereq </a:t>
            </a:r>
            <a:r>
              <a:rPr lang="en-US" altLang="zh-CN" sz="2000" b="1">
                <a:solidFill>
                  <a:srgbClr val="0000FF"/>
                </a:solidFill>
              </a:rPr>
              <a:t>on</a:t>
            </a:r>
            <a:br>
              <a:rPr lang="en-US" altLang="zh-CN" sz="2000" i="1">
                <a:solidFill>
                  <a:srgbClr val="0000FF"/>
                </a:solidFill>
              </a:rPr>
            </a:br>
            <a:r>
              <a:rPr lang="en-US" altLang="zh-CN" sz="2000" i="1">
                <a:solidFill>
                  <a:srgbClr val="0000FF"/>
                </a:solidFill>
              </a:rPr>
              <a:t>course.course_id = prereq.course_id</a:t>
            </a:r>
            <a:endParaRPr lang="en-US" altLang="zh-CN" sz="1800" i="1">
              <a:solidFill>
                <a:srgbClr val="0000FF"/>
              </a:solidFill>
            </a:endParaRPr>
          </a:p>
          <a:p>
            <a:pPr>
              <a:buSzTx/>
            </a:pPr>
            <a:endParaRPr lang="en-US" altLang="zh-CN" sz="1800" i="1"/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25A7A324-3C7A-4FB7-B19A-E1649F89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927225"/>
            <a:ext cx="747553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7F231E22-5F5E-4351-A0B3-2974DF9A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4610100"/>
            <a:ext cx="7620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>
            <a:extLst>
              <a:ext uri="{FF2B5EF4-FFF2-40B4-BE49-F238E27FC236}">
                <a16:creationId xmlns:a16="http://schemas.microsoft.com/office/drawing/2014/main" id="{35749A41-5222-49DC-BEDB-E03FE1BE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553075" y="2003425"/>
            <a:ext cx="11398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7">
            <a:extLst>
              <a:ext uri="{FF2B5EF4-FFF2-40B4-BE49-F238E27FC236}">
                <a16:creationId xmlns:a16="http://schemas.microsoft.com/office/drawing/2014/main" id="{EA72F29F-0B4E-4A3C-A1F2-D8C6793A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662613" y="4662488"/>
            <a:ext cx="11398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28EF20F2-2319-4BE7-81F4-D52476F33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23A0BAC-B87E-4737-8111-4CEF30D0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143000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zh-CN" sz="2400" i="1">
                <a:solidFill>
                  <a:srgbClr val="0000FF"/>
                </a:solidFill>
              </a:rPr>
              <a:t>course</a:t>
            </a:r>
            <a:r>
              <a:rPr lang="en-US" altLang="zh-CN" sz="2400" b="1">
                <a:solidFill>
                  <a:srgbClr val="0000FF"/>
                </a:solidFill>
              </a:rPr>
              <a:t> natural right outer join </a:t>
            </a:r>
            <a:r>
              <a:rPr lang="en-US" altLang="zh-CN" sz="2400" i="1">
                <a:solidFill>
                  <a:srgbClr val="0000FF"/>
                </a:solidFill>
              </a:rPr>
              <a:t>prereq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5C2678F6-771C-408A-BF9F-866F4CEF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708150"/>
            <a:ext cx="6929438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6">
            <a:extLst>
              <a:ext uri="{FF2B5EF4-FFF2-40B4-BE49-F238E27FC236}">
                <a16:creationId xmlns:a16="http://schemas.microsoft.com/office/drawing/2014/main" id="{BD58F844-18C1-4DDD-AC12-86F7A2053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459163"/>
            <a:ext cx="8132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zh-CN" sz="2400" i="1"/>
              <a:t>   </a:t>
            </a:r>
            <a:r>
              <a:rPr lang="en-US" altLang="zh-CN" sz="2400" i="1">
                <a:solidFill>
                  <a:srgbClr val="0000FF"/>
                </a:solidFill>
              </a:rPr>
              <a:t>course</a:t>
            </a:r>
            <a:r>
              <a:rPr lang="en-US" altLang="zh-CN" sz="2400" b="1">
                <a:solidFill>
                  <a:srgbClr val="0000FF"/>
                </a:solidFill>
              </a:rPr>
              <a:t> full outer join </a:t>
            </a:r>
            <a:r>
              <a:rPr lang="en-US" altLang="zh-CN" sz="2400" i="1">
                <a:solidFill>
                  <a:srgbClr val="0000FF"/>
                </a:solidFill>
              </a:rPr>
              <a:t>prereq </a:t>
            </a:r>
            <a:r>
              <a:rPr lang="en-US" altLang="zh-CN" sz="2400" b="1">
                <a:solidFill>
                  <a:srgbClr val="0000FF"/>
                </a:solidFill>
              </a:rPr>
              <a:t>using 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course_id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26630" name="Picture 7">
            <a:extLst>
              <a:ext uri="{FF2B5EF4-FFF2-40B4-BE49-F238E27FC236}">
                <a16:creationId xmlns:a16="http://schemas.microsoft.com/office/drawing/2014/main" id="{9CCD1FE1-4240-4415-A4BE-91E910CF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4164013"/>
            <a:ext cx="676592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>
            <a:extLst>
              <a:ext uri="{FF2B5EF4-FFF2-40B4-BE49-F238E27FC236}">
                <a16:creationId xmlns:a16="http://schemas.microsoft.com/office/drawing/2014/main" id="{0869348E-6AAA-4D88-8760-B331BCCE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80175" y="1762125"/>
            <a:ext cx="12287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7">
            <a:extLst>
              <a:ext uri="{FF2B5EF4-FFF2-40B4-BE49-F238E27FC236}">
                <a16:creationId xmlns:a16="http://schemas.microsoft.com/office/drawing/2014/main" id="{0251628C-4745-423E-A927-EF234841C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381750" y="4229100"/>
            <a:ext cx="11334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8CDA1C4C-D2A2-4EFD-8E61-B8648D3AD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Views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F596F6A-9405-45D7-A3F0-19D867A2B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3205163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In some cases, it is not desirable for all users to see the entire logical model (that is, all the actual relations stored in the database.)</a:t>
            </a:r>
          </a:p>
          <a:p>
            <a:pPr eaLnBrk="1" hangingPunct="1">
              <a:tabLst>
                <a:tab pos="3205163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Consider a person who needs to know an instructors name and department, but not the salary.  This person should see a relation described, in SQL, by </a:t>
            </a:r>
            <a:br>
              <a:rPr lang="en-US" altLang="zh-CN" sz="2200">
                <a:ea typeface="宋体" panose="02010600030101010101" pitchFamily="2" charset="-122"/>
              </a:rPr>
            </a:br>
            <a:r>
              <a:rPr lang="en-US" altLang="zh-CN" sz="2200">
                <a:ea typeface="宋体" panose="02010600030101010101" pitchFamily="2" charset="-122"/>
              </a:rPr>
              <a:t>		</a:t>
            </a:r>
            <a:br>
              <a:rPr kumimoji="0" lang="en-US" altLang="zh-CN" sz="2200" b="1">
                <a:ea typeface="宋体" panose="02010600030101010101" pitchFamily="2" charset="-122"/>
              </a:rPr>
            </a:br>
            <a:r>
              <a:rPr kumimoji="0" lang="en-US" altLang="zh-CN" sz="2200" b="1">
                <a:solidFill>
                  <a:srgbClr val="0000FF"/>
                </a:solidFill>
                <a:ea typeface="宋体" panose="02010600030101010101" pitchFamily="2" charset="-122"/>
              </a:rPr>
              <a:t>             select </a:t>
            </a:r>
            <a:r>
              <a:rPr kumimoji="0"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kumimoji="0"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r>
              <a:rPr kumimoji="0"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br>
              <a:rPr kumimoji="0"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kumimoji="0"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kumimoji="0" lang="en-US" altLang="zh-CN" sz="22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kumimoji="0" lang="en-US" altLang="zh-CN" sz="22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3205163" algn="ctr"/>
              </a:tabLst>
            </a:pPr>
            <a:endParaRPr lang="en-US" altLang="zh-CN" sz="22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tabLst>
                <a:tab pos="3205163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A </a:t>
            </a:r>
            <a:r>
              <a:rPr lang="en-US" altLang="zh-CN" sz="2200" b="1">
                <a:solidFill>
                  <a:srgbClr val="000099"/>
                </a:solidFill>
                <a:ea typeface="宋体" panose="02010600030101010101" pitchFamily="2" charset="-122"/>
              </a:rPr>
              <a:t>view</a:t>
            </a:r>
            <a:r>
              <a:rPr lang="en-US" altLang="zh-CN" sz="2200">
                <a:ea typeface="宋体" panose="02010600030101010101" pitchFamily="2" charset="-122"/>
              </a:rPr>
              <a:t> provides a mechanism to hide certain data from the view of certain users. </a:t>
            </a:r>
          </a:p>
          <a:p>
            <a:pPr eaLnBrk="1" hangingPunct="1">
              <a:tabLst>
                <a:tab pos="3205163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Any relation that is not of the conceptual model but is made visible to a user as a “virtual relation” is called a </a:t>
            </a:r>
            <a:r>
              <a:rPr lang="en-US" altLang="zh-CN" sz="2200" b="1">
                <a:solidFill>
                  <a:srgbClr val="000099"/>
                </a:solidFill>
                <a:ea typeface="宋体" panose="02010600030101010101" pitchFamily="2" charset="-122"/>
              </a:rPr>
              <a:t>view</a:t>
            </a:r>
            <a:r>
              <a:rPr lang="en-US" altLang="zh-CN" sz="220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A1EFFDF7-F894-4D7F-B2A6-24FDCADDE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View Definition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2697F81-8C2B-458F-9A61-202F47702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3432175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A view is defined using the </a:t>
            </a:r>
            <a:r>
              <a:rPr lang="en-US" altLang="zh-CN" sz="2200" b="1">
                <a:ea typeface="宋体" panose="02010600030101010101" pitchFamily="2" charset="-122"/>
              </a:rPr>
              <a:t>create view </a:t>
            </a:r>
            <a:r>
              <a:rPr lang="en-US" altLang="zh-CN" sz="2200">
                <a:ea typeface="宋体" panose="02010600030101010101" pitchFamily="2" charset="-122"/>
              </a:rPr>
              <a:t>statement which has the form</a:t>
            </a:r>
          </a:p>
          <a:p>
            <a:pPr eaLnBrk="1" hangingPunct="1">
              <a:lnSpc>
                <a:spcPct val="40000"/>
              </a:lnSpc>
              <a:tabLst>
                <a:tab pos="3432175" algn="ctr"/>
              </a:tabLst>
            </a:pPr>
            <a:endParaRPr lang="en-US" altLang="zh-CN" sz="2200"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 b="1">
                <a:solidFill>
                  <a:srgbClr val="0000FF"/>
                </a:solidFill>
                <a:ea typeface="宋体" panose="02010600030101010101" pitchFamily="2" charset="-122"/>
              </a:rPr>
              <a:t>create view </a:t>
            </a:r>
            <a:r>
              <a:rPr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v </a:t>
            </a:r>
            <a:r>
              <a:rPr lang="en-US" altLang="zh-CN" sz="2200" b="1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query expression &gt;</a:t>
            </a:r>
          </a:p>
          <a:p>
            <a:pPr eaLnBrk="1" hangingPunct="1">
              <a:lnSpc>
                <a:spcPct val="20000"/>
              </a:lnSpc>
              <a:buFont typeface="Monotype Sorts" pitchFamily="2" charset="2"/>
              <a:buNone/>
              <a:tabLst>
                <a:tab pos="3432175" algn="ctr"/>
              </a:tabLst>
            </a:pPr>
            <a:endParaRPr lang="en-US" altLang="zh-CN" sz="220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where &lt;query expression&gt; is any legal SQL expression.  The view name is represented by </a:t>
            </a:r>
            <a:r>
              <a:rPr lang="en-US" altLang="zh-CN" sz="2200" i="1">
                <a:ea typeface="宋体" panose="02010600030101010101" pitchFamily="2" charset="-122"/>
              </a:rPr>
              <a:t>v.</a:t>
            </a:r>
            <a:endParaRPr lang="en-US" altLang="zh-CN" sz="2200">
              <a:ea typeface="宋体" panose="02010600030101010101" pitchFamily="2" charset="-122"/>
            </a:endParaRPr>
          </a:p>
          <a:p>
            <a:pPr eaLnBrk="1" hangingPunct="1">
              <a:tabLst>
                <a:tab pos="3432175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Once a view is defined, the view name can be used to refer to the virtual relation that the view generates.</a:t>
            </a:r>
          </a:p>
          <a:p>
            <a:pPr eaLnBrk="1" hangingPunct="1">
              <a:tabLst>
                <a:tab pos="3432175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View definition is not the same as creating a new relation by evaluating the query expression  </a:t>
            </a:r>
          </a:p>
          <a:p>
            <a:pPr lvl="1" eaLnBrk="1" hangingPunct="1">
              <a:tabLst>
                <a:tab pos="3432175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2270760A-5576-475D-888B-3A8ACD216E63}"/>
              </a:ext>
            </a:extLst>
          </p:cNvPr>
          <p:cNvGrpSpPr>
            <a:grpSpLocks/>
          </p:cNvGrpSpPr>
          <p:nvPr/>
        </p:nvGrpSpPr>
        <p:grpSpPr bwMode="auto">
          <a:xfrm>
            <a:off x="2028825" y="3702050"/>
            <a:ext cx="5391150" cy="2174875"/>
            <a:chOff x="3004" y="2338"/>
            <a:chExt cx="2688" cy="1059"/>
          </a:xfrm>
        </p:grpSpPr>
        <p:grpSp>
          <p:nvGrpSpPr>
            <p:cNvPr id="32786" name="Group 4">
              <a:extLst>
                <a:ext uri="{FF2B5EF4-FFF2-40B4-BE49-F238E27FC236}">
                  <a16:creationId xmlns:a16="http://schemas.microsoft.com/office/drawing/2014/main" id="{7F0D926D-43DF-4ECD-9653-B77C64AF6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2386"/>
              <a:ext cx="1479" cy="1011"/>
              <a:chOff x="1440" y="1344"/>
              <a:chExt cx="1479" cy="1011"/>
            </a:xfrm>
          </p:grpSpPr>
          <p:sp>
            <p:nvSpPr>
              <p:cNvPr id="32796" name="Text Box 5">
                <a:extLst>
                  <a:ext uri="{FF2B5EF4-FFF2-40B4-BE49-F238E27FC236}">
                    <a16:creationId xmlns:a16="http://schemas.microsoft.com/office/drawing/2014/main" id="{7EF59B57-0B0E-47B8-89C2-C8D76C9BB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4" y="1344"/>
                <a:ext cx="704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pitchFamily="2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1">
                    <a:latin typeface="Arial Unicode MS" pitchFamily="34" charset="-122"/>
                    <a:ea typeface="Arial Unicode MS" pitchFamily="34" charset="-122"/>
                  </a:rPr>
                  <a:t>Base table 1</a:t>
                </a:r>
              </a:p>
            </p:txBody>
          </p:sp>
          <p:grpSp>
            <p:nvGrpSpPr>
              <p:cNvPr id="32797" name="Group 6">
                <a:extLst>
                  <a:ext uri="{FF2B5EF4-FFF2-40B4-BE49-F238E27FC236}">
                    <a16:creationId xmlns:a16="http://schemas.microsoft.com/office/drawing/2014/main" id="{B106A0D2-779B-42CC-8E0F-0BA852C1B3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1584"/>
                <a:ext cx="1477" cy="771"/>
                <a:chOff x="2289" y="5782"/>
                <a:chExt cx="2100" cy="1162"/>
              </a:xfrm>
            </p:grpSpPr>
            <p:sp>
              <p:nvSpPr>
                <p:cNvPr id="69666" name="Text Box 7">
                  <a:extLst>
                    <a:ext uri="{FF2B5EF4-FFF2-40B4-BE49-F238E27FC236}">
                      <a16:creationId xmlns:a16="http://schemas.microsoft.com/office/drawing/2014/main" id="{90646AC0-564D-45EF-9709-B4914322D7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9" y="5782"/>
                  <a:ext cx="2100" cy="11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Helvetica" charset="0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hlink"/>
                    </a:buClr>
                    <a:buSzPct val="80000"/>
                    <a:buFont typeface="Monotype Sorts" charset="2"/>
                    <a:buChar char="l"/>
                    <a:defRPr kumimoji="1" sz="2400">
                      <a:solidFill>
                        <a:schemeClr val="tx1"/>
                      </a:solidFill>
                      <a:latin typeface="Helvetica" charset="0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itchFamily="18" charset="2"/>
                    <a:buChar char="4"/>
                    <a:defRPr kumimoji="1" sz="2000">
                      <a:solidFill>
                        <a:schemeClr val="tx1"/>
                      </a:solidFill>
                      <a:latin typeface="Helvetica" charset="0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Helvetica" charset="0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 sz="1600">
                      <a:solidFill>
                        <a:schemeClr val="tx1"/>
                      </a:solidFill>
                      <a:latin typeface="Helvetica" charset="0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 sz="1600">
                      <a:solidFill>
                        <a:schemeClr val="tx1"/>
                      </a:solidFill>
                      <a:latin typeface="Helvetica" charset="0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 sz="1600">
                      <a:solidFill>
                        <a:schemeClr val="tx1"/>
                      </a:solidFill>
                      <a:latin typeface="Helvetica" charset="0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 sz="1600">
                      <a:solidFill>
                        <a:schemeClr val="tx1"/>
                      </a:solidFill>
                      <a:latin typeface="Helvetica" charset="0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 sz="1600">
                      <a:solidFill>
                        <a:schemeClr val="tx1"/>
                      </a:solidFill>
                      <a:latin typeface="Helvetica" charset="0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kumimoji="0" lang="zh-CN" altLang="en-US" sz="105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32801" name="Line 8">
                  <a:extLst>
                    <a:ext uri="{FF2B5EF4-FFF2-40B4-BE49-F238E27FC236}">
                      <a16:creationId xmlns:a16="http://schemas.microsoft.com/office/drawing/2014/main" id="{7E98741F-3FDD-4E5F-8FF1-F148C6FE60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9" y="5948"/>
                  <a:ext cx="2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2" name="Line 9">
                  <a:extLst>
                    <a:ext uri="{FF2B5EF4-FFF2-40B4-BE49-F238E27FC236}">
                      <a16:creationId xmlns:a16="http://schemas.microsoft.com/office/drawing/2014/main" id="{743F5FDA-A464-4596-8C72-9400727485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9" y="6114"/>
                  <a:ext cx="2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3" name="Line 10">
                  <a:extLst>
                    <a:ext uri="{FF2B5EF4-FFF2-40B4-BE49-F238E27FC236}">
                      <a16:creationId xmlns:a16="http://schemas.microsoft.com/office/drawing/2014/main" id="{BF984740-6B7A-4D8C-AC05-28EFA096D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9" y="6280"/>
                  <a:ext cx="2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4" name="Line 11">
                  <a:extLst>
                    <a:ext uri="{FF2B5EF4-FFF2-40B4-BE49-F238E27FC236}">
                      <a16:creationId xmlns:a16="http://schemas.microsoft.com/office/drawing/2014/main" id="{FAEC45F2-56B7-47E3-8530-8BE16E849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9" y="6446"/>
                  <a:ext cx="2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5" name="Line 12">
                  <a:extLst>
                    <a:ext uri="{FF2B5EF4-FFF2-40B4-BE49-F238E27FC236}">
                      <a16:creationId xmlns:a16="http://schemas.microsoft.com/office/drawing/2014/main" id="{10BC7E6C-39DA-4206-9022-AC9A4B0F8F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9" y="6612"/>
                  <a:ext cx="2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6" name="Line 13">
                  <a:extLst>
                    <a:ext uri="{FF2B5EF4-FFF2-40B4-BE49-F238E27FC236}">
                      <a16:creationId xmlns:a16="http://schemas.microsoft.com/office/drawing/2014/main" id="{716E261B-5FCD-4080-954C-03E96FE2AE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4" y="5782"/>
                  <a:ext cx="0" cy="11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7" name="Line 14">
                  <a:extLst>
                    <a:ext uri="{FF2B5EF4-FFF2-40B4-BE49-F238E27FC236}">
                      <a16:creationId xmlns:a16="http://schemas.microsoft.com/office/drawing/2014/main" id="{CC950B09-48B3-4540-8BC9-444DD1A8E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9" y="5782"/>
                  <a:ext cx="0" cy="11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8" name="Line 15">
                  <a:extLst>
                    <a:ext uri="{FF2B5EF4-FFF2-40B4-BE49-F238E27FC236}">
                      <a16:creationId xmlns:a16="http://schemas.microsoft.com/office/drawing/2014/main" id="{2FD9A3BD-7E6C-4AB2-B7FF-75538052D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4" y="5782"/>
                  <a:ext cx="0" cy="11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9664" name="Text Box 16" descr="深色上对角线">
                <a:extLst>
                  <a:ext uri="{FF2B5EF4-FFF2-40B4-BE49-F238E27FC236}">
                    <a16:creationId xmlns:a16="http://schemas.microsoft.com/office/drawing/2014/main" id="{D6689BFE-3224-4DE0-89F3-D841B4AE25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1584"/>
                <a:ext cx="369" cy="771"/>
              </a:xfrm>
              <a:prstGeom prst="rect">
                <a:avLst/>
              </a:prstGeom>
              <a:pattFill prst="dkUp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05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9665" name="Text Box 17" descr="深色上对角线">
                <a:extLst>
                  <a:ext uri="{FF2B5EF4-FFF2-40B4-BE49-F238E27FC236}">
                    <a16:creationId xmlns:a16="http://schemas.microsoft.com/office/drawing/2014/main" id="{8F7E52B0-9A1E-4D04-B566-FB0B66186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" y="1584"/>
                <a:ext cx="221" cy="771"/>
              </a:xfrm>
              <a:prstGeom prst="rect">
                <a:avLst/>
              </a:prstGeom>
              <a:pattFill prst="dkUpDiag">
                <a:fgClr>
                  <a:srgbClr val="FF00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05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32787" name="Group 18">
              <a:extLst>
                <a:ext uri="{FF2B5EF4-FFF2-40B4-BE49-F238E27FC236}">
                  <a16:creationId xmlns:a16="http://schemas.microsoft.com/office/drawing/2014/main" id="{42343717-FF07-48AA-8353-C12962E9D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2" y="2338"/>
              <a:ext cx="960" cy="949"/>
              <a:chOff x="3360" y="1296"/>
              <a:chExt cx="960" cy="949"/>
            </a:xfrm>
          </p:grpSpPr>
          <p:sp>
            <p:nvSpPr>
              <p:cNvPr id="32788" name="Text Box 19">
                <a:extLst>
                  <a:ext uri="{FF2B5EF4-FFF2-40B4-BE49-F238E27FC236}">
                    <a16:creationId xmlns:a16="http://schemas.microsoft.com/office/drawing/2014/main" id="{B6F77481-837A-429A-8EAD-A6A63CFFE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6" y="1296"/>
                <a:ext cx="704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pitchFamily="2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1">
                    <a:latin typeface="Arial Unicode MS" pitchFamily="34" charset="-122"/>
                    <a:ea typeface="Arial Unicode MS" pitchFamily="34" charset="-122"/>
                  </a:rPr>
                  <a:t>Base table 2</a:t>
                </a:r>
              </a:p>
            </p:txBody>
          </p:sp>
          <p:sp>
            <p:nvSpPr>
              <p:cNvPr id="69655" name="Text Box 20">
                <a:extLst>
                  <a:ext uri="{FF2B5EF4-FFF2-40B4-BE49-F238E27FC236}">
                    <a16:creationId xmlns:a16="http://schemas.microsoft.com/office/drawing/2014/main" id="{BECE3CB7-9755-4171-8629-992F6C5A8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584"/>
                <a:ext cx="960" cy="6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05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2790" name="Line 21">
                <a:extLst>
                  <a:ext uri="{FF2B5EF4-FFF2-40B4-BE49-F238E27FC236}">
                    <a16:creationId xmlns:a16="http://schemas.microsoft.com/office/drawing/2014/main" id="{C1DE8113-B846-4A4C-A842-F8B272E21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694"/>
                <a:ext cx="96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1" name="Line 22">
                <a:extLst>
                  <a:ext uri="{FF2B5EF4-FFF2-40B4-BE49-F238E27FC236}">
                    <a16:creationId xmlns:a16="http://schemas.microsoft.com/office/drawing/2014/main" id="{9CD5B7EE-9932-4818-A72F-594E3B5EB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803"/>
                <a:ext cx="96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Line 23">
                <a:extLst>
                  <a:ext uri="{FF2B5EF4-FFF2-40B4-BE49-F238E27FC236}">
                    <a16:creationId xmlns:a16="http://schemas.microsoft.com/office/drawing/2014/main" id="{89B216C9-3248-4EDE-9FFA-EA731BFFE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914"/>
                <a:ext cx="9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3" name="Line 24">
                <a:extLst>
                  <a:ext uri="{FF2B5EF4-FFF2-40B4-BE49-F238E27FC236}">
                    <a16:creationId xmlns:a16="http://schemas.microsoft.com/office/drawing/2014/main" id="{38C7E6E5-4F33-44B5-8676-2355CCB5F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024"/>
                <a:ext cx="9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Line 25">
                <a:extLst>
                  <a:ext uri="{FF2B5EF4-FFF2-40B4-BE49-F238E27FC236}">
                    <a16:creationId xmlns:a16="http://schemas.microsoft.com/office/drawing/2014/main" id="{F5B90DD8-9DC2-4810-9C96-A5AE19613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584"/>
                <a:ext cx="1" cy="6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61" name="Text Box 26" descr="深色下对角线">
                <a:extLst>
                  <a:ext uri="{FF2B5EF4-FFF2-40B4-BE49-F238E27FC236}">
                    <a16:creationId xmlns:a16="http://schemas.microsoft.com/office/drawing/2014/main" id="{E9D76CE5-0CD7-4A08-A288-259D67812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584"/>
                <a:ext cx="369" cy="661"/>
              </a:xfrm>
              <a:prstGeom prst="rect">
                <a:avLst/>
              </a:prstGeom>
              <a:pattFill prst="dkDnDiag">
                <a:fgClr>
                  <a:srgbClr val="0000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05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</p:grpSp>
      <p:grpSp>
        <p:nvGrpSpPr>
          <p:cNvPr id="6" name="Group 27">
            <a:extLst>
              <a:ext uri="{FF2B5EF4-FFF2-40B4-BE49-F238E27FC236}">
                <a16:creationId xmlns:a16="http://schemas.microsoft.com/office/drawing/2014/main" id="{A3F64C84-3A3E-4890-89A9-5DF4D5503566}"/>
              </a:ext>
            </a:extLst>
          </p:cNvPr>
          <p:cNvGrpSpPr>
            <a:grpSpLocks/>
          </p:cNvGrpSpPr>
          <p:nvPr/>
        </p:nvGrpSpPr>
        <p:grpSpPr bwMode="auto">
          <a:xfrm>
            <a:off x="2395538" y="642938"/>
            <a:ext cx="3468687" cy="3768725"/>
            <a:chOff x="3319" y="754"/>
            <a:chExt cx="1900" cy="1835"/>
          </a:xfrm>
        </p:grpSpPr>
        <p:sp>
          <p:nvSpPr>
            <p:cNvPr id="32772" name="Line 28">
              <a:extLst>
                <a:ext uri="{FF2B5EF4-FFF2-40B4-BE49-F238E27FC236}">
                  <a16:creationId xmlns:a16="http://schemas.microsoft.com/office/drawing/2014/main" id="{D90E8974-3921-4D5D-AF66-841250E67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" y="1092"/>
              <a:ext cx="952" cy="14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" name="Line 29">
              <a:extLst>
                <a:ext uri="{FF2B5EF4-FFF2-40B4-BE49-F238E27FC236}">
                  <a16:creationId xmlns:a16="http://schemas.microsoft.com/office/drawing/2014/main" id="{154B6459-656B-4396-8F8B-CB5E865D2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0" y="1090"/>
              <a:ext cx="78" cy="14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Line 30">
              <a:extLst>
                <a:ext uri="{FF2B5EF4-FFF2-40B4-BE49-F238E27FC236}">
                  <a16:creationId xmlns:a16="http://schemas.microsoft.com/office/drawing/2014/main" id="{811BB72F-86C6-4996-9D76-C93E73D76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80" y="1079"/>
              <a:ext cx="439" cy="14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75" name="Group 31">
              <a:extLst>
                <a:ext uri="{FF2B5EF4-FFF2-40B4-BE49-F238E27FC236}">
                  <a16:creationId xmlns:a16="http://schemas.microsoft.com/office/drawing/2014/main" id="{6D7529B6-0697-4FF7-A39A-A5A6D5A5D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754"/>
              <a:ext cx="1699" cy="331"/>
              <a:chOff x="1883" y="2795"/>
              <a:chExt cx="1699" cy="331"/>
            </a:xfrm>
          </p:grpSpPr>
          <p:sp>
            <p:nvSpPr>
              <p:cNvPr id="69643" name="Text Box 32">
                <a:extLst>
                  <a:ext uri="{FF2B5EF4-FFF2-40B4-BE49-F238E27FC236}">
                    <a16:creationId xmlns:a16="http://schemas.microsoft.com/office/drawing/2014/main" id="{FC63E58D-9BA9-4308-9B94-1235868667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8" y="2795"/>
                <a:ext cx="1034" cy="3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05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2778" name="Line 33">
                <a:extLst>
                  <a:ext uri="{FF2B5EF4-FFF2-40B4-BE49-F238E27FC236}">
                    <a16:creationId xmlns:a16="http://schemas.microsoft.com/office/drawing/2014/main" id="{9591EF1C-40BE-4125-AE6E-A73F643F3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2905"/>
                <a:ext cx="103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9" name="Line 34">
                <a:extLst>
                  <a:ext uri="{FF2B5EF4-FFF2-40B4-BE49-F238E27FC236}">
                    <a16:creationId xmlns:a16="http://schemas.microsoft.com/office/drawing/2014/main" id="{E7BDC3C6-4815-4BE4-BE9E-1E59E30EC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3016"/>
                <a:ext cx="103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0" name="Line 35">
                <a:extLst>
                  <a:ext uri="{FF2B5EF4-FFF2-40B4-BE49-F238E27FC236}">
                    <a16:creationId xmlns:a16="http://schemas.microsoft.com/office/drawing/2014/main" id="{4989294F-436E-483B-8328-183C5BB86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" y="2795"/>
                <a:ext cx="1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1" name="Line 36">
                <a:extLst>
                  <a:ext uri="{FF2B5EF4-FFF2-40B4-BE49-F238E27FC236}">
                    <a16:creationId xmlns:a16="http://schemas.microsoft.com/office/drawing/2014/main" id="{B9DECB57-7067-4A26-9A3E-E9F481D4B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8" y="2795"/>
                <a:ext cx="2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8" name="Text Box 37" descr="深色上对角线">
                <a:extLst>
                  <a:ext uri="{FF2B5EF4-FFF2-40B4-BE49-F238E27FC236}">
                    <a16:creationId xmlns:a16="http://schemas.microsoft.com/office/drawing/2014/main" id="{E9290D9B-4144-4723-AA02-1DA13C1F3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5" y="2795"/>
                <a:ext cx="370" cy="331"/>
              </a:xfrm>
              <a:prstGeom prst="rect">
                <a:avLst/>
              </a:prstGeom>
              <a:pattFill prst="dkUp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05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9649" name="Text Box 38" descr="深色上对角线">
                <a:extLst>
                  <a:ext uri="{FF2B5EF4-FFF2-40B4-BE49-F238E27FC236}">
                    <a16:creationId xmlns:a16="http://schemas.microsoft.com/office/drawing/2014/main" id="{05D18BAB-073A-4817-A5E6-84F5CF3A0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" y="2795"/>
                <a:ext cx="221" cy="331"/>
              </a:xfrm>
              <a:prstGeom prst="rect">
                <a:avLst/>
              </a:prstGeom>
              <a:pattFill prst="dkUpDiag">
                <a:fgClr>
                  <a:srgbClr val="FF00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05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9650" name="Text Box 39" descr="深色下对角线">
                <a:extLst>
                  <a:ext uri="{FF2B5EF4-FFF2-40B4-BE49-F238E27FC236}">
                    <a16:creationId xmlns:a16="http://schemas.microsoft.com/office/drawing/2014/main" id="{F7D37067-EFAB-4A1C-9084-D48BE1453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8" y="2795"/>
                <a:ext cx="443" cy="331"/>
              </a:xfrm>
              <a:prstGeom prst="rect">
                <a:avLst/>
              </a:prstGeom>
              <a:pattFill prst="dkDnDiag">
                <a:fgClr>
                  <a:srgbClr val="0000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05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2785" name="Text Box 40">
                <a:extLst>
                  <a:ext uri="{FF2B5EF4-FFF2-40B4-BE49-F238E27FC236}">
                    <a16:creationId xmlns:a16="http://schemas.microsoft.com/office/drawing/2014/main" id="{42C04CA4-532B-4DCB-81CB-C64B045572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3" y="2795"/>
                <a:ext cx="59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pitchFamily="2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Arial Unicode MS" pitchFamily="34" charset="-122"/>
                    <a:ea typeface="Arial Unicode MS" pitchFamily="34" charset="-122"/>
                  </a:rPr>
                  <a:t>View</a:t>
                </a:r>
              </a:p>
            </p:txBody>
          </p:sp>
        </p:grpSp>
        <p:sp>
          <p:nvSpPr>
            <p:cNvPr id="32776" name="Rectangle 41">
              <a:extLst>
                <a:ext uri="{FF2B5EF4-FFF2-40B4-BE49-F238E27FC236}">
                  <a16:creationId xmlns:a16="http://schemas.microsoft.com/office/drawing/2014/main" id="{136171B5-4D41-49B6-A9FE-1D04CA5F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754"/>
              <a:ext cx="1025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 Unicode MS" pitchFamily="34" charset="-122"/>
                <a:ea typeface="Arial Unicode MS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>
            <a:extLst>
              <a:ext uri="{FF2B5EF4-FFF2-40B4-BE49-F238E27FC236}">
                <a16:creationId xmlns:a16="http://schemas.microsoft.com/office/drawing/2014/main" id="{D35B7517-B7D1-4E9D-B647-A3DEBE26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595563"/>
            <a:ext cx="188277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74" name="Rectangle 2">
            <a:extLst>
              <a:ext uri="{FF2B5EF4-FFF2-40B4-BE49-F238E27FC236}">
                <a16:creationId xmlns:a16="http://schemas.microsoft.com/office/drawing/2014/main" id="{F10BD1C2-F5F0-4361-93FD-6FC121603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Views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253E0CB-2E19-4E9B-8E6D-67D5E1244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2925" y="1106488"/>
            <a:ext cx="8250238" cy="1798637"/>
          </a:xfrm>
        </p:spPr>
        <p:txBody>
          <a:bodyPr/>
          <a:lstStyle/>
          <a:p>
            <a:pPr eaLnBrk="1" hangingPunct="1">
              <a:spcBef>
                <a:spcPts val="600"/>
              </a:spcBef>
              <a:tabLst>
                <a:tab pos="1370013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A view of instructors without their salary</a:t>
            </a:r>
          </a:p>
          <a:p>
            <a:pPr marL="400050" lvl="1" indent="0" eaLnBrk="1" hangingPunct="1">
              <a:spcBef>
                <a:spcPts val="600"/>
              </a:spcBef>
              <a:buFont typeface="Monotype Sorts" pitchFamily="2" charset="2"/>
              <a:buNone/>
              <a:tabLst>
                <a:tab pos="1370013" algn="l"/>
              </a:tabLst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create view </a:t>
            </a:r>
            <a:r>
              <a:rPr kumimoji="0"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faculty </a:t>
            </a:r>
            <a:r>
              <a:rPr kumimoji="0"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as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b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kumimoji="0"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br>
              <a:rPr kumimoji="0"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kumimoji="0"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6391" name="Picture 7">
            <a:extLst>
              <a:ext uri="{FF2B5EF4-FFF2-40B4-BE49-F238E27FC236}">
                <a16:creationId xmlns:a16="http://schemas.microsoft.com/office/drawing/2014/main" id="{F1F62584-B4DB-4FF2-A344-7EE49A92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9863"/>
            <a:ext cx="2438400" cy="397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22FCC7D-A5AB-40F0-8005-654101941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4252913"/>
            <a:ext cx="6602412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tabLst>
                <a:tab pos="1370013" algn="l"/>
              </a:tabLst>
              <a:defRPr/>
            </a:pPr>
            <a:r>
              <a:rPr lang="en-US" altLang="zh-CN" sz="2400" kern="0" dirty="0"/>
              <a:t>Find all instructors in the Biology department</a:t>
            </a:r>
          </a:p>
          <a:p>
            <a:pPr marL="0" indent="0">
              <a:spcBef>
                <a:spcPts val="600"/>
              </a:spcBef>
              <a:buFont typeface="Monotype Sorts" charset="2"/>
              <a:buNone/>
              <a:tabLst>
                <a:tab pos="1370013" algn="l"/>
              </a:tabLst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	</a:t>
            </a:r>
            <a:r>
              <a:rPr lang="en-US" altLang="zh-CN" sz="2400" b="1" kern="0" dirty="0">
                <a:solidFill>
                  <a:srgbClr val="0000FF"/>
                </a:solidFill>
              </a:rPr>
              <a:t>select </a:t>
            </a:r>
            <a:r>
              <a:rPr lang="en-US" altLang="zh-CN" sz="2400" i="1" kern="0" dirty="0">
                <a:solidFill>
                  <a:srgbClr val="0000FF"/>
                </a:solidFill>
              </a:rPr>
              <a:t>name</a:t>
            </a:r>
            <a:br>
              <a:rPr lang="en-US" altLang="zh-CN" sz="2400" i="1" kern="0" dirty="0">
                <a:solidFill>
                  <a:srgbClr val="0000FF"/>
                </a:solidFill>
              </a:rPr>
            </a:br>
            <a:r>
              <a:rPr lang="en-US" altLang="zh-CN" sz="2400" i="1" kern="0" dirty="0">
                <a:solidFill>
                  <a:srgbClr val="0000FF"/>
                </a:solidFill>
              </a:rPr>
              <a:t> 	</a:t>
            </a:r>
            <a:r>
              <a:rPr lang="en-US" altLang="zh-CN" sz="2400" b="1" kern="0" dirty="0">
                <a:solidFill>
                  <a:srgbClr val="0000FF"/>
                </a:solidFill>
              </a:rPr>
              <a:t>from </a:t>
            </a:r>
            <a:r>
              <a:rPr lang="en-US" altLang="zh-CN" sz="2400" i="1" kern="0" dirty="0">
                <a:solidFill>
                  <a:srgbClr val="0000FF"/>
                </a:solidFill>
              </a:rPr>
              <a:t>faculty</a:t>
            </a:r>
            <a:br>
              <a:rPr lang="en-US" altLang="zh-CN" sz="2400" i="1" kern="0" dirty="0">
                <a:solidFill>
                  <a:srgbClr val="0000FF"/>
                </a:solidFill>
              </a:rPr>
            </a:br>
            <a:r>
              <a:rPr lang="en-US" altLang="zh-CN" sz="2400" i="1" kern="0" dirty="0">
                <a:solidFill>
                  <a:srgbClr val="0000FF"/>
                </a:solidFill>
              </a:rPr>
              <a:t> 	</a:t>
            </a:r>
            <a:r>
              <a:rPr lang="en-US" altLang="zh-CN" sz="2400" b="1" kern="0" dirty="0">
                <a:solidFill>
                  <a:srgbClr val="0000FF"/>
                </a:solidFill>
              </a:rPr>
              <a:t>where </a:t>
            </a:r>
            <a:r>
              <a:rPr lang="en-US" altLang="zh-CN" sz="2400" i="1" kern="0" dirty="0" err="1">
                <a:solidFill>
                  <a:srgbClr val="0000FF"/>
                </a:solidFill>
              </a:rPr>
              <a:t>dept_name</a:t>
            </a:r>
            <a:r>
              <a:rPr lang="en-US" altLang="zh-CN" sz="2400" i="1" kern="0" dirty="0">
                <a:solidFill>
                  <a:srgbClr val="0000FF"/>
                </a:solidFill>
              </a:rPr>
              <a:t> = </a:t>
            </a:r>
            <a:r>
              <a:rPr lang="en-US" altLang="zh-CN" sz="2400" kern="0" dirty="0">
                <a:solidFill>
                  <a:srgbClr val="0000FF"/>
                </a:solidFill>
              </a:rPr>
              <a:t>'Biology'</a:t>
            </a:r>
            <a:endParaRPr lang="en-US" altLang="zh-CN" sz="2400" kern="0" dirty="0"/>
          </a:p>
          <a:p>
            <a:pPr>
              <a:spcBef>
                <a:spcPts val="600"/>
              </a:spcBef>
              <a:tabLst>
                <a:tab pos="1370013" algn="l"/>
              </a:tabLst>
              <a:defRPr/>
            </a:pPr>
            <a:endParaRPr lang="en-US" altLang="zh-CN" sz="2400" kern="0" dirty="0"/>
          </a:p>
          <a:p>
            <a:pPr>
              <a:spcBef>
                <a:spcPts val="600"/>
              </a:spcBef>
              <a:tabLst>
                <a:tab pos="1370013" algn="l"/>
              </a:tabLst>
              <a:defRPr/>
            </a:pPr>
            <a:endParaRPr lang="en-US" altLang="zh-CN" sz="2400" kern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6D4E59B-0D5A-414E-8620-80F3A052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8" y="5214938"/>
            <a:ext cx="7715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7A24F5C-A4BD-48B1-A689-B0B8CD900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Views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6B411EB-D0D9-400C-B6A9-928B3E31F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  <a:tabLst>
                <a:tab pos="1370013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Create a view of department salary totals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Monotype Sorts" pitchFamily="2" charset="2"/>
              <a:buNone/>
              <a:tabLst>
                <a:tab pos="1370013" algn="l"/>
              </a:tabLst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create view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departments_total_salary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as</a:t>
            </a:r>
            <a:b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   select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sum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) as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total_salary</a:t>
            </a:r>
            <a:b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group by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111619" name="Picture 3">
            <a:extLst>
              <a:ext uri="{FF2B5EF4-FFF2-40B4-BE49-F238E27FC236}">
                <a16:creationId xmlns:a16="http://schemas.microsoft.com/office/drawing/2014/main" id="{65B93381-BA12-45E7-A02A-B963BB866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067050"/>
            <a:ext cx="2409825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8B72F074-2FED-49DD-9C90-477962E72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Views Defined Using Other Views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4939BAC-5426-4126-A325-6AB28996A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create view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physics_fall_2009</a:t>
            </a:r>
            <a:r>
              <a:rPr lang="en-US" altLang="zh-CN" sz="2000" i="1">
                <a:ea typeface="宋体" panose="02010600030101010101" pitchFamily="2" charset="-122"/>
              </a:rPr>
              <a:t> </a:t>
            </a:r>
            <a:r>
              <a:rPr lang="en-US" altLang="zh-CN" sz="2000" b="1">
                <a:ea typeface="宋体" panose="02010600030101010101" pitchFamily="2" charset="-122"/>
              </a:rPr>
              <a:t>as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   select </a:t>
            </a:r>
            <a:r>
              <a:rPr lang="en-US" altLang="zh-CN" sz="2000" i="1">
                <a:ea typeface="宋体" panose="02010600030101010101" pitchFamily="2" charset="-122"/>
              </a:rPr>
              <a:t>course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course_id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sec_id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building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room_number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course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section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course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course_id </a:t>
            </a:r>
            <a:r>
              <a:rPr lang="en-US" altLang="zh-CN" sz="2000">
                <a:ea typeface="宋体" panose="02010600030101010101" pitchFamily="2" charset="-122"/>
              </a:rPr>
              <a:t>= </a:t>
            </a:r>
            <a:r>
              <a:rPr lang="en-US" altLang="zh-CN" sz="2000" i="1">
                <a:ea typeface="宋体" panose="02010600030101010101" pitchFamily="2" charset="-122"/>
              </a:rPr>
              <a:t>section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course_id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   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course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dept_name </a:t>
            </a:r>
            <a:r>
              <a:rPr lang="en-US" altLang="zh-CN" sz="2000">
                <a:ea typeface="宋体" panose="02010600030101010101" pitchFamily="2" charset="-122"/>
              </a:rPr>
              <a:t>= ’Physics’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section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semester </a:t>
            </a:r>
            <a:r>
              <a:rPr lang="en-US" altLang="zh-CN" sz="2000">
                <a:ea typeface="宋体" panose="02010600030101010101" pitchFamily="2" charset="-122"/>
              </a:rPr>
              <a:t>= ’Fall’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section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year </a:t>
            </a:r>
            <a:r>
              <a:rPr lang="en-US" altLang="zh-CN" sz="2000">
                <a:ea typeface="宋体" panose="02010600030101010101" pitchFamily="2" charset="-122"/>
              </a:rPr>
              <a:t>= ’2009’;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US" altLang="zh-CN" sz="2000" b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create view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physics_fall_2009_watson</a:t>
            </a:r>
            <a:r>
              <a:rPr lang="en-US" altLang="zh-CN" sz="2000" i="1">
                <a:ea typeface="宋体" panose="02010600030101010101" pitchFamily="2" charset="-122"/>
              </a:rPr>
              <a:t> </a:t>
            </a:r>
            <a:r>
              <a:rPr lang="en-US" altLang="zh-CN" sz="2000" b="1">
                <a:ea typeface="宋体" panose="02010600030101010101" pitchFamily="2" charset="-122"/>
              </a:rPr>
              <a:t>as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    select </a:t>
            </a:r>
            <a:r>
              <a:rPr lang="en-US" altLang="zh-CN" sz="2000" i="1">
                <a:ea typeface="宋体" panose="02010600030101010101" pitchFamily="2" charset="-122"/>
              </a:rPr>
              <a:t>course_id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room_number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physics_fall_2009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building</a:t>
            </a:r>
            <a:r>
              <a:rPr lang="en-US" altLang="zh-CN" sz="2000">
                <a:ea typeface="宋体" panose="02010600030101010101" pitchFamily="2" charset="-122"/>
              </a:rPr>
              <a:t>= ’Watson’;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B61DCF-9F9B-4736-998E-8F442A24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1755775"/>
            <a:ext cx="2354263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1AE6C3-BA08-405B-964E-D88FD8C36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3948113"/>
            <a:ext cx="234791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9003D667-8469-4068-8D13-A62E4E476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View Expansion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36B7E48-9041-4BFA-8774-07E7D6665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Expand use of a view in a query/another view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D9821D24-5CF3-4523-BD33-7E7DC084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2125663"/>
            <a:ext cx="7551738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</a:rPr>
              <a:t>create view </a:t>
            </a:r>
            <a:r>
              <a:rPr kumimoji="0" lang="en-US" altLang="zh-CN" sz="2000" i="1">
                <a:solidFill>
                  <a:srgbClr val="0000FF"/>
                </a:solidFill>
              </a:rPr>
              <a:t>physics_fall_2009_watson </a:t>
            </a:r>
            <a:r>
              <a:rPr kumimoji="0" lang="en-US" altLang="zh-CN" sz="2000" b="1">
                <a:solidFill>
                  <a:srgbClr val="0000FF"/>
                </a:solidFill>
              </a:rPr>
              <a:t>as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00FF"/>
                </a:solidFill>
              </a:rPr>
              <a:t>	(</a:t>
            </a:r>
            <a:r>
              <a:rPr kumimoji="0" lang="en-US" altLang="zh-CN" sz="2000" b="1">
                <a:solidFill>
                  <a:srgbClr val="0000FF"/>
                </a:solidFill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</a:rPr>
              <a:t>course_id</a:t>
            </a:r>
            <a:r>
              <a:rPr kumimoji="0" lang="en-US" altLang="zh-CN" sz="2000">
                <a:solidFill>
                  <a:srgbClr val="0000FF"/>
                </a:solidFill>
              </a:rPr>
              <a:t>, </a:t>
            </a:r>
            <a:r>
              <a:rPr kumimoji="0" lang="en-US" altLang="zh-CN" sz="2000" i="1">
                <a:solidFill>
                  <a:srgbClr val="0000FF"/>
                </a:solidFill>
              </a:rPr>
              <a:t>room_number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</a:rPr>
              <a:t>	from </a:t>
            </a:r>
            <a:r>
              <a:rPr kumimoji="0" lang="en-US" altLang="zh-CN" sz="2000">
                <a:solidFill>
                  <a:srgbClr val="0000FF"/>
                </a:solidFill>
              </a:rPr>
              <a:t>(	</a:t>
            </a:r>
            <a:r>
              <a:rPr kumimoji="0" lang="en-US" altLang="zh-CN" sz="2000" b="1">
                <a:solidFill>
                  <a:srgbClr val="0000FF"/>
                </a:solidFill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</a:rPr>
              <a:t>course</a:t>
            </a:r>
            <a:r>
              <a:rPr kumimoji="0" lang="en-US" altLang="zh-CN" sz="2000">
                <a:solidFill>
                  <a:srgbClr val="0000FF"/>
                </a:solidFill>
              </a:rPr>
              <a:t>.</a:t>
            </a:r>
            <a:r>
              <a:rPr kumimoji="0" lang="en-US" altLang="zh-CN" sz="2000" i="1">
                <a:solidFill>
                  <a:srgbClr val="0000FF"/>
                </a:solidFill>
              </a:rPr>
              <a:t>course_id</a:t>
            </a:r>
            <a:r>
              <a:rPr kumimoji="0" lang="en-US" altLang="zh-CN" sz="2000">
                <a:solidFill>
                  <a:srgbClr val="0000FF"/>
                </a:solidFill>
              </a:rPr>
              <a:t>, </a:t>
            </a:r>
            <a:r>
              <a:rPr kumimoji="0" lang="en-US" altLang="zh-CN" sz="2000" i="1">
                <a:solidFill>
                  <a:srgbClr val="0000FF"/>
                </a:solidFill>
              </a:rPr>
              <a:t>building</a:t>
            </a:r>
            <a:r>
              <a:rPr kumimoji="0" lang="en-US" altLang="zh-CN" sz="2000">
                <a:solidFill>
                  <a:srgbClr val="0000FF"/>
                </a:solidFill>
              </a:rPr>
              <a:t>, </a:t>
            </a:r>
            <a:r>
              <a:rPr kumimoji="0" lang="en-US" altLang="zh-CN" sz="2000" i="1">
                <a:solidFill>
                  <a:srgbClr val="0000FF"/>
                </a:solidFill>
              </a:rPr>
              <a:t>room_number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</a:rPr>
              <a:t>          		from </a:t>
            </a:r>
            <a:r>
              <a:rPr kumimoji="0" lang="en-US" altLang="zh-CN" sz="2000" i="1">
                <a:solidFill>
                  <a:srgbClr val="0000FF"/>
                </a:solidFill>
              </a:rPr>
              <a:t>course</a:t>
            </a:r>
            <a:r>
              <a:rPr kumimoji="0" lang="en-US" altLang="zh-CN" sz="2000">
                <a:solidFill>
                  <a:srgbClr val="0000FF"/>
                </a:solidFill>
              </a:rPr>
              <a:t>, </a:t>
            </a:r>
            <a:r>
              <a:rPr kumimoji="0" lang="en-US" altLang="zh-CN" sz="2000" i="1">
                <a:solidFill>
                  <a:srgbClr val="0000FF"/>
                </a:solidFill>
              </a:rPr>
              <a:t>section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</a:rPr>
              <a:t>          		where </a:t>
            </a:r>
            <a:r>
              <a:rPr kumimoji="0" lang="en-US" altLang="zh-CN" sz="2000" i="1">
                <a:solidFill>
                  <a:srgbClr val="0000FF"/>
                </a:solidFill>
              </a:rPr>
              <a:t>course</a:t>
            </a:r>
            <a:r>
              <a:rPr kumimoji="0" lang="en-US" altLang="zh-CN" sz="2000">
                <a:solidFill>
                  <a:srgbClr val="0000FF"/>
                </a:solidFill>
              </a:rPr>
              <a:t>.</a:t>
            </a:r>
            <a:r>
              <a:rPr kumimoji="0" lang="en-US" altLang="zh-CN" sz="2000" i="1">
                <a:solidFill>
                  <a:srgbClr val="0000FF"/>
                </a:solidFill>
              </a:rPr>
              <a:t>course_id </a:t>
            </a:r>
            <a:r>
              <a:rPr kumimoji="0" lang="en-US" altLang="zh-CN" sz="2000">
                <a:solidFill>
                  <a:srgbClr val="0000FF"/>
                </a:solidFill>
              </a:rPr>
              <a:t>= </a:t>
            </a:r>
            <a:r>
              <a:rPr kumimoji="0" lang="en-US" altLang="zh-CN" sz="2000" i="1">
                <a:solidFill>
                  <a:srgbClr val="0000FF"/>
                </a:solidFill>
              </a:rPr>
              <a:t>section</a:t>
            </a:r>
            <a:r>
              <a:rPr kumimoji="0" lang="en-US" altLang="zh-CN" sz="2000">
                <a:solidFill>
                  <a:srgbClr val="0000FF"/>
                </a:solidFill>
              </a:rPr>
              <a:t>.</a:t>
            </a:r>
            <a:r>
              <a:rPr kumimoji="0" lang="en-US" altLang="zh-CN" sz="2000" i="1">
                <a:solidFill>
                  <a:srgbClr val="0000FF"/>
                </a:solidFill>
              </a:rPr>
              <a:t>course_id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</a:rPr>
              <a:t>              		 and </a:t>
            </a:r>
            <a:r>
              <a:rPr kumimoji="0" lang="en-US" altLang="zh-CN" sz="2000" i="1">
                <a:solidFill>
                  <a:srgbClr val="0000FF"/>
                </a:solidFill>
              </a:rPr>
              <a:t>course</a:t>
            </a:r>
            <a:r>
              <a:rPr kumimoji="0" lang="en-US" altLang="zh-CN" sz="2000">
                <a:solidFill>
                  <a:srgbClr val="0000FF"/>
                </a:solidFill>
              </a:rPr>
              <a:t>.</a:t>
            </a:r>
            <a:r>
              <a:rPr kumimoji="0" lang="en-US" altLang="zh-CN" sz="2000" i="1">
                <a:solidFill>
                  <a:srgbClr val="0000FF"/>
                </a:solidFill>
              </a:rPr>
              <a:t>dept_name </a:t>
            </a:r>
            <a:r>
              <a:rPr kumimoji="0" lang="en-US" altLang="zh-CN" sz="2000">
                <a:solidFill>
                  <a:srgbClr val="0000FF"/>
                </a:solidFill>
              </a:rPr>
              <a:t>= ’Physics’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</a:rPr>
              <a:t>              		 and </a:t>
            </a:r>
            <a:r>
              <a:rPr kumimoji="0" lang="en-US" altLang="zh-CN" sz="2000" i="1">
                <a:solidFill>
                  <a:srgbClr val="0000FF"/>
                </a:solidFill>
              </a:rPr>
              <a:t>section</a:t>
            </a:r>
            <a:r>
              <a:rPr kumimoji="0" lang="en-US" altLang="zh-CN" sz="2000">
                <a:solidFill>
                  <a:srgbClr val="0000FF"/>
                </a:solidFill>
              </a:rPr>
              <a:t>.</a:t>
            </a:r>
            <a:r>
              <a:rPr kumimoji="0" lang="en-US" altLang="zh-CN" sz="2000" i="1">
                <a:solidFill>
                  <a:srgbClr val="0000FF"/>
                </a:solidFill>
              </a:rPr>
              <a:t>semester </a:t>
            </a:r>
            <a:r>
              <a:rPr kumimoji="0" lang="en-US" altLang="zh-CN" sz="2000">
                <a:solidFill>
                  <a:srgbClr val="0000FF"/>
                </a:solidFill>
              </a:rPr>
              <a:t>= ’Fall’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</a:rPr>
              <a:t>              		 and </a:t>
            </a:r>
            <a:r>
              <a:rPr kumimoji="0" lang="en-US" altLang="zh-CN" sz="2000" i="1">
                <a:solidFill>
                  <a:srgbClr val="0000FF"/>
                </a:solidFill>
              </a:rPr>
              <a:t>section</a:t>
            </a:r>
            <a:r>
              <a:rPr kumimoji="0" lang="en-US" altLang="zh-CN" sz="2000">
                <a:solidFill>
                  <a:srgbClr val="0000FF"/>
                </a:solidFill>
              </a:rPr>
              <a:t>.</a:t>
            </a:r>
            <a:r>
              <a:rPr kumimoji="0" lang="en-US" altLang="zh-CN" sz="2000" i="1">
                <a:solidFill>
                  <a:srgbClr val="0000FF"/>
                </a:solidFill>
              </a:rPr>
              <a:t>year </a:t>
            </a:r>
            <a:r>
              <a:rPr kumimoji="0" lang="en-US" altLang="zh-CN" sz="2000">
                <a:solidFill>
                  <a:srgbClr val="0000FF"/>
                </a:solidFill>
              </a:rPr>
              <a:t>= ’2009’)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</a:rPr>
              <a:t>	where </a:t>
            </a:r>
            <a:r>
              <a:rPr kumimoji="0" lang="en-US" altLang="zh-CN" sz="2000" i="1">
                <a:solidFill>
                  <a:srgbClr val="0000FF"/>
                </a:solidFill>
              </a:rPr>
              <a:t>building</a:t>
            </a:r>
            <a:r>
              <a:rPr kumimoji="0" lang="en-US" altLang="zh-CN" sz="2000">
                <a:solidFill>
                  <a:srgbClr val="0000FF"/>
                </a:solidFill>
              </a:rPr>
              <a:t>= ’Watson’;)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1DBCD63E-E2AB-4803-9802-0E3409623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Views Defined Using Other Views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BCF6FA2-E831-4E8E-B9AB-133B57230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One view may be used in the expression defining another view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A view relation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is said to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</a:rPr>
              <a:t>depend directly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on a view relation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 i="1" baseline="-25000">
                <a:ea typeface="宋体" panose="02010600030101010101" pitchFamily="2" charset="-122"/>
              </a:rPr>
              <a:t>2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 if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is used in the expression defining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A view relation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is said to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</a:rPr>
              <a:t>depend on</a:t>
            </a:r>
            <a:r>
              <a:rPr lang="en-US" altLang="zh-CN" sz="2400">
                <a:ea typeface="宋体" panose="02010600030101010101" pitchFamily="2" charset="-122"/>
              </a:rPr>
              <a:t> view relation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 i="1" baseline="-25000">
                <a:ea typeface="宋体" panose="02010600030101010101" pitchFamily="2" charset="-122"/>
              </a:rPr>
              <a:t>2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if either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ea typeface="宋体" panose="02010600030101010101" pitchFamily="2" charset="-122"/>
              </a:rPr>
              <a:t>1 </a:t>
            </a:r>
            <a:r>
              <a:rPr lang="en-US" altLang="zh-CN" sz="2400">
                <a:ea typeface="宋体" panose="02010600030101010101" pitchFamily="2" charset="-122"/>
              </a:rPr>
              <a:t>depends directly to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ea typeface="宋体" panose="02010600030101010101" pitchFamily="2" charset="-122"/>
              </a:rPr>
              <a:t>2 </a:t>
            </a:r>
            <a:r>
              <a:rPr lang="en-US" altLang="zh-CN" sz="2400">
                <a:ea typeface="宋体" panose="02010600030101010101" pitchFamily="2" charset="-122"/>
              </a:rPr>
              <a:t> or there is a path of dependencies from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to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A view relation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 is said to be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</a:rPr>
              <a:t>recursive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 if it depends on itself.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9A2B5D9E-9E4E-4B81-B9D1-1F8E7F1EC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Chapter 4:  Intermediate SQL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E6F87A5-1E34-443D-82FA-EFF725DE5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9625" y="1104900"/>
            <a:ext cx="7413625" cy="4732338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Join  Expressions</a:t>
            </a:r>
            <a:endParaRPr lang="en-US" altLang="zh-CN" sz="4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Views</a:t>
            </a:r>
            <a:endParaRPr lang="en-US" altLang="zh-CN" sz="4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Transactions</a:t>
            </a:r>
            <a:endParaRPr lang="en-US" altLang="zh-CN" sz="4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Integrity Constraints</a:t>
            </a:r>
            <a:endParaRPr lang="en-US" altLang="zh-CN" sz="4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SQL Data Types and Schemas</a:t>
            </a:r>
            <a:endParaRPr lang="en-US" altLang="zh-CN" sz="4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Authorization</a:t>
            </a:r>
            <a:endParaRPr lang="en-US" altLang="zh-CN" sz="4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5981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3F6AFA0D-7F0A-4C29-B65B-FEE02356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View Expansion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E9DAA56-7470-495E-A77F-672AB13C5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8103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 way to define the meaning of views defined in terms of other views.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tabLst>
                <a:tab pos="68103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Let view </a:t>
            </a:r>
            <a:r>
              <a:rPr lang="en-US" altLang="zh-CN" sz="2000" i="1">
                <a:ea typeface="宋体" panose="02010600030101010101" pitchFamily="2" charset="-122"/>
              </a:rPr>
              <a:t>v</a:t>
            </a:r>
            <a:r>
              <a:rPr lang="en-US" altLang="zh-CN" sz="21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be defined by an expression </a:t>
            </a:r>
            <a:r>
              <a:rPr lang="en-US" altLang="zh-CN" sz="2000" i="1">
                <a:ea typeface="宋体" panose="02010600030101010101" pitchFamily="2" charset="-122"/>
              </a:rPr>
              <a:t>e</a:t>
            </a:r>
            <a:r>
              <a:rPr lang="en-US" altLang="zh-CN" sz="21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that may itself contain uses of view relations.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tabLst>
                <a:tab pos="68103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View expansion of an expression repeats the following replacement step: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681038" algn="l"/>
              </a:tabLst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repeat</a:t>
            </a:r>
            <a:b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Find any view relation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100" i="1" baseline="-2500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in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10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		Replace the view relation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100" i="1" baseline="-2500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by the expression defining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1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until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no more view relations are present in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10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endParaRPr lang="en-US" altLang="zh-CN" sz="19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tabLst>
                <a:tab pos="68103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As long as the view definitions are not recursive, this loop will terminate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4E21717A-E1F5-4F37-B03F-5DB8C9860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Update of a View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130DB6F-9B64-441C-AFBB-E4F2FF1A0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08585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Add a new tuple to </a:t>
            </a:r>
            <a:r>
              <a:rPr lang="en-US" altLang="zh-CN" sz="2400" i="1">
                <a:ea typeface="宋体" panose="02010600030101010101" pitchFamily="2" charset="-122"/>
              </a:rPr>
              <a:t>faculty </a:t>
            </a:r>
            <a:r>
              <a:rPr lang="en-US" altLang="zh-CN" sz="2400">
                <a:ea typeface="宋体" panose="02010600030101010101" pitchFamily="2" charset="-122"/>
              </a:rPr>
              <a:t>view which we defined earlier</a:t>
            </a:r>
            <a:endParaRPr lang="en-US" altLang="zh-CN" sz="2400" b="1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insert into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faculty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values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('30765', 'Green', 'Music');</a:t>
            </a:r>
          </a:p>
          <a:p>
            <a:pPr eaLnBrk="1" hangingPunct="1"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This insertion must be represented by the insertion of the tuple</a:t>
            </a:r>
            <a:endParaRPr lang="en-US" altLang="zh-CN" sz="2400" b="1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		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('30765', 'Green', 'Music', null)</a:t>
            </a:r>
          </a:p>
          <a:p>
            <a:pPr eaLnBrk="1" hangingPunct="1"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into the </a:t>
            </a:r>
            <a:r>
              <a:rPr lang="en-US" altLang="zh-CN" sz="2400" i="1">
                <a:ea typeface="宋体" panose="02010600030101010101" pitchFamily="2" charset="-122"/>
              </a:rPr>
              <a:t>instructor</a:t>
            </a:r>
            <a:r>
              <a:rPr lang="en-US" altLang="zh-CN" sz="2400">
                <a:ea typeface="宋体" panose="02010600030101010101" pitchFamily="2" charset="-122"/>
              </a:rPr>
              <a:t> relation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9147325F-CD2E-4DD2-AC6D-80BD0995B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Some Updates cannot be Translated Uniquely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8EFB8A0-7EAC-4EBA-B2F8-7B7CA693CC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create view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departments_total_salary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as</a:t>
            </a:r>
            <a:b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      select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sum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 as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total_salary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group by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insert into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departments_total_salary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values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(‘Biology', 111000);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How it works?</a:t>
            </a: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000">
                <a:ea typeface="宋体" panose="02010600030101010101" pitchFamily="2" charset="-122"/>
              </a:rPr>
              <a:t>Most SQL implementations allow updates only on simple views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>
                <a:ea typeface="宋体" panose="02010600030101010101" pitchFamily="2" charset="-122"/>
              </a:rPr>
              <a:t>clause has only one database relation.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>
                <a:ea typeface="宋体" panose="02010600030101010101" pitchFamily="2" charset="-122"/>
              </a:rPr>
              <a:t>clause contains only attribute names of the relation, and does not have any expressions, aggregates, or </a:t>
            </a:r>
            <a:r>
              <a:rPr lang="en-US" altLang="zh-CN" sz="2000" b="1">
                <a:ea typeface="宋体" panose="02010600030101010101" pitchFamily="2" charset="-122"/>
              </a:rPr>
              <a:t>distinct </a:t>
            </a:r>
            <a:r>
              <a:rPr lang="en-US" altLang="zh-CN" sz="2000">
                <a:ea typeface="宋体" panose="02010600030101010101" pitchFamily="2" charset="-122"/>
              </a:rPr>
              <a:t>specification.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>
                <a:ea typeface="宋体" panose="02010600030101010101" pitchFamily="2" charset="-122"/>
              </a:rPr>
              <a:t>Any attribute not listed in the 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>
                <a:ea typeface="宋体" panose="02010600030101010101" pitchFamily="2" charset="-122"/>
              </a:rPr>
              <a:t>clause can be set to null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query does not have a </a:t>
            </a:r>
            <a:r>
              <a:rPr lang="en-US" altLang="zh-CN" sz="2000" b="1">
                <a:ea typeface="宋体" panose="02010600030101010101" pitchFamily="2" charset="-122"/>
              </a:rPr>
              <a:t>group </a:t>
            </a:r>
            <a:r>
              <a:rPr lang="en-US" altLang="zh-CN" sz="2000">
                <a:ea typeface="宋体" panose="02010600030101010101" pitchFamily="2" charset="-122"/>
              </a:rPr>
              <a:t>by or </a:t>
            </a:r>
            <a:r>
              <a:rPr lang="en-US" altLang="zh-CN" sz="2000" b="1">
                <a:ea typeface="宋体" panose="02010600030101010101" pitchFamily="2" charset="-122"/>
              </a:rPr>
              <a:t>having </a:t>
            </a:r>
            <a:r>
              <a:rPr lang="en-US" altLang="zh-CN" sz="2000">
                <a:ea typeface="宋体" panose="02010600030101010101" pitchFamily="2" charset="-122"/>
              </a:rPr>
              <a:t>clause.</a:t>
            </a:r>
          </a:p>
          <a:p>
            <a:pPr lvl="1" eaLnBrk="1" hangingPunct="1">
              <a:spcBef>
                <a:spcPts val="1200"/>
              </a:spcBef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A6917EE-86EE-4F3A-BD2D-4E2F3911F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ffectLst/>
                <a:ea typeface="宋体" panose="02010600030101010101" pitchFamily="2" charset="-122"/>
              </a:rPr>
              <a:t>Materialized Views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47638F2-8285-4F0C-A284-0AEF394526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Materializing a view</a:t>
            </a:r>
            <a:r>
              <a:rPr lang="en-US" altLang="zh-CN" sz="2400">
                <a:ea typeface="宋体" panose="02010600030101010101" pitchFamily="2" charset="-122"/>
              </a:rPr>
              <a:t>: create a physical table containing all the tuples in the result of the query defining the view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If relations used in the query are updated, the materialized view result becomes out of date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Need to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maintain</a:t>
            </a:r>
            <a:r>
              <a:rPr lang="en-US" altLang="zh-CN">
                <a:ea typeface="宋体" panose="02010600030101010101" pitchFamily="2" charset="-122"/>
              </a:rPr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:a16="http://schemas.microsoft.com/office/drawing/2014/main" id="{0B6CD8E1-C04A-4348-B5E8-BDF480A31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ffectLst/>
                <a:ea typeface="宋体" panose="02010600030101010101" pitchFamily="2" charset="-122"/>
              </a:rPr>
              <a:t>Transactions</a:t>
            </a:r>
          </a:p>
        </p:txBody>
      </p:sp>
      <p:sp>
        <p:nvSpPr>
          <p:cNvPr id="49155" name="Rectangle 5">
            <a:extLst>
              <a:ext uri="{FF2B5EF4-FFF2-40B4-BE49-F238E27FC236}">
                <a16:creationId xmlns:a16="http://schemas.microsoft.com/office/drawing/2014/main" id="{ECA1E733-2A25-43B7-9A2D-CCF25539F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Unit of work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Atomic transaction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either fully executed or rolled back as if it never occurred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Isolation from concurrent transactions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Transactions begin implicitly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Ended by </a:t>
            </a:r>
            <a:r>
              <a:rPr lang="en-US" altLang="zh-CN" sz="2000" b="1" dirty="0">
                <a:ea typeface="宋体" panose="02010600030101010101" pitchFamily="2" charset="-122"/>
              </a:rPr>
              <a:t>commit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work</a:t>
            </a:r>
            <a:r>
              <a:rPr lang="en-US" altLang="zh-CN" sz="2000" dirty="0">
                <a:ea typeface="宋体" panose="02010600030101010101" pitchFamily="2" charset="-122"/>
              </a:rPr>
              <a:t> or </a:t>
            </a:r>
            <a:r>
              <a:rPr lang="en-US" altLang="zh-CN" sz="2000" b="1" dirty="0">
                <a:ea typeface="宋体" panose="02010600030101010101" pitchFamily="2" charset="-122"/>
              </a:rPr>
              <a:t>rollback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work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But default on most databases: each SQL statement commits automatically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Can turn off auto commit for a session (e.g. using API)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In SQL:1999, can use:  </a:t>
            </a:r>
            <a:r>
              <a:rPr lang="en-US" altLang="zh-CN" sz="2000" b="1" dirty="0">
                <a:ea typeface="宋体" panose="02010600030101010101" pitchFamily="2" charset="-122"/>
              </a:rPr>
              <a:t>begin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atomic</a:t>
            </a:r>
            <a:r>
              <a:rPr lang="en-US" altLang="zh-CN" sz="2000" dirty="0">
                <a:ea typeface="宋体" panose="02010600030101010101" pitchFamily="2" charset="-122"/>
              </a:rPr>
              <a:t>  ….  </a:t>
            </a:r>
            <a:r>
              <a:rPr lang="en-US" altLang="zh-CN" sz="2000" b="1" dirty="0">
                <a:ea typeface="宋体" panose="02010600030101010101" pitchFamily="2" charset="-122"/>
              </a:rPr>
              <a:t>end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Not supported on most databases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20"/>
    </mc:Choice>
    <mc:Fallback xmlns="">
      <p:transition spd="slow" advTm="8532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9E8539C6-EDA7-4C7D-A498-42FAF6FF3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Integrity Constraints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7E80129-7DD8-41C0-B3C1-EF54832915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Integrity constraints guard against accidental damage to the database, by ensuring that authorized changes to the database do not result in a loss of data consistency.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checking account must have a balance greater than $10,000.00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salary of a bank employee must be at least $4.00 an hour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customer must have a (non-null) phone number</a:t>
            </a:r>
          </a:p>
          <a:p>
            <a:pPr lvl="1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7F1551A5-2FA2-4929-9969-8F5C48616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Integrity Constraints on a Single Relation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701902C-2447-4120-9A5B-D48EA4DD4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>
                <a:ea typeface="宋体" panose="02010600030101010101" pitchFamily="2" charset="-122"/>
              </a:rPr>
              <a:t>not null</a:t>
            </a:r>
          </a:p>
          <a:p>
            <a:pPr eaLnBrk="1" hangingPunct="1"/>
            <a:r>
              <a:rPr lang="en-US" altLang="zh-CN" sz="2400" b="1">
                <a:ea typeface="宋体" panose="02010600030101010101" pitchFamily="2" charset="-122"/>
              </a:rPr>
              <a:t>primary key</a:t>
            </a:r>
          </a:p>
          <a:p>
            <a:pPr eaLnBrk="1" hangingPunct="1"/>
            <a:r>
              <a:rPr lang="en-US" altLang="zh-CN" sz="2400" b="1">
                <a:ea typeface="宋体" panose="02010600030101010101" pitchFamily="2" charset="-122"/>
              </a:rPr>
              <a:t>unique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>
                <a:ea typeface="宋体" panose="02010600030101010101" pitchFamily="2" charset="-122"/>
              </a:rPr>
              <a:t>check </a:t>
            </a:r>
            <a:r>
              <a:rPr lang="en-US" altLang="zh-CN" sz="2400">
                <a:ea typeface="宋体" panose="02010600030101010101" pitchFamily="2" charset="-122"/>
              </a:rPr>
              <a:t>(P), where P is a predicate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F30A0F-1C13-4226-93D9-D5CC82849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F138BBA4-BE2C-42A6-A735-C5C76AC60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Not Null and Unique Constraints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CA5AD2C-7506-4348-875D-C4ABE6377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not null</a:t>
            </a:r>
            <a:endParaRPr kumimoji="0" lang="en-US" altLang="zh-CN" sz="20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kumimoji="0" lang="en-US" altLang="zh-CN">
                <a:ea typeface="宋体" panose="02010600030101010101" pitchFamily="2" charset="-122"/>
              </a:rPr>
              <a:t>Declare </a:t>
            </a:r>
            <a:r>
              <a:rPr kumimoji="0" lang="en-US" altLang="zh-CN" i="1">
                <a:ea typeface="宋体" panose="02010600030101010101" pitchFamily="2" charset="-122"/>
              </a:rPr>
              <a:t>name</a:t>
            </a:r>
            <a:r>
              <a:rPr kumimoji="0" lang="en-US" altLang="zh-CN">
                <a:ea typeface="宋体" panose="02010600030101010101" pitchFamily="2" charset="-122"/>
              </a:rPr>
              <a:t> and </a:t>
            </a:r>
            <a:r>
              <a:rPr kumimoji="0" lang="en-US" altLang="zh-CN" i="1">
                <a:ea typeface="宋体" panose="02010600030101010101" pitchFamily="2" charset="-122"/>
              </a:rPr>
              <a:t>budget</a:t>
            </a:r>
            <a:r>
              <a:rPr kumimoji="0" lang="en-US" altLang="zh-CN">
                <a:ea typeface="宋体" panose="02010600030101010101" pitchFamily="2" charset="-122"/>
              </a:rPr>
              <a:t> to be </a:t>
            </a:r>
            <a:r>
              <a:rPr lang="en-US" altLang="zh-CN" b="1">
                <a:ea typeface="宋体" panose="02010600030101010101" pitchFamily="2" charset="-122"/>
              </a:rPr>
              <a:t>not null</a:t>
            </a:r>
            <a:endParaRPr lang="en-US" altLang="zh-CN" sz="2000" b="1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		name </a:t>
            </a:r>
            <a:r>
              <a:rPr kumimoji="0" lang="en-US" altLang="zh-CN" b="1">
                <a:ea typeface="宋体" panose="02010600030101010101" pitchFamily="2" charset="-122"/>
              </a:rPr>
              <a:t>varchar</a:t>
            </a:r>
            <a:r>
              <a:rPr kumimoji="0" lang="en-US" altLang="zh-CN">
                <a:ea typeface="宋体" panose="02010600030101010101" pitchFamily="2" charset="-122"/>
              </a:rPr>
              <a:t>(20) </a:t>
            </a:r>
            <a:r>
              <a:rPr kumimoji="0" lang="en-US" altLang="zh-CN" b="1">
                <a:ea typeface="宋体" panose="02010600030101010101" pitchFamily="2" charset="-122"/>
              </a:rPr>
              <a:t>not null</a:t>
            </a:r>
            <a:br>
              <a:rPr kumimoji="0" lang="en-US" altLang="zh-CN" b="1">
                <a:ea typeface="宋体" panose="02010600030101010101" pitchFamily="2" charset="-122"/>
              </a:rPr>
            </a:br>
            <a:r>
              <a:rPr kumimoji="0" lang="en-US" altLang="zh-CN" b="1">
                <a:ea typeface="宋体" panose="02010600030101010101" pitchFamily="2" charset="-122"/>
              </a:rPr>
              <a:t>	</a:t>
            </a:r>
            <a:r>
              <a:rPr kumimoji="0" lang="en-US" altLang="zh-CN" i="1">
                <a:ea typeface="宋体" panose="02010600030101010101" pitchFamily="2" charset="-122"/>
              </a:rPr>
              <a:t>budget </a:t>
            </a:r>
            <a:r>
              <a:rPr kumimoji="0" lang="en-US" altLang="zh-CN" b="1">
                <a:ea typeface="宋体" panose="02010600030101010101" pitchFamily="2" charset="-122"/>
              </a:rPr>
              <a:t>numeric</a:t>
            </a:r>
            <a:r>
              <a:rPr kumimoji="0" lang="en-US" altLang="zh-CN">
                <a:ea typeface="宋体" panose="02010600030101010101" pitchFamily="2" charset="-122"/>
              </a:rPr>
              <a:t>(12,2) </a:t>
            </a:r>
            <a:r>
              <a:rPr kumimoji="0" lang="en-US" altLang="zh-CN" b="1">
                <a:ea typeface="宋体" panose="02010600030101010101" pitchFamily="2" charset="-122"/>
              </a:rPr>
              <a:t>not null</a:t>
            </a:r>
            <a:endParaRPr kumimoji="0" lang="en-US" altLang="zh-CN" sz="2000" b="1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unique</a:t>
            </a:r>
            <a:r>
              <a:rPr kumimoji="0"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( </a:t>
            </a:r>
            <a:r>
              <a:rPr kumimoji="0"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kumimoji="0" lang="en-US" altLang="zh-CN" sz="320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kumimoji="0"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kumimoji="0" lang="en-US" altLang="zh-CN" baseline="-25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kumimoji="0"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, …, </a:t>
            </a:r>
            <a:r>
              <a:rPr kumimoji="0"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kumimoji="0" lang="en-US" altLang="zh-CN" baseline="-25000">
                <a:solidFill>
                  <a:srgbClr val="0000FF"/>
                </a:solidFill>
                <a:ea typeface="宋体" panose="02010600030101010101" pitchFamily="2" charset="-122"/>
              </a:rPr>
              <a:t>m</a:t>
            </a:r>
            <a:r>
              <a:rPr kumimoji="0"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kumimoji="0"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kumimoji="0" lang="en-US" altLang="zh-CN">
                <a:ea typeface="宋体" panose="02010600030101010101" pitchFamily="2" charset="-122"/>
              </a:rPr>
              <a:t>The unique specification states that the attributes </a:t>
            </a:r>
            <a:r>
              <a:rPr kumimoji="0" lang="en-US" altLang="zh-CN" i="1">
                <a:ea typeface="宋体" panose="02010600030101010101" pitchFamily="2" charset="-122"/>
              </a:rPr>
              <a:t>A</a:t>
            </a:r>
            <a:r>
              <a:rPr kumimoji="0" lang="en-US" altLang="zh-CN">
                <a:ea typeface="宋体" panose="02010600030101010101" pitchFamily="2" charset="-122"/>
              </a:rPr>
              <a:t>1, </a:t>
            </a:r>
            <a:r>
              <a:rPr kumimoji="0" lang="en-US" altLang="zh-CN" i="1">
                <a:ea typeface="宋体" panose="02010600030101010101" pitchFamily="2" charset="-122"/>
              </a:rPr>
              <a:t>A</a:t>
            </a:r>
            <a:r>
              <a:rPr kumimoji="0" lang="en-US" altLang="zh-CN">
                <a:ea typeface="宋体" panose="02010600030101010101" pitchFamily="2" charset="-122"/>
              </a:rPr>
              <a:t>2, … </a:t>
            </a:r>
            <a:r>
              <a:rPr kumimoji="0" lang="en-US" altLang="zh-CN" i="1">
                <a:ea typeface="宋体" panose="02010600030101010101" pitchFamily="2" charset="-122"/>
              </a:rPr>
              <a:t>A</a:t>
            </a:r>
            <a:r>
              <a:rPr kumimoji="0" lang="en-US" altLang="zh-CN">
                <a:ea typeface="宋体" panose="02010600030101010101" pitchFamily="2" charset="-122"/>
              </a:rPr>
              <a:t>m</a:t>
            </a:r>
            <a:br>
              <a:rPr kumimoji="0" lang="en-US" altLang="zh-CN">
                <a:ea typeface="宋体" panose="02010600030101010101" pitchFamily="2" charset="-122"/>
              </a:rPr>
            </a:br>
            <a:r>
              <a:rPr kumimoji="0" lang="en-US" altLang="zh-CN">
                <a:ea typeface="宋体" panose="02010600030101010101" pitchFamily="2" charset="-122"/>
              </a:rPr>
              <a:t>form a candidate key.</a:t>
            </a:r>
            <a:endParaRPr kumimoji="0" lang="en-US" altLang="zh-CN" sz="2000">
              <a:ea typeface="宋体" panose="02010600030101010101" pitchFamily="2" charset="-122"/>
            </a:endParaRPr>
          </a:p>
          <a:p>
            <a:pPr lvl="1" eaLnBrk="1" hangingPunct="1"/>
            <a:r>
              <a:rPr kumimoji="0" lang="en-US" altLang="zh-CN">
                <a:ea typeface="宋体" panose="02010600030101010101" pitchFamily="2" charset="-122"/>
              </a:rPr>
              <a:t>Candidate keys are permitted to be null (in contrast to primary keys).</a:t>
            </a:r>
            <a:endParaRPr kumimoji="0" lang="en-US" altLang="zh-CN" sz="2000">
              <a:ea typeface="宋体" panose="02010600030101010101" pitchFamily="2" charset="-122"/>
            </a:endParaRPr>
          </a:p>
          <a:p>
            <a:pPr eaLnBrk="1" hangingPunct="1"/>
            <a:endParaRPr kumimoji="0"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b="1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6CD346D5-A038-48C9-812C-B4C8A131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73F3CEA6-F0F0-4143-907E-5A061C127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check clause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F3618E2-69E2-4471-8362-740584D1E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581025"/>
          </a:xfrm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check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(P)       </a:t>
            </a:r>
            <a:r>
              <a:rPr lang="en-US" altLang="zh-CN" sz="2400">
                <a:ea typeface="宋体" panose="02010600030101010101" pitchFamily="2" charset="-122"/>
              </a:rPr>
              <a:t>where P is a predicate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A3FA3E92-2372-468D-8233-D47A4EBE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47825"/>
            <a:ext cx="84391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2000"/>
              <a:t>Example:  ensure that semester is one of fall, winter, spring or summer:</a:t>
            </a:r>
          </a:p>
          <a:p>
            <a:pPr lvl="2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0000FF"/>
                </a:solidFill>
              </a:rPr>
              <a:t>create table </a:t>
            </a:r>
            <a:r>
              <a:rPr kumimoji="0" lang="en-US" altLang="zh-CN" i="1">
                <a:solidFill>
                  <a:srgbClr val="0000FF"/>
                </a:solidFill>
              </a:rPr>
              <a:t>section </a:t>
            </a:r>
            <a:r>
              <a:rPr kumimoji="0" lang="en-US" altLang="zh-CN">
                <a:solidFill>
                  <a:srgbClr val="0000FF"/>
                </a:solidFill>
              </a:rPr>
              <a:t>(</a:t>
            </a:r>
            <a:endParaRPr kumimoji="0" lang="en-US" altLang="zh-CN" i="1">
              <a:solidFill>
                <a:srgbClr val="0000FF"/>
              </a:solidFill>
            </a:endParaRPr>
          </a:p>
          <a:p>
            <a:pPr lvl="2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FF"/>
                </a:solidFill>
              </a:rPr>
              <a:t>    </a:t>
            </a:r>
            <a:r>
              <a:rPr kumimoji="0" lang="en-US" altLang="zh-CN" i="1">
                <a:solidFill>
                  <a:srgbClr val="0000FF"/>
                </a:solidFill>
              </a:rPr>
              <a:t>course_id </a:t>
            </a:r>
            <a:r>
              <a:rPr kumimoji="0" lang="en-US" altLang="zh-CN" b="1">
                <a:solidFill>
                  <a:srgbClr val="0000FF"/>
                </a:solidFill>
              </a:rPr>
              <a:t>varchar </a:t>
            </a:r>
            <a:r>
              <a:rPr kumimoji="0" lang="en-US" altLang="zh-CN">
                <a:solidFill>
                  <a:srgbClr val="0000FF"/>
                </a:solidFill>
              </a:rPr>
              <a:t>(8),</a:t>
            </a:r>
          </a:p>
          <a:p>
            <a:pPr lvl="2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i="1">
                <a:solidFill>
                  <a:srgbClr val="0000FF"/>
                </a:solidFill>
              </a:rPr>
              <a:t>    sec_id </a:t>
            </a:r>
            <a:r>
              <a:rPr kumimoji="0" lang="en-US" altLang="zh-CN" b="1">
                <a:solidFill>
                  <a:srgbClr val="0000FF"/>
                </a:solidFill>
              </a:rPr>
              <a:t>varchar </a:t>
            </a:r>
            <a:r>
              <a:rPr kumimoji="0" lang="en-US" altLang="zh-CN">
                <a:solidFill>
                  <a:srgbClr val="0000FF"/>
                </a:solidFill>
              </a:rPr>
              <a:t>(8),</a:t>
            </a:r>
          </a:p>
          <a:p>
            <a:pPr lvl="2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i="1">
                <a:solidFill>
                  <a:srgbClr val="0000FF"/>
                </a:solidFill>
              </a:rPr>
              <a:t>    semester </a:t>
            </a:r>
            <a:r>
              <a:rPr kumimoji="0" lang="en-US" altLang="zh-CN" b="1">
                <a:solidFill>
                  <a:srgbClr val="0000FF"/>
                </a:solidFill>
              </a:rPr>
              <a:t>varchar </a:t>
            </a:r>
            <a:r>
              <a:rPr kumimoji="0" lang="en-US" altLang="zh-CN">
                <a:solidFill>
                  <a:srgbClr val="0000FF"/>
                </a:solidFill>
              </a:rPr>
              <a:t>(6),</a:t>
            </a:r>
          </a:p>
          <a:p>
            <a:pPr lvl="2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i="1">
                <a:solidFill>
                  <a:srgbClr val="0000FF"/>
                </a:solidFill>
              </a:rPr>
              <a:t>    year </a:t>
            </a:r>
            <a:r>
              <a:rPr kumimoji="0" lang="en-US" altLang="zh-CN" b="1">
                <a:solidFill>
                  <a:srgbClr val="0000FF"/>
                </a:solidFill>
              </a:rPr>
              <a:t>numeric </a:t>
            </a:r>
            <a:r>
              <a:rPr kumimoji="0" lang="en-US" altLang="zh-CN">
                <a:solidFill>
                  <a:srgbClr val="0000FF"/>
                </a:solidFill>
              </a:rPr>
              <a:t>(4,0),</a:t>
            </a:r>
          </a:p>
          <a:p>
            <a:pPr lvl="2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i="1">
                <a:solidFill>
                  <a:srgbClr val="0000FF"/>
                </a:solidFill>
              </a:rPr>
              <a:t>    building </a:t>
            </a:r>
            <a:r>
              <a:rPr kumimoji="0" lang="en-US" altLang="zh-CN" b="1">
                <a:solidFill>
                  <a:srgbClr val="0000FF"/>
                </a:solidFill>
              </a:rPr>
              <a:t>varchar </a:t>
            </a:r>
            <a:r>
              <a:rPr kumimoji="0" lang="en-US" altLang="zh-CN">
                <a:solidFill>
                  <a:srgbClr val="0000FF"/>
                </a:solidFill>
              </a:rPr>
              <a:t>(15),</a:t>
            </a:r>
          </a:p>
          <a:p>
            <a:pPr lvl="2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i="1">
                <a:solidFill>
                  <a:srgbClr val="0000FF"/>
                </a:solidFill>
              </a:rPr>
              <a:t>    room_number </a:t>
            </a:r>
            <a:r>
              <a:rPr kumimoji="0" lang="en-US" altLang="zh-CN" b="1">
                <a:solidFill>
                  <a:srgbClr val="0000FF"/>
                </a:solidFill>
              </a:rPr>
              <a:t>varchar </a:t>
            </a:r>
            <a:r>
              <a:rPr kumimoji="0" lang="en-US" altLang="zh-CN">
                <a:solidFill>
                  <a:srgbClr val="0000FF"/>
                </a:solidFill>
              </a:rPr>
              <a:t>(7),</a:t>
            </a:r>
          </a:p>
          <a:p>
            <a:pPr lvl="2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i="1">
                <a:solidFill>
                  <a:srgbClr val="0000FF"/>
                </a:solidFill>
              </a:rPr>
              <a:t>    time slot id </a:t>
            </a:r>
            <a:r>
              <a:rPr kumimoji="0" lang="en-US" altLang="zh-CN" b="1">
                <a:solidFill>
                  <a:srgbClr val="0000FF"/>
                </a:solidFill>
              </a:rPr>
              <a:t>varchar </a:t>
            </a:r>
            <a:r>
              <a:rPr kumimoji="0" lang="en-US" altLang="zh-CN">
                <a:solidFill>
                  <a:srgbClr val="0000FF"/>
                </a:solidFill>
              </a:rPr>
              <a:t>(4), </a:t>
            </a:r>
          </a:p>
          <a:p>
            <a:pPr lvl="2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0000FF"/>
                </a:solidFill>
              </a:rPr>
              <a:t>    primary key </a:t>
            </a:r>
            <a:r>
              <a:rPr kumimoji="0" lang="en-US" altLang="zh-CN">
                <a:solidFill>
                  <a:srgbClr val="0000FF"/>
                </a:solidFill>
              </a:rPr>
              <a:t>(</a:t>
            </a:r>
            <a:r>
              <a:rPr kumimoji="0" lang="en-US" altLang="zh-CN" i="1">
                <a:solidFill>
                  <a:srgbClr val="0000FF"/>
                </a:solidFill>
              </a:rPr>
              <a:t>course_id</a:t>
            </a:r>
            <a:r>
              <a:rPr kumimoji="0" lang="en-US" altLang="zh-CN">
                <a:solidFill>
                  <a:srgbClr val="0000FF"/>
                </a:solidFill>
              </a:rPr>
              <a:t>, </a:t>
            </a:r>
            <a:r>
              <a:rPr kumimoji="0" lang="en-US" altLang="zh-CN" i="1">
                <a:solidFill>
                  <a:srgbClr val="0000FF"/>
                </a:solidFill>
              </a:rPr>
              <a:t>sec_id</a:t>
            </a:r>
            <a:r>
              <a:rPr kumimoji="0" lang="en-US" altLang="zh-CN">
                <a:solidFill>
                  <a:srgbClr val="0000FF"/>
                </a:solidFill>
              </a:rPr>
              <a:t>, </a:t>
            </a:r>
            <a:r>
              <a:rPr kumimoji="0" lang="en-US" altLang="zh-CN" i="1">
                <a:solidFill>
                  <a:srgbClr val="0000FF"/>
                </a:solidFill>
              </a:rPr>
              <a:t>semester</a:t>
            </a:r>
            <a:r>
              <a:rPr kumimoji="0" lang="en-US" altLang="zh-CN">
                <a:solidFill>
                  <a:srgbClr val="0000FF"/>
                </a:solidFill>
              </a:rPr>
              <a:t>, </a:t>
            </a:r>
            <a:r>
              <a:rPr kumimoji="0" lang="en-US" altLang="zh-CN" i="1">
                <a:solidFill>
                  <a:srgbClr val="0000FF"/>
                </a:solidFill>
              </a:rPr>
              <a:t>year</a:t>
            </a:r>
            <a:r>
              <a:rPr kumimoji="0" lang="en-US" altLang="zh-CN">
                <a:solidFill>
                  <a:srgbClr val="0000FF"/>
                </a:solidFill>
              </a:rPr>
              <a:t>),</a:t>
            </a:r>
          </a:p>
          <a:p>
            <a:pPr lvl="2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0000FF"/>
                </a:solidFill>
              </a:rPr>
              <a:t>    check </a:t>
            </a:r>
            <a:r>
              <a:rPr kumimoji="0" lang="en-US" altLang="zh-CN">
                <a:solidFill>
                  <a:srgbClr val="0000FF"/>
                </a:solidFill>
              </a:rPr>
              <a:t>(</a:t>
            </a:r>
            <a:r>
              <a:rPr kumimoji="0" lang="en-US" altLang="zh-CN" i="1">
                <a:solidFill>
                  <a:srgbClr val="0000FF"/>
                </a:solidFill>
              </a:rPr>
              <a:t>semester </a:t>
            </a:r>
            <a:r>
              <a:rPr kumimoji="0" lang="en-US" altLang="zh-CN" b="1">
                <a:solidFill>
                  <a:srgbClr val="0000FF"/>
                </a:solidFill>
              </a:rPr>
              <a:t>in </a:t>
            </a:r>
            <a:r>
              <a:rPr kumimoji="0" lang="en-US" altLang="zh-CN">
                <a:solidFill>
                  <a:srgbClr val="0000FF"/>
                </a:solidFill>
              </a:rPr>
              <a:t>('Fall', 'Winter', 'Spring', 'Summer'))</a:t>
            </a:r>
            <a:br>
              <a:rPr kumimoji="0" lang="en-US" altLang="zh-CN">
                <a:solidFill>
                  <a:srgbClr val="0000FF"/>
                </a:solidFill>
              </a:rPr>
            </a:br>
            <a:r>
              <a:rPr kumimoji="0" lang="en-US" altLang="zh-CN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E0B68AF2-F32F-43B0-8DFE-18A93DF40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8326E45B-56E6-43B6-A53F-E2A07AD13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Referential Integrity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F4E4223-1E50-4006-9CB8-03003792F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Ensures that a value that appears in one relation for a given set of attributes also appears for a certain set of attributes in another relation.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Example:  If “Biology” is a department name appearing in one of the tuples in the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 relation, then there exists a tuple in the </a:t>
            </a:r>
            <a:r>
              <a:rPr lang="en-US" altLang="zh-CN" i="1">
                <a:ea typeface="宋体" panose="02010600030101010101" pitchFamily="2" charset="-122"/>
              </a:rPr>
              <a:t>department</a:t>
            </a:r>
            <a:r>
              <a:rPr lang="en-US" altLang="zh-CN">
                <a:ea typeface="宋体" panose="02010600030101010101" pitchFamily="2" charset="-122"/>
              </a:rPr>
              <a:t> relation for “Biology”.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Let A be a set of attributes.  Let R and S be two relations that contain attributes A and where A is the primary key of S. A is said to be a  </a:t>
            </a: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foreign key</a:t>
            </a:r>
            <a:r>
              <a:rPr lang="en-US" altLang="zh-CN" sz="2400">
                <a:ea typeface="宋体" panose="02010600030101010101" pitchFamily="2" charset="-122"/>
              </a:rPr>
              <a:t> of R if for any values of A appearing in R these values also appear in S.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995FF887-703C-41CF-B1B3-1C1A5210B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Joined Relations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E7FA353-8C63-49F1-AFD8-F92C46686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Join operations</a:t>
            </a:r>
            <a:r>
              <a:rPr lang="en-US" altLang="zh-CN" sz="2400">
                <a:ea typeface="宋体" panose="02010600030101010101" pitchFamily="2" charset="-122"/>
              </a:rPr>
              <a:t> take two relations and return as a result another relation.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join operations are typically used as subquery expressions in the </a:t>
            </a:r>
            <a:r>
              <a:rPr lang="en-US" altLang="zh-CN" sz="2400" b="1">
                <a:ea typeface="宋体" panose="02010600030101010101" pitchFamily="2" charset="-122"/>
              </a:rPr>
              <a:t>from </a:t>
            </a:r>
            <a:r>
              <a:rPr lang="en-US" altLang="zh-CN" sz="2400">
                <a:ea typeface="宋体" panose="02010600030101010101" pitchFamily="2" charset="-122"/>
              </a:rPr>
              <a:t>clause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56"/>
    </mc:Choice>
    <mc:Fallback xmlns="">
      <p:transition spd="slow" advTm="3185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DA256FCE-F328-4766-B6A1-FD398A8A3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Cascading Actions in Referential Integrity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A78DFCA-3DBB-4BA9-BA4D-1CC35C53F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173288" algn="l"/>
              </a:tabLst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create table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 (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   course_id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(5)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primary key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title     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(20),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  dept_name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(20)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references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tabLst>
                <a:tab pos="2173288" algn="l"/>
              </a:tabLst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create table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(20),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foreign key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references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on delete cascade</a:t>
            </a:r>
            <a:b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               on update cascade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. . . 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>
              <a:tabLst>
                <a:tab pos="217328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alternative actions to cascade: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set null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set default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2173288" algn="l"/>
              </a:tabLst>
            </a:pPr>
            <a:endParaRPr lang="en-US" altLang="zh-CN" sz="2000" i="1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2173288" algn="l"/>
              </a:tabLst>
            </a:pPr>
            <a:endParaRPr lang="en-US" altLang="zh-CN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3E2AE914-027A-4625-AA20-B4FC91445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/>
              <a:t>Integrity Constraint Violation During Transactions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CC98862-2A7B-486E-8E91-CB0C29F511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E.g.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create table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person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(10),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name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(40),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mother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(10),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father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(10),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primary key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ID,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foreign key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father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references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person,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foreign key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mother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references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person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How to insert a tuple without causing constraint violation ?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insert father and mother of a person before inserting person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OR, set father and mother to null initially, update after inserting all persons (not possible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father and mother attributes declared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to be </a:t>
            </a:r>
            <a:r>
              <a:rPr lang="en-US" altLang="zh-CN" sz="2000" b="1">
                <a:ea typeface="宋体" panose="02010600030101010101" pitchFamily="2" charset="-122"/>
              </a:rPr>
              <a:t>not null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OR defer constraint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checking (next slide)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63BA1FFC-6A8E-47D6-A6BE-63267D0AE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Complex Check Clauses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2DF3B1D-4C71-4154-A74E-E71FC5E73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sz="1900" b="1" dirty="0">
                <a:ea typeface="宋体" panose="02010600030101010101" pitchFamily="2" charset="-122"/>
              </a:rPr>
              <a:t>check </a:t>
            </a:r>
            <a:r>
              <a:rPr lang="en-US" altLang="zh-CN" sz="1900" dirty="0">
                <a:ea typeface="宋体" panose="02010600030101010101" pitchFamily="2" charset="-122"/>
              </a:rPr>
              <a:t>(</a:t>
            </a:r>
            <a:r>
              <a:rPr lang="en-US" altLang="zh-CN" sz="1900" i="1" dirty="0" err="1">
                <a:ea typeface="宋体" panose="02010600030101010101" pitchFamily="2" charset="-122"/>
              </a:rPr>
              <a:t>time_slot_id</a:t>
            </a:r>
            <a:r>
              <a:rPr lang="en-US" altLang="zh-CN" sz="1900" i="1" dirty="0">
                <a:ea typeface="宋体" panose="02010600030101010101" pitchFamily="2" charset="-122"/>
              </a:rPr>
              <a:t> </a:t>
            </a:r>
            <a:r>
              <a:rPr lang="en-US" altLang="zh-CN" sz="1900" b="1" dirty="0">
                <a:ea typeface="宋体" panose="02010600030101010101" pitchFamily="2" charset="-122"/>
              </a:rPr>
              <a:t>in </a:t>
            </a:r>
            <a:r>
              <a:rPr lang="en-US" altLang="zh-CN" sz="1900" dirty="0">
                <a:ea typeface="宋体" panose="02010600030101010101" pitchFamily="2" charset="-122"/>
              </a:rPr>
              <a:t>(</a:t>
            </a:r>
            <a:r>
              <a:rPr lang="en-US" altLang="zh-CN" sz="1900" b="1" dirty="0">
                <a:ea typeface="宋体" panose="02010600030101010101" pitchFamily="2" charset="-122"/>
              </a:rPr>
              <a:t>select </a:t>
            </a:r>
            <a:r>
              <a:rPr lang="en-US" altLang="zh-CN" sz="1900" i="1" dirty="0" err="1">
                <a:ea typeface="宋体" panose="02010600030101010101" pitchFamily="2" charset="-122"/>
              </a:rPr>
              <a:t>time_slot_id</a:t>
            </a:r>
            <a:r>
              <a:rPr lang="en-US" altLang="zh-CN" sz="1900" i="1" dirty="0">
                <a:ea typeface="宋体" panose="02010600030101010101" pitchFamily="2" charset="-122"/>
              </a:rPr>
              <a:t> </a:t>
            </a:r>
            <a:r>
              <a:rPr lang="en-US" altLang="zh-CN" sz="1900" b="1" dirty="0">
                <a:ea typeface="宋体" panose="02010600030101010101" pitchFamily="2" charset="-122"/>
              </a:rPr>
              <a:t>from </a:t>
            </a:r>
            <a:r>
              <a:rPr lang="en-US" altLang="zh-CN" sz="1900" i="1" dirty="0" err="1">
                <a:ea typeface="宋体" panose="02010600030101010101" pitchFamily="2" charset="-122"/>
              </a:rPr>
              <a:t>time_slot</a:t>
            </a:r>
            <a:r>
              <a:rPr lang="en-US" altLang="zh-CN" sz="1900" dirty="0">
                <a:ea typeface="宋体" panose="02010600030101010101" pitchFamily="2" charset="-122"/>
              </a:rPr>
              <a:t>))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1900" dirty="0">
                <a:ea typeface="宋体" panose="02010600030101010101" pitchFamily="2" charset="-122"/>
              </a:rPr>
              <a:t>why not use a foreign key here?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1900" dirty="0">
                <a:ea typeface="宋体" panose="02010600030101010101" pitchFamily="2" charset="-122"/>
              </a:rPr>
              <a:t>Because </a:t>
            </a:r>
            <a:r>
              <a:rPr lang="en-US" altLang="zh-CN" sz="1900" i="1" dirty="0" err="1">
                <a:ea typeface="宋体" panose="02010600030101010101" pitchFamily="2" charset="-122"/>
              </a:rPr>
              <a:t>time_slot_id</a:t>
            </a:r>
            <a:r>
              <a:rPr lang="en-US" altLang="zh-CN" sz="1900" i="1" dirty="0"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ea typeface="宋体" panose="02010600030101010101" pitchFamily="2" charset="-122"/>
              </a:rPr>
              <a:t>is not a primary key of </a:t>
            </a:r>
            <a:r>
              <a:rPr lang="en-US" altLang="zh-CN" sz="1900" i="1" dirty="0">
                <a:ea typeface="宋体" panose="02010600030101010101" pitchFamily="2" charset="-122"/>
              </a:rPr>
              <a:t>timeslot</a:t>
            </a:r>
            <a:endParaRPr lang="en-US" altLang="zh-CN" sz="2200" i="1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900" dirty="0">
                <a:ea typeface="宋体" panose="02010600030101010101" pitchFamily="2" charset="-122"/>
              </a:rPr>
              <a:t>Every section has at least one instructor teaching the section.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1900" dirty="0">
                <a:ea typeface="宋体" panose="02010600030101010101" pitchFamily="2" charset="-122"/>
              </a:rPr>
              <a:t>how to write this?-subquery is needed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1900" dirty="0">
                <a:solidFill>
                  <a:schemeClr val="tx2"/>
                </a:solidFill>
                <a:ea typeface="宋体" panose="02010600030101010101" pitchFamily="2" charset="-122"/>
              </a:rPr>
              <a:t>Unfortunately:  subquery in check clause not supported by pretty much any database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300" dirty="0">
                <a:ea typeface="宋体" panose="02010600030101010101" pitchFamily="2" charset="-122"/>
              </a:rPr>
              <a:t>Alternative: triggers (later)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900" b="1" dirty="0">
                <a:ea typeface="宋体" panose="02010600030101010101" pitchFamily="2" charset="-122"/>
              </a:rPr>
              <a:t>create assertion </a:t>
            </a:r>
            <a:r>
              <a:rPr lang="en-US" altLang="zh-CN" sz="1900" dirty="0">
                <a:ea typeface="宋体" panose="02010600030101010101" pitchFamily="2" charset="-122"/>
              </a:rPr>
              <a:t>&lt;assertion-name&gt; </a:t>
            </a:r>
            <a:r>
              <a:rPr lang="en-US" altLang="zh-CN" sz="1900" b="1" dirty="0">
                <a:ea typeface="宋体" panose="02010600030101010101" pitchFamily="2" charset="-122"/>
              </a:rPr>
              <a:t>check </a:t>
            </a:r>
            <a:r>
              <a:rPr lang="en-US" altLang="zh-CN" sz="1900" dirty="0">
                <a:ea typeface="宋体" panose="02010600030101010101" pitchFamily="2" charset="-122"/>
              </a:rPr>
              <a:t>&lt;predicate&gt;</a:t>
            </a:r>
          </a:p>
          <a:p>
            <a:pPr eaLnBrk="1" hangingPunct="1"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create assertion </a:t>
            </a:r>
            <a:r>
              <a:rPr lang="en-US" altLang="zh-CN" sz="1900" i="1" dirty="0" err="1">
                <a:solidFill>
                  <a:srgbClr val="0000CC"/>
                </a:solidFill>
                <a:ea typeface="宋体" panose="02010600030101010101" pitchFamily="2" charset="-122"/>
              </a:rPr>
              <a:t>credits_earned_constraint</a:t>
            </a:r>
            <a:r>
              <a:rPr lang="en-US" altLang="zh-CN" sz="1900" i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check</a:t>
            </a:r>
            <a:b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   (not exists (select </a:t>
            </a:r>
            <a:r>
              <a:rPr lang="en-US" altLang="zh-CN" sz="1900" i="1" dirty="0">
                <a:solidFill>
                  <a:srgbClr val="0000CC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 from </a:t>
            </a:r>
            <a:r>
              <a:rPr lang="en-US" altLang="zh-CN" sz="1900" i="1" dirty="0">
                <a:solidFill>
                  <a:srgbClr val="0000CC"/>
                </a:solidFill>
                <a:ea typeface="宋体" panose="02010600030101010101" pitchFamily="2" charset="-122"/>
              </a:rPr>
              <a:t>student</a:t>
            </a: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   	          where </a:t>
            </a:r>
            <a:r>
              <a:rPr lang="en-US" altLang="zh-CN" sz="1900" i="1" dirty="0" err="1">
                <a:solidFill>
                  <a:srgbClr val="0000CC"/>
                </a:solidFill>
                <a:ea typeface="宋体" panose="02010600030101010101" pitchFamily="2" charset="-122"/>
              </a:rPr>
              <a:t>tot_cred</a:t>
            </a: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 &lt;&gt; (select sum(</a:t>
            </a:r>
            <a:r>
              <a:rPr lang="en-US" altLang="zh-CN" sz="1900" i="1" dirty="0">
                <a:solidFill>
                  <a:srgbClr val="0000CC"/>
                </a:solidFill>
                <a:ea typeface="宋体" panose="02010600030101010101" pitchFamily="2" charset="-122"/>
              </a:rPr>
              <a:t>credits</a:t>
            </a: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			        	from </a:t>
            </a:r>
            <a:r>
              <a:rPr lang="en-US" altLang="zh-CN" sz="1900" i="1" dirty="0">
                <a:solidFill>
                  <a:srgbClr val="0000CC"/>
                </a:solidFill>
                <a:ea typeface="宋体" panose="02010600030101010101" pitchFamily="2" charset="-122"/>
              </a:rPr>
              <a:t>takes</a:t>
            </a: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 natural join </a:t>
            </a:r>
            <a:r>
              <a:rPr lang="en-US" altLang="zh-CN" sz="1900" i="1" dirty="0">
                <a:solidFill>
                  <a:srgbClr val="0000CC"/>
                </a:solidFill>
                <a:ea typeface="宋体" panose="02010600030101010101" pitchFamily="2" charset="-122"/>
              </a:rPr>
              <a:t>course</a:t>
            </a:r>
            <a:b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				where </a:t>
            </a:r>
            <a:r>
              <a:rPr lang="en-US" altLang="zh-CN" sz="1900" i="1" dirty="0">
                <a:solidFill>
                  <a:srgbClr val="0000CC"/>
                </a:solidFill>
                <a:ea typeface="宋体" panose="02010600030101010101" pitchFamily="2" charset="-122"/>
              </a:rPr>
              <a:t>student.ID</a:t>
            </a: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1900" i="1" dirty="0">
                <a:solidFill>
                  <a:srgbClr val="0000CC"/>
                </a:solidFill>
                <a:ea typeface="宋体" panose="02010600030101010101" pitchFamily="2" charset="-122"/>
              </a:rPr>
              <a:t>takes.ID</a:t>
            </a:r>
            <a:b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				and </a:t>
            </a:r>
            <a:r>
              <a:rPr lang="en-US" altLang="zh-CN" sz="1900" i="1" dirty="0">
                <a:solidFill>
                  <a:srgbClr val="0000CC"/>
                </a:solidFill>
                <a:ea typeface="宋体" panose="02010600030101010101" pitchFamily="2" charset="-122"/>
              </a:rPr>
              <a:t>grade</a:t>
            </a: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 is not null and </a:t>
            </a:r>
            <a:r>
              <a:rPr lang="en-US" altLang="zh-CN" sz="1900" i="1" dirty="0">
                <a:solidFill>
                  <a:srgbClr val="0000CC"/>
                </a:solidFill>
                <a:ea typeface="宋体" panose="02010600030101010101" pitchFamily="2" charset="-122"/>
              </a:rPr>
              <a:t>grade</a:t>
            </a:r>
            <a:r>
              <a:rPr lang="en-US" altLang="zh-CN" sz="1900" b="1" dirty="0">
                <a:solidFill>
                  <a:srgbClr val="0000CC"/>
                </a:solidFill>
                <a:ea typeface="宋体" panose="02010600030101010101" pitchFamily="2" charset="-122"/>
              </a:rPr>
              <a:t>&lt;&gt; ‘F’)</a:t>
            </a:r>
            <a:endParaRPr lang="en-US" altLang="zh-CN" sz="26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E950CF1C-8A12-470D-A4B4-112F7FC49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Built-in Data Types in SQL 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DC38488-EB96-4B14-97AF-A0BA9F774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date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000">
                <a:ea typeface="宋体" panose="02010600030101010101" pitchFamily="2" charset="-122"/>
              </a:rPr>
              <a:t>  Dates, containing a (4 digit) year, month and date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 </a:t>
            </a:r>
            <a:r>
              <a:rPr lang="en-US" altLang="zh-CN" sz="2000" b="1">
                <a:ea typeface="宋体" panose="02010600030101010101" pitchFamily="2" charset="-122"/>
              </a:rPr>
              <a:t>date</a:t>
            </a:r>
            <a:r>
              <a:rPr lang="en-US" altLang="zh-CN" sz="2000">
                <a:ea typeface="宋体" panose="02010600030101010101" pitchFamily="2" charset="-122"/>
              </a:rPr>
              <a:t> '2005-7-27'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time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 Time of day, in hours, minutes and seconds.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</a:t>
            </a:r>
            <a:r>
              <a:rPr lang="en-US" altLang="zh-CN" sz="2000" b="1">
                <a:ea typeface="宋体" panose="02010600030101010101" pitchFamily="2" charset="-122"/>
              </a:rPr>
              <a:t> time</a:t>
            </a:r>
            <a:r>
              <a:rPr lang="en-US" altLang="zh-CN" sz="2000">
                <a:ea typeface="宋体" panose="02010600030101010101" pitchFamily="2" charset="-122"/>
              </a:rPr>
              <a:t> '09:00:30'        </a:t>
            </a:r>
            <a:r>
              <a:rPr lang="en-US" altLang="zh-CN" sz="2000" b="1">
                <a:ea typeface="宋体" panose="02010600030101010101" pitchFamily="2" charset="-122"/>
              </a:rPr>
              <a:t> time</a:t>
            </a:r>
            <a:r>
              <a:rPr lang="en-US" altLang="zh-CN" sz="2000">
                <a:ea typeface="宋体" panose="02010600030101010101" pitchFamily="2" charset="-122"/>
              </a:rPr>
              <a:t> '09:00:30.75'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timestamp</a:t>
            </a:r>
            <a:r>
              <a:rPr lang="en-US" altLang="zh-CN" sz="2000">
                <a:ea typeface="宋体" panose="02010600030101010101" pitchFamily="2" charset="-122"/>
              </a:rPr>
              <a:t>: date plus time of day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 </a:t>
            </a:r>
            <a:r>
              <a:rPr lang="en-US" altLang="zh-CN" sz="2000" b="1">
                <a:ea typeface="宋体" panose="02010600030101010101" pitchFamily="2" charset="-122"/>
              </a:rPr>
              <a:t>timestamp</a:t>
            </a:r>
            <a:r>
              <a:rPr lang="en-US" altLang="zh-CN" sz="2000">
                <a:ea typeface="宋体" panose="02010600030101010101" pitchFamily="2" charset="-122"/>
              </a:rPr>
              <a:t>  '2005-7-27 09:00:30.75'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interval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000">
                <a:ea typeface="宋体" panose="02010600030101010101" pitchFamily="2" charset="-122"/>
              </a:rPr>
              <a:t>  period of time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  interval  '1' day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Subtracting a date/time/timestamp value from another gives an interval value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Interval values can be added to date/time/timestamp values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094"/>
    </mc:Choice>
    <mc:Fallback xmlns="">
      <p:transition spd="slow" advTm="108094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3328E597-353D-4124-B8AF-29DE24B79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4C5C0B4-0081-4EC6-9D3A-D792746A6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create table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student	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ID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(5),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name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(20)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not null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(20),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tot_cred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numeric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(3,0)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default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0,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primary key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))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create index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studentID_index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on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student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Indices are data structures used to speed up access to records with specified values for index attributes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e.g.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* </a:t>
            </a:r>
            <a:b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      from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student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ID =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'12345'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can be executed by using the index to find the required record, without looking at all records of </a:t>
            </a:r>
            <a:r>
              <a:rPr lang="en-US" altLang="zh-CN" sz="2000" i="1">
                <a:ea typeface="宋体" panose="02010600030101010101" pitchFamily="2" charset="-122"/>
              </a:rPr>
              <a:t>student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More on indices in Chapter 11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AC46259F-8D5B-451D-B30E-898E71738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User-Defined Types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35E09E0-C729-4B57-9235-8BCCBDA47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146175" algn="l"/>
                <a:tab pos="1890713" algn="l"/>
              </a:tabLst>
            </a:pP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create type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construct in SQL creates user-defined type</a:t>
            </a:r>
          </a:p>
          <a:p>
            <a:pPr eaLnBrk="1" hangingPunct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	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create type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Dollars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 as numeric (12,2) final </a:t>
            </a:r>
            <a:b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tabLst>
                <a:tab pos="1146175" algn="l"/>
                <a:tab pos="1890713" algn="l"/>
              </a:tabLst>
            </a:pP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create table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b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dept_name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varchar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(20),</a:t>
            </a:r>
            <a:b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building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varchar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(15),</a:t>
            </a:r>
            <a:b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budget Dollars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3B14BE59-0FD0-4E1C-9A8F-6D97CC335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Domains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2E5C345-D102-4777-9F72-B54DB9685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create domain</a:t>
            </a:r>
            <a:r>
              <a:rPr lang="en-US" altLang="zh-CN" sz="2400">
                <a:ea typeface="宋体" panose="02010600030101010101" pitchFamily="2" charset="-122"/>
              </a:rPr>
              <a:t> construct in SQL-92 creates user-defined domain types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create domain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person_name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(20)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not null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Types and domains are similar.  Domains can have constraints, such as </a:t>
            </a:r>
            <a:r>
              <a:rPr lang="en-US" altLang="zh-CN" sz="2400" b="1">
                <a:ea typeface="宋体" panose="02010600030101010101" pitchFamily="2" charset="-122"/>
              </a:rPr>
              <a:t>not null</a:t>
            </a:r>
            <a:r>
              <a:rPr lang="en-US" altLang="zh-CN" sz="2400">
                <a:ea typeface="宋体" panose="02010600030101010101" pitchFamily="2" charset="-122"/>
              </a:rPr>
              <a:t>, specified on them.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create domain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degree_level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(10)</a:t>
            </a:r>
            <a:b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constraint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degree_level_test</a:t>
            </a:r>
            <a:b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check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value in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('Bachelors', 'Masters', 'Doctorate'));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2F17CF45-5A30-49E9-8C28-15DC8DAF2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Large-Object Types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0E53C58-00A9-4D04-869D-F7638C20C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Large objects (photos, videos, CAD files, etc.) are stored as a </a:t>
            </a:r>
            <a:r>
              <a:rPr lang="en-US" altLang="zh-CN" sz="2400" i="1">
                <a:ea typeface="宋体" panose="02010600030101010101" pitchFamily="2" charset="-122"/>
              </a:rPr>
              <a:t>large object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lvl="1" eaLnBrk="1" hangingPunct="1"/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blob</a:t>
            </a:r>
            <a:r>
              <a:rPr lang="en-US" altLang="zh-CN">
                <a:ea typeface="宋体" panose="02010600030101010101" pitchFamily="2" charset="-122"/>
              </a:rPr>
              <a:t>: binary large object -- object is a large collection of uninterpreted binary data (whose interpretation is left to an application outside of the database system)</a:t>
            </a:r>
          </a:p>
          <a:p>
            <a:pPr lvl="1" eaLnBrk="1" hangingPunct="1"/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clob</a:t>
            </a:r>
            <a:r>
              <a:rPr lang="en-US" altLang="zh-CN">
                <a:ea typeface="宋体" panose="02010600030101010101" pitchFamily="2" charset="-122"/>
              </a:rPr>
              <a:t>: character large object -- object is a large collection of character data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46"/>
    </mc:Choice>
    <mc:Fallback xmlns="">
      <p:transition spd="slow" advTm="3034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339ACAE2-02C4-4085-9F7C-ABDBDE02D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Authorization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97F2CE6-2C2E-46D1-B53D-B7B95A546D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Forms of authorization on parts of  the database: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Read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- allows reading, but not modification of data.</a:t>
            </a:r>
          </a:p>
          <a:p>
            <a:pPr eaLnBrk="1" hangingPunct="1"/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Insert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- allows insertion of new data, but not modification of existing data.</a:t>
            </a:r>
          </a:p>
          <a:p>
            <a:pPr eaLnBrk="1" hangingPunct="1"/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Update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- allows modification, but not deletion of data.</a:t>
            </a:r>
          </a:p>
          <a:p>
            <a:pPr eaLnBrk="1" hangingPunct="1"/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- allows deletion of data.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Forms of authorization to modify the database schema</a:t>
            </a:r>
          </a:p>
          <a:p>
            <a:pPr eaLnBrk="1" hangingPunct="1"/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Index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- allows creation and deletion of indices.</a:t>
            </a:r>
          </a:p>
          <a:p>
            <a:pPr eaLnBrk="1" hangingPunct="1"/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Resources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- allows creation of new relations.</a:t>
            </a:r>
          </a:p>
          <a:p>
            <a:pPr eaLnBrk="1" hangingPunct="1"/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Alteration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- allows addition or deletion of attributes in a relation.</a:t>
            </a:r>
          </a:p>
          <a:p>
            <a:pPr eaLnBrk="1" hangingPunct="1"/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Drop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- allows deletion of relations.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50"/>
    </mc:Choice>
    <mc:Fallback xmlns="">
      <p:transition spd="slow" advTm="6505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A8BB7F8B-2107-4F66-BA73-2B09FE729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Authorization Specification in SQL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F02B053-3D99-412E-B878-D9EFBA8B8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grant</a:t>
            </a:r>
            <a:r>
              <a:rPr lang="en-US" altLang="zh-CN" sz="2000">
                <a:ea typeface="宋体" panose="02010600030101010101" pitchFamily="2" charset="-122"/>
              </a:rPr>
              <a:t> statement is used to confer authorization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grant</a:t>
            </a:r>
            <a:r>
              <a:rPr lang="en-US" altLang="zh-CN" sz="2000">
                <a:ea typeface="宋体" panose="02010600030101010101" pitchFamily="2" charset="-122"/>
              </a:rPr>
              <a:t> &lt;privilege list&gt;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on </a:t>
            </a:r>
            <a:r>
              <a:rPr lang="en-US" altLang="zh-CN" sz="2000">
                <a:ea typeface="宋体" panose="02010600030101010101" pitchFamily="2" charset="-122"/>
              </a:rPr>
              <a:t>&lt;relation name or view name&gt; </a:t>
            </a:r>
            <a:r>
              <a:rPr lang="en-US" altLang="zh-CN" sz="2000" b="1">
                <a:ea typeface="宋体" panose="02010600030101010101" pitchFamily="2" charset="-122"/>
              </a:rPr>
              <a:t>to</a:t>
            </a:r>
            <a:r>
              <a:rPr lang="en-US" altLang="zh-CN" sz="2000">
                <a:ea typeface="宋体" panose="02010600030101010101" pitchFamily="2" charset="-122"/>
              </a:rPr>
              <a:t> &lt;user list&gt;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&lt;user list&gt; is: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a user-id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>
                <a:ea typeface="宋体" panose="02010600030101010101" pitchFamily="2" charset="-122"/>
              </a:rPr>
              <a:t>public</a:t>
            </a:r>
            <a:r>
              <a:rPr lang="en-US" altLang="zh-CN" sz="2000">
                <a:ea typeface="宋体" panose="02010600030101010101" pitchFamily="2" charset="-122"/>
              </a:rPr>
              <a:t>, which allows all valid users the privilege granted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A role (more on this later)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Granting a privilege on a view does not imply granting any privileges on the underlying relations.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grantor of the privilege must already hold the privilege on the specified item (or be the database administrator).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CD55D719-057B-4307-A522-2891D2CD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19F324D-6A97-4C93-958C-226298161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31888"/>
            <a:ext cx="8610600" cy="461962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Relation </a:t>
            </a:r>
            <a:r>
              <a:rPr lang="en-US" altLang="zh-CN" sz="2000" i="1">
                <a:ea typeface="宋体" panose="02010600030101010101" pitchFamily="2" charset="-122"/>
              </a:rPr>
              <a:t>course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B7C0FEC2-F030-4239-B0E2-FBA065A9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38463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/>
              <a:t>Relation </a:t>
            </a:r>
            <a:r>
              <a:rPr lang="en-US" altLang="zh-CN" sz="2000" i="1"/>
              <a:t>prereq</a:t>
            </a:r>
            <a:endParaRPr lang="en-US" altLang="zh-CN" sz="180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CA485047-3CAE-4AD6-B9DA-4ED20D09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99038"/>
            <a:ext cx="82915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zh-CN" sz="2000"/>
              <a:t>   Observe that </a:t>
            </a:r>
          </a:p>
          <a:p>
            <a:pPr>
              <a:buSzTx/>
              <a:buFont typeface="Monotype Sorts" pitchFamily="2" charset="2"/>
              <a:buNone/>
            </a:pPr>
            <a:r>
              <a:rPr lang="en-US" altLang="zh-CN" sz="2000"/>
              <a:t>         </a:t>
            </a:r>
            <a:r>
              <a:rPr lang="en-US" altLang="zh-CN" sz="1800"/>
              <a:t> </a:t>
            </a:r>
            <a:r>
              <a:rPr lang="en-US" altLang="zh-CN" sz="2000"/>
              <a:t>prereq information</a:t>
            </a:r>
            <a:r>
              <a:rPr lang="en-US" altLang="zh-CN" sz="1800"/>
              <a:t> </a:t>
            </a:r>
            <a:r>
              <a:rPr lang="en-US" altLang="zh-CN" sz="2000"/>
              <a:t>is missing for CS-315 and</a:t>
            </a:r>
            <a:r>
              <a:rPr lang="en-US" altLang="zh-CN" sz="1800"/>
              <a:t> </a:t>
            </a:r>
            <a:endParaRPr lang="en-US" altLang="zh-CN" sz="2000"/>
          </a:p>
          <a:p>
            <a:pPr>
              <a:buSzTx/>
              <a:buFont typeface="Monotype Sorts" pitchFamily="2" charset="2"/>
              <a:buNone/>
            </a:pPr>
            <a:r>
              <a:rPr lang="en-US" altLang="zh-CN" sz="2000"/>
              <a:t>          course</a:t>
            </a:r>
            <a:r>
              <a:rPr lang="en-US" altLang="zh-CN" sz="1800"/>
              <a:t> </a:t>
            </a:r>
            <a:r>
              <a:rPr lang="en-US" altLang="zh-CN" sz="2000"/>
              <a:t>information</a:t>
            </a:r>
            <a:r>
              <a:rPr lang="en-US" altLang="zh-CN" sz="1800"/>
              <a:t> </a:t>
            </a:r>
            <a:r>
              <a:rPr lang="en-US" altLang="zh-CN" sz="2000"/>
              <a:t>is missing  for  CS-347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19F42B1D-81C7-4C06-9A03-6F45CD97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635125"/>
            <a:ext cx="43291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>
            <a:extLst>
              <a:ext uri="{FF2B5EF4-FFF2-40B4-BE49-F238E27FC236}">
                <a16:creationId xmlns:a16="http://schemas.microsoft.com/office/drawing/2014/main" id="{A9DE0C8B-FDE0-493B-95D2-5721B457C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508375"/>
            <a:ext cx="259873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5A1C9B25-F801-4E66-B0AD-309075F65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Figure 4.03</a:t>
            </a:r>
          </a:p>
        </p:txBody>
      </p:sp>
      <p:pic>
        <p:nvPicPr>
          <p:cNvPr id="76803" name="Picture 5">
            <a:extLst>
              <a:ext uri="{FF2B5EF4-FFF2-40B4-BE49-F238E27FC236}">
                <a16:creationId xmlns:a16="http://schemas.microsoft.com/office/drawing/2014/main" id="{8EC095E6-163F-469C-8D73-D6180990C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984250"/>
            <a:ext cx="51562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699C74DA-D6F5-4106-B8E9-3047FF9BD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Privileges in SQL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8707120-9F6E-4EF7-A6D1-C879B102B6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  <a:r>
              <a:rPr lang="en-US" altLang="zh-CN" sz="2400">
                <a:ea typeface="宋体" panose="02010600030101010101" pitchFamily="2" charset="-122"/>
              </a:rPr>
              <a:t> allows read access to relation,or the ability to query using the view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Example: grant users </a:t>
            </a:r>
            <a:r>
              <a:rPr lang="en-US" altLang="zh-CN" i="1">
                <a:ea typeface="宋体" panose="02010600030101010101" pitchFamily="2" charset="-122"/>
              </a:rPr>
              <a:t>U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U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i="1">
                <a:ea typeface="宋体" panose="02010600030101010101" pitchFamily="2" charset="-122"/>
              </a:rPr>
              <a:t>U</a:t>
            </a:r>
            <a:r>
              <a:rPr lang="en-US" altLang="zh-CN" baseline="-25000"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authorization on the </a:t>
            </a:r>
            <a:r>
              <a:rPr lang="en-US" altLang="zh-CN" i="1">
                <a:ea typeface="宋体" panose="02010600030101010101" pitchFamily="2" charset="-122"/>
              </a:rPr>
              <a:t>instructor </a:t>
            </a:r>
            <a:r>
              <a:rPr lang="en-US" altLang="zh-CN">
                <a:ea typeface="宋体" panose="02010600030101010101" pitchFamily="2" charset="-122"/>
              </a:rPr>
              <a:t>relation: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	</a:t>
            </a:r>
            <a:r>
              <a:rPr lang="en-US" altLang="zh-CN" sz="2400" b="1">
                <a:ea typeface="宋体" panose="02010600030101010101" pitchFamily="2" charset="-122"/>
              </a:rPr>
              <a:t>grant select on </a:t>
            </a:r>
            <a:r>
              <a:rPr lang="en-US" altLang="zh-CN" sz="2400" i="1">
                <a:ea typeface="宋体" panose="02010600030101010101" pitchFamily="2" charset="-122"/>
              </a:rPr>
              <a:t>instructor </a:t>
            </a:r>
            <a:r>
              <a:rPr lang="en-US" altLang="zh-CN" sz="2400" b="1">
                <a:ea typeface="宋体" panose="02010600030101010101" pitchFamily="2" charset="-122"/>
              </a:rPr>
              <a:t>to </a:t>
            </a:r>
            <a:r>
              <a:rPr lang="en-US" altLang="zh-CN" sz="2400" i="1">
                <a:ea typeface="宋体" panose="02010600030101010101" pitchFamily="2" charset="-122"/>
              </a:rPr>
              <a:t>U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i="1">
                <a:ea typeface="宋体" panose="02010600030101010101" pitchFamily="2" charset="-122"/>
              </a:rPr>
              <a:t>, U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i="1">
                <a:ea typeface="宋体" panose="02010600030101010101" pitchFamily="2" charset="-122"/>
              </a:rPr>
              <a:t>, U</a:t>
            </a:r>
            <a:r>
              <a:rPr lang="en-US" altLang="zh-CN" sz="2400" baseline="-25000">
                <a:ea typeface="宋体" panose="02010600030101010101" pitchFamily="2" charset="-122"/>
              </a:rPr>
              <a:t>3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insert</a:t>
            </a:r>
            <a:r>
              <a:rPr lang="en-US" altLang="zh-CN" sz="2400">
                <a:ea typeface="宋体" panose="02010600030101010101" pitchFamily="2" charset="-122"/>
              </a:rPr>
              <a:t>: the ability to insert tuples</a:t>
            </a:r>
          </a:p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update</a:t>
            </a:r>
            <a:r>
              <a:rPr lang="en-US" altLang="zh-CN" sz="2400">
                <a:ea typeface="宋体" panose="02010600030101010101" pitchFamily="2" charset="-122"/>
              </a:rPr>
              <a:t>: the ability  to update using the SQL update statement</a:t>
            </a:r>
          </a:p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2400">
                <a:ea typeface="宋体" panose="02010600030101010101" pitchFamily="2" charset="-122"/>
              </a:rPr>
              <a:t>: the ability to delete tuples.</a:t>
            </a:r>
          </a:p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all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privileges</a:t>
            </a:r>
            <a:r>
              <a:rPr lang="en-US" altLang="zh-CN" sz="2400">
                <a:ea typeface="宋体" panose="02010600030101010101" pitchFamily="2" charset="-122"/>
              </a:rPr>
              <a:t>: used as a short form for all the allowable privileges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26"/>
    </mc:Choice>
    <mc:Fallback xmlns="">
      <p:transition spd="slow" advTm="4182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F38250DD-4FB7-4E01-9946-6EA8D63CC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Revoking Authorization in SQL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32784B8-ACE5-4E02-A742-F890B9937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revoke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statement is used to revoke authorization.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revoke </a:t>
            </a:r>
            <a:r>
              <a:rPr lang="en-US" altLang="zh-CN" sz="2000">
                <a:ea typeface="宋体" panose="02010600030101010101" pitchFamily="2" charset="-122"/>
              </a:rPr>
              <a:t>&lt;privilege list&gt;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on </a:t>
            </a:r>
            <a:r>
              <a:rPr lang="en-US" altLang="zh-CN" sz="2000">
                <a:ea typeface="宋体" panose="02010600030101010101" pitchFamily="2" charset="-122"/>
              </a:rPr>
              <a:t>&lt;relation name or view name&gt;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>
                <a:ea typeface="宋体" panose="02010600030101010101" pitchFamily="2" charset="-122"/>
              </a:rPr>
              <a:t>&lt;user list&gt;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Example: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revoke select on </a:t>
            </a:r>
            <a:r>
              <a:rPr lang="en-US" altLang="zh-CN" sz="2000" i="1">
                <a:ea typeface="宋体" panose="02010600030101010101" pitchFamily="2" charset="-122"/>
              </a:rPr>
              <a:t>branch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U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  <a:r>
              <a:rPr lang="en-US" altLang="zh-CN" sz="2000" i="1">
                <a:ea typeface="宋体" panose="02010600030101010101" pitchFamily="2" charset="-122"/>
              </a:rPr>
              <a:t>, U</a:t>
            </a:r>
            <a:r>
              <a:rPr lang="en-US" altLang="zh-CN" sz="2000" i="1" baseline="-25000">
                <a:ea typeface="宋体" panose="02010600030101010101" pitchFamily="2" charset="-122"/>
              </a:rPr>
              <a:t>2</a:t>
            </a:r>
            <a:r>
              <a:rPr lang="en-US" altLang="zh-CN" sz="2000" i="1">
                <a:ea typeface="宋体" panose="02010600030101010101" pitchFamily="2" charset="-122"/>
              </a:rPr>
              <a:t>, U</a:t>
            </a:r>
            <a:r>
              <a:rPr lang="en-US" altLang="zh-CN" sz="2000" i="1" baseline="-25000">
                <a:ea typeface="宋体" panose="02010600030101010101" pitchFamily="2" charset="-122"/>
              </a:rPr>
              <a:t>3</a:t>
            </a:r>
            <a:endParaRPr lang="en-US" altLang="zh-CN" i="1" baseline="-25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&lt;privilege-list&gt; may be </a:t>
            </a:r>
            <a:r>
              <a:rPr lang="en-US" altLang="zh-CN" sz="2000" b="1">
                <a:ea typeface="宋体" panose="02010600030101010101" pitchFamily="2" charset="-122"/>
              </a:rPr>
              <a:t>all </a:t>
            </a:r>
            <a:r>
              <a:rPr lang="en-US" altLang="zh-CN" sz="2000">
                <a:ea typeface="宋体" panose="02010600030101010101" pitchFamily="2" charset="-122"/>
              </a:rPr>
              <a:t>to revoke all privileges the revokee may hold.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If &lt;revokee-list&gt; includes </a:t>
            </a:r>
            <a:r>
              <a:rPr lang="en-US" altLang="zh-CN" sz="2000" b="1">
                <a:ea typeface="宋体" panose="02010600030101010101" pitchFamily="2" charset="-122"/>
              </a:rPr>
              <a:t>public, </a:t>
            </a:r>
            <a:r>
              <a:rPr lang="en-US" altLang="zh-CN" sz="2000">
                <a:ea typeface="宋体" panose="02010600030101010101" pitchFamily="2" charset="-122"/>
              </a:rPr>
              <a:t>all users lose the privilege except those granted it explicitly.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If the same privilege was granted twice to the same user by different grantees, the user may retain the privilege after the revocation.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All privileges that depend on the privilege being revoked are also revoked.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7C22B918-602B-4318-8AF5-32E8670BC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82947" name="Rectangle 5">
            <a:extLst>
              <a:ext uri="{FF2B5EF4-FFF2-40B4-BE49-F238E27FC236}">
                <a16:creationId xmlns:a16="http://schemas.microsoft.com/office/drawing/2014/main" id="{68A6956E-18FE-46C4-B4AC-367778445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/>
              <a:t>Specify the authorizations that every instructor is to be given, and to identify separately which database users are instructors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When a new instructor is hired, he must be identified as an instructor</a:t>
            </a:r>
            <a:endParaRPr lang="en-US" altLang="zh-CN" sz="2400" b="1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1435100" indent="0" eaLnBrk="1" hangingPunct="1"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create role</a:t>
            </a:r>
            <a:r>
              <a:rPr lang="en-US" altLang="zh-CN" sz="2000" dirty="0">
                <a:ea typeface="宋体" panose="02010600030101010101" pitchFamily="2" charset="-122"/>
              </a:rPr>
              <a:t> instructor;</a:t>
            </a:r>
          </a:p>
          <a:p>
            <a:pPr marL="1435100" indent="0" eaLnBrk="1" hangingPunct="1"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grant select on </a:t>
            </a:r>
            <a:r>
              <a:rPr lang="en-US" altLang="zh-CN" sz="2000" i="1" dirty="0">
                <a:ea typeface="宋体" panose="02010600030101010101" pitchFamily="2" charset="-122"/>
              </a:rPr>
              <a:t>takes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to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</a:p>
          <a:p>
            <a:pPr marL="1435100" indent="0" eaLnBrk="1" hangingPunct="1"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grant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to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Amit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Privileges can be granted to roles: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Roles can be granted to users, as well as to other roles</a:t>
            </a:r>
          </a:p>
          <a:p>
            <a:pPr marL="857250" lvl="1" indent="666750" eaLnBrk="1" hangingPunct="1"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  <a:cs typeface="+mn-cs"/>
              </a:rPr>
              <a:t>create role </a:t>
            </a:r>
            <a:r>
              <a:rPr lang="en-US" altLang="zh-CN" sz="2000" i="1" dirty="0" err="1">
                <a:ea typeface="宋体" panose="02010600030101010101" pitchFamily="2" charset="-122"/>
              </a:rPr>
              <a:t>teaching_assistant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marL="857250" lvl="1" indent="666750" eaLnBrk="1" hangingPunct="1"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  <a:cs typeface="+mn-cs"/>
              </a:rPr>
              <a:t>grant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ea typeface="宋体" panose="02010600030101010101" pitchFamily="2" charset="-122"/>
              </a:rPr>
              <a:t>teaching_assistant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  <a:cs typeface="+mn-cs"/>
              </a:rPr>
              <a:t>to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Instructor inherits all privileges of </a:t>
            </a:r>
            <a:r>
              <a:rPr lang="en-US" altLang="zh-CN" sz="2400" dirty="0" err="1">
                <a:ea typeface="宋体" panose="02010600030101010101" pitchFamily="2" charset="-122"/>
              </a:rPr>
              <a:t>teaching_assistant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21"/>
    </mc:Choice>
    <mc:Fallback xmlns="">
      <p:transition spd="slow" advTm="6172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C0D15CC6-A6A3-42AB-BCAC-A397C573A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Authorization on Views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CD9A790A-9B3E-4E48-ACE4-2CC73582D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create view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geo_instructor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as</a:t>
            </a:r>
            <a:b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*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'Geology');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grant select on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geo_instructor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to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geo_staff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000">
                <a:ea typeface="宋体" panose="02010600030101010101" pitchFamily="2" charset="-122"/>
              </a:rPr>
              <a:t>Suppose that a  </a:t>
            </a:r>
            <a:r>
              <a:rPr lang="en-US" altLang="zh-CN" sz="2000" i="1">
                <a:ea typeface="宋体" panose="02010600030101010101" pitchFamily="2" charset="-122"/>
              </a:rPr>
              <a:t>geo_staff</a:t>
            </a:r>
            <a:r>
              <a:rPr lang="en-US" altLang="zh-CN" sz="2000">
                <a:ea typeface="宋体" panose="02010600030101010101" pitchFamily="2" charset="-122"/>
              </a:rPr>
              <a:t> member issues</a:t>
            </a:r>
          </a:p>
          <a:p>
            <a:pPr marL="457200" lvl="1" indent="0" eaLnBrk="1" hangingPunct="1"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*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geo_instructor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000">
                <a:ea typeface="宋体" panose="02010600030101010101" pitchFamily="2" charset="-122"/>
              </a:rPr>
              <a:t>What if </a:t>
            </a:r>
          </a:p>
          <a:p>
            <a:pPr marL="457200" lvl="1" indent="0" eaLnBrk="1" hangingPunct="1">
              <a:spcBef>
                <a:spcPts val="12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geo_staff</a:t>
            </a:r>
            <a:r>
              <a:rPr lang="en-US" altLang="zh-CN" sz="2000">
                <a:ea typeface="宋体" panose="02010600030101010101" pitchFamily="2" charset="-122"/>
              </a:rPr>
              <a:t> does not have permissions on </a:t>
            </a:r>
            <a:r>
              <a:rPr lang="en-US" altLang="zh-CN" sz="2000" i="1">
                <a:ea typeface="宋体" panose="02010600030101010101" pitchFamily="2" charset="-122"/>
              </a:rPr>
              <a:t>instructor?</a:t>
            </a:r>
          </a:p>
          <a:p>
            <a:pPr marL="457200" lvl="1" indent="0" eaLnBrk="1" hangingPunct="1">
              <a:spcBef>
                <a:spcPts val="1200"/>
              </a:spcBef>
            </a:pPr>
            <a:r>
              <a:rPr lang="en-US" altLang="zh-CN" sz="2000">
                <a:ea typeface="宋体" panose="02010600030101010101" pitchFamily="2" charset="-122"/>
              </a:rPr>
              <a:t>creator of view did not have some permissions on </a:t>
            </a:r>
            <a:r>
              <a:rPr lang="en-US" altLang="zh-CN" sz="2000" i="1">
                <a:ea typeface="宋体" panose="02010600030101010101" pitchFamily="2" charset="-122"/>
              </a:rPr>
              <a:t>instructor?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EADFBCCF-5B07-4EDB-858C-429333DE5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Other Authorization Features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6786257-88C9-48A6-B69C-6CE783524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b="1" dirty="0">
                <a:ea typeface="宋体" panose="02010600030101010101" pitchFamily="2" charset="-122"/>
              </a:rPr>
              <a:t>references</a:t>
            </a:r>
            <a:r>
              <a:rPr lang="en-US" altLang="zh-CN" sz="2000" dirty="0">
                <a:ea typeface="宋体" panose="02010600030101010101" pitchFamily="2" charset="-122"/>
              </a:rPr>
              <a:t> privilege to create foreign key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>
                <a:ea typeface="宋体" panose="02010600030101010101" pitchFamily="2" charset="-122"/>
              </a:rPr>
              <a:t>grant reference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  <a:r>
              <a:rPr lang="en-US" altLang="zh-CN" sz="2000" b="1" dirty="0">
                <a:ea typeface="宋体" panose="02010600030101010101" pitchFamily="2" charset="-122"/>
              </a:rPr>
              <a:t>on </a:t>
            </a:r>
            <a:r>
              <a:rPr lang="en-US" altLang="zh-CN" sz="2000" i="1" dirty="0">
                <a:ea typeface="宋体" panose="02010600030101010101" pitchFamily="2" charset="-122"/>
              </a:rPr>
              <a:t>department </a:t>
            </a:r>
            <a:r>
              <a:rPr lang="en-US" altLang="zh-CN" sz="2000" b="1" dirty="0"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ea typeface="宋体" panose="02010600030101010101" pitchFamily="2" charset="-122"/>
              </a:rPr>
              <a:t>Mariano;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why is this required?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transfer of privileges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>
                <a:ea typeface="宋体" panose="02010600030101010101" pitchFamily="2" charset="-122"/>
              </a:rPr>
              <a:t>grant select on </a:t>
            </a:r>
            <a:r>
              <a:rPr lang="en-US" altLang="zh-CN" sz="2000" i="1" dirty="0">
                <a:ea typeface="宋体" panose="02010600030101010101" pitchFamily="2" charset="-122"/>
              </a:rPr>
              <a:t>department </a:t>
            </a:r>
            <a:r>
              <a:rPr lang="en-US" altLang="zh-CN" sz="2000" b="1" dirty="0"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ea typeface="宋体" panose="02010600030101010101" pitchFamily="2" charset="-122"/>
              </a:rPr>
              <a:t>Amit </a:t>
            </a:r>
            <a:r>
              <a:rPr lang="en-US" altLang="zh-CN" sz="2000" b="1" dirty="0">
                <a:ea typeface="宋体" panose="02010600030101010101" pitchFamily="2" charset="-122"/>
              </a:rPr>
              <a:t>with grant option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>
                <a:ea typeface="宋体" panose="02010600030101010101" pitchFamily="2" charset="-122"/>
              </a:rPr>
              <a:t>revoke select on </a:t>
            </a:r>
            <a:r>
              <a:rPr lang="en-US" altLang="zh-CN" sz="2000" i="1" dirty="0">
                <a:ea typeface="宋体" panose="02010600030101010101" pitchFamily="2" charset="-122"/>
              </a:rPr>
              <a:t>department 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dirty="0">
                <a:ea typeface="宋体" panose="02010600030101010101" pitchFamily="2" charset="-122"/>
              </a:rPr>
              <a:t>Amit, Satoshi </a:t>
            </a:r>
            <a:r>
              <a:rPr lang="en-US" altLang="zh-CN" sz="2000" b="1" dirty="0">
                <a:ea typeface="宋体" panose="02010600030101010101" pitchFamily="2" charset="-122"/>
              </a:rPr>
              <a:t>cascade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>
                <a:ea typeface="宋体" panose="02010600030101010101" pitchFamily="2" charset="-122"/>
              </a:rPr>
              <a:t>revoke select on </a:t>
            </a:r>
            <a:r>
              <a:rPr lang="en-US" altLang="zh-CN" sz="2000" i="1" dirty="0">
                <a:ea typeface="宋体" panose="02010600030101010101" pitchFamily="2" charset="-122"/>
              </a:rPr>
              <a:t>department 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dirty="0">
                <a:ea typeface="宋体" panose="02010600030101010101" pitchFamily="2" charset="-122"/>
              </a:rPr>
              <a:t>Amit, Satoshi </a:t>
            </a:r>
            <a:r>
              <a:rPr lang="en-US" altLang="zh-CN" sz="2000" b="1" dirty="0">
                <a:ea typeface="宋体" panose="02010600030101010101" pitchFamily="2" charset="-122"/>
              </a:rPr>
              <a:t>restrict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Etc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.  read Section 4.6 for more details we have omitted here.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48CB9717-1650-45C5-8F73-551EF22C7D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7C773CB5-33DD-46A1-8E31-5D7CD1E25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Outer Join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E185D34-29C8-4E50-9750-30B5A03EF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extension of the join operation that avoids loss of information.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Computes the join and then adds tuples form one relation that does not match tuples in the other relation to the result of the join.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Uses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values.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12"/>
    </mc:Choice>
    <mc:Fallback xmlns="">
      <p:transition spd="slow" advTm="390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BF91104C-20A2-4996-88F2-F0AFB3845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Left Outer Join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1922449-E7B8-4450-8D79-59DD5D89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884238"/>
            <a:ext cx="79898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rPr>
              <a:t>select</a:t>
            </a:r>
            <a:r>
              <a:rPr kumimoji="1" lang="en-US" altLang="zh-CN" sz="2400" i="1" dirty="0">
                <a:solidFill>
                  <a:srgbClr val="0066CC"/>
                </a:solidFill>
              </a:rPr>
              <a:t> </a:t>
            </a:r>
            <a:r>
              <a:rPr kumimoji="1" lang="en-US" altLang="zh-CN" sz="2400" i="1" dirty="0"/>
              <a:t>*  </a:t>
            </a:r>
            <a:br>
              <a:rPr kumimoji="1" lang="en-US" altLang="zh-CN" sz="2400" i="1" dirty="0"/>
            </a:b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rPr>
              <a:t>from</a:t>
            </a:r>
            <a:r>
              <a:rPr kumimoji="1" lang="en-US" altLang="zh-CN" sz="2400" i="1" dirty="0"/>
              <a:t> course</a:t>
            </a:r>
            <a:r>
              <a:rPr kumimoji="1" lang="en-US" altLang="zh-CN" sz="2400" dirty="0"/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rPr>
              <a:t>natural left outer join </a:t>
            </a:r>
            <a:r>
              <a:rPr kumimoji="1" lang="en-US" altLang="zh-CN" sz="2400" i="1" dirty="0" err="1"/>
              <a:t>prereq</a:t>
            </a:r>
            <a:endParaRPr kumimoji="1" lang="en-US" altLang="zh-CN" sz="2400" dirty="0"/>
          </a:p>
        </p:txBody>
      </p:sp>
      <p:pic>
        <p:nvPicPr>
          <p:cNvPr id="16388" name="Picture 6">
            <a:extLst>
              <a:ext uri="{FF2B5EF4-FFF2-40B4-BE49-F238E27FC236}">
                <a16:creationId xmlns:a16="http://schemas.microsoft.com/office/drawing/2014/main" id="{04604141-9E35-4E2E-9DA8-E7160A3A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0320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>
            <a:extLst>
              <a:ext uri="{FF2B5EF4-FFF2-40B4-BE49-F238E27FC236}">
                <a16:creationId xmlns:a16="http://schemas.microsoft.com/office/drawing/2014/main" id="{BB35C660-829F-4B20-BB91-452F528B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032000"/>
            <a:ext cx="2206625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32FA7A3-7491-45C4-B072-CB7D78F2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102100"/>
            <a:ext cx="59563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B6D0E20-3BF8-4434-9FEF-4B733EDB249F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2374900"/>
            <a:ext cx="1708150" cy="3074988"/>
            <a:chOff x="873125" y="2200275"/>
            <a:chExt cx="1708149" cy="3250405"/>
          </a:xfrm>
        </p:grpSpPr>
        <p:sp>
          <p:nvSpPr>
            <p:cNvPr id="16395" name="圆角矩形 3">
              <a:extLst>
                <a:ext uri="{FF2B5EF4-FFF2-40B4-BE49-F238E27FC236}">
                  <a16:creationId xmlns:a16="http://schemas.microsoft.com/office/drawing/2014/main" id="{F9C7FE48-733E-4F8A-9BAB-A2063AAAB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25" y="2200275"/>
              <a:ext cx="1003300" cy="862013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16396" name="圆角矩形 15">
              <a:extLst>
                <a:ext uri="{FF2B5EF4-FFF2-40B4-BE49-F238E27FC236}">
                  <a16:creationId xmlns:a16="http://schemas.microsoft.com/office/drawing/2014/main" id="{6CA5FC35-F5D5-4E1F-9896-52392FC4F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499" y="4495800"/>
              <a:ext cx="1120775" cy="95488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/>
            </a:p>
          </p:txBody>
        </p:sp>
        <p:cxnSp>
          <p:nvCxnSpPr>
            <p:cNvPr id="16397" name="直接连接符 5">
              <a:extLst>
                <a:ext uri="{FF2B5EF4-FFF2-40B4-BE49-F238E27FC236}">
                  <a16:creationId xmlns:a16="http://schemas.microsoft.com/office/drawing/2014/main" id="{ACA3F144-C5E3-409F-840C-6427EAB0B63D}"/>
                </a:ext>
              </a:extLst>
            </p:cNvPr>
            <p:cNvCxnSpPr>
              <a:cxnSpLocks noChangeShapeType="1"/>
              <a:stCxn id="16395" idx="2"/>
              <a:endCxn id="16396" idx="0"/>
            </p:cNvCxnSpPr>
            <p:nvPr/>
          </p:nvCxnSpPr>
          <p:spPr bwMode="auto">
            <a:xfrm>
              <a:off x="1374775" y="3062288"/>
              <a:ext cx="646112" cy="1433512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B2FC816F-23D7-4344-99A3-7E04A9FF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5086350"/>
            <a:ext cx="781050" cy="3635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/>
          </a:p>
        </p:txBody>
      </p:sp>
      <p:sp>
        <p:nvSpPr>
          <p:cNvPr id="16393" name="矩形 7">
            <a:extLst>
              <a:ext uri="{FF2B5EF4-FFF2-40B4-BE49-F238E27FC236}">
                <a16:creationId xmlns:a16="http://schemas.microsoft.com/office/drawing/2014/main" id="{B4E9CE87-7AF8-47F0-9F9E-7E7212BF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3241675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course</a:t>
            </a:r>
            <a:endParaRPr kumimoji="0" lang="zh-CN" altLang="en-US" sz="1600"/>
          </a:p>
        </p:txBody>
      </p:sp>
      <p:sp>
        <p:nvSpPr>
          <p:cNvPr id="16394" name="矩形 16">
            <a:extLst>
              <a:ext uri="{FF2B5EF4-FFF2-40B4-BE49-F238E27FC236}">
                <a16:creationId xmlns:a16="http://schemas.microsoft.com/office/drawing/2014/main" id="{DB2AABD5-0429-4460-995E-C16393823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222625"/>
            <a:ext cx="777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prereq</a:t>
            </a:r>
            <a:endParaRPr kumimoji="0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4486C791-00FC-42AB-9940-5080ECE5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033838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490" name="Rectangle 2">
            <a:extLst>
              <a:ext uri="{FF2B5EF4-FFF2-40B4-BE49-F238E27FC236}">
                <a16:creationId xmlns:a16="http://schemas.microsoft.com/office/drawing/2014/main" id="{662B6D8F-7D15-4261-8957-DCEA6C9C2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Right </a:t>
            </a:r>
            <a:r>
              <a:rPr lang="en-US" dirty="0"/>
              <a:t>Outer Join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ABE7219-C690-4B91-9206-F04EFD25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884238"/>
            <a:ext cx="79898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rPr>
              <a:t>select</a:t>
            </a:r>
            <a:r>
              <a:rPr kumimoji="1" lang="en-US" altLang="zh-CN" sz="2400" i="1" dirty="0">
                <a:solidFill>
                  <a:srgbClr val="0066CC"/>
                </a:solidFill>
              </a:rPr>
              <a:t> </a:t>
            </a:r>
            <a:r>
              <a:rPr kumimoji="1" lang="en-US" altLang="zh-CN" sz="2400" i="1" dirty="0"/>
              <a:t>*  </a:t>
            </a:r>
            <a:br>
              <a:rPr kumimoji="1" lang="en-US" altLang="zh-CN" sz="2400" i="1" dirty="0"/>
            </a:b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rPr>
              <a:t>from</a:t>
            </a:r>
            <a:r>
              <a:rPr kumimoji="1" lang="en-US" altLang="zh-CN" sz="2400" i="1" dirty="0"/>
              <a:t> course</a:t>
            </a:r>
            <a:r>
              <a:rPr kumimoji="1" lang="en-US" altLang="zh-CN" sz="2400" dirty="0"/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rPr>
              <a:t>natural right outer join </a:t>
            </a:r>
            <a:r>
              <a:rPr kumimoji="1" lang="en-US" altLang="zh-CN" sz="2400" i="1" dirty="0" err="1"/>
              <a:t>prereq</a:t>
            </a:r>
            <a:endParaRPr kumimoji="1" lang="en-US" altLang="zh-CN" sz="2400" dirty="0"/>
          </a:p>
        </p:txBody>
      </p:sp>
      <p:pic>
        <p:nvPicPr>
          <p:cNvPr id="18437" name="Picture 6">
            <a:extLst>
              <a:ext uri="{FF2B5EF4-FFF2-40B4-BE49-F238E27FC236}">
                <a16:creationId xmlns:a16="http://schemas.microsoft.com/office/drawing/2014/main" id="{CC491D93-C970-482B-AA92-52D2D1C4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0320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>
            <a:extLst>
              <a:ext uri="{FF2B5EF4-FFF2-40B4-BE49-F238E27FC236}">
                <a16:creationId xmlns:a16="http://schemas.microsoft.com/office/drawing/2014/main" id="{7FBEB41F-73EC-4AC0-ACBC-F8FB33673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032000"/>
            <a:ext cx="2206625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FE0DAD3-40BA-40EC-A98A-DD09D948750C}"/>
              </a:ext>
            </a:extLst>
          </p:cNvPr>
          <p:cNvGrpSpPr>
            <a:grpSpLocks/>
          </p:cNvGrpSpPr>
          <p:nvPr/>
        </p:nvGrpSpPr>
        <p:grpSpPr bwMode="auto">
          <a:xfrm>
            <a:off x="1460500" y="2368550"/>
            <a:ext cx="5413375" cy="3081338"/>
            <a:chOff x="1460499" y="2368549"/>
            <a:chExt cx="5413376" cy="3082131"/>
          </a:xfrm>
        </p:grpSpPr>
        <p:sp>
          <p:nvSpPr>
            <p:cNvPr id="18443" name="圆角矩形 3">
              <a:extLst>
                <a:ext uri="{FF2B5EF4-FFF2-40B4-BE49-F238E27FC236}">
                  <a16:creationId xmlns:a16="http://schemas.microsoft.com/office/drawing/2014/main" id="{6668CE63-BF98-4214-8E89-9F5EB7008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0575" y="2368549"/>
              <a:ext cx="1003300" cy="862013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18444" name="圆角矩形 15">
              <a:extLst>
                <a:ext uri="{FF2B5EF4-FFF2-40B4-BE49-F238E27FC236}">
                  <a16:creationId xmlns:a16="http://schemas.microsoft.com/office/drawing/2014/main" id="{8D02D622-DC68-48B7-BEB4-D8A5C3BF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499" y="4495800"/>
              <a:ext cx="1120775" cy="95488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/>
            </a:p>
          </p:txBody>
        </p:sp>
        <p:cxnSp>
          <p:nvCxnSpPr>
            <p:cNvPr id="18445" name="直接连接符 5">
              <a:extLst>
                <a:ext uri="{FF2B5EF4-FFF2-40B4-BE49-F238E27FC236}">
                  <a16:creationId xmlns:a16="http://schemas.microsoft.com/office/drawing/2014/main" id="{DA587A86-6538-4C2B-8E8C-5FF8A7F8014E}"/>
                </a:ext>
              </a:extLst>
            </p:cNvPr>
            <p:cNvCxnSpPr>
              <a:cxnSpLocks noChangeShapeType="1"/>
              <a:stCxn id="18443" idx="2"/>
              <a:endCxn id="18444" idx="0"/>
            </p:cNvCxnSpPr>
            <p:nvPr/>
          </p:nvCxnSpPr>
          <p:spPr bwMode="auto">
            <a:xfrm flipH="1">
              <a:off x="2020887" y="3230562"/>
              <a:ext cx="4351338" cy="126523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5252A16-DA88-4E64-87A7-7FB93BB0E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5064125"/>
            <a:ext cx="3981450" cy="3635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/>
          </a:p>
        </p:txBody>
      </p:sp>
      <p:sp>
        <p:nvSpPr>
          <p:cNvPr id="18441" name="矩形 7">
            <a:extLst>
              <a:ext uri="{FF2B5EF4-FFF2-40B4-BE49-F238E27FC236}">
                <a16:creationId xmlns:a16="http://schemas.microsoft.com/office/drawing/2014/main" id="{28AA0878-3309-4772-8516-501614B4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3241675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course</a:t>
            </a:r>
            <a:endParaRPr kumimoji="0" lang="zh-CN" altLang="en-US" sz="1600"/>
          </a:p>
        </p:txBody>
      </p:sp>
      <p:sp>
        <p:nvSpPr>
          <p:cNvPr id="18442" name="矩形 16">
            <a:extLst>
              <a:ext uri="{FF2B5EF4-FFF2-40B4-BE49-F238E27FC236}">
                <a16:creationId xmlns:a16="http://schemas.microsoft.com/office/drawing/2014/main" id="{EC4A7DD2-FE1C-45A8-9193-9E48E047F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222625"/>
            <a:ext cx="777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prereq</a:t>
            </a:r>
            <a:endParaRPr kumimoji="0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8B3E6B50-DD5A-4D80-AB5A-837AA85A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083050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490" name="Rectangle 2">
            <a:extLst>
              <a:ext uri="{FF2B5EF4-FFF2-40B4-BE49-F238E27FC236}">
                <a16:creationId xmlns:a16="http://schemas.microsoft.com/office/drawing/2014/main" id="{81F62B1E-5179-4368-BB61-BFEC113F8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Full </a:t>
            </a:r>
            <a:r>
              <a:rPr lang="en-US" dirty="0"/>
              <a:t>Outer Join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D96D1BD-3599-4915-86E0-E7994F5B2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884238"/>
            <a:ext cx="79898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rPr>
              <a:t>select</a:t>
            </a:r>
            <a:r>
              <a:rPr kumimoji="1" lang="en-US" altLang="zh-CN" sz="2400" i="1" dirty="0">
                <a:solidFill>
                  <a:srgbClr val="0066CC"/>
                </a:solidFill>
              </a:rPr>
              <a:t> </a:t>
            </a:r>
            <a:r>
              <a:rPr kumimoji="1" lang="en-US" altLang="zh-CN" sz="2400" i="1" dirty="0"/>
              <a:t>*  </a:t>
            </a:r>
            <a:br>
              <a:rPr kumimoji="1" lang="en-US" altLang="zh-CN" sz="2400" i="1" dirty="0"/>
            </a:b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rPr>
              <a:t>from</a:t>
            </a:r>
            <a:r>
              <a:rPr kumimoji="1" lang="en-US" altLang="zh-CN" sz="2400" i="1" dirty="0"/>
              <a:t> course</a:t>
            </a:r>
            <a:r>
              <a:rPr kumimoji="1" lang="en-US" altLang="zh-CN" sz="2400" dirty="0"/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rPr>
              <a:t>natural full outer join </a:t>
            </a:r>
            <a:r>
              <a:rPr kumimoji="1" lang="en-US" altLang="zh-CN" sz="2400" i="1" dirty="0" err="1"/>
              <a:t>prereq</a:t>
            </a:r>
            <a:endParaRPr kumimoji="1" lang="en-US" altLang="zh-CN" sz="2400" dirty="0"/>
          </a:p>
        </p:txBody>
      </p:sp>
      <p:pic>
        <p:nvPicPr>
          <p:cNvPr id="20485" name="Picture 6">
            <a:extLst>
              <a:ext uri="{FF2B5EF4-FFF2-40B4-BE49-F238E27FC236}">
                <a16:creationId xmlns:a16="http://schemas.microsoft.com/office/drawing/2014/main" id="{6C6A612F-5801-4FB8-83FB-13E09018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0320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7">
            <a:extLst>
              <a:ext uri="{FF2B5EF4-FFF2-40B4-BE49-F238E27FC236}">
                <a16:creationId xmlns:a16="http://schemas.microsoft.com/office/drawing/2014/main" id="{62CA299C-C2FE-454E-A3CB-BF4A84C4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032000"/>
            <a:ext cx="2206625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03DA15D-188B-462F-85C9-9AF0AAB30408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2368550"/>
            <a:ext cx="6000750" cy="3241675"/>
            <a:chOff x="873125" y="2368549"/>
            <a:chExt cx="6000750" cy="3241675"/>
          </a:xfrm>
        </p:grpSpPr>
        <p:sp>
          <p:nvSpPr>
            <p:cNvPr id="20492" name="圆角矩形 3">
              <a:extLst>
                <a:ext uri="{FF2B5EF4-FFF2-40B4-BE49-F238E27FC236}">
                  <a16:creationId xmlns:a16="http://schemas.microsoft.com/office/drawing/2014/main" id="{1A80D180-CF1C-4BFD-8792-B09429D3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0575" y="2368549"/>
              <a:ext cx="1003300" cy="862013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0493" name="圆角矩形 15">
              <a:extLst>
                <a:ext uri="{FF2B5EF4-FFF2-40B4-BE49-F238E27FC236}">
                  <a16:creationId xmlns:a16="http://schemas.microsoft.com/office/drawing/2014/main" id="{42AAF4EF-F9EB-4BDE-AFC3-ED3F9C7E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499" y="4495799"/>
              <a:ext cx="1120775" cy="111442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/>
            </a:p>
          </p:txBody>
        </p:sp>
        <p:cxnSp>
          <p:nvCxnSpPr>
            <p:cNvPr id="20494" name="直接连接符 5">
              <a:extLst>
                <a:ext uri="{FF2B5EF4-FFF2-40B4-BE49-F238E27FC236}">
                  <a16:creationId xmlns:a16="http://schemas.microsoft.com/office/drawing/2014/main" id="{DFEC29CB-4C55-4413-B260-B29C02B93CC6}"/>
                </a:ext>
              </a:extLst>
            </p:cNvPr>
            <p:cNvCxnSpPr>
              <a:cxnSpLocks noChangeShapeType="1"/>
              <a:stCxn id="20492" idx="2"/>
              <a:endCxn id="20493" idx="0"/>
            </p:cNvCxnSpPr>
            <p:nvPr/>
          </p:nvCxnSpPr>
          <p:spPr bwMode="auto">
            <a:xfrm flipH="1">
              <a:off x="2020887" y="3230562"/>
              <a:ext cx="4351338" cy="1265237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5" name="圆角矩形 34">
              <a:extLst>
                <a:ext uri="{FF2B5EF4-FFF2-40B4-BE49-F238E27FC236}">
                  <a16:creationId xmlns:a16="http://schemas.microsoft.com/office/drawing/2014/main" id="{63664CE0-697F-4AC0-BCFC-B4D9798A1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25" y="2376350"/>
              <a:ext cx="1003300" cy="862013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/>
            </a:p>
          </p:txBody>
        </p:sp>
        <p:cxnSp>
          <p:nvCxnSpPr>
            <p:cNvPr id="20496" name="直接连接符 35">
              <a:extLst>
                <a:ext uri="{FF2B5EF4-FFF2-40B4-BE49-F238E27FC236}">
                  <a16:creationId xmlns:a16="http://schemas.microsoft.com/office/drawing/2014/main" id="{1E106435-3A2B-4103-87EB-97F185C3CBF5}"/>
                </a:ext>
              </a:extLst>
            </p:cNvPr>
            <p:cNvCxnSpPr>
              <a:cxnSpLocks noChangeShapeType="1"/>
              <a:stCxn id="20495" idx="2"/>
              <a:endCxn id="20493" idx="0"/>
            </p:cNvCxnSpPr>
            <p:nvPr/>
          </p:nvCxnSpPr>
          <p:spPr bwMode="auto">
            <a:xfrm>
              <a:off x="1374775" y="3238363"/>
              <a:ext cx="646112" cy="1257436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33F430F-63DE-48EF-A773-13FF8082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5260975"/>
            <a:ext cx="3792538" cy="3651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/>
          </a:p>
        </p:txBody>
      </p:sp>
      <p:sp>
        <p:nvSpPr>
          <p:cNvPr id="20489" name="矩形 7">
            <a:extLst>
              <a:ext uri="{FF2B5EF4-FFF2-40B4-BE49-F238E27FC236}">
                <a16:creationId xmlns:a16="http://schemas.microsoft.com/office/drawing/2014/main" id="{55B25F63-4F6F-4305-A261-0FAD3350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3241675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course</a:t>
            </a:r>
            <a:endParaRPr kumimoji="0" lang="zh-CN" altLang="en-US" sz="1600"/>
          </a:p>
        </p:txBody>
      </p:sp>
      <p:sp>
        <p:nvSpPr>
          <p:cNvPr id="20490" name="矩形 16">
            <a:extLst>
              <a:ext uri="{FF2B5EF4-FFF2-40B4-BE49-F238E27FC236}">
                <a16:creationId xmlns:a16="http://schemas.microsoft.com/office/drawing/2014/main" id="{E1A51987-E3CD-4025-A98A-5127D1A4C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222625"/>
            <a:ext cx="777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prereq</a:t>
            </a:r>
            <a:endParaRPr kumimoji="0" lang="zh-CN" altLang="en-US" sz="160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2B0C152-76B8-4CC8-80A2-59455EABA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4986338"/>
            <a:ext cx="781050" cy="3635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C5C2EF4A-CFC8-4A07-AF73-D701F811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Joined Relations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4D8C840-2505-43F8-A8CE-BEFE3BF30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Join operations</a:t>
            </a:r>
            <a:r>
              <a:rPr lang="en-US" altLang="zh-CN" sz="2000">
                <a:ea typeface="宋体" panose="02010600030101010101" pitchFamily="2" charset="-122"/>
              </a:rPr>
              <a:t> take two relations and return as a result another relation.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These additional operations are typically used as subquery expressions in the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>
                <a:ea typeface="宋体" panose="02010600030101010101" pitchFamily="2" charset="-122"/>
              </a:rPr>
              <a:t>clause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Join condition</a:t>
            </a:r>
            <a:r>
              <a:rPr lang="en-US" altLang="zh-CN" sz="2000">
                <a:ea typeface="宋体" panose="02010600030101010101" pitchFamily="2" charset="-122"/>
              </a:rPr>
              <a:t> – defines which tuples in the two relations match, and what attributes are present in the result of the join.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Join type</a:t>
            </a:r>
            <a:r>
              <a:rPr lang="en-US" altLang="zh-CN" sz="2000">
                <a:ea typeface="宋体" panose="02010600030101010101" pitchFamily="2" charset="-122"/>
              </a:rPr>
              <a:t> – defines how tuples in each relation that do not match any tuple in the other relation (based on the join condition) are treated.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AE293E7E-A423-470D-8D79-7EB1F2D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992188" y="4116388"/>
            <a:ext cx="7083425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2 Relational Model [兼容模式]" id="{6DB93EB1-090B-4D3B-89BA-661D52C0E1E4}" vid="{E996D8BB-BE73-4838-99B0-56F865D789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43298</TotalTime>
  <Words>3258</Words>
  <Application>Microsoft Office PowerPoint</Application>
  <PresentationFormat>全屏显示(4:3)</PresentationFormat>
  <Paragraphs>324</Paragraphs>
  <Slides>46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  <vt:variant>
        <vt:lpstr>自定义放映</vt:lpstr>
      </vt:variant>
      <vt:variant>
        <vt:i4>1</vt:i4>
      </vt:variant>
    </vt:vector>
  </HeadingPairs>
  <TitlesOfParts>
    <vt:vector size="55" baseType="lpstr">
      <vt:lpstr>Arial Unicode MS</vt:lpstr>
      <vt:lpstr>Monotype Sorts</vt:lpstr>
      <vt:lpstr>Arial</vt:lpstr>
      <vt:lpstr>Garamond</vt:lpstr>
      <vt:lpstr>Helvetica</vt:lpstr>
      <vt:lpstr>Times New Roman</vt:lpstr>
      <vt:lpstr>Webdings</vt:lpstr>
      <vt:lpstr>db-5-grey</vt:lpstr>
      <vt:lpstr>Chapter 4: Intermediate SQL</vt:lpstr>
      <vt:lpstr>Chapter 4:  Intermediate SQL</vt:lpstr>
      <vt:lpstr>Joined Relations</vt:lpstr>
      <vt:lpstr>Join operations – Example</vt:lpstr>
      <vt:lpstr>Outer Join</vt:lpstr>
      <vt:lpstr>Left Outer Join</vt:lpstr>
      <vt:lpstr>Right Outer Join</vt:lpstr>
      <vt:lpstr>Full Outer Join</vt:lpstr>
      <vt:lpstr>Joined Relations</vt:lpstr>
      <vt:lpstr>Joined Relations – Examples </vt:lpstr>
      <vt:lpstr>Joined Relations – Examples</vt:lpstr>
      <vt:lpstr>Views</vt:lpstr>
      <vt:lpstr>View Definition</vt:lpstr>
      <vt:lpstr>PowerPoint 演示文稿</vt:lpstr>
      <vt:lpstr>Example Views</vt:lpstr>
      <vt:lpstr>Example Views</vt:lpstr>
      <vt:lpstr>Views Defined Using Other Views</vt:lpstr>
      <vt:lpstr>View Expansion</vt:lpstr>
      <vt:lpstr>Views Defined Using Other Views</vt:lpstr>
      <vt:lpstr>View Expansion</vt:lpstr>
      <vt:lpstr>Update of a View</vt:lpstr>
      <vt:lpstr>Some Updates cannot be Translated Uniquely</vt:lpstr>
      <vt:lpstr>Materialized Views</vt:lpstr>
      <vt:lpstr>Transactions</vt:lpstr>
      <vt:lpstr>Integrity Constraints</vt:lpstr>
      <vt:lpstr> Integrity Constraints on a Single Relation </vt:lpstr>
      <vt:lpstr>Not Null and Unique Constraints </vt:lpstr>
      <vt:lpstr>The check clause</vt:lpstr>
      <vt:lpstr>Referential Integrity</vt:lpstr>
      <vt:lpstr>Cascading Actions in Referential Integrity</vt:lpstr>
      <vt:lpstr>Integrity Constraint Violation During Transactions</vt:lpstr>
      <vt:lpstr>Complex Check Clauses</vt:lpstr>
      <vt:lpstr>Built-in Data Types in SQL </vt:lpstr>
      <vt:lpstr>Index Creation</vt:lpstr>
      <vt:lpstr>User-Defined Types</vt:lpstr>
      <vt:lpstr>Domains</vt:lpstr>
      <vt:lpstr>Large-Object Types</vt:lpstr>
      <vt:lpstr>Authorization</vt:lpstr>
      <vt:lpstr>Authorization Specification in SQL</vt:lpstr>
      <vt:lpstr>Figure 4.03</vt:lpstr>
      <vt:lpstr>Privileges in SQL</vt:lpstr>
      <vt:lpstr>Revoking Authorization in SQL</vt:lpstr>
      <vt:lpstr>Roles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c j</cp:lastModifiedBy>
  <cp:revision>279</cp:revision>
  <cp:lastPrinted>2005-01-10T21:51:57Z</cp:lastPrinted>
  <dcterms:created xsi:type="dcterms:W3CDTF">1999-11-04T20:50:09Z</dcterms:created>
  <dcterms:modified xsi:type="dcterms:W3CDTF">2022-04-01T02:40:24Z</dcterms:modified>
</cp:coreProperties>
</file>