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3" r:id="rId1"/>
    <p:sldMasterId id="2147483738" r:id="rId2"/>
    <p:sldMasterId id="2147483751" r:id="rId3"/>
    <p:sldMasterId id="2147483968" r:id="rId4"/>
  </p:sldMasterIdLst>
  <p:notesMasterIdLst>
    <p:notesMasterId r:id="rId109"/>
  </p:notesMasterIdLst>
  <p:handoutMasterIdLst>
    <p:handoutMasterId r:id="rId110"/>
  </p:handoutMasterIdLst>
  <p:sldIdLst>
    <p:sldId id="359" r:id="rId5"/>
    <p:sldId id="595" r:id="rId6"/>
    <p:sldId id="492" r:id="rId7"/>
    <p:sldId id="623" r:id="rId8"/>
    <p:sldId id="596" r:id="rId9"/>
    <p:sldId id="597" r:id="rId10"/>
    <p:sldId id="598" r:id="rId11"/>
    <p:sldId id="599" r:id="rId12"/>
    <p:sldId id="361" r:id="rId13"/>
    <p:sldId id="362" r:id="rId14"/>
    <p:sldId id="363" r:id="rId15"/>
    <p:sldId id="364" r:id="rId16"/>
    <p:sldId id="365" r:id="rId17"/>
    <p:sldId id="366" r:id="rId18"/>
    <p:sldId id="625" r:id="rId19"/>
    <p:sldId id="626" r:id="rId20"/>
    <p:sldId id="640" r:id="rId21"/>
    <p:sldId id="624" r:id="rId22"/>
    <p:sldId id="369" r:id="rId23"/>
    <p:sldId id="370" r:id="rId24"/>
    <p:sldId id="589" r:id="rId25"/>
    <p:sldId id="628" r:id="rId26"/>
    <p:sldId id="629" r:id="rId27"/>
    <p:sldId id="630" r:id="rId28"/>
    <p:sldId id="631" r:id="rId29"/>
    <p:sldId id="590" r:id="rId30"/>
    <p:sldId id="601" r:id="rId31"/>
    <p:sldId id="632" r:id="rId32"/>
    <p:sldId id="374" r:id="rId33"/>
    <p:sldId id="376" r:id="rId34"/>
    <p:sldId id="378" r:id="rId35"/>
    <p:sldId id="379" r:id="rId36"/>
    <p:sldId id="380" r:id="rId37"/>
    <p:sldId id="381" r:id="rId38"/>
    <p:sldId id="382" r:id="rId39"/>
    <p:sldId id="384" r:id="rId40"/>
    <p:sldId id="634" r:id="rId41"/>
    <p:sldId id="633" r:id="rId42"/>
    <p:sldId id="385" r:id="rId43"/>
    <p:sldId id="635" r:id="rId44"/>
    <p:sldId id="636" r:id="rId45"/>
    <p:sldId id="637" r:id="rId46"/>
    <p:sldId id="642" r:id="rId47"/>
    <p:sldId id="600" r:id="rId48"/>
    <p:sldId id="534" r:id="rId49"/>
    <p:sldId id="535" r:id="rId50"/>
    <p:sldId id="536" r:id="rId51"/>
    <p:sldId id="537" r:id="rId52"/>
    <p:sldId id="538" r:id="rId53"/>
    <p:sldId id="539" r:id="rId54"/>
    <p:sldId id="540" r:id="rId55"/>
    <p:sldId id="541" r:id="rId56"/>
    <p:sldId id="542" r:id="rId57"/>
    <p:sldId id="543" r:id="rId58"/>
    <p:sldId id="545" r:id="rId59"/>
    <p:sldId id="546" r:id="rId60"/>
    <p:sldId id="531" r:id="rId61"/>
    <p:sldId id="591" r:id="rId62"/>
    <p:sldId id="592" r:id="rId63"/>
    <p:sldId id="399" r:id="rId64"/>
    <p:sldId id="547" r:id="rId65"/>
    <p:sldId id="400" r:id="rId66"/>
    <p:sldId id="401" r:id="rId67"/>
    <p:sldId id="402" r:id="rId68"/>
    <p:sldId id="548" r:id="rId69"/>
    <p:sldId id="549" r:id="rId70"/>
    <p:sldId id="550" r:id="rId71"/>
    <p:sldId id="551" r:id="rId72"/>
    <p:sldId id="552" r:id="rId73"/>
    <p:sldId id="553" r:id="rId74"/>
    <p:sldId id="554" r:id="rId75"/>
    <p:sldId id="555" r:id="rId76"/>
    <p:sldId id="556" r:id="rId77"/>
    <p:sldId id="557" r:id="rId78"/>
    <p:sldId id="566" r:id="rId79"/>
    <p:sldId id="567" r:id="rId80"/>
    <p:sldId id="568" r:id="rId81"/>
    <p:sldId id="408" r:id="rId82"/>
    <p:sldId id="603" r:id="rId83"/>
    <p:sldId id="604" r:id="rId84"/>
    <p:sldId id="605" r:id="rId85"/>
    <p:sldId id="606" r:id="rId86"/>
    <p:sldId id="607" r:id="rId87"/>
    <p:sldId id="608" r:id="rId88"/>
    <p:sldId id="609" r:id="rId89"/>
    <p:sldId id="610" r:id="rId90"/>
    <p:sldId id="587" r:id="rId91"/>
    <p:sldId id="569" r:id="rId92"/>
    <p:sldId id="570" r:id="rId93"/>
    <p:sldId id="571" r:id="rId94"/>
    <p:sldId id="572" r:id="rId95"/>
    <p:sldId id="573" r:id="rId96"/>
    <p:sldId id="574" r:id="rId97"/>
    <p:sldId id="575" r:id="rId98"/>
    <p:sldId id="576" r:id="rId99"/>
    <p:sldId id="577" r:id="rId100"/>
    <p:sldId id="578" r:id="rId101"/>
    <p:sldId id="639" r:id="rId102"/>
    <p:sldId id="579" r:id="rId103"/>
    <p:sldId id="580" r:id="rId104"/>
    <p:sldId id="641" r:id="rId105"/>
    <p:sldId id="585" r:id="rId106"/>
    <p:sldId id="643" r:id="rId107"/>
    <p:sldId id="586" r:id="rId108"/>
  </p:sldIdLst>
  <p:sldSz cx="9144000" cy="6858000" type="screen4x3"/>
  <p:notesSz cx="6997700" cy="9283700"/>
  <p:custShowLst>
    <p:custShow name="Custom Show 1" id="0">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ＭＳ Ｐゴシック"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679">
          <p15:clr>
            <a:srgbClr val="A4A3A4"/>
          </p15:clr>
        </p15:guide>
        <p15:guide id="2" pos="5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CC33"/>
    <a:srgbClr val="3366FF"/>
    <a:srgbClr val="FF00FF"/>
    <a:srgbClr val="FF3399"/>
    <a:srgbClr val="99CCFF"/>
    <a:srgbClr val="0066CC"/>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60" autoAdjust="0"/>
    <p:restoredTop sz="94660"/>
  </p:normalViewPr>
  <p:slideViewPr>
    <p:cSldViewPr snapToGrid="0" showGuides="1">
      <p:cViewPr varScale="1">
        <p:scale>
          <a:sx n="93" d="100"/>
          <a:sy n="93" d="100"/>
        </p:scale>
        <p:origin x="1089" y="33"/>
      </p:cViewPr>
      <p:guideLst>
        <p:guide orient="horz" pos="679"/>
        <p:guide pos="521"/>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viewProps" Target="viewProp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theme" Target="theme/theme1.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notesMaster" Target="notesMasters/notesMaster1.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handoutMaster" Target="handoutMasters/handoutMaster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96.xml"/><Relationship Id="rId7" Type="http://schemas.openxmlformats.org/officeDocument/2006/relationships/slide" Target="slides/slide100.xml"/><Relationship Id="rId2" Type="http://schemas.openxmlformats.org/officeDocument/2006/relationships/slide" Target="slides/slide91.xml"/><Relationship Id="rId1" Type="http://schemas.openxmlformats.org/officeDocument/2006/relationships/slide" Target="slides/slide88.xml"/><Relationship Id="rId6" Type="http://schemas.openxmlformats.org/officeDocument/2006/relationships/slide" Target="slides/slide99.xml"/><Relationship Id="rId5" Type="http://schemas.openxmlformats.org/officeDocument/2006/relationships/slide" Target="slides/slide98.xml"/><Relationship Id="rId4" Type="http://schemas.openxmlformats.org/officeDocument/2006/relationships/slide" Target="slides/slide9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FC0EF1C4-E8FF-4963-8914-317DE9B60C6D}"/>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defTabSz="930275">
              <a:defRPr sz="1200">
                <a:latin typeface="Helvetica" charset="0"/>
                <a:ea typeface="ＭＳ Ｐゴシック" charset="-128"/>
              </a:defRPr>
            </a:lvl1pPr>
          </a:lstStyle>
          <a:p>
            <a:pPr>
              <a:defRPr/>
            </a:pPr>
            <a:endParaRPr lang="zh-CN" altLang="zh-CN"/>
          </a:p>
        </p:txBody>
      </p:sp>
      <p:sp>
        <p:nvSpPr>
          <p:cNvPr id="58371" name="Rectangle 3">
            <a:extLst>
              <a:ext uri="{FF2B5EF4-FFF2-40B4-BE49-F238E27FC236}">
                <a16:creationId xmlns:a16="http://schemas.microsoft.com/office/drawing/2014/main" id="{DAB64C66-0253-42FB-8CF8-31BC086F3114}"/>
              </a:ext>
            </a:extLst>
          </p:cNvPr>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algn="r" defTabSz="930275">
              <a:defRPr sz="1200">
                <a:latin typeface="Helvetica" charset="0"/>
                <a:ea typeface="ＭＳ Ｐゴシック" charset="-128"/>
              </a:defRPr>
            </a:lvl1pPr>
          </a:lstStyle>
          <a:p>
            <a:pPr>
              <a:defRPr/>
            </a:pPr>
            <a:endParaRPr lang="zh-CN" altLang="zh-CN"/>
          </a:p>
        </p:txBody>
      </p:sp>
      <p:sp>
        <p:nvSpPr>
          <p:cNvPr id="58372" name="Rectangle 4">
            <a:extLst>
              <a:ext uri="{FF2B5EF4-FFF2-40B4-BE49-F238E27FC236}">
                <a16:creationId xmlns:a16="http://schemas.microsoft.com/office/drawing/2014/main" id="{2308EB37-EFB9-4240-90B7-F7B3922BB80D}"/>
              </a:ext>
            </a:extLst>
          </p:cNvPr>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defTabSz="930275">
              <a:defRPr sz="1200">
                <a:latin typeface="Helvetica" charset="0"/>
                <a:ea typeface="ＭＳ Ｐゴシック" charset="-128"/>
              </a:defRPr>
            </a:lvl1pPr>
          </a:lstStyle>
          <a:p>
            <a:pPr>
              <a:defRPr/>
            </a:pPr>
            <a:endParaRPr lang="zh-CN" altLang="zh-CN"/>
          </a:p>
        </p:txBody>
      </p:sp>
      <p:sp>
        <p:nvSpPr>
          <p:cNvPr id="58373" name="Rectangle 5">
            <a:extLst>
              <a:ext uri="{FF2B5EF4-FFF2-40B4-BE49-F238E27FC236}">
                <a16:creationId xmlns:a16="http://schemas.microsoft.com/office/drawing/2014/main" id="{B4D0CF43-03EE-404F-8AB6-D18BEAB48642}"/>
              </a:ext>
            </a:extLst>
          </p:cNvPr>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algn="r" defTabSz="930275">
              <a:defRPr sz="1200"/>
            </a:lvl1pPr>
          </a:lstStyle>
          <a:p>
            <a:pPr>
              <a:defRPr/>
            </a:pPr>
            <a:fld id="{EDA049E0-70E7-47E7-ADDA-4BC4372AB915}"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445C7E7C-574B-4C02-BB8F-1376CB378684}"/>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defTabSz="930275">
              <a:defRPr sz="1200">
                <a:latin typeface="Helvetica" charset="0"/>
                <a:ea typeface="ＭＳ Ｐゴシック" charset="-128"/>
              </a:defRPr>
            </a:lvl1pPr>
          </a:lstStyle>
          <a:p>
            <a:pPr>
              <a:defRPr/>
            </a:pPr>
            <a:endParaRPr lang="zh-CN" altLang="zh-CN"/>
          </a:p>
        </p:txBody>
      </p:sp>
      <p:sp>
        <p:nvSpPr>
          <p:cNvPr id="52227" name="Rectangle 3">
            <a:extLst>
              <a:ext uri="{FF2B5EF4-FFF2-40B4-BE49-F238E27FC236}">
                <a16:creationId xmlns:a16="http://schemas.microsoft.com/office/drawing/2014/main" id="{B5F8064F-026A-4147-9EBB-755D4DA23829}"/>
              </a:ext>
            </a:extLst>
          </p:cNvPr>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algn="r" defTabSz="930275">
              <a:defRPr sz="1200">
                <a:latin typeface="Helvetica" charset="0"/>
                <a:ea typeface="ＭＳ Ｐゴシック" charset="-128"/>
              </a:defRPr>
            </a:lvl1pPr>
          </a:lstStyle>
          <a:p>
            <a:pPr>
              <a:defRPr/>
            </a:pPr>
            <a:endParaRPr lang="zh-CN" altLang="zh-CN"/>
          </a:p>
        </p:txBody>
      </p:sp>
      <p:sp>
        <p:nvSpPr>
          <p:cNvPr id="12292" name="Rectangle 4">
            <a:extLst>
              <a:ext uri="{FF2B5EF4-FFF2-40B4-BE49-F238E27FC236}">
                <a16:creationId xmlns:a16="http://schemas.microsoft.com/office/drawing/2014/main" id="{6C6561B4-619C-4E70-902E-6B5FD908F9E3}"/>
              </a:ext>
            </a:extLst>
          </p:cNvPr>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5">
            <a:extLst>
              <a:ext uri="{FF2B5EF4-FFF2-40B4-BE49-F238E27FC236}">
                <a16:creationId xmlns:a16="http://schemas.microsoft.com/office/drawing/2014/main" id="{1506D575-B3D6-4B4C-AB55-864295B5599C}"/>
              </a:ext>
            </a:extLst>
          </p:cNvPr>
          <p:cNvSpPr>
            <a:spLocks noGrp="1" noChangeArrowheads="1"/>
          </p:cNvSpPr>
          <p:nvPr>
            <p:ph type="body" sz="quarter" idx="3"/>
          </p:nvPr>
        </p:nvSpPr>
        <p:spPr bwMode="auto">
          <a:xfrm>
            <a:off x="933450" y="4410075"/>
            <a:ext cx="5130800" cy="4176713"/>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2230" name="Rectangle 6">
            <a:extLst>
              <a:ext uri="{FF2B5EF4-FFF2-40B4-BE49-F238E27FC236}">
                <a16:creationId xmlns:a16="http://schemas.microsoft.com/office/drawing/2014/main" id="{BD227843-54C7-4D5E-9D01-213E4B708F27}"/>
              </a:ext>
            </a:extLst>
          </p:cNvPr>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defTabSz="930275">
              <a:defRPr sz="1200">
                <a:latin typeface="Helvetica" charset="0"/>
                <a:ea typeface="ＭＳ Ｐゴシック" charset="-128"/>
              </a:defRPr>
            </a:lvl1pPr>
          </a:lstStyle>
          <a:p>
            <a:pPr>
              <a:defRPr/>
            </a:pPr>
            <a:endParaRPr lang="zh-CN" altLang="zh-CN"/>
          </a:p>
        </p:txBody>
      </p:sp>
      <p:sp>
        <p:nvSpPr>
          <p:cNvPr id="52231" name="Rectangle 7">
            <a:extLst>
              <a:ext uri="{FF2B5EF4-FFF2-40B4-BE49-F238E27FC236}">
                <a16:creationId xmlns:a16="http://schemas.microsoft.com/office/drawing/2014/main" id="{34AF0E06-11C7-46DB-8B51-156DB0DB1523}"/>
              </a:ext>
            </a:extLst>
          </p:cNvPr>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algn="r" defTabSz="930275">
              <a:defRPr sz="1200"/>
            </a:lvl1pPr>
          </a:lstStyle>
          <a:p>
            <a:pPr>
              <a:defRPr/>
            </a:pPr>
            <a:fld id="{86A9EB75-A573-4FBD-ADEA-953839A9432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741E8802-FFAE-4781-9AE6-60024BB195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6698544-71A7-4CA1-AA82-F8A3DA043631}" type="slidenum">
              <a:rPr lang="en-US" altLang="zh-CN" sz="1200" smtClean="0"/>
              <a:pPr/>
              <a:t>1</a:t>
            </a:fld>
            <a:endParaRPr lang="en-US" altLang="zh-CN" sz="1200"/>
          </a:p>
        </p:txBody>
      </p:sp>
      <p:sp>
        <p:nvSpPr>
          <p:cNvPr id="15363" name="Rectangle 2">
            <a:extLst>
              <a:ext uri="{FF2B5EF4-FFF2-40B4-BE49-F238E27FC236}">
                <a16:creationId xmlns:a16="http://schemas.microsoft.com/office/drawing/2014/main" id="{F5AD0655-A666-4973-9252-C9A338E0105F}"/>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3EAAA2C7-0D22-47EA-93FE-1A2D87FA58C2}"/>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B9096FAA-EAF2-4E5E-8EF4-AAA5FFB306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BB413114-A63F-4F65-A7BE-EED1EEE34395}" type="slidenum">
              <a:rPr lang="en-US" altLang="zh-CN" sz="1200" smtClean="0"/>
              <a:pPr/>
              <a:t>12</a:t>
            </a:fld>
            <a:endParaRPr lang="en-US" altLang="zh-CN" sz="1200"/>
          </a:p>
        </p:txBody>
      </p:sp>
      <p:sp>
        <p:nvSpPr>
          <p:cNvPr id="34819" name="Rectangle 2">
            <a:extLst>
              <a:ext uri="{FF2B5EF4-FFF2-40B4-BE49-F238E27FC236}">
                <a16:creationId xmlns:a16="http://schemas.microsoft.com/office/drawing/2014/main" id="{DD324240-1008-47C9-9FB0-79B01D5CC57E}"/>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5721E0E1-7E8A-4C63-B569-3E6443D0E1C2}"/>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90E4E307-7F63-4FC0-9EB1-0694F3AA60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28E6457-DC24-4609-A170-0AA228DA43ED}" type="slidenum">
              <a:rPr lang="en-US" altLang="zh-CN" sz="1200" smtClean="0"/>
              <a:pPr/>
              <a:t>13</a:t>
            </a:fld>
            <a:endParaRPr lang="en-US" altLang="zh-CN" sz="1200"/>
          </a:p>
        </p:txBody>
      </p:sp>
      <p:sp>
        <p:nvSpPr>
          <p:cNvPr id="36867" name="Rectangle 2">
            <a:extLst>
              <a:ext uri="{FF2B5EF4-FFF2-40B4-BE49-F238E27FC236}">
                <a16:creationId xmlns:a16="http://schemas.microsoft.com/office/drawing/2014/main" id="{81D0DB86-EAA6-4E07-80B8-9CAD1536C307}"/>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0E2223A8-010F-4D0C-8C8D-AC78DFAAB40E}"/>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E2AF61A1-A97D-4B33-BE57-F9185EAC25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76404A4-C943-4BA5-8DAE-89CD3BE52AE1}" type="slidenum">
              <a:rPr lang="en-US" altLang="zh-CN" sz="1200" smtClean="0"/>
              <a:pPr/>
              <a:t>14</a:t>
            </a:fld>
            <a:endParaRPr lang="en-US" altLang="zh-CN" sz="1200"/>
          </a:p>
        </p:txBody>
      </p:sp>
      <p:sp>
        <p:nvSpPr>
          <p:cNvPr id="38915" name="Rectangle 2">
            <a:extLst>
              <a:ext uri="{FF2B5EF4-FFF2-40B4-BE49-F238E27FC236}">
                <a16:creationId xmlns:a16="http://schemas.microsoft.com/office/drawing/2014/main" id="{CCE4D8D9-DA22-4E2F-9BAD-1AFFAAA1C70F}"/>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7694B9AE-7F0C-4A65-A91C-DD698801CEB8}"/>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085E2865-3377-43C6-A15F-347D233470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771FEF1F-2F6F-446D-8DA9-23E67179BD01}" type="slidenum">
              <a:rPr lang="en-US" altLang="zh-CN" sz="1200" smtClean="0"/>
              <a:pPr/>
              <a:t>15</a:t>
            </a:fld>
            <a:endParaRPr lang="en-US" altLang="zh-CN" sz="1200"/>
          </a:p>
        </p:txBody>
      </p:sp>
      <p:sp>
        <p:nvSpPr>
          <p:cNvPr id="40963" name="Rectangle 2">
            <a:extLst>
              <a:ext uri="{FF2B5EF4-FFF2-40B4-BE49-F238E27FC236}">
                <a16:creationId xmlns:a16="http://schemas.microsoft.com/office/drawing/2014/main" id="{C890FEB2-41B8-4D3B-8A92-C13979B7C825}"/>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34EE1BF3-3EC3-484B-8E37-0BF9EB01A8E4}"/>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EBA02288-6F62-49D8-A716-6A38976A30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B677B4B-D557-4A55-ABB2-8552CF92F380}" type="slidenum">
              <a:rPr lang="en-US" altLang="zh-CN" sz="1200" smtClean="0"/>
              <a:pPr/>
              <a:t>16</a:t>
            </a:fld>
            <a:endParaRPr lang="en-US" altLang="zh-CN" sz="1200"/>
          </a:p>
        </p:txBody>
      </p:sp>
      <p:sp>
        <p:nvSpPr>
          <p:cNvPr id="43011" name="Rectangle 2">
            <a:extLst>
              <a:ext uri="{FF2B5EF4-FFF2-40B4-BE49-F238E27FC236}">
                <a16:creationId xmlns:a16="http://schemas.microsoft.com/office/drawing/2014/main" id="{7BC16746-2301-4151-9203-D0279A638D6D}"/>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C5284FE5-4FFE-4E91-AF6C-430073046E18}"/>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76B9A665-44B5-4CDD-BB55-CBC79C9218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F5FC7A8C-6C12-4032-BE6D-60CFB8685775}" type="slidenum">
              <a:rPr lang="en-US" altLang="zh-CN" sz="1200" smtClean="0"/>
              <a:pPr/>
              <a:t>17</a:t>
            </a:fld>
            <a:endParaRPr lang="en-US" altLang="zh-CN" sz="1200"/>
          </a:p>
        </p:txBody>
      </p:sp>
      <p:sp>
        <p:nvSpPr>
          <p:cNvPr id="45059" name="Rectangle 2">
            <a:extLst>
              <a:ext uri="{FF2B5EF4-FFF2-40B4-BE49-F238E27FC236}">
                <a16:creationId xmlns:a16="http://schemas.microsoft.com/office/drawing/2014/main" id="{4D1D359F-CDD9-483C-9438-AB04FB5B9866}"/>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5F79840D-6C11-4500-B7B3-EB74BA2501BB}"/>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6D26FF25-CC80-4E0C-B0F9-EDCB1DFD5B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85C7A22-E9E4-4C16-BEBB-C6D68A550A66}" type="slidenum">
              <a:rPr lang="en-US" altLang="en-US" sz="1200" smtClean="0"/>
              <a:pPr/>
              <a:t>18</a:t>
            </a:fld>
            <a:endParaRPr lang="en-US" altLang="en-US" sz="1200"/>
          </a:p>
        </p:txBody>
      </p:sp>
      <p:sp>
        <p:nvSpPr>
          <p:cNvPr id="47107" name="Rectangle 2">
            <a:extLst>
              <a:ext uri="{FF2B5EF4-FFF2-40B4-BE49-F238E27FC236}">
                <a16:creationId xmlns:a16="http://schemas.microsoft.com/office/drawing/2014/main" id="{C7E70AC4-FD21-4878-8E45-7C2FCEF6961F}"/>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161EE70D-3DBD-4541-BF69-B984FA56EC19}"/>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8CB3CFC5-6778-4526-BD83-EC40452963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12C3044-730E-4C35-A504-E7F8E4BF9E99}" type="slidenum">
              <a:rPr lang="en-US" altLang="zh-CN" sz="1200" smtClean="0"/>
              <a:pPr/>
              <a:t>19</a:t>
            </a:fld>
            <a:endParaRPr lang="en-US" altLang="zh-CN" sz="1200"/>
          </a:p>
        </p:txBody>
      </p:sp>
      <p:sp>
        <p:nvSpPr>
          <p:cNvPr id="49155" name="Rectangle 2">
            <a:extLst>
              <a:ext uri="{FF2B5EF4-FFF2-40B4-BE49-F238E27FC236}">
                <a16:creationId xmlns:a16="http://schemas.microsoft.com/office/drawing/2014/main" id="{D1275A18-8419-4163-9D89-161673499CAD}"/>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85EAC07D-CC39-4F35-B709-3E9E320AA743}"/>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1FAB8308-5BEB-4373-9FF8-25C192184E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142514B-53DC-4F64-9E32-A4425F8EB812}" type="slidenum">
              <a:rPr lang="en-US" altLang="zh-CN" sz="1200" smtClean="0"/>
              <a:pPr/>
              <a:t>20</a:t>
            </a:fld>
            <a:endParaRPr lang="en-US" altLang="zh-CN" sz="1200"/>
          </a:p>
        </p:txBody>
      </p:sp>
      <p:sp>
        <p:nvSpPr>
          <p:cNvPr id="51203" name="Rectangle 2">
            <a:extLst>
              <a:ext uri="{FF2B5EF4-FFF2-40B4-BE49-F238E27FC236}">
                <a16:creationId xmlns:a16="http://schemas.microsoft.com/office/drawing/2014/main" id="{18D3E95F-981F-464E-9C38-318CD821A152}"/>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87169105-742B-4A2C-8EE1-A76021D40402}"/>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9E9DCE73-CFD7-466C-AB61-CD700CAA9E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4CCACAD-5D84-43FD-84DF-676D496C7984}" type="slidenum">
              <a:rPr lang="en-US" altLang="zh-CN" sz="1200" smtClean="0"/>
              <a:pPr/>
              <a:t>21</a:t>
            </a:fld>
            <a:endParaRPr lang="en-US" altLang="zh-CN" sz="1200"/>
          </a:p>
        </p:txBody>
      </p:sp>
      <p:sp>
        <p:nvSpPr>
          <p:cNvPr id="53251" name="Rectangle 2">
            <a:extLst>
              <a:ext uri="{FF2B5EF4-FFF2-40B4-BE49-F238E27FC236}">
                <a16:creationId xmlns:a16="http://schemas.microsoft.com/office/drawing/2014/main" id="{CDD9A232-96D0-440A-9812-B056D0CB178F}"/>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D954A4AE-E3F4-4B28-AA4C-F4B87819AC51}"/>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45C489F3-6FEF-4B78-935B-819D6DE294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9AA25826-535F-4B49-BA1C-F4DB860D8D8A}" type="slidenum">
              <a:rPr lang="en-US" altLang="zh-CN" sz="1200" smtClean="0"/>
              <a:pPr/>
              <a:t>2</a:t>
            </a:fld>
            <a:endParaRPr lang="en-US" altLang="zh-CN" sz="1200"/>
          </a:p>
        </p:txBody>
      </p:sp>
      <p:sp>
        <p:nvSpPr>
          <p:cNvPr id="17411" name="Rectangle 2">
            <a:extLst>
              <a:ext uri="{FF2B5EF4-FFF2-40B4-BE49-F238E27FC236}">
                <a16:creationId xmlns:a16="http://schemas.microsoft.com/office/drawing/2014/main" id="{0A31AF9F-668A-48A5-BBE2-1D95DC055E40}"/>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1ADC7D64-8194-487A-8824-8ECFB595A2A5}"/>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CD65AB85-DFB4-4F33-B4DE-3371EA4F89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715EE5CA-EE02-450D-B1B4-6E27F1A08326}" type="slidenum">
              <a:rPr lang="en-US" altLang="zh-CN" sz="1200" smtClean="0"/>
              <a:pPr/>
              <a:t>22</a:t>
            </a:fld>
            <a:endParaRPr lang="en-US" altLang="zh-CN" sz="1200"/>
          </a:p>
        </p:txBody>
      </p:sp>
      <p:sp>
        <p:nvSpPr>
          <p:cNvPr id="55299" name="Rectangle 2">
            <a:extLst>
              <a:ext uri="{FF2B5EF4-FFF2-40B4-BE49-F238E27FC236}">
                <a16:creationId xmlns:a16="http://schemas.microsoft.com/office/drawing/2014/main" id="{911A6725-4736-4B73-8318-51B04EBB14B2}"/>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747CB67A-7915-413B-9451-3190C0C3DE21}"/>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8FC337D7-112B-4B22-AC7A-43F31A3D785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302F8A2-B7B0-40C2-B385-855BB364B82D}" type="slidenum">
              <a:rPr lang="en-US" altLang="zh-CN" sz="1200" smtClean="0"/>
              <a:pPr/>
              <a:t>23</a:t>
            </a:fld>
            <a:endParaRPr lang="en-US" altLang="zh-CN" sz="1200"/>
          </a:p>
        </p:txBody>
      </p:sp>
      <p:sp>
        <p:nvSpPr>
          <p:cNvPr id="57347" name="Rectangle 2">
            <a:extLst>
              <a:ext uri="{FF2B5EF4-FFF2-40B4-BE49-F238E27FC236}">
                <a16:creationId xmlns:a16="http://schemas.microsoft.com/office/drawing/2014/main" id="{8838179A-DA2D-48B1-A25D-63FD36CBCF3D}"/>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8EFD724E-EC4E-43DE-A2B8-FECB38E50A17}"/>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59659F68-F822-48A7-8029-54444B6A7D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5733D3BF-FF66-4CD8-9AD8-0B822E8E2218}" type="slidenum">
              <a:rPr lang="en-US" altLang="zh-CN" sz="1200" smtClean="0"/>
              <a:pPr/>
              <a:t>24</a:t>
            </a:fld>
            <a:endParaRPr lang="en-US" altLang="zh-CN" sz="1200"/>
          </a:p>
        </p:txBody>
      </p:sp>
      <p:sp>
        <p:nvSpPr>
          <p:cNvPr id="59395" name="Rectangle 2">
            <a:extLst>
              <a:ext uri="{FF2B5EF4-FFF2-40B4-BE49-F238E27FC236}">
                <a16:creationId xmlns:a16="http://schemas.microsoft.com/office/drawing/2014/main" id="{7E8EFC8A-83B2-4098-A165-7D56FF75DF16}"/>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1ECC8D78-8E5A-45D3-9DBB-44103F874ADA}"/>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01D4AF5A-2255-432C-9957-57ABB9E328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903C05D8-2E63-4103-8250-BD325CD5584D}" type="slidenum">
              <a:rPr lang="en-US" altLang="en-US" sz="1200" smtClean="0"/>
              <a:pPr/>
              <a:t>26</a:t>
            </a:fld>
            <a:endParaRPr lang="en-US" altLang="en-US" sz="1200"/>
          </a:p>
        </p:txBody>
      </p:sp>
      <p:sp>
        <p:nvSpPr>
          <p:cNvPr id="62467" name="Rectangle 2">
            <a:extLst>
              <a:ext uri="{FF2B5EF4-FFF2-40B4-BE49-F238E27FC236}">
                <a16:creationId xmlns:a16="http://schemas.microsoft.com/office/drawing/2014/main" id="{D24E204F-037E-43C4-AFD2-F3754E98BFA8}"/>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EE2B32C6-75F8-459F-936A-4707DC2CE0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7AB0AE88-41FE-4C98-9237-59C376C2B3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FCE5E491-0CD2-4517-82D0-7431523A96F7}" type="slidenum">
              <a:rPr lang="en-US" altLang="en-US" sz="1200" smtClean="0"/>
              <a:pPr/>
              <a:t>27</a:t>
            </a:fld>
            <a:endParaRPr lang="en-US" altLang="en-US" sz="1200"/>
          </a:p>
        </p:txBody>
      </p:sp>
      <p:sp>
        <p:nvSpPr>
          <p:cNvPr id="64515" name="Rectangle 2">
            <a:extLst>
              <a:ext uri="{FF2B5EF4-FFF2-40B4-BE49-F238E27FC236}">
                <a16:creationId xmlns:a16="http://schemas.microsoft.com/office/drawing/2014/main" id="{FD32DFF7-51D3-4053-966B-47B8C761FD66}"/>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7B00CFCF-97CD-4F97-B1D9-D3400D5237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7C7EA53A-545C-4DC6-89A1-F453E648C7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FDE05D16-8290-43A6-84F0-A11FBC8A7804}" type="slidenum">
              <a:rPr lang="en-US" altLang="zh-CN" sz="1200" smtClean="0"/>
              <a:pPr/>
              <a:t>29</a:t>
            </a:fld>
            <a:endParaRPr lang="en-US" altLang="zh-CN" sz="1200"/>
          </a:p>
        </p:txBody>
      </p:sp>
      <p:sp>
        <p:nvSpPr>
          <p:cNvPr id="67587" name="Rectangle 2">
            <a:extLst>
              <a:ext uri="{FF2B5EF4-FFF2-40B4-BE49-F238E27FC236}">
                <a16:creationId xmlns:a16="http://schemas.microsoft.com/office/drawing/2014/main" id="{CCB48545-7D6D-4899-8C65-1179B0BA040F}"/>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CD1DA052-6760-4F70-A0C4-97A863FDF695}"/>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081FADC0-C7D2-46FE-8105-9C4F17CD16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5432418-E0DF-4852-9F61-FE6E3DA540EE}" type="slidenum">
              <a:rPr lang="en-US" altLang="zh-CN" sz="1200" smtClean="0"/>
              <a:pPr/>
              <a:t>30</a:t>
            </a:fld>
            <a:endParaRPr lang="en-US" altLang="zh-CN" sz="1200"/>
          </a:p>
        </p:txBody>
      </p:sp>
      <p:sp>
        <p:nvSpPr>
          <p:cNvPr id="69635" name="Rectangle 2">
            <a:extLst>
              <a:ext uri="{FF2B5EF4-FFF2-40B4-BE49-F238E27FC236}">
                <a16:creationId xmlns:a16="http://schemas.microsoft.com/office/drawing/2014/main" id="{DE3E0B5E-26E6-491C-9ACC-9EE261328A24}"/>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46A2603B-646E-4827-A1F8-96B19B04582A}"/>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CEB5482C-FAE7-4D2B-880D-F896A0EADF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2C54134-E8EA-4576-B3A9-EB4B69EF412D}" type="slidenum">
              <a:rPr lang="en-US" altLang="zh-CN" sz="1200" smtClean="0"/>
              <a:pPr/>
              <a:t>31</a:t>
            </a:fld>
            <a:endParaRPr lang="en-US" altLang="zh-CN" sz="1200"/>
          </a:p>
        </p:txBody>
      </p:sp>
      <p:sp>
        <p:nvSpPr>
          <p:cNvPr id="71683" name="Rectangle 2">
            <a:extLst>
              <a:ext uri="{FF2B5EF4-FFF2-40B4-BE49-F238E27FC236}">
                <a16:creationId xmlns:a16="http://schemas.microsoft.com/office/drawing/2014/main" id="{827D76F3-264F-4E8D-BF8C-E1BC554B6C70}"/>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3B8CD642-1CEE-4421-A586-16C928A4586D}"/>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4E4FB9E4-183B-4A4E-AB00-501D1977AF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A923107-48B0-4890-92CB-D1BF40C1A3F4}" type="slidenum">
              <a:rPr lang="en-US" altLang="zh-CN" sz="1200" smtClean="0"/>
              <a:pPr/>
              <a:t>32</a:t>
            </a:fld>
            <a:endParaRPr lang="en-US" altLang="zh-CN" sz="1200"/>
          </a:p>
        </p:txBody>
      </p:sp>
      <p:sp>
        <p:nvSpPr>
          <p:cNvPr id="73731" name="Rectangle 2">
            <a:extLst>
              <a:ext uri="{FF2B5EF4-FFF2-40B4-BE49-F238E27FC236}">
                <a16:creationId xmlns:a16="http://schemas.microsoft.com/office/drawing/2014/main" id="{3C70548E-62FD-43C6-B8CC-9E05888203A4}"/>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B425BDE8-94F4-4E59-8592-43DF855F5314}"/>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CC24E79C-78C9-4376-8DF8-F7AA47D644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926032BD-F3CA-4E57-94F5-097B9ECB4E49}" type="slidenum">
              <a:rPr lang="en-US" altLang="zh-CN" sz="1200" smtClean="0"/>
              <a:pPr/>
              <a:t>33</a:t>
            </a:fld>
            <a:endParaRPr lang="en-US" altLang="zh-CN" sz="1200"/>
          </a:p>
        </p:txBody>
      </p:sp>
      <p:sp>
        <p:nvSpPr>
          <p:cNvPr id="75779" name="Rectangle 2">
            <a:extLst>
              <a:ext uri="{FF2B5EF4-FFF2-40B4-BE49-F238E27FC236}">
                <a16:creationId xmlns:a16="http://schemas.microsoft.com/office/drawing/2014/main" id="{A6FA4701-8AB9-4658-B6D3-EEBE8FAAB8F6}"/>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AB8B70B6-F9D8-4D09-B7E0-FB3CA4D8CAA5}"/>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0D418036-E0D9-44DD-AD44-D919E7372557}"/>
              </a:ext>
            </a:extLst>
          </p:cNvPr>
          <p:cNvSpPr txBox="1">
            <a:spLocks noGrp="1" noChangeArrowheads="1"/>
          </p:cNvSpPr>
          <p:nvPr/>
        </p:nvSpPr>
        <p:spPr bwMode="auto">
          <a:xfrm>
            <a:off x="3973513" y="8832850"/>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51" tIns="46576" rIns="93151" bIns="46576" anchor="b"/>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AB6B16AB-4026-4EEC-83A8-2B6E795BC3A4}" type="slidenum">
              <a:rPr lang="en-US" altLang="en-US" sz="1200"/>
              <a:pPr algn="r"/>
              <a:t>5</a:t>
            </a:fld>
            <a:endParaRPr lang="en-US" altLang="en-US" sz="1200"/>
          </a:p>
        </p:txBody>
      </p:sp>
      <p:sp>
        <p:nvSpPr>
          <p:cNvPr id="20483" name="Rectangle 2">
            <a:extLst>
              <a:ext uri="{FF2B5EF4-FFF2-40B4-BE49-F238E27FC236}">
                <a16:creationId xmlns:a16="http://schemas.microsoft.com/office/drawing/2014/main" id="{5AE86802-69FA-4CAF-85F3-3E16F8F236E6}"/>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BDA6B836-3D88-4798-98AF-4DF6A198F2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C5092354-3888-45E3-93BD-C8330C7855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5846E4F4-5362-4C8E-B76B-9A1B8D57A3C8}" type="slidenum">
              <a:rPr lang="en-US" altLang="zh-CN" sz="1200" smtClean="0"/>
              <a:pPr/>
              <a:t>34</a:t>
            </a:fld>
            <a:endParaRPr lang="en-US" altLang="zh-CN" sz="1200"/>
          </a:p>
        </p:txBody>
      </p:sp>
      <p:sp>
        <p:nvSpPr>
          <p:cNvPr id="77827" name="Rectangle 2">
            <a:extLst>
              <a:ext uri="{FF2B5EF4-FFF2-40B4-BE49-F238E27FC236}">
                <a16:creationId xmlns:a16="http://schemas.microsoft.com/office/drawing/2014/main" id="{47DEF6B6-924E-47E8-8A80-6252D08E3D6E}"/>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2D97949C-11AC-469F-913B-5D7082EFBEB0}"/>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6B08E166-D954-447B-9DC1-B5C6852A93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392D80A-25E4-4DF6-8CFB-EAC85A087922}" type="slidenum">
              <a:rPr lang="en-US" altLang="zh-CN" sz="1200" smtClean="0"/>
              <a:pPr/>
              <a:t>35</a:t>
            </a:fld>
            <a:endParaRPr lang="en-US" altLang="zh-CN" sz="1200"/>
          </a:p>
        </p:txBody>
      </p:sp>
      <p:sp>
        <p:nvSpPr>
          <p:cNvPr id="79875" name="Rectangle 2">
            <a:extLst>
              <a:ext uri="{FF2B5EF4-FFF2-40B4-BE49-F238E27FC236}">
                <a16:creationId xmlns:a16="http://schemas.microsoft.com/office/drawing/2014/main" id="{48310498-DBF5-49F1-A1BC-A860EC8C833B}"/>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303F8902-DDA2-4B40-BA6F-B1A4C714A75B}"/>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7ED1D6D0-1CE9-4C7A-AD62-AFE5F008AC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E64C261-A09E-478F-BCDB-A17C3C36AC28}" type="slidenum">
              <a:rPr lang="en-US" altLang="zh-CN" sz="1200" smtClean="0"/>
              <a:pPr/>
              <a:t>36</a:t>
            </a:fld>
            <a:endParaRPr lang="en-US" altLang="zh-CN" sz="1200"/>
          </a:p>
        </p:txBody>
      </p:sp>
      <p:sp>
        <p:nvSpPr>
          <p:cNvPr id="81923" name="Rectangle 2">
            <a:extLst>
              <a:ext uri="{FF2B5EF4-FFF2-40B4-BE49-F238E27FC236}">
                <a16:creationId xmlns:a16="http://schemas.microsoft.com/office/drawing/2014/main" id="{98C6F319-84CD-4352-AEEC-61D2EDC1A0D5}"/>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D845026B-9BE0-43F7-891E-32C9307535DF}"/>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D59F0D6E-AB9D-478C-B4BE-0D0D7E51AD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F6CB9A8-10AC-43FA-8235-95E382569432}" type="slidenum">
              <a:rPr lang="en-US" altLang="zh-CN" sz="1200" smtClean="0"/>
              <a:pPr/>
              <a:t>37</a:t>
            </a:fld>
            <a:endParaRPr lang="en-US" altLang="zh-CN" sz="1200"/>
          </a:p>
        </p:txBody>
      </p:sp>
      <p:sp>
        <p:nvSpPr>
          <p:cNvPr id="83971" name="Rectangle 2">
            <a:extLst>
              <a:ext uri="{FF2B5EF4-FFF2-40B4-BE49-F238E27FC236}">
                <a16:creationId xmlns:a16="http://schemas.microsoft.com/office/drawing/2014/main" id="{20386869-15C0-40EA-9248-E1DA91729812}"/>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EA3720B9-D27B-4EB4-88AF-AEF7225541DE}"/>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51FE7F9B-EB2E-4F20-9D8F-12A7E7182C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F8F34F22-00BC-42C0-982A-5DC145C44F77}" type="slidenum">
              <a:rPr lang="en-US" altLang="zh-CN" sz="1200" smtClean="0"/>
              <a:pPr/>
              <a:t>38</a:t>
            </a:fld>
            <a:endParaRPr lang="en-US" altLang="zh-CN" sz="1200"/>
          </a:p>
        </p:txBody>
      </p:sp>
      <p:sp>
        <p:nvSpPr>
          <p:cNvPr id="86019" name="Rectangle 2">
            <a:extLst>
              <a:ext uri="{FF2B5EF4-FFF2-40B4-BE49-F238E27FC236}">
                <a16:creationId xmlns:a16="http://schemas.microsoft.com/office/drawing/2014/main" id="{E3B8DB9D-31D5-4924-9F63-2937DAC8BAEA}"/>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45EBC0EF-50EE-45A6-8B5A-7D32ABD5B334}"/>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BA33449F-8D65-4876-9D94-99C59EC451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B3DFD27A-EC0E-40D3-875A-9DEEA70CEC9A}" type="slidenum">
              <a:rPr lang="en-US" altLang="zh-CN" sz="1200" smtClean="0"/>
              <a:pPr/>
              <a:t>39</a:t>
            </a:fld>
            <a:endParaRPr lang="en-US" altLang="zh-CN" sz="1200"/>
          </a:p>
        </p:txBody>
      </p:sp>
      <p:sp>
        <p:nvSpPr>
          <p:cNvPr id="88067" name="Rectangle 2">
            <a:extLst>
              <a:ext uri="{FF2B5EF4-FFF2-40B4-BE49-F238E27FC236}">
                <a16:creationId xmlns:a16="http://schemas.microsoft.com/office/drawing/2014/main" id="{8DA6B524-E8CF-418C-8F58-5103F2870F85}"/>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54FF870A-D022-430D-A1F8-089E4A0BB5C3}"/>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9225EC1E-59DE-4AFF-9F21-02B7AFBE33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992F38A-A02E-4E03-B6E4-A6EB884AB2CF}" type="slidenum">
              <a:rPr lang="en-US" altLang="zh-CN" sz="1200" smtClean="0"/>
              <a:pPr/>
              <a:t>40</a:t>
            </a:fld>
            <a:endParaRPr lang="en-US" altLang="zh-CN" sz="1200"/>
          </a:p>
        </p:txBody>
      </p:sp>
      <p:sp>
        <p:nvSpPr>
          <p:cNvPr id="90115" name="Rectangle 2">
            <a:extLst>
              <a:ext uri="{FF2B5EF4-FFF2-40B4-BE49-F238E27FC236}">
                <a16:creationId xmlns:a16="http://schemas.microsoft.com/office/drawing/2014/main" id="{8F838D76-D21C-49FE-8733-EE2CA61475A2}"/>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C7397D16-82C3-4B62-A523-5B3125F805BB}"/>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1998225D-949D-4E7C-BD69-A0111CED02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5A78C12-E43D-493B-AFC6-E958A37DA9F7}" type="slidenum">
              <a:rPr lang="en-US" altLang="zh-CN" sz="1200" smtClean="0"/>
              <a:pPr/>
              <a:t>41</a:t>
            </a:fld>
            <a:endParaRPr lang="en-US" altLang="zh-CN" sz="1200"/>
          </a:p>
        </p:txBody>
      </p:sp>
      <p:sp>
        <p:nvSpPr>
          <p:cNvPr id="92163" name="Rectangle 2">
            <a:extLst>
              <a:ext uri="{FF2B5EF4-FFF2-40B4-BE49-F238E27FC236}">
                <a16:creationId xmlns:a16="http://schemas.microsoft.com/office/drawing/2014/main" id="{58F31533-8550-4001-BA40-6F67387A2A55}"/>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0DE925DE-B992-4EAC-8902-910E90223C86}"/>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A05221FD-E6D4-4E3C-B329-2E26D55542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7157D52-F620-4113-B204-2B44458BC6B7}" type="slidenum">
              <a:rPr lang="en-US" altLang="zh-CN" sz="1200" smtClean="0"/>
              <a:pPr/>
              <a:t>42</a:t>
            </a:fld>
            <a:endParaRPr lang="en-US" altLang="zh-CN" sz="1200"/>
          </a:p>
        </p:txBody>
      </p:sp>
      <p:sp>
        <p:nvSpPr>
          <p:cNvPr id="94211" name="Rectangle 2">
            <a:extLst>
              <a:ext uri="{FF2B5EF4-FFF2-40B4-BE49-F238E27FC236}">
                <a16:creationId xmlns:a16="http://schemas.microsoft.com/office/drawing/2014/main" id="{FF846591-67BD-46DD-B95B-DF24E2C9A76C}"/>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DBE79F6D-3769-41B1-9BB4-37CFDAD9AA75}"/>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9A9366DE-26A0-4BF7-A493-D32A6FBC0D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9AAB4497-EEE1-4F31-9E14-5E09B9225546}" type="slidenum">
              <a:rPr lang="en-US" altLang="en-US" sz="1200" smtClean="0"/>
              <a:pPr/>
              <a:t>44</a:t>
            </a:fld>
            <a:endParaRPr lang="en-US" altLang="en-US" sz="1200"/>
          </a:p>
        </p:txBody>
      </p:sp>
      <p:sp>
        <p:nvSpPr>
          <p:cNvPr id="96259" name="Rectangle 2">
            <a:extLst>
              <a:ext uri="{FF2B5EF4-FFF2-40B4-BE49-F238E27FC236}">
                <a16:creationId xmlns:a16="http://schemas.microsoft.com/office/drawing/2014/main" id="{B70B50B9-1AAF-46E9-B561-7178F6848731}"/>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71872CDF-61FF-4B39-8599-3CA94FD3821C}"/>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8DD1E2A3-5959-48B1-AD32-56BC261C5DAB}"/>
              </a:ext>
            </a:extLst>
          </p:cNvPr>
          <p:cNvSpPr txBox="1">
            <a:spLocks noGrp="1" noChangeArrowheads="1"/>
          </p:cNvSpPr>
          <p:nvPr/>
        </p:nvSpPr>
        <p:spPr bwMode="auto">
          <a:xfrm>
            <a:off x="3973513" y="8832850"/>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51" tIns="46576" rIns="93151" bIns="46576" anchor="b"/>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F97AE9A4-D1F3-4040-B3AC-3855A79B5FC5}" type="slidenum">
              <a:rPr lang="en-US" altLang="en-US" sz="1200"/>
              <a:pPr algn="r"/>
              <a:t>6</a:t>
            </a:fld>
            <a:endParaRPr lang="en-US" altLang="en-US" sz="1200"/>
          </a:p>
        </p:txBody>
      </p:sp>
      <p:sp>
        <p:nvSpPr>
          <p:cNvPr id="22531" name="Rectangle 2">
            <a:extLst>
              <a:ext uri="{FF2B5EF4-FFF2-40B4-BE49-F238E27FC236}">
                <a16:creationId xmlns:a16="http://schemas.microsoft.com/office/drawing/2014/main" id="{5F9C6D5D-8758-467B-8817-52A787928A04}"/>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1CB9B93B-2490-4CFC-80EE-0041B97A21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D992745A-3FD9-4025-A02A-242E6092AAB3}"/>
              </a:ext>
            </a:extLst>
          </p:cNvPr>
          <p:cNvSpPr>
            <a:spLocks noGrp="1" noRot="1" noChangeAspect="1" noChangeArrowheads="1" noTextEdit="1"/>
          </p:cNvSpPr>
          <p:nvPr>
            <p:ph type="sldImg"/>
          </p:nvPr>
        </p:nvSpPr>
        <p:spPr>
          <a:ln/>
        </p:spPr>
      </p:sp>
      <p:sp>
        <p:nvSpPr>
          <p:cNvPr id="98307" name="Rectangle 3">
            <a:extLst>
              <a:ext uri="{FF2B5EF4-FFF2-40B4-BE49-F238E27FC236}">
                <a16:creationId xmlns:a16="http://schemas.microsoft.com/office/drawing/2014/main" id="{CF0BAB78-1BE9-456C-BE0E-800C7C6B73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2618190C-5C50-46E3-A0BF-223FFE484801}"/>
              </a:ext>
            </a:extLst>
          </p:cNvPr>
          <p:cNvSpPr>
            <a:spLocks noGrp="1" noRot="1" noChangeAspect="1" noChangeArrowheads="1" noTextEdit="1"/>
          </p:cNvSpPr>
          <p:nvPr>
            <p:ph type="sldImg"/>
          </p:nvPr>
        </p:nvSpPr>
        <p:spPr>
          <a:ln/>
        </p:spPr>
      </p:sp>
      <p:sp>
        <p:nvSpPr>
          <p:cNvPr id="111619" name="Rectangle 3">
            <a:extLst>
              <a:ext uri="{FF2B5EF4-FFF2-40B4-BE49-F238E27FC236}">
                <a16:creationId xmlns:a16="http://schemas.microsoft.com/office/drawing/2014/main" id="{24857369-0667-4A83-8F4B-0CD5614E36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FAE76F57-78F1-4E8B-A6E6-FF90C055FB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9DFEA032-A63B-4477-BDB2-1669CE17A6AE}" type="slidenum">
              <a:rPr lang="en-US" altLang="en-US" sz="1200" smtClean="0"/>
              <a:pPr/>
              <a:t>58</a:t>
            </a:fld>
            <a:endParaRPr lang="en-US" altLang="en-US" sz="1200"/>
          </a:p>
        </p:txBody>
      </p:sp>
      <p:sp>
        <p:nvSpPr>
          <p:cNvPr id="113667" name="Rectangle 2">
            <a:extLst>
              <a:ext uri="{FF2B5EF4-FFF2-40B4-BE49-F238E27FC236}">
                <a16:creationId xmlns:a16="http://schemas.microsoft.com/office/drawing/2014/main" id="{B80DAE83-AB16-4A2E-8A1B-08BF2CD2A09A}"/>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5CB026A8-6050-409D-BB42-0273409CACB4}"/>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04A043A0-40E4-453E-924C-E69E2C6F9E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1060A84-AF30-4E95-90B9-83B8C1A21F88}" type="slidenum">
              <a:rPr lang="en-US" altLang="en-US" sz="1200" smtClean="0"/>
              <a:pPr/>
              <a:t>59</a:t>
            </a:fld>
            <a:endParaRPr lang="en-US" altLang="en-US" sz="1200"/>
          </a:p>
        </p:txBody>
      </p:sp>
      <p:sp>
        <p:nvSpPr>
          <p:cNvPr id="115715" name="Rectangle 2">
            <a:extLst>
              <a:ext uri="{FF2B5EF4-FFF2-40B4-BE49-F238E27FC236}">
                <a16:creationId xmlns:a16="http://schemas.microsoft.com/office/drawing/2014/main" id="{6FD52CEA-CE59-493E-8E9C-3ABDCFBC8910}"/>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90274132-2EF9-42E1-9057-A4304498459E}"/>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DDA92CC4-2791-4150-8EE2-11ABA3C8B0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F6329F0A-F7F6-49DC-8008-10604847EF3F}" type="slidenum">
              <a:rPr lang="en-US" altLang="zh-CN" sz="1200" smtClean="0"/>
              <a:pPr/>
              <a:t>60</a:t>
            </a:fld>
            <a:endParaRPr lang="en-US" altLang="zh-CN" sz="1200"/>
          </a:p>
        </p:txBody>
      </p:sp>
      <p:sp>
        <p:nvSpPr>
          <p:cNvPr id="117763" name="Rectangle 2">
            <a:extLst>
              <a:ext uri="{FF2B5EF4-FFF2-40B4-BE49-F238E27FC236}">
                <a16:creationId xmlns:a16="http://schemas.microsoft.com/office/drawing/2014/main" id="{305BDC8A-6405-4EB8-A39C-D42AEB3E4B1C}"/>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C9904C38-27BC-4F21-9AE0-618D2BB98D87}"/>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75BC1C70-3332-40E2-99CD-CB42783EE9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F0137EB1-4140-4342-BC3A-78801A7676D4}" type="slidenum">
              <a:rPr lang="en-US" altLang="zh-CN" sz="1200" smtClean="0"/>
              <a:pPr/>
              <a:t>62</a:t>
            </a:fld>
            <a:endParaRPr lang="en-US" altLang="zh-CN" sz="1200"/>
          </a:p>
        </p:txBody>
      </p:sp>
      <p:sp>
        <p:nvSpPr>
          <p:cNvPr id="120835" name="Rectangle 2">
            <a:extLst>
              <a:ext uri="{FF2B5EF4-FFF2-40B4-BE49-F238E27FC236}">
                <a16:creationId xmlns:a16="http://schemas.microsoft.com/office/drawing/2014/main" id="{064A15D8-4E0A-4662-B41F-4E77CDB287F5}"/>
              </a:ext>
            </a:extLst>
          </p:cNvPr>
          <p:cNvSpPr>
            <a:spLocks noGrp="1" noRot="1" noChangeAspect="1" noChangeArrowheads="1" noTextEdit="1"/>
          </p:cNvSpPr>
          <p:nvPr>
            <p:ph type="sldImg"/>
          </p:nvPr>
        </p:nvSpPr>
        <p:spPr>
          <a:ln/>
        </p:spPr>
      </p:sp>
      <p:sp>
        <p:nvSpPr>
          <p:cNvPr id="120836" name="Rectangle 3">
            <a:extLst>
              <a:ext uri="{FF2B5EF4-FFF2-40B4-BE49-F238E27FC236}">
                <a16:creationId xmlns:a16="http://schemas.microsoft.com/office/drawing/2014/main" id="{FE6BB7DE-3106-4CAD-8D94-01B66031B741}"/>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108948E0-A374-4BE9-9692-11208E419A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7343868-567A-42D4-9605-7DC417B3D36E}" type="slidenum">
              <a:rPr lang="en-US" altLang="zh-CN" sz="1200" smtClean="0"/>
              <a:pPr/>
              <a:t>63</a:t>
            </a:fld>
            <a:endParaRPr lang="en-US" altLang="zh-CN" sz="1200"/>
          </a:p>
        </p:txBody>
      </p:sp>
      <p:sp>
        <p:nvSpPr>
          <p:cNvPr id="122883" name="Rectangle 2">
            <a:extLst>
              <a:ext uri="{FF2B5EF4-FFF2-40B4-BE49-F238E27FC236}">
                <a16:creationId xmlns:a16="http://schemas.microsoft.com/office/drawing/2014/main" id="{AE7AC36C-581D-407A-A08C-AFE0F317D699}"/>
              </a:ext>
            </a:extLst>
          </p:cNvPr>
          <p:cNvSpPr>
            <a:spLocks noGrp="1" noRot="1" noChangeAspect="1" noChangeArrowheads="1" noTextEdit="1"/>
          </p:cNvSpPr>
          <p:nvPr>
            <p:ph type="sldImg"/>
          </p:nvPr>
        </p:nvSpPr>
        <p:spPr>
          <a:ln/>
        </p:spPr>
      </p:sp>
      <p:sp>
        <p:nvSpPr>
          <p:cNvPr id="122884" name="Rectangle 3">
            <a:extLst>
              <a:ext uri="{FF2B5EF4-FFF2-40B4-BE49-F238E27FC236}">
                <a16:creationId xmlns:a16="http://schemas.microsoft.com/office/drawing/2014/main" id="{B4253A27-E7A7-44D7-9FB1-67029E392442}"/>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30E96A68-B360-4CFC-BB27-C6B6A2FBC90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B8346AF3-40CA-406D-92F0-BA6AFACE2791}" type="slidenum">
              <a:rPr lang="en-US" altLang="zh-CN" sz="1200" smtClean="0"/>
              <a:pPr/>
              <a:t>64</a:t>
            </a:fld>
            <a:endParaRPr lang="en-US" altLang="zh-CN" sz="1200"/>
          </a:p>
        </p:txBody>
      </p:sp>
      <p:sp>
        <p:nvSpPr>
          <p:cNvPr id="124931" name="Rectangle 2">
            <a:extLst>
              <a:ext uri="{FF2B5EF4-FFF2-40B4-BE49-F238E27FC236}">
                <a16:creationId xmlns:a16="http://schemas.microsoft.com/office/drawing/2014/main" id="{B7683709-0D6C-4AD7-90D6-D8CBC3C25C00}"/>
              </a:ext>
            </a:extLst>
          </p:cNvPr>
          <p:cNvSpPr>
            <a:spLocks noGrp="1" noRot="1" noChangeAspect="1" noChangeArrowheads="1" noTextEdit="1"/>
          </p:cNvSpPr>
          <p:nvPr>
            <p:ph type="sldImg"/>
          </p:nvPr>
        </p:nvSpPr>
        <p:spPr>
          <a:ln/>
        </p:spPr>
      </p:sp>
      <p:sp>
        <p:nvSpPr>
          <p:cNvPr id="124932" name="Rectangle 3">
            <a:extLst>
              <a:ext uri="{FF2B5EF4-FFF2-40B4-BE49-F238E27FC236}">
                <a16:creationId xmlns:a16="http://schemas.microsoft.com/office/drawing/2014/main" id="{3AF94B7B-FB62-4FBC-AFBD-920B9F54E744}"/>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7E125DD6-4A5A-47A5-AF7F-F43EFCCFA6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102F6B0-30E1-41BE-9566-560B5001A49D}" type="slidenum">
              <a:rPr lang="en-US" altLang="zh-CN" sz="1200" smtClean="0"/>
              <a:pPr/>
              <a:t>75</a:t>
            </a:fld>
            <a:endParaRPr lang="en-US" altLang="zh-CN" sz="1200"/>
          </a:p>
        </p:txBody>
      </p:sp>
      <p:sp>
        <p:nvSpPr>
          <p:cNvPr id="139267" name="Rectangle 2">
            <a:extLst>
              <a:ext uri="{FF2B5EF4-FFF2-40B4-BE49-F238E27FC236}">
                <a16:creationId xmlns:a16="http://schemas.microsoft.com/office/drawing/2014/main" id="{5CFCB46F-CF28-4E35-8E77-765BF315EFD9}"/>
              </a:ext>
            </a:extLst>
          </p:cNvPr>
          <p:cNvSpPr>
            <a:spLocks noGrp="1" noRot="1" noChangeAspect="1" noChangeArrowheads="1" noTextEdit="1"/>
          </p:cNvSpPr>
          <p:nvPr>
            <p:ph type="sldImg"/>
          </p:nvPr>
        </p:nvSpPr>
        <p:spPr>
          <a:ln/>
        </p:spPr>
      </p:sp>
      <p:sp>
        <p:nvSpPr>
          <p:cNvPr id="139268" name="Rectangle 3">
            <a:extLst>
              <a:ext uri="{FF2B5EF4-FFF2-40B4-BE49-F238E27FC236}">
                <a16:creationId xmlns:a16="http://schemas.microsoft.com/office/drawing/2014/main" id="{BBC5F572-DFFB-41AB-9FE2-7A53E7E5C529}"/>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a:extLst>
              <a:ext uri="{FF2B5EF4-FFF2-40B4-BE49-F238E27FC236}">
                <a16:creationId xmlns:a16="http://schemas.microsoft.com/office/drawing/2014/main" id="{A6F56B26-001F-453F-A8B3-24E9F46C81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87E6488-7470-4B57-B7BA-41E8E67E78B4}" type="slidenum">
              <a:rPr lang="en-US" altLang="zh-CN" sz="1200" smtClean="0"/>
              <a:pPr/>
              <a:t>76</a:t>
            </a:fld>
            <a:endParaRPr lang="en-US" altLang="zh-CN" sz="1200"/>
          </a:p>
        </p:txBody>
      </p:sp>
      <p:sp>
        <p:nvSpPr>
          <p:cNvPr id="141315" name="Rectangle 2">
            <a:extLst>
              <a:ext uri="{FF2B5EF4-FFF2-40B4-BE49-F238E27FC236}">
                <a16:creationId xmlns:a16="http://schemas.microsoft.com/office/drawing/2014/main" id="{DD1F4456-BDCC-4F60-9D1B-1B4DEC37F4FF}"/>
              </a:ext>
            </a:extLst>
          </p:cNvPr>
          <p:cNvSpPr>
            <a:spLocks noGrp="1" noRot="1" noChangeAspect="1" noChangeArrowheads="1" noTextEdit="1"/>
          </p:cNvSpPr>
          <p:nvPr>
            <p:ph type="sldImg"/>
          </p:nvPr>
        </p:nvSpPr>
        <p:spPr>
          <a:ln/>
        </p:spPr>
      </p:sp>
      <p:sp>
        <p:nvSpPr>
          <p:cNvPr id="141316" name="Rectangle 3">
            <a:extLst>
              <a:ext uri="{FF2B5EF4-FFF2-40B4-BE49-F238E27FC236}">
                <a16:creationId xmlns:a16="http://schemas.microsoft.com/office/drawing/2014/main" id="{4D39FDB1-B048-4CBB-A73A-3A783CC794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9C90EABF-16F7-4225-9A34-2EC4CD1D62AC}"/>
              </a:ext>
            </a:extLst>
          </p:cNvPr>
          <p:cNvSpPr txBox="1">
            <a:spLocks noGrp="1" noChangeArrowheads="1"/>
          </p:cNvSpPr>
          <p:nvPr/>
        </p:nvSpPr>
        <p:spPr bwMode="auto">
          <a:xfrm>
            <a:off x="3973513" y="8832850"/>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51" tIns="46576" rIns="93151" bIns="46576" anchor="b"/>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0089CD14-4D4E-4619-A4AB-1F6A387C78BB}" type="slidenum">
              <a:rPr lang="en-US" altLang="en-US" sz="1200"/>
              <a:pPr algn="r"/>
              <a:t>7</a:t>
            </a:fld>
            <a:endParaRPr lang="en-US" altLang="en-US" sz="1200"/>
          </a:p>
        </p:txBody>
      </p:sp>
      <p:sp>
        <p:nvSpPr>
          <p:cNvPr id="24579" name="Rectangle 2">
            <a:extLst>
              <a:ext uri="{FF2B5EF4-FFF2-40B4-BE49-F238E27FC236}">
                <a16:creationId xmlns:a16="http://schemas.microsoft.com/office/drawing/2014/main" id="{8BD48CCD-FB61-418E-B141-D7D290819F70}"/>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B6461019-44CD-4B90-9377-116B51916A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a:extLst>
              <a:ext uri="{FF2B5EF4-FFF2-40B4-BE49-F238E27FC236}">
                <a16:creationId xmlns:a16="http://schemas.microsoft.com/office/drawing/2014/main" id="{7154232B-D28E-4333-85B8-61E7DB596B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F9EBB0DD-AEB8-4859-AA99-27AD217F8DCC}" type="slidenum">
              <a:rPr lang="en-US" altLang="zh-CN" sz="1200" smtClean="0"/>
              <a:pPr/>
              <a:t>77</a:t>
            </a:fld>
            <a:endParaRPr lang="en-US" altLang="zh-CN" sz="1200"/>
          </a:p>
        </p:txBody>
      </p:sp>
      <p:sp>
        <p:nvSpPr>
          <p:cNvPr id="143363" name="Rectangle 2">
            <a:extLst>
              <a:ext uri="{FF2B5EF4-FFF2-40B4-BE49-F238E27FC236}">
                <a16:creationId xmlns:a16="http://schemas.microsoft.com/office/drawing/2014/main" id="{9D713128-A371-4F0C-9B47-039BC3CB849C}"/>
              </a:ext>
            </a:extLst>
          </p:cNvPr>
          <p:cNvSpPr>
            <a:spLocks noGrp="1" noRot="1" noChangeAspect="1" noChangeArrowheads="1" noTextEdit="1"/>
          </p:cNvSpPr>
          <p:nvPr>
            <p:ph type="sldImg"/>
          </p:nvPr>
        </p:nvSpPr>
        <p:spPr>
          <a:ln/>
        </p:spPr>
      </p:sp>
      <p:sp>
        <p:nvSpPr>
          <p:cNvPr id="143364" name="Rectangle 3">
            <a:extLst>
              <a:ext uri="{FF2B5EF4-FFF2-40B4-BE49-F238E27FC236}">
                <a16:creationId xmlns:a16="http://schemas.microsoft.com/office/drawing/2014/main" id="{647C21E7-1147-4D04-A933-76503A1A4610}"/>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a:extLst>
              <a:ext uri="{FF2B5EF4-FFF2-40B4-BE49-F238E27FC236}">
                <a16:creationId xmlns:a16="http://schemas.microsoft.com/office/drawing/2014/main" id="{3189E128-5E08-4BC0-A1CA-80D16346EC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9C704991-7522-47A0-AC09-DD385A7A009D}" type="slidenum">
              <a:rPr lang="en-US" altLang="zh-CN" sz="1200" smtClean="0"/>
              <a:pPr/>
              <a:t>78</a:t>
            </a:fld>
            <a:endParaRPr lang="en-US" altLang="zh-CN" sz="1200"/>
          </a:p>
        </p:txBody>
      </p:sp>
      <p:sp>
        <p:nvSpPr>
          <p:cNvPr id="145411" name="Rectangle 2">
            <a:extLst>
              <a:ext uri="{FF2B5EF4-FFF2-40B4-BE49-F238E27FC236}">
                <a16:creationId xmlns:a16="http://schemas.microsoft.com/office/drawing/2014/main" id="{4A8E5AB1-C560-4D79-B9CD-EF7953F36873}"/>
              </a:ext>
            </a:extLst>
          </p:cNvPr>
          <p:cNvSpPr>
            <a:spLocks noGrp="1" noRot="1" noChangeAspect="1" noChangeArrowheads="1" noTextEdit="1"/>
          </p:cNvSpPr>
          <p:nvPr>
            <p:ph type="sldImg"/>
          </p:nvPr>
        </p:nvSpPr>
        <p:spPr>
          <a:ln/>
        </p:spPr>
      </p:sp>
      <p:sp>
        <p:nvSpPr>
          <p:cNvPr id="145412" name="Rectangle 3">
            <a:extLst>
              <a:ext uri="{FF2B5EF4-FFF2-40B4-BE49-F238E27FC236}">
                <a16:creationId xmlns:a16="http://schemas.microsoft.com/office/drawing/2014/main" id="{7A349DE5-6351-400D-BA80-C86748F5DC63}"/>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8E070221-879C-4088-ABDA-FF4B03496C48}"/>
              </a:ext>
            </a:extLst>
          </p:cNvPr>
          <p:cNvSpPr>
            <a:spLocks noGrp="1" noRot="1" noChangeAspect="1" noChangeArrowheads="1" noTextEdit="1"/>
          </p:cNvSpPr>
          <p:nvPr>
            <p:ph type="sldImg"/>
          </p:nvPr>
        </p:nvSpPr>
        <p:spPr>
          <a:ln/>
        </p:spPr>
      </p:sp>
      <p:sp>
        <p:nvSpPr>
          <p:cNvPr id="155651" name="Rectangle 3">
            <a:extLst>
              <a:ext uri="{FF2B5EF4-FFF2-40B4-BE49-F238E27FC236}">
                <a16:creationId xmlns:a16="http://schemas.microsoft.com/office/drawing/2014/main" id="{65817A99-C955-43BC-AEA7-53E69CB9C2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a:extLst>
              <a:ext uri="{FF2B5EF4-FFF2-40B4-BE49-F238E27FC236}">
                <a16:creationId xmlns:a16="http://schemas.microsoft.com/office/drawing/2014/main" id="{05D08336-3742-4852-B02A-2DE4DB2C36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14375" indent="-274638" defTabSz="930275">
              <a:defRPr sz="1600">
                <a:solidFill>
                  <a:schemeClr val="tx1"/>
                </a:solidFill>
                <a:latin typeface="Helvetica" panose="020B0604020202020204" pitchFamily="34" charset="0"/>
                <a:ea typeface="ＭＳ Ｐゴシック" panose="020B0600070205080204" pitchFamily="34" charset="-128"/>
              </a:defRPr>
            </a:lvl2pPr>
            <a:lvl3pPr marL="1098550" indent="-219075" defTabSz="930275">
              <a:defRPr sz="1600">
                <a:solidFill>
                  <a:schemeClr val="tx1"/>
                </a:solidFill>
                <a:latin typeface="Helvetica" panose="020B0604020202020204" pitchFamily="34" charset="0"/>
                <a:ea typeface="ＭＳ Ｐゴシック" panose="020B0600070205080204" pitchFamily="34" charset="-128"/>
              </a:defRPr>
            </a:lvl3pPr>
            <a:lvl4pPr marL="1539875" indent="-219075" defTabSz="930275">
              <a:defRPr sz="1600">
                <a:solidFill>
                  <a:schemeClr val="tx1"/>
                </a:solidFill>
                <a:latin typeface="Helvetica" panose="020B0604020202020204" pitchFamily="34" charset="0"/>
                <a:ea typeface="ＭＳ Ｐゴシック" panose="020B0600070205080204" pitchFamily="34" charset="-128"/>
              </a:defRPr>
            </a:lvl4pPr>
            <a:lvl5pPr marL="1979613" indent="-219075" defTabSz="930275">
              <a:defRPr sz="1600">
                <a:solidFill>
                  <a:schemeClr val="tx1"/>
                </a:solidFill>
                <a:latin typeface="Helvetica" panose="020B0604020202020204" pitchFamily="34" charset="0"/>
                <a:ea typeface="ＭＳ Ｐゴシック" panose="020B0600070205080204" pitchFamily="34" charset="-128"/>
              </a:defRPr>
            </a:lvl5pPr>
            <a:lvl6pPr marL="2436813" indent="-219075"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894013" indent="-219075"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351213" indent="-219075"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08413" indent="-219075"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D5487E7-0BBA-4837-A834-E5DBBA86533B}" type="slidenum">
              <a:rPr lang="zh-CN" altLang="en-US" sz="1300" smtClean="0">
                <a:solidFill>
                  <a:srgbClr val="000000"/>
                </a:solidFill>
              </a:rPr>
              <a:pPr/>
              <a:t>88</a:t>
            </a:fld>
            <a:endParaRPr lang="en-US" altLang="zh-CN" sz="1300">
              <a:solidFill>
                <a:srgbClr val="000000"/>
              </a:solidFill>
            </a:endParaRPr>
          </a:p>
        </p:txBody>
      </p:sp>
      <p:sp>
        <p:nvSpPr>
          <p:cNvPr id="157699" name="Rectangle 2">
            <a:extLst>
              <a:ext uri="{FF2B5EF4-FFF2-40B4-BE49-F238E27FC236}">
                <a16:creationId xmlns:a16="http://schemas.microsoft.com/office/drawing/2014/main" id="{785E26CB-0EB8-44C0-8C3B-9554CE8EFA75}"/>
              </a:ext>
            </a:extLst>
          </p:cNvPr>
          <p:cNvSpPr>
            <a:spLocks noGrp="1" noRot="1" noChangeAspect="1" noChangeArrowheads="1" noTextEdit="1"/>
          </p:cNvSpPr>
          <p:nvPr>
            <p:ph type="sldImg"/>
          </p:nvPr>
        </p:nvSpPr>
        <p:spPr>
          <a:ln/>
        </p:spPr>
      </p:sp>
      <p:sp>
        <p:nvSpPr>
          <p:cNvPr id="157700" name="Rectangle 3">
            <a:extLst>
              <a:ext uri="{FF2B5EF4-FFF2-40B4-BE49-F238E27FC236}">
                <a16:creationId xmlns:a16="http://schemas.microsoft.com/office/drawing/2014/main" id="{8B0683D8-0075-43E3-8D92-5A51873AA2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54C16503-6675-438C-854C-C508294A2A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59ACB10-B1D4-4B4D-B693-C4F9C846AFAF}" type="slidenum">
              <a:rPr lang="en-US" altLang="en-US" sz="1200" smtClean="0"/>
              <a:pPr/>
              <a:t>8</a:t>
            </a:fld>
            <a:endParaRPr lang="en-US" altLang="en-US" sz="1200"/>
          </a:p>
        </p:txBody>
      </p:sp>
      <p:sp>
        <p:nvSpPr>
          <p:cNvPr id="26627" name="Rectangle 2">
            <a:extLst>
              <a:ext uri="{FF2B5EF4-FFF2-40B4-BE49-F238E27FC236}">
                <a16:creationId xmlns:a16="http://schemas.microsoft.com/office/drawing/2014/main" id="{DCDC2A35-3483-4F2A-9685-61694872EAFE}"/>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EAC8C2D0-F511-4C7C-96F8-1D844B08E4DD}"/>
              </a:ext>
            </a:extLst>
          </p:cNvPr>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36A05591-B21B-444E-B384-4EDA210E20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26A3C9BA-D4D3-4639-97D8-82C407F11BB9}" type="slidenum">
              <a:rPr lang="en-US" altLang="zh-CN" sz="1200" smtClean="0"/>
              <a:pPr/>
              <a:t>9</a:t>
            </a:fld>
            <a:endParaRPr lang="en-US" altLang="zh-CN" sz="1200"/>
          </a:p>
        </p:txBody>
      </p:sp>
      <p:sp>
        <p:nvSpPr>
          <p:cNvPr id="28675" name="Rectangle 2">
            <a:extLst>
              <a:ext uri="{FF2B5EF4-FFF2-40B4-BE49-F238E27FC236}">
                <a16:creationId xmlns:a16="http://schemas.microsoft.com/office/drawing/2014/main" id="{9F305523-9B8A-4763-974A-D9E801F6BF76}"/>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74FD822A-D1C1-458B-BE42-58A53E028BF6}"/>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A3FF1748-1B6F-4134-BD19-98CD9CB741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A46F48C-38A3-4288-8320-D470F4DDD00F}" type="slidenum">
              <a:rPr lang="en-US" altLang="zh-CN" sz="1200" smtClean="0"/>
              <a:pPr/>
              <a:t>10</a:t>
            </a:fld>
            <a:endParaRPr lang="en-US" altLang="zh-CN" sz="1200"/>
          </a:p>
        </p:txBody>
      </p:sp>
      <p:sp>
        <p:nvSpPr>
          <p:cNvPr id="30723" name="Rectangle 2">
            <a:extLst>
              <a:ext uri="{FF2B5EF4-FFF2-40B4-BE49-F238E27FC236}">
                <a16:creationId xmlns:a16="http://schemas.microsoft.com/office/drawing/2014/main" id="{34879605-5940-44CD-B746-5E8F9F604CD8}"/>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423FD3F6-0611-4FF9-ACF9-C1C5946F034D}"/>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21C3B7F7-1222-4CF7-86CA-1A4441AFBF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0F1C919-E6F4-49ED-B126-53BE77A8F303}" type="slidenum">
              <a:rPr lang="en-US" altLang="zh-CN" sz="1200" smtClean="0"/>
              <a:pPr/>
              <a:t>11</a:t>
            </a:fld>
            <a:endParaRPr lang="en-US" altLang="zh-CN" sz="1200"/>
          </a:p>
        </p:txBody>
      </p:sp>
      <p:sp>
        <p:nvSpPr>
          <p:cNvPr id="32771" name="Rectangle 2">
            <a:extLst>
              <a:ext uri="{FF2B5EF4-FFF2-40B4-BE49-F238E27FC236}">
                <a16:creationId xmlns:a16="http://schemas.microsoft.com/office/drawing/2014/main" id="{0BCA9936-D1CB-436A-8C90-8215B721BDDC}"/>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F75B3DBE-0C5A-4B59-A910-37C92BC4A675}"/>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EB525E33-88F9-4DFD-B06D-37E0A7ED6C0D}"/>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5B724CC3-BDF1-4070-BD7E-AAB450F14D84}"/>
                </a:ext>
              </a:extLst>
            </p:cNvPr>
            <p:cNvGrpSpPr>
              <a:grpSpLocks/>
            </p:cNvGrpSpPr>
            <p:nvPr/>
          </p:nvGrpSpPr>
          <p:grpSpPr bwMode="auto">
            <a:xfrm>
              <a:off x="185" y="1604"/>
              <a:ext cx="449" cy="299"/>
              <a:chOff x="720" y="336"/>
              <a:chExt cx="624" cy="432"/>
            </a:xfrm>
          </p:grpSpPr>
          <p:sp>
            <p:nvSpPr>
              <p:cNvPr id="12" name="Rectangle 4">
                <a:extLst>
                  <a:ext uri="{FF2B5EF4-FFF2-40B4-BE49-F238E27FC236}">
                    <a16:creationId xmlns:a16="http://schemas.microsoft.com/office/drawing/2014/main" id="{ED7B1672-DF6C-4F36-BD46-F72C46C4330C}"/>
                  </a:ext>
                </a:extLst>
              </p:cNvPr>
              <p:cNvSpPr>
                <a:spLocks noChangeArrowheads="1"/>
              </p:cNvSpPr>
              <p:nvPr/>
            </p:nvSpPr>
            <p:spPr bwMode="auto">
              <a:xfrm>
                <a:off x="720" y="336"/>
                <a:ext cx="384" cy="432"/>
              </a:xfrm>
              <a:prstGeom prst="rect">
                <a:avLst/>
              </a:prstGeom>
              <a:solidFill>
                <a:schemeClr val="folHlink"/>
              </a:solidFill>
              <a:ln>
                <a:noFill/>
              </a:ln>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defRPr/>
                </a:pPr>
                <a:endParaRPr lang="zh-CN" altLang="en-US">
                  <a:solidFill>
                    <a:srgbClr val="000000"/>
                  </a:solidFill>
                  <a:ea typeface="宋体"/>
                </a:endParaRPr>
              </a:p>
            </p:txBody>
          </p:sp>
          <p:sp>
            <p:nvSpPr>
              <p:cNvPr id="13" name="Rectangle 5">
                <a:extLst>
                  <a:ext uri="{FF2B5EF4-FFF2-40B4-BE49-F238E27FC236}">
                    <a16:creationId xmlns:a16="http://schemas.microsoft.com/office/drawing/2014/main" id="{0C081969-20F7-4D56-BE1A-7143672F12B9}"/>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defRPr/>
                </a:pPr>
                <a:endParaRPr lang="zh-CN" altLang="en-US">
                  <a:solidFill>
                    <a:srgbClr val="000000"/>
                  </a:solidFill>
                  <a:ea typeface="宋体"/>
                </a:endParaRPr>
              </a:p>
            </p:txBody>
          </p:sp>
        </p:grpSp>
        <p:grpSp>
          <p:nvGrpSpPr>
            <p:cNvPr id="6" name="Group 6">
              <a:extLst>
                <a:ext uri="{FF2B5EF4-FFF2-40B4-BE49-F238E27FC236}">
                  <a16:creationId xmlns:a16="http://schemas.microsoft.com/office/drawing/2014/main" id="{97D770B7-AC45-4364-AB32-1B6868E3641D}"/>
                </a:ext>
              </a:extLst>
            </p:cNvPr>
            <p:cNvGrpSpPr>
              <a:grpSpLocks/>
            </p:cNvGrpSpPr>
            <p:nvPr/>
          </p:nvGrpSpPr>
          <p:grpSpPr bwMode="auto">
            <a:xfrm>
              <a:off x="263" y="1870"/>
              <a:ext cx="466" cy="299"/>
              <a:chOff x="912" y="2640"/>
              <a:chExt cx="672" cy="432"/>
            </a:xfrm>
          </p:grpSpPr>
          <p:sp>
            <p:nvSpPr>
              <p:cNvPr id="10" name="Rectangle 7">
                <a:extLst>
                  <a:ext uri="{FF2B5EF4-FFF2-40B4-BE49-F238E27FC236}">
                    <a16:creationId xmlns:a16="http://schemas.microsoft.com/office/drawing/2014/main" id="{B83571CF-9629-4B11-908B-5447D9A50A8C}"/>
                  </a:ext>
                </a:extLst>
              </p:cNvPr>
              <p:cNvSpPr>
                <a:spLocks noChangeArrowheads="1"/>
              </p:cNvSpPr>
              <p:nvPr/>
            </p:nvSpPr>
            <p:spPr bwMode="auto">
              <a:xfrm>
                <a:off x="912" y="2640"/>
                <a:ext cx="384" cy="432"/>
              </a:xfrm>
              <a:prstGeom prst="rect">
                <a:avLst/>
              </a:prstGeom>
              <a:solidFill>
                <a:schemeClr val="accent2"/>
              </a:solidFill>
              <a:ln>
                <a:noFill/>
              </a:ln>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defRPr/>
                </a:pPr>
                <a:endParaRPr lang="zh-CN" altLang="en-US">
                  <a:solidFill>
                    <a:srgbClr val="000000"/>
                  </a:solidFill>
                  <a:ea typeface="宋体"/>
                </a:endParaRPr>
              </a:p>
            </p:txBody>
          </p:sp>
          <p:sp>
            <p:nvSpPr>
              <p:cNvPr id="11" name="Rectangle 8">
                <a:extLst>
                  <a:ext uri="{FF2B5EF4-FFF2-40B4-BE49-F238E27FC236}">
                    <a16:creationId xmlns:a16="http://schemas.microsoft.com/office/drawing/2014/main" id="{AAFAF371-8B30-4CE3-9CC1-DA5DDEFAD114}"/>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defRPr/>
                </a:pPr>
                <a:endParaRPr lang="zh-CN" altLang="en-US">
                  <a:solidFill>
                    <a:srgbClr val="000000"/>
                  </a:solidFill>
                  <a:ea typeface="宋体"/>
                </a:endParaRPr>
              </a:p>
            </p:txBody>
          </p:sp>
        </p:grpSp>
        <p:sp>
          <p:nvSpPr>
            <p:cNvPr id="7" name="Rectangle 9">
              <a:extLst>
                <a:ext uri="{FF2B5EF4-FFF2-40B4-BE49-F238E27FC236}">
                  <a16:creationId xmlns:a16="http://schemas.microsoft.com/office/drawing/2014/main" id="{50D19DFD-D93D-440E-9B7C-FA3D5FCDF419}"/>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defRPr/>
              </a:pPr>
              <a:endParaRPr lang="zh-CN" altLang="en-US">
                <a:solidFill>
                  <a:srgbClr val="000000"/>
                </a:solidFill>
                <a:ea typeface="宋体"/>
              </a:endParaRPr>
            </a:p>
          </p:txBody>
        </p:sp>
        <p:sp>
          <p:nvSpPr>
            <p:cNvPr id="8" name="Rectangle 10">
              <a:extLst>
                <a:ext uri="{FF2B5EF4-FFF2-40B4-BE49-F238E27FC236}">
                  <a16:creationId xmlns:a16="http://schemas.microsoft.com/office/drawing/2014/main" id="{3DABAD66-A0DB-4AC5-A1FD-D34E4C57B87F}"/>
                </a:ext>
              </a:extLst>
            </p:cNvPr>
            <p:cNvSpPr>
              <a:spLocks noChangeArrowheads="1"/>
            </p:cNvSpPr>
            <p:nvPr/>
          </p:nvSpPr>
          <p:spPr bwMode="auto">
            <a:xfrm>
              <a:off x="400" y="1536"/>
              <a:ext cx="20" cy="663"/>
            </a:xfrm>
            <a:prstGeom prst="rect">
              <a:avLst/>
            </a:prstGeom>
            <a:solidFill>
              <a:schemeClr val="bg2"/>
            </a:solidFill>
            <a:ln>
              <a:noFill/>
            </a:ln>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defRPr/>
              </a:pPr>
              <a:endParaRPr lang="zh-CN" altLang="en-US">
                <a:solidFill>
                  <a:srgbClr val="000000"/>
                </a:solidFill>
                <a:ea typeface="宋体"/>
              </a:endParaRPr>
            </a:p>
          </p:txBody>
        </p:sp>
        <p:sp>
          <p:nvSpPr>
            <p:cNvPr id="9" name="Rectangle 11">
              <a:extLst>
                <a:ext uri="{FF2B5EF4-FFF2-40B4-BE49-F238E27FC236}">
                  <a16:creationId xmlns:a16="http://schemas.microsoft.com/office/drawing/2014/main" id="{FF7B7C96-DADA-4D4C-9EA5-B5219DDBB601}"/>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defRPr/>
              </a:pPr>
              <a:endParaRPr lang="zh-CN" altLang="en-US">
                <a:solidFill>
                  <a:srgbClr val="000000"/>
                </a:solidFill>
                <a:ea typeface="宋体"/>
              </a:endParaRPr>
            </a:p>
          </p:txBody>
        </p:sp>
      </p:grpSp>
      <p:sp>
        <p:nvSpPr>
          <p:cNvPr id="249868"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24986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a:extLst>
              <a:ext uri="{FF2B5EF4-FFF2-40B4-BE49-F238E27FC236}">
                <a16:creationId xmlns:a16="http://schemas.microsoft.com/office/drawing/2014/main" id="{E85D1E4D-CDEC-4B12-B917-B3B7A58A623C}"/>
              </a:ext>
            </a:extLst>
          </p:cNvPr>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a:solidFill>
                  <a:srgbClr val="1C1C1C"/>
                </a:solidFill>
                <a:latin typeface="+mn-lt"/>
                <a:ea typeface="+mn-ea"/>
              </a:defRPr>
            </a:lvl1pPr>
          </a:lstStyle>
          <a:p>
            <a:pPr>
              <a:defRPr/>
            </a:pPr>
            <a:endParaRPr lang="en-US" altLang="zh-CN"/>
          </a:p>
        </p:txBody>
      </p:sp>
      <p:sp>
        <p:nvSpPr>
          <p:cNvPr id="15" name="Rectangle 15">
            <a:extLst>
              <a:ext uri="{FF2B5EF4-FFF2-40B4-BE49-F238E27FC236}">
                <a16:creationId xmlns:a16="http://schemas.microsoft.com/office/drawing/2014/main" id="{2EC27335-FA88-40E3-8FD5-83AE7E5CC7C0}"/>
              </a:ext>
            </a:extLst>
          </p:cNvPr>
          <p:cNvSpPr>
            <a:spLocks noGrp="1" noChangeArrowheads="1"/>
          </p:cNvSpPr>
          <p:nvPr>
            <p:ph type="ftr" sz="quarter" idx="11"/>
          </p:nvPr>
        </p:nvSpPr>
        <p:spPr>
          <a:xfrm>
            <a:off x="3429000" y="6248400"/>
            <a:ext cx="2895600" cy="457200"/>
          </a:xfrm>
        </p:spPr>
        <p:txBody>
          <a:bodyPr/>
          <a:lstStyle>
            <a:lvl1pPr>
              <a:defRPr>
                <a:solidFill>
                  <a:srgbClr val="1C1C1C"/>
                </a:solidFill>
                <a:latin typeface="+mn-lt"/>
                <a:ea typeface="+mn-ea"/>
              </a:defRPr>
            </a:lvl1pPr>
          </a:lstStyle>
          <a:p>
            <a:pPr>
              <a:defRPr/>
            </a:pPr>
            <a:endParaRPr lang="en-US" altLang="zh-CN"/>
          </a:p>
        </p:txBody>
      </p:sp>
      <p:sp>
        <p:nvSpPr>
          <p:cNvPr id="16" name="Rectangle 16">
            <a:extLst>
              <a:ext uri="{FF2B5EF4-FFF2-40B4-BE49-F238E27FC236}">
                <a16:creationId xmlns:a16="http://schemas.microsoft.com/office/drawing/2014/main" id="{4A476C2B-060D-4CAE-AC31-B0314297F439}"/>
              </a:ext>
            </a:extLst>
          </p:cNvPr>
          <p:cNvSpPr>
            <a:spLocks noGrp="1" noChangeArrowheads="1"/>
          </p:cNvSpPr>
          <p:nvPr>
            <p:ph type="sldNum" sz="quarter" idx="12"/>
          </p:nvPr>
        </p:nvSpPr>
        <p:spPr>
          <a:xfrm>
            <a:off x="6858000" y="6248400"/>
            <a:ext cx="1905000" cy="457200"/>
          </a:xfrm>
        </p:spPr>
        <p:txBody>
          <a:bodyPr/>
          <a:lstStyle>
            <a:lvl1pPr>
              <a:defRPr>
                <a:solidFill>
                  <a:srgbClr val="1C1C1C"/>
                </a:solidFill>
              </a:defRPr>
            </a:lvl1pPr>
          </a:lstStyle>
          <a:p>
            <a:pPr>
              <a:defRPr/>
            </a:pPr>
            <a:fld id="{B6EB64B6-DFF6-4DC8-A6A0-2600A6379196}" type="slidenum">
              <a:rPr lang="zh-CN" altLang="en-US"/>
              <a:pPr>
                <a:defRPr/>
              </a:pPr>
              <a:t>‹#›</a:t>
            </a:fld>
            <a:endParaRPr lang="en-US" altLang="zh-CN"/>
          </a:p>
        </p:txBody>
      </p:sp>
    </p:spTree>
    <p:extLst>
      <p:ext uri="{BB962C8B-B14F-4D97-AF65-F5344CB8AC3E}">
        <p14:creationId xmlns:p14="http://schemas.microsoft.com/office/powerpoint/2010/main" val="4153756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86BDD458-9B48-4A93-8C4E-F92BFACD2496}"/>
              </a:ext>
            </a:extLst>
          </p:cNvPr>
          <p:cNvSpPr>
            <a:spLocks noGrp="1" noChangeArrowheads="1"/>
          </p:cNvSpPr>
          <p:nvPr>
            <p:ph type="ftr" sz="quarter" idx="10"/>
          </p:nvPr>
        </p:nvSpPr>
        <p:spPr>
          <a:ln/>
        </p:spPr>
        <p:txBody>
          <a:bodyPr/>
          <a:lstStyle>
            <a:lvl1pPr>
              <a:defRPr/>
            </a:lvl1pPr>
          </a:lstStyle>
          <a:p>
            <a:pPr>
              <a:defRPr/>
            </a:pPr>
            <a:fld id="{E28E4112-332B-44C4-B904-F1565ACFE648}" type="slidenum">
              <a:rPr lang="zh-CN" altLang="en-US"/>
              <a:pPr>
                <a:defRPr/>
              </a:pPr>
              <a:t>‹#›</a:t>
            </a:fld>
            <a:endParaRPr lang="en-US" altLang="zh-CN"/>
          </a:p>
        </p:txBody>
      </p:sp>
      <p:sp>
        <p:nvSpPr>
          <p:cNvPr id="5" name="Rectangle 12">
            <a:extLst>
              <a:ext uri="{FF2B5EF4-FFF2-40B4-BE49-F238E27FC236}">
                <a16:creationId xmlns:a16="http://schemas.microsoft.com/office/drawing/2014/main" id="{1ED979B4-A803-4624-9538-A069AEA97C95}"/>
              </a:ext>
            </a:extLst>
          </p:cNvPr>
          <p:cNvSpPr>
            <a:spLocks noGrp="1" noChangeArrowheads="1"/>
          </p:cNvSpPr>
          <p:nvPr>
            <p:ph type="sldNum" sz="quarter" idx="11"/>
          </p:nvPr>
        </p:nvSpPr>
        <p:spPr>
          <a:ln/>
        </p:spPr>
        <p:txBody>
          <a:bodyPr/>
          <a:lstStyle>
            <a:lvl1pPr>
              <a:defRPr/>
            </a:lvl1pPr>
          </a:lstStyle>
          <a:p>
            <a:pPr>
              <a:defRPr/>
            </a:pPr>
            <a:fld id="{7F864BD7-95B8-44EB-95BA-699D193CBA81}" type="slidenum">
              <a:rPr lang="zh-CN" altLang="en-US"/>
              <a:pPr>
                <a:defRPr/>
              </a:pPr>
              <a:t>‹#›</a:t>
            </a:fld>
            <a:endParaRPr lang="en-US" altLang="zh-CN"/>
          </a:p>
        </p:txBody>
      </p:sp>
    </p:spTree>
    <p:extLst>
      <p:ext uri="{BB962C8B-B14F-4D97-AF65-F5344CB8AC3E}">
        <p14:creationId xmlns:p14="http://schemas.microsoft.com/office/powerpoint/2010/main" val="3145858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73863" y="150813"/>
            <a:ext cx="2181225" cy="64785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28600" y="150813"/>
            <a:ext cx="6392863" cy="64785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DDBB6A2E-3C8F-43EC-A34B-135064D936CE}"/>
              </a:ext>
            </a:extLst>
          </p:cNvPr>
          <p:cNvSpPr>
            <a:spLocks noGrp="1" noChangeArrowheads="1"/>
          </p:cNvSpPr>
          <p:nvPr>
            <p:ph type="ftr" sz="quarter" idx="10"/>
          </p:nvPr>
        </p:nvSpPr>
        <p:spPr>
          <a:ln/>
        </p:spPr>
        <p:txBody>
          <a:bodyPr/>
          <a:lstStyle>
            <a:lvl1pPr>
              <a:defRPr/>
            </a:lvl1pPr>
          </a:lstStyle>
          <a:p>
            <a:pPr>
              <a:defRPr/>
            </a:pPr>
            <a:fld id="{F6F1743D-74F0-4B76-AE7C-F94036B1D438}" type="slidenum">
              <a:rPr lang="zh-CN" altLang="en-US"/>
              <a:pPr>
                <a:defRPr/>
              </a:pPr>
              <a:t>‹#›</a:t>
            </a:fld>
            <a:endParaRPr lang="en-US" altLang="zh-CN"/>
          </a:p>
        </p:txBody>
      </p:sp>
      <p:sp>
        <p:nvSpPr>
          <p:cNvPr id="5" name="Rectangle 12">
            <a:extLst>
              <a:ext uri="{FF2B5EF4-FFF2-40B4-BE49-F238E27FC236}">
                <a16:creationId xmlns:a16="http://schemas.microsoft.com/office/drawing/2014/main" id="{C0461799-625E-42D1-8CCE-7CEFB0BAE1E2}"/>
              </a:ext>
            </a:extLst>
          </p:cNvPr>
          <p:cNvSpPr>
            <a:spLocks noGrp="1" noChangeArrowheads="1"/>
          </p:cNvSpPr>
          <p:nvPr>
            <p:ph type="sldNum" sz="quarter" idx="11"/>
          </p:nvPr>
        </p:nvSpPr>
        <p:spPr>
          <a:ln/>
        </p:spPr>
        <p:txBody>
          <a:bodyPr/>
          <a:lstStyle>
            <a:lvl1pPr>
              <a:defRPr/>
            </a:lvl1pPr>
          </a:lstStyle>
          <a:p>
            <a:pPr>
              <a:defRPr/>
            </a:pPr>
            <a:fld id="{E67CA286-9D0B-4AA0-8C37-62970D1FEA66}" type="slidenum">
              <a:rPr lang="zh-CN" altLang="en-US"/>
              <a:pPr>
                <a:defRPr/>
              </a:pPr>
              <a:t>‹#›</a:t>
            </a:fld>
            <a:endParaRPr lang="en-US" altLang="zh-CN"/>
          </a:p>
        </p:txBody>
      </p:sp>
    </p:spTree>
    <p:extLst>
      <p:ext uri="{BB962C8B-B14F-4D97-AF65-F5344CB8AC3E}">
        <p14:creationId xmlns:p14="http://schemas.microsoft.com/office/powerpoint/2010/main" val="2229761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150813"/>
            <a:ext cx="7793038" cy="752475"/>
          </a:xfrm>
        </p:spPr>
        <p:txBody>
          <a:bodyPr/>
          <a:lstStyle/>
          <a:p>
            <a:r>
              <a:rPr lang="zh-CN" altLang="en-US"/>
              <a:t>单击此处编辑母版标题样式</a:t>
            </a:r>
          </a:p>
        </p:txBody>
      </p:sp>
      <p:sp>
        <p:nvSpPr>
          <p:cNvPr id="3" name="表格占位符 2"/>
          <p:cNvSpPr>
            <a:spLocks noGrp="1"/>
          </p:cNvSpPr>
          <p:nvPr>
            <p:ph type="tbl" idx="1"/>
          </p:nvPr>
        </p:nvSpPr>
        <p:spPr>
          <a:xfrm>
            <a:off x="228600" y="1196975"/>
            <a:ext cx="8726488" cy="5432425"/>
          </a:xfrm>
        </p:spPr>
        <p:txBody>
          <a:bodyPr/>
          <a:lstStyle/>
          <a:p>
            <a:pPr lvl="0"/>
            <a:endParaRPr lang="zh-CN" altLang="en-US" noProof="0"/>
          </a:p>
        </p:txBody>
      </p:sp>
      <p:sp>
        <p:nvSpPr>
          <p:cNvPr id="4" name="Rectangle 11">
            <a:extLst>
              <a:ext uri="{FF2B5EF4-FFF2-40B4-BE49-F238E27FC236}">
                <a16:creationId xmlns:a16="http://schemas.microsoft.com/office/drawing/2014/main" id="{EDF31CCD-FE49-4419-91A8-6886386FC401}"/>
              </a:ext>
            </a:extLst>
          </p:cNvPr>
          <p:cNvSpPr>
            <a:spLocks noGrp="1" noChangeArrowheads="1"/>
          </p:cNvSpPr>
          <p:nvPr>
            <p:ph type="ftr" sz="quarter" idx="10"/>
          </p:nvPr>
        </p:nvSpPr>
        <p:spPr>
          <a:ln/>
        </p:spPr>
        <p:txBody>
          <a:bodyPr/>
          <a:lstStyle>
            <a:lvl1pPr>
              <a:defRPr/>
            </a:lvl1pPr>
          </a:lstStyle>
          <a:p>
            <a:pPr>
              <a:defRPr/>
            </a:pPr>
            <a:fld id="{68A42269-9EA5-4F4F-80B5-9E5EF0561421}" type="slidenum">
              <a:rPr lang="zh-CN" altLang="en-US"/>
              <a:pPr>
                <a:defRPr/>
              </a:pPr>
              <a:t>‹#›</a:t>
            </a:fld>
            <a:endParaRPr lang="en-US" altLang="zh-CN"/>
          </a:p>
        </p:txBody>
      </p:sp>
      <p:sp>
        <p:nvSpPr>
          <p:cNvPr id="5" name="Rectangle 12">
            <a:extLst>
              <a:ext uri="{FF2B5EF4-FFF2-40B4-BE49-F238E27FC236}">
                <a16:creationId xmlns:a16="http://schemas.microsoft.com/office/drawing/2014/main" id="{3E6D00E8-FD49-4239-BCE3-3FB369A3D582}"/>
              </a:ext>
            </a:extLst>
          </p:cNvPr>
          <p:cNvSpPr>
            <a:spLocks noGrp="1" noChangeArrowheads="1"/>
          </p:cNvSpPr>
          <p:nvPr>
            <p:ph type="sldNum" sz="quarter" idx="11"/>
          </p:nvPr>
        </p:nvSpPr>
        <p:spPr>
          <a:ln/>
        </p:spPr>
        <p:txBody>
          <a:bodyPr/>
          <a:lstStyle>
            <a:lvl1pPr>
              <a:defRPr/>
            </a:lvl1pPr>
          </a:lstStyle>
          <a:p>
            <a:pPr>
              <a:defRPr/>
            </a:pPr>
            <a:fld id="{3645AB3D-9E43-4816-9F62-C2CEB205FD74}" type="slidenum">
              <a:rPr lang="zh-CN" altLang="en-US"/>
              <a:pPr>
                <a:defRPr/>
              </a:pPr>
              <a:t>‹#›</a:t>
            </a:fld>
            <a:endParaRPr lang="en-US" altLang="zh-CN"/>
          </a:p>
        </p:txBody>
      </p:sp>
    </p:spTree>
    <p:extLst>
      <p:ext uri="{BB962C8B-B14F-4D97-AF65-F5344CB8AC3E}">
        <p14:creationId xmlns:p14="http://schemas.microsoft.com/office/powerpoint/2010/main" val="3361392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150813"/>
            <a:ext cx="7793038" cy="752475"/>
          </a:xfrm>
        </p:spPr>
        <p:txBody>
          <a:bodyPr/>
          <a:lstStyle/>
          <a:p>
            <a:r>
              <a:rPr lang="zh-CN" altLang="en-US"/>
              <a:t>单击此处编辑母版标题样式</a:t>
            </a:r>
          </a:p>
        </p:txBody>
      </p:sp>
      <p:sp>
        <p:nvSpPr>
          <p:cNvPr id="3" name="文本占位符 2"/>
          <p:cNvSpPr>
            <a:spLocks noGrp="1"/>
          </p:cNvSpPr>
          <p:nvPr>
            <p:ph type="body" sz="half" idx="1"/>
          </p:nvPr>
        </p:nvSpPr>
        <p:spPr>
          <a:xfrm>
            <a:off x="228600" y="1196975"/>
            <a:ext cx="4286250" cy="5432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7250" y="1196975"/>
            <a:ext cx="4287838" cy="5432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97922495-59E7-4182-A136-AF6ACC88DBF5}"/>
              </a:ext>
            </a:extLst>
          </p:cNvPr>
          <p:cNvSpPr>
            <a:spLocks noGrp="1" noChangeArrowheads="1"/>
          </p:cNvSpPr>
          <p:nvPr>
            <p:ph type="ftr" sz="quarter" idx="10"/>
          </p:nvPr>
        </p:nvSpPr>
        <p:spPr>
          <a:ln/>
        </p:spPr>
        <p:txBody>
          <a:bodyPr/>
          <a:lstStyle>
            <a:lvl1pPr>
              <a:defRPr/>
            </a:lvl1pPr>
          </a:lstStyle>
          <a:p>
            <a:pPr>
              <a:defRPr/>
            </a:pPr>
            <a:fld id="{60015458-40B5-418F-92AA-A6FA62EF116D}" type="slidenum">
              <a:rPr lang="zh-CN" altLang="en-US"/>
              <a:pPr>
                <a:defRPr/>
              </a:pPr>
              <a:t>‹#›</a:t>
            </a:fld>
            <a:endParaRPr lang="en-US" altLang="zh-CN"/>
          </a:p>
        </p:txBody>
      </p:sp>
      <p:sp>
        <p:nvSpPr>
          <p:cNvPr id="6" name="Rectangle 12">
            <a:extLst>
              <a:ext uri="{FF2B5EF4-FFF2-40B4-BE49-F238E27FC236}">
                <a16:creationId xmlns:a16="http://schemas.microsoft.com/office/drawing/2014/main" id="{43D0B0E0-17A0-4CDD-B273-65AE2D0AFF6C}"/>
              </a:ext>
            </a:extLst>
          </p:cNvPr>
          <p:cNvSpPr>
            <a:spLocks noGrp="1" noChangeArrowheads="1"/>
          </p:cNvSpPr>
          <p:nvPr>
            <p:ph type="sldNum" sz="quarter" idx="11"/>
          </p:nvPr>
        </p:nvSpPr>
        <p:spPr>
          <a:ln/>
        </p:spPr>
        <p:txBody>
          <a:bodyPr/>
          <a:lstStyle>
            <a:lvl1pPr>
              <a:defRPr/>
            </a:lvl1pPr>
          </a:lstStyle>
          <a:p>
            <a:pPr>
              <a:defRPr/>
            </a:pPr>
            <a:fld id="{B36A6C13-56F5-4B9F-A1B1-65B4E2385DC4}" type="slidenum">
              <a:rPr lang="zh-CN" altLang="en-US"/>
              <a:pPr>
                <a:defRPr/>
              </a:pPr>
              <a:t>‹#›</a:t>
            </a:fld>
            <a:endParaRPr lang="en-US" altLang="zh-CN"/>
          </a:p>
        </p:txBody>
      </p:sp>
    </p:spTree>
    <p:extLst>
      <p:ext uri="{BB962C8B-B14F-4D97-AF65-F5344CB8AC3E}">
        <p14:creationId xmlns:p14="http://schemas.microsoft.com/office/powerpoint/2010/main" val="3773047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150813"/>
            <a:ext cx="7793038" cy="752475"/>
          </a:xfrm>
        </p:spPr>
        <p:txBody>
          <a:bodyPr/>
          <a:lstStyle/>
          <a:p>
            <a:r>
              <a:rPr lang="zh-CN" altLang="en-US"/>
              <a:t>单击此处编辑母版标题样式</a:t>
            </a:r>
          </a:p>
        </p:txBody>
      </p:sp>
      <p:sp>
        <p:nvSpPr>
          <p:cNvPr id="3" name="文本占位符 2"/>
          <p:cNvSpPr>
            <a:spLocks noGrp="1"/>
          </p:cNvSpPr>
          <p:nvPr>
            <p:ph type="body" sz="half" idx="1"/>
          </p:nvPr>
        </p:nvSpPr>
        <p:spPr>
          <a:xfrm>
            <a:off x="228600" y="1196975"/>
            <a:ext cx="4286250" cy="5432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67250" y="1196975"/>
            <a:ext cx="4287838" cy="26400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67250" y="3989388"/>
            <a:ext cx="4287838" cy="26400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1">
            <a:extLst>
              <a:ext uri="{FF2B5EF4-FFF2-40B4-BE49-F238E27FC236}">
                <a16:creationId xmlns:a16="http://schemas.microsoft.com/office/drawing/2014/main" id="{137000A4-16D3-4937-A71C-99F21901BD08}"/>
              </a:ext>
            </a:extLst>
          </p:cNvPr>
          <p:cNvSpPr>
            <a:spLocks noGrp="1" noChangeArrowheads="1"/>
          </p:cNvSpPr>
          <p:nvPr>
            <p:ph type="ftr" sz="quarter" idx="10"/>
          </p:nvPr>
        </p:nvSpPr>
        <p:spPr>
          <a:ln/>
        </p:spPr>
        <p:txBody>
          <a:bodyPr/>
          <a:lstStyle>
            <a:lvl1pPr>
              <a:defRPr/>
            </a:lvl1pPr>
          </a:lstStyle>
          <a:p>
            <a:pPr>
              <a:defRPr/>
            </a:pPr>
            <a:fld id="{B6D01158-7D92-47E3-9823-A0BE85CEEBCF}" type="slidenum">
              <a:rPr lang="zh-CN" altLang="en-US"/>
              <a:pPr>
                <a:defRPr/>
              </a:pPr>
              <a:t>‹#›</a:t>
            </a:fld>
            <a:endParaRPr lang="en-US" altLang="zh-CN"/>
          </a:p>
        </p:txBody>
      </p:sp>
      <p:sp>
        <p:nvSpPr>
          <p:cNvPr id="7" name="Rectangle 12">
            <a:extLst>
              <a:ext uri="{FF2B5EF4-FFF2-40B4-BE49-F238E27FC236}">
                <a16:creationId xmlns:a16="http://schemas.microsoft.com/office/drawing/2014/main" id="{147AE13A-185D-4FF7-9938-D46DA1A456AD}"/>
              </a:ext>
            </a:extLst>
          </p:cNvPr>
          <p:cNvSpPr>
            <a:spLocks noGrp="1" noChangeArrowheads="1"/>
          </p:cNvSpPr>
          <p:nvPr>
            <p:ph type="sldNum" sz="quarter" idx="11"/>
          </p:nvPr>
        </p:nvSpPr>
        <p:spPr>
          <a:ln/>
        </p:spPr>
        <p:txBody>
          <a:bodyPr/>
          <a:lstStyle>
            <a:lvl1pPr>
              <a:defRPr/>
            </a:lvl1pPr>
          </a:lstStyle>
          <a:p>
            <a:pPr>
              <a:defRPr/>
            </a:pPr>
            <a:fld id="{8A8E29AD-5357-4D07-B13B-57B04A3F424D}" type="slidenum">
              <a:rPr lang="zh-CN" altLang="en-US"/>
              <a:pPr>
                <a:defRPr/>
              </a:pPr>
              <a:t>‹#›</a:t>
            </a:fld>
            <a:endParaRPr lang="en-US" altLang="zh-CN"/>
          </a:p>
        </p:txBody>
      </p:sp>
    </p:spTree>
    <p:extLst>
      <p:ext uri="{BB962C8B-B14F-4D97-AF65-F5344CB8AC3E}">
        <p14:creationId xmlns:p14="http://schemas.microsoft.com/office/powerpoint/2010/main" val="15136148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Title_Gray_Number">
            <a:extLst>
              <a:ext uri="{FF2B5EF4-FFF2-40B4-BE49-F238E27FC236}">
                <a16:creationId xmlns:a16="http://schemas.microsoft.com/office/drawing/2014/main" id="{E86860CF-FD02-4CD3-8835-4F2E11472CE9}"/>
              </a:ext>
            </a:extLst>
          </p:cNvPr>
          <p:cNvSpPr>
            <a:spLocks noChangeArrowheads="1"/>
          </p:cNvSpPr>
          <p:nvPr userDrawn="1"/>
        </p:nvSpPr>
        <p:spPr bwMode="gray">
          <a:xfrm>
            <a:off x="3505200" y="952500"/>
            <a:ext cx="2057400" cy="4318000"/>
          </a:xfrm>
          <a:prstGeom prst="rect">
            <a:avLst/>
          </a:prstGeom>
          <a:solidFill>
            <a:srgbClr val="FFFFFF"/>
          </a:solidFill>
          <a:ln w="9525">
            <a:solidFill>
              <a:srgbClr val="FFFFFF"/>
            </a:solidFill>
            <a:miter lim="800000"/>
            <a:headEnd/>
            <a:tailEnd/>
          </a:ln>
        </p:spPr>
        <p:txBody>
          <a:bodyPr wrap="none" lIns="12700" tIns="12700" rIns="12700" bIns="12700" anchor="ctr"/>
          <a:lstStyle>
            <a:lvl1pPr defTabSz="228600">
              <a:defRPr sz="1600">
                <a:solidFill>
                  <a:schemeClr val="tx1"/>
                </a:solidFill>
                <a:latin typeface="Helvetica" pitchFamily="34" charset="0"/>
              </a:defRPr>
            </a:lvl1pPr>
            <a:lvl2pPr marL="742950" indent="-285750" defTabSz="228600">
              <a:defRPr sz="1600">
                <a:solidFill>
                  <a:schemeClr val="tx1"/>
                </a:solidFill>
                <a:latin typeface="Helvetica" pitchFamily="34" charset="0"/>
              </a:defRPr>
            </a:lvl2pPr>
            <a:lvl3pPr marL="1143000" indent="-228600" defTabSz="228600">
              <a:defRPr sz="1600">
                <a:solidFill>
                  <a:schemeClr val="tx1"/>
                </a:solidFill>
                <a:latin typeface="Helvetica" pitchFamily="34" charset="0"/>
              </a:defRPr>
            </a:lvl3pPr>
            <a:lvl4pPr marL="1600200" indent="-228600" defTabSz="228600">
              <a:defRPr sz="1600">
                <a:solidFill>
                  <a:schemeClr val="tx1"/>
                </a:solidFill>
                <a:latin typeface="Helvetica" pitchFamily="34" charset="0"/>
              </a:defRPr>
            </a:lvl4pPr>
            <a:lvl5pPr marL="2057400" indent="-228600" defTabSz="228600">
              <a:defRPr sz="1600">
                <a:solidFill>
                  <a:schemeClr val="tx1"/>
                </a:solidFill>
                <a:latin typeface="Helvetica" pitchFamily="34" charset="0"/>
              </a:defRPr>
            </a:lvl5pPr>
            <a:lvl6pPr marL="2514600" indent="-228600" defTabSz="228600" eaLnBrk="0" fontAlgn="base" hangingPunct="0">
              <a:spcBef>
                <a:spcPct val="0"/>
              </a:spcBef>
              <a:spcAft>
                <a:spcPct val="0"/>
              </a:spcAft>
              <a:defRPr sz="1600">
                <a:solidFill>
                  <a:schemeClr val="tx1"/>
                </a:solidFill>
                <a:latin typeface="Helvetica" pitchFamily="34" charset="0"/>
              </a:defRPr>
            </a:lvl6pPr>
            <a:lvl7pPr marL="2971800" indent="-228600" defTabSz="228600" eaLnBrk="0" fontAlgn="base" hangingPunct="0">
              <a:spcBef>
                <a:spcPct val="0"/>
              </a:spcBef>
              <a:spcAft>
                <a:spcPct val="0"/>
              </a:spcAft>
              <a:defRPr sz="1600">
                <a:solidFill>
                  <a:schemeClr val="tx1"/>
                </a:solidFill>
                <a:latin typeface="Helvetica" pitchFamily="34" charset="0"/>
              </a:defRPr>
            </a:lvl7pPr>
            <a:lvl8pPr marL="3429000" indent="-228600" defTabSz="228600" eaLnBrk="0" fontAlgn="base" hangingPunct="0">
              <a:spcBef>
                <a:spcPct val="0"/>
              </a:spcBef>
              <a:spcAft>
                <a:spcPct val="0"/>
              </a:spcAft>
              <a:defRPr sz="1600">
                <a:solidFill>
                  <a:schemeClr val="tx1"/>
                </a:solidFill>
                <a:latin typeface="Helvetica" pitchFamily="34" charset="0"/>
              </a:defRPr>
            </a:lvl8pPr>
            <a:lvl9pPr marL="3886200" indent="-228600" defTabSz="228600" eaLnBrk="0" fontAlgn="base" hangingPunct="0">
              <a:spcBef>
                <a:spcPct val="0"/>
              </a:spcBef>
              <a:spcAft>
                <a:spcPct val="0"/>
              </a:spcAft>
              <a:defRPr sz="1600">
                <a:solidFill>
                  <a:schemeClr val="tx1"/>
                </a:solidFill>
                <a:latin typeface="Helvetica" pitchFamily="34" charset="0"/>
              </a:defRPr>
            </a:lvl9pPr>
          </a:lstStyle>
          <a:p>
            <a:pPr algn="ctr">
              <a:buClr>
                <a:srgbClr val="000000"/>
              </a:buClr>
              <a:buFont typeface="Arial" charset="0"/>
              <a:buNone/>
              <a:defRPr/>
            </a:pPr>
            <a:r>
              <a:rPr lang="zh-CN" altLang="en-US" sz="27700">
                <a:solidFill>
                  <a:srgbClr val="CCCCCC"/>
                </a:solidFill>
                <a:latin typeface="Times New Roman" pitchFamily="18" charset="0"/>
                <a:ea typeface="宋体" pitchFamily="2" charset="-122"/>
              </a:rPr>
              <a:t>1</a:t>
            </a:r>
          </a:p>
        </p:txBody>
      </p:sp>
      <p:sp>
        <p:nvSpPr>
          <p:cNvPr id="4" name="Title_Gray_Number">
            <a:extLst>
              <a:ext uri="{FF2B5EF4-FFF2-40B4-BE49-F238E27FC236}">
                <a16:creationId xmlns:a16="http://schemas.microsoft.com/office/drawing/2014/main" id="{81017F04-5E91-4D98-AA33-54110E419439}"/>
              </a:ext>
            </a:extLst>
          </p:cNvPr>
          <p:cNvSpPr>
            <a:spLocks noChangeArrowheads="1"/>
          </p:cNvSpPr>
          <p:nvPr userDrawn="1"/>
        </p:nvSpPr>
        <p:spPr bwMode="gray">
          <a:xfrm>
            <a:off x="939800" y="952500"/>
            <a:ext cx="7302500" cy="4318000"/>
          </a:xfrm>
          <a:prstGeom prst="rect">
            <a:avLst/>
          </a:prstGeom>
          <a:solidFill>
            <a:srgbClr val="FFFFFF"/>
          </a:solidFill>
          <a:ln w="9525">
            <a:solidFill>
              <a:srgbClr val="FFFFFF"/>
            </a:solidFill>
            <a:miter lim="800000"/>
            <a:headEnd/>
            <a:tailEnd/>
          </a:ln>
        </p:spPr>
        <p:txBody>
          <a:bodyPr wrap="none" lIns="12700" tIns="12700" rIns="12700" bIns="12700" anchor="ctr"/>
          <a:lstStyle>
            <a:lvl1pPr defTabSz="228600">
              <a:defRPr sz="1600">
                <a:solidFill>
                  <a:schemeClr val="tx1"/>
                </a:solidFill>
                <a:latin typeface="Helvetica" pitchFamily="34" charset="0"/>
              </a:defRPr>
            </a:lvl1pPr>
            <a:lvl2pPr marL="742950" indent="-285750" defTabSz="228600">
              <a:defRPr sz="1600">
                <a:solidFill>
                  <a:schemeClr val="tx1"/>
                </a:solidFill>
                <a:latin typeface="Helvetica" pitchFamily="34" charset="0"/>
              </a:defRPr>
            </a:lvl2pPr>
            <a:lvl3pPr marL="1143000" indent="-228600" defTabSz="228600">
              <a:defRPr sz="1600">
                <a:solidFill>
                  <a:schemeClr val="tx1"/>
                </a:solidFill>
                <a:latin typeface="Helvetica" pitchFamily="34" charset="0"/>
              </a:defRPr>
            </a:lvl3pPr>
            <a:lvl4pPr marL="1600200" indent="-228600" defTabSz="228600">
              <a:defRPr sz="1600">
                <a:solidFill>
                  <a:schemeClr val="tx1"/>
                </a:solidFill>
                <a:latin typeface="Helvetica" pitchFamily="34" charset="0"/>
              </a:defRPr>
            </a:lvl4pPr>
            <a:lvl5pPr marL="2057400" indent="-228600" defTabSz="228600">
              <a:defRPr sz="1600">
                <a:solidFill>
                  <a:schemeClr val="tx1"/>
                </a:solidFill>
                <a:latin typeface="Helvetica" pitchFamily="34" charset="0"/>
              </a:defRPr>
            </a:lvl5pPr>
            <a:lvl6pPr marL="2514600" indent="-228600" defTabSz="228600" eaLnBrk="0" fontAlgn="base" hangingPunct="0">
              <a:spcBef>
                <a:spcPct val="0"/>
              </a:spcBef>
              <a:spcAft>
                <a:spcPct val="0"/>
              </a:spcAft>
              <a:defRPr sz="1600">
                <a:solidFill>
                  <a:schemeClr val="tx1"/>
                </a:solidFill>
                <a:latin typeface="Helvetica" pitchFamily="34" charset="0"/>
              </a:defRPr>
            </a:lvl6pPr>
            <a:lvl7pPr marL="2971800" indent="-228600" defTabSz="228600" eaLnBrk="0" fontAlgn="base" hangingPunct="0">
              <a:spcBef>
                <a:spcPct val="0"/>
              </a:spcBef>
              <a:spcAft>
                <a:spcPct val="0"/>
              </a:spcAft>
              <a:defRPr sz="1600">
                <a:solidFill>
                  <a:schemeClr val="tx1"/>
                </a:solidFill>
                <a:latin typeface="Helvetica" pitchFamily="34" charset="0"/>
              </a:defRPr>
            </a:lvl7pPr>
            <a:lvl8pPr marL="3429000" indent="-228600" defTabSz="228600" eaLnBrk="0" fontAlgn="base" hangingPunct="0">
              <a:spcBef>
                <a:spcPct val="0"/>
              </a:spcBef>
              <a:spcAft>
                <a:spcPct val="0"/>
              </a:spcAft>
              <a:defRPr sz="1600">
                <a:solidFill>
                  <a:schemeClr val="tx1"/>
                </a:solidFill>
                <a:latin typeface="Helvetica" pitchFamily="34" charset="0"/>
              </a:defRPr>
            </a:lvl8pPr>
            <a:lvl9pPr marL="3886200" indent="-228600" defTabSz="228600" eaLnBrk="0" fontAlgn="base" hangingPunct="0">
              <a:spcBef>
                <a:spcPct val="0"/>
              </a:spcBef>
              <a:spcAft>
                <a:spcPct val="0"/>
              </a:spcAft>
              <a:defRPr sz="1600">
                <a:solidFill>
                  <a:schemeClr val="tx1"/>
                </a:solidFill>
                <a:latin typeface="Helvetica" pitchFamily="34" charset="0"/>
              </a:defRPr>
            </a:lvl9pPr>
          </a:lstStyle>
          <a:p>
            <a:pPr algn="ctr">
              <a:buClr>
                <a:srgbClr val="000000"/>
              </a:buClr>
              <a:buFont typeface="Arial" charset="0"/>
              <a:buNone/>
              <a:defRPr/>
            </a:pPr>
            <a:r>
              <a:rPr lang="en-US" altLang="zh-CN" sz="27700">
                <a:solidFill>
                  <a:srgbClr val="CCCCCC"/>
                </a:solidFill>
                <a:latin typeface="Times New Roman" pitchFamily="18" charset="0"/>
                <a:ea typeface="宋体" pitchFamily="2" charset="-122"/>
              </a:rPr>
              <a:t>DB</a:t>
            </a:r>
          </a:p>
        </p:txBody>
      </p:sp>
      <p:sp>
        <p:nvSpPr>
          <p:cNvPr id="5" name="Default_Title">
            <a:extLst>
              <a:ext uri="{FF2B5EF4-FFF2-40B4-BE49-F238E27FC236}">
                <a16:creationId xmlns:a16="http://schemas.microsoft.com/office/drawing/2014/main" id="{38A52355-CD3E-45DC-90C4-67974589BBA0}"/>
              </a:ext>
            </a:extLst>
          </p:cNvPr>
          <p:cNvSpPr txBox="1">
            <a:spLocks noChangeArrowheads="1"/>
          </p:cNvSpPr>
          <p:nvPr userDrawn="1"/>
        </p:nvSpPr>
        <p:spPr bwMode="auto">
          <a:xfrm>
            <a:off x="2343150" y="5410200"/>
            <a:ext cx="4629150" cy="923925"/>
          </a:xfrm>
          <a:prstGeom prst="rect">
            <a:avLst/>
          </a:prstGeom>
          <a:noFill/>
          <a:ln>
            <a:noFill/>
          </a:ln>
        </p:spPr>
        <p:txBody>
          <a:bodyPr lIns="12700" tIns="12700" rIns="12700" bIns="12700"/>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eaLnBrk="1" hangingPunct="1">
              <a:defRPr/>
            </a:pPr>
            <a:r>
              <a:rPr lang="en-US" altLang="zh-CN" sz="2000">
                <a:solidFill>
                  <a:srgbClr val="000000"/>
                </a:solidFill>
                <a:latin typeface="Garamond" pitchFamily="18" charset="0"/>
                <a:ea typeface="宋体" pitchFamily="2" charset="-122"/>
              </a:rPr>
              <a:t>Dr. CHEN Jian</a:t>
            </a:r>
          </a:p>
          <a:p>
            <a:pPr algn="ctr" eaLnBrk="1" hangingPunct="1">
              <a:defRPr/>
            </a:pPr>
            <a:r>
              <a:rPr lang="en-US" altLang="zh-CN" sz="2000">
                <a:solidFill>
                  <a:srgbClr val="000000"/>
                </a:solidFill>
                <a:latin typeface="Garamond" pitchFamily="18" charset="0"/>
                <a:ea typeface="宋体" pitchFamily="2" charset="-122"/>
              </a:rPr>
              <a:t>Associate Professor</a:t>
            </a:r>
          </a:p>
          <a:p>
            <a:pPr algn="ctr" eaLnBrk="1" hangingPunct="1">
              <a:defRPr/>
            </a:pPr>
            <a:r>
              <a:rPr lang="en-US" altLang="zh-CN" sz="2000">
                <a:solidFill>
                  <a:srgbClr val="000000"/>
                </a:solidFill>
                <a:latin typeface="Garamond" pitchFamily="18" charset="0"/>
                <a:ea typeface="宋体" pitchFamily="2" charset="-122"/>
              </a:rPr>
              <a:t>ellachen@scut.edu.cn</a:t>
            </a:r>
          </a:p>
        </p:txBody>
      </p:sp>
      <p:sp>
        <p:nvSpPr>
          <p:cNvPr id="6" name="Slide_Copyright">
            <a:extLst>
              <a:ext uri="{FF2B5EF4-FFF2-40B4-BE49-F238E27FC236}">
                <a16:creationId xmlns:a16="http://schemas.microsoft.com/office/drawing/2014/main" id="{04C56F52-5774-4113-941D-526D5F70C7F9}"/>
              </a:ext>
            </a:extLst>
          </p:cNvPr>
          <p:cNvSpPr>
            <a:spLocks noChangeArrowheads="1"/>
          </p:cNvSpPr>
          <p:nvPr userDrawn="1"/>
        </p:nvSpPr>
        <p:spPr bwMode="auto">
          <a:xfrm>
            <a:off x="3663950" y="6629400"/>
            <a:ext cx="2051050" cy="228600"/>
          </a:xfrm>
          <a:prstGeom prst="rect">
            <a:avLst/>
          </a:prstGeom>
          <a:noFill/>
          <a:ln>
            <a:noFill/>
          </a:ln>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fontAlgn="b">
              <a:lnSpc>
                <a:spcPct val="110000"/>
              </a:lnSpc>
              <a:defRPr/>
            </a:pPr>
            <a:r>
              <a:rPr lang="zh-CN" altLang="en-US" sz="1200">
                <a:solidFill>
                  <a:srgbClr val="000000"/>
                </a:solidFill>
                <a:latin typeface="Arial" charset="0"/>
                <a:ea typeface="宋体" pitchFamily="2" charset="-122"/>
              </a:rPr>
              <a:t>华南理工大学 软件学院</a:t>
            </a:r>
          </a:p>
        </p:txBody>
      </p:sp>
      <p:pic>
        <p:nvPicPr>
          <p:cNvPr id="7" name="Picture 12">
            <a:extLst>
              <a:ext uri="{FF2B5EF4-FFF2-40B4-BE49-F238E27FC236}">
                <a16:creationId xmlns:a16="http://schemas.microsoft.com/office/drawing/2014/main" id="{E340FFDB-F293-4871-8C83-65C5C5A1B210}"/>
              </a:ext>
            </a:extLst>
          </p:cNvPr>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30950"/>
            <a:ext cx="91440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
        <p:nvSpPr>
          <p:cNvPr id="36" name="Default_Title"/>
          <p:cNvSpPr>
            <a:spLocks noGrp="1" noChangeArrowheads="1"/>
          </p:cNvSpPr>
          <p:nvPr>
            <p:ph type="ctrTitle"/>
          </p:nvPr>
        </p:nvSpPr>
        <p:spPr>
          <a:xfrm>
            <a:off x="914400" y="2667000"/>
            <a:ext cx="7315200" cy="685800"/>
          </a:xfrm>
        </p:spPr>
        <p:txBody>
          <a:bodyPr/>
          <a:lstStyle>
            <a:lvl1pPr algn="ctr">
              <a:spcBef>
                <a:spcPct val="0"/>
              </a:spcBef>
              <a:defRPr sz="4000">
                <a:latin typeface="Garamond" pitchFamily="18" charset="0"/>
              </a:defRPr>
            </a:lvl1pPr>
          </a:lstStyle>
          <a:p>
            <a:r>
              <a:rPr lang="zh-CN" altLang="en-US" dirty="0"/>
              <a:t> </a:t>
            </a:r>
            <a:endParaRPr lang="en-US" altLang="zh-CN" dirty="0"/>
          </a:p>
        </p:txBody>
      </p:sp>
    </p:spTree>
    <p:extLst>
      <p:ext uri="{BB962C8B-B14F-4D97-AF65-F5344CB8AC3E}">
        <p14:creationId xmlns:p14="http://schemas.microsoft.com/office/powerpoint/2010/main" val="3824123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单击此处编辑母版标题样式</a:t>
            </a:r>
          </a:p>
        </p:txBody>
      </p:sp>
      <p:sp>
        <p:nvSpPr>
          <p:cNvPr id="3" name="内容占位符 2"/>
          <p:cNvSpPr>
            <a:spLocks noGrp="1"/>
          </p:cNvSpPr>
          <p:nvPr>
            <p:ph idx="1"/>
          </p:nvPr>
        </p:nvSpPr>
        <p:spPr/>
        <p:txBody>
          <a:bodyPr>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7171117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4674858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37642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53781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54A912FE-38BB-42D7-B2AB-00082816AF48}"/>
              </a:ext>
            </a:extLst>
          </p:cNvPr>
          <p:cNvSpPr>
            <a:spLocks noGrp="1" noChangeArrowheads="1"/>
          </p:cNvSpPr>
          <p:nvPr>
            <p:ph type="ftr" sz="quarter" idx="10"/>
          </p:nvPr>
        </p:nvSpPr>
        <p:spPr>
          <a:ln/>
        </p:spPr>
        <p:txBody>
          <a:bodyPr/>
          <a:lstStyle>
            <a:lvl1pPr>
              <a:defRPr/>
            </a:lvl1pPr>
          </a:lstStyle>
          <a:p>
            <a:pPr>
              <a:defRPr/>
            </a:pPr>
            <a:fld id="{AC29FE13-9E4F-45B9-99C5-FB4CBA539C36}" type="slidenum">
              <a:rPr lang="zh-CN" altLang="en-US"/>
              <a:pPr>
                <a:defRPr/>
              </a:pPr>
              <a:t>‹#›</a:t>
            </a:fld>
            <a:endParaRPr lang="en-US" altLang="zh-CN"/>
          </a:p>
        </p:txBody>
      </p:sp>
      <p:sp>
        <p:nvSpPr>
          <p:cNvPr id="5" name="Rectangle 12">
            <a:extLst>
              <a:ext uri="{FF2B5EF4-FFF2-40B4-BE49-F238E27FC236}">
                <a16:creationId xmlns:a16="http://schemas.microsoft.com/office/drawing/2014/main" id="{5B5DD30A-00F1-42CD-99EE-A1F635F4C0A0}"/>
              </a:ext>
            </a:extLst>
          </p:cNvPr>
          <p:cNvSpPr>
            <a:spLocks noGrp="1" noChangeArrowheads="1"/>
          </p:cNvSpPr>
          <p:nvPr>
            <p:ph type="sldNum" sz="quarter" idx="11"/>
          </p:nvPr>
        </p:nvSpPr>
        <p:spPr>
          <a:ln/>
        </p:spPr>
        <p:txBody>
          <a:bodyPr/>
          <a:lstStyle>
            <a:lvl1pPr>
              <a:defRPr/>
            </a:lvl1pPr>
          </a:lstStyle>
          <a:p>
            <a:pPr>
              <a:defRPr/>
            </a:pPr>
            <a:fld id="{C6162E14-B0A2-4782-9299-DFA41E6DD946}" type="slidenum">
              <a:rPr lang="zh-CN" altLang="en-US"/>
              <a:pPr>
                <a:defRPr/>
              </a:pPr>
              <a:t>‹#›</a:t>
            </a:fld>
            <a:endParaRPr lang="en-US" altLang="zh-CN"/>
          </a:p>
        </p:txBody>
      </p:sp>
    </p:spTree>
    <p:extLst>
      <p:ext uri="{BB962C8B-B14F-4D97-AF65-F5344CB8AC3E}">
        <p14:creationId xmlns:p14="http://schemas.microsoft.com/office/powerpoint/2010/main" val="1238001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759668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43412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0833610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9253227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573243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6250" y="117475"/>
            <a:ext cx="2019300" cy="58801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68350" y="117475"/>
            <a:ext cx="5905500" cy="58801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910813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147458" name="Rectangle 2"/>
          <p:cNvSpPr>
            <a:spLocks noGrp="1" noChangeArrowheads="1"/>
          </p:cNvSpPr>
          <p:nvPr>
            <p:ph type="ctrTitle"/>
          </p:nvPr>
        </p:nvSpPr>
        <p:spPr>
          <a:xfrm>
            <a:off x="685800" y="2286000"/>
            <a:ext cx="7772400" cy="1143000"/>
          </a:xfrm>
        </p:spPr>
        <p:txBody>
          <a:bodyPr/>
          <a:lstStyle>
            <a:lvl1pPr>
              <a:defRPr/>
            </a:lvl1pPr>
          </a:lstStyle>
          <a:p>
            <a:r>
              <a:rPr lang="en-US" altLang="zh-CN"/>
              <a:t>Click to edit Master title style</a:t>
            </a:r>
          </a:p>
        </p:txBody>
      </p:sp>
      <p:sp>
        <p:nvSpPr>
          <p:cNvPr id="147459" name="Rectangle 3"/>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r>
              <a:rPr lang="en-US" altLang="zh-CN"/>
              <a:t>Click to edit Master subtitle style</a:t>
            </a:r>
          </a:p>
        </p:txBody>
      </p:sp>
      <p:sp>
        <p:nvSpPr>
          <p:cNvPr id="4" name="Rectangle 4">
            <a:extLst>
              <a:ext uri="{FF2B5EF4-FFF2-40B4-BE49-F238E27FC236}">
                <a16:creationId xmlns:a16="http://schemas.microsoft.com/office/drawing/2014/main" id="{83D07912-C929-426D-B95B-7DAFF11E4910}"/>
              </a:ext>
            </a:extLst>
          </p:cNvPr>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pitchFamily="18" charset="0"/>
                <a:ea typeface="宋体" pitchFamily="2" charset="-122"/>
              </a:defRPr>
            </a:lvl1pPr>
          </a:lstStyle>
          <a:p>
            <a:pPr>
              <a:defRPr/>
            </a:pPr>
            <a:endParaRPr lang="zh-CN" altLang="en-US"/>
          </a:p>
        </p:txBody>
      </p:sp>
      <p:sp>
        <p:nvSpPr>
          <p:cNvPr id="5" name="Rectangle 5">
            <a:extLst>
              <a:ext uri="{FF2B5EF4-FFF2-40B4-BE49-F238E27FC236}">
                <a16:creationId xmlns:a16="http://schemas.microsoft.com/office/drawing/2014/main" id="{01B3007D-77EB-48E3-BB53-95C2F8A0520E}"/>
              </a:ext>
            </a:extLst>
          </p:cNvPr>
          <p:cNvSpPr>
            <a:spLocks noGrp="1" noChangeArrowheads="1"/>
          </p:cNvSpPr>
          <p:nvPr>
            <p:ph type="sldNum" sz="quarter" idx="11"/>
          </p:nvPr>
        </p:nvSpPr>
        <p:spPr>
          <a:xfrm>
            <a:off x="6596063" y="6218238"/>
            <a:ext cx="1905000" cy="457200"/>
          </a:xfrm>
          <a:prstGeom prst="rect">
            <a:avLst/>
          </a:prstGeom>
        </p:spPr>
        <p:txBody>
          <a:bodyPr vert="horz" wrap="square" lIns="91440" tIns="45720" rIns="91440" bIns="45720" numCol="1" anchor="t" anchorCtr="0" compatLnSpc="1">
            <a:prstTxWarp prst="textNoShape">
              <a:avLst/>
            </a:prstTxWarp>
          </a:bodyPr>
          <a:lstStyle>
            <a:lvl1pPr>
              <a:defRPr>
                <a:solidFill>
                  <a:srgbClr val="578963"/>
                </a:solidFill>
                <a:ea typeface="宋体" panose="02010600030101010101" pitchFamily="2" charset="-122"/>
              </a:defRPr>
            </a:lvl1pPr>
          </a:lstStyle>
          <a:p>
            <a:pPr>
              <a:defRPr/>
            </a:pPr>
            <a:fld id="{C2E35AE2-1B6A-474E-8CD7-06FE14E963B7}" type="slidenum">
              <a:rPr lang="zh-CN" altLang="en-US"/>
              <a:pPr>
                <a:defRPr/>
              </a:pPr>
              <a:t>‹#›</a:t>
            </a:fld>
            <a:endParaRPr lang="en-US" altLang="zh-CN"/>
          </a:p>
        </p:txBody>
      </p:sp>
    </p:spTree>
    <p:extLst>
      <p:ext uri="{BB962C8B-B14F-4D97-AF65-F5344CB8AC3E}">
        <p14:creationId xmlns:p14="http://schemas.microsoft.com/office/powerpoint/2010/main" val="3558222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Title_Gray_Number">
            <a:extLst>
              <a:ext uri="{FF2B5EF4-FFF2-40B4-BE49-F238E27FC236}">
                <a16:creationId xmlns:a16="http://schemas.microsoft.com/office/drawing/2014/main" id="{9DB10D47-0120-4A3E-94BD-A667550075BB}"/>
              </a:ext>
            </a:extLst>
          </p:cNvPr>
          <p:cNvSpPr>
            <a:spLocks noChangeArrowheads="1"/>
          </p:cNvSpPr>
          <p:nvPr userDrawn="1"/>
        </p:nvSpPr>
        <p:spPr bwMode="gray">
          <a:xfrm>
            <a:off x="3505200" y="952500"/>
            <a:ext cx="2057400" cy="4318000"/>
          </a:xfrm>
          <a:prstGeom prst="rect">
            <a:avLst/>
          </a:prstGeom>
          <a:solidFill>
            <a:srgbClr val="FFFFFF"/>
          </a:solidFill>
          <a:ln w="9525">
            <a:solidFill>
              <a:srgbClr val="FFFFFF"/>
            </a:solidFill>
            <a:miter lim="800000"/>
            <a:headEnd/>
            <a:tailEnd/>
          </a:ln>
        </p:spPr>
        <p:txBody>
          <a:bodyPr wrap="none" lIns="12700" tIns="12700" rIns="12700" bIns="12700" anchor="ctr"/>
          <a:lstStyle>
            <a:lvl1pPr defTabSz="228600">
              <a:defRPr sz="1600">
                <a:solidFill>
                  <a:schemeClr val="tx1"/>
                </a:solidFill>
                <a:latin typeface="Helvetica" pitchFamily="34" charset="0"/>
              </a:defRPr>
            </a:lvl1pPr>
            <a:lvl2pPr marL="742950" indent="-285750" defTabSz="228600">
              <a:defRPr sz="1600">
                <a:solidFill>
                  <a:schemeClr val="tx1"/>
                </a:solidFill>
                <a:latin typeface="Helvetica" pitchFamily="34" charset="0"/>
              </a:defRPr>
            </a:lvl2pPr>
            <a:lvl3pPr marL="1143000" indent="-228600" defTabSz="228600">
              <a:defRPr sz="1600">
                <a:solidFill>
                  <a:schemeClr val="tx1"/>
                </a:solidFill>
                <a:latin typeface="Helvetica" pitchFamily="34" charset="0"/>
              </a:defRPr>
            </a:lvl3pPr>
            <a:lvl4pPr marL="1600200" indent="-228600" defTabSz="228600">
              <a:defRPr sz="1600">
                <a:solidFill>
                  <a:schemeClr val="tx1"/>
                </a:solidFill>
                <a:latin typeface="Helvetica" pitchFamily="34" charset="0"/>
              </a:defRPr>
            </a:lvl4pPr>
            <a:lvl5pPr marL="2057400" indent="-228600" defTabSz="228600">
              <a:defRPr sz="1600">
                <a:solidFill>
                  <a:schemeClr val="tx1"/>
                </a:solidFill>
                <a:latin typeface="Helvetica" pitchFamily="34" charset="0"/>
              </a:defRPr>
            </a:lvl5pPr>
            <a:lvl6pPr marL="2514600" indent="-228600" defTabSz="228600" eaLnBrk="0" fontAlgn="base" hangingPunct="0">
              <a:spcBef>
                <a:spcPct val="0"/>
              </a:spcBef>
              <a:spcAft>
                <a:spcPct val="0"/>
              </a:spcAft>
              <a:defRPr sz="1600">
                <a:solidFill>
                  <a:schemeClr val="tx1"/>
                </a:solidFill>
                <a:latin typeface="Helvetica" pitchFamily="34" charset="0"/>
              </a:defRPr>
            </a:lvl6pPr>
            <a:lvl7pPr marL="2971800" indent="-228600" defTabSz="228600" eaLnBrk="0" fontAlgn="base" hangingPunct="0">
              <a:spcBef>
                <a:spcPct val="0"/>
              </a:spcBef>
              <a:spcAft>
                <a:spcPct val="0"/>
              </a:spcAft>
              <a:defRPr sz="1600">
                <a:solidFill>
                  <a:schemeClr val="tx1"/>
                </a:solidFill>
                <a:latin typeface="Helvetica" pitchFamily="34" charset="0"/>
              </a:defRPr>
            </a:lvl7pPr>
            <a:lvl8pPr marL="3429000" indent="-228600" defTabSz="228600" eaLnBrk="0" fontAlgn="base" hangingPunct="0">
              <a:spcBef>
                <a:spcPct val="0"/>
              </a:spcBef>
              <a:spcAft>
                <a:spcPct val="0"/>
              </a:spcAft>
              <a:defRPr sz="1600">
                <a:solidFill>
                  <a:schemeClr val="tx1"/>
                </a:solidFill>
                <a:latin typeface="Helvetica" pitchFamily="34" charset="0"/>
              </a:defRPr>
            </a:lvl8pPr>
            <a:lvl9pPr marL="3886200" indent="-228600" defTabSz="228600" eaLnBrk="0" fontAlgn="base" hangingPunct="0">
              <a:spcBef>
                <a:spcPct val="0"/>
              </a:spcBef>
              <a:spcAft>
                <a:spcPct val="0"/>
              </a:spcAft>
              <a:defRPr sz="1600">
                <a:solidFill>
                  <a:schemeClr val="tx1"/>
                </a:solidFill>
                <a:latin typeface="Helvetica" pitchFamily="34" charset="0"/>
              </a:defRPr>
            </a:lvl9pPr>
          </a:lstStyle>
          <a:p>
            <a:pPr algn="ctr">
              <a:buClr>
                <a:srgbClr val="000000"/>
              </a:buClr>
              <a:buFont typeface="Arial" charset="0"/>
              <a:buNone/>
              <a:defRPr/>
            </a:pPr>
            <a:r>
              <a:rPr lang="zh-CN" altLang="en-US" sz="27700">
                <a:solidFill>
                  <a:srgbClr val="CCCCCC"/>
                </a:solidFill>
                <a:latin typeface="Times New Roman" pitchFamily="18" charset="0"/>
                <a:ea typeface="宋体" pitchFamily="2" charset="-122"/>
              </a:rPr>
              <a:t>1</a:t>
            </a:r>
          </a:p>
        </p:txBody>
      </p:sp>
      <p:sp>
        <p:nvSpPr>
          <p:cNvPr id="4" name="Title_Gray_Number">
            <a:extLst>
              <a:ext uri="{FF2B5EF4-FFF2-40B4-BE49-F238E27FC236}">
                <a16:creationId xmlns:a16="http://schemas.microsoft.com/office/drawing/2014/main" id="{8170AD7D-0CA5-4725-8285-0FCE979C526F}"/>
              </a:ext>
            </a:extLst>
          </p:cNvPr>
          <p:cNvSpPr>
            <a:spLocks noChangeArrowheads="1"/>
          </p:cNvSpPr>
          <p:nvPr userDrawn="1"/>
        </p:nvSpPr>
        <p:spPr bwMode="gray">
          <a:xfrm>
            <a:off x="939800" y="952500"/>
            <a:ext cx="7302500" cy="4318000"/>
          </a:xfrm>
          <a:prstGeom prst="rect">
            <a:avLst/>
          </a:prstGeom>
          <a:solidFill>
            <a:srgbClr val="FFFFFF"/>
          </a:solidFill>
          <a:ln w="9525">
            <a:solidFill>
              <a:srgbClr val="FFFFFF"/>
            </a:solidFill>
            <a:miter lim="800000"/>
            <a:headEnd/>
            <a:tailEnd/>
          </a:ln>
        </p:spPr>
        <p:txBody>
          <a:bodyPr wrap="none" lIns="12700" tIns="12700" rIns="12700" bIns="12700" anchor="ctr"/>
          <a:lstStyle>
            <a:lvl1pPr defTabSz="228600">
              <a:defRPr sz="1600">
                <a:solidFill>
                  <a:schemeClr val="tx1"/>
                </a:solidFill>
                <a:latin typeface="Helvetica" pitchFamily="34" charset="0"/>
              </a:defRPr>
            </a:lvl1pPr>
            <a:lvl2pPr marL="742950" indent="-285750" defTabSz="228600">
              <a:defRPr sz="1600">
                <a:solidFill>
                  <a:schemeClr val="tx1"/>
                </a:solidFill>
                <a:latin typeface="Helvetica" pitchFamily="34" charset="0"/>
              </a:defRPr>
            </a:lvl2pPr>
            <a:lvl3pPr marL="1143000" indent="-228600" defTabSz="228600">
              <a:defRPr sz="1600">
                <a:solidFill>
                  <a:schemeClr val="tx1"/>
                </a:solidFill>
                <a:latin typeface="Helvetica" pitchFamily="34" charset="0"/>
              </a:defRPr>
            </a:lvl3pPr>
            <a:lvl4pPr marL="1600200" indent="-228600" defTabSz="228600">
              <a:defRPr sz="1600">
                <a:solidFill>
                  <a:schemeClr val="tx1"/>
                </a:solidFill>
                <a:latin typeface="Helvetica" pitchFamily="34" charset="0"/>
              </a:defRPr>
            </a:lvl4pPr>
            <a:lvl5pPr marL="2057400" indent="-228600" defTabSz="228600">
              <a:defRPr sz="1600">
                <a:solidFill>
                  <a:schemeClr val="tx1"/>
                </a:solidFill>
                <a:latin typeface="Helvetica" pitchFamily="34" charset="0"/>
              </a:defRPr>
            </a:lvl5pPr>
            <a:lvl6pPr marL="2514600" indent="-228600" defTabSz="228600" eaLnBrk="0" fontAlgn="base" hangingPunct="0">
              <a:spcBef>
                <a:spcPct val="0"/>
              </a:spcBef>
              <a:spcAft>
                <a:spcPct val="0"/>
              </a:spcAft>
              <a:defRPr sz="1600">
                <a:solidFill>
                  <a:schemeClr val="tx1"/>
                </a:solidFill>
                <a:latin typeface="Helvetica" pitchFamily="34" charset="0"/>
              </a:defRPr>
            </a:lvl6pPr>
            <a:lvl7pPr marL="2971800" indent="-228600" defTabSz="228600" eaLnBrk="0" fontAlgn="base" hangingPunct="0">
              <a:spcBef>
                <a:spcPct val="0"/>
              </a:spcBef>
              <a:spcAft>
                <a:spcPct val="0"/>
              </a:spcAft>
              <a:defRPr sz="1600">
                <a:solidFill>
                  <a:schemeClr val="tx1"/>
                </a:solidFill>
                <a:latin typeface="Helvetica" pitchFamily="34" charset="0"/>
              </a:defRPr>
            </a:lvl7pPr>
            <a:lvl8pPr marL="3429000" indent="-228600" defTabSz="228600" eaLnBrk="0" fontAlgn="base" hangingPunct="0">
              <a:spcBef>
                <a:spcPct val="0"/>
              </a:spcBef>
              <a:spcAft>
                <a:spcPct val="0"/>
              </a:spcAft>
              <a:defRPr sz="1600">
                <a:solidFill>
                  <a:schemeClr val="tx1"/>
                </a:solidFill>
                <a:latin typeface="Helvetica" pitchFamily="34" charset="0"/>
              </a:defRPr>
            </a:lvl8pPr>
            <a:lvl9pPr marL="3886200" indent="-228600" defTabSz="228600" eaLnBrk="0" fontAlgn="base" hangingPunct="0">
              <a:spcBef>
                <a:spcPct val="0"/>
              </a:spcBef>
              <a:spcAft>
                <a:spcPct val="0"/>
              </a:spcAft>
              <a:defRPr sz="1600">
                <a:solidFill>
                  <a:schemeClr val="tx1"/>
                </a:solidFill>
                <a:latin typeface="Helvetica" pitchFamily="34" charset="0"/>
              </a:defRPr>
            </a:lvl9pPr>
          </a:lstStyle>
          <a:p>
            <a:pPr algn="ctr">
              <a:buClr>
                <a:srgbClr val="000000"/>
              </a:buClr>
              <a:buFont typeface="Arial" charset="0"/>
              <a:buNone/>
              <a:defRPr/>
            </a:pPr>
            <a:r>
              <a:rPr lang="en-US" altLang="zh-CN" sz="27700">
                <a:solidFill>
                  <a:srgbClr val="CCCCCC"/>
                </a:solidFill>
                <a:latin typeface="Times New Roman" pitchFamily="18" charset="0"/>
                <a:ea typeface="宋体" pitchFamily="2" charset="-122"/>
              </a:rPr>
              <a:t>DB</a:t>
            </a:r>
          </a:p>
        </p:txBody>
      </p:sp>
      <p:sp>
        <p:nvSpPr>
          <p:cNvPr id="5" name="Default_Title">
            <a:extLst>
              <a:ext uri="{FF2B5EF4-FFF2-40B4-BE49-F238E27FC236}">
                <a16:creationId xmlns:a16="http://schemas.microsoft.com/office/drawing/2014/main" id="{11D6CF8D-5032-4985-B72E-D243660D5E37}"/>
              </a:ext>
            </a:extLst>
          </p:cNvPr>
          <p:cNvSpPr txBox="1">
            <a:spLocks noChangeArrowheads="1"/>
          </p:cNvSpPr>
          <p:nvPr userDrawn="1"/>
        </p:nvSpPr>
        <p:spPr bwMode="auto">
          <a:xfrm>
            <a:off x="2343150" y="5410200"/>
            <a:ext cx="4629150" cy="923925"/>
          </a:xfrm>
          <a:prstGeom prst="rect">
            <a:avLst/>
          </a:prstGeom>
          <a:noFill/>
          <a:ln>
            <a:noFill/>
          </a:ln>
        </p:spPr>
        <p:txBody>
          <a:bodyPr lIns="12700" tIns="12700" rIns="12700" bIns="12700"/>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eaLnBrk="1" hangingPunct="1">
              <a:defRPr/>
            </a:pPr>
            <a:r>
              <a:rPr lang="en-US" altLang="zh-CN" sz="2000" dirty="0">
                <a:solidFill>
                  <a:srgbClr val="000000"/>
                </a:solidFill>
                <a:latin typeface="Garamond" pitchFamily="18" charset="0"/>
                <a:ea typeface="宋体" pitchFamily="2" charset="-122"/>
              </a:rPr>
              <a:t>Dr. CHEN Jian</a:t>
            </a:r>
          </a:p>
          <a:p>
            <a:pPr algn="ctr" eaLnBrk="1" hangingPunct="1">
              <a:defRPr/>
            </a:pPr>
            <a:r>
              <a:rPr lang="en-US" altLang="zh-CN" sz="2000" dirty="0">
                <a:solidFill>
                  <a:srgbClr val="000000"/>
                </a:solidFill>
                <a:latin typeface="Garamond" pitchFamily="18" charset="0"/>
                <a:ea typeface="宋体" pitchFamily="2" charset="-122"/>
              </a:rPr>
              <a:t>Professor</a:t>
            </a:r>
          </a:p>
          <a:p>
            <a:pPr algn="ctr" eaLnBrk="1" hangingPunct="1">
              <a:defRPr/>
            </a:pPr>
            <a:r>
              <a:rPr lang="en-US" altLang="zh-CN" sz="2000" dirty="0">
                <a:solidFill>
                  <a:srgbClr val="000000"/>
                </a:solidFill>
                <a:latin typeface="Garamond" pitchFamily="18" charset="0"/>
                <a:ea typeface="宋体" pitchFamily="2" charset="-122"/>
              </a:rPr>
              <a:t>ellachen@scut.edu.cn</a:t>
            </a:r>
          </a:p>
        </p:txBody>
      </p:sp>
      <p:sp>
        <p:nvSpPr>
          <p:cNvPr id="6" name="Slide_Copyright">
            <a:extLst>
              <a:ext uri="{FF2B5EF4-FFF2-40B4-BE49-F238E27FC236}">
                <a16:creationId xmlns:a16="http://schemas.microsoft.com/office/drawing/2014/main" id="{6ECE8780-72F0-4FEC-AAA0-4145DD8328CF}"/>
              </a:ext>
            </a:extLst>
          </p:cNvPr>
          <p:cNvSpPr>
            <a:spLocks noChangeArrowheads="1"/>
          </p:cNvSpPr>
          <p:nvPr userDrawn="1"/>
        </p:nvSpPr>
        <p:spPr bwMode="auto">
          <a:xfrm>
            <a:off x="3663950" y="6629400"/>
            <a:ext cx="2051050" cy="228600"/>
          </a:xfrm>
          <a:prstGeom prst="rect">
            <a:avLst/>
          </a:prstGeom>
          <a:noFill/>
          <a:ln>
            <a:noFill/>
          </a:ln>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fontAlgn="b">
              <a:lnSpc>
                <a:spcPct val="110000"/>
              </a:lnSpc>
              <a:defRPr/>
            </a:pPr>
            <a:r>
              <a:rPr lang="zh-CN" altLang="en-US" sz="1200">
                <a:solidFill>
                  <a:srgbClr val="000000"/>
                </a:solidFill>
                <a:latin typeface="Arial" charset="0"/>
                <a:ea typeface="宋体" pitchFamily="2" charset="-122"/>
              </a:rPr>
              <a:t>华南理工大学 软件学院</a:t>
            </a:r>
          </a:p>
        </p:txBody>
      </p:sp>
      <p:pic>
        <p:nvPicPr>
          <p:cNvPr id="7" name="Picture 12">
            <a:extLst>
              <a:ext uri="{FF2B5EF4-FFF2-40B4-BE49-F238E27FC236}">
                <a16:creationId xmlns:a16="http://schemas.microsoft.com/office/drawing/2014/main" id="{EF8FA0D3-D5DE-4DE0-8C9E-801ABE0ACDC0}"/>
              </a:ext>
            </a:extLst>
          </p:cNvPr>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30950"/>
            <a:ext cx="91440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
        <p:nvSpPr>
          <p:cNvPr id="36" name="Default_Title"/>
          <p:cNvSpPr>
            <a:spLocks noGrp="1" noChangeArrowheads="1"/>
          </p:cNvSpPr>
          <p:nvPr>
            <p:ph type="ctrTitle"/>
          </p:nvPr>
        </p:nvSpPr>
        <p:spPr>
          <a:xfrm>
            <a:off x="914400" y="2667000"/>
            <a:ext cx="7315200" cy="685800"/>
          </a:xfrm>
        </p:spPr>
        <p:txBody>
          <a:bodyPr/>
          <a:lstStyle>
            <a:lvl1pPr algn="ctr">
              <a:spcBef>
                <a:spcPct val="0"/>
              </a:spcBef>
              <a:defRPr sz="4000">
                <a:latin typeface="Garamond" pitchFamily="18" charset="0"/>
              </a:defRPr>
            </a:lvl1pPr>
          </a:lstStyle>
          <a:p>
            <a:r>
              <a:rPr lang="zh-CN" altLang="en-US" dirty="0"/>
              <a:t> </a:t>
            </a:r>
            <a:endParaRPr lang="en-US" altLang="zh-CN" dirty="0"/>
          </a:p>
        </p:txBody>
      </p:sp>
    </p:spTree>
    <p:extLst>
      <p:ext uri="{BB962C8B-B14F-4D97-AF65-F5344CB8AC3E}">
        <p14:creationId xmlns:p14="http://schemas.microsoft.com/office/powerpoint/2010/main" val="20924069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单击此处编辑母版标题样式</a:t>
            </a:r>
          </a:p>
        </p:txBody>
      </p:sp>
      <p:sp>
        <p:nvSpPr>
          <p:cNvPr id="3" name="内容占位符 2"/>
          <p:cNvSpPr>
            <a:spLocks noGrp="1"/>
          </p:cNvSpPr>
          <p:nvPr>
            <p:ph idx="1"/>
          </p:nvPr>
        </p:nvSpPr>
        <p:spPr/>
        <p:txBody>
          <a:bodyPr>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095330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423982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F28AC3C6-FDB0-45ED-9D20-E520E9A5F7C5}"/>
              </a:ext>
            </a:extLst>
          </p:cNvPr>
          <p:cNvSpPr>
            <a:spLocks noGrp="1" noChangeArrowheads="1"/>
          </p:cNvSpPr>
          <p:nvPr>
            <p:ph type="ftr" sz="quarter" idx="10"/>
          </p:nvPr>
        </p:nvSpPr>
        <p:spPr>
          <a:ln/>
        </p:spPr>
        <p:txBody>
          <a:bodyPr/>
          <a:lstStyle>
            <a:lvl1pPr>
              <a:defRPr/>
            </a:lvl1pPr>
          </a:lstStyle>
          <a:p>
            <a:pPr>
              <a:defRPr/>
            </a:pPr>
            <a:fld id="{45C9479E-1A22-4CDD-8188-8F42F1DA8078}" type="slidenum">
              <a:rPr lang="zh-CN" altLang="en-US"/>
              <a:pPr>
                <a:defRPr/>
              </a:pPr>
              <a:t>‹#›</a:t>
            </a:fld>
            <a:endParaRPr lang="en-US" altLang="zh-CN"/>
          </a:p>
        </p:txBody>
      </p:sp>
      <p:sp>
        <p:nvSpPr>
          <p:cNvPr id="5" name="Rectangle 12">
            <a:extLst>
              <a:ext uri="{FF2B5EF4-FFF2-40B4-BE49-F238E27FC236}">
                <a16:creationId xmlns:a16="http://schemas.microsoft.com/office/drawing/2014/main" id="{508664B2-6F9B-4132-8CA9-FCA006FC7D38}"/>
              </a:ext>
            </a:extLst>
          </p:cNvPr>
          <p:cNvSpPr>
            <a:spLocks noGrp="1" noChangeArrowheads="1"/>
          </p:cNvSpPr>
          <p:nvPr>
            <p:ph type="sldNum" sz="quarter" idx="11"/>
          </p:nvPr>
        </p:nvSpPr>
        <p:spPr>
          <a:ln/>
        </p:spPr>
        <p:txBody>
          <a:bodyPr/>
          <a:lstStyle>
            <a:lvl1pPr>
              <a:defRPr/>
            </a:lvl1pPr>
          </a:lstStyle>
          <a:p>
            <a:pPr>
              <a:defRPr/>
            </a:pPr>
            <a:fld id="{7BE524FD-9E7C-40E8-88AD-EF4066071983}" type="slidenum">
              <a:rPr lang="zh-CN" altLang="en-US"/>
              <a:pPr>
                <a:defRPr/>
              </a:pPr>
              <a:t>‹#›</a:t>
            </a:fld>
            <a:endParaRPr lang="en-US" altLang="zh-CN"/>
          </a:p>
        </p:txBody>
      </p:sp>
    </p:spTree>
    <p:extLst>
      <p:ext uri="{BB962C8B-B14F-4D97-AF65-F5344CB8AC3E}">
        <p14:creationId xmlns:p14="http://schemas.microsoft.com/office/powerpoint/2010/main" val="2848740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099418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970981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319664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2079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17250782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3567624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030524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6250" y="117475"/>
            <a:ext cx="2019300" cy="58801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68350" y="117475"/>
            <a:ext cx="5905500" cy="58801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4206854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147458" name="Rectangle 2"/>
          <p:cNvSpPr>
            <a:spLocks noGrp="1" noChangeArrowheads="1"/>
          </p:cNvSpPr>
          <p:nvPr>
            <p:ph type="ctrTitle"/>
          </p:nvPr>
        </p:nvSpPr>
        <p:spPr>
          <a:xfrm>
            <a:off x="685800" y="2286000"/>
            <a:ext cx="7772400" cy="1143000"/>
          </a:xfrm>
        </p:spPr>
        <p:txBody>
          <a:bodyPr/>
          <a:lstStyle>
            <a:lvl1pPr>
              <a:defRPr/>
            </a:lvl1pPr>
          </a:lstStyle>
          <a:p>
            <a:r>
              <a:rPr lang="en-US" altLang="zh-CN"/>
              <a:t>Click to edit Master title style</a:t>
            </a:r>
          </a:p>
        </p:txBody>
      </p:sp>
      <p:sp>
        <p:nvSpPr>
          <p:cNvPr id="147459" name="Rectangle 3"/>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r>
              <a:rPr lang="en-US" altLang="zh-CN"/>
              <a:t>Click to edit Master subtitle style</a:t>
            </a:r>
          </a:p>
        </p:txBody>
      </p:sp>
      <p:sp>
        <p:nvSpPr>
          <p:cNvPr id="4" name="Rectangle 4">
            <a:extLst>
              <a:ext uri="{FF2B5EF4-FFF2-40B4-BE49-F238E27FC236}">
                <a16:creationId xmlns:a16="http://schemas.microsoft.com/office/drawing/2014/main" id="{DEEEB87D-CB98-40DD-8CE4-E3350503B124}"/>
              </a:ext>
            </a:extLst>
          </p:cNvPr>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pitchFamily="18" charset="0"/>
                <a:ea typeface="宋体" pitchFamily="2" charset="-122"/>
              </a:defRPr>
            </a:lvl1pPr>
          </a:lstStyle>
          <a:p>
            <a:pPr>
              <a:defRPr/>
            </a:pPr>
            <a:endParaRPr lang="zh-CN" altLang="en-US"/>
          </a:p>
        </p:txBody>
      </p:sp>
      <p:sp>
        <p:nvSpPr>
          <p:cNvPr id="5" name="Rectangle 5">
            <a:extLst>
              <a:ext uri="{FF2B5EF4-FFF2-40B4-BE49-F238E27FC236}">
                <a16:creationId xmlns:a16="http://schemas.microsoft.com/office/drawing/2014/main" id="{6B513AE8-AC5B-4465-B9A2-5C8F7EF360B3}"/>
              </a:ext>
            </a:extLst>
          </p:cNvPr>
          <p:cNvSpPr>
            <a:spLocks noGrp="1" noChangeArrowheads="1"/>
          </p:cNvSpPr>
          <p:nvPr>
            <p:ph type="sldNum" sz="quarter" idx="11"/>
          </p:nvPr>
        </p:nvSpPr>
        <p:spPr>
          <a:xfrm>
            <a:off x="6596063" y="6218238"/>
            <a:ext cx="1905000" cy="457200"/>
          </a:xfrm>
          <a:prstGeom prst="rect">
            <a:avLst/>
          </a:prstGeom>
        </p:spPr>
        <p:txBody>
          <a:bodyPr vert="horz" wrap="square" lIns="91440" tIns="45720" rIns="91440" bIns="45720" numCol="1" anchor="t" anchorCtr="0" compatLnSpc="1">
            <a:prstTxWarp prst="textNoShape">
              <a:avLst/>
            </a:prstTxWarp>
          </a:bodyPr>
          <a:lstStyle>
            <a:lvl1pPr>
              <a:defRPr>
                <a:solidFill>
                  <a:srgbClr val="578963"/>
                </a:solidFill>
                <a:ea typeface="宋体" panose="02010600030101010101" pitchFamily="2" charset="-122"/>
              </a:defRPr>
            </a:lvl1pPr>
          </a:lstStyle>
          <a:p>
            <a:pPr>
              <a:defRPr/>
            </a:pPr>
            <a:fld id="{3F0522C4-BDE7-402A-9DB7-53FA8422D327}" type="slidenum">
              <a:rPr lang="zh-CN" altLang="en-US"/>
              <a:pPr>
                <a:defRPr/>
              </a:pPr>
              <a:t>‹#›</a:t>
            </a:fld>
            <a:endParaRPr lang="en-US" altLang="zh-CN"/>
          </a:p>
        </p:txBody>
      </p:sp>
    </p:spTree>
    <p:extLst>
      <p:ext uri="{BB962C8B-B14F-4D97-AF65-F5344CB8AC3E}">
        <p14:creationId xmlns:p14="http://schemas.microsoft.com/office/powerpoint/2010/main" val="28704064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2018DB">
    <p:spTree>
      <p:nvGrpSpPr>
        <p:cNvPr id="1" name=""/>
        <p:cNvGrpSpPr/>
        <p:nvPr/>
      </p:nvGrpSpPr>
      <p:grpSpPr>
        <a:xfrm>
          <a:off x="0" y="0"/>
          <a:ext cx="0" cy="0"/>
          <a:chOff x="0" y="0"/>
          <a:chExt cx="0" cy="0"/>
        </a:xfrm>
      </p:grpSpPr>
      <p:sp>
        <p:nvSpPr>
          <p:cNvPr id="3" name="Title_Gray_Number">
            <a:extLst>
              <a:ext uri="{FF2B5EF4-FFF2-40B4-BE49-F238E27FC236}">
                <a16:creationId xmlns:a16="http://schemas.microsoft.com/office/drawing/2014/main" id="{06B18610-E546-4E9D-A320-0AB71E10036D}"/>
              </a:ext>
            </a:extLst>
          </p:cNvPr>
          <p:cNvSpPr>
            <a:spLocks noChangeArrowheads="1"/>
          </p:cNvSpPr>
          <p:nvPr/>
        </p:nvSpPr>
        <p:spPr bwMode="gray">
          <a:xfrm>
            <a:off x="3505200" y="952500"/>
            <a:ext cx="2057400" cy="4318000"/>
          </a:xfrm>
          <a:prstGeom prst="rect">
            <a:avLst/>
          </a:prstGeom>
          <a:solidFill>
            <a:srgbClr val="FFFFFF"/>
          </a:solidFill>
          <a:ln w="9525">
            <a:solidFill>
              <a:srgbClr val="FFFFFF"/>
            </a:solidFill>
            <a:miter lim="800000"/>
            <a:headEnd/>
            <a:tailEnd/>
          </a:ln>
        </p:spPr>
        <p:txBody>
          <a:bodyPr wrap="none" lIns="12700" tIns="12700" rIns="12700" bIns="12700" anchor="ctr"/>
          <a:lstStyle>
            <a:lvl1pPr defTabSz="228600">
              <a:defRPr sz="1600">
                <a:solidFill>
                  <a:schemeClr val="tx1"/>
                </a:solidFill>
                <a:latin typeface="Helvetica" pitchFamily="34" charset="0"/>
              </a:defRPr>
            </a:lvl1pPr>
            <a:lvl2pPr marL="742950" indent="-285750" defTabSz="228600">
              <a:defRPr sz="1600">
                <a:solidFill>
                  <a:schemeClr val="tx1"/>
                </a:solidFill>
                <a:latin typeface="Helvetica" pitchFamily="34" charset="0"/>
              </a:defRPr>
            </a:lvl2pPr>
            <a:lvl3pPr marL="1143000" indent="-228600" defTabSz="228600">
              <a:defRPr sz="1600">
                <a:solidFill>
                  <a:schemeClr val="tx1"/>
                </a:solidFill>
                <a:latin typeface="Helvetica" pitchFamily="34" charset="0"/>
              </a:defRPr>
            </a:lvl3pPr>
            <a:lvl4pPr marL="1600200" indent="-228600" defTabSz="228600">
              <a:defRPr sz="1600">
                <a:solidFill>
                  <a:schemeClr val="tx1"/>
                </a:solidFill>
                <a:latin typeface="Helvetica" pitchFamily="34" charset="0"/>
              </a:defRPr>
            </a:lvl4pPr>
            <a:lvl5pPr marL="2057400" indent="-228600" defTabSz="228600">
              <a:defRPr sz="1600">
                <a:solidFill>
                  <a:schemeClr val="tx1"/>
                </a:solidFill>
                <a:latin typeface="Helvetica" pitchFamily="34" charset="0"/>
              </a:defRPr>
            </a:lvl5pPr>
            <a:lvl6pPr marL="2514600" indent="-228600" defTabSz="228600" eaLnBrk="0" fontAlgn="base" hangingPunct="0">
              <a:spcBef>
                <a:spcPct val="0"/>
              </a:spcBef>
              <a:spcAft>
                <a:spcPct val="0"/>
              </a:spcAft>
              <a:defRPr sz="1600">
                <a:solidFill>
                  <a:schemeClr val="tx1"/>
                </a:solidFill>
                <a:latin typeface="Helvetica" pitchFamily="34" charset="0"/>
              </a:defRPr>
            </a:lvl6pPr>
            <a:lvl7pPr marL="2971800" indent="-228600" defTabSz="228600" eaLnBrk="0" fontAlgn="base" hangingPunct="0">
              <a:spcBef>
                <a:spcPct val="0"/>
              </a:spcBef>
              <a:spcAft>
                <a:spcPct val="0"/>
              </a:spcAft>
              <a:defRPr sz="1600">
                <a:solidFill>
                  <a:schemeClr val="tx1"/>
                </a:solidFill>
                <a:latin typeface="Helvetica" pitchFamily="34" charset="0"/>
              </a:defRPr>
            </a:lvl7pPr>
            <a:lvl8pPr marL="3429000" indent="-228600" defTabSz="228600" eaLnBrk="0" fontAlgn="base" hangingPunct="0">
              <a:spcBef>
                <a:spcPct val="0"/>
              </a:spcBef>
              <a:spcAft>
                <a:spcPct val="0"/>
              </a:spcAft>
              <a:defRPr sz="1600">
                <a:solidFill>
                  <a:schemeClr val="tx1"/>
                </a:solidFill>
                <a:latin typeface="Helvetica" pitchFamily="34" charset="0"/>
              </a:defRPr>
            </a:lvl8pPr>
            <a:lvl9pPr marL="3886200" indent="-228600" defTabSz="228600" eaLnBrk="0" fontAlgn="base" hangingPunct="0">
              <a:spcBef>
                <a:spcPct val="0"/>
              </a:spcBef>
              <a:spcAft>
                <a:spcPct val="0"/>
              </a:spcAft>
              <a:defRPr sz="1600">
                <a:solidFill>
                  <a:schemeClr val="tx1"/>
                </a:solidFill>
                <a:latin typeface="Helvetica" pitchFamily="34" charset="0"/>
              </a:defRPr>
            </a:lvl9pPr>
          </a:lstStyle>
          <a:p>
            <a:pPr algn="ctr">
              <a:buClr>
                <a:srgbClr val="000000"/>
              </a:buClr>
              <a:buFont typeface="Arial" charset="0"/>
              <a:buNone/>
              <a:defRPr/>
            </a:pPr>
            <a:r>
              <a:rPr lang="zh-CN" altLang="en-US" sz="27700">
                <a:solidFill>
                  <a:srgbClr val="CCCCCC"/>
                </a:solidFill>
                <a:latin typeface="Times New Roman" pitchFamily="18" charset="0"/>
                <a:ea typeface="宋体" pitchFamily="2" charset="-122"/>
              </a:rPr>
              <a:t>1</a:t>
            </a:r>
          </a:p>
        </p:txBody>
      </p:sp>
      <p:sp>
        <p:nvSpPr>
          <p:cNvPr id="4" name="Title_Gray_Number">
            <a:extLst>
              <a:ext uri="{FF2B5EF4-FFF2-40B4-BE49-F238E27FC236}">
                <a16:creationId xmlns:a16="http://schemas.microsoft.com/office/drawing/2014/main" id="{BCEBBF31-1429-48F4-81DB-227DC2BC1DB2}"/>
              </a:ext>
            </a:extLst>
          </p:cNvPr>
          <p:cNvSpPr>
            <a:spLocks noChangeArrowheads="1"/>
          </p:cNvSpPr>
          <p:nvPr/>
        </p:nvSpPr>
        <p:spPr bwMode="gray">
          <a:xfrm>
            <a:off x="939800" y="952500"/>
            <a:ext cx="7302500" cy="4318000"/>
          </a:xfrm>
          <a:prstGeom prst="rect">
            <a:avLst/>
          </a:prstGeom>
          <a:solidFill>
            <a:srgbClr val="FFFFFF"/>
          </a:solidFill>
          <a:ln w="9525">
            <a:solidFill>
              <a:srgbClr val="FFFFFF"/>
            </a:solidFill>
            <a:miter lim="800000"/>
            <a:headEnd/>
            <a:tailEnd/>
          </a:ln>
        </p:spPr>
        <p:txBody>
          <a:bodyPr wrap="none" lIns="12700" tIns="12700" rIns="12700" bIns="12700" anchor="ctr"/>
          <a:lstStyle>
            <a:lvl1pPr defTabSz="228600">
              <a:defRPr sz="1600">
                <a:solidFill>
                  <a:schemeClr val="tx1"/>
                </a:solidFill>
                <a:latin typeface="Helvetica" pitchFamily="34" charset="0"/>
              </a:defRPr>
            </a:lvl1pPr>
            <a:lvl2pPr marL="742950" indent="-285750" defTabSz="228600">
              <a:defRPr sz="1600">
                <a:solidFill>
                  <a:schemeClr val="tx1"/>
                </a:solidFill>
                <a:latin typeface="Helvetica" pitchFamily="34" charset="0"/>
              </a:defRPr>
            </a:lvl2pPr>
            <a:lvl3pPr marL="1143000" indent="-228600" defTabSz="228600">
              <a:defRPr sz="1600">
                <a:solidFill>
                  <a:schemeClr val="tx1"/>
                </a:solidFill>
                <a:latin typeface="Helvetica" pitchFamily="34" charset="0"/>
              </a:defRPr>
            </a:lvl3pPr>
            <a:lvl4pPr marL="1600200" indent="-228600" defTabSz="228600">
              <a:defRPr sz="1600">
                <a:solidFill>
                  <a:schemeClr val="tx1"/>
                </a:solidFill>
                <a:latin typeface="Helvetica" pitchFamily="34" charset="0"/>
              </a:defRPr>
            </a:lvl4pPr>
            <a:lvl5pPr marL="2057400" indent="-228600" defTabSz="228600">
              <a:defRPr sz="1600">
                <a:solidFill>
                  <a:schemeClr val="tx1"/>
                </a:solidFill>
                <a:latin typeface="Helvetica" pitchFamily="34" charset="0"/>
              </a:defRPr>
            </a:lvl5pPr>
            <a:lvl6pPr marL="2514600" indent="-228600" defTabSz="228600" eaLnBrk="0" fontAlgn="base" hangingPunct="0">
              <a:spcBef>
                <a:spcPct val="0"/>
              </a:spcBef>
              <a:spcAft>
                <a:spcPct val="0"/>
              </a:spcAft>
              <a:defRPr sz="1600">
                <a:solidFill>
                  <a:schemeClr val="tx1"/>
                </a:solidFill>
                <a:latin typeface="Helvetica" pitchFamily="34" charset="0"/>
              </a:defRPr>
            </a:lvl6pPr>
            <a:lvl7pPr marL="2971800" indent="-228600" defTabSz="228600" eaLnBrk="0" fontAlgn="base" hangingPunct="0">
              <a:spcBef>
                <a:spcPct val="0"/>
              </a:spcBef>
              <a:spcAft>
                <a:spcPct val="0"/>
              </a:spcAft>
              <a:defRPr sz="1600">
                <a:solidFill>
                  <a:schemeClr val="tx1"/>
                </a:solidFill>
                <a:latin typeface="Helvetica" pitchFamily="34" charset="0"/>
              </a:defRPr>
            </a:lvl7pPr>
            <a:lvl8pPr marL="3429000" indent="-228600" defTabSz="228600" eaLnBrk="0" fontAlgn="base" hangingPunct="0">
              <a:spcBef>
                <a:spcPct val="0"/>
              </a:spcBef>
              <a:spcAft>
                <a:spcPct val="0"/>
              </a:spcAft>
              <a:defRPr sz="1600">
                <a:solidFill>
                  <a:schemeClr val="tx1"/>
                </a:solidFill>
                <a:latin typeface="Helvetica" pitchFamily="34" charset="0"/>
              </a:defRPr>
            </a:lvl8pPr>
            <a:lvl9pPr marL="3886200" indent="-228600" defTabSz="228600" eaLnBrk="0" fontAlgn="base" hangingPunct="0">
              <a:spcBef>
                <a:spcPct val="0"/>
              </a:spcBef>
              <a:spcAft>
                <a:spcPct val="0"/>
              </a:spcAft>
              <a:defRPr sz="1600">
                <a:solidFill>
                  <a:schemeClr val="tx1"/>
                </a:solidFill>
                <a:latin typeface="Helvetica" pitchFamily="34" charset="0"/>
              </a:defRPr>
            </a:lvl9pPr>
          </a:lstStyle>
          <a:p>
            <a:pPr algn="ctr">
              <a:buClr>
                <a:srgbClr val="000000"/>
              </a:buClr>
              <a:buFont typeface="Arial" charset="0"/>
              <a:buNone/>
              <a:defRPr/>
            </a:pPr>
            <a:r>
              <a:rPr lang="en-US" altLang="zh-CN" sz="27700">
                <a:solidFill>
                  <a:srgbClr val="CCCCCC"/>
                </a:solidFill>
                <a:latin typeface="Times New Roman" pitchFamily="18" charset="0"/>
                <a:ea typeface="宋体" pitchFamily="2" charset="-122"/>
              </a:rPr>
              <a:t>DB</a:t>
            </a:r>
          </a:p>
        </p:txBody>
      </p:sp>
      <p:sp>
        <p:nvSpPr>
          <p:cNvPr id="5" name="Default_Title">
            <a:extLst>
              <a:ext uri="{FF2B5EF4-FFF2-40B4-BE49-F238E27FC236}">
                <a16:creationId xmlns:a16="http://schemas.microsoft.com/office/drawing/2014/main" id="{C60CD205-DA8D-41D3-AC7A-A2AA1C94E546}"/>
              </a:ext>
            </a:extLst>
          </p:cNvPr>
          <p:cNvSpPr txBox="1">
            <a:spLocks noChangeArrowheads="1"/>
          </p:cNvSpPr>
          <p:nvPr/>
        </p:nvSpPr>
        <p:spPr bwMode="auto">
          <a:xfrm>
            <a:off x="2343150" y="5410200"/>
            <a:ext cx="4629150" cy="923925"/>
          </a:xfrm>
          <a:prstGeom prst="rect">
            <a:avLst/>
          </a:prstGeom>
          <a:noFill/>
          <a:ln>
            <a:noFill/>
          </a:ln>
        </p:spPr>
        <p:txBody>
          <a:bodyPr lIns="12700" tIns="12700" rIns="12700" bIns="12700"/>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eaLnBrk="1" hangingPunct="1">
              <a:defRPr/>
            </a:pPr>
            <a:r>
              <a:rPr lang="en-US" altLang="zh-CN" sz="2000" dirty="0">
                <a:solidFill>
                  <a:srgbClr val="000000"/>
                </a:solidFill>
                <a:latin typeface="Garamond" pitchFamily="18" charset="0"/>
                <a:ea typeface="宋体" pitchFamily="2" charset="-122"/>
              </a:rPr>
              <a:t>Dr. CHEN Jian</a:t>
            </a:r>
          </a:p>
          <a:p>
            <a:pPr algn="ctr" eaLnBrk="1" hangingPunct="1">
              <a:defRPr/>
            </a:pPr>
            <a:r>
              <a:rPr lang="en-US" altLang="zh-CN" sz="2000">
                <a:solidFill>
                  <a:srgbClr val="000000"/>
                </a:solidFill>
                <a:latin typeface="Garamond" pitchFamily="18" charset="0"/>
                <a:ea typeface="宋体" pitchFamily="2" charset="-122"/>
              </a:rPr>
              <a:t>Professor</a:t>
            </a:r>
            <a:endParaRPr lang="en-US" altLang="zh-CN" sz="2000" dirty="0">
              <a:solidFill>
                <a:srgbClr val="000000"/>
              </a:solidFill>
              <a:latin typeface="Garamond" pitchFamily="18" charset="0"/>
              <a:ea typeface="宋体" pitchFamily="2" charset="-122"/>
            </a:endParaRPr>
          </a:p>
          <a:p>
            <a:pPr algn="ctr" eaLnBrk="1" hangingPunct="1">
              <a:defRPr/>
            </a:pPr>
            <a:r>
              <a:rPr lang="en-US" altLang="zh-CN" sz="2000" dirty="0">
                <a:solidFill>
                  <a:srgbClr val="000000"/>
                </a:solidFill>
                <a:latin typeface="Garamond" pitchFamily="18" charset="0"/>
                <a:ea typeface="宋体" pitchFamily="2" charset="-122"/>
              </a:rPr>
              <a:t>ellachen@scut.edu.cn</a:t>
            </a:r>
          </a:p>
        </p:txBody>
      </p:sp>
      <p:sp>
        <p:nvSpPr>
          <p:cNvPr id="6" name="Slide_Copyright">
            <a:extLst>
              <a:ext uri="{FF2B5EF4-FFF2-40B4-BE49-F238E27FC236}">
                <a16:creationId xmlns:a16="http://schemas.microsoft.com/office/drawing/2014/main" id="{4949FDE1-9447-45EA-AB19-24F2CA457189}"/>
              </a:ext>
            </a:extLst>
          </p:cNvPr>
          <p:cNvSpPr>
            <a:spLocks noChangeArrowheads="1"/>
          </p:cNvSpPr>
          <p:nvPr/>
        </p:nvSpPr>
        <p:spPr bwMode="auto">
          <a:xfrm>
            <a:off x="3663950" y="6629400"/>
            <a:ext cx="2051050" cy="228600"/>
          </a:xfrm>
          <a:prstGeom prst="rect">
            <a:avLst/>
          </a:prstGeom>
          <a:noFill/>
          <a:ln>
            <a:noFill/>
          </a:ln>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fontAlgn="b">
              <a:lnSpc>
                <a:spcPct val="110000"/>
              </a:lnSpc>
              <a:defRPr/>
            </a:pPr>
            <a:r>
              <a:rPr lang="zh-CN" altLang="en-US" sz="1200">
                <a:latin typeface="Arial" charset="0"/>
                <a:ea typeface="宋体" pitchFamily="2" charset="-122"/>
              </a:rPr>
              <a:t>华南理工大学 软件学院</a:t>
            </a:r>
          </a:p>
        </p:txBody>
      </p:sp>
      <p:pic>
        <p:nvPicPr>
          <p:cNvPr id="7" name="Picture 12">
            <a:extLst>
              <a:ext uri="{FF2B5EF4-FFF2-40B4-BE49-F238E27FC236}">
                <a16:creationId xmlns:a16="http://schemas.microsoft.com/office/drawing/2014/main" id="{C2122D9F-D69A-45D7-8727-02A28FD1D3B2}"/>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30950"/>
            <a:ext cx="91440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
        <p:nvSpPr>
          <p:cNvPr id="36" name="Default_Title"/>
          <p:cNvSpPr>
            <a:spLocks noGrp="1" noChangeArrowheads="1"/>
          </p:cNvSpPr>
          <p:nvPr>
            <p:ph type="ctrTitle"/>
          </p:nvPr>
        </p:nvSpPr>
        <p:spPr>
          <a:xfrm>
            <a:off x="914400" y="2667000"/>
            <a:ext cx="7315200" cy="685800"/>
          </a:xfrm>
        </p:spPr>
        <p:txBody>
          <a:bodyPr/>
          <a:lstStyle>
            <a:lvl1pPr algn="ctr">
              <a:spcBef>
                <a:spcPct val="0"/>
              </a:spcBef>
              <a:defRPr sz="4000">
                <a:latin typeface="Garamond" pitchFamily="18" charset="0"/>
              </a:defRPr>
            </a:lvl1pPr>
          </a:lstStyle>
          <a:p>
            <a:r>
              <a:rPr lang="zh-CN" altLang="en-US"/>
              <a:t>单击此处编辑母版标题样式</a:t>
            </a:r>
            <a:endParaRPr lang="en-US" altLang="zh-CN" dirty="0"/>
          </a:p>
        </p:txBody>
      </p:sp>
    </p:spTree>
    <p:extLst>
      <p:ext uri="{BB962C8B-B14F-4D97-AF65-F5344CB8AC3E}">
        <p14:creationId xmlns:p14="http://schemas.microsoft.com/office/powerpoint/2010/main" val="3818000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28600" y="1196975"/>
            <a:ext cx="4286250" cy="5432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7250" y="1196975"/>
            <a:ext cx="4287838" cy="5432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4AB27156-6799-412B-B52C-E9597834D88C}"/>
              </a:ext>
            </a:extLst>
          </p:cNvPr>
          <p:cNvSpPr>
            <a:spLocks noGrp="1" noChangeArrowheads="1"/>
          </p:cNvSpPr>
          <p:nvPr>
            <p:ph type="ftr" sz="quarter" idx="10"/>
          </p:nvPr>
        </p:nvSpPr>
        <p:spPr>
          <a:ln/>
        </p:spPr>
        <p:txBody>
          <a:bodyPr/>
          <a:lstStyle>
            <a:lvl1pPr>
              <a:defRPr/>
            </a:lvl1pPr>
          </a:lstStyle>
          <a:p>
            <a:pPr>
              <a:defRPr/>
            </a:pPr>
            <a:fld id="{3171F7A4-E8AA-417B-A531-26CE901C3AF5}" type="slidenum">
              <a:rPr lang="zh-CN" altLang="en-US"/>
              <a:pPr>
                <a:defRPr/>
              </a:pPr>
              <a:t>‹#›</a:t>
            </a:fld>
            <a:endParaRPr lang="en-US" altLang="zh-CN"/>
          </a:p>
        </p:txBody>
      </p:sp>
      <p:sp>
        <p:nvSpPr>
          <p:cNvPr id="6" name="Rectangle 12">
            <a:extLst>
              <a:ext uri="{FF2B5EF4-FFF2-40B4-BE49-F238E27FC236}">
                <a16:creationId xmlns:a16="http://schemas.microsoft.com/office/drawing/2014/main" id="{BCE5F0CC-0BBC-448C-8455-92AF0D2B20B2}"/>
              </a:ext>
            </a:extLst>
          </p:cNvPr>
          <p:cNvSpPr>
            <a:spLocks noGrp="1" noChangeArrowheads="1"/>
          </p:cNvSpPr>
          <p:nvPr>
            <p:ph type="sldNum" sz="quarter" idx="11"/>
          </p:nvPr>
        </p:nvSpPr>
        <p:spPr>
          <a:ln/>
        </p:spPr>
        <p:txBody>
          <a:bodyPr/>
          <a:lstStyle>
            <a:lvl1pPr>
              <a:defRPr/>
            </a:lvl1pPr>
          </a:lstStyle>
          <a:p>
            <a:pPr>
              <a:defRPr/>
            </a:pPr>
            <a:fld id="{080955B5-54F7-4C56-969D-AF271444FF73}" type="slidenum">
              <a:rPr lang="zh-CN" altLang="en-US"/>
              <a:pPr>
                <a:defRPr/>
              </a:pPr>
              <a:t>‹#›</a:t>
            </a:fld>
            <a:endParaRPr lang="en-US" altLang="zh-CN"/>
          </a:p>
        </p:txBody>
      </p:sp>
    </p:spTree>
    <p:extLst>
      <p:ext uri="{BB962C8B-B14F-4D97-AF65-F5344CB8AC3E}">
        <p14:creationId xmlns:p14="http://schemas.microsoft.com/office/powerpoint/2010/main" val="25518913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单击此处编辑母版标题样式</a:t>
            </a:r>
          </a:p>
        </p:txBody>
      </p:sp>
      <p:sp>
        <p:nvSpPr>
          <p:cNvPr id="3" name="内容占位符 2"/>
          <p:cNvSpPr>
            <a:spLocks noGrp="1"/>
          </p:cNvSpPr>
          <p:nvPr>
            <p:ph idx="1"/>
          </p:nvPr>
        </p:nvSpPr>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1835899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87058775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3584028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295723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22283045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15261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3435810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96206175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7996925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6250" y="117475"/>
            <a:ext cx="2019300" cy="58801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68350" y="117475"/>
            <a:ext cx="5905500" cy="58801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89128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a:extLst>
              <a:ext uri="{FF2B5EF4-FFF2-40B4-BE49-F238E27FC236}">
                <a16:creationId xmlns:a16="http://schemas.microsoft.com/office/drawing/2014/main" id="{D0C5ED41-49B0-40DF-896F-9D9322D754B9}"/>
              </a:ext>
            </a:extLst>
          </p:cNvPr>
          <p:cNvSpPr>
            <a:spLocks noGrp="1" noChangeArrowheads="1"/>
          </p:cNvSpPr>
          <p:nvPr>
            <p:ph type="ftr" sz="quarter" idx="10"/>
          </p:nvPr>
        </p:nvSpPr>
        <p:spPr>
          <a:ln/>
        </p:spPr>
        <p:txBody>
          <a:bodyPr/>
          <a:lstStyle>
            <a:lvl1pPr>
              <a:defRPr/>
            </a:lvl1pPr>
          </a:lstStyle>
          <a:p>
            <a:pPr>
              <a:defRPr/>
            </a:pPr>
            <a:fld id="{92E677FD-35F2-4F4A-AEE4-13122B9AC656}" type="slidenum">
              <a:rPr lang="zh-CN" altLang="en-US"/>
              <a:pPr>
                <a:defRPr/>
              </a:pPr>
              <a:t>‹#›</a:t>
            </a:fld>
            <a:endParaRPr lang="en-US" altLang="zh-CN"/>
          </a:p>
        </p:txBody>
      </p:sp>
      <p:sp>
        <p:nvSpPr>
          <p:cNvPr id="8" name="Rectangle 12">
            <a:extLst>
              <a:ext uri="{FF2B5EF4-FFF2-40B4-BE49-F238E27FC236}">
                <a16:creationId xmlns:a16="http://schemas.microsoft.com/office/drawing/2014/main" id="{FA411DFA-2C7E-4D48-8377-CDD49E7F266B}"/>
              </a:ext>
            </a:extLst>
          </p:cNvPr>
          <p:cNvSpPr>
            <a:spLocks noGrp="1" noChangeArrowheads="1"/>
          </p:cNvSpPr>
          <p:nvPr>
            <p:ph type="sldNum" sz="quarter" idx="11"/>
          </p:nvPr>
        </p:nvSpPr>
        <p:spPr>
          <a:ln/>
        </p:spPr>
        <p:txBody>
          <a:bodyPr/>
          <a:lstStyle>
            <a:lvl1pPr>
              <a:defRPr/>
            </a:lvl1pPr>
          </a:lstStyle>
          <a:p>
            <a:pPr>
              <a:defRPr/>
            </a:pPr>
            <a:fld id="{F10956C8-FF62-4147-B1DD-981369CA51EE}" type="slidenum">
              <a:rPr lang="zh-CN" altLang="en-US"/>
              <a:pPr>
                <a:defRPr/>
              </a:pPr>
              <a:t>‹#›</a:t>
            </a:fld>
            <a:endParaRPr lang="en-US" altLang="zh-CN"/>
          </a:p>
        </p:txBody>
      </p:sp>
    </p:spTree>
    <p:extLst>
      <p:ext uri="{BB962C8B-B14F-4D97-AF65-F5344CB8AC3E}">
        <p14:creationId xmlns:p14="http://schemas.microsoft.com/office/powerpoint/2010/main" val="412751323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760834" name="Rectangle 2"/>
          <p:cNvSpPr>
            <a:spLocks noGrp="1" noChangeArrowheads="1"/>
          </p:cNvSpPr>
          <p:nvPr>
            <p:ph type="ctrTitle"/>
          </p:nvPr>
        </p:nvSpPr>
        <p:spPr>
          <a:xfrm>
            <a:off x="685800" y="2286000"/>
            <a:ext cx="7772400" cy="1143000"/>
          </a:xfrm>
        </p:spPr>
        <p:txBody>
          <a:bodyPr/>
          <a:lstStyle>
            <a:lvl1pPr>
              <a:defRPr>
                <a:solidFill>
                  <a:srgbClr val="CC3300"/>
                </a:solidFill>
              </a:defRPr>
            </a:lvl1pPr>
          </a:lstStyle>
          <a:p>
            <a:r>
              <a:rPr lang="en-US"/>
              <a:t>Click to edit Master title style</a:t>
            </a:r>
          </a:p>
        </p:txBody>
      </p:sp>
      <p:sp>
        <p:nvSpPr>
          <p:cNvPr id="760835" name="Rectangle 3"/>
          <p:cNvSpPr>
            <a:spLocks noGrp="1" noChangeArrowheads="1"/>
          </p:cNvSpPr>
          <p:nvPr>
            <p:ph type="subTitle" idx="1"/>
          </p:nvPr>
        </p:nvSpPr>
        <p:spPr>
          <a:xfrm>
            <a:off x="1371600" y="3886200"/>
            <a:ext cx="6400800" cy="1752600"/>
          </a:xfrm>
        </p:spPr>
        <p:txBody>
          <a:bodyPr/>
          <a:lstStyle>
            <a:lvl1pPr marL="0" indent="0" algn="ctr">
              <a:buFont typeface="Monotype Sorts" charset="2"/>
              <a:buNone/>
              <a:defRPr/>
            </a:lvl1pPr>
          </a:lstStyle>
          <a:p>
            <a:r>
              <a:rPr lang="en-US"/>
              <a:t>Click to edit Master subtitle style</a:t>
            </a:r>
          </a:p>
        </p:txBody>
      </p:sp>
    </p:spTree>
    <p:extLst>
      <p:ext uri="{BB962C8B-B14F-4D97-AF65-F5344CB8AC3E}">
        <p14:creationId xmlns:p14="http://schemas.microsoft.com/office/powerpoint/2010/main" val="2282693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F3EA094A-C4BB-4031-96DA-1CE8E84884D8}"/>
              </a:ext>
            </a:extLst>
          </p:cNvPr>
          <p:cNvSpPr>
            <a:spLocks noGrp="1" noChangeArrowheads="1"/>
          </p:cNvSpPr>
          <p:nvPr>
            <p:ph type="ftr" sz="quarter" idx="10"/>
          </p:nvPr>
        </p:nvSpPr>
        <p:spPr>
          <a:ln/>
        </p:spPr>
        <p:txBody>
          <a:bodyPr/>
          <a:lstStyle>
            <a:lvl1pPr>
              <a:defRPr/>
            </a:lvl1pPr>
          </a:lstStyle>
          <a:p>
            <a:pPr>
              <a:defRPr/>
            </a:pPr>
            <a:fld id="{EEA078E0-CD90-47C9-A455-58BC7A8B02F8}" type="slidenum">
              <a:rPr lang="zh-CN" altLang="en-US"/>
              <a:pPr>
                <a:defRPr/>
              </a:pPr>
              <a:t>‹#›</a:t>
            </a:fld>
            <a:endParaRPr lang="en-US" altLang="zh-CN"/>
          </a:p>
        </p:txBody>
      </p:sp>
      <p:sp>
        <p:nvSpPr>
          <p:cNvPr id="4" name="Rectangle 12">
            <a:extLst>
              <a:ext uri="{FF2B5EF4-FFF2-40B4-BE49-F238E27FC236}">
                <a16:creationId xmlns:a16="http://schemas.microsoft.com/office/drawing/2014/main" id="{C7E9C1A5-ED9E-486F-9F23-A5F9C72AF299}"/>
              </a:ext>
            </a:extLst>
          </p:cNvPr>
          <p:cNvSpPr>
            <a:spLocks noGrp="1" noChangeArrowheads="1"/>
          </p:cNvSpPr>
          <p:nvPr>
            <p:ph type="sldNum" sz="quarter" idx="11"/>
          </p:nvPr>
        </p:nvSpPr>
        <p:spPr>
          <a:ln/>
        </p:spPr>
        <p:txBody>
          <a:bodyPr/>
          <a:lstStyle>
            <a:lvl1pPr>
              <a:defRPr/>
            </a:lvl1pPr>
          </a:lstStyle>
          <a:p>
            <a:pPr>
              <a:defRPr/>
            </a:pPr>
            <a:fld id="{B3E84B1A-1C9E-4596-BD6B-222B8A40EF86}" type="slidenum">
              <a:rPr lang="zh-CN" altLang="en-US"/>
              <a:pPr>
                <a:defRPr/>
              </a:pPr>
              <a:t>‹#›</a:t>
            </a:fld>
            <a:endParaRPr lang="en-US" altLang="zh-CN"/>
          </a:p>
        </p:txBody>
      </p:sp>
    </p:spTree>
    <p:extLst>
      <p:ext uri="{BB962C8B-B14F-4D97-AF65-F5344CB8AC3E}">
        <p14:creationId xmlns:p14="http://schemas.microsoft.com/office/powerpoint/2010/main" val="2634586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4D3069FA-F045-43C8-93D9-C3D55BFE836D}"/>
              </a:ext>
            </a:extLst>
          </p:cNvPr>
          <p:cNvSpPr>
            <a:spLocks noGrp="1" noChangeArrowheads="1"/>
          </p:cNvSpPr>
          <p:nvPr>
            <p:ph type="ftr" sz="quarter" idx="10"/>
          </p:nvPr>
        </p:nvSpPr>
        <p:spPr>
          <a:ln/>
        </p:spPr>
        <p:txBody>
          <a:bodyPr/>
          <a:lstStyle>
            <a:lvl1pPr>
              <a:defRPr/>
            </a:lvl1pPr>
          </a:lstStyle>
          <a:p>
            <a:pPr>
              <a:defRPr/>
            </a:pPr>
            <a:fld id="{A02BDB6C-884E-437B-88CF-214F4CC47FD7}" type="slidenum">
              <a:rPr lang="zh-CN" altLang="en-US"/>
              <a:pPr>
                <a:defRPr/>
              </a:pPr>
              <a:t>‹#›</a:t>
            </a:fld>
            <a:endParaRPr lang="en-US" altLang="zh-CN"/>
          </a:p>
        </p:txBody>
      </p:sp>
      <p:sp>
        <p:nvSpPr>
          <p:cNvPr id="3" name="Rectangle 12">
            <a:extLst>
              <a:ext uri="{FF2B5EF4-FFF2-40B4-BE49-F238E27FC236}">
                <a16:creationId xmlns:a16="http://schemas.microsoft.com/office/drawing/2014/main" id="{E4D490A9-0C64-41FE-A13A-07A6A10DDB61}"/>
              </a:ext>
            </a:extLst>
          </p:cNvPr>
          <p:cNvSpPr>
            <a:spLocks noGrp="1" noChangeArrowheads="1"/>
          </p:cNvSpPr>
          <p:nvPr>
            <p:ph type="sldNum" sz="quarter" idx="11"/>
          </p:nvPr>
        </p:nvSpPr>
        <p:spPr>
          <a:ln/>
        </p:spPr>
        <p:txBody>
          <a:bodyPr/>
          <a:lstStyle>
            <a:lvl1pPr>
              <a:defRPr/>
            </a:lvl1pPr>
          </a:lstStyle>
          <a:p>
            <a:pPr>
              <a:defRPr/>
            </a:pPr>
            <a:fld id="{B321122E-BE48-416D-A9FF-4EF6DD151216}" type="slidenum">
              <a:rPr lang="zh-CN" altLang="en-US"/>
              <a:pPr>
                <a:defRPr/>
              </a:pPr>
              <a:t>‹#›</a:t>
            </a:fld>
            <a:endParaRPr lang="en-US" altLang="zh-CN"/>
          </a:p>
        </p:txBody>
      </p:sp>
    </p:spTree>
    <p:extLst>
      <p:ext uri="{BB962C8B-B14F-4D97-AF65-F5344CB8AC3E}">
        <p14:creationId xmlns:p14="http://schemas.microsoft.com/office/powerpoint/2010/main" val="2136782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28924DA3-CEDD-4708-8E52-E888756692ED}"/>
              </a:ext>
            </a:extLst>
          </p:cNvPr>
          <p:cNvSpPr>
            <a:spLocks noGrp="1" noChangeArrowheads="1"/>
          </p:cNvSpPr>
          <p:nvPr>
            <p:ph type="ftr" sz="quarter" idx="10"/>
          </p:nvPr>
        </p:nvSpPr>
        <p:spPr>
          <a:ln/>
        </p:spPr>
        <p:txBody>
          <a:bodyPr/>
          <a:lstStyle>
            <a:lvl1pPr>
              <a:defRPr/>
            </a:lvl1pPr>
          </a:lstStyle>
          <a:p>
            <a:pPr>
              <a:defRPr/>
            </a:pPr>
            <a:fld id="{11A80C5D-D04F-4FA3-8F44-2991F9661985}" type="slidenum">
              <a:rPr lang="zh-CN" altLang="en-US"/>
              <a:pPr>
                <a:defRPr/>
              </a:pPr>
              <a:t>‹#›</a:t>
            </a:fld>
            <a:endParaRPr lang="en-US" altLang="zh-CN"/>
          </a:p>
        </p:txBody>
      </p:sp>
      <p:sp>
        <p:nvSpPr>
          <p:cNvPr id="6" name="Rectangle 12">
            <a:extLst>
              <a:ext uri="{FF2B5EF4-FFF2-40B4-BE49-F238E27FC236}">
                <a16:creationId xmlns:a16="http://schemas.microsoft.com/office/drawing/2014/main" id="{18CD357A-BB3C-491A-8B04-C627AFAA49E1}"/>
              </a:ext>
            </a:extLst>
          </p:cNvPr>
          <p:cNvSpPr>
            <a:spLocks noGrp="1" noChangeArrowheads="1"/>
          </p:cNvSpPr>
          <p:nvPr>
            <p:ph type="sldNum" sz="quarter" idx="11"/>
          </p:nvPr>
        </p:nvSpPr>
        <p:spPr>
          <a:ln/>
        </p:spPr>
        <p:txBody>
          <a:bodyPr/>
          <a:lstStyle>
            <a:lvl1pPr>
              <a:defRPr/>
            </a:lvl1pPr>
          </a:lstStyle>
          <a:p>
            <a:pPr>
              <a:defRPr/>
            </a:pPr>
            <a:fld id="{AE2BF01F-820B-4373-9B08-AA15F4D1430A}" type="slidenum">
              <a:rPr lang="zh-CN" altLang="en-US"/>
              <a:pPr>
                <a:defRPr/>
              </a:pPr>
              <a:t>‹#›</a:t>
            </a:fld>
            <a:endParaRPr lang="en-US" altLang="zh-CN"/>
          </a:p>
        </p:txBody>
      </p:sp>
    </p:spTree>
    <p:extLst>
      <p:ext uri="{BB962C8B-B14F-4D97-AF65-F5344CB8AC3E}">
        <p14:creationId xmlns:p14="http://schemas.microsoft.com/office/powerpoint/2010/main" val="3773306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CD35ED49-4634-4084-B313-B5A550170E37}"/>
              </a:ext>
            </a:extLst>
          </p:cNvPr>
          <p:cNvSpPr>
            <a:spLocks noGrp="1" noChangeArrowheads="1"/>
          </p:cNvSpPr>
          <p:nvPr>
            <p:ph type="ftr" sz="quarter" idx="10"/>
          </p:nvPr>
        </p:nvSpPr>
        <p:spPr>
          <a:ln/>
        </p:spPr>
        <p:txBody>
          <a:bodyPr/>
          <a:lstStyle>
            <a:lvl1pPr>
              <a:defRPr/>
            </a:lvl1pPr>
          </a:lstStyle>
          <a:p>
            <a:pPr>
              <a:defRPr/>
            </a:pPr>
            <a:fld id="{3393161E-909B-4065-8A62-D206E11FC09B}" type="slidenum">
              <a:rPr lang="zh-CN" altLang="en-US"/>
              <a:pPr>
                <a:defRPr/>
              </a:pPr>
              <a:t>‹#›</a:t>
            </a:fld>
            <a:endParaRPr lang="en-US" altLang="zh-CN"/>
          </a:p>
        </p:txBody>
      </p:sp>
      <p:sp>
        <p:nvSpPr>
          <p:cNvPr id="6" name="Rectangle 12">
            <a:extLst>
              <a:ext uri="{FF2B5EF4-FFF2-40B4-BE49-F238E27FC236}">
                <a16:creationId xmlns:a16="http://schemas.microsoft.com/office/drawing/2014/main" id="{C9C8F15B-A28B-4E7A-87F4-37169A6D1C41}"/>
              </a:ext>
            </a:extLst>
          </p:cNvPr>
          <p:cNvSpPr>
            <a:spLocks noGrp="1" noChangeArrowheads="1"/>
          </p:cNvSpPr>
          <p:nvPr>
            <p:ph type="sldNum" sz="quarter" idx="11"/>
          </p:nvPr>
        </p:nvSpPr>
        <p:spPr>
          <a:ln/>
        </p:spPr>
        <p:txBody>
          <a:bodyPr/>
          <a:lstStyle>
            <a:lvl1pPr>
              <a:defRPr/>
            </a:lvl1pPr>
          </a:lstStyle>
          <a:p>
            <a:pPr>
              <a:defRPr/>
            </a:pPr>
            <a:fld id="{DA994F76-1452-44D1-862D-FB828973230E}" type="slidenum">
              <a:rPr lang="zh-CN" altLang="en-US"/>
              <a:pPr>
                <a:defRPr/>
              </a:pPr>
              <a:t>‹#›</a:t>
            </a:fld>
            <a:endParaRPr lang="en-US" altLang="zh-CN"/>
          </a:p>
        </p:txBody>
      </p:sp>
    </p:spTree>
    <p:extLst>
      <p:ext uri="{BB962C8B-B14F-4D97-AF65-F5344CB8AC3E}">
        <p14:creationId xmlns:p14="http://schemas.microsoft.com/office/powerpoint/2010/main" val="2645355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3.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theme" Target="../theme/theme4.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4BE8B521-EC14-4C7C-BE2D-15B51082EB20}"/>
              </a:ext>
            </a:extLst>
          </p:cNvPr>
          <p:cNvSpPr>
            <a:spLocks noChangeArrowheads="1"/>
          </p:cNvSpPr>
          <p:nvPr/>
        </p:nvSpPr>
        <p:spPr bwMode="ltGray">
          <a:xfrm>
            <a:off x="417513" y="314325"/>
            <a:ext cx="438150" cy="474663"/>
          </a:xfrm>
          <a:prstGeom prst="rect">
            <a:avLst/>
          </a:prstGeom>
          <a:solidFill>
            <a:schemeClr val="accent2"/>
          </a:solidFill>
          <a:ln>
            <a:noFill/>
          </a:ln>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eaLnBrk="1" hangingPunct="1">
              <a:defRPr/>
            </a:pPr>
            <a:endParaRPr kumimoji="1" lang="zh-CN" altLang="en-US" sz="2400">
              <a:solidFill>
                <a:srgbClr val="000000"/>
              </a:solidFill>
              <a:latin typeface="Tahoma" pitchFamily="34" charset="0"/>
              <a:ea typeface="宋体"/>
            </a:endParaRPr>
          </a:p>
        </p:txBody>
      </p:sp>
      <p:sp>
        <p:nvSpPr>
          <p:cNvPr id="2051" name="Rectangle 3">
            <a:extLst>
              <a:ext uri="{FF2B5EF4-FFF2-40B4-BE49-F238E27FC236}">
                <a16:creationId xmlns:a16="http://schemas.microsoft.com/office/drawing/2014/main" id="{46DAA411-8F8F-4ADC-B15D-8409C0D55D7D}"/>
              </a:ext>
            </a:extLst>
          </p:cNvPr>
          <p:cNvSpPr>
            <a:spLocks noChangeArrowheads="1"/>
          </p:cNvSpPr>
          <p:nvPr/>
        </p:nvSpPr>
        <p:spPr bwMode="ltGray">
          <a:xfrm>
            <a:off x="800100" y="314325"/>
            <a:ext cx="328613" cy="474663"/>
          </a:xfrm>
          <a:prstGeom prst="rect">
            <a:avLst/>
          </a:prstGeom>
          <a:gradFill rotWithShape="0">
            <a:gsLst>
              <a:gs pos="0">
                <a:schemeClr val="accent2"/>
              </a:gs>
              <a:gs pos="100000">
                <a:schemeClr val="bg1"/>
              </a:gs>
            </a:gsLst>
            <a:lin ang="0" scaled="1"/>
          </a:gradFill>
          <a:ln>
            <a:noFill/>
          </a:ln>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eaLnBrk="1" hangingPunct="1">
              <a:defRPr/>
            </a:pPr>
            <a:endParaRPr kumimoji="1" lang="zh-CN" altLang="en-US" sz="2400">
              <a:solidFill>
                <a:srgbClr val="000000"/>
              </a:solidFill>
              <a:latin typeface="Tahoma" pitchFamily="34" charset="0"/>
              <a:ea typeface="宋体"/>
            </a:endParaRPr>
          </a:p>
        </p:txBody>
      </p:sp>
      <p:sp>
        <p:nvSpPr>
          <p:cNvPr id="2052" name="Rectangle 4">
            <a:extLst>
              <a:ext uri="{FF2B5EF4-FFF2-40B4-BE49-F238E27FC236}">
                <a16:creationId xmlns:a16="http://schemas.microsoft.com/office/drawing/2014/main" id="{C244AD2D-9CA4-4D32-AD93-03AE191D11ED}"/>
              </a:ext>
            </a:extLst>
          </p:cNvPr>
          <p:cNvSpPr>
            <a:spLocks noChangeArrowheads="1"/>
          </p:cNvSpPr>
          <p:nvPr/>
        </p:nvSpPr>
        <p:spPr bwMode="ltGray">
          <a:xfrm>
            <a:off x="541338" y="736600"/>
            <a:ext cx="422275" cy="474663"/>
          </a:xfrm>
          <a:prstGeom prst="rect">
            <a:avLst/>
          </a:prstGeom>
          <a:solidFill>
            <a:schemeClr val="folHlink"/>
          </a:solidFill>
          <a:ln>
            <a:noFill/>
          </a:ln>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eaLnBrk="1" hangingPunct="1">
              <a:defRPr/>
            </a:pPr>
            <a:endParaRPr kumimoji="1" lang="zh-CN" altLang="en-US" sz="2400">
              <a:solidFill>
                <a:srgbClr val="000000"/>
              </a:solidFill>
              <a:latin typeface="Tahoma" pitchFamily="34" charset="0"/>
              <a:ea typeface="宋体"/>
            </a:endParaRPr>
          </a:p>
        </p:txBody>
      </p:sp>
      <p:sp>
        <p:nvSpPr>
          <p:cNvPr id="2053" name="Rectangle 5">
            <a:extLst>
              <a:ext uri="{FF2B5EF4-FFF2-40B4-BE49-F238E27FC236}">
                <a16:creationId xmlns:a16="http://schemas.microsoft.com/office/drawing/2014/main" id="{A7997DDD-1782-4C8D-975C-9099EC585AAE}"/>
              </a:ext>
            </a:extLst>
          </p:cNvPr>
          <p:cNvSpPr>
            <a:spLocks noChangeArrowheads="1"/>
          </p:cNvSpPr>
          <p:nvPr/>
        </p:nvSpPr>
        <p:spPr bwMode="ltGray">
          <a:xfrm>
            <a:off x="911225" y="736600"/>
            <a:ext cx="368300" cy="474663"/>
          </a:xfrm>
          <a:prstGeom prst="rect">
            <a:avLst/>
          </a:prstGeom>
          <a:gradFill rotWithShape="0">
            <a:gsLst>
              <a:gs pos="0">
                <a:schemeClr val="folHlink"/>
              </a:gs>
              <a:gs pos="100000">
                <a:schemeClr val="bg1"/>
              </a:gs>
            </a:gsLst>
            <a:lin ang="0" scaled="1"/>
          </a:gradFill>
          <a:ln>
            <a:noFill/>
          </a:ln>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eaLnBrk="1" hangingPunct="1">
              <a:defRPr/>
            </a:pPr>
            <a:endParaRPr kumimoji="1" lang="zh-CN" altLang="en-US" sz="2400">
              <a:solidFill>
                <a:srgbClr val="000000"/>
              </a:solidFill>
              <a:latin typeface="Tahoma" pitchFamily="34" charset="0"/>
              <a:ea typeface="宋体"/>
            </a:endParaRPr>
          </a:p>
        </p:txBody>
      </p:sp>
      <p:sp>
        <p:nvSpPr>
          <p:cNvPr id="2054" name="Rectangle 6">
            <a:extLst>
              <a:ext uri="{FF2B5EF4-FFF2-40B4-BE49-F238E27FC236}">
                <a16:creationId xmlns:a16="http://schemas.microsoft.com/office/drawing/2014/main" id="{CC5F32CA-BE92-4880-BC78-D2A61A18E54C}"/>
              </a:ext>
            </a:extLst>
          </p:cNvPr>
          <p:cNvSpPr>
            <a:spLocks noChangeArrowheads="1"/>
          </p:cNvSpPr>
          <p:nvPr/>
        </p:nvSpPr>
        <p:spPr bwMode="ltGray">
          <a:xfrm>
            <a:off x="127000" y="919163"/>
            <a:ext cx="560388" cy="422275"/>
          </a:xfrm>
          <a:prstGeom prst="rect">
            <a:avLst/>
          </a:prstGeom>
          <a:gradFill rotWithShape="0">
            <a:gsLst>
              <a:gs pos="0">
                <a:schemeClr val="bg1"/>
              </a:gs>
              <a:gs pos="100000">
                <a:schemeClr val="hlink"/>
              </a:gs>
            </a:gsLst>
            <a:lin ang="18900000" scaled="1"/>
          </a:gradFill>
          <a:ln>
            <a:noFill/>
          </a:ln>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eaLnBrk="1" hangingPunct="1">
              <a:defRPr/>
            </a:pPr>
            <a:endParaRPr kumimoji="1" lang="zh-CN" altLang="en-US" sz="2400">
              <a:solidFill>
                <a:srgbClr val="000000"/>
              </a:solidFill>
              <a:latin typeface="Tahoma" pitchFamily="34" charset="0"/>
              <a:ea typeface="宋体"/>
            </a:endParaRPr>
          </a:p>
        </p:txBody>
      </p:sp>
      <p:sp>
        <p:nvSpPr>
          <p:cNvPr id="2055" name="Rectangle 7">
            <a:extLst>
              <a:ext uri="{FF2B5EF4-FFF2-40B4-BE49-F238E27FC236}">
                <a16:creationId xmlns:a16="http://schemas.microsoft.com/office/drawing/2014/main" id="{90ADF983-BFB2-40AC-BF0C-DA97BC0311B5}"/>
              </a:ext>
            </a:extLst>
          </p:cNvPr>
          <p:cNvSpPr>
            <a:spLocks noChangeArrowheads="1"/>
          </p:cNvSpPr>
          <p:nvPr/>
        </p:nvSpPr>
        <p:spPr bwMode="gray">
          <a:xfrm>
            <a:off x="762000" y="206375"/>
            <a:ext cx="31750" cy="1052513"/>
          </a:xfrm>
          <a:prstGeom prst="rect">
            <a:avLst/>
          </a:prstGeom>
          <a:solidFill>
            <a:schemeClr val="bg2"/>
          </a:solidFill>
          <a:ln>
            <a:noFill/>
          </a:ln>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eaLnBrk="1" hangingPunct="1">
              <a:defRPr/>
            </a:pPr>
            <a:endParaRPr kumimoji="1" lang="zh-CN" altLang="en-US" sz="2400">
              <a:solidFill>
                <a:srgbClr val="000000"/>
              </a:solidFill>
              <a:latin typeface="Tahoma" pitchFamily="34" charset="0"/>
              <a:ea typeface="宋体"/>
            </a:endParaRPr>
          </a:p>
        </p:txBody>
      </p:sp>
      <p:sp>
        <p:nvSpPr>
          <p:cNvPr id="2056" name="Rectangle 8">
            <a:extLst>
              <a:ext uri="{FF2B5EF4-FFF2-40B4-BE49-F238E27FC236}">
                <a16:creationId xmlns:a16="http://schemas.microsoft.com/office/drawing/2014/main" id="{F568DB6C-A6D8-4810-A74D-4BB470A89748}"/>
              </a:ext>
            </a:extLst>
          </p:cNvPr>
          <p:cNvSpPr>
            <a:spLocks noChangeArrowheads="1"/>
          </p:cNvSpPr>
          <p:nvPr/>
        </p:nvSpPr>
        <p:spPr bwMode="gray">
          <a:xfrm>
            <a:off x="442913" y="996950"/>
            <a:ext cx="8226425" cy="31750"/>
          </a:xfrm>
          <a:prstGeom prst="rect">
            <a:avLst/>
          </a:prstGeom>
          <a:gradFill rotWithShape="0">
            <a:gsLst>
              <a:gs pos="0">
                <a:schemeClr val="bg2"/>
              </a:gs>
              <a:gs pos="100000">
                <a:schemeClr val="bg1"/>
              </a:gs>
            </a:gsLst>
            <a:lin ang="0" scaled="1"/>
          </a:gradFill>
          <a:ln>
            <a:noFill/>
          </a:ln>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eaLnBrk="1" hangingPunct="1">
              <a:defRPr/>
            </a:pPr>
            <a:endParaRPr kumimoji="1" lang="zh-CN" altLang="en-US" sz="2400">
              <a:solidFill>
                <a:srgbClr val="000000"/>
              </a:solidFill>
              <a:latin typeface="Tahoma" pitchFamily="34" charset="0"/>
              <a:ea typeface="宋体"/>
            </a:endParaRPr>
          </a:p>
        </p:txBody>
      </p:sp>
      <p:sp>
        <p:nvSpPr>
          <p:cNvPr id="1033" name="Rectangle 9">
            <a:extLst>
              <a:ext uri="{FF2B5EF4-FFF2-40B4-BE49-F238E27FC236}">
                <a16:creationId xmlns:a16="http://schemas.microsoft.com/office/drawing/2014/main" id="{3AF631CF-5C1B-4936-A61E-63B1D3969367}"/>
              </a:ext>
            </a:extLst>
          </p:cNvPr>
          <p:cNvSpPr>
            <a:spLocks noGrp="1" noChangeArrowheads="1"/>
          </p:cNvSpPr>
          <p:nvPr>
            <p:ph type="title"/>
          </p:nvPr>
        </p:nvSpPr>
        <p:spPr bwMode="auto">
          <a:xfrm>
            <a:off x="685800" y="150813"/>
            <a:ext cx="7793038"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 name="Rectangle 10">
            <a:extLst>
              <a:ext uri="{FF2B5EF4-FFF2-40B4-BE49-F238E27FC236}">
                <a16:creationId xmlns:a16="http://schemas.microsoft.com/office/drawing/2014/main" id="{D0BD33CF-8D6A-4166-AD57-F8D43F867BED}"/>
              </a:ext>
            </a:extLst>
          </p:cNvPr>
          <p:cNvSpPr>
            <a:spLocks noGrp="1" noChangeArrowheads="1"/>
          </p:cNvSpPr>
          <p:nvPr>
            <p:ph type="body" idx="1"/>
          </p:nvPr>
        </p:nvSpPr>
        <p:spPr bwMode="auto">
          <a:xfrm>
            <a:off x="228600" y="1196975"/>
            <a:ext cx="8726488" cy="543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48843" name="Rectangle 11">
            <a:extLst>
              <a:ext uri="{FF2B5EF4-FFF2-40B4-BE49-F238E27FC236}">
                <a16:creationId xmlns:a16="http://schemas.microsoft.com/office/drawing/2014/main" id="{670C7195-0158-4B31-A6BD-4069E31EEF36}"/>
              </a:ext>
            </a:extLst>
          </p:cNvPr>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solidFill>
                  <a:srgbClr val="000000"/>
                </a:solidFill>
                <a:latin typeface="Tahoma" panose="020B0604030504040204" pitchFamily="34" charset="0"/>
                <a:ea typeface="宋体" panose="02010600030101010101" pitchFamily="2" charset="-122"/>
              </a:defRPr>
            </a:lvl1pPr>
          </a:lstStyle>
          <a:p>
            <a:pPr>
              <a:defRPr/>
            </a:pPr>
            <a:fld id="{078E370F-8E59-4E25-8B70-A2061177DE58}" type="slidenum">
              <a:rPr lang="zh-CN" altLang="en-US"/>
              <a:pPr>
                <a:defRPr/>
              </a:pPr>
              <a:t>‹#›</a:t>
            </a:fld>
            <a:endParaRPr lang="en-US" altLang="zh-CN"/>
          </a:p>
        </p:txBody>
      </p:sp>
      <p:sp>
        <p:nvSpPr>
          <p:cNvPr id="248844" name="Rectangle 12">
            <a:extLst>
              <a:ext uri="{FF2B5EF4-FFF2-40B4-BE49-F238E27FC236}">
                <a16:creationId xmlns:a16="http://schemas.microsoft.com/office/drawing/2014/main" id="{3A3CCD11-5BDA-495E-B967-47DD8FD5C0A2}"/>
              </a:ext>
            </a:extLst>
          </p:cNvPr>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solidFill>
                  <a:srgbClr val="000000"/>
                </a:solidFill>
                <a:latin typeface="Tahoma" panose="020B0604030504040204" pitchFamily="34" charset="0"/>
                <a:ea typeface="宋体" panose="02010600030101010101" pitchFamily="2" charset="-122"/>
              </a:defRPr>
            </a:lvl1pPr>
          </a:lstStyle>
          <a:p>
            <a:pPr>
              <a:defRPr/>
            </a:pPr>
            <a:fld id="{4BBF51E0-24C8-4C9E-A207-9EDF6B42523B}"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775" r:id="rId1"/>
    <p:sldLayoutId id="2147484732" r:id="rId2"/>
    <p:sldLayoutId id="2147484733" r:id="rId3"/>
    <p:sldLayoutId id="2147484734" r:id="rId4"/>
    <p:sldLayoutId id="2147484735" r:id="rId5"/>
    <p:sldLayoutId id="2147484736" r:id="rId6"/>
    <p:sldLayoutId id="2147484737" r:id="rId7"/>
    <p:sldLayoutId id="2147484738" r:id="rId8"/>
    <p:sldLayoutId id="2147484739" r:id="rId9"/>
    <p:sldLayoutId id="2147484740" r:id="rId10"/>
    <p:sldLayoutId id="2147484741" r:id="rId11"/>
    <p:sldLayoutId id="2147484742" r:id="rId12"/>
    <p:sldLayoutId id="2147484743" r:id="rId13"/>
    <p:sldLayoutId id="2147484744" r:id="rId14"/>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ahoma" pitchFamily="34" charset="0"/>
          <a:ea typeface="宋体" pitchFamily="2" charset="-122"/>
        </a:defRPr>
      </a:lvl2pPr>
      <a:lvl3pPr algn="ctr" rtl="0" eaLnBrk="0" fontAlgn="base" hangingPunct="0">
        <a:spcBef>
          <a:spcPct val="0"/>
        </a:spcBef>
        <a:spcAft>
          <a:spcPct val="0"/>
        </a:spcAft>
        <a:defRPr sz="4400">
          <a:solidFill>
            <a:schemeClr val="tx2"/>
          </a:solidFill>
          <a:latin typeface="Tahoma" pitchFamily="34" charset="0"/>
          <a:ea typeface="宋体" pitchFamily="2" charset="-122"/>
        </a:defRPr>
      </a:lvl3pPr>
      <a:lvl4pPr algn="ctr" rtl="0" eaLnBrk="0" fontAlgn="base" hangingPunct="0">
        <a:spcBef>
          <a:spcPct val="0"/>
        </a:spcBef>
        <a:spcAft>
          <a:spcPct val="0"/>
        </a:spcAft>
        <a:defRPr sz="4400">
          <a:solidFill>
            <a:schemeClr val="tx2"/>
          </a:solidFill>
          <a:latin typeface="Tahoma" pitchFamily="34" charset="0"/>
          <a:ea typeface="宋体" pitchFamily="2" charset="-122"/>
        </a:defRPr>
      </a:lvl4pPr>
      <a:lvl5pPr algn="ctr"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ctr" rtl="0" fontAlgn="base">
        <a:spcBef>
          <a:spcPct val="0"/>
        </a:spcBef>
        <a:spcAft>
          <a:spcPct val="0"/>
        </a:spcAft>
        <a:defRPr sz="4400">
          <a:solidFill>
            <a:schemeClr val="tx2"/>
          </a:solidFill>
          <a:latin typeface="Tahoma" pitchFamily="34" charset="0"/>
          <a:ea typeface="宋体" pitchFamily="2" charset="-122"/>
        </a:defRPr>
      </a:lvl6pPr>
      <a:lvl7pPr marL="914400" algn="ctr" rtl="0" fontAlgn="base">
        <a:spcBef>
          <a:spcPct val="0"/>
        </a:spcBef>
        <a:spcAft>
          <a:spcPct val="0"/>
        </a:spcAft>
        <a:defRPr sz="4400">
          <a:solidFill>
            <a:schemeClr val="tx2"/>
          </a:solidFill>
          <a:latin typeface="Tahoma" pitchFamily="34" charset="0"/>
          <a:ea typeface="宋体" pitchFamily="2" charset="-122"/>
        </a:defRPr>
      </a:lvl7pPr>
      <a:lvl8pPr marL="1371600" algn="ctr" rtl="0" fontAlgn="base">
        <a:spcBef>
          <a:spcPct val="0"/>
        </a:spcBef>
        <a:spcAft>
          <a:spcPct val="0"/>
        </a:spcAft>
        <a:defRPr sz="4400">
          <a:solidFill>
            <a:schemeClr val="tx2"/>
          </a:solidFill>
          <a:latin typeface="Tahoma" pitchFamily="34" charset="0"/>
          <a:ea typeface="宋体" pitchFamily="2" charset="-122"/>
        </a:defRPr>
      </a:lvl8pPr>
      <a:lvl9pPr marL="1828800" algn="ctr"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just"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folHlink"/>
          </a:solidFill>
          <a:latin typeface="+mn-lt"/>
          <a:ea typeface="+mn-ea"/>
          <a:cs typeface="+mn-cs"/>
        </a:defRPr>
      </a:lvl1pPr>
      <a:lvl2pPr marL="742950" indent="-285750" algn="just" rtl="0" eaLnBrk="0" fontAlgn="base" hangingPunct="0">
        <a:spcBef>
          <a:spcPct val="20000"/>
        </a:spcBef>
        <a:spcAft>
          <a:spcPct val="0"/>
        </a:spcAft>
        <a:buClr>
          <a:schemeClr val="hlink"/>
        </a:buClr>
        <a:buSzPct val="55000"/>
        <a:buFont typeface="Wingdings" panose="05000000000000000000" pitchFamily="2" charset="2"/>
        <a:buChar char="n"/>
        <a:defRPr sz="2800">
          <a:solidFill>
            <a:srgbClr val="660066"/>
          </a:solidFill>
          <a:latin typeface="+mn-lt"/>
          <a:ea typeface="+mn-ea"/>
        </a:defRPr>
      </a:lvl2pPr>
      <a:lvl3pPr marL="1143000" indent="-228600" algn="just" rtl="0" eaLnBrk="0" fontAlgn="base" hangingPunct="0">
        <a:spcBef>
          <a:spcPct val="20000"/>
        </a:spcBef>
        <a:spcAft>
          <a:spcPct val="0"/>
        </a:spcAft>
        <a:buClr>
          <a:schemeClr val="folHlink"/>
        </a:buClr>
        <a:buSzPct val="50000"/>
        <a:buFont typeface="Wingdings" panose="05000000000000000000" pitchFamily="2" charset="2"/>
        <a:buChar char="n"/>
        <a:defRPr sz="2400">
          <a:solidFill>
            <a:srgbClr val="6600CC"/>
          </a:solidFill>
          <a:latin typeface="+mn-lt"/>
          <a:ea typeface="+mn-ea"/>
        </a:defRPr>
      </a:lvl3pPr>
      <a:lvl4pPr marL="1600200" indent="-228600" algn="just"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just"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just"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just"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just"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just"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60">
            <a:alpha val="0"/>
          </a:srgbClr>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ED8D8F97-7FB0-483B-BFDE-768CD69A272A}"/>
              </a:ext>
            </a:extLst>
          </p:cNvPr>
          <p:cNvSpPr>
            <a:spLocks noGrp="1" noChangeArrowheads="1"/>
          </p:cNvSpPr>
          <p:nvPr>
            <p:ph type="body" idx="1"/>
          </p:nvPr>
        </p:nvSpPr>
        <p:spPr bwMode="auto">
          <a:xfrm>
            <a:off x="228600" y="1066800"/>
            <a:ext cx="8610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099" name="Text Box 5">
            <a:extLst>
              <a:ext uri="{FF2B5EF4-FFF2-40B4-BE49-F238E27FC236}">
                <a16:creationId xmlns:a16="http://schemas.microsoft.com/office/drawing/2014/main" id="{8B24D57B-3CDB-4470-BE63-F7E15D3F3EB1}"/>
              </a:ext>
            </a:extLst>
          </p:cNvPr>
          <p:cNvSpPr txBox="1">
            <a:spLocks noChangeArrowheads="1"/>
          </p:cNvSpPr>
          <p:nvPr/>
        </p:nvSpPr>
        <p:spPr bwMode="auto">
          <a:xfrm>
            <a:off x="0" y="6613525"/>
            <a:ext cx="446088" cy="244475"/>
          </a:xfrm>
          <a:prstGeom prst="rect">
            <a:avLst/>
          </a:prstGeom>
          <a:noFill/>
          <a:ln>
            <a:noFill/>
          </a:ln>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defRPr/>
            </a:pPr>
            <a:r>
              <a:rPr lang="en-US" altLang="zh-CN" sz="1000" b="1" dirty="0">
                <a:solidFill>
                  <a:srgbClr val="CC3300"/>
                </a:solidFill>
                <a:ea typeface="宋体" panose="02010600030101010101" pitchFamily="2" charset="-122"/>
              </a:rPr>
              <a:t>7.</a:t>
            </a:r>
            <a:fld id="{37F81FFC-FD15-46AB-8099-2580B73B26E1}" type="slidenum">
              <a:rPr lang="en-US" altLang="zh-CN" sz="1000" b="1" smtClean="0">
                <a:solidFill>
                  <a:srgbClr val="CC3300"/>
                </a:solidFill>
                <a:ea typeface="宋体" panose="02010600030101010101" pitchFamily="2" charset="-122"/>
              </a:rPr>
              <a:pPr algn="ctr">
                <a:spcBef>
                  <a:spcPct val="50000"/>
                </a:spcBef>
                <a:defRPr/>
              </a:pPr>
              <a:t>‹#›</a:t>
            </a:fld>
            <a:endParaRPr lang="en-US" altLang="zh-CN" sz="1000" b="1" dirty="0">
              <a:solidFill>
                <a:srgbClr val="CC3300"/>
              </a:solidFill>
              <a:ea typeface="宋体" panose="02010600030101010101" pitchFamily="2" charset="-122"/>
            </a:endParaRPr>
          </a:p>
        </p:txBody>
      </p:sp>
      <p:sp>
        <p:nvSpPr>
          <p:cNvPr id="235526" name="Rectangle 6">
            <a:extLst>
              <a:ext uri="{FF2B5EF4-FFF2-40B4-BE49-F238E27FC236}">
                <a16:creationId xmlns:a16="http://schemas.microsoft.com/office/drawing/2014/main" id="{676984FB-3CBE-4C66-9623-F5743C3A434D}"/>
              </a:ext>
            </a:extLst>
          </p:cNvPr>
          <p:cNvSpPr>
            <a:spLocks noGrp="1" noChangeArrowheads="1"/>
          </p:cNvSpPr>
          <p:nvPr>
            <p:ph type="title"/>
          </p:nvPr>
        </p:nvSpPr>
        <p:spPr bwMode="auto">
          <a:xfrm>
            <a:off x="228600" y="117475"/>
            <a:ext cx="861695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dirty="0"/>
              <a:t>Click to edit Master title style</a:t>
            </a:r>
          </a:p>
        </p:txBody>
      </p:sp>
      <p:sp>
        <p:nvSpPr>
          <p:cNvPr id="4101" name="Slide_Page_Number">
            <a:extLst>
              <a:ext uri="{FF2B5EF4-FFF2-40B4-BE49-F238E27FC236}">
                <a16:creationId xmlns:a16="http://schemas.microsoft.com/office/drawing/2014/main" id="{0B8E9DD1-B39F-4172-9798-626855DA27BB}"/>
              </a:ext>
            </a:extLst>
          </p:cNvPr>
          <p:cNvSpPr>
            <a:spLocks noChangeArrowheads="1"/>
          </p:cNvSpPr>
          <p:nvPr userDrawn="1"/>
        </p:nvSpPr>
        <p:spPr bwMode="auto">
          <a:xfrm>
            <a:off x="457200" y="6654800"/>
            <a:ext cx="965200" cy="182563"/>
          </a:xfrm>
          <a:prstGeom prst="rect">
            <a:avLst/>
          </a:prstGeom>
          <a:noFill/>
          <a:ln>
            <a:noFill/>
          </a:ln>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just" fontAlgn="b">
              <a:defRPr/>
            </a:pPr>
            <a:endParaRPr lang="zh-CN" altLang="en-US" sz="1200">
              <a:solidFill>
                <a:srgbClr val="000000"/>
              </a:solidFill>
              <a:latin typeface="Arial" charset="0"/>
              <a:ea typeface="宋体" pitchFamily="2" charset="-122"/>
            </a:endParaRPr>
          </a:p>
        </p:txBody>
      </p:sp>
      <p:sp>
        <p:nvSpPr>
          <p:cNvPr id="4102" name="Slide_Copyright">
            <a:extLst>
              <a:ext uri="{FF2B5EF4-FFF2-40B4-BE49-F238E27FC236}">
                <a16:creationId xmlns:a16="http://schemas.microsoft.com/office/drawing/2014/main" id="{B376A9BD-C022-41F2-8DBB-D5485D81797C}"/>
              </a:ext>
            </a:extLst>
          </p:cNvPr>
          <p:cNvSpPr>
            <a:spLocks noChangeArrowheads="1"/>
          </p:cNvSpPr>
          <p:nvPr userDrawn="1"/>
        </p:nvSpPr>
        <p:spPr bwMode="auto">
          <a:xfrm>
            <a:off x="3663950" y="6629400"/>
            <a:ext cx="2051050" cy="228600"/>
          </a:xfrm>
          <a:prstGeom prst="rect">
            <a:avLst/>
          </a:prstGeom>
          <a:noFill/>
          <a:ln>
            <a:noFill/>
          </a:ln>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fontAlgn="b">
              <a:lnSpc>
                <a:spcPct val="110000"/>
              </a:lnSpc>
              <a:defRPr/>
            </a:pPr>
            <a:r>
              <a:rPr lang="zh-CN" altLang="en-US" sz="1200">
                <a:solidFill>
                  <a:srgbClr val="000000"/>
                </a:solidFill>
                <a:latin typeface="Arial" charset="0"/>
                <a:ea typeface="宋体" pitchFamily="2" charset="-122"/>
              </a:rPr>
              <a:t>华南理工大学 软件学院</a:t>
            </a:r>
          </a:p>
        </p:txBody>
      </p:sp>
      <p:sp>
        <p:nvSpPr>
          <p:cNvPr id="4103" name="Slide_Page_Number">
            <a:extLst>
              <a:ext uri="{FF2B5EF4-FFF2-40B4-BE49-F238E27FC236}">
                <a16:creationId xmlns:a16="http://schemas.microsoft.com/office/drawing/2014/main" id="{7DC3182D-D80B-4246-A16E-3C97C784E33E}"/>
              </a:ext>
            </a:extLst>
          </p:cNvPr>
          <p:cNvSpPr>
            <a:spLocks noChangeArrowheads="1"/>
          </p:cNvSpPr>
          <p:nvPr userDrawn="1"/>
        </p:nvSpPr>
        <p:spPr bwMode="auto">
          <a:xfrm>
            <a:off x="457200" y="6654800"/>
            <a:ext cx="965200" cy="182563"/>
          </a:xfrm>
          <a:prstGeom prst="rect">
            <a:avLst/>
          </a:prstGeom>
          <a:noFill/>
          <a:ln>
            <a:noFill/>
          </a:ln>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just" fontAlgn="b">
              <a:defRPr/>
            </a:pPr>
            <a:endParaRPr lang="zh-CN" altLang="en-US" sz="1200">
              <a:solidFill>
                <a:srgbClr val="000000"/>
              </a:solidFill>
              <a:latin typeface="Arial" charset="0"/>
              <a:ea typeface="宋体" pitchFamily="2" charset="-122"/>
            </a:endParaRPr>
          </a:p>
        </p:txBody>
      </p:sp>
      <p:pic>
        <p:nvPicPr>
          <p:cNvPr id="2056" name="Picture 12">
            <a:extLst>
              <a:ext uri="{FF2B5EF4-FFF2-40B4-BE49-F238E27FC236}">
                <a16:creationId xmlns:a16="http://schemas.microsoft.com/office/drawing/2014/main" id="{BC8A8731-00C8-43B4-8457-DE138295EB45}"/>
              </a:ext>
            </a:extLst>
          </p:cNvPr>
          <p:cNvPicPr>
            <a:picLocks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330950"/>
            <a:ext cx="91440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 bg1="lt1" tx1="dk1" bg2="lt2" tx2="dk2" accent1="accent1" accent2="accent2" accent3="accent3" accent4="accent4" accent5="accent5" accent6="accent6" hlink="hlink" folHlink="folHlink"/>
  <p:sldLayoutIdLst>
    <p:sldLayoutId id="2147484776" r:id="rId1"/>
    <p:sldLayoutId id="2147484745" r:id="rId2"/>
    <p:sldLayoutId id="2147484746" r:id="rId3"/>
    <p:sldLayoutId id="2147484747" r:id="rId4"/>
    <p:sldLayoutId id="2147484748" r:id="rId5"/>
    <p:sldLayoutId id="2147484749" r:id="rId6"/>
    <p:sldLayoutId id="2147484750" r:id="rId7"/>
    <p:sldLayoutId id="2147484751" r:id="rId8"/>
    <p:sldLayoutId id="2147484752" r:id="rId9"/>
    <p:sldLayoutId id="2147484753" r:id="rId10"/>
    <p:sldLayoutId id="2147484754" r:id="rId11"/>
    <p:sldLayoutId id="2147484777" r:id="rId12"/>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SzPct val="90000"/>
        <a:buFont typeface="Monotype Sorts" pitchFamily="2" charset="2"/>
        <a:buChar char="n"/>
        <a:defRPr kumimoji="1" sz="2800">
          <a:solidFill>
            <a:schemeClr val="tx1"/>
          </a:solidFill>
          <a:latin typeface="+mn-lt"/>
          <a:ea typeface="+mn-ea"/>
          <a:cs typeface="+mn-cs"/>
        </a:defRPr>
      </a:lvl1pPr>
      <a:lvl2pPr marL="742950" indent="-285750" algn="l" rtl="0" eaLnBrk="0" fontAlgn="base" hangingPunct="0">
        <a:spcBef>
          <a:spcPct val="35000"/>
        </a:spcBef>
        <a:spcAft>
          <a:spcPct val="0"/>
        </a:spcAft>
        <a:buClr>
          <a:schemeClr val="hlink"/>
        </a:buClr>
        <a:buSzPct val="80000"/>
        <a:buFont typeface="Monotype Sorts" pitchFamily="2" charset="2"/>
        <a:buChar char="l"/>
        <a:defRPr kumimoji="1" sz="2400">
          <a:solidFill>
            <a:schemeClr val="tx1"/>
          </a:solidFill>
          <a:latin typeface="+mn-lt"/>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sz="2000">
          <a:solidFill>
            <a:schemeClr val="tx1"/>
          </a:solidFill>
          <a:latin typeface="+mn-lt"/>
        </a:defRPr>
      </a:lvl3pPr>
      <a:lvl4pPr marL="1428750" indent="-228600" algn="l" rtl="0" eaLnBrk="0" fontAlgn="base" hangingPunct="0">
        <a:spcBef>
          <a:spcPct val="35000"/>
        </a:spcBef>
        <a:spcAft>
          <a:spcPct val="0"/>
        </a:spcAft>
        <a:buClr>
          <a:schemeClr val="hlink"/>
        </a:buClr>
        <a:buChar char="–"/>
        <a:defRPr kumimoji="1">
          <a:solidFill>
            <a:schemeClr val="tx1"/>
          </a:solidFill>
          <a:latin typeface="+mn-lt"/>
        </a:defRPr>
      </a:lvl4pPr>
      <a:lvl5pPr marL="1771650" indent="-228600" algn="l" rtl="0" eaLnBrk="0" fontAlgn="base" hangingPunct="0">
        <a:spcBef>
          <a:spcPct val="35000"/>
        </a:spcBef>
        <a:spcAft>
          <a:spcPct val="0"/>
        </a:spcAft>
        <a:buClr>
          <a:schemeClr val="tx2"/>
        </a:buClr>
        <a:buSzPct val="75000"/>
        <a:buChar char="»"/>
        <a:defRPr kumimoji="1" sz="1600">
          <a:solidFill>
            <a:schemeClr val="tx1"/>
          </a:solidFill>
          <a:latin typeface="+mn-lt"/>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02060">
            <a:alpha val="0"/>
          </a:srgbClr>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3A2FB11A-16D5-44FC-9E38-A8C4ADEBCCA5}"/>
              </a:ext>
            </a:extLst>
          </p:cNvPr>
          <p:cNvSpPr>
            <a:spLocks noGrp="1" noChangeArrowheads="1"/>
          </p:cNvSpPr>
          <p:nvPr>
            <p:ph type="body" idx="1"/>
          </p:nvPr>
        </p:nvSpPr>
        <p:spPr bwMode="auto">
          <a:xfrm>
            <a:off x="228600" y="1066800"/>
            <a:ext cx="8610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Text Box 5">
            <a:extLst>
              <a:ext uri="{FF2B5EF4-FFF2-40B4-BE49-F238E27FC236}">
                <a16:creationId xmlns:a16="http://schemas.microsoft.com/office/drawing/2014/main" id="{167F08AB-A90C-43F0-B655-643D5E56BE63}"/>
              </a:ext>
            </a:extLst>
          </p:cNvPr>
          <p:cNvSpPr txBox="1">
            <a:spLocks noChangeArrowheads="1"/>
          </p:cNvSpPr>
          <p:nvPr/>
        </p:nvSpPr>
        <p:spPr bwMode="auto">
          <a:xfrm>
            <a:off x="0" y="6613525"/>
            <a:ext cx="446088" cy="244475"/>
          </a:xfrm>
          <a:prstGeom prst="rect">
            <a:avLst/>
          </a:prstGeom>
          <a:noFill/>
          <a:ln>
            <a:noFill/>
          </a:ln>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defRPr/>
            </a:pPr>
            <a:r>
              <a:rPr lang="en-US" altLang="zh-CN" sz="1000" b="1" dirty="0">
                <a:solidFill>
                  <a:srgbClr val="CC3300"/>
                </a:solidFill>
                <a:ea typeface="宋体" panose="02010600030101010101" pitchFamily="2" charset="-122"/>
              </a:rPr>
              <a:t>7.</a:t>
            </a:r>
            <a:fld id="{27E022C9-CF25-46D2-9764-82DC21BBA29E}" type="slidenum">
              <a:rPr lang="en-US" altLang="zh-CN" sz="1000" b="1" smtClean="0">
                <a:solidFill>
                  <a:srgbClr val="CC3300"/>
                </a:solidFill>
                <a:ea typeface="宋体" panose="02010600030101010101" pitchFamily="2" charset="-122"/>
              </a:rPr>
              <a:pPr algn="ctr">
                <a:spcBef>
                  <a:spcPct val="50000"/>
                </a:spcBef>
                <a:defRPr/>
              </a:pPr>
              <a:t>‹#›</a:t>
            </a:fld>
            <a:endParaRPr lang="en-US" altLang="zh-CN" sz="1000" b="1" dirty="0">
              <a:solidFill>
                <a:srgbClr val="CC3300"/>
              </a:solidFill>
              <a:ea typeface="宋体" panose="02010600030101010101" pitchFamily="2" charset="-122"/>
            </a:endParaRPr>
          </a:p>
        </p:txBody>
      </p:sp>
      <p:sp>
        <p:nvSpPr>
          <p:cNvPr id="235526" name="Rectangle 6">
            <a:extLst>
              <a:ext uri="{FF2B5EF4-FFF2-40B4-BE49-F238E27FC236}">
                <a16:creationId xmlns:a16="http://schemas.microsoft.com/office/drawing/2014/main" id="{437B116A-07C5-4327-94B3-333A4BA2F20E}"/>
              </a:ext>
            </a:extLst>
          </p:cNvPr>
          <p:cNvSpPr>
            <a:spLocks noGrp="1" noChangeArrowheads="1"/>
          </p:cNvSpPr>
          <p:nvPr>
            <p:ph type="title"/>
          </p:nvPr>
        </p:nvSpPr>
        <p:spPr bwMode="auto">
          <a:xfrm>
            <a:off x="228600" y="117475"/>
            <a:ext cx="861695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dirty="0"/>
              <a:t>Click to edit Master title style</a:t>
            </a:r>
          </a:p>
        </p:txBody>
      </p:sp>
      <p:sp>
        <p:nvSpPr>
          <p:cNvPr id="1029" name="Slide_Page_Number">
            <a:extLst>
              <a:ext uri="{FF2B5EF4-FFF2-40B4-BE49-F238E27FC236}">
                <a16:creationId xmlns:a16="http://schemas.microsoft.com/office/drawing/2014/main" id="{7834BAEC-7809-4356-94EB-9A679D528DEB}"/>
              </a:ext>
            </a:extLst>
          </p:cNvPr>
          <p:cNvSpPr>
            <a:spLocks noChangeArrowheads="1"/>
          </p:cNvSpPr>
          <p:nvPr userDrawn="1"/>
        </p:nvSpPr>
        <p:spPr bwMode="auto">
          <a:xfrm>
            <a:off x="457200" y="6654800"/>
            <a:ext cx="965200" cy="182563"/>
          </a:xfrm>
          <a:prstGeom prst="rect">
            <a:avLst/>
          </a:prstGeom>
          <a:noFill/>
          <a:ln>
            <a:noFill/>
          </a:ln>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just" fontAlgn="b">
              <a:defRPr/>
            </a:pPr>
            <a:endParaRPr lang="zh-CN" altLang="en-US" sz="1200">
              <a:solidFill>
                <a:srgbClr val="000000"/>
              </a:solidFill>
              <a:latin typeface="Arial" charset="0"/>
              <a:ea typeface="宋体" pitchFamily="2" charset="-122"/>
            </a:endParaRPr>
          </a:p>
        </p:txBody>
      </p:sp>
      <p:sp>
        <p:nvSpPr>
          <p:cNvPr id="1030" name="Slide_Copyright">
            <a:extLst>
              <a:ext uri="{FF2B5EF4-FFF2-40B4-BE49-F238E27FC236}">
                <a16:creationId xmlns:a16="http://schemas.microsoft.com/office/drawing/2014/main" id="{3CC48572-80B7-4B51-9E2F-D7566F01A9E4}"/>
              </a:ext>
            </a:extLst>
          </p:cNvPr>
          <p:cNvSpPr>
            <a:spLocks noChangeArrowheads="1"/>
          </p:cNvSpPr>
          <p:nvPr userDrawn="1"/>
        </p:nvSpPr>
        <p:spPr bwMode="auto">
          <a:xfrm>
            <a:off x="3663950" y="6629400"/>
            <a:ext cx="2051050" cy="228600"/>
          </a:xfrm>
          <a:prstGeom prst="rect">
            <a:avLst/>
          </a:prstGeom>
          <a:noFill/>
          <a:ln>
            <a:noFill/>
          </a:ln>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fontAlgn="b">
              <a:lnSpc>
                <a:spcPct val="110000"/>
              </a:lnSpc>
              <a:defRPr/>
            </a:pPr>
            <a:r>
              <a:rPr lang="zh-CN" altLang="en-US" sz="1200">
                <a:solidFill>
                  <a:srgbClr val="000000"/>
                </a:solidFill>
                <a:latin typeface="Arial" charset="0"/>
                <a:ea typeface="宋体" pitchFamily="2" charset="-122"/>
              </a:rPr>
              <a:t>华南理工大学 软件学院</a:t>
            </a:r>
          </a:p>
        </p:txBody>
      </p:sp>
      <p:sp>
        <p:nvSpPr>
          <p:cNvPr id="1031" name="Slide_Page_Number">
            <a:extLst>
              <a:ext uri="{FF2B5EF4-FFF2-40B4-BE49-F238E27FC236}">
                <a16:creationId xmlns:a16="http://schemas.microsoft.com/office/drawing/2014/main" id="{9DB9636E-AF7A-4A95-BC49-4327298718C9}"/>
              </a:ext>
            </a:extLst>
          </p:cNvPr>
          <p:cNvSpPr>
            <a:spLocks noChangeArrowheads="1"/>
          </p:cNvSpPr>
          <p:nvPr userDrawn="1"/>
        </p:nvSpPr>
        <p:spPr bwMode="auto">
          <a:xfrm>
            <a:off x="457200" y="6654800"/>
            <a:ext cx="965200" cy="182563"/>
          </a:xfrm>
          <a:prstGeom prst="rect">
            <a:avLst/>
          </a:prstGeom>
          <a:noFill/>
          <a:ln>
            <a:noFill/>
          </a:ln>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just" fontAlgn="b">
              <a:defRPr/>
            </a:pPr>
            <a:endParaRPr lang="zh-CN" altLang="en-US" sz="1200">
              <a:solidFill>
                <a:srgbClr val="000000"/>
              </a:solidFill>
              <a:latin typeface="Arial" charset="0"/>
              <a:ea typeface="宋体" pitchFamily="2" charset="-122"/>
            </a:endParaRPr>
          </a:p>
        </p:txBody>
      </p:sp>
      <p:pic>
        <p:nvPicPr>
          <p:cNvPr id="3080" name="Picture 12">
            <a:extLst>
              <a:ext uri="{FF2B5EF4-FFF2-40B4-BE49-F238E27FC236}">
                <a16:creationId xmlns:a16="http://schemas.microsoft.com/office/drawing/2014/main" id="{D00C274D-F38E-44DA-87D3-7183EB9AECB2}"/>
              </a:ext>
            </a:extLst>
          </p:cNvPr>
          <p:cNvPicPr>
            <a:picLocks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330950"/>
            <a:ext cx="91440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 bg1="lt1" tx1="dk1" bg2="lt2" tx2="dk2" accent1="accent1" accent2="accent2" accent3="accent3" accent4="accent4" accent5="accent5" accent6="accent6" hlink="hlink" folHlink="folHlink"/>
  <p:sldLayoutIdLst>
    <p:sldLayoutId id="2147484778" r:id="rId1"/>
    <p:sldLayoutId id="2147484755" r:id="rId2"/>
    <p:sldLayoutId id="2147484756" r:id="rId3"/>
    <p:sldLayoutId id="2147484757" r:id="rId4"/>
    <p:sldLayoutId id="2147484758" r:id="rId5"/>
    <p:sldLayoutId id="2147484759" r:id="rId6"/>
    <p:sldLayoutId id="2147484760" r:id="rId7"/>
    <p:sldLayoutId id="2147484761" r:id="rId8"/>
    <p:sldLayoutId id="2147484762" r:id="rId9"/>
    <p:sldLayoutId id="2147484763" r:id="rId10"/>
    <p:sldLayoutId id="2147484764" r:id="rId11"/>
    <p:sldLayoutId id="2147484779" r:id="rId12"/>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SzPct val="90000"/>
        <a:buFont typeface="Monotype Sorts" pitchFamily="2" charset="2"/>
        <a:buChar char="n"/>
        <a:defRPr kumimoji="1" sz="2800">
          <a:solidFill>
            <a:schemeClr val="tx1"/>
          </a:solidFill>
          <a:latin typeface="+mn-lt"/>
          <a:ea typeface="+mn-ea"/>
          <a:cs typeface="+mn-cs"/>
        </a:defRPr>
      </a:lvl1pPr>
      <a:lvl2pPr marL="742950" indent="-285750" algn="l" rtl="0" eaLnBrk="0" fontAlgn="base" hangingPunct="0">
        <a:spcBef>
          <a:spcPct val="35000"/>
        </a:spcBef>
        <a:spcAft>
          <a:spcPct val="0"/>
        </a:spcAft>
        <a:buClr>
          <a:schemeClr val="hlink"/>
        </a:buClr>
        <a:buSzPct val="80000"/>
        <a:buFont typeface="Monotype Sorts" pitchFamily="2" charset="2"/>
        <a:buChar char="l"/>
        <a:defRPr kumimoji="1" sz="2400">
          <a:solidFill>
            <a:schemeClr val="tx1"/>
          </a:solidFill>
          <a:latin typeface="+mn-lt"/>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sz="2000">
          <a:solidFill>
            <a:schemeClr val="tx1"/>
          </a:solidFill>
          <a:latin typeface="+mn-lt"/>
        </a:defRPr>
      </a:lvl3pPr>
      <a:lvl4pPr marL="1428750" indent="-228600" algn="l" rtl="0" eaLnBrk="0" fontAlgn="base" hangingPunct="0">
        <a:spcBef>
          <a:spcPct val="35000"/>
        </a:spcBef>
        <a:spcAft>
          <a:spcPct val="0"/>
        </a:spcAft>
        <a:buClr>
          <a:schemeClr val="hlink"/>
        </a:buClr>
        <a:buChar char="–"/>
        <a:defRPr kumimoji="1">
          <a:solidFill>
            <a:schemeClr val="tx1"/>
          </a:solidFill>
          <a:latin typeface="+mn-lt"/>
        </a:defRPr>
      </a:lvl4pPr>
      <a:lvl5pPr marL="1771650" indent="-228600" algn="l" rtl="0" eaLnBrk="0" fontAlgn="base" hangingPunct="0">
        <a:spcBef>
          <a:spcPct val="35000"/>
        </a:spcBef>
        <a:spcAft>
          <a:spcPct val="0"/>
        </a:spcAft>
        <a:buClr>
          <a:schemeClr val="tx2"/>
        </a:buClr>
        <a:buSzPct val="75000"/>
        <a:buChar char="»"/>
        <a:defRPr kumimoji="1" sz="1600">
          <a:solidFill>
            <a:schemeClr val="tx1"/>
          </a:solidFill>
          <a:latin typeface="+mn-lt"/>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B98DFCD-4084-4B1D-B6D9-586D61252520}"/>
              </a:ext>
            </a:extLst>
          </p:cNvPr>
          <p:cNvSpPr>
            <a:spLocks noGrp="1" noChangeArrowheads="1"/>
          </p:cNvSpPr>
          <p:nvPr>
            <p:ph type="body" idx="1"/>
          </p:nvPr>
        </p:nvSpPr>
        <p:spPr bwMode="auto">
          <a:xfrm>
            <a:off x="228600" y="1066800"/>
            <a:ext cx="8610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27" name="Text Box 5">
            <a:extLst>
              <a:ext uri="{FF2B5EF4-FFF2-40B4-BE49-F238E27FC236}">
                <a16:creationId xmlns:a16="http://schemas.microsoft.com/office/drawing/2014/main" id="{7036351C-822F-4A76-B2F0-9E46038929D7}"/>
              </a:ext>
            </a:extLst>
          </p:cNvPr>
          <p:cNvSpPr txBox="1">
            <a:spLocks noChangeArrowheads="1"/>
          </p:cNvSpPr>
          <p:nvPr/>
        </p:nvSpPr>
        <p:spPr bwMode="auto">
          <a:xfrm>
            <a:off x="0" y="6613525"/>
            <a:ext cx="446088" cy="246063"/>
          </a:xfrm>
          <a:prstGeom prst="rect">
            <a:avLst/>
          </a:prstGeom>
          <a:noFill/>
          <a:ln>
            <a:noFill/>
          </a:ln>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defRPr/>
            </a:pPr>
            <a:r>
              <a:rPr lang="en-US" altLang="zh-CN" sz="1000" b="1" dirty="0">
                <a:solidFill>
                  <a:schemeClr val="tx2"/>
                </a:solidFill>
                <a:ea typeface="宋体" panose="02010600030101010101" pitchFamily="2" charset="-122"/>
              </a:rPr>
              <a:t>7.</a:t>
            </a:r>
            <a:fld id="{8E05465E-8E96-42AF-A69B-9BCF5951DFCB}" type="slidenum">
              <a:rPr lang="en-US" altLang="zh-CN" sz="1000" b="1" smtClean="0">
                <a:solidFill>
                  <a:schemeClr val="tx2"/>
                </a:solidFill>
                <a:ea typeface="宋体" panose="02010600030101010101" pitchFamily="2" charset="-122"/>
              </a:rPr>
              <a:pPr algn="ctr">
                <a:spcBef>
                  <a:spcPct val="50000"/>
                </a:spcBef>
                <a:defRPr/>
              </a:pPr>
              <a:t>‹#›</a:t>
            </a:fld>
            <a:endParaRPr lang="en-US" altLang="zh-CN" sz="1000" b="1" dirty="0">
              <a:solidFill>
                <a:schemeClr val="tx2"/>
              </a:solidFill>
              <a:ea typeface="宋体" panose="02010600030101010101" pitchFamily="2" charset="-122"/>
            </a:endParaRPr>
          </a:p>
        </p:txBody>
      </p:sp>
      <p:sp>
        <p:nvSpPr>
          <p:cNvPr id="235526" name="Rectangle 6">
            <a:extLst>
              <a:ext uri="{FF2B5EF4-FFF2-40B4-BE49-F238E27FC236}">
                <a16:creationId xmlns:a16="http://schemas.microsoft.com/office/drawing/2014/main" id="{7F2FACEA-76F8-4366-B961-251DA53B3C88}"/>
              </a:ext>
            </a:extLst>
          </p:cNvPr>
          <p:cNvSpPr>
            <a:spLocks noGrp="1" noChangeArrowheads="1"/>
          </p:cNvSpPr>
          <p:nvPr>
            <p:ph type="title"/>
          </p:nvPr>
        </p:nvSpPr>
        <p:spPr bwMode="auto">
          <a:xfrm>
            <a:off x="228600" y="117475"/>
            <a:ext cx="861695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dirty="0"/>
          </a:p>
        </p:txBody>
      </p:sp>
      <p:sp>
        <p:nvSpPr>
          <p:cNvPr id="1029" name="Slide_Page_Number">
            <a:extLst>
              <a:ext uri="{FF2B5EF4-FFF2-40B4-BE49-F238E27FC236}">
                <a16:creationId xmlns:a16="http://schemas.microsoft.com/office/drawing/2014/main" id="{78DAA530-DA1E-4A1E-B0AF-03085691CB90}"/>
              </a:ext>
            </a:extLst>
          </p:cNvPr>
          <p:cNvSpPr>
            <a:spLocks noChangeArrowheads="1"/>
          </p:cNvSpPr>
          <p:nvPr/>
        </p:nvSpPr>
        <p:spPr bwMode="auto">
          <a:xfrm>
            <a:off x="457200" y="6654800"/>
            <a:ext cx="965200" cy="182563"/>
          </a:xfrm>
          <a:prstGeom prst="rect">
            <a:avLst/>
          </a:prstGeom>
          <a:noFill/>
          <a:ln>
            <a:noFill/>
          </a:ln>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just" fontAlgn="b">
              <a:defRPr/>
            </a:pPr>
            <a:endParaRPr lang="zh-CN" altLang="en-US" sz="1200">
              <a:latin typeface="Arial" charset="0"/>
              <a:ea typeface="宋体" pitchFamily="2" charset="-122"/>
            </a:endParaRPr>
          </a:p>
        </p:txBody>
      </p:sp>
      <p:sp>
        <p:nvSpPr>
          <p:cNvPr id="1030" name="Slide_Copyright">
            <a:extLst>
              <a:ext uri="{FF2B5EF4-FFF2-40B4-BE49-F238E27FC236}">
                <a16:creationId xmlns:a16="http://schemas.microsoft.com/office/drawing/2014/main" id="{80062595-D145-40BC-B7DF-10C7B2234117}"/>
              </a:ext>
            </a:extLst>
          </p:cNvPr>
          <p:cNvSpPr>
            <a:spLocks noChangeArrowheads="1"/>
          </p:cNvSpPr>
          <p:nvPr/>
        </p:nvSpPr>
        <p:spPr bwMode="auto">
          <a:xfrm>
            <a:off x="3663950" y="6629400"/>
            <a:ext cx="2051050" cy="228600"/>
          </a:xfrm>
          <a:prstGeom prst="rect">
            <a:avLst/>
          </a:prstGeom>
          <a:noFill/>
          <a:ln>
            <a:noFill/>
          </a:ln>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fontAlgn="b">
              <a:lnSpc>
                <a:spcPct val="110000"/>
              </a:lnSpc>
              <a:defRPr/>
            </a:pPr>
            <a:r>
              <a:rPr lang="zh-CN" altLang="en-US" sz="1200">
                <a:latin typeface="Arial" charset="0"/>
                <a:ea typeface="宋体" pitchFamily="2" charset="-122"/>
              </a:rPr>
              <a:t>华南理工大学 软件学院</a:t>
            </a:r>
          </a:p>
        </p:txBody>
      </p:sp>
      <p:sp>
        <p:nvSpPr>
          <p:cNvPr id="1031" name="Slide_Page_Number">
            <a:extLst>
              <a:ext uri="{FF2B5EF4-FFF2-40B4-BE49-F238E27FC236}">
                <a16:creationId xmlns:a16="http://schemas.microsoft.com/office/drawing/2014/main" id="{6061EE6D-FA76-45EB-B26D-12C5A8D2447E}"/>
              </a:ext>
            </a:extLst>
          </p:cNvPr>
          <p:cNvSpPr>
            <a:spLocks noChangeArrowheads="1"/>
          </p:cNvSpPr>
          <p:nvPr/>
        </p:nvSpPr>
        <p:spPr bwMode="auto">
          <a:xfrm>
            <a:off x="457200" y="6654800"/>
            <a:ext cx="965200" cy="182563"/>
          </a:xfrm>
          <a:prstGeom prst="rect">
            <a:avLst/>
          </a:prstGeom>
          <a:noFill/>
          <a:ln>
            <a:noFill/>
          </a:ln>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just" fontAlgn="b">
              <a:defRPr/>
            </a:pPr>
            <a:endParaRPr lang="zh-CN" altLang="en-US" sz="1200">
              <a:latin typeface="Arial" charset="0"/>
              <a:ea typeface="宋体" pitchFamily="2" charset="-122"/>
            </a:endParaRPr>
          </a:p>
        </p:txBody>
      </p:sp>
      <p:pic>
        <p:nvPicPr>
          <p:cNvPr id="4104" name="Picture 12">
            <a:extLst>
              <a:ext uri="{FF2B5EF4-FFF2-40B4-BE49-F238E27FC236}">
                <a16:creationId xmlns:a16="http://schemas.microsoft.com/office/drawing/2014/main" id="{29F422CD-22E0-4502-B2FC-5B264758A305}"/>
              </a:ext>
            </a:extLst>
          </p:cNvPr>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6330950"/>
            <a:ext cx="91440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 bg1="lt1" tx1="dk1" bg2="lt2" tx2="dk2" accent1="accent1" accent2="accent2" accent3="accent3" accent4="accent4" accent5="accent5" accent6="accent6" hlink="hlink" folHlink="folHlink"/>
  <p:sldLayoutIdLst>
    <p:sldLayoutId id="2147484780" r:id="rId1"/>
    <p:sldLayoutId id="2147484765" r:id="rId2"/>
    <p:sldLayoutId id="2147484766" r:id="rId3"/>
    <p:sldLayoutId id="2147484767" r:id="rId4"/>
    <p:sldLayoutId id="2147484768" r:id="rId5"/>
    <p:sldLayoutId id="2147484769" r:id="rId6"/>
    <p:sldLayoutId id="2147484770" r:id="rId7"/>
    <p:sldLayoutId id="2147484771" r:id="rId8"/>
    <p:sldLayoutId id="2147484772" r:id="rId9"/>
    <p:sldLayoutId id="2147484773" r:id="rId10"/>
    <p:sldLayoutId id="2147484774" r:id="rId11"/>
    <p:sldLayoutId id="2147484781" r:id="rId12"/>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5pPr>
      <a:lvl6pPr marL="457200" algn="ctr" rtl="0" eaLnBrk="1" fontAlgn="base" hangingPunct="1">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6pPr>
      <a:lvl7pPr marL="914400" algn="ctr" rtl="0" eaLnBrk="1" fontAlgn="base" hangingPunct="1">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7pPr>
      <a:lvl8pPr marL="1371600" algn="ctr" rtl="0" eaLnBrk="1" fontAlgn="base" hangingPunct="1">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8pPr>
      <a:lvl9pPr marL="1828800" algn="ctr" rtl="0" eaLnBrk="1" fontAlgn="base" hangingPunct="1">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SzPct val="90000"/>
        <a:buFont typeface="Monotype Sorts" pitchFamily="2" charset="2"/>
        <a:buChar char="n"/>
        <a:defRPr kumimoji="1" sz="2800">
          <a:solidFill>
            <a:schemeClr val="tx1"/>
          </a:solidFill>
          <a:latin typeface="+mn-lt"/>
          <a:ea typeface="+mn-ea"/>
          <a:cs typeface="+mn-cs"/>
        </a:defRPr>
      </a:lvl1pPr>
      <a:lvl2pPr marL="742950" indent="-285750" algn="l" rtl="0" eaLnBrk="0" fontAlgn="base" hangingPunct="0">
        <a:spcBef>
          <a:spcPct val="35000"/>
        </a:spcBef>
        <a:spcAft>
          <a:spcPct val="0"/>
        </a:spcAft>
        <a:buClr>
          <a:schemeClr val="hlink"/>
        </a:buClr>
        <a:buSzPct val="80000"/>
        <a:buFont typeface="Monotype Sorts" pitchFamily="2" charset="2"/>
        <a:buChar char="l"/>
        <a:defRPr kumimoji="1" sz="2400">
          <a:solidFill>
            <a:schemeClr val="tx1"/>
          </a:solidFill>
          <a:latin typeface="+mn-lt"/>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sz="2000">
          <a:solidFill>
            <a:schemeClr val="tx1"/>
          </a:solidFill>
          <a:latin typeface="+mn-lt"/>
        </a:defRPr>
      </a:lvl3pPr>
      <a:lvl4pPr marL="1428750" indent="-228600" algn="l" rtl="0" eaLnBrk="0" fontAlgn="base" hangingPunct="0">
        <a:spcBef>
          <a:spcPct val="35000"/>
        </a:spcBef>
        <a:spcAft>
          <a:spcPct val="0"/>
        </a:spcAft>
        <a:buClr>
          <a:schemeClr val="hlink"/>
        </a:buClr>
        <a:buChar char="–"/>
        <a:defRPr kumimoji="1">
          <a:solidFill>
            <a:schemeClr val="tx1"/>
          </a:solidFill>
          <a:latin typeface="+mn-lt"/>
        </a:defRPr>
      </a:lvl4pPr>
      <a:lvl5pPr marL="1771650" indent="-228600" algn="l" rtl="0" eaLnBrk="0" fontAlgn="base" hangingPunct="0">
        <a:spcBef>
          <a:spcPct val="35000"/>
        </a:spcBef>
        <a:spcAft>
          <a:spcPct val="0"/>
        </a:spcAft>
        <a:buClr>
          <a:schemeClr val="tx2"/>
        </a:buClr>
        <a:buSzPct val="75000"/>
        <a:buChar char="»"/>
        <a:defRPr kumimoji="1" sz="1600">
          <a:solidFill>
            <a:schemeClr val="tx1"/>
          </a:solidFill>
          <a:latin typeface="+mn-lt"/>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9.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4.xml"/></Relationships>
</file>

<file path=ppt/slides/_rels/slide10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44.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44.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40.xml"/><Relationship Id="rId5" Type="http://schemas.openxmlformats.org/officeDocument/2006/relationships/image" Target="../media/image16.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40.xml"/><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40.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0.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40.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40.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40.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40.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40.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44.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40.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40.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0.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4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0.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0.xml"/></Relationships>
</file>

<file path=ppt/slides/_rels/slide4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9.xml"/><Relationship Id="rId1" Type="http://schemas.openxmlformats.org/officeDocument/2006/relationships/slideLayout" Target="../slideLayouts/slideLayout4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0.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0.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0.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0.xml"/><Relationship Id="rId4" Type="http://schemas.openxmlformats.org/officeDocument/2006/relationships/image" Target="../media/image3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0.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0.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0.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0.xml"/></Relationships>
</file>

<file path=ppt/slides/_rels/slide5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0.xml"/></Relationships>
</file>

<file path=ppt/slides/_rels/slide5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43.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0.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0.xml"/></Relationships>
</file>

<file path=ppt/slides/_rels/slide61.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40.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0.xml"/></Relationships>
</file>

<file path=ppt/slides/_rels/slide6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0.xml"/></Relationships>
</file>

<file path=ppt/slides/_rels/slide6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0.xml"/></Relationships>
</file>

<file path=ppt/slides/_rels/slide6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6.png"/><Relationship Id="rId1" Type="http://schemas.openxmlformats.org/officeDocument/2006/relationships/slideLayout" Target="../slideLayouts/slideLayout40.xml"/></Relationships>
</file>

<file path=ppt/slides/_rels/slide6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7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0.xml"/></Relationships>
</file>

<file path=ppt/slides/_rels/slide7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0.xml"/><Relationship Id="rId4" Type="http://schemas.openxmlformats.org/officeDocument/2006/relationships/image" Target="../media/image51.png"/></Relationships>
</file>

<file path=ppt/slides/_rels/slide7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0.xml"/><Relationship Id="rId4" Type="http://schemas.openxmlformats.org/officeDocument/2006/relationships/image" Target="../media/image51.png"/></Relationships>
</file>

<file path=ppt/slides/_rels/slide7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1.png"/><Relationship Id="rId1" Type="http://schemas.openxmlformats.org/officeDocument/2006/relationships/slideLayout" Target="../slideLayouts/slideLayout40.xml"/><Relationship Id="rId4" Type="http://schemas.openxmlformats.org/officeDocument/2006/relationships/image" Target="../media/image50.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8.xml"/><Relationship Id="rId1" Type="http://schemas.openxmlformats.org/officeDocument/2006/relationships/slideLayout" Target="../slideLayouts/slideLayout44.xml"/></Relationships>
</file>

<file path=ppt/slides/_rels/slide7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9.xml"/><Relationship Id="rId1" Type="http://schemas.openxmlformats.org/officeDocument/2006/relationships/slideLayout" Target="../slideLayouts/slideLayout40.xml"/></Relationships>
</file>

<file path=ppt/slides/_rels/slide7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0.xml"/><Relationship Id="rId1" Type="http://schemas.openxmlformats.org/officeDocument/2006/relationships/slideLayout" Target="../slideLayouts/slideLayout4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4.xml"/></Relationships>
</file>

<file path=ppt/slides/_rels/slide8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40.xml"/><Relationship Id="rId4" Type="http://schemas.openxmlformats.org/officeDocument/2006/relationships/image" Target="../media/image56.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0.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7.png"/><Relationship Id="rId1" Type="http://schemas.openxmlformats.org/officeDocument/2006/relationships/slideLayout" Target="../slideLayouts/slideLayout40.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0.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4.xml"/><Relationship Id="rId4" Type="http://schemas.openxmlformats.org/officeDocument/2006/relationships/image" Target="../media/image41.png"/></Relationships>
</file>

<file path=ppt/slides/_rels/slide9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4.xml"/><Relationship Id="rId4" Type="http://schemas.openxmlformats.org/officeDocument/2006/relationships/image" Target="../media/image41.png"/></Relationships>
</file>

<file path=ppt/slides/_rels/slide9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a:extLst>
              <a:ext uri="{FF2B5EF4-FFF2-40B4-BE49-F238E27FC236}">
                <a16:creationId xmlns:a16="http://schemas.microsoft.com/office/drawing/2014/main" id="{D17070B4-15EC-41E7-BD1D-9E2CFC92E494}"/>
              </a:ext>
            </a:extLst>
          </p:cNvPr>
          <p:cNvSpPr>
            <a:spLocks noGrp="1" noChangeArrowheads="1"/>
          </p:cNvSpPr>
          <p:nvPr>
            <p:ph type="ctrTitle"/>
          </p:nvPr>
        </p:nvSpPr>
        <p:spPr/>
        <p:txBody>
          <a:bodyPr/>
          <a:lstStyle/>
          <a:p>
            <a:pPr eaLnBrk="1" hangingPunct="1">
              <a:defRPr/>
            </a:pPr>
            <a:r>
              <a:rPr lang="en-US" dirty="0"/>
              <a:t>Chapter 7:  Entity-Relationship Model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a:extLst>
              <a:ext uri="{FF2B5EF4-FFF2-40B4-BE49-F238E27FC236}">
                <a16:creationId xmlns:a16="http://schemas.microsoft.com/office/drawing/2014/main" id="{753E886E-4DD9-47B2-8EDD-0137B1790FE3}"/>
              </a:ext>
            </a:extLst>
          </p:cNvPr>
          <p:cNvSpPr>
            <a:spLocks noGrp="1" noChangeArrowheads="1"/>
          </p:cNvSpPr>
          <p:nvPr>
            <p:ph type="title"/>
          </p:nvPr>
        </p:nvSpPr>
        <p:spPr/>
        <p:txBody>
          <a:bodyPr/>
          <a:lstStyle/>
          <a:p>
            <a:pPr eaLnBrk="1" hangingPunct="1">
              <a:defRPr/>
            </a:pPr>
            <a:r>
              <a:rPr lang="en-US" altLang="zh-CN" dirty="0"/>
              <a:t>Entity Sets </a:t>
            </a:r>
            <a:r>
              <a:rPr lang="en-US" altLang="zh-CN" i="1" dirty="0"/>
              <a:t>instructor</a:t>
            </a:r>
            <a:r>
              <a:rPr lang="en-US" altLang="zh-CN" dirty="0"/>
              <a:t> and </a:t>
            </a:r>
            <a:r>
              <a:rPr lang="en-US" altLang="zh-CN" i="1" dirty="0"/>
              <a:t>student</a:t>
            </a:r>
          </a:p>
        </p:txBody>
      </p:sp>
      <p:sp>
        <p:nvSpPr>
          <p:cNvPr id="29699" name="Text Box 3">
            <a:extLst>
              <a:ext uri="{FF2B5EF4-FFF2-40B4-BE49-F238E27FC236}">
                <a16:creationId xmlns:a16="http://schemas.microsoft.com/office/drawing/2014/main" id="{8BD08AF7-D194-47EB-BB6F-343380758F91}"/>
              </a:ext>
            </a:extLst>
          </p:cNvPr>
          <p:cNvSpPr txBox="1">
            <a:spLocks noChangeArrowheads="1"/>
          </p:cNvSpPr>
          <p:nvPr/>
        </p:nvSpPr>
        <p:spPr bwMode="auto">
          <a:xfrm>
            <a:off x="1192213" y="1751013"/>
            <a:ext cx="7381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37931725" indent="-37474525">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1400">
                <a:latin typeface="Arial" panose="020B0604020202020204" pitchFamily="34" charset="0"/>
                <a:cs typeface="Arial" panose="020B0604020202020204" pitchFamily="34" charset="0"/>
              </a:rPr>
              <a:t>instructor_ID  instructor_name                                    student-ID   student_name</a:t>
            </a:r>
          </a:p>
        </p:txBody>
      </p:sp>
      <p:pic>
        <p:nvPicPr>
          <p:cNvPr id="29700" name="Picture 6">
            <a:extLst>
              <a:ext uri="{FF2B5EF4-FFF2-40B4-BE49-F238E27FC236}">
                <a16:creationId xmlns:a16="http://schemas.microsoft.com/office/drawing/2014/main" id="{68B37628-74A5-4C56-8BBD-670A5B6366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738" y="2111375"/>
            <a:ext cx="6354762"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D54C1269-9D12-4839-B148-48CDE944E1F9}"/>
              </a:ext>
            </a:extLst>
          </p:cNvPr>
          <p:cNvSpPr>
            <a:spLocks noGrp="1" noChangeArrowheads="1"/>
          </p:cNvSpPr>
          <p:nvPr>
            <p:ph type="title"/>
          </p:nvPr>
        </p:nvSpPr>
        <p:spPr>
          <a:xfrm>
            <a:off x="685800" y="212725"/>
            <a:ext cx="7772400" cy="673100"/>
          </a:xfrm>
        </p:spPr>
        <p:txBody>
          <a:bodyPr/>
          <a:lstStyle/>
          <a:p>
            <a:pPr eaLnBrk="1" hangingPunct="1"/>
            <a:r>
              <a:rPr lang="en-US" altLang="zh-CN"/>
              <a:t>E-R</a:t>
            </a:r>
            <a:r>
              <a:rPr lang="zh-CN" altLang="en-US"/>
              <a:t>模型向关系模式的转换</a:t>
            </a:r>
          </a:p>
        </p:txBody>
      </p:sp>
      <p:sp>
        <p:nvSpPr>
          <p:cNvPr id="169987" name="Rectangle 3">
            <a:extLst>
              <a:ext uri="{FF2B5EF4-FFF2-40B4-BE49-F238E27FC236}">
                <a16:creationId xmlns:a16="http://schemas.microsoft.com/office/drawing/2014/main" id="{D6BB0CE6-9775-4B84-AC4E-3F26BFAAD409}"/>
              </a:ext>
            </a:extLst>
          </p:cNvPr>
          <p:cNvSpPr>
            <a:spLocks noGrp="1" noChangeArrowheads="1"/>
          </p:cNvSpPr>
          <p:nvPr>
            <p:ph type="body" idx="1"/>
          </p:nvPr>
        </p:nvSpPr>
        <p:spPr>
          <a:xfrm>
            <a:off x="228600" y="1219200"/>
            <a:ext cx="8610600" cy="1371600"/>
          </a:xfrm>
        </p:spPr>
        <p:txBody>
          <a:bodyPr/>
          <a:lstStyle/>
          <a:p>
            <a:pPr eaLnBrk="1" hangingPunct="1">
              <a:lnSpc>
                <a:spcPct val="90000"/>
              </a:lnSpc>
            </a:pPr>
            <a:r>
              <a:rPr lang="zh-CN" altLang="en-US">
                <a:solidFill>
                  <a:schemeClr val="hlink"/>
                </a:solidFill>
                <a:sym typeface="Symbol" panose="05050102010706020507" pitchFamily="18" charset="2"/>
              </a:rPr>
              <a:t>聚集</a:t>
            </a:r>
            <a:r>
              <a:rPr lang="zh-CN" altLang="en-US">
                <a:sym typeface="Symbol" panose="05050102010706020507" pitchFamily="18" charset="2"/>
              </a:rPr>
              <a:t>：</a:t>
            </a:r>
            <a:r>
              <a:rPr lang="zh-CN" altLang="en-US" sz="2800"/>
              <a:t>实体集</a:t>
            </a:r>
            <a:r>
              <a:rPr lang="en-US" altLang="zh-CN" sz="2800"/>
              <a:t>A</a:t>
            </a:r>
            <a:r>
              <a:rPr lang="zh-CN" altLang="en-US" sz="2800"/>
              <a:t>与</a:t>
            </a:r>
            <a:r>
              <a:rPr lang="en-US" altLang="zh-CN" sz="2800"/>
              <a:t>B</a:t>
            </a:r>
            <a:r>
              <a:rPr lang="zh-CN" altLang="en-US" sz="2800"/>
              <a:t>以及它们的联系</a:t>
            </a:r>
            <a:r>
              <a:rPr lang="en-US" altLang="zh-CN" sz="2800"/>
              <a:t>R</a:t>
            </a:r>
            <a:r>
              <a:rPr lang="zh-CN" altLang="en-US" sz="2800"/>
              <a:t>被看成实体集</a:t>
            </a:r>
            <a:r>
              <a:rPr lang="en-US" altLang="zh-CN" sz="2800"/>
              <a:t>C，C</a:t>
            </a:r>
            <a:r>
              <a:rPr lang="zh-CN" altLang="en-US" sz="2800"/>
              <a:t>与另一实体集</a:t>
            </a:r>
            <a:r>
              <a:rPr lang="en-US" altLang="zh-CN" sz="2800"/>
              <a:t>D</a:t>
            </a:r>
            <a:r>
              <a:rPr lang="zh-CN" altLang="en-US" sz="2800"/>
              <a:t>构成联系</a:t>
            </a:r>
            <a:r>
              <a:rPr lang="en-US" altLang="zh-CN" sz="2800"/>
              <a:t>S，</a:t>
            </a:r>
            <a:r>
              <a:rPr lang="zh-CN" altLang="en-US" sz="2800"/>
              <a:t>则</a:t>
            </a:r>
            <a:r>
              <a:rPr lang="en-US" altLang="zh-CN" sz="2800"/>
              <a:t>S</a:t>
            </a:r>
            <a:r>
              <a:rPr lang="zh-CN" altLang="en-US" sz="2800">
                <a:sym typeface="Symbol" panose="05050102010706020507" pitchFamily="18" charset="2"/>
              </a:rPr>
              <a:t>所对应的关系的码由</a:t>
            </a:r>
            <a:r>
              <a:rPr lang="en-US" altLang="zh-CN" sz="2800">
                <a:sym typeface="Symbol" panose="05050102010706020507" pitchFamily="18" charset="2"/>
              </a:rPr>
              <a:t>R</a:t>
            </a:r>
            <a:r>
              <a:rPr lang="zh-CN" altLang="en-US" sz="2800">
                <a:sym typeface="Symbol" panose="05050102010706020507" pitchFamily="18" charset="2"/>
              </a:rPr>
              <a:t>和</a:t>
            </a:r>
            <a:r>
              <a:rPr lang="en-US" altLang="zh-CN" sz="2800">
                <a:sym typeface="Symbol" panose="05050102010706020507" pitchFamily="18" charset="2"/>
              </a:rPr>
              <a:t>D</a:t>
            </a:r>
            <a:r>
              <a:rPr lang="zh-CN" altLang="en-US" sz="2800">
                <a:sym typeface="Symbol" panose="05050102010706020507" pitchFamily="18" charset="2"/>
              </a:rPr>
              <a:t>的码构成</a:t>
            </a:r>
            <a:endParaRPr lang="zh-CN" altLang="en-US">
              <a:sym typeface="Symbol" panose="05050102010706020507" pitchFamily="18" charset="2"/>
            </a:endParaRPr>
          </a:p>
        </p:txBody>
      </p:sp>
      <p:sp>
        <p:nvSpPr>
          <p:cNvPr id="169988" name="Line 7">
            <a:extLst>
              <a:ext uri="{FF2B5EF4-FFF2-40B4-BE49-F238E27FC236}">
                <a16:creationId xmlns:a16="http://schemas.microsoft.com/office/drawing/2014/main" id="{49C4D1BC-B72E-4EA2-BDD8-14CE9531D828}"/>
              </a:ext>
            </a:extLst>
          </p:cNvPr>
          <p:cNvSpPr>
            <a:spLocks noChangeShapeType="1"/>
          </p:cNvSpPr>
          <p:nvPr/>
        </p:nvSpPr>
        <p:spPr bwMode="auto">
          <a:xfrm>
            <a:off x="3270250" y="3751263"/>
            <a:ext cx="7223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9989" name="Line 8">
            <a:extLst>
              <a:ext uri="{FF2B5EF4-FFF2-40B4-BE49-F238E27FC236}">
                <a16:creationId xmlns:a16="http://schemas.microsoft.com/office/drawing/2014/main" id="{ABB6A8A6-B97D-44E6-9FE9-65E63B3B116A}"/>
              </a:ext>
            </a:extLst>
          </p:cNvPr>
          <p:cNvSpPr>
            <a:spLocks noChangeShapeType="1"/>
          </p:cNvSpPr>
          <p:nvPr/>
        </p:nvSpPr>
        <p:spPr bwMode="auto">
          <a:xfrm flipV="1">
            <a:off x="4875213" y="3708400"/>
            <a:ext cx="617537" cy="11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9990" name="AutoShape 9">
            <a:extLst>
              <a:ext uri="{FF2B5EF4-FFF2-40B4-BE49-F238E27FC236}">
                <a16:creationId xmlns:a16="http://schemas.microsoft.com/office/drawing/2014/main" id="{FE10C149-1184-4875-A54A-F34916972E3B}"/>
              </a:ext>
            </a:extLst>
          </p:cNvPr>
          <p:cNvSpPr>
            <a:spLocks noChangeArrowheads="1"/>
          </p:cNvSpPr>
          <p:nvPr/>
        </p:nvSpPr>
        <p:spPr bwMode="auto">
          <a:xfrm>
            <a:off x="3956050" y="3313113"/>
            <a:ext cx="914400" cy="838200"/>
          </a:xfrm>
          <a:prstGeom prst="diamond">
            <a:avLst/>
          </a:prstGeom>
          <a:solidFill>
            <a:srgbClr val="99CCFF">
              <a:alpha val="67058"/>
            </a:srgbClr>
          </a:solidFill>
          <a:ln w="12700">
            <a:solidFill>
              <a:schemeClr val="tx1"/>
            </a:solidFill>
            <a:miter lim="800000"/>
            <a:headEnd/>
            <a:tailEnd/>
          </a:ln>
        </p:spPr>
        <p:txBody>
          <a:bodyPr wrap="none" anchor="ct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Clr>
                <a:srgbClr val="FF9933"/>
              </a:buClr>
              <a:buFont typeface="Wingdings" panose="05000000000000000000" pitchFamily="2" charset="2"/>
              <a:buNone/>
            </a:pPr>
            <a:r>
              <a:rPr kumimoji="1" lang="zh-CN" altLang="en-US" sz="2000" b="1">
                <a:solidFill>
                  <a:srgbClr val="000000"/>
                </a:solidFill>
                <a:latin typeface="宋体" panose="02010600030101010101" pitchFamily="2" charset="-122"/>
              </a:rPr>
              <a:t>参加</a:t>
            </a:r>
          </a:p>
        </p:txBody>
      </p:sp>
      <p:sp>
        <p:nvSpPr>
          <p:cNvPr id="169991" name="Line 21">
            <a:extLst>
              <a:ext uri="{FF2B5EF4-FFF2-40B4-BE49-F238E27FC236}">
                <a16:creationId xmlns:a16="http://schemas.microsoft.com/office/drawing/2014/main" id="{D735B863-268D-438C-A73F-891CFD46491D}"/>
              </a:ext>
            </a:extLst>
          </p:cNvPr>
          <p:cNvSpPr>
            <a:spLocks noChangeShapeType="1"/>
          </p:cNvSpPr>
          <p:nvPr/>
        </p:nvSpPr>
        <p:spPr bwMode="auto">
          <a:xfrm>
            <a:off x="4408488" y="2997200"/>
            <a:ext cx="4762" cy="315913"/>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9992" name="AutoShape 22">
            <a:extLst>
              <a:ext uri="{FF2B5EF4-FFF2-40B4-BE49-F238E27FC236}">
                <a16:creationId xmlns:a16="http://schemas.microsoft.com/office/drawing/2014/main" id="{E9070FF5-F192-4671-96C7-3CF4F27B2EB0}"/>
              </a:ext>
            </a:extLst>
          </p:cNvPr>
          <p:cNvSpPr>
            <a:spLocks noChangeArrowheads="1"/>
          </p:cNvSpPr>
          <p:nvPr/>
        </p:nvSpPr>
        <p:spPr bwMode="auto">
          <a:xfrm>
            <a:off x="3951288" y="4721225"/>
            <a:ext cx="914400" cy="838200"/>
          </a:xfrm>
          <a:prstGeom prst="diamond">
            <a:avLst/>
          </a:prstGeom>
          <a:solidFill>
            <a:srgbClr val="99CCFF">
              <a:alpha val="67058"/>
            </a:srgbClr>
          </a:solidFill>
          <a:ln w="12700">
            <a:solidFill>
              <a:schemeClr val="tx1"/>
            </a:solidFill>
            <a:miter lim="800000"/>
            <a:headEnd/>
            <a:tailEnd/>
          </a:ln>
        </p:spPr>
        <p:txBody>
          <a:bodyPr wrap="none" anchor="ct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Clr>
                <a:srgbClr val="FF9933"/>
              </a:buClr>
              <a:buFont typeface="Wingdings" panose="05000000000000000000" pitchFamily="2" charset="2"/>
              <a:buNone/>
            </a:pPr>
            <a:r>
              <a:rPr kumimoji="1" lang="zh-CN" altLang="en-US" sz="2000" b="1">
                <a:solidFill>
                  <a:srgbClr val="000000"/>
                </a:solidFill>
                <a:latin typeface="宋体" panose="02010600030101010101" pitchFamily="2" charset="-122"/>
              </a:rPr>
              <a:t>使用</a:t>
            </a:r>
          </a:p>
        </p:txBody>
      </p:sp>
      <p:sp>
        <p:nvSpPr>
          <p:cNvPr id="169993" name="Line 26">
            <a:extLst>
              <a:ext uri="{FF2B5EF4-FFF2-40B4-BE49-F238E27FC236}">
                <a16:creationId xmlns:a16="http://schemas.microsoft.com/office/drawing/2014/main" id="{C4C2B8B4-BA0A-40DA-8435-8919DE2728C9}"/>
              </a:ext>
            </a:extLst>
          </p:cNvPr>
          <p:cNvSpPr>
            <a:spLocks noChangeShapeType="1"/>
          </p:cNvSpPr>
          <p:nvPr/>
        </p:nvSpPr>
        <p:spPr bwMode="auto">
          <a:xfrm>
            <a:off x="4408488" y="5559425"/>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9994" name="Rectangle 27">
            <a:extLst>
              <a:ext uri="{FF2B5EF4-FFF2-40B4-BE49-F238E27FC236}">
                <a16:creationId xmlns:a16="http://schemas.microsoft.com/office/drawing/2014/main" id="{B41C7328-538E-4E85-BBF2-82059AFAF3F1}"/>
              </a:ext>
            </a:extLst>
          </p:cNvPr>
          <p:cNvSpPr>
            <a:spLocks noChangeArrowheads="1"/>
          </p:cNvSpPr>
          <p:nvPr/>
        </p:nvSpPr>
        <p:spPr bwMode="auto">
          <a:xfrm>
            <a:off x="1863725" y="2600325"/>
            <a:ext cx="5251450" cy="171926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endParaRPr lang="zh-CN" altLang="en-US" sz="1600">
              <a:solidFill>
                <a:srgbClr val="000000"/>
              </a:solidFill>
              <a:latin typeface="Helvetica" panose="020B0604020202020204" pitchFamily="34" charset="0"/>
            </a:endParaRPr>
          </a:p>
        </p:txBody>
      </p:sp>
      <p:sp>
        <p:nvSpPr>
          <p:cNvPr id="169995" name="Line 28">
            <a:extLst>
              <a:ext uri="{FF2B5EF4-FFF2-40B4-BE49-F238E27FC236}">
                <a16:creationId xmlns:a16="http://schemas.microsoft.com/office/drawing/2014/main" id="{5ED17342-9422-42F9-9D26-CE7FD4E0C7E7}"/>
              </a:ext>
            </a:extLst>
          </p:cNvPr>
          <p:cNvSpPr>
            <a:spLocks noChangeShapeType="1"/>
          </p:cNvSpPr>
          <p:nvPr/>
        </p:nvSpPr>
        <p:spPr bwMode="auto">
          <a:xfrm>
            <a:off x="4408488" y="4319588"/>
            <a:ext cx="0" cy="4016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9996" name="矩形 32">
            <a:extLst>
              <a:ext uri="{FF2B5EF4-FFF2-40B4-BE49-F238E27FC236}">
                <a16:creationId xmlns:a16="http://schemas.microsoft.com/office/drawing/2014/main" id="{CBE31657-5ACF-4A1C-9E89-D3F72032F58D}"/>
              </a:ext>
            </a:extLst>
          </p:cNvPr>
          <p:cNvSpPr>
            <a:spLocks noChangeArrowheads="1"/>
          </p:cNvSpPr>
          <p:nvPr/>
        </p:nvSpPr>
        <p:spPr bwMode="auto">
          <a:xfrm>
            <a:off x="3992563" y="2624138"/>
            <a:ext cx="828675" cy="363537"/>
          </a:xfrm>
          <a:prstGeom prst="rect">
            <a:avLst/>
          </a:prstGeom>
          <a:solidFill>
            <a:schemeClr val="bg1"/>
          </a:solidFill>
          <a:ln w="9525" algn="ctr">
            <a:solidFill>
              <a:schemeClr val="tx1"/>
            </a:solidFill>
            <a:round/>
            <a:headEnd/>
            <a:tailEnd/>
          </a:ln>
        </p:spPr>
        <p:txBody>
          <a:bodyPr wrap="none"/>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1">
                <a:solidFill>
                  <a:schemeClr val="tx1"/>
                </a:solidFill>
                <a:latin typeface="宋体" panose="02010600030101010101" pitchFamily="2" charset="-122"/>
              </a:rPr>
              <a:t>工时</a:t>
            </a:r>
            <a:endParaRPr lang="zh-CN" altLang="en-US" sz="2000">
              <a:solidFill>
                <a:schemeClr val="tx1"/>
              </a:solidFill>
              <a:latin typeface="宋体" panose="02010600030101010101" pitchFamily="2" charset="-122"/>
            </a:endParaRPr>
          </a:p>
        </p:txBody>
      </p:sp>
      <p:pic>
        <p:nvPicPr>
          <p:cNvPr id="169997" name="图片 33">
            <a:extLst>
              <a:ext uri="{FF2B5EF4-FFF2-40B4-BE49-F238E27FC236}">
                <a16:creationId xmlns:a16="http://schemas.microsoft.com/office/drawing/2014/main" id="{4BA9FF28-73B5-498D-B2DF-E716DE3D61E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94138" y="5778500"/>
            <a:ext cx="95567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9998" name="图片 34">
            <a:extLst>
              <a:ext uri="{FF2B5EF4-FFF2-40B4-BE49-F238E27FC236}">
                <a16:creationId xmlns:a16="http://schemas.microsoft.com/office/drawing/2014/main" id="{91E7DEB3-C465-4217-9C6B-D4E9BA3C5DB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00288" y="3055938"/>
            <a:ext cx="104140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9999" name="图片 35">
            <a:extLst>
              <a:ext uri="{FF2B5EF4-FFF2-40B4-BE49-F238E27FC236}">
                <a16:creationId xmlns:a16="http://schemas.microsoft.com/office/drawing/2014/main" id="{1DA6425A-2612-438A-9273-C5C6397565C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92750" y="3041650"/>
            <a:ext cx="950913"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页脚占位符 4">
            <a:extLst>
              <a:ext uri="{FF2B5EF4-FFF2-40B4-BE49-F238E27FC236}">
                <a16:creationId xmlns:a16="http://schemas.microsoft.com/office/drawing/2014/main" id="{793978BA-F3EF-48A8-9400-CBE7E4D8987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fld id="{5F1C4866-C831-4EEB-99D9-0191BFD443A7}" type="slidenum">
              <a:rPr lang="zh-CN" altLang="en-US" sz="1400" smtClean="0">
                <a:solidFill>
                  <a:srgbClr val="000000"/>
                </a:solidFill>
              </a:rPr>
              <a:pPr algn="ctr">
                <a:spcBef>
                  <a:spcPct val="0"/>
                </a:spcBef>
                <a:buClrTx/>
                <a:buSzTx/>
                <a:buFontTx/>
                <a:buNone/>
              </a:pPr>
              <a:t>101</a:t>
            </a:fld>
            <a:endParaRPr lang="en-US" altLang="zh-CN" sz="1400">
              <a:solidFill>
                <a:srgbClr val="000000"/>
              </a:solidFill>
            </a:endParaRPr>
          </a:p>
        </p:txBody>
      </p:sp>
      <p:sp>
        <p:nvSpPr>
          <p:cNvPr id="171011" name="Rectangle 2">
            <a:extLst>
              <a:ext uri="{FF2B5EF4-FFF2-40B4-BE49-F238E27FC236}">
                <a16:creationId xmlns:a16="http://schemas.microsoft.com/office/drawing/2014/main" id="{467CA6C5-1994-4652-8686-60CC436C9926}"/>
              </a:ext>
            </a:extLst>
          </p:cNvPr>
          <p:cNvSpPr>
            <a:spLocks noGrp="1" noChangeArrowheads="1"/>
          </p:cNvSpPr>
          <p:nvPr>
            <p:ph type="title"/>
          </p:nvPr>
        </p:nvSpPr>
        <p:spPr/>
        <p:txBody>
          <a:bodyPr/>
          <a:lstStyle/>
          <a:p>
            <a:pPr eaLnBrk="1" hangingPunct="1"/>
            <a:r>
              <a:rPr lang="en-US" altLang="zh-CN"/>
              <a:t>E-R</a:t>
            </a:r>
            <a:r>
              <a:rPr lang="zh-CN" altLang="en-US"/>
              <a:t>模型向关系模式的转换</a:t>
            </a:r>
          </a:p>
        </p:txBody>
      </p:sp>
      <p:cxnSp>
        <p:nvCxnSpPr>
          <p:cNvPr id="266297" name="AutoShape 57">
            <a:extLst>
              <a:ext uri="{FF2B5EF4-FFF2-40B4-BE49-F238E27FC236}">
                <a16:creationId xmlns:a16="http://schemas.microsoft.com/office/drawing/2014/main" id="{F9C6FC88-6734-4C14-A946-A4E27309931A}"/>
              </a:ext>
            </a:extLst>
          </p:cNvPr>
          <p:cNvCxnSpPr>
            <a:cxnSpLocks noChangeShapeType="1"/>
          </p:cNvCxnSpPr>
          <p:nvPr/>
        </p:nvCxnSpPr>
        <p:spPr bwMode="auto">
          <a:xfrm rot="5400000" flipH="1" flipV="1">
            <a:off x="1420018" y="2907507"/>
            <a:ext cx="1236663" cy="0"/>
          </a:xfrm>
          <a:prstGeom prst="curvedConnector3">
            <a:avLst>
              <a:gd name="adj1" fmla="val 50000"/>
            </a:avLst>
          </a:prstGeom>
          <a:noFill/>
          <a:ln w="31750">
            <a:solidFill>
              <a:schemeClr val="tx1"/>
            </a:solidFill>
            <a:prstDash val="dash"/>
            <a:round/>
            <a:headEnd type="oval" w="med" len="med"/>
            <a:tailEnd type="triangle" w="med" len="med"/>
          </a:ln>
          <a:extLst>
            <a:ext uri="{909E8E84-426E-40DD-AFC4-6F175D3DCCD1}">
              <a14:hiddenFill xmlns:a14="http://schemas.microsoft.com/office/drawing/2010/main">
                <a:noFill/>
              </a14:hiddenFill>
            </a:ext>
          </a:extLst>
        </p:spPr>
      </p:cxnSp>
      <p:cxnSp>
        <p:nvCxnSpPr>
          <p:cNvPr id="266298" name="AutoShape 58">
            <a:extLst>
              <a:ext uri="{FF2B5EF4-FFF2-40B4-BE49-F238E27FC236}">
                <a16:creationId xmlns:a16="http://schemas.microsoft.com/office/drawing/2014/main" id="{8603E06F-8BE4-4F73-BB7E-FAE8E742C09E}"/>
              </a:ext>
            </a:extLst>
          </p:cNvPr>
          <p:cNvCxnSpPr>
            <a:cxnSpLocks noChangeShapeType="1"/>
          </p:cNvCxnSpPr>
          <p:nvPr/>
        </p:nvCxnSpPr>
        <p:spPr bwMode="auto">
          <a:xfrm flipV="1">
            <a:off x="3057525" y="2333625"/>
            <a:ext cx="3395663" cy="1254125"/>
          </a:xfrm>
          <a:prstGeom prst="curvedConnector3">
            <a:avLst>
              <a:gd name="adj1" fmla="val 50000"/>
            </a:avLst>
          </a:prstGeom>
          <a:noFill/>
          <a:ln w="31750">
            <a:solidFill>
              <a:schemeClr val="tx1"/>
            </a:solidFill>
            <a:prstDash val="dash"/>
            <a:round/>
            <a:headEnd type="oval" w="med" len="med"/>
            <a:tailEnd type="triangle" w="med" len="med"/>
          </a:ln>
          <a:extLst>
            <a:ext uri="{909E8E84-426E-40DD-AFC4-6F175D3DCCD1}">
              <a14:hiddenFill xmlns:a14="http://schemas.microsoft.com/office/drawing/2010/main">
                <a:noFill/>
              </a14:hiddenFill>
            </a:ext>
          </a:extLst>
        </p:spPr>
      </p:cxnSp>
      <p:cxnSp>
        <p:nvCxnSpPr>
          <p:cNvPr id="266299" name="AutoShape 59">
            <a:extLst>
              <a:ext uri="{FF2B5EF4-FFF2-40B4-BE49-F238E27FC236}">
                <a16:creationId xmlns:a16="http://schemas.microsoft.com/office/drawing/2014/main" id="{D5E2F8E2-0F78-45AA-8A51-BC94DDAC93E2}"/>
              </a:ext>
            </a:extLst>
          </p:cNvPr>
          <p:cNvCxnSpPr>
            <a:cxnSpLocks noChangeShapeType="1"/>
          </p:cNvCxnSpPr>
          <p:nvPr/>
        </p:nvCxnSpPr>
        <p:spPr bwMode="auto">
          <a:xfrm rot="5400000" flipH="1">
            <a:off x="1711325" y="2909888"/>
            <a:ext cx="2720975" cy="1606550"/>
          </a:xfrm>
          <a:prstGeom prst="curvedConnector3">
            <a:avLst>
              <a:gd name="adj1" fmla="val 50000"/>
            </a:avLst>
          </a:prstGeom>
          <a:noFill/>
          <a:ln w="31750">
            <a:solidFill>
              <a:schemeClr val="tx1"/>
            </a:solidFill>
            <a:prstDash val="dash"/>
            <a:round/>
            <a:headEnd type="oval" w="med" len="med"/>
            <a:tailEnd type="triangle" w="med" len="med"/>
          </a:ln>
          <a:extLst>
            <a:ext uri="{909E8E84-426E-40DD-AFC4-6F175D3DCCD1}">
              <a14:hiddenFill xmlns:a14="http://schemas.microsoft.com/office/drawing/2010/main">
                <a:noFill/>
              </a14:hiddenFill>
            </a:ext>
          </a:extLst>
        </p:spPr>
      </p:cxnSp>
      <p:cxnSp>
        <p:nvCxnSpPr>
          <p:cNvPr id="266300" name="AutoShape 60">
            <a:extLst>
              <a:ext uri="{FF2B5EF4-FFF2-40B4-BE49-F238E27FC236}">
                <a16:creationId xmlns:a16="http://schemas.microsoft.com/office/drawing/2014/main" id="{A904DBDE-CEDD-49B4-9320-AAD261419D46}"/>
              </a:ext>
            </a:extLst>
          </p:cNvPr>
          <p:cNvCxnSpPr>
            <a:cxnSpLocks noChangeShapeType="1"/>
          </p:cNvCxnSpPr>
          <p:nvPr/>
        </p:nvCxnSpPr>
        <p:spPr bwMode="auto">
          <a:xfrm rot="5400000" flipH="1" flipV="1">
            <a:off x="4381501" y="3087687"/>
            <a:ext cx="2711450" cy="1260475"/>
          </a:xfrm>
          <a:prstGeom prst="curvedConnector3">
            <a:avLst>
              <a:gd name="adj1" fmla="val 50000"/>
            </a:avLst>
          </a:prstGeom>
          <a:noFill/>
          <a:ln w="31750">
            <a:solidFill>
              <a:schemeClr val="tx1"/>
            </a:solidFill>
            <a:prstDash val="dash"/>
            <a:round/>
            <a:headEnd type="oval" w="med" len="med"/>
            <a:tailEnd type="triangle" w="med" len="med"/>
          </a:ln>
          <a:extLst>
            <a:ext uri="{909E8E84-426E-40DD-AFC4-6F175D3DCCD1}">
              <a14:hiddenFill xmlns:a14="http://schemas.microsoft.com/office/drawing/2010/main">
                <a:noFill/>
              </a14:hiddenFill>
            </a:ext>
          </a:extLst>
        </p:spPr>
      </p:cxnSp>
      <p:cxnSp>
        <p:nvCxnSpPr>
          <p:cNvPr id="266301" name="AutoShape 61">
            <a:extLst>
              <a:ext uri="{FF2B5EF4-FFF2-40B4-BE49-F238E27FC236}">
                <a16:creationId xmlns:a16="http://schemas.microsoft.com/office/drawing/2014/main" id="{E2723660-16A5-40A3-A680-67B79AA21B9B}"/>
              </a:ext>
            </a:extLst>
          </p:cNvPr>
          <p:cNvCxnSpPr>
            <a:cxnSpLocks noChangeShapeType="1"/>
          </p:cNvCxnSpPr>
          <p:nvPr/>
        </p:nvCxnSpPr>
        <p:spPr bwMode="auto">
          <a:xfrm rot="5400000" flipH="1" flipV="1">
            <a:off x="5884069" y="4548982"/>
            <a:ext cx="1138237" cy="6350"/>
          </a:xfrm>
          <a:prstGeom prst="curvedConnector3">
            <a:avLst>
              <a:gd name="adj1" fmla="val 50000"/>
            </a:avLst>
          </a:prstGeom>
          <a:noFill/>
          <a:ln w="31750">
            <a:solidFill>
              <a:schemeClr val="tx1"/>
            </a:solidFill>
            <a:prstDash val="dash"/>
            <a:round/>
            <a:headEnd type="oval" w="med" len="med"/>
            <a:tailEnd type="triangle" w="med" len="med"/>
          </a:ln>
          <a:extLst>
            <a:ext uri="{909E8E84-426E-40DD-AFC4-6F175D3DCCD1}">
              <a14:hiddenFill xmlns:a14="http://schemas.microsoft.com/office/drawing/2010/main">
                <a:noFill/>
              </a14:hiddenFill>
            </a:ext>
          </a:extLst>
        </p:spPr>
      </p:cxnSp>
      <p:sp>
        <p:nvSpPr>
          <p:cNvPr id="14" name="文本框 13">
            <a:extLst>
              <a:ext uri="{FF2B5EF4-FFF2-40B4-BE49-F238E27FC236}">
                <a16:creationId xmlns:a16="http://schemas.microsoft.com/office/drawing/2014/main" id="{2B044473-5717-437E-915D-6C10291EFFBE}"/>
              </a:ext>
            </a:extLst>
          </p:cNvPr>
          <p:cNvSpPr txBox="1">
            <a:spLocks noChangeArrowheads="1"/>
          </p:cNvSpPr>
          <p:nvPr/>
        </p:nvSpPr>
        <p:spPr bwMode="auto">
          <a:xfrm>
            <a:off x="839788" y="1828800"/>
            <a:ext cx="2936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zh-CN" altLang="en-US" sz="2800">
                <a:solidFill>
                  <a:schemeClr val="tx1"/>
                </a:solidFill>
                <a:latin typeface="Helvetica" panose="020B0604020202020204" pitchFamily="34" charset="0"/>
                <a:ea typeface="ＭＳ Ｐゴシック" panose="020B0600070205080204" pitchFamily="34" charset="-128"/>
              </a:rPr>
              <a:t>职工（</a:t>
            </a:r>
            <a:r>
              <a:rPr lang="zh-CN" altLang="en-US" sz="2800" u="sng">
                <a:solidFill>
                  <a:schemeClr val="tx1"/>
                </a:solidFill>
                <a:latin typeface="Helvetica" panose="020B0604020202020204" pitchFamily="34" charset="0"/>
                <a:ea typeface="ＭＳ Ｐゴシック" panose="020B0600070205080204" pitchFamily="34" charset="-128"/>
              </a:rPr>
              <a:t>姓名</a:t>
            </a:r>
            <a:r>
              <a:rPr lang="zh-CN" altLang="en-US" sz="2800">
                <a:solidFill>
                  <a:schemeClr val="tx1"/>
                </a:solidFill>
                <a:latin typeface="Helvetica" panose="020B0604020202020204" pitchFamily="34" charset="0"/>
                <a:ea typeface="ＭＳ Ｐゴシック" panose="020B0600070205080204" pitchFamily="34" charset="-128"/>
              </a:rPr>
              <a:t>，工种）</a:t>
            </a:r>
          </a:p>
        </p:txBody>
      </p:sp>
      <p:sp>
        <p:nvSpPr>
          <p:cNvPr id="15" name="文本框 14">
            <a:extLst>
              <a:ext uri="{FF2B5EF4-FFF2-40B4-BE49-F238E27FC236}">
                <a16:creationId xmlns:a16="http://schemas.microsoft.com/office/drawing/2014/main" id="{407EB7CD-13F9-4452-A74B-C73B0C588B44}"/>
              </a:ext>
            </a:extLst>
          </p:cNvPr>
          <p:cNvSpPr txBox="1">
            <a:spLocks noChangeArrowheads="1"/>
          </p:cNvSpPr>
          <p:nvPr/>
        </p:nvSpPr>
        <p:spPr bwMode="auto">
          <a:xfrm>
            <a:off x="5106988" y="1828800"/>
            <a:ext cx="2936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zh-CN" altLang="en-US" sz="2800">
                <a:solidFill>
                  <a:schemeClr val="tx1"/>
                </a:solidFill>
                <a:latin typeface="Helvetica" panose="020B0604020202020204" pitchFamily="34" charset="0"/>
                <a:ea typeface="ＭＳ Ｐゴシック" panose="020B0600070205080204" pitchFamily="34" charset="-128"/>
              </a:rPr>
              <a:t>项目（</a:t>
            </a:r>
            <a:r>
              <a:rPr lang="zh-CN" altLang="en-US" sz="2800" u="sng">
                <a:solidFill>
                  <a:schemeClr val="tx1"/>
                </a:solidFill>
                <a:latin typeface="Helvetica" panose="020B0604020202020204" pitchFamily="34" charset="0"/>
                <a:ea typeface="ＭＳ Ｐゴシック" panose="020B0600070205080204" pitchFamily="34" charset="-128"/>
              </a:rPr>
              <a:t>名称</a:t>
            </a:r>
            <a:r>
              <a:rPr lang="zh-CN" altLang="en-US" sz="2800">
                <a:solidFill>
                  <a:schemeClr val="tx1"/>
                </a:solidFill>
                <a:latin typeface="Helvetica" panose="020B0604020202020204" pitchFamily="34" charset="0"/>
                <a:ea typeface="ＭＳ Ｐゴシック" panose="020B0600070205080204" pitchFamily="34" charset="-128"/>
              </a:rPr>
              <a:t>，类型）</a:t>
            </a:r>
          </a:p>
        </p:txBody>
      </p:sp>
      <p:sp>
        <p:nvSpPr>
          <p:cNvPr id="17" name="文本框 16">
            <a:extLst>
              <a:ext uri="{FF2B5EF4-FFF2-40B4-BE49-F238E27FC236}">
                <a16:creationId xmlns:a16="http://schemas.microsoft.com/office/drawing/2014/main" id="{2C7144F0-CE0F-4B1F-A1CD-399BFC2DC040}"/>
              </a:ext>
            </a:extLst>
          </p:cNvPr>
          <p:cNvSpPr txBox="1">
            <a:spLocks noChangeArrowheads="1"/>
          </p:cNvSpPr>
          <p:nvPr/>
        </p:nvSpPr>
        <p:spPr bwMode="auto">
          <a:xfrm>
            <a:off x="685800" y="3525838"/>
            <a:ext cx="38941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zh-CN" altLang="en-US" sz="2800">
                <a:solidFill>
                  <a:schemeClr val="tx1"/>
                </a:solidFill>
                <a:latin typeface="Helvetica" panose="020B0604020202020204" pitchFamily="34" charset="0"/>
                <a:ea typeface="ＭＳ Ｐゴシック" panose="020B0600070205080204" pitchFamily="34" charset="-128"/>
              </a:rPr>
              <a:t>参加（</a:t>
            </a:r>
            <a:r>
              <a:rPr lang="zh-CN" altLang="en-US" sz="2800" u="sng">
                <a:solidFill>
                  <a:schemeClr val="tx1"/>
                </a:solidFill>
                <a:latin typeface="Helvetica" panose="020B0604020202020204" pitchFamily="34" charset="0"/>
                <a:ea typeface="ＭＳ Ｐゴシック" panose="020B0600070205080204" pitchFamily="34" charset="-128"/>
              </a:rPr>
              <a:t>姓名</a:t>
            </a:r>
            <a:r>
              <a:rPr lang="zh-CN" altLang="en-US" sz="2800">
                <a:solidFill>
                  <a:schemeClr val="tx1"/>
                </a:solidFill>
                <a:latin typeface="Helvetica" panose="020B0604020202020204" pitchFamily="34" charset="0"/>
                <a:ea typeface="ＭＳ Ｐゴシック" panose="020B0600070205080204" pitchFamily="34" charset="-128"/>
              </a:rPr>
              <a:t>，</a:t>
            </a:r>
            <a:r>
              <a:rPr lang="zh-CN" altLang="en-US" sz="2800" u="sng">
                <a:solidFill>
                  <a:schemeClr val="tx1"/>
                </a:solidFill>
                <a:latin typeface="Helvetica" panose="020B0604020202020204" pitchFamily="34" charset="0"/>
                <a:ea typeface="ＭＳ Ｐゴシック" panose="020B0600070205080204" pitchFamily="34" charset="-128"/>
              </a:rPr>
              <a:t>名称</a:t>
            </a:r>
            <a:r>
              <a:rPr lang="zh-CN" altLang="en-US" sz="2800">
                <a:solidFill>
                  <a:schemeClr val="tx1"/>
                </a:solidFill>
                <a:latin typeface="Helvetica" panose="020B0604020202020204" pitchFamily="34" charset="0"/>
                <a:ea typeface="ＭＳ Ｐゴシック" panose="020B0600070205080204" pitchFamily="34" charset="-128"/>
              </a:rPr>
              <a:t>，工时）</a:t>
            </a:r>
          </a:p>
        </p:txBody>
      </p:sp>
      <p:sp>
        <p:nvSpPr>
          <p:cNvPr id="18" name="文本框 17">
            <a:extLst>
              <a:ext uri="{FF2B5EF4-FFF2-40B4-BE49-F238E27FC236}">
                <a16:creationId xmlns:a16="http://schemas.microsoft.com/office/drawing/2014/main" id="{A5DF7252-4245-4482-AD43-7EDD139B23BC}"/>
              </a:ext>
            </a:extLst>
          </p:cNvPr>
          <p:cNvSpPr txBox="1">
            <a:spLocks noChangeArrowheads="1"/>
          </p:cNvSpPr>
          <p:nvPr/>
        </p:nvSpPr>
        <p:spPr bwMode="auto">
          <a:xfrm>
            <a:off x="5106988" y="3525838"/>
            <a:ext cx="32956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zh-CN" altLang="en-US" sz="2800">
                <a:solidFill>
                  <a:schemeClr val="tx1"/>
                </a:solidFill>
                <a:latin typeface="Helvetica" panose="020B0604020202020204" pitchFamily="34" charset="0"/>
                <a:ea typeface="ＭＳ Ｐゴシック" panose="020B0600070205080204" pitchFamily="34" charset="-128"/>
              </a:rPr>
              <a:t>机器（</a:t>
            </a:r>
            <a:r>
              <a:rPr lang="zh-CN" altLang="en-US" sz="2800" u="sng">
                <a:solidFill>
                  <a:schemeClr val="tx1"/>
                </a:solidFill>
                <a:latin typeface="Helvetica" panose="020B0604020202020204" pitchFamily="34" charset="0"/>
                <a:ea typeface="ＭＳ Ｐゴシック" panose="020B0600070205080204" pitchFamily="34" charset="-128"/>
              </a:rPr>
              <a:t>机器名</a:t>
            </a:r>
            <a:r>
              <a:rPr lang="zh-CN" altLang="en-US" sz="2800">
                <a:solidFill>
                  <a:schemeClr val="tx1"/>
                </a:solidFill>
                <a:latin typeface="Helvetica" panose="020B0604020202020204" pitchFamily="34" charset="0"/>
                <a:ea typeface="ＭＳ Ｐゴシック" panose="020B0600070205080204" pitchFamily="34" charset="-128"/>
              </a:rPr>
              <a:t>，</a:t>
            </a:r>
            <a:r>
              <a:rPr lang="zh-CN" altLang="en-US" sz="2800" u="sng">
                <a:solidFill>
                  <a:schemeClr val="tx1"/>
                </a:solidFill>
                <a:latin typeface="Helvetica" panose="020B0604020202020204" pitchFamily="34" charset="0"/>
                <a:ea typeface="ＭＳ Ｐゴシック" panose="020B0600070205080204" pitchFamily="34" charset="-128"/>
              </a:rPr>
              <a:t>型号</a:t>
            </a:r>
            <a:r>
              <a:rPr lang="zh-CN" altLang="en-US" sz="2800">
                <a:solidFill>
                  <a:schemeClr val="tx1"/>
                </a:solidFill>
                <a:latin typeface="Helvetica" panose="020B0604020202020204" pitchFamily="34" charset="0"/>
                <a:ea typeface="ＭＳ Ｐゴシック" panose="020B0600070205080204" pitchFamily="34" charset="-128"/>
              </a:rPr>
              <a:t>）</a:t>
            </a:r>
          </a:p>
        </p:txBody>
      </p:sp>
      <p:sp>
        <p:nvSpPr>
          <p:cNvPr id="20" name="文本框 19">
            <a:extLst>
              <a:ext uri="{FF2B5EF4-FFF2-40B4-BE49-F238E27FC236}">
                <a16:creationId xmlns:a16="http://schemas.microsoft.com/office/drawing/2014/main" id="{4DBC5321-539E-41C1-BE56-969F71497CB8}"/>
              </a:ext>
            </a:extLst>
          </p:cNvPr>
          <p:cNvSpPr txBox="1">
            <a:spLocks noChangeArrowheads="1"/>
          </p:cNvSpPr>
          <p:nvPr/>
        </p:nvSpPr>
        <p:spPr bwMode="auto">
          <a:xfrm>
            <a:off x="2763838" y="5119688"/>
            <a:ext cx="42529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zh-CN" altLang="en-US" sz="2800">
                <a:solidFill>
                  <a:schemeClr val="tx1"/>
                </a:solidFill>
                <a:latin typeface="Helvetica" panose="020B0604020202020204" pitchFamily="34" charset="0"/>
                <a:ea typeface="ＭＳ Ｐゴシック" panose="020B0600070205080204" pitchFamily="34" charset="-128"/>
              </a:rPr>
              <a:t>使用（</a:t>
            </a:r>
            <a:r>
              <a:rPr lang="zh-CN" altLang="en-US" sz="2800" u="sng">
                <a:solidFill>
                  <a:schemeClr val="tx1"/>
                </a:solidFill>
                <a:latin typeface="Helvetica" panose="020B0604020202020204" pitchFamily="34" charset="0"/>
                <a:ea typeface="ＭＳ Ｐゴシック" panose="020B0600070205080204" pitchFamily="34" charset="-128"/>
              </a:rPr>
              <a:t>姓名</a:t>
            </a:r>
            <a:r>
              <a:rPr lang="zh-CN" altLang="en-US" sz="2800">
                <a:solidFill>
                  <a:schemeClr val="tx1"/>
                </a:solidFill>
                <a:latin typeface="Helvetica" panose="020B0604020202020204" pitchFamily="34" charset="0"/>
                <a:ea typeface="ＭＳ Ｐゴシック" panose="020B0600070205080204" pitchFamily="34" charset="-128"/>
              </a:rPr>
              <a:t>，</a:t>
            </a:r>
            <a:r>
              <a:rPr lang="zh-CN" altLang="en-US" sz="2800" u="sng">
                <a:solidFill>
                  <a:schemeClr val="tx1"/>
                </a:solidFill>
                <a:latin typeface="Helvetica" panose="020B0604020202020204" pitchFamily="34" charset="0"/>
                <a:ea typeface="ＭＳ Ｐゴシック" panose="020B0600070205080204" pitchFamily="34" charset="-128"/>
              </a:rPr>
              <a:t>名称</a:t>
            </a:r>
            <a:r>
              <a:rPr lang="zh-CN" altLang="en-US" sz="2800">
                <a:solidFill>
                  <a:schemeClr val="tx1"/>
                </a:solidFill>
                <a:latin typeface="Helvetica" panose="020B0604020202020204" pitchFamily="34" charset="0"/>
                <a:ea typeface="ＭＳ Ｐゴシック" panose="020B0600070205080204" pitchFamily="34" charset="-128"/>
              </a:rPr>
              <a:t>，</a:t>
            </a:r>
            <a:r>
              <a:rPr lang="zh-CN" altLang="en-US" sz="2800" u="sng">
                <a:solidFill>
                  <a:schemeClr val="tx1"/>
                </a:solidFill>
                <a:latin typeface="Helvetica" panose="020B0604020202020204" pitchFamily="34" charset="0"/>
                <a:ea typeface="ＭＳ Ｐゴシック" panose="020B0600070205080204" pitchFamily="34" charset="-128"/>
              </a:rPr>
              <a:t>机器名</a:t>
            </a:r>
            <a:r>
              <a:rPr lang="zh-CN" altLang="en-US" sz="2800">
                <a:solidFill>
                  <a:schemeClr val="tx1"/>
                </a:solidFill>
                <a:latin typeface="Helvetica" panose="020B0604020202020204" pitchFamily="34" charset="0"/>
                <a:ea typeface="ＭＳ Ｐゴシック" panose="020B0600070205080204" pitchFamily="34" charset="-128"/>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66297"/>
                                        </p:tgtEl>
                                        <p:attrNameLst>
                                          <p:attrName>style.visibility</p:attrName>
                                        </p:attrNameLst>
                                      </p:cBhvr>
                                      <p:to>
                                        <p:strVal val="visible"/>
                                      </p:to>
                                    </p:set>
                                    <p:animEffect transition="in" filter="wipe(down)">
                                      <p:cBhvr>
                                        <p:cTn id="27" dur="500"/>
                                        <p:tgtEl>
                                          <p:spTgt spid="266297"/>
                                        </p:tgtEl>
                                      </p:cBhvr>
                                    </p:animEffect>
                                  </p:childTnLst>
                                </p:cTn>
                              </p:par>
                              <p:par>
                                <p:cTn id="28" presetID="22" presetClass="entr" presetSubtype="4" fill="hold" nodeType="withEffect">
                                  <p:stCondLst>
                                    <p:cond delay="0"/>
                                  </p:stCondLst>
                                  <p:childTnLst>
                                    <p:set>
                                      <p:cBhvr>
                                        <p:cTn id="29" dur="1" fill="hold">
                                          <p:stCondLst>
                                            <p:cond delay="0"/>
                                          </p:stCondLst>
                                        </p:cTn>
                                        <p:tgtEl>
                                          <p:spTgt spid="266299"/>
                                        </p:tgtEl>
                                        <p:attrNameLst>
                                          <p:attrName>style.visibility</p:attrName>
                                        </p:attrNameLst>
                                      </p:cBhvr>
                                      <p:to>
                                        <p:strVal val="visible"/>
                                      </p:to>
                                    </p:set>
                                    <p:animEffect transition="in" filter="wipe(down)">
                                      <p:cBhvr>
                                        <p:cTn id="30" dur="500"/>
                                        <p:tgtEl>
                                          <p:spTgt spid="26629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6629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6300"/>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nodeType="clickEffect">
                                  <p:stCondLst>
                                    <p:cond delay="0"/>
                                  </p:stCondLst>
                                  <p:childTnLst>
                                    <p:set>
                                      <p:cBhvr>
                                        <p:cTn id="40" dur="1" fill="hold">
                                          <p:stCondLst>
                                            <p:cond delay="0"/>
                                          </p:stCondLst>
                                        </p:cTn>
                                        <p:tgtEl>
                                          <p:spTgt spid="266301"/>
                                        </p:tgtEl>
                                        <p:attrNameLst>
                                          <p:attrName>style.visibility</p:attrName>
                                        </p:attrNameLst>
                                      </p:cBhvr>
                                      <p:to>
                                        <p:strVal val="visible"/>
                                      </p:to>
                                    </p:set>
                                    <p:animEffect transition="in" filter="wipe(down)">
                                      <p:cBhvr>
                                        <p:cTn id="41" dur="500"/>
                                        <p:tgtEl>
                                          <p:spTgt spid="266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7" grpId="0"/>
      <p:bldP spid="18" grpId="0"/>
      <p:bldP spid="20"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AD2674-7D43-46A7-9DD7-53E32EDF4179}"/>
              </a:ext>
            </a:extLst>
          </p:cNvPr>
          <p:cNvSpPr>
            <a:spLocks noGrp="1"/>
          </p:cNvSpPr>
          <p:nvPr>
            <p:ph type="title"/>
          </p:nvPr>
        </p:nvSpPr>
        <p:spPr/>
        <p:txBody>
          <a:bodyPr/>
          <a:lstStyle/>
          <a:p>
            <a:pPr>
              <a:defRPr/>
            </a:pPr>
            <a:r>
              <a:rPr lang="en-US" altLang="zh-CN">
                <a:ea typeface="宋体" pitchFamily="2" charset="-122"/>
              </a:rPr>
              <a:t>Assignments</a:t>
            </a:r>
            <a:endParaRPr lang="zh-CN" altLang="en-US">
              <a:ea typeface="宋体" pitchFamily="2" charset="-122"/>
            </a:endParaRPr>
          </a:p>
        </p:txBody>
      </p:sp>
      <p:sp>
        <p:nvSpPr>
          <p:cNvPr id="156675" name="内容占位符 2">
            <a:extLst>
              <a:ext uri="{FF2B5EF4-FFF2-40B4-BE49-F238E27FC236}">
                <a16:creationId xmlns:a16="http://schemas.microsoft.com/office/drawing/2014/main" id="{564313A8-C485-4CE7-A316-7532AFBA94A8}"/>
              </a:ext>
            </a:extLst>
          </p:cNvPr>
          <p:cNvSpPr>
            <a:spLocks noGrp="1"/>
          </p:cNvSpPr>
          <p:nvPr>
            <p:ph idx="1"/>
          </p:nvPr>
        </p:nvSpPr>
        <p:spPr/>
        <p:txBody>
          <a:bodyPr/>
          <a:lstStyle/>
          <a:p>
            <a:pPr>
              <a:defRPr/>
            </a:pPr>
            <a:r>
              <a:rPr lang="en-US" altLang="zh-CN" dirty="0">
                <a:ea typeface="宋体" panose="02010600030101010101" pitchFamily="2" charset="-122"/>
              </a:rPr>
              <a:t>7.21, 7.23,</a:t>
            </a:r>
            <a:r>
              <a:rPr lang="zh-CN" altLang="en-US" dirty="0">
                <a:ea typeface="宋体" panose="02010600030101010101" pitchFamily="2" charset="-122"/>
              </a:rPr>
              <a:t> </a:t>
            </a:r>
            <a:r>
              <a:rPr lang="en-US" altLang="zh-CN" dirty="0">
                <a:ea typeface="宋体" panose="02010600030101010101" pitchFamily="2" charset="-122"/>
              </a:rPr>
              <a:t>Exercise</a:t>
            </a:r>
          </a:p>
          <a:p>
            <a:pPr>
              <a:defRPr/>
            </a:pPr>
            <a:r>
              <a:rPr lang="en-US" altLang="zh-CN" dirty="0">
                <a:ea typeface="宋体" panose="02010600030101010101" pitchFamily="2" charset="-122"/>
              </a:rPr>
              <a:t>And reduce all of your ER models to relational schemas</a:t>
            </a:r>
          </a:p>
          <a:p>
            <a:pPr marL="0" indent="0">
              <a:buFont typeface="Monotype Sorts" charset="2"/>
              <a:buNone/>
              <a:defRPr/>
            </a:pPr>
            <a:endParaRPr lang="en-US" altLang="zh-CN" dirty="0">
              <a:ea typeface="宋体" panose="02010600030101010101" pitchFamily="2" charset="-122"/>
            </a:endParaRPr>
          </a:p>
          <a:p>
            <a:pPr marL="0" indent="0">
              <a:buFont typeface="Monotype Sorts" pitchFamily="2" charset="2"/>
              <a:buNone/>
              <a:defRPr/>
            </a:pPr>
            <a:endParaRPr lang="en-US" altLang="zh-CN" dirty="0">
              <a:ea typeface="宋体" panose="02010600030101010101" pitchFamily="2"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ACD57D-ED55-4A01-A48C-838139F87C30}"/>
              </a:ext>
            </a:extLst>
          </p:cNvPr>
          <p:cNvSpPr>
            <a:spLocks noGrp="1"/>
          </p:cNvSpPr>
          <p:nvPr>
            <p:ph type="title"/>
          </p:nvPr>
        </p:nvSpPr>
        <p:spPr/>
        <p:txBody>
          <a:bodyPr/>
          <a:lstStyle/>
          <a:p>
            <a:r>
              <a:rPr lang="en-US" altLang="zh-CN" dirty="0"/>
              <a:t>Exercise: ABC Banks</a:t>
            </a:r>
            <a:endParaRPr lang="zh-CN" altLang="en-US" dirty="0"/>
          </a:p>
        </p:txBody>
      </p:sp>
      <p:sp>
        <p:nvSpPr>
          <p:cNvPr id="3" name="内容占位符 2">
            <a:extLst>
              <a:ext uri="{FF2B5EF4-FFF2-40B4-BE49-F238E27FC236}">
                <a16:creationId xmlns:a16="http://schemas.microsoft.com/office/drawing/2014/main" id="{A9EA9AE7-1165-40D5-9E90-691AF5C32355}"/>
              </a:ext>
            </a:extLst>
          </p:cNvPr>
          <p:cNvSpPr>
            <a:spLocks noGrp="1"/>
          </p:cNvSpPr>
          <p:nvPr>
            <p:ph idx="1"/>
          </p:nvPr>
        </p:nvSpPr>
        <p:spPr/>
        <p:txBody>
          <a:bodyPr>
            <a:normAutofit lnSpcReduction="10000"/>
          </a:bodyPr>
          <a:lstStyle/>
          <a:p>
            <a:pPr algn="l"/>
            <a:r>
              <a:rPr lang="en-US" altLang="zh-CN" sz="1800" b="0" i="0" u="none" strike="noStrike" baseline="0" dirty="0">
                <a:latin typeface="ArialMT"/>
              </a:rPr>
              <a:t>The bank is organized into branches. Each branch is located in a particular city and is identified by a unique name. Each year the bank’s board defines the yearly budget and the rating (which is a number from 1 to 10) for each branch.</a:t>
            </a:r>
          </a:p>
          <a:p>
            <a:pPr algn="l"/>
            <a:r>
              <a:rPr lang="en-US" altLang="zh-CN" sz="1800" b="0" i="0" u="none" strike="noStrike" baseline="0" dirty="0">
                <a:latin typeface="ArialMT"/>
              </a:rPr>
              <a:t>A bank customer is identified by their customers’ name and phone number. The bank also keeps track of each customer’s current address.</a:t>
            </a:r>
          </a:p>
          <a:p>
            <a:pPr algn="l"/>
            <a:r>
              <a:rPr lang="en-US" altLang="zh-CN" sz="1800" b="0" i="0" u="none" strike="noStrike" baseline="0" dirty="0">
                <a:latin typeface="ArialMT"/>
              </a:rPr>
              <a:t>The bank offers accounts and loans to its customers. Each account and loan has a unique number and is created and maintained by a single branch.</a:t>
            </a:r>
          </a:p>
          <a:p>
            <a:pPr algn="l"/>
            <a:r>
              <a:rPr lang="en-US" altLang="zh-CN" sz="1800" b="0" i="0" u="none" strike="noStrike" baseline="0" dirty="0">
                <a:latin typeface="ArialMT"/>
              </a:rPr>
              <a:t>Each account is assigned to one or more customers and its balance can never be negative. Each customer also can have one or more accounts. </a:t>
            </a:r>
          </a:p>
          <a:p>
            <a:pPr algn="l"/>
            <a:r>
              <a:rPr lang="en-US" altLang="zh-CN" sz="1800" b="0" i="0" u="none" strike="noStrike" baseline="0" dirty="0">
                <a:latin typeface="ArialMT"/>
              </a:rPr>
              <a:t>A loan is always assigned to a single customer, has a fixed interest rate and its balance cannot be negative either. Each customer can borrow one or more loans</a:t>
            </a:r>
            <a:r>
              <a:rPr lang="en-US" altLang="zh-CN" sz="1800" dirty="0">
                <a:latin typeface="ArialMT"/>
              </a:rPr>
              <a:t>.</a:t>
            </a:r>
            <a:endParaRPr lang="en-US" altLang="zh-CN" sz="1800" b="0" i="0" u="none" strike="noStrike" baseline="0" dirty="0">
              <a:latin typeface="ArialMT"/>
            </a:endParaRPr>
          </a:p>
          <a:p>
            <a:pPr algn="l"/>
            <a:r>
              <a:rPr lang="en-US" altLang="zh-CN" sz="1800" dirty="0">
                <a:latin typeface="ArialMT"/>
              </a:rPr>
              <a:t>A payment is paid separately for each loan, which was recorded as its number, date and amount. For each loan, a payment number uniquely identifies on single payment for that loan. </a:t>
            </a:r>
          </a:p>
          <a:p>
            <a:pPr algn="l"/>
            <a:r>
              <a:rPr lang="en-US" altLang="zh-CN" sz="1800" dirty="0">
                <a:latin typeface="ArialMT"/>
              </a:rPr>
              <a:t>A payment may be associated with an account, identifying the account from which the payment was made. </a:t>
            </a:r>
          </a:p>
          <a:p>
            <a:pPr algn="l"/>
            <a:endParaRPr lang="zh-CN" altLang="en-US" dirty="0"/>
          </a:p>
        </p:txBody>
      </p:sp>
    </p:spTree>
    <p:extLst>
      <p:ext uri="{BB962C8B-B14F-4D97-AF65-F5344CB8AC3E}">
        <p14:creationId xmlns:p14="http://schemas.microsoft.com/office/powerpoint/2010/main" val="22788645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57266D1C-92F4-4E3A-80DA-27C446A6C8D8}"/>
              </a:ext>
            </a:extLst>
          </p:cNvPr>
          <p:cNvSpPr>
            <a:spLocks noGrp="1" noChangeArrowheads="1"/>
          </p:cNvSpPr>
          <p:nvPr>
            <p:ph type="ctrTitle"/>
          </p:nvPr>
        </p:nvSpPr>
        <p:spPr/>
        <p:txBody>
          <a:bodyPr/>
          <a:lstStyle/>
          <a:p>
            <a:pPr>
              <a:defRPr/>
            </a:pPr>
            <a:r>
              <a:rPr lang="en-US" altLang="zh-CN" dirty="0">
                <a:ea typeface="宋体" pitchFamily="2" charset="-122"/>
              </a:rPr>
              <a:t>End of Chapter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a:extLst>
              <a:ext uri="{FF2B5EF4-FFF2-40B4-BE49-F238E27FC236}">
                <a16:creationId xmlns:a16="http://schemas.microsoft.com/office/drawing/2014/main" id="{18BC30E3-424F-48A3-ACE5-C509EFB2DC14}"/>
              </a:ext>
            </a:extLst>
          </p:cNvPr>
          <p:cNvSpPr>
            <a:spLocks noGrp="1" noChangeArrowheads="1"/>
          </p:cNvSpPr>
          <p:nvPr>
            <p:ph type="title"/>
          </p:nvPr>
        </p:nvSpPr>
        <p:spPr/>
        <p:txBody>
          <a:bodyPr/>
          <a:lstStyle/>
          <a:p>
            <a:pPr eaLnBrk="1" hangingPunct="1">
              <a:defRPr/>
            </a:pPr>
            <a:r>
              <a:rPr lang="en-US" dirty="0"/>
              <a:t>Relationship Sets</a:t>
            </a:r>
          </a:p>
        </p:txBody>
      </p:sp>
      <p:sp>
        <p:nvSpPr>
          <p:cNvPr id="31747" name="Rectangle 3">
            <a:extLst>
              <a:ext uri="{FF2B5EF4-FFF2-40B4-BE49-F238E27FC236}">
                <a16:creationId xmlns:a16="http://schemas.microsoft.com/office/drawing/2014/main" id="{C1D7745E-E83F-42A5-9BB8-C23EB2EA07B7}"/>
              </a:ext>
            </a:extLst>
          </p:cNvPr>
          <p:cNvSpPr>
            <a:spLocks noGrp="1" noChangeArrowheads="1"/>
          </p:cNvSpPr>
          <p:nvPr>
            <p:ph idx="1"/>
          </p:nvPr>
        </p:nvSpPr>
        <p:spPr/>
        <p:txBody>
          <a:bodyPr/>
          <a:lstStyle/>
          <a:p>
            <a:pPr eaLnBrk="1" hangingPunct="1">
              <a:tabLst>
                <a:tab pos="1536700" algn="ctr"/>
                <a:tab pos="3543300" algn="ctr"/>
                <a:tab pos="5481638" algn="ctr"/>
              </a:tabLst>
            </a:pPr>
            <a:r>
              <a:rPr lang="en-US" altLang="zh-CN" sz="2400">
                <a:ea typeface="ＭＳ Ｐゴシック" panose="020B0600070205080204" pitchFamily="34" charset="-128"/>
              </a:rPr>
              <a:t>A </a:t>
            </a:r>
            <a:r>
              <a:rPr lang="en-US" altLang="zh-CN" sz="2400" b="1">
                <a:solidFill>
                  <a:srgbClr val="000099"/>
                </a:solidFill>
                <a:ea typeface="ＭＳ Ｐゴシック" panose="020B0600070205080204" pitchFamily="34" charset="-128"/>
              </a:rPr>
              <a:t>relationship</a:t>
            </a:r>
            <a:r>
              <a:rPr lang="en-US" altLang="zh-CN" sz="2400">
                <a:ea typeface="ＭＳ Ｐゴシック" panose="020B0600070205080204" pitchFamily="34" charset="-128"/>
              </a:rPr>
              <a:t> is an association among several entities</a:t>
            </a:r>
          </a:p>
          <a:p>
            <a:pPr eaLnBrk="1" hangingPunct="1">
              <a:buFont typeface="Monotype Sorts" pitchFamily="2" charset="2"/>
              <a:buNone/>
              <a:tabLst>
                <a:tab pos="1536700" algn="ctr"/>
                <a:tab pos="3543300" algn="ctr"/>
                <a:tab pos="5481638" algn="ctr"/>
              </a:tabLst>
            </a:pPr>
            <a:r>
              <a:rPr lang="en-US" altLang="zh-CN" sz="2400">
                <a:ea typeface="ＭＳ Ｐゴシック" panose="020B0600070205080204" pitchFamily="34" charset="-128"/>
              </a:rPr>
              <a:t>	Example:</a:t>
            </a:r>
            <a:br>
              <a:rPr lang="en-US" altLang="zh-CN" sz="2400">
                <a:ea typeface="ＭＳ Ｐゴシック" panose="020B0600070205080204" pitchFamily="34" charset="-128"/>
              </a:rPr>
            </a:br>
            <a:r>
              <a:rPr lang="en-US" altLang="zh-CN" sz="2400">
                <a:ea typeface="ＭＳ Ｐゴシック" panose="020B0600070205080204" pitchFamily="34" charset="-128"/>
              </a:rPr>
              <a:t>	 44553 (</a:t>
            </a:r>
            <a:r>
              <a:rPr lang="en-US" altLang="zh-CN" sz="2400" u="sng">
                <a:ea typeface="ＭＳ Ｐゴシック" panose="020B0600070205080204" pitchFamily="34" charset="-128"/>
              </a:rPr>
              <a:t>Peltier</a:t>
            </a:r>
            <a:r>
              <a:rPr lang="en-US" altLang="zh-CN" sz="2400">
                <a:ea typeface="ＭＳ Ｐゴシック" panose="020B0600070205080204" pitchFamily="34" charset="-128"/>
              </a:rPr>
              <a:t>) 	       </a:t>
            </a:r>
            <a:r>
              <a:rPr lang="en-US" altLang="zh-CN" sz="2400" i="1" u="sng">
                <a:ea typeface="ＭＳ Ｐゴシック" panose="020B0600070205080204" pitchFamily="34" charset="-128"/>
              </a:rPr>
              <a:t>advisor</a:t>
            </a:r>
            <a:r>
              <a:rPr lang="en-US" altLang="zh-CN" sz="2400">
                <a:ea typeface="ＭＳ Ｐゴシック" panose="020B0600070205080204" pitchFamily="34" charset="-128"/>
              </a:rPr>
              <a:t>	          22222 (</a:t>
            </a:r>
            <a:r>
              <a:rPr lang="en-US" altLang="zh-CN" sz="2400" u="sng">
                <a:ea typeface="ＭＳ Ｐゴシック" panose="020B0600070205080204" pitchFamily="34" charset="-128"/>
              </a:rPr>
              <a:t>Einstein</a:t>
            </a:r>
            <a:r>
              <a:rPr lang="en-US" altLang="zh-CN" sz="2400">
                <a:ea typeface="ＭＳ Ｐゴシック" panose="020B0600070205080204" pitchFamily="34" charset="-128"/>
              </a:rPr>
              <a:t>) </a:t>
            </a:r>
            <a:br>
              <a:rPr lang="en-US" altLang="zh-CN" sz="2400" u="sng">
                <a:ea typeface="ＭＳ Ｐゴシック" panose="020B0600070205080204" pitchFamily="34" charset="-128"/>
              </a:rPr>
            </a:br>
            <a:r>
              <a:rPr lang="en-US" altLang="zh-CN" sz="2400">
                <a:ea typeface="ＭＳ Ｐゴシック" panose="020B0600070205080204" pitchFamily="34" charset="-128"/>
              </a:rPr>
              <a:t>	 </a:t>
            </a:r>
            <a:r>
              <a:rPr lang="en-US" altLang="zh-CN" sz="2400" i="1">
                <a:ea typeface="ＭＳ Ｐゴシック" panose="020B0600070205080204" pitchFamily="34" charset="-128"/>
              </a:rPr>
              <a:t>student</a:t>
            </a:r>
            <a:r>
              <a:rPr lang="en-US" altLang="zh-CN" sz="2400">
                <a:ea typeface="ＭＳ Ｐゴシック" panose="020B0600070205080204" pitchFamily="34" charset="-128"/>
              </a:rPr>
              <a:t> entity	    relationship set	   </a:t>
            </a:r>
            <a:r>
              <a:rPr lang="en-US" altLang="zh-CN" sz="2400" i="1">
                <a:ea typeface="ＭＳ Ｐゴシック" panose="020B0600070205080204" pitchFamily="34" charset="-128"/>
              </a:rPr>
              <a:t>instructor</a:t>
            </a:r>
            <a:r>
              <a:rPr lang="en-US" altLang="zh-CN" sz="2400">
                <a:ea typeface="ＭＳ Ｐゴシック" panose="020B0600070205080204" pitchFamily="34" charset="-128"/>
              </a:rPr>
              <a:t> entity</a:t>
            </a:r>
          </a:p>
          <a:p>
            <a:pPr eaLnBrk="1" hangingPunct="1">
              <a:tabLst>
                <a:tab pos="1536700" algn="ctr"/>
                <a:tab pos="3543300" algn="ctr"/>
                <a:tab pos="5481638" algn="ctr"/>
              </a:tabLst>
            </a:pPr>
            <a:r>
              <a:rPr lang="en-US" altLang="zh-CN" sz="2400">
                <a:ea typeface="ＭＳ Ｐゴシック" panose="020B0600070205080204" pitchFamily="34" charset="-128"/>
              </a:rPr>
              <a:t>A </a:t>
            </a:r>
            <a:r>
              <a:rPr lang="en-US" altLang="zh-CN" sz="2400" b="1">
                <a:solidFill>
                  <a:srgbClr val="000099"/>
                </a:solidFill>
                <a:ea typeface="ＭＳ Ｐゴシック" panose="020B0600070205080204" pitchFamily="34" charset="-128"/>
              </a:rPr>
              <a:t>relationship set</a:t>
            </a:r>
            <a:r>
              <a:rPr lang="en-US" altLang="zh-CN" sz="2400">
                <a:ea typeface="ＭＳ Ｐゴシック" panose="020B0600070205080204" pitchFamily="34" charset="-128"/>
              </a:rPr>
              <a:t> is a mathematical relation among </a:t>
            </a:r>
            <a:r>
              <a:rPr lang="en-US" altLang="zh-CN" sz="2400" i="1">
                <a:ea typeface="ＭＳ Ｐゴシック" panose="020B0600070205080204" pitchFamily="34" charset="-128"/>
              </a:rPr>
              <a:t>n</a:t>
            </a:r>
            <a:r>
              <a:rPr lang="en-US" altLang="zh-CN" sz="2400">
                <a:ea typeface="ＭＳ Ｐゴシック" panose="020B0600070205080204" pitchFamily="34" charset="-128"/>
              </a:rPr>
              <a:t> </a:t>
            </a:r>
            <a:r>
              <a:rPr lang="en-US" altLang="zh-CN" sz="2400">
                <a:ea typeface="ＭＳ Ｐゴシック" panose="020B0600070205080204" pitchFamily="34" charset="-128"/>
                <a:sym typeface="Symbol" panose="05050102010706020507" pitchFamily="18" charset="2"/>
              </a:rPr>
              <a:t> 2 entities, each taken from entity sets</a:t>
            </a:r>
          </a:p>
          <a:p>
            <a:pPr eaLnBrk="1" hangingPunct="1">
              <a:buFont typeface="Monotype Sorts" pitchFamily="2" charset="2"/>
              <a:buNone/>
              <a:tabLst>
                <a:tab pos="1536700" algn="ctr"/>
                <a:tab pos="3543300" algn="ctr"/>
                <a:tab pos="5481638" algn="ctr"/>
              </a:tabLst>
            </a:pPr>
            <a:r>
              <a:rPr lang="en-US" altLang="zh-CN" sz="2400">
                <a:ea typeface="ＭＳ Ｐゴシック" panose="020B0600070205080204" pitchFamily="34" charset="-128"/>
                <a:sym typeface="Symbol" panose="05050102010706020507" pitchFamily="18" charset="2"/>
              </a:rPr>
              <a:t>		{(</a:t>
            </a:r>
            <a:r>
              <a:rPr lang="en-US" altLang="zh-CN" sz="2400" i="1">
                <a:ea typeface="ＭＳ Ｐゴシック" panose="020B0600070205080204" pitchFamily="34" charset="-128"/>
                <a:sym typeface="Symbol" panose="05050102010706020507" pitchFamily="18" charset="2"/>
              </a:rPr>
              <a:t>e</a:t>
            </a:r>
            <a:r>
              <a:rPr lang="en-US" altLang="zh-CN" sz="2400" baseline="-25000">
                <a:ea typeface="ＭＳ Ｐゴシック" panose="020B0600070205080204" pitchFamily="34" charset="-128"/>
                <a:sym typeface="Symbol" panose="05050102010706020507" pitchFamily="18" charset="2"/>
              </a:rPr>
              <a:t>1</a:t>
            </a:r>
            <a:r>
              <a:rPr lang="en-US" altLang="zh-CN" sz="2400">
                <a:ea typeface="ＭＳ Ｐゴシック" panose="020B0600070205080204" pitchFamily="34" charset="-128"/>
                <a:sym typeface="Symbol" panose="05050102010706020507" pitchFamily="18" charset="2"/>
              </a:rPr>
              <a:t>, </a:t>
            </a:r>
            <a:r>
              <a:rPr lang="en-US" altLang="zh-CN" sz="2400" i="1">
                <a:ea typeface="ＭＳ Ｐゴシック" panose="020B0600070205080204" pitchFamily="34" charset="-128"/>
                <a:sym typeface="Symbol" panose="05050102010706020507" pitchFamily="18" charset="2"/>
              </a:rPr>
              <a:t>e</a:t>
            </a:r>
            <a:r>
              <a:rPr lang="en-US" altLang="zh-CN" sz="2400" baseline="-25000">
                <a:ea typeface="ＭＳ Ｐゴシック" panose="020B0600070205080204" pitchFamily="34" charset="-128"/>
                <a:sym typeface="Symbol" panose="05050102010706020507" pitchFamily="18" charset="2"/>
              </a:rPr>
              <a:t>2</a:t>
            </a:r>
            <a:r>
              <a:rPr lang="en-US" altLang="zh-CN" sz="2400">
                <a:ea typeface="ＭＳ Ｐゴシック" panose="020B0600070205080204" pitchFamily="34" charset="-128"/>
                <a:sym typeface="Symbol" panose="05050102010706020507" pitchFamily="18" charset="2"/>
              </a:rPr>
              <a:t>, … </a:t>
            </a:r>
            <a:r>
              <a:rPr lang="en-US" altLang="zh-CN" sz="2400" i="1">
                <a:ea typeface="ＭＳ Ｐゴシック" panose="020B0600070205080204" pitchFamily="34" charset="-128"/>
                <a:sym typeface="Symbol" panose="05050102010706020507" pitchFamily="18" charset="2"/>
              </a:rPr>
              <a:t>e</a:t>
            </a:r>
            <a:r>
              <a:rPr lang="en-US" altLang="zh-CN" sz="2400" i="1" baseline="-25000">
                <a:ea typeface="ＭＳ Ｐゴシック" panose="020B0600070205080204" pitchFamily="34" charset="-128"/>
                <a:sym typeface="Symbol" panose="05050102010706020507" pitchFamily="18" charset="2"/>
              </a:rPr>
              <a:t>n</a:t>
            </a:r>
            <a:r>
              <a:rPr lang="en-US" altLang="zh-CN" sz="2400">
                <a:ea typeface="ＭＳ Ｐゴシック" panose="020B0600070205080204" pitchFamily="34" charset="-128"/>
                <a:sym typeface="Symbol" panose="05050102010706020507" pitchFamily="18" charset="2"/>
              </a:rPr>
              <a:t>) | </a:t>
            </a:r>
            <a:r>
              <a:rPr lang="en-US" altLang="zh-CN" sz="2400" i="1">
                <a:ea typeface="ＭＳ Ｐゴシック" panose="020B0600070205080204" pitchFamily="34" charset="-128"/>
                <a:sym typeface="Symbol" panose="05050102010706020507" pitchFamily="18" charset="2"/>
              </a:rPr>
              <a:t>e</a:t>
            </a:r>
            <a:r>
              <a:rPr lang="en-US" altLang="zh-CN" sz="2400" baseline="-25000">
                <a:ea typeface="ＭＳ Ｐゴシック" panose="020B0600070205080204" pitchFamily="34" charset="-128"/>
                <a:sym typeface="Symbol" panose="05050102010706020507" pitchFamily="18" charset="2"/>
              </a:rPr>
              <a:t>1</a:t>
            </a:r>
            <a:r>
              <a:rPr lang="en-US" altLang="zh-CN" sz="2400">
                <a:ea typeface="ＭＳ Ｐゴシック" panose="020B0600070205080204" pitchFamily="34" charset="-128"/>
                <a:sym typeface="Symbol" panose="05050102010706020507" pitchFamily="18" charset="2"/>
              </a:rPr>
              <a:t>   </a:t>
            </a:r>
            <a:r>
              <a:rPr lang="en-US" altLang="zh-CN" sz="2400" i="1">
                <a:ea typeface="ＭＳ Ｐゴシック" panose="020B0600070205080204" pitchFamily="34" charset="-128"/>
                <a:sym typeface="Symbol" panose="05050102010706020507" pitchFamily="18" charset="2"/>
              </a:rPr>
              <a:t>E</a:t>
            </a:r>
            <a:r>
              <a:rPr lang="en-US" altLang="zh-CN" sz="2400" baseline="-25000">
                <a:ea typeface="ＭＳ Ｐゴシック" panose="020B0600070205080204" pitchFamily="34" charset="-128"/>
                <a:sym typeface="Symbol" panose="05050102010706020507" pitchFamily="18" charset="2"/>
              </a:rPr>
              <a:t>1</a:t>
            </a:r>
            <a:r>
              <a:rPr lang="en-US" altLang="zh-CN" sz="2400">
                <a:ea typeface="ＭＳ Ｐゴシック" panose="020B0600070205080204" pitchFamily="34" charset="-128"/>
                <a:sym typeface="Symbol" panose="05050102010706020507" pitchFamily="18" charset="2"/>
              </a:rPr>
              <a:t>, </a:t>
            </a:r>
            <a:r>
              <a:rPr lang="en-US" altLang="zh-CN" sz="2400" i="1">
                <a:ea typeface="ＭＳ Ｐゴシック" panose="020B0600070205080204" pitchFamily="34" charset="-128"/>
                <a:sym typeface="Symbol" panose="05050102010706020507" pitchFamily="18" charset="2"/>
              </a:rPr>
              <a:t>e</a:t>
            </a:r>
            <a:r>
              <a:rPr lang="en-US" altLang="zh-CN" sz="2400" baseline="-25000">
                <a:ea typeface="ＭＳ Ｐゴシック" panose="020B0600070205080204" pitchFamily="34" charset="-128"/>
                <a:sym typeface="Symbol" panose="05050102010706020507" pitchFamily="18" charset="2"/>
              </a:rPr>
              <a:t>2</a:t>
            </a:r>
            <a:r>
              <a:rPr lang="en-US" altLang="zh-CN" sz="2400">
                <a:ea typeface="ＭＳ Ｐゴシック" panose="020B0600070205080204" pitchFamily="34" charset="-128"/>
                <a:sym typeface="Symbol" panose="05050102010706020507" pitchFamily="18" charset="2"/>
              </a:rPr>
              <a:t>   </a:t>
            </a:r>
            <a:r>
              <a:rPr lang="en-US" altLang="zh-CN" sz="2400" i="1">
                <a:ea typeface="ＭＳ Ｐゴシック" panose="020B0600070205080204" pitchFamily="34" charset="-128"/>
                <a:sym typeface="Symbol" panose="05050102010706020507" pitchFamily="18" charset="2"/>
              </a:rPr>
              <a:t>E</a:t>
            </a:r>
            <a:r>
              <a:rPr lang="en-US" altLang="zh-CN" sz="2400" baseline="-25000">
                <a:ea typeface="ＭＳ Ｐゴシック" panose="020B0600070205080204" pitchFamily="34" charset="-128"/>
                <a:sym typeface="Symbol" panose="05050102010706020507" pitchFamily="18" charset="2"/>
              </a:rPr>
              <a:t>2</a:t>
            </a:r>
            <a:r>
              <a:rPr lang="en-US" altLang="zh-CN" sz="2400">
                <a:ea typeface="ＭＳ Ｐゴシック" panose="020B0600070205080204" pitchFamily="34" charset="-128"/>
                <a:sym typeface="Symbol" panose="05050102010706020507" pitchFamily="18" charset="2"/>
              </a:rPr>
              <a:t>, …, </a:t>
            </a:r>
            <a:r>
              <a:rPr lang="en-US" altLang="zh-CN" sz="2400" i="1">
                <a:ea typeface="ＭＳ Ｐゴシック" panose="020B0600070205080204" pitchFamily="34" charset="-128"/>
                <a:sym typeface="Symbol" panose="05050102010706020507" pitchFamily="18" charset="2"/>
              </a:rPr>
              <a:t>e</a:t>
            </a:r>
            <a:r>
              <a:rPr lang="en-US" altLang="zh-CN" sz="2400" i="1" baseline="-25000">
                <a:ea typeface="ＭＳ Ｐゴシック" panose="020B0600070205080204" pitchFamily="34" charset="-128"/>
                <a:sym typeface="Symbol" panose="05050102010706020507" pitchFamily="18" charset="2"/>
              </a:rPr>
              <a:t>n</a:t>
            </a:r>
            <a:r>
              <a:rPr lang="en-US" altLang="zh-CN" sz="2400">
                <a:ea typeface="ＭＳ Ｐゴシック" panose="020B0600070205080204" pitchFamily="34" charset="-128"/>
                <a:sym typeface="Symbol" panose="05050102010706020507" pitchFamily="18" charset="2"/>
              </a:rPr>
              <a:t>   </a:t>
            </a:r>
            <a:r>
              <a:rPr lang="en-US" altLang="zh-CN" sz="2400" i="1">
                <a:ea typeface="ＭＳ Ｐゴシック" panose="020B0600070205080204" pitchFamily="34" charset="-128"/>
                <a:sym typeface="Symbol" panose="05050102010706020507" pitchFamily="18" charset="2"/>
              </a:rPr>
              <a:t>E</a:t>
            </a:r>
            <a:r>
              <a:rPr lang="en-US" altLang="zh-CN" sz="2400" i="1" baseline="-25000">
                <a:ea typeface="ＭＳ Ｐゴシック" panose="020B0600070205080204" pitchFamily="34" charset="-128"/>
                <a:sym typeface="Symbol" panose="05050102010706020507" pitchFamily="18" charset="2"/>
              </a:rPr>
              <a:t>n</a:t>
            </a:r>
            <a:r>
              <a:rPr lang="en-US" altLang="zh-CN" sz="2400">
                <a:ea typeface="ＭＳ Ｐゴシック" panose="020B0600070205080204" pitchFamily="34" charset="-128"/>
                <a:sym typeface="Symbol" panose="05050102010706020507" pitchFamily="18" charset="2"/>
              </a:rPr>
              <a:t>}</a:t>
            </a:r>
            <a:br>
              <a:rPr lang="en-US" altLang="zh-CN" sz="2400">
                <a:ea typeface="ＭＳ Ｐゴシック" panose="020B0600070205080204" pitchFamily="34" charset="-128"/>
                <a:sym typeface="Symbol" panose="05050102010706020507" pitchFamily="18" charset="2"/>
              </a:rPr>
            </a:br>
            <a:br>
              <a:rPr lang="en-US" altLang="zh-CN" sz="2400">
                <a:ea typeface="ＭＳ Ｐゴシック" panose="020B0600070205080204" pitchFamily="34" charset="-128"/>
                <a:sym typeface="Symbol" panose="05050102010706020507" pitchFamily="18" charset="2"/>
              </a:rPr>
            </a:br>
            <a:r>
              <a:rPr lang="en-US" altLang="zh-CN" sz="2400">
                <a:ea typeface="ＭＳ Ｐゴシック" panose="020B0600070205080204" pitchFamily="34" charset="-128"/>
                <a:sym typeface="Symbol" panose="05050102010706020507" pitchFamily="18" charset="2"/>
              </a:rPr>
              <a:t>where (</a:t>
            </a:r>
            <a:r>
              <a:rPr lang="en-US" altLang="zh-CN" sz="2400" i="1">
                <a:ea typeface="ＭＳ Ｐゴシック" panose="020B0600070205080204" pitchFamily="34" charset="-128"/>
                <a:sym typeface="Symbol" panose="05050102010706020507" pitchFamily="18" charset="2"/>
              </a:rPr>
              <a:t>e</a:t>
            </a:r>
            <a:r>
              <a:rPr lang="en-US" altLang="zh-CN" sz="2400" baseline="-25000">
                <a:ea typeface="ＭＳ Ｐゴシック" panose="020B0600070205080204" pitchFamily="34" charset="-128"/>
                <a:sym typeface="Symbol" panose="05050102010706020507" pitchFamily="18" charset="2"/>
              </a:rPr>
              <a:t>1</a:t>
            </a:r>
            <a:r>
              <a:rPr lang="en-US" altLang="zh-CN" sz="2400">
                <a:ea typeface="ＭＳ Ｐゴシック" panose="020B0600070205080204" pitchFamily="34" charset="-128"/>
                <a:sym typeface="Symbol" panose="05050102010706020507" pitchFamily="18" charset="2"/>
              </a:rPr>
              <a:t>, </a:t>
            </a:r>
            <a:r>
              <a:rPr lang="en-US" altLang="zh-CN" sz="2400" i="1">
                <a:ea typeface="ＭＳ Ｐゴシック" panose="020B0600070205080204" pitchFamily="34" charset="-128"/>
                <a:sym typeface="Symbol" panose="05050102010706020507" pitchFamily="18" charset="2"/>
              </a:rPr>
              <a:t>e</a:t>
            </a:r>
            <a:r>
              <a:rPr lang="en-US" altLang="zh-CN" sz="2400" baseline="-25000">
                <a:ea typeface="ＭＳ Ｐゴシック" panose="020B0600070205080204" pitchFamily="34" charset="-128"/>
                <a:sym typeface="Symbol" panose="05050102010706020507" pitchFamily="18" charset="2"/>
              </a:rPr>
              <a:t>2</a:t>
            </a:r>
            <a:r>
              <a:rPr lang="en-US" altLang="zh-CN" sz="2400">
                <a:ea typeface="ＭＳ Ｐゴシック" panose="020B0600070205080204" pitchFamily="34" charset="-128"/>
                <a:sym typeface="Symbol" panose="05050102010706020507" pitchFamily="18" charset="2"/>
              </a:rPr>
              <a:t>, …, </a:t>
            </a:r>
            <a:r>
              <a:rPr lang="en-US" altLang="zh-CN" sz="2400" i="1">
                <a:ea typeface="ＭＳ Ｐゴシック" panose="020B0600070205080204" pitchFamily="34" charset="-128"/>
                <a:sym typeface="Symbol" panose="05050102010706020507" pitchFamily="18" charset="2"/>
              </a:rPr>
              <a:t>e</a:t>
            </a:r>
            <a:r>
              <a:rPr lang="en-US" altLang="zh-CN" sz="2400" i="1" baseline="-25000">
                <a:ea typeface="ＭＳ Ｐゴシック" panose="020B0600070205080204" pitchFamily="34" charset="-128"/>
                <a:sym typeface="Symbol" panose="05050102010706020507" pitchFamily="18" charset="2"/>
              </a:rPr>
              <a:t>n</a:t>
            </a:r>
            <a:r>
              <a:rPr lang="en-US" altLang="zh-CN" sz="2400">
                <a:ea typeface="ＭＳ Ｐゴシック" panose="020B0600070205080204" pitchFamily="34" charset="-128"/>
                <a:sym typeface="Symbol" panose="05050102010706020507" pitchFamily="18" charset="2"/>
              </a:rPr>
              <a:t>) is a relationship</a:t>
            </a:r>
          </a:p>
          <a:p>
            <a:pPr lvl="1" eaLnBrk="1" hangingPunct="1">
              <a:tabLst>
                <a:tab pos="1536700" algn="ctr"/>
                <a:tab pos="3543300" algn="ctr"/>
                <a:tab pos="5481638" algn="ctr"/>
              </a:tabLst>
            </a:pPr>
            <a:r>
              <a:rPr lang="en-US" altLang="zh-CN">
                <a:ea typeface="ＭＳ Ｐゴシック" panose="020B0600070205080204" pitchFamily="34" charset="-128"/>
                <a:sym typeface="Symbol" panose="05050102010706020507" pitchFamily="18" charset="2"/>
              </a:rPr>
              <a:t>Example: </a:t>
            </a:r>
          </a:p>
          <a:p>
            <a:pPr lvl="1" eaLnBrk="1" hangingPunct="1">
              <a:buFont typeface="Monotype Sorts" pitchFamily="2" charset="2"/>
              <a:buNone/>
              <a:tabLst>
                <a:tab pos="1536700" algn="ctr"/>
                <a:tab pos="3543300" algn="ctr"/>
                <a:tab pos="5481638" algn="ctr"/>
              </a:tabLst>
            </a:pPr>
            <a:r>
              <a:rPr lang="en-US" altLang="zh-CN">
                <a:ea typeface="ＭＳ Ｐゴシック" panose="020B0600070205080204" pitchFamily="34" charset="-128"/>
                <a:sym typeface="Symbol" panose="05050102010706020507" pitchFamily="18" charset="2"/>
              </a:rPr>
              <a:t>		        (44553,22222)  </a:t>
            </a:r>
            <a:r>
              <a:rPr lang="en-US" altLang="zh-CN" i="1">
                <a:ea typeface="ＭＳ Ｐゴシック" panose="020B0600070205080204" pitchFamily="34" charset="-128"/>
                <a:sym typeface="Symbol" panose="05050102010706020507" pitchFamily="18" charset="2"/>
              </a:rPr>
              <a:t>advisor</a:t>
            </a:r>
          </a:p>
        </p:txBody>
      </p:sp>
      <p:sp>
        <p:nvSpPr>
          <p:cNvPr id="2" name="圆角矩形 1">
            <a:extLst>
              <a:ext uri="{FF2B5EF4-FFF2-40B4-BE49-F238E27FC236}">
                <a16:creationId xmlns:a16="http://schemas.microsoft.com/office/drawing/2014/main" id="{B8EA41CD-09A9-42A8-B368-BFEFD899E4EA}"/>
              </a:ext>
            </a:extLst>
          </p:cNvPr>
          <p:cNvSpPr>
            <a:spLocks noChangeArrowheads="1"/>
          </p:cNvSpPr>
          <p:nvPr/>
        </p:nvSpPr>
        <p:spPr bwMode="auto">
          <a:xfrm>
            <a:off x="841375" y="1922463"/>
            <a:ext cx="2136775" cy="79692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p>
        </p:txBody>
      </p:sp>
      <p:sp>
        <p:nvSpPr>
          <p:cNvPr id="5" name="圆角矩形 4">
            <a:extLst>
              <a:ext uri="{FF2B5EF4-FFF2-40B4-BE49-F238E27FC236}">
                <a16:creationId xmlns:a16="http://schemas.microsoft.com/office/drawing/2014/main" id="{0DF32EAD-DD88-4EC9-B12A-EE2B107C0677}"/>
              </a:ext>
            </a:extLst>
          </p:cNvPr>
          <p:cNvSpPr>
            <a:spLocks noChangeArrowheads="1"/>
          </p:cNvSpPr>
          <p:nvPr/>
        </p:nvSpPr>
        <p:spPr bwMode="auto">
          <a:xfrm>
            <a:off x="5365750" y="1922463"/>
            <a:ext cx="2398713" cy="79692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p>
        </p:txBody>
      </p:sp>
      <p:cxnSp>
        <p:nvCxnSpPr>
          <p:cNvPr id="4" name="直接连接符 3">
            <a:extLst>
              <a:ext uri="{FF2B5EF4-FFF2-40B4-BE49-F238E27FC236}">
                <a16:creationId xmlns:a16="http://schemas.microsoft.com/office/drawing/2014/main" id="{B20BC60D-5176-458E-A2DD-BB51DA2879D3}"/>
              </a:ext>
            </a:extLst>
          </p:cNvPr>
          <p:cNvCxnSpPr>
            <a:cxnSpLocks noChangeShapeType="1"/>
          </p:cNvCxnSpPr>
          <p:nvPr/>
        </p:nvCxnSpPr>
        <p:spPr bwMode="auto">
          <a:xfrm>
            <a:off x="2974975" y="2320925"/>
            <a:ext cx="539750" cy="0"/>
          </a:xfrm>
          <a:prstGeom prst="line">
            <a:avLst/>
          </a:prstGeom>
          <a:noFill/>
          <a:ln w="28575" algn="ctr">
            <a:solidFill>
              <a:srgbClr val="3366FF"/>
            </a:solidFill>
            <a:round/>
            <a:headEnd/>
            <a:tailEnd/>
          </a:ln>
          <a:extLst>
            <a:ext uri="{909E8E84-426E-40DD-AFC4-6F175D3DCCD1}">
              <a14:hiddenFill xmlns:a14="http://schemas.microsoft.com/office/drawing/2010/main">
                <a:noFill/>
              </a14:hiddenFill>
            </a:ext>
          </a:extLst>
        </p:spPr>
      </p:cxnSp>
      <p:cxnSp>
        <p:nvCxnSpPr>
          <p:cNvPr id="8" name="直接连接符 7">
            <a:extLst>
              <a:ext uri="{FF2B5EF4-FFF2-40B4-BE49-F238E27FC236}">
                <a16:creationId xmlns:a16="http://schemas.microsoft.com/office/drawing/2014/main" id="{D1A88716-9350-425B-BF06-208E7CE93246}"/>
              </a:ext>
            </a:extLst>
          </p:cNvPr>
          <p:cNvCxnSpPr>
            <a:cxnSpLocks noChangeShapeType="1"/>
          </p:cNvCxnSpPr>
          <p:nvPr/>
        </p:nvCxnSpPr>
        <p:spPr bwMode="auto">
          <a:xfrm>
            <a:off x="4835525" y="2290763"/>
            <a:ext cx="539750" cy="0"/>
          </a:xfrm>
          <a:prstGeom prst="line">
            <a:avLst/>
          </a:prstGeom>
          <a:noFill/>
          <a:ln w="28575" algn="ctr">
            <a:solidFill>
              <a:srgbClr val="3366FF"/>
            </a:solidFill>
            <a:round/>
            <a:headEnd/>
            <a:tailEnd/>
          </a:ln>
          <a:extLst>
            <a:ext uri="{909E8E84-426E-40DD-AFC4-6F175D3DCCD1}">
              <a14:hiddenFill xmlns:a14="http://schemas.microsoft.com/office/drawing/2010/main">
                <a:noFill/>
              </a14:hiddenFill>
            </a:ext>
          </a:extLst>
        </p:spPr>
      </p:cxnSp>
      <p:sp>
        <p:nvSpPr>
          <p:cNvPr id="9" name="圆角矩形 8">
            <a:extLst>
              <a:ext uri="{FF2B5EF4-FFF2-40B4-BE49-F238E27FC236}">
                <a16:creationId xmlns:a16="http://schemas.microsoft.com/office/drawing/2014/main" id="{07A4455E-6FC4-4026-B921-A9E6D6E3B606}"/>
              </a:ext>
            </a:extLst>
          </p:cNvPr>
          <p:cNvSpPr>
            <a:spLocks noChangeArrowheads="1"/>
          </p:cNvSpPr>
          <p:nvPr/>
        </p:nvSpPr>
        <p:spPr bwMode="auto">
          <a:xfrm>
            <a:off x="3103563" y="1922463"/>
            <a:ext cx="2136775" cy="796925"/>
          </a:xfrm>
          <a:prstGeom prst="roundRect">
            <a:avLst>
              <a:gd name="adj" fmla="val 16667"/>
            </a:avLst>
          </a:prstGeom>
          <a:noFill/>
          <a:ln w="19050" algn="ctr">
            <a:solidFill>
              <a:srgbClr val="3366FF"/>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45"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2000"/>
                                        <p:tgtEl>
                                          <p:spTgt spid="4"/>
                                        </p:tgtEl>
                                      </p:cBhvr>
                                    </p:animEffect>
                                    <p:anim calcmode="lin" valueType="num">
                                      <p:cBhvr>
                                        <p:cTn id="16" dur="2000" fill="hold"/>
                                        <p:tgtEl>
                                          <p:spTgt spid="4"/>
                                        </p:tgtEl>
                                        <p:attrNameLst>
                                          <p:attrName>ppt_w</p:attrName>
                                        </p:attrNameLst>
                                      </p:cBhvr>
                                      <p:tavLst>
                                        <p:tav tm="0" fmla="#ppt_w*sin(2.5*pi*$)">
                                          <p:val>
                                            <p:fltVal val="0"/>
                                          </p:val>
                                        </p:tav>
                                        <p:tav tm="100000">
                                          <p:val>
                                            <p:fltVal val="1"/>
                                          </p:val>
                                        </p:tav>
                                      </p:tavLst>
                                    </p:anim>
                                    <p:anim calcmode="lin" valueType="num">
                                      <p:cBhvr>
                                        <p:cTn id="17" dur="2000" fill="hold"/>
                                        <p:tgtEl>
                                          <p:spTgt spid="4"/>
                                        </p:tgtEl>
                                        <p:attrNameLst>
                                          <p:attrName>ppt_h</p:attrName>
                                        </p:attrNameLst>
                                      </p:cBhvr>
                                      <p:tavLst>
                                        <p:tav tm="0">
                                          <p:val>
                                            <p:strVal val="#ppt_h"/>
                                          </p:val>
                                        </p:tav>
                                        <p:tav tm="100000">
                                          <p:val>
                                            <p:strVal val="#ppt_h"/>
                                          </p:val>
                                        </p:tav>
                                      </p:tavLst>
                                    </p:anim>
                                  </p:childTnLst>
                                </p:cTn>
                              </p:par>
                              <p:par>
                                <p:cTn id="18" presetID="45"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2000"/>
                                        <p:tgtEl>
                                          <p:spTgt spid="8"/>
                                        </p:tgtEl>
                                      </p:cBhvr>
                                    </p:animEffect>
                                    <p:anim calcmode="lin" valueType="num">
                                      <p:cBhvr>
                                        <p:cTn id="21" dur="2000" fill="hold"/>
                                        <p:tgtEl>
                                          <p:spTgt spid="8"/>
                                        </p:tgtEl>
                                        <p:attrNameLst>
                                          <p:attrName>ppt_w</p:attrName>
                                        </p:attrNameLst>
                                      </p:cBhvr>
                                      <p:tavLst>
                                        <p:tav tm="0" fmla="#ppt_w*sin(2.5*pi*$)">
                                          <p:val>
                                            <p:fltVal val="0"/>
                                          </p:val>
                                        </p:tav>
                                        <p:tav tm="100000">
                                          <p:val>
                                            <p:fltVal val="1"/>
                                          </p:val>
                                        </p:tav>
                                      </p:tavLst>
                                    </p:anim>
                                    <p:anim calcmode="lin" valueType="num">
                                      <p:cBhvr>
                                        <p:cTn id="22" dur="20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a:extLst>
              <a:ext uri="{FF2B5EF4-FFF2-40B4-BE49-F238E27FC236}">
                <a16:creationId xmlns:a16="http://schemas.microsoft.com/office/drawing/2014/main" id="{49F797C0-FA85-4173-B049-5B2828083E0A}"/>
              </a:ext>
            </a:extLst>
          </p:cNvPr>
          <p:cNvSpPr>
            <a:spLocks noGrp="1" noChangeArrowheads="1"/>
          </p:cNvSpPr>
          <p:nvPr>
            <p:ph type="title"/>
          </p:nvPr>
        </p:nvSpPr>
        <p:spPr/>
        <p:txBody>
          <a:bodyPr/>
          <a:lstStyle/>
          <a:p>
            <a:pPr eaLnBrk="1" hangingPunct="1">
              <a:defRPr/>
            </a:pPr>
            <a:r>
              <a:rPr lang="en-US"/>
              <a:t>Relationship Set </a:t>
            </a:r>
            <a:r>
              <a:rPr lang="en-US" i="1"/>
              <a:t>advisor</a:t>
            </a:r>
          </a:p>
        </p:txBody>
      </p:sp>
      <p:pic>
        <p:nvPicPr>
          <p:cNvPr id="33795" name="Picture 6">
            <a:extLst>
              <a:ext uri="{FF2B5EF4-FFF2-40B4-BE49-F238E27FC236}">
                <a16:creationId xmlns:a16="http://schemas.microsoft.com/office/drawing/2014/main" id="{94571A64-6254-4D39-A22A-4EE418CD01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025" y="1316038"/>
            <a:ext cx="8027988" cy="445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a:extLst>
              <a:ext uri="{FF2B5EF4-FFF2-40B4-BE49-F238E27FC236}">
                <a16:creationId xmlns:a16="http://schemas.microsoft.com/office/drawing/2014/main" id="{3160E21C-953F-4641-9BA7-2B675393F571}"/>
              </a:ext>
            </a:extLst>
          </p:cNvPr>
          <p:cNvSpPr>
            <a:spLocks noGrp="1" noChangeArrowheads="1"/>
          </p:cNvSpPr>
          <p:nvPr>
            <p:ph type="title"/>
          </p:nvPr>
        </p:nvSpPr>
        <p:spPr/>
        <p:txBody>
          <a:bodyPr/>
          <a:lstStyle/>
          <a:p>
            <a:pPr eaLnBrk="1" hangingPunct="1">
              <a:defRPr/>
            </a:pPr>
            <a:r>
              <a:rPr lang="en-US"/>
              <a:t>Relationship Sets (Cont.)</a:t>
            </a:r>
          </a:p>
        </p:txBody>
      </p:sp>
      <p:sp>
        <p:nvSpPr>
          <p:cNvPr id="35843" name="Rectangle 3">
            <a:extLst>
              <a:ext uri="{FF2B5EF4-FFF2-40B4-BE49-F238E27FC236}">
                <a16:creationId xmlns:a16="http://schemas.microsoft.com/office/drawing/2014/main" id="{82BD6D1C-5A8A-40F5-9FDE-11231CD1586A}"/>
              </a:ext>
            </a:extLst>
          </p:cNvPr>
          <p:cNvSpPr>
            <a:spLocks noGrp="1" noChangeArrowheads="1"/>
          </p:cNvSpPr>
          <p:nvPr>
            <p:ph idx="1"/>
          </p:nvPr>
        </p:nvSpPr>
        <p:spPr/>
        <p:txBody>
          <a:bodyPr/>
          <a:lstStyle/>
          <a:p>
            <a:pPr eaLnBrk="1" hangingPunct="1"/>
            <a:r>
              <a:rPr lang="en-US" altLang="zh-CN" sz="2000">
                <a:ea typeface="ＭＳ Ｐゴシック" panose="020B0600070205080204" pitchFamily="34" charset="-128"/>
              </a:rPr>
              <a:t>An </a:t>
            </a:r>
            <a:r>
              <a:rPr lang="en-US" altLang="zh-CN" sz="2000" b="1">
                <a:solidFill>
                  <a:srgbClr val="000099"/>
                </a:solidFill>
                <a:ea typeface="ＭＳ Ｐゴシック" panose="020B0600070205080204" pitchFamily="34" charset="-128"/>
              </a:rPr>
              <a:t>attribute</a:t>
            </a:r>
            <a:r>
              <a:rPr lang="en-US" altLang="zh-CN" sz="2000">
                <a:ea typeface="ＭＳ Ｐゴシック" panose="020B0600070205080204" pitchFamily="34" charset="-128"/>
              </a:rPr>
              <a:t> can also be property of a relationship set.</a:t>
            </a:r>
          </a:p>
          <a:p>
            <a:pPr eaLnBrk="1" hangingPunct="1">
              <a:lnSpc>
                <a:spcPct val="90000"/>
              </a:lnSpc>
            </a:pPr>
            <a:r>
              <a:rPr lang="en-US" altLang="zh-CN" sz="2000">
                <a:ea typeface="ＭＳ Ｐゴシック" panose="020B0600070205080204" pitchFamily="34" charset="-128"/>
              </a:rPr>
              <a:t>For instance, the </a:t>
            </a:r>
            <a:r>
              <a:rPr lang="en-US" altLang="zh-CN" sz="2000" i="1">
                <a:ea typeface="ＭＳ Ｐゴシック" panose="020B0600070205080204" pitchFamily="34" charset="-128"/>
              </a:rPr>
              <a:t>advisor </a:t>
            </a:r>
            <a:r>
              <a:rPr lang="en-US" altLang="zh-CN" sz="2000">
                <a:ea typeface="ＭＳ Ｐゴシック" panose="020B0600070205080204" pitchFamily="34" charset="-128"/>
              </a:rPr>
              <a:t>relationship set between entity sets </a:t>
            </a:r>
            <a:r>
              <a:rPr lang="en-US" altLang="zh-CN" sz="2000" i="1">
                <a:ea typeface="ＭＳ Ｐゴシック" panose="020B0600070205080204" pitchFamily="34" charset="-128"/>
              </a:rPr>
              <a:t>instructor </a:t>
            </a:r>
            <a:r>
              <a:rPr lang="en-US" altLang="zh-CN" sz="2000">
                <a:ea typeface="ＭＳ Ｐゴシック" panose="020B0600070205080204" pitchFamily="34" charset="-128"/>
              </a:rPr>
              <a:t>and </a:t>
            </a:r>
            <a:r>
              <a:rPr lang="en-US" altLang="zh-CN" sz="2000" i="1">
                <a:ea typeface="ＭＳ Ｐゴシック" panose="020B0600070205080204" pitchFamily="34" charset="-128"/>
              </a:rPr>
              <a:t>student </a:t>
            </a:r>
            <a:r>
              <a:rPr lang="en-US" altLang="zh-CN" sz="2000">
                <a:ea typeface="ＭＳ Ｐゴシック" panose="020B0600070205080204" pitchFamily="34" charset="-128"/>
              </a:rPr>
              <a:t>may have the attribute </a:t>
            </a:r>
            <a:r>
              <a:rPr lang="en-US" altLang="zh-CN" sz="2000" i="1">
                <a:ea typeface="ＭＳ Ｐゴシック" panose="020B0600070205080204" pitchFamily="34" charset="-128"/>
              </a:rPr>
              <a:t>date </a:t>
            </a:r>
            <a:r>
              <a:rPr lang="en-US" altLang="zh-CN" sz="2000">
                <a:ea typeface="ＭＳ Ｐゴシック" panose="020B0600070205080204" pitchFamily="34" charset="-128"/>
              </a:rPr>
              <a:t>which tracks when the student started being associated with the advisor</a:t>
            </a:r>
          </a:p>
        </p:txBody>
      </p:sp>
      <p:pic>
        <p:nvPicPr>
          <p:cNvPr id="35844" name="Picture 6">
            <a:extLst>
              <a:ext uri="{FF2B5EF4-FFF2-40B4-BE49-F238E27FC236}">
                <a16:creationId xmlns:a16="http://schemas.microsoft.com/office/drawing/2014/main" id="{CD7FE59F-E7BE-4840-AEB1-4EAA7AEE23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513013"/>
            <a:ext cx="7751763"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a:extLst>
              <a:ext uri="{FF2B5EF4-FFF2-40B4-BE49-F238E27FC236}">
                <a16:creationId xmlns:a16="http://schemas.microsoft.com/office/drawing/2014/main" id="{2C1AC962-D6D8-4384-81C6-0F846CCA2BC6}"/>
              </a:ext>
            </a:extLst>
          </p:cNvPr>
          <p:cNvSpPr>
            <a:spLocks noGrp="1" noChangeArrowheads="1"/>
          </p:cNvSpPr>
          <p:nvPr>
            <p:ph type="title"/>
          </p:nvPr>
        </p:nvSpPr>
        <p:spPr/>
        <p:txBody>
          <a:bodyPr/>
          <a:lstStyle/>
          <a:p>
            <a:pPr eaLnBrk="1" hangingPunct="1">
              <a:defRPr/>
            </a:pPr>
            <a:r>
              <a:rPr lang="en-US" dirty="0"/>
              <a:t>Degree of a Relationship Set</a:t>
            </a:r>
          </a:p>
        </p:txBody>
      </p:sp>
      <p:sp>
        <p:nvSpPr>
          <p:cNvPr id="37891" name="Rectangle 3">
            <a:extLst>
              <a:ext uri="{FF2B5EF4-FFF2-40B4-BE49-F238E27FC236}">
                <a16:creationId xmlns:a16="http://schemas.microsoft.com/office/drawing/2014/main" id="{FE141F1A-EA14-40F6-AF2E-60E0464D0F05}"/>
              </a:ext>
            </a:extLst>
          </p:cNvPr>
          <p:cNvSpPr>
            <a:spLocks noGrp="1" noChangeArrowheads="1"/>
          </p:cNvSpPr>
          <p:nvPr>
            <p:ph idx="1"/>
          </p:nvPr>
        </p:nvSpPr>
        <p:spPr/>
        <p:txBody>
          <a:bodyPr/>
          <a:lstStyle/>
          <a:p>
            <a:pPr eaLnBrk="1" hangingPunct="1"/>
            <a:r>
              <a:rPr lang="en-US" altLang="zh-CN" sz="2000" b="1">
                <a:ea typeface="ＭＳ Ｐゴシック" panose="020B0600070205080204" pitchFamily="34" charset="-128"/>
              </a:rPr>
              <a:t>Binary Relationship</a:t>
            </a:r>
          </a:p>
          <a:p>
            <a:pPr lvl="1" eaLnBrk="1" hangingPunct="1"/>
            <a:r>
              <a:rPr lang="en-US" altLang="zh-CN" sz="2000">
                <a:ea typeface="ＭＳ Ｐゴシック" panose="020B0600070205080204" pitchFamily="34" charset="-128"/>
              </a:rPr>
              <a:t>involve two entity sets (or degree two). </a:t>
            </a:r>
          </a:p>
          <a:p>
            <a:pPr lvl="1" eaLnBrk="1" hangingPunct="1"/>
            <a:r>
              <a:rPr lang="en-US" altLang="zh-CN" sz="2000">
                <a:ea typeface="ＭＳ Ｐゴシック" panose="020B0600070205080204" pitchFamily="34" charset="-128"/>
              </a:rPr>
              <a:t>most relationship sets in a database system are binary.</a:t>
            </a:r>
          </a:p>
          <a:p>
            <a:pPr eaLnBrk="1" hangingPunct="1"/>
            <a:r>
              <a:rPr lang="en-US" altLang="zh-CN" sz="2000">
                <a:ea typeface="ＭＳ Ｐゴシック" panose="020B0600070205080204" pitchFamily="34" charset="-128"/>
              </a:rPr>
              <a:t>Relationships between more than two entity sets are rare.  Most relationships are binary. (More on this later.)</a:t>
            </a:r>
          </a:p>
          <a:p>
            <a:pPr lvl="1" eaLnBrk="1" hangingPunct="1">
              <a:buClr>
                <a:srgbClr val="CC6600"/>
              </a:buClr>
              <a:buSzPct val="105000"/>
              <a:buFont typeface="Webdings" panose="05030102010509060703" pitchFamily="18" charset="2"/>
              <a:buChar char="4"/>
            </a:pPr>
            <a:r>
              <a:rPr lang="en-US" altLang="zh-CN" sz="2000">
                <a:ea typeface="ＭＳ Ｐゴシック" panose="020B0600070205080204" pitchFamily="34" charset="-128"/>
              </a:rPr>
              <a:t>Example: </a:t>
            </a:r>
            <a:r>
              <a:rPr lang="en-US" altLang="zh-CN" sz="2000" i="1">
                <a:ea typeface="ＭＳ Ｐゴシック" panose="020B0600070205080204" pitchFamily="34" charset="-128"/>
              </a:rPr>
              <a:t>students</a:t>
            </a:r>
            <a:r>
              <a:rPr lang="en-US" altLang="zh-CN" sz="2000">
                <a:ea typeface="ＭＳ Ｐゴシック" panose="020B0600070205080204" pitchFamily="34" charset="-128"/>
              </a:rPr>
              <a:t> work on research </a:t>
            </a:r>
            <a:r>
              <a:rPr lang="en-US" altLang="zh-CN" sz="2000" i="1">
                <a:ea typeface="ＭＳ Ｐゴシック" panose="020B0600070205080204" pitchFamily="34" charset="-128"/>
              </a:rPr>
              <a:t>projects</a:t>
            </a:r>
            <a:r>
              <a:rPr lang="en-US" altLang="zh-CN" sz="2000">
                <a:ea typeface="ＭＳ Ｐゴシック" panose="020B0600070205080204" pitchFamily="34" charset="-128"/>
              </a:rPr>
              <a:t> under the guidance of an </a:t>
            </a:r>
            <a:r>
              <a:rPr lang="en-US" altLang="zh-CN" sz="2000" i="1">
                <a:ea typeface="ＭＳ Ｐゴシック" panose="020B0600070205080204" pitchFamily="34" charset="-128"/>
              </a:rPr>
              <a:t>instructor</a:t>
            </a:r>
            <a:r>
              <a:rPr lang="en-US" altLang="zh-CN" sz="2000">
                <a:ea typeface="ＭＳ Ｐゴシック" panose="020B0600070205080204" pitchFamily="34" charset="-128"/>
              </a:rPr>
              <a:t>. </a:t>
            </a:r>
          </a:p>
          <a:p>
            <a:pPr lvl="1" eaLnBrk="1" hangingPunct="1">
              <a:buClr>
                <a:srgbClr val="CC6600"/>
              </a:buClr>
              <a:buSzPct val="105000"/>
              <a:buFont typeface="Webdings" panose="05030102010509060703" pitchFamily="18" charset="2"/>
              <a:buChar char="4"/>
            </a:pPr>
            <a:r>
              <a:rPr lang="en-US" altLang="zh-CN" sz="2000">
                <a:ea typeface="ＭＳ Ｐゴシック" panose="020B0600070205080204" pitchFamily="34" charset="-128"/>
              </a:rPr>
              <a:t>relationship </a:t>
            </a:r>
            <a:r>
              <a:rPr lang="en-US" altLang="zh-CN" sz="2000" i="1">
                <a:ea typeface="ＭＳ Ｐゴシック" panose="020B0600070205080204" pitchFamily="34" charset="-128"/>
              </a:rPr>
              <a:t>proj_guide</a:t>
            </a:r>
            <a:r>
              <a:rPr lang="en-US" altLang="zh-CN" sz="2000">
                <a:ea typeface="ＭＳ Ｐゴシック" panose="020B0600070205080204" pitchFamily="34" charset="-128"/>
              </a:rPr>
              <a:t> is a ternary relationship between </a:t>
            </a:r>
            <a:r>
              <a:rPr lang="en-US" altLang="zh-CN" sz="2000" i="1">
                <a:ea typeface="ＭＳ Ｐゴシック" panose="020B0600070205080204" pitchFamily="34" charset="-128"/>
              </a:rPr>
              <a:t>instructor, student, </a:t>
            </a:r>
            <a:r>
              <a:rPr lang="en-US" altLang="zh-CN" sz="2000">
                <a:ea typeface="ＭＳ Ｐゴシック" panose="020B0600070205080204" pitchFamily="34" charset="-128"/>
              </a:rPr>
              <a:t>and </a:t>
            </a:r>
            <a:r>
              <a:rPr lang="en-US" altLang="zh-CN" sz="2000" i="1">
                <a:ea typeface="ＭＳ Ｐゴシック" panose="020B0600070205080204" pitchFamily="34" charset="-128"/>
              </a:rPr>
              <a:t>project</a:t>
            </a:r>
            <a:endParaRPr lang="en-US" altLang="zh-CN" sz="2000">
              <a:ea typeface="ＭＳ Ｐゴシック" panose="020B0600070205080204" pitchFamily="34" charset="-128"/>
            </a:endParaRPr>
          </a:p>
        </p:txBody>
      </p:sp>
      <p:pic>
        <p:nvPicPr>
          <p:cNvPr id="37892" name="Picture 20">
            <a:extLst>
              <a:ext uri="{FF2B5EF4-FFF2-40B4-BE49-F238E27FC236}">
                <a16:creationId xmlns:a16="http://schemas.microsoft.com/office/drawing/2014/main" id="{E6CEB46A-0813-4FA3-8450-9482AD9BA2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8850" y="4222750"/>
            <a:ext cx="5256213"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a:extLst>
              <a:ext uri="{FF2B5EF4-FFF2-40B4-BE49-F238E27FC236}">
                <a16:creationId xmlns:a16="http://schemas.microsoft.com/office/drawing/2014/main" id="{014B3811-4557-4BD5-AB73-488A81E6065C}"/>
              </a:ext>
            </a:extLst>
          </p:cNvPr>
          <p:cNvSpPr>
            <a:spLocks noGrp="1" noChangeArrowheads="1"/>
          </p:cNvSpPr>
          <p:nvPr>
            <p:ph type="title"/>
          </p:nvPr>
        </p:nvSpPr>
        <p:spPr/>
        <p:txBody>
          <a:bodyPr/>
          <a:lstStyle/>
          <a:p>
            <a:pPr eaLnBrk="1" hangingPunct="1">
              <a:defRPr/>
            </a:pPr>
            <a:r>
              <a:rPr lang="en-US"/>
              <a:t>Attributes</a:t>
            </a:r>
          </a:p>
        </p:txBody>
      </p:sp>
      <p:sp>
        <p:nvSpPr>
          <p:cNvPr id="39939" name="Rectangle 3">
            <a:extLst>
              <a:ext uri="{FF2B5EF4-FFF2-40B4-BE49-F238E27FC236}">
                <a16:creationId xmlns:a16="http://schemas.microsoft.com/office/drawing/2014/main" id="{F53AE3E0-455A-4520-8D91-3D8010066997}"/>
              </a:ext>
            </a:extLst>
          </p:cNvPr>
          <p:cNvSpPr>
            <a:spLocks noGrp="1" noChangeArrowheads="1"/>
          </p:cNvSpPr>
          <p:nvPr>
            <p:ph idx="1"/>
          </p:nvPr>
        </p:nvSpPr>
        <p:spPr/>
        <p:txBody>
          <a:bodyPr/>
          <a:lstStyle/>
          <a:p>
            <a:pPr eaLnBrk="1" hangingPunct="1"/>
            <a:r>
              <a:rPr lang="en-US" altLang="zh-CN" sz="2000">
                <a:ea typeface="ＭＳ Ｐゴシック" panose="020B0600070205080204" pitchFamily="34" charset="-128"/>
              </a:rPr>
              <a:t>An entity is represented by a set of attributes, that is descriptive properties possessed by all members of an entity set.</a:t>
            </a:r>
          </a:p>
          <a:p>
            <a:pPr lvl="1" eaLnBrk="1" hangingPunct="1"/>
            <a:r>
              <a:rPr lang="en-US" altLang="zh-CN" sz="2000">
                <a:ea typeface="ＭＳ Ｐゴシック" panose="020B0600070205080204" pitchFamily="34" charset="-128"/>
              </a:rPr>
              <a:t>Example: </a:t>
            </a:r>
          </a:p>
          <a:p>
            <a:pPr lvl="1" eaLnBrk="1" hangingPunct="1">
              <a:buFont typeface="Monotype Sorts" pitchFamily="2" charset="2"/>
              <a:buNone/>
            </a:pPr>
            <a:r>
              <a:rPr lang="en-US" altLang="zh-CN" sz="2000">
                <a:ea typeface="ＭＳ Ｐゴシック" panose="020B0600070205080204" pitchFamily="34" charset="-128"/>
              </a:rPr>
              <a:t>     	</a:t>
            </a:r>
            <a:r>
              <a:rPr lang="en-US" altLang="zh-CN" sz="2000" i="1">
                <a:ea typeface="ＭＳ Ｐゴシック" panose="020B0600070205080204" pitchFamily="34" charset="-128"/>
              </a:rPr>
              <a:t>instructor = </a:t>
            </a:r>
            <a:r>
              <a:rPr lang="en-US" altLang="zh-CN" sz="2000">
                <a:ea typeface="ＭＳ Ｐゴシック" panose="020B0600070205080204" pitchFamily="34" charset="-128"/>
              </a:rPr>
              <a:t>(</a:t>
            </a:r>
            <a:r>
              <a:rPr lang="en-US" altLang="zh-CN" sz="2000" i="1">
                <a:ea typeface="ＭＳ Ｐゴシック" panose="020B0600070205080204" pitchFamily="34" charset="-128"/>
              </a:rPr>
              <a:t>ID, name, street, city, salary </a:t>
            </a:r>
            <a:r>
              <a:rPr lang="en-US" altLang="zh-CN" sz="2000">
                <a:ea typeface="ＭＳ Ｐゴシック" panose="020B0600070205080204" pitchFamily="34" charset="-128"/>
              </a:rPr>
              <a:t>)</a:t>
            </a:r>
            <a:br>
              <a:rPr lang="en-US" altLang="zh-CN" sz="2000" i="1">
                <a:ea typeface="ＭＳ Ｐゴシック" panose="020B0600070205080204" pitchFamily="34" charset="-128"/>
              </a:rPr>
            </a:br>
            <a:r>
              <a:rPr lang="en-US" altLang="zh-CN" sz="2000" i="1">
                <a:ea typeface="ＭＳ Ｐゴシック" panose="020B0600070205080204" pitchFamily="34" charset="-128"/>
              </a:rPr>
              <a:t>	course= </a:t>
            </a:r>
            <a:r>
              <a:rPr lang="en-US" altLang="zh-CN" sz="2000">
                <a:ea typeface="ＭＳ Ｐゴシック" panose="020B0600070205080204" pitchFamily="34" charset="-128"/>
              </a:rPr>
              <a:t>(</a:t>
            </a:r>
            <a:r>
              <a:rPr lang="en-US" altLang="zh-CN" sz="2000" i="1">
                <a:ea typeface="ＭＳ Ｐゴシック" panose="020B0600070205080204" pitchFamily="34" charset="-128"/>
              </a:rPr>
              <a:t>course_id, title, credits</a:t>
            </a:r>
            <a:r>
              <a:rPr lang="en-US" altLang="zh-CN" sz="2000">
                <a:ea typeface="ＭＳ Ｐゴシック" panose="020B0600070205080204" pitchFamily="34" charset="-128"/>
              </a:rPr>
              <a:t>)</a:t>
            </a:r>
            <a:endParaRPr lang="en-US" altLang="zh-CN" sz="2000" i="1">
              <a:solidFill>
                <a:schemeClr val="tx2"/>
              </a:solidFill>
              <a:ea typeface="ＭＳ Ｐゴシック" panose="020B0600070205080204" pitchFamily="34" charset="-128"/>
            </a:endParaRPr>
          </a:p>
          <a:p>
            <a:pPr eaLnBrk="1" hangingPunct="1"/>
            <a:r>
              <a:rPr lang="en-US" altLang="zh-CN" sz="2000" b="1">
                <a:solidFill>
                  <a:srgbClr val="000099"/>
                </a:solidFill>
                <a:ea typeface="ＭＳ Ｐゴシック" panose="020B0600070205080204" pitchFamily="34" charset="-128"/>
              </a:rPr>
              <a:t>Domain</a:t>
            </a:r>
            <a:r>
              <a:rPr lang="en-US" altLang="zh-CN" sz="2000">
                <a:ea typeface="ＭＳ Ｐゴシック" panose="020B0600070205080204" pitchFamily="34" charset="-128"/>
              </a:rPr>
              <a:t> – the set of permitted values for each attribute </a:t>
            </a:r>
          </a:p>
          <a:p>
            <a:pPr eaLnBrk="1" hangingPunct="1"/>
            <a:r>
              <a:rPr lang="en-US" altLang="zh-CN" sz="2000">
                <a:ea typeface="ＭＳ Ｐゴシック" panose="020B0600070205080204" pitchFamily="34" charset="-128"/>
              </a:rPr>
              <a:t>Attribute types:</a:t>
            </a:r>
          </a:p>
          <a:p>
            <a:pPr lvl="1" eaLnBrk="1" hangingPunct="1"/>
            <a:r>
              <a:rPr lang="en-US" altLang="zh-CN" sz="2000" b="1">
                <a:solidFill>
                  <a:srgbClr val="000099"/>
                </a:solidFill>
                <a:ea typeface="ＭＳ Ｐゴシック" panose="020B0600070205080204" pitchFamily="34" charset="-128"/>
              </a:rPr>
              <a:t>Simple</a:t>
            </a:r>
            <a:r>
              <a:rPr lang="en-US" altLang="zh-CN" sz="2000">
                <a:ea typeface="ＭＳ Ｐゴシック" panose="020B0600070205080204" pitchFamily="34" charset="-128"/>
              </a:rPr>
              <a:t> and </a:t>
            </a:r>
            <a:r>
              <a:rPr lang="en-US" altLang="zh-CN" sz="2000" b="1">
                <a:solidFill>
                  <a:srgbClr val="000099"/>
                </a:solidFill>
                <a:ea typeface="ＭＳ Ｐゴシック" panose="020B0600070205080204" pitchFamily="34" charset="-128"/>
              </a:rPr>
              <a:t>composite</a:t>
            </a:r>
            <a:r>
              <a:rPr lang="en-US" altLang="zh-CN" sz="2000">
                <a:ea typeface="ＭＳ Ｐゴシック" panose="020B0600070205080204" pitchFamily="34" charset="-128"/>
              </a:rPr>
              <a:t> attributes.</a:t>
            </a:r>
          </a:p>
          <a:p>
            <a:pPr lvl="1" eaLnBrk="1" hangingPunct="1"/>
            <a:r>
              <a:rPr lang="en-US" altLang="zh-CN" sz="2000" b="1">
                <a:solidFill>
                  <a:srgbClr val="000099"/>
                </a:solidFill>
                <a:ea typeface="ＭＳ Ｐゴシック" panose="020B0600070205080204" pitchFamily="34" charset="-128"/>
              </a:rPr>
              <a:t>Single-valued</a:t>
            </a:r>
            <a:r>
              <a:rPr lang="en-US" altLang="zh-CN" sz="2000">
                <a:ea typeface="ＭＳ Ｐゴシック" panose="020B0600070205080204" pitchFamily="34" charset="-128"/>
              </a:rPr>
              <a:t> and </a:t>
            </a:r>
            <a:r>
              <a:rPr lang="en-US" altLang="zh-CN" sz="2000" b="1">
                <a:solidFill>
                  <a:srgbClr val="000099"/>
                </a:solidFill>
                <a:ea typeface="ＭＳ Ｐゴシック" panose="020B0600070205080204" pitchFamily="34" charset="-128"/>
              </a:rPr>
              <a:t>multivalued</a:t>
            </a:r>
            <a:r>
              <a:rPr lang="en-US" altLang="zh-CN" sz="2000">
                <a:ea typeface="ＭＳ Ｐゴシック" panose="020B0600070205080204" pitchFamily="34" charset="-128"/>
              </a:rPr>
              <a:t> attributes</a:t>
            </a:r>
          </a:p>
          <a:p>
            <a:pPr lvl="2" eaLnBrk="1" hangingPunct="1"/>
            <a:r>
              <a:rPr lang="en-US" altLang="zh-CN">
                <a:ea typeface="ＭＳ Ｐゴシック" panose="020B0600070205080204" pitchFamily="34" charset="-128"/>
              </a:rPr>
              <a:t>Example: multivalued attribute: </a:t>
            </a:r>
            <a:r>
              <a:rPr lang="en-US" altLang="zh-CN" i="1">
                <a:ea typeface="ＭＳ Ｐゴシック" panose="020B0600070205080204" pitchFamily="34" charset="-128"/>
              </a:rPr>
              <a:t>phone_numbers</a:t>
            </a:r>
          </a:p>
          <a:p>
            <a:pPr lvl="1" eaLnBrk="1" hangingPunct="1"/>
            <a:r>
              <a:rPr lang="en-US" altLang="zh-CN" sz="2000" b="1">
                <a:solidFill>
                  <a:srgbClr val="000099"/>
                </a:solidFill>
                <a:ea typeface="ＭＳ Ｐゴシック" panose="020B0600070205080204" pitchFamily="34" charset="-128"/>
              </a:rPr>
              <a:t>Derived</a:t>
            </a:r>
            <a:r>
              <a:rPr lang="en-US" altLang="zh-CN" sz="2000">
                <a:ea typeface="ＭＳ Ｐゴシック" panose="020B0600070205080204" pitchFamily="34" charset="-128"/>
              </a:rPr>
              <a:t> attributes</a:t>
            </a:r>
          </a:p>
          <a:p>
            <a:pPr lvl="2" eaLnBrk="1" hangingPunct="1"/>
            <a:r>
              <a:rPr lang="en-US" altLang="zh-CN">
                <a:ea typeface="ＭＳ Ｐゴシック" panose="020B0600070205080204" pitchFamily="34" charset="-128"/>
              </a:rPr>
              <a:t>Can be computed from other attributes</a:t>
            </a:r>
          </a:p>
          <a:p>
            <a:pPr lvl="2" eaLnBrk="1" hangingPunct="1"/>
            <a:r>
              <a:rPr lang="en-US" altLang="zh-CN">
                <a:ea typeface="ＭＳ Ｐゴシック" panose="020B0600070205080204" pitchFamily="34" charset="-128"/>
              </a:rPr>
              <a:t>Example:  age, given date_of_birth</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a:extLst>
              <a:ext uri="{FF2B5EF4-FFF2-40B4-BE49-F238E27FC236}">
                <a16:creationId xmlns:a16="http://schemas.microsoft.com/office/drawing/2014/main" id="{607CF07D-D295-4FC7-A6B2-78B43BB1A2E4}"/>
              </a:ext>
            </a:extLst>
          </p:cNvPr>
          <p:cNvSpPr>
            <a:spLocks noGrp="1" noChangeArrowheads="1"/>
          </p:cNvSpPr>
          <p:nvPr>
            <p:ph type="title"/>
          </p:nvPr>
        </p:nvSpPr>
        <p:spPr>
          <a:xfrm>
            <a:off x="752475" y="104775"/>
            <a:ext cx="8391525" cy="609600"/>
          </a:xfrm>
        </p:spPr>
        <p:txBody>
          <a:bodyPr/>
          <a:lstStyle/>
          <a:p>
            <a:pPr eaLnBrk="1" hangingPunct="1">
              <a:defRPr/>
            </a:pPr>
            <a:r>
              <a:rPr lang="en-US"/>
              <a:t>Composite Attributes</a:t>
            </a:r>
          </a:p>
        </p:txBody>
      </p:sp>
      <p:pic>
        <p:nvPicPr>
          <p:cNvPr id="41987" name="Picture 5">
            <a:extLst>
              <a:ext uri="{FF2B5EF4-FFF2-40B4-BE49-F238E27FC236}">
                <a16:creationId xmlns:a16="http://schemas.microsoft.com/office/drawing/2014/main" id="{9CB38E95-A3C7-4063-8CD7-5E160A0BE0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1330325"/>
            <a:ext cx="8626475" cy="271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a:extLst>
              <a:ext uri="{FF2B5EF4-FFF2-40B4-BE49-F238E27FC236}">
                <a16:creationId xmlns:a16="http://schemas.microsoft.com/office/drawing/2014/main" id="{6D16C353-2017-4D56-970A-F58FB48AD1EE}"/>
              </a:ext>
            </a:extLst>
          </p:cNvPr>
          <p:cNvSpPr>
            <a:spLocks noGrp="1" noChangeArrowheads="1"/>
          </p:cNvSpPr>
          <p:nvPr>
            <p:ph type="title"/>
          </p:nvPr>
        </p:nvSpPr>
        <p:spPr>
          <a:xfrm>
            <a:off x="835025" y="103188"/>
            <a:ext cx="7831138" cy="846137"/>
          </a:xfrm>
        </p:spPr>
        <p:txBody>
          <a:bodyPr/>
          <a:lstStyle/>
          <a:p>
            <a:pPr eaLnBrk="1" hangingPunct="1">
              <a:defRPr/>
            </a:pPr>
            <a:r>
              <a:rPr lang="en-US" altLang="zh-CN" sz="2400" dirty="0">
                <a:effectLst>
                  <a:outerShdw blurRad="38100" dist="38100" dir="2700000" algn="tl">
                    <a:srgbClr val="C0C0C0"/>
                  </a:outerShdw>
                </a:effectLst>
              </a:rPr>
              <a:t>Entity With Composite, Multivalued, and Derived Attributes</a:t>
            </a:r>
          </a:p>
        </p:txBody>
      </p:sp>
      <p:pic>
        <p:nvPicPr>
          <p:cNvPr id="44035" name="Picture 5">
            <a:extLst>
              <a:ext uri="{FF2B5EF4-FFF2-40B4-BE49-F238E27FC236}">
                <a16:creationId xmlns:a16="http://schemas.microsoft.com/office/drawing/2014/main" id="{497ECC12-FB7A-4662-A479-7E1996937F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5675" y="981075"/>
            <a:ext cx="2519363"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564">
            <a:extLst>
              <a:ext uri="{FF2B5EF4-FFF2-40B4-BE49-F238E27FC236}">
                <a16:creationId xmlns:a16="http://schemas.microsoft.com/office/drawing/2014/main" id="{161A169B-84AA-4E21-B326-2775E4A97080}"/>
              </a:ext>
            </a:extLst>
          </p:cNvPr>
          <p:cNvSpPr>
            <a:spLocks noChangeArrowheads="1"/>
          </p:cNvSpPr>
          <p:nvPr/>
        </p:nvSpPr>
        <p:spPr bwMode="auto">
          <a:xfrm>
            <a:off x="3549650" y="1897063"/>
            <a:ext cx="2401888" cy="1150937"/>
          </a:xfrm>
          <a:prstGeom prst="rect">
            <a:avLst/>
          </a:prstGeom>
          <a:noFill/>
          <a:ln w="2857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5" name="Rectangle 564">
            <a:extLst>
              <a:ext uri="{FF2B5EF4-FFF2-40B4-BE49-F238E27FC236}">
                <a16:creationId xmlns:a16="http://schemas.microsoft.com/office/drawing/2014/main" id="{7B852D03-F629-40C5-B9B6-AC8E39D3FF96}"/>
              </a:ext>
            </a:extLst>
          </p:cNvPr>
          <p:cNvSpPr>
            <a:spLocks noChangeArrowheads="1"/>
          </p:cNvSpPr>
          <p:nvPr/>
        </p:nvSpPr>
        <p:spPr bwMode="auto">
          <a:xfrm>
            <a:off x="3549650" y="3074988"/>
            <a:ext cx="2401888" cy="2297112"/>
          </a:xfrm>
          <a:prstGeom prst="rect">
            <a:avLst/>
          </a:prstGeom>
          <a:noFill/>
          <a:ln w="2857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2" name="矩形 1">
            <a:extLst>
              <a:ext uri="{FF2B5EF4-FFF2-40B4-BE49-F238E27FC236}">
                <a16:creationId xmlns:a16="http://schemas.microsoft.com/office/drawing/2014/main" id="{AD54F15F-9605-4A93-BE5F-1FB8FE7ACCC9}"/>
              </a:ext>
            </a:extLst>
          </p:cNvPr>
          <p:cNvSpPr>
            <a:spLocks noChangeArrowheads="1"/>
          </p:cNvSpPr>
          <p:nvPr/>
        </p:nvSpPr>
        <p:spPr bwMode="auto">
          <a:xfrm>
            <a:off x="6015038" y="2878138"/>
            <a:ext cx="22637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1600" b="1">
                <a:solidFill>
                  <a:srgbClr val="FF00FF"/>
                </a:solidFill>
              </a:rPr>
              <a:t>Composite Attributes</a:t>
            </a:r>
            <a:endParaRPr kumimoji="0" lang="zh-CN" altLang="en-US" sz="1600" b="1">
              <a:solidFill>
                <a:srgbClr val="FF00FF"/>
              </a:solidFill>
            </a:endParaRPr>
          </a:p>
        </p:txBody>
      </p:sp>
      <p:sp>
        <p:nvSpPr>
          <p:cNvPr id="7" name="Rectangle 564">
            <a:extLst>
              <a:ext uri="{FF2B5EF4-FFF2-40B4-BE49-F238E27FC236}">
                <a16:creationId xmlns:a16="http://schemas.microsoft.com/office/drawing/2014/main" id="{DF509E2E-10D5-4CA3-A279-D97780C1D041}"/>
              </a:ext>
            </a:extLst>
          </p:cNvPr>
          <p:cNvSpPr>
            <a:spLocks noChangeArrowheads="1"/>
          </p:cNvSpPr>
          <p:nvPr/>
        </p:nvSpPr>
        <p:spPr bwMode="auto">
          <a:xfrm>
            <a:off x="3546475" y="5372100"/>
            <a:ext cx="2400300" cy="292100"/>
          </a:xfrm>
          <a:prstGeom prst="rect">
            <a:avLst/>
          </a:prstGeom>
          <a:noFill/>
          <a:ln w="28575">
            <a:solidFill>
              <a:srgbClr val="33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8" name="矩形 7">
            <a:extLst>
              <a:ext uri="{FF2B5EF4-FFF2-40B4-BE49-F238E27FC236}">
                <a16:creationId xmlns:a16="http://schemas.microsoft.com/office/drawing/2014/main" id="{6CC2F154-4850-4617-BB33-990821755684}"/>
              </a:ext>
            </a:extLst>
          </p:cNvPr>
          <p:cNvSpPr>
            <a:spLocks noChangeArrowheads="1"/>
          </p:cNvSpPr>
          <p:nvPr/>
        </p:nvSpPr>
        <p:spPr bwMode="auto">
          <a:xfrm>
            <a:off x="6065838" y="5348288"/>
            <a:ext cx="23336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1600" b="1">
                <a:solidFill>
                  <a:srgbClr val="3366FF"/>
                </a:solidFill>
              </a:rPr>
              <a:t>Multivalued</a:t>
            </a:r>
            <a:r>
              <a:rPr kumimoji="0" lang="en-US" altLang="zh-CN" sz="1600" b="1">
                <a:solidFill>
                  <a:srgbClr val="FF00FF"/>
                </a:solidFill>
              </a:rPr>
              <a:t> </a:t>
            </a:r>
            <a:r>
              <a:rPr kumimoji="0" lang="en-US" altLang="zh-CN" sz="1600" b="1">
                <a:solidFill>
                  <a:srgbClr val="3366FF"/>
                </a:solidFill>
              </a:rPr>
              <a:t>Attributes</a:t>
            </a:r>
            <a:endParaRPr kumimoji="0" lang="zh-CN" altLang="en-US" sz="1600" b="1">
              <a:solidFill>
                <a:srgbClr val="3366FF"/>
              </a:solidFill>
            </a:endParaRPr>
          </a:p>
        </p:txBody>
      </p:sp>
      <p:sp>
        <p:nvSpPr>
          <p:cNvPr id="9" name="Rectangle 564">
            <a:extLst>
              <a:ext uri="{FF2B5EF4-FFF2-40B4-BE49-F238E27FC236}">
                <a16:creationId xmlns:a16="http://schemas.microsoft.com/office/drawing/2014/main" id="{BB45759A-1F68-4F2C-B498-ED606C39AF48}"/>
              </a:ext>
            </a:extLst>
          </p:cNvPr>
          <p:cNvSpPr>
            <a:spLocks noChangeArrowheads="1"/>
          </p:cNvSpPr>
          <p:nvPr/>
        </p:nvSpPr>
        <p:spPr bwMode="auto">
          <a:xfrm>
            <a:off x="3546475" y="5945188"/>
            <a:ext cx="2400300" cy="292100"/>
          </a:xfrm>
          <a:prstGeom prst="rect">
            <a:avLst/>
          </a:prstGeom>
          <a:noFill/>
          <a:ln w="28575">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10" name="矩形 9">
            <a:extLst>
              <a:ext uri="{FF2B5EF4-FFF2-40B4-BE49-F238E27FC236}">
                <a16:creationId xmlns:a16="http://schemas.microsoft.com/office/drawing/2014/main" id="{92DD1787-8511-4E97-83E2-E7F7DD974745}"/>
              </a:ext>
            </a:extLst>
          </p:cNvPr>
          <p:cNvSpPr/>
          <p:nvPr/>
        </p:nvSpPr>
        <p:spPr>
          <a:xfrm>
            <a:off x="6065838" y="5899150"/>
            <a:ext cx="1974850" cy="338138"/>
          </a:xfrm>
          <a:prstGeom prst="rect">
            <a:avLst/>
          </a:prstGeom>
        </p:spPr>
        <p:txBody>
          <a:bodyPr wrap="none">
            <a:spAutoFit/>
          </a:bodyPr>
          <a:lstStyle/>
          <a:p>
            <a:pPr>
              <a:defRPr/>
            </a:pPr>
            <a:r>
              <a:rPr lang="en-US" altLang="zh-CN" b="1" dirty="0">
                <a:solidFill>
                  <a:srgbClr val="33CC33"/>
                </a:solidFill>
              </a:rPr>
              <a:t>Derived</a:t>
            </a:r>
            <a:r>
              <a:rPr lang="en-US" altLang="zh-CN" dirty="0">
                <a:solidFill>
                  <a:srgbClr val="33CC33"/>
                </a:solidFill>
                <a:effectLst>
                  <a:outerShdw blurRad="38100" dist="38100" dir="2700000" algn="tl">
                    <a:srgbClr val="C0C0C0"/>
                  </a:outerShdw>
                </a:effectLst>
              </a:rPr>
              <a:t> </a:t>
            </a:r>
            <a:r>
              <a:rPr lang="en-US" altLang="zh-CN" b="1" dirty="0">
                <a:solidFill>
                  <a:srgbClr val="33CC33"/>
                </a:solidFill>
              </a:rPr>
              <a:t>Attributes</a:t>
            </a:r>
            <a:endParaRPr lang="zh-CN" altLang="en-US" b="1" dirty="0">
              <a:solidFill>
                <a:srgbClr val="33CC33"/>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 grpId="0"/>
      <p:bldP spid="7" grpId="0" animBg="1"/>
      <p:bldP spid="8" grpId="0"/>
      <p:bldP spid="9" grpId="0" animBg="1"/>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a:extLst>
              <a:ext uri="{FF2B5EF4-FFF2-40B4-BE49-F238E27FC236}">
                <a16:creationId xmlns:a16="http://schemas.microsoft.com/office/drawing/2014/main" id="{40C63F40-D76B-45A4-BD20-EF264463B1F8}"/>
              </a:ext>
            </a:extLst>
          </p:cNvPr>
          <p:cNvSpPr>
            <a:spLocks noGrp="1" noChangeArrowheads="1"/>
          </p:cNvSpPr>
          <p:nvPr>
            <p:ph type="title"/>
          </p:nvPr>
        </p:nvSpPr>
        <p:spPr>
          <a:xfrm>
            <a:off x="469900" y="2736850"/>
            <a:ext cx="8267700" cy="609600"/>
          </a:xfrm>
        </p:spPr>
        <p:txBody>
          <a:bodyPr/>
          <a:lstStyle/>
          <a:p>
            <a:pPr>
              <a:defRPr/>
            </a:pPr>
            <a:r>
              <a:rPr lang="en-US" altLang="zh-CN" dirty="0"/>
              <a:t>Constraints</a:t>
            </a:r>
            <a:endParaRPr lang="en-US" dirty="0"/>
          </a:p>
        </p:txBody>
      </p:sp>
      <p:sp>
        <p:nvSpPr>
          <p:cNvPr id="46083" name="Rectangle 3">
            <a:extLst>
              <a:ext uri="{FF2B5EF4-FFF2-40B4-BE49-F238E27FC236}">
                <a16:creationId xmlns:a16="http://schemas.microsoft.com/office/drawing/2014/main" id="{62124FA4-9978-4CBF-9A3A-99B21A084795}"/>
              </a:ext>
            </a:extLst>
          </p:cNvPr>
          <p:cNvSpPr>
            <a:spLocks noChangeArrowheads="1"/>
          </p:cNvSpPr>
          <p:nvPr/>
        </p:nvSpPr>
        <p:spPr bwMode="auto">
          <a:xfrm>
            <a:off x="1422400" y="2851150"/>
            <a:ext cx="6845300" cy="28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buFontTx/>
              <a:buNone/>
            </a:pPr>
            <a:endParaRPr lang="en-US" altLang="en-US"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a:extLst>
              <a:ext uri="{FF2B5EF4-FFF2-40B4-BE49-F238E27FC236}">
                <a16:creationId xmlns:a16="http://schemas.microsoft.com/office/drawing/2014/main" id="{D7734EF2-6DCE-40FC-9E29-D6F98C661D0C}"/>
              </a:ext>
            </a:extLst>
          </p:cNvPr>
          <p:cNvSpPr>
            <a:spLocks noGrp="1" noChangeArrowheads="1"/>
          </p:cNvSpPr>
          <p:nvPr>
            <p:ph type="title"/>
          </p:nvPr>
        </p:nvSpPr>
        <p:spPr/>
        <p:txBody>
          <a:bodyPr/>
          <a:lstStyle/>
          <a:p>
            <a:pPr eaLnBrk="1" hangingPunct="1">
              <a:defRPr/>
            </a:pPr>
            <a:r>
              <a:rPr lang="en-US" dirty="0"/>
              <a:t>Mapping Cardinality Constraints</a:t>
            </a:r>
          </a:p>
        </p:txBody>
      </p:sp>
      <p:sp>
        <p:nvSpPr>
          <p:cNvPr id="48131" name="Rectangle 3">
            <a:extLst>
              <a:ext uri="{FF2B5EF4-FFF2-40B4-BE49-F238E27FC236}">
                <a16:creationId xmlns:a16="http://schemas.microsoft.com/office/drawing/2014/main" id="{7000C029-8CA4-499E-889F-D73F88127FC7}"/>
              </a:ext>
            </a:extLst>
          </p:cNvPr>
          <p:cNvSpPr>
            <a:spLocks noGrp="1" noChangeArrowheads="1"/>
          </p:cNvSpPr>
          <p:nvPr>
            <p:ph idx="1"/>
          </p:nvPr>
        </p:nvSpPr>
        <p:spPr/>
        <p:txBody>
          <a:bodyPr/>
          <a:lstStyle/>
          <a:p>
            <a:pPr eaLnBrk="1" hangingPunct="1"/>
            <a:r>
              <a:rPr lang="en-US" altLang="zh-CN" sz="2400">
                <a:ea typeface="ＭＳ Ｐゴシック" panose="020B0600070205080204" pitchFamily="34" charset="-128"/>
              </a:rPr>
              <a:t>Express the number of entities to which another entity can be associated via a relationship set.</a:t>
            </a:r>
          </a:p>
          <a:p>
            <a:pPr eaLnBrk="1" hangingPunct="1"/>
            <a:r>
              <a:rPr lang="en-US" altLang="zh-CN" sz="2400">
                <a:ea typeface="ＭＳ Ｐゴシック" panose="020B0600070205080204" pitchFamily="34" charset="-128"/>
              </a:rPr>
              <a:t>Most useful in describing binary relationship sets.</a:t>
            </a:r>
          </a:p>
          <a:p>
            <a:pPr eaLnBrk="1" hangingPunct="1"/>
            <a:r>
              <a:rPr lang="en-US" altLang="zh-CN" sz="2400">
                <a:ea typeface="ＭＳ Ｐゴシック" panose="020B0600070205080204" pitchFamily="34" charset="-128"/>
              </a:rPr>
              <a:t>For a binary relationship set the mapping cardinality must be one of the following types:</a:t>
            </a:r>
          </a:p>
          <a:p>
            <a:pPr lvl="1" eaLnBrk="1" hangingPunct="1"/>
            <a:r>
              <a:rPr lang="en-US" altLang="zh-CN">
                <a:ea typeface="ＭＳ Ｐゴシック" panose="020B0600070205080204" pitchFamily="34" charset="-128"/>
              </a:rPr>
              <a:t>One to one</a:t>
            </a:r>
          </a:p>
          <a:p>
            <a:pPr lvl="1" eaLnBrk="1" hangingPunct="1"/>
            <a:r>
              <a:rPr lang="en-US" altLang="zh-CN">
                <a:ea typeface="ＭＳ Ｐゴシック" panose="020B0600070205080204" pitchFamily="34" charset="-128"/>
              </a:rPr>
              <a:t>One to many</a:t>
            </a:r>
          </a:p>
          <a:p>
            <a:pPr lvl="1" eaLnBrk="1" hangingPunct="1"/>
            <a:r>
              <a:rPr lang="en-US" altLang="zh-CN">
                <a:ea typeface="ＭＳ Ｐゴシック" panose="020B0600070205080204" pitchFamily="34" charset="-128"/>
              </a:rPr>
              <a:t>Many to one</a:t>
            </a:r>
          </a:p>
          <a:p>
            <a:pPr lvl="1" eaLnBrk="1" hangingPunct="1"/>
            <a:r>
              <a:rPr lang="en-US" altLang="zh-CN">
                <a:ea typeface="ＭＳ Ｐゴシック" panose="020B0600070205080204" pitchFamily="34" charset="-128"/>
              </a:rPr>
              <a:t>Many to many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a:extLst>
              <a:ext uri="{FF2B5EF4-FFF2-40B4-BE49-F238E27FC236}">
                <a16:creationId xmlns:a16="http://schemas.microsoft.com/office/drawing/2014/main" id="{0320E839-A39F-438D-A71E-EF93AAC5320E}"/>
              </a:ext>
            </a:extLst>
          </p:cNvPr>
          <p:cNvSpPr>
            <a:spLocks noGrp="1" noChangeArrowheads="1"/>
          </p:cNvSpPr>
          <p:nvPr>
            <p:ph type="title"/>
          </p:nvPr>
        </p:nvSpPr>
        <p:spPr/>
        <p:txBody>
          <a:bodyPr/>
          <a:lstStyle/>
          <a:p>
            <a:pPr>
              <a:defRPr/>
            </a:pPr>
            <a:r>
              <a:rPr lang="en-US"/>
              <a:t>Chapter 7:  Entity-Relationship Model</a:t>
            </a:r>
          </a:p>
        </p:txBody>
      </p:sp>
      <p:sp>
        <p:nvSpPr>
          <p:cNvPr id="16387" name="Rectangle 3">
            <a:extLst>
              <a:ext uri="{FF2B5EF4-FFF2-40B4-BE49-F238E27FC236}">
                <a16:creationId xmlns:a16="http://schemas.microsoft.com/office/drawing/2014/main" id="{D6309230-92CF-4FA5-9674-8C123018D782}"/>
              </a:ext>
            </a:extLst>
          </p:cNvPr>
          <p:cNvSpPr>
            <a:spLocks noGrp="1" noChangeArrowheads="1"/>
          </p:cNvSpPr>
          <p:nvPr>
            <p:ph idx="1"/>
          </p:nvPr>
        </p:nvSpPr>
        <p:spPr/>
        <p:txBody>
          <a:bodyPr/>
          <a:lstStyle/>
          <a:p>
            <a:r>
              <a:rPr lang="en-US" altLang="zh-CN">
                <a:ea typeface="ＭＳ Ｐゴシック" panose="020B0600070205080204" pitchFamily="34" charset="-128"/>
              </a:rPr>
              <a:t>Design Process</a:t>
            </a:r>
          </a:p>
          <a:p>
            <a:r>
              <a:rPr lang="en-US" altLang="zh-CN">
                <a:ea typeface="宋体" panose="02010600030101010101" pitchFamily="2" charset="-122"/>
              </a:rPr>
              <a:t>Outline of the ER Model</a:t>
            </a:r>
            <a:endParaRPr lang="en-US" altLang="zh-CN">
              <a:ea typeface="ＭＳ Ｐゴシック" panose="020B0600070205080204" pitchFamily="34" charset="-128"/>
            </a:endParaRPr>
          </a:p>
          <a:p>
            <a:r>
              <a:rPr lang="en-US" altLang="zh-CN">
                <a:ea typeface="ＭＳ Ｐゴシック" panose="020B0600070205080204" pitchFamily="34" charset="-128"/>
              </a:rPr>
              <a:t>Constraints</a:t>
            </a:r>
          </a:p>
          <a:p>
            <a:r>
              <a:rPr lang="en-US" altLang="zh-CN">
                <a:ea typeface="ＭＳ Ｐゴシック" panose="020B0600070205080204" pitchFamily="34" charset="-128"/>
              </a:rPr>
              <a:t>Redundant Attributes</a:t>
            </a:r>
          </a:p>
          <a:p>
            <a:r>
              <a:rPr lang="en-US" altLang="zh-CN">
                <a:ea typeface="ＭＳ Ｐゴシック" panose="020B0600070205080204" pitchFamily="34" charset="-128"/>
              </a:rPr>
              <a:t>E-R Diagram </a:t>
            </a:r>
          </a:p>
          <a:p>
            <a:r>
              <a:rPr lang="en-US" altLang="zh-CN">
                <a:ea typeface="ＭＳ Ｐゴシック" panose="020B0600070205080204" pitchFamily="34" charset="-128"/>
              </a:rPr>
              <a:t>Design Issues </a:t>
            </a:r>
          </a:p>
          <a:p>
            <a:r>
              <a:rPr lang="en-US" altLang="zh-CN">
                <a:ea typeface="ＭＳ Ｐゴシック" panose="020B0600070205080204" pitchFamily="34" charset="-128"/>
              </a:rPr>
              <a:t>Extended E-R Features</a:t>
            </a:r>
          </a:p>
          <a:p>
            <a:r>
              <a:rPr lang="en-US" altLang="zh-CN">
                <a:ea typeface="ＭＳ Ｐゴシック" panose="020B0600070205080204" pitchFamily="34" charset="-128"/>
              </a:rPr>
              <a:t>Design Process</a:t>
            </a:r>
          </a:p>
          <a:p>
            <a:r>
              <a:rPr lang="en-US" altLang="zh-CN">
                <a:ea typeface="ＭＳ Ｐゴシック" panose="020B0600070205080204" pitchFamily="34" charset="-128"/>
              </a:rPr>
              <a:t>Reduction to Relation Schemas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a:extLst>
              <a:ext uri="{FF2B5EF4-FFF2-40B4-BE49-F238E27FC236}">
                <a16:creationId xmlns:a16="http://schemas.microsoft.com/office/drawing/2014/main" id="{BC5FEDFF-E71D-41F9-8AE3-0253AB82692E}"/>
              </a:ext>
            </a:extLst>
          </p:cNvPr>
          <p:cNvSpPr>
            <a:spLocks noGrp="1" noChangeArrowheads="1"/>
          </p:cNvSpPr>
          <p:nvPr>
            <p:ph type="title"/>
          </p:nvPr>
        </p:nvSpPr>
        <p:spPr/>
        <p:txBody>
          <a:bodyPr/>
          <a:lstStyle/>
          <a:p>
            <a:pPr eaLnBrk="1" hangingPunct="1">
              <a:defRPr/>
            </a:pPr>
            <a:r>
              <a:rPr lang="en-US"/>
              <a:t>Mapping Cardinalities</a:t>
            </a:r>
          </a:p>
        </p:txBody>
      </p:sp>
      <p:sp>
        <p:nvSpPr>
          <p:cNvPr id="50179" name="Text Box 3">
            <a:extLst>
              <a:ext uri="{FF2B5EF4-FFF2-40B4-BE49-F238E27FC236}">
                <a16:creationId xmlns:a16="http://schemas.microsoft.com/office/drawing/2014/main" id="{D58DB770-A96F-41DA-8B37-30961785769F}"/>
              </a:ext>
            </a:extLst>
          </p:cNvPr>
          <p:cNvSpPr txBox="1">
            <a:spLocks noChangeArrowheads="1"/>
          </p:cNvSpPr>
          <p:nvPr/>
        </p:nvSpPr>
        <p:spPr bwMode="auto">
          <a:xfrm>
            <a:off x="1522413" y="4795838"/>
            <a:ext cx="18748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37931725" indent="-37474525">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50000"/>
              </a:spcBef>
              <a:buClrTx/>
              <a:buSzTx/>
              <a:buFontTx/>
              <a:buNone/>
            </a:pPr>
            <a:r>
              <a:rPr kumimoji="0" lang="en-US" altLang="zh-CN" sz="2000" b="1">
                <a:solidFill>
                  <a:srgbClr val="3366FF"/>
                </a:solidFill>
              </a:rPr>
              <a:t>One to one</a:t>
            </a:r>
          </a:p>
        </p:txBody>
      </p:sp>
      <p:sp>
        <p:nvSpPr>
          <p:cNvPr id="50180" name="Text Box 4">
            <a:extLst>
              <a:ext uri="{FF2B5EF4-FFF2-40B4-BE49-F238E27FC236}">
                <a16:creationId xmlns:a16="http://schemas.microsoft.com/office/drawing/2014/main" id="{A43C35C1-511C-4910-A256-C105BFE41C27}"/>
              </a:ext>
            </a:extLst>
          </p:cNvPr>
          <p:cNvSpPr txBox="1">
            <a:spLocks noChangeArrowheads="1"/>
          </p:cNvSpPr>
          <p:nvPr/>
        </p:nvSpPr>
        <p:spPr bwMode="auto">
          <a:xfrm>
            <a:off x="5405438" y="4781550"/>
            <a:ext cx="218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37931725" indent="-37474525">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50000"/>
              </a:spcBef>
              <a:buClrTx/>
              <a:buSzTx/>
              <a:buFontTx/>
              <a:buNone/>
            </a:pPr>
            <a:r>
              <a:rPr kumimoji="0" lang="en-US" altLang="zh-CN" sz="2000" b="1">
                <a:solidFill>
                  <a:srgbClr val="3366FF"/>
                </a:solidFill>
              </a:rPr>
              <a:t>One to many</a:t>
            </a:r>
          </a:p>
        </p:txBody>
      </p:sp>
      <p:sp>
        <p:nvSpPr>
          <p:cNvPr id="50181" name="Text Box 5">
            <a:extLst>
              <a:ext uri="{FF2B5EF4-FFF2-40B4-BE49-F238E27FC236}">
                <a16:creationId xmlns:a16="http://schemas.microsoft.com/office/drawing/2014/main" id="{02964DAE-D119-44A3-9F46-D0E6C40BB605}"/>
              </a:ext>
            </a:extLst>
          </p:cNvPr>
          <p:cNvSpPr txBox="1">
            <a:spLocks noChangeArrowheads="1"/>
          </p:cNvSpPr>
          <p:nvPr/>
        </p:nvSpPr>
        <p:spPr bwMode="auto">
          <a:xfrm>
            <a:off x="1111250" y="5399088"/>
            <a:ext cx="70072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37931725" indent="-37474525">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lang="en-US" altLang="zh-CN" sz="2000"/>
              <a:t>Note: Some elements in </a:t>
            </a:r>
            <a:r>
              <a:rPr lang="en-US" altLang="zh-CN" sz="2000" i="1"/>
              <a:t>A</a:t>
            </a:r>
            <a:r>
              <a:rPr lang="en-US" altLang="zh-CN" sz="2000"/>
              <a:t> and </a:t>
            </a:r>
            <a:r>
              <a:rPr lang="en-US" altLang="zh-CN" sz="2000" i="1"/>
              <a:t>B</a:t>
            </a:r>
            <a:r>
              <a:rPr lang="en-US" altLang="zh-CN" sz="2000"/>
              <a:t> may not be mapped to any </a:t>
            </a:r>
          </a:p>
          <a:p>
            <a:pPr>
              <a:spcBef>
                <a:spcPct val="0"/>
              </a:spcBef>
              <a:buClrTx/>
              <a:buSzTx/>
              <a:buFontTx/>
              <a:buNone/>
            </a:pPr>
            <a:r>
              <a:rPr lang="en-US" altLang="zh-CN" sz="2000"/>
              <a:t>elements in the other set</a:t>
            </a:r>
          </a:p>
        </p:txBody>
      </p:sp>
      <p:pic>
        <p:nvPicPr>
          <p:cNvPr id="50182" name="Picture 7" descr="7">
            <a:extLst>
              <a:ext uri="{FF2B5EF4-FFF2-40B4-BE49-F238E27FC236}">
                <a16:creationId xmlns:a16="http://schemas.microsoft.com/office/drawing/2014/main" id="{9CC95E3B-6BC9-4177-A72D-B3EF2A2524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4275" y="1277938"/>
            <a:ext cx="67056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a:extLst>
              <a:ext uri="{FF2B5EF4-FFF2-40B4-BE49-F238E27FC236}">
                <a16:creationId xmlns:a16="http://schemas.microsoft.com/office/drawing/2014/main" id="{80897938-34B8-4E02-BE28-C9BC2A916B69}"/>
              </a:ext>
            </a:extLst>
          </p:cNvPr>
          <p:cNvSpPr>
            <a:spLocks noGrp="1" noChangeArrowheads="1"/>
          </p:cNvSpPr>
          <p:nvPr>
            <p:ph type="title"/>
          </p:nvPr>
        </p:nvSpPr>
        <p:spPr/>
        <p:txBody>
          <a:bodyPr/>
          <a:lstStyle/>
          <a:p>
            <a:pPr eaLnBrk="1" hangingPunct="1">
              <a:defRPr/>
            </a:pPr>
            <a:r>
              <a:rPr lang="en-US"/>
              <a:t>Mapping Cardinalities</a:t>
            </a:r>
          </a:p>
        </p:txBody>
      </p:sp>
      <p:sp>
        <p:nvSpPr>
          <p:cNvPr id="52227" name="Text Box 3">
            <a:extLst>
              <a:ext uri="{FF2B5EF4-FFF2-40B4-BE49-F238E27FC236}">
                <a16:creationId xmlns:a16="http://schemas.microsoft.com/office/drawing/2014/main" id="{B39C8BA7-742B-4E24-9318-B95DDD1F47D3}"/>
              </a:ext>
            </a:extLst>
          </p:cNvPr>
          <p:cNvSpPr txBox="1">
            <a:spLocks noChangeArrowheads="1"/>
          </p:cNvSpPr>
          <p:nvPr/>
        </p:nvSpPr>
        <p:spPr bwMode="auto">
          <a:xfrm>
            <a:off x="1522413" y="4795838"/>
            <a:ext cx="18748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37931725" indent="-37474525">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50000"/>
              </a:spcBef>
              <a:buClrTx/>
              <a:buSzTx/>
              <a:buFontTx/>
              <a:buNone/>
            </a:pPr>
            <a:r>
              <a:rPr kumimoji="0" lang="en-US" altLang="zh-CN" sz="2000" b="1">
                <a:solidFill>
                  <a:srgbClr val="3366FF"/>
                </a:solidFill>
              </a:rPr>
              <a:t>Many to one</a:t>
            </a:r>
          </a:p>
        </p:txBody>
      </p:sp>
      <p:sp>
        <p:nvSpPr>
          <p:cNvPr id="52228" name="Text Box 4">
            <a:extLst>
              <a:ext uri="{FF2B5EF4-FFF2-40B4-BE49-F238E27FC236}">
                <a16:creationId xmlns:a16="http://schemas.microsoft.com/office/drawing/2014/main" id="{2641DBD2-78E2-43CC-B62B-DEAA8B069A49}"/>
              </a:ext>
            </a:extLst>
          </p:cNvPr>
          <p:cNvSpPr txBox="1">
            <a:spLocks noChangeArrowheads="1"/>
          </p:cNvSpPr>
          <p:nvPr/>
        </p:nvSpPr>
        <p:spPr bwMode="auto">
          <a:xfrm>
            <a:off x="5405438" y="4781550"/>
            <a:ext cx="218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37931725" indent="-37474525">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50000"/>
              </a:spcBef>
              <a:buClrTx/>
              <a:buSzTx/>
              <a:buFontTx/>
              <a:buNone/>
            </a:pPr>
            <a:r>
              <a:rPr kumimoji="0" lang="en-US" altLang="zh-CN" sz="2000" b="1">
                <a:solidFill>
                  <a:srgbClr val="3366FF"/>
                </a:solidFill>
              </a:rPr>
              <a:t>Many to many</a:t>
            </a:r>
          </a:p>
        </p:txBody>
      </p:sp>
      <p:sp>
        <p:nvSpPr>
          <p:cNvPr id="52229" name="Text Box 5">
            <a:extLst>
              <a:ext uri="{FF2B5EF4-FFF2-40B4-BE49-F238E27FC236}">
                <a16:creationId xmlns:a16="http://schemas.microsoft.com/office/drawing/2014/main" id="{C7BBE27A-D5B8-40EB-87D3-448421B3F315}"/>
              </a:ext>
            </a:extLst>
          </p:cNvPr>
          <p:cNvSpPr txBox="1">
            <a:spLocks noChangeArrowheads="1"/>
          </p:cNvSpPr>
          <p:nvPr/>
        </p:nvSpPr>
        <p:spPr bwMode="auto">
          <a:xfrm>
            <a:off x="1111250" y="5399088"/>
            <a:ext cx="70072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37931725" indent="-37474525">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lang="en-US" altLang="zh-CN" sz="2000"/>
              <a:t>Note: Some elements in </a:t>
            </a:r>
            <a:r>
              <a:rPr lang="en-US" altLang="zh-CN" sz="2000" i="1"/>
              <a:t>A</a:t>
            </a:r>
            <a:r>
              <a:rPr lang="en-US" altLang="zh-CN" sz="2000"/>
              <a:t> and </a:t>
            </a:r>
            <a:r>
              <a:rPr lang="en-US" altLang="zh-CN" sz="2000" i="1"/>
              <a:t>B</a:t>
            </a:r>
            <a:r>
              <a:rPr lang="en-US" altLang="zh-CN" sz="2000"/>
              <a:t> may not be mapped to any </a:t>
            </a:r>
          </a:p>
          <a:p>
            <a:pPr>
              <a:spcBef>
                <a:spcPct val="0"/>
              </a:spcBef>
              <a:buClrTx/>
              <a:buSzTx/>
              <a:buFontTx/>
              <a:buNone/>
            </a:pPr>
            <a:r>
              <a:rPr lang="en-US" altLang="zh-CN" sz="2000"/>
              <a:t>elements in the other set</a:t>
            </a:r>
          </a:p>
        </p:txBody>
      </p:sp>
      <p:pic>
        <p:nvPicPr>
          <p:cNvPr id="52230" name="Picture 7" descr="7">
            <a:extLst>
              <a:ext uri="{FF2B5EF4-FFF2-40B4-BE49-F238E27FC236}">
                <a16:creationId xmlns:a16="http://schemas.microsoft.com/office/drawing/2014/main" id="{D4DC8CBA-6766-4113-BC77-B6610DDCF6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4775" y="1263650"/>
            <a:ext cx="6324600" cy="330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a:extLst>
              <a:ext uri="{FF2B5EF4-FFF2-40B4-BE49-F238E27FC236}">
                <a16:creationId xmlns:a16="http://schemas.microsoft.com/office/drawing/2014/main" id="{70E03CA5-B6A7-4408-AC2D-38BF1FA405B3}"/>
              </a:ext>
            </a:extLst>
          </p:cNvPr>
          <p:cNvSpPr>
            <a:spLocks noGrp="1" noChangeArrowheads="1"/>
          </p:cNvSpPr>
          <p:nvPr>
            <p:ph type="title"/>
          </p:nvPr>
        </p:nvSpPr>
        <p:spPr/>
        <p:txBody>
          <a:bodyPr>
            <a:noAutofit/>
          </a:bodyPr>
          <a:lstStyle/>
          <a:p>
            <a:pPr eaLnBrk="1" hangingPunct="1">
              <a:defRPr/>
            </a:pPr>
            <a:r>
              <a:rPr lang="en-US" sz="2600" dirty="0"/>
              <a:t>Participation of an Entity Set in a Relationship Set</a:t>
            </a:r>
          </a:p>
        </p:txBody>
      </p:sp>
      <p:sp>
        <p:nvSpPr>
          <p:cNvPr id="54275" name="内容占位符 1">
            <a:extLst>
              <a:ext uri="{FF2B5EF4-FFF2-40B4-BE49-F238E27FC236}">
                <a16:creationId xmlns:a16="http://schemas.microsoft.com/office/drawing/2014/main" id="{CD9E9511-3F5E-4802-AFFF-E155B286009F}"/>
              </a:ext>
            </a:extLst>
          </p:cNvPr>
          <p:cNvSpPr>
            <a:spLocks noGrp="1" noChangeArrowheads="1"/>
          </p:cNvSpPr>
          <p:nvPr>
            <p:ph idx="1"/>
          </p:nvPr>
        </p:nvSpPr>
        <p:spPr/>
        <p:txBody>
          <a:bodyPr/>
          <a:lstStyle/>
          <a:p>
            <a:pPr eaLnBrk="1" hangingPunct="1"/>
            <a:r>
              <a:rPr lang="en-US" altLang="zh-CN" sz="2000" b="1">
                <a:solidFill>
                  <a:srgbClr val="FF0000"/>
                </a:solidFill>
                <a:ea typeface="宋体" panose="02010600030101010101" pitchFamily="2" charset="-122"/>
              </a:rPr>
              <a:t>Total participation </a:t>
            </a:r>
            <a:r>
              <a:rPr lang="en-US" altLang="zh-CN" sz="2000">
                <a:ea typeface="宋体" panose="02010600030101010101" pitchFamily="2" charset="-122"/>
              </a:rPr>
              <a:t>(indicated by double line):  every entity in the entity set participates in at least one relationship in the relationship set</a:t>
            </a:r>
          </a:p>
          <a:p>
            <a:pPr lvl="1" eaLnBrk="1" hangingPunct="1"/>
            <a:r>
              <a:rPr lang="en-US" altLang="zh-CN" sz="2000">
                <a:ea typeface="宋体" panose="02010600030101010101" pitchFamily="2" charset="-122"/>
              </a:rPr>
              <a:t>E.g., participation of </a:t>
            </a:r>
            <a:r>
              <a:rPr lang="en-US" altLang="zh-CN" sz="2000" i="1">
                <a:ea typeface="宋体" panose="02010600030101010101" pitchFamily="2" charset="-122"/>
              </a:rPr>
              <a:t>section </a:t>
            </a:r>
            <a:r>
              <a:rPr lang="en-US" altLang="zh-CN" sz="2000">
                <a:ea typeface="宋体" panose="02010600030101010101" pitchFamily="2" charset="-122"/>
              </a:rPr>
              <a:t> in </a:t>
            </a:r>
            <a:r>
              <a:rPr lang="en-US" altLang="zh-CN" sz="2000" i="1">
                <a:ea typeface="宋体" panose="02010600030101010101" pitchFamily="2" charset="-122"/>
              </a:rPr>
              <a:t>sec_course </a:t>
            </a:r>
            <a:r>
              <a:rPr lang="en-US" altLang="zh-CN" sz="2000">
                <a:ea typeface="宋体" panose="02010600030101010101" pitchFamily="2" charset="-122"/>
              </a:rPr>
              <a:t>is total</a:t>
            </a:r>
          </a:p>
          <a:p>
            <a:pPr lvl="2" eaLnBrk="1" hangingPunct="1"/>
            <a:r>
              <a:rPr lang="en-US" altLang="zh-CN">
                <a:ea typeface="宋体" panose="02010600030101010101" pitchFamily="2" charset="-122"/>
              </a:rPr>
              <a:t> every </a:t>
            </a:r>
            <a:r>
              <a:rPr lang="en-US" altLang="zh-CN" i="1">
                <a:ea typeface="宋体" panose="02010600030101010101" pitchFamily="2" charset="-122"/>
              </a:rPr>
              <a:t>section</a:t>
            </a:r>
            <a:r>
              <a:rPr lang="en-US" altLang="zh-CN">
                <a:ea typeface="宋体" panose="02010600030101010101" pitchFamily="2" charset="-122"/>
              </a:rPr>
              <a:t> must have an associated course</a:t>
            </a:r>
          </a:p>
          <a:p>
            <a:pPr eaLnBrk="1" hangingPunct="1"/>
            <a:r>
              <a:rPr lang="en-US" altLang="zh-CN" sz="2000" b="1">
                <a:solidFill>
                  <a:srgbClr val="FF0000"/>
                </a:solidFill>
                <a:ea typeface="宋体" panose="02010600030101010101" pitchFamily="2" charset="-122"/>
              </a:rPr>
              <a:t>Partial participation</a:t>
            </a:r>
            <a:r>
              <a:rPr lang="en-US" altLang="zh-CN" sz="2000">
                <a:ea typeface="宋体" panose="02010600030101010101" pitchFamily="2" charset="-122"/>
              </a:rPr>
              <a:t>:  some entities may not participate in any relationship in the relationship set</a:t>
            </a:r>
          </a:p>
          <a:p>
            <a:pPr lvl="1" eaLnBrk="1" hangingPunct="1"/>
            <a:r>
              <a:rPr lang="en-US" altLang="zh-CN" sz="2000">
                <a:ea typeface="宋体" panose="02010600030101010101" pitchFamily="2" charset="-122"/>
              </a:rPr>
              <a:t>Example: participation of </a:t>
            </a:r>
            <a:r>
              <a:rPr lang="en-US" altLang="zh-CN" sz="2000" i="1">
                <a:ea typeface="宋体" panose="02010600030101010101" pitchFamily="2" charset="-122"/>
              </a:rPr>
              <a:t>instructor</a:t>
            </a:r>
            <a:r>
              <a:rPr lang="en-US" altLang="zh-CN" sz="2000">
                <a:ea typeface="宋体" panose="02010600030101010101" pitchFamily="2" charset="-122"/>
              </a:rPr>
              <a:t> in </a:t>
            </a:r>
            <a:r>
              <a:rPr lang="en-US" altLang="zh-CN" sz="2000" i="1">
                <a:ea typeface="宋体" panose="02010600030101010101" pitchFamily="2" charset="-122"/>
              </a:rPr>
              <a:t>advisor</a:t>
            </a:r>
            <a:r>
              <a:rPr lang="en-US" altLang="zh-CN" sz="2000">
                <a:ea typeface="宋体" panose="02010600030101010101" pitchFamily="2" charset="-122"/>
              </a:rPr>
              <a:t> is partial</a:t>
            </a:r>
          </a:p>
        </p:txBody>
      </p:sp>
      <p:sp>
        <p:nvSpPr>
          <p:cNvPr id="54276" name="Rectangle 3">
            <a:extLst>
              <a:ext uri="{FF2B5EF4-FFF2-40B4-BE49-F238E27FC236}">
                <a16:creationId xmlns:a16="http://schemas.microsoft.com/office/drawing/2014/main" id="{6A82CB35-8D30-48F1-B5D6-D0A8A1045D41}"/>
              </a:ext>
            </a:extLst>
          </p:cNvPr>
          <p:cNvSpPr>
            <a:spLocks noChangeArrowheads="1"/>
          </p:cNvSpPr>
          <p:nvPr/>
        </p:nvSpPr>
        <p:spPr bwMode="auto">
          <a:xfrm>
            <a:off x="855663" y="1222375"/>
            <a:ext cx="7448550"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08585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428750" indent="-228600">
              <a:spcBef>
                <a:spcPct val="35000"/>
              </a:spcBef>
              <a:buClr>
                <a:schemeClr val="hlink"/>
              </a:buClr>
              <a:buChar char="–"/>
              <a:defRPr kumimoji="1">
                <a:solidFill>
                  <a:schemeClr val="tx1"/>
                </a:solidFill>
                <a:latin typeface="Helvetica" panose="020B0604020202020204" pitchFamily="34" charset="0"/>
              </a:defRPr>
            </a:lvl4pPr>
            <a:lvl5pPr marL="177165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22885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68605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14325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60045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endParaRPr lang="en-US" altLang="zh-CN" sz="2000"/>
          </a:p>
        </p:txBody>
      </p:sp>
      <p:pic>
        <p:nvPicPr>
          <p:cNvPr id="54277" name="Picture 4">
            <a:extLst>
              <a:ext uri="{FF2B5EF4-FFF2-40B4-BE49-F238E27FC236}">
                <a16:creationId xmlns:a16="http://schemas.microsoft.com/office/drawing/2014/main" id="{E73D149F-6257-4D21-B770-CD3FCF1077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213" y="4384675"/>
            <a:ext cx="7537450" cy="159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8" name="矩形 1">
            <a:extLst>
              <a:ext uri="{FF2B5EF4-FFF2-40B4-BE49-F238E27FC236}">
                <a16:creationId xmlns:a16="http://schemas.microsoft.com/office/drawing/2014/main" id="{ACAB07A8-47A0-4853-856E-6371606C0C94}"/>
              </a:ext>
            </a:extLst>
          </p:cNvPr>
          <p:cNvSpPr>
            <a:spLocks noChangeArrowheads="1"/>
          </p:cNvSpPr>
          <p:nvPr/>
        </p:nvSpPr>
        <p:spPr bwMode="auto">
          <a:xfrm>
            <a:off x="4929188" y="4724400"/>
            <a:ext cx="20081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1600" b="1">
                <a:solidFill>
                  <a:srgbClr val="FF0000"/>
                </a:solidFill>
                <a:ea typeface="宋体" panose="02010600030101010101" pitchFamily="2" charset="-122"/>
              </a:rPr>
              <a:t>Total participation </a:t>
            </a:r>
            <a:endParaRPr kumimoji="0" lang="zh-CN" altLang="en-US" sz="1600"/>
          </a:p>
        </p:txBody>
      </p:sp>
      <p:sp>
        <p:nvSpPr>
          <p:cNvPr id="54279" name="矩形 2">
            <a:extLst>
              <a:ext uri="{FF2B5EF4-FFF2-40B4-BE49-F238E27FC236}">
                <a16:creationId xmlns:a16="http://schemas.microsoft.com/office/drawing/2014/main" id="{5D70CE16-6B1D-4E37-8C40-72B79FA7F006}"/>
              </a:ext>
            </a:extLst>
          </p:cNvPr>
          <p:cNvSpPr>
            <a:spLocks noChangeArrowheads="1"/>
          </p:cNvSpPr>
          <p:nvPr/>
        </p:nvSpPr>
        <p:spPr bwMode="auto">
          <a:xfrm>
            <a:off x="2138363" y="4724400"/>
            <a:ext cx="21034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1600" b="1">
                <a:solidFill>
                  <a:srgbClr val="FF0000"/>
                </a:solidFill>
                <a:ea typeface="宋体" panose="02010600030101010101" pitchFamily="2" charset="-122"/>
              </a:rPr>
              <a:t>Partial participation</a:t>
            </a:r>
            <a:endParaRPr kumimoji="0" lang="zh-CN" altLang="en-US" sz="16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a:extLst>
              <a:ext uri="{FF2B5EF4-FFF2-40B4-BE49-F238E27FC236}">
                <a16:creationId xmlns:a16="http://schemas.microsoft.com/office/drawing/2014/main" id="{0A7B058C-35C4-4298-8BB2-4C6B8006DF0A}"/>
              </a:ext>
            </a:extLst>
          </p:cNvPr>
          <p:cNvSpPr>
            <a:spLocks noGrp="1" noChangeArrowheads="1"/>
          </p:cNvSpPr>
          <p:nvPr>
            <p:ph type="title"/>
          </p:nvPr>
        </p:nvSpPr>
        <p:spPr/>
        <p:txBody>
          <a:bodyPr/>
          <a:lstStyle/>
          <a:p>
            <a:pPr eaLnBrk="1" hangingPunct="1">
              <a:defRPr/>
            </a:pPr>
            <a:r>
              <a:rPr lang="en-US"/>
              <a:t>Keys</a:t>
            </a:r>
          </a:p>
        </p:txBody>
      </p:sp>
      <p:sp>
        <p:nvSpPr>
          <p:cNvPr id="56323" name="Rectangle 3">
            <a:extLst>
              <a:ext uri="{FF2B5EF4-FFF2-40B4-BE49-F238E27FC236}">
                <a16:creationId xmlns:a16="http://schemas.microsoft.com/office/drawing/2014/main" id="{CC941CFE-BB26-4F21-92AF-606D895DEC7E}"/>
              </a:ext>
            </a:extLst>
          </p:cNvPr>
          <p:cNvSpPr>
            <a:spLocks noGrp="1" noChangeArrowheads="1"/>
          </p:cNvSpPr>
          <p:nvPr>
            <p:ph idx="1"/>
          </p:nvPr>
        </p:nvSpPr>
        <p:spPr/>
        <p:txBody>
          <a:bodyPr/>
          <a:lstStyle/>
          <a:p>
            <a:pPr eaLnBrk="1" hangingPunct="1"/>
            <a:r>
              <a:rPr lang="en-US" altLang="zh-CN">
                <a:ea typeface="ＭＳ Ｐゴシック" panose="020B0600070205080204" pitchFamily="34" charset="-128"/>
              </a:rPr>
              <a:t>A </a:t>
            </a:r>
            <a:r>
              <a:rPr lang="en-US" altLang="zh-CN" b="1">
                <a:solidFill>
                  <a:srgbClr val="000099"/>
                </a:solidFill>
                <a:ea typeface="ＭＳ Ｐゴシック" panose="020B0600070205080204" pitchFamily="34" charset="-128"/>
              </a:rPr>
              <a:t>super key</a:t>
            </a:r>
            <a:r>
              <a:rPr lang="en-US" altLang="zh-CN">
                <a:ea typeface="ＭＳ Ｐゴシック" panose="020B0600070205080204" pitchFamily="34" charset="-128"/>
              </a:rPr>
              <a:t> of an entity set is a set of one or more attributes whose values uniquely determine each entity.</a:t>
            </a:r>
          </a:p>
          <a:p>
            <a:pPr eaLnBrk="1" hangingPunct="1"/>
            <a:r>
              <a:rPr lang="en-US" altLang="zh-CN">
                <a:ea typeface="ＭＳ Ｐゴシック" panose="020B0600070205080204" pitchFamily="34" charset="-128"/>
              </a:rPr>
              <a:t>A </a:t>
            </a:r>
            <a:r>
              <a:rPr lang="en-US" altLang="zh-CN" b="1">
                <a:solidFill>
                  <a:srgbClr val="000099"/>
                </a:solidFill>
                <a:ea typeface="ＭＳ Ｐゴシック" panose="020B0600070205080204" pitchFamily="34" charset="-128"/>
              </a:rPr>
              <a:t>candidate key</a:t>
            </a:r>
            <a:r>
              <a:rPr lang="en-US" altLang="zh-CN">
                <a:ea typeface="ＭＳ Ｐゴシック" panose="020B0600070205080204" pitchFamily="34" charset="-128"/>
              </a:rPr>
              <a:t> of an entity set is a minimal super key</a:t>
            </a:r>
          </a:p>
          <a:p>
            <a:pPr lvl="1" eaLnBrk="1" hangingPunct="1"/>
            <a:r>
              <a:rPr lang="en-US" altLang="zh-CN" sz="2800" i="1">
                <a:ea typeface="ＭＳ Ｐゴシック" panose="020B0600070205080204" pitchFamily="34" charset="-128"/>
              </a:rPr>
              <a:t>ID</a:t>
            </a:r>
            <a:r>
              <a:rPr lang="en-US" altLang="zh-CN" sz="2800">
                <a:ea typeface="ＭＳ Ｐゴシック" panose="020B0600070205080204" pitchFamily="34" charset="-128"/>
              </a:rPr>
              <a:t> is candidate key of </a:t>
            </a:r>
            <a:r>
              <a:rPr lang="en-US" altLang="zh-CN" sz="2800" i="1">
                <a:ea typeface="ＭＳ Ｐゴシック" panose="020B0600070205080204" pitchFamily="34" charset="-128"/>
              </a:rPr>
              <a:t>instructor</a:t>
            </a:r>
            <a:endParaRPr lang="en-US" altLang="zh-CN" sz="2800">
              <a:ea typeface="ＭＳ Ｐゴシック" panose="020B0600070205080204" pitchFamily="34" charset="-128"/>
            </a:endParaRPr>
          </a:p>
          <a:p>
            <a:pPr lvl="1" eaLnBrk="1" hangingPunct="1"/>
            <a:r>
              <a:rPr lang="en-US" altLang="zh-CN" sz="2800" i="1">
                <a:ea typeface="ＭＳ Ｐゴシック" panose="020B0600070205080204" pitchFamily="34" charset="-128"/>
              </a:rPr>
              <a:t>course_id</a:t>
            </a:r>
            <a:r>
              <a:rPr lang="en-US" altLang="zh-CN" sz="2800">
                <a:ea typeface="ＭＳ Ｐゴシック" panose="020B0600070205080204" pitchFamily="34" charset="-128"/>
              </a:rPr>
              <a:t> is candidate key of </a:t>
            </a:r>
            <a:r>
              <a:rPr lang="en-US" altLang="zh-CN" sz="2800" i="1">
                <a:ea typeface="ＭＳ Ｐゴシック" panose="020B0600070205080204" pitchFamily="34" charset="-128"/>
              </a:rPr>
              <a:t>course</a:t>
            </a:r>
            <a:endParaRPr lang="en-US" altLang="zh-CN" sz="2800">
              <a:ea typeface="ＭＳ Ｐゴシック" panose="020B0600070205080204" pitchFamily="34" charset="-128"/>
            </a:endParaRPr>
          </a:p>
          <a:p>
            <a:pPr eaLnBrk="1" hangingPunct="1"/>
            <a:r>
              <a:rPr lang="en-US" altLang="zh-CN">
                <a:ea typeface="ＭＳ Ｐゴシック" panose="020B0600070205080204" pitchFamily="34" charset="-128"/>
              </a:rPr>
              <a:t>Although several candidate keys may exist, one of the candidate keys is selected to be the </a:t>
            </a:r>
            <a:r>
              <a:rPr lang="en-US" altLang="zh-CN" b="1">
                <a:solidFill>
                  <a:srgbClr val="000099"/>
                </a:solidFill>
                <a:ea typeface="ＭＳ Ｐゴシック" panose="020B0600070205080204" pitchFamily="34" charset="-128"/>
              </a:rPr>
              <a:t>primary key</a:t>
            </a:r>
            <a:r>
              <a:rPr lang="en-US" altLang="zh-CN">
                <a:ea typeface="ＭＳ Ｐゴシック" panose="020B0600070205080204" pitchFamily="34" charset="-128"/>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a:extLst>
              <a:ext uri="{FF2B5EF4-FFF2-40B4-BE49-F238E27FC236}">
                <a16:creationId xmlns:a16="http://schemas.microsoft.com/office/drawing/2014/main" id="{58A8C345-C420-4182-A823-5FFCD92E24AD}"/>
              </a:ext>
            </a:extLst>
          </p:cNvPr>
          <p:cNvSpPr>
            <a:spLocks noGrp="1" noChangeArrowheads="1"/>
          </p:cNvSpPr>
          <p:nvPr>
            <p:ph type="title"/>
          </p:nvPr>
        </p:nvSpPr>
        <p:spPr/>
        <p:txBody>
          <a:bodyPr/>
          <a:lstStyle/>
          <a:p>
            <a:pPr eaLnBrk="1" hangingPunct="1">
              <a:defRPr/>
            </a:pPr>
            <a:r>
              <a:rPr lang="en-US"/>
              <a:t>Keys for Relationship Sets</a:t>
            </a:r>
          </a:p>
        </p:txBody>
      </p:sp>
      <p:sp>
        <p:nvSpPr>
          <p:cNvPr id="58371" name="Rectangle 3">
            <a:extLst>
              <a:ext uri="{FF2B5EF4-FFF2-40B4-BE49-F238E27FC236}">
                <a16:creationId xmlns:a16="http://schemas.microsoft.com/office/drawing/2014/main" id="{66ED7DA9-9C05-40FD-A1DE-8D899B780A88}"/>
              </a:ext>
            </a:extLst>
          </p:cNvPr>
          <p:cNvSpPr>
            <a:spLocks noGrp="1" noChangeArrowheads="1"/>
          </p:cNvSpPr>
          <p:nvPr>
            <p:ph idx="1"/>
          </p:nvPr>
        </p:nvSpPr>
        <p:spPr/>
        <p:txBody>
          <a:bodyPr/>
          <a:lstStyle/>
          <a:p>
            <a:pPr eaLnBrk="1" hangingPunct="1"/>
            <a:r>
              <a:rPr lang="en-US" altLang="zh-CN" sz="2000">
                <a:ea typeface="ＭＳ Ｐゴシック" panose="020B0600070205080204" pitchFamily="34" charset="-128"/>
              </a:rPr>
              <a:t>The combination of primary keys of the participating entity sets forms a super key of a relationship set.</a:t>
            </a:r>
          </a:p>
          <a:p>
            <a:pPr lvl="1" eaLnBrk="1" hangingPunct="1"/>
            <a:r>
              <a:rPr lang="en-US" altLang="zh-CN" sz="2000">
                <a:ea typeface="ＭＳ Ｐゴシック" panose="020B0600070205080204" pitchFamily="34" charset="-128"/>
              </a:rPr>
              <a:t>(</a:t>
            </a:r>
            <a:r>
              <a:rPr lang="en-US" altLang="zh-CN" sz="2000" i="1">
                <a:ea typeface="ＭＳ Ｐゴシック" panose="020B0600070205080204" pitchFamily="34" charset="-128"/>
              </a:rPr>
              <a:t>s_id, i_id</a:t>
            </a:r>
            <a:r>
              <a:rPr lang="en-US" altLang="zh-CN" sz="2000">
                <a:ea typeface="ＭＳ Ｐゴシック" panose="020B0600070205080204" pitchFamily="34" charset="-128"/>
              </a:rPr>
              <a:t>) is the super key of </a:t>
            </a:r>
            <a:r>
              <a:rPr lang="en-US" altLang="zh-CN" sz="2000" i="1">
                <a:ea typeface="ＭＳ Ｐゴシック" panose="020B0600070205080204" pitchFamily="34" charset="-128"/>
              </a:rPr>
              <a:t>advisor</a:t>
            </a:r>
          </a:p>
          <a:p>
            <a:pPr lvl="1" eaLnBrk="1" hangingPunct="1"/>
            <a:r>
              <a:rPr lang="en-US" altLang="zh-CN" sz="2000" i="1">
                <a:ea typeface="ＭＳ Ｐゴシック" panose="020B0600070205080204" pitchFamily="34" charset="-128"/>
              </a:rPr>
              <a:t>NOTE:  this means </a:t>
            </a:r>
            <a:r>
              <a:rPr lang="en-US" altLang="zh-CN" sz="2000" b="1" i="1">
                <a:solidFill>
                  <a:srgbClr val="000099"/>
                </a:solidFill>
                <a:ea typeface="ＭＳ Ｐゴシック" panose="020B0600070205080204" pitchFamily="34" charset="-128"/>
              </a:rPr>
              <a:t>a pair of entity sets can have at most one relationship in a particular relationship set.</a:t>
            </a:r>
            <a:r>
              <a:rPr lang="en-US" altLang="zh-CN" sz="2000" i="1">
                <a:ea typeface="ＭＳ Ｐゴシック" panose="020B0600070205080204" pitchFamily="34" charset="-128"/>
              </a:rPr>
              <a:t>  </a:t>
            </a:r>
          </a:p>
          <a:p>
            <a:pPr lvl="2" eaLnBrk="1" hangingPunct="1"/>
            <a:r>
              <a:rPr lang="en-US" altLang="zh-CN">
                <a:ea typeface="ＭＳ Ｐゴシック" panose="020B0600070205080204" pitchFamily="34" charset="-128"/>
              </a:rPr>
              <a:t>Example: if we wish to track multiple meeting dates between a student and her advisor, we cannot assume a relationship for each meeting.  We can use a multivalued attribute though</a:t>
            </a:r>
          </a:p>
          <a:p>
            <a:pPr eaLnBrk="1" hangingPunct="1"/>
            <a:r>
              <a:rPr lang="en-US" altLang="zh-CN" sz="2000">
                <a:ea typeface="ＭＳ Ｐゴシック" panose="020B0600070205080204" pitchFamily="34" charset="-128"/>
              </a:rPr>
              <a:t>Must consider the mapping cardinality of the relationship set when deciding what are the candidate keys </a:t>
            </a:r>
          </a:p>
          <a:p>
            <a:pPr eaLnBrk="1" hangingPunct="1"/>
            <a:r>
              <a:rPr lang="en-US" altLang="zh-CN" sz="2000">
                <a:ea typeface="ＭＳ Ｐゴシック" panose="020B0600070205080204" pitchFamily="34" charset="-128"/>
              </a:rPr>
              <a:t>Need to consider semantics of relationship set in selecting the </a:t>
            </a:r>
            <a:r>
              <a:rPr lang="en-US" altLang="zh-CN" sz="2000" i="1">
                <a:ea typeface="ＭＳ Ｐゴシック" panose="020B0600070205080204" pitchFamily="34" charset="-128"/>
              </a:rPr>
              <a:t>primary key  </a:t>
            </a:r>
            <a:r>
              <a:rPr lang="en-US" altLang="zh-CN" sz="2000">
                <a:ea typeface="ＭＳ Ｐゴシック" panose="020B0600070205080204" pitchFamily="34" charset="-128"/>
              </a:rPr>
              <a:t>in case of more than one candidate key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A0D5A9C-6E8E-4942-84B5-DEB66F9B6BAC}"/>
              </a:ext>
            </a:extLst>
          </p:cNvPr>
          <p:cNvSpPr>
            <a:spLocks noGrp="1"/>
          </p:cNvSpPr>
          <p:nvPr>
            <p:ph type="ctrTitle"/>
          </p:nvPr>
        </p:nvSpPr>
        <p:spPr/>
        <p:txBody>
          <a:bodyPr/>
          <a:lstStyle/>
          <a:p>
            <a:pPr>
              <a:defRPr/>
            </a:pPr>
            <a:r>
              <a:rPr lang="en-US" altLang="zh-CN">
                <a:effectLst>
                  <a:outerShdw blurRad="38100" dist="38100" dir="2700000" algn="tl">
                    <a:srgbClr val="C0C0C0"/>
                  </a:outerShdw>
                </a:effectLst>
                <a:ea typeface="宋体" panose="02010600030101010101" pitchFamily="2" charset="-122"/>
              </a:rPr>
              <a:t>Redundant Attributes</a:t>
            </a:r>
            <a:endParaRPr lang="zh-CN" altLang="en-US">
              <a:effectLst>
                <a:outerShdw blurRad="38100" dist="38100" dir="2700000" algn="tl">
                  <a:srgbClr val="C0C0C0"/>
                </a:outerShdw>
              </a:effectLst>
              <a:ea typeface="宋体" panose="02010600030101010101" pitchFamily="2" charset="-122"/>
            </a:endParaRPr>
          </a:p>
        </p:txBody>
      </p:sp>
      <p:sp>
        <p:nvSpPr>
          <p:cNvPr id="60419" name="副标题 4">
            <a:extLst>
              <a:ext uri="{FF2B5EF4-FFF2-40B4-BE49-F238E27FC236}">
                <a16:creationId xmlns:a16="http://schemas.microsoft.com/office/drawing/2014/main" id="{A765F847-2638-43D2-B08C-F77C61F52CA4}"/>
              </a:ext>
            </a:extLst>
          </p:cNvPr>
          <p:cNvSpPr>
            <a:spLocks noGrp="1" noChangeArrowheads="1"/>
          </p:cNvSpPr>
          <p:nvPr>
            <p:ph type="subTitle" idx="1"/>
          </p:nvPr>
        </p:nvSpPr>
        <p:spPr/>
        <p:txBody>
          <a:bodyPr/>
          <a:lstStyle/>
          <a:p>
            <a:pPr>
              <a:buFont typeface="Monotype Sorts" pitchFamily="2" charset="2"/>
              <a:buNone/>
            </a:pPr>
            <a:endParaRPr lang="zh-CN" altLang="en-US">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a:extLst>
              <a:ext uri="{FF2B5EF4-FFF2-40B4-BE49-F238E27FC236}">
                <a16:creationId xmlns:a16="http://schemas.microsoft.com/office/drawing/2014/main" id="{1D163728-8EE6-4766-9907-AA76CF8FFC5A}"/>
              </a:ext>
            </a:extLst>
          </p:cNvPr>
          <p:cNvSpPr>
            <a:spLocks noGrp="1" noChangeArrowheads="1"/>
          </p:cNvSpPr>
          <p:nvPr>
            <p:ph type="title"/>
          </p:nvPr>
        </p:nvSpPr>
        <p:spPr/>
        <p:txBody>
          <a:bodyPr/>
          <a:lstStyle/>
          <a:p>
            <a:pPr>
              <a:defRPr/>
            </a:pPr>
            <a:r>
              <a:rPr lang="en-US"/>
              <a:t>Redundant Attributes</a:t>
            </a:r>
          </a:p>
        </p:txBody>
      </p:sp>
      <p:sp>
        <p:nvSpPr>
          <p:cNvPr id="22531" name="Rectangle 3">
            <a:extLst>
              <a:ext uri="{FF2B5EF4-FFF2-40B4-BE49-F238E27FC236}">
                <a16:creationId xmlns:a16="http://schemas.microsoft.com/office/drawing/2014/main" id="{5D167FFD-819F-4DC9-8D31-9F2AFF3A531C}"/>
              </a:ext>
            </a:extLst>
          </p:cNvPr>
          <p:cNvSpPr>
            <a:spLocks noGrp="1" noChangeArrowheads="1"/>
          </p:cNvSpPr>
          <p:nvPr>
            <p:ph idx="1"/>
          </p:nvPr>
        </p:nvSpPr>
        <p:spPr/>
        <p:txBody>
          <a:bodyPr/>
          <a:lstStyle/>
          <a:p>
            <a:pPr>
              <a:lnSpc>
                <a:spcPct val="120000"/>
              </a:lnSpc>
              <a:spcBef>
                <a:spcPts val="1200"/>
              </a:spcBef>
            </a:pPr>
            <a:r>
              <a:rPr lang="en-US" altLang="en-US">
                <a:ea typeface="ＭＳ Ｐゴシック" panose="020B0600070205080204" pitchFamily="34" charset="-128"/>
              </a:rPr>
              <a:t>Suppose we have entity sets:</a:t>
            </a:r>
          </a:p>
          <a:p>
            <a:pPr lvl="1">
              <a:lnSpc>
                <a:spcPct val="120000"/>
              </a:lnSpc>
              <a:spcBef>
                <a:spcPts val="1200"/>
              </a:spcBef>
            </a:pPr>
            <a:r>
              <a:rPr lang="en-US" altLang="en-US" i="1">
                <a:ea typeface="ＭＳ Ｐゴシック" panose="020B0600070205080204" pitchFamily="34" charset="-128"/>
              </a:rPr>
              <a:t>instructor</a:t>
            </a:r>
            <a:r>
              <a:rPr lang="en-US" altLang="en-US">
                <a:ea typeface="ＭＳ Ｐゴシック" panose="020B0600070205080204" pitchFamily="34" charset="-128"/>
              </a:rPr>
              <a:t>, with attributes: </a:t>
            </a:r>
            <a:r>
              <a:rPr lang="en-US" altLang="en-US" i="1">
                <a:ea typeface="ＭＳ Ｐゴシック" panose="020B0600070205080204" pitchFamily="34" charset="-128"/>
              </a:rPr>
              <a:t>ID</a:t>
            </a:r>
            <a:r>
              <a:rPr lang="en-US" altLang="en-US">
                <a:ea typeface="ＭＳ Ｐゴシック" panose="020B0600070205080204" pitchFamily="34" charset="-128"/>
              </a:rPr>
              <a:t>, </a:t>
            </a:r>
            <a:r>
              <a:rPr lang="en-US" altLang="en-US" i="1">
                <a:ea typeface="ＭＳ Ｐゴシック" panose="020B0600070205080204" pitchFamily="34" charset="-128"/>
              </a:rPr>
              <a:t>name</a:t>
            </a:r>
            <a:r>
              <a:rPr lang="en-US" altLang="en-US">
                <a:ea typeface="ＭＳ Ｐゴシック" panose="020B0600070205080204" pitchFamily="34" charset="-128"/>
              </a:rPr>
              <a:t>, </a:t>
            </a:r>
            <a:r>
              <a:rPr lang="en-US" altLang="en-US" i="1">
                <a:ea typeface="ＭＳ Ｐゴシック" panose="020B0600070205080204" pitchFamily="34" charset="-128"/>
              </a:rPr>
              <a:t>dept_name, salary</a:t>
            </a:r>
          </a:p>
          <a:p>
            <a:pPr lvl="1">
              <a:lnSpc>
                <a:spcPct val="120000"/>
              </a:lnSpc>
              <a:spcBef>
                <a:spcPts val="1200"/>
              </a:spcBef>
            </a:pPr>
            <a:r>
              <a:rPr lang="en-US" altLang="en-US" i="1">
                <a:ea typeface="ＭＳ Ｐゴシック" panose="020B0600070205080204" pitchFamily="34" charset="-128"/>
              </a:rPr>
              <a:t>department, </a:t>
            </a:r>
            <a:r>
              <a:rPr lang="en-US" altLang="en-US">
                <a:ea typeface="ＭＳ Ｐゴシック" panose="020B0600070205080204" pitchFamily="34" charset="-128"/>
              </a:rPr>
              <a:t>with attributes: </a:t>
            </a:r>
            <a:r>
              <a:rPr lang="en-US" altLang="en-US" i="1">
                <a:ea typeface="ＭＳ Ｐゴシック" panose="020B0600070205080204" pitchFamily="34" charset="-128"/>
              </a:rPr>
              <a:t>dept_name, building, budget</a:t>
            </a:r>
          </a:p>
          <a:p>
            <a:pPr>
              <a:lnSpc>
                <a:spcPct val="120000"/>
              </a:lnSpc>
              <a:spcBef>
                <a:spcPts val="1200"/>
              </a:spcBef>
            </a:pPr>
            <a:r>
              <a:rPr lang="en-US" altLang="en-US">
                <a:ea typeface="ＭＳ Ｐゴシック" panose="020B0600070205080204" pitchFamily="34" charset="-128"/>
              </a:rPr>
              <a:t>We model the fact that each instructor has an associated department</a:t>
            </a:r>
            <a:r>
              <a:rPr lang="en-US" altLang="en-US" i="1">
                <a:ea typeface="ＭＳ Ｐゴシック" panose="020B0600070205080204" pitchFamily="34" charset="-128"/>
              </a:rPr>
              <a:t> </a:t>
            </a:r>
            <a:r>
              <a:rPr lang="en-US" altLang="en-US">
                <a:ea typeface="ＭＳ Ｐゴシック" panose="020B0600070205080204" pitchFamily="34" charset="-128"/>
              </a:rPr>
              <a:t>using a relationship set </a:t>
            </a:r>
            <a:r>
              <a:rPr lang="en-US" altLang="en-US" i="1">
                <a:ea typeface="ＭＳ Ｐゴシック" panose="020B0600070205080204" pitchFamily="34" charset="-128"/>
              </a:rPr>
              <a:t>inst_dept</a:t>
            </a:r>
          </a:p>
        </p:txBody>
      </p:sp>
      <p:pic>
        <p:nvPicPr>
          <p:cNvPr id="3" name="图片 2">
            <a:extLst>
              <a:ext uri="{FF2B5EF4-FFF2-40B4-BE49-F238E27FC236}">
                <a16:creationId xmlns:a16="http://schemas.microsoft.com/office/drawing/2014/main" id="{6FA9C491-C357-4764-8728-870B964B4C7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04000" y="4629150"/>
            <a:ext cx="1860550"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组合 12">
            <a:extLst>
              <a:ext uri="{FF2B5EF4-FFF2-40B4-BE49-F238E27FC236}">
                <a16:creationId xmlns:a16="http://schemas.microsoft.com/office/drawing/2014/main" id="{E6CA317B-B34A-49B3-A5BE-D40C8521E617}"/>
              </a:ext>
            </a:extLst>
          </p:cNvPr>
          <p:cNvGrpSpPr>
            <a:grpSpLocks/>
          </p:cNvGrpSpPr>
          <p:nvPr/>
        </p:nvGrpSpPr>
        <p:grpSpPr bwMode="auto">
          <a:xfrm>
            <a:off x="2873375" y="4633913"/>
            <a:ext cx="3756025" cy="1382712"/>
            <a:chOff x="2872846" y="4634429"/>
            <a:chExt cx="3756554" cy="1382212"/>
          </a:xfrm>
        </p:grpSpPr>
        <p:pic>
          <p:nvPicPr>
            <p:cNvPr id="61447" name="图片 3">
              <a:extLst>
                <a:ext uri="{FF2B5EF4-FFF2-40B4-BE49-F238E27FC236}">
                  <a16:creationId xmlns:a16="http://schemas.microsoft.com/office/drawing/2014/main" id="{06FF6DD3-6F6B-4D39-A3ED-750C0BF813C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4634429"/>
              <a:ext cx="1938337" cy="138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1448" name="直接连接符 5">
              <a:extLst>
                <a:ext uri="{FF2B5EF4-FFF2-40B4-BE49-F238E27FC236}">
                  <a16:creationId xmlns:a16="http://schemas.microsoft.com/office/drawing/2014/main" id="{15CE252F-2EB4-4497-A89A-6773B2B3F184}"/>
                </a:ext>
              </a:extLst>
            </p:cNvPr>
            <p:cNvCxnSpPr>
              <a:cxnSpLocks noChangeShapeType="1"/>
            </p:cNvCxnSpPr>
            <p:nvPr/>
          </p:nvCxnSpPr>
          <p:spPr bwMode="auto">
            <a:xfrm>
              <a:off x="2888086" y="5325535"/>
              <a:ext cx="97525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61449" name="直接连接符 9">
              <a:extLst>
                <a:ext uri="{FF2B5EF4-FFF2-40B4-BE49-F238E27FC236}">
                  <a16:creationId xmlns:a16="http://schemas.microsoft.com/office/drawing/2014/main" id="{C5B92A16-9B24-4105-A77D-D794474FD76F}"/>
                </a:ext>
              </a:extLst>
            </p:cNvPr>
            <p:cNvCxnSpPr>
              <a:cxnSpLocks noChangeShapeType="1"/>
            </p:cNvCxnSpPr>
            <p:nvPr/>
          </p:nvCxnSpPr>
          <p:spPr bwMode="auto">
            <a:xfrm flipV="1">
              <a:off x="2872846" y="5388074"/>
              <a:ext cx="1028594" cy="1"/>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61450" name="直接箭头连接符 11">
              <a:extLst>
                <a:ext uri="{FF2B5EF4-FFF2-40B4-BE49-F238E27FC236}">
                  <a16:creationId xmlns:a16="http://schemas.microsoft.com/office/drawing/2014/main" id="{DE957F37-F5BA-46A3-BCF9-0A73559431D8}"/>
                </a:ext>
              </a:extLst>
            </p:cNvPr>
            <p:cNvCxnSpPr>
              <a:cxnSpLocks noChangeShapeType="1"/>
            </p:cNvCxnSpPr>
            <p:nvPr/>
          </p:nvCxnSpPr>
          <p:spPr bwMode="auto">
            <a:xfrm>
              <a:off x="5608637" y="5348395"/>
              <a:ext cx="1020763"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pSp>
      <p:pic>
        <p:nvPicPr>
          <p:cNvPr id="14" name="图片 13">
            <a:extLst>
              <a:ext uri="{FF2B5EF4-FFF2-40B4-BE49-F238E27FC236}">
                <a16:creationId xmlns:a16="http://schemas.microsoft.com/office/drawing/2014/main" id="{259E0E66-FC12-409D-B6DC-62248D290E9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85900" y="4629150"/>
            <a:ext cx="1425575"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5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a:extLst>
              <a:ext uri="{FF2B5EF4-FFF2-40B4-BE49-F238E27FC236}">
                <a16:creationId xmlns:a16="http://schemas.microsoft.com/office/drawing/2014/main" id="{0CC01D8C-17E9-474B-86D7-E4A9CD23C841}"/>
              </a:ext>
            </a:extLst>
          </p:cNvPr>
          <p:cNvSpPr>
            <a:spLocks noGrp="1" noChangeArrowheads="1"/>
          </p:cNvSpPr>
          <p:nvPr>
            <p:ph type="title"/>
          </p:nvPr>
        </p:nvSpPr>
        <p:spPr/>
        <p:txBody>
          <a:bodyPr/>
          <a:lstStyle/>
          <a:p>
            <a:pPr>
              <a:defRPr/>
            </a:pPr>
            <a:r>
              <a:rPr lang="en-US"/>
              <a:t>Redundant Attributes</a:t>
            </a:r>
          </a:p>
        </p:txBody>
      </p:sp>
      <p:sp>
        <p:nvSpPr>
          <p:cNvPr id="22531" name="Rectangle 3">
            <a:extLst>
              <a:ext uri="{FF2B5EF4-FFF2-40B4-BE49-F238E27FC236}">
                <a16:creationId xmlns:a16="http://schemas.microsoft.com/office/drawing/2014/main" id="{0241FF4C-B524-4159-B481-251858CCCD70}"/>
              </a:ext>
            </a:extLst>
          </p:cNvPr>
          <p:cNvSpPr>
            <a:spLocks noGrp="1" noChangeArrowheads="1"/>
          </p:cNvSpPr>
          <p:nvPr>
            <p:ph idx="1"/>
          </p:nvPr>
        </p:nvSpPr>
        <p:spPr>
          <a:xfrm>
            <a:off x="228600" y="3375025"/>
            <a:ext cx="8610600" cy="2949575"/>
          </a:xfrm>
        </p:spPr>
        <p:txBody>
          <a:bodyPr>
            <a:normAutofit fontScale="85000" lnSpcReduction="20000"/>
          </a:bodyPr>
          <a:lstStyle/>
          <a:p>
            <a:pPr>
              <a:lnSpc>
                <a:spcPct val="120000"/>
              </a:lnSpc>
              <a:spcBef>
                <a:spcPts val="1200"/>
              </a:spcBef>
              <a:defRPr/>
            </a:pPr>
            <a:r>
              <a:rPr lang="en-US" altLang="en-US" dirty="0">
                <a:ea typeface="ＭＳ Ｐゴシック" panose="020B0600070205080204" pitchFamily="34" charset="-128"/>
              </a:rPr>
              <a:t>The attribute </a:t>
            </a:r>
            <a:r>
              <a:rPr lang="en-US" altLang="en-US" i="1" dirty="0" err="1">
                <a:ea typeface="ＭＳ Ｐゴシック" panose="020B0600070205080204" pitchFamily="34" charset="-128"/>
              </a:rPr>
              <a:t>dept_name</a:t>
            </a:r>
            <a:r>
              <a:rPr lang="en-US" altLang="en-US" i="1" dirty="0">
                <a:ea typeface="ＭＳ Ｐゴシック" panose="020B0600070205080204" pitchFamily="34" charset="-128"/>
              </a:rPr>
              <a:t> </a:t>
            </a:r>
            <a:r>
              <a:rPr lang="en-US" altLang="en-US" dirty="0">
                <a:ea typeface="ＭＳ Ｐゴシック" panose="020B0600070205080204" pitchFamily="34" charset="-128"/>
              </a:rPr>
              <a:t>appears in both entity sets.  Since it is the  primary key for the entity set </a:t>
            </a:r>
            <a:r>
              <a:rPr lang="en-US" altLang="en-US" i="1" dirty="0">
                <a:ea typeface="ＭＳ Ｐゴシック" panose="020B0600070205080204" pitchFamily="34" charset="-128"/>
              </a:rPr>
              <a:t>department</a:t>
            </a:r>
            <a:r>
              <a:rPr lang="en-US" altLang="en-US" dirty="0">
                <a:ea typeface="ＭＳ Ｐゴシック" panose="020B0600070205080204" pitchFamily="34" charset="-128"/>
              </a:rPr>
              <a:t>, it replicates information present in the relationship and is therefore  redundant in the entity set </a:t>
            </a:r>
            <a:r>
              <a:rPr lang="en-US" altLang="en-US" i="1" dirty="0">
                <a:ea typeface="ＭＳ Ｐゴシック" panose="020B0600070205080204" pitchFamily="34" charset="-128"/>
              </a:rPr>
              <a:t>instructor</a:t>
            </a:r>
            <a:r>
              <a:rPr lang="en-US" altLang="en-US" dirty="0">
                <a:ea typeface="ＭＳ Ｐゴシック" panose="020B0600070205080204" pitchFamily="34" charset="-128"/>
              </a:rPr>
              <a:t> and needs to be removed.</a:t>
            </a:r>
          </a:p>
          <a:p>
            <a:pPr>
              <a:lnSpc>
                <a:spcPct val="120000"/>
              </a:lnSpc>
              <a:spcBef>
                <a:spcPts val="1200"/>
              </a:spcBef>
              <a:defRPr/>
            </a:pPr>
            <a:r>
              <a:rPr lang="en-US" altLang="en-US" dirty="0">
                <a:ea typeface="ＭＳ Ｐゴシック" panose="020B0600070205080204" pitchFamily="34" charset="-128"/>
              </a:rPr>
              <a:t>BUT: when converting back to tables, in some cases the attribute gets reintroduced, as we will see later.</a:t>
            </a:r>
          </a:p>
        </p:txBody>
      </p:sp>
      <p:pic>
        <p:nvPicPr>
          <p:cNvPr id="63492" name="图片 3">
            <a:extLst>
              <a:ext uri="{FF2B5EF4-FFF2-40B4-BE49-F238E27FC236}">
                <a16:creationId xmlns:a16="http://schemas.microsoft.com/office/drawing/2014/main" id="{D5C73D90-EBE1-4163-8B4F-51381411544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75388" y="1203325"/>
            <a:ext cx="1862137"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3493" name="组合 4">
            <a:extLst>
              <a:ext uri="{FF2B5EF4-FFF2-40B4-BE49-F238E27FC236}">
                <a16:creationId xmlns:a16="http://schemas.microsoft.com/office/drawing/2014/main" id="{B93F7C1D-B563-4456-9E95-7972A6F44A1B}"/>
              </a:ext>
            </a:extLst>
          </p:cNvPr>
          <p:cNvGrpSpPr>
            <a:grpSpLocks/>
          </p:cNvGrpSpPr>
          <p:nvPr/>
        </p:nvGrpSpPr>
        <p:grpSpPr bwMode="auto">
          <a:xfrm>
            <a:off x="2544763" y="1209675"/>
            <a:ext cx="3757612" cy="1381125"/>
            <a:chOff x="2872846" y="4634429"/>
            <a:chExt cx="3756554" cy="1382212"/>
          </a:xfrm>
        </p:grpSpPr>
        <p:pic>
          <p:nvPicPr>
            <p:cNvPr id="63496" name="图片 5">
              <a:extLst>
                <a:ext uri="{FF2B5EF4-FFF2-40B4-BE49-F238E27FC236}">
                  <a16:creationId xmlns:a16="http://schemas.microsoft.com/office/drawing/2014/main" id="{325B6EC1-0992-42A7-B277-E680B8E7289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4634429"/>
              <a:ext cx="1938337" cy="138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3497" name="直接连接符 6">
              <a:extLst>
                <a:ext uri="{FF2B5EF4-FFF2-40B4-BE49-F238E27FC236}">
                  <a16:creationId xmlns:a16="http://schemas.microsoft.com/office/drawing/2014/main" id="{750A0CCB-688E-4B73-BFF5-DA34A275FB5D}"/>
                </a:ext>
              </a:extLst>
            </p:cNvPr>
            <p:cNvCxnSpPr>
              <a:cxnSpLocks noChangeShapeType="1"/>
            </p:cNvCxnSpPr>
            <p:nvPr/>
          </p:nvCxnSpPr>
          <p:spPr bwMode="auto">
            <a:xfrm>
              <a:off x="2888086" y="5325535"/>
              <a:ext cx="97525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63498" name="直接连接符 7">
              <a:extLst>
                <a:ext uri="{FF2B5EF4-FFF2-40B4-BE49-F238E27FC236}">
                  <a16:creationId xmlns:a16="http://schemas.microsoft.com/office/drawing/2014/main" id="{1CD155DE-EED5-4C0D-9437-BE83DD12DD43}"/>
                </a:ext>
              </a:extLst>
            </p:cNvPr>
            <p:cNvCxnSpPr>
              <a:cxnSpLocks noChangeShapeType="1"/>
            </p:cNvCxnSpPr>
            <p:nvPr/>
          </p:nvCxnSpPr>
          <p:spPr bwMode="auto">
            <a:xfrm flipV="1">
              <a:off x="2872846" y="5388074"/>
              <a:ext cx="1028594" cy="1"/>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63499" name="直接箭头连接符 8">
              <a:extLst>
                <a:ext uri="{FF2B5EF4-FFF2-40B4-BE49-F238E27FC236}">
                  <a16:creationId xmlns:a16="http://schemas.microsoft.com/office/drawing/2014/main" id="{501F737B-9AF1-4252-AB75-1C29ADA11632}"/>
                </a:ext>
              </a:extLst>
            </p:cNvPr>
            <p:cNvCxnSpPr>
              <a:cxnSpLocks noChangeShapeType="1"/>
            </p:cNvCxnSpPr>
            <p:nvPr/>
          </p:nvCxnSpPr>
          <p:spPr bwMode="auto">
            <a:xfrm>
              <a:off x="5608637" y="5348395"/>
              <a:ext cx="1020763"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pSp>
      <p:pic>
        <p:nvPicPr>
          <p:cNvPr id="63494" name="图片 9">
            <a:extLst>
              <a:ext uri="{FF2B5EF4-FFF2-40B4-BE49-F238E27FC236}">
                <a16:creationId xmlns:a16="http://schemas.microsoft.com/office/drawing/2014/main" id="{144EAF10-543C-45AC-BEE3-698D265914D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58875" y="1203325"/>
            <a:ext cx="1425575"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直接连接符 10">
            <a:extLst>
              <a:ext uri="{FF2B5EF4-FFF2-40B4-BE49-F238E27FC236}">
                <a16:creationId xmlns:a16="http://schemas.microsoft.com/office/drawing/2014/main" id="{D0957FBB-B3B0-4183-BFE5-40F2F3070C0F}"/>
              </a:ext>
            </a:extLst>
          </p:cNvPr>
          <p:cNvCxnSpPr>
            <a:cxnSpLocks noChangeShapeType="1"/>
          </p:cNvCxnSpPr>
          <p:nvPr/>
        </p:nvCxnSpPr>
        <p:spPr bwMode="auto">
          <a:xfrm flipV="1">
            <a:off x="1227138" y="2427288"/>
            <a:ext cx="1265237" cy="14287"/>
          </a:xfrm>
          <a:prstGeom prst="line">
            <a:avLst/>
          </a:prstGeom>
          <a:noFill/>
          <a:ln w="136525" algn="ctr">
            <a:solidFill>
              <a:srgbClr val="FF0000"/>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C5E0D70-EDC2-4117-9F70-32302C20CBBE}"/>
              </a:ext>
            </a:extLst>
          </p:cNvPr>
          <p:cNvSpPr>
            <a:spLocks noGrp="1"/>
          </p:cNvSpPr>
          <p:nvPr>
            <p:ph type="ctrTitle"/>
          </p:nvPr>
        </p:nvSpPr>
        <p:spPr/>
        <p:txBody>
          <a:bodyPr/>
          <a:lstStyle/>
          <a:p>
            <a:pPr>
              <a:defRPr/>
            </a:pPr>
            <a:r>
              <a:rPr lang="en-US" altLang="zh-CN">
                <a:effectLst>
                  <a:outerShdw blurRad="38100" dist="38100" dir="2700000" algn="tl">
                    <a:srgbClr val="C0C0C0"/>
                  </a:outerShdw>
                </a:effectLst>
                <a:ea typeface="宋体" panose="02010600030101010101" pitchFamily="2" charset="-122"/>
              </a:rPr>
              <a:t>Entity-Relationship Diagrams</a:t>
            </a:r>
            <a:endParaRPr lang="zh-CN" altLang="en-US">
              <a:effectLst>
                <a:outerShdw blurRad="38100" dist="38100" dir="2700000" algn="tl">
                  <a:srgbClr val="C0C0C0"/>
                </a:outerShdw>
              </a:effectLst>
              <a:ea typeface="宋体" panose="02010600030101010101" pitchFamily="2" charset="-122"/>
            </a:endParaRPr>
          </a:p>
        </p:txBody>
      </p:sp>
      <p:sp>
        <p:nvSpPr>
          <p:cNvPr id="65539" name="副标题 4">
            <a:extLst>
              <a:ext uri="{FF2B5EF4-FFF2-40B4-BE49-F238E27FC236}">
                <a16:creationId xmlns:a16="http://schemas.microsoft.com/office/drawing/2014/main" id="{605E5B55-171C-4014-9322-23FF22A68FA7}"/>
              </a:ext>
            </a:extLst>
          </p:cNvPr>
          <p:cNvSpPr>
            <a:spLocks noGrp="1" noChangeArrowheads="1"/>
          </p:cNvSpPr>
          <p:nvPr>
            <p:ph type="subTitle" idx="1"/>
          </p:nvPr>
        </p:nvSpPr>
        <p:spPr/>
        <p:txBody>
          <a:bodyPr/>
          <a:lstStyle/>
          <a:p>
            <a:pPr>
              <a:buFont typeface="Monotype Sorts" pitchFamily="2" charset="2"/>
              <a:buNone/>
            </a:pPr>
            <a:endParaRPr lang="zh-CN" altLang="en-US">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a:extLst>
              <a:ext uri="{FF2B5EF4-FFF2-40B4-BE49-F238E27FC236}">
                <a16:creationId xmlns:a16="http://schemas.microsoft.com/office/drawing/2014/main" id="{C4A15A64-2C05-4217-8B47-E03715F7B24C}"/>
              </a:ext>
            </a:extLst>
          </p:cNvPr>
          <p:cNvSpPr>
            <a:spLocks noGrp="1" noChangeArrowheads="1"/>
          </p:cNvSpPr>
          <p:nvPr>
            <p:ph type="title"/>
          </p:nvPr>
        </p:nvSpPr>
        <p:spPr>
          <a:xfrm>
            <a:off x="469900" y="85725"/>
            <a:ext cx="8267700" cy="609600"/>
          </a:xfrm>
        </p:spPr>
        <p:txBody>
          <a:bodyPr/>
          <a:lstStyle/>
          <a:p>
            <a:pPr eaLnBrk="1" hangingPunct="1">
              <a:defRPr/>
            </a:pPr>
            <a:r>
              <a:rPr lang="en-US" altLang="zh-CN" dirty="0"/>
              <a:t>Basic </a:t>
            </a:r>
            <a:r>
              <a:rPr lang="en-US" dirty="0"/>
              <a:t>E-R Diagrams</a:t>
            </a:r>
          </a:p>
        </p:txBody>
      </p:sp>
      <p:sp>
        <p:nvSpPr>
          <p:cNvPr id="66563" name="Rectangle 3">
            <a:extLst>
              <a:ext uri="{FF2B5EF4-FFF2-40B4-BE49-F238E27FC236}">
                <a16:creationId xmlns:a16="http://schemas.microsoft.com/office/drawing/2014/main" id="{C983AC1B-9777-4733-A034-B5A9C2B78D41}"/>
              </a:ext>
            </a:extLst>
          </p:cNvPr>
          <p:cNvSpPr>
            <a:spLocks noChangeArrowheads="1"/>
          </p:cNvSpPr>
          <p:nvPr/>
        </p:nvSpPr>
        <p:spPr bwMode="auto">
          <a:xfrm>
            <a:off x="855663" y="3494088"/>
            <a:ext cx="7683500" cy="282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37931725" indent="-37474525">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r>
              <a:rPr lang="en-US" altLang="zh-CN" sz="1800" b="1"/>
              <a:t>Rectangles divided into two parts </a:t>
            </a:r>
            <a:r>
              <a:rPr lang="en-US" altLang="zh-CN" sz="1800"/>
              <a:t>represent entity sets. The first part, which in this textbook is shaded blue, contains the name of the entity set. The second part contains the names of all the attributes of the entity set.</a:t>
            </a:r>
          </a:p>
          <a:p>
            <a:r>
              <a:rPr lang="en-US" altLang="zh-CN" sz="1800" b="1"/>
              <a:t>Diamonds </a:t>
            </a:r>
            <a:r>
              <a:rPr lang="en-US" altLang="zh-CN" sz="1800"/>
              <a:t>represent relationship sets.</a:t>
            </a:r>
          </a:p>
          <a:p>
            <a:r>
              <a:rPr lang="en-US" altLang="zh-CN" sz="1800" b="1"/>
              <a:t>Lines </a:t>
            </a:r>
            <a:r>
              <a:rPr lang="en-US" altLang="zh-CN" sz="1800"/>
              <a:t>link entity sets to relationship sets.</a:t>
            </a:r>
          </a:p>
        </p:txBody>
      </p:sp>
      <p:pic>
        <p:nvPicPr>
          <p:cNvPr id="66564" name="Picture 6">
            <a:extLst>
              <a:ext uri="{FF2B5EF4-FFF2-40B4-BE49-F238E27FC236}">
                <a16:creationId xmlns:a16="http://schemas.microsoft.com/office/drawing/2014/main" id="{F698801B-1685-41BA-9467-2E558C10E3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738" y="1501775"/>
            <a:ext cx="7464425"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118750-5030-4647-93C6-D8656CBFE93C}"/>
              </a:ext>
            </a:extLst>
          </p:cNvPr>
          <p:cNvSpPr>
            <a:spLocks noGrp="1"/>
          </p:cNvSpPr>
          <p:nvPr>
            <p:ph type="title"/>
          </p:nvPr>
        </p:nvSpPr>
        <p:spPr/>
        <p:txBody>
          <a:bodyPr/>
          <a:lstStyle/>
          <a:p>
            <a:pPr>
              <a:defRPr/>
            </a:pPr>
            <a:r>
              <a:rPr lang="zh-CN" altLang="en-US" dirty="0">
                <a:ea typeface="宋体" panose="02010600030101010101" pitchFamily="2" charset="-122"/>
              </a:rPr>
              <a:t>数据库设计与实现全过程</a:t>
            </a:r>
          </a:p>
        </p:txBody>
      </p:sp>
      <p:grpSp>
        <p:nvGrpSpPr>
          <p:cNvPr id="12291" name="组合 6">
            <a:extLst>
              <a:ext uri="{FF2B5EF4-FFF2-40B4-BE49-F238E27FC236}">
                <a16:creationId xmlns:a16="http://schemas.microsoft.com/office/drawing/2014/main" id="{32ADCA7C-511D-4ABF-A7D9-2C964C12343B}"/>
              </a:ext>
            </a:extLst>
          </p:cNvPr>
          <p:cNvGrpSpPr>
            <a:grpSpLocks/>
          </p:cNvGrpSpPr>
          <p:nvPr/>
        </p:nvGrpSpPr>
        <p:grpSpPr bwMode="auto">
          <a:xfrm>
            <a:off x="588963" y="727075"/>
            <a:ext cx="2360612" cy="1709738"/>
            <a:chOff x="588963" y="727075"/>
            <a:chExt cx="2360299" cy="1710484"/>
          </a:xfrm>
        </p:grpSpPr>
        <p:pic>
          <p:nvPicPr>
            <p:cNvPr id="12318" name="图片 3">
              <a:extLst>
                <a:ext uri="{FF2B5EF4-FFF2-40B4-BE49-F238E27FC236}">
                  <a16:creationId xmlns:a16="http://schemas.microsoft.com/office/drawing/2014/main" id="{752CB49A-5E2D-486F-8A0F-C95A2204E7C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3868" y="1352003"/>
              <a:ext cx="627062"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9" name="图片 5">
              <a:extLst>
                <a:ext uri="{FF2B5EF4-FFF2-40B4-BE49-F238E27FC236}">
                  <a16:creationId xmlns:a16="http://schemas.microsoft.com/office/drawing/2014/main" id="{AC413EBB-FEC5-4412-B953-EAFDCA929A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8080" y="1352003"/>
              <a:ext cx="62547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20" name="图片 6">
              <a:extLst>
                <a:ext uri="{FF2B5EF4-FFF2-40B4-BE49-F238E27FC236}">
                  <a16:creationId xmlns:a16="http://schemas.microsoft.com/office/drawing/2014/main" id="{BD43F020-25A5-4D5E-9A30-DEAA9BBE58E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26736" y="1352003"/>
              <a:ext cx="627063"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21" name="文本框 9">
              <a:extLst>
                <a:ext uri="{FF2B5EF4-FFF2-40B4-BE49-F238E27FC236}">
                  <a16:creationId xmlns:a16="http://schemas.microsoft.com/office/drawing/2014/main" id="{64D63B44-17B2-4410-BFE6-A21C7310B727}"/>
                </a:ext>
              </a:extLst>
            </p:cNvPr>
            <p:cNvSpPr txBox="1">
              <a:spLocks noChangeArrowheads="1"/>
            </p:cNvSpPr>
            <p:nvPr/>
          </p:nvSpPr>
          <p:spPr bwMode="auto">
            <a:xfrm>
              <a:off x="1316318" y="732084"/>
              <a:ext cx="10064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zh-CN" altLang="en-US" sz="1600">
                  <a:latin typeface="黑体" panose="02010609060101010101" pitchFamily="49" charset="-122"/>
                  <a:ea typeface="黑体" panose="02010609060101010101" pitchFamily="49" charset="-122"/>
                </a:rPr>
                <a:t>数据需求</a:t>
              </a:r>
            </a:p>
          </p:txBody>
        </p:sp>
        <p:sp>
          <p:nvSpPr>
            <p:cNvPr id="12322" name="矩形 5">
              <a:extLst>
                <a:ext uri="{FF2B5EF4-FFF2-40B4-BE49-F238E27FC236}">
                  <a16:creationId xmlns:a16="http://schemas.microsoft.com/office/drawing/2014/main" id="{14065AD3-35F9-47AA-A9B5-ED066EBE3AD9}"/>
                </a:ext>
              </a:extLst>
            </p:cNvPr>
            <p:cNvSpPr>
              <a:spLocks noChangeArrowheads="1"/>
            </p:cNvSpPr>
            <p:nvPr/>
          </p:nvSpPr>
          <p:spPr bwMode="auto">
            <a:xfrm>
              <a:off x="588963" y="727075"/>
              <a:ext cx="2360299" cy="1710484"/>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ea typeface="宋体" panose="02010600030101010101" pitchFamily="2" charset="-122"/>
              </a:endParaRPr>
            </a:p>
          </p:txBody>
        </p:sp>
      </p:grpSp>
      <p:grpSp>
        <p:nvGrpSpPr>
          <p:cNvPr id="8" name="组合 7">
            <a:extLst>
              <a:ext uri="{FF2B5EF4-FFF2-40B4-BE49-F238E27FC236}">
                <a16:creationId xmlns:a16="http://schemas.microsoft.com/office/drawing/2014/main" id="{C4C56B61-F5C5-45BE-AB7A-A1002C0CEC82}"/>
              </a:ext>
            </a:extLst>
          </p:cNvPr>
          <p:cNvGrpSpPr>
            <a:grpSpLocks/>
          </p:cNvGrpSpPr>
          <p:nvPr/>
        </p:nvGrpSpPr>
        <p:grpSpPr bwMode="auto">
          <a:xfrm>
            <a:off x="3419475" y="727075"/>
            <a:ext cx="4713288" cy="1774825"/>
            <a:chOff x="3418961" y="727075"/>
            <a:chExt cx="4714048" cy="1775534"/>
          </a:xfrm>
        </p:grpSpPr>
        <p:pic>
          <p:nvPicPr>
            <p:cNvPr id="12314" name="图片 4">
              <a:extLst>
                <a:ext uri="{FF2B5EF4-FFF2-40B4-BE49-F238E27FC236}">
                  <a16:creationId xmlns:a16="http://schemas.microsoft.com/office/drawing/2014/main" id="{D51EECDF-A57E-4298-99AF-B0802A30CEF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06948" y="888310"/>
              <a:ext cx="3097215" cy="1549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15" name="文本框 10">
              <a:extLst>
                <a:ext uri="{FF2B5EF4-FFF2-40B4-BE49-F238E27FC236}">
                  <a16:creationId xmlns:a16="http://schemas.microsoft.com/office/drawing/2014/main" id="{63C76313-5C70-4F01-9D5A-C59144B04D46}"/>
                </a:ext>
              </a:extLst>
            </p:cNvPr>
            <p:cNvSpPr txBox="1">
              <a:spLocks noChangeArrowheads="1"/>
            </p:cNvSpPr>
            <p:nvPr/>
          </p:nvSpPr>
          <p:spPr bwMode="auto">
            <a:xfrm>
              <a:off x="4375942" y="732084"/>
              <a:ext cx="902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1600">
                  <a:latin typeface="黑体" panose="02010609060101010101" pitchFamily="49" charset="-122"/>
                  <a:ea typeface="黑体" panose="02010609060101010101" pitchFamily="49" charset="-122"/>
                </a:rPr>
                <a:t>E-R</a:t>
              </a:r>
              <a:r>
                <a:rPr kumimoji="0" lang="zh-CN" altLang="en-US" sz="1600">
                  <a:latin typeface="黑体" panose="02010609060101010101" pitchFamily="49" charset="-122"/>
                  <a:ea typeface="黑体" panose="02010609060101010101" pitchFamily="49" charset="-122"/>
                </a:rPr>
                <a:t>设计</a:t>
              </a:r>
            </a:p>
          </p:txBody>
        </p:sp>
        <p:sp>
          <p:nvSpPr>
            <p:cNvPr id="12316" name="下箭头 16">
              <a:extLst>
                <a:ext uri="{FF2B5EF4-FFF2-40B4-BE49-F238E27FC236}">
                  <a16:creationId xmlns:a16="http://schemas.microsoft.com/office/drawing/2014/main" id="{C8EE6359-DEED-43AA-B09C-4FC8F872BCA3}"/>
                </a:ext>
              </a:extLst>
            </p:cNvPr>
            <p:cNvSpPr>
              <a:spLocks noChangeArrowheads="1"/>
            </p:cNvSpPr>
            <p:nvPr/>
          </p:nvSpPr>
          <p:spPr bwMode="auto">
            <a:xfrm rot="-5400000">
              <a:off x="3528499" y="1242465"/>
              <a:ext cx="360362" cy="579437"/>
            </a:xfrm>
            <a:prstGeom prst="downArrow">
              <a:avLst>
                <a:gd name="adj1" fmla="val 50000"/>
                <a:gd name="adj2" fmla="val 49972"/>
              </a:avLst>
            </a:prstGeom>
            <a:solidFill>
              <a:srgbClr val="00B0F0"/>
            </a:solidFill>
            <a:ln w="9525" algn="ctr">
              <a:solidFill>
                <a:schemeClr val="tx1"/>
              </a:solidFill>
              <a:round/>
              <a:headEnd/>
              <a:tailEnd/>
            </a:ln>
          </p:spPr>
          <p:txBody>
            <a:bodyPr wrap="none"/>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12317" name="矩形 23">
              <a:extLst>
                <a:ext uri="{FF2B5EF4-FFF2-40B4-BE49-F238E27FC236}">
                  <a16:creationId xmlns:a16="http://schemas.microsoft.com/office/drawing/2014/main" id="{D9BF374B-1802-4930-889D-9716256D8706}"/>
                </a:ext>
              </a:extLst>
            </p:cNvPr>
            <p:cNvSpPr>
              <a:spLocks noChangeArrowheads="1"/>
            </p:cNvSpPr>
            <p:nvPr/>
          </p:nvSpPr>
          <p:spPr bwMode="auto">
            <a:xfrm>
              <a:off x="4323837" y="727075"/>
              <a:ext cx="3809172" cy="1775534"/>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ea typeface="宋体" panose="02010600030101010101" pitchFamily="2" charset="-122"/>
              </a:endParaRPr>
            </a:p>
          </p:txBody>
        </p:sp>
      </p:grpSp>
      <p:grpSp>
        <p:nvGrpSpPr>
          <p:cNvPr id="10" name="组合 9">
            <a:extLst>
              <a:ext uri="{FF2B5EF4-FFF2-40B4-BE49-F238E27FC236}">
                <a16:creationId xmlns:a16="http://schemas.microsoft.com/office/drawing/2014/main" id="{66AD7348-5338-43E4-AAD7-418192526235}"/>
              </a:ext>
            </a:extLst>
          </p:cNvPr>
          <p:cNvGrpSpPr>
            <a:grpSpLocks/>
          </p:cNvGrpSpPr>
          <p:nvPr/>
        </p:nvGrpSpPr>
        <p:grpSpPr bwMode="auto">
          <a:xfrm>
            <a:off x="4270375" y="2519363"/>
            <a:ext cx="4208463" cy="2039937"/>
            <a:chOff x="4269634" y="2519412"/>
            <a:chExt cx="4208945" cy="2040512"/>
          </a:xfrm>
        </p:grpSpPr>
        <p:sp>
          <p:nvSpPr>
            <p:cNvPr id="12310" name="矩形 8">
              <a:extLst>
                <a:ext uri="{FF2B5EF4-FFF2-40B4-BE49-F238E27FC236}">
                  <a16:creationId xmlns:a16="http://schemas.microsoft.com/office/drawing/2014/main" id="{BA7B061C-1658-43CC-9B2C-BAE63FFBFDC3}"/>
                </a:ext>
              </a:extLst>
            </p:cNvPr>
            <p:cNvSpPr>
              <a:spLocks noChangeArrowheads="1"/>
            </p:cNvSpPr>
            <p:nvPr/>
          </p:nvSpPr>
          <p:spPr bwMode="auto">
            <a:xfrm>
              <a:off x="4309804" y="3196082"/>
              <a:ext cx="4168775"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2000" b="1">
                  <a:latin typeface="Microsoft Yi Baiti" panose="03000500000000000000" pitchFamily="66" charset="0"/>
                  <a:ea typeface="宋体" panose="02010600030101010101" pitchFamily="2" charset="-122"/>
                </a:rPr>
                <a:t>instructor (</a:t>
              </a:r>
              <a:r>
                <a:rPr kumimoji="0" lang="en-US" altLang="zh-CN" sz="2000" b="1" u="sng">
                  <a:latin typeface="Microsoft Yi Baiti" panose="03000500000000000000" pitchFamily="66" charset="0"/>
                  <a:ea typeface="宋体" panose="02010600030101010101" pitchFamily="2" charset="-122"/>
                </a:rPr>
                <a:t>ID</a:t>
              </a:r>
              <a:r>
                <a:rPr kumimoji="0" lang="en-US" altLang="zh-CN" sz="2000" b="1">
                  <a:latin typeface="Microsoft Yi Baiti" panose="03000500000000000000" pitchFamily="66" charset="0"/>
                  <a:ea typeface="宋体" panose="02010600030101010101" pitchFamily="2" charset="-122"/>
                </a:rPr>
                <a:t>, name, dept_name, salary )</a:t>
              </a:r>
              <a:endParaRPr kumimoji="0" lang="zh-CN" altLang="en-US" sz="2000" b="1">
                <a:latin typeface="Microsoft Yi Baiti" panose="03000500000000000000" pitchFamily="66" charset="0"/>
                <a:ea typeface="宋体" panose="02010600030101010101" pitchFamily="2" charset="-122"/>
              </a:endParaRPr>
            </a:p>
            <a:p>
              <a:pPr>
                <a:spcBef>
                  <a:spcPct val="0"/>
                </a:spcBef>
                <a:buClrTx/>
                <a:buSzTx/>
                <a:buFontTx/>
                <a:buNone/>
              </a:pPr>
              <a:r>
                <a:rPr kumimoji="0" lang="en-US" altLang="zh-CN" sz="2000" b="1">
                  <a:latin typeface="Microsoft Yi Baiti" panose="03000500000000000000" pitchFamily="66" charset="0"/>
                  <a:ea typeface="宋体" panose="02010600030101010101" pitchFamily="2" charset="-122"/>
                </a:rPr>
                <a:t>student(</a:t>
              </a:r>
              <a:r>
                <a:rPr kumimoji="0" lang="en-US" altLang="zh-CN" sz="2000" b="1" u="sng">
                  <a:latin typeface="Microsoft Yi Baiti" panose="03000500000000000000" pitchFamily="66" charset="0"/>
                  <a:ea typeface="宋体" panose="02010600030101010101" pitchFamily="2" charset="-122"/>
                </a:rPr>
                <a:t>ID</a:t>
              </a:r>
              <a:r>
                <a:rPr kumimoji="0" lang="en-US" altLang="zh-CN" sz="2000" b="1">
                  <a:latin typeface="Microsoft Yi Baiti" panose="03000500000000000000" pitchFamily="66" charset="0"/>
                  <a:ea typeface="宋体" panose="02010600030101010101" pitchFamily="2" charset="-122"/>
                </a:rPr>
                <a:t>, name, dept_name,tot_cred)</a:t>
              </a:r>
              <a:endParaRPr kumimoji="0" lang="zh-CN" altLang="en-US" sz="2000" b="1">
                <a:latin typeface="Microsoft Yi Baiti" panose="03000500000000000000" pitchFamily="66" charset="0"/>
                <a:ea typeface="宋体" panose="02010600030101010101" pitchFamily="2" charset="-122"/>
              </a:endParaRPr>
            </a:p>
            <a:p>
              <a:pPr>
                <a:spcBef>
                  <a:spcPct val="0"/>
                </a:spcBef>
                <a:buClrTx/>
                <a:buSzTx/>
                <a:buFontTx/>
                <a:buNone/>
              </a:pPr>
              <a:r>
                <a:rPr kumimoji="0" lang="en-US" altLang="zh-CN" sz="2000" b="1">
                  <a:latin typeface="Microsoft Yi Baiti" panose="03000500000000000000" pitchFamily="66" charset="0"/>
                  <a:ea typeface="宋体" panose="02010600030101010101" pitchFamily="2" charset="-122"/>
                </a:rPr>
                <a:t>advisor(</a:t>
              </a:r>
              <a:r>
                <a:rPr kumimoji="0" lang="en-US" altLang="zh-CN" sz="2000" b="1" u="sng">
                  <a:latin typeface="Microsoft Yi Baiti" panose="03000500000000000000" pitchFamily="66" charset="0"/>
                  <a:ea typeface="宋体" panose="02010600030101010101" pitchFamily="2" charset="-122"/>
                </a:rPr>
                <a:t>s_ID,i_ID</a:t>
              </a:r>
              <a:r>
                <a:rPr kumimoji="0" lang="en-US" altLang="zh-CN" sz="2000" b="1">
                  <a:latin typeface="Microsoft Yi Baiti" panose="03000500000000000000" pitchFamily="66" charset="0"/>
                  <a:ea typeface="宋体" panose="02010600030101010101" pitchFamily="2" charset="-122"/>
                </a:rPr>
                <a:t>)</a:t>
              </a:r>
              <a:endParaRPr kumimoji="0" lang="zh-CN" altLang="en-US" sz="2000" b="1">
                <a:latin typeface="Microsoft Yi Baiti" panose="03000500000000000000" pitchFamily="66" charset="0"/>
                <a:ea typeface="宋体" panose="02010600030101010101" pitchFamily="2" charset="-122"/>
              </a:endParaRPr>
            </a:p>
            <a:p>
              <a:pPr>
                <a:spcBef>
                  <a:spcPct val="0"/>
                </a:spcBef>
                <a:buClrTx/>
                <a:buSzTx/>
                <a:buFontTx/>
                <a:buNone/>
              </a:pPr>
              <a:r>
                <a:rPr kumimoji="0" lang="en-US" altLang="zh-CN" sz="2000" b="1">
                  <a:latin typeface="Microsoft Yi Baiti" panose="03000500000000000000" pitchFamily="66" charset="0"/>
                  <a:ea typeface="宋体" panose="02010600030101010101" pitchFamily="2" charset="-122"/>
                </a:rPr>
                <a:t>department(</a:t>
              </a:r>
              <a:r>
                <a:rPr kumimoji="0" lang="en-US" altLang="zh-CN" sz="2000" b="1" u="sng">
                  <a:latin typeface="Microsoft Yi Baiti" panose="03000500000000000000" pitchFamily="66" charset="0"/>
                  <a:ea typeface="宋体" panose="02010600030101010101" pitchFamily="2" charset="-122"/>
                </a:rPr>
                <a:t>dept_name</a:t>
              </a:r>
              <a:r>
                <a:rPr kumimoji="0" lang="en-US" altLang="zh-CN" sz="2000" b="1">
                  <a:latin typeface="Microsoft Yi Baiti" panose="03000500000000000000" pitchFamily="66" charset="0"/>
                  <a:ea typeface="宋体" panose="02010600030101010101" pitchFamily="2" charset="-122"/>
                </a:rPr>
                <a:t>,building, budget)</a:t>
              </a:r>
              <a:endParaRPr kumimoji="0" lang="zh-CN" altLang="en-US" sz="2000" b="1">
                <a:latin typeface="Microsoft Yi Baiti" panose="03000500000000000000" pitchFamily="66" charset="0"/>
                <a:ea typeface="宋体" panose="02010600030101010101" pitchFamily="2" charset="-122"/>
              </a:endParaRPr>
            </a:p>
          </p:txBody>
        </p:sp>
        <p:sp>
          <p:nvSpPr>
            <p:cNvPr id="12311" name="文本框 11">
              <a:extLst>
                <a:ext uri="{FF2B5EF4-FFF2-40B4-BE49-F238E27FC236}">
                  <a16:creationId xmlns:a16="http://schemas.microsoft.com/office/drawing/2014/main" id="{C984A0EF-F5B4-4037-BEBB-F007320C96A1}"/>
                </a:ext>
              </a:extLst>
            </p:cNvPr>
            <p:cNvSpPr txBox="1">
              <a:spLocks noChangeArrowheads="1"/>
            </p:cNvSpPr>
            <p:nvPr/>
          </p:nvSpPr>
          <p:spPr bwMode="auto">
            <a:xfrm>
              <a:off x="4309804" y="2853310"/>
              <a:ext cx="14319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zh-CN" altLang="en-US" sz="1600">
                  <a:latin typeface="黑体" panose="02010609060101010101" pitchFamily="49" charset="-122"/>
                  <a:ea typeface="黑体" panose="02010609060101010101" pitchFamily="49" charset="-122"/>
                </a:rPr>
                <a:t>关系模式设计</a:t>
              </a:r>
            </a:p>
          </p:txBody>
        </p:sp>
        <p:sp>
          <p:nvSpPr>
            <p:cNvPr id="12312" name="下箭头 15">
              <a:extLst>
                <a:ext uri="{FF2B5EF4-FFF2-40B4-BE49-F238E27FC236}">
                  <a16:creationId xmlns:a16="http://schemas.microsoft.com/office/drawing/2014/main" id="{C5354B7B-4BAF-4229-83EF-577FC0CC8900}"/>
                </a:ext>
              </a:extLst>
            </p:cNvPr>
            <p:cNvSpPr>
              <a:spLocks noChangeArrowheads="1"/>
            </p:cNvSpPr>
            <p:nvPr/>
          </p:nvSpPr>
          <p:spPr bwMode="auto">
            <a:xfrm>
              <a:off x="6175372" y="2519412"/>
              <a:ext cx="360363" cy="244987"/>
            </a:xfrm>
            <a:prstGeom prst="downArrow">
              <a:avLst>
                <a:gd name="adj1" fmla="val 50000"/>
                <a:gd name="adj2" fmla="val 49972"/>
              </a:avLst>
            </a:prstGeom>
            <a:solidFill>
              <a:srgbClr val="00B0F0"/>
            </a:solidFill>
            <a:ln w="9525" algn="ctr">
              <a:solidFill>
                <a:schemeClr val="tx1"/>
              </a:solidFill>
              <a:round/>
              <a:headEnd/>
              <a:tailEnd/>
            </a:ln>
          </p:spPr>
          <p:txBody>
            <a:bodyPr wrap="none"/>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ea typeface="宋体" panose="02010600030101010101" pitchFamily="2" charset="-122"/>
              </a:endParaRPr>
            </a:p>
          </p:txBody>
        </p:sp>
        <p:sp>
          <p:nvSpPr>
            <p:cNvPr id="12313" name="矩形 24">
              <a:extLst>
                <a:ext uri="{FF2B5EF4-FFF2-40B4-BE49-F238E27FC236}">
                  <a16:creationId xmlns:a16="http://schemas.microsoft.com/office/drawing/2014/main" id="{826A2DD1-6048-4AEB-B74D-B929D24C6F24}"/>
                </a:ext>
              </a:extLst>
            </p:cNvPr>
            <p:cNvSpPr>
              <a:spLocks noChangeArrowheads="1"/>
            </p:cNvSpPr>
            <p:nvPr/>
          </p:nvSpPr>
          <p:spPr bwMode="auto">
            <a:xfrm>
              <a:off x="4269634" y="2784390"/>
              <a:ext cx="4017920" cy="1775534"/>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ea typeface="宋体" panose="02010600030101010101" pitchFamily="2" charset="-122"/>
              </a:endParaRPr>
            </a:p>
          </p:txBody>
        </p:sp>
      </p:grpSp>
      <p:grpSp>
        <p:nvGrpSpPr>
          <p:cNvPr id="15" name="组合 14">
            <a:extLst>
              <a:ext uri="{FF2B5EF4-FFF2-40B4-BE49-F238E27FC236}">
                <a16:creationId xmlns:a16="http://schemas.microsoft.com/office/drawing/2014/main" id="{9FBF3498-70E5-4EF6-BFCD-D7B54F88E12D}"/>
              </a:ext>
            </a:extLst>
          </p:cNvPr>
          <p:cNvGrpSpPr>
            <a:grpSpLocks/>
          </p:cNvGrpSpPr>
          <p:nvPr/>
        </p:nvGrpSpPr>
        <p:grpSpPr bwMode="auto">
          <a:xfrm>
            <a:off x="393700" y="2763838"/>
            <a:ext cx="3622675" cy="1795462"/>
            <a:chOff x="393731" y="2764399"/>
            <a:chExt cx="3623269" cy="1795525"/>
          </a:xfrm>
        </p:grpSpPr>
        <p:sp>
          <p:nvSpPr>
            <p:cNvPr id="12306" name="文本框 12">
              <a:extLst>
                <a:ext uri="{FF2B5EF4-FFF2-40B4-BE49-F238E27FC236}">
                  <a16:creationId xmlns:a16="http://schemas.microsoft.com/office/drawing/2014/main" id="{97B97C87-4CEE-4446-8A7F-1AB311A77C46}"/>
                </a:ext>
              </a:extLst>
            </p:cNvPr>
            <p:cNvSpPr txBox="1">
              <a:spLocks noChangeArrowheads="1"/>
            </p:cNvSpPr>
            <p:nvPr/>
          </p:nvSpPr>
          <p:spPr bwMode="auto">
            <a:xfrm>
              <a:off x="997329" y="2764399"/>
              <a:ext cx="16208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zh-CN" altLang="en-US" sz="1600" dirty="0">
                  <a:latin typeface="黑体" panose="02010609060101010101" pitchFamily="49" charset="-122"/>
                  <a:ea typeface="黑体" panose="02010609060101010101" pitchFamily="49" charset="-122"/>
                </a:rPr>
                <a:t>关系模式规范化</a:t>
              </a:r>
            </a:p>
          </p:txBody>
        </p:sp>
        <p:sp>
          <p:nvSpPr>
            <p:cNvPr id="12307" name="文本框 13">
              <a:extLst>
                <a:ext uri="{FF2B5EF4-FFF2-40B4-BE49-F238E27FC236}">
                  <a16:creationId xmlns:a16="http://schemas.microsoft.com/office/drawing/2014/main" id="{B853C597-BC73-4BFC-89AE-B520DE1E24ED}"/>
                </a:ext>
              </a:extLst>
            </p:cNvPr>
            <p:cNvSpPr txBox="1">
              <a:spLocks noChangeArrowheads="1"/>
            </p:cNvSpPr>
            <p:nvPr/>
          </p:nvSpPr>
          <p:spPr bwMode="auto">
            <a:xfrm>
              <a:off x="530787" y="3067274"/>
              <a:ext cx="2652837" cy="1438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nSpc>
                  <a:spcPct val="125000"/>
                </a:lnSpc>
                <a:spcBef>
                  <a:spcPct val="0"/>
                </a:spcBef>
                <a:buClrTx/>
                <a:buSzTx/>
                <a:buFontTx/>
                <a:buNone/>
              </a:pPr>
              <a:r>
                <a:rPr kumimoji="0" lang="en-US" altLang="zh-CN" sz="1400" dirty="0">
                  <a:ea typeface="宋体" panose="02010600030101010101" pitchFamily="2" charset="-122"/>
                </a:rPr>
                <a:t>1</a:t>
              </a:r>
              <a:r>
                <a:rPr kumimoji="0" lang="zh-CN" altLang="en-US" sz="1400" dirty="0">
                  <a:ea typeface="宋体" panose="02010600030101010101" pitchFamily="2" charset="-122"/>
                </a:rPr>
                <a:t>、有无各种数据异常？</a:t>
              </a:r>
              <a:endParaRPr kumimoji="0" lang="en-US" altLang="zh-CN" sz="1400" dirty="0">
                <a:ea typeface="宋体" panose="02010600030101010101" pitchFamily="2" charset="-122"/>
              </a:endParaRPr>
            </a:p>
            <a:p>
              <a:pPr>
                <a:lnSpc>
                  <a:spcPct val="125000"/>
                </a:lnSpc>
                <a:spcBef>
                  <a:spcPct val="0"/>
                </a:spcBef>
                <a:buClrTx/>
                <a:buSzTx/>
                <a:buFontTx/>
                <a:buNone/>
              </a:pPr>
              <a:r>
                <a:rPr kumimoji="0" lang="en-US" altLang="zh-CN" sz="1400" dirty="0">
                  <a:ea typeface="宋体" panose="02010600030101010101" pitchFamily="2" charset="-122"/>
                </a:rPr>
                <a:t>2</a:t>
              </a:r>
              <a:r>
                <a:rPr kumimoji="0" lang="zh-CN" altLang="en-US" sz="1400" dirty="0">
                  <a:ea typeface="宋体" panose="02010600030101010101" pitchFamily="2" charset="-122"/>
                </a:rPr>
                <a:t>、符合哪级范式？</a:t>
              </a:r>
              <a:endParaRPr kumimoji="0" lang="en-US" altLang="zh-CN" sz="1400" dirty="0">
                <a:ea typeface="宋体" panose="02010600030101010101" pitchFamily="2" charset="-122"/>
              </a:endParaRPr>
            </a:p>
            <a:p>
              <a:pPr>
                <a:lnSpc>
                  <a:spcPct val="125000"/>
                </a:lnSpc>
                <a:spcBef>
                  <a:spcPct val="0"/>
                </a:spcBef>
                <a:buClrTx/>
                <a:buSzTx/>
                <a:buFontTx/>
                <a:buNone/>
              </a:pPr>
              <a:r>
                <a:rPr kumimoji="0" lang="en-US" altLang="zh-CN" sz="1400" dirty="0">
                  <a:ea typeface="宋体" panose="02010600030101010101" pitchFamily="2" charset="-122"/>
                </a:rPr>
                <a:t>3</a:t>
              </a:r>
              <a:r>
                <a:rPr kumimoji="0" lang="zh-CN" altLang="en-US" sz="1400" dirty="0">
                  <a:ea typeface="宋体" panose="02010600030101010101" pitchFamily="2" charset="-122"/>
                </a:rPr>
                <a:t>、是否需要改造为更高范式？</a:t>
              </a:r>
              <a:endParaRPr kumimoji="0" lang="en-US" altLang="zh-CN" sz="1400" dirty="0">
                <a:ea typeface="宋体" panose="02010600030101010101" pitchFamily="2" charset="-122"/>
              </a:endParaRPr>
            </a:p>
            <a:p>
              <a:pPr>
                <a:lnSpc>
                  <a:spcPct val="125000"/>
                </a:lnSpc>
                <a:spcBef>
                  <a:spcPct val="0"/>
                </a:spcBef>
                <a:buClrTx/>
                <a:buSzTx/>
                <a:buFontTx/>
                <a:buNone/>
              </a:pPr>
              <a:r>
                <a:rPr kumimoji="0" lang="en-US" altLang="zh-CN" sz="1400" dirty="0">
                  <a:ea typeface="宋体" panose="02010600030101010101" pitchFamily="2" charset="-122"/>
                </a:rPr>
                <a:t>4</a:t>
              </a:r>
              <a:r>
                <a:rPr kumimoji="0" lang="zh-CN" altLang="en-US" sz="1400" dirty="0">
                  <a:ea typeface="宋体" panose="02010600030101010101" pitchFamily="2" charset="-122"/>
                </a:rPr>
                <a:t>、进一步改造修正关系模式的设计直至符合要求。</a:t>
              </a:r>
            </a:p>
          </p:txBody>
        </p:sp>
        <p:sp>
          <p:nvSpPr>
            <p:cNvPr id="12308" name="下箭头 17">
              <a:extLst>
                <a:ext uri="{FF2B5EF4-FFF2-40B4-BE49-F238E27FC236}">
                  <a16:creationId xmlns:a16="http://schemas.microsoft.com/office/drawing/2014/main" id="{C874B36C-4548-4AE2-ABA6-203B17C4AA86}"/>
                </a:ext>
              </a:extLst>
            </p:cNvPr>
            <p:cNvSpPr>
              <a:spLocks noChangeArrowheads="1"/>
            </p:cNvSpPr>
            <p:nvPr/>
          </p:nvSpPr>
          <p:spPr bwMode="auto">
            <a:xfrm rot="5400000">
              <a:off x="3547893" y="3456135"/>
              <a:ext cx="360363" cy="577850"/>
            </a:xfrm>
            <a:prstGeom prst="downArrow">
              <a:avLst>
                <a:gd name="adj1" fmla="val 50000"/>
                <a:gd name="adj2" fmla="val 49835"/>
              </a:avLst>
            </a:prstGeom>
            <a:solidFill>
              <a:srgbClr val="FF0000"/>
            </a:solidFill>
            <a:ln w="9525" algn="ctr">
              <a:solidFill>
                <a:schemeClr val="tx1"/>
              </a:solidFill>
              <a:round/>
              <a:headEnd/>
              <a:tailEnd/>
            </a:ln>
          </p:spPr>
          <p:txBody>
            <a:bodyPr wrap="none"/>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ea typeface="宋体" panose="02010600030101010101" pitchFamily="2" charset="-122"/>
              </a:endParaRPr>
            </a:p>
          </p:txBody>
        </p:sp>
        <p:sp>
          <p:nvSpPr>
            <p:cNvPr id="12309" name="矩形 25">
              <a:extLst>
                <a:ext uri="{FF2B5EF4-FFF2-40B4-BE49-F238E27FC236}">
                  <a16:creationId xmlns:a16="http://schemas.microsoft.com/office/drawing/2014/main" id="{07808534-C1E3-4394-AF2C-B728B877499E}"/>
                </a:ext>
              </a:extLst>
            </p:cNvPr>
            <p:cNvSpPr>
              <a:spLocks noChangeArrowheads="1"/>
            </p:cNvSpPr>
            <p:nvPr/>
          </p:nvSpPr>
          <p:spPr bwMode="auto">
            <a:xfrm>
              <a:off x="393731" y="2784390"/>
              <a:ext cx="2975299" cy="1775534"/>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ea typeface="宋体" panose="02010600030101010101" pitchFamily="2" charset="-122"/>
              </a:endParaRPr>
            </a:p>
          </p:txBody>
        </p:sp>
      </p:grpSp>
      <p:grpSp>
        <p:nvGrpSpPr>
          <p:cNvPr id="29" name="组合 28">
            <a:extLst>
              <a:ext uri="{FF2B5EF4-FFF2-40B4-BE49-F238E27FC236}">
                <a16:creationId xmlns:a16="http://schemas.microsoft.com/office/drawing/2014/main" id="{355DB363-E7C5-40DD-A6DF-07695B908D78}"/>
              </a:ext>
            </a:extLst>
          </p:cNvPr>
          <p:cNvGrpSpPr>
            <a:grpSpLocks/>
          </p:cNvGrpSpPr>
          <p:nvPr/>
        </p:nvGrpSpPr>
        <p:grpSpPr bwMode="auto">
          <a:xfrm>
            <a:off x="369888" y="4649788"/>
            <a:ext cx="4829175" cy="1630362"/>
            <a:chOff x="370060" y="4650204"/>
            <a:chExt cx="4829206" cy="1629872"/>
          </a:xfrm>
        </p:grpSpPr>
        <p:sp>
          <p:nvSpPr>
            <p:cNvPr id="3" name="直角上箭头 2">
              <a:extLst>
                <a:ext uri="{FF2B5EF4-FFF2-40B4-BE49-F238E27FC236}">
                  <a16:creationId xmlns:a16="http://schemas.microsoft.com/office/drawing/2014/main" id="{76412051-032A-48C7-9495-75DBBB105F58}"/>
                </a:ext>
              </a:extLst>
            </p:cNvPr>
            <p:cNvSpPr/>
            <p:nvPr/>
          </p:nvSpPr>
          <p:spPr bwMode="auto">
            <a:xfrm rot="5400000">
              <a:off x="256663" y="4814385"/>
              <a:ext cx="717334" cy="490540"/>
            </a:xfrm>
            <a:prstGeom prst="bentUpArrow">
              <a:avLst>
                <a:gd name="adj1" fmla="val 35431"/>
                <a:gd name="adj2" fmla="val 25000"/>
                <a:gd name="adj3" fmla="val 25000"/>
              </a:avLst>
            </a:prstGeom>
            <a:solidFill>
              <a:srgbClr val="00B0F0"/>
            </a:solidFill>
            <a:ln w="9525" algn="ctr">
              <a:solidFill>
                <a:schemeClr val="tx1"/>
              </a:solidFill>
              <a:round/>
              <a:headEnd/>
              <a:tailEnd/>
            </a:ln>
          </p:spPr>
          <p:txBody>
            <a:bodyPr wrap="none"/>
            <a:lstStyle/>
            <a:p>
              <a:pPr>
                <a:defRPr/>
              </a:pPr>
              <a:endParaRPr lang="zh-CN" altLang="en-US">
                <a:ea typeface="宋体" panose="02010600030101010101" pitchFamily="2" charset="-122"/>
              </a:endParaRPr>
            </a:p>
          </p:txBody>
        </p:sp>
        <p:sp>
          <p:nvSpPr>
            <p:cNvPr id="12303" name="矩形 18">
              <a:extLst>
                <a:ext uri="{FF2B5EF4-FFF2-40B4-BE49-F238E27FC236}">
                  <a16:creationId xmlns:a16="http://schemas.microsoft.com/office/drawing/2014/main" id="{7FFC29B3-3F62-4D1D-B848-65AF28F01549}"/>
                </a:ext>
              </a:extLst>
            </p:cNvPr>
            <p:cNvSpPr>
              <a:spLocks noChangeArrowheads="1"/>
            </p:cNvSpPr>
            <p:nvPr/>
          </p:nvSpPr>
          <p:spPr bwMode="auto">
            <a:xfrm>
              <a:off x="913859" y="4956637"/>
              <a:ext cx="428540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2000" b="1">
                  <a:latin typeface="Microsoft Yi Baiti" panose="03000500000000000000" pitchFamily="66" charset="0"/>
                  <a:ea typeface="宋体" panose="02010600030101010101" pitchFamily="2" charset="-122"/>
                </a:rPr>
                <a:t>create table </a:t>
              </a:r>
              <a:r>
                <a:rPr kumimoji="0" lang="en-US" altLang="zh-CN" sz="2000" b="1" i="1">
                  <a:latin typeface="Microsoft Yi Baiti" panose="03000500000000000000" pitchFamily="66" charset="0"/>
                  <a:ea typeface="宋体" panose="02010600030101010101" pitchFamily="2" charset="-122"/>
                </a:rPr>
                <a:t>instructor</a:t>
              </a:r>
              <a:r>
                <a:rPr kumimoji="0" lang="en-US" altLang="zh-CN" sz="2000" b="1">
                  <a:latin typeface="Microsoft Yi Baiti" panose="03000500000000000000" pitchFamily="66" charset="0"/>
                  <a:ea typeface="宋体" panose="02010600030101010101" pitchFamily="2" charset="-122"/>
                </a:rPr>
                <a:t> (ID varchar(5),……)</a:t>
              </a:r>
            </a:p>
            <a:p>
              <a:pPr>
                <a:spcBef>
                  <a:spcPct val="0"/>
                </a:spcBef>
                <a:buClrTx/>
                <a:buSzTx/>
                <a:buFontTx/>
                <a:buNone/>
              </a:pPr>
              <a:r>
                <a:rPr kumimoji="0" lang="en-US" altLang="zh-CN" sz="2000" b="1">
                  <a:latin typeface="Microsoft Yi Baiti" panose="03000500000000000000" pitchFamily="66" charset="0"/>
                  <a:ea typeface="宋体" panose="02010600030101010101" pitchFamily="2" charset="-122"/>
                </a:rPr>
                <a:t>create table </a:t>
              </a:r>
              <a:r>
                <a:rPr kumimoji="0" lang="en-US" altLang="zh-CN" sz="2000" b="1" i="1">
                  <a:latin typeface="Microsoft Yi Baiti" panose="03000500000000000000" pitchFamily="66" charset="0"/>
                  <a:ea typeface="宋体" panose="02010600030101010101" pitchFamily="2" charset="-122"/>
                </a:rPr>
                <a:t>student</a:t>
              </a:r>
              <a:r>
                <a:rPr kumimoji="0" lang="en-US" altLang="zh-CN" sz="2000" b="1">
                  <a:latin typeface="Microsoft Yi Baiti" panose="03000500000000000000" pitchFamily="66" charset="0"/>
                  <a:ea typeface="宋体" panose="02010600030101010101" pitchFamily="2" charset="-122"/>
                </a:rPr>
                <a:t>(ID varchar(5),……)</a:t>
              </a:r>
            </a:p>
            <a:p>
              <a:pPr>
                <a:spcBef>
                  <a:spcPct val="0"/>
                </a:spcBef>
                <a:buClrTx/>
                <a:buSzTx/>
                <a:buFontTx/>
                <a:buNone/>
              </a:pPr>
              <a:r>
                <a:rPr kumimoji="0" lang="en-US" altLang="zh-CN" sz="2000" b="1">
                  <a:latin typeface="Microsoft Yi Baiti" panose="03000500000000000000" pitchFamily="66" charset="0"/>
                  <a:ea typeface="宋体" panose="02010600030101010101" pitchFamily="2" charset="-122"/>
                </a:rPr>
                <a:t>create table </a:t>
              </a:r>
              <a:r>
                <a:rPr kumimoji="0" lang="en-US" altLang="zh-CN" sz="2000" b="1" i="1">
                  <a:latin typeface="Microsoft Yi Baiti" panose="03000500000000000000" pitchFamily="66" charset="0"/>
                  <a:ea typeface="宋体" panose="02010600030101010101" pitchFamily="2" charset="-122"/>
                </a:rPr>
                <a:t>advisor</a:t>
              </a:r>
              <a:r>
                <a:rPr kumimoji="0" lang="en-US" altLang="zh-CN" sz="2000" b="1">
                  <a:latin typeface="Microsoft Yi Baiti" panose="03000500000000000000" pitchFamily="66" charset="0"/>
                  <a:ea typeface="宋体" panose="02010600030101010101" pitchFamily="2" charset="-122"/>
                </a:rPr>
                <a:t>(s_ID varchar(5),……)</a:t>
              </a:r>
            </a:p>
            <a:p>
              <a:pPr>
                <a:spcBef>
                  <a:spcPct val="0"/>
                </a:spcBef>
                <a:buClrTx/>
                <a:buSzTx/>
                <a:buFontTx/>
                <a:buNone/>
              </a:pPr>
              <a:r>
                <a:rPr kumimoji="0" lang="en-US" altLang="zh-CN" sz="2000" b="1">
                  <a:latin typeface="Microsoft Yi Baiti" panose="03000500000000000000" pitchFamily="66" charset="0"/>
                  <a:ea typeface="宋体" panose="02010600030101010101" pitchFamily="2" charset="-122"/>
                </a:rPr>
                <a:t>create table </a:t>
              </a:r>
              <a:r>
                <a:rPr kumimoji="0" lang="en-US" altLang="zh-CN" sz="2000" b="1" i="1">
                  <a:latin typeface="Microsoft Yi Baiti" panose="03000500000000000000" pitchFamily="66" charset="0"/>
                  <a:ea typeface="宋体" panose="02010600030101010101" pitchFamily="2" charset="-122"/>
                </a:rPr>
                <a:t>department</a:t>
              </a:r>
              <a:r>
                <a:rPr kumimoji="0" lang="en-US" altLang="zh-CN" sz="2000" b="1">
                  <a:latin typeface="Microsoft Yi Baiti" panose="03000500000000000000" pitchFamily="66" charset="0"/>
                  <a:ea typeface="宋体" panose="02010600030101010101" pitchFamily="2" charset="-122"/>
                </a:rPr>
                <a:t>(dept_name……)</a:t>
              </a:r>
              <a:endParaRPr kumimoji="0" lang="zh-CN" altLang="en-US" sz="2000" b="1">
                <a:latin typeface="Microsoft Yi Baiti" panose="03000500000000000000" pitchFamily="66" charset="0"/>
                <a:ea typeface="宋体" panose="02010600030101010101" pitchFamily="2" charset="-122"/>
              </a:endParaRPr>
            </a:p>
          </p:txBody>
        </p:sp>
        <p:sp>
          <p:nvSpPr>
            <p:cNvPr id="12304" name="文本框 20">
              <a:extLst>
                <a:ext uri="{FF2B5EF4-FFF2-40B4-BE49-F238E27FC236}">
                  <a16:creationId xmlns:a16="http://schemas.microsoft.com/office/drawing/2014/main" id="{FAD9F66E-BA16-4B46-8251-7BC058BE9DF2}"/>
                </a:ext>
              </a:extLst>
            </p:cNvPr>
            <p:cNvSpPr txBox="1">
              <a:spLocks noChangeArrowheads="1"/>
            </p:cNvSpPr>
            <p:nvPr/>
          </p:nvSpPr>
          <p:spPr bwMode="auto">
            <a:xfrm>
              <a:off x="2088435" y="4650204"/>
              <a:ext cx="12105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zh-CN" altLang="en-US" sz="1600">
                  <a:latin typeface="黑体" panose="02010609060101010101" pitchFamily="49" charset="-122"/>
                  <a:ea typeface="黑体" panose="02010609060101010101" pitchFamily="49" charset="-122"/>
                </a:rPr>
                <a:t>数据库定义</a:t>
              </a:r>
            </a:p>
          </p:txBody>
        </p:sp>
        <p:sp>
          <p:nvSpPr>
            <p:cNvPr id="12305" name="矩形 26">
              <a:extLst>
                <a:ext uri="{FF2B5EF4-FFF2-40B4-BE49-F238E27FC236}">
                  <a16:creationId xmlns:a16="http://schemas.microsoft.com/office/drawing/2014/main" id="{C0A1C74D-56BF-4C0B-8115-8B3E9AB95F25}"/>
                </a:ext>
              </a:extLst>
            </p:cNvPr>
            <p:cNvSpPr>
              <a:spLocks noChangeArrowheads="1"/>
            </p:cNvSpPr>
            <p:nvPr/>
          </p:nvSpPr>
          <p:spPr bwMode="auto">
            <a:xfrm>
              <a:off x="940302" y="4700504"/>
              <a:ext cx="4095337" cy="1579572"/>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ea typeface="宋体" panose="02010600030101010101" pitchFamily="2" charset="-122"/>
              </a:endParaRPr>
            </a:p>
          </p:txBody>
        </p:sp>
      </p:grpSp>
      <p:grpSp>
        <p:nvGrpSpPr>
          <p:cNvPr id="30" name="组合 29">
            <a:extLst>
              <a:ext uri="{FF2B5EF4-FFF2-40B4-BE49-F238E27FC236}">
                <a16:creationId xmlns:a16="http://schemas.microsoft.com/office/drawing/2014/main" id="{133730FF-E108-4D02-A34F-9B169B4B30E6}"/>
              </a:ext>
            </a:extLst>
          </p:cNvPr>
          <p:cNvGrpSpPr>
            <a:grpSpLocks/>
          </p:cNvGrpSpPr>
          <p:nvPr/>
        </p:nvGrpSpPr>
        <p:grpSpPr bwMode="auto">
          <a:xfrm>
            <a:off x="5468938" y="4649788"/>
            <a:ext cx="2819400" cy="1630362"/>
            <a:chOff x="5469126" y="4650204"/>
            <a:chExt cx="2818429" cy="1629872"/>
          </a:xfrm>
        </p:grpSpPr>
        <p:pic>
          <p:nvPicPr>
            <p:cNvPr id="12297" name="Picture 8" descr="2">
              <a:extLst>
                <a:ext uri="{FF2B5EF4-FFF2-40B4-BE49-F238E27FC236}">
                  <a16:creationId xmlns:a16="http://schemas.microsoft.com/office/drawing/2014/main" id="{92E715D0-C102-4DB3-9F15-F0C5A92F4A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50357"/>
            <a:stretch>
              <a:fillRect/>
            </a:stretch>
          </p:blipFill>
          <p:spPr bwMode="auto">
            <a:xfrm>
              <a:off x="6306751" y="5170793"/>
              <a:ext cx="1836753" cy="68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8" name="下箭头 19">
              <a:extLst>
                <a:ext uri="{FF2B5EF4-FFF2-40B4-BE49-F238E27FC236}">
                  <a16:creationId xmlns:a16="http://schemas.microsoft.com/office/drawing/2014/main" id="{FAE9BFA9-85C4-4469-BF70-D24A095DAAA1}"/>
                </a:ext>
              </a:extLst>
            </p:cNvPr>
            <p:cNvSpPr>
              <a:spLocks noChangeArrowheads="1"/>
            </p:cNvSpPr>
            <p:nvPr/>
          </p:nvSpPr>
          <p:spPr bwMode="auto">
            <a:xfrm rot="-5400000">
              <a:off x="5578664" y="5230018"/>
              <a:ext cx="360362" cy="579437"/>
            </a:xfrm>
            <a:prstGeom prst="downArrow">
              <a:avLst>
                <a:gd name="adj1" fmla="val 50000"/>
                <a:gd name="adj2" fmla="val 49972"/>
              </a:avLst>
            </a:prstGeom>
            <a:solidFill>
              <a:srgbClr val="00B0F0"/>
            </a:solidFill>
            <a:ln w="9525" algn="ctr">
              <a:solidFill>
                <a:schemeClr val="tx1"/>
              </a:solidFill>
              <a:round/>
              <a:headEnd/>
              <a:tailEnd/>
            </a:ln>
          </p:spPr>
          <p:txBody>
            <a:bodyPr wrap="none"/>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ea typeface="宋体" panose="02010600030101010101" pitchFamily="2" charset="-122"/>
              </a:endParaRPr>
            </a:p>
          </p:txBody>
        </p:sp>
        <p:sp>
          <p:nvSpPr>
            <p:cNvPr id="4" name="流程图: 磁盘 3">
              <a:extLst>
                <a:ext uri="{FF2B5EF4-FFF2-40B4-BE49-F238E27FC236}">
                  <a16:creationId xmlns:a16="http://schemas.microsoft.com/office/drawing/2014/main" id="{FA2391B2-6C13-4F76-AE92-95FE40BCC019}"/>
                </a:ext>
              </a:extLst>
            </p:cNvPr>
            <p:cNvSpPr/>
            <p:nvPr/>
          </p:nvSpPr>
          <p:spPr bwMode="auto">
            <a:xfrm>
              <a:off x="6622841" y="5413562"/>
              <a:ext cx="1255281" cy="698290"/>
            </a:xfrm>
            <a:prstGeom prst="flowChartMagneticDisk">
              <a:avLst/>
            </a:prstGeom>
            <a:solidFill>
              <a:schemeClr val="bg1">
                <a:lumMod val="75000"/>
              </a:schemeClr>
            </a:solidFill>
            <a:ln w="28575" cap="flat" cmpd="sng" algn="ctr">
              <a:solidFill>
                <a:schemeClr val="bg1">
                  <a:lumMod val="25000"/>
                </a:schemeClr>
              </a:solidFill>
              <a:prstDash val="solid"/>
              <a:round/>
              <a:headEnd type="none" w="med" len="med"/>
              <a:tailEnd type="none" w="med" len="med"/>
            </a:ln>
            <a:effectLst/>
          </p:spPr>
          <p:txBody>
            <a:bodyPr wrap="none"/>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ea typeface="宋体" panose="02010600030101010101" pitchFamily="2" charset="-122"/>
              </a:endParaRPr>
            </a:p>
          </p:txBody>
        </p:sp>
        <p:sp>
          <p:nvSpPr>
            <p:cNvPr id="12300" name="文本框 21">
              <a:extLst>
                <a:ext uri="{FF2B5EF4-FFF2-40B4-BE49-F238E27FC236}">
                  <a16:creationId xmlns:a16="http://schemas.microsoft.com/office/drawing/2014/main" id="{B132B105-1381-4767-BFAB-BF6412ED244D}"/>
                </a:ext>
              </a:extLst>
            </p:cNvPr>
            <p:cNvSpPr txBox="1">
              <a:spLocks noChangeArrowheads="1"/>
            </p:cNvSpPr>
            <p:nvPr/>
          </p:nvSpPr>
          <p:spPr bwMode="auto">
            <a:xfrm>
              <a:off x="6417886" y="4650204"/>
              <a:ext cx="12105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zh-CN" altLang="en-US" sz="1600">
                  <a:latin typeface="黑体" panose="02010609060101010101" pitchFamily="49" charset="-122"/>
                  <a:ea typeface="黑体" panose="02010609060101010101" pitchFamily="49" charset="-122"/>
                </a:rPr>
                <a:t>数据库存储</a:t>
              </a:r>
            </a:p>
          </p:txBody>
        </p:sp>
        <p:sp>
          <p:nvSpPr>
            <p:cNvPr id="12301" name="矩形 27">
              <a:extLst>
                <a:ext uri="{FF2B5EF4-FFF2-40B4-BE49-F238E27FC236}">
                  <a16:creationId xmlns:a16="http://schemas.microsoft.com/office/drawing/2014/main" id="{2F472C78-265A-427D-9520-AB9DE260D619}"/>
                </a:ext>
              </a:extLst>
            </p:cNvPr>
            <p:cNvSpPr>
              <a:spLocks noChangeArrowheads="1"/>
            </p:cNvSpPr>
            <p:nvPr/>
          </p:nvSpPr>
          <p:spPr bwMode="auto">
            <a:xfrm>
              <a:off x="6183773" y="4700504"/>
              <a:ext cx="2103782" cy="1579572"/>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endParaRPr lang="zh-CN" altLang="en-US">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right)">
                                      <p:cBhvr>
                                        <p:cTn id="17" dur="500"/>
                                        <p:tgtEl>
                                          <p:spTgt spid="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left)">
                                      <p:cBhvr>
                                        <p:cTn id="22" dur="500"/>
                                        <p:tgtEl>
                                          <p:spTgt spid="2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left)">
                                      <p:cBhvr>
                                        <p:cTn id="2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a:extLst>
              <a:ext uri="{FF2B5EF4-FFF2-40B4-BE49-F238E27FC236}">
                <a16:creationId xmlns:a16="http://schemas.microsoft.com/office/drawing/2014/main" id="{F6246EBB-7587-4CE6-831B-FB828C61FF35}"/>
              </a:ext>
            </a:extLst>
          </p:cNvPr>
          <p:cNvSpPr>
            <a:spLocks noGrp="1" noChangeArrowheads="1"/>
          </p:cNvSpPr>
          <p:nvPr>
            <p:ph type="title"/>
          </p:nvPr>
        </p:nvSpPr>
        <p:spPr/>
        <p:txBody>
          <a:bodyPr/>
          <a:lstStyle/>
          <a:p>
            <a:pPr eaLnBrk="1" hangingPunct="1">
              <a:defRPr/>
            </a:pPr>
            <a:r>
              <a:rPr lang="en-US"/>
              <a:t>Relationship Sets with Attributes</a:t>
            </a:r>
          </a:p>
        </p:txBody>
      </p:sp>
      <p:pic>
        <p:nvPicPr>
          <p:cNvPr id="68611" name="Picture 5">
            <a:extLst>
              <a:ext uri="{FF2B5EF4-FFF2-40B4-BE49-F238E27FC236}">
                <a16:creationId xmlns:a16="http://schemas.microsoft.com/office/drawing/2014/main" id="{C6A42E4B-4B55-41D2-83E8-8712EBB90B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613" y="1603375"/>
            <a:ext cx="7626350"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2" name="Rectangle 3">
            <a:extLst>
              <a:ext uri="{FF2B5EF4-FFF2-40B4-BE49-F238E27FC236}">
                <a16:creationId xmlns:a16="http://schemas.microsoft.com/office/drawing/2014/main" id="{1D873D70-0AAC-4A44-B03B-9CB47F5603E2}"/>
              </a:ext>
            </a:extLst>
          </p:cNvPr>
          <p:cNvSpPr>
            <a:spLocks noChangeArrowheads="1"/>
          </p:cNvSpPr>
          <p:nvPr/>
        </p:nvSpPr>
        <p:spPr bwMode="auto">
          <a:xfrm>
            <a:off x="855663" y="4311650"/>
            <a:ext cx="7683500" cy="20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37931725" indent="-37474525">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r>
              <a:rPr lang="en-US" altLang="zh-CN" sz="1800" b="1"/>
              <a:t>Undivided rectangles </a:t>
            </a:r>
            <a:r>
              <a:rPr lang="en-US" altLang="zh-CN" sz="1800"/>
              <a:t>represent the attributes of a relationship set. Attributes that are part of the primary key are underlined.</a:t>
            </a:r>
          </a:p>
          <a:p>
            <a:r>
              <a:rPr lang="en-US" altLang="zh-CN" sz="1800" b="1"/>
              <a:t>Dashed lines </a:t>
            </a:r>
            <a:r>
              <a:rPr lang="en-US" altLang="zh-CN" sz="1800"/>
              <a:t>link attributes of a relationship set to the relationship set.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a:extLst>
              <a:ext uri="{FF2B5EF4-FFF2-40B4-BE49-F238E27FC236}">
                <a16:creationId xmlns:a16="http://schemas.microsoft.com/office/drawing/2014/main" id="{3B8E54F9-5B2B-4BD0-8400-8D49D08160C6}"/>
              </a:ext>
            </a:extLst>
          </p:cNvPr>
          <p:cNvSpPr>
            <a:spLocks noGrp="1" noChangeArrowheads="1"/>
          </p:cNvSpPr>
          <p:nvPr>
            <p:ph type="title"/>
          </p:nvPr>
        </p:nvSpPr>
        <p:spPr/>
        <p:txBody>
          <a:bodyPr/>
          <a:lstStyle/>
          <a:p>
            <a:pPr eaLnBrk="1" hangingPunct="1">
              <a:defRPr/>
            </a:pPr>
            <a:r>
              <a:rPr lang="en-US" dirty="0"/>
              <a:t>Cardinality Constraints</a:t>
            </a:r>
          </a:p>
        </p:txBody>
      </p:sp>
      <p:sp>
        <p:nvSpPr>
          <p:cNvPr id="70659" name="Rectangle 3">
            <a:extLst>
              <a:ext uri="{FF2B5EF4-FFF2-40B4-BE49-F238E27FC236}">
                <a16:creationId xmlns:a16="http://schemas.microsoft.com/office/drawing/2014/main" id="{C04B2352-98F9-45C9-A24A-511318BE5B79}"/>
              </a:ext>
            </a:extLst>
          </p:cNvPr>
          <p:cNvSpPr>
            <a:spLocks noGrp="1" noChangeArrowheads="1"/>
          </p:cNvSpPr>
          <p:nvPr>
            <p:ph idx="1"/>
          </p:nvPr>
        </p:nvSpPr>
        <p:spPr/>
        <p:txBody>
          <a:bodyPr/>
          <a:lstStyle/>
          <a:p>
            <a:pPr eaLnBrk="1" hangingPunct="1">
              <a:lnSpc>
                <a:spcPct val="110000"/>
              </a:lnSpc>
              <a:spcBef>
                <a:spcPts val="1800"/>
              </a:spcBef>
            </a:pPr>
            <a:r>
              <a:rPr lang="en-US" altLang="zh-CN" sz="3200">
                <a:ea typeface="ＭＳ Ｐゴシック" panose="020B0600070205080204" pitchFamily="34" charset="-128"/>
              </a:rPr>
              <a:t>We express cardinality constraints by drawing either a directed line (</a:t>
            </a:r>
            <a:r>
              <a:rPr lang="en-US" altLang="zh-CN" sz="3200">
                <a:ea typeface="ＭＳ Ｐゴシック" panose="020B0600070205080204" pitchFamily="34" charset="-128"/>
                <a:sym typeface="Symbol" panose="05050102010706020507" pitchFamily="18" charset="2"/>
              </a:rPr>
              <a:t>), signifying “one,” or an undirected line (—), signifying “many,” between the relationship set and the entity set.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a:extLst>
              <a:ext uri="{FF2B5EF4-FFF2-40B4-BE49-F238E27FC236}">
                <a16:creationId xmlns:a16="http://schemas.microsoft.com/office/drawing/2014/main" id="{90C000AA-8B19-477E-8954-1258B987687F}"/>
              </a:ext>
            </a:extLst>
          </p:cNvPr>
          <p:cNvSpPr>
            <a:spLocks noGrp="1" noChangeArrowheads="1"/>
          </p:cNvSpPr>
          <p:nvPr>
            <p:ph type="title"/>
          </p:nvPr>
        </p:nvSpPr>
        <p:spPr/>
        <p:txBody>
          <a:bodyPr/>
          <a:lstStyle/>
          <a:p>
            <a:pPr eaLnBrk="1" hangingPunct="1">
              <a:defRPr/>
            </a:pPr>
            <a:r>
              <a:rPr lang="en-US"/>
              <a:t>One-to-One Relationship</a:t>
            </a:r>
          </a:p>
        </p:txBody>
      </p:sp>
      <p:sp>
        <p:nvSpPr>
          <p:cNvPr id="72707" name="Rectangle 3">
            <a:extLst>
              <a:ext uri="{FF2B5EF4-FFF2-40B4-BE49-F238E27FC236}">
                <a16:creationId xmlns:a16="http://schemas.microsoft.com/office/drawing/2014/main" id="{32C014FD-4DB0-4D41-8EA1-1EB69398252F}"/>
              </a:ext>
            </a:extLst>
          </p:cNvPr>
          <p:cNvSpPr>
            <a:spLocks noGrp="1" noChangeArrowheads="1"/>
          </p:cNvSpPr>
          <p:nvPr>
            <p:ph idx="1"/>
          </p:nvPr>
        </p:nvSpPr>
        <p:spPr/>
        <p:txBody>
          <a:bodyPr/>
          <a:lstStyle/>
          <a:p>
            <a:pPr eaLnBrk="1" hangingPunct="1">
              <a:spcBef>
                <a:spcPts val="1200"/>
              </a:spcBef>
            </a:pPr>
            <a:r>
              <a:rPr lang="en-US" altLang="zh-CN" sz="2400">
                <a:ea typeface="ＭＳ Ｐゴシック" panose="020B0600070205080204" pitchFamily="34" charset="-128"/>
              </a:rPr>
              <a:t>one-to-one relationship between an </a:t>
            </a:r>
            <a:r>
              <a:rPr lang="en-US" altLang="zh-CN" sz="2400" i="1">
                <a:ea typeface="ＭＳ Ｐゴシック" panose="020B0600070205080204" pitchFamily="34" charset="-128"/>
              </a:rPr>
              <a:t>instructor</a:t>
            </a:r>
            <a:r>
              <a:rPr lang="en-US" altLang="zh-CN" sz="2400">
                <a:ea typeface="ＭＳ Ｐゴシック" panose="020B0600070205080204" pitchFamily="34" charset="-128"/>
              </a:rPr>
              <a:t> and a </a:t>
            </a:r>
            <a:r>
              <a:rPr lang="en-US" altLang="zh-CN" sz="2400" i="1">
                <a:ea typeface="ＭＳ Ｐゴシック" panose="020B0600070205080204" pitchFamily="34" charset="-128"/>
              </a:rPr>
              <a:t>student</a:t>
            </a:r>
          </a:p>
          <a:p>
            <a:pPr lvl="1" eaLnBrk="1" hangingPunct="1">
              <a:spcBef>
                <a:spcPts val="1200"/>
              </a:spcBef>
            </a:pPr>
            <a:r>
              <a:rPr lang="en-US" altLang="zh-CN" sz="2000">
                <a:ea typeface="ＭＳ Ｐゴシック" panose="020B0600070205080204" pitchFamily="34" charset="-128"/>
              </a:rPr>
              <a:t>an instructor is associated with at most one student via </a:t>
            </a:r>
            <a:r>
              <a:rPr lang="en-US" altLang="zh-CN" sz="2000" i="1">
                <a:ea typeface="ＭＳ Ｐゴシック" panose="020B0600070205080204" pitchFamily="34" charset="-128"/>
              </a:rPr>
              <a:t>advisor</a:t>
            </a:r>
            <a:r>
              <a:rPr lang="en-US" altLang="zh-CN" sz="2000">
                <a:ea typeface="ＭＳ Ｐゴシック" panose="020B0600070205080204" pitchFamily="34" charset="-128"/>
              </a:rPr>
              <a:t> </a:t>
            </a:r>
          </a:p>
          <a:p>
            <a:pPr lvl="1" eaLnBrk="1" hangingPunct="1">
              <a:spcBef>
                <a:spcPts val="1200"/>
              </a:spcBef>
            </a:pPr>
            <a:r>
              <a:rPr lang="en-US" altLang="zh-CN" sz="2000">
                <a:ea typeface="ＭＳ Ｐゴシック" panose="020B0600070205080204" pitchFamily="34" charset="-128"/>
              </a:rPr>
              <a:t>and a student is associated with at most one instructor via </a:t>
            </a:r>
            <a:r>
              <a:rPr lang="en-US" altLang="zh-CN" sz="2000" i="1">
                <a:ea typeface="ＭＳ Ｐゴシック" panose="020B0600070205080204" pitchFamily="34" charset="-128"/>
              </a:rPr>
              <a:t>advisor</a:t>
            </a:r>
            <a:endParaRPr lang="en-US" altLang="zh-CN" sz="2000">
              <a:ea typeface="ＭＳ Ｐゴシック" panose="020B0600070205080204" pitchFamily="34" charset="-128"/>
            </a:endParaRPr>
          </a:p>
        </p:txBody>
      </p:sp>
      <p:pic>
        <p:nvPicPr>
          <p:cNvPr id="72708" name="Picture 5">
            <a:extLst>
              <a:ext uri="{FF2B5EF4-FFF2-40B4-BE49-F238E27FC236}">
                <a16:creationId xmlns:a16="http://schemas.microsoft.com/office/drawing/2014/main" id="{886A46F5-174E-47A0-8D48-BC8C542368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78418"/>
          <a:stretch>
            <a:fillRect/>
          </a:stretch>
        </p:blipFill>
        <p:spPr bwMode="auto">
          <a:xfrm>
            <a:off x="1274763" y="3770313"/>
            <a:ext cx="6586537" cy="173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a:extLst>
              <a:ext uri="{FF2B5EF4-FFF2-40B4-BE49-F238E27FC236}">
                <a16:creationId xmlns:a16="http://schemas.microsoft.com/office/drawing/2014/main" id="{EE13D830-E7FC-41EC-B7E3-735F57C211AC}"/>
              </a:ext>
            </a:extLst>
          </p:cNvPr>
          <p:cNvSpPr>
            <a:spLocks noGrp="1" noChangeArrowheads="1"/>
          </p:cNvSpPr>
          <p:nvPr>
            <p:ph type="title"/>
          </p:nvPr>
        </p:nvSpPr>
        <p:spPr/>
        <p:txBody>
          <a:bodyPr/>
          <a:lstStyle/>
          <a:p>
            <a:pPr eaLnBrk="1" hangingPunct="1">
              <a:defRPr/>
            </a:pPr>
            <a:r>
              <a:rPr lang="en-US"/>
              <a:t>One-to-Many Relationship</a:t>
            </a:r>
          </a:p>
        </p:txBody>
      </p:sp>
      <p:sp>
        <p:nvSpPr>
          <p:cNvPr id="74755" name="Rectangle 3">
            <a:extLst>
              <a:ext uri="{FF2B5EF4-FFF2-40B4-BE49-F238E27FC236}">
                <a16:creationId xmlns:a16="http://schemas.microsoft.com/office/drawing/2014/main" id="{94D2CFB1-777D-4008-A418-40D1206A8AD1}"/>
              </a:ext>
            </a:extLst>
          </p:cNvPr>
          <p:cNvSpPr>
            <a:spLocks noGrp="1" noChangeArrowheads="1"/>
          </p:cNvSpPr>
          <p:nvPr>
            <p:ph idx="1"/>
          </p:nvPr>
        </p:nvSpPr>
        <p:spPr/>
        <p:txBody>
          <a:bodyPr/>
          <a:lstStyle/>
          <a:p>
            <a:pPr eaLnBrk="1" hangingPunct="1"/>
            <a:r>
              <a:rPr lang="en-US" altLang="zh-CN" sz="2400">
                <a:ea typeface="ＭＳ Ｐゴシック" panose="020B0600070205080204" pitchFamily="34" charset="-128"/>
              </a:rPr>
              <a:t>one-to-many relationship between an </a:t>
            </a:r>
            <a:r>
              <a:rPr lang="en-US" altLang="zh-CN" sz="2400" i="1">
                <a:ea typeface="ＭＳ Ｐゴシック" panose="020B0600070205080204" pitchFamily="34" charset="-128"/>
              </a:rPr>
              <a:t>instructor</a:t>
            </a:r>
            <a:r>
              <a:rPr lang="en-US" altLang="zh-CN" sz="2400">
                <a:ea typeface="ＭＳ Ｐゴシック" panose="020B0600070205080204" pitchFamily="34" charset="-128"/>
              </a:rPr>
              <a:t> and a </a:t>
            </a:r>
            <a:r>
              <a:rPr lang="en-US" altLang="zh-CN" sz="2400" i="1">
                <a:ea typeface="ＭＳ Ｐゴシック" panose="020B0600070205080204" pitchFamily="34" charset="-128"/>
              </a:rPr>
              <a:t>student</a:t>
            </a:r>
          </a:p>
          <a:p>
            <a:pPr lvl="1" eaLnBrk="1" hangingPunct="1"/>
            <a:r>
              <a:rPr lang="en-US" altLang="zh-CN" sz="2000">
                <a:ea typeface="ＭＳ Ｐゴシック" panose="020B0600070205080204" pitchFamily="34" charset="-128"/>
              </a:rPr>
              <a:t> an instructor is associated with several (including 0) students  via </a:t>
            </a:r>
            <a:r>
              <a:rPr lang="en-US" altLang="zh-CN" sz="2000" i="1">
                <a:ea typeface="ＭＳ Ｐゴシック" panose="020B0600070205080204" pitchFamily="34" charset="-128"/>
              </a:rPr>
              <a:t>advisor </a:t>
            </a:r>
          </a:p>
          <a:p>
            <a:pPr lvl="1" eaLnBrk="1" hangingPunct="1"/>
            <a:r>
              <a:rPr lang="en-US" altLang="zh-CN" sz="2000">
                <a:ea typeface="ＭＳ Ｐゴシック" panose="020B0600070205080204" pitchFamily="34" charset="-128"/>
              </a:rPr>
              <a:t>a student is associated with at most one instructor via advisor, </a:t>
            </a:r>
          </a:p>
        </p:txBody>
      </p:sp>
      <p:pic>
        <p:nvPicPr>
          <p:cNvPr id="74756" name="Picture 5">
            <a:extLst>
              <a:ext uri="{FF2B5EF4-FFF2-40B4-BE49-F238E27FC236}">
                <a16:creationId xmlns:a16="http://schemas.microsoft.com/office/drawing/2014/main" id="{204610A3-220B-4BEA-9EA0-1F0EF5F853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1459" b="44698"/>
          <a:stretch>
            <a:fillRect/>
          </a:stretch>
        </p:blipFill>
        <p:spPr bwMode="auto">
          <a:xfrm>
            <a:off x="1489075" y="3679825"/>
            <a:ext cx="6421438"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a:extLst>
              <a:ext uri="{FF2B5EF4-FFF2-40B4-BE49-F238E27FC236}">
                <a16:creationId xmlns:a16="http://schemas.microsoft.com/office/drawing/2014/main" id="{CF76BC18-68A4-4C2F-BB70-4B3944E93528}"/>
              </a:ext>
            </a:extLst>
          </p:cNvPr>
          <p:cNvSpPr>
            <a:spLocks noGrp="1" noChangeArrowheads="1"/>
          </p:cNvSpPr>
          <p:nvPr>
            <p:ph type="title"/>
          </p:nvPr>
        </p:nvSpPr>
        <p:spPr/>
        <p:txBody>
          <a:bodyPr/>
          <a:lstStyle/>
          <a:p>
            <a:pPr eaLnBrk="1" hangingPunct="1">
              <a:defRPr/>
            </a:pPr>
            <a:r>
              <a:rPr lang="en-US"/>
              <a:t>Many-to-One Relationships</a:t>
            </a:r>
          </a:p>
        </p:txBody>
      </p:sp>
      <p:sp>
        <p:nvSpPr>
          <p:cNvPr id="76803" name="Rectangle 3">
            <a:extLst>
              <a:ext uri="{FF2B5EF4-FFF2-40B4-BE49-F238E27FC236}">
                <a16:creationId xmlns:a16="http://schemas.microsoft.com/office/drawing/2014/main" id="{9942841E-BEFE-4FAD-9168-9720AA4303FA}"/>
              </a:ext>
            </a:extLst>
          </p:cNvPr>
          <p:cNvSpPr>
            <a:spLocks noGrp="1" noChangeArrowheads="1"/>
          </p:cNvSpPr>
          <p:nvPr>
            <p:ph idx="1"/>
          </p:nvPr>
        </p:nvSpPr>
        <p:spPr/>
        <p:txBody>
          <a:bodyPr/>
          <a:lstStyle/>
          <a:p>
            <a:pPr eaLnBrk="1" hangingPunct="1"/>
            <a:r>
              <a:rPr lang="en-US" altLang="zh-CN" sz="2400">
                <a:ea typeface="ＭＳ Ｐゴシック" panose="020B0600070205080204" pitchFamily="34" charset="-128"/>
              </a:rPr>
              <a:t>In a many-to-one relationship between an </a:t>
            </a:r>
            <a:r>
              <a:rPr lang="en-US" altLang="zh-CN" sz="2400" i="1">
                <a:ea typeface="ＭＳ Ｐゴシック" panose="020B0600070205080204" pitchFamily="34" charset="-128"/>
              </a:rPr>
              <a:t>instructor</a:t>
            </a:r>
            <a:r>
              <a:rPr lang="en-US" altLang="zh-CN" sz="2400">
                <a:ea typeface="ＭＳ Ｐゴシック" panose="020B0600070205080204" pitchFamily="34" charset="-128"/>
              </a:rPr>
              <a:t> and a </a:t>
            </a:r>
            <a:r>
              <a:rPr lang="en-US" altLang="zh-CN" sz="2400" i="1">
                <a:ea typeface="ＭＳ Ｐゴシック" panose="020B0600070205080204" pitchFamily="34" charset="-128"/>
              </a:rPr>
              <a:t>student, </a:t>
            </a:r>
          </a:p>
          <a:p>
            <a:pPr lvl="1" eaLnBrk="1" hangingPunct="1"/>
            <a:r>
              <a:rPr lang="en-US" altLang="zh-CN" sz="2000">
                <a:ea typeface="ＭＳ Ｐゴシック" panose="020B0600070205080204" pitchFamily="34" charset="-128"/>
              </a:rPr>
              <a:t>an instructor</a:t>
            </a:r>
            <a:r>
              <a:rPr lang="en-US" altLang="zh-CN" sz="2000" i="1">
                <a:ea typeface="ＭＳ Ｐゴシック" panose="020B0600070205080204" pitchFamily="34" charset="-128"/>
              </a:rPr>
              <a:t> </a:t>
            </a:r>
            <a:r>
              <a:rPr lang="en-US" altLang="zh-CN" sz="2000">
                <a:ea typeface="ＭＳ Ｐゴシック" panose="020B0600070205080204" pitchFamily="34" charset="-128"/>
              </a:rPr>
              <a:t> is associated with at most one student via </a:t>
            </a:r>
            <a:r>
              <a:rPr lang="en-US" altLang="zh-CN" sz="2000" i="1">
                <a:ea typeface="ＭＳ Ｐゴシック" panose="020B0600070205080204" pitchFamily="34" charset="-128"/>
              </a:rPr>
              <a:t>advisor</a:t>
            </a:r>
            <a:r>
              <a:rPr lang="en-US" altLang="zh-CN" sz="2000">
                <a:ea typeface="ＭＳ Ｐゴシック" panose="020B0600070205080204" pitchFamily="34" charset="-128"/>
              </a:rPr>
              <a:t>, </a:t>
            </a:r>
          </a:p>
          <a:p>
            <a:pPr lvl="1" eaLnBrk="1" hangingPunct="1"/>
            <a:r>
              <a:rPr lang="en-US" altLang="zh-CN" sz="2000">
                <a:ea typeface="ＭＳ Ｐゴシック" panose="020B0600070205080204" pitchFamily="34" charset="-128"/>
              </a:rPr>
              <a:t>and a student is associated with several (including 0) instructors via </a:t>
            </a:r>
            <a:r>
              <a:rPr lang="en-US" altLang="zh-CN" sz="2000" i="1">
                <a:ea typeface="ＭＳ Ｐゴシック" panose="020B0600070205080204" pitchFamily="34" charset="-128"/>
              </a:rPr>
              <a:t>advisor</a:t>
            </a:r>
          </a:p>
        </p:txBody>
      </p:sp>
      <p:grpSp>
        <p:nvGrpSpPr>
          <p:cNvPr id="76804" name="组合 1">
            <a:extLst>
              <a:ext uri="{FF2B5EF4-FFF2-40B4-BE49-F238E27FC236}">
                <a16:creationId xmlns:a16="http://schemas.microsoft.com/office/drawing/2014/main" id="{03ADE1CC-2DDE-4B32-AF8A-641268086539}"/>
              </a:ext>
            </a:extLst>
          </p:cNvPr>
          <p:cNvGrpSpPr>
            <a:grpSpLocks/>
          </p:cNvGrpSpPr>
          <p:nvPr/>
        </p:nvGrpSpPr>
        <p:grpSpPr bwMode="auto">
          <a:xfrm>
            <a:off x="1476375" y="3724275"/>
            <a:ext cx="6583363" cy="2039938"/>
            <a:chOff x="1476375" y="3724275"/>
            <a:chExt cx="6583363" cy="2039938"/>
          </a:xfrm>
        </p:grpSpPr>
        <p:pic>
          <p:nvPicPr>
            <p:cNvPr id="76805" name="Picture 5">
              <a:extLst>
                <a:ext uri="{FF2B5EF4-FFF2-40B4-BE49-F238E27FC236}">
                  <a16:creationId xmlns:a16="http://schemas.microsoft.com/office/drawing/2014/main" id="{C1A279AE-E6DE-45B3-8291-4F7E865B7A4E}"/>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t="68164" b="6378"/>
            <a:stretch>
              <a:fillRect/>
            </a:stretch>
          </p:blipFill>
          <p:spPr bwMode="auto">
            <a:xfrm>
              <a:off x="1476375" y="3724275"/>
              <a:ext cx="6583363" cy="203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6" name="Line 6">
              <a:extLst>
                <a:ext uri="{FF2B5EF4-FFF2-40B4-BE49-F238E27FC236}">
                  <a16:creationId xmlns:a16="http://schemas.microsoft.com/office/drawing/2014/main" id="{C3D003F9-06FF-4BEC-A190-511CA3697498}"/>
                </a:ext>
              </a:extLst>
            </p:cNvPr>
            <p:cNvSpPr>
              <a:spLocks noChangeShapeType="1"/>
            </p:cNvSpPr>
            <p:nvPr/>
          </p:nvSpPr>
          <p:spPr bwMode="auto">
            <a:xfrm>
              <a:off x="6415865" y="4772241"/>
              <a:ext cx="228600" cy="1588"/>
            </a:xfrm>
            <a:prstGeom prst="line">
              <a:avLst/>
            </a:prstGeom>
            <a:noFill/>
            <a:ln w="12700">
              <a:solidFill>
                <a:schemeClr val="tx1"/>
              </a:solidFill>
              <a:round/>
              <a:headEnd type="none"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a:extLst>
              <a:ext uri="{FF2B5EF4-FFF2-40B4-BE49-F238E27FC236}">
                <a16:creationId xmlns:a16="http://schemas.microsoft.com/office/drawing/2014/main" id="{FD1AD82D-7E15-4490-9E17-4D08746146B4}"/>
              </a:ext>
            </a:extLst>
          </p:cNvPr>
          <p:cNvSpPr>
            <a:spLocks noGrp="1" noChangeArrowheads="1"/>
          </p:cNvSpPr>
          <p:nvPr>
            <p:ph type="title"/>
          </p:nvPr>
        </p:nvSpPr>
        <p:spPr/>
        <p:txBody>
          <a:bodyPr/>
          <a:lstStyle/>
          <a:p>
            <a:pPr eaLnBrk="1" hangingPunct="1">
              <a:defRPr/>
            </a:pPr>
            <a:r>
              <a:rPr lang="en-US"/>
              <a:t>Many-to-Many Relationship</a:t>
            </a:r>
          </a:p>
        </p:txBody>
      </p:sp>
      <p:sp>
        <p:nvSpPr>
          <p:cNvPr id="78851" name="Rectangle 3">
            <a:extLst>
              <a:ext uri="{FF2B5EF4-FFF2-40B4-BE49-F238E27FC236}">
                <a16:creationId xmlns:a16="http://schemas.microsoft.com/office/drawing/2014/main" id="{3740E42F-9054-4F39-9D0F-CE4484638FEF}"/>
              </a:ext>
            </a:extLst>
          </p:cNvPr>
          <p:cNvSpPr>
            <a:spLocks noGrp="1" noChangeArrowheads="1"/>
          </p:cNvSpPr>
          <p:nvPr>
            <p:ph idx="1"/>
          </p:nvPr>
        </p:nvSpPr>
        <p:spPr/>
        <p:txBody>
          <a:bodyPr/>
          <a:lstStyle/>
          <a:p>
            <a:pPr eaLnBrk="1" hangingPunct="1"/>
            <a:r>
              <a:rPr lang="en-US" altLang="zh-CN" sz="2400">
                <a:ea typeface="ＭＳ Ｐゴシック" panose="020B0600070205080204" pitchFamily="34" charset="-128"/>
              </a:rPr>
              <a:t>An instructor is associated with several (possibly 0) students via </a:t>
            </a:r>
            <a:r>
              <a:rPr lang="en-US" altLang="zh-CN" sz="2400" i="1">
                <a:ea typeface="ＭＳ Ｐゴシック" panose="020B0600070205080204" pitchFamily="34" charset="-128"/>
              </a:rPr>
              <a:t>advisor</a:t>
            </a:r>
          </a:p>
          <a:p>
            <a:pPr eaLnBrk="1" hangingPunct="1"/>
            <a:r>
              <a:rPr lang="en-US" altLang="zh-CN" sz="2400">
                <a:ea typeface="ＭＳ Ｐゴシック" panose="020B0600070205080204" pitchFamily="34" charset="-128"/>
              </a:rPr>
              <a:t>A student is associated with several (possibly 0) instructors via </a:t>
            </a:r>
            <a:r>
              <a:rPr lang="en-US" altLang="zh-CN" sz="2400" i="1">
                <a:ea typeface="ＭＳ Ｐゴシック" panose="020B0600070205080204" pitchFamily="34" charset="-128"/>
              </a:rPr>
              <a:t>advisor</a:t>
            </a:r>
            <a:r>
              <a:rPr lang="en-US" altLang="zh-CN" sz="2400">
                <a:ea typeface="ＭＳ Ｐゴシック" panose="020B0600070205080204" pitchFamily="34" charset="-128"/>
              </a:rPr>
              <a:t> </a:t>
            </a:r>
          </a:p>
        </p:txBody>
      </p:sp>
      <p:pic>
        <p:nvPicPr>
          <p:cNvPr id="78852" name="Picture 6">
            <a:extLst>
              <a:ext uri="{FF2B5EF4-FFF2-40B4-BE49-F238E27FC236}">
                <a16:creationId xmlns:a16="http://schemas.microsoft.com/office/drawing/2014/main" id="{EC81ED50-5ADB-43D9-8AB8-175F12D8A0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363" y="3525838"/>
            <a:ext cx="75914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a:extLst>
              <a:ext uri="{FF2B5EF4-FFF2-40B4-BE49-F238E27FC236}">
                <a16:creationId xmlns:a16="http://schemas.microsoft.com/office/drawing/2014/main" id="{5600E9FC-EC16-4189-8C91-53E8E8D4B1F3}"/>
              </a:ext>
            </a:extLst>
          </p:cNvPr>
          <p:cNvSpPr>
            <a:spLocks noGrp="1" noChangeArrowheads="1"/>
          </p:cNvSpPr>
          <p:nvPr>
            <p:ph type="title"/>
          </p:nvPr>
        </p:nvSpPr>
        <p:spPr/>
        <p:txBody>
          <a:bodyPr/>
          <a:lstStyle/>
          <a:p>
            <a:pPr eaLnBrk="1" hangingPunct="1">
              <a:defRPr/>
            </a:pPr>
            <a:r>
              <a:rPr lang="en-US"/>
              <a:t>Alternative Notation for Cardinality Limits</a:t>
            </a:r>
          </a:p>
        </p:txBody>
      </p:sp>
      <p:sp>
        <p:nvSpPr>
          <p:cNvPr id="80899" name="内容占位符 1">
            <a:extLst>
              <a:ext uri="{FF2B5EF4-FFF2-40B4-BE49-F238E27FC236}">
                <a16:creationId xmlns:a16="http://schemas.microsoft.com/office/drawing/2014/main" id="{2156D502-3F50-4CE6-AB51-8E3E7374CA7F}"/>
              </a:ext>
            </a:extLst>
          </p:cNvPr>
          <p:cNvSpPr>
            <a:spLocks noGrp="1" noChangeArrowheads="1"/>
          </p:cNvSpPr>
          <p:nvPr>
            <p:ph idx="1"/>
          </p:nvPr>
        </p:nvSpPr>
        <p:spPr/>
        <p:txBody>
          <a:bodyPr/>
          <a:lstStyle/>
          <a:p>
            <a:pPr eaLnBrk="1" hangingPunct="1"/>
            <a:r>
              <a:rPr lang="en-US" altLang="zh-CN">
                <a:ea typeface="宋体" panose="02010600030101010101" pitchFamily="2" charset="-122"/>
              </a:rPr>
              <a:t>Cardinality limits can also express participation constraints</a:t>
            </a:r>
          </a:p>
        </p:txBody>
      </p:sp>
      <p:sp>
        <p:nvSpPr>
          <p:cNvPr id="80900" name="Rectangle 3">
            <a:extLst>
              <a:ext uri="{FF2B5EF4-FFF2-40B4-BE49-F238E27FC236}">
                <a16:creationId xmlns:a16="http://schemas.microsoft.com/office/drawing/2014/main" id="{10B0873C-7B1C-4517-9D15-CAB62B60D43C}"/>
              </a:ext>
            </a:extLst>
          </p:cNvPr>
          <p:cNvSpPr>
            <a:spLocks noChangeArrowheads="1"/>
          </p:cNvSpPr>
          <p:nvPr/>
        </p:nvSpPr>
        <p:spPr bwMode="auto">
          <a:xfrm>
            <a:off x="855663" y="1222375"/>
            <a:ext cx="7689850" cy="191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37931725" indent="-37474525">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endParaRPr lang="en-US" altLang="zh-CN" sz="1800"/>
          </a:p>
        </p:txBody>
      </p:sp>
      <p:pic>
        <p:nvPicPr>
          <p:cNvPr id="80901" name="Picture 5">
            <a:extLst>
              <a:ext uri="{FF2B5EF4-FFF2-40B4-BE49-F238E27FC236}">
                <a16:creationId xmlns:a16="http://schemas.microsoft.com/office/drawing/2014/main" id="{8E8147AE-BF28-467E-AEAA-528AEAC881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338" y="2259013"/>
            <a:ext cx="7494587"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a:extLst>
              <a:ext uri="{FF2B5EF4-FFF2-40B4-BE49-F238E27FC236}">
                <a16:creationId xmlns:a16="http://schemas.microsoft.com/office/drawing/2014/main" id="{A0E335CA-DBDF-4DCA-A639-6211814A1CD8}"/>
              </a:ext>
            </a:extLst>
          </p:cNvPr>
          <p:cNvSpPr>
            <a:spLocks noGrp="1" noChangeArrowheads="1"/>
          </p:cNvSpPr>
          <p:nvPr>
            <p:ph type="title"/>
          </p:nvPr>
        </p:nvSpPr>
        <p:spPr>
          <a:xfrm>
            <a:off x="835025" y="103188"/>
            <a:ext cx="7831138" cy="846137"/>
          </a:xfrm>
        </p:spPr>
        <p:txBody>
          <a:bodyPr/>
          <a:lstStyle/>
          <a:p>
            <a:pPr eaLnBrk="1" hangingPunct="1">
              <a:defRPr/>
            </a:pPr>
            <a:r>
              <a:rPr lang="en-US" altLang="zh-CN" sz="2400" dirty="0">
                <a:effectLst>
                  <a:outerShdw blurRad="38100" dist="38100" dir="2700000" algn="tl">
                    <a:srgbClr val="C0C0C0"/>
                  </a:outerShdw>
                </a:effectLst>
              </a:rPr>
              <a:t>Entity With Composite, Multivalued, and Derived Attributes</a:t>
            </a:r>
          </a:p>
        </p:txBody>
      </p:sp>
      <p:pic>
        <p:nvPicPr>
          <p:cNvPr id="82947" name="Picture 5">
            <a:extLst>
              <a:ext uri="{FF2B5EF4-FFF2-40B4-BE49-F238E27FC236}">
                <a16:creationId xmlns:a16="http://schemas.microsoft.com/office/drawing/2014/main" id="{4D78914C-8363-4F1D-A85B-FCD904BF55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5675" y="981075"/>
            <a:ext cx="2519363"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8" name="Rectangle 564">
            <a:extLst>
              <a:ext uri="{FF2B5EF4-FFF2-40B4-BE49-F238E27FC236}">
                <a16:creationId xmlns:a16="http://schemas.microsoft.com/office/drawing/2014/main" id="{E95B182C-DA92-41FE-AA48-6E7DDBE03F38}"/>
              </a:ext>
            </a:extLst>
          </p:cNvPr>
          <p:cNvSpPr>
            <a:spLocks noChangeArrowheads="1"/>
          </p:cNvSpPr>
          <p:nvPr/>
        </p:nvSpPr>
        <p:spPr bwMode="auto">
          <a:xfrm>
            <a:off x="3549650" y="1897063"/>
            <a:ext cx="2401888" cy="1150937"/>
          </a:xfrm>
          <a:prstGeom prst="rect">
            <a:avLst/>
          </a:prstGeom>
          <a:noFill/>
          <a:ln w="2857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82949" name="Rectangle 564">
            <a:extLst>
              <a:ext uri="{FF2B5EF4-FFF2-40B4-BE49-F238E27FC236}">
                <a16:creationId xmlns:a16="http://schemas.microsoft.com/office/drawing/2014/main" id="{23128BE9-CD01-4290-9D55-BFA0E19B4A6A}"/>
              </a:ext>
            </a:extLst>
          </p:cNvPr>
          <p:cNvSpPr>
            <a:spLocks noChangeArrowheads="1"/>
          </p:cNvSpPr>
          <p:nvPr/>
        </p:nvSpPr>
        <p:spPr bwMode="auto">
          <a:xfrm>
            <a:off x="3549650" y="3074988"/>
            <a:ext cx="2401888" cy="2297112"/>
          </a:xfrm>
          <a:prstGeom prst="rect">
            <a:avLst/>
          </a:prstGeom>
          <a:noFill/>
          <a:ln w="2857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82950" name="矩形 1">
            <a:extLst>
              <a:ext uri="{FF2B5EF4-FFF2-40B4-BE49-F238E27FC236}">
                <a16:creationId xmlns:a16="http://schemas.microsoft.com/office/drawing/2014/main" id="{5684E458-6F67-4A31-8B50-A0D3A1B03F65}"/>
              </a:ext>
            </a:extLst>
          </p:cNvPr>
          <p:cNvSpPr>
            <a:spLocks noChangeArrowheads="1"/>
          </p:cNvSpPr>
          <p:nvPr/>
        </p:nvSpPr>
        <p:spPr bwMode="auto">
          <a:xfrm>
            <a:off x="6015038" y="2878138"/>
            <a:ext cx="22637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1600" b="1">
                <a:solidFill>
                  <a:srgbClr val="FF00FF"/>
                </a:solidFill>
              </a:rPr>
              <a:t>Composite Attributes</a:t>
            </a:r>
            <a:endParaRPr kumimoji="0" lang="zh-CN" altLang="en-US" sz="1600" b="1">
              <a:solidFill>
                <a:srgbClr val="FF00FF"/>
              </a:solidFill>
            </a:endParaRPr>
          </a:p>
        </p:txBody>
      </p:sp>
      <p:sp>
        <p:nvSpPr>
          <p:cNvPr id="82951" name="Rectangle 564">
            <a:extLst>
              <a:ext uri="{FF2B5EF4-FFF2-40B4-BE49-F238E27FC236}">
                <a16:creationId xmlns:a16="http://schemas.microsoft.com/office/drawing/2014/main" id="{7894871A-D6C4-40CE-8670-D0E633CFEBDF}"/>
              </a:ext>
            </a:extLst>
          </p:cNvPr>
          <p:cNvSpPr>
            <a:spLocks noChangeArrowheads="1"/>
          </p:cNvSpPr>
          <p:nvPr/>
        </p:nvSpPr>
        <p:spPr bwMode="auto">
          <a:xfrm>
            <a:off x="3546475" y="5372100"/>
            <a:ext cx="2400300" cy="292100"/>
          </a:xfrm>
          <a:prstGeom prst="rect">
            <a:avLst/>
          </a:prstGeom>
          <a:noFill/>
          <a:ln w="28575">
            <a:solidFill>
              <a:srgbClr val="3366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82952" name="矩形 7">
            <a:extLst>
              <a:ext uri="{FF2B5EF4-FFF2-40B4-BE49-F238E27FC236}">
                <a16:creationId xmlns:a16="http://schemas.microsoft.com/office/drawing/2014/main" id="{E8D21CAA-4084-44D9-B16C-928475C1BF75}"/>
              </a:ext>
            </a:extLst>
          </p:cNvPr>
          <p:cNvSpPr>
            <a:spLocks noChangeArrowheads="1"/>
          </p:cNvSpPr>
          <p:nvPr/>
        </p:nvSpPr>
        <p:spPr bwMode="auto">
          <a:xfrm>
            <a:off x="6065838" y="5348288"/>
            <a:ext cx="23336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1600" b="1">
                <a:solidFill>
                  <a:srgbClr val="3366FF"/>
                </a:solidFill>
              </a:rPr>
              <a:t>Multivalued</a:t>
            </a:r>
            <a:r>
              <a:rPr kumimoji="0" lang="en-US" altLang="zh-CN" sz="1600" b="1">
                <a:solidFill>
                  <a:srgbClr val="FF00FF"/>
                </a:solidFill>
              </a:rPr>
              <a:t> </a:t>
            </a:r>
            <a:r>
              <a:rPr kumimoji="0" lang="en-US" altLang="zh-CN" sz="1600" b="1">
                <a:solidFill>
                  <a:srgbClr val="3366FF"/>
                </a:solidFill>
              </a:rPr>
              <a:t>Attributes</a:t>
            </a:r>
            <a:endParaRPr kumimoji="0" lang="zh-CN" altLang="en-US" sz="1600" b="1">
              <a:solidFill>
                <a:srgbClr val="3366FF"/>
              </a:solidFill>
            </a:endParaRPr>
          </a:p>
        </p:txBody>
      </p:sp>
      <p:sp>
        <p:nvSpPr>
          <p:cNvPr id="82953" name="Rectangle 564">
            <a:extLst>
              <a:ext uri="{FF2B5EF4-FFF2-40B4-BE49-F238E27FC236}">
                <a16:creationId xmlns:a16="http://schemas.microsoft.com/office/drawing/2014/main" id="{09A8AAAA-8516-4929-8F89-F3009FB41F07}"/>
              </a:ext>
            </a:extLst>
          </p:cNvPr>
          <p:cNvSpPr>
            <a:spLocks noChangeArrowheads="1"/>
          </p:cNvSpPr>
          <p:nvPr/>
        </p:nvSpPr>
        <p:spPr bwMode="auto">
          <a:xfrm>
            <a:off x="3546475" y="5945188"/>
            <a:ext cx="2400300" cy="292100"/>
          </a:xfrm>
          <a:prstGeom prst="rect">
            <a:avLst/>
          </a:prstGeom>
          <a:noFill/>
          <a:ln w="28575">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10" name="矩形 9">
            <a:extLst>
              <a:ext uri="{FF2B5EF4-FFF2-40B4-BE49-F238E27FC236}">
                <a16:creationId xmlns:a16="http://schemas.microsoft.com/office/drawing/2014/main" id="{08333901-5AB2-467D-A75C-331F8545164E}"/>
              </a:ext>
            </a:extLst>
          </p:cNvPr>
          <p:cNvSpPr/>
          <p:nvPr/>
        </p:nvSpPr>
        <p:spPr>
          <a:xfrm>
            <a:off x="6065838" y="5899150"/>
            <a:ext cx="1974850" cy="338138"/>
          </a:xfrm>
          <a:prstGeom prst="rect">
            <a:avLst/>
          </a:prstGeom>
        </p:spPr>
        <p:txBody>
          <a:bodyPr wrap="none">
            <a:spAutoFit/>
          </a:bodyPr>
          <a:lstStyle/>
          <a:p>
            <a:pPr>
              <a:defRPr/>
            </a:pPr>
            <a:r>
              <a:rPr lang="en-US" altLang="zh-CN" b="1" dirty="0">
                <a:solidFill>
                  <a:srgbClr val="33CC33"/>
                </a:solidFill>
              </a:rPr>
              <a:t>Derived</a:t>
            </a:r>
            <a:r>
              <a:rPr lang="en-US" altLang="zh-CN" dirty="0">
                <a:solidFill>
                  <a:srgbClr val="33CC33"/>
                </a:solidFill>
                <a:effectLst>
                  <a:outerShdw blurRad="38100" dist="38100" dir="2700000" algn="tl">
                    <a:srgbClr val="C0C0C0"/>
                  </a:outerShdw>
                </a:effectLst>
              </a:rPr>
              <a:t> </a:t>
            </a:r>
            <a:r>
              <a:rPr lang="en-US" altLang="zh-CN" b="1" dirty="0">
                <a:solidFill>
                  <a:srgbClr val="33CC33"/>
                </a:solidFill>
              </a:rPr>
              <a:t>Attributes</a:t>
            </a:r>
            <a:endParaRPr lang="zh-CN" altLang="en-US" b="1" dirty="0">
              <a:solidFill>
                <a:srgbClr val="33CC33"/>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a:extLst>
              <a:ext uri="{FF2B5EF4-FFF2-40B4-BE49-F238E27FC236}">
                <a16:creationId xmlns:a16="http://schemas.microsoft.com/office/drawing/2014/main" id="{E7D0A19C-A135-4AC8-AEB1-2DC5ED64E206}"/>
              </a:ext>
            </a:extLst>
          </p:cNvPr>
          <p:cNvSpPr>
            <a:spLocks noGrp="1" noChangeArrowheads="1"/>
          </p:cNvSpPr>
          <p:nvPr>
            <p:ph type="title"/>
          </p:nvPr>
        </p:nvSpPr>
        <p:spPr/>
        <p:txBody>
          <a:bodyPr/>
          <a:lstStyle/>
          <a:p>
            <a:pPr eaLnBrk="1" hangingPunct="1">
              <a:defRPr/>
            </a:pPr>
            <a:r>
              <a:rPr lang="en-US"/>
              <a:t>Roles</a:t>
            </a:r>
          </a:p>
        </p:txBody>
      </p:sp>
      <p:sp>
        <p:nvSpPr>
          <p:cNvPr id="84995" name="Rectangle 3">
            <a:extLst>
              <a:ext uri="{FF2B5EF4-FFF2-40B4-BE49-F238E27FC236}">
                <a16:creationId xmlns:a16="http://schemas.microsoft.com/office/drawing/2014/main" id="{5AAC47D2-0D90-488F-8ADC-2F0625105077}"/>
              </a:ext>
            </a:extLst>
          </p:cNvPr>
          <p:cNvSpPr>
            <a:spLocks noGrp="1" noChangeArrowheads="1"/>
          </p:cNvSpPr>
          <p:nvPr>
            <p:ph idx="1"/>
          </p:nvPr>
        </p:nvSpPr>
        <p:spPr/>
        <p:txBody>
          <a:bodyPr/>
          <a:lstStyle/>
          <a:p>
            <a:pPr eaLnBrk="1" hangingPunct="1"/>
            <a:r>
              <a:rPr kumimoji="0" lang="en-US" altLang="zh-CN" sz="2400">
                <a:ea typeface="ＭＳ Ｐゴシック" panose="020B0600070205080204" pitchFamily="34" charset="-128"/>
              </a:rPr>
              <a:t>Entity sets of a relationship need not be distinct</a:t>
            </a:r>
          </a:p>
          <a:p>
            <a:pPr lvl="1" eaLnBrk="1" hangingPunct="1"/>
            <a:r>
              <a:rPr kumimoji="0" lang="en-US" altLang="zh-CN">
                <a:ea typeface="ＭＳ Ｐゴシック" panose="020B0600070205080204" pitchFamily="34" charset="-128"/>
              </a:rPr>
              <a:t>Each occurrence of an entity set plays a “role” in the relationship</a:t>
            </a:r>
            <a:endParaRPr lang="en-US" altLang="zh-CN" sz="2000">
              <a:ea typeface="ＭＳ Ｐゴシック" panose="020B0600070205080204" pitchFamily="34" charset="-128"/>
            </a:endParaRPr>
          </a:p>
          <a:p>
            <a:pPr eaLnBrk="1" hangingPunct="1"/>
            <a:r>
              <a:rPr lang="en-US" altLang="zh-CN" sz="2400">
                <a:ea typeface="ＭＳ Ｐゴシック" panose="020B0600070205080204" pitchFamily="34" charset="-128"/>
              </a:rPr>
              <a:t>The labels “</a:t>
            </a:r>
            <a:r>
              <a:rPr lang="en-US" altLang="zh-CN" sz="2400" i="1">
                <a:ea typeface="ＭＳ Ｐゴシック" panose="020B0600070205080204" pitchFamily="34" charset="-128"/>
              </a:rPr>
              <a:t>course_id</a:t>
            </a:r>
            <a:r>
              <a:rPr lang="en-US" altLang="zh-CN" sz="2400">
                <a:ea typeface="ＭＳ Ｐゴシック" panose="020B0600070205080204" pitchFamily="34" charset="-128"/>
              </a:rPr>
              <a:t>” and “</a:t>
            </a:r>
            <a:r>
              <a:rPr lang="en-US" altLang="zh-CN" sz="2400" i="1">
                <a:ea typeface="ＭＳ Ｐゴシック" panose="020B0600070205080204" pitchFamily="34" charset="-128"/>
              </a:rPr>
              <a:t>prereq_id</a:t>
            </a:r>
            <a:r>
              <a:rPr lang="en-US" altLang="zh-CN" sz="2400">
                <a:ea typeface="ＭＳ Ｐゴシック" panose="020B0600070205080204" pitchFamily="34" charset="-128"/>
              </a:rPr>
              <a:t>” are called </a:t>
            </a:r>
            <a:r>
              <a:rPr lang="en-US" altLang="zh-CN" sz="2400" b="1">
                <a:solidFill>
                  <a:srgbClr val="000099"/>
                </a:solidFill>
                <a:ea typeface="ＭＳ Ｐゴシック" panose="020B0600070205080204" pitchFamily="34" charset="-128"/>
              </a:rPr>
              <a:t>roles</a:t>
            </a:r>
            <a:r>
              <a:rPr lang="en-US" altLang="zh-CN" sz="2400">
                <a:ea typeface="ＭＳ Ｐゴシック" panose="020B0600070205080204" pitchFamily="34" charset="-128"/>
              </a:rPr>
              <a:t>.</a:t>
            </a:r>
          </a:p>
        </p:txBody>
      </p:sp>
      <p:pic>
        <p:nvPicPr>
          <p:cNvPr id="84996" name="Picture 17">
            <a:extLst>
              <a:ext uri="{FF2B5EF4-FFF2-40B4-BE49-F238E27FC236}">
                <a16:creationId xmlns:a16="http://schemas.microsoft.com/office/drawing/2014/main" id="{BD6C5886-B3CC-40D8-871D-3E3EA3A5AD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7775" y="3783013"/>
            <a:ext cx="7099300" cy="209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a:extLst>
              <a:ext uri="{FF2B5EF4-FFF2-40B4-BE49-F238E27FC236}">
                <a16:creationId xmlns:a16="http://schemas.microsoft.com/office/drawing/2014/main" id="{06F3A408-A03A-4896-BBFB-4C44A057B0A3}"/>
              </a:ext>
            </a:extLst>
          </p:cNvPr>
          <p:cNvSpPr>
            <a:spLocks noGrp="1" noChangeArrowheads="1"/>
          </p:cNvSpPr>
          <p:nvPr>
            <p:ph type="title"/>
          </p:nvPr>
        </p:nvSpPr>
        <p:spPr/>
        <p:txBody>
          <a:bodyPr/>
          <a:lstStyle/>
          <a:p>
            <a:pPr eaLnBrk="1" hangingPunct="1">
              <a:defRPr/>
            </a:pPr>
            <a:r>
              <a:rPr lang="en-US" dirty="0"/>
              <a:t>Ternary Relationship</a:t>
            </a:r>
          </a:p>
        </p:txBody>
      </p:sp>
      <p:pic>
        <p:nvPicPr>
          <p:cNvPr id="87043" name="Picture 20">
            <a:extLst>
              <a:ext uri="{FF2B5EF4-FFF2-40B4-BE49-F238E27FC236}">
                <a16:creationId xmlns:a16="http://schemas.microsoft.com/office/drawing/2014/main" id="{57CE0CF2-EEBC-43F8-9F3F-231873F815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0" y="1050925"/>
            <a:ext cx="5951538"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4" name="图片 5">
            <a:extLst>
              <a:ext uri="{FF2B5EF4-FFF2-40B4-BE49-F238E27FC236}">
                <a16:creationId xmlns:a16="http://schemas.microsoft.com/office/drawing/2014/main" id="{87AF11D5-158E-4CB8-AEEA-C09E9D21254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86450" y="5462588"/>
            <a:ext cx="1306513"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5" name="图片 6">
            <a:extLst>
              <a:ext uri="{FF2B5EF4-FFF2-40B4-BE49-F238E27FC236}">
                <a16:creationId xmlns:a16="http://schemas.microsoft.com/office/drawing/2014/main" id="{8B0B736C-0F4E-47BB-BCEF-F9129DD20CD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754188" y="5462588"/>
            <a:ext cx="1990725"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6" name="图片 7">
            <a:extLst>
              <a:ext uri="{FF2B5EF4-FFF2-40B4-BE49-F238E27FC236}">
                <a16:creationId xmlns:a16="http://schemas.microsoft.com/office/drawing/2014/main" id="{A71C9FB6-8C33-4514-A974-24F59476334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337050" y="3763963"/>
            <a:ext cx="884238"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7" name="菱形 3">
            <a:extLst>
              <a:ext uri="{FF2B5EF4-FFF2-40B4-BE49-F238E27FC236}">
                <a16:creationId xmlns:a16="http://schemas.microsoft.com/office/drawing/2014/main" id="{F0130BAF-E915-4F55-B1CC-B29E561EEA88}"/>
              </a:ext>
            </a:extLst>
          </p:cNvPr>
          <p:cNvSpPr>
            <a:spLocks noChangeArrowheads="1"/>
          </p:cNvSpPr>
          <p:nvPr/>
        </p:nvSpPr>
        <p:spPr bwMode="auto">
          <a:xfrm>
            <a:off x="4032250" y="4926013"/>
            <a:ext cx="1495425" cy="763587"/>
          </a:xfrm>
          <a:prstGeom prst="diamond">
            <a:avLst/>
          </a:prstGeom>
          <a:solidFill>
            <a:schemeClr val="bg1"/>
          </a:solidFill>
          <a:ln w="9525" algn="ctr">
            <a:solidFill>
              <a:schemeClr val="tx1"/>
            </a:solidFill>
            <a:round/>
            <a:headEnd/>
            <a:tailEnd/>
          </a:ln>
        </p:spPr>
        <p:txBody>
          <a:bodyPr wrap="none" lIns="0" rIns="0"/>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1600" i="1">
                <a:latin typeface="Palatino Linotype" panose="02040502050505030304" pitchFamily="18" charset="0"/>
              </a:rPr>
              <a:t>works_on</a:t>
            </a:r>
            <a:endParaRPr kumimoji="0" lang="zh-CN" altLang="en-US" sz="1600" i="1">
              <a:latin typeface="Palatino Linotype" panose="02040502050505030304" pitchFamily="18" charset="0"/>
            </a:endParaRPr>
          </a:p>
        </p:txBody>
      </p:sp>
      <p:cxnSp>
        <p:nvCxnSpPr>
          <p:cNvPr id="87048" name="直接连接符 5">
            <a:extLst>
              <a:ext uri="{FF2B5EF4-FFF2-40B4-BE49-F238E27FC236}">
                <a16:creationId xmlns:a16="http://schemas.microsoft.com/office/drawing/2014/main" id="{DF32A8F8-8500-492A-82FA-A0029C6CBD97}"/>
              </a:ext>
            </a:extLst>
          </p:cNvPr>
          <p:cNvCxnSpPr>
            <a:cxnSpLocks noChangeShapeType="1"/>
            <a:stCxn id="87045" idx="0"/>
            <a:endCxn id="87047" idx="1"/>
          </p:cNvCxnSpPr>
          <p:nvPr/>
        </p:nvCxnSpPr>
        <p:spPr bwMode="auto">
          <a:xfrm flipV="1">
            <a:off x="2749550" y="5308600"/>
            <a:ext cx="1282700" cy="1539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87049" name="直接连接符 7">
            <a:extLst>
              <a:ext uri="{FF2B5EF4-FFF2-40B4-BE49-F238E27FC236}">
                <a16:creationId xmlns:a16="http://schemas.microsoft.com/office/drawing/2014/main" id="{B913B50A-69BE-4C3C-973D-D2853E4013AC}"/>
              </a:ext>
            </a:extLst>
          </p:cNvPr>
          <p:cNvCxnSpPr>
            <a:cxnSpLocks noChangeShapeType="1"/>
            <a:stCxn id="87047" idx="3"/>
            <a:endCxn id="87044" idx="0"/>
          </p:cNvCxnSpPr>
          <p:nvPr/>
        </p:nvCxnSpPr>
        <p:spPr bwMode="auto">
          <a:xfrm>
            <a:off x="5527675" y="5308600"/>
            <a:ext cx="1012825" cy="1539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87050" name="直接连接符 12">
            <a:extLst>
              <a:ext uri="{FF2B5EF4-FFF2-40B4-BE49-F238E27FC236}">
                <a16:creationId xmlns:a16="http://schemas.microsoft.com/office/drawing/2014/main" id="{1EAB1E7A-DC3D-473B-AE77-D632A1657B6D}"/>
              </a:ext>
            </a:extLst>
          </p:cNvPr>
          <p:cNvCxnSpPr>
            <a:cxnSpLocks noChangeShapeType="1"/>
            <a:stCxn id="87047" idx="0"/>
            <a:endCxn id="87046" idx="2"/>
          </p:cNvCxnSpPr>
          <p:nvPr/>
        </p:nvCxnSpPr>
        <p:spPr bwMode="auto">
          <a:xfrm flipV="1">
            <a:off x="4779963" y="4460875"/>
            <a:ext cx="0" cy="46513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87051" name="文本框 1">
            <a:extLst>
              <a:ext uri="{FF2B5EF4-FFF2-40B4-BE49-F238E27FC236}">
                <a16:creationId xmlns:a16="http://schemas.microsoft.com/office/drawing/2014/main" id="{0C76A186-EB0E-4FB6-A90E-2D7346A1F533}"/>
              </a:ext>
            </a:extLst>
          </p:cNvPr>
          <p:cNvSpPr txBox="1">
            <a:spLocks noChangeArrowheads="1"/>
          </p:cNvSpPr>
          <p:nvPr/>
        </p:nvSpPr>
        <p:spPr bwMode="auto">
          <a:xfrm>
            <a:off x="4560888" y="3327400"/>
            <a:ext cx="4365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1600"/>
              <a:t>(a)</a:t>
            </a:r>
            <a:endParaRPr kumimoji="0" lang="zh-CN" altLang="en-US" sz="1600"/>
          </a:p>
        </p:txBody>
      </p:sp>
      <p:sp>
        <p:nvSpPr>
          <p:cNvPr id="87052" name="文本框 11">
            <a:extLst>
              <a:ext uri="{FF2B5EF4-FFF2-40B4-BE49-F238E27FC236}">
                <a16:creationId xmlns:a16="http://schemas.microsoft.com/office/drawing/2014/main" id="{A268F202-07D9-4D48-8128-2DB30F5E74E3}"/>
              </a:ext>
            </a:extLst>
          </p:cNvPr>
          <p:cNvSpPr txBox="1">
            <a:spLocks noChangeArrowheads="1"/>
          </p:cNvSpPr>
          <p:nvPr/>
        </p:nvSpPr>
        <p:spPr bwMode="auto">
          <a:xfrm>
            <a:off x="4597400" y="5984875"/>
            <a:ext cx="4365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1600"/>
              <a:t>(b)</a:t>
            </a:r>
            <a:endParaRPr kumimoji="0" lang="zh-CN" altLang="en-US"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289CFD4-8C4D-47ED-A4AF-102C8C3FD5DC}"/>
              </a:ext>
            </a:extLst>
          </p:cNvPr>
          <p:cNvSpPr>
            <a:spLocks noGrp="1"/>
          </p:cNvSpPr>
          <p:nvPr>
            <p:ph type="ctrTitle"/>
          </p:nvPr>
        </p:nvSpPr>
        <p:spPr/>
        <p:txBody>
          <a:bodyPr/>
          <a:lstStyle/>
          <a:p>
            <a:pPr>
              <a:defRPr/>
            </a:pPr>
            <a:r>
              <a:rPr lang="en-US" altLang="zh-CN">
                <a:ea typeface="ＭＳ Ｐゴシック" panose="020B0600070205080204" pitchFamily="34" charset="-128"/>
              </a:rPr>
              <a:t>Design </a:t>
            </a:r>
            <a:r>
              <a:rPr lang="en-US" altLang="en-US">
                <a:ea typeface="ＭＳ Ｐゴシック" panose="020B0600070205080204" pitchFamily="34" charset="-128"/>
              </a:rPr>
              <a:t>Phases</a:t>
            </a:r>
            <a:endParaRPr lang="zh-CN" altLang="en-US">
              <a:ea typeface="宋体" panose="02010600030101010101" pitchFamily="2" charset="-122"/>
            </a:endParaRPr>
          </a:p>
        </p:txBody>
      </p:sp>
      <p:sp>
        <p:nvSpPr>
          <p:cNvPr id="18435" name="副标题 4">
            <a:extLst>
              <a:ext uri="{FF2B5EF4-FFF2-40B4-BE49-F238E27FC236}">
                <a16:creationId xmlns:a16="http://schemas.microsoft.com/office/drawing/2014/main" id="{7E3D157F-883B-4C91-BE6C-3EECAF0CB3E1}"/>
              </a:ext>
            </a:extLst>
          </p:cNvPr>
          <p:cNvSpPr>
            <a:spLocks noGrp="1" noChangeArrowheads="1"/>
          </p:cNvSpPr>
          <p:nvPr>
            <p:ph type="subTitle" idx="1"/>
          </p:nvPr>
        </p:nvSpPr>
        <p:spPr/>
        <p:txBody>
          <a:bodyPr/>
          <a:lstStyle/>
          <a:p>
            <a:endParaRPr lang="zh-CN" altLang="en-US">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a:extLst>
              <a:ext uri="{FF2B5EF4-FFF2-40B4-BE49-F238E27FC236}">
                <a16:creationId xmlns:a16="http://schemas.microsoft.com/office/drawing/2014/main" id="{5227EFBC-D16D-4C3E-A93E-20B8322A8352}"/>
              </a:ext>
            </a:extLst>
          </p:cNvPr>
          <p:cNvSpPr>
            <a:spLocks noGrp="1" noChangeArrowheads="1"/>
          </p:cNvSpPr>
          <p:nvPr>
            <p:ph type="title"/>
          </p:nvPr>
        </p:nvSpPr>
        <p:spPr/>
        <p:txBody>
          <a:bodyPr/>
          <a:lstStyle/>
          <a:p>
            <a:pPr eaLnBrk="1" hangingPunct="1">
              <a:defRPr/>
            </a:pPr>
            <a:r>
              <a:rPr lang="en-US"/>
              <a:t>Weak Entity Sets</a:t>
            </a:r>
          </a:p>
        </p:txBody>
      </p:sp>
      <p:sp>
        <p:nvSpPr>
          <p:cNvPr id="89091" name="Rectangle 3">
            <a:extLst>
              <a:ext uri="{FF2B5EF4-FFF2-40B4-BE49-F238E27FC236}">
                <a16:creationId xmlns:a16="http://schemas.microsoft.com/office/drawing/2014/main" id="{3BF8EE2D-AA3F-4F8A-81D5-5B07A98239E6}"/>
              </a:ext>
            </a:extLst>
          </p:cNvPr>
          <p:cNvSpPr>
            <a:spLocks noGrp="1" noChangeArrowheads="1"/>
          </p:cNvSpPr>
          <p:nvPr>
            <p:ph idx="1"/>
          </p:nvPr>
        </p:nvSpPr>
        <p:spPr/>
        <p:txBody>
          <a:bodyPr/>
          <a:lstStyle/>
          <a:p>
            <a:pPr eaLnBrk="1" hangingPunct="1">
              <a:lnSpc>
                <a:spcPct val="110000"/>
              </a:lnSpc>
              <a:spcBef>
                <a:spcPts val="1200"/>
              </a:spcBef>
            </a:pPr>
            <a:r>
              <a:rPr lang="en-US" altLang="zh-CN" sz="2000">
                <a:ea typeface="ＭＳ Ｐゴシック" panose="020B0600070205080204" pitchFamily="34" charset="-128"/>
              </a:rPr>
              <a:t>An entity set that does not have a primary key is referred to as a </a:t>
            </a:r>
            <a:r>
              <a:rPr lang="en-US" altLang="zh-CN" sz="2000" b="1">
                <a:solidFill>
                  <a:srgbClr val="000099"/>
                </a:solidFill>
                <a:ea typeface="ＭＳ Ｐゴシック" panose="020B0600070205080204" pitchFamily="34" charset="-128"/>
              </a:rPr>
              <a:t>weak entity set</a:t>
            </a:r>
            <a:r>
              <a:rPr lang="en-US" altLang="zh-CN" sz="2000">
                <a:ea typeface="ＭＳ Ｐゴシック" panose="020B0600070205080204" pitchFamily="34" charset="-128"/>
              </a:rPr>
              <a:t>.</a:t>
            </a:r>
          </a:p>
          <a:p>
            <a:pPr eaLnBrk="1" hangingPunct="1">
              <a:lnSpc>
                <a:spcPct val="110000"/>
              </a:lnSpc>
              <a:spcBef>
                <a:spcPts val="1200"/>
              </a:spcBef>
            </a:pPr>
            <a:r>
              <a:rPr lang="en-US" altLang="zh-CN" sz="2000">
                <a:ea typeface="ＭＳ Ｐゴシック" panose="020B0600070205080204" pitchFamily="34" charset="-128"/>
              </a:rPr>
              <a:t>The existence of a weak entity set depends on the existence of a </a:t>
            </a:r>
            <a:r>
              <a:rPr lang="en-US" altLang="zh-CN" sz="2000" b="1">
                <a:solidFill>
                  <a:srgbClr val="000099"/>
                </a:solidFill>
                <a:ea typeface="ＭＳ Ｐゴシック" panose="020B0600070205080204" pitchFamily="34" charset="-128"/>
              </a:rPr>
              <a:t>identifying entity set</a:t>
            </a:r>
          </a:p>
          <a:p>
            <a:pPr lvl="1" eaLnBrk="1" hangingPunct="1">
              <a:lnSpc>
                <a:spcPct val="110000"/>
              </a:lnSpc>
              <a:spcBef>
                <a:spcPts val="1200"/>
              </a:spcBef>
            </a:pPr>
            <a:r>
              <a:rPr lang="en-US" altLang="zh-CN" sz="2000">
                <a:ea typeface="ＭＳ Ｐゴシック" panose="020B0600070205080204" pitchFamily="34" charset="-128"/>
              </a:rPr>
              <a:t>It must relate to the identifying entity set via a total, one-to-many relationship set from the identifying to the weak entity set</a:t>
            </a:r>
          </a:p>
          <a:p>
            <a:pPr lvl="1" eaLnBrk="1" hangingPunct="1">
              <a:lnSpc>
                <a:spcPct val="110000"/>
              </a:lnSpc>
              <a:spcBef>
                <a:spcPts val="1200"/>
              </a:spcBef>
            </a:pPr>
            <a:r>
              <a:rPr lang="en-US" altLang="zh-CN" sz="2000" b="1">
                <a:solidFill>
                  <a:srgbClr val="000099"/>
                </a:solidFill>
                <a:ea typeface="ＭＳ Ｐゴシック" panose="020B0600070205080204" pitchFamily="34" charset="-128"/>
              </a:rPr>
              <a:t>Identifying relationship</a:t>
            </a:r>
            <a:r>
              <a:rPr lang="en-US" altLang="zh-CN" sz="2000">
                <a:ea typeface="ＭＳ Ｐゴシック" panose="020B0600070205080204" pitchFamily="34" charset="-128"/>
              </a:rPr>
              <a:t> depicted using a double diamond</a:t>
            </a:r>
          </a:p>
          <a:p>
            <a:pPr eaLnBrk="1" hangingPunct="1">
              <a:lnSpc>
                <a:spcPct val="110000"/>
              </a:lnSpc>
              <a:spcBef>
                <a:spcPts val="1200"/>
              </a:spcBef>
            </a:pPr>
            <a:r>
              <a:rPr lang="en-US" altLang="zh-CN" sz="2000">
                <a:ea typeface="ＭＳ Ｐゴシック" panose="020B0600070205080204" pitchFamily="34" charset="-128"/>
              </a:rPr>
              <a:t>The </a:t>
            </a:r>
            <a:r>
              <a:rPr lang="en-US" altLang="zh-CN" sz="2000" b="1">
                <a:solidFill>
                  <a:srgbClr val="000099"/>
                </a:solidFill>
                <a:ea typeface="ＭＳ Ｐゴシック" panose="020B0600070205080204" pitchFamily="34" charset="-128"/>
              </a:rPr>
              <a:t>discriminator</a:t>
            </a:r>
            <a:r>
              <a:rPr lang="en-US" altLang="zh-CN" sz="2000" b="1" i="1">
                <a:solidFill>
                  <a:schemeClr val="tx2"/>
                </a:solidFill>
                <a:ea typeface="ＭＳ Ｐゴシック" panose="020B0600070205080204" pitchFamily="34" charset="-128"/>
              </a:rPr>
              <a:t> </a:t>
            </a:r>
            <a:r>
              <a:rPr lang="en-US" altLang="zh-CN" sz="2000">
                <a:ea typeface="ＭＳ Ｐゴシック" panose="020B0600070205080204" pitchFamily="34" charset="-128"/>
              </a:rPr>
              <a:t>(</a:t>
            </a:r>
            <a:r>
              <a:rPr lang="en-US" altLang="zh-CN" sz="2000" i="1">
                <a:ea typeface="ＭＳ Ｐゴシック" panose="020B0600070205080204" pitchFamily="34" charset="-128"/>
              </a:rPr>
              <a:t>or partial key)</a:t>
            </a:r>
            <a:r>
              <a:rPr lang="en-US" altLang="zh-CN" sz="2000">
                <a:ea typeface="ＭＳ Ｐゴシック" panose="020B0600070205080204" pitchFamily="34" charset="-128"/>
              </a:rPr>
              <a:t> of a weak entity set is the set of attributes that distinguishes among all the entities of a weak entity set.</a:t>
            </a:r>
          </a:p>
          <a:p>
            <a:pPr eaLnBrk="1" hangingPunct="1">
              <a:lnSpc>
                <a:spcPct val="110000"/>
              </a:lnSpc>
              <a:spcBef>
                <a:spcPts val="1200"/>
              </a:spcBef>
            </a:pPr>
            <a:r>
              <a:rPr lang="en-US" altLang="zh-CN" sz="2000">
                <a:ea typeface="ＭＳ Ｐゴシック" panose="020B0600070205080204" pitchFamily="34" charset="-128"/>
              </a:rPr>
              <a:t>The primary key of a weak entity set is formed by the primary key of the strong entity set on which the weak entity set is existence dependent, plus the weak entity set’s discriminator.</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a:extLst>
              <a:ext uri="{FF2B5EF4-FFF2-40B4-BE49-F238E27FC236}">
                <a16:creationId xmlns:a16="http://schemas.microsoft.com/office/drawing/2014/main" id="{63201FC5-2316-41BF-A668-502C27D1D25A}"/>
              </a:ext>
            </a:extLst>
          </p:cNvPr>
          <p:cNvSpPr>
            <a:spLocks noGrp="1" noChangeArrowheads="1"/>
          </p:cNvSpPr>
          <p:nvPr>
            <p:ph type="title"/>
          </p:nvPr>
        </p:nvSpPr>
        <p:spPr/>
        <p:txBody>
          <a:bodyPr/>
          <a:lstStyle/>
          <a:p>
            <a:pPr eaLnBrk="1" hangingPunct="1">
              <a:defRPr/>
            </a:pPr>
            <a:r>
              <a:rPr lang="en-US"/>
              <a:t>Weak Entity Sets (Cont.)</a:t>
            </a:r>
          </a:p>
        </p:txBody>
      </p:sp>
      <p:sp>
        <p:nvSpPr>
          <p:cNvPr id="91139" name="Rectangle 3">
            <a:extLst>
              <a:ext uri="{FF2B5EF4-FFF2-40B4-BE49-F238E27FC236}">
                <a16:creationId xmlns:a16="http://schemas.microsoft.com/office/drawing/2014/main" id="{B0C8D53F-05F4-4257-90C4-E048FD6FF2EA}"/>
              </a:ext>
            </a:extLst>
          </p:cNvPr>
          <p:cNvSpPr>
            <a:spLocks noGrp="1" noChangeArrowheads="1"/>
          </p:cNvSpPr>
          <p:nvPr>
            <p:ph idx="1"/>
          </p:nvPr>
        </p:nvSpPr>
        <p:spPr/>
        <p:txBody>
          <a:bodyPr/>
          <a:lstStyle/>
          <a:p>
            <a:pPr eaLnBrk="1" hangingPunct="1"/>
            <a:r>
              <a:rPr lang="en-US" altLang="zh-CN" sz="2000">
                <a:ea typeface="ＭＳ Ｐゴシック" panose="020B0600070205080204" pitchFamily="34" charset="-128"/>
              </a:rPr>
              <a:t>We underline the discriminator of a weak entity set  with a </a:t>
            </a:r>
            <a:r>
              <a:rPr lang="en-US" altLang="zh-CN" sz="2000" b="1">
                <a:ea typeface="ＭＳ Ｐゴシック" panose="020B0600070205080204" pitchFamily="34" charset="-128"/>
              </a:rPr>
              <a:t>dashed line</a:t>
            </a:r>
            <a:r>
              <a:rPr lang="en-US" altLang="zh-CN" sz="2000">
                <a:ea typeface="ＭＳ Ｐゴシック" panose="020B0600070205080204" pitchFamily="34" charset="-128"/>
              </a:rPr>
              <a:t>.</a:t>
            </a:r>
          </a:p>
          <a:p>
            <a:pPr eaLnBrk="1" hangingPunct="1"/>
            <a:r>
              <a:rPr lang="en-US" altLang="zh-CN" sz="2000">
                <a:ea typeface="ＭＳ Ｐゴシック" panose="020B0600070205080204" pitchFamily="34" charset="-128"/>
              </a:rPr>
              <a:t>We put the identifying relationship of a weak entity in a </a:t>
            </a:r>
            <a:r>
              <a:rPr lang="en-US" altLang="zh-CN" sz="2000" b="1">
                <a:ea typeface="ＭＳ Ｐゴシック" panose="020B0600070205080204" pitchFamily="34" charset="-128"/>
              </a:rPr>
              <a:t>double diamond</a:t>
            </a:r>
            <a:r>
              <a:rPr lang="en-US" altLang="zh-CN" sz="2000">
                <a:ea typeface="ＭＳ Ｐゴシック" panose="020B0600070205080204" pitchFamily="34" charset="-128"/>
              </a:rPr>
              <a:t>. </a:t>
            </a:r>
          </a:p>
          <a:p>
            <a:pPr eaLnBrk="1" hangingPunct="1"/>
            <a:r>
              <a:rPr lang="en-US" altLang="zh-CN" sz="2000">
                <a:ea typeface="ＭＳ Ｐゴシック" panose="020B0600070205080204" pitchFamily="34" charset="-128"/>
              </a:rPr>
              <a:t>Primary key for </a:t>
            </a:r>
            <a:r>
              <a:rPr lang="en-US" altLang="zh-CN" sz="2000" i="1">
                <a:ea typeface="ＭＳ Ｐゴシック" panose="020B0600070205080204" pitchFamily="34" charset="-128"/>
              </a:rPr>
              <a:t>section </a:t>
            </a:r>
            <a:r>
              <a:rPr lang="en-US" altLang="zh-CN" sz="2000">
                <a:ea typeface="ＭＳ Ｐゴシック" panose="020B0600070205080204" pitchFamily="34" charset="-128"/>
              </a:rPr>
              <a:t>– (</a:t>
            </a:r>
            <a:r>
              <a:rPr lang="en-US" altLang="zh-CN" sz="2000" i="1">
                <a:ea typeface="ＭＳ Ｐゴシック" panose="020B0600070205080204" pitchFamily="34" charset="-128"/>
              </a:rPr>
              <a:t>course_id, sec_id, semester, year</a:t>
            </a:r>
            <a:r>
              <a:rPr lang="en-US" altLang="zh-CN" sz="2000">
                <a:ea typeface="ＭＳ Ｐゴシック" panose="020B0600070205080204" pitchFamily="34" charset="-128"/>
              </a:rPr>
              <a:t>) </a:t>
            </a:r>
          </a:p>
        </p:txBody>
      </p:sp>
      <p:pic>
        <p:nvPicPr>
          <p:cNvPr id="91140" name="Picture 21">
            <a:extLst>
              <a:ext uri="{FF2B5EF4-FFF2-40B4-BE49-F238E27FC236}">
                <a16:creationId xmlns:a16="http://schemas.microsoft.com/office/drawing/2014/main" id="{EB8E970C-72E8-4B4B-A930-FAED7AAEEA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6050" y="3429000"/>
            <a:ext cx="6808788"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a:extLst>
              <a:ext uri="{FF2B5EF4-FFF2-40B4-BE49-F238E27FC236}">
                <a16:creationId xmlns:a16="http://schemas.microsoft.com/office/drawing/2014/main" id="{DD58A668-401A-42C1-84BB-E4E6CACA6B88}"/>
              </a:ext>
            </a:extLst>
          </p:cNvPr>
          <p:cNvSpPr>
            <a:spLocks noGrp="1" noChangeArrowheads="1"/>
          </p:cNvSpPr>
          <p:nvPr>
            <p:ph type="title"/>
          </p:nvPr>
        </p:nvSpPr>
        <p:spPr/>
        <p:txBody>
          <a:bodyPr/>
          <a:lstStyle/>
          <a:p>
            <a:pPr eaLnBrk="1" hangingPunct="1">
              <a:defRPr/>
            </a:pPr>
            <a:r>
              <a:rPr lang="en-US"/>
              <a:t>Weak Entity Sets (Cont.)</a:t>
            </a:r>
          </a:p>
        </p:txBody>
      </p:sp>
      <p:sp>
        <p:nvSpPr>
          <p:cNvPr id="93187" name="Rectangle 3">
            <a:extLst>
              <a:ext uri="{FF2B5EF4-FFF2-40B4-BE49-F238E27FC236}">
                <a16:creationId xmlns:a16="http://schemas.microsoft.com/office/drawing/2014/main" id="{F1E99B2B-62D7-4CFC-8E0E-035F357346FE}"/>
              </a:ext>
            </a:extLst>
          </p:cNvPr>
          <p:cNvSpPr>
            <a:spLocks noGrp="1" noChangeArrowheads="1"/>
          </p:cNvSpPr>
          <p:nvPr>
            <p:ph idx="1"/>
          </p:nvPr>
        </p:nvSpPr>
        <p:spPr/>
        <p:txBody>
          <a:bodyPr/>
          <a:lstStyle/>
          <a:p>
            <a:pPr eaLnBrk="1" hangingPunct="1"/>
            <a:r>
              <a:rPr lang="en-US" altLang="zh-CN" sz="2400">
                <a:ea typeface="ＭＳ Ｐゴシック" panose="020B0600070205080204" pitchFamily="34" charset="-128"/>
              </a:rPr>
              <a:t>Note: the primary key of the strong entity set is not explicitly stored with the weak entity set, since it is implicit in the identifying relationship.</a:t>
            </a:r>
          </a:p>
          <a:p>
            <a:pPr eaLnBrk="1" hangingPunct="1"/>
            <a:r>
              <a:rPr lang="en-US" altLang="zh-CN" sz="2400">
                <a:ea typeface="ＭＳ Ｐゴシック" panose="020B0600070205080204" pitchFamily="34" charset="-128"/>
              </a:rPr>
              <a:t>If </a:t>
            </a:r>
            <a:r>
              <a:rPr lang="en-US" altLang="zh-CN" sz="2400" i="1">
                <a:ea typeface="ＭＳ Ｐゴシック" panose="020B0600070205080204" pitchFamily="34" charset="-128"/>
              </a:rPr>
              <a:t>course_id</a:t>
            </a:r>
            <a:r>
              <a:rPr lang="en-US" altLang="zh-CN" sz="2400">
                <a:ea typeface="ＭＳ Ｐゴシック" panose="020B0600070205080204" pitchFamily="34" charset="-128"/>
              </a:rPr>
              <a:t> were explicitly stored, </a:t>
            </a:r>
            <a:r>
              <a:rPr lang="en-US" altLang="zh-CN" sz="2400" i="1">
                <a:ea typeface="ＭＳ Ｐゴシック" panose="020B0600070205080204" pitchFamily="34" charset="-128"/>
              </a:rPr>
              <a:t>section</a:t>
            </a:r>
            <a:r>
              <a:rPr lang="en-US" altLang="zh-CN" sz="2400">
                <a:ea typeface="ＭＳ Ｐゴシック" panose="020B0600070205080204" pitchFamily="34" charset="-128"/>
              </a:rPr>
              <a:t> could be made a strong entity, but then the relationship between </a:t>
            </a:r>
            <a:r>
              <a:rPr lang="en-US" altLang="zh-CN" sz="2400" i="1">
                <a:ea typeface="ＭＳ Ｐゴシック" panose="020B0600070205080204" pitchFamily="34" charset="-128"/>
              </a:rPr>
              <a:t>section</a:t>
            </a:r>
            <a:r>
              <a:rPr lang="en-US" altLang="zh-CN" sz="2400">
                <a:ea typeface="ＭＳ Ｐゴシック" panose="020B0600070205080204" pitchFamily="34" charset="-128"/>
              </a:rPr>
              <a:t> and </a:t>
            </a:r>
            <a:r>
              <a:rPr lang="en-US" altLang="zh-CN" sz="2400" i="1">
                <a:ea typeface="ＭＳ Ｐゴシック" panose="020B0600070205080204" pitchFamily="34" charset="-128"/>
              </a:rPr>
              <a:t>course</a:t>
            </a:r>
            <a:r>
              <a:rPr lang="en-US" altLang="zh-CN" sz="2400">
                <a:ea typeface="ＭＳ Ｐゴシック" panose="020B0600070205080204" pitchFamily="34" charset="-128"/>
              </a:rPr>
              <a:t> would be duplicated by an implicit relationship defined by the attribute </a:t>
            </a:r>
            <a:r>
              <a:rPr lang="en-US" altLang="zh-CN" sz="2400" i="1">
                <a:ea typeface="ＭＳ Ｐゴシック" panose="020B0600070205080204" pitchFamily="34" charset="-128"/>
              </a:rPr>
              <a:t>course_id</a:t>
            </a:r>
            <a:r>
              <a:rPr lang="en-US" altLang="zh-CN" sz="2400">
                <a:ea typeface="ＭＳ Ｐゴシック" panose="020B0600070205080204" pitchFamily="34" charset="-128"/>
              </a:rPr>
              <a:t> common to </a:t>
            </a:r>
            <a:r>
              <a:rPr lang="en-US" altLang="zh-CN" sz="2400" i="1">
                <a:ea typeface="ＭＳ Ｐゴシック" panose="020B0600070205080204" pitchFamily="34" charset="-128"/>
              </a:rPr>
              <a:t>course</a:t>
            </a:r>
            <a:r>
              <a:rPr lang="en-US" altLang="zh-CN" sz="2400">
                <a:ea typeface="ＭＳ Ｐゴシック" panose="020B0600070205080204" pitchFamily="34" charset="-128"/>
              </a:rPr>
              <a:t> and </a:t>
            </a:r>
            <a:r>
              <a:rPr lang="en-US" altLang="zh-CN" sz="2400" i="1">
                <a:ea typeface="ＭＳ Ｐゴシック" panose="020B0600070205080204" pitchFamily="34" charset="-128"/>
              </a:rPr>
              <a:t>section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08B494-AB82-481E-8AD0-D0EC4EDBF683}"/>
              </a:ext>
            </a:extLst>
          </p:cNvPr>
          <p:cNvSpPr>
            <a:spLocks noGrp="1"/>
          </p:cNvSpPr>
          <p:nvPr>
            <p:ph type="title"/>
          </p:nvPr>
        </p:nvSpPr>
        <p:spPr/>
        <p:txBody>
          <a:bodyPr/>
          <a:lstStyle/>
          <a:p>
            <a:r>
              <a:rPr lang="en-US" altLang="zh-CN" dirty="0">
                <a:ea typeface="宋体" panose="02010600030101010101" pitchFamily="2" charset="-122"/>
              </a:rPr>
              <a:t>Weak Entity Sets (Another Example)</a:t>
            </a:r>
            <a:endParaRPr lang="zh-CN" altLang="en-US" dirty="0"/>
          </a:p>
        </p:txBody>
      </p:sp>
      <p:sp>
        <p:nvSpPr>
          <p:cNvPr id="3" name="内容占位符 2">
            <a:extLst>
              <a:ext uri="{FF2B5EF4-FFF2-40B4-BE49-F238E27FC236}">
                <a16:creationId xmlns:a16="http://schemas.microsoft.com/office/drawing/2014/main" id="{F114B000-7574-4C05-9845-4BEB7ECB0ED8}"/>
              </a:ext>
            </a:extLst>
          </p:cNvPr>
          <p:cNvSpPr>
            <a:spLocks noGrp="1"/>
          </p:cNvSpPr>
          <p:nvPr>
            <p:ph idx="1"/>
          </p:nvPr>
        </p:nvSpPr>
        <p:spPr/>
        <p:txBody>
          <a:bodyPr/>
          <a:lstStyle/>
          <a:p>
            <a:r>
              <a:rPr lang="en-US" altLang="zh-CN" dirty="0" err="1">
                <a:ea typeface="宋体" panose="02010600030101010101" pitchFamily="2" charset="-122"/>
              </a:rPr>
              <a:t>payment_number</a:t>
            </a:r>
            <a:r>
              <a:rPr lang="en-US" altLang="zh-CN" dirty="0">
                <a:ea typeface="宋体" panose="02010600030101010101" pitchFamily="2" charset="-122"/>
              </a:rPr>
              <a:t> – discriminator of the </a:t>
            </a:r>
            <a:r>
              <a:rPr lang="en-US" altLang="zh-CN" i="1" dirty="0">
                <a:ea typeface="宋体" panose="02010600030101010101" pitchFamily="2" charset="-122"/>
              </a:rPr>
              <a:t>payment </a:t>
            </a:r>
            <a:r>
              <a:rPr lang="en-US" altLang="zh-CN" dirty="0">
                <a:ea typeface="宋体" panose="02010600030101010101" pitchFamily="2" charset="-122"/>
              </a:rPr>
              <a:t>entity set </a:t>
            </a:r>
          </a:p>
          <a:p>
            <a:r>
              <a:rPr lang="en-US" altLang="zh-CN" dirty="0">
                <a:ea typeface="宋体" panose="02010600030101010101" pitchFamily="2" charset="-122"/>
              </a:rPr>
              <a:t>Primary key for </a:t>
            </a:r>
            <a:r>
              <a:rPr lang="en-US" altLang="zh-CN" i="1" dirty="0">
                <a:ea typeface="宋体" panose="02010600030101010101" pitchFamily="2" charset="-122"/>
              </a:rPr>
              <a:t>payment </a:t>
            </a:r>
            <a:r>
              <a:rPr lang="en-US" altLang="zh-CN" dirty="0">
                <a:ea typeface="宋体" panose="02010600030101010101" pitchFamily="2" charset="-122"/>
              </a:rPr>
              <a:t>– (</a:t>
            </a:r>
            <a:r>
              <a:rPr lang="en-US" altLang="zh-CN" i="1" dirty="0" err="1">
                <a:ea typeface="宋体" panose="02010600030101010101" pitchFamily="2" charset="-122"/>
              </a:rPr>
              <a:t>loan_number</a:t>
            </a:r>
            <a:r>
              <a:rPr lang="en-US" altLang="zh-CN" i="1" dirty="0">
                <a:ea typeface="宋体" panose="02010600030101010101" pitchFamily="2" charset="-122"/>
              </a:rPr>
              <a:t>, </a:t>
            </a:r>
            <a:r>
              <a:rPr lang="en-US" altLang="zh-CN" i="1" dirty="0" err="1">
                <a:ea typeface="宋体" panose="02010600030101010101" pitchFamily="2" charset="-122"/>
              </a:rPr>
              <a:t>payment_number</a:t>
            </a:r>
            <a:r>
              <a:rPr lang="en-US" altLang="zh-CN" dirty="0">
                <a:ea typeface="宋体" panose="02010600030101010101" pitchFamily="2" charset="-122"/>
              </a:rPr>
              <a:t>) </a:t>
            </a:r>
          </a:p>
          <a:p>
            <a:endParaRPr lang="zh-CN" altLang="en-US" dirty="0"/>
          </a:p>
        </p:txBody>
      </p:sp>
      <p:pic>
        <p:nvPicPr>
          <p:cNvPr id="7" name="Picture 6">
            <a:extLst>
              <a:ext uri="{FF2B5EF4-FFF2-40B4-BE49-F238E27FC236}">
                <a16:creationId xmlns:a16="http://schemas.microsoft.com/office/drawing/2014/main" id="{289E5296-83FD-4D79-A2A0-64B9BDC16F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55" t="28395" r="555" b="28149"/>
          <a:stretch>
            <a:fillRect/>
          </a:stretch>
        </p:blipFill>
        <p:spPr bwMode="auto">
          <a:xfrm>
            <a:off x="757237" y="3483049"/>
            <a:ext cx="7629525" cy="2514600"/>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29979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a:extLst>
              <a:ext uri="{FF2B5EF4-FFF2-40B4-BE49-F238E27FC236}">
                <a16:creationId xmlns:a16="http://schemas.microsoft.com/office/drawing/2014/main" id="{95F28BC3-3C9C-43DD-938E-F30A88D40BAB}"/>
              </a:ext>
            </a:extLst>
          </p:cNvPr>
          <p:cNvSpPr>
            <a:spLocks noGrp="1" noChangeArrowheads="1"/>
          </p:cNvSpPr>
          <p:nvPr>
            <p:ph type="title"/>
          </p:nvPr>
        </p:nvSpPr>
        <p:spPr>
          <a:xfrm>
            <a:off x="742950" y="38100"/>
            <a:ext cx="8420100" cy="682625"/>
          </a:xfrm>
        </p:spPr>
        <p:txBody>
          <a:bodyPr/>
          <a:lstStyle/>
          <a:p>
            <a:pPr>
              <a:defRPr/>
            </a:pPr>
            <a:r>
              <a:rPr lang="en-US" dirty="0"/>
              <a:t>E-R Diagram for a University Enterprise</a:t>
            </a:r>
          </a:p>
        </p:txBody>
      </p:sp>
      <p:pic>
        <p:nvPicPr>
          <p:cNvPr id="95235" name="Picture 2">
            <a:extLst>
              <a:ext uri="{FF2B5EF4-FFF2-40B4-BE49-F238E27FC236}">
                <a16:creationId xmlns:a16="http://schemas.microsoft.com/office/drawing/2014/main" id="{59A02732-A81B-4452-9416-A900E1685F0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22425" y="720725"/>
            <a:ext cx="5875338" cy="558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6" name="文本框 1">
            <a:extLst>
              <a:ext uri="{FF2B5EF4-FFF2-40B4-BE49-F238E27FC236}">
                <a16:creationId xmlns:a16="http://schemas.microsoft.com/office/drawing/2014/main" id="{3CDB3AE3-26D7-4994-A755-73BC73E80B3B}"/>
              </a:ext>
            </a:extLst>
          </p:cNvPr>
          <p:cNvSpPr txBox="1">
            <a:spLocks noChangeArrowheads="1"/>
          </p:cNvSpPr>
          <p:nvPr/>
        </p:nvSpPr>
        <p:spPr bwMode="auto">
          <a:xfrm>
            <a:off x="84138" y="2570163"/>
            <a:ext cx="15382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2000" b="1"/>
              <a:t>Figure 7.15</a:t>
            </a:r>
            <a:endParaRPr kumimoji="0" lang="zh-CN" altLang="en-US" sz="2000" b="1"/>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a:extLst>
              <a:ext uri="{FF2B5EF4-FFF2-40B4-BE49-F238E27FC236}">
                <a16:creationId xmlns:a16="http://schemas.microsoft.com/office/drawing/2014/main" id="{5C3FB1DB-38CD-4FB7-B179-54F5D3AF61FF}"/>
              </a:ext>
            </a:extLst>
          </p:cNvPr>
          <p:cNvSpPr>
            <a:spLocks noGrp="1" noChangeArrowheads="1"/>
          </p:cNvSpPr>
          <p:nvPr>
            <p:ph type="ctrTitle"/>
          </p:nvPr>
        </p:nvSpPr>
        <p:spPr/>
        <p:txBody>
          <a:bodyPr/>
          <a:lstStyle/>
          <a:p>
            <a:pPr eaLnBrk="1" hangingPunct="1">
              <a:defRPr/>
            </a:pPr>
            <a:r>
              <a:rPr lang="en-US" altLang="zh-CN">
                <a:effectLst>
                  <a:outerShdw blurRad="38100" dist="38100" dir="2700000" algn="tl">
                    <a:srgbClr val="C0C0C0"/>
                  </a:outerShdw>
                </a:effectLst>
                <a:ea typeface="宋体" panose="02010600030101010101" pitchFamily="2" charset="-122"/>
              </a:rPr>
              <a:t>Design Issues</a:t>
            </a:r>
            <a:endParaRPr lang="en-US" altLang="zh-CN">
              <a:effectLst/>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F87BECE3-96F7-4ABF-AC2B-535761A611F4}"/>
              </a:ext>
            </a:extLst>
          </p:cNvPr>
          <p:cNvSpPr>
            <a:spLocks noGrp="1" noChangeArrowheads="1"/>
          </p:cNvSpPr>
          <p:nvPr>
            <p:ph type="title"/>
          </p:nvPr>
        </p:nvSpPr>
        <p:spPr/>
        <p:txBody>
          <a:bodyPr/>
          <a:lstStyle/>
          <a:p>
            <a:pPr eaLnBrk="1" hangingPunct="1">
              <a:defRPr/>
            </a:pPr>
            <a:r>
              <a:rPr lang="en-US" altLang="zh-CN">
                <a:ea typeface="宋体" pitchFamily="2" charset="-122"/>
              </a:rPr>
              <a:t>Design Issues</a:t>
            </a:r>
          </a:p>
        </p:txBody>
      </p:sp>
      <p:sp>
        <p:nvSpPr>
          <p:cNvPr id="40963" name="Rectangle 3">
            <a:extLst>
              <a:ext uri="{FF2B5EF4-FFF2-40B4-BE49-F238E27FC236}">
                <a16:creationId xmlns:a16="http://schemas.microsoft.com/office/drawing/2014/main" id="{BCAD26BB-E8BB-4F05-BC23-699753073B4A}"/>
              </a:ext>
            </a:extLst>
          </p:cNvPr>
          <p:cNvSpPr>
            <a:spLocks noGrp="1" noChangeArrowheads="1"/>
          </p:cNvSpPr>
          <p:nvPr>
            <p:ph idx="1"/>
          </p:nvPr>
        </p:nvSpPr>
        <p:spPr/>
        <p:txBody>
          <a:bodyPr>
            <a:normAutofit lnSpcReduction="10000"/>
          </a:bodyPr>
          <a:lstStyle/>
          <a:p>
            <a:pPr eaLnBrk="1" hangingPunct="1">
              <a:defRPr/>
            </a:pPr>
            <a:r>
              <a:rPr lang="en-US" altLang="zh-CN" sz="2400" b="1" dirty="0">
                <a:solidFill>
                  <a:schemeClr val="tx2"/>
                </a:solidFill>
                <a:ea typeface="宋体" pitchFamily="2" charset="-122"/>
              </a:rPr>
              <a:t>Use of entity sets vs. attributes</a:t>
            </a:r>
            <a:br>
              <a:rPr lang="en-US" altLang="zh-CN" sz="2400" b="1" dirty="0">
                <a:solidFill>
                  <a:schemeClr val="tx2"/>
                </a:solidFill>
                <a:ea typeface="宋体" pitchFamily="2" charset="-122"/>
              </a:rPr>
            </a:br>
            <a:r>
              <a:rPr lang="en-US" altLang="zh-CN" sz="2400" dirty="0">
                <a:ea typeface="宋体" pitchFamily="2" charset="-122"/>
              </a:rPr>
              <a:t>Choice mainly depends on the structure of the enterprise being modeled, and on the semantics associated with the attribute in question.</a:t>
            </a:r>
          </a:p>
          <a:p>
            <a:pPr eaLnBrk="1" hangingPunct="1">
              <a:defRPr/>
            </a:pPr>
            <a:r>
              <a:rPr lang="en-US" altLang="zh-CN" sz="2400" b="1" dirty="0">
                <a:solidFill>
                  <a:schemeClr val="tx2"/>
                </a:solidFill>
                <a:ea typeface="宋体" pitchFamily="2" charset="-122"/>
              </a:rPr>
              <a:t>Use of entity sets vs. relationship sets</a:t>
            </a:r>
            <a:br>
              <a:rPr lang="en-US" altLang="zh-CN" sz="2400" b="1" dirty="0">
                <a:solidFill>
                  <a:schemeClr val="tx2"/>
                </a:solidFill>
                <a:ea typeface="宋体" pitchFamily="2" charset="-122"/>
              </a:rPr>
            </a:br>
            <a:r>
              <a:rPr lang="en-US" altLang="zh-CN" sz="2400" dirty="0">
                <a:ea typeface="宋体" pitchFamily="2" charset="-122"/>
              </a:rPr>
              <a:t>Possible guideline is to designate a relationship set to describe an action that occurs between entities</a:t>
            </a:r>
          </a:p>
          <a:p>
            <a:pPr eaLnBrk="1" hangingPunct="1">
              <a:defRPr/>
            </a:pPr>
            <a:r>
              <a:rPr lang="en-US" altLang="zh-CN" sz="2400" b="1" dirty="0">
                <a:solidFill>
                  <a:schemeClr val="tx2"/>
                </a:solidFill>
                <a:ea typeface="宋体" pitchFamily="2" charset="-122"/>
              </a:rPr>
              <a:t>Binary versus n-</a:t>
            </a:r>
            <a:r>
              <a:rPr lang="en-US" altLang="zh-CN" sz="2400" b="1" dirty="0" err="1">
                <a:solidFill>
                  <a:schemeClr val="tx2"/>
                </a:solidFill>
                <a:ea typeface="宋体" pitchFamily="2" charset="-122"/>
              </a:rPr>
              <a:t>ary</a:t>
            </a:r>
            <a:r>
              <a:rPr lang="en-US" altLang="zh-CN" sz="2400" b="1" dirty="0">
                <a:solidFill>
                  <a:schemeClr val="tx2"/>
                </a:solidFill>
                <a:ea typeface="宋体" pitchFamily="2" charset="-122"/>
              </a:rPr>
              <a:t> relationship sets</a:t>
            </a:r>
            <a:br>
              <a:rPr lang="en-US" altLang="zh-CN" sz="2400" b="1" dirty="0">
                <a:solidFill>
                  <a:schemeClr val="tx2"/>
                </a:solidFill>
                <a:ea typeface="宋体" pitchFamily="2" charset="-122"/>
              </a:rPr>
            </a:br>
            <a:r>
              <a:rPr lang="en-US" altLang="zh-CN" sz="2400" dirty="0">
                <a:ea typeface="宋体" pitchFamily="2" charset="-122"/>
              </a:rPr>
              <a:t>Although it is possible to replace any </a:t>
            </a:r>
            <a:r>
              <a:rPr lang="en-US" altLang="zh-CN" sz="2400" dirty="0" err="1">
                <a:ea typeface="宋体" pitchFamily="2" charset="-122"/>
              </a:rPr>
              <a:t>nonbinary</a:t>
            </a:r>
            <a:r>
              <a:rPr lang="en-US" altLang="zh-CN" sz="2400" dirty="0">
                <a:ea typeface="宋体" pitchFamily="2" charset="-122"/>
              </a:rPr>
              <a:t> (</a:t>
            </a:r>
            <a:r>
              <a:rPr lang="en-US" altLang="zh-CN" sz="2400" i="1" dirty="0">
                <a:ea typeface="宋体" pitchFamily="2" charset="-122"/>
              </a:rPr>
              <a:t>n</a:t>
            </a:r>
            <a:r>
              <a:rPr lang="en-US" altLang="zh-CN" sz="2400" dirty="0">
                <a:ea typeface="宋体" pitchFamily="2" charset="-122"/>
              </a:rPr>
              <a:t>-</a:t>
            </a:r>
            <a:r>
              <a:rPr lang="en-US" altLang="zh-CN" sz="2400" dirty="0" err="1">
                <a:ea typeface="宋体" pitchFamily="2" charset="-122"/>
              </a:rPr>
              <a:t>ary</a:t>
            </a:r>
            <a:r>
              <a:rPr lang="en-US" altLang="zh-CN" sz="2400" dirty="0">
                <a:ea typeface="宋体" pitchFamily="2" charset="-122"/>
              </a:rPr>
              <a:t>, for </a:t>
            </a:r>
            <a:r>
              <a:rPr lang="en-US" altLang="zh-CN" sz="2400" i="1" dirty="0">
                <a:ea typeface="宋体" pitchFamily="2" charset="-122"/>
              </a:rPr>
              <a:t>n</a:t>
            </a:r>
            <a:r>
              <a:rPr lang="en-US" altLang="zh-CN" sz="2400" dirty="0">
                <a:ea typeface="宋体" pitchFamily="2" charset="-122"/>
              </a:rPr>
              <a:t> &gt; 2) relationship set by a number of distinct binary relationship sets, a </a:t>
            </a:r>
            <a:r>
              <a:rPr lang="en-US" altLang="zh-CN" sz="2400" i="1" dirty="0">
                <a:ea typeface="宋体" pitchFamily="2" charset="-122"/>
              </a:rPr>
              <a:t>n</a:t>
            </a:r>
            <a:r>
              <a:rPr lang="en-US" altLang="zh-CN" sz="2400" dirty="0">
                <a:ea typeface="宋体" pitchFamily="2" charset="-122"/>
              </a:rPr>
              <a:t>-</a:t>
            </a:r>
            <a:r>
              <a:rPr lang="en-US" altLang="zh-CN" sz="2400" dirty="0" err="1">
                <a:ea typeface="宋体" pitchFamily="2" charset="-122"/>
              </a:rPr>
              <a:t>ary</a:t>
            </a:r>
            <a:r>
              <a:rPr lang="en-US" altLang="zh-CN" sz="2400" dirty="0">
                <a:ea typeface="宋体" pitchFamily="2" charset="-122"/>
              </a:rPr>
              <a:t> relationship set shows more clearly that several entities participate in a single relationship.</a:t>
            </a:r>
          </a:p>
          <a:p>
            <a:pPr eaLnBrk="1" hangingPunct="1">
              <a:defRPr/>
            </a:pPr>
            <a:r>
              <a:rPr lang="en-US" altLang="zh-CN" sz="2400" b="1" dirty="0">
                <a:solidFill>
                  <a:schemeClr val="tx2"/>
                </a:solidFill>
                <a:ea typeface="宋体" pitchFamily="2" charset="-122"/>
              </a:rPr>
              <a:t>Placement of relationship attributes</a:t>
            </a:r>
            <a:endParaRPr lang="en-US" altLang="zh-CN" sz="2400" dirty="0">
              <a:solidFill>
                <a:schemeClr val="tx2"/>
              </a:solidFill>
              <a:ea typeface="宋体"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56624F5A-EF6C-46D4-8C1C-80D54B89194D}"/>
              </a:ext>
            </a:extLst>
          </p:cNvPr>
          <p:cNvSpPr>
            <a:spLocks noGrp="1" noChangeArrowheads="1"/>
          </p:cNvSpPr>
          <p:nvPr>
            <p:ph type="title"/>
          </p:nvPr>
        </p:nvSpPr>
        <p:spPr/>
        <p:txBody>
          <a:bodyPr/>
          <a:lstStyle/>
          <a:p>
            <a:pPr eaLnBrk="1" hangingPunct="1">
              <a:defRPr/>
            </a:pPr>
            <a:r>
              <a:rPr lang="en-US" altLang="zh-CN">
                <a:ea typeface="宋体" pitchFamily="2" charset="-122"/>
              </a:rPr>
              <a:t>Use of entity sets vs. attributes</a:t>
            </a:r>
          </a:p>
        </p:txBody>
      </p:sp>
      <p:pic>
        <p:nvPicPr>
          <p:cNvPr id="100355" name="Picture 5">
            <a:extLst>
              <a:ext uri="{FF2B5EF4-FFF2-40B4-BE49-F238E27FC236}">
                <a16:creationId xmlns:a16="http://schemas.microsoft.com/office/drawing/2014/main" id="{45B03DD2-5D5E-4C1A-BCB8-DC2B8F94EC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8642"/>
          <a:stretch>
            <a:fillRect/>
          </a:stretch>
        </p:blipFill>
        <p:spPr bwMode="auto">
          <a:xfrm>
            <a:off x="877888" y="1987550"/>
            <a:ext cx="7319962"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6" name="矩形 1">
            <a:extLst>
              <a:ext uri="{FF2B5EF4-FFF2-40B4-BE49-F238E27FC236}">
                <a16:creationId xmlns:a16="http://schemas.microsoft.com/office/drawing/2014/main" id="{C74E1FE9-41EA-4B92-9E1F-9EE717288072}"/>
              </a:ext>
            </a:extLst>
          </p:cNvPr>
          <p:cNvSpPr>
            <a:spLocks noChangeArrowheads="1"/>
          </p:cNvSpPr>
          <p:nvPr/>
        </p:nvSpPr>
        <p:spPr bwMode="auto">
          <a:xfrm>
            <a:off x="796925" y="4448175"/>
            <a:ext cx="74009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en-US" sz="2000"/>
              <a:t>Use of phone as an entity allows extra information about phone numbers (plus multiple phone numbers)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B1A68346-5D57-46F6-95E1-A212B8B89333}"/>
              </a:ext>
            </a:extLst>
          </p:cNvPr>
          <p:cNvSpPr>
            <a:spLocks noGrp="1" noChangeArrowheads="1"/>
          </p:cNvSpPr>
          <p:nvPr>
            <p:ph type="title"/>
          </p:nvPr>
        </p:nvSpPr>
        <p:spPr/>
        <p:txBody>
          <a:bodyPr/>
          <a:lstStyle/>
          <a:p>
            <a:pPr eaLnBrk="1" hangingPunct="1">
              <a:defRPr/>
            </a:pPr>
            <a:r>
              <a:rPr lang="en-US" altLang="zh-CN">
                <a:ea typeface="宋体" pitchFamily="2" charset="-122"/>
              </a:rPr>
              <a:t>Use of entity sets vs. attributes</a:t>
            </a:r>
          </a:p>
        </p:txBody>
      </p:sp>
      <p:graphicFrame>
        <p:nvGraphicFramePr>
          <p:cNvPr id="196260" name="Group 676">
            <a:extLst>
              <a:ext uri="{FF2B5EF4-FFF2-40B4-BE49-F238E27FC236}">
                <a16:creationId xmlns:a16="http://schemas.microsoft.com/office/drawing/2014/main" id="{DCD6752C-C547-4CF1-B6CD-BDB6C6E602C7}"/>
              </a:ext>
            </a:extLst>
          </p:cNvPr>
          <p:cNvGraphicFramePr>
            <a:graphicFrameLocks noGrp="1"/>
          </p:cNvGraphicFramePr>
          <p:nvPr>
            <p:ph idx="1"/>
          </p:nvPr>
        </p:nvGraphicFramePr>
        <p:xfrm>
          <a:off x="2811463" y="3433763"/>
          <a:ext cx="6127751" cy="2055813"/>
        </p:xfrm>
        <a:graphic>
          <a:graphicData uri="http://schemas.openxmlformats.org/drawingml/2006/table">
            <a:tbl>
              <a:tblPr/>
              <a:tblGrid>
                <a:gridCol w="509873">
                  <a:extLst>
                    <a:ext uri="{9D8B030D-6E8A-4147-A177-3AD203B41FA5}">
                      <a16:colId xmlns:a16="http://schemas.microsoft.com/office/drawing/2014/main" val="20000"/>
                    </a:ext>
                  </a:extLst>
                </a:gridCol>
                <a:gridCol w="1079877">
                  <a:extLst>
                    <a:ext uri="{9D8B030D-6E8A-4147-A177-3AD203B41FA5}">
                      <a16:colId xmlns:a16="http://schemas.microsoft.com/office/drawing/2014/main" val="20001"/>
                    </a:ext>
                  </a:extLst>
                </a:gridCol>
                <a:gridCol w="811480">
                  <a:extLst>
                    <a:ext uri="{9D8B030D-6E8A-4147-A177-3AD203B41FA5}">
                      <a16:colId xmlns:a16="http://schemas.microsoft.com/office/drawing/2014/main" val="20002"/>
                    </a:ext>
                  </a:extLst>
                </a:gridCol>
                <a:gridCol w="1854530">
                  <a:extLst>
                    <a:ext uri="{9D8B030D-6E8A-4147-A177-3AD203B41FA5}">
                      <a16:colId xmlns:a16="http://schemas.microsoft.com/office/drawing/2014/main" val="20003"/>
                    </a:ext>
                  </a:extLst>
                </a:gridCol>
                <a:gridCol w="1871991">
                  <a:extLst>
                    <a:ext uri="{9D8B030D-6E8A-4147-A177-3AD203B41FA5}">
                      <a16:colId xmlns:a16="http://schemas.microsoft.com/office/drawing/2014/main" val="20004"/>
                    </a:ext>
                  </a:extLst>
                </a:gridCol>
              </a:tblGrid>
              <a:tr h="640062">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Garamond" pitchFamily="18" charset="0"/>
                          <a:ea typeface="宋体" pitchFamily="2" charset="-122"/>
                          <a:cs typeface="Times New Roman" pitchFamily="18" charset="0"/>
                        </a:rPr>
                        <a:t>ID</a:t>
                      </a:r>
                    </a:p>
                  </a:txBody>
                  <a:tcPr marL="91434" marR="91434"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Garamond" pitchFamily="18" charset="0"/>
                          <a:ea typeface="宋体" pitchFamily="2" charset="-122"/>
                          <a:cs typeface="Times New Roman" pitchFamily="18" charset="0"/>
                        </a:rPr>
                        <a:t>name</a:t>
                      </a: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Garamond" pitchFamily="18" charset="0"/>
                          <a:ea typeface="宋体" pitchFamily="2" charset="-122"/>
                          <a:cs typeface="Times New Roman" pitchFamily="18" charset="0"/>
                        </a:rPr>
                        <a:t>salary</a:t>
                      </a: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Garamond" pitchFamily="18" charset="0"/>
                          <a:ea typeface="宋体" pitchFamily="2" charset="-122"/>
                          <a:cs typeface="Times New Roman" pitchFamily="18" charset="0"/>
                        </a:rPr>
                        <a:t>phone numbers1</a:t>
                      </a: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defRPr/>
                      </a:pPr>
                      <a:r>
                        <a:rPr kumimoji="0" lang="en-US" altLang="zh-CN" sz="1800" b="1" i="0" u="none" strike="noStrike" cap="none" normalizeH="0" baseline="0" dirty="0">
                          <a:ln>
                            <a:noFill/>
                          </a:ln>
                          <a:solidFill>
                            <a:schemeClr val="tx1"/>
                          </a:solidFill>
                          <a:effectLst/>
                          <a:latin typeface="Garamond" pitchFamily="18" charset="0"/>
                          <a:ea typeface="宋体" pitchFamily="2" charset="-122"/>
                          <a:cs typeface="Times New Roman" pitchFamily="18" charset="0"/>
                        </a:rPr>
                        <a:t>phone numbers2</a:t>
                      </a:r>
                    </a:p>
                  </a:txBody>
                  <a:tcPr marL="91434" marR="91434"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297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p>
                  </a:txBody>
                  <a:tcPr marL="96863" marR="96863" marT="45711" marB="45711"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Jones</a:t>
                      </a:r>
                    </a:p>
                  </a:txBody>
                  <a:tcPr marL="96863" marR="96863"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72000</a:t>
                      </a: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602-346-356</a:t>
                      </a:r>
                    </a:p>
                  </a:txBody>
                  <a:tcPr marL="96863" marR="96863"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null</a:t>
                      </a:r>
                    </a:p>
                  </a:txBody>
                  <a:tcPr marL="96863" marR="96863" marT="45711" marB="45711"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138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p>
                  </a:txBody>
                  <a:tcPr marL="96863" marR="96863" marT="45711" marB="45711"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Smith</a:t>
                      </a:r>
                    </a:p>
                  </a:txBody>
                  <a:tcPr marL="96863" marR="96863"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98000</a:t>
                      </a: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843-235-575</a:t>
                      </a:r>
                    </a:p>
                  </a:txBody>
                  <a:tcPr marL="96863" marR="96863"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843-089-234</a:t>
                      </a:r>
                    </a:p>
                  </a:txBody>
                  <a:tcPr marL="96863" marR="96863" marT="45711" marB="45711"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138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p>
                  </a:txBody>
                  <a:tcPr marL="96863" marR="96863" marT="45711" marB="45711"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Williams</a:t>
                      </a:r>
                    </a:p>
                  </a:txBody>
                  <a:tcPr marL="96863" marR="96863"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82000</a:t>
                      </a: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602-346-356</a:t>
                      </a:r>
                    </a:p>
                  </a:txBody>
                  <a:tcPr marL="96863" marR="96863"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null</a:t>
                      </a:r>
                    </a:p>
                  </a:txBody>
                  <a:tcPr marL="96863" marR="96863" marT="45711" marB="45711"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96213" name="Group 629">
            <a:extLst>
              <a:ext uri="{FF2B5EF4-FFF2-40B4-BE49-F238E27FC236}">
                <a16:creationId xmlns:a16="http://schemas.microsoft.com/office/drawing/2014/main" id="{86A6ACF8-B6A1-40B6-B2CF-191E5CE2B8FB}"/>
              </a:ext>
            </a:extLst>
          </p:cNvPr>
          <p:cNvGraphicFramePr>
            <a:graphicFrameLocks noGrp="1"/>
          </p:cNvGraphicFramePr>
          <p:nvPr/>
        </p:nvGraphicFramePr>
        <p:xfrm>
          <a:off x="3327400" y="1119188"/>
          <a:ext cx="4154488" cy="1828800"/>
        </p:xfrm>
        <a:graphic>
          <a:graphicData uri="http://schemas.openxmlformats.org/drawingml/2006/table">
            <a:tbl>
              <a:tblPr/>
              <a:tblGrid>
                <a:gridCol w="509882">
                  <a:extLst>
                    <a:ext uri="{9D8B030D-6E8A-4147-A177-3AD203B41FA5}">
                      <a16:colId xmlns:a16="http://schemas.microsoft.com/office/drawing/2014/main" val="20000"/>
                    </a:ext>
                  </a:extLst>
                </a:gridCol>
                <a:gridCol w="1069037">
                  <a:extLst>
                    <a:ext uri="{9D8B030D-6E8A-4147-A177-3AD203B41FA5}">
                      <a16:colId xmlns:a16="http://schemas.microsoft.com/office/drawing/2014/main" val="20001"/>
                    </a:ext>
                  </a:extLst>
                </a:gridCol>
                <a:gridCol w="811493">
                  <a:extLst>
                    <a:ext uri="{9D8B030D-6E8A-4147-A177-3AD203B41FA5}">
                      <a16:colId xmlns:a16="http://schemas.microsoft.com/office/drawing/2014/main" val="20002"/>
                    </a:ext>
                  </a:extLst>
                </a:gridCol>
                <a:gridCol w="1764076">
                  <a:extLst>
                    <a:ext uri="{9D8B030D-6E8A-4147-A177-3AD203B41FA5}">
                      <a16:colId xmlns:a16="http://schemas.microsoft.com/office/drawing/2014/main" val="20003"/>
                    </a:ext>
                  </a:extLst>
                </a:gridCol>
              </a:tblGrid>
              <a:tr h="27622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Garamond" pitchFamily="18" charset="0"/>
                          <a:ea typeface="宋体" pitchFamily="2" charset="-122"/>
                          <a:cs typeface="Times New Roman" pitchFamily="18" charset="0"/>
                        </a:rPr>
                        <a:t>ID</a:t>
                      </a:r>
                    </a:p>
                  </a:txBody>
                  <a:tcPr marL="91436" marR="91436"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Garamond" pitchFamily="18" charset="0"/>
                          <a:ea typeface="宋体" pitchFamily="2" charset="-122"/>
                          <a:cs typeface="Times New Roman" pitchFamily="18" charset="0"/>
                        </a:rPr>
                        <a:t>name</a:t>
                      </a:r>
                    </a:p>
                  </a:txBody>
                  <a:tcPr marL="91436" marR="914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Garamond" pitchFamily="18" charset="0"/>
                          <a:ea typeface="宋体" pitchFamily="2" charset="-122"/>
                          <a:cs typeface="Times New Roman" pitchFamily="18" charset="0"/>
                        </a:rPr>
                        <a:t>salary</a:t>
                      </a:r>
                    </a:p>
                  </a:txBody>
                  <a:tcPr marL="91436" marR="914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Garamond" pitchFamily="18" charset="0"/>
                          <a:ea typeface="宋体" pitchFamily="2" charset="-122"/>
                          <a:cs typeface="Times New Roman" pitchFamily="18" charset="0"/>
                        </a:rPr>
                        <a:t>phone numbers</a:t>
                      </a:r>
                    </a:p>
                  </a:txBody>
                  <a:tcPr marL="91436" marR="91436"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p>
                  </a:txBody>
                  <a:tcPr marL="91436" marR="91436"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Jones</a:t>
                      </a:r>
                    </a:p>
                  </a:txBody>
                  <a:tcPr marL="91436" marR="914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72000</a:t>
                      </a:r>
                    </a:p>
                  </a:txBody>
                  <a:tcPr marL="91436" marR="914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602-346-356</a:t>
                      </a:r>
                    </a:p>
                  </a:txBody>
                  <a:tcPr marL="91436" marR="91436"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622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p>
                  </a:txBody>
                  <a:tcPr marL="91436" marR="91436"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Smith</a:t>
                      </a:r>
                    </a:p>
                  </a:txBody>
                  <a:tcPr marL="91436" marR="914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98000</a:t>
                      </a:r>
                    </a:p>
                  </a:txBody>
                  <a:tcPr marL="91436" marR="914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843-235-575</a:t>
                      </a:r>
                    </a:p>
                  </a:txBody>
                  <a:tcPr marL="91436" marR="91436"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p>
                  </a:txBody>
                  <a:tcPr marL="91436" marR="91436"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Smith</a:t>
                      </a:r>
                    </a:p>
                  </a:txBody>
                  <a:tcPr marL="91436" marR="914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98000</a:t>
                      </a:r>
                    </a:p>
                  </a:txBody>
                  <a:tcPr marL="91436" marR="914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843-089-234</a:t>
                      </a:r>
                    </a:p>
                  </a:txBody>
                  <a:tcPr marL="91436" marR="91436"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622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p>
                  </a:txBody>
                  <a:tcPr marL="91436" marR="91436"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Williams</a:t>
                      </a:r>
                    </a:p>
                  </a:txBody>
                  <a:tcPr marL="91436" marR="914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82000</a:t>
                      </a:r>
                    </a:p>
                  </a:txBody>
                  <a:tcPr marL="91436" marR="9143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602-346-356</a:t>
                      </a:r>
                    </a:p>
                  </a:txBody>
                  <a:tcPr marL="91436" marR="91436"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1443" name="Text Box 562">
            <a:extLst>
              <a:ext uri="{FF2B5EF4-FFF2-40B4-BE49-F238E27FC236}">
                <a16:creationId xmlns:a16="http://schemas.microsoft.com/office/drawing/2014/main" id="{DBE3DA7A-2142-46CE-8E44-98B50566DD91}"/>
              </a:ext>
            </a:extLst>
          </p:cNvPr>
          <p:cNvSpPr txBox="1">
            <a:spLocks noChangeArrowheads="1"/>
          </p:cNvSpPr>
          <p:nvPr/>
        </p:nvSpPr>
        <p:spPr bwMode="auto">
          <a:xfrm>
            <a:off x="4565650" y="5654675"/>
            <a:ext cx="476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50000"/>
              </a:spcBef>
              <a:buClrTx/>
              <a:buSzTx/>
              <a:buFontTx/>
              <a:buNone/>
            </a:pPr>
            <a:r>
              <a:rPr kumimoji="0" lang="en-US" altLang="zh-CN" sz="1600">
                <a:ea typeface="宋体" panose="02010600030101010101" pitchFamily="2" charset="-122"/>
              </a:rPr>
              <a:t>(a)</a:t>
            </a:r>
          </a:p>
        </p:txBody>
      </p:sp>
      <p:sp>
        <p:nvSpPr>
          <p:cNvPr id="196147" name="Rectangle 563">
            <a:extLst>
              <a:ext uri="{FF2B5EF4-FFF2-40B4-BE49-F238E27FC236}">
                <a16:creationId xmlns:a16="http://schemas.microsoft.com/office/drawing/2014/main" id="{D22BF060-92CA-4CC8-8DB2-5500CA938D4D}"/>
              </a:ext>
            </a:extLst>
          </p:cNvPr>
          <p:cNvSpPr>
            <a:spLocks noChangeArrowheads="1"/>
          </p:cNvSpPr>
          <p:nvPr/>
        </p:nvSpPr>
        <p:spPr bwMode="auto">
          <a:xfrm>
            <a:off x="3295650" y="1857375"/>
            <a:ext cx="4248150" cy="711200"/>
          </a:xfrm>
          <a:prstGeom prst="rect">
            <a:avLst/>
          </a:prstGeom>
          <a:noFill/>
          <a:ln w="2857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196148" name="Rectangle 564">
            <a:extLst>
              <a:ext uri="{FF2B5EF4-FFF2-40B4-BE49-F238E27FC236}">
                <a16:creationId xmlns:a16="http://schemas.microsoft.com/office/drawing/2014/main" id="{64D62FEF-5CCC-4C68-9C91-9043B69F6A4A}"/>
              </a:ext>
            </a:extLst>
          </p:cNvPr>
          <p:cNvSpPr>
            <a:spLocks noChangeArrowheads="1"/>
          </p:cNvSpPr>
          <p:nvPr/>
        </p:nvSpPr>
        <p:spPr bwMode="auto">
          <a:xfrm>
            <a:off x="5200650" y="3433763"/>
            <a:ext cx="3802063" cy="2071687"/>
          </a:xfrm>
          <a:prstGeom prst="rect">
            <a:avLst/>
          </a:prstGeom>
          <a:noFill/>
          <a:ln w="2857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pic>
        <p:nvPicPr>
          <p:cNvPr id="101446" name="图片 1">
            <a:extLst>
              <a:ext uri="{FF2B5EF4-FFF2-40B4-BE49-F238E27FC236}">
                <a16:creationId xmlns:a16="http://schemas.microsoft.com/office/drawing/2014/main" id="{25407043-99C7-43EB-8C91-9C3A62E6B14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5450" y="2212975"/>
            <a:ext cx="2105025" cy="198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62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614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626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6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147" grpId="0" animBg="1"/>
      <p:bldP spid="19614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a:extLst>
              <a:ext uri="{FF2B5EF4-FFF2-40B4-BE49-F238E27FC236}">
                <a16:creationId xmlns:a16="http://schemas.microsoft.com/office/drawing/2014/main" id="{42FBFAEF-9FC4-42E0-B15C-00354F882886}"/>
              </a:ext>
            </a:extLst>
          </p:cNvPr>
          <p:cNvSpPr>
            <a:spLocks noGrp="1" noChangeArrowheads="1"/>
          </p:cNvSpPr>
          <p:nvPr>
            <p:ph type="title"/>
          </p:nvPr>
        </p:nvSpPr>
        <p:spPr/>
        <p:txBody>
          <a:bodyPr/>
          <a:lstStyle/>
          <a:p>
            <a:pPr eaLnBrk="1" hangingPunct="1">
              <a:defRPr/>
            </a:pPr>
            <a:r>
              <a:rPr lang="en-US" altLang="zh-CN">
                <a:ea typeface="宋体" pitchFamily="2" charset="-122"/>
              </a:rPr>
              <a:t>Use of entity sets vs. attributes</a:t>
            </a:r>
          </a:p>
        </p:txBody>
      </p:sp>
      <p:graphicFrame>
        <p:nvGraphicFramePr>
          <p:cNvPr id="217358" name="Group 270">
            <a:extLst>
              <a:ext uri="{FF2B5EF4-FFF2-40B4-BE49-F238E27FC236}">
                <a16:creationId xmlns:a16="http://schemas.microsoft.com/office/drawing/2014/main" id="{BAA3C933-C23C-4B01-A9F9-9026B0CAD90D}"/>
              </a:ext>
            </a:extLst>
          </p:cNvPr>
          <p:cNvGraphicFramePr>
            <a:graphicFrameLocks noGrp="1"/>
          </p:cNvGraphicFramePr>
          <p:nvPr>
            <p:ph idx="1"/>
          </p:nvPr>
        </p:nvGraphicFramePr>
        <p:xfrm>
          <a:off x="2801938" y="3003550"/>
          <a:ext cx="2986087" cy="1866900"/>
        </p:xfrm>
        <a:graphic>
          <a:graphicData uri="http://schemas.openxmlformats.org/drawingml/2006/table">
            <a:tbl>
              <a:tblPr/>
              <a:tblGrid>
                <a:gridCol w="865881">
                  <a:extLst>
                    <a:ext uri="{9D8B030D-6E8A-4147-A177-3AD203B41FA5}">
                      <a16:colId xmlns:a16="http://schemas.microsoft.com/office/drawing/2014/main" val="20000"/>
                    </a:ext>
                  </a:extLst>
                </a:gridCol>
                <a:gridCol w="2120206">
                  <a:extLst>
                    <a:ext uri="{9D8B030D-6E8A-4147-A177-3AD203B41FA5}">
                      <a16:colId xmlns:a16="http://schemas.microsoft.com/office/drawing/2014/main" val="20001"/>
                    </a:ext>
                  </a:extLst>
                </a:gridCol>
              </a:tblGrid>
              <a:tr h="40087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Garamond" pitchFamily="18" charset="0"/>
                          <a:ea typeface="宋体" pitchFamily="2" charset="-122"/>
                          <a:cs typeface="Times New Roman" pitchFamily="18" charset="0"/>
                        </a:rPr>
                        <a:t>ID</a:t>
                      </a:r>
                    </a:p>
                  </a:txBody>
                  <a:tcPr marL="269419" marR="269419" marT="45710" marB="45710"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Garamond" pitchFamily="18" charset="0"/>
                          <a:ea typeface="宋体" pitchFamily="2" charset="-122"/>
                          <a:cs typeface="Times New Roman" pitchFamily="18" charset="0"/>
                        </a:rPr>
                        <a:t>phone numbers</a:t>
                      </a:r>
                    </a:p>
                  </a:txBody>
                  <a:tcPr marL="269419" marR="269419" marT="45710" marB="45710"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793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p>
                  </a:txBody>
                  <a:tcPr marL="269419" marR="269419" marT="45710" marB="45710"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602-346-356</a:t>
                      </a:r>
                    </a:p>
                  </a:txBody>
                  <a:tcPr marL="269419" marR="269419" marT="45710" marB="45710"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39">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p>
                  </a:txBody>
                  <a:tcPr marL="269419" marR="269419" marT="45710" marB="45710"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843-089-234</a:t>
                      </a:r>
                    </a:p>
                  </a:txBody>
                  <a:tcPr marL="269419" marR="269419" marT="45710" marB="45710"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6614">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p>
                  </a:txBody>
                  <a:tcPr marL="269419" marR="269419" marT="45710" marB="45710"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843-235-575</a:t>
                      </a:r>
                    </a:p>
                  </a:txBody>
                  <a:tcPr marL="269419" marR="269419" marT="45710" marB="45710"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39">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p>
                  </a:txBody>
                  <a:tcPr marL="269419" marR="269419" marT="45710" marB="45710"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602-346-356</a:t>
                      </a:r>
                    </a:p>
                  </a:txBody>
                  <a:tcPr marL="269419" marR="269419" marT="45710" marB="45710"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17381" name="Group 293">
            <a:extLst>
              <a:ext uri="{FF2B5EF4-FFF2-40B4-BE49-F238E27FC236}">
                <a16:creationId xmlns:a16="http://schemas.microsoft.com/office/drawing/2014/main" id="{476385DF-137D-401D-B7E4-C531719FE6C0}"/>
              </a:ext>
            </a:extLst>
          </p:cNvPr>
          <p:cNvGraphicFramePr>
            <a:graphicFrameLocks noGrp="1"/>
          </p:cNvGraphicFramePr>
          <p:nvPr>
            <p:ph sz="half" idx="4294967295"/>
          </p:nvPr>
        </p:nvGraphicFramePr>
        <p:xfrm>
          <a:off x="6008688" y="3003550"/>
          <a:ext cx="3135312" cy="1592263"/>
        </p:xfrm>
        <a:graphic>
          <a:graphicData uri="http://schemas.openxmlformats.org/drawingml/2006/table">
            <a:tbl>
              <a:tblPr/>
              <a:tblGrid>
                <a:gridCol w="1761409">
                  <a:extLst>
                    <a:ext uri="{9D8B030D-6E8A-4147-A177-3AD203B41FA5}">
                      <a16:colId xmlns:a16="http://schemas.microsoft.com/office/drawing/2014/main" val="20000"/>
                    </a:ext>
                  </a:extLst>
                </a:gridCol>
                <a:gridCol w="1373903">
                  <a:extLst>
                    <a:ext uri="{9D8B030D-6E8A-4147-A177-3AD203B41FA5}">
                      <a16:colId xmlns:a16="http://schemas.microsoft.com/office/drawing/2014/main" val="20001"/>
                    </a:ext>
                  </a:extLst>
                </a:gridCol>
              </a:tblGrid>
              <a:tr h="44638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Garamond" pitchFamily="18" charset="0"/>
                          <a:ea typeface="宋体" pitchFamily="2" charset="-122"/>
                          <a:cs typeface="Times New Roman" pitchFamily="18" charset="0"/>
                        </a:rPr>
                        <a:t>phone numbers</a:t>
                      </a:r>
                    </a:p>
                  </a:txBody>
                  <a:tcPr marL="90007" marR="90007" marT="46820" marB="46820" anchor="ctr" anchorCtr="1"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82563" marR="0" lvl="0" indent="-182563"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Garamond" pitchFamily="18" charset="0"/>
                          <a:ea typeface="宋体" pitchFamily="2" charset="-122"/>
                          <a:cs typeface="Times New Roman" pitchFamily="18" charset="0"/>
                        </a:rPr>
                        <a:t>location</a:t>
                      </a:r>
                    </a:p>
                  </a:txBody>
                  <a:tcPr marL="90007" marR="90007" marT="46820" marB="46820" anchor="ctr" anchorCtr="1"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9496">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602-346-356</a:t>
                      </a:r>
                    </a:p>
                  </a:txBody>
                  <a:tcPr marL="90007" marR="90007" marT="46820" marB="46820" anchor="ctr" anchorCtr="1"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Taylor 3128</a:t>
                      </a:r>
                    </a:p>
                  </a:txBody>
                  <a:tcPr marL="90007" marR="90007" marT="46820" marB="46820" anchor="ctr" anchorCtr="1"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8392">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843-235-575</a:t>
                      </a:r>
                    </a:p>
                  </a:txBody>
                  <a:tcPr marL="90007" marR="90007" marT="46820" marB="46820" anchor="ctr" anchorCtr="1"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Watson 100</a:t>
                      </a:r>
                    </a:p>
                  </a:txBody>
                  <a:tcPr marL="90007" marR="90007" marT="46820" marB="46820" anchor="ctr" anchorCtr="1"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7987">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843-089-234</a:t>
                      </a:r>
                    </a:p>
                  </a:txBody>
                  <a:tcPr marL="90007" marR="90007" marT="46820" marB="46820" anchor="ctr" anchorCtr="1"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Packard 101</a:t>
                      </a:r>
                    </a:p>
                  </a:txBody>
                  <a:tcPr marL="90007" marR="90007" marT="46820" marB="46820" anchor="ctr" anchorCtr="1"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17338" name="Group 250">
            <a:extLst>
              <a:ext uri="{FF2B5EF4-FFF2-40B4-BE49-F238E27FC236}">
                <a16:creationId xmlns:a16="http://schemas.microsoft.com/office/drawing/2014/main" id="{330EC788-5082-4054-A319-EF80910C853D}"/>
              </a:ext>
            </a:extLst>
          </p:cNvPr>
          <p:cNvGraphicFramePr>
            <a:graphicFrameLocks noGrp="1"/>
          </p:cNvGraphicFramePr>
          <p:nvPr/>
        </p:nvGraphicFramePr>
        <p:xfrm>
          <a:off x="173038" y="3003550"/>
          <a:ext cx="2401887" cy="1463676"/>
        </p:xfrm>
        <a:graphic>
          <a:graphicData uri="http://schemas.openxmlformats.org/drawingml/2006/table">
            <a:tbl>
              <a:tblPr/>
              <a:tblGrid>
                <a:gridCol w="510022">
                  <a:extLst>
                    <a:ext uri="{9D8B030D-6E8A-4147-A177-3AD203B41FA5}">
                      <a16:colId xmlns:a16="http://schemas.microsoft.com/office/drawing/2014/main" val="20000"/>
                    </a:ext>
                  </a:extLst>
                </a:gridCol>
                <a:gridCol w="1080164">
                  <a:extLst>
                    <a:ext uri="{9D8B030D-6E8A-4147-A177-3AD203B41FA5}">
                      <a16:colId xmlns:a16="http://schemas.microsoft.com/office/drawing/2014/main" val="20001"/>
                    </a:ext>
                  </a:extLst>
                </a:gridCol>
                <a:gridCol w="811701">
                  <a:extLst>
                    <a:ext uri="{9D8B030D-6E8A-4147-A177-3AD203B41FA5}">
                      <a16:colId xmlns:a16="http://schemas.microsoft.com/office/drawing/2014/main" val="20002"/>
                    </a:ext>
                  </a:extLst>
                </a:gridCol>
              </a:tblGrid>
              <a:tr h="365959">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Garamond" pitchFamily="18" charset="0"/>
                          <a:ea typeface="宋体" pitchFamily="2" charset="-122"/>
                          <a:cs typeface="Times New Roman" pitchFamily="18" charset="0"/>
                        </a:rPr>
                        <a:t>ID</a:t>
                      </a:r>
                    </a:p>
                  </a:txBody>
                  <a:tcPr marL="91469" marR="91469" marT="45725" marB="45725"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Garamond" pitchFamily="18" charset="0"/>
                          <a:ea typeface="宋体" pitchFamily="2" charset="-122"/>
                          <a:cs typeface="Times New Roman" pitchFamily="18" charset="0"/>
                        </a:rPr>
                        <a:t>name</a:t>
                      </a:r>
                    </a:p>
                  </a:txBody>
                  <a:tcPr marL="91469" marR="91469"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Garamond" pitchFamily="18" charset="0"/>
                          <a:ea typeface="宋体" pitchFamily="2" charset="-122"/>
                          <a:cs typeface="Times New Roman" pitchFamily="18" charset="0"/>
                        </a:rPr>
                        <a:t>salary</a:t>
                      </a:r>
                    </a:p>
                  </a:txBody>
                  <a:tcPr marL="91469" marR="91469" marT="45725" marB="45725"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799">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p>
                  </a:txBody>
                  <a:tcPr marL="96900" marR="96900" marT="45716" marB="45716"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Jones</a:t>
                      </a:r>
                    </a:p>
                  </a:txBody>
                  <a:tcPr marL="96900" marR="96900"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72000</a:t>
                      </a:r>
                    </a:p>
                  </a:txBody>
                  <a:tcPr marL="91469" marR="91469" marT="45725" marB="45725"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959">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p>
                  </a:txBody>
                  <a:tcPr marL="96900" marR="96900" marT="45716" marB="45716"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Smith</a:t>
                      </a:r>
                    </a:p>
                  </a:txBody>
                  <a:tcPr marL="96900" marR="96900"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98000</a:t>
                      </a:r>
                    </a:p>
                  </a:txBody>
                  <a:tcPr marL="91469" marR="91469" marT="45725" marB="45725"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959">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a:t>
                      </a:r>
                    </a:p>
                  </a:txBody>
                  <a:tcPr marL="96900" marR="96900" marT="45716" marB="45716"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Williams</a:t>
                      </a:r>
                    </a:p>
                  </a:txBody>
                  <a:tcPr marL="96900" marR="96900"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82000</a:t>
                      </a:r>
                    </a:p>
                  </a:txBody>
                  <a:tcPr marL="91469" marR="91469" marT="45725" marB="45725"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02462" name="Text Box 78">
            <a:extLst>
              <a:ext uri="{FF2B5EF4-FFF2-40B4-BE49-F238E27FC236}">
                <a16:creationId xmlns:a16="http://schemas.microsoft.com/office/drawing/2014/main" id="{6A838BA8-62CF-44C4-BB19-14C788DC99A4}"/>
              </a:ext>
            </a:extLst>
          </p:cNvPr>
          <p:cNvSpPr txBox="1">
            <a:spLocks noChangeArrowheads="1"/>
          </p:cNvSpPr>
          <p:nvPr/>
        </p:nvSpPr>
        <p:spPr bwMode="auto">
          <a:xfrm>
            <a:off x="4298950" y="5280025"/>
            <a:ext cx="476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50000"/>
              </a:spcBef>
              <a:buClrTx/>
              <a:buSzTx/>
              <a:buFontTx/>
              <a:buNone/>
            </a:pPr>
            <a:r>
              <a:rPr kumimoji="0" lang="en-US" altLang="zh-CN" sz="1600">
                <a:ea typeface="宋体" panose="02010600030101010101" pitchFamily="2" charset="-122"/>
              </a:rPr>
              <a:t>(b)</a:t>
            </a:r>
          </a:p>
        </p:txBody>
      </p:sp>
      <p:pic>
        <p:nvPicPr>
          <p:cNvPr id="102463" name="图片 1">
            <a:extLst>
              <a:ext uri="{FF2B5EF4-FFF2-40B4-BE49-F238E27FC236}">
                <a16:creationId xmlns:a16="http://schemas.microsoft.com/office/drawing/2014/main" id="{EA83DDA1-1480-473F-B3F9-5626EF817A4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68500" y="1231900"/>
            <a:ext cx="4889500"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63">
            <a:extLst>
              <a:ext uri="{FF2B5EF4-FFF2-40B4-BE49-F238E27FC236}">
                <a16:creationId xmlns:a16="http://schemas.microsoft.com/office/drawing/2014/main" id="{DDA846F1-E11A-4282-AB8E-DD05096740D4}"/>
              </a:ext>
            </a:extLst>
          </p:cNvPr>
          <p:cNvSpPr>
            <a:spLocks noChangeArrowheads="1"/>
          </p:cNvSpPr>
          <p:nvPr/>
        </p:nvSpPr>
        <p:spPr bwMode="auto">
          <a:xfrm>
            <a:off x="671513" y="3362325"/>
            <a:ext cx="1116012" cy="396875"/>
          </a:xfrm>
          <a:prstGeom prst="rect">
            <a:avLst/>
          </a:prstGeom>
          <a:noFill/>
          <a:ln w="2857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11" name="椭圆 10">
            <a:extLst>
              <a:ext uri="{FF2B5EF4-FFF2-40B4-BE49-F238E27FC236}">
                <a16:creationId xmlns:a16="http://schemas.microsoft.com/office/drawing/2014/main" id="{D6CFA7D7-FAED-481A-834F-7485B4F3F699}"/>
              </a:ext>
            </a:extLst>
          </p:cNvPr>
          <p:cNvSpPr>
            <a:spLocks noChangeArrowheads="1"/>
          </p:cNvSpPr>
          <p:nvPr/>
        </p:nvSpPr>
        <p:spPr bwMode="auto">
          <a:xfrm>
            <a:off x="228600" y="3362325"/>
            <a:ext cx="390525" cy="373063"/>
          </a:xfrm>
          <a:prstGeom prst="ellipse">
            <a:avLst/>
          </a:prstGeom>
          <a:noFill/>
          <a:ln w="28575"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p>
        </p:txBody>
      </p:sp>
      <p:sp>
        <p:nvSpPr>
          <p:cNvPr id="17" name="椭圆 16">
            <a:extLst>
              <a:ext uri="{FF2B5EF4-FFF2-40B4-BE49-F238E27FC236}">
                <a16:creationId xmlns:a16="http://schemas.microsoft.com/office/drawing/2014/main" id="{393E1260-38F9-4256-9387-36594466F504}"/>
              </a:ext>
            </a:extLst>
          </p:cNvPr>
          <p:cNvSpPr>
            <a:spLocks noChangeArrowheads="1"/>
          </p:cNvSpPr>
          <p:nvPr/>
        </p:nvSpPr>
        <p:spPr bwMode="auto">
          <a:xfrm>
            <a:off x="3027363" y="3386138"/>
            <a:ext cx="392112" cy="373062"/>
          </a:xfrm>
          <a:prstGeom prst="ellipse">
            <a:avLst/>
          </a:prstGeom>
          <a:noFill/>
          <a:ln w="28575" algn="ctr">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p>
        </p:txBody>
      </p:sp>
      <p:cxnSp>
        <p:nvCxnSpPr>
          <p:cNvPr id="13" name="曲线连接符 12">
            <a:extLst>
              <a:ext uri="{FF2B5EF4-FFF2-40B4-BE49-F238E27FC236}">
                <a16:creationId xmlns:a16="http://schemas.microsoft.com/office/drawing/2014/main" id="{4759D926-EB52-4C0B-9303-B606C1E92E20}"/>
              </a:ext>
            </a:extLst>
          </p:cNvPr>
          <p:cNvCxnSpPr>
            <a:cxnSpLocks noChangeShapeType="1"/>
            <a:stCxn id="11" idx="0"/>
            <a:endCxn id="17" idx="0"/>
          </p:cNvCxnSpPr>
          <p:nvPr/>
        </p:nvCxnSpPr>
        <p:spPr bwMode="auto">
          <a:xfrm rot="16200000" flipH="1">
            <a:off x="1811337" y="1974851"/>
            <a:ext cx="23813" cy="2798762"/>
          </a:xfrm>
          <a:prstGeom prst="curvedConnector3">
            <a:avLst>
              <a:gd name="adj1" fmla="val -2776671"/>
            </a:avLst>
          </a:prstGeom>
          <a:noFill/>
          <a:ln w="9525" algn="ctr">
            <a:solidFill>
              <a:srgbClr val="FF0000"/>
            </a:solidFill>
            <a:prstDash val="dash"/>
            <a:round/>
            <a:headEnd type="triangle" w="med" len="me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73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738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733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par>
                          <p:cTn id="19" fill="hold" nodeType="afterGroup">
                            <p:stCondLst>
                              <p:cond delay="0"/>
                            </p:stCondLst>
                            <p:childTnLst>
                              <p:par>
                                <p:cTn id="20" presetID="22" presetClass="entr" presetSubtype="8"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par>
                          <p:cTn id="23" fill="hold" nodeType="afterGroup">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D4CF9A7E-362C-47D7-8CAD-E4C88DBB3D38}"/>
              </a:ext>
            </a:extLst>
          </p:cNvPr>
          <p:cNvSpPr>
            <a:spLocks noGrp="1" noChangeArrowheads="1"/>
          </p:cNvSpPr>
          <p:nvPr>
            <p:ph type="title"/>
          </p:nvPr>
        </p:nvSpPr>
        <p:spPr/>
        <p:txBody>
          <a:bodyPr/>
          <a:lstStyle/>
          <a:p>
            <a:pPr>
              <a:defRPr/>
            </a:pPr>
            <a:r>
              <a:rPr lang="en-US" altLang="en-US" dirty="0">
                <a:ea typeface="ＭＳ Ｐゴシック" panose="020B0600070205080204" pitchFamily="34" charset="-128"/>
              </a:rPr>
              <a:t>Design Phases</a:t>
            </a:r>
          </a:p>
        </p:txBody>
      </p:sp>
      <p:sp>
        <p:nvSpPr>
          <p:cNvPr id="19459" name="Rectangle 3">
            <a:extLst>
              <a:ext uri="{FF2B5EF4-FFF2-40B4-BE49-F238E27FC236}">
                <a16:creationId xmlns:a16="http://schemas.microsoft.com/office/drawing/2014/main" id="{9FC3EE27-A62D-4D19-925F-CC2713A3DF4D}"/>
              </a:ext>
            </a:extLst>
          </p:cNvPr>
          <p:cNvSpPr>
            <a:spLocks noGrp="1" noChangeArrowheads="1"/>
          </p:cNvSpPr>
          <p:nvPr>
            <p:ph idx="1"/>
          </p:nvPr>
        </p:nvSpPr>
        <p:spPr>
          <a:xfrm>
            <a:off x="228600" y="1074738"/>
            <a:ext cx="8610600" cy="5257800"/>
          </a:xfrm>
        </p:spPr>
        <p:txBody>
          <a:bodyPr>
            <a:normAutofit fontScale="92500" lnSpcReduction="10000"/>
          </a:bodyPr>
          <a:lstStyle/>
          <a:p>
            <a:pPr algn="just">
              <a:spcBef>
                <a:spcPts val="1200"/>
              </a:spcBef>
              <a:defRPr/>
            </a:pPr>
            <a:r>
              <a:rPr lang="en-US" altLang="en-US" sz="2400">
                <a:ea typeface="ＭＳ Ｐゴシック" panose="020B0600070205080204" pitchFamily="34" charset="-128"/>
              </a:rPr>
              <a:t>The initial phase of database design is to characterize fully the data needs of the prospective database users. </a:t>
            </a:r>
          </a:p>
          <a:p>
            <a:pPr algn="just">
              <a:spcBef>
                <a:spcPts val="1200"/>
              </a:spcBef>
              <a:defRPr/>
            </a:pPr>
            <a:r>
              <a:rPr lang="en-US" altLang="en-US" sz="2400">
                <a:ea typeface="ＭＳ Ｐゴシック" panose="020B0600070205080204" pitchFamily="34" charset="-128"/>
              </a:rPr>
              <a:t>Next, the designer chooses a data model and, by applying the concepts of the chosen data model, translates these requirements into a conceptual schema of the database.</a:t>
            </a:r>
          </a:p>
          <a:p>
            <a:pPr algn="just">
              <a:spcBef>
                <a:spcPts val="1200"/>
              </a:spcBef>
              <a:defRPr/>
            </a:pPr>
            <a:r>
              <a:rPr lang="en-US" altLang="en-US" sz="2400">
                <a:ea typeface="ＭＳ Ｐゴシック" panose="020B0600070205080204" pitchFamily="34" charset="-128"/>
              </a:rPr>
              <a:t>A fully developed conceptual schema also indicates the functional requirements of the enterprise. In a “specification of functional requirements”, users describe the kinds of operations (or transactions) that will be performed on the data.</a:t>
            </a:r>
          </a:p>
          <a:p>
            <a:pPr algn="just">
              <a:spcBef>
                <a:spcPts val="1200"/>
              </a:spcBef>
              <a:defRPr/>
            </a:pPr>
            <a:endParaRPr lang="en-US" altLang="en-US" sz="2400">
              <a:ea typeface="ＭＳ Ｐゴシック" panose="020B0600070205080204" pitchFamily="34" charset="-128"/>
            </a:endParaRPr>
          </a:p>
          <a:p>
            <a:pPr algn="just">
              <a:spcBef>
                <a:spcPts val="1200"/>
              </a:spcBef>
              <a:defRPr/>
            </a:pPr>
            <a:endParaRPr lang="en-US" altLang="en-US" sz="2400">
              <a:ea typeface="ＭＳ Ｐゴシック" panose="020B0600070205080204" pitchFamily="34" charset="-128"/>
            </a:endParaRPr>
          </a:p>
          <a:p>
            <a:pPr algn="just">
              <a:spcBef>
                <a:spcPts val="1200"/>
              </a:spcBef>
              <a:buFont typeface="Monotype Sorts" pitchFamily="2" charset="2"/>
              <a:buNone/>
              <a:defRPr/>
            </a:pPr>
            <a:endParaRPr lang="en-US" altLang="en-US" sz="2400">
              <a:ea typeface="ＭＳ Ｐゴシック" panose="020B0600070205080204" pitchFamily="34" charset="-128"/>
            </a:endParaRPr>
          </a:p>
          <a:p>
            <a:pPr algn="just">
              <a:spcBef>
                <a:spcPts val="1200"/>
              </a:spcBef>
              <a:buFont typeface="Monotype Sorts" pitchFamily="2" charset="2"/>
              <a:buNone/>
              <a:defRPr/>
            </a:pPr>
            <a:r>
              <a:rPr lang="en-US" altLang="en-US" sz="2400">
                <a:ea typeface="ＭＳ Ｐゴシック" panose="020B0600070205080204" pitchFamily="34" charset="-128"/>
                <a:sym typeface="Symbol" panose="05050102010706020507" pitchFamily="18" charset="2"/>
              </a:rPr>
              <a:t>     </a:t>
            </a:r>
          </a:p>
        </p:txBody>
      </p:sp>
      <p:sp>
        <p:nvSpPr>
          <p:cNvPr id="19460" name="Rectangle 3">
            <a:extLst>
              <a:ext uri="{FF2B5EF4-FFF2-40B4-BE49-F238E27FC236}">
                <a16:creationId xmlns:a16="http://schemas.microsoft.com/office/drawing/2014/main" id="{7018CAAD-DBD0-4745-AE62-3D60AB36C013}"/>
              </a:ext>
            </a:extLst>
          </p:cNvPr>
          <p:cNvSpPr>
            <a:spLocks noChangeArrowheads="1"/>
          </p:cNvSpPr>
          <p:nvPr/>
        </p:nvSpPr>
        <p:spPr bwMode="auto">
          <a:xfrm>
            <a:off x="927100" y="1074738"/>
            <a:ext cx="7327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 typeface="Monotype Sorts" pitchFamily="2" charset="2"/>
              <a:buNone/>
            </a:pPr>
            <a:endParaRPr kumimoji="0" lang="en-US" altLang="en-US" sz="1600"/>
          </a:p>
          <a:p>
            <a:pPr>
              <a:spcBef>
                <a:spcPct val="0"/>
              </a:spcBef>
              <a:buClrTx/>
              <a:buSzTx/>
              <a:buFont typeface="Monotype Sorts" pitchFamily="2" charset="2"/>
              <a:buNone/>
            </a:pPr>
            <a:r>
              <a:rPr kumimoji="0" lang="en-US" altLang="en-US" sz="1600">
                <a:sym typeface="Symbol" panose="05050102010706020507" pitchFamily="18" charset="2"/>
              </a:rPr>
              <a:t> </a:t>
            </a:r>
            <a:endParaRPr kumimoji="0" lang="en-US" altLang="en-US" sz="16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FC5F16FB-AD7B-4F7F-B953-D3CEDB18386A}"/>
              </a:ext>
            </a:extLst>
          </p:cNvPr>
          <p:cNvSpPr>
            <a:spLocks noGrp="1" noChangeArrowheads="1"/>
          </p:cNvSpPr>
          <p:nvPr>
            <p:ph type="title"/>
          </p:nvPr>
        </p:nvSpPr>
        <p:spPr/>
        <p:txBody>
          <a:bodyPr/>
          <a:lstStyle/>
          <a:p>
            <a:pPr eaLnBrk="1" hangingPunct="1">
              <a:defRPr/>
            </a:pPr>
            <a:r>
              <a:rPr lang="en-US" altLang="zh-CN" dirty="0">
                <a:ea typeface="宋体" pitchFamily="2" charset="-122"/>
              </a:rPr>
              <a:t>Use of entity sets vs. relationship sets</a:t>
            </a:r>
            <a:endParaRPr lang="zh-CN" altLang="en-US" dirty="0">
              <a:ea typeface="宋体" pitchFamily="2" charset="-122"/>
            </a:endParaRPr>
          </a:p>
        </p:txBody>
      </p:sp>
      <p:sp>
        <p:nvSpPr>
          <p:cNvPr id="103427" name="菱形 3">
            <a:extLst>
              <a:ext uri="{FF2B5EF4-FFF2-40B4-BE49-F238E27FC236}">
                <a16:creationId xmlns:a16="http://schemas.microsoft.com/office/drawing/2014/main" id="{B9A1F803-3C5A-4B34-9ABB-0DF6F9639295}"/>
              </a:ext>
            </a:extLst>
          </p:cNvPr>
          <p:cNvSpPr>
            <a:spLocks noChangeArrowheads="1"/>
          </p:cNvSpPr>
          <p:nvPr/>
        </p:nvSpPr>
        <p:spPr bwMode="auto">
          <a:xfrm>
            <a:off x="3767138" y="1884363"/>
            <a:ext cx="1044575" cy="855662"/>
          </a:xfrm>
          <a:prstGeom prst="diamond">
            <a:avLst/>
          </a:prstGeom>
          <a:solidFill>
            <a:schemeClr val="bg1"/>
          </a:solidFill>
          <a:ln w="9525" algn="ctr">
            <a:solidFill>
              <a:schemeClr val="tx1"/>
            </a:solidFill>
            <a:round/>
            <a:headEnd/>
            <a:tailEnd/>
          </a:ln>
        </p:spPr>
        <p:txBody>
          <a:bodyPr wrap="none"/>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1600" i="1">
                <a:latin typeface="Palatino Linotype" panose="02040502050505030304" pitchFamily="18" charset="0"/>
              </a:rPr>
              <a:t>loan</a:t>
            </a:r>
            <a:endParaRPr kumimoji="0" lang="zh-CN" altLang="en-US" sz="1600" i="1">
              <a:latin typeface="Palatino Linotype" panose="02040502050505030304" pitchFamily="18" charset="0"/>
            </a:endParaRPr>
          </a:p>
        </p:txBody>
      </p:sp>
      <p:cxnSp>
        <p:nvCxnSpPr>
          <p:cNvPr id="103428" name="直接连接符 5">
            <a:extLst>
              <a:ext uri="{FF2B5EF4-FFF2-40B4-BE49-F238E27FC236}">
                <a16:creationId xmlns:a16="http://schemas.microsoft.com/office/drawing/2014/main" id="{59EC33B6-9916-4AC8-B88C-DDBFBB18B3F9}"/>
              </a:ext>
            </a:extLst>
          </p:cNvPr>
          <p:cNvCxnSpPr>
            <a:cxnSpLocks noChangeShapeType="1"/>
            <a:stCxn id="103440" idx="3"/>
            <a:endCxn id="103427" idx="1"/>
          </p:cNvCxnSpPr>
          <p:nvPr/>
        </p:nvCxnSpPr>
        <p:spPr bwMode="auto">
          <a:xfrm flipV="1">
            <a:off x="2654300" y="2311400"/>
            <a:ext cx="1112838" cy="476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03429" name="直接连接符 7">
            <a:extLst>
              <a:ext uri="{FF2B5EF4-FFF2-40B4-BE49-F238E27FC236}">
                <a16:creationId xmlns:a16="http://schemas.microsoft.com/office/drawing/2014/main" id="{85604C33-6D99-4946-9A79-FD867DCE8CFF}"/>
              </a:ext>
            </a:extLst>
          </p:cNvPr>
          <p:cNvCxnSpPr>
            <a:cxnSpLocks noChangeShapeType="1"/>
            <a:stCxn id="103427" idx="3"/>
          </p:cNvCxnSpPr>
          <p:nvPr/>
        </p:nvCxnSpPr>
        <p:spPr bwMode="auto">
          <a:xfrm flipV="1">
            <a:off x="4811713" y="2311400"/>
            <a:ext cx="133667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03430" name="矩形 10">
            <a:extLst>
              <a:ext uri="{FF2B5EF4-FFF2-40B4-BE49-F238E27FC236}">
                <a16:creationId xmlns:a16="http://schemas.microsoft.com/office/drawing/2014/main" id="{3082CF0E-ECCF-4921-A6F9-FA73D62080DA}"/>
              </a:ext>
            </a:extLst>
          </p:cNvPr>
          <p:cNvSpPr>
            <a:spLocks noChangeArrowheads="1"/>
          </p:cNvSpPr>
          <p:nvPr/>
        </p:nvSpPr>
        <p:spPr bwMode="auto">
          <a:xfrm>
            <a:off x="3657600" y="1265238"/>
            <a:ext cx="1262063" cy="304800"/>
          </a:xfrm>
          <a:prstGeom prst="rect">
            <a:avLst/>
          </a:prstGeom>
          <a:solidFill>
            <a:schemeClr val="accent1"/>
          </a:solidFill>
          <a:ln w="9525" algn="ctr">
            <a:solidFill>
              <a:schemeClr val="tx1"/>
            </a:solidFill>
            <a:round/>
            <a:headEnd/>
            <a:tailEnd/>
          </a:ln>
        </p:spPr>
        <p:txBody>
          <a:bodyPr wrap="none"/>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en-US" altLang="zh-CN" sz="1600" i="1">
                <a:latin typeface="Palatino Linotype" panose="02040502050505030304" pitchFamily="18" charset="0"/>
              </a:rPr>
              <a:t>loan_number</a:t>
            </a:r>
            <a:endParaRPr kumimoji="0" lang="zh-CN" altLang="en-US" sz="1600" i="1">
              <a:latin typeface="Palatino Linotype" panose="02040502050505030304" pitchFamily="18" charset="0"/>
            </a:endParaRPr>
          </a:p>
        </p:txBody>
      </p:sp>
      <p:sp>
        <p:nvSpPr>
          <p:cNvPr id="103431" name="矩形 15">
            <a:extLst>
              <a:ext uri="{FF2B5EF4-FFF2-40B4-BE49-F238E27FC236}">
                <a16:creationId xmlns:a16="http://schemas.microsoft.com/office/drawing/2014/main" id="{4D675ED8-83C8-459B-8D0E-635C92DCF0ED}"/>
              </a:ext>
            </a:extLst>
          </p:cNvPr>
          <p:cNvSpPr>
            <a:spLocks noChangeArrowheads="1"/>
          </p:cNvSpPr>
          <p:nvPr/>
        </p:nvSpPr>
        <p:spPr bwMode="auto">
          <a:xfrm>
            <a:off x="3660775" y="2954338"/>
            <a:ext cx="1262063" cy="304800"/>
          </a:xfrm>
          <a:prstGeom prst="rect">
            <a:avLst/>
          </a:prstGeom>
          <a:solidFill>
            <a:schemeClr val="accent1"/>
          </a:solidFill>
          <a:ln w="9525" algn="ctr">
            <a:solidFill>
              <a:schemeClr val="tx1"/>
            </a:solidFill>
            <a:round/>
            <a:headEnd/>
            <a:tailEnd/>
          </a:ln>
        </p:spPr>
        <p:txBody>
          <a:bodyPr wrap="none"/>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en-US" altLang="zh-CN" sz="1600" i="1">
                <a:latin typeface="Palatino Linotype" panose="02040502050505030304" pitchFamily="18" charset="0"/>
              </a:rPr>
              <a:t>amount</a:t>
            </a:r>
            <a:endParaRPr kumimoji="0" lang="zh-CN" altLang="en-US" sz="1600" i="1">
              <a:latin typeface="Palatino Linotype" panose="02040502050505030304" pitchFamily="18" charset="0"/>
            </a:endParaRPr>
          </a:p>
        </p:txBody>
      </p:sp>
      <p:cxnSp>
        <p:nvCxnSpPr>
          <p:cNvPr id="103432" name="直接连接符 12">
            <a:extLst>
              <a:ext uri="{FF2B5EF4-FFF2-40B4-BE49-F238E27FC236}">
                <a16:creationId xmlns:a16="http://schemas.microsoft.com/office/drawing/2014/main" id="{642782E3-4EFE-4E64-9FF8-6465D853C400}"/>
              </a:ext>
            </a:extLst>
          </p:cNvPr>
          <p:cNvCxnSpPr>
            <a:cxnSpLocks noChangeShapeType="1"/>
            <a:stCxn id="103427" idx="0"/>
            <a:endCxn id="103430" idx="2"/>
          </p:cNvCxnSpPr>
          <p:nvPr/>
        </p:nvCxnSpPr>
        <p:spPr bwMode="auto">
          <a:xfrm flipV="1">
            <a:off x="4289425" y="1570038"/>
            <a:ext cx="0" cy="314325"/>
          </a:xfrm>
          <a:prstGeom prst="line">
            <a:avLst/>
          </a:prstGeom>
          <a:noFill/>
          <a:ln w="12700"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03433" name="直接连接符 14">
            <a:extLst>
              <a:ext uri="{FF2B5EF4-FFF2-40B4-BE49-F238E27FC236}">
                <a16:creationId xmlns:a16="http://schemas.microsoft.com/office/drawing/2014/main" id="{C4BFF3B8-90CB-4C23-A2F6-024584981650}"/>
              </a:ext>
            </a:extLst>
          </p:cNvPr>
          <p:cNvCxnSpPr>
            <a:cxnSpLocks noChangeShapeType="1"/>
            <a:stCxn id="103427" idx="2"/>
            <a:endCxn id="103431" idx="0"/>
          </p:cNvCxnSpPr>
          <p:nvPr/>
        </p:nvCxnSpPr>
        <p:spPr bwMode="auto">
          <a:xfrm>
            <a:off x="4289425" y="2740025"/>
            <a:ext cx="3175" cy="214313"/>
          </a:xfrm>
          <a:prstGeom prst="line">
            <a:avLst/>
          </a:prstGeom>
          <a:noFill/>
          <a:ln w="12700" algn="ctr">
            <a:solidFill>
              <a:schemeClr val="tx1"/>
            </a:solidFill>
            <a:prstDash val="dash"/>
            <a:round/>
            <a:headEnd/>
            <a:tailEnd/>
          </a:ln>
          <a:extLst>
            <a:ext uri="{909E8E84-426E-40DD-AFC4-6F175D3DCCD1}">
              <a14:hiddenFill xmlns:a14="http://schemas.microsoft.com/office/drawing/2010/main">
                <a:noFill/>
              </a14:hiddenFill>
            </a:ext>
          </a:extLst>
        </p:spPr>
      </p:cxnSp>
      <p:sp>
        <p:nvSpPr>
          <p:cNvPr id="103434" name="菱形 26">
            <a:extLst>
              <a:ext uri="{FF2B5EF4-FFF2-40B4-BE49-F238E27FC236}">
                <a16:creationId xmlns:a16="http://schemas.microsoft.com/office/drawing/2014/main" id="{08B0ABC2-5081-44F2-8038-ADA291878C5B}"/>
              </a:ext>
            </a:extLst>
          </p:cNvPr>
          <p:cNvSpPr>
            <a:spLocks noChangeArrowheads="1"/>
          </p:cNvSpPr>
          <p:nvPr/>
        </p:nvSpPr>
        <p:spPr bwMode="auto">
          <a:xfrm>
            <a:off x="2006600" y="4695825"/>
            <a:ext cx="1295400" cy="854075"/>
          </a:xfrm>
          <a:prstGeom prst="diamond">
            <a:avLst/>
          </a:prstGeom>
          <a:solidFill>
            <a:schemeClr val="bg1"/>
          </a:solidFill>
          <a:ln w="9525" algn="ctr">
            <a:solidFill>
              <a:schemeClr val="tx1"/>
            </a:solidFill>
            <a:round/>
            <a:headEnd/>
            <a:tailEnd/>
          </a:ln>
        </p:spPr>
        <p:txBody>
          <a:bodyPr wrap="none" lIns="0"/>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1600" i="1">
                <a:latin typeface="Palatino Linotype" panose="02040502050505030304" pitchFamily="18" charset="0"/>
              </a:rPr>
              <a:t>borrower</a:t>
            </a:r>
            <a:endParaRPr kumimoji="0" lang="zh-CN" altLang="en-US" sz="1600" i="1">
              <a:latin typeface="Palatino Linotype" panose="02040502050505030304" pitchFamily="18" charset="0"/>
            </a:endParaRPr>
          </a:p>
        </p:txBody>
      </p:sp>
      <p:sp>
        <p:nvSpPr>
          <p:cNvPr id="103435" name="菱形 27">
            <a:extLst>
              <a:ext uri="{FF2B5EF4-FFF2-40B4-BE49-F238E27FC236}">
                <a16:creationId xmlns:a16="http://schemas.microsoft.com/office/drawing/2014/main" id="{9C56DFA8-E26A-4E15-B9DA-B8AB510ACF78}"/>
              </a:ext>
            </a:extLst>
          </p:cNvPr>
          <p:cNvSpPr>
            <a:spLocks noChangeArrowheads="1"/>
          </p:cNvSpPr>
          <p:nvPr/>
        </p:nvSpPr>
        <p:spPr bwMode="auto">
          <a:xfrm>
            <a:off x="5472113" y="4768850"/>
            <a:ext cx="1735137" cy="704850"/>
          </a:xfrm>
          <a:prstGeom prst="diamond">
            <a:avLst/>
          </a:prstGeom>
          <a:solidFill>
            <a:schemeClr val="bg1"/>
          </a:solidFill>
          <a:ln w="9525" algn="ctr">
            <a:solidFill>
              <a:schemeClr val="tx1"/>
            </a:solidFill>
            <a:round/>
            <a:headEnd/>
            <a:tailEnd/>
          </a:ln>
        </p:spPr>
        <p:txBody>
          <a:bodyPr lIns="0" rIns="0"/>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1400" i="1">
                <a:latin typeface="Palatino Linotype" panose="02040502050505030304" pitchFamily="18" charset="0"/>
              </a:rPr>
              <a:t>loan-branch</a:t>
            </a:r>
            <a:endParaRPr kumimoji="0" lang="zh-CN" altLang="en-US" sz="1400" i="1">
              <a:latin typeface="Palatino Linotype" panose="02040502050505030304" pitchFamily="18" charset="0"/>
            </a:endParaRPr>
          </a:p>
        </p:txBody>
      </p:sp>
      <p:cxnSp>
        <p:nvCxnSpPr>
          <p:cNvPr id="103436" name="直接连接符 20">
            <a:extLst>
              <a:ext uri="{FF2B5EF4-FFF2-40B4-BE49-F238E27FC236}">
                <a16:creationId xmlns:a16="http://schemas.microsoft.com/office/drawing/2014/main" id="{15011342-C443-4FD7-860C-9736253C09E7}"/>
              </a:ext>
            </a:extLst>
          </p:cNvPr>
          <p:cNvCxnSpPr>
            <a:cxnSpLocks noChangeShapeType="1"/>
            <a:endCxn id="103434" idx="1"/>
          </p:cNvCxnSpPr>
          <p:nvPr/>
        </p:nvCxnSpPr>
        <p:spPr bwMode="auto">
          <a:xfrm flipV="1">
            <a:off x="1779588" y="5122863"/>
            <a:ext cx="22701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03437" name="直接连接符 25">
            <a:extLst>
              <a:ext uri="{FF2B5EF4-FFF2-40B4-BE49-F238E27FC236}">
                <a16:creationId xmlns:a16="http://schemas.microsoft.com/office/drawing/2014/main" id="{8B663493-403F-4110-88F2-A07FB6D7890A}"/>
              </a:ext>
            </a:extLst>
          </p:cNvPr>
          <p:cNvCxnSpPr>
            <a:cxnSpLocks noChangeShapeType="1"/>
            <a:stCxn id="103434" idx="3"/>
          </p:cNvCxnSpPr>
          <p:nvPr/>
        </p:nvCxnSpPr>
        <p:spPr bwMode="auto">
          <a:xfrm flipV="1">
            <a:off x="3302000" y="5121275"/>
            <a:ext cx="392113"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03438" name="直接连接符 29">
            <a:extLst>
              <a:ext uri="{FF2B5EF4-FFF2-40B4-BE49-F238E27FC236}">
                <a16:creationId xmlns:a16="http://schemas.microsoft.com/office/drawing/2014/main" id="{81440A78-C2A4-4471-81DF-768197856776}"/>
              </a:ext>
            </a:extLst>
          </p:cNvPr>
          <p:cNvCxnSpPr>
            <a:cxnSpLocks noChangeShapeType="1"/>
            <a:endCxn id="103435" idx="1"/>
          </p:cNvCxnSpPr>
          <p:nvPr/>
        </p:nvCxnSpPr>
        <p:spPr bwMode="auto">
          <a:xfrm>
            <a:off x="5227638" y="5121275"/>
            <a:ext cx="24447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03439" name="直接连接符 31">
            <a:extLst>
              <a:ext uri="{FF2B5EF4-FFF2-40B4-BE49-F238E27FC236}">
                <a16:creationId xmlns:a16="http://schemas.microsoft.com/office/drawing/2014/main" id="{4C343CE2-860A-49CF-BE5D-E2BBBC3F61EF}"/>
              </a:ext>
            </a:extLst>
          </p:cNvPr>
          <p:cNvCxnSpPr>
            <a:cxnSpLocks noChangeShapeType="1"/>
            <a:stCxn id="103435" idx="3"/>
          </p:cNvCxnSpPr>
          <p:nvPr/>
        </p:nvCxnSpPr>
        <p:spPr bwMode="auto">
          <a:xfrm>
            <a:off x="7207250" y="5121275"/>
            <a:ext cx="242888"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pic>
        <p:nvPicPr>
          <p:cNvPr id="103440" name="图片 61">
            <a:extLst>
              <a:ext uri="{FF2B5EF4-FFF2-40B4-BE49-F238E27FC236}">
                <a16:creationId xmlns:a16="http://schemas.microsoft.com/office/drawing/2014/main" id="{31C704E2-692F-4F21-8627-74414416328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84238" y="1462088"/>
            <a:ext cx="1770062"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41" name="图片 68">
            <a:extLst>
              <a:ext uri="{FF2B5EF4-FFF2-40B4-BE49-F238E27FC236}">
                <a16:creationId xmlns:a16="http://schemas.microsoft.com/office/drawing/2014/main" id="{E25BD9FB-735E-40C9-8E6D-9EBE4670EA9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988" y="4267200"/>
            <a:ext cx="1770062"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42" name="图片 164864">
            <a:extLst>
              <a:ext uri="{FF2B5EF4-FFF2-40B4-BE49-F238E27FC236}">
                <a16:creationId xmlns:a16="http://schemas.microsoft.com/office/drawing/2014/main" id="{69C83715-D08E-4284-B4C2-9B26042A64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48388" y="1604963"/>
            <a:ext cx="1509712"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43" name="图片 70">
            <a:extLst>
              <a:ext uri="{FF2B5EF4-FFF2-40B4-BE49-F238E27FC236}">
                <a16:creationId xmlns:a16="http://schemas.microsoft.com/office/drawing/2014/main" id="{BDBADB9F-18BE-49E9-B32B-89A84CD1442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50138" y="4433888"/>
            <a:ext cx="151130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44" name="图片 164866">
            <a:extLst>
              <a:ext uri="{FF2B5EF4-FFF2-40B4-BE49-F238E27FC236}">
                <a16:creationId xmlns:a16="http://schemas.microsoft.com/office/drawing/2014/main" id="{3CA2080F-F29A-4CFB-9A3D-A22E4450126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94113" y="4581525"/>
            <a:ext cx="167481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a:extLst>
              <a:ext uri="{FF2B5EF4-FFF2-40B4-BE49-F238E27FC236}">
                <a16:creationId xmlns:a16="http://schemas.microsoft.com/office/drawing/2014/main" id="{1004BADF-A70F-4310-8070-6412F95C3311}"/>
              </a:ext>
            </a:extLst>
          </p:cNvPr>
          <p:cNvSpPr>
            <a:spLocks noGrp="1" noChangeArrowheads="1"/>
          </p:cNvSpPr>
          <p:nvPr>
            <p:ph type="title"/>
          </p:nvPr>
        </p:nvSpPr>
        <p:spPr/>
        <p:txBody>
          <a:bodyPr/>
          <a:lstStyle/>
          <a:p>
            <a:pPr eaLnBrk="1" hangingPunct="1">
              <a:defRPr/>
            </a:pPr>
            <a:r>
              <a:rPr lang="en-US" altLang="zh-CN">
                <a:ea typeface="宋体" pitchFamily="2" charset="-122"/>
              </a:rPr>
              <a:t>Use of entity sets vs. relationship sets</a:t>
            </a:r>
            <a:endParaRPr lang="zh-CN" altLang="en-US">
              <a:ea typeface="宋体" pitchFamily="2" charset="-122"/>
            </a:endParaRPr>
          </a:p>
        </p:txBody>
      </p:sp>
      <p:graphicFrame>
        <p:nvGraphicFramePr>
          <p:cNvPr id="223435" name="Group 203">
            <a:extLst>
              <a:ext uri="{FF2B5EF4-FFF2-40B4-BE49-F238E27FC236}">
                <a16:creationId xmlns:a16="http://schemas.microsoft.com/office/drawing/2014/main" id="{26CA7653-7151-42D9-A3C1-084070092A8E}"/>
              </a:ext>
            </a:extLst>
          </p:cNvPr>
          <p:cNvGraphicFramePr>
            <a:graphicFrameLocks noGrp="1"/>
          </p:cNvGraphicFramePr>
          <p:nvPr>
            <p:ph idx="1"/>
          </p:nvPr>
        </p:nvGraphicFramePr>
        <p:xfrm>
          <a:off x="228600" y="1946275"/>
          <a:ext cx="8610600" cy="1463676"/>
        </p:xfrm>
        <a:graphic>
          <a:graphicData uri="http://schemas.openxmlformats.org/drawingml/2006/table">
            <a:tbl>
              <a:tblPr/>
              <a:tblGrid>
                <a:gridCol w="1819275">
                  <a:extLst>
                    <a:ext uri="{9D8B030D-6E8A-4147-A177-3AD203B41FA5}">
                      <a16:colId xmlns:a16="http://schemas.microsoft.com/office/drawing/2014/main" val="20000"/>
                    </a:ext>
                  </a:extLst>
                </a:gridCol>
                <a:gridCol w="2478088">
                  <a:extLst>
                    <a:ext uri="{9D8B030D-6E8A-4147-A177-3AD203B41FA5}">
                      <a16:colId xmlns:a16="http://schemas.microsoft.com/office/drawing/2014/main" val="20001"/>
                    </a:ext>
                  </a:extLst>
                </a:gridCol>
                <a:gridCol w="2478087">
                  <a:extLst>
                    <a:ext uri="{9D8B030D-6E8A-4147-A177-3AD203B41FA5}">
                      <a16:colId xmlns:a16="http://schemas.microsoft.com/office/drawing/2014/main" val="20002"/>
                    </a:ext>
                  </a:extLst>
                </a:gridCol>
                <a:gridCol w="1835150">
                  <a:extLst>
                    <a:ext uri="{9D8B030D-6E8A-4147-A177-3AD203B41FA5}">
                      <a16:colId xmlns:a16="http://schemas.microsoft.com/office/drawing/2014/main" val="20003"/>
                    </a:ext>
                  </a:extLst>
                </a:gridCol>
              </a:tblGrid>
              <a:tr h="365919">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Garamond" pitchFamily="18" charset="0"/>
                          <a:ea typeface="宋体" pitchFamily="2" charset="-122"/>
                          <a:cs typeface="Times New Roman" pitchFamily="18" charset="0"/>
                        </a:rPr>
                        <a:t>customer-id </a:t>
                      </a:r>
                    </a:p>
                  </a:txBody>
                  <a:tcPr marL="111504" marR="111504" marT="45740" marB="45740"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Garamond" pitchFamily="18" charset="0"/>
                          <a:ea typeface="宋体" pitchFamily="2" charset="-122"/>
                          <a:cs typeface="Times New Roman" pitchFamily="18" charset="0"/>
                        </a:rPr>
                        <a:t>loan-number</a:t>
                      </a:r>
                    </a:p>
                  </a:txBody>
                  <a:tcPr marL="111504" marR="111504"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Garamond" pitchFamily="18" charset="0"/>
                          <a:ea typeface="宋体" pitchFamily="2" charset="-122"/>
                          <a:cs typeface="Times New Roman" pitchFamily="18" charset="0"/>
                        </a:rPr>
                        <a:t>branch-name</a:t>
                      </a:r>
                    </a:p>
                  </a:txBody>
                  <a:tcPr marL="111504" marR="111504"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Garamond" pitchFamily="18" charset="0"/>
                          <a:ea typeface="宋体" pitchFamily="2" charset="-122"/>
                          <a:cs typeface="Times New Roman" pitchFamily="18" charset="0"/>
                        </a:rPr>
                        <a:t>amount</a:t>
                      </a:r>
                    </a:p>
                  </a:txBody>
                  <a:tcPr marL="111504" marR="111504" marT="45740" marB="45740"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919">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marL="111504" marR="111504" marT="45740" marB="45740"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L-12</a:t>
                      </a:r>
                    </a:p>
                  </a:txBody>
                  <a:tcPr marL="111504" marR="111504"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Downtown</a:t>
                      </a:r>
                    </a:p>
                  </a:txBody>
                  <a:tcPr marL="111504" marR="111504"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250</a:t>
                      </a:r>
                    </a:p>
                  </a:txBody>
                  <a:tcPr marL="111504" marR="111504" marT="45740" marB="45740"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919">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p>
                  </a:txBody>
                  <a:tcPr marL="111504" marR="111504" marT="45740" marB="45740"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L-11</a:t>
                      </a:r>
                    </a:p>
                  </a:txBody>
                  <a:tcPr marL="111504" marR="111504"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Redwood</a:t>
                      </a:r>
                    </a:p>
                  </a:txBody>
                  <a:tcPr marL="111504" marR="111504"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900</a:t>
                      </a:r>
                    </a:p>
                  </a:txBody>
                  <a:tcPr marL="111504" marR="111504" marT="45740" marB="45740"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919">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p>
                  </a:txBody>
                  <a:tcPr marL="111504" marR="111504" marT="45740" marB="45740"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L-14</a:t>
                      </a:r>
                    </a:p>
                  </a:txBody>
                  <a:tcPr marL="111504" marR="111504"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Perryridge</a:t>
                      </a:r>
                    </a:p>
                  </a:txBody>
                  <a:tcPr marL="111504" marR="111504"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1500</a:t>
                      </a:r>
                    </a:p>
                  </a:txBody>
                  <a:tcPr marL="111504" marR="111504" marT="45740" marB="45740"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23341" name="Rectangle 109">
            <a:extLst>
              <a:ext uri="{FF2B5EF4-FFF2-40B4-BE49-F238E27FC236}">
                <a16:creationId xmlns:a16="http://schemas.microsoft.com/office/drawing/2014/main" id="{2C0A0968-6030-49D7-9980-1F5E8170F234}"/>
              </a:ext>
            </a:extLst>
          </p:cNvPr>
          <p:cNvSpPr>
            <a:spLocks noChangeArrowheads="1"/>
          </p:cNvSpPr>
          <p:nvPr/>
        </p:nvSpPr>
        <p:spPr bwMode="auto">
          <a:xfrm>
            <a:off x="228600" y="1222375"/>
            <a:ext cx="83137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r>
              <a:rPr lang="en-US" altLang="zh-CN" sz="2000">
                <a:ea typeface="宋体" panose="02010600030101010101" pitchFamily="2" charset="-122"/>
              </a:rPr>
              <a:t>If every loan is held by exactly one customer and is associated with exactly one branch, the above design is satisfied.</a:t>
            </a:r>
          </a:p>
        </p:txBody>
      </p:sp>
      <p:graphicFrame>
        <p:nvGraphicFramePr>
          <p:cNvPr id="223466" name="Group 234">
            <a:extLst>
              <a:ext uri="{FF2B5EF4-FFF2-40B4-BE49-F238E27FC236}">
                <a16:creationId xmlns:a16="http://schemas.microsoft.com/office/drawing/2014/main" id="{D862658F-4395-4797-8ACD-C17995A81910}"/>
              </a:ext>
            </a:extLst>
          </p:cNvPr>
          <p:cNvGraphicFramePr>
            <a:graphicFrameLocks noGrp="1"/>
          </p:cNvGraphicFramePr>
          <p:nvPr/>
        </p:nvGraphicFramePr>
        <p:xfrm>
          <a:off x="1047750" y="4564063"/>
          <a:ext cx="7061200" cy="1463676"/>
        </p:xfrm>
        <a:graphic>
          <a:graphicData uri="http://schemas.openxmlformats.org/drawingml/2006/table">
            <a:tbl>
              <a:tblPr/>
              <a:tblGrid>
                <a:gridCol w="149225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1504950">
                  <a:extLst>
                    <a:ext uri="{9D8B030D-6E8A-4147-A177-3AD203B41FA5}">
                      <a16:colId xmlns:a16="http://schemas.microsoft.com/office/drawing/2014/main" val="20003"/>
                    </a:ext>
                  </a:extLst>
                </a:gridCol>
              </a:tblGrid>
              <a:tr h="365919">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Garamond" pitchFamily="18" charset="0"/>
                          <a:ea typeface="宋体" pitchFamily="2" charset="-122"/>
                          <a:cs typeface="Times New Roman" pitchFamily="18" charset="0"/>
                        </a:rPr>
                        <a:t>customer-id </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Garamond" pitchFamily="18" charset="0"/>
                          <a:ea typeface="宋体" pitchFamily="2" charset="-122"/>
                          <a:cs typeface="Times New Roman" pitchFamily="18" charset="0"/>
                        </a:rPr>
                        <a:t>loan-number</a:t>
                      </a: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Garamond" pitchFamily="18" charset="0"/>
                          <a:ea typeface="宋体" pitchFamily="2" charset="-122"/>
                          <a:cs typeface="Times New Roman" pitchFamily="18" charset="0"/>
                        </a:rPr>
                        <a:t>branch-name</a:t>
                      </a: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Garamond" pitchFamily="18" charset="0"/>
                          <a:ea typeface="宋体" pitchFamily="2" charset="-122"/>
                          <a:cs typeface="Times New Roman" pitchFamily="18" charset="0"/>
                        </a:rPr>
                        <a:t>amount</a:t>
                      </a:r>
                    </a:p>
                  </a:txBody>
                  <a:tcPr marT="45740" marB="45740"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919">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L-12</a:t>
                      </a: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Downtown</a:t>
                      </a: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250</a:t>
                      </a:r>
                    </a:p>
                  </a:txBody>
                  <a:tcPr marT="45740" marB="45740"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919">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L-11</a:t>
                      </a: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Redwood</a:t>
                      </a: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900</a:t>
                      </a:r>
                    </a:p>
                  </a:txBody>
                  <a:tcPr marT="45740" marB="45740"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919">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L-12</a:t>
                      </a: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Downtown</a:t>
                      </a:r>
                    </a:p>
                  </a:txBody>
                  <a:tcPr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250</a:t>
                      </a:r>
                    </a:p>
                  </a:txBody>
                  <a:tcPr marT="45740" marB="45740"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23374" name="Rectangle 142">
            <a:extLst>
              <a:ext uri="{FF2B5EF4-FFF2-40B4-BE49-F238E27FC236}">
                <a16:creationId xmlns:a16="http://schemas.microsoft.com/office/drawing/2014/main" id="{7BB354F3-C676-447E-A181-E51F1B95CFB1}"/>
              </a:ext>
            </a:extLst>
          </p:cNvPr>
          <p:cNvSpPr>
            <a:spLocks noChangeArrowheads="1"/>
          </p:cNvSpPr>
          <p:nvPr/>
        </p:nvSpPr>
        <p:spPr bwMode="auto">
          <a:xfrm>
            <a:off x="228600" y="3665538"/>
            <a:ext cx="8383588"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r>
              <a:rPr lang="en-US" altLang="zh-CN" sz="2000">
                <a:ea typeface="宋体" panose="02010600030101010101" pitchFamily="2" charset="-122"/>
              </a:rPr>
              <a:t>If several customers hold a loan jointly, we must replicate the values for the descriptive attributes such as </a:t>
            </a:r>
            <a:r>
              <a:rPr lang="en-US" altLang="zh-CN" sz="2000" i="1">
                <a:ea typeface="宋体" panose="02010600030101010101" pitchFamily="2" charset="-122"/>
              </a:rPr>
              <a:t>loan_number</a:t>
            </a:r>
            <a:r>
              <a:rPr lang="en-US" altLang="zh-CN" sz="2000">
                <a:ea typeface="宋体" panose="02010600030101010101" pitchFamily="2" charset="-122"/>
              </a:rPr>
              <a:t> and </a:t>
            </a:r>
            <a:r>
              <a:rPr lang="en-US" altLang="zh-CN" sz="2000" i="1">
                <a:ea typeface="宋体" panose="02010600030101010101" pitchFamily="2" charset="-122"/>
              </a:rPr>
              <a:t>amount</a:t>
            </a:r>
            <a:r>
              <a:rPr lang="en-US" altLang="zh-CN" sz="2000">
                <a:ea typeface="宋体" panose="02010600030101010101" pitchFamily="2" charset="-122"/>
              </a:rPr>
              <a:t>.</a:t>
            </a:r>
          </a:p>
        </p:txBody>
      </p:sp>
      <p:sp>
        <p:nvSpPr>
          <p:cNvPr id="223403" name="Rectangle 171">
            <a:extLst>
              <a:ext uri="{FF2B5EF4-FFF2-40B4-BE49-F238E27FC236}">
                <a16:creationId xmlns:a16="http://schemas.microsoft.com/office/drawing/2014/main" id="{F98FA513-4ED7-49D1-AB4B-8FE24FDEE8B0}"/>
              </a:ext>
            </a:extLst>
          </p:cNvPr>
          <p:cNvSpPr>
            <a:spLocks noChangeArrowheads="1"/>
          </p:cNvSpPr>
          <p:nvPr/>
        </p:nvSpPr>
        <p:spPr bwMode="auto">
          <a:xfrm>
            <a:off x="965200" y="4906963"/>
            <a:ext cx="7202488" cy="396875"/>
          </a:xfrm>
          <a:prstGeom prst="rect">
            <a:avLst/>
          </a:prstGeom>
          <a:noFill/>
          <a:ln w="2857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
        <p:nvSpPr>
          <p:cNvPr id="223404" name="Rectangle 172">
            <a:extLst>
              <a:ext uri="{FF2B5EF4-FFF2-40B4-BE49-F238E27FC236}">
                <a16:creationId xmlns:a16="http://schemas.microsoft.com/office/drawing/2014/main" id="{EF3FD63D-B9DC-4D8F-9FDE-3437D30B4D7F}"/>
              </a:ext>
            </a:extLst>
          </p:cNvPr>
          <p:cNvSpPr>
            <a:spLocks noChangeArrowheads="1"/>
          </p:cNvSpPr>
          <p:nvPr/>
        </p:nvSpPr>
        <p:spPr bwMode="auto">
          <a:xfrm>
            <a:off x="976313" y="5627688"/>
            <a:ext cx="7202487" cy="396875"/>
          </a:xfrm>
          <a:prstGeom prst="rect">
            <a:avLst/>
          </a:prstGeom>
          <a:noFill/>
          <a:ln w="2857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334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343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337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346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340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34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341" grpId="0"/>
      <p:bldP spid="223374" grpId="0"/>
      <p:bldP spid="223403" grpId="0" animBg="1"/>
      <p:bldP spid="22340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B62E213E-F83B-4FFF-9D2B-9288C86A6554}"/>
              </a:ext>
            </a:extLst>
          </p:cNvPr>
          <p:cNvSpPr>
            <a:spLocks noGrp="1" noChangeArrowheads="1"/>
          </p:cNvSpPr>
          <p:nvPr>
            <p:ph type="title"/>
          </p:nvPr>
        </p:nvSpPr>
        <p:spPr/>
        <p:txBody>
          <a:bodyPr/>
          <a:lstStyle/>
          <a:p>
            <a:pPr eaLnBrk="1" hangingPunct="1">
              <a:defRPr/>
            </a:pPr>
            <a:r>
              <a:rPr lang="en-US" altLang="zh-CN" dirty="0">
                <a:ea typeface="宋体" pitchFamily="2" charset="-122"/>
              </a:rPr>
              <a:t>Binary Vs. Non-Binary Relationships</a:t>
            </a:r>
          </a:p>
        </p:txBody>
      </p:sp>
      <p:sp>
        <p:nvSpPr>
          <p:cNvPr id="105475" name="Rectangle 3">
            <a:extLst>
              <a:ext uri="{FF2B5EF4-FFF2-40B4-BE49-F238E27FC236}">
                <a16:creationId xmlns:a16="http://schemas.microsoft.com/office/drawing/2014/main" id="{16FB3779-A3FF-4637-82C2-339257F586E6}"/>
              </a:ext>
            </a:extLst>
          </p:cNvPr>
          <p:cNvSpPr>
            <a:spLocks noGrp="1" noChangeArrowheads="1"/>
          </p:cNvSpPr>
          <p:nvPr>
            <p:ph idx="1"/>
          </p:nvPr>
        </p:nvSpPr>
        <p:spPr/>
        <p:txBody>
          <a:bodyPr/>
          <a:lstStyle/>
          <a:p>
            <a:pPr eaLnBrk="1" hangingPunct="1"/>
            <a:r>
              <a:rPr lang="en-US" altLang="zh-CN" sz="2400">
                <a:ea typeface="宋体" panose="02010600030101010101" pitchFamily="2" charset="-122"/>
              </a:rPr>
              <a:t>Some relationships that appear to be non-binary may be better represented using binary relationships</a:t>
            </a:r>
          </a:p>
          <a:p>
            <a:pPr lvl="1" eaLnBrk="1" hangingPunct="1"/>
            <a:r>
              <a:rPr lang="en-US" altLang="zh-CN" sz="2800">
                <a:ea typeface="宋体" panose="02010600030101010101" pitchFamily="2" charset="-122"/>
              </a:rPr>
              <a:t>Example: </a:t>
            </a:r>
            <a:r>
              <a:rPr lang="en-US" altLang="zh-CN" sz="2800" i="1">
                <a:ea typeface="宋体" panose="02010600030101010101" pitchFamily="2" charset="-122"/>
              </a:rPr>
              <a:t>proj_guide</a:t>
            </a:r>
          </a:p>
        </p:txBody>
      </p:sp>
      <p:pic>
        <p:nvPicPr>
          <p:cNvPr id="105476" name="Picture 20">
            <a:extLst>
              <a:ext uri="{FF2B5EF4-FFF2-40B4-BE49-F238E27FC236}">
                <a16:creationId xmlns:a16="http://schemas.microsoft.com/office/drawing/2014/main" id="{70FEDF8B-5250-42A7-AB94-C1B61BC59F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6550" y="3098800"/>
            <a:ext cx="5256213"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C3840699-369F-4BD3-8829-FE4AF7A61451}"/>
              </a:ext>
            </a:extLst>
          </p:cNvPr>
          <p:cNvSpPr>
            <a:spLocks noGrp="1" noChangeArrowheads="1"/>
          </p:cNvSpPr>
          <p:nvPr>
            <p:ph type="title"/>
          </p:nvPr>
        </p:nvSpPr>
        <p:spPr/>
        <p:txBody>
          <a:bodyPr>
            <a:normAutofit fontScale="90000"/>
          </a:bodyPr>
          <a:lstStyle/>
          <a:p>
            <a:pPr eaLnBrk="1" hangingPunct="1">
              <a:defRPr/>
            </a:pPr>
            <a:r>
              <a:rPr lang="en-US" altLang="zh-CN" sz="2800" dirty="0">
                <a:ea typeface="宋体" pitchFamily="2" charset="-122"/>
              </a:rPr>
              <a:t>Converting Non-Binary Relationships to Binary Form</a:t>
            </a:r>
          </a:p>
        </p:txBody>
      </p:sp>
      <p:sp>
        <p:nvSpPr>
          <p:cNvPr id="106499" name="Rectangle 3">
            <a:extLst>
              <a:ext uri="{FF2B5EF4-FFF2-40B4-BE49-F238E27FC236}">
                <a16:creationId xmlns:a16="http://schemas.microsoft.com/office/drawing/2014/main" id="{2BC9DB00-843D-4C5C-A4D6-82F270525FBB}"/>
              </a:ext>
            </a:extLst>
          </p:cNvPr>
          <p:cNvSpPr>
            <a:spLocks noGrp="1" noChangeArrowheads="1"/>
          </p:cNvSpPr>
          <p:nvPr>
            <p:ph idx="1"/>
          </p:nvPr>
        </p:nvSpPr>
        <p:spPr>
          <a:xfrm>
            <a:off x="228600" y="882650"/>
            <a:ext cx="8610600" cy="5441950"/>
          </a:xfrm>
        </p:spPr>
        <p:txBody>
          <a:bodyPr/>
          <a:lstStyle/>
          <a:p>
            <a:pPr eaLnBrk="1" hangingPunct="1">
              <a:spcBef>
                <a:spcPts val="200"/>
              </a:spcBef>
            </a:pPr>
            <a:r>
              <a:rPr lang="en-US" altLang="zh-CN" sz="2000">
                <a:ea typeface="宋体" panose="02010600030101010101" pitchFamily="2" charset="-122"/>
              </a:rPr>
              <a:t>In general, any non-binary relationship can be represented using binary relationships by creating an artificial entity set.</a:t>
            </a:r>
          </a:p>
          <a:p>
            <a:pPr lvl="1" eaLnBrk="1" hangingPunct="1">
              <a:spcBef>
                <a:spcPts val="200"/>
              </a:spcBef>
            </a:pPr>
            <a:r>
              <a:rPr lang="en-US" altLang="zh-CN" sz="2000">
                <a:ea typeface="宋体" panose="02010600030101010101" pitchFamily="2" charset="-122"/>
              </a:rPr>
              <a:t>Replace </a:t>
            </a:r>
            <a:r>
              <a:rPr lang="en-US" altLang="zh-CN" sz="2000" i="1">
                <a:ea typeface="宋体" panose="02010600030101010101" pitchFamily="2" charset="-122"/>
              </a:rPr>
              <a:t>R </a:t>
            </a:r>
            <a:r>
              <a:rPr lang="en-US" altLang="zh-CN" sz="2000">
                <a:ea typeface="宋体" panose="02010600030101010101" pitchFamily="2" charset="-122"/>
              </a:rPr>
              <a:t>between entity sets A, B and C</a:t>
            </a:r>
            <a:r>
              <a:rPr lang="en-US" altLang="zh-CN" sz="2000" i="1">
                <a:ea typeface="宋体" panose="02010600030101010101" pitchFamily="2" charset="-122"/>
              </a:rPr>
              <a:t> </a:t>
            </a:r>
            <a:r>
              <a:rPr lang="en-US" altLang="zh-CN" sz="2000">
                <a:ea typeface="宋体" panose="02010600030101010101" pitchFamily="2" charset="-122"/>
              </a:rPr>
              <a:t>by an entity set </a:t>
            </a:r>
            <a:r>
              <a:rPr lang="en-US" altLang="zh-CN" sz="2000" i="1">
                <a:ea typeface="宋体" panose="02010600030101010101" pitchFamily="2" charset="-122"/>
              </a:rPr>
              <a:t>E</a:t>
            </a:r>
            <a:r>
              <a:rPr lang="en-US" altLang="zh-CN" sz="2000">
                <a:ea typeface="宋体" panose="02010600030101010101" pitchFamily="2" charset="-122"/>
              </a:rPr>
              <a:t>, and three relationship sets: </a:t>
            </a:r>
          </a:p>
          <a:p>
            <a:pPr eaLnBrk="1" hangingPunct="1">
              <a:spcBef>
                <a:spcPts val="200"/>
              </a:spcBef>
              <a:buFont typeface="Monotype Sorts" pitchFamily="2" charset="2"/>
              <a:buNone/>
            </a:pPr>
            <a:r>
              <a:rPr lang="en-US" altLang="zh-CN" sz="2000">
                <a:ea typeface="宋体" panose="02010600030101010101" pitchFamily="2" charset="-122"/>
              </a:rPr>
              <a:t>		1. </a:t>
            </a:r>
            <a:r>
              <a:rPr lang="en-US" altLang="zh-CN" sz="2000" i="1">
                <a:ea typeface="宋体" panose="02010600030101010101" pitchFamily="2" charset="-122"/>
              </a:rPr>
              <a:t>R</a:t>
            </a:r>
            <a:r>
              <a:rPr lang="en-US" altLang="zh-CN" sz="2000" i="1" baseline="-25000">
                <a:ea typeface="宋体" panose="02010600030101010101" pitchFamily="2" charset="-122"/>
              </a:rPr>
              <a:t>A</a:t>
            </a:r>
            <a:r>
              <a:rPr lang="en-US" altLang="zh-CN" sz="2000">
                <a:ea typeface="宋体" panose="02010600030101010101" pitchFamily="2" charset="-122"/>
              </a:rPr>
              <a:t>, relating </a:t>
            </a:r>
            <a:r>
              <a:rPr lang="en-US" altLang="zh-CN" sz="2000" i="1">
                <a:ea typeface="宋体" panose="02010600030101010101" pitchFamily="2" charset="-122"/>
              </a:rPr>
              <a:t>E </a:t>
            </a:r>
            <a:r>
              <a:rPr lang="en-US" altLang="zh-CN" sz="2000">
                <a:ea typeface="宋体" panose="02010600030101010101" pitchFamily="2" charset="-122"/>
              </a:rPr>
              <a:t>and </a:t>
            </a:r>
            <a:r>
              <a:rPr lang="en-US" altLang="zh-CN" sz="2000" i="1">
                <a:ea typeface="宋体" panose="02010600030101010101" pitchFamily="2" charset="-122"/>
              </a:rPr>
              <a:t>A </a:t>
            </a:r>
            <a:r>
              <a:rPr lang="en-US" altLang="zh-CN" sz="2000">
                <a:ea typeface="宋体" panose="02010600030101010101" pitchFamily="2" charset="-122"/>
              </a:rPr>
              <a:t>		  2.</a:t>
            </a:r>
            <a:r>
              <a:rPr lang="en-US" altLang="zh-CN" sz="2000" i="1">
                <a:ea typeface="宋体" panose="02010600030101010101" pitchFamily="2" charset="-122"/>
              </a:rPr>
              <a:t>R</a:t>
            </a:r>
            <a:r>
              <a:rPr lang="en-US" altLang="zh-CN" sz="2000" i="1" baseline="-25000">
                <a:ea typeface="宋体" panose="02010600030101010101" pitchFamily="2" charset="-122"/>
              </a:rPr>
              <a:t>B</a:t>
            </a:r>
            <a:r>
              <a:rPr lang="en-US" altLang="zh-CN" sz="2000">
                <a:ea typeface="宋体" panose="02010600030101010101" pitchFamily="2" charset="-122"/>
              </a:rPr>
              <a:t>, relating </a:t>
            </a:r>
            <a:r>
              <a:rPr lang="en-US" altLang="zh-CN" sz="2000" i="1">
                <a:ea typeface="宋体" panose="02010600030101010101" pitchFamily="2" charset="-122"/>
              </a:rPr>
              <a:t>E </a:t>
            </a:r>
            <a:r>
              <a:rPr lang="en-US" altLang="zh-CN" sz="2000">
                <a:ea typeface="宋体" panose="02010600030101010101" pitchFamily="2" charset="-122"/>
              </a:rPr>
              <a:t>and </a:t>
            </a:r>
            <a:r>
              <a:rPr lang="en-US" altLang="zh-CN" sz="2000" i="1">
                <a:ea typeface="宋体" panose="02010600030101010101" pitchFamily="2" charset="-122"/>
              </a:rPr>
              <a:t>B</a:t>
            </a:r>
          </a:p>
          <a:p>
            <a:pPr eaLnBrk="1" hangingPunct="1">
              <a:spcBef>
                <a:spcPts val="200"/>
              </a:spcBef>
              <a:buFont typeface="Monotype Sorts" pitchFamily="2" charset="2"/>
              <a:buNone/>
            </a:pPr>
            <a:r>
              <a:rPr lang="en-US" altLang="zh-CN" sz="2000">
                <a:ea typeface="宋体" panose="02010600030101010101" pitchFamily="2" charset="-122"/>
              </a:rPr>
              <a:t>		3. </a:t>
            </a:r>
            <a:r>
              <a:rPr lang="en-US" altLang="zh-CN" sz="2000" i="1">
                <a:ea typeface="宋体" panose="02010600030101010101" pitchFamily="2" charset="-122"/>
              </a:rPr>
              <a:t>R</a:t>
            </a:r>
            <a:r>
              <a:rPr lang="en-US" altLang="zh-CN" sz="2000" i="1" baseline="-25000">
                <a:ea typeface="宋体" panose="02010600030101010101" pitchFamily="2" charset="-122"/>
              </a:rPr>
              <a:t>C</a:t>
            </a:r>
            <a:r>
              <a:rPr lang="en-US" altLang="zh-CN" sz="2000">
                <a:ea typeface="宋体" panose="02010600030101010101" pitchFamily="2" charset="-122"/>
              </a:rPr>
              <a:t>, relating </a:t>
            </a:r>
            <a:r>
              <a:rPr lang="en-US" altLang="zh-CN" sz="2000" i="1">
                <a:ea typeface="宋体" panose="02010600030101010101" pitchFamily="2" charset="-122"/>
              </a:rPr>
              <a:t>E </a:t>
            </a:r>
            <a:r>
              <a:rPr lang="en-US" altLang="zh-CN" sz="2000">
                <a:ea typeface="宋体" panose="02010600030101010101" pitchFamily="2" charset="-122"/>
              </a:rPr>
              <a:t>and </a:t>
            </a:r>
            <a:r>
              <a:rPr lang="en-US" altLang="zh-CN" sz="2000" i="1">
                <a:ea typeface="宋体" panose="02010600030101010101" pitchFamily="2" charset="-122"/>
              </a:rPr>
              <a:t>C</a:t>
            </a:r>
          </a:p>
          <a:p>
            <a:pPr lvl="1" eaLnBrk="1" hangingPunct="1">
              <a:spcBef>
                <a:spcPts val="200"/>
              </a:spcBef>
            </a:pPr>
            <a:r>
              <a:rPr lang="en-US" altLang="zh-CN" sz="2000">
                <a:ea typeface="宋体" panose="02010600030101010101" pitchFamily="2" charset="-122"/>
              </a:rPr>
              <a:t>Create a special identifying attribute for </a:t>
            </a:r>
            <a:r>
              <a:rPr lang="en-US" altLang="zh-CN" sz="2000" i="1">
                <a:ea typeface="宋体" panose="02010600030101010101" pitchFamily="2" charset="-122"/>
              </a:rPr>
              <a:t>E</a:t>
            </a:r>
          </a:p>
          <a:p>
            <a:pPr lvl="1" eaLnBrk="1" hangingPunct="1">
              <a:spcBef>
                <a:spcPts val="200"/>
              </a:spcBef>
            </a:pPr>
            <a:r>
              <a:rPr lang="en-US" altLang="zh-CN" sz="2000">
                <a:ea typeface="宋体" panose="02010600030101010101" pitchFamily="2" charset="-122"/>
              </a:rPr>
              <a:t>Add any attributes of </a:t>
            </a:r>
            <a:r>
              <a:rPr lang="en-US" altLang="zh-CN" sz="2000" i="1">
                <a:ea typeface="宋体" panose="02010600030101010101" pitchFamily="2" charset="-122"/>
              </a:rPr>
              <a:t>R </a:t>
            </a:r>
            <a:r>
              <a:rPr lang="en-US" altLang="zh-CN" sz="2000">
                <a:ea typeface="宋体" panose="02010600030101010101" pitchFamily="2" charset="-122"/>
              </a:rPr>
              <a:t>to </a:t>
            </a:r>
            <a:r>
              <a:rPr lang="en-US" altLang="zh-CN" sz="2000" i="1">
                <a:ea typeface="宋体" panose="02010600030101010101" pitchFamily="2" charset="-122"/>
              </a:rPr>
              <a:t>E </a:t>
            </a:r>
          </a:p>
          <a:p>
            <a:pPr lvl="1" eaLnBrk="1" hangingPunct="1">
              <a:spcBef>
                <a:spcPts val="200"/>
              </a:spcBef>
            </a:pPr>
            <a:r>
              <a:rPr lang="en-US" altLang="zh-CN" sz="2000">
                <a:ea typeface="宋体" panose="02010600030101010101" pitchFamily="2" charset="-122"/>
              </a:rPr>
              <a:t>For each relationship (</a:t>
            </a:r>
            <a:r>
              <a:rPr lang="en-US" altLang="zh-CN" sz="2000" i="1">
                <a:ea typeface="宋体" panose="02010600030101010101" pitchFamily="2" charset="-122"/>
              </a:rPr>
              <a:t>a</a:t>
            </a:r>
            <a:r>
              <a:rPr lang="en-US" altLang="zh-CN" sz="2000" i="1" baseline="-25000">
                <a:ea typeface="宋体" panose="02010600030101010101" pitchFamily="2" charset="-122"/>
              </a:rPr>
              <a:t>i</a:t>
            </a:r>
            <a:r>
              <a:rPr lang="en-US" altLang="zh-CN" sz="2000" i="1">
                <a:ea typeface="宋体" panose="02010600030101010101" pitchFamily="2" charset="-122"/>
              </a:rPr>
              <a:t> , b</a:t>
            </a:r>
            <a:r>
              <a:rPr lang="en-US" altLang="zh-CN" sz="2000" i="1" baseline="-25000">
                <a:ea typeface="宋体" panose="02010600030101010101" pitchFamily="2" charset="-122"/>
              </a:rPr>
              <a:t>i</a:t>
            </a:r>
            <a:r>
              <a:rPr lang="en-US" altLang="zh-CN" sz="2000" i="1">
                <a:ea typeface="宋体" panose="02010600030101010101" pitchFamily="2" charset="-122"/>
              </a:rPr>
              <a:t> , c</a:t>
            </a:r>
            <a:r>
              <a:rPr lang="en-US" altLang="zh-CN" sz="2000" i="1" baseline="-25000">
                <a:ea typeface="宋体" panose="02010600030101010101" pitchFamily="2" charset="-122"/>
              </a:rPr>
              <a:t>i</a:t>
            </a:r>
            <a:r>
              <a:rPr lang="en-US" altLang="zh-CN" sz="2000">
                <a:ea typeface="宋体" panose="02010600030101010101" pitchFamily="2" charset="-122"/>
              </a:rPr>
              <a:t>) in </a:t>
            </a:r>
            <a:r>
              <a:rPr lang="en-US" altLang="zh-CN" sz="2000" i="1">
                <a:ea typeface="宋体" panose="02010600030101010101" pitchFamily="2" charset="-122"/>
              </a:rPr>
              <a:t>R,</a:t>
            </a:r>
            <a:r>
              <a:rPr lang="en-US" altLang="zh-CN" sz="2000">
                <a:ea typeface="宋体" panose="02010600030101010101" pitchFamily="2" charset="-122"/>
              </a:rPr>
              <a:t> create </a:t>
            </a:r>
          </a:p>
          <a:p>
            <a:pPr eaLnBrk="1" hangingPunct="1">
              <a:spcBef>
                <a:spcPts val="200"/>
              </a:spcBef>
              <a:buFont typeface="Monotype Sorts" pitchFamily="2" charset="2"/>
              <a:buNone/>
            </a:pPr>
            <a:r>
              <a:rPr lang="en-US" altLang="zh-CN" sz="2000">
                <a:ea typeface="宋体" panose="02010600030101010101" pitchFamily="2" charset="-122"/>
              </a:rPr>
              <a:t>	      1. a new entity </a:t>
            </a:r>
            <a:r>
              <a:rPr lang="en-US" altLang="zh-CN" sz="2000" i="1">
                <a:ea typeface="宋体" panose="02010600030101010101" pitchFamily="2" charset="-122"/>
              </a:rPr>
              <a:t>e</a:t>
            </a:r>
            <a:r>
              <a:rPr lang="en-US" altLang="zh-CN" sz="2000" i="1" baseline="-25000">
                <a:ea typeface="宋体" panose="02010600030101010101" pitchFamily="2" charset="-122"/>
              </a:rPr>
              <a:t>i</a:t>
            </a:r>
            <a:r>
              <a:rPr lang="en-US" altLang="zh-CN" sz="2000" i="1">
                <a:ea typeface="宋体" panose="02010600030101010101" pitchFamily="2" charset="-122"/>
              </a:rPr>
              <a:t> </a:t>
            </a:r>
            <a:r>
              <a:rPr lang="en-US" altLang="zh-CN" sz="2000">
                <a:ea typeface="宋体" panose="02010600030101010101" pitchFamily="2" charset="-122"/>
              </a:rPr>
              <a:t>in the entity set </a:t>
            </a:r>
            <a:r>
              <a:rPr lang="en-US" altLang="zh-CN" sz="2000" i="1">
                <a:ea typeface="宋体" panose="02010600030101010101" pitchFamily="2" charset="-122"/>
              </a:rPr>
              <a:t>E       </a:t>
            </a:r>
            <a:r>
              <a:rPr lang="en-US" altLang="zh-CN" sz="2000">
                <a:ea typeface="宋体" panose="02010600030101010101" pitchFamily="2" charset="-122"/>
              </a:rPr>
              <a:t>2. add (</a:t>
            </a:r>
            <a:r>
              <a:rPr lang="en-US" altLang="zh-CN" sz="2000" i="1">
                <a:ea typeface="宋体" panose="02010600030101010101" pitchFamily="2" charset="-122"/>
              </a:rPr>
              <a:t>e</a:t>
            </a:r>
            <a:r>
              <a:rPr lang="en-US" altLang="zh-CN" sz="2000" i="1" baseline="-25000">
                <a:ea typeface="宋体" panose="02010600030101010101" pitchFamily="2" charset="-122"/>
              </a:rPr>
              <a:t>i</a:t>
            </a:r>
            <a:r>
              <a:rPr lang="en-US" altLang="zh-CN" sz="2000" i="1">
                <a:ea typeface="宋体" panose="02010600030101010101" pitchFamily="2" charset="-122"/>
              </a:rPr>
              <a:t> , a</a:t>
            </a:r>
            <a:r>
              <a:rPr lang="en-US" altLang="zh-CN" sz="2000" i="1" baseline="-25000">
                <a:ea typeface="宋体" panose="02010600030101010101" pitchFamily="2" charset="-122"/>
              </a:rPr>
              <a:t>i </a:t>
            </a:r>
            <a:r>
              <a:rPr lang="en-US" altLang="zh-CN" sz="2000">
                <a:ea typeface="宋体" panose="02010600030101010101" pitchFamily="2" charset="-122"/>
              </a:rPr>
              <a:t>) to </a:t>
            </a:r>
            <a:r>
              <a:rPr lang="en-US" altLang="zh-CN" sz="2000" i="1">
                <a:ea typeface="宋体" panose="02010600030101010101" pitchFamily="2" charset="-122"/>
              </a:rPr>
              <a:t>R</a:t>
            </a:r>
            <a:r>
              <a:rPr lang="en-US" altLang="zh-CN" sz="2000" i="1" baseline="-25000">
                <a:ea typeface="宋体" panose="02010600030101010101" pitchFamily="2" charset="-122"/>
              </a:rPr>
              <a:t>A</a:t>
            </a:r>
          </a:p>
          <a:p>
            <a:pPr eaLnBrk="1" hangingPunct="1">
              <a:spcBef>
                <a:spcPts val="200"/>
              </a:spcBef>
              <a:buFont typeface="Monotype Sorts" pitchFamily="2" charset="2"/>
              <a:buNone/>
            </a:pPr>
            <a:r>
              <a:rPr lang="en-US" altLang="zh-CN" sz="2000">
                <a:ea typeface="宋体" panose="02010600030101010101" pitchFamily="2" charset="-122"/>
              </a:rPr>
              <a:t>	      3. add (</a:t>
            </a:r>
            <a:r>
              <a:rPr lang="en-US" altLang="zh-CN" sz="2000" i="1">
                <a:ea typeface="宋体" panose="02010600030101010101" pitchFamily="2" charset="-122"/>
              </a:rPr>
              <a:t>e</a:t>
            </a:r>
            <a:r>
              <a:rPr lang="en-US" altLang="zh-CN" sz="2000" i="1" baseline="-25000">
                <a:ea typeface="宋体" panose="02010600030101010101" pitchFamily="2" charset="-122"/>
              </a:rPr>
              <a:t>i</a:t>
            </a:r>
            <a:r>
              <a:rPr lang="en-US" altLang="zh-CN" sz="2000" i="1">
                <a:ea typeface="宋体" panose="02010600030101010101" pitchFamily="2" charset="-122"/>
              </a:rPr>
              <a:t> , b</a:t>
            </a:r>
            <a:r>
              <a:rPr lang="en-US" altLang="zh-CN" sz="2000" i="1" baseline="-25000">
                <a:ea typeface="宋体" panose="02010600030101010101" pitchFamily="2" charset="-122"/>
              </a:rPr>
              <a:t>i</a:t>
            </a:r>
            <a:r>
              <a:rPr lang="en-US" altLang="zh-CN" sz="2000" i="1">
                <a:ea typeface="宋体" panose="02010600030101010101" pitchFamily="2" charset="-122"/>
              </a:rPr>
              <a:t> </a:t>
            </a:r>
            <a:r>
              <a:rPr lang="en-US" altLang="zh-CN" sz="2000">
                <a:ea typeface="宋体" panose="02010600030101010101" pitchFamily="2" charset="-122"/>
              </a:rPr>
              <a:t>) to </a:t>
            </a:r>
            <a:r>
              <a:rPr lang="en-US" altLang="zh-CN" sz="2000" i="1">
                <a:ea typeface="宋体" panose="02010600030101010101" pitchFamily="2" charset="-122"/>
              </a:rPr>
              <a:t>R</a:t>
            </a:r>
            <a:r>
              <a:rPr lang="en-US" altLang="zh-CN" sz="2000" i="1" baseline="-25000">
                <a:ea typeface="宋体" panose="02010600030101010101" pitchFamily="2" charset="-122"/>
              </a:rPr>
              <a:t>B</a:t>
            </a:r>
            <a:r>
              <a:rPr lang="en-US" altLang="zh-CN" sz="2000" i="1">
                <a:ea typeface="宋体" panose="02010600030101010101" pitchFamily="2" charset="-122"/>
              </a:rPr>
              <a:t>      </a:t>
            </a:r>
            <a:r>
              <a:rPr lang="en-US" altLang="zh-CN" sz="2000">
                <a:ea typeface="宋体" panose="02010600030101010101" pitchFamily="2" charset="-122"/>
              </a:rPr>
              <a:t>	                     4. add (</a:t>
            </a:r>
            <a:r>
              <a:rPr lang="en-US" altLang="zh-CN" sz="2000" i="1">
                <a:ea typeface="宋体" panose="02010600030101010101" pitchFamily="2" charset="-122"/>
              </a:rPr>
              <a:t>e</a:t>
            </a:r>
            <a:r>
              <a:rPr lang="en-US" altLang="zh-CN" sz="2000" i="1" baseline="-25000">
                <a:ea typeface="宋体" panose="02010600030101010101" pitchFamily="2" charset="-122"/>
              </a:rPr>
              <a:t>i</a:t>
            </a:r>
            <a:r>
              <a:rPr lang="en-US" altLang="zh-CN" sz="2000" i="1">
                <a:ea typeface="宋体" panose="02010600030101010101" pitchFamily="2" charset="-122"/>
              </a:rPr>
              <a:t> , c</a:t>
            </a:r>
            <a:r>
              <a:rPr lang="en-US" altLang="zh-CN" sz="2000" i="1" baseline="-25000">
                <a:ea typeface="宋体" panose="02010600030101010101" pitchFamily="2" charset="-122"/>
              </a:rPr>
              <a:t>i </a:t>
            </a:r>
            <a:r>
              <a:rPr lang="en-US" altLang="zh-CN" sz="2000">
                <a:ea typeface="宋体" panose="02010600030101010101" pitchFamily="2" charset="-122"/>
              </a:rPr>
              <a:t>) to </a:t>
            </a:r>
            <a:r>
              <a:rPr lang="en-US" altLang="zh-CN" sz="2000" i="1">
                <a:ea typeface="宋体" panose="02010600030101010101" pitchFamily="2" charset="-122"/>
              </a:rPr>
              <a:t>R</a:t>
            </a:r>
            <a:r>
              <a:rPr lang="en-US" altLang="zh-CN" sz="2000" i="1" baseline="-25000">
                <a:ea typeface="宋体" panose="02010600030101010101" pitchFamily="2" charset="-122"/>
              </a:rPr>
              <a:t>C</a:t>
            </a:r>
          </a:p>
        </p:txBody>
      </p:sp>
      <p:pic>
        <p:nvPicPr>
          <p:cNvPr id="106500" name="Picture 5">
            <a:extLst>
              <a:ext uri="{FF2B5EF4-FFF2-40B4-BE49-F238E27FC236}">
                <a16:creationId xmlns:a16="http://schemas.microsoft.com/office/drawing/2014/main" id="{486AF856-EA87-4DE4-9A5E-A4198999D3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06" t="28412" r="609" b="29225"/>
          <a:stretch>
            <a:fillRect/>
          </a:stretch>
        </p:blipFill>
        <p:spPr bwMode="auto">
          <a:xfrm>
            <a:off x="1682750" y="4613275"/>
            <a:ext cx="5327650" cy="171132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6474" name="Group 170">
            <a:extLst>
              <a:ext uri="{FF2B5EF4-FFF2-40B4-BE49-F238E27FC236}">
                <a16:creationId xmlns:a16="http://schemas.microsoft.com/office/drawing/2014/main" id="{FFAA8CCC-668B-4E89-9C21-2C5A3100455C}"/>
              </a:ext>
            </a:extLst>
          </p:cNvPr>
          <p:cNvGraphicFramePr>
            <a:graphicFrameLocks noGrp="1"/>
          </p:cNvGraphicFramePr>
          <p:nvPr/>
        </p:nvGraphicFramePr>
        <p:xfrm>
          <a:off x="642938" y="2911475"/>
          <a:ext cx="2509837" cy="1300164"/>
        </p:xfrm>
        <a:graphic>
          <a:graphicData uri="http://schemas.openxmlformats.org/drawingml/2006/table">
            <a:tbl>
              <a:tblPr/>
              <a:tblGrid>
                <a:gridCol w="936706">
                  <a:extLst>
                    <a:ext uri="{9D8B030D-6E8A-4147-A177-3AD203B41FA5}">
                      <a16:colId xmlns:a16="http://schemas.microsoft.com/office/drawing/2014/main" val="20000"/>
                    </a:ext>
                  </a:extLst>
                </a:gridCol>
                <a:gridCol w="776408">
                  <a:extLst>
                    <a:ext uri="{9D8B030D-6E8A-4147-A177-3AD203B41FA5}">
                      <a16:colId xmlns:a16="http://schemas.microsoft.com/office/drawing/2014/main" val="20001"/>
                    </a:ext>
                  </a:extLst>
                </a:gridCol>
                <a:gridCol w="796723">
                  <a:extLst>
                    <a:ext uri="{9D8B030D-6E8A-4147-A177-3AD203B41FA5}">
                      <a16:colId xmlns:a16="http://schemas.microsoft.com/office/drawing/2014/main" val="20002"/>
                    </a:ext>
                  </a:extLst>
                </a:gridCol>
              </a:tblGrid>
              <a:tr h="325041">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1200" b="1" i="0" u="none" strike="noStrike" cap="none" normalizeH="0" baseline="0" dirty="0">
                          <a:ln>
                            <a:noFill/>
                          </a:ln>
                          <a:solidFill>
                            <a:schemeClr val="tx1"/>
                          </a:solidFill>
                          <a:effectLst/>
                          <a:latin typeface="Helvetica" pitchFamily="34" charset="0"/>
                          <a:ea typeface="宋体" pitchFamily="2" charset="-122"/>
                        </a:rPr>
                        <a:t>instructor</a:t>
                      </a:r>
                    </a:p>
                  </a:txBody>
                  <a:tcPr marL="91417" marR="91417"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1200" b="1" i="0" u="none" strike="noStrike" cap="none" normalizeH="0" baseline="0" dirty="0">
                          <a:ln>
                            <a:noFill/>
                          </a:ln>
                          <a:solidFill>
                            <a:schemeClr val="tx1"/>
                          </a:solidFill>
                          <a:effectLst/>
                          <a:latin typeface="Helvetica" pitchFamily="34" charset="0"/>
                          <a:ea typeface="宋体" pitchFamily="2" charset="-122"/>
                        </a:rPr>
                        <a:t>student</a:t>
                      </a:r>
                    </a:p>
                  </a:txBody>
                  <a:tcPr marL="91417" marR="91417"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1200" b="1" i="0" u="none" strike="noStrike" cap="none" normalizeH="0" baseline="0" dirty="0">
                          <a:ln>
                            <a:noFill/>
                          </a:ln>
                          <a:solidFill>
                            <a:schemeClr val="tx1"/>
                          </a:solidFill>
                          <a:effectLst/>
                          <a:latin typeface="Helvetica" pitchFamily="34" charset="0"/>
                          <a:ea typeface="宋体" pitchFamily="2" charset="-122"/>
                        </a:rPr>
                        <a:t>pro</a:t>
                      </a:r>
                    </a:p>
                  </a:txBody>
                  <a:tcPr marL="91417" marR="91417"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5041">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1200" b="0" i="0" u="none" strike="noStrike" cap="none" normalizeH="0" baseline="0" dirty="0">
                          <a:ln>
                            <a:noFill/>
                          </a:ln>
                          <a:solidFill>
                            <a:schemeClr val="tx1"/>
                          </a:solidFill>
                          <a:effectLst/>
                          <a:latin typeface="Helvetica" pitchFamily="34" charset="0"/>
                          <a:ea typeface="宋体" pitchFamily="2" charset="-122"/>
                        </a:rPr>
                        <a:t>Ada</a:t>
                      </a:r>
                    </a:p>
                  </a:txBody>
                  <a:tcPr marL="91417" marR="91417"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1200" b="0" i="0" u="none" strike="noStrike" cap="none" normalizeH="0" baseline="0" dirty="0">
                          <a:ln>
                            <a:noFill/>
                          </a:ln>
                          <a:solidFill>
                            <a:schemeClr val="tx1"/>
                          </a:solidFill>
                          <a:effectLst/>
                          <a:latin typeface="Helvetica" pitchFamily="34" charset="0"/>
                          <a:ea typeface="宋体" pitchFamily="2" charset="-122"/>
                        </a:rPr>
                        <a:t>Dan</a:t>
                      </a:r>
                    </a:p>
                  </a:txBody>
                  <a:tcPr marL="91417" marR="91417"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1200" b="0" i="0" u="none" strike="noStrike" cap="none" normalizeH="0" baseline="0" dirty="0">
                          <a:ln>
                            <a:noFill/>
                          </a:ln>
                          <a:solidFill>
                            <a:schemeClr val="tx1"/>
                          </a:solidFill>
                          <a:effectLst/>
                          <a:latin typeface="Helvetica" pitchFamily="34" charset="0"/>
                          <a:ea typeface="宋体" pitchFamily="2" charset="-122"/>
                        </a:rPr>
                        <a:t>m</a:t>
                      </a:r>
                      <a:endParaRPr kumimoji="1" lang="zh-CN" altLang="en-US" sz="1200" b="0" i="0" u="none" strike="noStrike" cap="none" normalizeH="0" baseline="0" dirty="0">
                        <a:ln>
                          <a:noFill/>
                        </a:ln>
                        <a:solidFill>
                          <a:schemeClr val="tx1"/>
                        </a:solidFill>
                        <a:effectLst/>
                        <a:latin typeface="Helvetica" pitchFamily="34" charset="0"/>
                        <a:ea typeface="宋体" pitchFamily="2" charset="-122"/>
                      </a:endParaRPr>
                    </a:p>
                  </a:txBody>
                  <a:tcPr marL="91417" marR="91417"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5041">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1200" b="0" i="0" u="none" strike="noStrike" cap="none" normalizeH="0" baseline="0">
                          <a:ln>
                            <a:noFill/>
                          </a:ln>
                          <a:solidFill>
                            <a:schemeClr val="tx1"/>
                          </a:solidFill>
                          <a:effectLst/>
                          <a:latin typeface="Helvetica" pitchFamily="34" charset="0"/>
                          <a:ea typeface="宋体" pitchFamily="2" charset="-122"/>
                        </a:rPr>
                        <a:t>Jones</a:t>
                      </a:r>
                    </a:p>
                  </a:txBody>
                  <a:tcPr marL="91417" marR="91417"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1200" b="0" i="0" u="none" strike="noStrike" cap="none" normalizeH="0" baseline="0" dirty="0">
                          <a:ln>
                            <a:noFill/>
                          </a:ln>
                          <a:solidFill>
                            <a:schemeClr val="tx1"/>
                          </a:solidFill>
                          <a:effectLst/>
                          <a:latin typeface="Helvetica" pitchFamily="34" charset="0"/>
                          <a:ea typeface="宋体" pitchFamily="2" charset="-122"/>
                        </a:rPr>
                        <a:t>Dan</a:t>
                      </a:r>
                    </a:p>
                  </a:txBody>
                  <a:tcPr marL="91417" marR="91417"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1200" b="0" i="0" u="none" strike="noStrike" cap="none" normalizeH="0" baseline="0" dirty="0">
                          <a:ln>
                            <a:noFill/>
                          </a:ln>
                          <a:solidFill>
                            <a:schemeClr val="tx1"/>
                          </a:solidFill>
                          <a:effectLst/>
                          <a:latin typeface="Helvetica" pitchFamily="34" charset="0"/>
                          <a:ea typeface="宋体" pitchFamily="2" charset="-122"/>
                        </a:rPr>
                        <a:t>a</a:t>
                      </a:r>
                    </a:p>
                  </a:txBody>
                  <a:tcPr marL="91417" marR="91417"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5041">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1200" b="0" i="0" u="none" strike="noStrike" cap="none" normalizeH="0" baseline="0">
                          <a:ln>
                            <a:noFill/>
                          </a:ln>
                          <a:solidFill>
                            <a:schemeClr val="tx1"/>
                          </a:solidFill>
                          <a:effectLst/>
                          <a:latin typeface="Helvetica" pitchFamily="34" charset="0"/>
                          <a:ea typeface="宋体" pitchFamily="2" charset="-122"/>
                        </a:rPr>
                        <a:t>Jones</a:t>
                      </a:r>
                      <a:endParaRPr kumimoji="1" lang="zh-CN" altLang="en-US" sz="1200" b="0" i="0" u="none" strike="noStrike" cap="none" normalizeH="0" baseline="0">
                        <a:ln>
                          <a:noFill/>
                        </a:ln>
                        <a:solidFill>
                          <a:schemeClr val="tx1"/>
                        </a:solidFill>
                        <a:effectLst/>
                        <a:latin typeface="Helvetica" pitchFamily="34" charset="0"/>
                        <a:ea typeface="宋体" pitchFamily="2" charset="-122"/>
                      </a:endParaRPr>
                    </a:p>
                  </a:txBody>
                  <a:tcPr marL="91417" marR="91417"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1200" b="0" i="0" u="none" strike="noStrike" cap="none" normalizeH="0" baseline="0" dirty="0">
                          <a:ln>
                            <a:noFill/>
                          </a:ln>
                          <a:solidFill>
                            <a:schemeClr val="tx1"/>
                          </a:solidFill>
                          <a:effectLst/>
                          <a:latin typeface="Helvetica" pitchFamily="34" charset="0"/>
                          <a:ea typeface="宋体" pitchFamily="2" charset="-122"/>
                        </a:rPr>
                        <a:t>Peter</a:t>
                      </a:r>
                    </a:p>
                  </a:txBody>
                  <a:tcPr marL="91417" marR="91417" marT="45698" marB="456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1200" b="0" i="0" u="none" strike="noStrike" cap="none" normalizeH="0" baseline="0" dirty="0">
                          <a:ln>
                            <a:noFill/>
                          </a:ln>
                          <a:solidFill>
                            <a:schemeClr val="tx1"/>
                          </a:solidFill>
                          <a:effectLst/>
                          <a:latin typeface="Helvetica" pitchFamily="34" charset="0"/>
                          <a:ea typeface="宋体" pitchFamily="2" charset="-122"/>
                        </a:rPr>
                        <a:t>n</a:t>
                      </a:r>
                      <a:endParaRPr kumimoji="1" lang="zh-CN" altLang="en-US" sz="1200" b="0" i="0" u="none" strike="noStrike" cap="none" normalizeH="0" baseline="0" dirty="0">
                        <a:ln>
                          <a:noFill/>
                        </a:ln>
                        <a:solidFill>
                          <a:schemeClr val="tx1"/>
                        </a:solidFill>
                        <a:effectLst/>
                        <a:latin typeface="Helvetica" pitchFamily="34" charset="0"/>
                        <a:ea typeface="宋体" pitchFamily="2" charset="-122"/>
                      </a:endParaRPr>
                    </a:p>
                  </a:txBody>
                  <a:tcPr marL="91417" marR="91417"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26469" name="Group 165">
            <a:extLst>
              <a:ext uri="{FF2B5EF4-FFF2-40B4-BE49-F238E27FC236}">
                <a16:creationId xmlns:a16="http://schemas.microsoft.com/office/drawing/2014/main" id="{D7717A1B-04D2-4A38-BB3D-1E832884FBEB}"/>
              </a:ext>
            </a:extLst>
          </p:cNvPr>
          <p:cNvGraphicFramePr>
            <a:graphicFrameLocks noGrp="1"/>
          </p:cNvGraphicFramePr>
          <p:nvPr/>
        </p:nvGraphicFramePr>
        <p:xfrm>
          <a:off x="4171950" y="2911475"/>
          <a:ext cx="1411288" cy="1300164"/>
        </p:xfrm>
        <a:graphic>
          <a:graphicData uri="http://schemas.openxmlformats.org/drawingml/2006/table">
            <a:tbl>
              <a:tblPr/>
              <a:tblGrid>
                <a:gridCol w="351392">
                  <a:extLst>
                    <a:ext uri="{9D8B030D-6E8A-4147-A177-3AD203B41FA5}">
                      <a16:colId xmlns:a16="http://schemas.microsoft.com/office/drawing/2014/main" val="20000"/>
                    </a:ext>
                  </a:extLst>
                </a:gridCol>
                <a:gridCol w="1059896">
                  <a:extLst>
                    <a:ext uri="{9D8B030D-6E8A-4147-A177-3AD203B41FA5}">
                      <a16:colId xmlns:a16="http://schemas.microsoft.com/office/drawing/2014/main" val="20001"/>
                    </a:ext>
                  </a:extLst>
                </a:gridCol>
              </a:tblGrid>
              <a:tr h="325041">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1400" b="1" i="0" u="none" strike="noStrike" cap="none" normalizeH="0" baseline="0" dirty="0">
                          <a:ln>
                            <a:noFill/>
                          </a:ln>
                          <a:solidFill>
                            <a:schemeClr val="tx1"/>
                          </a:solidFill>
                          <a:effectLst/>
                          <a:latin typeface="Helvetica" pitchFamily="34" charset="0"/>
                          <a:ea typeface="宋体" pitchFamily="2" charset="-122"/>
                        </a:rPr>
                        <a:t>E</a:t>
                      </a:r>
                    </a:p>
                  </a:txBody>
                  <a:tcPr marL="91502" marR="91502"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1400" b="1" i="0" u="none" strike="noStrike" cap="none" normalizeH="0" baseline="0" dirty="0">
                          <a:ln>
                            <a:noFill/>
                          </a:ln>
                          <a:solidFill>
                            <a:schemeClr val="tx1"/>
                          </a:solidFill>
                          <a:effectLst/>
                          <a:latin typeface="Helvetica" pitchFamily="34" charset="0"/>
                          <a:ea typeface="宋体" pitchFamily="2" charset="-122"/>
                        </a:rPr>
                        <a:t>instructor</a:t>
                      </a:r>
                    </a:p>
                  </a:txBody>
                  <a:tcPr marL="91502" marR="91502"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5041">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zh-CN" altLang="en-US" sz="1400" b="0" i="0" u="none" strike="noStrike" cap="none" normalizeH="0" baseline="0" dirty="0">
                          <a:ln>
                            <a:noFill/>
                          </a:ln>
                          <a:solidFill>
                            <a:schemeClr val="tx1"/>
                          </a:solidFill>
                          <a:effectLst/>
                          <a:latin typeface="Helvetica" pitchFamily="34" charset="0"/>
                          <a:ea typeface="宋体" pitchFamily="2" charset="-122"/>
                        </a:rPr>
                        <a:t>1</a:t>
                      </a:r>
                    </a:p>
                  </a:txBody>
                  <a:tcPr marL="91502" marR="91502"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1400" b="0" i="0" u="none" strike="noStrike" cap="none" normalizeH="0" baseline="0" dirty="0">
                          <a:ln>
                            <a:noFill/>
                          </a:ln>
                          <a:solidFill>
                            <a:schemeClr val="tx1"/>
                          </a:solidFill>
                          <a:effectLst/>
                          <a:latin typeface="Helvetica" pitchFamily="34" charset="0"/>
                          <a:ea typeface="宋体" pitchFamily="2" charset="-122"/>
                        </a:rPr>
                        <a:t>Ada</a:t>
                      </a:r>
                      <a:endParaRPr kumimoji="1" lang="zh-CN" altLang="en-US" sz="1400" b="0" i="0" u="none" strike="noStrike" cap="none" normalizeH="0" baseline="0" dirty="0">
                        <a:ln>
                          <a:noFill/>
                        </a:ln>
                        <a:solidFill>
                          <a:schemeClr val="tx1"/>
                        </a:solidFill>
                        <a:effectLst/>
                        <a:latin typeface="Helvetica" pitchFamily="34" charset="0"/>
                        <a:ea typeface="宋体" pitchFamily="2" charset="-122"/>
                      </a:endParaRPr>
                    </a:p>
                  </a:txBody>
                  <a:tcPr marL="91502" marR="91502"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5041">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zh-CN" altLang="en-US" sz="1400" b="0" i="0" u="none" strike="noStrike" cap="none" normalizeH="0" baseline="0">
                          <a:ln>
                            <a:noFill/>
                          </a:ln>
                          <a:solidFill>
                            <a:schemeClr val="tx1"/>
                          </a:solidFill>
                          <a:effectLst/>
                          <a:latin typeface="Helvetica" pitchFamily="34" charset="0"/>
                          <a:ea typeface="宋体" pitchFamily="2" charset="-122"/>
                        </a:rPr>
                        <a:t>2</a:t>
                      </a:r>
                    </a:p>
                  </a:txBody>
                  <a:tcPr marL="91502" marR="91502"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1400" b="0" i="0" u="none" strike="noStrike" cap="none" normalizeH="0" baseline="0" dirty="0">
                          <a:ln>
                            <a:noFill/>
                          </a:ln>
                          <a:solidFill>
                            <a:schemeClr val="tx1"/>
                          </a:solidFill>
                          <a:effectLst/>
                          <a:latin typeface="Helvetica" pitchFamily="34" charset="0"/>
                          <a:ea typeface="宋体" pitchFamily="2" charset="-122"/>
                        </a:rPr>
                        <a:t>Jones</a:t>
                      </a:r>
                      <a:endParaRPr kumimoji="1" lang="zh-CN" altLang="en-US" sz="1400" b="0" i="0" u="none" strike="noStrike" cap="none" normalizeH="0" baseline="0" dirty="0">
                        <a:ln>
                          <a:noFill/>
                        </a:ln>
                        <a:solidFill>
                          <a:schemeClr val="tx1"/>
                        </a:solidFill>
                        <a:effectLst/>
                        <a:latin typeface="Helvetica" pitchFamily="34" charset="0"/>
                        <a:ea typeface="宋体" pitchFamily="2" charset="-122"/>
                      </a:endParaRPr>
                    </a:p>
                  </a:txBody>
                  <a:tcPr marL="91502" marR="91502"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5041">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zh-CN" altLang="en-US" sz="1400" b="0" i="0" u="none" strike="noStrike" cap="none" normalizeH="0" baseline="0" dirty="0">
                          <a:ln>
                            <a:noFill/>
                          </a:ln>
                          <a:solidFill>
                            <a:schemeClr val="tx1"/>
                          </a:solidFill>
                          <a:effectLst/>
                          <a:latin typeface="Helvetica" pitchFamily="34" charset="0"/>
                          <a:ea typeface="宋体" pitchFamily="2" charset="-122"/>
                        </a:rPr>
                        <a:t>3</a:t>
                      </a:r>
                    </a:p>
                  </a:txBody>
                  <a:tcPr marL="91502" marR="91502"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1400" b="0" i="0" u="none" strike="noStrike" cap="none" normalizeH="0" baseline="0" dirty="0">
                          <a:ln>
                            <a:noFill/>
                          </a:ln>
                          <a:solidFill>
                            <a:schemeClr val="tx1"/>
                          </a:solidFill>
                          <a:effectLst/>
                          <a:latin typeface="Helvetica" pitchFamily="34" charset="0"/>
                          <a:ea typeface="宋体" pitchFamily="2" charset="-122"/>
                        </a:rPr>
                        <a:t>Jones</a:t>
                      </a:r>
                      <a:endParaRPr kumimoji="1" lang="zh-CN" altLang="en-US" sz="1400" b="0" i="0" u="none" strike="noStrike" cap="none" normalizeH="0" baseline="0" dirty="0">
                        <a:ln>
                          <a:noFill/>
                        </a:ln>
                        <a:solidFill>
                          <a:schemeClr val="tx1"/>
                        </a:solidFill>
                        <a:effectLst/>
                        <a:latin typeface="Helvetica" pitchFamily="34" charset="0"/>
                        <a:ea typeface="宋体" pitchFamily="2" charset="-122"/>
                      </a:endParaRPr>
                    </a:p>
                  </a:txBody>
                  <a:tcPr marL="91502" marR="91502"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26466" name="Group 162">
            <a:extLst>
              <a:ext uri="{FF2B5EF4-FFF2-40B4-BE49-F238E27FC236}">
                <a16:creationId xmlns:a16="http://schemas.microsoft.com/office/drawing/2014/main" id="{83AEDC97-398F-4975-BCD5-0DA1D61FB909}"/>
              </a:ext>
            </a:extLst>
          </p:cNvPr>
          <p:cNvGraphicFramePr>
            <a:graphicFrameLocks noGrp="1"/>
          </p:cNvGraphicFramePr>
          <p:nvPr/>
        </p:nvGraphicFramePr>
        <p:xfrm>
          <a:off x="5830888" y="2911475"/>
          <a:ext cx="1220787" cy="1300164"/>
        </p:xfrm>
        <a:graphic>
          <a:graphicData uri="http://schemas.openxmlformats.org/drawingml/2006/table">
            <a:tbl>
              <a:tblPr/>
              <a:tblGrid>
                <a:gridCol w="350972">
                  <a:extLst>
                    <a:ext uri="{9D8B030D-6E8A-4147-A177-3AD203B41FA5}">
                      <a16:colId xmlns:a16="http://schemas.microsoft.com/office/drawing/2014/main" val="20000"/>
                    </a:ext>
                  </a:extLst>
                </a:gridCol>
                <a:gridCol w="869815">
                  <a:extLst>
                    <a:ext uri="{9D8B030D-6E8A-4147-A177-3AD203B41FA5}">
                      <a16:colId xmlns:a16="http://schemas.microsoft.com/office/drawing/2014/main" val="20001"/>
                    </a:ext>
                  </a:extLst>
                </a:gridCol>
              </a:tblGrid>
              <a:tr h="325041">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1400" b="1" i="0" u="none" strike="noStrike" cap="none" normalizeH="0" baseline="0" dirty="0">
                          <a:ln>
                            <a:noFill/>
                          </a:ln>
                          <a:solidFill>
                            <a:schemeClr val="tx1"/>
                          </a:solidFill>
                          <a:effectLst/>
                          <a:latin typeface="Helvetica" pitchFamily="34" charset="0"/>
                          <a:ea typeface="宋体" pitchFamily="2" charset="-122"/>
                        </a:rPr>
                        <a:t>E</a:t>
                      </a:r>
                    </a:p>
                  </a:txBody>
                  <a:tcPr marL="91392" marR="91392"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1400" b="1" i="0" u="none" strike="noStrike" cap="none" normalizeH="0" baseline="0" dirty="0">
                          <a:ln>
                            <a:noFill/>
                          </a:ln>
                          <a:solidFill>
                            <a:schemeClr val="tx1"/>
                          </a:solidFill>
                          <a:effectLst/>
                          <a:latin typeface="Helvetica" pitchFamily="34" charset="0"/>
                          <a:ea typeface="宋体" pitchFamily="2" charset="-122"/>
                        </a:rPr>
                        <a:t>student</a:t>
                      </a:r>
                    </a:p>
                  </a:txBody>
                  <a:tcPr marL="91392" marR="91392"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5041">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zh-CN" altLang="en-US" sz="1400" b="0" i="0" u="none" strike="noStrike" cap="none" normalizeH="0" baseline="0" dirty="0">
                          <a:ln>
                            <a:noFill/>
                          </a:ln>
                          <a:solidFill>
                            <a:schemeClr val="tx1"/>
                          </a:solidFill>
                          <a:effectLst/>
                          <a:latin typeface="Helvetica" pitchFamily="34" charset="0"/>
                          <a:ea typeface="宋体" pitchFamily="2" charset="-122"/>
                        </a:rPr>
                        <a:t>1</a:t>
                      </a:r>
                    </a:p>
                  </a:txBody>
                  <a:tcPr marL="91392" marR="91392"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1400" b="0" i="0" u="none" strike="noStrike" cap="none" normalizeH="0" baseline="0" dirty="0">
                          <a:ln>
                            <a:noFill/>
                          </a:ln>
                          <a:solidFill>
                            <a:schemeClr val="tx1"/>
                          </a:solidFill>
                          <a:effectLst/>
                          <a:latin typeface="Helvetica" pitchFamily="34" charset="0"/>
                          <a:ea typeface="宋体" pitchFamily="2" charset="-122"/>
                        </a:rPr>
                        <a:t>Dan</a:t>
                      </a:r>
                    </a:p>
                  </a:txBody>
                  <a:tcPr marL="91392" marR="91392"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5041">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zh-CN" altLang="en-US" sz="1400" b="0" i="0" u="none" strike="noStrike" cap="none" normalizeH="0" baseline="0">
                          <a:ln>
                            <a:noFill/>
                          </a:ln>
                          <a:solidFill>
                            <a:schemeClr val="tx1"/>
                          </a:solidFill>
                          <a:effectLst/>
                          <a:latin typeface="Helvetica" pitchFamily="34" charset="0"/>
                          <a:ea typeface="宋体" pitchFamily="2" charset="-122"/>
                        </a:rPr>
                        <a:t>2</a:t>
                      </a:r>
                    </a:p>
                  </a:txBody>
                  <a:tcPr marL="91392" marR="91392"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1400" b="0" i="0" u="none" strike="noStrike" cap="none" normalizeH="0" baseline="0" dirty="0">
                          <a:ln>
                            <a:noFill/>
                          </a:ln>
                          <a:solidFill>
                            <a:schemeClr val="tx1"/>
                          </a:solidFill>
                          <a:effectLst/>
                          <a:latin typeface="Helvetica" pitchFamily="34" charset="0"/>
                          <a:ea typeface="宋体" pitchFamily="2" charset="-122"/>
                        </a:rPr>
                        <a:t>Dan</a:t>
                      </a:r>
                    </a:p>
                  </a:txBody>
                  <a:tcPr marL="91392" marR="91392"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5041">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zh-CN" altLang="en-US" sz="1400" b="0" i="0" u="none" strike="noStrike" cap="none" normalizeH="0" baseline="0">
                          <a:ln>
                            <a:noFill/>
                          </a:ln>
                          <a:solidFill>
                            <a:schemeClr val="tx1"/>
                          </a:solidFill>
                          <a:effectLst/>
                          <a:latin typeface="Helvetica" pitchFamily="34" charset="0"/>
                          <a:ea typeface="宋体" pitchFamily="2" charset="-122"/>
                        </a:rPr>
                        <a:t>3</a:t>
                      </a:r>
                    </a:p>
                  </a:txBody>
                  <a:tcPr marL="91392" marR="91392"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1400" b="0" i="0" u="none" strike="noStrike" cap="none" normalizeH="0" baseline="0" dirty="0">
                          <a:ln>
                            <a:noFill/>
                          </a:ln>
                          <a:solidFill>
                            <a:schemeClr val="tx1"/>
                          </a:solidFill>
                          <a:effectLst/>
                          <a:latin typeface="Helvetica" pitchFamily="34" charset="0"/>
                          <a:ea typeface="宋体" pitchFamily="2" charset="-122"/>
                        </a:rPr>
                        <a:t>Peter</a:t>
                      </a:r>
                    </a:p>
                  </a:txBody>
                  <a:tcPr marL="91392" marR="91392"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26365" name="Group 61">
            <a:extLst>
              <a:ext uri="{FF2B5EF4-FFF2-40B4-BE49-F238E27FC236}">
                <a16:creationId xmlns:a16="http://schemas.microsoft.com/office/drawing/2014/main" id="{A6805AD3-1378-47BC-9126-7AF9E0B9F3EC}"/>
              </a:ext>
            </a:extLst>
          </p:cNvPr>
          <p:cNvGraphicFramePr>
            <a:graphicFrameLocks noGrp="1"/>
          </p:cNvGraphicFramePr>
          <p:nvPr/>
        </p:nvGraphicFramePr>
        <p:xfrm>
          <a:off x="7253288" y="2911475"/>
          <a:ext cx="868362" cy="1300164"/>
        </p:xfrm>
        <a:graphic>
          <a:graphicData uri="http://schemas.openxmlformats.org/drawingml/2006/table">
            <a:tbl>
              <a:tblPr/>
              <a:tblGrid>
                <a:gridCol w="350898">
                  <a:extLst>
                    <a:ext uri="{9D8B030D-6E8A-4147-A177-3AD203B41FA5}">
                      <a16:colId xmlns:a16="http://schemas.microsoft.com/office/drawing/2014/main" val="20000"/>
                    </a:ext>
                  </a:extLst>
                </a:gridCol>
                <a:gridCol w="517464">
                  <a:extLst>
                    <a:ext uri="{9D8B030D-6E8A-4147-A177-3AD203B41FA5}">
                      <a16:colId xmlns:a16="http://schemas.microsoft.com/office/drawing/2014/main" val="20001"/>
                    </a:ext>
                  </a:extLst>
                </a:gridCol>
              </a:tblGrid>
              <a:tr h="325041">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1400" b="1" i="0" u="none" strike="noStrike" cap="none" normalizeH="0" baseline="0" dirty="0">
                          <a:ln>
                            <a:noFill/>
                          </a:ln>
                          <a:solidFill>
                            <a:schemeClr val="tx1"/>
                          </a:solidFill>
                          <a:effectLst/>
                          <a:latin typeface="Helvetica" pitchFamily="34" charset="0"/>
                          <a:ea typeface="宋体" pitchFamily="2" charset="-122"/>
                        </a:rPr>
                        <a:t>E</a:t>
                      </a:r>
                    </a:p>
                  </a:txBody>
                  <a:tcPr marL="91373" marR="91373"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1400" b="1" i="0" u="none" strike="noStrike" cap="none" normalizeH="0" baseline="0" dirty="0">
                          <a:ln>
                            <a:noFill/>
                          </a:ln>
                          <a:solidFill>
                            <a:schemeClr val="tx1"/>
                          </a:solidFill>
                          <a:effectLst/>
                          <a:latin typeface="Helvetica" pitchFamily="34" charset="0"/>
                          <a:ea typeface="宋体" pitchFamily="2" charset="-122"/>
                        </a:rPr>
                        <a:t>pro</a:t>
                      </a:r>
                    </a:p>
                  </a:txBody>
                  <a:tcPr marL="91373" marR="91373"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5041">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zh-CN" altLang="en-US" sz="1400" b="0" i="0" u="none" strike="noStrike" cap="none" normalizeH="0" baseline="0" dirty="0">
                          <a:ln>
                            <a:noFill/>
                          </a:ln>
                          <a:solidFill>
                            <a:schemeClr val="tx1"/>
                          </a:solidFill>
                          <a:effectLst/>
                          <a:latin typeface="Helvetica" pitchFamily="34" charset="0"/>
                          <a:ea typeface="宋体" pitchFamily="2" charset="-122"/>
                        </a:rPr>
                        <a:t>1</a:t>
                      </a:r>
                    </a:p>
                  </a:txBody>
                  <a:tcPr marL="91373" marR="91373"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1400" b="0" i="0" u="none" strike="noStrike" cap="none" normalizeH="0" baseline="0" dirty="0">
                          <a:ln>
                            <a:noFill/>
                          </a:ln>
                          <a:solidFill>
                            <a:schemeClr val="tx1"/>
                          </a:solidFill>
                          <a:effectLst/>
                          <a:latin typeface="Helvetica" pitchFamily="34" charset="0"/>
                          <a:ea typeface="宋体" pitchFamily="2" charset="-122"/>
                        </a:rPr>
                        <a:t>m</a:t>
                      </a:r>
                    </a:p>
                  </a:txBody>
                  <a:tcPr marL="91373" marR="91373"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5041">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zh-CN" altLang="en-US" sz="1400" b="0" i="0" u="none" strike="noStrike" cap="none" normalizeH="0" baseline="0" dirty="0">
                          <a:ln>
                            <a:noFill/>
                          </a:ln>
                          <a:solidFill>
                            <a:schemeClr val="tx1"/>
                          </a:solidFill>
                          <a:effectLst/>
                          <a:latin typeface="Helvetica" pitchFamily="34" charset="0"/>
                          <a:ea typeface="宋体" pitchFamily="2" charset="-122"/>
                        </a:rPr>
                        <a:t>2</a:t>
                      </a:r>
                    </a:p>
                  </a:txBody>
                  <a:tcPr marL="91373" marR="91373"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1400" b="0" i="0" u="none" strike="noStrike" cap="none" normalizeH="0" baseline="0" dirty="0">
                          <a:ln>
                            <a:noFill/>
                          </a:ln>
                          <a:solidFill>
                            <a:schemeClr val="tx1"/>
                          </a:solidFill>
                          <a:effectLst/>
                          <a:latin typeface="Helvetica" pitchFamily="34" charset="0"/>
                          <a:ea typeface="宋体" pitchFamily="2" charset="-122"/>
                        </a:rPr>
                        <a:t>a</a:t>
                      </a:r>
                    </a:p>
                  </a:txBody>
                  <a:tcPr marL="91373" marR="91373"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5041">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zh-CN" altLang="en-US" sz="1400" b="0" i="0" u="none" strike="noStrike" cap="none" normalizeH="0" baseline="0">
                          <a:ln>
                            <a:noFill/>
                          </a:ln>
                          <a:solidFill>
                            <a:schemeClr val="tx1"/>
                          </a:solidFill>
                          <a:effectLst/>
                          <a:latin typeface="Helvetica" pitchFamily="34" charset="0"/>
                          <a:ea typeface="宋体" pitchFamily="2" charset="-122"/>
                        </a:rPr>
                        <a:t>3</a:t>
                      </a:r>
                    </a:p>
                  </a:txBody>
                  <a:tcPr marL="91373" marR="91373" marT="45698" marB="456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1400" b="0" i="0" u="none" strike="noStrike" cap="none" normalizeH="0" baseline="0" dirty="0">
                          <a:ln>
                            <a:noFill/>
                          </a:ln>
                          <a:solidFill>
                            <a:schemeClr val="tx1"/>
                          </a:solidFill>
                          <a:effectLst/>
                          <a:latin typeface="Helvetica" pitchFamily="34" charset="0"/>
                          <a:ea typeface="宋体" pitchFamily="2" charset="-122"/>
                        </a:rPr>
                        <a:t>n</a:t>
                      </a:r>
                    </a:p>
                  </a:txBody>
                  <a:tcPr marL="91373" marR="91373" marT="45698" marB="456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26382" name="AutoShape 78">
            <a:extLst>
              <a:ext uri="{FF2B5EF4-FFF2-40B4-BE49-F238E27FC236}">
                <a16:creationId xmlns:a16="http://schemas.microsoft.com/office/drawing/2014/main" id="{477C8029-92C5-4ACB-B52E-7BE4BFC91EF7}"/>
              </a:ext>
            </a:extLst>
          </p:cNvPr>
          <p:cNvSpPr>
            <a:spLocks noChangeArrowheads="1"/>
          </p:cNvSpPr>
          <p:nvPr/>
        </p:nvSpPr>
        <p:spPr bwMode="auto">
          <a:xfrm>
            <a:off x="3286125" y="3267075"/>
            <a:ext cx="762000" cy="590550"/>
          </a:xfrm>
          <a:prstGeom prst="rightArrow">
            <a:avLst>
              <a:gd name="adj1" fmla="val 27083"/>
              <a:gd name="adj2" fmla="val 32258"/>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pic>
        <p:nvPicPr>
          <p:cNvPr id="107596" name="Picture 20">
            <a:extLst>
              <a:ext uri="{FF2B5EF4-FFF2-40B4-BE49-F238E27FC236}">
                <a16:creationId xmlns:a16="http://schemas.microsoft.com/office/drawing/2014/main" id="{75640419-CA5C-4FBD-8073-6E3E411ABA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7600" y="992188"/>
            <a:ext cx="4322763"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3">
            <a:extLst>
              <a:ext uri="{FF2B5EF4-FFF2-40B4-BE49-F238E27FC236}">
                <a16:creationId xmlns:a16="http://schemas.microsoft.com/office/drawing/2014/main" id="{07F1E7B2-1E08-4362-8C56-FA4CE9D765C1}"/>
              </a:ext>
            </a:extLst>
          </p:cNvPr>
          <p:cNvSpPr>
            <a:spLocks noGrp="1"/>
          </p:cNvSpPr>
          <p:nvPr>
            <p:ph type="title"/>
          </p:nvPr>
        </p:nvSpPr>
        <p:spPr/>
        <p:txBody>
          <a:bodyPr>
            <a:noAutofit/>
          </a:bodyPr>
          <a:lstStyle/>
          <a:p>
            <a:pPr algn="l">
              <a:defRPr/>
            </a:pPr>
            <a:r>
              <a:rPr lang="en-US" altLang="zh-CN" sz="2400">
                <a:effectLst>
                  <a:outerShdw blurRad="38100" dist="38100" dir="2700000" algn="tl">
                    <a:srgbClr val="C0C0C0"/>
                  </a:outerShdw>
                </a:effectLst>
                <a:ea typeface="宋体" panose="02010600030101010101" pitchFamily="2" charset="-122"/>
              </a:rPr>
              <a:t>Converting Non-Binary Relationships to Binary Form</a:t>
            </a:r>
            <a:endParaRPr lang="zh-CN" altLang="en-US" sz="2400">
              <a:effectLst>
                <a:outerShdw blurRad="38100" dist="38100" dir="2700000" algn="tl">
                  <a:srgbClr val="C0C0C0"/>
                </a:outerShdw>
              </a:effectLst>
              <a:ea typeface="宋体" panose="02010600030101010101" pitchFamily="2" charset="-122"/>
            </a:endParaRPr>
          </a:p>
        </p:txBody>
      </p:sp>
      <p:sp>
        <p:nvSpPr>
          <p:cNvPr id="107598" name="内容占位符 5">
            <a:extLst>
              <a:ext uri="{FF2B5EF4-FFF2-40B4-BE49-F238E27FC236}">
                <a16:creationId xmlns:a16="http://schemas.microsoft.com/office/drawing/2014/main" id="{EB641632-CC0C-4702-BAA5-2A3E5B86F791}"/>
              </a:ext>
            </a:extLst>
          </p:cNvPr>
          <p:cNvSpPr>
            <a:spLocks noGrp="1" noChangeArrowheads="1"/>
          </p:cNvSpPr>
          <p:nvPr>
            <p:ph idx="1"/>
          </p:nvPr>
        </p:nvSpPr>
        <p:spPr>
          <a:xfrm>
            <a:off x="228600" y="4687888"/>
            <a:ext cx="8610600" cy="1636712"/>
          </a:xfrm>
        </p:spPr>
        <p:txBody>
          <a:bodyPr/>
          <a:lstStyle/>
          <a:p>
            <a:r>
              <a:rPr lang="en-US" altLang="zh-CN" sz="2000">
                <a:ea typeface="宋体" panose="02010600030101010101" pitchFamily="2" charset="-122"/>
              </a:rPr>
              <a:t>The extra relationship sets and its attributes may increase the complexity of the design and overall storage requirements.</a:t>
            </a:r>
          </a:p>
          <a:p>
            <a:r>
              <a:rPr lang="en-US" altLang="zh-CN" sz="2000">
                <a:ea typeface="宋体" panose="02010600030101010101" pitchFamily="2" charset="-122"/>
              </a:rPr>
              <a:t>A </a:t>
            </a:r>
            <a:r>
              <a:rPr lang="en-US" altLang="zh-CN" sz="2000" i="1">
                <a:ea typeface="宋体" panose="02010600030101010101" pitchFamily="2" charset="-122"/>
              </a:rPr>
              <a:t>n</a:t>
            </a:r>
            <a:r>
              <a:rPr lang="en-US" altLang="zh-CN" sz="2000">
                <a:ea typeface="宋体" panose="02010600030101010101" pitchFamily="2" charset="-122"/>
              </a:rPr>
              <a:t>-ary relationship set shows more clearly that several entities participate in a single relationship.</a:t>
            </a:r>
          </a:p>
          <a:p>
            <a:endParaRPr lang="zh-CN" altLang="en-US" sz="20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6469"/>
                                        </p:tgtEl>
                                        <p:attrNameLst>
                                          <p:attrName>style.visibility</p:attrName>
                                        </p:attrNameLst>
                                      </p:cBhvr>
                                      <p:to>
                                        <p:strVal val="visible"/>
                                      </p:to>
                                    </p:set>
                                    <p:animEffect transition="in" filter="wipe(left)">
                                      <p:cBhvr>
                                        <p:cTn id="7" dur="500"/>
                                        <p:tgtEl>
                                          <p:spTgt spid="226469"/>
                                        </p:tgtEl>
                                      </p:cBhvr>
                                    </p:animEffect>
                                  </p:childTnLst>
                                </p:cTn>
                              </p:par>
                              <p:par>
                                <p:cTn id="8" presetID="22" presetClass="entr" presetSubtype="8" fill="hold" nodeType="withEffect">
                                  <p:stCondLst>
                                    <p:cond delay="0"/>
                                  </p:stCondLst>
                                  <p:childTnLst>
                                    <p:set>
                                      <p:cBhvr>
                                        <p:cTn id="9" dur="1" fill="hold">
                                          <p:stCondLst>
                                            <p:cond delay="0"/>
                                          </p:stCondLst>
                                        </p:cTn>
                                        <p:tgtEl>
                                          <p:spTgt spid="226466"/>
                                        </p:tgtEl>
                                        <p:attrNameLst>
                                          <p:attrName>style.visibility</p:attrName>
                                        </p:attrNameLst>
                                      </p:cBhvr>
                                      <p:to>
                                        <p:strVal val="visible"/>
                                      </p:to>
                                    </p:set>
                                    <p:animEffect transition="in" filter="wipe(left)">
                                      <p:cBhvr>
                                        <p:cTn id="10" dur="500"/>
                                        <p:tgtEl>
                                          <p:spTgt spid="226466"/>
                                        </p:tgtEl>
                                      </p:cBhvr>
                                    </p:animEffect>
                                  </p:childTnLst>
                                </p:cTn>
                              </p:par>
                              <p:par>
                                <p:cTn id="11" presetID="22" presetClass="entr" presetSubtype="8" fill="hold" nodeType="withEffect">
                                  <p:stCondLst>
                                    <p:cond delay="0"/>
                                  </p:stCondLst>
                                  <p:childTnLst>
                                    <p:set>
                                      <p:cBhvr>
                                        <p:cTn id="12" dur="1" fill="hold">
                                          <p:stCondLst>
                                            <p:cond delay="0"/>
                                          </p:stCondLst>
                                        </p:cTn>
                                        <p:tgtEl>
                                          <p:spTgt spid="226365"/>
                                        </p:tgtEl>
                                        <p:attrNameLst>
                                          <p:attrName>style.visibility</p:attrName>
                                        </p:attrNameLst>
                                      </p:cBhvr>
                                      <p:to>
                                        <p:strVal val="visible"/>
                                      </p:to>
                                    </p:set>
                                    <p:animEffect transition="in" filter="wipe(left)">
                                      <p:cBhvr>
                                        <p:cTn id="13" dur="500"/>
                                        <p:tgtEl>
                                          <p:spTgt spid="22636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26382"/>
                                        </p:tgtEl>
                                        <p:attrNameLst>
                                          <p:attrName>style.visibility</p:attrName>
                                        </p:attrNameLst>
                                      </p:cBhvr>
                                      <p:to>
                                        <p:strVal val="visible"/>
                                      </p:to>
                                    </p:set>
                                    <p:animEffect transition="in" filter="wipe(left)">
                                      <p:cBhvr>
                                        <p:cTn id="16" dur="500"/>
                                        <p:tgtEl>
                                          <p:spTgt spid="226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8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FA68F58F-0AFD-420B-8E4A-21F3CCB50789}"/>
              </a:ext>
            </a:extLst>
          </p:cNvPr>
          <p:cNvSpPr>
            <a:spLocks noGrp="1" noChangeArrowheads="1"/>
          </p:cNvSpPr>
          <p:nvPr>
            <p:ph type="title"/>
          </p:nvPr>
        </p:nvSpPr>
        <p:spPr/>
        <p:txBody>
          <a:bodyPr/>
          <a:lstStyle/>
          <a:p>
            <a:pPr eaLnBrk="1" hangingPunct="1">
              <a:defRPr/>
            </a:pPr>
            <a:r>
              <a:rPr lang="en-US" altLang="zh-CN" dirty="0">
                <a:ea typeface="宋体" pitchFamily="2" charset="-122"/>
              </a:rPr>
              <a:t>Placement of relationship attributes</a:t>
            </a:r>
          </a:p>
        </p:txBody>
      </p:sp>
      <p:sp>
        <p:nvSpPr>
          <p:cNvPr id="104451" name="内容占位符 4">
            <a:extLst>
              <a:ext uri="{FF2B5EF4-FFF2-40B4-BE49-F238E27FC236}">
                <a16:creationId xmlns:a16="http://schemas.microsoft.com/office/drawing/2014/main" id="{3B6B394B-1EF5-4B43-912F-6289058A3B51}"/>
              </a:ext>
            </a:extLst>
          </p:cNvPr>
          <p:cNvSpPr>
            <a:spLocks noGrp="1"/>
          </p:cNvSpPr>
          <p:nvPr>
            <p:ph idx="1"/>
          </p:nvPr>
        </p:nvSpPr>
        <p:spPr>
          <a:xfrm>
            <a:off x="228600" y="1066800"/>
            <a:ext cx="8610600" cy="2892425"/>
          </a:xfrm>
        </p:spPr>
        <p:txBody>
          <a:bodyPr>
            <a:normAutofit fontScale="92500"/>
          </a:bodyPr>
          <a:lstStyle/>
          <a:p>
            <a:pPr eaLnBrk="1" hangingPunct="1">
              <a:buFont typeface="Monotype Sorts" charset="2"/>
              <a:buChar char="n"/>
              <a:defRPr/>
            </a:pPr>
            <a:r>
              <a:rPr lang="en-US" altLang="zh-CN" dirty="0">
                <a:ea typeface="宋体" panose="02010600030101010101" pitchFamily="2" charset="-122"/>
              </a:rPr>
              <a:t>The cardinality ratio of a relationship can affect the placement of relationship attributes.</a:t>
            </a:r>
          </a:p>
          <a:p>
            <a:pPr lvl="1">
              <a:buFont typeface="Monotype Sorts" charset="2"/>
              <a:buChar char="l"/>
              <a:defRPr/>
            </a:pPr>
            <a:r>
              <a:rPr lang="en-US" altLang="zh-CN" dirty="0">
                <a:ea typeface="宋体" panose="02010600030101010101" pitchFamily="2" charset="-122"/>
              </a:rPr>
              <a:t>For instance, </a:t>
            </a:r>
            <a:r>
              <a:rPr lang="en-US" altLang="zh-CN" dirty="0"/>
              <a:t>the attribute </a:t>
            </a:r>
            <a:r>
              <a:rPr lang="en-US" altLang="zh-CN" i="1" dirty="0"/>
              <a:t>date </a:t>
            </a:r>
            <a:r>
              <a:rPr lang="en-US" altLang="zh-CN" dirty="0"/>
              <a:t>specifies when the instructor became the advisor of a student. </a:t>
            </a:r>
          </a:p>
          <a:p>
            <a:pPr lvl="1">
              <a:buFont typeface="Monotype Sorts" charset="2"/>
              <a:buChar char="l"/>
              <a:defRPr/>
            </a:pPr>
            <a:r>
              <a:rPr lang="en-US" altLang="zh-CN" dirty="0"/>
              <a:t>Suppose that advisor is a one-to-many relationship set such that one instructor may advise several students, but each student can be advised by only a single instructor.</a:t>
            </a:r>
            <a:endParaRPr lang="zh-CN" altLang="en-US" sz="7600" dirty="0">
              <a:ea typeface="宋体" panose="02010600030101010101" pitchFamily="2" charset="-122"/>
            </a:endParaRPr>
          </a:p>
        </p:txBody>
      </p:sp>
      <p:grpSp>
        <p:nvGrpSpPr>
          <p:cNvPr id="108548" name="组合 3">
            <a:extLst>
              <a:ext uri="{FF2B5EF4-FFF2-40B4-BE49-F238E27FC236}">
                <a16:creationId xmlns:a16="http://schemas.microsoft.com/office/drawing/2014/main" id="{6AA2EBD6-839A-4B9E-98D7-B5EDD33620E7}"/>
              </a:ext>
            </a:extLst>
          </p:cNvPr>
          <p:cNvGrpSpPr>
            <a:grpSpLocks/>
          </p:cNvGrpSpPr>
          <p:nvPr/>
        </p:nvGrpSpPr>
        <p:grpSpPr bwMode="auto">
          <a:xfrm>
            <a:off x="720725" y="3959225"/>
            <a:ext cx="7626350" cy="2222500"/>
            <a:chOff x="720725" y="3958696"/>
            <a:chExt cx="7626350" cy="2222500"/>
          </a:xfrm>
        </p:grpSpPr>
        <p:pic>
          <p:nvPicPr>
            <p:cNvPr id="108550" name="Picture 5">
              <a:extLst>
                <a:ext uri="{FF2B5EF4-FFF2-40B4-BE49-F238E27FC236}">
                  <a16:creationId xmlns:a16="http://schemas.microsoft.com/office/drawing/2014/main" id="{E5F99B28-8F77-4030-9784-B385714FA1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725" y="3958696"/>
              <a:ext cx="7626350"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8551" name="直接箭头连接符 2">
              <a:extLst>
                <a:ext uri="{FF2B5EF4-FFF2-40B4-BE49-F238E27FC236}">
                  <a16:creationId xmlns:a16="http://schemas.microsoft.com/office/drawing/2014/main" id="{10101458-F424-4A0D-91B5-402717BBF9B9}"/>
                </a:ext>
              </a:extLst>
            </p:cNvPr>
            <p:cNvCxnSpPr>
              <a:cxnSpLocks noChangeShapeType="1"/>
            </p:cNvCxnSpPr>
            <p:nvPr/>
          </p:nvCxnSpPr>
          <p:spPr bwMode="auto">
            <a:xfrm flipH="1">
              <a:off x="2632075" y="5343525"/>
              <a:ext cx="155575" cy="0"/>
            </a:xfrm>
            <a:prstGeom prst="straightConnector1">
              <a:avLst/>
            </a:prstGeom>
            <a:noFill/>
            <a:ln w="9525" algn="ctr">
              <a:solidFill>
                <a:schemeClr val="tx1"/>
              </a:solidFill>
              <a:round/>
              <a:headEnd/>
              <a:tailEnd type="triangle" w="lg" len="lg"/>
            </a:ln>
            <a:extLst>
              <a:ext uri="{909E8E84-426E-40DD-AFC4-6F175D3DCCD1}">
                <a14:hiddenFill xmlns:a14="http://schemas.microsoft.com/office/drawing/2010/main">
                  <a:noFill/>
                </a14:hiddenFill>
              </a:ext>
            </a:extLst>
          </p:spPr>
        </p:cxnSp>
      </p:grpSp>
      <p:sp>
        <p:nvSpPr>
          <p:cNvPr id="15" name="Rectangle 563">
            <a:extLst>
              <a:ext uri="{FF2B5EF4-FFF2-40B4-BE49-F238E27FC236}">
                <a16:creationId xmlns:a16="http://schemas.microsoft.com/office/drawing/2014/main" id="{12825EF2-4312-4C7C-8FBA-98F7C95DF948}"/>
              </a:ext>
            </a:extLst>
          </p:cNvPr>
          <p:cNvSpPr>
            <a:spLocks noChangeArrowheads="1"/>
          </p:cNvSpPr>
          <p:nvPr/>
        </p:nvSpPr>
        <p:spPr bwMode="auto">
          <a:xfrm>
            <a:off x="3975100" y="3873500"/>
            <a:ext cx="1117600" cy="596900"/>
          </a:xfrm>
          <a:prstGeom prst="rect">
            <a:avLst/>
          </a:prstGeom>
          <a:noFill/>
          <a:ln w="2857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EF15AD3D-8B3E-4B9E-A215-B1D2BA2F3E56}"/>
              </a:ext>
            </a:extLst>
          </p:cNvPr>
          <p:cNvSpPr>
            <a:spLocks noGrp="1" noChangeArrowheads="1"/>
          </p:cNvSpPr>
          <p:nvPr>
            <p:ph type="title"/>
          </p:nvPr>
        </p:nvSpPr>
        <p:spPr/>
        <p:txBody>
          <a:bodyPr/>
          <a:lstStyle/>
          <a:p>
            <a:pPr eaLnBrk="1" hangingPunct="1">
              <a:defRPr/>
            </a:pPr>
            <a:r>
              <a:rPr lang="en-US" altLang="zh-CN">
                <a:ea typeface="宋体" pitchFamily="2" charset="-122"/>
              </a:rPr>
              <a:t>Mapping Cardinalities affect ER Design</a:t>
            </a:r>
          </a:p>
        </p:txBody>
      </p:sp>
      <p:sp>
        <p:nvSpPr>
          <p:cNvPr id="109571" name="内容占位符 4">
            <a:extLst>
              <a:ext uri="{FF2B5EF4-FFF2-40B4-BE49-F238E27FC236}">
                <a16:creationId xmlns:a16="http://schemas.microsoft.com/office/drawing/2014/main" id="{770870BA-D9D1-431D-B58A-04C1102B2DAE}"/>
              </a:ext>
            </a:extLst>
          </p:cNvPr>
          <p:cNvSpPr>
            <a:spLocks noGrp="1" noChangeArrowheads="1"/>
          </p:cNvSpPr>
          <p:nvPr>
            <p:ph idx="1"/>
          </p:nvPr>
        </p:nvSpPr>
        <p:spPr/>
        <p:txBody>
          <a:bodyPr/>
          <a:lstStyle/>
          <a:p>
            <a:r>
              <a:rPr lang="en-US" altLang="zh-CN" sz="2000">
                <a:ea typeface="宋体" panose="02010600030101010101" pitchFamily="2" charset="-122"/>
              </a:rPr>
              <a:t>In this case, the attribute </a:t>
            </a:r>
            <a:r>
              <a:rPr lang="en-US" altLang="zh-CN" sz="2000" i="1">
                <a:ea typeface="宋体" panose="02010600030101010101" pitchFamily="2" charset="-122"/>
              </a:rPr>
              <a:t>date</a:t>
            </a:r>
            <a:r>
              <a:rPr lang="en-US" altLang="zh-CN" sz="2000">
                <a:ea typeface="宋体" panose="02010600030101010101" pitchFamily="2" charset="-122"/>
              </a:rPr>
              <a:t> could be associated with the </a:t>
            </a:r>
            <a:r>
              <a:rPr lang="en-US" altLang="zh-CN" sz="2000" i="1">
                <a:ea typeface="宋体" panose="02010600030101010101" pitchFamily="2" charset="-122"/>
              </a:rPr>
              <a:t>student </a:t>
            </a:r>
            <a:r>
              <a:rPr lang="en-US" altLang="zh-CN" sz="2000">
                <a:ea typeface="宋体" panose="02010600030101010101" pitchFamily="2" charset="-122"/>
              </a:rPr>
              <a:t>entity set.</a:t>
            </a:r>
          </a:p>
          <a:p>
            <a:pPr lvl="1"/>
            <a:r>
              <a:rPr lang="en-US" altLang="zh-CN" sz="1600">
                <a:ea typeface="宋体" panose="02010600030101010101" pitchFamily="2" charset="-122"/>
              </a:rPr>
              <a:t>Since each </a:t>
            </a:r>
            <a:r>
              <a:rPr lang="en-US" altLang="zh-CN" sz="1600" i="1">
                <a:ea typeface="宋体" panose="02010600030101010101" pitchFamily="2" charset="-122"/>
              </a:rPr>
              <a:t>student </a:t>
            </a:r>
            <a:r>
              <a:rPr lang="en-US" altLang="zh-CN" sz="1600">
                <a:ea typeface="宋体" panose="02010600030101010101" pitchFamily="2" charset="-122"/>
              </a:rPr>
              <a:t>entity participates in a  relationship with at most one instance of </a:t>
            </a:r>
            <a:r>
              <a:rPr lang="en-US" altLang="zh-CN" sz="1600" i="1">
                <a:ea typeface="宋体" panose="02010600030101010101" pitchFamily="2" charset="-122"/>
              </a:rPr>
              <a:t>instructor</a:t>
            </a:r>
            <a:r>
              <a:rPr lang="en-US" altLang="zh-CN" sz="1600">
                <a:ea typeface="宋体" panose="02010600030101010101" pitchFamily="2" charset="-122"/>
              </a:rPr>
              <a:t>, making this attribute designation has the same meaning as would placing </a:t>
            </a:r>
            <a:r>
              <a:rPr lang="en-US" altLang="zh-CN" sz="1600" i="1">
                <a:ea typeface="宋体" panose="02010600030101010101" pitchFamily="2" charset="-122"/>
              </a:rPr>
              <a:t>date </a:t>
            </a:r>
            <a:r>
              <a:rPr lang="en-US" altLang="zh-CN" sz="1600">
                <a:ea typeface="宋体" panose="02010600030101010101" pitchFamily="2" charset="-122"/>
              </a:rPr>
              <a:t>with the </a:t>
            </a:r>
            <a:r>
              <a:rPr lang="en-US" altLang="zh-CN" sz="1600" i="1">
                <a:ea typeface="宋体" panose="02010600030101010101" pitchFamily="2" charset="-122"/>
              </a:rPr>
              <a:t>advisor </a:t>
            </a:r>
            <a:r>
              <a:rPr lang="en-US" altLang="zh-CN" sz="1600">
                <a:ea typeface="宋体" panose="02010600030101010101" pitchFamily="2" charset="-122"/>
              </a:rPr>
              <a:t>relationship set.</a:t>
            </a:r>
            <a:endParaRPr lang="zh-CN" altLang="en-US" sz="1600">
              <a:ea typeface="宋体" panose="02010600030101010101" pitchFamily="2" charset="-122"/>
            </a:endParaRPr>
          </a:p>
        </p:txBody>
      </p:sp>
      <p:pic>
        <p:nvPicPr>
          <p:cNvPr id="109572" name="图片 1">
            <a:extLst>
              <a:ext uri="{FF2B5EF4-FFF2-40B4-BE49-F238E27FC236}">
                <a16:creationId xmlns:a16="http://schemas.microsoft.com/office/drawing/2014/main" id="{996F8D02-AE70-4D0B-A23A-C87B53E918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3138" y="2765425"/>
            <a:ext cx="7400925" cy="334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63">
            <a:extLst>
              <a:ext uri="{FF2B5EF4-FFF2-40B4-BE49-F238E27FC236}">
                <a16:creationId xmlns:a16="http://schemas.microsoft.com/office/drawing/2014/main" id="{C602180F-F9F0-45E4-8AE1-34096CDC70FA}"/>
              </a:ext>
            </a:extLst>
          </p:cNvPr>
          <p:cNvSpPr>
            <a:spLocks noChangeArrowheads="1"/>
          </p:cNvSpPr>
          <p:nvPr/>
        </p:nvSpPr>
        <p:spPr bwMode="auto">
          <a:xfrm>
            <a:off x="6864350" y="2425700"/>
            <a:ext cx="1428750" cy="3384550"/>
          </a:xfrm>
          <a:prstGeom prst="rect">
            <a:avLst/>
          </a:prstGeom>
          <a:noFill/>
          <a:ln w="2857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en-US" altLang="zh-CN" sz="1600">
                <a:solidFill>
                  <a:srgbClr val="FF3399"/>
                </a:solidFill>
                <a:latin typeface="Palatino Linotype" panose="02040502050505030304" pitchFamily="18" charset="0"/>
                <a:ea typeface="宋体" panose="02010600030101010101" pitchFamily="2" charset="-122"/>
              </a:rPr>
              <a:t>date</a:t>
            </a:r>
            <a:endParaRPr kumimoji="0" lang="zh-CN" altLang="en-US" sz="1600">
              <a:solidFill>
                <a:srgbClr val="FF3399"/>
              </a:solidFill>
              <a:latin typeface="Palatino Linotype" panose="0204050205050503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4">
            <a:extLst>
              <a:ext uri="{FF2B5EF4-FFF2-40B4-BE49-F238E27FC236}">
                <a16:creationId xmlns:a16="http://schemas.microsoft.com/office/drawing/2014/main" id="{FA168C1A-598A-421D-9F6C-672D5464721C}"/>
              </a:ext>
            </a:extLst>
          </p:cNvPr>
          <p:cNvSpPr>
            <a:spLocks noGrp="1" noChangeArrowheads="1"/>
          </p:cNvSpPr>
          <p:nvPr>
            <p:ph type="ctr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effectLst/>
                <a:ea typeface="ＭＳ Ｐゴシック" panose="020B0600070205080204" pitchFamily="34" charset="-128"/>
              </a:rPr>
              <a:t>Extended ER Features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a:extLst>
              <a:ext uri="{FF2B5EF4-FFF2-40B4-BE49-F238E27FC236}">
                <a16:creationId xmlns:a16="http://schemas.microsoft.com/office/drawing/2014/main" id="{8539330E-2F56-409F-B70B-0C9A12F6E5B4}"/>
              </a:ext>
            </a:extLst>
          </p:cNvPr>
          <p:cNvSpPr>
            <a:spLocks noGrp="1" noChangeArrowheads="1"/>
          </p:cNvSpPr>
          <p:nvPr>
            <p:ph type="title"/>
          </p:nvPr>
        </p:nvSpPr>
        <p:spPr/>
        <p:txBody>
          <a:bodyPr/>
          <a:lstStyle/>
          <a:p>
            <a:pPr>
              <a:defRPr/>
            </a:pPr>
            <a:r>
              <a:rPr lang="en-US" dirty="0"/>
              <a:t>Specialization</a:t>
            </a:r>
          </a:p>
        </p:txBody>
      </p:sp>
      <p:sp>
        <p:nvSpPr>
          <p:cNvPr id="53251" name="Rectangle 3">
            <a:extLst>
              <a:ext uri="{FF2B5EF4-FFF2-40B4-BE49-F238E27FC236}">
                <a16:creationId xmlns:a16="http://schemas.microsoft.com/office/drawing/2014/main" id="{44D9C1A3-9F41-444A-BAA0-F578531311E3}"/>
              </a:ext>
            </a:extLst>
          </p:cNvPr>
          <p:cNvSpPr>
            <a:spLocks noGrp="1" noChangeArrowheads="1"/>
          </p:cNvSpPr>
          <p:nvPr>
            <p:ph idx="1"/>
          </p:nvPr>
        </p:nvSpPr>
        <p:spPr/>
        <p:txBody>
          <a:bodyPr>
            <a:normAutofit fontScale="92500"/>
          </a:bodyPr>
          <a:lstStyle/>
          <a:p>
            <a:pPr>
              <a:defRPr/>
            </a:pPr>
            <a:r>
              <a:rPr lang="en-US" altLang="en-US" dirty="0">
                <a:ea typeface="ＭＳ Ｐゴシック" panose="020B0600070205080204" pitchFamily="34" charset="-128"/>
              </a:rPr>
              <a:t>Top-down design process; we designate sub-groupings within an entity set that are distinctive from other entities in the set.</a:t>
            </a:r>
          </a:p>
          <a:p>
            <a:pPr>
              <a:defRPr/>
            </a:pPr>
            <a:r>
              <a:rPr lang="en-US" altLang="en-US" dirty="0">
                <a:ea typeface="ＭＳ Ｐゴシック" panose="020B0600070205080204" pitchFamily="34" charset="-128"/>
              </a:rPr>
              <a:t>These sub-groupings become lower-level entity sets that have attributes or participate in relationships that do not apply to the higher-level entity set.</a:t>
            </a:r>
          </a:p>
          <a:p>
            <a:pPr>
              <a:defRPr/>
            </a:pPr>
            <a:r>
              <a:rPr lang="en-US" altLang="en-US" dirty="0">
                <a:ea typeface="ＭＳ Ｐゴシック" panose="020B0600070205080204" pitchFamily="34" charset="-128"/>
              </a:rPr>
              <a:t>Depicted by a </a:t>
            </a:r>
            <a:r>
              <a:rPr lang="en-US" altLang="en-US" i="1" dirty="0">
                <a:ea typeface="ＭＳ Ｐゴシック" panose="020B0600070205080204" pitchFamily="34" charset="-128"/>
              </a:rPr>
              <a:t>triangle</a:t>
            </a:r>
            <a:r>
              <a:rPr lang="en-US" altLang="en-US" dirty="0">
                <a:ea typeface="ＭＳ Ｐゴシック" panose="020B0600070205080204" pitchFamily="34" charset="-128"/>
              </a:rPr>
              <a:t> component labeled ISA (e.g., </a:t>
            </a:r>
            <a:r>
              <a:rPr lang="en-US" altLang="en-US" i="1" dirty="0">
                <a:ea typeface="ＭＳ Ｐゴシック" panose="020B0600070205080204" pitchFamily="34" charset="-128"/>
              </a:rPr>
              <a:t>instructor</a:t>
            </a:r>
            <a:r>
              <a:rPr lang="en-US" altLang="en-US" dirty="0">
                <a:ea typeface="ＭＳ Ｐゴシック" panose="020B0600070205080204" pitchFamily="34" charset="-128"/>
              </a:rPr>
              <a:t> “is a” </a:t>
            </a:r>
            <a:r>
              <a:rPr lang="en-US" altLang="en-US" i="1" dirty="0">
                <a:ea typeface="ＭＳ Ｐゴシック" panose="020B0600070205080204" pitchFamily="34" charset="-128"/>
              </a:rPr>
              <a:t>person</a:t>
            </a:r>
            <a:r>
              <a:rPr lang="en-US" altLang="en-US" dirty="0">
                <a:ea typeface="ＭＳ Ｐゴシック" panose="020B0600070205080204" pitchFamily="34" charset="-128"/>
              </a:rPr>
              <a:t>).</a:t>
            </a:r>
          </a:p>
          <a:p>
            <a:pPr>
              <a:defRPr/>
            </a:pPr>
            <a:r>
              <a:rPr lang="en-US" altLang="en-US" b="1" dirty="0">
                <a:solidFill>
                  <a:srgbClr val="000099"/>
                </a:solidFill>
                <a:ea typeface="ＭＳ Ｐゴシック" panose="020B0600070205080204" pitchFamily="34" charset="-128"/>
              </a:rPr>
              <a:t>Attribute inheritance</a:t>
            </a:r>
            <a:r>
              <a:rPr lang="en-US" altLang="en-US" dirty="0">
                <a:ea typeface="ＭＳ Ｐゴシック" panose="020B0600070205080204" pitchFamily="34" charset="-128"/>
              </a:rPr>
              <a:t> – a lower-level entity set inherits all the attributes and relationship participation of the higher-level entity set to which it is linked.</a:t>
            </a:r>
          </a:p>
          <a:p>
            <a:pPr>
              <a:defRPr/>
            </a:pPr>
            <a:endParaRPr lang="en-US" altLang="en-US" dirty="0">
              <a:ea typeface="ＭＳ Ｐゴシック" panose="020B0600070205080204" pitchFamily="34" charset="-128"/>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2" name="Picture 1">
            <a:extLst>
              <a:ext uri="{FF2B5EF4-FFF2-40B4-BE49-F238E27FC236}">
                <a16:creationId xmlns:a16="http://schemas.microsoft.com/office/drawing/2014/main" id="{E231AAA1-F396-4AF5-86A2-0E261A23E25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76875" y="2498958"/>
            <a:ext cx="3667125"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7602" name="Rectangle 2">
            <a:extLst>
              <a:ext uri="{FF2B5EF4-FFF2-40B4-BE49-F238E27FC236}">
                <a16:creationId xmlns:a16="http://schemas.microsoft.com/office/drawing/2014/main" id="{13AEC7DD-839C-46CF-87B8-487BBCA4E0D0}"/>
              </a:ext>
            </a:extLst>
          </p:cNvPr>
          <p:cNvSpPr>
            <a:spLocks noGrp="1" noChangeArrowheads="1"/>
          </p:cNvSpPr>
          <p:nvPr>
            <p:ph type="title"/>
          </p:nvPr>
        </p:nvSpPr>
        <p:spPr/>
        <p:txBody>
          <a:bodyPr/>
          <a:lstStyle/>
          <a:p>
            <a:pPr>
              <a:defRPr/>
            </a:pPr>
            <a:r>
              <a:rPr lang="en-US" dirty="0"/>
              <a:t>Specialization Example</a:t>
            </a:r>
          </a:p>
        </p:txBody>
      </p:sp>
      <p:sp>
        <p:nvSpPr>
          <p:cNvPr id="114691" name="Rectangle 3">
            <a:extLst>
              <a:ext uri="{FF2B5EF4-FFF2-40B4-BE49-F238E27FC236}">
                <a16:creationId xmlns:a16="http://schemas.microsoft.com/office/drawing/2014/main" id="{B87029EA-7963-4DA0-A34E-A7C9524F1E31}"/>
              </a:ext>
            </a:extLst>
          </p:cNvPr>
          <p:cNvSpPr>
            <a:spLocks noGrp="1" noChangeArrowheads="1"/>
          </p:cNvSpPr>
          <p:nvPr>
            <p:ph idx="1"/>
          </p:nvPr>
        </p:nvSpPr>
        <p:spPr>
          <a:xfrm>
            <a:off x="228600" y="1066800"/>
            <a:ext cx="7112285" cy="3037726"/>
          </a:xfrm>
        </p:spPr>
        <p:txBody>
          <a:bodyPr>
            <a:normAutofit/>
          </a:bodyPr>
          <a:lstStyle/>
          <a:p>
            <a:r>
              <a:rPr lang="en-US" altLang="en-US" sz="2400" b="1" dirty="0">
                <a:solidFill>
                  <a:srgbClr val="000099"/>
                </a:solidFill>
                <a:ea typeface="ＭＳ Ｐゴシック" panose="020B0600070205080204" pitchFamily="34" charset="-128"/>
              </a:rPr>
              <a:t>Overlapping</a:t>
            </a:r>
            <a:r>
              <a:rPr lang="en-US" altLang="en-US" sz="2400" dirty="0">
                <a:ea typeface="ＭＳ Ｐゴシック" panose="020B0600070205080204" pitchFamily="34" charset="-128"/>
              </a:rPr>
              <a:t> – </a:t>
            </a:r>
            <a:r>
              <a:rPr lang="en-US" altLang="en-US" sz="2400" i="1" dirty="0">
                <a:ea typeface="ＭＳ Ｐゴシック" panose="020B0600070205080204" pitchFamily="34" charset="-128"/>
              </a:rPr>
              <a:t>employee</a:t>
            </a:r>
            <a:r>
              <a:rPr lang="en-US" altLang="en-US" sz="2400" dirty="0">
                <a:ea typeface="ＭＳ Ｐゴシック" panose="020B0600070205080204" pitchFamily="34" charset="-128"/>
              </a:rPr>
              <a:t> and </a:t>
            </a:r>
            <a:r>
              <a:rPr lang="en-US" altLang="en-US" sz="2400" i="1" dirty="0">
                <a:ea typeface="ＭＳ Ｐゴシック" panose="020B0600070205080204" pitchFamily="34" charset="-128"/>
              </a:rPr>
              <a:t>student</a:t>
            </a:r>
          </a:p>
          <a:p>
            <a:pPr lvl="1"/>
            <a:r>
              <a:rPr lang="en-US" altLang="en-US" sz="2000" i="1" dirty="0">
                <a:ea typeface="ＭＳ Ｐゴシック" panose="020B0600070205080204" pitchFamily="34" charset="-128"/>
              </a:rPr>
              <a:t>For an overlapping specialization (as is the case for student and employee as specializations of person), </a:t>
            </a:r>
            <a:r>
              <a:rPr lang="en-US" altLang="en-US" sz="2000" i="1" dirty="0">
                <a:solidFill>
                  <a:srgbClr val="FF0000"/>
                </a:solidFill>
                <a:ea typeface="ＭＳ Ｐゴシック" panose="020B0600070205080204" pitchFamily="34" charset="-128"/>
              </a:rPr>
              <a:t>two separate arrows are used</a:t>
            </a:r>
          </a:p>
          <a:p>
            <a:r>
              <a:rPr lang="en-US" altLang="en-US" sz="2400" b="1" dirty="0">
                <a:solidFill>
                  <a:srgbClr val="000099"/>
                </a:solidFill>
                <a:ea typeface="ＭＳ Ｐゴシック" panose="020B0600070205080204" pitchFamily="34" charset="-128"/>
              </a:rPr>
              <a:t>Disjoint</a:t>
            </a:r>
            <a:r>
              <a:rPr lang="en-US" altLang="en-US" sz="2400" dirty="0">
                <a:ea typeface="ＭＳ Ｐゴシック" panose="020B0600070205080204" pitchFamily="34" charset="-128"/>
              </a:rPr>
              <a:t> – </a:t>
            </a:r>
            <a:r>
              <a:rPr lang="en-US" altLang="en-US" sz="2400" i="1" dirty="0">
                <a:ea typeface="ＭＳ Ｐゴシック" panose="020B0600070205080204" pitchFamily="34" charset="-128"/>
              </a:rPr>
              <a:t>instructor</a:t>
            </a:r>
            <a:r>
              <a:rPr lang="en-US" altLang="en-US" sz="2400" dirty="0">
                <a:ea typeface="ＭＳ Ｐゴシック" panose="020B0600070205080204" pitchFamily="34" charset="-128"/>
              </a:rPr>
              <a:t> and </a:t>
            </a:r>
            <a:r>
              <a:rPr lang="en-US" altLang="en-US" sz="2400" i="1" dirty="0">
                <a:ea typeface="ＭＳ Ｐゴシック" panose="020B0600070205080204" pitchFamily="34" charset="-128"/>
              </a:rPr>
              <a:t>secretary</a:t>
            </a:r>
          </a:p>
          <a:p>
            <a:pPr lvl="1"/>
            <a:r>
              <a:rPr lang="en-US" altLang="en-US" sz="2000" i="1" dirty="0">
                <a:ea typeface="ＭＳ Ｐゴシック" panose="020B0600070205080204" pitchFamily="34" charset="-128"/>
              </a:rPr>
              <a:t>For a disjoint specialization (as is the case for instructor and secretary as specializations of employee), </a:t>
            </a:r>
            <a:r>
              <a:rPr lang="en-US" altLang="en-US" sz="2000" i="1" dirty="0">
                <a:solidFill>
                  <a:srgbClr val="FF0000"/>
                </a:solidFill>
                <a:ea typeface="ＭＳ Ｐゴシック" panose="020B0600070205080204" pitchFamily="34" charset="-128"/>
              </a:rPr>
              <a:t>a single arrow is used</a:t>
            </a:r>
          </a:p>
        </p:txBody>
      </p:sp>
      <p:sp>
        <p:nvSpPr>
          <p:cNvPr id="2" name="文本框 1">
            <a:extLst>
              <a:ext uri="{FF2B5EF4-FFF2-40B4-BE49-F238E27FC236}">
                <a16:creationId xmlns:a16="http://schemas.microsoft.com/office/drawing/2014/main" id="{CE59B1F4-95A7-4FE2-A45C-DA3DF18EE2BF}"/>
              </a:ext>
            </a:extLst>
          </p:cNvPr>
          <p:cNvSpPr txBox="1"/>
          <p:nvPr/>
        </p:nvSpPr>
        <p:spPr>
          <a:xfrm>
            <a:off x="228600" y="4164001"/>
            <a:ext cx="5488969" cy="2154436"/>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35000"/>
              </a:spcBef>
              <a:spcAft>
                <a:spcPct val="0"/>
              </a:spcAft>
              <a:buClr>
                <a:srgbClr val="CC3300"/>
              </a:buClr>
              <a:buSzPct val="90000"/>
              <a:buFont typeface="Monotype Sorts" pitchFamily="2" charset="2"/>
              <a:buChar char="n"/>
              <a:tabLst/>
              <a:defRPr/>
            </a:pPr>
            <a:r>
              <a:rPr kumimoji="1" lang="en-US" altLang="en-US" sz="2400" b="1" i="0" u="none" strike="noStrike" kern="0" cap="none" spc="0" normalizeH="0" baseline="0" noProof="0" dirty="0">
                <a:ln>
                  <a:noFill/>
                </a:ln>
                <a:solidFill>
                  <a:srgbClr val="000099"/>
                </a:solidFill>
                <a:effectLst/>
                <a:uLnTx/>
                <a:uFillTx/>
                <a:latin typeface="Helvetica"/>
                <a:ea typeface="ＭＳ Ｐゴシック" panose="020B0600070205080204" pitchFamily="34" charset="-128"/>
                <a:cs typeface="+mn-cs"/>
              </a:rPr>
              <a:t>Total and partial</a:t>
            </a:r>
          </a:p>
          <a:p>
            <a:pPr marL="742950" marR="0" lvl="1" indent="-285750" algn="l" defTabSz="914400" rtl="0" eaLnBrk="0" fontAlgn="base" latinLnBrk="0" hangingPunct="0">
              <a:lnSpc>
                <a:spcPct val="100000"/>
              </a:lnSpc>
              <a:spcBef>
                <a:spcPct val="35000"/>
              </a:spcBef>
              <a:spcAft>
                <a:spcPct val="0"/>
              </a:spcAft>
              <a:buClr>
                <a:srgbClr val="FF9900"/>
              </a:buClr>
              <a:buSzPct val="80000"/>
              <a:buFont typeface="Monotype Sorts" pitchFamily="2" charset="2"/>
              <a:buChar char="l"/>
              <a:tabLst/>
              <a:defRPr/>
            </a:pPr>
            <a:r>
              <a:rPr kumimoji="1" lang="en-US" altLang="zh-CN" sz="2000" b="0" i="1" u="none" strike="noStrike" kern="0" cap="none" spc="0" normalizeH="0" baseline="0" noProof="0" dirty="0">
                <a:ln>
                  <a:noFill/>
                </a:ln>
                <a:solidFill>
                  <a:srgbClr val="FF0000"/>
                </a:solidFill>
                <a:effectLst/>
                <a:uLnTx/>
                <a:uFillTx/>
                <a:latin typeface="Helvetica"/>
                <a:ea typeface="ＭＳ Ｐゴシック" panose="020B0600070205080204" pitchFamily="34" charset="-128"/>
              </a:rPr>
              <a:t>Total</a:t>
            </a:r>
            <a:r>
              <a:rPr kumimoji="1" lang="zh-CN" altLang="en-US" sz="2000" b="0" i="1" u="none" strike="noStrike" kern="0" cap="none" spc="0" normalizeH="0" baseline="0" noProof="0" dirty="0">
                <a:ln>
                  <a:noFill/>
                </a:ln>
                <a:solidFill>
                  <a:srgbClr val="000000"/>
                </a:solidFill>
                <a:effectLst/>
                <a:uLnTx/>
                <a:uFillTx/>
                <a:latin typeface="Helvetica"/>
                <a:ea typeface="ＭＳ Ｐゴシック" panose="020B0600070205080204" pitchFamily="34" charset="-128"/>
              </a:rPr>
              <a:t>：</a:t>
            </a:r>
            <a:r>
              <a:rPr kumimoji="1" lang="en-US" altLang="zh-CN" sz="2000" b="0" i="1" u="none" strike="noStrike" kern="0" cap="none" spc="0" normalizeH="0" baseline="0" noProof="0" dirty="0">
                <a:ln>
                  <a:noFill/>
                </a:ln>
                <a:solidFill>
                  <a:srgbClr val="000000"/>
                </a:solidFill>
                <a:effectLst/>
                <a:uLnTx/>
                <a:uFillTx/>
                <a:latin typeface="Helvetica"/>
                <a:ea typeface="ＭＳ Ｐゴシック" panose="020B0600070205080204" pitchFamily="34" charset="-128"/>
              </a:rPr>
              <a:t>Each higher-level entity must belong to a lower-level entity set.</a:t>
            </a:r>
          </a:p>
          <a:p>
            <a:pPr marL="742950" marR="0" lvl="1" indent="-285750" algn="l" defTabSz="914400" rtl="0" eaLnBrk="0" fontAlgn="base" latinLnBrk="0" hangingPunct="0">
              <a:lnSpc>
                <a:spcPct val="100000"/>
              </a:lnSpc>
              <a:spcBef>
                <a:spcPct val="35000"/>
              </a:spcBef>
              <a:spcAft>
                <a:spcPct val="0"/>
              </a:spcAft>
              <a:buClr>
                <a:srgbClr val="FF9900"/>
              </a:buClr>
              <a:buSzPct val="80000"/>
              <a:buFont typeface="Monotype Sorts" pitchFamily="2" charset="2"/>
              <a:buChar char="l"/>
              <a:tabLst/>
              <a:defRPr/>
            </a:pPr>
            <a:r>
              <a:rPr kumimoji="1" lang="en-US" altLang="zh-CN" sz="2000" b="0" i="1" u="none" strike="noStrike" kern="0" cap="none" spc="0" normalizeH="0" baseline="0" noProof="0" dirty="0" err="1">
                <a:ln>
                  <a:noFill/>
                </a:ln>
                <a:solidFill>
                  <a:srgbClr val="FF0000"/>
                </a:solidFill>
                <a:effectLst/>
                <a:uLnTx/>
                <a:uFillTx/>
                <a:latin typeface="Helvetica"/>
                <a:ea typeface="ＭＳ Ｐゴシック" panose="020B0600070205080204" pitchFamily="34" charset="-128"/>
              </a:rPr>
              <a:t>Partial</a:t>
            </a:r>
            <a:r>
              <a:rPr kumimoji="1" lang="en-US" altLang="zh-CN" sz="2000" b="0" i="1" u="none" strike="noStrike" kern="0" cap="none" spc="0" normalizeH="0" baseline="0" noProof="0" dirty="0" err="1">
                <a:ln>
                  <a:noFill/>
                </a:ln>
                <a:solidFill>
                  <a:srgbClr val="000000"/>
                </a:solidFill>
                <a:effectLst/>
                <a:uLnTx/>
                <a:uFillTx/>
                <a:latin typeface="Helvetica"/>
                <a:ea typeface="ＭＳ Ｐゴシック" panose="020B0600070205080204" pitchFamily="34" charset="-128"/>
              </a:rPr>
              <a:t>:Some</a:t>
            </a:r>
            <a:r>
              <a:rPr kumimoji="1" lang="en-US" altLang="zh-CN" sz="2000" b="0" i="1" u="none" strike="noStrike" kern="0" cap="none" spc="0" normalizeH="0" baseline="0" noProof="0" dirty="0">
                <a:ln>
                  <a:noFill/>
                </a:ln>
                <a:solidFill>
                  <a:srgbClr val="000000"/>
                </a:solidFill>
                <a:effectLst/>
                <a:uLnTx/>
                <a:uFillTx/>
                <a:latin typeface="Helvetica"/>
                <a:ea typeface="ＭＳ Ｐゴシック" panose="020B0600070205080204" pitchFamily="34" charset="-128"/>
              </a:rPr>
              <a:t> higher-level entities may not belong to any lower-level entity set.</a:t>
            </a:r>
            <a:endParaRPr kumimoji="1" lang="en-US" altLang="en-US" sz="2000" b="0" i="1" u="none" strike="noStrike" kern="0" cap="none" spc="0" normalizeH="0" baseline="0" noProof="0" dirty="0">
              <a:ln>
                <a:noFill/>
              </a:ln>
              <a:solidFill>
                <a:srgbClr val="000000"/>
              </a:solidFill>
              <a:effectLst/>
              <a:uLnTx/>
              <a:uFillTx/>
              <a:latin typeface="Helvetica"/>
              <a:ea typeface="ＭＳ Ｐゴシック" panose="020B0600070205080204" pitchFamily="34" charset="-128"/>
            </a:endParaRPr>
          </a:p>
          <a:p>
            <a:endParaRPr lang="zh-CN" altLang="en-US" dirty="0"/>
          </a:p>
        </p:txBody>
      </p:sp>
      <p:cxnSp>
        <p:nvCxnSpPr>
          <p:cNvPr id="5" name="直接箭头连接符 4">
            <a:extLst>
              <a:ext uri="{FF2B5EF4-FFF2-40B4-BE49-F238E27FC236}">
                <a16:creationId xmlns:a16="http://schemas.microsoft.com/office/drawing/2014/main" id="{ADA610D1-818A-4AE7-9844-21786294EA00}"/>
              </a:ext>
            </a:extLst>
          </p:cNvPr>
          <p:cNvCxnSpPr/>
          <p:nvPr/>
        </p:nvCxnSpPr>
        <p:spPr bwMode="auto">
          <a:xfrm flipV="1">
            <a:off x="6893960" y="3750067"/>
            <a:ext cx="446925" cy="529120"/>
          </a:xfrm>
          <a:prstGeom prst="straightConnector1">
            <a:avLst/>
          </a:prstGeom>
          <a:solidFill>
            <a:schemeClr val="accent1"/>
          </a:solidFill>
          <a:ln w="28575" cap="flat" cmpd="sng" algn="ctr">
            <a:solidFill>
              <a:srgbClr val="FF0000"/>
            </a:solidFill>
            <a:prstDash val="solid"/>
            <a:round/>
            <a:headEnd type="none" w="med" len="med"/>
            <a:tailEnd type="triangle" w="lg" len="lg"/>
          </a:ln>
          <a:effectLst/>
        </p:spPr>
      </p:cxnSp>
      <p:cxnSp>
        <p:nvCxnSpPr>
          <p:cNvPr id="9" name="直接箭头连接符 8">
            <a:extLst>
              <a:ext uri="{FF2B5EF4-FFF2-40B4-BE49-F238E27FC236}">
                <a16:creationId xmlns:a16="http://schemas.microsoft.com/office/drawing/2014/main" id="{6385D5E7-4FB7-4967-A1CB-51A352A644AD}"/>
              </a:ext>
            </a:extLst>
          </p:cNvPr>
          <p:cNvCxnSpPr>
            <a:cxnSpLocks/>
          </p:cNvCxnSpPr>
          <p:nvPr/>
        </p:nvCxnSpPr>
        <p:spPr bwMode="auto">
          <a:xfrm flipH="1" flipV="1">
            <a:off x="8133403" y="3750067"/>
            <a:ext cx="461957" cy="582297"/>
          </a:xfrm>
          <a:prstGeom prst="straightConnector1">
            <a:avLst/>
          </a:prstGeom>
          <a:solidFill>
            <a:schemeClr val="accent1"/>
          </a:solidFill>
          <a:ln w="28575" cap="flat" cmpd="sng" algn="ctr">
            <a:solidFill>
              <a:srgbClr val="FF0000"/>
            </a:solidFill>
            <a:prstDash val="solid"/>
            <a:round/>
            <a:headEnd type="none" w="med" len="med"/>
            <a:tailEnd type="triangle" w="lg" len="lg"/>
          </a:ln>
          <a:effectLst/>
        </p:spPr>
      </p:cxnSp>
      <p:grpSp>
        <p:nvGrpSpPr>
          <p:cNvPr id="16" name="组合 15">
            <a:extLst>
              <a:ext uri="{FF2B5EF4-FFF2-40B4-BE49-F238E27FC236}">
                <a16:creationId xmlns:a16="http://schemas.microsoft.com/office/drawing/2014/main" id="{F092A64D-39D3-48DB-A9FC-5FD051D6F2C3}"/>
              </a:ext>
            </a:extLst>
          </p:cNvPr>
          <p:cNvGrpSpPr/>
          <p:nvPr/>
        </p:nvGrpSpPr>
        <p:grpSpPr>
          <a:xfrm>
            <a:off x="5953059" y="4918841"/>
            <a:ext cx="1847719" cy="788276"/>
            <a:chOff x="5953059" y="4918841"/>
            <a:chExt cx="1847719" cy="788276"/>
          </a:xfrm>
        </p:grpSpPr>
        <p:cxnSp>
          <p:nvCxnSpPr>
            <p:cNvPr id="8" name="直接连接符 7">
              <a:extLst>
                <a:ext uri="{FF2B5EF4-FFF2-40B4-BE49-F238E27FC236}">
                  <a16:creationId xmlns:a16="http://schemas.microsoft.com/office/drawing/2014/main" id="{98A395C7-9292-421F-931D-BFF1CDC667D2}"/>
                </a:ext>
              </a:extLst>
            </p:cNvPr>
            <p:cNvCxnSpPr>
              <a:cxnSpLocks/>
            </p:cNvCxnSpPr>
            <p:nvPr/>
          </p:nvCxnSpPr>
          <p:spPr bwMode="auto">
            <a:xfrm flipV="1">
              <a:off x="5953059" y="5308997"/>
              <a:ext cx="0" cy="39812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1" name="直接连接符 10">
              <a:extLst>
                <a:ext uri="{FF2B5EF4-FFF2-40B4-BE49-F238E27FC236}">
                  <a16:creationId xmlns:a16="http://schemas.microsoft.com/office/drawing/2014/main" id="{4567371B-3B67-4258-AB78-3EEF19F517AD}"/>
                </a:ext>
              </a:extLst>
            </p:cNvPr>
            <p:cNvCxnSpPr>
              <a:cxnSpLocks/>
            </p:cNvCxnSpPr>
            <p:nvPr/>
          </p:nvCxnSpPr>
          <p:spPr bwMode="auto">
            <a:xfrm>
              <a:off x="5953059" y="5324475"/>
              <a:ext cx="1847719" cy="10576"/>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3" name="直接连接符 12">
              <a:extLst>
                <a:ext uri="{FF2B5EF4-FFF2-40B4-BE49-F238E27FC236}">
                  <a16:creationId xmlns:a16="http://schemas.microsoft.com/office/drawing/2014/main" id="{DB7F0726-77D7-4D4C-B43A-29A9BD929E48}"/>
                </a:ext>
              </a:extLst>
            </p:cNvPr>
            <p:cNvCxnSpPr/>
            <p:nvPr/>
          </p:nvCxnSpPr>
          <p:spPr bwMode="auto">
            <a:xfrm>
              <a:off x="7800778" y="5290908"/>
              <a:ext cx="0" cy="416209"/>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5" name="直接箭头连接符 14">
              <a:extLst>
                <a:ext uri="{FF2B5EF4-FFF2-40B4-BE49-F238E27FC236}">
                  <a16:creationId xmlns:a16="http://schemas.microsoft.com/office/drawing/2014/main" id="{BAED49C9-38F2-44B9-B48C-B63598A63005}"/>
                </a:ext>
              </a:extLst>
            </p:cNvPr>
            <p:cNvCxnSpPr>
              <a:cxnSpLocks/>
            </p:cNvCxnSpPr>
            <p:nvPr/>
          </p:nvCxnSpPr>
          <p:spPr bwMode="auto">
            <a:xfrm flipV="1">
              <a:off x="6823316" y="4918841"/>
              <a:ext cx="0" cy="416210"/>
            </a:xfrm>
            <a:prstGeom prst="straightConnector1">
              <a:avLst/>
            </a:prstGeom>
            <a:solidFill>
              <a:schemeClr val="accent1"/>
            </a:solidFill>
            <a:ln w="28575" cap="flat" cmpd="sng" algn="ctr">
              <a:solidFill>
                <a:srgbClr val="FF0000"/>
              </a:solidFill>
              <a:prstDash val="solid"/>
              <a:round/>
              <a:headEnd type="none" w="med" len="med"/>
              <a:tailEnd type="triangle" w="lg" len="lg"/>
            </a:ln>
            <a:effectLst/>
          </p:spPr>
        </p:cxnSp>
      </p:grpSp>
      <p:cxnSp>
        <p:nvCxnSpPr>
          <p:cNvPr id="22" name="直接连接符 21">
            <a:extLst>
              <a:ext uri="{FF2B5EF4-FFF2-40B4-BE49-F238E27FC236}">
                <a16:creationId xmlns:a16="http://schemas.microsoft.com/office/drawing/2014/main" id="{D56F15F0-1C30-4CF3-8E56-7D454DFD143A}"/>
              </a:ext>
            </a:extLst>
          </p:cNvPr>
          <p:cNvCxnSpPr/>
          <p:nvPr/>
        </p:nvCxnSpPr>
        <p:spPr bwMode="auto">
          <a:xfrm>
            <a:off x="6986588" y="5162550"/>
            <a:ext cx="414337" cy="0"/>
          </a:xfrm>
          <a:prstGeom prst="line">
            <a:avLst/>
          </a:prstGeom>
          <a:solidFill>
            <a:schemeClr val="accent1"/>
          </a:solidFill>
          <a:ln w="9525" cap="flat" cmpd="sng" algn="ctr">
            <a:solidFill>
              <a:schemeClr val="tx2"/>
            </a:solidFill>
            <a:prstDash val="sysDot"/>
            <a:round/>
            <a:headEnd type="none" w="med" len="med"/>
            <a:tailEnd type="none" w="med" len="med"/>
          </a:ln>
          <a:effectLst/>
        </p:spPr>
      </p:cxnSp>
      <p:sp>
        <p:nvSpPr>
          <p:cNvPr id="23" name="文本框 22">
            <a:extLst>
              <a:ext uri="{FF2B5EF4-FFF2-40B4-BE49-F238E27FC236}">
                <a16:creationId xmlns:a16="http://schemas.microsoft.com/office/drawing/2014/main" id="{D454F3D1-7891-4738-99CC-4AB1E73EE528}"/>
              </a:ext>
            </a:extLst>
          </p:cNvPr>
          <p:cNvSpPr txBox="1"/>
          <p:nvPr/>
        </p:nvSpPr>
        <p:spPr>
          <a:xfrm>
            <a:off x="7400925" y="4963641"/>
            <a:ext cx="912493" cy="338554"/>
          </a:xfrm>
          <a:prstGeom prst="rect">
            <a:avLst/>
          </a:prstGeom>
          <a:noFill/>
        </p:spPr>
        <p:txBody>
          <a:bodyPr wrap="square" rtlCol="0">
            <a:spAutoFit/>
          </a:bodyPr>
          <a:lstStyle/>
          <a:p>
            <a:r>
              <a:rPr lang="en-US" altLang="zh-CN" dirty="0">
                <a:solidFill>
                  <a:srgbClr val="FF0000"/>
                </a:solidFill>
              </a:rPr>
              <a:t>total</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691">
                                            <p:txEl>
                                              <p:pRg st="1" end="1"/>
                                            </p:txEl>
                                          </p:spTgt>
                                        </p:tgtEl>
                                        <p:attrNameLst>
                                          <p:attrName>style.visibility</p:attrName>
                                        </p:attrNameLst>
                                      </p:cBhvr>
                                      <p:to>
                                        <p:strVal val="visible"/>
                                      </p:to>
                                    </p:set>
                                  </p:childTnLst>
                                </p:cTn>
                              </p:par>
                            </p:childTnLst>
                          </p:cTn>
                        </p:par>
                        <p:par>
                          <p:cTn id="9" fill="hold">
                            <p:stCondLst>
                              <p:cond delay="0"/>
                            </p:stCondLst>
                            <p:childTnLst>
                              <p:par>
                                <p:cTn id="10" presetID="2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par>
                                <p:cTn id="13" presetID="2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4691">
                                            <p:txEl>
                                              <p:pRg st="2" end="2"/>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14691">
                                            <p:txEl>
                                              <p:pRg st="3" end="3"/>
                                            </p:txEl>
                                          </p:spTgt>
                                        </p:tgtEl>
                                        <p:attrNameLst>
                                          <p:attrName>style.visibility</p:attrName>
                                        </p:attrNameLst>
                                      </p:cBhvr>
                                      <p:to>
                                        <p:strVal val="visible"/>
                                      </p:to>
                                    </p:set>
                                  </p:childTnLst>
                                </p:cTn>
                              </p:par>
                            </p:childTnLst>
                          </p:cTn>
                        </p:par>
                        <p:par>
                          <p:cTn id="22" fill="hold">
                            <p:stCondLst>
                              <p:cond delay="0"/>
                            </p:stCondLst>
                            <p:childTnLst>
                              <p:par>
                                <p:cTn id="23" presetID="22" presetClass="entr" presetSubtype="4" fill="hold"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down)">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uiExpand="1" build="p"/>
      <p:bldP spid="2"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0938CAA-0DBB-4EFF-8B3B-8C01807B0BE6}"/>
              </a:ext>
            </a:extLst>
          </p:cNvPr>
          <p:cNvSpPr>
            <a:spLocks noGrp="1" noChangeArrowheads="1"/>
          </p:cNvSpPr>
          <p:nvPr>
            <p:ph type="title"/>
          </p:nvPr>
        </p:nvSpPr>
        <p:spPr/>
        <p:txBody>
          <a:bodyPr/>
          <a:lstStyle/>
          <a:p>
            <a:pPr>
              <a:defRPr/>
            </a:pPr>
            <a:r>
              <a:rPr lang="en-US" altLang="en-US" dirty="0">
                <a:ea typeface="ＭＳ Ｐゴシック" panose="020B0600070205080204" pitchFamily="34" charset="-128"/>
              </a:rPr>
              <a:t>Design Phases (Cont.)</a:t>
            </a:r>
          </a:p>
        </p:txBody>
      </p:sp>
      <p:sp>
        <p:nvSpPr>
          <p:cNvPr id="21507" name="Rectangle 3">
            <a:extLst>
              <a:ext uri="{FF2B5EF4-FFF2-40B4-BE49-F238E27FC236}">
                <a16:creationId xmlns:a16="http://schemas.microsoft.com/office/drawing/2014/main" id="{E59E2E97-8C7C-4701-8F15-782EA1EC6199}"/>
              </a:ext>
            </a:extLst>
          </p:cNvPr>
          <p:cNvSpPr>
            <a:spLocks noGrp="1" noChangeArrowheads="1"/>
          </p:cNvSpPr>
          <p:nvPr>
            <p:ph idx="1"/>
          </p:nvPr>
        </p:nvSpPr>
        <p:spPr>
          <a:xfrm>
            <a:off x="228600" y="947738"/>
            <a:ext cx="8610600" cy="5376862"/>
          </a:xfrm>
        </p:spPr>
        <p:txBody>
          <a:bodyPr>
            <a:normAutofit fontScale="92500"/>
          </a:bodyPr>
          <a:lstStyle/>
          <a:p>
            <a:pPr marL="0" indent="0">
              <a:spcBef>
                <a:spcPts val="1200"/>
              </a:spcBef>
              <a:buFont typeface="Monotype Sorts" charset="2"/>
              <a:buNone/>
              <a:defRPr/>
            </a:pPr>
            <a:r>
              <a:rPr kumimoji="0" lang="en-US" altLang="en-US" i="1" dirty="0"/>
              <a:t>The process of moving from an abstract data model to the implementation of the database proceeds in two final design phases.</a:t>
            </a:r>
            <a:endParaRPr lang="en-US" altLang="en-US" i="1" dirty="0">
              <a:ea typeface="ＭＳ Ｐゴシック" panose="020B0600070205080204" pitchFamily="34" charset="-128"/>
            </a:endParaRPr>
          </a:p>
          <a:p>
            <a:pPr>
              <a:spcBef>
                <a:spcPts val="1200"/>
              </a:spcBef>
              <a:buFont typeface="Monotype Sorts" charset="2"/>
              <a:buChar char="n"/>
              <a:defRPr/>
            </a:pPr>
            <a:r>
              <a:rPr lang="en-US" altLang="en-US" sz="2400" dirty="0">
                <a:ea typeface="ＭＳ Ｐゴシック" panose="020B0600070205080204" pitchFamily="34" charset="-128"/>
              </a:rPr>
              <a:t>Logical Design –  Deciding on the database schema. Database design requires that we find a “good” collection of relation schemas.</a:t>
            </a:r>
          </a:p>
          <a:p>
            <a:pPr lvl="1">
              <a:spcBef>
                <a:spcPts val="1200"/>
              </a:spcBef>
              <a:buFont typeface="Monotype Sorts" charset="2"/>
              <a:buChar char="l"/>
              <a:defRPr/>
            </a:pPr>
            <a:r>
              <a:rPr lang="en-US" altLang="en-US" sz="1800" dirty="0">
                <a:ea typeface="ＭＳ Ｐゴシック" panose="020B0600070205080204" pitchFamily="34" charset="-128"/>
              </a:rPr>
              <a:t>Business decision – What attributes should we record in the database?</a:t>
            </a:r>
          </a:p>
          <a:p>
            <a:pPr lvl="1">
              <a:spcBef>
                <a:spcPts val="1200"/>
              </a:spcBef>
              <a:buFont typeface="Monotype Sorts" charset="2"/>
              <a:buChar char="l"/>
              <a:defRPr/>
            </a:pPr>
            <a:r>
              <a:rPr lang="en-US" altLang="en-US" sz="1800" dirty="0">
                <a:ea typeface="ＭＳ Ｐゴシック" panose="020B0600070205080204" pitchFamily="34" charset="-128"/>
              </a:rPr>
              <a:t>Computer Science decision –  What relation schemas should we have and how should the attributes be distributed among the various relation schemas?</a:t>
            </a:r>
          </a:p>
          <a:p>
            <a:pPr>
              <a:spcBef>
                <a:spcPts val="1200"/>
              </a:spcBef>
              <a:buFont typeface="Monotype Sorts" charset="2"/>
              <a:buChar char="n"/>
              <a:defRPr/>
            </a:pPr>
            <a:r>
              <a:rPr lang="en-US" altLang="en-US" sz="2400" dirty="0">
                <a:ea typeface="ＭＳ Ｐゴシック" panose="020B0600070205080204" pitchFamily="34" charset="-128"/>
              </a:rPr>
              <a:t>Physical Design – Deciding on the physical layout of the database   </a:t>
            </a:r>
          </a:p>
          <a:p>
            <a:pPr>
              <a:spcBef>
                <a:spcPts val="1200"/>
              </a:spcBef>
              <a:buFont typeface="Monotype Sorts" charset="2"/>
              <a:buNone/>
              <a:defRPr/>
            </a:pPr>
            <a:endParaRPr lang="en-US" altLang="en-US" sz="2400" dirty="0">
              <a:ea typeface="ＭＳ Ｐゴシック" panose="020B0600070205080204" pitchFamily="34" charset="-128"/>
            </a:endParaRPr>
          </a:p>
          <a:p>
            <a:pPr>
              <a:spcBef>
                <a:spcPts val="1200"/>
              </a:spcBef>
              <a:buFont typeface="Monotype Sorts" charset="2"/>
              <a:buNone/>
              <a:defRPr/>
            </a:pPr>
            <a:r>
              <a:rPr lang="en-US" altLang="en-US" sz="2400" dirty="0">
                <a:ea typeface="ＭＳ Ｐゴシック" panose="020B0600070205080204" pitchFamily="34" charset="-128"/>
                <a:sym typeface="Symbol" panose="05050102010706020507" pitchFamily="18" charset="2"/>
              </a:rPr>
              <a:t>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a:extLst>
              <a:ext uri="{FF2B5EF4-FFF2-40B4-BE49-F238E27FC236}">
                <a16:creationId xmlns:a16="http://schemas.microsoft.com/office/drawing/2014/main" id="{AB354F17-C629-4E13-B0CE-2EAE71C91EFC}"/>
              </a:ext>
            </a:extLst>
          </p:cNvPr>
          <p:cNvSpPr>
            <a:spLocks noGrp="1" noChangeArrowheads="1"/>
          </p:cNvSpPr>
          <p:nvPr>
            <p:ph type="title"/>
          </p:nvPr>
        </p:nvSpPr>
        <p:spPr/>
        <p:txBody>
          <a:bodyPr/>
          <a:lstStyle/>
          <a:p>
            <a:pPr eaLnBrk="1" hangingPunct="1">
              <a:defRPr/>
            </a:pPr>
            <a:r>
              <a:rPr lang="en-US"/>
              <a:t>Extended ER Features: Generalization</a:t>
            </a:r>
          </a:p>
        </p:txBody>
      </p:sp>
      <p:sp>
        <p:nvSpPr>
          <p:cNvPr id="116739" name="Rectangle 3">
            <a:extLst>
              <a:ext uri="{FF2B5EF4-FFF2-40B4-BE49-F238E27FC236}">
                <a16:creationId xmlns:a16="http://schemas.microsoft.com/office/drawing/2014/main" id="{D5B85F5B-33B4-4743-861D-48FD0068340D}"/>
              </a:ext>
            </a:extLst>
          </p:cNvPr>
          <p:cNvSpPr>
            <a:spLocks noGrp="1" noChangeArrowheads="1"/>
          </p:cNvSpPr>
          <p:nvPr>
            <p:ph idx="1"/>
          </p:nvPr>
        </p:nvSpPr>
        <p:spPr/>
        <p:txBody>
          <a:bodyPr/>
          <a:lstStyle/>
          <a:p>
            <a:pPr eaLnBrk="1" hangingPunct="1"/>
            <a:r>
              <a:rPr lang="en-US" altLang="zh-CN" sz="2000" b="1">
                <a:solidFill>
                  <a:srgbClr val="000099"/>
                </a:solidFill>
                <a:ea typeface="ＭＳ Ｐゴシック" panose="020B0600070205080204" pitchFamily="34" charset="-128"/>
              </a:rPr>
              <a:t>A bottom-up design process</a:t>
            </a:r>
            <a:r>
              <a:rPr lang="en-US" altLang="zh-CN" sz="2000">
                <a:ea typeface="ＭＳ Ｐゴシック" panose="020B0600070205080204" pitchFamily="34" charset="-128"/>
              </a:rPr>
              <a:t> – combine a number of entity sets that share the same features into a higher-level entity set.</a:t>
            </a:r>
          </a:p>
          <a:p>
            <a:pPr eaLnBrk="1" hangingPunct="1"/>
            <a:r>
              <a:rPr lang="en-US" altLang="zh-CN" sz="2000">
                <a:ea typeface="ＭＳ Ｐゴシック" panose="020B0600070205080204" pitchFamily="34" charset="-128"/>
              </a:rPr>
              <a:t>Specialization and generalization are simple inversions of each other; they are represented in an E-R diagram in the same way.</a:t>
            </a:r>
          </a:p>
          <a:p>
            <a:pPr eaLnBrk="1" hangingPunct="1"/>
            <a:r>
              <a:rPr lang="en-US" altLang="zh-CN" sz="2000">
                <a:ea typeface="ＭＳ Ｐゴシック" panose="020B0600070205080204" pitchFamily="34" charset="-128"/>
              </a:rPr>
              <a:t>The terms specialization and generalization are used interchangeably.</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F212BD47-C078-4BE6-9B13-DE930FA522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57550" y="2946400"/>
            <a:ext cx="128905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8354" name="Rectangle 2">
            <a:extLst>
              <a:ext uri="{FF2B5EF4-FFF2-40B4-BE49-F238E27FC236}">
                <a16:creationId xmlns:a16="http://schemas.microsoft.com/office/drawing/2014/main" id="{24C14ACB-E2C1-4EB3-8463-1042F18D7710}"/>
              </a:ext>
            </a:extLst>
          </p:cNvPr>
          <p:cNvSpPr>
            <a:spLocks noGrp="1" noChangeArrowheads="1"/>
          </p:cNvSpPr>
          <p:nvPr>
            <p:ph type="title"/>
          </p:nvPr>
        </p:nvSpPr>
        <p:spPr/>
        <p:txBody>
          <a:bodyPr/>
          <a:lstStyle/>
          <a:p>
            <a:pPr eaLnBrk="1" hangingPunct="1">
              <a:defRPr/>
            </a:pPr>
            <a:r>
              <a:rPr lang="en-US" altLang="zh-CN">
                <a:ea typeface="宋体" pitchFamily="2" charset="-122"/>
              </a:rPr>
              <a:t>Generalization</a:t>
            </a:r>
            <a:endParaRPr lang="zh-CN" altLang="en-US">
              <a:ea typeface="宋体" pitchFamily="2" charset="-122"/>
            </a:endParaRPr>
          </a:p>
        </p:txBody>
      </p:sp>
      <p:grpSp>
        <p:nvGrpSpPr>
          <p:cNvPr id="117803" name="Group 40">
            <a:extLst>
              <a:ext uri="{FF2B5EF4-FFF2-40B4-BE49-F238E27FC236}">
                <a16:creationId xmlns:a16="http://schemas.microsoft.com/office/drawing/2014/main" id="{95A3483A-FB16-4D07-8E39-0EDAEABC8F66}"/>
              </a:ext>
            </a:extLst>
          </p:cNvPr>
          <p:cNvGrpSpPr>
            <a:grpSpLocks/>
          </p:cNvGrpSpPr>
          <p:nvPr/>
        </p:nvGrpSpPr>
        <p:grpSpPr bwMode="auto">
          <a:xfrm>
            <a:off x="1711325" y="2473325"/>
            <a:ext cx="1546225" cy="1062038"/>
            <a:chOff x="1078" y="1829"/>
            <a:chExt cx="878" cy="669"/>
          </a:xfrm>
        </p:grpSpPr>
        <p:sp>
          <p:nvSpPr>
            <p:cNvPr id="118805" name="Line 7">
              <a:extLst>
                <a:ext uri="{FF2B5EF4-FFF2-40B4-BE49-F238E27FC236}">
                  <a16:creationId xmlns:a16="http://schemas.microsoft.com/office/drawing/2014/main" id="{EE92CAA6-D367-4146-9B32-1220A33E834C}"/>
                </a:ext>
              </a:extLst>
            </p:cNvPr>
            <p:cNvSpPr>
              <a:spLocks noChangeShapeType="1"/>
            </p:cNvSpPr>
            <p:nvPr/>
          </p:nvSpPr>
          <p:spPr bwMode="auto">
            <a:xfrm flipV="1">
              <a:off x="1078" y="2239"/>
              <a:ext cx="288"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6" name="Line 8">
              <a:extLst>
                <a:ext uri="{FF2B5EF4-FFF2-40B4-BE49-F238E27FC236}">
                  <a16:creationId xmlns:a16="http://schemas.microsoft.com/office/drawing/2014/main" id="{B0024D2C-E171-417E-8038-61F952B10C71}"/>
                </a:ext>
              </a:extLst>
            </p:cNvPr>
            <p:cNvSpPr>
              <a:spLocks noChangeShapeType="1"/>
            </p:cNvSpPr>
            <p:nvPr/>
          </p:nvSpPr>
          <p:spPr bwMode="auto">
            <a:xfrm flipH="1" flipV="1">
              <a:off x="1668" y="2244"/>
              <a:ext cx="288"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7" name="Line 10">
              <a:extLst>
                <a:ext uri="{FF2B5EF4-FFF2-40B4-BE49-F238E27FC236}">
                  <a16:creationId xmlns:a16="http://schemas.microsoft.com/office/drawing/2014/main" id="{17CC88BD-1ED9-4203-B803-7B87BD9BBC6B}"/>
                </a:ext>
              </a:extLst>
            </p:cNvPr>
            <p:cNvSpPr>
              <a:spLocks noChangeShapeType="1"/>
            </p:cNvSpPr>
            <p:nvPr/>
          </p:nvSpPr>
          <p:spPr bwMode="auto">
            <a:xfrm>
              <a:off x="1520" y="1829"/>
              <a:ext cx="0" cy="324"/>
            </a:xfrm>
            <a:prstGeom prst="line">
              <a:avLst/>
            </a:prstGeom>
            <a:noFill/>
            <a:ln w="28575">
              <a:solidFill>
                <a:schemeClr val="tx1"/>
              </a:solidFill>
              <a:round/>
              <a:headEnd type="none"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118808" name="AutoShape 11">
              <a:extLst>
                <a:ext uri="{FF2B5EF4-FFF2-40B4-BE49-F238E27FC236}">
                  <a16:creationId xmlns:a16="http://schemas.microsoft.com/office/drawing/2014/main" id="{EFA7D12F-9930-40A7-B45C-347A07D38FCC}"/>
                </a:ext>
              </a:extLst>
            </p:cNvPr>
            <p:cNvSpPr>
              <a:spLocks noChangeArrowheads="1"/>
            </p:cNvSpPr>
            <p:nvPr/>
          </p:nvSpPr>
          <p:spPr bwMode="auto">
            <a:xfrm>
              <a:off x="1322" y="2162"/>
              <a:ext cx="384" cy="336"/>
            </a:xfrm>
            <a:prstGeom prst="flowChartMerge">
              <a:avLst/>
            </a:prstGeom>
            <a:solidFill>
              <a:schemeClr val="accent1"/>
            </a:solidFill>
            <a:ln w="2857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eaLnBrk="1" hangingPunct="1">
                <a:lnSpc>
                  <a:spcPct val="90000"/>
                </a:lnSpc>
                <a:spcBef>
                  <a:spcPct val="20000"/>
                </a:spcBef>
                <a:buClr>
                  <a:srgbClr val="FF9933"/>
                </a:buClr>
                <a:buSzPct val="60000"/>
                <a:buFont typeface="Wingdings" panose="05000000000000000000" pitchFamily="2" charset="2"/>
                <a:buNone/>
              </a:pPr>
              <a:r>
                <a:rPr lang="en-US" altLang="zh-CN" sz="2000" b="1">
                  <a:solidFill>
                    <a:srgbClr val="000000"/>
                  </a:solidFill>
                  <a:latin typeface="华文新魏" panose="02010800040101010101" pitchFamily="2" charset="-122"/>
                  <a:ea typeface="华文新魏" panose="02010800040101010101" pitchFamily="2" charset="-122"/>
                </a:rPr>
                <a:t>ISA</a:t>
              </a:r>
              <a:endParaRPr lang="zh-CN" altLang="en-US" sz="2000" b="1">
                <a:solidFill>
                  <a:srgbClr val="000000"/>
                </a:solidFill>
                <a:latin typeface="华文新魏" panose="02010800040101010101" pitchFamily="2" charset="-122"/>
                <a:ea typeface="华文新魏" panose="02010800040101010101" pitchFamily="2" charset="-122"/>
              </a:endParaRPr>
            </a:p>
          </p:txBody>
        </p:sp>
      </p:grpSp>
      <p:grpSp>
        <p:nvGrpSpPr>
          <p:cNvPr id="117797" name="Group 41">
            <a:extLst>
              <a:ext uri="{FF2B5EF4-FFF2-40B4-BE49-F238E27FC236}">
                <a16:creationId xmlns:a16="http://schemas.microsoft.com/office/drawing/2014/main" id="{983CA78E-44C3-4169-B884-F5AED507CB02}"/>
              </a:ext>
            </a:extLst>
          </p:cNvPr>
          <p:cNvGrpSpPr>
            <a:grpSpLocks/>
          </p:cNvGrpSpPr>
          <p:nvPr/>
        </p:nvGrpSpPr>
        <p:grpSpPr bwMode="auto">
          <a:xfrm>
            <a:off x="3413125" y="3938588"/>
            <a:ext cx="1365250" cy="900112"/>
            <a:chOff x="2150" y="2752"/>
            <a:chExt cx="805" cy="567"/>
          </a:xfrm>
        </p:grpSpPr>
        <p:sp>
          <p:nvSpPr>
            <p:cNvPr id="118801" name="Line 13">
              <a:extLst>
                <a:ext uri="{FF2B5EF4-FFF2-40B4-BE49-F238E27FC236}">
                  <a16:creationId xmlns:a16="http://schemas.microsoft.com/office/drawing/2014/main" id="{C228531A-3508-4D9E-AB96-624D0F0576C4}"/>
                </a:ext>
              </a:extLst>
            </p:cNvPr>
            <p:cNvSpPr>
              <a:spLocks noChangeShapeType="1"/>
            </p:cNvSpPr>
            <p:nvPr/>
          </p:nvSpPr>
          <p:spPr bwMode="auto">
            <a:xfrm flipV="1">
              <a:off x="2150" y="3091"/>
              <a:ext cx="305" cy="21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2" name="Line 14">
              <a:extLst>
                <a:ext uri="{FF2B5EF4-FFF2-40B4-BE49-F238E27FC236}">
                  <a16:creationId xmlns:a16="http://schemas.microsoft.com/office/drawing/2014/main" id="{0F6F3B9F-90FE-4143-BDC6-8EE30871A182}"/>
                </a:ext>
              </a:extLst>
            </p:cNvPr>
            <p:cNvSpPr>
              <a:spLocks noChangeShapeType="1"/>
            </p:cNvSpPr>
            <p:nvPr/>
          </p:nvSpPr>
          <p:spPr bwMode="auto">
            <a:xfrm>
              <a:off x="2610" y="3123"/>
              <a:ext cx="345" cy="1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3" name="AutoShape 15">
              <a:extLst>
                <a:ext uri="{FF2B5EF4-FFF2-40B4-BE49-F238E27FC236}">
                  <a16:creationId xmlns:a16="http://schemas.microsoft.com/office/drawing/2014/main" id="{EC2E6B88-26ED-4521-9073-7C198969E039}"/>
                </a:ext>
              </a:extLst>
            </p:cNvPr>
            <p:cNvSpPr>
              <a:spLocks noChangeArrowheads="1"/>
            </p:cNvSpPr>
            <p:nvPr/>
          </p:nvSpPr>
          <p:spPr bwMode="auto">
            <a:xfrm>
              <a:off x="2350" y="2961"/>
              <a:ext cx="384" cy="336"/>
            </a:xfrm>
            <a:prstGeom prst="flowChartMerge">
              <a:avLst/>
            </a:prstGeom>
            <a:solidFill>
              <a:schemeClr val="accent1"/>
            </a:solidFill>
            <a:ln w="2857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eaLnBrk="1" hangingPunct="1">
                <a:lnSpc>
                  <a:spcPct val="90000"/>
                </a:lnSpc>
                <a:spcBef>
                  <a:spcPct val="20000"/>
                </a:spcBef>
                <a:buClr>
                  <a:srgbClr val="FF9933"/>
                </a:buClr>
                <a:buSzPct val="60000"/>
                <a:buFont typeface="Wingdings" panose="05000000000000000000" pitchFamily="2" charset="2"/>
                <a:buNone/>
              </a:pPr>
              <a:r>
                <a:rPr lang="en-US" altLang="zh-CN" sz="2000" b="1">
                  <a:solidFill>
                    <a:srgbClr val="000000"/>
                  </a:solidFill>
                  <a:latin typeface="华文新魏" panose="02010800040101010101" pitchFamily="2" charset="-122"/>
                  <a:ea typeface="华文新魏" panose="02010800040101010101" pitchFamily="2" charset="-122"/>
                </a:rPr>
                <a:t>ISA</a:t>
              </a:r>
              <a:endParaRPr lang="zh-CN" altLang="en-US" sz="2000" b="1">
                <a:solidFill>
                  <a:srgbClr val="000000"/>
                </a:solidFill>
                <a:latin typeface="华文新魏" panose="02010800040101010101" pitchFamily="2" charset="-122"/>
                <a:ea typeface="华文新魏" panose="02010800040101010101" pitchFamily="2" charset="-122"/>
              </a:endParaRPr>
            </a:p>
          </p:txBody>
        </p:sp>
        <p:sp>
          <p:nvSpPr>
            <p:cNvPr id="118804" name="Line 17">
              <a:extLst>
                <a:ext uri="{FF2B5EF4-FFF2-40B4-BE49-F238E27FC236}">
                  <a16:creationId xmlns:a16="http://schemas.microsoft.com/office/drawing/2014/main" id="{5FDCA2EF-6A29-4AD1-88A6-57B3DDE3FA13}"/>
                </a:ext>
              </a:extLst>
            </p:cNvPr>
            <p:cNvSpPr>
              <a:spLocks noChangeShapeType="1"/>
            </p:cNvSpPr>
            <p:nvPr/>
          </p:nvSpPr>
          <p:spPr bwMode="auto">
            <a:xfrm>
              <a:off x="2490" y="2752"/>
              <a:ext cx="0" cy="222"/>
            </a:xfrm>
            <a:prstGeom prst="line">
              <a:avLst/>
            </a:prstGeom>
            <a:noFill/>
            <a:ln w="28575">
              <a:solidFill>
                <a:schemeClr val="tx1"/>
              </a:solidFill>
              <a:round/>
              <a:headEnd type="none" w="med" len="lg"/>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7791" name="Group 42">
            <a:extLst>
              <a:ext uri="{FF2B5EF4-FFF2-40B4-BE49-F238E27FC236}">
                <a16:creationId xmlns:a16="http://schemas.microsoft.com/office/drawing/2014/main" id="{DA2F4F82-3EAA-4917-8DB0-DD3BB369149D}"/>
              </a:ext>
            </a:extLst>
          </p:cNvPr>
          <p:cNvGrpSpPr>
            <a:grpSpLocks/>
          </p:cNvGrpSpPr>
          <p:nvPr/>
        </p:nvGrpSpPr>
        <p:grpSpPr bwMode="auto">
          <a:xfrm>
            <a:off x="5980113" y="2487613"/>
            <a:ext cx="1493837" cy="2343150"/>
            <a:chOff x="3767" y="1838"/>
            <a:chExt cx="941" cy="1476"/>
          </a:xfrm>
        </p:grpSpPr>
        <p:sp>
          <p:nvSpPr>
            <p:cNvPr id="118797" name="AutoShape 33">
              <a:extLst>
                <a:ext uri="{FF2B5EF4-FFF2-40B4-BE49-F238E27FC236}">
                  <a16:creationId xmlns:a16="http://schemas.microsoft.com/office/drawing/2014/main" id="{320F2EB9-8F84-4738-95E7-D3CC40A9475A}"/>
                </a:ext>
              </a:extLst>
            </p:cNvPr>
            <p:cNvSpPr>
              <a:spLocks noChangeArrowheads="1"/>
            </p:cNvSpPr>
            <p:nvPr/>
          </p:nvSpPr>
          <p:spPr bwMode="auto">
            <a:xfrm>
              <a:off x="4023" y="2414"/>
              <a:ext cx="384" cy="336"/>
            </a:xfrm>
            <a:prstGeom prst="flowChartMerge">
              <a:avLst/>
            </a:prstGeom>
            <a:solidFill>
              <a:schemeClr val="accent1"/>
            </a:solidFill>
            <a:ln w="2857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eaLnBrk="1" hangingPunct="1">
                <a:lnSpc>
                  <a:spcPct val="90000"/>
                </a:lnSpc>
                <a:spcBef>
                  <a:spcPct val="20000"/>
                </a:spcBef>
                <a:buClr>
                  <a:srgbClr val="FF9933"/>
                </a:buClr>
                <a:buSzPct val="60000"/>
                <a:buFont typeface="Wingdings" panose="05000000000000000000" pitchFamily="2" charset="2"/>
                <a:buNone/>
              </a:pPr>
              <a:r>
                <a:rPr lang="en-US" altLang="zh-CN" sz="2000" b="1">
                  <a:solidFill>
                    <a:srgbClr val="000000"/>
                  </a:solidFill>
                  <a:latin typeface="华文新魏" panose="02010800040101010101" pitchFamily="2" charset="-122"/>
                  <a:ea typeface="华文新魏" panose="02010800040101010101" pitchFamily="2" charset="-122"/>
                </a:rPr>
                <a:t>ISA</a:t>
              </a:r>
              <a:endParaRPr lang="zh-CN" altLang="en-US" sz="2000" b="1">
                <a:solidFill>
                  <a:srgbClr val="000000"/>
                </a:solidFill>
                <a:latin typeface="华文新魏" panose="02010800040101010101" pitchFamily="2" charset="-122"/>
                <a:ea typeface="华文新魏" panose="02010800040101010101" pitchFamily="2" charset="-122"/>
              </a:endParaRPr>
            </a:p>
          </p:txBody>
        </p:sp>
        <p:sp>
          <p:nvSpPr>
            <p:cNvPr id="118798" name="Line 34">
              <a:extLst>
                <a:ext uri="{FF2B5EF4-FFF2-40B4-BE49-F238E27FC236}">
                  <a16:creationId xmlns:a16="http://schemas.microsoft.com/office/drawing/2014/main" id="{E8ED7D16-979C-4C1C-8B3F-E62E6D55E6BA}"/>
                </a:ext>
              </a:extLst>
            </p:cNvPr>
            <p:cNvSpPr>
              <a:spLocks noChangeShapeType="1"/>
            </p:cNvSpPr>
            <p:nvPr/>
          </p:nvSpPr>
          <p:spPr bwMode="auto">
            <a:xfrm>
              <a:off x="4215" y="1838"/>
              <a:ext cx="0" cy="576"/>
            </a:xfrm>
            <a:prstGeom prst="line">
              <a:avLst/>
            </a:prstGeom>
            <a:noFill/>
            <a:ln w="28575">
              <a:solidFill>
                <a:schemeClr val="tx1"/>
              </a:solidFill>
              <a:round/>
              <a:headEnd type="none"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118799" name="Line 35">
              <a:extLst>
                <a:ext uri="{FF2B5EF4-FFF2-40B4-BE49-F238E27FC236}">
                  <a16:creationId xmlns:a16="http://schemas.microsoft.com/office/drawing/2014/main" id="{AF1A3C30-1AF9-4657-AC12-03DF0D6F6221}"/>
                </a:ext>
              </a:extLst>
            </p:cNvPr>
            <p:cNvSpPr>
              <a:spLocks noChangeShapeType="1"/>
            </p:cNvSpPr>
            <p:nvPr/>
          </p:nvSpPr>
          <p:spPr bwMode="auto">
            <a:xfrm flipV="1">
              <a:off x="3767" y="2606"/>
              <a:ext cx="352" cy="69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0" name="Line 36">
              <a:extLst>
                <a:ext uri="{FF2B5EF4-FFF2-40B4-BE49-F238E27FC236}">
                  <a16:creationId xmlns:a16="http://schemas.microsoft.com/office/drawing/2014/main" id="{9C5CE95A-7DF9-44AA-AD4F-B4272D85D90C}"/>
                </a:ext>
              </a:extLst>
            </p:cNvPr>
            <p:cNvSpPr>
              <a:spLocks noChangeShapeType="1"/>
            </p:cNvSpPr>
            <p:nvPr/>
          </p:nvSpPr>
          <p:spPr bwMode="auto">
            <a:xfrm flipH="1" flipV="1">
              <a:off x="4343" y="2568"/>
              <a:ext cx="365" cy="74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3" name="图片 2">
            <a:extLst>
              <a:ext uri="{FF2B5EF4-FFF2-40B4-BE49-F238E27FC236}">
                <a16:creationId xmlns:a16="http://schemas.microsoft.com/office/drawing/2014/main" id="{EB67ACF9-BB34-4A50-B1E0-AC6B07AE12B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61088" y="723900"/>
            <a:ext cx="1227137" cy="178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792" name="图片 4">
            <a:extLst>
              <a:ext uri="{FF2B5EF4-FFF2-40B4-BE49-F238E27FC236}">
                <a16:creationId xmlns:a16="http://schemas.microsoft.com/office/drawing/2014/main" id="{E4100A2B-D6F8-4331-9AD0-F82E39F9440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304088" y="4822825"/>
            <a:ext cx="14097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793" name="图片 6">
            <a:extLst>
              <a:ext uri="{FF2B5EF4-FFF2-40B4-BE49-F238E27FC236}">
                <a16:creationId xmlns:a16="http://schemas.microsoft.com/office/drawing/2014/main" id="{F2F900D6-2117-47E4-B84E-5D3472EDAB8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778375" y="4746625"/>
            <a:ext cx="1409700"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794" name="图片 7">
            <a:extLst>
              <a:ext uri="{FF2B5EF4-FFF2-40B4-BE49-F238E27FC236}">
                <a16:creationId xmlns:a16="http://schemas.microsoft.com/office/drawing/2014/main" id="{A6A5DE9B-A4BB-4CD0-98FB-F60DAA95A49A}"/>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413000" y="4784725"/>
            <a:ext cx="1427163"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795" name="图片 9">
            <a:extLst>
              <a:ext uri="{FF2B5EF4-FFF2-40B4-BE49-F238E27FC236}">
                <a16:creationId xmlns:a16="http://schemas.microsoft.com/office/drawing/2014/main" id="{57724671-9A79-4B8D-BFED-C59F5E106DFF}"/>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61963" y="2962275"/>
            <a:ext cx="1249362"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a:extLst>
              <a:ext uri="{FF2B5EF4-FFF2-40B4-BE49-F238E27FC236}">
                <a16:creationId xmlns:a16="http://schemas.microsoft.com/office/drawing/2014/main" id="{7CF194AA-CEE3-4CD9-B9C4-64D7364B8951}"/>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854200" y="936625"/>
            <a:ext cx="1250950" cy="149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17797"/>
                                        </p:tgtEl>
                                        <p:attrNameLst>
                                          <p:attrName>style.visibility</p:attrName>
                                        </p:attrNameLst>
                                      </p:cBhvr>
                                      <p:to>
                                        <p:strVal val="visible"/>
                                      </p:to>
                                    </p:set>
                                    <p:animEffect transition="in" filter="wipe(down)">
                                      <p:cBhvr>
                                        <p:cTn id="7" dur="500"/>
                                        <p:tgtEl>
                                          <p:spTgt spid="117797"/>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nodeType="clickEffect">
                                  <p:stCondLst>
                                    <p:cond delay="0"/>
                                  </p:stCondLst>
                                  <p:childTnLst>
                                    <p:set>
                                      <p:cBhvr>
                                        <p:cTn id="15" dur="1" fill="hold">
                                          <p:stCondLst>
                                            <p:cond delay="0"/>
                                          </p:stCondLst>
                                        </p:cTn>
                                        <p:tgtEl>
                                          <p:spTgt spid="117803"/>
                                        </p:tgtEl>
                                        <p:attrNameLst>
                                          <p:attrName>style.visibility</p:attrName>
                                        </p:attrNameLst>
                                      </p:cBhvr>
                                      <p:to>
                                        <p:strVal val="visible"/>
                                      </p:to>
                                    </p:set>
                                    <p:animEffect transition="in" filter="wipe(down)">
                                      <p:cBhvr>
                                        <p:cTn id="16" dur="500"/>
                                        <p:tgtEl>
                                          <p:spTgt spid="117803"/>
                                        </p:tgtEl>
                                      </p:cBhvr>
                                    </p:animEffect>
                                  </p:childTnLst>
                                </p:cTn>
                              </p:par>
                            </p:childTnLst>
                          </p:cTn>
                        </p:par>
                        <p:par>
                          <p:cTn id="17" fill="hold" nodeType="afterGroup">
                            <p:stCondLst>
                              <p:cond delay="500"/>
                            </p:stCondLst>
                            <p:childTnLst>
                              <p:par>
                                <p:cTn id="18" presetID="22" presetClass="entr" presetSubtype="4"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00"/>
                                        <p:tgtEl>
                                          <p:spTgt spid="1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nodeType="clickEffect">
                                  <p:stCondLst>
                                    <p:cond delay="0"/>
                                  </p:stCondLst>
                                  <p:childTnLst>
                                    <p:set>
                                      <p:cBhvr>
                                        <p:cTn id="24" dur="1" fill="hold">
                                          <p:stCondLst>
                                            <p:cond delay="0"/>
                                          </p:stCondLst>
                                        </p:cTn>
                                        <p:tgtEl>
                                          <p:spTgt spid="117791"/>
                                        </p:tgtEl>
                                        <p:attrNameLst>
                                          <p:attrName>style.visibility</p:attrName>
                                        </p:attrNameLst>
                                      </p:cBhvr>
                                      <p:to>
                                        <p:strVal val="visible"/>
                                      </p:to>
                                    </p:set>
                                    <p:animEffect transition="in" filter="wipe(down)">
                                      <p:cBhvr>
                                        <p:cTn id="25" dur="500"/>
                                        <p:tgtEl>
                                          <p:spTgt spid="117791"/>
                                        </p:tgtEl>
                                      </p:cBhvr>
                                    </p:animEffect>
                                  </p:childTnLst>
                                </p:cTn>
                              </p:par>
                            </p:childTnLst>
                          </p:cTn>
                        </p:par>
                        <p:par>
                          <p:cTn id="26" fill="hold" nodeType="afterGroup">
                            <p:stCondLst>
                              <p:cond delay="500"/>
                            </p:stCondLst>
                            <p:childTnLst>
                              <p:par>
                                <p:cTn id="27" presetID="22" presetClass="entr" presetSubtype="4"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down)">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a:extLst>
              <a:ext uri="{FF2B5EF4-FFF2-40B4-BE49-F238E27FC236}">
                <a16:creationId xmlns:a16="http://schemas.microsoft.com/office/drawing/2014/main" id="{D15AA612-E5C7-4E7A-854E-1BD3C5F0F6EB}"/>
              </a:ext>
            </a:extLst>
          </p:cNvPr>
          <p:cNvSpPr>
            <a:spLocks noGrp="1" noChangeArrowheads="1"/>
          </p:cNvSpPr>
          <p:nvPr>
            <p:ph type="title"/>
          </p:nvPr>
        </p:nvSpPr>
        <p:spPr/>
        <p:txBody>
          <a:bodyPr/>
          <a:lstStyle/>
          <a:p>
            <a:pPr eaLnBrk="1" hangingPunct="1">
              <a:defRPr/>
            </a:pPr>
            <a:r>
              <a:rPr lang="en-US"/>
              <a:t>Specialization and Generalization (Cont.)</a:t>
            </a:r>
          </a:p>
        </p:txBody>
      </p:sp>
      <p:sp>
        <p:nvSpPr>
          <p:cNvPr id="119811" name="Rectangle 3">
            <a:extLst>
              <a:ext uri="{FF2B5EF4-FFF2-40B4-BE49-F238E27FC236}">
                <a16:creationId xmlns:a16="http://schemas.microsoft.com/office/drawing/2014/main" id="{F4D21F7F-75DA-40ED-AEC8-CF29F80D9CAC}"/>
              </a:ext>
            </a:extLst>
          </p:cNvPr>
          <p:cNvSpPr>
            <a:spLocks noGrp="1" noChangeArrowheads="1"/>
          </p:cNvSpPr>
          <p:nvPr>
            <p:ph idx="1"/>
          </p:nvPr>
        </p:nvSpPr>
        <p:spPr/>
        <p:txBody>
          <a:bodyPr/>
          <a:lstStyle/>
          <a:p>
            <a:pPr eaLnBrk="1" hangingPunct="1"/>
            <a:r>
              <a:rPr lang="en-US" altLang="zh-CN" sz="2000">
                <a:ea typeface="ＭＳ Ｐゴシック" panose="020B0600070205080204" pitchFamily="34" charset="-128"/>
              </a:rPr>
              <a:t>Can have multiple specializations of an entity set based on different features.  </a:t>
            </a:r>
          </a:p>
          <a:p>
            <a:pPr eaLnBrk="1" hangingPunct="1"/>
            <a:r>
              <a:rPr lang="en-US" altLang="zh-CN" sz="2000">
                <a:ea typeface="ＭＳ Ｐゴシック" panose="020B0600070205080204" pitchFamily="34" charset="-128"/>
              </a:rPr>
              <a:t>E.g., </a:t>
            </a:r>
            <a:r>
              <a:rPr lang="en-US" altLang="zh-CN" sz="2000" i="1">
                <a:ea typeface="ＭＳ Ｐゴシック" panose="020B0600070205080204" pitchFamily="34" charset="-128"/>
              </a:rPr>
              <a:t>permanent_employee </a:t>
            </a:r>
            <a:r>
              <a:rPr lang="en-US" altLang="zh-CN" sz="2000">
                <a:ea typeface="ＭＳ Ｐゴシック" panose="020B0600070205080204" pitchFamily="34" charset="-128"/>
              </a:rPr>
              <a:t>vs. </a:t>
            </a:r>
            <a:r>
              <a:rPr lang="en-US" altLang="zh-CN" sz="2000" i="1">
                <a:ea typeface="ＭＳ Ｐゴシック" panose="020B0600070205080204" pitchFamily="34" charset="-128"/>
              </a:rPr>
              <a:t>temporary_employee</a:t>
            </a:r>
            <a:r>
              <a:rPr lang="en-US" altLang="zh-CN" sz="2000">
                <a:ea typeface="ＭＳ Ｐゴシック" panose="020B0600070205080204" pitchFamily="34" charset="-128"/>
              </a:rPr>
              <a:t>, in addition to </a:t>
            </a:r>
            <a:r>
              <a:rPr lang="en-US" altLang="zh-CN" sz="2000" i="1">
                <a:ea typeface="ＭＳ Ｐゴシック" panose="020B0600070205080204" pitchFamily="34" charset="-128"/>
              </a:rPr>
              <a:t>instructor </a:t>
            </a:r>
            <a:r>
              <a:rPr lang="en-US" altLang="zh-CN" sz="2000">
                <a:ea typeface="ＭＳ Ｐゴシック" panose="020B0600070205080204" pitchFamily="34" charset="-128"/>
              </a:rPr>
              <a:t>vs. </a:t>
            </a:r>
            <a:r>
              <a:rPr lang="en-US" altLang="zh-CN" sz="2000" i="1">
                <a:ea typeface="ＭＳ Ｐゴシック" panose="020B0600070205080204" pitchFamily="34" charset="-128"/>
              </a:rPr>
              <a:t>secretary</a:t>
            </a:r>
          </a:p>
          <a:p>
            <a:pPr eaLnBrk="1" hangingPunct="1"/>
            <a:r>
              <a:rPr lang="en-US" altLang="zh-CN" sz="2000">
                <a:ea typeface="ＭＳ Ｐゴシック" panose="020B0600070205080204" pitchFamily="34" charset="-128"/>
              </a:rPr>
              <a:t>Each particular employee would be </a:t>
            </a:r>
          </a:p>
          <a:p>
            <a:pPr lvl="1" eaLnBrk="1" hangingPunct="1"/>
            <a:r>
              <a:rPr lang="en-US" altLang="zh-CN" sz="2000">
                <a:ea typeface="ＭＳ Ｐゴシック" panose="020B0600070205080204" pitchFamily="34" charset="-128"/>
              </a:rPr>
              <a:t>a member of one of </a:t>
            </a:r>
            <a:r>
              <a:rPr lang="en-US" altLang="zh-CN" sz="2000" i="1">
                <a:ea typeface="ＭＳ Ｐゴシック" panose="020B0600070205080204" pitchFamily="34" charset="-128"/>
              </a:rPr>
              <a:t>permanent_employee </a:t>
            </a:r>
            <a:r>
              <a:rPr lang="en-US" altLang="zh-CN" sz="2000">
                <a:ea typeface="ＭＳ Ｐゴシック" panose="020B0600070205080204" pitchFamily="34" charset="-128"/>
              </a:rPr>
              <a:t>or </a:t>
            </a:r>
            <a:r>
              <a:rPr lang="en-US" altLang="zh-CN" sz="2000" i="1">
                <a:ea typeface="ＭＳ Ｐゴシック" panose="020B0600070205080204" pitchFamily="34" charset="-128"/>
              </a:rPr>
              <a:t>temporary_employee</a:t>
            </a:r>
            <a:r>
              <a:rPr lang="en-US" altLang="zh-CN" sz="2000">
                <a:ea typeface="ＭＳ Ｐゴシック" panose="020B0600070205080204" pitchFamily="34" charset="-128"/>
              </a:rPr>
              <a:t>, </a:t>
            </a:r>
          </a:p>
          <a:p>
            <a:pPr lvl="1" eaLnBrk="1" hangingPunct="1"/>
            <a:r>
              <a:rPr lang="en-US" altLang="zh-CN" sz="2000">
                <a:ea typeface="ＭＳ Ｐゴシック" panose="020B0600070205080204" pitchFamily="34" charset="-128"/>
              </a:rPr>
              <a:t>and also a member of one of </a:t>
            </a:r>
            <a:r>
              <a:rPr lang="en-US" altLang="zh-CN" sz="2000" i="1">
                <a:ea typeface="ＭＳ Ｐゴシック" panose="020B0600070205080204" pitchFamily="34" charset="-128"/>
              </a:rPr>
              <a:t>instructor</a:t>
            </a:r>
            <a:r>
              <a:rPr lang="en-US" altLang="zh-CN" sz="2000">
                <a:ea typeface="ＭＳ Ｐゴシック" panose="020B0600070205080204" pitchFamily="34" charset="-128"/>
              </a:rPr>
              <a:t>, </a:t>
            </a:r>
            <a:r>
              <a:rPr lang="en-US" altLang="zh-CN" sz="2000" i="1">
                <a:ea typeface="ＭＳ Ｐゴシック" panose="020B0600070205080204" pitchFamily="34" charset="-128"/>
              </a:rPr>
              <a:t>secretary</a:t>
            </a:r>
          </a:p>
          <a:p>
            <a:pPr eaLnBrk="1" hangingPunct="1"/>
            <a:r>
              <a:rPr lang="en-US" altLang="zh-CN" sz="2000">
                <a:ea typeface="ＭＳ Ｐゴシック" panose="020B0600070205080204" pitchFamily="34" charset="-128"/>
              </a:rPr>
              <a:t>The ISA relationship also referred to as </a:t>
            </a:r>
            <a:r>
              <a:rPr lang="en-US" altLang="zh-CN" sz="2000" b="1">
                <a:solidFill>
                  <a:srgbClr val="000099"/>
                </a:solidFill>
                <a:ea typeface="ＭＳ Ｐゴシック" panose="020B0600070205080204" pitchFamily="34" charset="-128"/>
              </a:rPr>
              <a:t>superclass - subclass</a:t>
            </a:r>
            <a:r>
              <a:rPr lang="en-US" altLang="zh-CN" sz="2000" b="1">
                <a:ea typeface="ＭＳ Ｐゴシック" panose="020B0600070205080204" pitchFamily="34" charset="-128"/>
              </a:rPr>
              <a:t> </a:t>
            </a:r>
            <a:r>
              <a:rPr lang="en-US" altLang="zh-CN" sz="2000">
                <a:ea typeface="ＭＳ Ｐゴシック" panose="020B0600070205080204" pitchFamily="34" charset="-128"/>
              </a:rPr>
              <a:t>relationship</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a:extLst>
              <a:ext uri="{FF2B5EF4-FFF2-40B4-BE49-F238E27FC236}">
                <a16:creationId xmlns:a16="http://schemas.microsoft.com/office/drawing/2014/main" id="{8BACF170-C95D-48BE-B257-ED3E60DBF83D}"/>
              </a:ext>
            </a:extLst>
          </p:cNvPr>
          <p:cNvSpPr>
            <a:spLocks noGrp="1" noChangeArrowheads="1"/>
          </p:cNvSpPr>
          <p:nvPr>
            <p:ph type="title"/>
          </p:nvPr>
        </p:nvSpPr>
        <p:spPr>
          <a:xfrm>
            <a:off x="228600" y="117475"/>
            <a:ext cx="8616950" cy="874713"/>
          </a:xfrm>
        </p:spPr>
        <p:txBody>
          <a:bodyPr>
            <a:normAutofit fontScale="90000"/>
          </a:bodyPr>
          <a:lstStyle/>
          <a:p>
            <a:pPr eaLnBrk="1" hangingPunct="1">
              <a:defRPr/>
            </a:pPr>
            <a:r>
              <a:rPr lang="en-US" altLang="zh-CN" dirty="0">
                <a:effectLst>
                  <a:outerShdw blurRad="38100" dist="38100" dir="2700000" algn="tl">
                    <a:srgbClr val="C0C0C0"/>
                  </a:outerShdw>
                </a:effectLst>
              </a:rPr>
              <a:t>Design Constraints on a Specialization/Generalization</a:t>
            </a:r>
          </a:p>
        </p:txBody>
      </p:sp>
      <p:sp>
        <p:nvSpPr>
          <p:cNvPr id="65539" name="Rectangle 3">
            <a:extLst>
              <a:ext uri="{FF2B5EF4-FFF2-40B4-BE49-F238E27FC236}">
                <a16:creationId xmlns:a16="http://schemas.microsoft.com/office/drawing/2014/main" id="{A2CAFE4C-595A-4758-837F-31E9C98238FD}"/>
              </a:ext>
            </a:extLst>
          </p:cNvPr>
          <p:cNvSpPr>
            <a:spLocks noGrp="1" noChangeArrowheads="1"/>
          </p:cNvSpPr>
          <p:nvPr>
            <p:ph idx="1"/>
          </p:nvPr>
        </p:nvSpPr>
        <p:spPr/>
        <p:txBody>
          <a:bodyPr>
            <a:normAutofit fontScale="85000" lnSpcReduction="20000"/>
          </a:bodyPr>
          <a:lstStyle/>
          <a:p>
            <a:pPr eaLnBrk="1" hangingPunct="1">
              <a:lnSpc>
                <a:spcPct val="120000"/>
              </a:lnSpc>
              <a:spcBef>
                <a:spcPts val="600"/>
              </a:spcBef>
              <a:defRPr/>
            </a:pPr>
            <a:r>
              <a:rPr lang="en-US" altLang="zh-CN">
                <a:ea typeface="ＭＳ Ｐゴシック" panose="020B0600070205080204" pitchFamily="34" charset="-128"/>
              </a:rPr>
              <a:t>Constraint on which entities can be members of a given lower-level entity set.</a:t>
            </a:r>
          </a:p>
          <a:p>
            <a:pPr lvl="1" eaLnBrk="1" hangingPunct="1">
              <a:lnSpc>
                <a:spcPct val="120000"/>
              </a:lnSpc>
              <a:spcBef>
                <a:spcPts val="600"/>
              </a:spcBef>
              <a:defRPr/>
            </a:pPr>
            <a:r>
              <a:rPr lang="en-US" altLang="zh-CN">
                <a:ea typeface="ＭＳ Ｐゴシック" panose="020B0600070205080204" pitchFamily="34" charset="-128"/>
              </a:rPr>
              <a:t>condition-defined</a:t>
            </a:r>
          </a:p>
          <a:p>
            <a:pPr lvl="2" eaLnBrk="1" hangingPunct="1">
              <a:lnSpc>
                <a:spcPct val="120000"/>
              </a:lnSpc>
              <a:spcBef>
                <a:spcPts val="600"/>
              </a:spcBef>
              <a:defRPr/>
            </a:pPr>
            <a:r>
              <a:rPr lang="en-US" altLang="zh-CN">
                <a:ea typeface="ＭＳ Ｐゴシック" panose="020B0600070205080204" pitchFamily="34" charset="-128"/>
              </a:rPr>
              <a:t>Example: all customers over 65 years are members of </a:t>
            </a:r>
            <a:r>
              <a:rPr lang="en-US" altLang="zh-CN" i="1">
                <a:ea typeface="ＭＳ Ｐゴシック" panose="020B0600070205080204" pitchFamily="34" charset="-128"/>
              </a:rPr>
              <a:t>senior-citizen </a:t>
            </a:r>
            <a:r>
              <a:rPr lang="en-US" altLang="zh-CN">
                <a:ea typeface="ＭＳ Ｐゴシック" panose="020B0600070205080204" pitchFamily="34" charset="-128"/>
              </a:rPr>
              <a:t>entity set; </a:t>
            </a:r>
            <a:r>
              <a:rPr lang="en-US" altLang="zh-CN" i="1">
                <a:ea typeface="ＭＳ Ｐゴシック" panose="020B0600070205080204" pitchFamily="34" charset="-128"/>
              </a:rPr>
              <a:t>senior-citizen</a:t>
            </a:r>
            <a:r>
              <a:rPr lang="en-US" altLang="zh-CN">
                <a:ea typeface="ＭＳ Ｐゴシック" panose="020B0600070205080204" pitchFamily="34" charset="-128"/>
              </a:rPr>
              <a:t> ISA  </a:t>
            </a:r>
            <a:r>
              <a:rPr lang="en-US" altLang="zh-CN" i="1">
                <a:ea typeface="ＭＳ Ｐゴシック" panose="020B0600070205080204" pitchFamily="34" charset="-128"/>
              </a:rPr>
              <a:t>person</a:t>
            </a:r>
            <a:r>
              <a:rPr lang="en-US" altLang="zh-CN">
                <a:ea typeface="ＭＳ Ｐゴシック" panose="020B0600070205080204" pitchFamily="34" charset="-128"/>
              </a:rPr>
              <a:t>.</a:t>
            </a:r>
          </a:p>
          <a:p>
            <a:pPr lvl="1" eaLnBrk="1" hangingPunct="1">
              <a:lnSpc>
                <a:spcPct val="120000"/>
              </a:lnSpc>
              <a:spcBef>
                <a:spcPts val="600"/>
              </a:spcBef>
              <a:defRPr/>
            </a:pPr>
            <a:r>
              <a:rPr lang="en-US" altLang="zh-CN">
                <a:ea typeface="ＭＳ Ｐゴシック" panose="020B0600070205080204" pitchFamily="34" charset="-128"/>
              </a:rPr>
              <a:t>user-defined</a:t>
            </a:r>
          </a:p>
          <a:p>
            <a:pPr eaLnBrk="1" hangingPunct="1">
              <a:lnSpc>
                <a:spcPct val="120000"/>
              </a:lnSpc>
              <a:spcBef>
                <a:spcPts val="600"/>
              </a:spcBef>
              <a:defRPr/>
            </a:pPr>
            <a:r>
              <a:rPr lang="en-US" altLang="zh-CN">
                <a:ea typeface="ＭＳ Ｐゴシック" panose="020B0600070205080204" pitchFamily="34" charset="-128"/>
              </a:rPr>
              <a:t>Constraint on whether or not entities may belong to more than one lower-level entity set within a single generalization.</a:t>
            </a:r>
          </a:p>
          <a:p>
            <a:pPr lvl="1" eaLnBrk="1" hangingPunct="1">
              <a:lnSpc>
                <a:spcPct val="120000"/>
              </a:lnSpc>
              <a:spcBef>
                <a:spcPts val="600"/>
              </a:spcBef>
              <a:defRPr/>
            </a:pPr>
            <a:r>
              <a:rPr lang="en-US" altLang="zh-CN" b="1">
                <a:solidFill>
                  <a:srgbClr val="000099"/>
                </a:solidFill>
                <a:ea typeface="ＭＳ Ｐゴシック" panose="020B0600070205080204" pitchFamily="34" charset="-128"/>
              </a:rPr>
              <a:t>Disjoint</a:t>
            </a:r>
          </a:p>
          <a:p>
            <a:pPr lvl="2" eaLnBrk="1" hangingPunct="1">
              <a:lnSpc>
                <a:spcPct val="120000"/>
              </a:lnSpc>
              <a:spcBef>
                <a:spcPts val="600"/>
              </a:spcBef>
              <a:defRPr/>
            </a:pPr>
            <a:r>
              <a:rPr lang="en-US" altLang="zh-CN">
                <a:ea typeface="ＭＳ Ｐゴシック" panose="020B0600070205080204" pitchFamily="34" charset="-128"/>
              </a:rPr>
              <a:t>an entity can belong to only one lower-level entity set</a:t>
            </a:r>
          </a:p>
          <a:p>
            <a:pPr lvl="2" eaLnBrk="1" hangingPunct="1">
              <a:lnSpc>
                <a:spcPct val="120000"/>
              </a:lnSpc>
              <a:spcBef>
                <a:spcPts val="600"/>
              </a:spcBef>
              <a:defRPr/>
            </a:pPr>
            <a:r>
              <a:rPr lang="en-US" altLang="zh-CN">
                <a:ea typeface="ＭＳ Ｐゴシック" panose="020B0600070205080204" pitchFamily="34" charset="-128"/>
              </a:rPr>
              <a:t>Noted in E-R diagram by having multiple lower-level entity sets link to the same triangle</a:t>
            </a:r>
            <a:endParaRPr lang="en-US" altLang="zh-CN">
              <a:solidFill>
                <a:schemeClr val="tx2"/>
              </a:solidFill>
              <a:ea typeface="ＭＳ Ｐゴシック" panose="020B0600070205080204" pitchFamily="34" charset="-128"/>
            </a:endParaRPr>
          </a:p>
          <a:p>
            <a:pPr lvl="1" eaLnBrk="1" hangingPunct="1">
              <a:lnSpc>
                <a:spcPct val="120000"/>
              </a:lnSpc>
              <a:spcBef>
                <a:spcPts val="600"/>
              </a:spcBef>
              <a:defRPr/>
            </a:pPr>
            <a:r>
              <a:rPr lang="en-US" altLang="zh-CN" b="1">
                <a:solidFill>
                  <a:srgbClr val="000099"/>
                </a:solidFill>
                <a:ea typeface="ＭＳ Ｐゴシック" panose="020B0600070205080204" pitchFamily="34" charset="-128"/>
              </a:rPr>
              <a:t>Overlapping</a:t>
            </a:r>
          </a:p>
          <a:p>
            <a:pPr lvl="2" eaLnBrk="1" hangingPunct="1">
              <a:lnSpc>
                <a:spcPct val="120000"/>
              </a:lnSpc>
              <a:spcBef>
                <a:spcPts val="600"/>
              </a:spcBef>
              <a:defRPr/>
            </a:pPr>
            <a:r>
              <a:rPr lang="en-US" altLang="zh-CN">
                <a:ea typeface="ＭＳ Ｐゴシック" panose="020B0600070205080204" pitchFamily="34" charset="-128"/>
              </a:rPr>
              <a:t>an entity can belong to more than one lower-level entity set</a:t>
            </a:r>
            <a:endParaRPr lang="en-US" altLang="zh-CN">
              <a:solidFill>
                <a:schemeClr val="tx2"/>
              </a:solidFill>
              <a:ea typeface="ＭＳ Ｐゴシック" panose="020B0600070205080204" pitchFamily="34" charset="-128"/>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a:extLst>
              <a:ext uri="{FF2B5EF4-FFF2-40B4-BE49-F238E27FC236}">
                <a16:creationId xmlns:a16="http://schemas.microsoft.com/office/drawing/2014/main" id="{EB780430-1916-4648-BB6E-E8CEF33D3FFC}"/>
              </a:ext>
            </a:extLst>
          </p:cNvPr>
          <p:cNvSpPr>
            <a:spLocks noGrp="1" noChangeArrowheads="1"/>
          </p:cNvSpPr>
          <p:nvPr>
            <p:ph type="title"/>
          </p:nvPr>
        </p:nvSpPr>
        <p:spPr>
          <a:xfrm>
            <a:off x="228600" y="117475"/>
            <a:ext cx="8616950" cy="842963"/>
          </a:xfrm>
        </p:spPr>
        <p:txBody>
          <a:bodyPr>
            <a:normAutofit fontScale="90000"/>
          </a:bodyPr>
          <a:lstStyle/>
          <a:p>
            <a:pPr eaLnBrk="1" hangingPunct="1">
              <a:defRPr/>
            </a:pPr>
            <a:r>
              <a:rPr lang="en-US" altLang="zh-CN" dirty="0">
                <a:effectLst>
                  <a:outerShdw blurRad="38100" dist="38100" dir="2700000" algn="tl">
                    <a:srgbClr val="C0C0C0"/>
                  </a:outerShdw>
                </a:effectLst>
              </a:rPr>
              <a:t>Design Constraints on a Specialization/Generalization (Cont.)</a:t>
            </a:r>
          </a:p>
        </p:txBody>
      </p:sp>
      <p:sp>
        <p:nvSpPr>
          <p:cNvPr id="123907" name="Rectangle 3">
            <a:extLst>
              <a:ext uri="{FF2B5EF4-FFF2-40B4-BE49-F238E27FC236}">
                <a16:creationId xmlns:a16="http://schemas.microsoft.com/office/drawing/2014/main" id="{9830BDB5-AB5D-4C3C-A40D-B077634C3819}"/>
              </a:ext>
            </a:extLst>
          </p:cNvPr>
          <p:cNvSpPr>
            <a:spLocks noGrp="1" noChangeArrowheads="1"/>
          </p:cNvSpPr>
          <p:nvPr>
            <p:ph idx="1"/>
          </p:nvPr>
        </p:nvSpPr>
        <p:spPr/>
        <p:txBody>
          <a:bodyPr/>
          <a:lstStyle/>
          <a:p>
            <a:pPr eaLnBrk="1" hangingPunct="1"/>
            <a:r>
              <a:rPr lang="en-US" altLang="zh-CN" b="1">
                <a:solidFill>
                  <a:srgbClr val="000099"/>
                </a:solidFill>
                <a:ea typeface="ＭＳ Ｐゴシック" panose="020B0600070205080204" pitchFamily="34" charset="-128"/>
              </a:rPr>
              <a:t>Completeness constraint</a:t>
            </a:r>
            <a:r>
              <a:rPr lang="en-US" altLang="zh-CN">
                <a:ea typeface="ＭＳ Ｐゴシック" panose="020B0600070205080204" pitchFamily="34" charset="-128"/>
              </a:rPr>
              <a:t> -- specifies whether or not an entity in the higher-level entity set must belong to at least one of the lower-level entity sets within a generalization.</a:t>
            </a:r>
          </a:p>
          <a:p>
            <a:pPr lvl="1" eaLnBrk="1" hangingPunct="1"/>
            <a:r>
              <a:rPr lang="en-US" altLang="zh-CN" b="1">
                <a:solidFill>
                  <a:srgbClr val="000099"/>
                </a:solidFill>
                <a:ea typeface="ＭＳ Ｐゴシック" panose="020B0600070205080204" pitchFamily="34" charset="-128"/>
              </a:rPr>
              <a:t>total</a:t>
            </a:r>
            <a:r>
              <a:rPr lang="en-US" altLang="zh-CN">
                <a:ea typeface="ＭＳ Ｐゴシック" panose="020B0600070205080204" pitchFamily="34" charset="-128"/>
              </a:rPr>
              <a:t>: an entity must belong to one of the lower-level entity sets</a:t>
            </a:r>
          </a:p>
          <a:p>
            <a:pPr lvl="1" eaLnBrk="1" hangingPunct="1"/>
            <a:r>
              <a:rPr lang="en-US" altLang="zh-CN" b="1">
                <a:solidFill>
                  <a:srgbClr val="000099"/>
                </a:solidFill>
                <a:ea typeface="ＭＳ Ｐゴシック" panose="020B0600070205080204" pitchFamily="34" charset="-128"/>
              </a:rPr>
              <a:t>partial</a:t>
            </a:r>
            <a:r>
              <a:rPr lang="en-US" altLang="zh-CN">
                <a:ea typeface="ＭＳ Ｐゴシック" panose="020B0600070205080204" pitchFamily="34" charset="-128"/>
              </a:rPr>
              <a:t>: an entity need not belong to one of the lower-level entity sets</a:t>
            </a:r>
          </a:p>
        </p:txBody>
      </p:sp>
      <p:sp>
        <p:nvSpPr>
          <p:cNvPr id="123908" name="Text Box 5">
            <a:extLst>
              <a:ext uri="{FF2B5EF4-FFF2-40B4-BE49-F238E27FC236}">
                <a16:creationId xmlns:a16="http://schemas.microsoft.com/office/drawing/2014/main" id="{549E59B5-B4C4-446F-B4DC-1F446FA75DB7}"/>
              </a:ext>
            </a:extLst>
          </p:cNvPr>
          <p:cNvSpPr txBox="1">
            <a:spLocks noChangeArrowheads="1"/>
          </p:cNvSpPr>
          <p:nvPr/>
        </p:nvSpPr>
        <p:spPr bwMode="auto">
          <a:xfrm>
            <a:off x="4805363" y="5640388"/>
            <a:ext cx="1295400" cy="547687"/>
          </a:xfrm>
          <a:prstGeom prst="rect">
            <a:avLst/>
          </a:prstGeom>
          <a:solidFill>
            <a:srgbClr val="99CCFF">
              <a:alpha val="67058"/>
            </a:srgbClr>
          </a:solidFill>
          <a:ln w="28575">
            <a:solidFill>
              <a:schemeClr val="tx1"/>
            </a:solidFill>
            <a:miter lim="800000"/>
            <a:headEnd/>
            <a:tailEnd/>
          </a:ln>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eaLnBrk="1" hangingPunct="1">
              <a:spcBef>
                <a:spcPct val="50000"/>
              </a:spcBef>
              <a:buClrTx/>
              <a:buSzTx/>
              <a:buFontTx/>
              <a:buNone/>
            </a:pPr>
            <a:r>
              <a:rPr lang="zh-CN" altLang="en-US" b="1">
                <a:solidFill>
                  <a:srgbClr val="000000"/>
                </a:solidFill>
                <a:latin typeface="华文新魏" panose="02010800040101010101" pitchFamily="2" charset="-122"/>
                <a:ea typeface="华文新魏" panose="02010800040101010101" pitchFamily="2" charset="-122"/>
              </a:rPr>
              <a:t>本科生</a:t>
            </a:r>
            <a:endParaRPr lang="zh-CN" altLang="en-US" sz="2400">
              <a:solidFill>
                <a:srgbClr val="000000"/>
              </a:solidFill>
              <a:latin typeface="华文新魏" panose="02010800040101010101" pitchFamily="2" charset="-122"/>
              <a:ea typeface="华文新魏" panose="02010800040101010101" pitchFamily="2" charset="-122"/>
            </a:endParaRPr>
          </a:p>
        </p:txBody>
      </p:sp>
      <p:grpSp>
        <p:nvGrpSpPr>
          <p:cNvPr id="123909" name="Group 43">
            <a:extLst>
              <a:ext uri="{FF2B5EF4-FFF2-40B4-BE49-F238E27FC236}">
                <a16:creationId xmlns:a16="http://schemas.microsoft.com/office/drawing/2014/main" id="{8022A2F8-9465-4CCC-80B1-205A849D26B5}"/>
              </a:ext>
            </a:extLst>
          </p:cNvPr>
          <p:cNvGrpSpPr>
            <a:grpSpLocks/>
          </p:cNvGrpSpPr>
          <p:nvPr/>
        </p:nvGrpSpPr>
        <p:grpSpPr bwMode="auto">
          <a:xfrm>
            <a:off x="5946775" y="4224338"/>
            <a:ext cx="1393825" cy="1595437"/>
            <a:chOff x="1078" y="1493"/>
            <a:chExt cx="878" cy="1005"/>
          </a:xfrm>
        </p:grpSpPr>
        <p:sp>
          <p:nvSpPr>
            <p:cNvPr id="123911" name="Text Box 9">
              <a:extLst>
                <a:ext uri="{FF2B5EF4-FFF2-40B4-BE49-F238E27FC236}">
                  <a16:creationId xmlns:a16="http://schemas.microsoft.com/office/drawing/2014/main" id="{037EDE12-83C1-493E-BD98-BD0FB0BB09EE}"/>
                </a:ext>
              </a:extLst>
            </p:cNvPr>
            <p:cNvSpPr txBox="1">
              <a:spLocks noChangeArrowheads="1"/>
            </p:cNvSpPr>
            <p:nvPr/>
          </p:nvSpPr>
          <p:spPr bwMode="auto">
            <a:xfrm>
              <a:off x="1184" y="1493"/>
              <a:ext cx="672" cy="345"/>
            </a:xfrm>
            <a:prstGeom prst="rect">
              <a:avLst/>
            </a:prstGeom>
            <a:solidFill>
              <a:srgbClr val="99CCFF">
                <a:alpha val="67058"/>
              </a:srgbClr>
            </a:solidFill>
            <a:ln w="28575">
              <a:solidFill>
                <a:schemeClr val="tx1"/>
              </a:solidFill>
              <a:miter lim="800000"/>
              <a:headEnd/>
              <a:tailEnd/>
            </a:ln>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eaLnBrk="1" hangingPunct="1">
                <a:spcBef>
                  <a:spcPct val="50000"/>
                </a:spcBef>
                <a:buClrTx/>
                <a:buSzTx/>
                <a:buFontTx/>
                <a:buNone/>
              </a:pPr>
              <a:r>
                <a:rPr lang="zh-CN" altLang="en-US" b="1">
                  <a:solidFill>
                    <a:srgbClr val="000000"/>
                  </a:solidFill>
                  <a:latin typeface="华文新魏" panose="02010800040101010101" pitchFamily="2" charset="-122"/>
                  <a:ea typeface="华文新魏" panose="02010800040101010101" pitchFamily="2" charset="-122"/>
                </a:rPr>
                <a:t>学生</a:t>
              </a:r>
              <a:endParaRPr lang="zh-CN" altLang="en-US" sz="2400">
                <a:solidFill>
                  <a:srgbClr val="000000"/>
                </a:solidFill>
                <a:latin typeface="华文新魏" panose="02010800040101010101" pitchFamily="2" charset="-122"/>
                <a:ea typeface="华文新魏" panose="02010800040101010101" pitchFamily="2" charset="-122"/>
              </a:endParaRPr>
            </a:p>
          </p:txBody>
        </p:sp>
        <p:grpSp>
          <p:nvGrpSpPr>
            <p:cNvPr id="123912" name="Group 40">
              <a:extLst>
                <a:ext uri="{FF2B5EF4-FFF2-40B4-BE49-F238E27FC236}">
                  <a16:creationId xmlns:a16="http://schemas.microsoft.com/office/drawing/2014/main" id="{61E87F60-9035-4F11-B8DC-8421D12F8649}"/>
                </a:ext>
              </a:extLst>
            </p:cNvPr>
            <p:cNvGrpSpPr>
              <a:grpSpLocks/>
            </p:cNvGrpSpPr>
            <p:nvPr/>
          </p:nvGrpSpPr>
          <p:grpSpPr bwMode="auto">
            <a:xfrm>
              <a:off x="1078" y="1829"/>
              <a:ext cx="878" cy="669"/>
              <a:chOff x="1078" y="1829"/>
              <a:chExt cx="878" cy="669"/>
            </a:xfrm>
          </p:grpSpPr>
          <p:sp>
            <p:nvSpPr>
              <p:cNvPr id="123913" name="Line 7">
                <a:extLst>
                  <a:ext uri="{FF2B5EF4-FFF2-40B4-BE49-F238E27FC236}">
                    <a16:creationId xmlns:a16="http://schemas.microsoft.com/office/drawing/2014/main" id="{EDD98698-2BD3-4249-947B-DC5FE25B5F5D}"/>
                  </a:ext>
                </a:extLst>
              </p:cNvPr>
              <p:cNvSpPr>
                <a:spLocks noChangeShapeType="1"/>
              </p:cNvSpPr>
              <p:nvPr/>
            </p:nvSpPr>
            <p:spPr bwMode="auto">
              <a:xfrm flipV="1">
                <a:off x="1078" y="2239"/>
                <a:ext cx="288"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14" name="Line 8">
                <a:extLst>
                  <a:ext uri="{FF2B5EF4-FFF2-40B4-BE49-F238E27FC236}">
                    <a16:creationId xmlns:a16="http://schemas.microsoft.com/office/drawing/2014/main" id="{16A84030-DE8D-4FC4-BEF3-71BB834D88DF}"/>
                  </a:ext>
                </a:extLst>
              </p:cNvPr>
              <p:cNvSpPr>
                <a:spLocks noChangeShapeType="1"/>
              </p:cNvSpPr>
              <p:nvPr/>
            </p:nvSpPr>
            <p:spPr bwMode="auto">
              <a:xfrm flipH="1" flipV="1">
                <a:off x="1668" y="2244"/>
                <a:ext cx="288"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915" name="Line 10">
                <a:extLst>
                  <a:ext uri="{FF2B5EF4-FFF2-40B4-BE49-F238E27FC236}">
                    <a16:creationId xmlns:a16="http://schemas.microsoft.com/office/drawing/2014/main" id="{956107AF-C816-47FF-93C3-8C92E86DCACA}"/>
                  </a:ext>
                </a:extLst>
              </p:cNvPr>
              <p:cNvSpPr>
                <a:spLocks noChangeShapeType="1"/>
              </p:cNvSpPr>
              <p:nvPr/>
            </p:nvSpPr>
            <p:spPr bwMode="auto">
              <a:xfrm>
                <a:off x="1520" y="1829"/>
                <a:ext cx="0" cy="324"/>
              </a:xfrm>
              <a:prstGeom prst="line">
                <a:avLst/>
              </a:prstGeom>
              <a:noFill/>
              <a:ln w="28575">
                <a:solidFill>
                  <a:schemeClr val="tx1"/>
                </a:solidFill>
                <a:round/>
                <a:headEnd type="none"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123916" name="AutoShape 11">
                <a:extLst>
                  <a:ext uri="{FF2B5EF4-FFF2-40B4-BE49-F238E27FC236}">
                    <a16:creationId xmlns:a16="http://schemas.microsoft.com/office/drawing/2014/main" id="{00204E73-E173-412E-89AC-74A26FD454D9}"/>
                  </a:ext>
                </a:extLst>
              </p:cNvPr>
              <p:cNvSpPr>
                <a:spLocks noChangeArrowheads="1"/>
              </p:cNvSpPr>
              <p:nvPr/>
            </p:nvSpPr>
            <p:spPr bwMode="auto">
              <a:xfrm>
                <a:off x="1322" y="2162"/>
                <a:ext cx="384" cy="336"/>
              </a:xfrm>
              <a:prstGeom prst="flowChartMerge">
                <a:avLst/>
              </a:prstGeom>
              <a:solidFill>
                <a:schemeClr val="accent1"/>
              </a:solidFill>
              <a:ln w="2857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eaLnBrk="1" hangingPunct="1">
                  <a:lnSpc>
                    <a:spcPct val="90000"/>
                  </a:lnSpc>
                  <a:spcBef>
                    <a:spcPct val="20000"/>
                  </a:spcBef>
                  <a:buClr>
                    <a:srgbClr val="FF9933"/>
                  </a:buClr>
                  <a:buSzPct val="60000"/>
                  <a:buFont typeface="Wingdings" panose="05000000000000000000" pitchFamily="2" charset="2"/>
                  <a:buNone/>
                </a:pPr>
                <a:r>
                  <a:rPr lang="en-US" altLang="zh-CN" sz="2000" b="1">
                    <a:solidFill>
                      <a:srgbClr val="000000"/>
                    </a:solidFill>
                    <a:latin typeface="华文新魏" panose="02010800040101010101" pitchFamily="2" charset="-122"/>
                    <a:ea typeface="华文新魏" panose="02010800040101010101" pitchFamily="2" charset="-122"/>
                  </a:rPr>
                  <a:t>ISA</a:t>
                </a:r>
                <a:endParaRPr lang="zh-CN" altLang="en-US" sz="2000" b="1">
                  <a:solidFill>
                    <a:srgbClr val="000000"/>
                  </a:solidFill>
                  <a:latin typeface="华文新魏" panose="02010800040101010101" pitchFamily="2" charset="-122"/>
                  <a:ea typeface="华文新魏" panose="02010800040101010101" pitchFamily="2" charset="-122"/>
                </a:endParaRPr>
              </a:p>
            </p:txBody>
          </p:sp>
        </p:grpSp>
      </p:grpSp>
      <p:sp>
        <p:nvSpPr>
          <p:cNvPr id="123910" name="Text Box 6">
            <a:extLst>
              <a:ext uri="{FF2B5EF4-FFF2-40B4-BE49-F238E27FC236}">
                <a16:creationId xmlns:a16="http://schemas.microsoft.com/office/drawing/2014/main" id="{1DE7BA54-1ED9-427C-99F0-C24CE2EC5787}"/>
              </a:ext>
            </a:extLst>
          </p:cNvPr>
          <p:cNvSpPr txBox="1">
            <a:spLocks noChangeArrowheads="1"/>
          </p:cNvSpPr>
          <p:nvPr/>
        </p:nvSpPr>
        <p:spPr bwMode="auto">
          <a:xfrm>
            <a:off x="7380288" y="5670550"/>
            <a:ext cx="1371600" cy="547688"/>
          </a:xfrm>
          <a:prstGeom prst="rect">
            <a:avLst/>
          </a:prstGeom>
          <a:solidFill>
            <a:srgbClr val="99CCFF">
              <a:alpha val="67058"/>
            </a:srgbClr>
          </a:solidFill>
          <a:ln w="28575">
            <a:solidFill>
              <a:schemeClr val="tx1"/>
            </a:solidFill>
            <a:miter lim="800000"/>
            <a:headEnd/>
            <a:tailEnd/>
          </a:ln>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eaLnBrk="1" hangingPunct="1">
              <a:spcBef>
                <a:spcPct val="50000"/>
              </a:spcBef>
              <a:buClrTx/>
              <a:buSzTx/>
              <a:buFontTx/>
              <a:buNone/>
            </a:pPr>
            <a:r>
              <a:rPr lang="zh-CN" altLang="en-US" b="1">
                <a:solidFill>
                  <a:srgbClr val="000000"/>
                </a:solidFill>
                <a:latin typeface="华文新魏" panose="02010800040101010101" pitchFamily="2" charset="-122"/>
                <a:ea typeface="华文新魏" panose="02010800040101010101" pitchFamily="2" charset="-122"/>
              </a:rPr>
              <a:t>研究生</a:t>
            </a:r>
            <a:endParaRPr lang="zh-CN" altLang="en-US" sz="2400">
              <a:solidFill>
                <a:srgbClr val="000000"/>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id="{D8E772CC-6E6A-4A8D-8A05-808B822C08A8}"/>
              </a:ext>
            </a:extLst>
          </p:cNvPr>
          <p:cNvSpPr>
            <a:spLocks noGrp="1" noChangeArrowheads="1"/>
          </p:cNvSpPr>
          <p:nvPr>
            <p:ph type="title"/>
          </p:nvPr>
        </p:nvSpPr>
        <p:spPr/>
        <p:txBody>
          <a:bodyPr/>
          <a:lstStyle/>
          <a:p>
            <a:pPr eaLnBrk="1" hangingPunct="1">
              <a:defRPr/>
            </a:pPr>
            <a:r>
              <a:rPr lang="en-US" altLang="zh-CN" dirty="0">
                <a:ea typeface="宋体" pitchFamily="2" charset="-122"/>
              </a:rPr>
              <a:t>Aggregation</a:t>
            </a:r>
            <a:endParaRPr lang="en-US" altLang="zh-CN" sz="3600" dirty="0">
              <a:ea typeface="宋体" pitchFamily="2" charset="-122"/>
            </a:endParaRPr>
          </a:p>
        </p:txBody>
      </p:sp>
      <p:sp>
        <p:nvSpPr>
          <p:cNvPr id="5" name="Rectangle 5">
            <a:extLst>
              <a:ext uri="{FF2B5EF4-FFF2-40B4-BE49-F238E27FC236}">
                <a16:creationId xmlns:a16="http://schemas.microsoft.com/office/drawing/2014/main" id="{89AC38F3-13C2-4817-830B-66CB97E2A783}"/>
              </a:ext>
            </a:extLst>
          </p:cNvPr>
          <p:cNvSpPr>
            <a:spLocks noChangeArrowheads="1"/>
          </p:cNvSpPr>
          <p:nvPr/>
        </p:nvSpPr>
        <p:spPr bwMode="auto">
          <a:xfrm>
            <a:off x="827088" y="4227513"/>
            <a:ext cx="7633740" cy="161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50000"/>
              </a:spcBef>
              <a:buFont typeface="Monotype Sorts" charset="2"/>
              <a:buChar char="n"/>
            </a:pPr>
            <a:r>
              <a:rPr lang="en-US" altLang="en-US" sz="2200" dirty="0"/>
              <a:t>Consider the ternary relationship </a:t>
            </a:r>
            <a:r>
              <a:rPr lang="en-US" altLang="en-US" sz="2200" i="1" dirty="0" err="1"/>
              <a:t>proj_guide</a:t>
            </a:r>
            <a:r>
              <a:rPr lang="en-US" altLang="en-US" sz="2200" dirty="0"/>
              <a:t>, which we saw earlier</a:t>
            </a:r>
          </a:p>
          <a:p>
            <a:pPr>
              <a:spcBef>
                <a:spcPct val="50000"/>
              </a:spcBef>
              <a:buFont typeface="Monotype Sorts" charset="2"/>
              <a:buChar char="n"/>
            </a:pPr>
            <a:r>
              <a:rPr lang="en-US" altLang="en-US" sz="2200" dirty="0"/>
              <a:t>Suppose we want to record evaluations of a student by a guide on a project</a:t>
            </a:r>
          </a:p>
        </p:txBody>
      </p:sp>
      <p:pic>
        <p:nvPicPr>
          <p:cNvPr id="2" name="图片 1">
            <a:extLst>
              <a:ext uri="{FF2B5EF4-FFF2-40B4-BE49-F238E27FC236}">
                <a16:creationId xmlns:a16="http://schemas.microsoft.com/office/drawing/2014/main" id="{B3F8A7EB-307F-4336-97C7-3A5F5E3F2740}"/>
              </a:ext>
            </a:extLst>
          </p:cNvPr>
          <p:cNvPicPr>
            <a:picLocks noChangeAspect="1"/>
          </p:cNvPicPr>
          <p:nvPr/>
        </p:nvPicPr>
        <p:blipFill>
          <a:blip r:embed="rId2"/>
          <a:stretch>
            <a:fillRect/>
          </a:stretch>
        </p:blipFill>
        <p:spPr>
          <a:xfrm>
            <a:off x="1459349" y="1246908"/>
            <a:ext cx="6225301" cy="23844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B8B6077A-B1F2-42BF-80C9-F11A426A30B6}"/>
              </a:ext>
            </a:extLst>
          </p:cNvPr>
          <p:cNvPicPr>
            <a:picLocks noChangeAspect="1"/>
          </p:cNvPicPr>
          <p:nvPr/>
        </p:nvPicPr>
        <p:blipFill>
          <a:blip r:embed="rId2"/>
          <a:stretch>
            <a:fillRect/>
          </a:stretch>
        </p:blipFill>
        <p:spPr>
          <a:xfrm>
            <a:off x="1527666" y="1515088"/>
            <a:ext cx="6225301" cy="2384415"/>
          </a:xfrm>
          <a:prstGeom prst="rect">
            <a:avLst/>
          </a:prstGeom>
        </p:spPr>
      </p:pic>
      <p:sp>
        <p:nvSpPr>
          <p:cNvPr id="98306" name="Rectangle 2">
            <a:extLst>
              <a:ext uri="{FF2B5EF4-FFF2-40B4-BE49-F238E27FC236}">
                <a16:creationId xmlns:a16="http://schemas.microsoft.com/office/drawing/2014/main" id="{8FF9CB3B-8A2D-4314-A412-DF01734BD130}"/>
              </a:ext>
            </a:extLst>
          </p:cNvPr>
          <p:cNvSpPr>
            <a:spLocks noGrp="1" noChangeArrowheads="1"/>
          </p:cNvSpPr>
          <p:nvPr>
            <p:ph type="title"/>
          </p:nvPr>
        </p:nvSpPr>
        <p:spPr/>
        <p:txBody>
          <a:bodyPr/>
          <a:lstStyle/>
          <a:p>
            <a:pPr eaLnBrk="1" hangingPunct="1">
              <a:defRPr/>
            </a:pPr>
            <a:r>
              <a:rPr lang="en-US" altLang="zh-CN" dirty="0">
                <a:ea typeface="宋体" pitchFamily="2" charset="-122"/>
              </a:rPr>
              <a:t>Aggregation</a:t>
            </a:r>
          </a:p>
        </p:txBody>
      </p:sp>
      <p:sp>
        <p:nvSpPr>
          <p:cNvPr id="124933" name="Rectangle 4">
            <a:extLst>
              <a:ext uri="{FF2B5EF4-FFF2-40B4-BE49-F238E27FC236}">
                <a16:creationId xmlns:a16="http://schemas.microsoft.com/office/drawing/2014/main" id="{2D571E04-BA70-4815-BFFD-2F289C126B7D}"/>
              </a:ext>
            </a:extLst>
          </p:cNvPr>
          <p:cNvSpPr>
            <a:spLocks noChangeArrowheads="1"/>
          </p:cNvSpPr>
          <p:nvPr/>
        </p:nvSpPr>
        <p:spPr bwMode="auto">
          <a:xfrm>
            <a:off x="4121150" y="4810125"/>
            <a:ext cx="47910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ts val="600"/>
              </a:spcBef>
              <a:buClr>
                <a:srgbClr val="CC3300"/>
              </a:buClr>
              <a:buFontTx/>
              <a:buNone/>
            </a:pPr>
            <a:r>
              <a:rPr lang="zh-CN" altLang="en-US" sz="2000" dirty="0">
                <a:solidFill>
                  <a:srgbClr val="000000"/>
                </a:solidFill>
                <a:ea typeface="宋体" panose="02010600030101010101" pitchFamily="2" charset="-122"/>
              </a:rPr>
              <a:t> </a:t>
            </a:r>
            <a:r>
              <a:rPr lang="en-US" altLang="zh-CN" sz="2000" dirty="0">
                <a:solidFill>
                  <a:srgbClr val="000000"/>
                </a:solidFill>
                <a:ea typeface="宋体" panose="02010600030101010101" pitchFamily="2" charset="-122"/>
              </a:rPr>
              <a:t>Cannot represent which (</a:t>
            </a:r>
            <a:r>
              <a:rPr lang="en-US" altLang="zh-CN" sz="2000" b="1" i="1" dirty="0">
                <a:solidFill>
                  <a:srgbClr val="000000"/>
                </a:solidFill>
                <a:latin typeface="Book Antiqua" panose="02040602050305030304" pitchFamily="18" charset="0"/>
                <a:ea typeface="宋体" panose="02010600030101010101" pitchFamily="2" charset="-122"/>
              </a:rPr>
              <a:t>student, project</a:t>
            </a:r>
            <a:r>
              <a:rPr lang="en-US" altLang="zh-CN" sz="2000" dirty="0">
                <a:solidFill>
                  <a:srgbClr val="000000"/>
                </a:solidFill>
                <a:ea typeface="宋体" panose="02010600030101010101" pitchFamily="2" charset="-122"/>
              </a:rPr>
              <a:t>)</a:t>
            </a:r>
            <a:r>
              <a:rPr lang="en-US" altLang="zh-CN" sz="2000" i="1" dirty="0">
                <a:solidFill>
                  <a:srgbClr val="000000"/>
                </a:solidFill>
                <a:latin typeface="Book Antiqua" panose="02040602050305030304" pitchFamily="18" charset="0"/>
                <a:ea typeface="宋体" panose="02010600030101010101" pitchFamily="2" charset="-122"/>
              </a:rPr>
              <a:t> </a:t>
            </a:r>
            <a:r>
              <a:rPr lang="en-US" altLang="zh-CN" sz="2000" dirty="0">
                <a:solidFill>
                  <a:srgbClr val="000000"/>
                </a:solidFill>
                <a:ea typeface="宋体" panose="02010600030101010101" pitchFamily="2" charset="-122"/>
              </a:rPr>
              <a:t>combinations of an instructor are evaluated.</a:t>
            </a:r>
          </a:p>
        </p:txBody>
      </p:sp>
      <p:sp>
        <p:nvSpPr>
          <p:cNvPr id="12" name="Rectangle 4">
            <a:extLst>
              <a:ext uri="{FF2B5EF4-FFF2-40B4-BE49-F238E27FC236}">
                <a16:creationId xmlns:a16="http://schemas.microsoft.com/office/drawing/2014/main" id="{E16BFE6D-EA74-41CD-8930-BD39517C69BF}"/>
              </a:ext>
            </a:extLst>
          </p:cNvPr>
          <p:cNvSpPr>
            <a:spLocks noChangeArrowheads="1"/>
          </p:cNvSpPr>
          <p:nvPr/>
        </p:nvSpPr>
        <p:spPr bwMode="auto">
          <a:xfrm>
            <a:off x="472966" y="1073150"/>
            <a:ext cx="789950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ts val="600"/>
              </a:spcBef>
              <a:buClr>
                <a:srgbClr val="CC3300"/>
              </a:buClr>
            </a:pPr>
            <a:r>
              <a:rPr lang="zh-CN" altLang="en-US" sz="2200" dirty="0">
                <a:solidFill>
                  <a:srgbClr val="000000"/>
                </a:solidFill>
                <a:ea typeface="宋体" panose="02010600030101010101" pitchFamily="2" charset="-122"/>
              </a:rPr>
              <a:t> </a:t>
            </a:r>
            <a:r>
              <a:rPr lang="en-US" altLang="en-US" sz="2200" dirty="0"/>
              <a:t>Suppose we want to record evaluations of a student by a guide on a project</a:t>
            </a:r>
            <a:endParaRPr lang="en-US" altLang="zh-CN" sz="2200" dirty="0">
              <a:solidFill>
                <a:srgbClr val="000000"/>
              </a:solidFill>
              <a:ea typeface="宋体" panose="02010600030101010101" pitchFamily="2" charset="-122"/>
            </a:endParaRPr>
          </a:p>
        </p:txBody>
      </p:sp>
      <p:pic>
        <p:nvPicPr>
          <p:cNvPr id="3" name="图片 2">
            <a:extLst>
              <a:ext uri="{FF2B5EF4-FFF2-40B4-BE49-F238E27FC236}">
                <a16:creationId xmlns:a16="http://schemas.microsoft.com/office/drawing/2014/main" id="{B6664DE9-5BC5-4E7C-A45E-0DF619F4019F}"/>
              </a:ext>
            </a:extLst>
          </p:cNvPr>
          <p:cNvPicPr>
            <a:picLocks noChangeAspect="1"/>
          </p:cNvPicPr>
          <p:nvPr/>
        </p:nvPicPr>
        <p:blipFill>
          <a:blip r:embed="rId3"/>
          <a:stretch>
            <a:fillRect/>
          </a:stretch>
        </p:blipFill>
        <p:spPr>
          <a:xfrm>
            <a:off x="1308538" y="3837701"/>
            <a:ext cx="2007399" cy="227406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49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C811434C-0951-46F2-B820-89655055322A}"/>
              </a:ext>
            </a:extLst>
          </p:cNvPr>
          <p:cNvPicPr>
            <a:picLocks noChangeAspect="1"/>
          </p:cNvPicPr>
          <p:nvPr/>
        </p:nvPicPr>
        <p:blipFill>
          <a:blip r:embed="rId2"/>
          <a:stretch>
            <a:fillRect/>
          </a:stretch>
        </p:blipFill>
        <p:spPr>
          <a:xfrm>
            <a:off x="3395586" y="3031644"/>
            <a:ext cx="2007399" cy="2274064"/>
          </a:xfrm>
          <a:prstGeom prst="rect">
            <a:avLst/>
          </a:prstGeom>
        </p:spPr>
      </p:pic>
      <p:pic>
        <p:nvPicPr>
          <p:cNvPr id="10" name="图片 9">
            <a:extLst>
              <a:ext uri="{FF2B5EF4-FFF2-40B4-BE49-F238E27FC236}">
                <a16:creationId xmlns:a16="http://schemas.microsoft.com/office/drawing/2014/main" id="{C1E35890-C403-4FE1-BD95-A09ED501C508}"/>
              </a:ext>
            </a:extLst>
          </p:cNvPr>
          <p:cNvPicPr>
            <a:picLocks noChangeAspect="1"/>
          </p:cNvPicPr>
          <p:nvPr/>
        </p:nvPicPr>
        <p:blipFill>
          <a:blip r:embed="rId3"/>
          <a:stretch>
            <a:fillRect/>
          </a:stretch>
        </p:blipFill>
        <p:spPr>
          <a:xfrm>
            <a:off x="1239989" y="1842591"/>
            <a:ext cx="6225301" cy="2384415"/>
          </a:xfrm>
          <a:prstGeom prst="rect">
            <a:avLst/>
          </a:prstGeom>
        </p:spPr>
      </p:pic>
      <p:sp>
        <p:nvSpPr>
          <p:cNvPr id="98306" name="Rectangle 2">
            <a:extLst>
              <a:ext uri="{FF2B5EF4-FFF2-40B4-BE49-F238E27FC236}">
                <a16:creationId xmlns:a16="http://schemas.microsoft.com/office/drawing/2014/main" id="{24AEF23E-CDFA-46D9-9E15-DD46DEC6CE80}"/>
              </a:ext>
            </a:extLst>
          </p:cNvPr>
          <p:cNvSpPr>
            <a:spLocks noGrp="1" noChangeArrowheads="1"/>
          </p:cNvSpPr>
          <p:nvPr>
            <p:ph type="title"/>
          </p:nvPr>
        </p:nvSpPr>
        <p:spPr/>
        <p:txBody>
          <a:bodyPr/>
          <a:lstStyle/>
          <a:p>
            <a:pPr eaLnBrk="1" hangingPunct="1">
              <a:defRPr/>
            </a:pPr>
            <a:r>
              <a:rPr lang="en-US" altLang="zh-CN" dirty="0">
                <a:ea typeface="宋体" pitchFamily="2" charset="-122"/>
              </a:rPr>
              <a:t>Aggregation</a:t>
            </a:r>
          </a:p>
        </p:txBody>
      </p:sp>
      <p:sp>
        <p:nvSpPr>
          <p:cNvPr id="8" name="Rectangle 4">
            <a:extLst>
              <a:ext uri="{FF2B5EF4-FFF2-40B4-BE49-F238E27FC236}">
                <a16:creationId xmlns:a16="http://schemas.microsoft.com/office/drawing/2014/main" id="{21044C2A-1FE8-41E2-9396-54AD31AFC5FA}"/>
              </a:ext>
            </a:extLst>
          </p:cNvPr>
          <p:cNvSpPr>
            <a:spLocks noChangeArrowheads="1"/>
          </p:cNvSpPr>
          <p:nvPr/>
        </p:nvSpPr>
        <p:spPr bwMode="auto">
          <a:xfrm>
            <a:off x="472966" y="5627949"/>
            <a:ext cx="86169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ts val="600"/>
              </a:spcBef>
              <a:buClr>
                <a:srgbClr val="CC3300"/>
              </a:buClr>
              <a:buNone/>
            </a:pPr>
            <a:r>
              <a:rPr lang="zh-CN" altLang="en-US" sz="2000" dirty="0">
                <a:solidFill>
                  <a:srgbClr val="000000"/>
                </a:solidFill>
                <a:ea typeface="宋体" panose="02010600030101010101" pitchFamily="2" charset="-122"/>
              </a:rPr>
              <a:t> </a:t>
            </a:r>
            <a:r>
              <a:rPr lang="en-US" altLang="zh-CN" sz="2000" dirty="0">
                <a:solidFill>
                  <a:srgbClr val="000000"/>
                </a:solidFill>
                <a:ea typeface="宋体" panose="02010600030101010101" pitchFamily="2" charset="-122"/>
              </a:rPr>
              <a:t>Some (</a:t>
            </a:r>
            <a:r>
              <a:rPr lang="en-US" altLang="zh-CN" sz="2000" b="1" i="1" dirty="0">
                <a:solidFill>
                  <a:srgbClr val="000000"/>
                </a:solidFill>
                <a:latin typeface="Book Antiqua" panose="02040602050305030304" pitchFamily="18" charset="0"/>
                <a:ea typeface="宋体" panose="02010600030101010101" pitchFamily="2" charset="-122"/>
              </a:rPr>
              <a:t>instructor, student, project ) </a:t>
            </a:r>
            <a:r>
              <a:rPr lang="en-US" altLang="zh-CN" sz="2000" dirty="0">
                <a:solidFill>
                  <a:srgbClr val="000000"/>
                </a:solidFill>
                <a:ea typeface="宋体" panose="02010600030101010101" pitchFamily="2" charset="-122"/>
              </a:rPr>
              <a:t>combination </a:t>
            </a:r>
            <a:r>
              <a:rPr lang="en-US" altLang="en-US" sz="2000" dirty="0"/>
              <a:t>may not be evaluated.</a:t>
            </a:r>
            <a:endParaRPr lang="en-US" altLang="zh-CN" sz="2000" dirty="0">
              <a:solidFill>
                <a:srgbClr val="000000"/>
              </a:solidFill>
              <a:ea typeface="宋体" panose="02010600030101010101" pitchFamily="2" charset="-122"/>
            </a:endParaRPr>
          </a:p>
        </p:txBody>
      </p:sp>
      <p:sp>
        <p:nvSpPr>
          <p:cNvPr id="7" name="Rectangle 4">
            <a:extLst>
              <a:ext uri="{FF2B5EF4-FFF2-40B4-BE49-F238E27FC236}">
                <a16:creationId xmlns:a16="http://schemas.microsoft.com/office/drawing/2014/main" id="{18A4EA07-E4FD-4681-A2CE-699A7E3B15D5}"/>
              </a:ext>
            </a:extLst>
          </p:cNvPr>
          <p:cNvSpPr>
            <a:spLocks noChangeArrowheads="1"/>
          </p:cNvSpPr>
          <p:nvPr/>
        </p:nvSpPr>
        <p:spPr bwMode="auto">
          <a:xfrm>
            <a:off x="472966" y="1073150"/>
            <a:ext cx="789950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ts val="600"/>
              </a:spcBef>
              <a:buClr>
                <a:srgbClr val="CC3300"/>
              </a:buClr>
            </a:pPr>
            <a:r>
              <a:rPr lang="zh-CN" altLang="en-US" sz="2200" dirty="0">
                <a:solidFill>
                  <a:srgbClr val="000000"/>
                </a:solidFill>
                <a:ea typeface="宋体" panose="02010600030101010101" pitchFamily="2" charset="-122"/>
              </a:rPr>
              <a:t> </a:t>
            </a:r>
            <a:r>
              <a:rPr lang="en-US" altLang="en-US" sz="2200" dirty="0"/>
              <a:t>Suppose we want to record evaluations of a student by a guide on a project</a:t>
            </a:r>
            <a:endParaRPr lang="en-US" altLang="zh-CN" sz="2200" dirty="0">
              <a:solidFill>
                <a:srgbClr val="00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CAC36F6D-6178-4DD0-B0C7-AF007C17658A}"/>
              </a:ext>
            </a:extLst>
          </p:cNvPr>
          <p:cNvSpPr>
            <a:spLocks noGrp="1" noChangeArrowheads="1"/>
          </p:cNvSpPr>
          <p:nvPr>
            <p:ph type="title"/>
          </p:nvPr>
        </p:nvSpPr>
        <p:spPr/>
        <p:txBody>
          <a:bodyPr/>
          <a:lstStyle/>
          <a:p>
            <a:pPr eaLnBrk="1" hangingPunct="1">
              <a:defRPr/>
            </a:pPr>
            <a:r>
              <a:rPr lang="en-US" altLang="zh-CN" dirty="0">
                <a:ea typeface="宋体" pitchFamily="2" charset="-122"/>
              </a:rPr>
              <a:t>Aggregation</a:t>
            </a:r>
          </a:p>
        </p:txBody>
      </p:sp>
      <p:sp>
        <p:nvSpPr>
          <p:cNvPr id="129027" name="Rectangle 4">
            <a:extLst>
              <a:ext uri="{FF2B5EF4-FFF2-40B4-BE49-F238E27FC236}">
                <a16:creationId xmlns:a16="http://schemas.microsoft.com/office/drawing/2014/main" id="{D16DD933-3DBD-4E69-813F-A7A7FE8D85FE}"/>
              </a:ext>
            </a:extLst>
          </p:cNvPr>
          <p:cNvSpPr>
            <a:spLocks noChangeArrowheads="1"/>
          </p:cNvSpPr>
          <p:nvPr/>
        </p:nvSpPr>
        <p:spPr bwMode="auto">
          <a:xfrm>
            <a:off x="472966" y="1073150"/>
            <a:ext cx="789950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ts val="600"/>
              </a:spcBef>
              <a:buClr>
                <a:srgbClr val="CC3300"/>
              </a:buClr>
            </a:pPr>
            <a:r>
              <a:rPr lang="zh-CN" altLang="en-US" sz="2200" dirty="0">
                <a:solidFill>
                  <a:srgbClr val="000000"/>
                </a:solidFill>
                <a:ea typeface="宋体" panose="02010600030101010101" pitchFamily="2" charset="-122"/>
              </a:rPr>
              <a:t> </a:t>
            </a:r>
            <a:r>
              <a:rPr lang="en-US" altLang="en-US" sz="2200" dirty="0"/>
              <a:t>Suppose we want to record evaluations of a student by a guide on a project</a:t>
            </a:r>
            <a:endParaRPr lang="en-US" altLang="zh-CN" sz="2200" dirty="0">
              <a:solidFill>
                <a:srgbClr val="000000"/>
              </a:solidFill>
              <a:ea typeface="宋体" panose="02010600030101010101" pitchFamily="2" charset="-122"/>
            </a:endParaRPr>
          </a:p>
        </p:txBody>
      </p:sp>
      <p:sp>
        <p:nvSpPr>
          <p:cNvPr id="5" name="Rectangle 4">
            <a:extLst>
              <a:ext uri="{FF2B5EF4-FFF2-40B4-BE49-F238E27FC236}">
                <a16:creationId xmlns:a16="http://schemas.microsoft.com/office/drawing/2014/main" id="{92917CC7-99D0-4080-A6B3-E5B243A7D680}"/>
              </a:ext>
            </a:extLst>
          </p:cNvPr>
          <p:cNvSpPr>
            <a:spLocks noChangeArrowheads="1"/>
          </p:cNvSpPr>
          <p:nvPr/>
        </p:nvSpPr>
        <p:spPr bwMode="auto">
          <a:xfrm>
            <a:off x="798513" y="5562600"/>
            <a:ext cx="79851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ts val="600"/>
              </a:spcBef>
              <a:buClr>
                <a:srgbClr val="CC3300"/>
              </a:buClr>
              <a:buFontTx/>
              <a:buNone/>
            </a:pPr>
            <a:r>
              <a:rPr lang="en-US" altLang="zh-CN" sz="2000" dirty="0">
                <a:solidFill>
                  <a:srgbClr val="000000"/>
                </a:solidFill>
                <a:ea typeface="宋体" panose="02010600030101010101" pitchFamily="2" charset="-122"/>
              </a:rPr>
              <a:t>There is redundant information since every combination (</a:t>
            </a:r>
            <a:r>
              <a:rPr lang="en-US" altLang="zh-CN" sz="2000" b="1" i="1" dirty="0">
                <a:solidFill>
                  <a:srgbClr val="000000"/>
                </a:solidFill>
                <a:latin typeface="Book Antiqua" panose="02040602050305030304" pitchFamily="18" charset="0"/>
                <a:ea typeface="宋体" panose="02010600030101010101" pitchFamily="2" charset="-122"/>
              </a:rPr>
              <a:t>instructor, student, project </a:t>
            </a:r>
            <a:r>
              <a:rPr lang="en-US" altLang="zh-CN" sz="2000" dirty="0">
                <a:solidFill>
                  <a:srgbClr val="000000"/>
                </a:solidFill>
                <a:ea typeface="宋体" panose="02010600030101010101" pitchFamily="2" charset="-122"/>
              </a:rPr>
              <a:t>) in </a:t>
            </a:r>
            <a:r>
              <a:rPr lang="en-US" altLang="zh-CN" sz="2000" b="1" i="1" dirty="0" err="1">
                <a:solidFill>
                  <a:srgbClr val="FF0000"/>
                </a:solidFill>
                <a:latin typeface="Book Antiqua" panose="02040602050305030304" pitchFamily="18" charset="0"/>
                <a:ea typeface="宋体" panose="02010600030101010101" pitchFamily="2" charset="-122"/>
              </a:rPr>
              <a:t>eval_for</a:t>
            </a:r>
            <a:r>
              <a:rPr lang="en-US" altLang="zh-CN" sz="2000" dirty="0">
                <a:solidFill>
                  <a:srgbClr val="FF0000"/>
                </a:solidFill>
                <a:ea typeface="宋体" panose="02010600030101010101" pitchFamily="2" charset="-122"/>
              </a:rPr>
              <a:t> </a:t>
            </a:r>
            <a:r>
              <a:rPr lang="en-US" altLang="zh-CN" sz="2000" dirty="0">
                <a:solidFill>
                  <a:srgbClr val="000000"/>
                </a:solidFill>
                <a:ea typeface="宋体" panose="02010600030101010101" pitchFamily="2" charset="-122"/>
              </a:rPr>
              <a:t>is also in </a:t>
            </a:r>
            <a:r>
              <a:rPr lang="en-US" altLang="zh-CN" sz="2000" b="1" i="1" dirty="0" err="1">
                <a:solidFill>
                  <a:srgbClr val="FF0000"/>
                </a:solidFill>
                <a:latin typeface="Book Antiqua" panose="02040602050305030304" pitchFamily="18" charset="0"/>
                <a:ea typeface="宋体" panose="02010600030101010101" pitchFamily="2" charset="-122"/>
              </a:rPr>
              <a:t>proj_guide</a:t>
            </a:r>
            <a:r>
              <a:rPr lang="en-US" altLang="zh-CN" sz="2000" dirty="0">
                <a:solidFill>
                  <a:srgbClr val="000000"/>
                </a:solidFill>
                <a:ea typeface="宋体" panose="02010600030101010101" pitchFamily="2" charset="-122"/>
              </a:rPr>
              <a:t>.</a:t>
            </a:r>
          </a:p>
        </p:txBody>
      </p:sp>
      <p:pic>
        <p:nvPicPr>
          <p:cNvPr id="6" name="Picture 40">
            <a:extLst>
              <a:ext uri="{FF2B5EF4-FFF2-40B4-BE49-F238E27FC236}">
                <a16:creationId xmlns:a16="http://schemas.microsoft.com/office/drawing/2014/main" id="{03CAAE50-BEDD-428C-9F8F-58AD26D475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6261" y="1457870"/>
            <a:ext cx="5231478" cy="4145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E568052F-BF5B-4B02-A330-B52F7A671CAE}"/>
              </a:ext>
            </a:extLst>
          </p:cNvPr>
          <p:cNvSpPr>
            <a:spLocks noGrp="1" noChangeArrowheads="1"/>
          </p:cNvSpPr>
          <p:nvPr>
            <p:ph type="title"/>
          </p:nvPr>
        </p:nvSpPr>
        <p:spPr/>
        <p:txBody>
          <a:bodyPr/>
          <a:lstStyle/>
          <a:p>
            <a:pPr eaLnBrk="1" hangingPunct="1">
              <a:defRPr/>
            </a:pPr>
            <a:r>
              <a:rPr lang="en-US" altLang="zh-CN" dirty="0">
                <a:ea typeface="宋体" pitchFamily="2" charset="-122"/>
              </a:rPr>
              <a:t>Aggregation (Cont.)</a:t>
            </a:r>
          </a:p>
        </p:txBody>
      </p:sp>
      <p:sp>
        <p:nvSpPr>
          <p:cNvPr id="70659" name="Rectangle 3">
            <a:extLst>
              <a:ext uri="{FF2B5EF4-FFF2-40B4-BE49-F238E27FC236}">
                <a16:creationId xmlns:a16="http://schemas.microsoft.com/office/drawing/2014/main" id="{73DF5076-897F-4D7D-A994-B56AD5BE685D}"/>
              </a:ext>
            </a:extLst>
          </p:cNvPr>
          <p:cNvSpPr>
            <a:spLocks noGrp="1" noChangeArrowheads="1"/>
          </p:cNvSpPr>
          <p:nvPr>
            <p:ph idx="1"/>
          </p:nvPr>
        </p:nvSpPr>
        <p:spPr/>
        <p:txBody>
          <a:bodyPr>
            <a:normAutofit/>
          </a:bodyPr>
          <a:lstStyle/>
          <a:p>
            <a:r>
              <a:rPr lang="en-US" altLang="zh-CN" sz="2400" dirty="0"/>
              <a:t>Relationship sets </a:t>
            </a:r>
            <a:r>
              <a:rPr lang="en-US" altLang="zh-CN" sz="2400" i="1" dirty="0" err="1"/>
              <a:t>eval_for</a:t>
            </a:r>
            <a:r>
              <a:rPr lang="en-US" altLang="zh-CN" sz="2400" i="1" dirty="0"/>
              <a:t> </a:t>
            </a:r>
            <a:r>
              <a:rPr lang="en-US" altLang="zh-CN" sz="2400" dirty="0"/>
              <a:t>and </a:t>
            </a:r>
            <a:r>
              <a:rPr lang="en-US" altLang="zh-CN" sz="2400" i="1" dirty="0" err="1"/>
              <a:t>proj_guide</a:t>
            </a:r>
            <a:r>
              <a:rPr lang="en-US" altLang="zh-CN" sz="2400" dirty="0"/>
              <a:t> represent overlapping information</a:t>
            </a:r>
          </a:p>
          <a:p>
            <a:pPr lvl="1"/>
            <a:r>
              <a:rPr lang="en-US" altLang="zh-CN" sz="2000" dirty="0">
                <a:ea typeface="ＭＳ Ｐゴシック" panose="020B0600070205080204" pitchFamily="34" charset="-128"/>
              </a:rPr>
              <a:t>Every </a:t>
            </a:r>
            <a:r>
              <a:rPr lang="en-US" altLang="zh-CN" sz="2000" i="1" dirty="0" err="1">
                <a:ea typeface="ＭＳ Ｐゴシック" panose="020B0600070205080204" pitchFamily="34" charset="-128"/>
              </a:rPr>
              <a:t>eval_for</a:t>
            </a:r>
            <a:r>
              <a:rPr lang="en-US" altLang="zh-CN" sz="2000" dirty="0">
                <a:ea typeface="ＭＳ Ｐゴシック" panose="020B0600070205080204" pitchFamily="34" charset="-128"/>
              </a:rPr>
              <a:t> relationship corresponds to a </a:t>
            </a:r>
            <a:r>
              <a:rPr lang="en-US" altLang="zh-CN" sz="2000" i="1" dirty="0" err="1">
                <a:ea typeface="ＭＳ Ｐゴシック" panose="020B0600070205080204" pitchFamily="34" charset="-128"/>
              </a:rPr>
              <a:t>proj_guide</a:t>
            </a:r>
            <a:r>
              <a:rPr lang="en-US" altLang="zh-CN" sz="2000" dirty="0">
                <a:ea typeface="ＭＳ Ｐゴシック" panose="020B0600070205080204" pitchFamily="34" charset="-128"/>
              </a:rPr>
              <a:t> relationship</a:t>
            </a:r>
          </a:p>
          <a:p>
            <a:pPr lvl="1"/>
            <a:r>
              <a:rPr lang="en-US" altLang="zh-CN" sz="2000" dirty="0">
                <a:ea typeface="ＭＳ Ｐゴシック" panose="020B0600070205080204" pitchFamily="34" charset="-128"/>
              </a:rPr>
              <a:t>However, some </a:t>
            </a:r>
            <a:r>
              <a:rPr lang="en-US" altLang="zh-CN" sz="2000" i="1" dirty="0" err="1">
                <a:ea typeface="ＭＳ Ｐゴシック" panose="020B0600070205080204" pitchFamily="34" charset="-128"/>
              </a:rPr>
              <a:t>proj_guide</a:t>
            </a:r>
            <a:r>
              <a:rPr lang="en-US" altLang="zh-CN" sz="2000" dirty="0">
                <a:ea typeface="ＭＳ Ｐゴシック" panose="020B0600070205080204" pitchFamily="34" charset="-128"/>
              </a:rPr>
              <a:t> relationships may not correspond to any </a:t>
            </a:r>
            <a:r>
              <a:rPr lang="en-US" altLang="zh-CN" sz="2000" i="1" dirty="0" err="1">
                <a:ea typeface="ＭＳ Ｐゴシック" panose="020B0600070205080204" pitchFamily="34" charset="-128"/>
              </a:rPr>
              <a:t>eval_for</a:t>
            </a:r>
            <a:r>
              <a:rPr lang="en-US" altLang="zh-CN" sz="2000" dirty="0">
                <a:ea typeface="ＭＳ Ｐゴシック" panose="020B0600070205080204" pitchFamily="34" charset="-128"/>
              </a:rPr>
              <a:t> relationships </a:t>
            </a:r>
          </a:p>
          <a:p>
            <a:pPr lvl="2"/>
            <a:r>
              <a:rPr lang="en-US" altLang="zh-CN" sz="1800" dirty="0">
                <a:ea typeface="ＭＳ Ｐゴシック" panose="020B0600070205080204" pitchFamily="34" charset="-128"/>
              </a:rPr>
              <a:t>So we can’t discard the </a:t>
            </a:r>
            <a:r>
              <a:rPr lang="en-US" altLang="zh-CN" sz="1800" i="1" dirty="0" err="1">
                <a:ea typeface="ＭＳ Ｐゴシック" panose="020B0600070205080204" pitchFamily="34" charset="-128"/>
              </a:rPr>
              <a:t>proj_guide</a:t>
            </a:r>
            <a:r>
              <a:rPr lang="en-US" altLang="zh-CN" sz="1800" dirty="0">
                <a:ea typeface="ＭＳ Ｐゴシック" panose="020B0600070205080204" pitchFamily="34" charset="-128"/>
              </a:rPr>
              <a:t> relationship</a:t>
            </a:r>
          </a:p>
          <a:p>
            <a:r>
              <a:rPr lang="en-US" altLang="zh-CN" sz="2400" dirty="0"/>
              <a:t>Eliminate this redundancy via </a:t>
            </a:r>
            <a:r>
              <a:rPr lang="en-US" altLang="zh-CN" sz="2400" i="1" dirty="0"/>
              <a:t>aggregation</a:t>
            </a:r>
            <a:endParaRPr lang="en-US" altLang="zh-CN" sz="2400" dirty="0"/>
          </a:p>
          <a:p>
            <a:pPr lvl="1"/>
            <a:r>
              <a:rPr lang="en-US" altLang="zh-CN" sz="2000" dirty="0">
                <a:ea typeface="ＭＳ Ｐゴシック" panose="020B0600070205080204" pitchFamily="34" charset="-128"/>
              </a:rPr>
              <a:t>Treat relationship as an abstract entity</a:t>
            </a:r>
          </a:p>
          <a:p>
            <a:pPr lvl="1"/>
            <a:r>
              <a:rPr lang="en-US" altLang="zh-CN" sz="2000" dirty="0">
                <a:ea typeface="ＭＳ Ｐゴシック" panose="020B0600070205080204" pitchFamily="34" charset="-128"/>
              </a:rPr>
              <a:t>Allows relationships between relationships </a:t>
            </a:r>
          </a:p>
          <a:p>
            <a:pPr lvl="1"/>
            <a:r>
              <a:rPr lang="en-US" altLang="zh-CN" sz="2000" dirty="0">
                <a:ea typeface="ＭＳ Ｐゴシック" panose="020B0600070205080204" pitchFamily="34" charset="-128"/>
              </a:rPr>
              <a:t>Abstraction of relationship into new entity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C319319A-DF98-4A64-89E9-D0D494F1506E}"/>
              </a:ext>
            </a:extLst>
          </p:cNvPr>
          <p:cNvSpPr>
            <a:spLocks noGrp="1" noChangeArrowheads="1"/>
          </p:cNvSpPr>
          <p:nvPr>
            <p:ph type="title"/>
          </p:nvPr>
        </p:nvSpPr>
        <p:spPr/>
        <p:txBody>
          <a:bodyPr/>
          <a:lstStyle/>
          <a:p>
            <a:pPr>
              <a:defRPr/>
            </a:pPr>
            <a:r>
              <a:rPr lang="en-US" altLang="en-US" dirty="0">
                <a:ea typeface="ＭＳ Ｐゴシック" panose="020B0600070205080204" pitchFamily="34" charset="-128"/>
              </a:rPr>
              <a:t>Design Approaches</a:t>
            </a:r>
          </a:p>
        </p:txBody>
      </p:sp>
      <p:sp>
        <p:nvSpPr>
          <p:cNvPr id="23555" name="Rectangle 3">
            <a:extLst>
              <a:ext uri="{FF2B5EF4-FFF2-40B4-BE49-F238E27FC236}">
                <a16:creationId xmlns:a16="http://schemas.microsoft.com/office/drawing/2014/main" id="{5915549D-6D15-44CF-9C09-833FAFFDA915}"/>
              </a:ext>
            </a:extLst>
          </p:cNvPr>
          <p:cNvSpPr>
            <a:spLocks noGrp="1" noChangeArrowheads="1"/>
          </p:cNvSpPr>
          <p:nvPr>
            <p:ph idx="1"/>
          </p:nvPr>
        </p:nvSpPr>
        <p:spPr/>
        <p:txBody>
          <a:bodyPr/>
          <a:lstStyle/>
          <a:p>
            <a:r>
              <a:rPr lang="en-US" altLang="en-US">
                <a:ea typeface="ＭＳ Ｐゴシック" panose="020B0600070205080204" pitchFamily="34" charset="-128"/>
              </a:rPr>
              <a:t>Entity Relationship Model (covered in this chapter)</a:t>
            </a:r>
          </a:p>
          <a:p>
            <a:pPr lvl="1"/>
            <a:r>
              <a:rPr lang="en-US" altLang="en-US">
                <a:ea typeface="ＭＳ Ｐゴシック" panose="020B0600070205080204" pitchFamily="34" charset="-128"/>
              </a:rPr>
              <a:t>Models an enterprise as a collection of </a:t>
            </a:r>
            <a:r>
              <a:rPr lang="en-US" altLang="en-US" i="1">
                <a:ea typeface="ＭＳ Ｐゴシック" panose="020B0600070205080204" pitchFamily="34" charset="-128"/>
              </a:rPr>
              <a:t>entities </a:t>
            </a:r>
            <a:r>
              <a:rPr lang="en-US" altLang="en-US">
                <a:ea typeface="ＭＳ Ｐゴシック" panose="020B0600070205080204" pitchFamily="34" charset="-128"/>
              </a:rPr>
              <a:t>and </a:t>
            </a:r>
            <a:r>
              <a:rPr lang="en-US" altLang="en-US" i="1">
                <a:ea typeface="ＭＳ Ｐゴシック" panose="020B0600070205080204" pitchFamily="34" charset="-128"/>
              </a:rPr>
              <a:t>relationships</a:t>
            </a:r>
          </a:p>
          <a:p>
            <a:pPr lvl="2"/>
            <a:r>
              <a:rPr lang="en-US" altLang="en-US">
                <a:ea typeface="ＭＳ Ｐゴシック" panose="020B0600070205080204" pitchFamily="34" charset="-128"/>
              </a:rPr>
              <a:t>Entity: a “thing” or “object” in the enterprise that is distinguishable from other objects</a:t>
            </a:r>
          </a:p>
          <a:p>
            <a:pPr lvl="3"/>
            <a:r>
              <a:rPr lang="en-US" altLang="en-US">
                <a:ea typeface="ＭＳ Ｐゴシック" panose="020B0600070205080204" pitchFamily="34" charset="-128"/>
              </a:rPr>
              <a:t>Described by a set of </a:t>
            </a:r>
            <a:r>
              <a:rPr lang="en-US" altLang="en-US" i="1">
                <a:ea typeface="ＭＳ Ｐゴシック" panose="020B0600070205080204" pitchFamily="34" charset="-128"/>
              </a:rPr>
              <a:t>attributes</a:t>
            </a:r>
            <a:endParaRPr lang="en-US" altLang="en-US">
              <a:ea typeface="ＭＳ Ｐゴシック" panose="020B0600070205080204" pitchFamily="34" charset="-128"/>
            </a:endParaRPr>
          </a:p>
          <a:p>
            <a:pPr lvl="2"/>
            <a:r>
              <a:rPr lang="en-US" altLang="en-US">
                <a:ea typeface="ＭＳ Ｐゴシック" panose="020B0600070205080204" pitchFamily="34" charset="-128"/>
              </a:rPr>
              <a:t>Relationship: an association among several entities</a:t>
            </a:r>
          </a:p>
          <a:p>
            <a:pPr lvl="1"/>
            <a:r>
              <a:rPr lang="en-US" altLang="en-US">
                <a:ea typeface="ＭＳ Ｐゴシック" panose="020B0600070205080204" pitchFamily="34" charset="-128"/>
              </a:rPr>
              <a:t>Represented diagrammatically by an </a:t>
            </a:r>
            <a:r>
              <a:rPr lang="en-US" altLang="en-US" i="1">
                <a:ea typeface="ＭＳ Ｐゴシック" panose="020B0600070205080204" pitchFamily="34" charset="-128"/>
              </a:rPr>
              <a:t>entity-relationship diagram:</a:t>
            </a:r>
          </a:p>
          <a:p>
            <a:r>
              <a:rPr lang="en-US" altLang="en-US">
                <a:ea typeface="ＭＳ Ｐゴシック" panose="020B0600070205080204" pitchFamily="34" charset="-128"/>
              </a:rPr>
              <a:t>Normalization Theory (Chapter 8)</a:t>
            </a:r>
          </a:p>
          <a:p>
            <a:pPr lvl="1"/>
            <a:r>
              <a:rPr lang="en-US" altLang="en-US">
                <a:ea typeface="ＭＳ Ｐゴシック" panose="020B0600070205080204" pitchFamily="34" charset="-128"/>
              </a:rPr>
              <a:t>Formalize what designs are bad, and test for them</a:t>
            </a:r>
          </a:p>
          <a:p>
            <a:pPr lvl="1">
              <a:buFont typeface="Monotype Sorts" pitchFamily="2" charset="2"/>
              <a:buNone/>
            </a:pPr>
            <a:endParaRPr lang="en-US" altLang="en-US">
              <a:ea typeface="ＭＳ Ｐゴシック" panose="020B0600070205080204" pitchFamily="34" charset="-128"/>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B2CCD71D-63F4-4F4C-BBA3-DDA9BD6E3476}"/>
              </a:ext>
            </a:extLst>
          </p:cNvPr>
          <p:cNvSpPr>
            <a:spLocks noGrp="1" noChangeArrowheads="1"/>
          </p:cNvSpPr>
          <p:nvPr>
            <p:ph type="title"/>
          </p:nvPr>
        </p:nvSpPr>
        <p:spPr/>
        <p:txBody>
          <a:bodyPr/>
          <a:lstStyle/>
          <a:p>
            <a:pPr eaLnBrk="1" hangingPunct="1">
              <a:defRPr/>
            </a:pPr>
            <a:r>
              <a:rPr lang="en-US" altLang="zh-CN">
                <a:ea typeface="宋体" pitchFamily="2" charset="-122"/>
              </a:rPr>
              <a:t>E-R Diagram With Aggregation</a:t>
            </a:r>
          </a:p>
        </p:txBody>
      </p:sp>
      <p:sp>
        <p:nvSpPr>
          <p:cNvPr id="8" name="Rectangle 3">
            <a:extLst>
              <a:ext uri="{FF2B5EF4-FFF2-40B4-BE49-F238E27FC236}">
                <a16:creationId xmlns:a16="http://schemas.microsoft.com/office/drawing/2014/main" id="{069FCE45-C0BC-4C5A-800F-D47946E9477C}"/>
              </a:ext>
            </a:extLst>
          </p:cNvPr>
          <p:cNvSpPr txBox="1">
            <a:spLocks noChangeArrowheads="1"/>
          </p:cNvSpPr>
          <p:nvPr/>
        </p:nvSpPr>
        <p:spPr bwMode="auto">
          <a:xfrm>
            <a:off x="388088" y="1106488"/>
            <a:ext cx="8530487" cy="148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pitchFamily="2" charset="2"/>
              <a:buChar char="n"/>
              <a:defRPr kumimoji="1" sz="2800">
                <a:solidFill>
                  <a:schemeClr val="tx1"/>
                </a:solidFill>
                <a:latin typeface="+mn-lt"/>
                <a:ea typeface="+mn-ea"/>
                <a:cs typeface="+mn-cs"/>
              </a:defRPr>
            </a:lvl1pPr>
            <a:lvl2pPr marL="742950" indent="-285750" algn="l" rtl="0" eaLnBrk="0" fontAlgn="base" hangingPunct="0">
              <a:spcBef>
                <a:spcPct val="35000"/>
              </a:spcBef>
              <a:spcAft>
                <a:spcPct val="0"/>
              </a:spcAft>
              <a:buClr>
                <a:schemeClr val="hlink"/>
              </a:buClr>
              <a:buSzPct val="80000"/>
              <a:buFont typeface="Monotype Sorts" pitchFamily="2" charset="2"/>
              <a:buChar char="l"/>
              <a:defRPr kumimoji="1" sz="2400">
                <a:solidFill>
                  <a:schemeClr val="tx1"/>
                </a:solidFill>
                <a:latin typeface="+mn-lt"/>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sz="2000">
                <a:solidFill>
                  <a:schemeClr val="tx1"/>
                </a:solidFill>
                <a:latin typeface="+mn-lt"/>
              </a:defRPr>
            </a:lvl3pPr>
            <a:lvl4pPr marL="1428750" indent="-228600" algn="l" rtl="0" eaLnBrk="0" fontAlgn="base" hangingPunct="0">
              <a:spcBef>
                <a:spcPct val="35000"/>
              </a:spcBef>
              <a:spcAft>
                <a:spcPct val="0"/>
              </a:spcAft>
              <a:buClr>
                <a:schemeClr val="hlink"/>
              </a:buClr>
              <a:buChar char="–"/>
              <a:defRPr kumimoji="1">
                <a:solidFill>
                  <a:schemeClr val="tx1"/>
                </a:solidFill>
                <a:latin typeface="+mn-lt"/>
              </a:defRPr>
            </a:lvl4pPr>
            <a:lvl5pPr marL="1771650" indent="-228600" algn="l" rtl="0" eaLnBrk="0" fontAlgn="base" hangingPunct="0">
              <a:spcBef>
                <a:spcPct val="35000"/>
              </a:spcBef>
              <a:spcAft>
                <a:spcPct val="0"/>
              </a:spcAft>
              <a:buClr>
                <a:schemeClr val="tx2"/>
              </a:buClr>
              <a:buSzPct val="75000"/>
              <a:buChar char="»"/>
              <a:defRPr kumimoji="1" sz="1600">
                <a:solidFill>
                  <a:schemeClr val="tx1"/>
                </a:solidFill>
                <a:latin typeface="+mn-lt"/>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defRPr>
            </a:lvl9pPr>
          </a:lstStyle>
          <a:p>
            <a:r>
              <a:rPr lang="en-US" altLang="zh-CN" sz="2000" kern="0" dirty="0"/>
              <a:t>Without introducing redundancy, the following diagram represents:</a:t>
            </a:r>
          </a:p>
          <a:p>
            <a:pPr lvl="1"/>
            <a:r>
              <a:rPr lang="en-US" altLang="zh-CN" sz="1800" kern="0" dirty="0">
                <a:ea typeface="ＭＳ Ｐゴシック" panose="020B0600070205080204" pitchFamily="34" charset="-128"/>
              </a:rPr>
              <a:t>A student is guided by a particular instructor on a particular project </a:t>
            </a:r>
          </a:p>
          <a:p>
            <a:pPr lvl="1"/>
            <a:r>
              <a:rPr lang="en-US" altLang="zh-CN" sz="1800" kern="0" dirty="0">
                <a:ea typeface="ＭＳ Ｐゴシック" panose="020B0600070205080204" pitchFamily="34" charset="-128"/>
              </a:rPr>
              <a:t>A student, instructor, project combination may have an associated evaluation</a:t>
            </a:r>
          </a:p>
        </p:txBody>
      </p:sp>
      <p:pic>
        <p:nvPicPr>
          <p:cNvPr id="9" name="Picture 38">
            <a:extLst>
              <a:ext uri="{FF2B5EF4-FFF2-40B4-BE49-F238E27FC236}">
                <a16:creationId xmlns:a16="http://schemas.microsoft.com/office/drawing/2014/main" id="{A5CC5D75-73A1-4B6F-A19D-7F56AAC0B0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3207" y="2369142"/>
            <a:ext cx="4941888" cy="396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a:extLst>
              <a:ext uri="{FF2B5EF4-FFF2-40B4-BE49-F238E27FC236}">
                <a16:creationId xmlns:a16="http://schemas.microsoft.com/office/drawing/2014/main" id="{F220FDA7-F79E-47A4-9C90-96C850A10DB7}"/>
              </a:ext>
            </a:extLst>
          </p:cNvPr>
          <p:cNvSpPr>
            <a:spLocks noGrp="1" noChangeArrowheads="1"/>
          </p:cNvSpPr>
          <p:nvPr>
            <p:ph type="title"/>
          </p:nvPr>
        </p:nvSpPr>
        <p:spPr/>
        <p:txBody>
          <a:bodyPr/>
          <a:lstStyle/>
          <a:p>
            <a:pPr eaLnBrk="1" hangingPunct="1">
              <a:defRPr/>
            </a:pPr>
            <a:r>
              <a:rPr lang="en-US" altLang="zh-CN">
                <a:ea typeface="宋体" pitchFamily="2" charset="-122"/>
              </a:rPr>
              <a:t>E-R Diagram With Aggregation</a:t>
            </a:r>
            <a:endParaRPr lang="zh-CN" altLang="en-US">
              <a:ea typeface="宋体" pitchFamily="2" charset="-122"/>
            </a:endParaRPr>
          </a:p>
        </p:txBody>
      </p:sp>
      <p:sp>
        <p:nvSpPr>
          <p:cNvPr id="132099" name="Rectangle 3">
            <a:extLst>
              <a:ext uri="{FF2B5EF4-FFF2-40B4-BE49-F238E27FC236}">
                <a16:creationId xmlns:a16="http://schemas.microsoft.com/office/drawing/2014/main" id="{7D82F84D-CBC9-4CC1-AC94-56AA0D7EB4E1}"/>
              </a:ext>
            </a:extLst>
          </p:cNvPr>
          <p:cNvSpPr>
            <a:spLocks noGrp="1" noChangeArrowheads="1"/>
          </p:cNvSpPr>
          <p:nvPr>
            <p:ph idx="1"/>
          </p:nvPr>
        </p:nvSpPr>
        <p:spPr>
          <a:xfrm>
            <a:off x="228600" y="1066800"/>
            <a:ext cx="8610600" cy="1092200"/>
          </a:xfrm>
        </p:spPr>
        <p:txBody>
          <a:bodyPr/>
          <a:lstStyle/>
          <a:p>
            <a:pPr eaLnBrk="1" hangingPunct="1"/>
            <a:r>
              <a:rPr lang="zh-CN" altLang="en-US" sz="2400">
                <a:ea typeface="宋体" panose="02010600030101010101" pitchFamily="2" charset="-122"/>
              </a:rPr>
              <a:t>联系之间存在重叠，如何表达联系之间的联系？</a:t>
            </a:r>
          </a:p>
          <a:p>
            <a:pPr eaLnBrk="1" hangingPunct="1"/>
            <a:r>
              <a:rPr lang="zh-CN" altLang="en-US" sz="2400">
                <a:ea typeface="宋体" panose="02010600030101010101" pitchFamily="2" charset="-122"/>
              </a:rPr>
              <a:t>实例：职工参加项目，并在此过程中可能使用机器</a:t>
            </a:r>
          </a:p>
        </p:txBody>
      </p:sp>
      <p:sp>
        <p:nvSpPr>
          <p:cNvPr id="132100" name="AutoShape 7">
            <a:extLst>
              <a:ext uri="{FF2B5EF4-FFF2-40B4-BE49-F238E27FC236}">
                <a16:creationId xmlns:a16="http://schemas.microsoft.com/office/drawing/2014/main" id="{561468AF-6DF7-472D-BE16-C2458115EDCB}"/>
              </a:ext>
            </a:extLst>
          </p:cNvPr>
          <p:cNvSpPr>
            <a:spLocks noChangeArrowheads="1"/>
          </p:cNvSpPr>
          <p:nvPr/>
        </p:nvSpPr>
        <p:spPr bwMode="auto">
          <a:xfrm>
            <a:off x="1511300" y="3649663"/>
            <a:ext cx="1946275" cy="596900"/>
          </a:xfrm>
          <a:prstGeom prst="diamond">
            <a:avLst/>
          </a:prstGeom>
          <a:solidFill>
            <a:srgbClr val="99CCFF">
              <a:alpha val="67842"/>
            </a:srgbClr>
          </a:solidFill>
          <a:ln w="12700">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eaLnBrk="1" hangingPunct="1">
              <a:lnSpc>
                <a:spcPct val="90000"/>
              </a:lnSpc>
              <a:spcBef>
                <a:spcPct val="0"/>
              </a:spcBef>
              <a:buClr>
                <a:srgbClr val="FF9933"/>
              </a:buClr>
              <a:buSzPct val="60000"/>
              <a:buFont typeface="Wingdings" panose="05000000000000000000" pitchFamily="2" charset="2"/>
              <a:buNone/>
            </a:pPr>
            <a:r>
              <a:rPr lang="zh-CN" altLang="en-US" sz="1800" b="1">
                <a:solidFill>
                  <a:srgbClr val="000000"/>
                </a:solidFill>
                <a:latin typeface="宋体" panose="02010600030101010101" pitchFamily="2" charset="-122"/>
                <a:ea typeface="宋体" panose="02010600030101010101" pitchFamily="2" charset="-122"/>
              </a:rPr>
              <a:t>参加并使用</a:t>
            </a:r>
          </a:p>
        </p:txBody>
      </p:sp>
      <p:sp>
        <p:nvSpPr>
          <p:cNvPr id="132101" name="Text Box 19">
            <a:extLst>
              <a:ext uri="{FF2B5EF4-FFF2-40B4-BE49-F238E27FC236}">
                <a16:creationId xmlns:a16="http://schemas.microsoft.com/office/drawing/2014/main" id="{A8895AB8-F06B-4119-8402-94971AE65F79}"/>
              </a:ext>
            </a:extLst>
          </p:cNvPr>
          <p:cNvSpPr txBox="1">
            <a:spLocks noChangeArrowheads="1"/>
          </p:cNvSpPr>
          <p:nvPr/>
        </p:nvSpPr>
        <p:spPr bwMode="auto">
          <a:xfrm>
            <a:off x="1590675" y="2117725"/>
            <a:ext cx="137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eaLnBrk="1" hangingPunct="1">
              <a:spcBef>
                <a:spcPct val="50000"/>
              </a:spcBef>
              <a:buClrTx/>
              <a:buSzTx/>
              <a:buFontTx/>
              <a:buNone/>
            </a:pPr>
            <a:r>
              <a:rPr lang="zh-CN" altLang="en-US" b="1">
                <a:solidFill>
                  <a:srgbClr val="000000"/>
                </a:solidFill>
                <a:latin typeface="华文新魏" panose="02010800040101010101" pitchFamily="2" charset="-122"/>
                <a:ea typeface="华文新魏" panose="02010800040101010101" pitchFamily="2" charset="-122"/>
              </a:rPr>
              <a:t>方案1</a:t>
            </a:r>
            <a:endParaRPr lang="zh-CN" altLang="en-US">
              <a:solidFill>
                <a:srgbClr val="000000"/>
              </a:solidFill>
              <a:latin typeface="华文新魏" panose="02010800040101010101" pitchFamily="2" charset="-122"/>
              <a:ea typeface="华文新魏" panose="02010800040101010101" pitchFamily="2" charset="-122"/>
            </a:endParaRPr>
          </a:p>
        </p:txBody>
      </p:sp>
      <p:sp>
        <p:nvSpPr>
          <p:cNvPr id="132102" name="Line 26">
            <a:extLst>
              <a:ext uri="{FF2B5EF4-FFF2-40B4-BE49-F238E27FC236}">
                <a16:creationId xmlns:a16="http://schemas.microsoft.com/office/drawing/2014/main" id="{2BBFF26F-9A14-4F51-ACA9-1AA8892FC933}"/>
              </a:ext>
            </a:extLst>
          </p:cNvPr>
          <p:cNvSpPr>
            <a:spLocks noChangeShapeType="1"/>
          </p:cNvSpPr>
          <p:nvPr/>
        </p:nvSpPr>
        <p:spPr bwMode="auto">
          <a:xfrm>
            <a:off x="2484438" y="4829175"/>
            <a:ext cx="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29573" name="Group 197">
            <a:extLst>
              <a:ext uri="{FF2B5EF4-FFF2-40B4-BE49-F238E27FC236}">
                <a16:creationId xmlns:a16="http://schemas.microsoft.com/office/drawing/2014/main" id="{7319C3B7-3F0B-4330-AD92-62E4FA475B64}"/>
              </a:ext>
            </a:extLst>
          </p:cNvPr>
          <p:cNvGraphicFramePr>
            <a:graphicFrameLocks noGrp="1"/>
          </p:cNvGraphicFramePr>
          <p:nvPr/>
        </p:nvGraphicFramePr>
        <p:xfrm>
          <a:off x="5026025" y="3006725"/>
          <a:ext cx="4064000" cy="3309937"/>
        </p:xfrm>
        <a:graphic>
          <a:graphicData uri="http://schemas.openxmlformats.org/drawingml/2006/table">
            <a:tbl>
              <a:tblPr/>
              <a:tblGrid>
                <a:gridCol w="1017588">
                  <a:extLst>
                    <a:ext uri="{9D8B030D-6E8A-4147-A177-3AD203B41FA5}">
                      <a16:colId xmlns:a16="http://schemas.microsoft.com/office/drawing/2014/main" val="20000"/>
                    </a:ext>
                  </a:extLst>
                </a:gridCol>
                <a:gridCol w="1014412">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tblGrid>
              <a:tr h="365160">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zh-CN" altLang="en-US" sz="1800" b="1" i="0" u="none" strike="noStrike" cap="none" normalizeH="0" baseline="0" dirty="0">
                          <a:ln>
                            <a:noFill/>
                          </a:ln>
                          <a:solidFill>
                            <a:schemeClr val="tx1"/>
                          </a:solidFill>
                          <a:effectLst/>
                          <a:latin typeface="Helvetica" pitchFamily="34" charset="0"/>
                          <a:ea typeface="宋体" pitchFamily="2" charset="-122"/>
                        </a:rPr>
                        <a:t>职工姓名</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zh-CN" altLang="en-US" sz="1800" b="1" i="0" u="none" strike="noStrike" cap="none" normalizeH="0" baseline="0">
                          <a:ln>
                            <a:noFill/>
                          </a:ln>
                          <a:solidFill>
                            <a:schemeClr val="tx1"/>
                          </a:solidFill>
                          <a:effectLst/>
                          <a:latin typeface="Helvetica" pitchFamily="34" charset="0"/>
                          <a:ea typeface="宋体" pitchFamily="2" charset="-122"/>
                        </a:rPr>
                        <a:t>项目名称</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zh-CN" altLang="en-US" sz="1800" b="1" i="0" u="none" strike="noStrike" cap="none" normalizeH="0" baseline="0">
                          <a:ln>
                            <a:noFill/>
                          </a:ln>
                          <a:solidFill>
                            <a:schemeClr val="tx1"/>
                          </a:solidFill>
                          <a:effectLst/>
                          <a:latin typeface="Helvetica" pitchFamily="34" charset="0"/>
                          <a:ea typeface="宋体" pitchFamily="2" charset="-122"/>
                        </a:rPr>
                        <a:t>机器名</a:t>
                      </a:r>
                      <a:endParaRPr kumimoji="1" lang="en-US" altLang="zh-CN" sz="1800" b="1" i="0" u="none" strike="noStrike" cap="none" normalizeH="0" baseline="0">
                        <a:ln>
                          <a:noFill/>
                        </a:ln>
                        <a:solidFill>
                          <a:schemeClr val="tx1"/>
                        </a:solidFill>
                        <a:effectLst/>
                        <a:latin typeface="Helvetica"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zh-CN" altLang="en-US" sz="1800" b="1" i="0" u="none" strike="noStrike" cap="none" normalizeH="0" baseline="0">
                          <a:ln>
                            <a:noFill/>
                          </a:ln>
                          <a:solidFill>
                            <a:schemeClr val="tx1"/>
                          </a:solidFill>
                          <a:effectLst/>
                          <a:latin typeface="Helvetica" pitchFamily="34" charset="0"/>
                          <a:ea typeface="宋体" pitchFamily="2" charset="-122"/>
                        </a:rPr>
                        <a:t>工时</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795">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e1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j1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m1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3</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95">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e1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j1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m2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3</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95">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e1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j2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m3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95">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e2</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j1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m1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5</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95">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e3</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j2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2"/>
                          </a:solidFill>
                          <a:effectLst/>
                          <a:latin typeface="Helvetica" pitchFamily="34" charset="0"/>
                          <a:ea typeface="宋体" pitchFamily="2" charset="-122"/>
                        </a:rPr>
                        <a:t>null</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95">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e4</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j2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2"/>
                          </a:solidFill>
                          <a:effectLst/>
                          <a:latin typeface="Helvetica" pitchFamily="34" charset="0"/>
                          <a:ea typeface="宋体" pitchFamily="2" charset="-122"/>
                        </a:rPr>
                        <a:t>null</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4212">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e5</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dirty="0">
                          <a:ln>
                            <a:noFill/>
                          </a:ln>
                          <a:solidFill>
                            <a:schemeClr val="tx1"/>
                          </a:solidFill>
                          <a:effectLst/>
                          <a:latin typeface="Helvetica" pitchFamily="34" charset="0"/>
                          <a:ea typeface="宋体" pitchFamily="2" charset="-122"/>
                        </a:rPr>
                        <a:t>j2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2"/>
                          </a:solidFill>
                          <a:effectLst/>
                          <a:latin typeface="Helvetica" pitchFamily="34" charset="0"/>
                          <a:ea typeface="宋体" pitchFamily="2" charset="-122"/>
                        </a:rPr>
                        <a:t>null</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6</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795">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e6</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j2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2"/>
                          </a:solidFill>
                          <a:effectLst/>
                          <a:latin typeface="Helvetica" pitchFamily="34" charset="0"/>
                          <a:ea typeface="宋体" pitchFamily="2" charset="-122"/>
                        </a:rPr>
                        <a:t>null</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dirty="0">
                          <a:ln>
                            <a:noFill/>
                          </a:ln>
                          <a:solidFill>
                            <a:schemeClr val="tx1"/>
                          </a:solidFill>
                          <a:effectLst/>
                          <a:latin typeface="Helvetica" pitchFamily="34" charset="0"/>
                          <a:ea typeface="宋体" pitchFamily="2" charset="-122"/>
                        </a:rPr>
                        <a:t>5</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pic>
        <p:nvPicPr>
          <p:cNvPr id="132155" name="图片 2">
            <a:extLst>
              <a:ext uri="{FF2B5EF4-FFF2-40B4-BE49-F238E27FC236}">
                <a16:creationId xmlns:a16="http://schemas.microsoft.com/office/drawing/2014/main" id="{89685417-4619-40F2-BBD3-43C4C750069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338" y="3408363"/>
            <a:ext cx="9445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156" name="图片 3">
            <a:extLst>
              <a:ext uri="{FF2B5EF4-FFF2-40B4-BE49-F238E27FC236}">
                <a16:creationId xmlns:a16="http://schemas.microsoft.com/office/drawing/2014/main" id="{E6010188-9152-451B-811F-8CC198CC24C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83038" y="3408363"/>
            <a:ext cx="95091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157" name="图片 4">
            <a:extLst>
              <a:ext uri="{FF2B5EF4-FFF2-40B4-BE49-F238E27FC236}">
                <a16:creationId xmlns:a16="http://schemas.microsoft.com/office/drawing/2014/main" id="{8727E6CB-02D2-4241-B40A-7EB27B9EAF7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06600" y="4748213"/>
            <a:ext cx="95567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58" name="矩形 5">
            <a:extLst>
              <a:ext uri="{FF2B5EF4-FFF2-40B4-BE49-F238E27FC236}">
                <a16:creationId xmlns:a16="http://schemas.microsoft.com/office/drawing/2014/main" id="{5B2EC901-545F-40B3-B066-AE3F43754E3E}"/>
              </a:ext>
            </a:extLst>
          </p:cNvPr>
          <p:cNvSpPr>
            <a:spLocks noChangeArrowheads="1"/>
          </p:cNvSpPr>
          <p:nvPr/>
        </p:nvSpPr>
        <p:spPr bwMode="auto">
          <a:xfrm>
            <a:off x="2071688" y="2884488"/>
            <a:ext cx="827087" cy="361950"/>
          </a:xfrm>
          <a:prstGeom prst="rect">
            <a:avLst/>
          </a:prstGeom>
          <a:solidFill>
            <a:schemeClr val="accent1"/>
          </a:solidFill>
          <a:ln w="9525" algn="ctr">
            <a:solidFill>
              <a:schemeClr val="tx1"/>
            </a:solidFill>
            <a:round/>
            <a:headEnd/>
            <a:tailEnd/>
          </a:ln>
        </p:spPr>
        <p:txBody>
          <a:bodyPr wrap="none"/>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zh-CN" altLang="en-US" sz="2000" b="1">
                <a:solidFill>
                  <a:srgbClr val="CC3300"/>
                </a:solidFill>
                <a:latin typeface="宋体" panose="02010600030101010101" pitchFamily="2" charset="-122"/>
                <a:ea typeface="宋体" panose="02010600030101010101" pitchFamily="2" charset="-122"/>
              </a:rPr>
              <a:t>工时</a:t>
            </a:r>
            <a:endParaRPr kumimoji="0" lang="zh-CN" altLang="en-US" sz="2000">
              <a:latin typeface="宋体" panose="02010600030101010101" pitchFamily="2" charset="-122"/>
              <a:ea typeface="宋体" panose="02010600030101010101" pitchFamily="2" charset="-122"/>
            </a:endParaRPr>
          </a:p>
        </p:txBody>
      </p:sp>
      <p:cxnSp>
        <p:nvCxnSpPr>
          <p:cNvPr id="132159" name="直接连接符 7">
            <a:extLst>
              <a:ext uri="{FF2B5EF4-FFF2-40B4-BE49-F238E27FC236}">
                <a16:creationId xmlns:a16="http://schemas.microsoft.com/office/drawing/2014/main" id="{408249F3-4B6C-4AFD-8DEC-D5C97B727B74}"/>
              </a:ext>
            </a:extLst>
          </p:cNvPr>
          <p:cNvCxnSpPr>
            <a:cxnSpLocks noChangeShapeType="1"/>
            <a:stCxn id="132100" idx="0"/>
            <a:endCxn id="132158" idx="2"/>
          </p:cNvCxnSpPr>
          <p:nvPr/>
        </p:nvCxnSpPr>
        <p:spPr bwMode="auto">
          <a:xfrm flipV="1">
            <a:off x="2484438" y="3246438"/>
            <a:ext cx="1587" cy="403225"/>
          </a:xfrm>
          <a:prstGeom prst="line">
            <a:avLst/>
          </a:prstGeom>
          <a:noFill/>
          <a:ln w="12700"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32160" name="直接连接符 9">
            <a:extLst>
              <a:ext uri="{FF2B5EF4-FFF2-40B4-BE49-F238E27FC236}">
                <a16:creationId xmlns:a16="http://schemas.microsoft.com/office/drawing/2014/main" id="{2998B2AE-63F4-46DA-BF63-D4AC70AA4A7A}"/>
              </a:ext>
            </a:extLst>
          </p:cNvPr>
          <p:cNvCxnSpPr>
            <a:cxnSpLocks noChangeShapeType="1"/>
            <a:stCxn id="132100" idx="3"/>
            <a:endCxn id="132156" idx="1"/>
          </p:cNvCxnSpPr>
          <p:nvPr/>
        </p:nvCxnSpPr>
        <p:spPr bwMode="auto">
          <a:xfrm>
            <a:off x="3457575" y="3948113"/>
            <a:ext cx="525463"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32161" name="直接连接符 11">
            <a:extLst>
              <a:ext uri="{FF2B5EF4-FFF2-40B4-BE49-F238E27FC236}">
                <a16:creationId xmlns:a16="http://schemas.microsoft.com/office/drawing/2014/main" id="{5A4D9815-05EC-460B-A1BC-3BFC6BFA6FB8}"/>
              </a:ext>
            </a:extLst>
          </p:cNvPr>
          <p:cNvCxnSpPr>
            <a:cxnSpLocks noChangeShapeType="1"/>
            <a:stCxn id="132100" idx="1"/>
            <a:endCxn id="132155" idx="3"/>
          </p:cNvCxnSpPr>
          <p:nvPr/>
        </p:nvCxnSpPr>
        <p:spPr bwMode="auto">
          <a:xfrm flipH="1">
            <a:off x="1104900" y="3948113"/>
            <a:ext cx="4064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32162" name="直接连接符 13">
            <a:extLst>
              <a:ext uri="{FF2B5EF4-FFF2-40B4-BE49-F238E27FC236}">
                <a16:creationId xmlns:a16="http://schemas.microsoft.com/office/drawing/2014/main" id="{87002C42-4629-4F3B-89A6-6F655F8CE602}"/>
              </a:ext>
            </a:extLst>
          </p:cNvPr>
          <p:cNvCxnSpPr>
            <a:cxnSpLocks noChangeShapeType="1"/>
            <a:stCxn id="132100" idx="2"/>
            <a:endCxn id="132157" idx="0"/>
          </p:cNvCxnSpPr>
          <p:nvPr/>
        </p:nvCxnSpPr>
        <p:spPr bwMode="auto">
          <a:xfrm>
            <a:off x="2484438" y="4246563"/>
            <a:ext cx="0" cy="5016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95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a:extLst>
              <a:ext uri="{FF2B5EF4-FFF2-40B4-BE49-F238E27FC236}">
                <a16:creationId xmlns:a16="http://schemas.microsoft.com/office/drawing/2014/main" id="{F3042F0A-0CCD-4B03-BF38-2A4720A47B08}"/>
              </a:ext>
            </a:extLst>
          </p:cNvPr>
          <p:cNvSpPr>
            <a:spLocks noGrp="1" noChangeArrowheads="1"/>
          </p:cNvSpPr>
          <p:nvPr>
            <p:ph type="title"/>
          </p:nvPr>
        </p:nvSpPr>
        <p:spPr/>
        <p:txBody>
          <a:bodyPr/>
          <a:lstStyle/>
          <a:p>
            <a:pPr eaLnBrk="1" hangingPunct="1">
              <a:defRPr/>
            </a:pPr>
            <a:r>
              <a:rPr lang="en-US" altLang="zh-CN">
                <a:ea typeface="宋体" pitchFamily="2" charset="-122"/>
              </a:rPr>
              <a:t>E-R Diagram With Aggregation</a:t>
            </a:r>
            <a:endParaRPr lang="zh-CN" altLang="en-US">
              <a:ea typeface="宋体" pitchFamily="2" charset="-122"/>
            </a:endParaRPr>
          </a:p>
        </p:txBody>
      </p:sp>
      <p:graphicFrame>
        <p:nvGraphicFramePr>
          <p:cNvPr id="230589" name="Group 189">
            <a:extLst>
              <a:ext uri="{FF2B5EF4-FFF2-40B4-BE49-F238E27FC236}">
                <a16:creationId xmlns:a16="http://schemas.microsoft.com/office/drawing/2014/main" id="{06F3D3DE-3E06-4D6E-81C2-5B164F58D3A4}"/>
              </a:ext>
            </a:extLst>
          </p:cNvPr>
          <p:cNvGraphicFramePr>
            <a:graphicFrameLocks noGrp="1"/>
          </p:cNvGraphicFramePr>
          <p:nvPr/>
        </p:nvGraphicFramePr>
        <p:xfrm>
          <a:off x="5891213" y="4087813"/>
          <a:ext cx="2894012" cy="1828800"/>
        </p:xfrm>
        <a:graphic>
          <a:graphicData uri="http://schemas.openxmlformats.org/drawingml/2006/table">
            <a:tbl>
              <a:tblPr/>
              <a:tblGrid>
                <a:gridCol w="1466452">
                  <a:extLst>
                    <a:ext uri="{9D8B030D-6E8A-4147-A177-3AD203B41FA5}">
                      <a16:colId xmlns:a16="http://schemas.microsoft.com/office/drawing/2014/main" val="20000"/>
                    </a:ext>
                  </a:extLst>
                </a:gridCol>
                <a:gridCol w="1427560">
                  <a:extLst>
                    <a:ext uri="{9D8B030D-6E8A-4147-A177-3AD203B41FA5}">
                      <a16:colId xmlns:a16="http://schemas.microsoft.com/office/drawing/2014/main" val="20001"/>
                    </a:ext>
                  </a:extLst>
                </a:gridCol>
              </a:tblGrid>
              <a:tr h="365252">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zh-CN" altLang="en-US" sz="2000" b="1" i="0" u="none" strike="noStrike" cap="none" normalizeH="0" baseline="0" dirty="0">
                          <a:ln>
                            <a:noFill/>
                          </a:ln>
                          <a:solidFill>
                            <a:schemeClr val="tx1"/>
                          </a:solidFill>
                          <a:effectLst/>
                          <a:latin typeface="Helvetica" pitchFamily="34" charset="0"/>
                          <a:ea typeface="宋体" pitchFamily="2" charset="-122"/>
                        </a:rPr>
                        <a:t>职工姓名</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zh-CN" altLang="zh-CN" sz="2000" b="1" i="0" u="none" strike="noStrike" cap="none" normalizeH="0" baseline="0">
                          <a:ln>
                            <a:noFill/>
                          </a:ln>
                          <a:solidFill>
                            <a:schemeClr val="tx1"/>
                          </a:solidFill>
                          <a:effectLst/>
                          <a:latin typeface="Helvetica" pitchFamily="34" charset="0"/>
                          <a:ea typeface="宋体" pitchFamily="2" charset="-122"/>
                        </a:rPr>
                        <a:t>机器名</a:t>
                      </a:r>
                      <a:endParaRPr kumimoji="1" lang="en-US" altLang="zh-CN" sz="2000" b="1" i="0" u="none" strike="noStrike" cap="none" normalizeH="0" baseline="0">
                        <a:ln>
                          <a:noFill/>
                        </a:ln>
                        <a:solidFill>
                          <a:schemeClr val="tx1"/>
                        </a:solidFill>
                        <a:effectLst/>
                        <a:latin typeface="Helvetica" pitchFamily="34" charset="0"/>
                        <a:ea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87">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e1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m1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87">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e1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dirty="0">
                          <a:ln>
                            <a:noFill/>
                          </a:ln>
                          <a:solidFill>
                            <a:schemeClr val="tx1"/>
                          </a:solidFill>
                          <a:effectLst/>
                          <a:latin typeface="Helvetica" pitchFamily="34" charset="0"/>
                          <a:ea typeface="宋体" pitchFamily="2" charset="-122"/>
                        </a:rPr>
                        <a:t>m2</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87">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e1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m3</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87">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e2</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dirty="0">
                          <a:ln>
                            <a:noFill/>
                          </a:ln>
                          <a:solidFill>
                            <a:schemeClr val="tx1"/>
                          </a:solidFill>
                          <a:effectLst/>
                          <a:latin typeface="Helvetica" pitchFamily="34" charset="0"/>
                          <a:ea typeface="宋体" pitchFamily="2" charset="-122"/>
                        </a:rPr>
                        <a:t>m1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30562" name="Group 162">
            <a:extLst>
              <a:ext uri="{FF2B5EF4-FFF2-40B4-BE49-F238E27FC236}">
                <a16:creationId xmlns:a16="http://schemas.microsoft.com/office/drawing/2014/main" id="{F4C923CF-4875-4620-8222-F740B3AEE146}"/>
              </a:ext>
            </a:extLst>
          </p:cNvPr>
          <p:cNvGraphicFramePr>
            <a:graphicFrameLocks noGrp="1"/>
          </p:cNvGraphicFramePr>
          <p:nvPr/>
        </p:nvGraphicFramePr>
        <p:xfrm>
          <a:off x="5313363" y="1016000"/>
          <a:ext cx="3484562" cy="2925766"/>
        </p:xfrm>
        <a:graphic>
          <a:graphicData uri="http://schemas.openxmlformats.org/drawingml/2006/table">
            <a:tbl>
              <a:tblPr/>
              <a:tblGrid>
                <a:gridCol w="1136650">
                  <a:extLst>
                    <a:ext uri="{9D8B030D-6E8A-4147-A177-3AD203B41FA5}">
                      <a16:colId xmlns:a16="http://schemas.microsoft.com/office/drawing/2014/main" val="20000"/>
                    </a:ext>
                  </a:extLst>
                </a:gridCol>
                <a:gridCol w="1135062">
                  <a:extLst>
                    <a:ext uri="{9D8B030D-6E8A-4147-A177-3AD203B41FA5}">
                      <a16:colId xmlns:a16="http://schemas.microsoft.com/office/drawing/2014/main" val="20001"/>
                    </a:ext>
                  </a:extLst>
                </a:gridCol>
                <a:gridCol w="1212850">
                  <a:extLst>
                    <a:ext uri="{9D8B030D-6E8A-4147-A177-3AD203B41FA5}">
                      <a16:colId xmlns:a16="http://schemas.microsoft.com/office/drawing/2014/main" val="20002"/>
                    </a:ext>
                  </a:extLst>
                </a:gridCol>
              </a:tblGrid>
              <a:tr h="364810">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Helvetica" pitchFamily="34" charset="0"/>
                          <a:ea typeface="宋体" pitchFamily="2" charset="-122"/>
                        </a:rPr>
                        <a:t>职工姓名</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Helvetica" pitchFamily="34" charset="0"/>
                          <a:ea typeface="宋体" pitchFamily="2" charset="-122"/>
                        </a:rPr>
                        <a:t>项目名称</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Helvetica" pitchFamily="34" charset="0"/>
                          <a:ea typeface="宋体" pitchFamily="2" charset="-122"/>
                        </a:rPr>
                        <a:t>工时</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760">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e1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j1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3</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60">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e1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j2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60">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e2</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j1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5</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60">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e3</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j2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396">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e4</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j2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60">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e5</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j2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6</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60">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e6</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j2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5</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33181" name="Line 65">
            <a:extLst>
              <a:ext uri="{FF2B5EF4-FFF2-40B4-BE49-F238E27FC236}">
                <a16:creationId xmlns:a16="http://schemas.microsoft.com/office/drawing/2014/main" id="{B9BEFE19-75FB-483E-AFBF-6AA61FDC8D95}"/>
              </a:ext>
            </a:extLst>
          </p:cNvPr>
          <p:cNvSpPr>
            <a:spLocks noChangeShapeType="1"/>
          </p:cNvSpPr>
          <p:nvPr/>
        </p:nvSpPr>
        <p:spPr bwMode="auto">
          <a:xfrm>
            <a:off x="1770063" y="2663825"/>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82" name="Line 66">
            <a:extLst>
              <a:ext uri="{FF2B5EF4-FFF2-40B4-BE49-F238E27FC236}">
                <a16:creationId xmlns:a16="http://schemas.microsoft.com/office/drawing/2014/main" id="{DB544CD7-9D2A-4E07-94FD-EBE158B361D9}"/>
              </a:ext>
            </a:extLst>
          </p:cNvPr>
          <p:cNvSpPr>
            <a:spLocks noChangeShapeType="1"/>
          </p:cNvSpPr>
          <p:nvPr/>
        </p:nvSpPr>
        <p:spPr bwMode="auto">
          <a:xfrm>
            <a:off x="3065463" y="2651125"/>
            <a:ext cx="723900" cy="12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83" name="AutoShape 67">
            <a:extLst>
              <a:ext uri="{FF2B5EF4-FFF2-40B4-BE49-F238E27FC236}">
                <a16:creationId xmlns:a16="http://schemas.microsoft.com/office/drawing/2014/main" id="{129E09BA-79B6-4A06-B7D2-5D19B720C9D6}"/>
              </a:ext>
            </a:extLst>
          </p:cNvPr>
          <p:cNvSpPr>
            <a:spLocks noChangeArrowheads="1"/>
          </p:cNvSpPr>
          <p:nvPr/>
        </p:nvSpPr>
        <p:spPr bwMode="auto">
          <a:xfrm>
            <a:off x="2151063" y="2238375"/>
            <a:ext cx="914400" cy="838200"/>
          </a:xfrm>
          <a:prstGeom prst="diamond">
            <a:avLst/>
          </a:prstGeom>
          <a:solidFill>
            <a:srgbClr val="99CCFF">
              <a:alpha val="67058"/>
            </a:srgbClr>
          </a:solidFill>
          <a:ln w="12700">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eaLnBrk="1" hangingPunct="1">
              <a:lnSpc>
                <a:spcPct val="90000"/>
              </a:lnSpc>
              <a:spcBef>
                <a:spcPct val="20000"/>
              </a:spcBef>
              <a:buClr>
                <a:srgbClr val="FF9933"/>
              </a:buClr>
              <a:buSzPct val="60000"/>
              <a:buFont typeface="Wingdings" panose="05000000000000000000" pitchFamily="2" charset="2"/>
              <a:buNone/>
            </a:pPr>
            <a:r>
              <a:rPr lang="zh-CN" altLang="en-US" sz="2000" b="1">
                <a:solidFill>
                  <a:srgbClr val="000000"/>
                </a:solidFill>
                <a:latin typeface="宋体" panose="02010600030101010101" pitchFamily="2" charset="-122"/>
                <a:ea typeface="宋体" panose="02010600030101010101" pitchFamily="2" charset="-122"/>
              </a:rPr>
              <a:t>参加</a:t>
            </a:r>
          </a:p>
        </p:txBody>
      </p:sp>
      <p:sp>
        <p:nvSpPr>
          <p:cNvPr id="133184" name="Line 78">
            <a:extLst>
              <a:ext uri="{FF2B5EF4-FFF2-40B4-BE49-F238E27FC236}">
                <a16:creationId xmlns:a16="http://schemas.microsoft.com/office/drawing/2014/main" id="{65225EBF-354D-45E9-9E98-0C9273318423}"/>
              </a:ext>
            </a:extLst>
          </p:cNvPr>
          <p:cNvSpPr>
            <a:spLocks noChangeShapeType="1"/>
          </p:cNvSpPr>
          <p:nvPr/>
        </p:nvSpPr>
        <p:spPr bwMode="auto">
          <a:xfrm>
            <a:off x="1265238" y="3000375"/>
            <a:ext cx="1336675" cy="565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85" name="Text Box 79">
            <a:extLst>
              <a:ext uri="{FF2B5EF4-FFF2-40B4-BE49-F238E27FC236}">
                <a16:creationId xmlns:a16="http://schemas.microsoft.com/office/drawing/2014/main" id="{0F2A7E6F-8BF2-4D57-B04D-FF5D188A3AC0}"/>
              </a:ext>
            </a:extLst>
          </p:cNvPr>
          <p:cNvSpPr txBox="1">
            <a:spLocks noChangeArrowheads="1"/>
          </p:cNvSpPr>
          <p:nvPr/>
        </p:nvSpPr>
        <p:spPr bwMode="auto">
          <a:xfrm>
            <a:off x="1922463" y="923925"/>
            <a:ext cx="137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eaLnBrk="1" hangingPunct="1">
              <a:spcBef>
                <a:spcPct val="50000"/>
              </a:spcBef>
              <a:buClrTx/>
              <a:buSzTx/>
              <a:buFontTx/>
              <a:buNone/>
            </a:pPr>
            <a:r>
              <a:rPr lang="zh-CN" altLang="en-US" b="1">
                <a:solidFill>
                  <a:srgbClr val="000000"/>
                </a:solidFill>
                <a:latin typeface="华文新魏" panose="02010800040101010101" pitchFamily="2" charset="-122"/>
                <a:ea typeface="华文新魏" panose="02010800040101010101" pitchFamily="2" charset="-122"/>
              </a:rPr>
              <a:t>方案2</a:t>
            </a:r>
            <a:endParaRPr lang="zh-CN" altLang="en-US">
              <a:solidFill>
                <a:srgbClr val="000000"/>
              </a:solidFill>
              <a:latin typeface="华文新魏" panose="02010800040101010101" pitchFamily="2" charset="-122"/>
              <a:ea typeface="华文新魏" panose="02010800040101010101" pitchFamily="2" charset="-122"/>
            </a:endParaRPr>
          </a:p>
        </p:txBody>
      </p:sp>
      <p:sp>
        <p:nvSpPr>
          <p:cNvPr id="133186" name="Line 81">
            <a:extLst>
              <a:ext uri="{FF2B5EF4-FFF2-40B4-BE49-F238E27FC236}">
                <a16:creationId xmlns:a16="http://schemas.microsoft.com/office/drawing/2014/main" id="{A29CC2FB-630F-45B4-BBFD-E52308E104F8}"/>
              </a:ext>
            </a:extLst>
          </p:cNvPr>
          <p:cNvSpPr>
            <a:spLocks noChangeShapeType="1"/>
          </p:cNvSpPr>
          <p:nvPr/>
        </p:nvSpPr>
        <p:spPr bwMode="auto">
          <a:xfrm>
            <a:off x="2608263" y="2009775"/>
            <a:ext cx="0" cy="228600"/>
          </a:xfrm>
          <a:prstGeom prst="line">
            <a:avLst/>
          </a:prstGeom>
          <a:noFill/>
          <a:ln w="12700" algn="ctr">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87" name="AutoShape 82">
            <a:extLst>
              <a:ext uri="{FF2B5EF4-FFF2-40B4-BE49-F238E27FC236}">
                <a16:creationId xmlns:a16="http://schemas.microsoft.com/office/drawing/2014/main" id="{49B656D3-1B51-460D-ABC4-0C9B701B2D2F}"/>
              </a:ext>
            </a:extLst>
          </p:cNvPr>
          <p:cNvSpPr>
            <a:spLocks noChangeArrowheads="1"/>
          </p:cNvSpPr>
          <p:nvPr/>
        </p:nvSpPr>
        <p:spPr bwMode="auto">
          <a:xfrm>
            <a:off x="2144713" y="3579813"/>
            <a:ext cx="914400" cy="762000"/>
          </a:xfrm>
          <a:prstGeom prst="diamond">
            <a:avLst/>
          </a:prstGeom>
          <a:solidFill>
            <a:srgbClr val="99CCFF">
              <a:alpha val="67058"/>
            </a:srgbClr>
          </a:solidFill>
          <a:ln w="12700">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eaLnBrk="1" hangingPunct="1">
              <a:lnSpc>
                <a:spcPct val="90000"/>
              </a:lnSpc>
              <a:spcBef>
                <a:spcPct val="20000"/>
              </a:spcBef>
              <a:buClr>
                <a:srgbClr val="FF9933"/>
              </a:buClr>
              <a:buSzPct val="60000"/>
              <a:buFont typeface="Wingdings" panose="05000000000000000000" pitchFamily="2" charset="2"/>
              <a:buNone/>
            </a:pPr>
            <a:r>
              <a:rPr lang="zh-CN" altLang="en-US" sz="2000" b="1">
                <a:solidFill>
                  <a:srgbClr val="000000"/>
                </a:solidFill>
                <a:latin typeface="宋体" panose="02010600030101010101" pitchFamily="2" charset="-122"/>
                <a:ea typeface="宋体" panose="02010600030101010101" pitchFamily="2" charset="-122"/>
              </a:rPr>
              <a:t>使用</a:t>
            </a:r>
          </a:p>
        </p:txBody>
      </p:sp>
      <p:sp>
        <p:nvSpPr>
          <p:cNvPr id="133188" name="Line 86">
            <a:extLst>
              <a:ext uri="{FF2B5EF4-FFF2-40B4-BE49-F238E27FC236}">
                <a16:creationId xmlns:a16="http://schemas.microsoft.com/office/drawing/2014/main" id="{45997169-16C9-4D9A-9D17-70286F95D2F1}"/>
              </a:ext>
            </a:extLst>
          </p:cNvPr>
          <p:cNvSpPr>
            <a:spLocks noChangeShapeType="1"/>
          </p:cNvSpPr>
          <p:nvPr/>
        </p:nvSpPr>
        <p:spPr bwMode="auto">
          <a:xfrm>
            <a:off x="2608263" y="4371975"/>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0487" name="Text Box 87">
            <a:extLst>
              <a:ext uri="{FF2B5EF4-FFF2-40B4-BE49-F238E27FC236}">
                <a16:creationId xmlns:a16="http://schemas.microsoft.com/office/drawing/2014/main" id="{95AC1D4D-03DA-4D0C-871F-74CE770A3D4A}"/>
              </a:ext>
            </a:extLst>
          </p:cNvPr>
          <p:cNvSpPr txBox="1">
            <a:spLocks noChangeArrowheads="1"/>
          </p:cNvSpPr>
          <p:nvPr/>
        </p:nvSpPr>
        <p:spPr bwMode="auto">
          <a:xfrm>
            <a:off x="4760913" y="5891213"/>
            <a:ext cx="399732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just" eaLnBrk="1" hangingPunct="1">
              <a:lnSpc>
                <a:spcPct val="90000"/>
              </a:lnSpc>
              <a:spcBef>
                <a:spcPct val="50000"/>
              </a:spcBef>
              <a:buClr>
                <a:srgbClr val="FF9933"/>
              </a:buClr>
              <a:buSzPct val="60000"/>
              <a:buFont typeface="Wingdings" panose="05000000000000000000" pitchFamily="2" charset="2"/>
              <a:buNone/>
            </a:pPr>
            <a:r>
              <a:rPr lang="en-US" altLang="zh-CN" sz="2400" b="1">
                <a:solidFill>
                  <a:srgbClr val="0000FF"/>
                </a:solidFill>
                <a:latin typeface="Garamond" panose="02020404030301010803" pitchFamily="18" charset="0"/>
                <a:ea typeface="华文新魏" panose="02010800040101010101" pitchFamily="2" charset="-122"/>
              </a:rPr>
              <a:t>e1</a:t>
            </a:r>
            <a:r>
              <a:rPr lang="zh-CN" altLang="en-US" sz="2400" b="1">
                <a:solidFill>
                  <a:srgbClr val="0000FF"/>
                </a:solidFill>
                <a:latin typeface="Garamond" panose="02020404030301010803" pitchFamily="18" charset="0"/>
                <a:ea typeface="华文新魏" panose="02010800040101010101" pitchFamily="2" charset="-122"/>
              </a:rPr>
              <a:t>在</a:t>
            </a:r>
            <a:r>
              <a:rPr lang="en-US" altLang="zh-CN" sz="2400" b="1">
                <a:solidFill>
                  <a:srgbClr val="0000FF"/>
                </a:solidFill>
                <a:latin typeface="Garamond" panose="02020404030301010803" pitchFamily="18" charset="0"/>
                <a:ea typeface="华文新魏" panose="02010800040101010101" pitchFamily="2" charset="-122"/>
              </a:rPr>
              <a:t>j1</a:t>
            </a:r>
            <a:r>
              <a:rPr lang="zh-CN" altLang="en-US" sz="2400" b="1">
                <a:solidFill>
                  <a:srgbClr val="0000FF"/>
                </a:solidFill>
                <a:latin typeface="Garamond" panose="02020404030301010803" pitchFamily="18" charset="0"/>
                <a:ea typeface="华文新魏" panose="02010800040101010101" pitchFamily="2" charset="-122"/>
              </a:rPr>
              <a:t>项目中使用什么机器？</a:t>
            </a:r>
          </a:p>
        </p:txBody>
      </p:sp>
      <p:pic>
        <p:nvPicPr>
          <p:cNvPr id="133190" name="图片 33">
            <a:extLst>
              <a:ext uri="{FF2B5EF4-FFF2-40B4-BE49-F238E27FC236}">
                <a16:creationId xmlns:a16="http://schemas.microsoft.com/office/drawing/2014/main" id="{DAA115C9-3CCF-447B-8FA6-C39EE04AD15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1850" y="2238375"/>
            <a:ext cx="94456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1" name="图片 34">
            <a:extLst>
              <a:ext uri="{FF2B5EF4-FFF2-40B4-BE49-F238E27FC236}">
                <a16:creationId xmlns:a16="http://schemas.microsoft.com/office/drawing/2014/main" id="{85A88FE7-6E11-470A-A7A9-E2395013F50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54438" y="2238375"/>
            <a:ext cx="94932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2" name="图片 35">
            <a:extLst>
              <a:ext uri="{FF2B5EF4-FFF2-40B4-BE49-F238E27FC236}">
                <a16:creationId xmlns:a16="http://schemas.microsoft.com/office/drawing/2014/main" id="{28097B50-5B63-456D-A3BB-6CEF242F2D4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51063" y="4600575"/>
            <a:ext cx="95567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3" name="矩形 36">
            <a:extLst>
              <a:ext uri="{FF2B5EF4-FFF2-40B4-BE49-F238E27FC236}">
                <a16:creationId xmlns:a16="http://schemas.microsoft.com/office/drawing/2014/main" id="{920BC439-BC8D-49C1-988C-1A6A97E75D8E}"/>
              </a:ext>
            </a:extLst>
          </p:cNvPr>
          <p:cNvSpPr>
            <a:spLocks noChangeArrowheads="1"/>
          </p:cNvSpPr>
          <p:nvPr/>
        </p:nvSpPr>
        <p:spPr bwMode="auto">
          <a:xfrm>
            <a:off x="2214563" y="1617663"/>
            <a:ext cx="828675" cy="361950"/>
          </a:xfrm>
          <a:prstGeom prst="rect">
            <a:avLst/>
          </a:prstGeom>
          <a:solidFill>
            <a:schemeClr val="accent1"/>
          </a:solidFill>
          <a:ln w="9525" algn="ctr">
            <a:solidFill>
              <a:schemeClr val="tx1"/>
            </a:solidFill>
            <a:round/>
            <a:headEnd/>
            <a:tailEnd/>
          </a:ln>
        </p:spPr>
        <p:txBody>
          <a:bodyPr wrap="none"/>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zh-CN" altLang="en-US" sz="2000" b="1">
                <a:solidFill>
                  <a:srgbClr val="CC3300"/>
                </a:solidFill>
                <a:latin typeface="宋体" panose="02010600030101010101" pitchFamily="2" charset="-122"/>
                <a:ea typeface="宋体" panose="02010600030101010101" pitchFamily="2" charset="-122"/>
              </a:rPr>
              <a:t>工时</a:t>
            </a:r>
            <a:endParaRPr kumimoji="0" lang="zh-CN" altLang="en-US" sz="200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058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056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04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8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a:extLst>
              <a:ext uri="{FF2B5EF4-FFF2-40B4-BE49-F238E27FC236}">
                <a16:creationId xmlns:a16="http://schemas.microsoft.com/office/drawing/2014/main" id="{EEC8B380-92DC-4518-858C-C98D0DF22AF4}"/>
              </a:ext>
            </a:extLst>
          </p:cNvPr>
          <p:cNvSpPr>
            <a:spLocks noGrp="1" noChangeArrowheads="1"/>
          </p:cNvSpPr>
          <p:nvPr>
            <p:ph type="title"/>
          </p:nvPr>
        </p:nvSpPr>
        <p:spPr/>
        <p:txBody>
          <a:bodyPr/>
          <a:lstStyle/>
          <a:p>
            <a:pPr eaLnBrk="1" hangingPunct="1">
              <a:defRPr/>
            </a:pPr>
            <a:r>
              <a:rPr lang="en-US" altLang="zh-CN">
                <a:ea typeface="宋体" pitchFamily="2" charset="-122"/>
              </a:rPr>
              <a:t>E-R Diagram With Aggregation</a:t>
            </a:r>
            <a:endParaRPr lang="zh-CN" altLang="en-US">
              <a:ea typeface="宋体" pitchFamily="2" charset="-122"/>
            </a:endParaRPr>
          </a:p>
        </p:txBody>
      </p:sp>
      <p:sp>
        <p:nvSpPr>
          <p:cNvPr id="134147" name="Line 7">
            <a:extLst>
              <a:ext uri="{FF2B5EF4-FFF2-40B4-BE49-F238E27FC236}">
                <a16:creationId xmlns:a16="http://schemas.microsoft.com/office/drawing/2014/main" id="{BCCFAD9A-19DD-45D0-BDF1-9906ACE0875A}"/>
              </a:ext>
            </a:extLst>
          </p:cNvPr>
          <p:cNvSpPr>
            <a:spLocks noChangeShapeType="1"/>
          </p:cNvSpPr>
          <p:nvPr/>
        </p:nvSpPr>
        <p:spPr bwMode="auto">
          <a:xfrm>
            <a:off x="1576388" y="2913063"/>
            <a:ext cx="7223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48" name="Line 8">
            <a:extLst>
              <a:ext uri="{FF2B5EF4-FFF2-40B4-BE49-F238E27FC236}">
                <a16:creationId xmlns:a16="http://schemas.microsoft.com/office/drawing/2014/main" id="{910992E0-3678-41D7-8C71-EE9CB6976E9D}"/>
              </a:ext>
            </a:extLst>
          </p:cNvPr>
          <p:cNvSpPr>
            <a:spLocks noChangeShapeType="1"/>
          </p:cNvSpPr>
          <p:nvPr/>
        </p:nvSpPr>
        <p:spPr bwMode="auto">
          <a:xfrm flipV="1">
            <a:off x="3181350" y="2870200"/>
            <a:ext cx="617538" cy="11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49" name="AutoShape 9">
            <a:extLst>
              <a:ext uri="{FF2B5EF4-FFF2-40B4-BE49-F238E27FC236}">
                <a16:creationId xmlns:a16="http://schemas.microsoft.com/office/drawing/2014/main" id="{177F8E58-7FEF-4BA7-9014-51B8B007B79A}"/>
              </a:ext>
            </a:extLst>
          </p:cNvPr>
          <p:cNvSpPr>
            <a:spLocks noChangeArrowheads="1"/>
          </p:cNvSpPr>
          <p:nvPr/>
        </p:nvSpPr>
        <p:spPr bwMode="auto">
          <a:xfrm>
            <a:off x="2262188" y="2474913"/>
            <a:ext cx="914400" cy="838200"/>
          </a:xfrm>
          <a:prstGeom prst="diamond">
            <a:avLst/>
          </a:prstGeom>
          <a:solidFill>
            <a:srgbClr val="99CCFF">
              <a:alpha val="67058"/>
            </a:srgbClr>
          </a:solidFill>
          <a:ln w="12700">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eaLnBrk="1" hangingPunct="1">
              <a:lnSpc>
                <a:spcPct val="90000"/>
              </a:lnSpc>
              <a:spcBef>
                <a:spcPct val="20000"/>
              </a:spcBef>
              <a:buClr>
                <a:srgbClr val="FF9933"/>
              </a:buClr>
              <a:buSzPct val="60000"/>
              <a:buFont typeface="Wingdings" panose="05000000000000000000" pitchFamily="2" charset="2"/>
              <a:buNone/>
            </a:pPr>
            <a:r>
              <a:rPr lang="zh-CN" altLang="en-US" sz="2000" b="1">
                <a:solidFill>
                  <a:srgbClr val="000000"/>
                </a:solidFill>
                <a:latin typeface="宋体" panose="02010600030101010101" pitchFamily="2" charset="-122"/>
                <a:ea typeface="宋体" panose="02010600030101010101" pitchFamily="2" charset="-122"/>
              </a:rPr>
              <a:t>参加</a:t>
            </a:r>
          </a:p>
        </p:txBody>
      </p:sp>
      <p:sp>
        <p:nvSpPr>
          <p:cNvPr id="134150" name="Line 21">
            <a:extLst>
              <a:ext uri="{FF2B5EF4-FFF2-40B4-BE49-F238E27FC236}">
                <a16:creationId xmlns:a16="http://schemas.microsoft.com/office/drawing/2014/main" id="{E5946064-EEB9-4DEC-A0B9-FDC09253BB9A}"/>
              </a:ext>
            </a:extLst>
          </p:cNvPr>
          <p:cNvSpPr>
            <a:spLocks noChangeShapeType="1"/>
          </p:cNvSpPr>
          <p:nvPr/>
        </p:nvSpPr>
        <p:spPr bwMode="auto">
          <a:xfrm>
            <a:off x="2719388" y="2246313"/>
            <a:ext cx="0" cy="228600"/>
          </a:xfrm>
          <a:prstGeom prst="line">
            <a:avLst/>
          </a:prstGeom>
          <a:noFill/>
          <a:ln w="12700" algn="ctr">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51" name="AutoShape 22">
            <a:extLst>
              <a:ext uri="{FF2B5EF4-FFF2-40B4-BE49-F238E27FC236}">
                <a16:creationId xmlns:a16="http://schemas.microsoft.com/office/drawing/2014/main" id="{7F3FF18D-EB6A-42A5-9B31-FC4BB16673EB}"/>
              </a:ext>
            </a:extLst>
          </p:cNvPr>
          <p:cNvSpPr>
            <a:spLocks noChangeArrowheads="1"/>
          </p:cNvSpPr>
          <p:nvPr/>
        </p:nvSpPr>
        <p:spPr bwMode="auto">
          <a:xfrm>
            <a:off x="2257425" y="4191000"/>
            <a:ext cx="914400" cy="838200"/>
          </a:xfrm>
          <a:prstGeom prst="diamond">
            <a:avLst/>
          </a:prstGeom>
          <a:solidFill>
            <a:srgbClr val="99CCFF">
              <a:alpha val="67058"/>
            </a:srgbClr>
          </a:solidFill>
          <a:ln w="12700">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eaLnBrk="1" hangingPunct="1">
              <a:lnSpc>
                <a:spcPct val="90000"/>
              </a:lnSpc>
              <a:spcBef>
                <a:spcPct val="20000"/>
              </a:spcBef>
              <a:buClr>
                <a:srgbClr val="FF9933"/>
              </a:buClr>
              <a:buSzPct val="60000"/>
              <a:buFont typeface="Wingdings" panose="05000000000000000000" pitchFamily="2" charset="2"/>
              <a:buNone/>
            </a:pPr>
            <a:r>
              <a:rPr lang="zh-CN" altLang="en-US" sz="2000" b="1">
                <a:solidFill>
                  <a:srgbClr val="000000"/>
                </a:solidFill>
                <a:latin typeface="宋体" panose="02010600030101010101" pitchFamily="2" charset="-122"/>
                <a:ea typeface="宋体" panose="02010600030101010101" pitchFamily="2" charset="-122"/>
              </a:rPr>
              <a:t>使用</a:t>
            </a:r>
          </a:p>
        </p:txBody>
      </p:sp>
      <p:sp>
        <p:nvSpPr>
          <p:cNvPr id="134152" name="Line 26">
            <a:extLst>
              <a:ext uri="{FF2B5EF4-FFF2-40B4-BE49-F238E27FC236}">
                <a16:creationId xmlns:a16="http://schemas.microsoft.com/office/drawing/2014/main" id="{4F67EB36-161A-4C84-88F8-86E54D9DBABF}"/>
              </a:ext>
            </a:extLst>
          </p:cNvPr>
          <p:cNvSpPr>
            <a:spLocks noChangeShapeType="1"/>
          </p:cNvSpPr>
          <p:nvPr/>
        </p:nvSpPr>
        <p:spPr bwMode="auto">
          <a:xfrm>
            <a:off x="2714625" y="50292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153" name="Rectangle 27">
            <a:extLst>
              <a:ext uri="{FF2B5EF4-FFF2-40B4-BE49-F238E27FC236}">
                <a16:creationId xmlns:a16="http://schemas.microsoft.com/office/drawing/2014/main" id="{8795D9B1-B878-4E4E-8016-DA9BEDFF5CB5}"/>
              </a:ext>
            </a:extLst>
          </p:cNvPr>
          <p:cNvSpPr>
            <a:spLocks noChangeArrowheads="1"/>
          </p:cNvSpPr>
          <p:nvPr/>
        </p:nvSpPr>
        <p:spPr bwMode="auto">
          <a:xfrm>
            <a:off x="169863" y="1655763"/>
            <a:ext cx="5251450" cy="2133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solidFill>
                <a:srgbClr val="000000"/>
              </a:solidFill>
              <a:ea typeface="宋体" panose="02010600030101010101" pitchFamily="2" charset="-122"/>
            </a:endParaRPr>
          </a:p>
        </p:txBody>
      </p:sp>
      <p:sp>
        <p:nvSpPr>
          <p:cNvPr id="134154" name="Line 28">
            <a:extLst>
              <a:ext uri="{FF2B5EF4-FFF2-40B4-BE49-F238E27FC236}">
                <a16:creationId xmlns:a16="http://schemas.microsoft.com/office/drawing/2014/main" id="{71F0B95F-7840-4B51-8BCF-CF55241DC3CB}"/>
              </a:ext>
            </a:extLst>
          </p:cNvPr>
          <p:cNvSpPr>
            <a:spLocks noChangeShapeType="1"/>
          </p:cNvSpPr>
          <p:nvPr/>
        </p:nvSpPr>
        <p:spPr bwMode="auto">
          <a:xfrm>
            <a:off x="2714625" y="3789363"/>
            <a:ext cx="0" cy="4016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31673" name="Group 249">
            <a:extLst>
              <a:ext uri="{FF2B5EF4-FFF2-40B4-BE49-F238E27FC236}">
                <a16:creationId xmlns:a16="http://schemas.microsoft.com/office/drawing/2014/main" id="{B168DB52-15A5-49B3-B0C9-C26A518B8913}"/>
              </a:ext>
            </a:extLst>
          </p:cNvPr>
          <p:cNvGraphicFramePr>
            <a:graphicFrameLocks noGrp="1"/>
          </p:cNvGraphicFramePr>
          <p:nvPr/>
        </p:nvGraphicFramePr>
        <p:xfrm>
          <a:off x="5605463" y="1050925"/>
          <a:ext cx="3503612" cy="2943228"/>
        </p:xfrm>
        <a:graphic>
          <a:graphicData uri="http://schemas.openxmlformats.org/drawingml/2006/table">
            <a:tbl>
              <a:tblPr/>
              <a:tblGrid>
                <a:gridCol w="1169987">
                  <a:extLst>
                    <a:ext uri="{9D8B030D-6E8A-4147-A177-3AD203B41FA5}">
                      <a16:colId xmlns:a16="http://schemas.microsoft.com/office/drawing/2014/main" val="20000"/>
                    </a:ext>
                  </a:extLst>
                </a:gridCol>
                <a:gridCol w="1165225">
                  <a:extLst>
                    <a:ext uri="{9D8B030D-6E8A-4147-A177-3AD203B41FA5}">
                      <a16:colId xmlns:a16="http://schemas.microsoft.com/office/drawing/2014/main" val="20001"/>
                    </a:ext>
                  </a:extLst>
                </a:gridCol>
                <a:gridCol w="1168400">
                  <a:extLst>
                    <a:ext uri="{9D8B030D-6E8A-4147-A177-3AD203B41FA5}">
                      <a16:colId xmlns:a16="http://schemas.microsoft.com/office/drawing/2014/main" val="20002"/>
                    </a:ext>
                  </a:extLst>
                </a:gridCol>
              </a:tblGrid>
              <a:tr h="364817">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Helvetica" pitchFamily="34" charset="0"/>
                          <a:ea typeface="宋体" pitchFamily="2" charset="-122"/>
                        </a:rPr>
                        <a:t>职工姓名</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Helvetica" pitchFamily="34" charset="0"/>
                          <a:ea typeface="宋体" pitchFamily="2" charset="-122"/>
                        </a:rPr>
                        <a:t>项目名称</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Helvetica" pitchFamily="34" charset="0"/>
                          <a:ea typeface="宋体" pitchFamily="2" charset="-122"/>
                        </a:rPr>
                        <a:t>工时</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760">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e1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j1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3</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60">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e1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j2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60">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e2</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j1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5</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60">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e3</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j2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60">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e4</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j2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4</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3851">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e5</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j2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6</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60">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e6</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j2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5</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231671" name="Group 247">
            <a:extLst>
              <a:ext uri="{FF2B5EF4-FFF2-40B4-BE49-F238E27FC236}">
                <a16:creationId xmlns:a16="http://schemas.microsoft.com/office/drawing/2014/main" id="{0108B08A-006E-4D1B-849A-129AE6EA9D44}"/>
              </a:ext>
            </a:extLst>
          </p:cNvPr>
          <p:cNvGraphicFramePr>
            <a:graphicFrameLocks noGrp="1"/>
          </p:cNvGraphicFramePr>
          <p:nvPr/>
        </p:nvGraphicFramePr>
        <p:xfrm>
          <a:off x="5608638" y="4154488"/>
          <a:ext cx="3492500" cy="1828800"/>
        </p:xfrm>
        <a:graphic>
          <a:graphicData uri="http://schemas.openxmlformats.org/drawingml/2006/table">
            <a:tbl>
              <a:tblPr/>
              <a:tblGrid>
                <a:gridCol w="1165893">
                  <a:extLst>
                    <a:ext uri="{9D8B030D-6E8A-4147-A177-3AD203B41FA5}">
                      <a16:colId xmlns:a16="http://schemas.microsoft.com/office/drawing/2014/main" val="20000"/>
                    </a:ext>
                  </a:extLst>
                </a:gridCol>
                <a:gridCol w="1162440">
                  <a:extLst>
                    <a:ext uri="{9D8B030D-6E8A-4147-A177-3AD203B41FA5}">
                      <a16:colId xmlns:a16="http://schemas.microsoft.com/office/drawing/2014/main" val="20001"/>
                    </a:ext>
                  </a:extLst>
                </a:gridCol>
                <a:gridCol w="1164167">
                  <a:extLst>
                    <a:ext uri="{9D8B030D-6E8A-4147-A177-3AD203B41FA5}">
                      <a16:colId xmlns:a16="http://schemas.microsoft.com/office/drawing/2014/main" val="20002"/>
                    </a:ext>
                  </a:extLst>
                </a:gridCol>
              </a:tblGrid>
              <a:tr h="365252">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Helvetica" pitchFamily="34" charset="0"/>
                          <a:ea typeface="宋体" pitchFamily="2" charset="-122"/>
                        </a:rPr>
                        <a:t>职工姓名</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Helvetica" pitchFamily="34" charset="0"/>
                          <a:ea typeface="宋体" pitchFamily="2" charset="-122"/>
                        </a:rPr>
                        <a:t>项目名称</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zh-CN" altLang="en-US" sz="2000" b="1" i="0" u="none" strike="noStrike" cap="none" normalizeH="0" baseline="0">
                          <a:ln>
                            <a:noFill/>
                          </a:ln>
                          <a:solidFill>
                            <a:schemeClr val="tx1"/>
                          </a:solidFill>
                          <a:effectLst/>
                          <a:latin typeface="Helvetica" pitchFamily="34" charset="0"/>
                          <a:ea typeface="宋体" pitchFamily="2" charset="-122"/>
                        </a:rPr>
                        <a:t>机器名</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87">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e1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j1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m1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87">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e1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j1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m2</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87">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e1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j2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m3</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87">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e2</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j1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tabLst/>
                      </a:pPr>
                      <a:r>
                        <a:rPr kumimoji="1" lang="en-US" altLang="zh-CN" sz="2400" b="0" i="0" u="none" strike="noStrike" cap="none" normalizeH="0" baseline="0">
                          <a:ln>
                            <a:noFill/>
                          </a:ln>
                          <a:solidFill>
                            <a:schemeClr val="tx1"/>
                          </a:solidFill>
                          <a:effectLst/>
                          <a:latin typeface="Helvetica" pitchFamily="34" charset="0"/>
                          <a:ea typeface="宋体" pitchFamily="2" charset="-122"/>
                        </a:rPr>
                        <a:t>m1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34219" name="Rectangle 239">
            <a:extLst>
              <a:ext uri="{FF2B5EF4-FFF2-40B4-BE49-F238E27FC236}">
                <a16:creationId xmlns:a16="http://schemas.microsoft.com/office/drawing/2014/main" id="{12C70A17-29D8-456B-85E1-F168DD907695}"/>
              </a:ext>
            </a:extLst>
          </p:cNvPr>
          <p:cNvSpPr>
            <a:spLocks noChangeArrowheads="1"/>
          </p:cNvSpPr>
          <p:nvPr/>
        </p:nvSpPr>
        <p:spPr bwMode="auto">
          <a:xfrm>
            <a:off x="2200275" y="952500"/>
            <a:ext cx="1098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eaLnBrk="1" hangingPunct="1">
              <a:spcBef>
                <a:spcPct val="50000"/>
              </a:spcBef>
              <a:buClrTx/>
              <a:buSzTx/>
              <a:buFontTx/>
              <a:buNone/>
            </a:pPr>
            <a:r>
              <a:rPr lang="zh-CN" altLang="en-US" b="1">
                <a:solidFill>
                  <a:srgbClr val="000000"/>
                </a:solidFill>
                <a:latin typeface="华文新魏" panose="02010800040101010101" pitchFamily="2" charset="-122"/>
                <a:ea typeface="华文新魏" panose="02010800040101010101" pitchFamily="2" charset="-122"/>
              </a:rPr>
              <a:t>方案</a:t>
            </a:r>
            <a:r>
              <a:rPr lang="en-US" altLang="zh-CN" b="1">
                <a:solidFill>
                  <a:srgbClr val="000000"/>
                </a:solidFill>
                <a:latin typeface="华文新魏" panose="02010800040101010101" pitchFamily="2" charset="-122"/>
                <a:ea typeface="华文新魏" panose="02010800040101010101" pitchFamily="2" charset="-122"/>
              </a:rPr>
              <a:t>3</a:t>
            </a:r>
          </a:p>
        </p:txBody>
      </p:sp>
      <p:sp>
        <p:nvSpPr>
          <p:cNvPr id="134220" name="矩形 32">
            <a:extLst>
              <a:ext uri="{FF2B5EF4-FFF2-40B4-BE49-F238E27FC236}">
                <a16:creationId xmlns:a16="http://schemas.microsoft.com/office/drawing/2014/main" id="{713AEF59-DD70-4D93-8A76-EDCB8C8B238E}"/>
              </a:ext>
            </a:extLst>
          </p:cNvPr>
          <p:cNvSpPr>
            <a:spLocks noChangeArrowheads="1"/>
          </p:cNvSpPr>
          <p:nvPr/>
        </p:nvSpPr>
        <p:spPr bwMode="auto">
          <a:xfrm>
            <a:off x="2298700" y="1868488"/>
            <a:ext cx="828675" cy="363537"/>
          </a:xfrm>
          <a:prstGeom prst="rect">
            <a:avLst/>
          </a:prstGeom>
          <a:solidFill>
            <a:schemeClr val="accent1"/>
          </a:solidFill>
          <a:ln w="9525" algn="ctr">
            <a:solidFill>
              <a:schemeClr val="tx1"/>
            </a:solidFill>
            <a:round/>
            <a:headEnd/>
            <a:tailEnd/>
          </a:ln>
        </p:spPr>
        <p:txBody>
          <a:bodyPr wrap="none"/>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zh-CN" altLang="en-US" sz="2000" b="1">
                <a:solidFill>
                  <a:srgbClr val="CC3300"/>
                </a:solidFill>
                <a:latin typeface="宋体" panose="02010600030101010101" pitchFamily="2" charset="-122"/>
                <a:ea typeface="宋体" panose="02010600030101010101" pitchFamily="2" charset="-122"/>
              </a:rPr>
              <a:t>工时</a:t>
            </a:r>
            <a:endParaRPr kumimoji="0" lang="zh-CN" altLang="en-US" sz="2000">
              <a:latin typeface="宋体" panose="02010600030101010101" pitchFamily="2" charset="-122"/>
              <a:ea typeface="宋体" panose="02010600030101010101" pitchFamily="2" charset="-122"/>
            </a:endParaRPr>
          </a:p>
        </p:txBody>
      </p:sp>
      <p:pic>
        <p:nvPicPr>
          <p:cNvPr id="134221" name="图片 33">
            <a:extLst>
              <a:ext uri="{FF2B5EF4-FFF2-40B4-BE49-F238E27FC236}">
                <a16:creationId xmlns:a16="http://schemas.microsoft.com/office/drawing/2014/main" id="{4D5DD3C4-513E-4661-9F2A-4E5BB6420AD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0275" y="5257800"/>
            <a:ext cx="95567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222" name="图片 34">
            <a:extLst>
              <a:ext uri="{FF2B5EF4-FFF2-40B4-BE49-F238E27FC236}">
                <a16:creationId xmlns:a16="http://schemas.microsoft.com/office/drawing/2014/main" id="{006B56B4-FE94-4575-B651-3ECF956A02A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4050" y="2328863"/>
            <a:ext cx="946150"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223" name="图片 35">
            <a:extLst>
              <a:ext uri="{FF2B5EF4-FFF2-40B4-BE49-F238E27FC236}">
                <a16:creationId xmlns:a16="http://schemas.microsoft.com/office/drawing/2014/main" id="{039ED7F8-4423-466D-AC29-791891E3569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98888" y="2328863"/>
            <a:ext cx="950912"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167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16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907A28DD-005A-4C00-8058-772784B0A664}"/>
              </a:ext>
            </a:extLst>
          </p:cNvPr>
          <p:cNvSpPr>
            <a:spLocks noGrp="1" noChangeArrowheads="1"/>
          </p:cNvSpPr>
          <p:nvPr>
            <p:ph type="title"/>
          </p:nvPr>
        </p:nvSpPr>
        <p:spPr/>
        <p:txBody>
          <a:bodyPr/>
          <a:lstStyle/>
          <a:p>
            <a:pPr eaLnBrk="1" hangingPunct="1">
              <a:defRPr/>
            </a:pPr>
            <a:r>
              <a:rPr lang="en-US" altLang="zh-CN">
                <a:ea typeface="宋体" pitchFamily="2" charset="-122"/>
              </a:rPr>
              <a:t>E-R Design Decisions</a:t>
            </a:r>
          </a:p>
        </p:txBody>
      </p:sp>
      <p:sp>
        <p:nvSpPr>
          <p:cNvPr id="135171" name="Rectangle 6">
            <a:extLst>
              <a:ext uri="{FF2B5EF4-FFF2-40B4-BE49-F238E27FC236}">
                <a16:creationId xmlns:a16="http://schemas.microsoft.com/office/drawing/2014/main" id="{B02D3918-1C69-4A08-B9F5-3C56C31B1A00}"/>
              </a:ext>
            </a:extLst>
          </p:cNvPr>
          <p:cNvSpPr>
            <a:spLocks noGrp="1" noChangeArrowheads="1"/>
          </p:cNvSpPr>
          <p:nvPr>
            <p:ph idx="1"/>
          </p:nvPr>
        </p:nvSpPr>
        <p:spPr/>
        <p:txBody>
          <a:bodyPr/>
          <a:lstStyle/>
          <a:p>
            <a:pPr eaLnBrk="1" hangingPunct="1"/>
            <a:r>
              <a:rPr lang="en-US" altLang="zh-CN" sz="2400">
                <a:ea typeface="宋体" panose="02010600030101010101" pitchFamily="2" charset="-122"/>
              </a:rPr>
              <a:t>The use of an </a:t>
            </a:r>
            <a:r>
              <a:rPr lang="en-US" altLang="zh-CN" sz="2400" u="sng">
                <a:ea typeface="宋体" panose="02010600030101010101" pitchFamily="2" charset="-122"/>
              </a:rPr>
              <a:t>attribute</a:t>
            </a:r>
            <a:r>
              <a:rPr lang="en-US" altLang="zh-CN" sz="2400">
                <a:ea typeface="宋体" panose="02010600030101010101" pitchFamily="2" charset="-122"/>
              </a:rPr>
              <a:t> or </a:t>
            </a:r>
            <a:r>
              <a:rPr lang="en-US" altLang="zh-CN" sz="2400" u="sng">
                <a:ea typeface="宋体" panose="02010600030101010101" pitchFamily="2" charset="-122"/>
              </a:rPr>
              <a:t>entity set</a:t>
            </a:r>
            <a:r>
              <a:rPr lang="en-US" altLang="zh-CN" sz="2400">
                <a:ea typeface="宋体" panose="02010600030101010101" pitchFamily="2" charset="-122"/>
              </a:rPr>
              <a:t> to represent an object.</a:t>
            </a:r>
          </a:p>
          <a:p>
            <a:pPr eaLnBrk="1" hangingPunct="1"/>
            <a:r>
              <a:rPr lang="en-US" altLang="zh-CN" sz="2400">
                <a:ea typeface="宋体" panose="02010600030101010101" pitchFamily="2" charset="-122"/>
              </a:rPr>
              <a:t>Whether a real-world concept is best expressed by an </a:t>
            </a:r>
            <a:r>
              <a:rPr lang="en-US" altLang="zh-CN" sz="2400" u="sng">
                <a:ea typeface="宋体" panose="02010600030101010101" pitchFamily="2" charset="-122"/>
              </a:rPr>
              <a:t>entity set</a:t>
            </a:r>
            <a:r>
              <a:rPr lang="en-US" altLang="zh-CN" sz="2400">
                <a:ea typeface="宋体" panose="02010600030101010101" pitchFamily="2" charset="-122"/>
              </a:rPr>
              <a:t> or a </a:t>
            </a:r>
            <a:r>
              <a:rPr lang="en-US" altLang="zh-CN" sz="2400" u="sng">
                <a:ea typeface="宋体" panose="02010600030101010101" pitchFamily="2" charset="-122"/>
              </a:rPr>
              <a:t>relationship set</a:t>
            </a:r>
            <a:r>
              <a:rPr lang="en-US" altLang="zh-CN" sz="2400">
                <a:ea typeface="宋体" panose="02010600030101010101" pitchFamily="2" charset="-122"/>
              </a:rPr>
              <a:t>.</a:t>
            </a:r>
          </a:p>
          <a:p>
            <a:pPr eaLnBrk="1" hangingPunct="1"/>
            <a:r>
              <a:rPr lang="en-US" altLang="zh-CN" sz="2400">
                <a:ea typeface="宋体" panose="02010600030101010101" pitchFamily="2" charset="-122"/>
              </a:rPr>
              <a:t>The use of a </a:t>
            </a:r>
            <a:r>
              <a:rPr lang="en-US" altLang="zh-CN" sz="2400" u="sng">
                <a:ea typeface="宋体" panose="02010600030101010101" pitchFamily="2" charset="-122"/>
              </a:rPr>
              <a:t>ternary relationship</a:t>
            </a:r>
            <a:r>
              <a:rPr lang="en-US" altLang="zh-CN" sz="2400">
                <a:ea typeface="宋体" panose="02010600030101010101" pitchFamily="2" charset="-122"/>
              </a:rPr>
              <a:t> versus a pair of </a:t>
            </a:r>
            <a:r>
              <a:rPr lang="en-US" altLang="zh-CN" sz="2400" u="sng">
                <a:ea typeface="宋体" panose="02010600030101010101" pitchFamily="2" charset="-122"/>
              </a:rPr>
              <a:t>binary relationships</a:t>
            </a:r>
            <a:r>
              <a:rPr lang="en-US" altLang="zh-CN" sz="2400">
                <a:ea typeface="宋体" panose="02010600030101010101" pitchFamily="2" charset="-122"/>
              </a:rPr>
              <a:t>.</a:t>
            </a:r>
          </a:p>
          <a:p>
            <a:pPr eaLnBrk="1" hangingPunct="1"/>
            <a:r>
              <a:rPr lang="en-US" altLang="zh-CN" sz="2400">
                <a:ea typeface="宋体" panose="02010600030101010101" pitchFamily="2" charset="-122"/>
              </a:rPr>
              <a:t>The use of a </a:t>
            </a:r>
            <a:r>
              <a:rPr lang="en-US" altLang="zh-CN" sz="2400" u="sng">
                <a:ea typeface="宋体" panose="02010600030101010101" pitchFamily="2" charset="-122"/>
              </a:rPr>
              <a:t>strong</a:t>
            </a:r>
            <a:r>
              <a:rPr lang="en-US" altLang="zh-CN" sz="2400">
                <a:ea typeface="宋体" panose="02010600030101010101" pitchFamily="2" charset="-122"/>
              </a:rPr>
              <a:t> or </a:t>
            </a:r>
            <a:r>
              <a:rPr lang="en-US" altLang="zh-CN" sz="2400" u="sng">
                <a:ea typeface="宋体" panose="02010600030101010101" pitchFamily="2" charset="-122"/>
              </a:rPr>
              <a:t>weak</a:t>
            </a:r>
            <a:r>
              <a:rPr lang="en-US" altLang="zh-CN" sz="2400">
                <a:ea typeface="宋体" panose="02010600030101010101" pitchFamily="2" charset="-122"/>
              </a:rPr>
              <a:t> entity set.</a:t>
            </a:r>
          </a:p>
          <a:p>
            <a:pPr eaLnBrk="1" hangingPunct="1"/>
            <a:r>
              <a:rPr lang="en-US" altLang="zh-CN" sz="2400">
                <a:ea typeface="宋体" panose="02010600030101010101" pitchFamily="2" charset="-122"/>
              </a:rPr>
              <a:t>The use of </a:t>
            </a:r>
            <a:r>
              <a:rPr lang="en-US" altLang="zh-CN" sz="2400" u="sng">
                <a:ea typeface="宋体" panose="02010600030101010101" pitchFamily="2" charset="-122"/>
              </a:rPr>
              <a:t>specialization</a:t>
            </a:r>
            <a:r>
              <a:rPr lang="en-US" altLang="zh-CN" sz="2400">
                <a:ea typeface="宋体" panose="02010600030101010101" pitchFamily="2" charset="-122"/>
              </a:rPr>
              <a:t>/</a:t>
            </a:r>
            <a:r>
              <a:rPr lang="en-US" altLang="zh-CN" sz="2400" u="sng">
                <a:ea typeface="宋体" panose="02010600030101010101" pitchFamily="2" charset="-122"/>
              </a:rPr>
              <a:t>generalization</a:t>
            </a:r>
            <a:r>
              <a:rPr lang="en-US" altLang="zh-CN" sz="2400">
                <a:ea typeface="宋体" panose="02010600030101010101" pitchFamily="2" charset="-122"/>
              </a:rPr>
              <a:t> – contributes to modularity in the design.</a:t>
            </a:r>
          </a:p>
          <a:p>
            <a:pPr eaLnBrk="1" hangingPunct="1"/>
            <a:r>
              <a:rPr lang="en-US" altLang="zh-CN" sz="2400">
                <a:ea typeface="宋体" panose="02010600030101010101" pitchFamily="2" charset="-122"/>
              </a:rPr>
              <a:t>The use of aggregation – can treat the aggregate entity set as a single unit without concern for the details of its internal structure.</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a:extLst>
              <a:ext uri="{FF2B5EF4-FFF2-40B4-BE49-F238E27FC236}">
                <a16:creationId xmlns:a16="http://schemas.microsoft.com/office/drawing/2014/main" id="{382BD130-75A8-4AC9-8851-665FA2FD6BB1}"/>
              </a:ext>
            </a:extLst>
          </p:cNvPr>
          <p:cNvSpPr>
            <a:spLocks noGrp="1" noChangeArrowheads="1"/>
          </p:cNvSpPr>
          <p:nvPr>
            <p:ph type="title"/>
          </p:nvPr>
        </p:nvSpPr>
        <p:spPr>
          <a:xfrm>
            <a:off x="469900" y="155575"/>
            <a:ext cx="8867775" cy="477838"/>
          </a:xfrm>
        </p:spPr>
        <p:txBody>
          <a:bodyPr/>
          <a:lstStyle/>
          <a:p>
            <a:pPr eaLnBrk="1" hangingPunct="1">
              <a:defRPr/>
            </a:pPr>
            <a:r>
              <a:rPr lang="en-US" altLang="zh-CN">
                <a:effectLst>
                  <a:outerShdw blurRad="38100" dist="38100" dir="2700000" algn="tl">
                    <a:srgbClr val="C0C0C0"/>
                  </a:outerShdw>
                </a:effectLst>
              </a:rPr>
              <a:t>Summary of Symbols Used in E-R Notation</a:t>
            </a:r>
          </a:p>
        </p:txBody>
      </p:sp>
      <p:pic>
        <p:nvPicPr>
          <p:cNvPr id="138243" name="Picture 5">
            <a:extLst>
              <a:ext uri="{FF2B5EF4-FFF2-40B4-BE49-F238E27FC236}">
                <a16:creationId xmlns:a16="http://schemas.microsoft.com/office/drawing/2014/main" id="{B7886DD4-AD32-4DC7-8EA2-34AB963BD9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53856"/>
          <a:stretch>
            <a:fillRect/>
          </a:stretch>
        </p:blipFill>
        <p:spPr bwMode="auto">
          <a:xfrm>
            <a:off x="512763" y="1241425"/>
            <a:ext cx="8012112" cy="459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a:extLst>
              <a:ext uri="{FF2B5EF4-FFF2-40B4-BE49-F238E27FC236}">
                <a16:creationId xmlns:a16="http://schemas.microsoft.com/office/drawing/2014/main" id="{B2949B62-227C-4260-91E8-B8284A244C36}"/>
              </a:ext>
            </a:extLst>
          </p:cNvPr>
          <p:cNvSpPr>
            <a:spLocks noGrp="1" noChangeArrowheads="1"/>
          </p:cNvSpPr>
          <p:nvPr>
            <p:ph type="title"/>
          </p:nvPr>
        </p:nvSpPr>
        <p:spPr/>
        <p:txBody>
          <a:bodyPr/>
          <a:lstStyle/>
          <a:p>
            <a:pPr eaLnBrk="1" hangingPunct="1">
              <a:defRPr/>
            </a:pPr>
            <a:r>
              <a:rPr lang="en-US"/>
              <a:t>Symbols Used in E-R Notation (Cont.)</a:t>
            </a:r>
          </a:p>
        </p:txBody>
      </p:sp>
      <p:pic>
        <p:nvPicPr>
          <p:cNvPr id="140291" name="Picture 5">
            <a:extLst>
              <a:ext uri="{FF2B5EF4-FFF2-40B4-BE49-F238E27FC236}">
                <a16:creationId xmlns:a16="http://schemas.microsoft.com/office/drawing/2014/main" id="{C4230310-9456-4096-927A-6C0FD9B496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5372"/>
          <a:stretch>
            <a:fillRect/>
          </a:stretch>
        </p:blipFill>
        <p:spPr bwMode="auto">
          <a:xfrm>
            <a:off x="1196975" y="979488"/>
            <a:ext cx="7435850"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6386" name="Rectangle 2">
            <a:extLst>
              <a:ext uri="{FF2B5EF4-FFF2-40B4-BE49-F238E27FC236}">
                <a16:creationId xmlns:a16="http://schemas.microsoft.com/office/drawing/2014/main" id="{AF2B9940-1E30-4172-8525-AE43307F9C60}"/>
              </a:ext>
            </a:extLst>
          </p:cNvPr>
          <p:cNvSpPr>
            <a:spLocks noGrp="1" noChangeArrowheads="1"/>
          </p:cNvSpPr>
          <p:nvPr>
            <p:ph type="title"/>
          </p:nvPr>
        </p:nvSpPr>
        <p:spPr>
          <a:xfrm>
            <a:off x="895350" y="95250"/>
            <a:ext cx="8077200" cy="609600"/>
          </a:xfrm>
        </p:spPr>
        <p:txBody>
          <a:bodyPr/>
          <a:lstStyle/>
          <a:p>
            <a:pPr eaLnBrk="1" hangingPunct="1">
              <a:defRPr/>
            </a:pPr>
            <a:r>
              <a:rPr lang="en-US"/>
              <a:t>E-R Diagram for a University Enterprise</a:t>
            </a:r>
          </a:p>
        </p:txBody>
      </p:sp>
      <p:sp>
        <p:nvSpPr>
          <p:cNvPr id="142339" name="Rectangle 5">
            <a:extLst>
              <a:ext uri="{FF2B5EF4-FFF2-40B4-BE49-F238E27FC236}">
                <a16:creationId xmlns:a16="http://schemas.microsoft.com/office/drawing/2014/main" id="{B6AE9445-3D95-431E-8729-489DA5AD3441}"/>
              </a:ext>
            </a:extLst>
          </p:cNvPr>
          <p:cNvSpPr>
            <a:spLocks noChangeArrowheads="1"/>
          </p:cNvSpPr>
          <p:nvPr/>
        </p:nvSpPr>
        <p:spPr bwMode="auto">
          <a:xfrm>
            <a:off x="5095875" y="4652963"/>
            <a:ext cx="88900" cy="1000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37931725" indent="-37474525">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endParaRPr kumimoji="0" lang="zh-CN" altLang="zh-CN" sz="1600">
              <a:solidFill>
                <a:schemeClr val="accent1"/>
              </a:solidFill>
            </a:endParaRPr>
          </a:p>
        </p:txBody>
      </p:sp>
      <p:pic>
        <p:nvPicPr>
          <p:cNvPr id="142340" name="Picture 6">
            <a:extLst>
              <a:ext uri="{FF2B5EF4-FFF2-40B4-BE49-F238E27FC236}">
                <a16:creationId xmlns:a16="http://schemas.microsoft.com/office/drawing/2014/main" id="{00609AAB-82F6-41BF-AF16-327E6F5A33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8100" y="800100"/>
            <a:ext cx="6323013" cy="596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a:extLst>
              <a:ext uri="{FF2B5EF4-FFF2-40B4-BE49-F238E27FC236}">
                <a16:creationId xmlns:a16="http://schemas.microsoft.com/office/drawing/2014/main" id="{CAC789CD-5416-4E65-82C8-04FCBC55316E}"/>
              </a:ext>
            </a:extLst>
          </p:cNvPr>
          <p:cNvSpPr>
            <a:spLocks noGrp="1" noChangeArrowheads="1"/>
          </p:cNvSpPr>
          <p:nvPr>
            <p:ph type="ctrTitle"/>
          </p:nvPr>
        </p:nvSpPr>
        <p:spPr/>
        <p:txBody>
          <a:bodyPr/>
          <a:lstStyle/>
          <a:p>
            <a:pPr eaLnBrk="1" hangingPunct="1">
              <a:defRPr/>
            </a:pPr>
            <a:r>
              <a:rPr lang="en-US" dirty="0"/>
              <a:t>How about doing another ER design interactively on the board?</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D40FDD-4537-4C1E-AA04-80E16F8AE026}"/>
              </a:ext>
            </a:extLst>
          </p:cNvPr>
          <p:cNvSpPr>
            <a:spLocks noGrp="1"/>
          </p:cNvSpPr>
          <p:nvPr>
            <p:ph type="title"/>
          </p:nvPr>
        </p:nvSpPr>
        <p:spPr/>
        <p:txBody>
          <a:bodyPr/>
          <a:lstStyle/>
          <a:p>
            <a:pPr>
              <a:defRPr/>
            </a:pPr>
            <a:r>
              <a:rPr lang="en-US" altLang="zh-CN">
                <a:effectLst>
                  <a:outerShdw blurRad="38100" dist="38100" dir="2700000" algn="tl">
                    <a:srgbClr val="C0C0C0"/>
                  </a:outerShdw>
                </a:effectLst>
                <a:ea typeface="宋体" panose="02010600030101010101" pitchFamily="2" charset="-122"/>
              </a:rPr>
              <a:t>Design ER Model</a:t>
            </a:r>
            <a:endParaRPr lang="zh-CN" altLang="en-US">
              <a:effectLst>
                <a:outerShdw blurRad="38100" dist="38100" dir="2700000" algn="tl">
                  <a:srgbClr val="C0C0C0"/>
                </a:outerShdw>
              </a:effectLst>
              <a:ea typeface="宋体" panose="02010600030101010101" pitchFamily="2" charset="-122"/>
            </a:endParaRPr>
          </a:p>
        </p:txBody>
      </p:sp>
      <p:sp>
        <p:nvSpPr>
          <p:cNvPr id="146435" name="内容占位符 2">
            <a:extLst>
              <a:ext uri="{FF2B5EF4-FFF2-40B4-BE49-F238E27FC236}">
                <a16:creationId xmlns:a16="http://schemas.microsoft.com/office/drawing/2014/main" id="{78F44D2B-713F-40DC-9BE0-20FCBC1CFC12}"/>
              </a:ext>
            </a:extLst>
          </p:cNvPr>
          <p:cNvSpPr>
            <a:spLocks noGrp="1" noChangeArrowheads="1"/>
          </p:cNvSpPr>
          <p:nvPr>
            <p:ph idx="1"/>
          </p:nvPr>
        </p:nvSpPr>
        <p:spPr/>
        <p:txBody>
          <a:bodyPr/>
          <a:lstStyle/>
          <a:p>
            <a:pPr>
              <a:spcBef>
                <a:spcPts val="1800"/>
              </a:spcBef>
            </a:pPr>
            <a:r>
              <a:rPr lang="zh-CN" altLang="en-US">
                <a:ea typeface="宋体" panose="02010600030101010101" pitchFamily="2" charset="-122"/>
              </a:rPr>
              <a:t>设计</a:t>
            </a:r>
            <a:r>
              <a:rPr lang="en-US" altLang="zh-CN">
                <a:ea typeface="宋体" panose="02010600030101010101" pitchFamily="2" charset="-122"/>
              </a:rPr>
              <a:t>E-R</a:t>
            </a:r>
            <a:r>
              <a:rPr lang="zh-CN" altLang="en-US">
                <a:ea typeface="宋体" panose="02010600030101010101" pitchFamily="2" charset="-122"/>
              </a:rPr>
              <a:t>图过程</a:t>
            </a:r>
            <a:r>
              <a:rPr lang="en-US" altLang="zh-CN">
                <a:ea typeface="宋体" panose="02010600030101010101" pitchFamily="2" charset="-122"/>
              </a:rPr>
              <a:t>(</a:t>
            </a:r>
            <a:r>
              <a:rPr lang="zh-CN" altLang="en-US">
                <a:ea typeface="宋体" panose="02010600030101010101" pitchFamily="2" charset="-122"/>
              </a:rPr>
              <a:t>方法一</a:t>
            </a:r>
            <a:r>
              <a:rPr lang="en-US" altLang="zh-CN">
                <a:ea typeface="宋体" panose="02010600030101010101" pitchFamily="2" charset="-122"/>
              </a:rPr>
              <a:t>)</a:t>
            </a:r>
          </a:p>
          <a:p>
            <a:pPr lvl="1">
              <a:spcBef>
                <a:spcPts val="1800"/>
              </a:spcBef>
            </a:pPr>
            <a:r>
              <a:rPr lang="zh-CN" altLang="en-US">
                <a:ea typeface="宋体" panose="02010600030101010101" pitchFamily="2" charset="-122"/>
              </a:rPr>
              <a:t>首先确定实体类型：几个实体类型及相应的实体名</a:t>
            </a:r>
          </a:p>
          <a:p>
            <a:pPr lvl="1">
              <a:spcBef>
                <a:spcPts val="1800"/>
              </a:spcBef>
            </a:pPr>
            <a:r>
              <a:rPr lang="zh-CN" altLang="en-US">
                <a:ea typeface="宋体" panose="02010600030101010101" pitchFamily="2" charset="-122"/>
              </a:rPr>
              <a:t>确定联系类型：各实体类型之间是否有联系，是何种联系类型及相应的联系名</a:t>
            </a:r>
          </a:p>
          <a:p>
            <a:pPr lvl="1">
              <a:spcBef>
                <a:spcPts val="1800"/>
              </a:spcBef>
            </a:pPr>
            <a:r>
              <a:rPr lang="zh-CN" altLang="en-US">
                <a:ea typeface="宋体" panose="02010600030101010101" pitchFamily="2" charset="-122"/>
              </a:rPr>
              <a:t>连接实体类型和联系类型，组合成</a:t>
            </a:r>
            <a:r>
              <a:rPr lang="en-US" altLang="zh-CN">
                <a:ea typeface="宋体" panose="02010600030101010101" pitchFamily="2" charset="-122"/>
              </a:rPr>
              <a:t>E-R</a:t>
            </a:r>
            <a:r>
              <a:rPr lang="zh-CN" altLang="en-US">
                <a:ea typeface="宋体" panose="02010600030101010101" pitchFamily="2" charset="-122"/>
              </a:rPr>
              <a:t>图</a:t>
            </a:r>
          </a:p>
          <a:p>
            <a:pPr lvl="1">
              <a:spcBef>
                <a:spcPts val="1800"/>
              </a:spcBef>
            </a:pPr>
            <a:r>
              <a:rPr lang="zh-CN" altLang="en-US">
                <a:ea typeface="宋体" panose="02010600030101010101" pitchFamily="2" charset="-122"/>
              </a:rPr>
              <a:t>确定实体类型和联系类型的属性</a:t>
            </a:r>
          </a:p>
          <a:p>
            <a:pPr lvl="1">
              <a:spcBef>
                <a:spcPts val="1800"/>
              </a:spcBef>
            </a:pPr>
            <a:r>
              <a:rPr lang="zh-CN" altLang="en-US">
                <a:ea typeface="宋体" panose="02010600030101010101" pitchFamily="2" charset="-122"/>
              </a:rPr>
              <a:t>确定实体类型的码 </a:t>
            </a:r>
          </a:p>
          <a:p>
            <a:pPr>
              <a:spcBef>
                <a:spcPts val="1800"/>
              </a:spcBef>
            </a:pPr>
            <a:endParaRPr lang="zh-CN" altLang="en-US">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a:extLst>
              <a:ext uri="{FF2B5EF4-FFF2-40B4-BE49-F238E27FC236}">
                <a16:creationId xmlns:a16="http://schemas.microsoft.com/office/drawing/2014/main" id="{F50F7D6A-A2D7-4E8B-B585-D1D2BE9C9699}"/>
              </a:ext>
            </a:extLst>
          </p:cNvPr>
          <p:cNvSpPr>
            <a:spLocks noGrp="1" noChangeArrowheads="1"/>
          </p:cNvSpPr>
          <p:nvPr>
            <p:ph type="title"/>
          </p:nvPr>
        </p:nvSpPr>
        <p:spPr>
          <a:xfrm>
            <a:off x="469900" y="2736850"/>
            <a:ext cx="8267700" cy="609600"/>
          </a:xfrm>
        </p:spPr>
        <p:txBody>
          <a:bodyPr/>
          <a:lstStyle/>
          <a:p>
            <a:pPr>
              <a:defRPr/>
            </a:pPr>
            <a:r>
              <a:rPr lang="en-US" dirty="0"/>
              <a:t>Outline of the ER Model</a:t>
            </a:r>
          </a:p>
        </p:txBody>
      </p:sp>
      <p:sp>
        <p:nvSpPr>
          <p:cNvPr id="25603" name="Rectangle 3">
            <a:extLst>
              <a:ext uri="{FF2B5EF4-FFF2-40B4-BE49-F238E27FC236}">
                <a16:creationId xmlns:a16="http://schemas.microsoft.com/office/drawing/2014/main" id="{94A70F03-E6AD-45F1-A864-3D35B481425E}"/>
              </a:ext>
            </a:extLst>
          </p:cNvPr>
          <p:cNvSpPr>
            <a:spLocks noChangeArrowheads="1"/>
          </p:cNvSpPr>
          <p:nvPr/>
        </p:nvSpPr>
        <p:spPr bwMode="auto">
          <a:xfrm>
            <a:off x="1422400" y="2851150"/>
            <a:ext cx="6845300" cy="28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buFontTx/>
              <a:buNone/>
            </a:pPr>
            <a:endParaRPr lang="en-US" altLang="en-US" sz="18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7F2517-D5D0-4841-A73B-C60FA7A628C0}"/>
              </a:ext>
            </a:extLst>
          </p:cNvPr>
          <p:cNvSpPr>
            <a:spLocks noGrp="1"/>
          </p:cNvSpPr>
          <p:nvPr>
            <p:ph type="title"/>
          </p:nvPr>
        </p:nvSpPr>
        <p:spPr/>
        <p:txBody>
          <a:bodyPr/>
          <a:lstStyle/>
          <a:p>
            <a:pPr>
              <a:defRPr/>
            </a:pPr>
            <a:r>
              <a:rPr lang="en-US" altLang="zh-CN">
                <a:effectLst>
                  <a:outerShdw blurRad="38100" dist="38100" dir="2700000" algn="tl">
                    <a:srgbClr val="C0C0C0"/>
                  </a:outerShdw>
                </a:effectLst>
                <a:ea typeface="宋体" panose="02010600030101010101" pitchFamily="2" charset="-122"/>
              </a:rPr>
              <a:t>Design ER Model</a:t>
            </a:r>
            <a:endParaRPr lang="zh-CN" altLang="en-US">
              <a:effectLst>
                <a:outerShdw blurRad="38100" dist="38100" dir="2700000" algn="tl">
                  <a:srgbClr val="C0C0C0"/>
                </a:outerShdw>
              </a:effectLst>
              <a:ea typeface="宋体" panose="02010600030101010101" pitchFamily="2" charset="-122"/>
            </a:endParaRPr>
          </a:p>
        </p:txBody>
      </p:sp>
      <p:sp>
        <p:nvSpPr>
          <p:cNvPr id="147459" name="内容占位符 2">
            <a:extLst>
              <a:ext uri="{FF2B5EF4-FFF2-40B4-BE49-F238E27FC236}">
                <a16:creationId xmlns:a16="http://schemas.microsoft.com/office/drawing/2014/main" id="{C4D3BBDB-8E44-4936-A6BF-F7E808699E4D}"/>
              </a:ext>
            </a:extLst>
          </p:cNvPr>
          <p:cNvSpPr>
            <a:spLocks noGrp="1" noChangeArrowheads="1"/>
          </p:cNvSpPr>
          <p:nvPr>
            <p:ph idx="1"/>
          </p:nvPr>
        </p:nvSpPr>
        <p:spPr>
          <a:xfrm>
            <a:off x="228600" y="1066800"/>
            <a:ext cx="8610600" cy="654050"/>
          </a:xfrm>
        </p:spPr>
        <p:txBody>
          <a:bodyPr/>
          <a:lstStyle/>
          <a:p>
            <a:r>
              <a:rPr lang="en-US" altLang="zh-CN">
                <a:ea typeface="宋体" panose="02010600030101010101" pitchFamily="2" charset="-122"/>
              </a:rPr>
              <a:t>Example</a:t>
            </a:r>
            <a:r>
              <a:rPr lang="zh-CN" altLang="en-US">
                <a:ea typeface="宋体" panose="02010600030101010101" pitchFamily="2" charset="-122"/>
              </a:rPr>
              <a:t>：学生选修课程</a:t>
            </a:r>
          </a:p>
        </p:txBody>
      </p:sp>
      <p:pic>
        <p:nvPicPr>
          <p:cNvPr id="26" name="图片 25">
            <a:extLst>
              <a:ext uri="{FF2B5EF4-FFF2-40B4-BE49-F238E27FC236}">
                <a16:creationId xmlns:a16="http://schemas.microsoft.com/office/drawing/2014/main" id="{A4E23D75-4A8B-4DCA-89DE-0D22CBC9928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48113" y="3768725"/>
            <a:ext cx="1762125" cy="128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utoShape 13">
            <a:extLst>
              <a:ext uri="{FF2B5EF4-FFF2-40B4-BE49-F238E27FC236}">
                <a16:creationId xmlns:a16="http://schemas.microsoft.com/office/drawing/2014/main" id="{336F9036-6E55-4603-BBBF-84C03DCBBC25}"/>
              </a:ext>
            </a:extLst>
          </p:cNvPr>
          <p:cNvSpPr>
            <a:spLocks noChangeArrowheads="1"/>
          </p:cNvSpPr>
          <p:nvPr/>
        </p:nvSpPr>
        <p:spPr bwMode="auto">
          <a:xfrm>
            <a:off x="280988" y="2108200"/>
            <a:ext cx="1295400" cy="682625"/>
          </a:xfrm>
          <a:prstGeom prst="wedgeRoundRectCallout">
            <a:avLst>
              <a:gd name="adj1" fmla="val 95384"/>
              <a:gd name="adj2" fmla="val 129463"/>
              <a:gd name="adj3" fmla="val 16667"/>
            </a:avLst>
          </a:prstGeom>
          <a:noFill/>
          <a:ln w="25400" algn="ctr">
            <a:solidFill>
              <a:srgbClr val="CC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eaLnBrk="1" hangingPunct="1">
              <a:spcBef>
                <a:spcPct val="0"/>
              </a:spcBef>
              <a:buClrTx/>
              <a:buSzTx/>
              <a:buFontTx/>
              <a:buNone/>
            </a:pPr>
            <a:r>
              <a:rPr lang="zh-CN" altLang="en-US" sz="2000">
                <a:solidFill>
                  <a:srgbClr val="FF0000"/>
                </a:solidFill>
                <a:latin typeface="宋体" panose="02010600030101010101" pitchFamily="2" charset="-122"/>
                <a:ea typeface="宋体" panose="02010600030101010101" pitchFamily="2" charset="-122"/>
              </a:rPr>
              <a:t>用矩形表</a:t>
            </a:r>
          </a:p>
          <a:p>
            <a:pPr algn="ctr" eaLnBrk="1" hangingPunct="1">
              <a:spcBef>
                <a:spcPct val="0"/>
              </a:spcBef>
              <a:buClrTx/>
              <a:buSzTx/>
              <a:buFontTx/>
              <a:buNone/>
            </a:pPr>
            <a:r>
              <a:rPr lang="zh-CN" altLang="en-US" sz="2000">
                <a:solidFill>
                  <a:srgbClr val="FF0000"/>
                </a:solidFill>
                <a:latin typeface="宋体" panose="02010600030101010101" pitchFamily="2" charset="-122"/>
                <a:ea typeface="宋体" panose="02010600030101010101" pitchFamily="2" charset="-122"/>
              </a:rPr>
              <a:t>示实体</a:t>
            </a:r>
          </a:p>
        </p:txBody>
      </p:sp>
      <p:sp>
        <p:nvSpPr>
          <p:cNvPr id="28" name="AutoShape 16">
            <a:extLst>
              <a:ext uri="{FF2B5EF4-FFF2-40B4-BE49-F238E27FC236}">
                <a16:creationId xmlns:a16="http://schemas.microsoft.com/office/drawing/2014/main" id="{2050F4FA-2478-4BCA-A547-E166E8CFAD03}"/>
              </a:ext>
            </a:extLst>
          </p:cNvPr>
          <p:cNvSpPr>
            <a:spLocks noChangeArrowheads="1"/>
          </p:cNvSpPr>
          <p:nvPr/>
        </p:nvSpPr>
        <p:spPr bwMode="auto">
          <a:xfrm>
            <a:off x="4162425" y="5570538"/>
            <a:ext cx="2057400" cy="682625"/>
          </a:xfrm>
          <a:prstGeom prst="wedgeRoundRectCallout">
            <a:avLst>
              <a:gd name="adj1" fmla="val -3060"/>
              <a:gd name="adj2" fmla="val -131176"/>
              <a:gd name="adj3" fmla="val 16667"/>
            </a:avLst>
          </a:prstGeom>
          <a:noFill/>
          <a:ln w="25400" algn="ctr">
            <a:solidFill>
              <a:srgbClr val="CC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eaLnBrk="1" hangingPunct="1">
              <a:spcBef>
                <a:spcPct val="0"/>
              </a:spcBef>
              <a:buClrTx/>
              <a:buSzTx/>
              <a:buFontTx/>
              <a:buNone/>
            </a:pPr>
            <a:r>
              <a:rPr lang="zh-CN" altLang="en-US" sz="2000">
                <a:solidFill>
                  <a:srgbClr val="FF0000"/>
                </a:solidFill>
                <a:latin typeface="宋体" panose="02010600030101010101" pitchFamily="2" charset="-122"/>
                <a:ea typeface="宋体" panose="02010600030101010101" pitchFamily="2" charset="-122"/>
              </a:rPr>
              <a:t>用菱形表示实体间的联系</a:t>
            </a:r>
          </a:p>
        </p:txBody>
      </p:sp>
      <p:sp>
        <p:nvSpPr>
          <p:cNvPr id="29" name="AutoShape 17">
            <a:extLst>
              <a:ext uri="{FF2B5EF4-FFF2-40B4-BE49-F238E27FC236}">
                <a16:creationId xmlns:a16="http://schemas.microsoft.com/office/drawing/2014/main" id="{7B99E81A-55A7-4F72-AFA4-DC1E044E2F9E}"/>
              </a:ext>
            </a:extLst>
          </p:cNvPr>
          <p:cNvSpPr>
            <a:spLocks noChangeArrowheads="1"/>
          </p:cNvSpPr>
          <p:nvPr/>
        </p:nvSpPr>
        <p:spPr bwMode="auto">
          <a:xfrm>
            <a:off x="6394450" y="650875"/>
            <a:ext cx="2360613" cy="682625"/>
          </a:xfrm>
          <a:prstGeom prst="wedgeRoundRectCallout">
            <a:avLst>
              <a:gd name="adj1" fmla="val -59977"/>
              <a:gd name="adj2" fmla="val 476162"/>
              <a:gd name="adj3" fmla="val 16667"/>
            </a:avLst>
          </a:prstGeom>
          <a:noFill/>
          <a:ln w="25400" algn="ctr">
            <a:solidFill>
              <a:srgbClr val="CC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eaLnBrk="1" hangingPunct="1">
              <a:spcBef>
                <a:spcPct val="0"/>
              </a:spcBef>
              <a:buClrTx/>
              <a:buSzTx/>
              <a:buFontTx/>
              <a:buNone/>
            </a:pPr>
            <a:r>
              <a:rPr lang="zh-CN" altLang="en-US" sz="2000">
                <a:solidFill>
                  <a:srgbClr val="FF0000"/>
                </a:solidFill>
                <a:latin typeface="宋体" panose="02010600030101010101" pitchFamily="2" charset="-122"/>
                <a:ea typeface="宋体" panose="02010600030101010101" pitchFamily="2" charset="-122"/>
              </a:rPr>
              <a:t>实体与联系用线段连接并注明类型</a:t>
            </a:r>
          </a:p>
        </p:txBody>
      </p:sp>
      <p:grpSp>
        <p:nvGrpSpPr>
          <p:cNvPr id="30" name="Group 18">
            <a:extLst>
              <a:ext uri="{FF2B5EF4-FFF2-40B4-BE49-F238E27FC236}">
                <a16:creationId xmlns:a16="http://schemas.microsoft.com/office/drawing/2014/main" id="{EE109BE4-9C8C-48CD-94F7-E67DE7493FE3}"/>
              </a:ext>
            </a:extLst>
          </p:cNvPr>
          <p:cNvGrpSpPr>
            <a:grpSpLocks/>
          </p:cNvGrpSpPr>
          <p:nvPr/>
        </p:nvGrpSpPr>
        <p:grpSpPr bwMode="auto">
          <a:xfrm>
            <a:off x="3219450" y="3975100"/>
            <a:ext cx="3622675" cy="381000"/>
            <a:chOff x="2052" y="2857"/>
            <a:chExt cx="2282" cy="240"/>
          </a:xfrm>
        </p:grpSpPr>
        <p:sp>
          <p:nvSpPr>
            <p:cNvPr id="147471" name="Line 19">
              <a:extLst>
                <a:ext uri="{FF2B5EF4-FFF2-40B4-BE49-F238E27FC236}">
                  <a16:creationId xmlns:a16="http://schemas.microsoft.com/office/drawing/2014/main" id="{B5033842-BBB3-4DD1-A9B7-06948DA903A9}"/>
                </a:ext>
              </a:extLst>
            </p:cNvPr>
            <p:cNvSpPr>
              <a:spLocks noChangeShapeType="1"/>
            </p:cNvSpPr>
            <p:nvPr/>
          </p:nvSpPr>
          <p:spPr bwMode="auto">
            <a:xfrm flipH="1">
              <a:off x="2052" y="3097"/>
              <a:ext cx="528" cy="0"/>
            </a:xfrm>
            <a:prstGeom prst="line">
              <a:avLst/>
            </a:prstGeom>
            <a:noFill/>
            <a:ln w="12700" cap="sq">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472" name="Line 20">
              <a:extLst>
                <a:ext uri="{FF2B5EF4-FFF2-40B4-BE49-F238E27FC236}">
                  <a16:creationId xmlns:a16="http://schemas.microsoft.com/office/drawing/2014/main" id="{ADD1D1D8-756F-4980-AAA3-06C5C991FB7B}"/>
                </a:ext>
              </a:extLst>
            </p:cNvPr>
            <p:cNvSpPr>
              <a:spLocks noChangeShapeType="1"/>
            </p:cNvSpPr>
            <p:nvPr/>
          </p:nvSpPr>
          <p:spPr bwMode="auto">
            <a:xfrm flipH="1" flipV="1">
              <a:off x="3647" y="3093"/>
              <a:ext cx="687" cy="4"/>
            </a:xfrm>
            <a:prstGeom prst="line">
              <a:avLst/>
            </a:prstGeom>
            <a:noFill/>
            <a:ln w="12700" cap="sq">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473" name="Rectangle 21">
              <a:extLst>
                <a:ext uri="{FF2B5EF4-FFF2-40B4-BE49-F238E27FC236}">
                  <a16:creationId xmlns:a16="http://schemas.microsoft.com/office/drawing/2014/main" id="{ADD7E7C1-BD80-46B5-98DE-C1CB2F425AC3}"/>
                </a:ext>
              </a:extLst>
            </p:cNvPr>
            <p:cNvSpPr>
              <a:spLocks noChangeArrowheads="1"/>
            </p:cNvSpPr>
            <p:nvPr/>
          </p:nvSpPr>
          <p:spPr bwMode="auto">
            <a:xfrm>
              <a:off x="2244" y="2857"/>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eaLnBrk="1" hangingPunct="1">
                <a:spcBef>
                  <a:spcPct val="0"/>
                </a:spcBef>
                <a:buClrTx/>
                <a:buSzTx/>
                <a:buFontTx/>
                <a:buNone/>
              </a:pPr>
              <a:r>
                <a:rPr lang="en-US" altLang="zh-CN" sz="3600">
                  <a:solidFill>
                    <a:srgbClr val="FF0000"/>
                  </a:solidFill>
                  <a:latin typeface="华文新魏" panose="02010800040101010101" pitchFamily="2" charset="-122"/>
                  <a:ea typeface="华文新魏" panose="02010800040101010101" pitchFamily="2" charset="-122"/>
                </a:rPr>
                <a:t>m</a:t>
              </a:r>
            </a:p>
          </p:txBody>
        </p:sp>
        <p:sp>
          <p:nvSpPr>
            <p:cNvPr id="147474" name="Rectangle 22">
              <a:extLst>
                <a:ext uri="{FF2B5EF4-FFF2-40B4-BE49-F238E27FC236}">
                  <a16:creationId xmlns:a16="http://schemas.microsoft.com/office/drawing/2014/main" id="{F2232604-071E-4B74-9A5D-9B9AB7AEC1B2}"/>
                </a:ext>
              </a:extLst>
            </p:cNvPr>
            <p:cNvSpPr>
              <a:spLocks noChangeArrowheads="1"/>
            </p:cNvSpPr>
            <p:nvPr/>
          </p:nvSpPr>
          <p:spPr bwMode="auto">
            <a:xfrm>
              <a:off x="3876" y="2857"/>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eaLnBrk="1" hangingPunct="1">
                <a:spcBef>
                  <a:spcPct val="0"/>
                </a:spcBef>
                <a:buClrTx/>
                <a:buSzTx/>
                <a:buFontTx/>
                <a:buNone/>
              </a:pPr>
              <a:r>
                <a:rPr lang="en-US" altLang="zh-CN" sz="3600">
                  <a:solidFill>
                    <a:srgbClr val="FF0000"/>
                  </a:solidFill>
                  <a:latin typeface="华文新魏" panose="02010800040101010101" pitchFamily="2" charset="-122"/>
                  <a:ea typeface="华文新魏" panose="02010800040101010101" pitchFamily="2" charset="-122"/>
                </a:rPr>
                <a:t>n</a:t>
              </a:r>
            </a:p>
          </p:txBody>
        </p:sp>
      </p:grpSp>
      <p:pic>
        <p:nvPicPr>
          <p:cNvPr id="35" name="图片 34">
            <a:extLst>
              <a:ext uri="{FF2B5EF4-FFF2-40B4-BE49-F238E27FC236}">
                <a16:creationId xmlns:a16="http://schemas.microsoft.com/office/drawing/2014/main" id="{85F4A21C-91FF-4BC6-8C17-C5DFB8CD964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71588" y="3302000"/>
            <a:ext cx="2009775"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AutoShape 14">
            <a:extLst>
              <a:ext uri="{FF2B5EF4-FFF2-40B4-BE49-F238E27FC236}">
                <a16:creationId xmlns:a16="http://schemas.microsoft.com/office/drawing/2014/main" id="{220F072E-9D46-4738-B08A-42048B4CA9B3}"/>
              </a:ext>
            </a:extLst>
          </p:cNvPr>
          <p:cNvSpPr>
            <a:spLocks noChangeArrowheads="1"/>
          </p:cNvSpPr>
          <p:nvPr/>
        </p:nvSpPr>
        <p:spPr bwMode="auto">
          <a:xfrm>
            <a:off x="3328988" y="2109788"/>
            <a:ext cx="1978025" cy="339725"/>
          </a:xfrm>
          <a:prstGeom prst="wedgeRoundRectCallout">
            <a:avLst>
              <a:gd name="adj1" fmla="val -90907"/>
              <a:gd name="adj2" fmla="val 593699"/>
              <a:gd name="adj3" fmla="val 16667"/>
            </a:avLst>
          </a:prstGeom>
          <a:noFill/>
          <a:ln w="25400">
            <a:solidFill>
              <a:srgbClr val="CC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eaLnBrk="1" hangingPunct="1">
              <a:spcBef>
                <a:spcPct val="0"/>
              </a:spcBef>
              <a:buClrTx/>
              <a:buSzTx/>
              <a:buFontTx/>
              <a:buNone/>
            </a:pPr>
            <a:r>
              <a:rPr lang="zh-CN" altLang="en-US" sz="2000">
                <a:solidFill>
                  <a:srgbClr val="FF0000"/>
                </a:solidFill>
                <a:latin typeface="宋体" panose="02010600030101010101" pitchFamily="2" charset="-122"/>
                <a:ea typeface="宋体" panose="02010600030101010101" pitchFamily="2" charset="-122"/>
              </a:rPr>
              <a:t>确定实体的属性</a:t>
            </a:r>
          </a:p>
        </p:txBody>
      </p:sp>
      <p:pic>
        <p:nvPicPr>
          <p:cNvPr id="37" name="图片 36">
            <a:extLst>
              <a:ext uri="{FF2B5EF4-FFF2-40B4-BE49-F238E27FC236}">
                <a16:creationId xmlns:a16="http://schemas.microsoft.com/office/drawing/2014/main" id="{A1B300A7-4718-44FF-97D7-2944AE6427F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15125" y="2332038"/>
            <a:ext cx="2124075" cy="294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AutoShape 35">
            <a:extLst>
              <a:ext uri="{FF2B5EF4-FFF2-40B4-BE49-F238E27FC236}">
                <a16:creationId xmlns:a16="http://schemas.microsoft.com/office/drawing/2014/main" id="{341AB7F4-7E4B-4258-BB6E-64F95ABF0B42}"/>
              </a:ext>
            </a:extLst>
          </p:cNvPr>
          <p:cNvSpPr>
            <a:spLocks noChangeArrowheads="1"/>
          </p:cNvSpPr>
          <p:nvPr/>
        </p:nvSpPr>
        <p:spPr bwMode="auto">
          <a:xfrm>
            <a:off x="192088" y="5280025"/>
            <a:ext cx="1223962" cy="682625"/>
          </a:xfrm>
          <a:prstGeom prst="wedgeRoundRectCallout">
            <a:avLst>
              <a:gd name="adj1" fmla="val 57565"/>
              <a:gd name="adj2" fmla="val -196356"/>
              <a:gd name="adj3" fmla="val 16667"/>
            </a:avLst>
          </a:prstGeom>
          <a:noFill/>
          <a:ln w="25400" algn="ctr">
            <a:solidFill>
              <a:srgbClr val="CC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eaLnBrk="1" hangingPunct="1">
              <a:spcBef>
                <a:spcPct val="0"/>
              </a:spcBef>
              <a:buClrTx/>
              <a:buSzTx/>
              <a:buFontTx/>
              <a:buNone/>
            </a:pPr>
            <a:r>
              <a:rPr lang="zh-CN" altLang="en-US" sz="2000">
                <a:solidFill>
                  <a:srgbClr val="FF0000"/>
                </a:solidFill>
                <a:latin typeface="Times New Roman" panose="02020603050405020304" pitchFamily="18" charset="0"/>
                <a:ea typeface="宋体" panose="02010600030101010101" pitchFamily="2" charset="-122"/>
              </a:rPr>
              <a:t>确定实体类型的码</a:t>
            </a:r>
          </a:p>
        </p:txBody>
      </p:sp>
      <p:sp>
        <p:nvSpPr>
          <p:cNvPr id="39" name="矩形 38">
            <a:extLst>
              <a:ext uri="{FF2B5EF4-FFF2-40B4-BE49-F238E27FC236}">
                <a16:creationId xmlns:a16="http://schemas.microsoft.com/office/drawing/2014/main" id="{0CB7E8DA-3DCD-4099-9EEE-231818A8BE71}"/>
              </a:ext>
            </a:extLst>
          </p:cNvPr>
          <p:cNvSpPr>
            <a:spLocks noChangeArrowheads="1"/>
          </p:cNvSpPr>
          <p:nvPr/>
        </p:nvSpPr>
        <p:spPr bwMode="auto">
          <a:xfrm>
            <a:off x="1416050" y="3911600"/>
            <a:ext cx="1649413" cy="1074738"/>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p>
        </p:txBody>
      </p:sp>
      <p:sp>
        <p:nvSpPr>
          <p:cNvPr id="40" name="矩形 39">
            <a:extLst>
              <a:ext uri="{FF2B5EF4-FFF2-40B4-BE49-F238E27FC236}">
                <a16:creationId xmlns:a16="http://schemas.microsoft.com/office/drawing/2014/main" id="{76575EBE-B113-4825-A80D-D7C3BF25CA8C}"/>
              </a:ext>
            </a:extLst>
          </p:cNvPr>
          <p:cNvSpPr>
            <a:spLocks noChangeArrowheads="1"/>
          </p:cNvSpPr>
          <p:nvPr/>
        </p:nvSpPr>
        <p:spPr bwMode="auto">
          <a:xfrm>
            <a:off x="6796088" y="2935288"/>
            <a:ext cx="1898650" cy="2238375"/>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up)">
                                      <p:cBhvr>
                                        <p:cTn id="11" dur="500"/>
                                        <p:tgtEl>
                                          <p:spTgt spid="2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37"/>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down)">
                                      <p:cBhvr>
                                        <p:cTn id="24" dur="500"/>
                                        <p:tgtEl>
                                          <p:spTgt spid="2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par>
                          <p:cTn id="29" fill="hold" nodeType="afterGroup">
                            <p:stCondLst>
                              <p:cond delay="0"/>
                            </p:stCondLst>
                            <p:childTnLst>
                              <p:par>
                                <p:cTn id="30" presetID="22" presetClass="entr" presetSubtype="1" fill="hold" grpId="0"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up)">
                                      <p:cBhvr>
                                        <p:cTn id="32" dur="500"/>
                                        <p:tgtEl>
                                          <p:spTgt spid="2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up)">
                                      <p:cBhvr>
                                        <p:cTn id="37" dur="500"/>
                                        <p:tgtEl>
                                          <p:spTgt spid="36"/>
                                        </p:tgtEl>
                                      </p:cBhvr>
                                    </p:animEffect>
                                  </p:childTnLst>
                                </p:cTn>
                              </p:par>
                            </p:childTnLst>
                          </p:cTn>
                        </p:par>
                        <p:par>
                          <p:cTn id="38" fill="hold" nodeType="afterGroup">
                            <p:stCondLst>
                              <p:cond delay="500"/>
                            </p:stCondLst>
                            <p:childTnLst>
                              <p:par>
                                <p:cTn id="39" presetID="1" presetClass="exit" presetSubtype="0" fill="hold" grpId="0" nodeType="afterEffect">
                                  <p:stCondLst>
                                    <p:cond delay="0"/>
                                  </p:stCondLst>
                                  <p:childTnLst>
                                    <p:set>
                                      <p:cBhvr>
                                        <p:cTn id="40" dur="1" fill="hold">
                                          <p:stCondLst>
                                            <p:cond delay="0"/>
                                          </p:stCondLst>
                                        </p:cTn>
                                        <p:tgtEl>
                                          <p:spTgt spid="39"/>
                                        </p:tgtEl>
                                        <p:attrNameLst>
                                          <p:attrName>style.visibility</p:attrName>
                                        </p:attrNameLst>
                                      </p:cBhvr>
                                      <p:to>
                                        <p:strVal val="hidden"/>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40"/>
                                        </p:tgtEl>
                                        <p:attrNameLst>
                                          <p:attrName>style.visibility</p:attrName>
                                        </p:attrNameLst>
                                      </p:cBhvr>
                                      <p:to>
                                        <p:strVal val="hidden"/>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wipe(down)">
                                      <p:cBhvr>
                                        <p:cTn id="4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6" grpId="0" animBg="1"/>
      <p:bldP spid="38" grpId="0" animBg="1"/>
      <p:bldP spid="39" grpId="0" animBg="1"/>
      <p:bldP spid="40"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4F5A3E-D298-48A1-B378-A686CAA5DEDA}"/>
              </a:ext>
            </a:extLst>
          </p:cNvPr>
          <p:cNvSpPr>
            <a:spLocks noGrp="1"/>
          </p:cNvSpPr>
          <p:nvPr>
            <p:ph type="title"/>
          </p:nvPr>
        </p:nvSpPr>
        <p:spPr/>
        <p:txBody>
          <a:bodyPr/>
          <a:lstStyle/>
          <a:p>
            <a:pPr>
              <a:defRPr/>
            </a:pPr>
            <a:r>
              <a:rPr lang="en-US" altLang="zh-CN">
                <a:effectLst>
                  <a:outerShdw blurRad="38100" dist="38100" dir="2700000" algn="tl">
                    <a:srgbClr val="C0C0C0"/>
                  </a:outerShdw>
                </a:effectLst>
                <a:ea typeface="宋体" panose="02010600030101010101" pitchFamily="2" charset="-122"/>
              </a:rPr>
              <a:t>Design ER Model</a:t>
            </a:r>
            <a:endParaRPr lang="zh-CN" altLang="en-US">
              <a:effectLst>
                <a:outerShdw blurRad="38100" dist="38100" dir="2700000" algn="tl">
                  <a:srgbClr val="C0C0C0"/>
                </a:outerShdw>
              </a:effectLst>
              <a:ea typeface="宋体" panose="02010600030101010101" pitchFamily="2" charset="-122"/>
            </a:endParaRPr>
          </a:p>
        </p:txBody>
      </p:sp>
      <p:sp>
        <p:nvSpPr>
          <p:cNvPr id="148483" name="内容占位符 2">
            <a:extLst>
              <a:ext uri="{FF2B5EF4-FFF2-40B4-BE49-F238E27FC236}">
                <a16:creationId xmlns:a16="http://schemas.microsoft.com/office/drawing/2014/main" id="{2C393365-E50E-4E2C-80DC-058809794FE6}"/>
              </a:ext>
            </a:extLst>
          </p:cNvPr>
          <p:cNvSpPr>
            <a:spLocks noGrp="1" noChangeArrowheads="1"/>
          </p:cNvSpPr>
          <p:nvPr>
            <p:ph idx="1"/>
          </p:nvPr>
        </p:nvSpPr>
        <p:spPr/>
        <p:txBody>
          <a:bodyPr/>
          <a:lstStyle/>
          <a:p>
            <a:pPr>
              <a:spcBef>
                <a:spcPts val="1800"/>
              </a:spcBef>
            </a:pPr>
            <a:r>
              <a:rPr lang="zh-CN" altLang="en-US">
                <a:ea typeface="宋体" panose="02010600030101010101" pitchFamily="2" charset="-122"/>
              </a:rPr>
              <a:t>设计</a:t>
            </a:r>
            <a:r>
              <a:rPr lang="en-US" altLang="zh-CN">
                <a:ea typeface="宋体" panose="02010600030101010101" pitchFamily="2" charset="-122"/>
              </a:rPr>
              <a:t>E-R</a:t>
            </a:r>
            <a:r>
              <a:rPr lang="zh-CN" altLang="en-US">
                <a:ea typeface="宋体" panose="02010600030101010101" pitchFamily="2" charset="-122"/>
              </a:rPr>
              <a:t>图过程</a:t>
            </a:r>
            <a:r>
              <a:rPr lang="en-US" altLang="zh-CN">
                <a:ea typeface="宋体" panose="02010600030101010101" pitchFamily="2" charset="-122"/>
              </a:rPr>
              <a:t>(</a:t>
            </a:r>
            <a:r>
              <a:rPr lang="zh-CN" altLang="en-US">
                <a:ea typeface="宋体" panose="02010600030101010101" pitchFamily="2" charset="-122"/>
              </a:rPr>
              <a:t>方法二</a:t>
            </a:r>
            <a:r>
              <a:rPr lang="en-US" altLang="zh-CN">
                <a:ea typeface="宋体" panose="02010600030101010101" pitchFamily="2" charset="-122"/>
              </a:rPr>
              <a:t>)</a:t>
            </a:r>
          </a:p>
          <a:p>
            <a:pPr lvl="1">
              <a:spcBef>
                <a:spcPts val="1800"/>
              </a:spcBef>
            </a:pPr>
            <a:r>
              <a:rPr lang="zh-CN" altLang="en-US">
                <a:ea typeface="宋体" panose="02010600030101010101" pitchFamily="2" charset="-122"/>
              </a:rPr>
              <a:t>首先确定实体类型：几个实体类型及相应的实体名</a:t>
            </a:r>
          </a:p>
          <a:p>
            <a:pPr lvl="1">
              <a:spcBef>
                <a:spcPts val="1800"/>
              </a:spcBef>
            </a:pPr>
            <a:r>
              <a:rPr lang="zh-CN" altLang="en-US">
                <a:ea typeface="宋体" panose="02010600030101010101" pitchFamily="2" charset="-122"/>
              </a:rPr>
              <a:t>确定实体类型的属性；</a:t>
            </a:r>
          </a:p>
          <a:p>
            <a:pPr lvl="1">
              <a:spcBef>
                <a:spcPts val="1800"/>
              </a:spcBef>
            </a:pPr>
            <a:r>
              <a:rPr lang="zh-CN" altLang="en-US">
                <a:ea typeface="宋体" panose="02010600030101010101" pitchFamily="2" charset="-122"/>
              </a:rPr>
              <a:t>确定联系类型，及其属性；</a:t>
            </a:r>
          </a:p>
          <a:p>
            <a:pPr lvl="1">
              <a:spcBef>
                <a:spcPts val="1800"/>
              </a:spcBef>
            </a:pPr>
            <a:r>
              <a:rPr lang="zh-CN" altLang="en-US">
                <a:ea typeface="宋体" panose="02010600030101010101" pitchFamily="2" charset="-122"/>
              </a:rPr>
              <a:t>把实体类型和联系类型组合成</a:t>
            </a:r>
            <a:r>
              <a:rPr lang="en-US" altLang="zh-CN">
                <a:ea typeface="宋体" panose="02010600030101010101" pitchFamily="2" charset="-122"/>
              </a:rPr>
              <a:t>E-R</a:t>
            </a:r>
            <a:r>
              <a:rPr lang="zh-CN" altLang="en-US">
                <a:ea typeface="宋体" panose="02010600030101010101" pitchFamily="2" charset="-122"/>
              </a:rPr>
              <a:t>图；</a:t>
            </a:r>
          </a:p>
          <a:p>
            <a:pPr lvl="1">
              <a:spcBef>
                <a:spcPts val="1800"/>
              </a:spcBef>
            </a:pPr>
            <a:r>
              <a:rPr lang="zh-CN" altLang="en-US">
                <a:ea typeface="宋体" panose="02010600030101010101" pitchFamily="2" charset="-122"/>
              </a:rPr>
              <a:t>加上实体和联系的属性，并确定实体类型的码。</a:t>
            </a:r>
          </a:p>
          <a:p>
            <a:pPr>
              <a:spcBef>
                <a:spcPts val="1800"/>
              </a:spcBef>
            </a:pPr>
            <a:endParaRPr lang="en-US" altLang="zh-CN">
              <a:ea typeface="宋体" panose="02010600030101010101" pitchFamily="2" charset="-122"/>
            </a:endParaRPr>
          </a:p>
          <a:p>
            <a:pPr>
              <a:spcBef>
                <a:spcPts val="1800"/>
              </a:spcBef>
            </a:pPr>
            <a:endParaRPr lang="zh-CN" altLang="en-US">
              <a:ea typeface="宋体" panose="02010600030101010101" pitchFamily="2"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E7DC4F-F596-4D2D-AB60-2C32B6AADF0E}"/>
              </a:ext>
            </a:extLst>
          </p:cNvPr>
          <p:cNvSpPr>
            <a:spLocks noGrp="1"/>
          </p:cNvSpPr>
          <p:nvPr>
            <p:ph type="title"/>
          </p:nvPr>
        </p:nvSpPr>
        <p:spPr/>
        <p:txBody>
          <a:bodyPr/>
          <a:lstStyle/>
          <a:p>
            <a:pPr>
              <a:defRPr/>
            </a:pPr>
            <a:r>
              <a:rPr lang="en-US" altLang="zh-CN">
                <a:effectLst>
                  <a:outerShdw blurRad="38100" dist="38100" dir="2700000" algn="tl">
                    <a:srgbClr val="C0C0C0"/>
                  </a:outerShdw>
                </a:effectLst>
                <a:ea typeface="宋体" panose="02010600030101010101" pitchFamily="2" charset="-122"/>
              </a:rPr>
              <a:t>Design ER Model</a:t>
            </a:r>
            <a:endParaRPr lang="zh-CN" altLang="en-US">
              <a:effectLst>
                <a:outerShdw blurRad="38100" dist="38100" dir="2700000" algn="tl">
                  <a:srgbClr val="C0C0C0"/>
                </a:outerShdw>
              </a:effectLst>
              <a:ea typeface="宋体" panose="02010600030101010101" pitchFamily="2" charset="-122"/>
            </a:endParaRPr>
          </a:p>
        </p:txBody>
      </p:sp>
      <p:sp>
        <p:nvSpPr>
          <p:cNvPr id="3" name="内容占位符 2">
            <a:extLst>
              <a:ext uri="{FF2B5EF4-FFF2-40B4-BE49-F238E27FC236}">
                <a16:creationId xmlns:a16="http://schemas.microsoft.com/office/drawing/2014/main" id="{545F1831-3737-4166-A802-2F53A790EB62}"/>
              </a:ext>
            </a:extLst>
          </p:cNvPr>
          <p:cNvSpPr>
            <a:spLocks noGrp="1"/>
          </p:cNvSpPr>
          <p:nvPr>
            <p:ph idx="1"/>
          </p:nvPr>
        </p:nvSpPr>
        <p:spPr/>
        <p:txBody>
          <a:bodyPr/>
          <a:lstStyle/>
          <a:p>
            <a:pPr>
              <a:buFont typeface="Monotype Sorts" charset="2"/>
              <a:buChar char="n"/>
              <a:defRPr/>
            </a:pPr>
            <a:r>
              <a:rPr lang="en-US" altLang="zh-CN">
                <a:ea typeface="宋体" panose="02010600030101010101" pitchFamily="2" charset="-122"/>
              </a:rPr>
              <a:t>Example</a:t>
            </a:r>
            <a:r>
              <a:rPr lang="zh-CN" altLang="en-US">
                <a:ea typeface="宋体" panose="02010600030101010101" pitchFamily="2" charset="-122"/>
              </a:rPr>
              <a:t>：构造某个工厂物资管理的</a:t>
            </a:r>
            <a:r>
              <a:rPr lang="en-US" altLang="zh-CN">
                <a:ea typeface="宋体" panose="02010600030101010101" pitchFamily="2" charset="-122"/>
              </a:rPr>
              <a:t>E-R</a:t>
            </a:r>
            <a:r>
              <a:rPr lang="zh-CN" altLang="en-US">
                <a:ea typeface="宋体" panose="02010600030101010101" pitchFamily="2" charset="-122"/>
              </a:rPr>
              <a:t>模型</a:t>
            </a:r>
            <a:endParaRPr lang="en-US" altLang="zh-CN">
              <a:ea typeface="宋体" panose="02010600030101010101" pitchFamily="2" charset="-122"/>
            </a:endParaRPr>
          </a:p>
          <a:p>
            <a:pPr lvl="1">
              <a:buFont typeface="Monotype Sorts" charset="2"/>
              <a:buChar char="l"/>
              <a:defRPr/>
            </a:pPr>
            <a:r>
              <a:rPr lang="zh-CN" altLang="en-US">
                <a:ea typeface="宋体" panose="02010600030101010101" pitchFamily="2" charset="-122"/>
              </a:rPr>
              <a:t>物资管理涉及的实体有：</a:t>
            </a:r>
          </a:p>
          <a:p>
            <a:pPr lvl="1">
              <a:buFont typeface="Monotype Sorts" charset="2"/>
              <a:buNone/>
              <a:defRPr/>
            </a:pPr>
            <a:r>
              <a:rPr lang="zh-CN" altLang="en-US" b="1">
                <a:solidFill>
                  <a:srgbClr val="3366FF"/>
                </a:solidFill>
                <a:effectLst>
                  <a:outerShdw blurRad="38100" dist="38100" dir="2700000" algn="tl">
                    <a:srgbClr val="C0C0C0"/>
                  </a:outerShdw>
                </a:effectLst>
                <a:ea typeface="宋体" panose="02010600030101010101" pitchFamily="2" charset="-122"/>
              </a:rPr>
              <a:t>仓库	零件  		供应商  	项目    	职工</a:t>
            </a:r>
          </a:p>
          <a:p>
            <a:pPr lvl="1">
              <a:buFont typeface="Monotype Sorts" charset="2"/>
              <a:buChar char="l"/>
              <a:defRPr/>
            </a:pPr>
            <a:r>
              <a:rPr lang="zh-CN" altLang="en-US">
                <a:ea typeface="宋体" panose="02010600030101010101" pitchFamily="2" charset="-122"/>
              </a:rPr>
              <a:t>确定这些实体的属性有：</a:t>
            </a:r>
            <a:endParaRPr lang="en-US" altLang="zh-CN">
              <a:ea typeface="宋体" panose="02010600030101010101" pitchFamily="2" charset="-122"/>
            </a:endParaRPr>
          </a:p>
          <a:p>
            <a:pPr lvl="2">
              <a:defRPr/>
            </a:pPr>
            <a:r>
              <a:rPr lang="zh-CN" altLang="en-US">
                <a:solidFill>
                  <a:srgbClr val="3366FF"/>
                </a:solidFill>
                <a:ea typeface="宋体" panose="02010600030101010101" pitchFamily="2" charset="-122"/>
              </a:rPr>
              <a:t>仓库    </a:t>
            </a:r>
            <a:r>
              <a:rPr lang="en-US" altLang="zh-CN">
                <a:solidFill>
                  <a:srgbClr val="3366FF"/>
                </a:solidFill>
                <a:ea typeface="宋体" panose="02010600030101010101" pitchFamily="2" charset="-122"/>
              </a:rPr>
              <a:t>——</a:t>
            </a:r>
            <a:r>
              <a:rPr lang="zh-CN" altLang="en-US">
                <a:solidFill>
                  <a:srgbClr val="3366FF"/>
                </a:solidFill>
                <a:ea typeface="宋体" panose="02010600030101010101" pitchFamily="2" charset="-122"/>
              </a:rPr>
              <a:t>	属性有仓库号、面积、电话号码。</a:t>
            </a:r>
          </a:p>
          <a:p>
            <a:pPr lvl="2">
              <a:defRPr/>
            </a:pPr>
            <a:r>
              <a:rPr lang="zh-CN" altLang="en-US">
                <a:solidFill>
                  <a:srgbClr val="3366FF"/>
                </a:solidFill>
                <a:ea typeface="宋体" panose="02010600030101010101" pitchFamily="2" charset="-122"/>
              </a:rPr>
              <a:t>零件  	</a:t>
            </a:r>
            <a:r>
              <a:rPr lang="en-US" altLang="zh-CN">
                <a:solidFill>
                  <a:srgbClr val="3366FF"/>
                </a:solidFill>
                <a:ea typeface="宋体" panose="02010600030101010101" pitchFamily="2" charset="-122"/>
              </a:rPr>
              <a:t>——	</a:t>
            </a:r>
            <a:r>
              <a:rPr lang="zh-CN" altLang="en-US">
                <a:solidFill>
                  <a:srgbClr val="3366FF"/>
                </a:solidFill>
                <a:ea typeface="宋体" panose="02010600030101010101" pitchFamily="2" charset="-122"/>
              </a:rPr>
              <a:t>属性有零件号、名称、规格、单价、描述。</a:t>
            </a:r>
          </a:p>
          <a:p>
            <a:pPr lvl="2">
              <a:defRPr/>
            </a:pPr>
            <a:r>
              <a:rPr lang="zh-CN" altLang="en-US">
                <a:solidFill>
                  <a:srgbClr val="3366FF"/>
                </a:solidFill>
                <a:ea typeface="宋体" panose="02010600030101010101" pitchFamily="2" charset="-122"/>
              </a:rPr>
              <a:t>供应商  </a:t>
            </a:r>
            <a:r>
              <a:rPr lang="en-US" altLang="zh-CN">
                <a:solidFill>
                  <a:srgbClr val="3366FF"/>
                </a:solidFill>
                <a:ea typeface="宋体" panose="02010600030101010101" pitchFamily="2" charset="-122"/>
              </a:rPr>
              <a:t>——	</a:t>
            </a:r>
            <a:r>
              <a:rPr lang="zh-CN" altLang="en-US">
                <a:solidFill>
                  <a:srgbClr val="3366FF"/>
                </a:solidFill>
                <a:ea typeface="宋体" panose="02010600030101010101" pitchFamily="2" charset="-122"/>
              </a:rPr>
              <a:t>属性有供应商号、姓名、地址、电话号码、账号。</a:t>
            </a:r>
          </a:p>
          <a:p>
            <a:pPr lvl="2">
              <a:defRPr/>
            </a:pPr>
            <a:r>
              <a:rPr lang="zh-CN" altLang="en-US">
                <a:solidFill>
                  <a:srgbClr val="3366FF"/>
                </a:solidFill>
                <a:ea typeface="宋体" panose="02010600030101010101" pitchFamily="2" charset="-122"/>
              </a:rPr>
              <a:t>项目    </a:t>
            </a:r>
            <a:r>
              <a:rPr lang="en-US" altLang="zh-CN">
                <a:solidFill>
                  <a:srgbClr val="3366FF"/>
                </a:solidFill>
                <a:ea typeface="宋体" panose="02010600030101010101" pitchFamily="2" charset="-122"/>
              </a:rPr>
              <a:t>——	</a:t>
            </a:r>
            <a:r>
              <a:rPr lang="zh-CN" altLang="en-US">
                <a:solidFill>
                  <a:srgbClr val="3366FF"/>
                </a:solidFill>
                <a:ea typeface="宋体" panose="02010600030101010101" pitchFamily="2" charset="-122"/>
              </a:rPr>
              <a:t>属性有项目号、预算、开工日期。</a:t>
            </a:r>
          </a:p>
          <a:p>
            <a:pPr lvl="2">
              <a:defRPr/>
            </a:pPr>
            <a:r>
              <a:rPr lang="zh-CN" altLang="en-US">
                <a:solidFill>
                  <a:srgbClr val="3366FF"/>
                </a:solidFill>
                <a:ea typeface="宋体" panose="02010600030101010101" pitchFamily="2" charset="-122"/>
              </a:rPr>
              <a:t>职工  	</a:t>
            </a:r>
            <a:r>
              <a:rPr lang="en-US" altLang="zh-CN">
                <a:solidFill>
                  <a:srgbClr val="3366FF"/>
                </a:solidFill>
                <a:ea typeface="宋体" panose="02010600030101010101" pitchFamily="2" charset="-122"/>
              </a:rPr>
              <a:t>——	</a:t>
            </a:r>
            <a:r>
              <a:rPr lang="zh-CN" altLang="en-US">
                <a:solidFill>
                  <a:srgbClr val="3366FF"/>
                </a:solidFill>
                <a:ea typeface="宋体" panose="02010600030101010101" pitchFamily="2" charset="-122"/>
              </a:rPr>
              <a:t>属性有职工号、姓名、年龄、职称。</a:t>
            </a:r>
          </a:p>
          <a:p>
            <a:pPr lvl="1">
              <a:buFont typeface="Monotype Sorts" charset="2"/>
              <a:buChar char="l"/>
              <a:defRPr/>
            </a:pPr>
            <a:endParaRPr lang="zh-CN" altLang="en-US">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8E9E7F-F920-4745-B728-8F9F982EE4E4}"/>
              </a:ext>
            </a:extLst>
          </p:cNvPr>
          <p:cNvSpPr>
            <a:spLocks noGrp="1"/>
          </p:cNvSpPr>
          <p:nvPr>
            <p:ph type="title"/>
          </p:nvPr>
        </p:nvSpPr>
        <p:spPr/>
        <p:txBody>
          <a:bodyPr/>
          <a:lstStyle/>
          <a:p>
            <a:pPr>
              <a:defRPr/>
            </a:pPr>
            <a:r>
              <a:rPr lang="en-US" altLang="zh-CN">
                <a:effectLst>
                  <a:outerShdw blurRad="38100" dist="38100" dir="2700000" algn="tl">
                    <a:srgbClr val="C0C0C0"/>
                  </a:outerShdw>
                </a:effectLst>
                <a:ea typeface="宋体" panose="02010600030101010101" pitchFamily="2" charset="-122"/>
              </a:rPr>
              <a:t>Design ER Model</a:t>
            </a:r>
            <a:endParaRPr lang="zh-CN" altLang="en-US">
              <a:effectLst>
                <a:outerShdw blurRad="38100" dist="38100" dir="2700000" algn="tl">
                  <a:srgbClr val="C0C0C0"/>
                </a:outerShdw>
              </a:effectLst>
              <a:ea typeface="宋体" panose="02010600030101010101" pitchFamily="2" charset="-122"/>
            </a:endParaRPr>
          </a:p>
        </p:txBody>
      </p:sp>
      <p:pic>
        <p:nvPicPr>
          <p:cNvPr id="150531" name="图片 3">
            <a:extLst>
              <a:ext uri="{FF2B5EF4-FFF2-40B4-BE49-F238E27FC236}">
                <a16:creationId xmlns:a16="http://schemas.microsoft.com/office/drawing/2014/main" id="{289C8AE0-B721-46BC-AC64-60B3771C85E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8688" y="1085850"/>
            <a:ext cx="1439862" cy="162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0532" name="图片 4">
            <a:extLst>
              <a:ext uri="{FF2B5EF4-FFF2-40B4-BE49-F238E27FC236}">
                <a16:creationId xmlns:a16="http://schemas.microsoft.com/office/drawing/2014/main" id="{4C9CD959-09AE-4D8E-A5B3-9A4034C48C4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51263" y="1085850"/>
            <a:ext cx="1439862" cy="23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0533" name="图片 5">
            <a:extLst>
              <a:ext uri="{FF2B5EF4-FFF2-40B4-BE49-F238E27FC236}">
                <a16:creationId xmlns:a16="http://schemas.microsoft.com/office/drawing/2014/main" id="{1B1BFA27-86F7-4D45-8C83-005F1F79D0D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92900" y="1085850"/>
            <a:ext cx="1439863" cy="249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0534" name="图片 6">
            <a:extLst>
              <a:ext uri="{FF2B5EF4-FFF2-40B4-BE49-F238E27FC236}">
                <a16:creationId xmlns:a16="http://schemas.microsoft.com/office/drawing/2014/main" id="{E3DD9577-C5D2-46A0-9A64-81BE6D9CEEE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35163" y="3657600"/>
            <a:ext cx="1439862"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0535" name="图片 7">
            <a:extLst>
              <a:ext uri="{FF2B5EF4-FFF2-40B4-BE49-F238E27FC236}">
                <a16:creationId xmlns:a16="http://schemas.microsoft.com/office/drawing/2014/main" id="{99050FE1-9F35-44F8-B7A1-56F83B06BEC4}"/>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253038" y="3657600"/>
            <a:ext cx="1439862"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536" name="文本框 8">
            <a:extLst>
              <a:ext uri="{FF2B5EF4-FFF2-40B4-BE49-F238E27FC236}">
                <a16:creationId xmlns:a16="http://schemas.microsoft.com/office/drawing/2014/main" id="{25BC658C-CE38-4DCA-AF62-593E413F658E}"/>
              </a:ext>
            </a:extLst>
          </p:cNvPr>
          <p:cNvSpPr txBox="1">
            <a:spLocks noChangeArrowheads="1"/>
          </p:cNvSpPr>
          <p:nvPr/>
        </p:nvSpPr>
        <p:spPr bwMode="auto">
          <a:xfrm>
            <a:off x="3197225" y="5759450"/>
            <a:ext cx="2679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en-US" altLang="zh-CN" sz="2400">
                <a:latin typeface="Palatino Linotype" panose="02040502050505030304" pitchFamily="18" charset="0"/>
                <a:ea typeface="Arial Unicode MS" pitchFamily="34" charset="-122"/>
              </a:rPr>
              <a:t>a. </a:t>
            </a:r>
            <a:r>
              <a:rPr kumimoji="0" lang="zh-CN" altLang="en-US" sz="2400">
                <a:latin typeface="Palatino Linotype" panose="02040502050505030304" pitchFamily="18" charset="0"/>
                <a:ea typeface="Arial Unicode MS" pitchFamily="34" charset="-122"/>
              </a:rPr>
              <a:t>实体及其属性图</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0C634A-DCD5-42C2-B9CB-545870AE5E5A}"/>
              </a:ext>
            </a:extLst>
          </p:cNvPr>
          <p:cNvSpPr>
            <a:spLocks noGrp="1"/>
          </p:cNvSpPr>
          <p:nvPr>
            <p:ph type="title"/>
          </p:nvPr>
        </p:nvSpPr>
        <p:spPr/>
        <p:txBody>
          <a:bodyPr/>
          <a:lstStyle/>
          <a:p>
            <a:pPr>
              <a:defRPr/>
            </a:pPr>
            <a:r>
              <a:rPr lang="en-US" altLang="zh-CN">
                <a:effectLst>
                  <a:outerShdw blurRad="38100" dist="38100" dir="2700000" algn="tl">
                    <a:srgbClr val="C0C0C0"/>
                  </a:outerShdw>
                </a:effectLst>
                <a:ea typeface="宋体" panose="02010600030101010101" pitchFamily="2" charset="-122"/>
              </a:rPr>
              <a:t>Design ER Model</a:t>
            </a:r>
            <a:endParaRPr lang="zh-CN" altLang="en-US">
              <a:effectLst>
                <a:outerShdw blurRad="38100" dist="38100" dir="2700000" algn="tl">
                  <a:srgbClr val="C0C0C0"/>
                </a:outerShdw>
              </a:effectLst>
              <a:ea typeface="宋体" panose="02010600030101010101" pitchFamily="2" charset="-122"/>
            </a:endParaRPr>
          </a:p>
        </p:txBody>
      </p:sp>
      <p:sp>
        <p:nvSpPr>
          <p:cNvPr id="151555" name="内容占位符 2">
            <a:extLst>
              <a:ext uri="{FF2B5EF4-FFF2-40B4-BE49-F238E27FC236}">
                <a16:creationId xmlns:a16="http://schemas.microsoft.com/office/drawing/2014/main" id="{6CB974F6-C245-4CD0-B999-BEED9BD5BAF3}"/>
              </a:ext>
            </a:extLst>
          </p:cNvPr>
          <p:cNvSpPr>
            <a:spLocks noGrp="1" noChangeArrowheads="1"/>
          </p:cNvSpPr>
          <p:nvPr>
            <p:ph idx="1"/>
          </p:nvPr>
        </p:nvSpPr>
        <p:spPr/>
        <p:txBody>
          <a:bodyPr/>
          <a:lstStyle/>
          <a:p>
            <a:r>
              <a:rPr lang="zh-CN" altLang="en-US">
                <a:ea typeface="宋体" panose="02010600030101010101" pitchFamily="2" charset="-122"/>
              </a:rPr>
              <a:t>确定这些实体之间的联系如下： </a:t>
            </a:r>
          </a:p>
          <a:p>
            <a:pPr lvl="1"/>
            <a:r>
              <a:rPr lang="zh-CN" altLang="en-US">
                <a:ea typeface="宋体" panose="02010600030101010101" pitchFamily="2" charset="-122"/>
              </a:rPr>
              <a:t>一个仓库可以存放多种零件，一种零件可以存放在多个仓库中，因此仓库和零件具有多对多的联系。用库存量来表示某种零件在某个仓库中的数量。</a:t>
            </a:r>
          </a:p>
          <a:p>
            <a:pPr lvl="1"/>
            <a:r>
              <a:rPr lang="zh-CN" altLang="en-US">
                <a:ea typeface="宋体" panose="02010600030101010101" pitchFamily="2" charset="-122"/>
              </a:rPr>
              <a:t>一个仓库有多个职工当仓库保管员，一个职工只能在一个仓库工作，因此仓库和职工之间是一对多的联系。</a:t>
            </a:r>
          </a:p>
          <a:p>
            <a:pPr lvl="1"/>
            <a:r>
              <a:rPr lang="zh-CN" altLang="en-US">
                <a:ea typeface="宋体" panose="02010600030101010101" pitchFamily="2" charset="-122"/>
              </a:rPr>
              <a:t>职工之间具有领导</a:t>
            </a:r>
            <a:r>
              <a:rPr lang="en-US" altLang="zh-CN">
                <a:ea typeface="宋体" panose="02010600030101010101" pitchFamily="2" charset="-122"/>
              </a:rPr>
              <a:t>-</a:t>
            </a:r>
            <a:r>
              <a:rPr lang="zh-CN" altLang="en-US">
                <a:ea typeface="宋体" panose="02010600030101010101" pitchFamily="2" charset="-122"/>
              </a:rPr>
              <a:t>被领导关系。即仓库主任领导若干保管员，因此职工实体集中具有一对多的联系。</a:t>
            </a:r>
          </a:p>
          <a:p>
            <a:pPr lvl="1"/>
            <a:r>
              <a:rPr lang="zh-CN" altLang="en-US">
                <a:ea typeface="宋体" panose="02010600030101010101" pitchFamily="2" charset="-122"/>
              </a:rPr>
              <a:t>供应商、项目和零件三者之间具有多对多的联系。即一个供应商可以供给若干项目多种零件，每个项目可以使用不同供应商供应的零件，每种零件可由不同供应商供给。</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B8263-B82E-401D-84B1-1BD11E9C9F78}"/>
              </a:ext>
            </a:extLst>
          </p:cNvPr>
          <p:cNvSpPr>
            <a:spLocks noGrp="1"/>
          </p:cNvSpPr>
          <p:nvPr>
            <p:ph type="title"/>
          </p:nvPr>
        </p:nvSpPr>
        <p:spPr/>
        <p:txBody>
          <a:bodyPr/>
          <a:lstStyle/>
          <a:p>
            <a:pPr>
              <a:defRPr/>
            </a:pPr>
            <a:r>
              <a:rPr lang="en-US" altLang="zh-CN">
                <a:effectLst>
                  <a:outerShdw blurRad="38100" dist="38100" dir="2700000" algn="tl">
                    <a:srgbClr val="C0C0C0"/>
                  </a:outerShdw>
                </a:effectLst>
                <a:ea typeface="宋体" panose="02010600030101010101" pitchFamily="2" charset="-122"/>
              </a:rPr>
              <a:t>Design ER Model</a:t>
            </a:r>
            <a:endParaRPr lang="zh-CN" altLang="en-US">
              <a:effectLst>
                <a:outerShdw blurRad="38100" dist="38100" dir="2700000" algn="tl">
                  <a:srgbClr val="C0C0C0"/>
                </a:outerShdw>
              </a:effectLst>
              <a:ea typeface="宋体" panose="02010600030101010101" pitchFamily="2" charset="-122"/>
            </a:endParaRPr>
          </a:p>
        </p:txBody>
      </p:sp>
      <p:sp>
        <p:nvSpPr>
          <p:cNvPr id="152579" name="矩形 10">
            <a:extLst>
              <a:ext uri="{FF2B5EF4-FFF2-40B4-BE49-F238E27FC236}">
                <a16:creationId xmlns:a16="http://schemas.microsoft.com/office/drawing/2014/main" id="{55049341-DC49-4E38-AE12-01971D0F235A}"/>
              </a:ext>
            </a:extLst>
          </p:cNvPr>
          <p:cNvSpPr>
            <a:spLocks noChangeArrowheads="1"/>
          </p:cNvSpPr>
          <p:nvPr/>
        </p:nvSpPr>
        <p:spPr bwMode="auto">
          <a:xfrm>
            <a:off x="1363663" y="1855788"/>
            <a:ext cx="1189037" cy="515937"/>
          </a:xfrm>
          <a:prstGeom prst="rect">
            <a:avLst/>
          </a:prstGeom>
          <a:solidFill>
            <a:schemeClr val="bg1"/>
          </a:solidFill>
          <a:ln w="28575" algn="ctr">
            <a:solidFill>
              <a:schemeClr val="tx1"/>
            </a:solidFill>
            <a:round/>
            <a:headEnd/>
            <a:tailEnd/>
          </a:ln>
        </p:spPr>
        <p:txBody>
          <a:bodyPr wrap="none"/>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zh-CN" altLang="en-US" sz="2400">
                <a:latin typeface="宋体" panose="02010600030101010101" pitchFamily="2" charset="-122"/>
                <a:ea typeface="宋体" panose="02010600030101010101" pitchFamily="2" charset="-122"/>
              </a:rPr>
              <a:t>供应商</a:t>
            </a:r>
          </a:p>
        </p:txBody>
      </p:sp>
      <p:sp>
        <p:nvSpPr>
          <p:cNvPr id="152580" name="矩形 11">
            <a:extLst>
              <a:ext uri="{FF2B5EF4-FFF2-40B4-BE49-F238E27FC236}">
                <a16:creationId xmlns:a16="http://schemas.microsoft.com/office/drawing/2014/main" id="{823A1D10-6D10-42BC-AC45-39A0F4D7060C}"/>
              </a:ext>
            </a:extLst>
          </p:cNvPr>
          <p:cNvSpPr>
            <a:spLocks noChangeArrowheads="1"/>
          </p:cNvSpPr>
          <p:nvPr/>
        </p:nvSpPr>
        <p:spPr bwMode="auto">
          <a:xfrm>
            <a:off x="3862388" y="1855788"/>
            <a:ext cx="1189037" cy="515937"/>
          </a:xfrm>
          <a:prstGeom prst="rect">
            <a:avLst/>
          </a:prstGeom>
          <a:solidFill>
            <a:schemeClr val="bg1"/>
          </a:solidFill>
          <a:ln w="28575" algn="ctr">
            <a:solidFill>
              <a:schemeClr val="tx1"/>
            </a:solidFill>
            <a:round/>
            <a:headEnd/>
            <a:tailEnd/>
          </a:ln>
        </p:spPr>
        <p:txBody>
          <a:bodyPr wrap="none"/>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zh-CN" altLang="en-US" sz="2400">
                <a:latin typeface="宋体" panose="02010600030101010101" pitchFamily="2" charset="-122"/>
                <a:ea typeface="宋体" panose="02010600030101010101" pitchFamily="2" charset="-122"/>
              </a:rPr>
              <a:t>仓库</a:t>
            </a:r>
          </a:p>
        </p:txBody>
      </p:sp>
      <p:sp>
        <p:nvSpPr>
          <p:cNvPr id="152581" name="矩形 12">
            <a:extLst>
              <a:ext uri="{FF2B5EF4-FFF2-40B4-BE49-F238E27FC236}">
                <a16:creationId xmlns:a16="http://schemas.microsoft.com/office/drawing/2014/main" id="{34E1F33C-BD2F-47A5-83F3-489A649B0A34}"/>
              </a:ext>
            </a:extLst>
          </p:cNvPr>
          <p:cNvSpPr>
            <a:spLocks noChangeArrowheads="1"/>
          </p:cNvSpPr>
          <p:nvPr/>
        </p:nvSpPr>
        <p:spPr bwMode="auto">
          <a:xfrm>
            <a:off x="73025" y="4645025"/>
            <a:ext cx="1041400" cy="515938"/>
          </a:xfrm>
          <a:prstGeom prst="rect">
            <a:avLst/>
          </a:prstGeom>
          <a:solidFill>
            <a:schemeClr val="bg1"/>
          </a:solidFill>
          <a:ln w="28575" algn="ctr">
            <a:solidFill>
              <a:schemeClr val="tx1"/>
            </a:solidFill>
            <a:round/>
            <a:headEnd/>
            <a:tailEnd/>
          </a:ln>
        </p:spPr>
        <p:txBody>
          <a:bodyPr wrap="none"/>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zh-CN" altLang="en-US" sz="2400">
                <a:latin typeface="宋体" panose="02010600030101010101" pitchFamily="2" charset="-122"/>
                <a:ea typeface="宋体" panose="02010600030101010101" pitchFamily="2" charset="-122"/>
              </a:rPr>
              <a:t>项目</a:t>
            </a:r>
          </a:p>
        </p:txBody>
      </p:sp>
      <p:sp>
        <p:nvSpPr>
          <p:cNvPr id="152582" name="矩形 13">
            <a:extLst>
              <a:ext uri="{FF2B5EF4-FFF2-40B4-BE49-F238E27FC236}">
                <a16:creationId xmlns:a16="http://schemas.microsoft.com/office/drawing/2014/main" id="{E6D41F29-C179-4784-A7C4-899AD8B27F33}"/>
              </a:ext>
            </a:extLst>
          </p:cNvPr>
          <p:cNvSpPr>
            <a:spLocks noChangeArrowheads="1"/>
          </p:cNvSpPr>
          <p:nvPr/>
        </p:nvSpPr>
        <p:spPr bwMode="auto">
          <a:xfrm>
            <a:off x="3940175" y="4645025"/>
            <a:ext cx="1017588" cy="515938"/>
          </a:xfrm>
          <a:prstGeom prst="rect">
            <a:avLst/>
          </a:prstGeom>
          <a:solidFill>
            <a:schemeClr val="bg1"/>
          </a:solidFill>
          <a:ln w="28575" algn="ctr">
            <a:solidFill>
              <a:schemeClr val="tx1"/>
            </a:solidFill>
            <a:round/>
            <a:headEnd/>
            <a:tailEnd/>
          </a:ln>
        </p:spPr>
        <p:txBody>
          <a:bodyPr wrap="none"/>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zh-CN" altLang="en-US" sz="2400">
                <a:latin typeface="宋体" panose="02010600030101010101" pitchFamily="2" charset="-122"/>
                <a:ea typeface="宋体" panose="02010600030101010101" pitchFamily="2" charset="-122"/>
              </a:rPr>
              <a:t>零件</a:t>
            </a:r>
          </a:p>
        </p:txBody>
      </p:sp>
      <p:sp>
        <p:nvSpPr>
          <p:cNvPr id="152583" name="矩形 14">
            <a:extLst>
              <a:ext uri="{FF2B5EF4-FFF2-40B4-BE49-F238E27FC236}">
                <a16:creationId xmlns:a16="http://schemas.microsoft.com/office/drawing/2014/main" id="{D2B95735-26BD-4F39-8820-B6CF4D37EAA8}"/>
              </a:ext>
            </a:extLst>
          </p:cNvPr>
          <p:cNvSpPr>
            <a:spLocks noChangeArrowheads="1"/>
          </p:cNvSpPr>
          <p:nvPr/>
        </p:nvSpPr>
        <p:spPr bwMode="auto">
          <a:xfrm>
            <a:off x="7656513" y="1855788"/>
            <a:ext cx="1189037" cy="515937"/>
          </a:xfrm>
          <a:prstGeom prst="rect">
            <a:avLst/>
          </a:prstGeom>
          <a:solidFill>
            <a:schemeClr val="bg1"/>
          </a:solidFill>
          <a:ln w="28575" algn="ctr">
            <a:solidFill>
              <a:schemeClr val="tx1"/>
            </a:solidFill>
            <a:round/>
            <a:headEnd/>
            <a:tailEnd/>
          </a:ln>
        </p:spPr>
        <p:txBody>
          <a:bodyPr wrap="none"/>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zh-CN" altLang="en-US" sz="2400">
                <a:latin typeface="宋体" panose="02010600030101010101" pitchFamily="2" charset="-122"/>
                <a:ea typeface="宋体" panose="02010600030101010101" pitchFamily="2" charset="-122"/>
              </a:rPr>
              <a:t>职工</a:t>
            </a:r>
          </a:p>
        </p:txBody>
      </p:sp>
      <p:grpSp>
        <p:nvGrpSpPr>
          <p:cNvPr id="80" name="组合 79">
            <a:extLst>
              <a:ext uri="{FF2B5EF4-FFF2-40B4-BE49-F238E27FC236}">
                <a16:creationId xmlns:a16="http://schemas.microsoft.com/office/drawing/2014/main" id="{33DD26FF-DD94-455D-89FE-F03F309D193F}"/>
              </a:ext>
            </a:extLst>
          </p:cNvPr>
          <p:cNvGrpSpPr>
            <a:grpSpLocks/>
          </p:cNvGrpSpPr>
          <p:nvPr/>
        </p:nvGrpSpPr>
        <p:grpSpPr bwMode="auto">
          <a:xfrm>
            <a:off x="5856288" y="3148013"/>
            <a:ext cx="2152650" cy="2408237"/>
            <a:chOff x="5856180" y="3147484"/>
            <a:chExt cx="2153175" cy="2408010"/>
          </a:xfrm>
        </p:grpSpPr>
        <p:sp>
          <p:nvSpPr>
            <p:cNvPr id="152622" name="AutoShape 6">
              <a:extLst>
                <a:ext uri="{FF2B5EF4-FFF2-40B4-BE49-F238E27FC236}">
                  <a16:creationId xmlns:a16="http://schemas.microsoft.com/office/drawing/2014/main" id="{846B8B24-3FDB-45C9-85A5-F1EA5ED793EB}"/>
                </a:ext>
              </a:extLst>
            </p:cNvPr>
            <p:cNvSpPr>
              <a:spLocks noChangeArrowheads="1"/>
            </p:cNvSpPr>
            <p:nvPr/>
          </p:nvSpPr>
          <p:spPr bwMode="auto">
            <a:xfrm>
              <a:off x="6828255" y="4872869"/>
              <a:ext cx="1181100" cy="682625"/>
            </a:xfrm>
            <a:prstGeom prst="wedgeRoundRectCallout">
              <a:avLst>
                <a:gd name="adj1" fmla="val -80778"/>
                <a:gd name="adj2" fmla="val -164264"/>
                <a:gd name="adj3" fmla="val 16667"/>
              </a:avLst>
            </a:prstGeom>
            <a:noFill/>
            <a:ln w="25400" algn="ctr">
              <a:solidFill>
                <a:srgbClr val="CC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eaLnBrk="1" hangingPunct="1">
                <a:spcBef>
                  <a:spcPct val="0"/>
                </a:spcBef>
                <a:buClrTx/>
                <a:buSzTx/>
                <a:buFontTx/>
                <a:buNone/>
              </a:pPr>
              <a:r>
                <a:rPr lang="zh-CN" altLang="en-US" sz="2000">
                  <a:solidFill>
                    <a:srgbClr val="FF0000"/>
                  </a:solidFill>
                  <a:latin typeface="宋体" panose="02010600030101010101" pitchFamily="2" charset="-122"/>
                  <a:ea typeface="宋体" panose="02010600030101010101" pitchFamily="2" charset="-122"/>
                </a:rPr>
                <a:t>确定联系的属性</a:t>
              </a:r>
            </a:p>
          </p:txBody>
        </p:sp>
        <p:sp>
          <p:nvSpPr>
            <p:cNvPr id="152623" name="Oval 7">
              <a:extLst>
                <a:ext uri="{FF2B5EF4-FFF2-40B4-BE49-F238E27FC236}">
                  <a16:creationId xmlns:a16="http://schemas.microsoft.com/office/drawing/2014/main" id="{25646BA8-76C7-48AD-AE3C-6E880185C33A}"/>
                </a:ext>
              </a:extLst>
            </p:cNvPr>
            <p:cNvSpPr>
              <a:spLocks noChangeArrowheads="1"/>
            </p:cNvSpPr>
            <p:nvPr/>
          </p:nvSpPr>
          <p:spPr bwMode="auto">
            <a:xfrm>
              <a:off x="5856180" y="3147484"/>
              <a:ext cx="1255362" cy="863600"/>
            </a:xfrm>
            <a:prstGeom prst="ellipse">
              <a:avLst/>
            </a:prstGeom>
            <a:noFill/>
            <a:ln w="25400" algn="ctr">
              <a:solidFill>
                <a:srgbClr val="CC339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zh-CN" altLang="en-US" sz="1600">
                <a:solidFill>
                  <a:srgbClr val="000000"/>
                </a:solidFill>
                <a:ea typeface="宋体" panose="02010600030101010101" pitchFamily="2" charset="-122"/>
              </a:endParaRPr>
            </a:p>
          </p:txBody>
        </p:sp>
      </p:grpSp>
      <p:sp>
        <p:nvSpPr>
          <p:cNvPr id="152585" name="文本框 20">
            <a:extLst>
              <a:ext uri="{FF2B5EF4-FFF2-40B4-BE49-F238E27FC236}">
                <a16:creationId xmlns:a16="http://schemas.microsoft.com/office/drawing/2014/main" id="{A2EFDC44-72D6-402F-A4E8-915D18404C63}"/>
              </a:ext>
            </a:extLst>
          </p:cNvPr>
          <p:cNvSpPr txBox="1">
            <a:spLocks noChangeArrowheads="1"/>
          </p:cNvSpPr>
          <p:nvPr/>
        </p:nvSpPr>
        <p:spPr bwMode="auto">
          <a:xfrm>
            <a:off x="3205163" y="5759450"/>
            <a:ext cx="2663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en-US" altLang="zh-CN" sz="2400">
                <a:latin typeface="Palatino Linotype" panose="02040502050505030304" pitchFamily="18" charset="0"/>
                <a:ea typeface="Arial Unicode MS" pitchFamily="34" charset="-122"/>
              </a:rPr>
              <a:t>b. </a:t>
            </a:r>
            <a:r>
              <a:rPr kumimoji="0" lang="zh-CN" altLang="en-US" sz="2400">
                <a:latin typeface="Palatino Linotype" panose="02040502050505030304" pitchFamily="18" charset="0"/>
                <a:ea typeface="Arial Unicode MS" pitchFamily="34" charset="-122"/>
              </a:rPr>
              <a:t>实体及其联系图</a:t>
            </a:r>
          </a:p>
        </p:txBody>
      </p:sp>
      <p:grpSp>
        <p:nvGrpSpPr>
          <p:cNvPr id="39" name="组合 38">
            <a:extLst>
              <a:ext uri="{FF2B5EF4-FFF2-40B4-BE49-F238E27FC236}">
                <a16:creationId xmlns:a16="http://schemas.microsoft.com/office/drawing/2014/main" id="{FDD2082B-C6F8-42D1-AF00-CB55BF3C5935}"/>
              </a:ext>
            </a:extLst>
          </p:cNvPr>
          <p:cNvGrpSpPr>
            <a:grpSpLocks/>
          </p:cNvGrpSpPr>
          <p:nvPr/>
        </p:nvGrpSpPr>
        <p:grpSpPr bwMode="auto">
          <a:xfrm>
            <a:off x="3705225" y="2371725"/>
            <a:ext cx="1501775" cy="2260600"/>
            <a:chOff x="3705849" y="2372359"/>
            <a:chExt cx="1501541" cy="2259555"/>
          </a:xfrm>
        </p:grpSpPr>
        <p:sp>
          <p:nvSpPr>
            <p:cNvPr id="152619" name="菱形 21">
              <a:extLst>
                <a:ext uri="{FF2B5EF4-FFF2-40B4-BE49-F238E27FC236}">
                  <a16:creationId xmlns:a16="http://schemas.microsoft.com/office/drawing/2014/main" id="{A98C7F8B-1159-468C-9C1B-F42F555D04FC}"/>
                </a:ext>
              </a:extLst>
            </p:cNvPr>
            <p:cNvSpPr>
              <a:spLocks noChangeArrowheads="1"/>
            </p:cNvSpPr>
            <p:nvPr/>
          </p:nvSpPr>
          <p:spPr bwMode="auto">
            <a:xfrm>
              <a:off x="3705849" y="3183868"/>
              <a:ext cx="1501541" cy="827772"/>
            </a:xfrm>
            <a:prstGeom prst="diamond">
              <a:avLst/>
            </a:prstGeom>
            <a:solidFill>
              <a:schemeClr val="bg1"/>
            </a:solidFill>
            <a:ln w="28575" algn="ctr">
              <a:solidFill>
                <a:schemeClr val="tx1"/>
              </a:solidFill>
              <a:round/>
              <a:headEnd/>
              <a:tailEnd/>
            </a:ln>
          </p:spPr>
          <p:txBody>
            <a:bodyPr wrap="none"/>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zh-CN" altLang="en-US" sz="2400">
                  <a:latin typeface="宋体" panose="02010600030101010101" pitchFamily="2" charset="-122"/>
                  <a:ea typeface="宋体" panose="02010600030101010101" pitchFamily="2" charset="-122"/>
                </a:rPr>
                <a:t>存放</a:t>
              </a:r>
            </a:p>
          </p:txBody>
        </p:sp>
        <p:cxnSp>
          <p:nvCxnSpPr>
            <p:cNvPr id="152620" name="直接连接符 29">
              <a:extLst>
                <a:ext uri="{FF2B5EF4-FFF2-40B4-BE49-F238E27FC236}">
                  <a16:creationId xmlns:a16="http://schemas.microsoft.com/office/drawing/2014/main" id="{FFDFC7CE-0B45-4D8A-80EA-3F3D090B002F}"/>
                </a:ext>
              </a:extLst>
            </p:cNvPr>
            <p:cNvCxnSpPr>
              <a:cxnSpLocks noChangeShapeType="1"/>
              <a:stCxn id="152580" idx="2"/>
              <a:endCxn id="152619" idx="0"/>
            </p:cNvCxnSpPr>
            <p:nvPr/>
          </p:nvCxnSpPr>
          <p:spPr bwMode="auto">
            <a:xfrm>
              <a:off x="4456620" y="2372359"/>
              <a:ext cx="0" cy="811509"/>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52621" name="直接连接符 31">
              <a:extLst>
                <a:ext uri="{FF2B5EF4-FFF2-40B4-BE49-F238E27FC236}">
                  <a16:creationId xmlns:a16="http://schemas.microsoft.com/office/drawing/2014/main" id="{5D82A1D6-E027-40AE-B1CB-1C8643769117}"/>
                </a:ext>
              </a:extLst>
            </p:cNvPr>
            <p:cNvCxnSpPr>
              <a:cxnSpLocks noChangeShapeType="1"/>
              <a:stCxn id="152619" idx="2"/>
            </p:cNvCxnSpPr>
            <p:nvPr/>
          </p:nvCxnSpPr>
          <p:spPr bwMode="auto">
            <a:xfrm>
              <a:off x="4456620" y="4011640"/>
              <a:ext cx="1917" cy="620274"/>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grpSp>
        <p:nvGrpSpPr>
          <p:cNvPr id="40" name="组合 39">
            <a:extLst>
              <a:ext uri="{FF2B5EF4-FFF2-40B4-BE49-F238E27FC236}">
                <a16:creationId xmlns:a16="http://schemas.microsoft.com/office/drawing/2014/main" id="{0B8BC34C-C4FA-421D-9C32-B378A69693E0}"/>
              </a:ext>
            </a:extLst>
          </p:cNvPr>
          <p:cNvGrpSpPr>
            <a:grpSpLocks/>
          </p:cNvGrpSpPr>
          <p:nvPr/>
        </p:nvGrpSpPr>
        <p:grpSpPr bwMode="auto">
          <a:xfrm>
            <a:off x="4575175" y="2640013"/>
            <a:ext cx="398463" cy="1844675"/>
            <a:chOff x="4575706" y="2639569"/>
            <a:chExt cx="397866" cy="1844469"/>
          </a:xfrm>
        </p:grpSpPr>
        <p:sp>
          <p:nvSpPr>
            <p:cNvPr id="152617" name="文本框 36">
              <a:extLst>
                <a:ext uri="{FF2B5EF4-FFF2-40B4-BE49-F238E27FC236}">
                  <a16:creationId xmlns:a16="http://schemas.microsoft.com/office/drawing/2014/main" id="{83FF0555-FB99-4309-A378-0A2DC9948DF2}"/>
                </a:ext>
              </a:extLst>
            </p:cNvPr>
            <p:cNvSpPr txBox="1">
              <a:spLocks noChangeArrowheads="1"/>
            </p:cNvSpPr>
            <p:nvPr/>
          </p:nvSpPr>
          <p:spPr bwMode="auto">
            <a:xfrm>
              <a:off x="4575706" y="2639569"/>
              <a:ext cx="3978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2000"/>
                <a:t>m</a:t>
              </a:r>
              <a:endParaRPr kumimoji="0" lang="zh-CN" altLang="en-US" sz="2000"/>
            </a:p>
          </p:txBody>
        </p:sp>
        <p:sp>
          <p:nvSpPr>
            <p:cNvPr id="152618" name="文本框 37">
              <a:extLst>
                <a:ext uri="{FF2B5EF4-FFF2-40B4-BE49-F238E27FC236}">
                  <a16:creationId xmlns:a16="http://schemas.microsoft.com/office/drawing/2014/main" id="{3BBC48CE-73D1-4CD6-BBEA-812FBB3298D4}"/>
                </a:ext>
              </a:extLst>
            </p:cNvPr>
            <p:cNvSpPr txBox="1">
              <a:spLocks noChangeArrowheads="1"/>
            </p:cNvSpPr>
            <p:nvPr/>
          </p:nvSpPr>
          <p:spPr bwMode="auto">
            <a:xfrm>
              <a:off x="4575706" y="4083928"/>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2000"/>
                <a:t>n</a:t>
              </a:r>
              <a:endParaRPr kumimoji="0" lang="zh-CN" altLang="en-US" sz="2000"/>
            </a:p>
          </p:txBody>
        </p:sp>
      </p:grpSp>
      <p:grpSp>
        <p:nvGrpSpPr>
          <p:cNvPr id="45" name="组合 44">
            <a:extLst>
              <a:ext uri="{FF2B5EF4-FFF2-40B4-BE49-F238E27FC236}">
                <a16:creationId xmlns:a16="http://schemas.microsoft.com/office/drawing/2014/main" id="{90793D10-A11F-4F01-A51F-3E9E34C3BE37}"/>
              </a:ext>
            </a:extLst>
          </p:cNvPr>
          <p:cNvGrpSpPr>
            <a:grpSpLocks/>
          </p:cNvGrpSpPr>
          <p:nvPr/>
        </p:nvGrpSpPr>
        <p:grpSpPr bwMode="auto">
          <a:xfrm>
            <a:off x="5051425" y="1703388"/>
            <a:ext cx="2605088" cy="827087"/>
            <a:chOff x="5050980" y="1703131"/>
            <a:chExt cx="2605850" cy="827772"/>
          </a:xfrm>
        </p:grpSpPr>
        <p:sp>
          <p:nvSpPr>
            <p:cNvPr id="152614" name="菱形 23">
              <a:extLst>
                <a:ext uri="{FF2B5EF4-FFF2-40B4-BE49-F238E27FC236}">
                  <a16:creationId xmlns:a16="http://schemas.microsoft.com/office/drawing/2014/main" id="{9E9CB64D-9467-4E65-AA5A-BE4773502A13}"/>
                </a:ext>
              </a:extLst>
            </p:cNvPr>
            <p:cNvSpPr>
              <a:spLocks noChangeArrowheads="1"/>
            </p:cNvSpPr>
            <p:nvPr/>
          </p:nvSpPr>
          <p:spPr bwMode="auto">
            <a:xfrm>
              <a:off x="5603134" y="1703131"/>
              <a:ext cx="1501541" cy="827772"/>
            </a:xfrm>
            <a:prstGeom prst="diamond">
              <a:avLst/>
            </a:prstGeom>
            <a:solidFill>
              <a:schemeClr val="bg1"/>
            </a:solidFill>
            <a:ln w="28575" algn="ctr">
              <a:solidFill>
                <a:schemeClr val="tx1"/>
              </a:solidFill>
              <a:round/>
              <a:headEnd/>
              <a:tailEnd/>
            </a:ln>
          </p:spPr>
          <p:txBody>
            <a:bodyPr wrap="none"/>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zh-CN" altLang="en-US" sz="2400">
                  <a:latin typeface="宋体" panose="02010600030101010101" pitchFamily="2" charset="-122"/>
                  <a:ea typeface="宋体" panose="02010600030101010101" pitchFamily="2" charset="-122"/>
                </a:rPr>
                <a:t>工作</a:t>
              </a:r>
            </a:p>
          </p:txBody>
        </p:sp>
        <p:cxnSp>
          <p:nvCxnSpPr>
            <p:cNvPr id="152615" name="直接连接符 41">
              <a:extLst>
                <a:ext uri="{FF2B5EF4-FFF2-40B4-BE49-F238E27FC236}">
                  <a16:creationId xmlns:a16="http://schemas.microsoft.com/office/drawing/2014/main" id="{71172B09-0DE9-43BF-B2DE-7BCDE4895498}"/>
                </a:ext>
              </a:extLst>
            </p:cNvPr>
            <p:cNvCxnSpPr>
              <a:cxnSpLocks noChangeShapeType="1"/>
              <a:stCxn id="152580" idx="3"/>
              <a:endCxn id="152614" idx="1"/>
            </p:cNvCxnSpPr>
            <p:nvPr/>
          </p:nvCxnSpPr>
          <p:spPr bwMode="auto">
            <a:xfrm>
              <a:off x="5050980" y="2114444"/>
              <a:ext cx="552154" cy="257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52616" name="直接连接符 43">
              <a:extLst>
                <a:ext uri="{FF2B5EF4-FFF2-40B4-BE49-F238E27FC236}">
                  <a16:creationId xmlns:a16="http://schemas.microsoft.com/office/drawing/2014/main" id="{BD66BC53-3C17-4AA3-8956-64BE5BF2FC4A}"/>
                </a:ext>
              </a:extLst>
            </p:cNvPr>
            <p:cNvCxnSpPr>
              <a:cxnSpLocks noChangeShapeType="1"/>
              <a:stCxn id="152614" idx="3"/>
              <a:endCxn id="152583" idx="1"/>
            </p:cNvCxnSpPr>
            <p:nvPr/>
          </p:nvCxnSpPr>
          <p:spPr bwMode="auto">
            <a:xfrm flipV="1">
              <a:off x="7104675" y="2114444"/>
              <a:ext cx="552155" cy="257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grpSp>
        <p:nvGrpSpPr>
          <p:cNvPr id="48" name="组合 47">
            <a:extLst>
              <a:ext uri="{FF2B5EF4-FFF2-40B4-BE49-F238E27FC236}">
                <a16:creationId xmlns:a16="http://schemas.microsoft.com/office/drawing/2014/main" id="{91A7E58E-748C-4124-9E9A-C8ADF2266138}"/>
              </a:ext>
            </a:extLst>
          </p:cNvPr>
          <p:cNvGrpSpPr>
            <a:grpSpLocks/>
          </p:cNvGrpSpPr>
          <p:nvPr/>
        </p:nvGrpSpPr>
        <p:grpSpPr bwMode="auto">
          <a:xfrm>
            <a:off x="5164138" y="1771650"/>
            <a:ext cx="2336800" cy="403225"/>
            <a:chOff x="5163390" y="1771324"/>
            <a:chExt cx="2338049" cy="403983"/>
          </a:xfrm>
        </p:grpSpPr>
        <p:sp>
          <p:nvSpPr>
            <p:cNvPr id="152612" name="文本框 45">
              <a:extLst>
                <a:ext uri="{FF2B5EF4-FFF2-40B4-BE49-F238E27FC236}">
                  <a16:creationId xmlns:a16="http://schemas.microsoft.com/office/drawing/2014/main" id="{74A775C2-6508-4DF5-8ECC-83BF8B1AB873}"/>
                </a:ext>
              </a:extLst>
            </p:cNvPr>
            <p:cNvSpPr txBox="1">
              <a:spLocks noChangeArrowheads="1"/>
            </p:cNvSpPr>
            <p:nvPr/>
          </p:nvSpPr>
          <p:spPr bwMode="auto">
            <a:xfrm>
              <a:off x="5163390" y="1771324"/>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2000"/>
                <a:t>1</a:t>
              </a:r>
              <a:endParaRPr kumimoji="0" lang="zh-CN" altLang="en-US" sz="2000"/>
            </a:p>
          </p:txBody>
        </p:sp>
        <p:sp>
          <p:nvSpPr>
            <p:cNvPr id="152613" name="文本框 46">
              <a:extLst>
                <a:ext uri="{FF2B5EF4-FFF2-40B4-BE49-F238E27FC236}">
                  <a16:creationId xmlns:a16="http://schemas.microsoft.com/office/drawing/2014/main" id="{346F5C64-A8D8-453F-A30B-4CE1243FF921}"/>
                </a:ext>
              </a:extLst>
            </p:cNvPr>
            <p:cNvSpPr txBox="1">
              <a:spLocks noChangeArrowheads="1"/>
            </p:cNvSpPr>
            <p:nvPr/>
          </p:nvSpPr>
          <p:spPr bwMode="auto">
            <a:xfrm>
              <a:off x="7174105" y="1775197"/>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2000"/>
                <a:t>n</a:t>
              </a:r>
              <a:endParaRPr kumimoji="0" lang="zh-CN" altLang="en-US" sz="2000"/>
            </a:p>
          </p:txBody>
        </p:sp>
      </p:grpSp>
      <p:grpSp>
        <p:nvGrpSpPr>
          <p:cNvPr id="53" name="组合 52">
            <a:extLst>
              <a:ext uri="{FF2B5EF4-FFF2-40B4-BE49-F238E27FC236}">
                <a16:creationId xmlns:a16="http://schemas.microsoft.com/office/drawing/2014/main" id="{746D6E2D-AA04-4930-9BD3-87F512D13772}"/>
              </a:ext>
            </a:extLst>
          </p:cNvPr>
          <p:cNvGrpSpPr>
            <a:grpSpLocks/>
          </p:cNvGrpSpPr>
          <p:nvPr/>
        </p:nvGrpSpPr>
        <p:grpSpPr bwMode="auto">
          <a:xfrm>
            <a:off x="7500938" y="2371725"/>
            <a:ext cx="1501775" cy="1636713"/>
            <a:chOff x="7500419" y="2372359"/>
            <a:chExt cx="1501541" cy="1636360"/>
          </a:xfrm>
        </p:grpSpPr>
        <p:sp>
          <p:nvSpPr>
            <p:cNvPr id="152609" name="菱形 24">
              <a:extLst>
                <a:ext uri="{FF2B5EF4-FFF2-40B4-BE49-F238E27FC236}">
                  <a16:creationId xmlns:a16="http://schemas.microsoft.com/office/drawing/2014/main" id="{B07E85C9-E336-4557-9BD8-FD02DA8CEAE2}"/>
                </a:ext>
              </a:extLst>
            </p:cNvPr>
            <p:cNvSpPr>
              <a:spLocks noChangeArrowheads="1"/>
            </p:cNvSpPr>
            <p:nvPr/>
          </p:nvSpPr>
          <p:spPr bwMode="auto">
            <a:xfrm>
              <a:off x="7500419" y="3180947"/>
              <a:ext cx="1501541" cy="827772"/>
            </a:xfrm>
            <a:prstGeom prst="diamond">
              <a:avLst/>
            </a:prstGeom>
            <a:solidFill>
              <a:schemeClr val="bg1"/>
            </a:solidFill>
            <a:ln w="28575" algn="ctr">
              <a:solidFill>
                <a:schemeClr val="tx1"/>
              </a:solidFill>
              <a:round/>
              <a:headEnd/>
              <a:tailEnd/>
            </a:ln>
          </p:spPr>
          <p:txBody>
            <a:bodyPr wrap="none"/>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zh-CN" altLang="en-US" sz="2400">
                  <a:latin typeface="宋体" panose="02010600030101010101" pitchFamily="2" charset="-122"/>
                  <a:ea typeface="宋体" panose="02010600030101010101" pitchFamily="2" charset="-122"/>
                </a:rPr>
                <a:t>领导</a:t>
              </a:r>
            </a:p>
          </p:txBody>
        </p:sp>
        <p:cxnSp>
          <p:nvCxnSpPr>
            <p:cNvPr id="152610" name="直接连接符 49">
              <a:extLst>
                <a:ext uri="{FF2B5EF4-FFF2-40B4-BE49-F238E27FC236}">
                  <a16:creationId xmlns:a16="http://schemas.microsoft.com/office/drawing/2014/main" id="{89960AA0-BDD4-4E86-B6DA-A600361A3726}"/>
                </a:ext>
              </a:extLst>
            </p:cNvPr>
            <p:cNvCxnSpPr>
              <a:cxnSpLocks noChangeShapeType="1"/>
            </p:cNvCxnSpPr>
            <p:nvPr/>
          </p:nvCxnSpPr>
          <p:spPr bwMode="auto">
            <a:xfrm flipH="1">
              <a:off x="7931217" y="2372359"/>
              <a:ext cx="9625" cy="98685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52611" name="直接连接符 51">
              <a:extLst>
                <a:ext uri="{FF2B5EF4-FFF2-40B4-BE49-F238E27FC236}">
                  <a16:creationId xmlns:a16="http://schemas.microsoft.com/office/drawing/2014/main" id="{956D3499-01CF-4A09-99D3-94ED3315BF8C}"/>
                </a:ext>
              </a:extLst>
            </p:cNvPr>
            <p:cNvCxnSpPr>
              <a:cxnSpLocks noChangeShapeType="1"/>
            </p:cNvCxnSpPr>
            <p:nvPr/>
          </p:nvCxnSpPr>
          <p:spPr bwMode="auto">
            <a:xfrm flipV="1">
              <a:off x="8457704" y="2390266"/>
              <a:ext cx="0" cy="939471"/>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grpSp>
        <p:nvGrpSpPr>
          <p:cNvPr id="54" name="组合 53">
            <a:extLst>
              <a:ext uri="{FF2B5EF4-FFF2-40B4-BE49-F238E27FC236}">
                <a16:creationId xmlns:a16="http://schemas.microsoft.com/office/drawing/2014/main" id="{5331044D-2579-45C8-8B34-8F3337B9C327}"/>
              </a:ext>
            </a:extLst>
          </p:cNvPr>
          <p:cNvGrpSpPr>
            <a:grpSpLocks/>
          </p:cNvGrpSpPr>
          <p:nvPr/>
        </p:nvGrpSpPr>
        <p:grpSpPr bwMode="auto">
          <a:xfrm>
            <a:off x="7551738" y="2587625"/>
            <a:ext cx="1274762" cy="403225"/>
            <a:chOff x="6227736" y="1775197"/>
            <a:chExt cx="1273703" cy="402949"/>
          </a:xfrm>
        </p:grpSpPr>
        <p:sp>
          <p:nvSpPr>
            <p:cNvPr id="152607" name="文本框 54">
              <a:extLst>
                <a:ext uri="{FF2B5EF4-FFF2-40B4-BE49-F238E27FC236}">
                  <a16:creationId xmlns:a16="http://schemas.microsoft.com/office/drawing/2014/main" id="{A81858A2-8C84-426F-892B-C2BCCC9953DA}"/>
                </a:ext>
              </a:extLst>
            </p:cNvPr>
            <p:cNvSpPr txBox="1">
              <a:spLocks noChangeArrowheads="1"/>
            </p:cNvSpPr>
            <p:nvPr/>
          </p:nvSpPr>
          <p:spPr bwMode="auto">
            <a:xfrm>
              <a:off x="6227736" y="1778036"/>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2000"/>
                <a:t>1</a:t>
              </a:r>
              <a:endParaRPr kumimoji="0" lang="zh-CN" altLang="en-US" sz="2000"/>
            </a:p>
          </p:txBody>
        </p:sp>
        <p:sp>
          <p:nvSpPr>
            <p:cNvPr id="152608" name="文本框 55">
              <a:extLst>
                <a:ext uri="{FF2B5EF4-FFF2-40B4-BE49-F238E27FC236}">
                  <a16:creationId xmlns:a16="http://schemas.microsoft.com/office/drawing/2014/main" id="{0CD090E9-427C-4B5D-81C4-0D33F51BBF57}"/>
                </a:ext>
              </a:extLst>
            </p:cNvPr>
            <p:cNvSpPr txBox="1">
              <a:spLocks noChangeArrowheads="1"/>
            </p:cNvSpPr>
            <p:nvPr/>
          </p:nvSpPr>
          <p:spPr bwMode="auto">
            <a:xfrm>
              <a:off x="7174105" y="1775197"/>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2000"/>
                <a:t>n</a:t>
              </a:r>
              <a:endParaRPr kumimoji="0" lang="zh-CN" altLang="en-US" sz="2000"/>
            </a:p>
          </p:txBody>
        </p:sp>
      </p:grpSp>
      <p:grpSp>
        <p:nvGrpSpPr>
          <p:cNvPr id="71" name="组合 70">
            <a:extLst>
              <a:ext uri="{FF2B5EF4-FFF2-40B4-BE49-F238E27FC236}">
                <a16:creationId xmlns:a16="http://schemas.microsoft.com/office/drawing/2014/main" id="{D9641A9A-B92A-45DA-A26D-8245C681C0AA}"/>
              </a:ext>
            </a:extLst>
          </p:cNvPr>
          <p:cNvGrpSpPr>
            <a:grpSpLocks/>
          </p:cNvGrpSpPr>
          <p:nvPr/>
        </p:nvGrpSpPr>
        <p:grpSpPr bwMode="auto">
          <a:xfrm>
            <a:off x="593725" y="2371725"/>
            <a:ext cx="3854450" cy="2273300"/>
            <a:chOff x="593518" y="2372359"/>
            <a:chExt cx="3855271" cy="2273088"/>
          </a:xfrm>
        </p:grpSpPr>
        <p:sp>
          <p:nvSpPr>
            <p:cNvPr id="152603" name="菱形 22">
              <a:extLst>
                <a:ext uri="{FF2B5EF4-FFF2-40B4-BE49-F238E27FC236}">
                  <a16:creationId xmlns:a16="http://schemas.microsoft.com/office/drawing/2014/main" id="{F209A9EF-1C77-42AE-901F-C16657A8AC6C}"/>
                </a:ext>
              </a:extLst>
            </p:cNvPr>
            <p:cNvSpPr>
              <a:spLocks noChangeArrowheads="1"/>
            </p:cNvSpPr>
            <p:nvPr/>
          </p:nvSpPr>
          <p:spPr bwMode="auto">
            <a:xfrm>
              <a:off x="1207337" y="3104596"/>
              <a:ext cx="1501541" cy="827772"/>
            </a:xfrm>
            <a:prstGeom prst="diamond">
              <a:avLst/>
            </a:prstGeom>
            <a:solidFill>
              <a:schemeClr val="bg1"/>
            </a:solidFill>
            <a:ln w="28575" algn="ctr">
              <a:solidFill>
                <a:schemeClr val="tx1"/>
              </a:solidFill>
              <a:round/>
              <a:headEnd/>
              <a:tailEnd/>
            </a:ln>
          </p:spPr>
          <p:txBody>
            <a:bodyPr wrap="none"/>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zh-CN" altLang="en-US" sz="2400">
                  <a:latin typeface="宋体" panose="02010600030101010101" pitchFamily="2" charset="-122"/>
                  <a:ea typeface="宋体" panose="02010600030101010101" pitchFamily="2" charset="-122"/>
                </a:rPr>
                <a:t>供应</a:t>
              </a:r>
            </a:p>
          </p:txBody>
        </p:sp>
        <p:cxnSp>
          <p:nvCxnSpPr>
            <p:cNvPr id="152604" name="直接连接符 57">
              <a:extLst>
                <a:ext uri="{FF2B5EF4-FFF2-40B4-BE49-F238E27FC236}">
                  <a16:creationId xmlns:a16="http://schemas.microsoft.com/office/drawing/2014/main" id="{048516F2-5F31-4CB3-A3A2-29C125A49F55}"/>
                </a:ext>
              </a:extLst>
            </p:cNvPr>
            <p:cNvCxnSpPr>
              <a:cxnSpLocks noChangeShapeType="1"/>
              <a:stCxn id="152579" idx="2"/>
              <a:endCxn id="152603" idx="0"/>
            </p:cNvCxnSpPr>
            <p:nvPr/>
          </p:nvCxnSpPr>
          <p:spPr bwMode="auto">
            <a:xfrm>
              <a:off x="1958108" y="2372359"/>
              <a:ext cx="0" cy="73223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52605" name="直接连接符 59">
              <a:extLst>
                <a:ext uri="{FF2B5EF4-FFF2-40B4-BE49-F238E27FC236}">
                  <a16:creationId xmlns:a16="http://schemas.microsoft.com/office/drawing/2014/main" id="{35EE3C62-1A31-470F-B0EA-392CD79E8D30}"/>
                </a:ext>
              </a:extLst>
            </p:cNvPr>
            <p:cNvCxnSpPr>
              <a:cxnSpLocks noChangeShapeType="1"/>
              <a:stCxn id="152603" idx="1"/>
              <a:endCxn id="152581" idx="0"/>
            </p:cNvCxnSpPr>
            <p:nvPr/>
          </p:nvCxnSpPr>
          <p:spPr bwMode="auto">
            <a:xfrm flipH="1">
              <a:off x="593518" y="3518482"/>
              <a:ext cx="613819" cy="112696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52606" name="直接连接符 62">
              <a:extLst>
                <a:ext uri="{FF2B5EF4-FFF2-40B4-BE49-F238E27FC236}">
                  <a16:creationId xmlns:a16="http://schemas.microsoft.com/office/drawing/2014/main" id="{6AF1EB43-CB1A-436D-8A3F-0414CEF208B9}"/>
                </a:ext>
              </a:extLst>
            </p:cNvPr>
            <p:cNvCxnSpPr>
              <a:cxnSpLocks noChangeShapeType="1"/>
              <a:stCxn id="152603" idx="3"/>
              <a:endCxn id="152582" idx="0"/>
            </p:cNvCxnSpPr>
            <p:nvPr/>
          </p:nvCxnSpPr>
          <p:spPr bwMode="auto">
            <a:xfrm>
              <a:off x="2708878" y="3518482"/>
              <a:ext cx="1739911" cy="112696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grpSp>
        <p:nvGrpSpPr>
          <p:cNvPr id="72" name="组合 71">
            <a:extLst>
              <a:ext uri="{FF2B5EF4-FFF2-40B4-BE49-F238E27FC236}">
                <a16:creationId xmlns:a16="http://schemas.microsoft.com/office/drawing/2014/main" id="{2251E3E0-918C-4DF5-8B46-B5E56DFC10B4}"/>
              </a:ext>
            </a:extLst>
          </p:cNvPr>
          <p:cNvGrpSpPr>
            <a:grpSpLocks/>
          </p:cNvGrpSpPr>
          <p:nvPr/>
        </p:nvGrpSpPr>
        <p:grpSpPr bwMode="auto">
          <a:xfrm>
            <a:off x="534988" y="2528888"/>
            <a:ext cx="2803525" cy="1809750"/>
            <a:chOff x="534611" y="2528843"/>
            <a:chExt cx="2803865" cy="1809907"/>
          </a:xfrm>
        </p:grpSpPr>
        <p:sp>
          <p:nvSpPr>
            <p:cNvPr id="152600" name="文本框 67">
              <a:extLst>
                <a:ext uri="{FF2B5EF4-FFF2-40B4-BE49-F238E27FC236}">
                  <a16:creationId xmlns:a16="http://schemas.microsoft.com/office/drawing/2014/main" id="{07FC8A0A-1FFE-4715-B875-7862A17E183F}"/>
                </a:ext>
              </a:extLst>
            </p:cNvPr>
            <p:cNvSpPr txBox="1">
              <a:spLocks noChangeArrowheads="1"/>
            </p:cNvSpPr>
            <p:nvPr/>
          </p:nvSpPr>
          <p:spPr bwMode="auto">
            <a:xfrm>
              <a:off x="1508510" y="2528843"/>
              <a:ext cx="3978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2000"/>
                <a:t>m</a:t>
              </a:r>
              <a:endParaRPr kumimoji="0" lang="zh-CN" altLang="en-US" sz="2000"/>
            </a:p>
          </p:txBody>
        </p:sp>
        <p:sp>
          <p:nvSpPr>
            <p:cNvPr id="152601" name="文本框 68">
              <a:extLst>
                <a:ext uri="{FF2B5EF4-FFF2-40B4-BE49-F238E27FC236}">
                  <a16:creationId xmlns:a16="http://schemas.microsoft.com/office/drawing/2014/main" id="{962E1115-626B-4046-A11A-36AEF7A91E7D}"/>
                </a:ext>
              </a:extLst>
            </p:cNvPr>
            <p:cNvSpPr txBox="1">
              <a:spLocks noChangeArrowheads="1"/>
            </p:cNvSpPr>
            <p:nvPr/>
          </p:nvSpPr>
          <p:spPr bwMode="auto">
            <a:xfrm>
              <a:off x="534611" y="3932368"/>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2000"/>
                <a:t>n</a:t>
              </a:r>
              <a:endParaRPr kumimoji="0" lang="zh-CN" altLang="en-US" sz="2000"/>
            </a:p>
          </p:txBody>
        </p:sp>
        <p:sp>
          <p:nvSpPr>
            <p:cNvPr id="152602" name="文本框 69">
              <a:extLst>
                <a:ext uri="{FF2B5EF4-FFF2-40B4-BE49-F238E27FC236}">
                  <a16:creationId xmlns:a16="http://schemas.microsoft.com/office/drawing/2014/main" id="{C46A21BF-6FCE-426F-BB0D-1177F4637513}"/>
                </a:ext>
              </a:extLst>
            </p:cNvPr>
            <p:cNvSpPr txBox="1">
              <a:spLocks noChangeArrowheads="1"/>
            </p:cNvSpPr>
            <p:nvPr/>
          </p:nvSpPr>
          <p:spPr bwMode="auto">
            <a:xfrm>
              <a:off x="3011142" y="3938640"/>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2000"/>
                <a:t>p</a:t>
              </a:r>
              <a:endParaRPr kumimoji="0" lang="zh-CN" altLang="en-US" sz="2000"/>
            </a:p>
          </p:txBody>
        </p:sp>
      </p:grpSp>
      <p:grpSp>
        <p:nvGrpSpPr>
          <p:cNvPr id="79" name="组合 78">
            <a:extLst>
              <a:ext uri="{FF2B5EF4-FFF2-40B4-BE49-F238E27FC236}">
                <a16:creationId xmlns:a16="http://schemas.microsoft.com/office/drawing/2014/main" id="{9D700E6F-F59B-46CA-B45F-3AEED41CCD9B}"/>
              </a:ext>
            </a:extLst>
          </p:cNvPr>
          <p:cNvGrpSpPr>
            <a:grpSpLocks/>
          </p:cNvGrpSpPr>
          <p:nvPr/>
        </p:nvGrpSpPr>
        <p:grpSpPr bwMode="auto">
          <a:xfrm>
            <a:off x="5207000" y="3336925"/>
            <a:ext cx="1765300" cy="515938"/>
            <a:chOff x="5207390" y="3336980"/>
            <a:chExt cx="1764803" cy="515706"/>
          </a:xfrm>
        </p:grpSpPr>
        <p:sp>
          <p:nvSpPr>
            <p:cNvPr id="152598" name="矩形 72">
              <a:extLst>
                <a:ext uri="{FF2B5EF4-FFF2-40B4-BE49-F238E27FC236}">
                  <a16:creationId xmlns:a16="http://schemas.microsoft.com/office/drawing/2014/main" id="{5552E2D6-B2E9-42A3-9B0B-0A84F2A45860}"/>
                </a:ext>
              </a:extLst>
            </p:cNvPr>
            <p:cNvSpPr>
              <a:spLocks noChangeArrowheads="1"/>
            </p:cNvSpPr>
            <p:nvPr/>
          </p:nvSpPr>
          <p:spPr bwMode="auto">
            <a:xfrm>
              <a:off x="6000120" y="3336980"/>
              <a:ext cx="972073" cy="515706"/>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zh-CN" altLang="en-US" sz="2400">
                  <a:latin typeface="宋体" panose="02010600030101010101" pitchFamily="2" charset="-122"/>
                  <a:ea typeface="宋体" panose="02010600030101010101" pitchFamily="2" charset="-122"/>
                </a:rPr>
                <a:t>库存量</a:t>
              </a:r>
            </a:p>
          </p:txBody>
        </p:sp>
        <p:cxnSp>
          <p:nvCxnSpPr>
            <p:cNvPr id="152599" name="直接连接符 74">
              <a:extLst>
                <a:ext uri="{FF2B5EF4-FFF2-40B4-BE49-F238E27FC236}">
                  <a16:creationId xmlns:a16="http://schemas.microsoft.com/office/drawing/2014/main" id="{B50C83CF-DEAE-4BA8-9A82-61FBC1F81264}"/>
                </a:ext>
              </a:extLst>
            </p:cNvPr>
            <p:cNvCxnSpPr>
              <a:cxnSpLocks noChangeShapeType="1"/>
              <a:stCxn id="152619" idx="3"/>
              <a:endCxn id="152598" idx="1"/>
            </p:cNvCxnSpPr>
            <p:nvPr/>
          </p:nvCxnSpPr>
          <p:spPr bwMode="auto">
            <a:xfrm flipV="1">
              <a:off x="5207390" y="3594833"/>
              <a:ext cx="792730" cy="2921"/>
            </a:xfrm>
            <a:prstGeom prst="line">
              <a:avLst/>
            </a:prstGeom>
            <a:noFill/>
            <a:ln w="12700" algn="ctr">
              <a:solidFill>
                <a:schemeClr val="tx1"/>
              </a:solidFill>
              <a:prstDash val="dash"/>
              <a:round/>
              <a:headEnd/>
              <a:tailEnd/>
            </a:ln>
            <a:extLst>
              <a:ext uri="{909E8E84-426E-40DD-AFC4-6F175D3DCCD1}">
                <a14:hiddenFill xmlns:a14="http://schemas.microsoft.com/office/drawing/2010/main">
                  <a:noFill/>
                </a14:hiddenFill>
              </a:ext>
            </a:extLst>
          </p:spPr>
        </p:cxnSp>
      </p:grpSp>
      <p:grpSp>
        <p:nvGrpSpPr>
          <p:cNvPr id="87" name="组合 86">
            <a:extLst>
              <a:ext uri="{FF2B5EF4-FFF2-40B4-BE49-F238E27FC236}">
                <a16:creationId xmlns:a16="http://schemas.microsoft.com/office/drawing/2014/main" id="{DBE5C7D4-1466-48CF-8FF7-A81AB9C7B492}"/>
              </a:ext>
            </a:extLst>
          </p:cNvPr>
          <p:cNvGrpSpPr>
            <a:grpSpLocks/>
          </p:cNvGrpSpPr>
          <p:nvPr/>
        </p:nvGrpSpPr>
        <p:grpSpPr bwMode="auto">
          <a:xfrm>
            <a:off x="211138" y="2581275"/>
            <a:ext cx="996950" cy="936625"/>
            <a:chOff x="80853" y="3247854"/>
            <a:chExt cx="996971" cy="936711"/>
          </a:xfrm>
        </p:grpSpPr>
        <p:sp>
          <p:nvSpPr>
            <p:cNvPr id="152596" name="矩形 80">
              <a:extLst>
                <a:ext uri="{FF2B5EF4-FFF2-40B4-BE49-F238E27FC236}">
                  <a16:creationId xmlns:a16="http://schemas.microsoft.com/office/drawing/2014/main" id="{A926849A-E224-43EC-B214-FD8CF29925D3}"/>
                </a:ext>
              </a:extLst>
            </p:cNvPr>
            <p:cNvSpPr>
              <a:spLocks noChangeArrowheads="1"/>
            </p:cNvSpPr>
            <p:nvPr/>
          </p:nvSpPr>
          <p:spPr bwMode="auto">
            <a:xfrm>
              <a:off x="80853" y="3247854"/>
              <a:ext cx="903397" cy="515706"/>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zh-CN" altLang="en-US" sz="2400">
                  <a:latin typeface="宋体" panose="02010600030101010101" pitchFamily="2" charset="-122"/>
                  <a:ea typeface="宋体" panose="02010600030101010101" pitchFamily="2" charset="-122"/>
                </a:rPr>
                <a:t>供应量</a:t>
              </a:r>
            </a:p>
          </p:txBody>
        </p:sp>
        <p:cxnSp>
          <p:nvCxnSpPr>
            <p:cNvPr id="152597" name="直接连接符 82">
              <a:extLst>
                <a:ext uri="{FF2B5EF4-FFF2-40B4-BE49-F238E27FC236}">
                  <a16:creationId xmlns:a16="http://schemas.microsoft.com/office/drawing/2014/main" id="{027716A3-9F31-436C-9015-E49F9C005C68}"/>
                </a:ext>
              </a:extLst>
            </p:cNvPr>
            <p:cNvCxnSpPr>
              <a:cxnSpLocks noChangeShapeType="1"/>
              <a:stCxn id="152603" idx="1"/>
              <a:endCxn id="152596" idx="3"/>
            </p:cNvCxnSpPr>
            <p:nvPr/>
          </p:nvCxnSpPr>
          <p:spPr bwMode="auto">
            <a:xfrm flipH="1" flipV="1">
              <a:off x="984250" y="3505707"/>
              <a:ext cx="93574" cy="678858"/>
            </a:xfrm>
            <a:prstGeom prst="line">
              <a:avLst/>
            </a:prstGeom>
            <a:noFill/>
            <a:ln w="12700" algn="ctr">
              <a:solidFill>
                <a:schemeClr val="tx1"/>
              </a:solidFill>
              <a:prstDash val="dash"/>
              <a:round/>
              <a:headEnd/>
              <a:tailE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7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文本框 3">
            <a:extLst>
              <a:ext uri="{FF2B5EF4-FFF2-40B4-BE49-F238E27FC236}">
                <a16:creationId xmlns:a16="http://schemas.microsoft.com/office/drawing/2014/main" id="{7DA9D9FD-B52B-4CA2-864C-B60C46947D74}"/>
              </a:ext>
            </a:extLst>
          </p:cNvPr>
          <p:cNvSpPr txBox="1">
            <a:spLocks noChangeArrowheads="1"/>
          </p:cNvSpPr>
          <p:nvPr/>
        </p:nvSpPr>
        <p:spPr bwMode="auto">
          <a:xfrm>
            <a:off x="6053138" y="5864225"/>
            <a:ext cx="30400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en-US" altLang="zh-CN" sz="2400">
                <a:latin typeface="Palatino Linotype" panose="02040502050505030304" pitchFamily="18" charset="0"/>
                <a:ea typeface="Arial Unicode MS" pitchFamily="34" charset="-122"/>
              </a:rPr>
              <a:t>c. </a:t>
            </a:r>
            <a:r>
              <a:rPr kumimoji="0" lang="zh-CN" altLang="en-US" sz="2400">
                <a:latin typeface="Palatino Linotype" panose="02040502050505030304" pitchFamily="18" charset="0"/>
                <a:ea typeface="Arial Unicode MS" pitchFamily="34" charset="-122"/>
              </a:rPr>
              <a:t>完整的实体</a:t>
            </a:r>
            <a:r>
              <a:rPr kumimoji="0" lang="en-US" altLang="zh-CN" sz="2400">
                <a:latin typeface="Palatino Linotype" panose="02040502050505030304" pitchFamily="18" charset="0"/>
                <a:ea typeface="Arial Unicode MS" pitchFamily="34" charset="-122"/>
              </a:rPr>
              <a:t>-</a:t>
            </a:r>
            <a:r>
              <a:rPr kumimoji="0" lang="zh-CN" altLang="en-US" sz="2400">
                <a:latin typeface="Palatino Linotype" panose="02040502050505030304" pitchFamily="18" charset="0"/>
                <a:ea typeface="Arial Unicode MS" pitchFamily="34" charset="-122"/>
              </a:rPr>
              <a:t>联系图</a:t>
            </a:r>
          </a:p>
        </p:txBody>
      </p:sp>
      <p:grpSp>
        <p:nvGrpSpPr>
          <p:cNvPr id="153603" name="组合 12">
            <a:extLst>
              <a:ext uri="{FF2B5EF4-FFF2-40B4-BE49-F238E27FC236}">
                <a16:creationId xmlns:a16="http://schemas.microsoft.com/office/drawing/2014/main" id="{965A935C-9345-41F6-A810-0A7E8A7B183E}"/>
              </a:ext>
            </a:extLst>
          </p:cNvPr>
          <p:cNvGrpSpPr>
            <a:grpSpLocks/>
          </p:cNvGrpSpPr>
          <p:nvPr/>
        </p:nvGrpSpPr>
        <p:grpSpPr bwMode="auto">
          <a:xfrm>
            <a:off x="3633788" y="1824038"/>
            <a:ext cx="1500187" cy="2260600"/>
            <a:chOff x="3705849" y="2372359"/>
            <a:chExt cx="1501541" cy="2259555"/>
          </a:xfrm>
        </p:grpSpPr>
        <p:sp>
          <p:nvSpPr>
            <p:cNvPr id="153646" name="菱形 13">
              <a:extLst>
                <a:ext uri="{FF2B5EF4-FFF2-40B4-BE49-F238E27FC236}">
                  <a16:creationId xmlns:a16="http://schemas.microsoft.com/office/drawing/2014/main" id="{3DC4E6F7-3DEA-4B84-BE45-D7DF9BEE9EBF}"/>
                </a:ext>
              </a:extLst>
            </p:cNvPr>
            <p:cNvSpPr>
              <a:spLocks noChangeArrowheads="1"/>
            </p:cNvSpPr>
            <p:nvPr/>
          </p:nvSpPr>
          <p:spPr bwMode="auto">
            <a:xfrm>
              <a:off x="3705849" y="3183868"/>
              <a:ext cx="1501541" cy="827772"/>
            </a:xfrm>
            <a:prstGeom prst="diamond">
              <a:avLst/>
            </a:prstGeom>
            <a:solidFill>
              <a:schemeClr val="bg1"/>
            </a:solidFill>
            <a:ln w="28575" algn="ctr">
              <a:solidFill>
                <a:schemeClr val="tx1"/>
              </a:solidFill>
              <a:round/>
              <a:headEnd/>
              <a:tailEnd/>
            </a:ln>
          </p:spPr>
          <p:txBody>
            <a:bodyPr wrap="none"/>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zh-CN" altLang="en-US" sz="2400">
                  <a:latin typeface="宋体" panose="02010600030101010101" pitchFamily="2" charset="-122"/>
                  <a:ea typeface="宋体" panose="02010600030101010101" pitchFamily="2" charset="-122"/>
                </a:rPr>
                <a:t>存放</a:t>
              </a:r>
            </a:p>
          </p:txBody>
        </p:sp>
        <p:cxnSp>
          <p:nvCxnSpPr>
            <p:cNvPr id="153647" name="直接连接符 14">
              <a:extLst>
                <a:ext uri="{FF2B5EF4-FFF2-40B4-BE49-F238E27FC236}">
                  <a16:creationId xmlns:a16="http://schemas.microsoft.com/office/drawing/2014/main" id="{414697CA-8C5E-4A20-8550-688743DB9A98}"/>
                </a:ext>
              </a:extLst>
            </p:cNvPr>
            <p:cNvCxnSpPr>
              <a:cxnSpLocks noChangeShapeType="1"/>
              <a:endCxn id="153646" idx="0"/>
            </p:cNvCxnSpPr>
            <p:nvPr/>
          </p:nvCxnSpPr>
          <p:spPr bwMode="auto">
            <a:xfrm>
              <a:off x="4456620" y="2372359"/>
              <a:ext cx="0" cy="811509"/>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53648" name="直接连接符 15">
              <a:extLst>
                <a:ext uri="{FF2B5EF4-FFF2-40B4-BE49-F238E27FC236}">
                  <a16:creationId xmlns:a16="http://schemas.microsoft.com/office/drawing/2014/main" id="{67285408-D71F-4F97-9DA1-0FA4E36D6F24}"/>
                </a:ext>
              </a:extLst>
            </p:cNvPr>
            <p:cNvCxnSpPr>
              <a:cxnSpLocks noChangeShapeType="1"/>
              <a:stCxn id="153646" idx="2"/>
            </p:cNvCxnSpPr>
            <p:nvPr/>
          </p:nvCxnSpPr>
          <p:spPr bwMode="auto">
            <a:xfrm>
              <a:off x="4456620" y="4011640"/>
              <a:ext cx="1917" cy="620274"/>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grpSp>
        <p:nvGrpSpPr>
          <p:cNvPr id="153604" name="组合 16">
            <a:extLst>
              <a:ext uri="{FF2B5EF4-FFF2-40B4-BE49-F238E27FC236}">
                <a16:creationId xmlns:a16="http://schemas.microsoft.com/office/drawing/2014/main" id="{07236909-1CD3-4326-B92E-9443ED8FA528}"/>
              </a:ext>
            </a:extLst>
          </p:cNvPr>
          <p:cNvGrpSpPr>
            <a:grpSpLocks/>
          </p:cNvGrpSpPr>
          <p:nvPr/>
        </p:nvGrpSpPr>
        <p:grpSpPr bwMode="auto">
          <a:xfrm>
            <a:off x="4502150" y="2092325"/>
            <a:ext cx="398463" cy="1843088"/>
            <a:chOff x="4575706" y="2639569"/>
            <a:chExt cx="397866" cy="1844469"/>
          </a:xfrm>
        </p:grpSpPr>
        <p:sp>
          <p:nvSpPr>
            <p:cNvPr id="153644" name="文本框 17">
              <a:extLst>
                <a:ext uri="{FF2B5EF4-FFF2-40B4-BE49-F238E27FC236}">
                  <a16:creationId xmlns:a16="http://schemas.microsoft.com/office/drawing/2014/main" id="{83C803F2-B4D8-41CD-A66D-344B5B4C7148}"/>
                </a:ext>
              </a:extLst>
            </p:cNvPr>
            <p:cNvSpPr txBox="1">
              <a:spLocks noChangeArrowheads="1"/>
            </p:cNvSpPr>
            <p:nvPr/>
          </p:nvSpPr>
          <p:spPr bwMode="auto">
            <a:xfrm>
              <a:off x="4575706" y="2639569"/>
              <a:ext cx="3978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2000"/>
                <a:t>m</a:t>
              </a:r>
              <a:endParaRPr kumimoji="0" lang="zh-CN" altLang="en-US" sz="2000"/>
            </a:p>
          </p:txBody>
        </p:sp>
        <p:sp>
          <p:nvSpPr>
            <p:cNvPr id="153645" name="文本框 18">
              <a:extLst>
                <a:ext uri="{FF2B5EF4-FFF2-40B4-BE49-F238E27FC236}">
                  <a16:creationId xmlns:a16="http://schemas.microsoft.com/office/drawing/2014/main" id="{E93EDB31-F69F-4BF8-80ED-A18F45F05DDE}"/>
                </a:ext>
              </a:extLst>
            </p:cNvPr>
            <p:cNvSpPr txBox="1">
              <a:spLocks noChangeArrowheads="1"/>
            </p:cNvSpPr>
            <p:nvPr/>
          </p:nvSpPr>
          <p:spPr bwMode="auto">
            <a:xfrm>
              <a:off x="4575706" y="4083928"/>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2000"/>
                <a:t>n</a:t>
              </a:r>
              <a:endParaRPr kumimoji="0" lang="zh-CN" altLang="en-US" sz="2000"/>
            </a:p>
          </p:txBody>
        </p:sp>
      </p:grpSp>
      <p:grpSp>
        <p:nvGrpSpPr>
          <p:cNvPr id="153605" name="组合 19">
            <a:extLst>
              <a:ext uri="{FF2B5EF4-FFF2-40B4-BE49-F238E27FC236}">
                <a16:creationId xmlns:a16="http://schemas.microsoft.com/office/drawing/2014/main" id="{76C0F2D7-7468-4281-8412-DC69FB2B9C7F}"/>
              </a:ext>
            </a:extLst>
          </p:cNvPr>
          <p:cNvGrpSpPr>
            <a:grpSpLocks/>
          </p:cNvGrpSpPr>
          <p:nvPr/>
        </p:nvGrpSpPr>
        <p:grpSpPr bwMode="auto">
          <a:xfrm>
            <a:off x="4978400" y="1155700"/>
            <a:ext cx="2605088" cy="827088"/>
            <a:chOff x="5050980" y="1703131"/>
            <a:chExt cx="2605850" cy="827772"/>
          </a:xfrm>
        </p:grpSpPr>
        <p:sp>
          <p:nvSpPr>
            <p:cNvPr id="153641" name="菱形 20">
              <a:extLst>
                <a:ext uri="{FF2B5EF4-FFF2-40B4-BE49-F238E27FC236}">
                  <a16:creationId xmlns:a16="http://schemas.microsoft.com/office/drawing/2014/main" id="{8116B478-6BC2-4626-B713-003483DB5F6D}"/>
                </a:ext>
              </a:extLst>
            </p:cNvPr>
            <p:cNvSpPr>
              <a:spLocks noChangeArrowheads="1"/>
            </p:cNvSpPr>
            <p:nvPr/>
          </p:nvSpPr>
          <p:spPr bwMode="auto">
            <a:xfrm>
              <a:off x="5603134" y="1703131"/>
              <a:ext cx="1501541" cy="827772"/>
            </a:xfrm>
            <a:prstGeom prst="diamond">
              <a:avLst/>
            </a:prstGeom>
            <a:solidFill>
              <a:schemeClr val="bg1"/>
            </a:solidFill>
            <a:ln w="28575" algn="ctr">
              <a:solidFill>
                <a:schemeClr val="tx1"/>
              </a:solidFill>
              <a:round/>
              <a:headEnd/>
              <a:tailEnd/>
            </a:ln>
          </p:spPr>
          <p:txBody>
            <a:bodyPr wrap="none"/>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zh-CN" altLang="en-US" sz="2400">
                  <a:latin typeface="宋体" panose="02010600030101010101" pitchFamily="2" charset="-122"/>
                  <a:ea typeface="宋体" panose="02010600030101010101" pitchFamily="2" charset="-122"/>
                </a:rPr>
                <a:t>工作</a:t>
              </a:r>
            </a:p>
          </p:txBody>
        </p:sp>
        <p:cxnSp>
          <p:nvCxnSpPr>
            <p:cNvPr id="153642" name="直接连接符 21">
              <a:extLst>
                <a:ext uri="{FF2B5EF4-FFF2-40B4-BE49-F238E27FC236}">
                  <a16:creationId xmlns:a16="http://schemas.microsoft.com/office/drawing/2014/main" id="{AE825F8B-FE1E-4970-AFE7-3116BF31634F}"/>
                </a:ext>
              </a:extLst>
            </p:cNvPr>
            <p:cNvCxnSpPr>
              <a:cxnSpLocks noChangeShapeType="1"/>
              <a:endCxn id="153641" idx="1"/>
            </p:cNvCxnSpPr>
            <p:nvPr/>
          </p:nvCxnSpPr>
          <p:spPr bwMode="auto">
            <a:xfrm>
              <a:off x="5050980" y="2114444"/>
              <a:ext cx="552154" cy="257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53643" name="直接连接符 22">
              <a:extLst>
                <a:ext uri="{FF2B5EF4-FFF2-40B4-BE49-F238E27FC236}">
                  <a16:creationId xmlns:a16="http://schemas.microsoft.com/office/drawing/2014/main" id="{A6B26189-8FD2-401D-89B2-5791D4C70F21}"/>
                </a:ext>
              </a:extLst>
            </p:cNvPr>
            <p:cNvCxnSpPr>
              <a:cxnSpLocks noChangeShapeType="1"/>
              <a:stCxn id="153641" idx="3"/>
            </p:cNvCxnSpPr>
            <p:nvPr/>
          </p:nvCxnSpPr>
          <p:spPr bwMode="auto">
            <a:xfrm flipV="1">
              <a:off x="7104675" y="2114444"/>
              <a:ext cx="552155" cy="257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grpSp>
        <p:nvGrpSpPr>
          <p:cNvPr id="153606" name="组合 23">
            <a:extLst>
              <a:ext uri="{FF2B5EF4-FFF2-40B4-BE49-F238E27FC236}">
                <a16:creationId xmlns:a16="http://schemas.microsoft.com/office/drawing/2014/main" id="{0FDFEEFB-E909-4278-9869-AC187764BB2E}"/>
              </a:ext>
            </a:extLst>
          </p:cNvPr>
          <p:cNvGrpSpPr>
            <a:grpSpLocks/>
          </p:cNvGrpSpPr>
          <p:nvPr/>
        </p:nvGrpSpPr>
        <p:grpSpPr bwMode="auto">
          <a:xfrm>
            <a:off x="5091113" y="1223963"/>
            <a:ext cx="2336800" cy="403225"/>
            <a:chOff x="5163390" y="1771324"/>
            <a:chExt cx="2338049" cy="403983"/>
          </a:xfrm>
        </p:grpSpPr>
        <p:sp>
          <p:nvSpPr>
            <p:cNvPr id="153639" name="文本框 24">
              <a:extLst>
                <a:ext uri="{FF2B5EF4-FFF2-40B4-BE49-F238E27FC236}">
                  <a16:creationId xmlns:a16="http://schemas.microsoft.com/office/drawing/2014/main" id="{384D7AFE-388D-402F-8063-767792B9A325}"/>
                </a:ext>
              </a:extLst>
            </p:cNvPr>
            <p:cNvSpPr txBox="1">
              <a:spLocks noChangeArrowheads="1"/>
            </p:cNvSpPr>
            <p:nvPr/>
          </p:nvSpPr>
          <p:spPr bwMode="auto">
            <a:xfrm>
              <a:off x="5163390" y="1771324"/>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2000"/>
                <a:t>1</a:t>
              </a:r>
              <a:endParaRPr kumimoji="0" lang="zh-CN" altLang="en-US" sz="2000"/>
            </a:p>
          </p:txBody>
        </p:sp>
        <p:sp>
          <p:nvSpPr>
            <p:cNvPr id="153640" name="文本框 25">
              <a:extLst>
                <a:ext uri="{FF2B5EF4-FFF2-40B4-BE49-F238E27FC236}">
                  <a16:creationId xmlns:a16="http://schemas.microsoft.com/office/drawing/2014/main" id="{636FBF03-32BB-4E61-A249-A615A9824B4A}"/>
                </a:ext>
              </a:extLst>
            </p:cNvPr>
            <p:cNvSpPr txBox="1">
              <a:spLocks noChangeArrowheads="1"/>
            </p:cNvSpPr>
            <p:nvPr/>
          </p:nvSpPr>
          <p:spPr bwMode="auto">
            <a:xfrm>
              <a:off x="7174105" y="1775197"/>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2000"/>
                <a:t>n</a:t>
              </a:r>
              <a:endParaRPr kumimoji="0" lang="zh-CN" altLang="en-US" sz="2000"/>
            </a:p>
          </p:txBody>
        </p:sp>
      </p:grpSp>
      <p:grpSp>
        <p:nvGrpSpPr>
          <p:cNvPr id="153607" name="组合 26">
            <a:extLst>
              <a:ext uri="{FF2B5EF4-FFF2-40B4-BE49-F238E27FC236}">
                <a16:creationId xmlns:a16="http://schemas.microsoft.com/office/drawing/2014/main" id="{CF10167F-8C91-44CE-9EF5-564EFE1A71BD}"/>
              </a:ext>
            </a:extLst>
          </p:cNvPr>
          <p:cNvGrpSpPr>
            <a:grpSpLocks/>
          </p:cNvGrpSpPr>
          <p:nvPr/>
        </p:nvGrpSpPr>
        <p:grpSpPr bwMode="auto">
          <a:xfrm>
            <a:off x="7427913" y="1824038"/>
            <a:ext cx="1501775" cy="1636712"/>
            <a:chOff x="7500419" y="2372359"/>
            <a:chExt cx="1501541" cy="1636360"/>
          </a:xfrm>
        </p:grpSpPr>
        <p:sp>
          <p:nvSpPr>
            <p:cNvPr id="153636" name="菱形 27">
              <a:extLst>
                <a:ext uri="{FF2B5EF4-FFF2-40B4-BE49-F238E27FC236}">
                  <a16:creationId xmlns:a16="http://schemas.microsoft.com/office/drawing/2014/main" id="{1A45EF74-D5F1-4F52-85AD-A4380D3D388E}"/>
                </a:ext>
              </a:extLst>
            </p:cNvPr>
            <p:cNvSpPr>
              <a:spLocks noChangeArrowheads="1"/>
            </p:cNvSpPr>
            <p:nvPr/>
          </p:nvSpPr>
          <p:spPr bwMode="auto">
            <a:xfrm>
              <a:off x="7500419" y="3180947"/>
              <a:ext cx="1501541" cy="827772"/>
            </a:xfrm>
            <a:prstGeom prst="diamond">
              <a:avLst/>
            </a:prstGeom>
            <a:solidFill>
              <a:schemeClr val="bg1"/>
            </a:solidFill>
            <a:ln w="28575" algn="ctr">
              <a:solidFill>
                <a:schemeClr val="tx1"/>
              </a:solidFill>
              <a:round/>
              <a:headEnd/>
              <a:tailEnd/>
            </a:ln>
          </p:spPr>
          <p:txBody>
            <a:bodyPr wrap="none"/>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zh-CN" altLang="en-US" sz="2400">
                  <a:latin typeface="宋体" panose="02010600030101010101" pitchFamily="2" charset="-122"/>
                  <a:ea typeface="宋体" panose="02010600030101010101" pitchFamily="2" charset="-122"/>
                </a:rPr>
                <a:t>领导</a:t>
              </a:r>
            </a:p>
          </p:txBody>
        </p:sp>
        <p:cxnSp>
          <p:nvCxnSpPr>
            <p:cNvPr id="153637" name="直接连接符 28">
              <a:extLst>
                <a:ext uri="{FF2B5EF4-FFF2-40B4-BE49-F238E27FC236}">
                  <a16:creationId xmlns:a16="http://schemas.microsoft.com/office/drawing/2014/main" id="{6FEBCA87-33B4-4BA7-9AF4-27AE12170047}"/>
                </a:ext>
              </a:extLst>
            </p:cNvPr>
            <p:cNvCxnSpPr>
              <a:cxnSpLocks noChangeShapeType="1"/>
            </p:cNvCxnSpPr>
            <p:nvPr/>
          </p:nvCxnSpPr>
          <p:spPr bwMode="auto">
            <a:xfrm flipH="1">
              <a:off x="7931217" y="2372359"/>
              <a:ext cx="9625" cy="98685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53638" name="直接连接符 29">
              <a:extLst>
                <a:ext uri="{FF2B5EF4-FFF2-40B4-BE49-F238E27FC236}">
                  <a16:creationId xmlns:a16="http://schemas.microsoft.com/office/drawing/2014/main" id="{7D0E74AD-09DA-4A50-9865-E0C4F5375B05}"/>
                </a:ext>
              </a:extLst>
            </p:cNvPr>
            <p:cNvCxnSpPr>
              <a:cxnSpLocks noChangeShapeType="1"/>
            </p:cNvCxnSpPr>
            <p:nvPr/>
          </p:nvCxnSpPr>
          <p:spPr bwMode="auto">
            <a:xfrm flipV="1">
              <a:off x="8457704" y="2390266"/>
              <a:ext cx="0" cy="939471"/>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grpSp>
        <p:nvGrpSpPr>
          <p:cNvPr id="153608" name="组合 30">
            <a:extLst>
              <a:ext uri="{FF2B5EF4-FFF2-40B4-BE49-F238E27FC236}">
                <a16:creationId xmlns:a16="http://schemas.microsoft.com/office/drawing/2014/main" id="{5BF9CD4F-24B4-4E07-81C3-CCE02AA63F81}"/>
              </a:ext>
            </a:extLst>
          </p:cNvPr>
          <p:cNvGrpSpPr>
            <a:grpSpLocks/>
          </p:cNvGrpSpPr>
          <p:nvPr/>
        </p:nvGrpSpPr>
        <p:grpSpPr bwMode="auto">
          <a:xfrm>
            <a:off x="7478713" y="2039938"/>
            <a:ext cx="1274762" cy="403225"/>
            <a:chOff x="6227736" y="1775197"/>
            <a:chExt cx="1273703" cy="402949"/>
          </a:xfrm>
        </p:grpSpPr>
        <p:sp>
          <p:nvSpPr>
            <p:cNvPr id="153634" name="文本框 31">
              <a:extLst>
                <a:ext uri="{FF2B5EF4-FFF2-40B4-BE49-F238E27FC236}">
                  <a16:creationId xmlns:a16="http://schemas.microsoft.com/office/drawing/2014/main" id="{5A21936E-C65E-4802-A023-E4CA807CBDB5}"/>
                </a:ext>
              </a:extLst>
            </p:cNvPr>
            <p:cNvSpPr txBox="1">
              <a:spLocks noChangeArrowheads="1"/>
            </p:cNvSpPr>
            <p:nvPr/>
          </p:nvSpPr>
          <p:spPr bwMode="auto">
            <a:xfrm>
              <a:off x="6227736" y="1778036"/>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2000"/>
                <a:t>1</a:t>
              </a:r>
              <a:endParaRPr kumimoji="0" lang="zh-CN" altLang="en-US" sz="2000"/>
            </a:p>
          </p:txBody>
        </p:sp>
        <p:sp>
          <p:nvSpPr>
            <p:cNvPr id="153635" name="文本框 32">
              <a:extLst>
                <a:ext uri="{FF2B5EF4-FFF2-40B4-BE49-F238E27FC236}">
                  <a16:creationId xmlns:a16="http://schemas.microsoft.com/office/drawing/2014/main" id="{47961B35-ABD4-40AF-B7E7-2769AAE34284}"/>
                </a:ext>
              </a:extLst>
            </p:cNvPr>
            <p:cNvSpPr txBox="1">
              <a:spLocks noChangeArrowheads="1"/>
            </p:cNvSpPr>
            <p:nvPr/>
          </p:nvSpPr>
          <p:spPr bwMode="auto">
            <a:xfrm>
              <a:off x="7174105" y="1775197"/>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2000"/>
                <a:t>n</a:t>
              </a:r>
              <a:endParaRPr kumimoji="0" lang="zh-CN" altLang="en-US" sz="2000"/>
            </a:p>
          </p:txBody>
        </p:sp>
      </p:grpSp>
      <p:grpSp>
        <p:nvGrpSpPr>
          <p:cNvPr id="153609" name="组合 33">
            <a:extLst>
              <a:ext uri="{FF2B5EF4-FFF2-40B4-BE49-F238E27FC236}">
                <a16:creationId xmlns:a16="http://schemas.microsoft.com/office/drawing/2014/main" id="{2EFBF0A1-E1BF-4F62-AFEF-81704B7311B7}"/>
              </a:ext>
            </a:extLst>
          </p:cNvPr>
          <p:cNvGrpSpPr>
            <a:grpSpLocks/>
          </p:cNvGrpSpPr>
          <p:nvPr/>
        </p:nvGrpSpPr>
        <p:grpSpPr bwMode="auto">
          <a:xfrm>
            <a:off x="669925" y="2033588"/>
            <a:ext cx="3706813" cy="2063750"/>
            <a:chOff x="743429" y="2581771"/>
            <a:chExt cx="3705360" cy="2063676"/>
          </a:xfrm>
        </p:grpSpPr>
        <p:sp>
          <p:nvSpPr>
            <p:cNvPr id="153630" name="菱形 34">
              <a:extLst>
                <a:ext uri="{FF2B5EF4-FFF2-40B4-BE49-F238E27FC236}">
                  <a16:creationId xmlns:a16="http://schemas.microsoft.com/office/drawing/2014/main" id="{8D62DBC0-08CF-4D8D-B2AE-090C26E88E58}"/>
                </a:ext>
              </a:extLst>
            </p:cNvPr>
            <p:cNvSpPr>
              <a:spLocks noChangeArrowheads="1"/>
            </p:cNvSpPr>
            <p:nvPr/>
          </p:nvSpPr>
          <p:spPr bwMode="auto">
            <a:xfrm>
              <a:off x="1207337" y="3104596"/>
              <a:ext cx="1501541" cy="827772"/>
            </a:xfrm>
            <a:prstGeom prst="diamond">
              <a:avLst/>
            </a:prstGeom>
            <a:solidFill>
              <a:schemeClr val="bg1"/>
            </a:solidFill>
            <a:ln w="28575" algn="ctr">
              <a:solidFill>
                <a:schemeClr val="tx1"/>
              </a:solidFill>
              <a:round/>
              <a:headEnd/>
              <a:tailEnd/>
            </a:ln>
          </p:spPr>
          <p:txBody>
            <a:bodyPr wrap="none"/>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zh-CN" altLang="en-US" sz="2400">
                  <a:latin typeface="宋体" panose="02010600030101010101" pitchFamily="2" charset="-122"/>
                  <a:ea typeface="宋体" panose="02010600030101010101" pitchFamily="2" charset="-122"/>
                </a:rPr>
                <a:t>供应</a:t>
              </a:r>
            </a:p>
          </p:txBody>
        </p:sp>
        <p:cxnSp>
          <p:nvCxnSpPr>
            <p:cNvPr id="153631" name="直接连接符 35">
              <a:extLst>
                <a:ext uri="{FF2B5EF4-FFF2-40B4-BE49-F238E27FC236}">
                  <a16:creationId xmlns:a16="http://schemas.microsoft.com/office/drawing/2014/main" id="{AAE73859-1834-46B1-A1C7-544D272B88F6}"/>
                </a:ext>
              </a:extLst>
            </p:cNvPr>
            <p:cNvCxnSpPr>
              <a:cxnSpLocks noChangeShapeType="1"/>
              <a:endCxn id="153630" idx="0"/>
            </p:cNvCxnSpPr>
            <p:nvPr/>
          </p:nvCxnSpPr>
          <p:spPr bwMode="auto">
            <a:xfrm>
              <a:off x="1957261" y="2581771"/>
              <a:ext cx="847" cy="52282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53632" name="直接连接符 36">
              <a:extLst>
                <a:ext uri="{FF2B5EF4-FFF2-40B4-BE49-F238E27FC236}">
                  <a16:creationId xmlns:a16="http://schemas.microsoft.com/office/drawing/2014/main" id="{1C7674B0-C209-46B6-9A41-A6CA92BD85C6}"/>
                </a:ext>
              </a:extLst>
            </p:cNvPr>
            <p:cNvCxnSpPr>
              <a:cxnSpLocks noChangeShapeType="1"/>
              <a:stCxn id="153630" idx="1"/>
              <a:endCxn id="153617" idx="0"/>
            </p:cNvCxnSpPr>
            <p:nvPr/>
          </p:nvCxnSpPr>
          <p:spPr bwMode="auto">
            <a:xfrm flipH="1">
              <a:off x="743429" y="3518482"/>
              <a:ext cx="463908" cy="111343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53633" name="直接连接符 37">
              <a:extLst>
                <a:ext uri="{FF2B5EF4-FFF2-40B4-BE49-F238E27FC236}">
                  <a16:creationId xmlns:a16="http://schemas.microsoft.com/office/drawing/2014/main" id="{76E1E46D-1109-4C66-9A69-6A17694897F4}"/>
                </a:ext>
              </a:extLst>
            </p:cNvPr>
            <p:cNvCxnSpPr>
              <a:cxnSpLocks noChangeShapeType="1"/>
              <a:stCxn id="153630" idx="3"/>
            </p:cNvCxnSpPr>
            <p:nvPr/>
          </p:nvCxnSpPr>
          <p:spPr bwMode="auto">
            <a:xfrm>
              <a:off x="2708878" y="3518482"/>
              <a:ext cx="1739911" cy="112696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grpSp>
        <p:nvGrpSpPr>
          <p:cNvPr id="153610" name="组合 38">
            <a:extLst>
              <a:ext uri="{FF2B5EF4-FFF2-40B4-BE49-F238E27FC236}">
                <a16:creationId xmlns:a16="http://schemas.microsoft.com/office/drawing/2014/main" id="{8E94B346-9C51-4485-B0DA-A28D9A27FBCE}"/>
              </a:ext>
            </a:extLst>
          </p:cNvPr>
          <p:cNvGrpSpPr>
            <a:grpSpLocks/>
          </p:cNvGrpSpPr>
          <p:nvPr/>
        </p:nvGrpSpPr>
        <p:grpSpPr bwMode="auto">
          <a:xfrm>
            <a:off x="461963" y="1981200"/>
            <a:ext cx="2803525" cy="1809750"/>
            <a:chOff x="534611" y="2528843"/>
            <a:chExt cx="2803865" cy="1809907"/>
          </a:xfrm>
        </p:grpSpPr>
        <p:sp>
          <p:nvSpPr>
            <p:cNvPr id="153627" name="文本框 39">
              <a:extLst>
                <a:ext uri="{FF2B5EF4-FFF2-40B4-BE49-F238E27FC236}">
                  <a16:creationId xmlns:a16="http://schemas.microsoft.com/office/drawing/2014/main" id="{1E7D96E9-6B50-4D56-A316-7178D4BC0175}"/>
                </a:ext>
              </a:extLst>
            </p:cNvPr>
            <p:cNvSpPr txBox="1">
              <a:spLocks noChangeArrowheads="1"/>
            </p:cNvSpPr>
            <p:nvPr/>
          </p:nvSpPr>
          <p:spPr bwMode="auto">
            <a:xfrm>
              <a:off x="1508510" y="2528843"/>
              <a:ext cx="3978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2000"/>
                <a:t>m</a:t>
              </a:r>
              <a:endParaRPr kumimoji="0" lang="zh-CN" altLang="en-US" sz="2000"/>
            </a:p>
          </p:txBody>
        </p:sp>
        <p:sp>
          <p:nvSpPr>
            <p:cNvPr id="153628" name="文本框 40">
              <a:extLst>
                <a:ext uri="{FF2B5EF4-FFF2-40B4-BE49-F238E27FC236}">
                  <a16:creationId xmlns:a16="http://schemas.microsoft.com/office/drawing/2014/main" id="{3880E664-5E20-4786-A676-75F8F7F50E64}"/>
                </a:ext>
              </a:extLst>
            </p:cNvPr>
            <p:cNvSpPr txBox="1">
              <a:spLocks noChangeArrowheads="1"/>
            </p:cNvSpPr>
            <p:nvPr/>
          </p:nvSpPr>
          <p:spPr bwMode="auto">
            <a:xfrm>
              <a:off x="534611" y="3932368"/>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2000"/>
                <a:t>n</a:t>
              </a:r>
              <a:endParaRPr kumimoji="0" lang="zh-CN" altLang="en-US" sz="2000"/>
            </a:p>
          </p:txBody>
        </p:sp>
        <p:sp>
          <p:nvSpPr>
            <p:cNvPr id="153629" name="文本框 41">
              <a:extLst>
                <a:ext uri="{FF2B5EF4-FFF2-40B4-BE49-F238E27FC236}">
                  <a16:creationId xmlns:a16="http://schemas.microsoft.com/office/drawing/2014/main" id="{3D81BBE4-3577-43C3-AA79-C273AB6E67D6}"/>
                </a:ext>
              </a:extLst>
            </p:cNvPr>
            <p:cNvSpPr txBox="1">
              <a:spLocks noChangeArrowheads="1"/>
            </p:cNvSpPr>
            <p:nvPr/>
          </p:nvSpPr>
          <p:spPr bwMode="auto">
            <a:xfrm>
              <a:off x="3011142" y="3938640"/>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r>
                <a:rPr kumimoji="0" lang="en-US" altLang="zh-CN" sz="2000"/>
                <a:t>p</a:t>
              </a:r>
              <a:endParaRPr kumimoji="0" lang="zh-CN" altLang="en-US" sz="2000"/>
            </a:p>
          </p:txBody>
        </p:sp>
      </p:grpSp>
      <p:grpSp>
        <p:nvGrpSpPr>
          <p:cNvPr id="153611" name="组合 42">
            <a:extLst>
              <a:ext uri="{FF2B5EF4-FFF2-40B4-BE49-F238E27FC236}">
                <a16:creationId xmlns:a16="http://schemas.microsoft.com/office/drawing/2014/main" id="{8A113328-C3CD-471E-96B5-3458908020A9}"/>
              </a:ext>
            </a:extLst>
          </p:cNvPr>
          <p:cNvGrpSpPr>
            <a:grpSpLocks/>
          </p:cNvGrpSpPr>
          <p:nvPr/>
        </p:nvGrpSpPr>
        <p:grpSpPr bwMode="auto">
          <a:xfrm>
            <a:off x="5133975" y="2789238"/>
            <a:ext cx="1765300" cy="515937"/>
            <a:chOff x="5207390" y="3336980"/>
            <a:chExt cx="1764803" cy="515706"/>
          </a:xfrm>
        </p:grpSpPr>
        <p:sp>
          <p:nvSpPr>
            <p:cNvPr id="153625" name="矩形 43">
              <a:extLst>
                <a:ext uri="{FF2B5EF4-FFF2-40B4-BE49-F238E27FC236}">
                  <a16:creationId xmlns:a16="http://schemas.microsoft.com/office/drawing/2014/main" id="{A01382FA-6A59-4283-B772-ECE4027BF346}"/>
                </a:ext>
              </a:extLst>
            </p:cNvPr>
            <p:cNvSpPr>
              <a:spLocks noChangeArrowheads="1"/>
            </p:cNvSpPr>
            <p:nvPr/>
          </p:nvSpPr>
          <p:spPr bwMode="auto">
            <a:xfrm>
              <a:off x="6000120" y="3336980"/>
              <a:ext cx="972073" cy="515706"/>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zh-CN" altLang="en-US" sz="2400">
                  <a:latin typeface="宋体" panose="02010600030101010101" pitchFamily="2" charset="-122"/>
                  <a:ea typeface="宋体" panose="02010600030101010101" pitchFamily="2" charset="-122"/>
                </a:rPr>
                <a:t>库存量</a:t>
              </a:r>
            </a:p>
          </p:txBody>
        </p:sp>
        <p:cxnSp>
          <p:nvCxnSpPr>
            <p:cNvPr id="153626" name="直接连接符 44">
              <a:extLst>
                <a:ext uri="{FF2B5EF4-FFF2-40B4-BE49-F238E27FC236}">
                  <a16:creationId xmlns:a16="http://schemas.microsoft.com/office/drawing/2014/main" id="{224E3EA7-F0D0-4BB5-BEBB-279C7EF887C1}"/>
                </a:ext>
              </a:extLst>
            </p:cNvPr>
            <p:cNvCxnSpPr>
              <a:cxnSpLocks noChangeShapeType="1"/>
              <a:stCxn id="153646" idx="3"/>
              <a:endCxn id="153625" idx="1"/>
            </p:cNvCxnSpPr>
            <p:nvPr/>
          </p:nvCxnSpPr>
          <p:spPr bwMode="auto">
            <a:xfrm flipV="1">
              <a:off x="5207390" y="3594833"/>
              <a:ext cx="792730" cy="2921"/>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grpSp>
      <p:grpSp>
        <p:nvGrpSpPr>
          <p:cNvPr id="153612" name="组合 45">
            <a:extLst>
              <a:ext uri="{FF2B5EF4-FFF2-40B4-BE49-F238E27FC236}">
                <a16:creationId xmlns:a16="http://schemas.microsoft.com/office/drawing/2014/main" id="{72ED234C-7E18-4AA8-A96B-4E0064A1B88C}"/>
              </a:ext>
            </a:extLst>
          </p:cNvPr>
          <p:cNvGrpSpPr>
            <a:grpSpLocks/>
          </p:cNvGrpSpPr>
          <p:nvPr/>
        </p:nvGrpSpPr>
        <p:grpSpPr bwMode="auto">
          <a:xfrm>
            <a:off x="138113" y="2033588"/>
            <a:ext cx="996950" cy="936625"/>
            <a:chOff x="80853" y="3247854"/>
            <a:chExt cx="996971" cy="936711"/>
          </a:xfrm>
        </p:grpSpPr>
        <p:sp>
          <p:nvSpPr>
            <p:cNvPr id="153623" name="矩形 46">
              <a:extLst>
                <a:ext uri="{FF2B5EF4-FFF2-40B4-BE49-F238E27FC236}">
                  <a16:creationId xmlns:a16="http://schemas.microsoft.com/office/drawing/2014/main" id="{077AFAF1-E660-4F39-BB72-0E139D7032FD}"/>
                </a:ext>
              </a:extLst>
            </p:cNvPr>
            <p:cNvSpPr>
              <a:spLocks noChangeArrowheads="1"/>
            </p:cNvSpPr>
            <p:nvPr/>
          </p:nvSpPr>
          <p:spPr bwMode="auto">
            <a:xfrm>
              <a:off x="80853" y="3247854"/>
              <a:ext cx="903397" cy="515706"/>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zh-CN" altLang="en-US" sz="2400">
                  <a:latin typeface="宋体" panose="02010600030101010101" pitchFamily="2" charset="-122"/>
                  <a:ea typeface="宋体" panose="02010600030101010101" pitchFamily="2" charset="-122"/>
                </a:rPr>
                <a:t>供应量</a:t>
              </a:r>
            </a:p>
          </p:txBody>
        </p:sp>
        <p:cxnSp>
          <p:nvCxnSpPr>
            <p:cNvPr id="153624" name="直接连接符 47">
              <a:extLst>
                <a:ext uri="{FF2B5EF4-FFF2-40B4-BE49-F238E27FC236}">
                  <a16:creationId xmlns:a16="http://schemas.microsoft.com/office/drawing/2014/main" id="{231B2DAF-ADF5-4D55-95AE-5C44BEFC1BBF}"/>
                </a:ext>
              </a:extLst>
            </p:cNvPr>
            <p:cNvCxnSpPr>
              <a:cxnSpLocks noChangeShapeType="1"/>
              <a:stCxn id="153630" idx="1"/>
              <a:endCxn id="153623" idx="3"/>
            </p:cNvCxnSpPr>
            <p:nvPr/>
          </p:nvCxnSpPr>
          <p:spPr bwMode="auto">
            <a:xfrm flipH="1" flipV="1">
              <a:off x="984250" y="3505707"/>
              <a:ext cx="93574" cy="678858"/>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grpSp>
      <p:pic>
        <p:nvPicPr>
          <p:cNvPr id="153613" name="图片 60">
            <a:extLst>
              <a:ext uri="{FF2B5EF4-FFF2-40B4-BE49-F238E27FC236}">
                <a16:creationId xmlns:a16="http://schemas.microsoft.com/office/drawing/2014/main" id="{97940681-E067-4171-A7AB-B23F4D813D1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60763" y="284163"/>
            <a:ext cx="1439862" cy="162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14" name="图片 61">
            <a:extLst>
              <a:ext uri="{FF2B5EF4-FFF2-40B4-BE49-F238E27FC236}">
                <a16:creationId xmlns:a16="http://schemas.microsoft.com/office/drawing/2014/main" id="{14BC643B-76CE-4C31-AD20-40B4722A29C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72375" y="109538"/>
            <a:ext cx="1439863"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15" name="图片 62">
            <a:extLst>
              <a:ext uri="{FF2B5EF4-FFF2-40B4-BE49-F238E27FC236}">
                <a16:creationId xmlns:a16="http://schemas.microsoft.com/office/drawing/2014/main" id="{2E38768C-44BC-464C-BCFB-B5F0388CFCE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19513" y="4097338"/>
            <a:ext cx="132080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16" name="图片 66">
            <a:extLst>
              <a:ext uri="{FF2B5EF4-FFF2-40B4-BE49-F238E27FC236}">
                <a16:creationId xmlns:a16="http://schemas.microsoft.com/office/drawing/2014/main" id="{B973727D-3CD7-4016-B218-EF528819534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339850" y="68263"/>
            <a:ext cx="1101725" cy="191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17" name="图片 68">
            <a:extLst>
              <a:ext uri="{FF2B5EF4-FFF2-40B4-BE49-F238E27FC236}">
                <a16:creationId xmlns:a16="http://schemas.microsoft.com/office/drawing/2014/main" id="{70D05E8B-B9D9-4640-B8C3-9DCBE1D6882C}"/>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588" y="4084638"/>
            <a:ext cx="1338262"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5" name="直接连接符 74">
            <a:extLst>
              <a:ext uri="{FF2B5EF4-FFF2-40B4-BE49-F238E27FC236}">
                <a16:creationId xmlns:a16="http://schemas.microsoft.com/office/drawing/2014/main" id="{911B9255-17A6-430D-9037-17075E0637CA}"/>
              </a:ext>
            </a:extLst>
          </p:cNvPr>
          <p:cNvCxnSpPr>
            <a:cxnSpLocks noChangeShapeType="1"/>
          </p:cNvCxnSpPr>
          <p:nvPr/>
        </p:nvCxnSpPr>
        <p:spPr bwMode="auto">
          <a:xfrm>
            <a:off x="3590925" y="1092200"/>
            <a:ext cx="1073150" cy="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76" name="直接连接符 75">
            <a:extLst>
              <a:ext uri="{FF2B5EF4-FFF2-40B4-BE49-F238E27FC236}">
                <a16:creationId xmlns:a16="http://schemas.microsoft.com/office/drawing/2014/main" id="{B3BA09C9-F634-4FDC-9F16-F35890319B5E}"/>
              </a:ext>
            </a:extLst>
          </p:cNvPr>
          <p:cNvCxnSpPr>
            <a:cxnSpLocks noChangeShapeType="1"/>
          </p:cNvCxnSpPr>
          <p:nvPr/>
        </p:nvCxnSpPr>
        <p:spPr bwMode="auto">
          <a:xfrm>
            <a:off x="1347788" y="755650"/>
            <a:ext cx="1073150" cy="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77" name="直接连接符 76">
            <a:extLst>
              <a:ext uri="{FF2B5EF4-FFF2-40B4-BE49-F238E27FC236}">
                <a16:creationId xmlns:a16="http://schemas.microsoft.com/office/drawing/2014/main" id="{E0CD2FB1-88F2-4A1A-B0F2-1CBC197389CC}"/>
              </a:ext>
            </a:extLst>
          </p:cNvPr>
          <p:cNvCxnSpPr>
            <a:cxnSpLocks noChangeShapeType="1"/>
          </p:cNvCxnSpPr>
          <p:nvPr/>
        </p:nvCxnSpPr>
        <p:spPr bwMode="auto">
          <a:xfrm>
            <a:off x="7583488" y="887413"/>
            <a:ext cx="1073150" cy="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78" name="直接连接符 77">
            <a:extLst>
              <a:ext uri="{FF2B5EF4-FFF2-40B4-BE49-F238E27FC236}">
                <a16:creationId xmlns:a16="http://schemas.microsoft.com/office/drawing/2014/main" id="{47153CCC-B6A9-44E9-A42E-1992BCCBF5FB}"/>
              </a:ext>
            </a:extLst>
          </p:cNvPr>
          <p:cNvCxnSpPr>
            <a:cxnSpLocks noChangeShapeType="1"/>
          </p:cNvCxnSpPr>
          <p:nvPr/>
        </p:nvCxnSpPr>
        <p:spPr bwMode="auto">
          <a:xfrm>
            <a:off x="3757613" y="4840288"/>
            <a:ext cx="1073150" cy="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79" name="直接连接符 78">
            <a:extLst>
              <a:ext uri="{FF2B5EF4-FFF2-40B4-BE49-F238E27FC236}">
                <a16:creationId xmlns:a16="http://schemas.microsoft.com/office/drawing/2014/main" id="{2EE24523-304E-45D5-B7A8-04238FF5B272}"/>
              </a:ext>
            </a:extLst>
          </p:cNvPr>
          <p:cNvCxnSpPr>
            <a:cxnSpLocks noChangeShapeType="1"/>
          </p:cNvCxnSpPr>
          <p:nvPr/>
        </p:nvCxnSpPr>
        <p:spPr bwMode="auto">
          <a:xfrm>
            <a:off x="61913" y="4840288"/>
            <a:ext cx="1073150" cy="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wipe(left)">
                                      <p:cBhvr>
                                        <p:cTn id="7" dur="500"/>
                                        <p:tgtEl>
                                          <p:spTgt spid="75"/>
                                        </p:tgtEl>
                                      </p:cBhvr>
                                    </p:animEffect>
                                  </p:childTnLst>
                                </p:cTn>
                              </p:par>
                              <p:par>
                                <p:cTn id="8" presetID="22" presetClass="entr" presetSubtype="8" fill="hold" nodeType="withEffect">
                                  <p:stCondLst>
                                    <p:cond delay="0"/>
                                  </p:stCondLst>
                                  <p:childTnLst>
                                    <p:set>
                                      <p:cBhvr>
                                        <p:cTn id="9" dur="1" fill="hold">
                                          <p:stCondLst>
                                            <p:cond delay="0"/>
                                          </p:stCondLst>
                                        </p:cTn>
                                        <p:tgtEl>
                                          <p:spTgt spid="76"/>
                                        </p:tgtEl>
                                        <p:attrNameLst>
                                          <p:attrName>style.visibility</p:attrName>
                                        </p:attrNameLst>
                                      </p:cBhvr>
                                      <p:to>
                                        <p:strVal val="visible"/>
                                      </p:to>
                                    </p:set>
                                    <p:animEffect transition="in" filter="wipe(left)">
                                      <p:cBhvr>
                                        <p:cTn id="10" dur="500"/>
                                        <p:tgtEl>
                                          <p:spTgt spid="76"/>
                                        </p:tgtEl>
                                      </p:cBhvr>
                                    </p:animEffect>
                                  </p:childTnLst>
                                </p:cTn>
                              </p:par>
                              <p:par>
                                <p:cTn id="11" presetID="22" presetClass="entr" presetSubtype="8" fill="hold"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wipe(left)">
                                      <p:cBhvr>
                                        <p:cTn id="13" dur="500"/>
                                        <p:tgtEl>
                                          <p:spTgt spid="77"/>
                                        </p:tgtEl>
                                      </p:cBhvr>
                                    </p:animEffect>
                                  </p:childTnLst>
                                </p:cTn>
                              </p:par>
                              <p:par>
                                <p:cTn id="14" presetID="22" presetClass="entr" presetSubtype="8" fill="hold" nodeType="withEffect">
                                  <p:stCondLst>
                                    <p:cond delay="0"/>
                                  </p:stCondLst>
                                  <p:childTnLst>
                                    <p:set>
                                      <p:cBhvr>
                                        <p:cTn id="15" dur="1" fill="hold">
                                          <p:stCondLst>
                                            <p:cond delay="0"/>
                                          </p:stCondLst>
                                        </p:cTn>
                                        <p:tgtEl>
                                          <p:spTgt spid="78"/>
                                        </p:tgtEl>
                                        <p:attrNameLst>
                                          <p:attrName>style.visibility</p:attrName>
                                        </p:attrNameLst>
                                      </p:cBhvr>
                                      <p:to>
                                        <p:strVal val="visible"/>
                                      </p:to>
                                    </p:set>
                                    <p:animEffect transition="in" filter="wipe(left)">
                                      <p:cBhvr>
                                        <p:cTn id="16" dur="500"/>
                                        <p:tgtEl>
                                          <p:spTgt spid="78"/>
                                        </p:tgtEl>
                                      </p:cBhvr>
                                    </p:animEffect>
                                  </p:childTnLst>
                                </p:cTn>
                              </p:par>
                              <p:par>
                                <p:cTn id="17" presetID="22" presetClass="entr" presetSubtype="8" fill="hold" nodeType="withEffect">
                                  <p:stCondLst>
                                    <p:cond delay="0"/>
                                  </p:stCondLst>
                                  <p:childTnLst>
                                    <p:set>
                                      <p:cBhvr>
                                        <p:cTn id="18" dur="1" fill="hold">
                                          <p:stCondLst>
                                            <p:cond delay="0"/>
                                          </p:stCondLst>
                                        </p:cTn>
                                        <p:tgtEl>
                                          <p:spTgt spid="79"/>
                                        </p:tgtEl>
                                        <p:attrNameLst>
                                          <p:attrName>style.visibility</p:attrName>
                                        </p:attrNameLst>
                                      </p:cBhvr>
                                      <p:to>
                                        <p:strVal val="visible"/>
                                      </p:to>
                                    </p:set>
                                    <p:animEffect transition="in" filter="wipe(left)">
                                      <p:cBhvr>
                                        <p:cTn id="19"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4">
            <a:extLst>
              <a:ext uri="{FF2B5EF4-FFF2-40B4-BE49-F238E27FC236}">
                <a16:creationId xmlns:a16="http://schemas.microsoft.com/office/drawing/2014/main" id="{831F00B2-4C71-4C42-B005-CFA93A04E1B0}"/>
              </a:ext>
            </a:extLst>
          </p:cNvPr>
          <p:cNvSpPr>
            <a:spLocks noGrp="1" noChangeArrowheads="1"/>
          </p:cNvSpPr>
          <p:nvPr>
            <p:ph type="ctr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effectLst/>
                <a:ea typeface="ＭＳ Ｐゴシック" panose="020B0600070205080204" pitchFamily="34" charset="-128"/>
              </a:rPr>
              <a:t>Reduction to Relational Schemas</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页脚占位符 3">
            <a:extLst>
              <a:ext uri="{FF2B5EF4-FFF2-40B4-BE49-F238E27FC236}">
                <a16:creationId xmlns:a16="http://schemas.microsoft.com/office/drawing/2014/main" id="{09766C04-FDDF-4914-A3BB-982EF63DF49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fld id="{65740EA1-88A6-41BA-BFF3-A80EC00F07E5}" type="slidenum">
              <a:rPr lang="zh-CN" altLang="en-US" sz="1400" smtClean="0">
                <a:solidFill>
                  <a:srgbClr val="000000"/>
                </a:solidFill>
              </a:rPr>
              <a:pPr algn="ctr">
                <a:spcBef>
                  <a:spcPct val="0"/>
                </a:spcBef>
                <a:buClrTx/>
                <a:buSzTx/>
                <a:buFontTx/>
                <a:buNone/>
              </a:pPr>
              <a:t>88</a:t>
            </a:fld>
            <a:endParaRPr lang="en-US" altLang="zh-CN" sz="1400">
              <a:solidFill>
                <a:srgbClr val="000000"/>
              </a:solidFill>
            </a:endParaRPr>
          </a:p>
        </p:txBody>
      </p:sp>
      <p:sp>
        <p:nvSpPr>
          <p:cNvPr id="156675" name="Rectangle 2">
            <a:extLst>
              <a:ext uri="{FF2B5EF4-FFF2-40B4-BE49-F238E27FC236}">
                <a16:creationId xmlns:a16="http://schemas.microsoft.com/office/drawing/2014/main" id="{48900A54-E485-48BF-90E3-2D86473244AB}"/>
              </a:ext>
            </a:extLst>
          </p:cNvPr>
          <p:cNvSpPr>
            <a:spLocks noGrp="1" noChangeArrowheads="1"/>
          </p:cNvSpPr>
          <p:nvPr>
            <p:ph type="title"/>
          </p:nvPr>
        </p:nvSpPr>
        <p:spPr>
          <a:xfrm>
            <a:off x="685800" y="212725"/>
            <a:ext cx="7772400" cy="673100"/>
          </a:xfrm>
        </p:spPr>
        <p:txBody>
          <a:bodyPr/>
          <a:lstStyle/>
          <a:p>
            <a:pPr eaLnBrk="1" hangingPunct="1"/>
            <a:r>
              <a:rPr lang="en-US" altLang="zh-CN"/>
              <a:t>E-R</a:t>
            </a:r>
            <a:r>
              <a:rPr lang="zh-CN" altLang="en-US"/>
              <a:t>模型向关系模式的转换</a:t>
            </a:r>
          </a:p>
        </p:txBody>
      </p:sp>
      <p:sp>
        <p:nvSpPr>
          <p:cNvPr id="156676" name="Rectangle 3">
            <a:extLst>
              <a:ext uri="{FF2B5EF4-FFF2-40B4-BE49-F238E27FC236}">
                <a16:creationId xmlns:a16="http://schemas.microsoft.com/office/drawing/2014/main" id="{D36AB3B8-54E7-4D57-9E2E-9DE947429AD4}"/>
              </a:ext>
            </a:extLst>
          </p:cNvPr>
          <p:cNvSpPr>
            <a:spLocks noGrp="1" noChangeArrowheads="1"/>
          </p:cNvSpPr>
          <p:nvPr>
            <p:ph type="body" idx="1"/>
          </p:nvPr>
        </p:nvSpPr>
        <p:spPr>
          <a:xfrm>
            <a:off x="228600" y="1371600"/>
            <a:ext cx="8610600" cy="1219200"/>
          </a:xfrm>
        </p:spPr>
        <p:txBody>
          <a:bodyPr/>
          <a:lstStyle/>
          <a:p>
            <a:pPr eaLnBrk="1" hangingPunct="1"/>
            <a:r>
              <a:rPr lang="zh-CN" altLang="en-US">
                <a:solidFill>
                  <a:schemeClr val="hlink"/>
                </a:solidFill>
              </a:rPr>
              <a:t>实体</a:t>
            </a:r>
            <a:r>
              <a:rPr lang="zh-CN" altLang="en-US"/>
              <a:t>  </a:t>
            </a:r>
            <a:r>
              <a:rPr lang="zh-CN" altLang="en-US">
                <a:sym typeface="Symbol" panose="05050102010706020507" pitchFamily="18" charset="2"/>
              </a:rPr>
              <a:t>  关系</a:t>
            </a:r>
          </a:p>
          <a:p>
            <a:pPr eaLnBrk="1" hangingPunct="1"/>
            <a:r>
              <a:rPr lang="zh-CN" altLang="en-US">
                <a:solidFill>
                  <a:schemeClr val="hlink"/>
                </a:solidFill>
                <a:sym typeface="Symbol" panose="05050102010706020507" pitchFamily="18" charset="2"/>
              </a:rPr>
              <a:t>属性</a:t>
            </a:r>
            <a:r>
              <a:rPr lang="zh-CN" altLang="en-US">
                <a:sym typeface="Symbol" panose="05050102010706020507" pitchFamily="18" charset="2"/>
              </a:rPr>
              <a:t>    关系的属性</a:t>
            </a:r>
            <a:endParaRPr lang="zh-CN" altLang="en-US"/>
          </a:p>
        </p:txBody>
      </p:sp>
      <p:sp>
        <p:nvSpPr>
          <p:cNvPr id="156677" name="Oval 12">
            <a:extLst>
              <a:ext uri="{FF2B5EF4-FFF2-40B4-BE49-F238E27FC236}">
                <a16:creationId xmlns:a16="http://schemas.microsoft.com/office/drawing/2014/main" id="{F66629B0-A1BC-4B4B-837A-C5A1C206A1BF}"/>
              </a:ext>
            </a:extLst>
          </p:cNvPr>
          <p:cNvSpPr>
            <a:spLocks noChangeArrowheads="1"/>
          </p:cNvSpPr>
          <p:nvPr/>
        </p:nvSpPr>
        <p:spPr bwMode="auto">
          <a:xfrm>
            <a:off x="2409825" y="5715000"/>
            <a:ext cx="1933575" cy="8382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endParaRPr lang="zh-CN" altLang="en-US" sz="1600">
              <a:solidFill>
                <a:srgbClr val="000000"/>
              </a:solidFill>
              <a:latin typeface="Helvetica" panose="020B0604020202020204" pitchFamily="34" charset="0"/>
            </a:endParaRPr>
          </a:p>
        </p:txBody>
      </p:sp>
      <p:graphicFrame>
        <p:nvGraphicFramePr>
          <p:cNvPr id="3" name="表格 2">
            <a:extLst>
              <a:ext uri="{FF2B5EF4-FFF2-40B4-BE49-F238E27FC236}">
                <a16:creationId xmlns:a16="http://schemas.microsoft.com/office/drawing/2014/main" id="{043E6AB2-2A02-48F7-8183-3A12B778C1F0}"/>
              </a:ext>
            </a:extLst>
          </p:cNvPr>
          <p:cNvGraphicFramePr>
            <a:graphicFrameLocks noGrp="1"/>
          </p:cNvGraphicFramePr>
          <p:nvPr/>
        </p:nvGraphicFramePr>
        <p:xfrm>
          <a:off x="3592513" y="2984500"/>
          <a:ext cx="1624012" cy="1497012"/>
        </p:xfrm>
        <a:graphic>
          <a:graphicData uri="http://schemas.openxmlformats.org/drawingml/2006/table">
            <a:tbl>
              <a:tblPr/>
              <a:tblGrid>
                <a:gridCol w="1624012">
                  <a:extLst>
                    <a:ext uri="{9D8B030D-6E8A-4147-A177-3AD203B41FA5}">
                      <a16:colId xmlns:a16="http://schemas.microsoft.com/office/drawing/2014/main" val="20000"/>
                    </a:ext>
                  </a:extLst>
                </a:gridCol>
              </a:tblGrid>
              <a:tr h="372118">
                <a:tc>
                  <a:txBody>
                    <a:bodyPr/>
                    <a:lstStyle/>
                    <a:p>
                      <a:pPr algn="ctr" fontAlgn="ctr"/>
                      <a:r>
                        <a:rPr lang="zh-CN" altLang="en-US" sz="2400" b="0" i="0" u="none" strike="noStrike" dirty="0">
                          <a:solidFill>
                            <a:srgbClr val="000000"/>
                          </a:solidFill>
                          <a:effectLst/>
                          <a:latin typeface="宋体" panose="02010600030101010101" pitchFamily="2" charset="-122"/>
                          <a:ea typeface="宋体" panose="02010600030101010101" pitchFamily="2" charset="-122"/>
                        </a:rPr>
                        <a:t>学生</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0000"/>
                  </a:ext>
                </a:extLst>
              </a:tr>
              <a:tr h="372118">
                <a:tc>
                  <a:txBody>
                    <a:bodyPr/>
                    <a:lstStyle/>
                    <a:p>
                      <a:pPr algn="l" fontAlgn="ctr"/>
                      <a:r>
                        <a:rPr lang="zh-CN" altLang="en-US" sz="2400" b="0" i="0" u="sng" strike="noStrike" dirty="0">
                          <a:solidFill>
                            <a:srgbClr val="000000"/>
                          </a:solidFill>
                          <a:effectLst/>
                          <a:latin typeface="宋体" panose="02010600030101010101" pitchFamily="2" charset="-122"/>
                          <a:ea typeface="宋体" panose="02010600030101010101" pitchFamily="2" charset="-122"/>
                        </a:rPr>
                        <a:t>学号</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72118">
                <a:tc>
                  <a:txBody>
                    <a:bodyPr/>
                    <a:lstStyle/>
                    <a:p>
                      <a:pPr algn="l" fontAlgn="ctr"/>
                      <a:r>
                        <a:rPr lang="zh-CN" altLang="en-US" sz="2400" b="0" i="0" u="none" strike="noStrike" dirty="0">
                          <a:solidFill>
                            <a:srgbClr val="000000"/>
                          </a:solidFill>
                          <a:effectLst/>
                          <a:latin typeface="宋体" panose="02010600030101010101" pitchFamily="2" charset="-122"/>
                          <a:ea typeface="宋体" panose="02010600030101010101" pitchFamily="2" charset="-122"/>
                        </a:rPr>
                        <a:t>姓名</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380658">
                <a:tc>
                  <a:txBody>
                    <a:bodyPr/>
                    <a:lstStyle/>
                    <a:p>
                      <a:pPr algn="l" fontAlgn="ctr"/>
                      <a:r>
                        <a:rPr lang="zh-CN" altLang="en-US" sz="2400" b="0" i="0" u="none" strike="noStrike" dirty="0">
                          <a:solidFill>
                            <a:srgbClr val="000000"/>
                          </a:solidFill>
                          <a:effectLst/>
                          <a:latin typeface="宋体" panose="02010600030101010101" pitchFamily="2" charset="-122"/>
                          <a:ea typeface="宋体" panose="02010600030101010101" pitchFamily="2" charset="-122"/>
                        </a:rPr>
                        <a:t>系别</a:t>
                      </a:r>
                    </a:p>
                  </a:txBody>
                  <a:tcPr marL="6350" marR="6350" marT="635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2" name="文本框 1">
            <a:extLst>
              <a:ext uri="{FF2B5EF4-FFF2-40B4-BE49-F238E27FC236}">
                <a16:creationId xmlns:a16="http://schemas.microsoft.com/office/drawing/2014/main" id="{C4BF723E-0093-427B-98AA-ABBB036F90E9}"/>
              </a:ext>
            </a:extLst>
          </p:cNvPr>
          <p:cNvSpPr txBox="1">
            <a:spLocks noChangeArrowheads="1"/>
          </p:cNvSpPr>
          <p:nvPr/>
        </p:nvSpPr>
        <p:spPr bwMode="auto">
          <a:xfrm>
            <a:off x="2587625" y="5249863"/>
            <a:ext cx="38925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zh-CN" altLang="en-US" sz="2800">
                <a:solidFill>
                  <a:schemeClr val="tx1"/>
                </a:solidFill>
                <a:latin typeface="Helvetica" panose="020B0604020202020204" pitchFamily="34" charset="0"/>
                <a:ea typeface="ＭＳ Ｐゴシック" panose="020B0600070205080204" pitchFamily="34" charset="-128"/>
              </a:rPr>
              <a:t>学生（</a:t>
            </a:r>
            <a:r>
              <a:rPr lang="zh-CN" altLang="en-US" sz="2800" u="sng">
                <a:solidFill>
                  <a:schemeClr val="tx1"/>
                </a:solidFill>
                <a:latin typeface="Helvetica" panose="020B0604020202020204" pitchFamily="34" charset="0"/>
                <a:ea typeface="ＭＳ Ｐゴシック" panose="020B0600070205080204" pitchFamily="34" charset="-128"/>
              </a:rPr>
              <a:t>学号</a:t>
            </a:r>
            <a:r>
              <a:rPr lang="zh-CN" altLang="en-US" sz="2800">
                <a:solidFill>
                  <a:schemeClr val="tx1"/>
                </a:solidFill>
                <a:latin typeface="Helvetica" panose="020B0604020202020204" pitchFamily="34" charset="0"/>
                <a:ea typeface="ＭＳ Ｐゴシック" panose="020B0600070205080204" pitchFamily="34" charset="-128"/>
              </a:rPr>
              <a:t>，姓名，系别）</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页脚占位符 2">
            <a:extLst>
              <a:ext uri="{FF2B5EF4-FFF2-40B4-BE49-F238E27FC236}">
                <a16:creationId xmlns:a16="http://schemas.microsoft.com/office/drawing/2014/main" id="{DEE37CE0-4491-4780-8133-1FE14A4D29B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fld id="{E483A640-7328-441F-AC14-D4077CA502DA}" type="slidenum">
              <a:rPr lang="zh-CN" altLang="en-US" sz="1400" smtClean="0">
                <a:solidFill>
                  <a:srgbClr val="000000"/>
                </a:solidFill>
              </a:rPr>
              <a:pPr algn="ctr">
                <a:spcBef>
                  <a:spcPct val="0"/>
                </a:spcBef>
                <a:buClrTx/>
                <a:buSzTx/>
                <a:buFontTx/>
                <a:buNone/>
              </a:pPr>
              <a:t>89</a:t>
            </a:fld>
            <a:endParaRPr lang="en-US" altLang="zh-CN" sz="1400">
              <a:solidFill>
                <a:srgbClr val="000000"/>
              </a:solidFill>
            </a:endParaRPr>
          </a:p>
        </p:txBody>
      </p:sp>
      <p:sp>
        <p:nvSpPr>
          <p:cNvPr id="158723" name="Rectangle 2">
            <a:extLst>
              <a:ext uri="{FF2B5EF4-FFF2-40B4-BE49-F238E27FC236}">
                <a16:creationId xmlns:a16="http://schemas.microsoft.com/office/drawing/2014/main" id="{74C8A6CC-DAB1-4E63-828F-185503C957F6}"/>
              </a:ext>
            </a:extLst>
          </p:cNvPr>
          <p:cNvSpPr>
            <a:spLocks noGrp="1" noChangeArrowheads="1"/>
          </p:cNvSpPr>
          <p:nvPr>
            <p:ph type="title"/>
          </p:nvPr>
        </p:nvSpPr>
        <p:spPr/>
        <p:txBody>
          <a:bodyPr/>
          <a:lstStyle/>
          <a:p>
            <a:pPr eaLnBrk="1" hangingPunct="1"/>
            <a:r>
              <a:rPr lang="en-US" altLang="zh-CN"/>
              <a:t>E-R</a:t>
            </a:r>
            <a:r>
              <a:rPr lang="zh-CN" altLang="en-US"/>
              <a:t>模型向关系模式的转换</a:t>
            </a:r>
          </a:p>
        </p:txBody>
      </p:sp>
      <p:sp>
        <p:nvSpPr>
          <p:cNvPr id="158724" name="Rectangle 3">
            <a:extLst>
              <a:ext uri="{FF2B5EF4-FFF2-40B4-BE49-F238E27FC236}">
                <a16:creationId xmlns:a16="http://schemas.microsoft.com/office/drawing/2014/main" id="{1E75FD51-5642-462D-BD0D-63DE19869813}"/>
              </a:ext>
            </a:extLst>
          </p:cNvPr>
          <p:cNvSpPr>
            <a:spLocks noChangeArrowheads="1"/>
          </p:cNvSpPr>
          <p:nvPr/>
        </p:nvSpPr>
        <p:spPr bwMode="auto">
          <a:xfrm>
            <a:off x="228600" y="1295400"/>
            <a:ext cx="86106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pPr>
            <a:r>
              <a:rPr lang="zh-CN" altLang="en-US">
                <a:solidFill>
                  <a:srgbClr val="FF0000"/>
                </a:solidFill>
                <a:sym typeface="Symbol" panose="05050102010706020507" pitchFamily="18" charset="2"/>
              </a:rPr>
              <a:t>复合属性</a:t>
            </a:r>
            <a:r>
              <a:rPr lang="zh-CN" altLang="en-US">
                <a:solidFill>
                  <a:srgbClr val="3333CC"/>
                </a:solidFill>
                <a:sym typeface="Symbol" panose="05050102010706020507" pitchFamily="18" charset="2"/>
              </a:rPr>
              <a:t>    将每个组合属性作为复合属性所在实体的属性</a:t>
            </a:r>
            <a:endParaRPr lang="zh-CN" altLang="en-US">
              <a:solidFill>
                <a:srgbClr val="3333CC"/>
              </a:solidFill>
            </a:endParaRPr>
          </a:p>
        </p:txBody>
      </p:sp>
      <p:graphicFrame>
        <p:nvGraphicFramePr>
          <p:cNvPr id="3" name="表格 2">
            <a:extLst>
              <a:ext uri="{FF2B5EF4-FFF2-40B4-BE49-F238E27FC236}">
                <a16:creationId xmlns:a16="http://schemas.microsoft.com/office/drawing/2014/main" id="{C696837C-8182-4DF3-9EFA-371CAC41915D}"/>
              </a:ext>
            </a:extLst>
          </p:cNvPr>
          <p:cNvGraphicFramePr>
            <a:graphicFrameLocks noGrp="1"/>
          </p:cNvGraphicFramePr>
          <p:nvPr/>
        </p:nvGraphicFramePr>
        <p:xfrm>
          <a:off x="3211513" y="2484438"/>
          <a:ext cx="2382837" cy="2605085"/>
        </p:xfrm>
        <a:graphic>
          <a:graphicData uri="http://schemas.openxmlformats.org/drawingml/2006/table">
            <a:tbl>
              <a:tblPr/>
              <a:tblGrid>
                <a:gridCol w="2382837">
                  <a:extLst>
                    <a:ext uri="{9D8B030D-6E8A-4147-A177-3AD203B41FA5}">
                      <a16:colId xmlns:a16="http://schemas.microsoft.com/office/drawing/2014/main" val="20000"/>
                    </a:ext>
                  </a:extLst>
                </a:gridCol>
              </a:tblGrid>
              <a:tr h="372155">
                <a:tc>
                  <a:txBody>
                    <a:bodyPr/>
                    <a:lstStyle/>
                    <a:p>
                      <a:pPr algn="ctr" fontAlgn="ctr"/>
                      <a:r>
                        <a:rPr lang="zh-CN" altLang="en-US" sz="2400" b="0" i="0" u="none" strike="noStrike" dirty="0">
                          <a:solidFill>
                            <a:srgbClr val="000000"/>
                          </a:solidFill>
                          <a:effectLst/>
                          <a:latin typeface="宋体" panose="02010600030101010101" pitchFamily="2" charset="-122"/>
                          <a:ea typeface="宋体" panose="02010600030101010101" pitchFamily="2" charset="-122"/>
                        </a:rPr>
                        <a:t>学生</a:t>
                      </a:r>
                    </a:p>
                  </a:txBody>
                  <a:tcPr marL="6349" marR="6349" marT="6351"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0000"/>
                  </a:ext>
                </a:extLst>
              </a:tr>
              <a:tr h="372155">
                <a:tc>
                  <a:txBody>
                    <a:bodyPr/>
                    <a:lstStyle/>
                    <a:p>
                      <a:pPr algn="l" fontAlgn="ctr"/>
                      <a:r>
                        <a:rPr lang="zh-CN" altLang="en-US" sz="2400" b="0" i="0" u="sng" strike="noStrike">
                          <a:solidFill>
                            <a:srgbClr val="000000"/>
                          </a:solidFill>
                          <a:effectLst/>
                          <a:latin typeface="宋体" panose="02010600030101010101" pitchFamily="2" charset="-122"/>
                          <a:ea typeface="宋体" panose="02010600030101010101" pitchFamily="2" charset="-122"/>
                        </a:rPr>
                        <a:t>学号</a:t>
                      </a:r>
                    </a:p>
                  </a:txBody>
                  <a:tcPr marL="6349" marR="6349" marT="6351"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72155">
                <a:tc>
                  <a:txBody>
                    <a:bodyPr/>
                    <a:lstStyle/>
                    <a:p>
                      <a:pPr algn="l" fontAlgn="ctr"/>
                      <a:r>
                        <a:rPr lang="zh-CN" altLang="en-US" sz="2400" b="0" i="0" u="none" strike="noStrike">
                          <a:solidFill>
                            <a:srgbClr val="000000"/>
                          </a:solidFill>
                          <a:effectLst/>
                          <a:latin typeface="宋体" panose="02010600030101010101" pitchFamily="2" charset="-122"/>
                          <a:ea typeface="宋体" panose="02010600030101010101" pitchFamily="2" charset="-122"/>
                        </a:rPr>
                        <a:t>出生日期</a:t>
                      </a:r>
                    </a:p>
                  </a:txBody>
                  <a:tcPr marL="6349" marR="6349" marT="6351"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372155">
                <a:tc>
                  <a:txBody>
                    <a:bodyPr/>
                    <a:lstStyle/>
                    <a:p>
                      <a:pPr algn="l" fontAlgn="ctr"/>
                      <a:r>
                        <a:rPr lang="zh-CN" altLang="en-US" sz="2400" b="0" i="0" u="none" strike="noStrike" dirty="0">
                          <a:solidFill>
                            <a:srgbClr val="000000"/>
                          </a:solidFill>
                          <a:effectLst/>
                          <a:latin typeface="宋体" panose="02010600030101010101" pitchFamily="2" charset="-122"/>
                          <a:ea typeface="宋体" panose="02010600030101010101" pitchFamily="2" charset="-122"/>
                        </a:rPr>
                        <a:t>   年</a:t>
                      </a:r>
                    </a:p>
                  </a:txBody>
                  <a:tcPr marL="6349" marR="6349" marT="6351"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372155">
                <a:tc>
                  <a:txBody>
                    <a:bodyPr/>
                    <a:lstStyle/>
                    <a:p>
                      <a:pPr algn="l" fontAlgn="ctr"/>
                      <a:r>
                        <a:rPr lang="zh-CN" altLang="en-US" sz="2400" b="0" i="0" u="none" strike="noStrike">
                          <a:solidFill>
                            <a:srgbClr val="000000"/>
                          </a:solidFill>
                          <a:effectLst/>
                          <a:latin typeface="宋体" panose="02010600030101010101" pitchFamily="2" charset="-122"/>
                          <a:ea typeface="宋体" panose="02010600030101010101" pitchFamily="2" charset="-122"/>
                        </a:rPr>
                        <a:t>   月</a:t>
                      </a:r>
                    </a:p>
                  </a:txBody>
                  <a:tcPr marL="6349" marR="6349" marT="6351"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372155">
                <a:tc>
                  <a:txBody>
                    <a:bodyPr/>
                    <a:lstStyle/>
                    <a:p>
                      <a:pPr algn="l" fontAlgn="ctr"/>
                      <a:r>
                        <a:rPr lang="zh-CN" altLang="en-US" sz="2400" b="0" i="0" u="none" strike="noStrike">
                          <a:solidFill>
                            <a:srgbClr val="000000"/>
                          </a:solidFill>
                          <a:effectLst/>
                          <a:latin typeface="宋体" panose="02010600030101010101" pitchFamily="2" charset="-122"/>
                          <a:ea typeface="宋体" panose="02010600030101010101" pitchFamily="2" charset="-122"/>
                        </a:rPr>
                        <a:t>   日</a:t>
                      </a:r>
                    </a:p>
                  </a:txBody>
                  <a:tcPr marL="6349" marR="6349" marT="6351"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372155">
                <a:tc>
                  <a:txBody>
                    <a:bodyPr/>
                    <a:lstStyle/>
                    <a:p>
                      <a:pPr algn="l" fontAlgn="ctr"/>
                      <a:r>
                        <a:rPr lang="zh-CN" altLang="en-US" sz="2400" b="0" i="0" u="none" strike="noStrike" dirty="0">
                          <a:solidFill>
                            <a:srgbClr val="000000"/>
                          </a:solidFill>
                          <a:effectLst/>
                          <a:latin typeface="宋体" panose="02010600030101010101" pitchFamily="2" charset="-122"/>
                          <a:ea typeface="宋体" panose="02010600030101010101" pitchFamily="2" charset="-122"/>
                        </a:rPr>
                        <a:t>姓名</a:t>
                      </a:r>
                    </a:p>
                  </a:txBody>
                  <a:tcPr marL="6349" marR="6349" marT="6351"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7" name="文本框 6">
            <a:extLst>
              <a:ext uri="{FF2B5EF4-FFF2-40B4-BE49-F238E27FC236}">
                <a16:creationId xmlns:a16="http://schemas.microsoft.com/office/drawing/2014/main" id="{BE2AE639-2182-45F6-A5C1-30C2F7AB0733}"/>
              </a:ext>
            </a:extLst>
          </p:cNvPr>
          <p:cNvSpPr txBox="1">
            <a:spLocks noChangeArrowheads="1"/>
          </p:cNvSpPr>
          <p:nvPr/>
        </p:nvSpPr>
        <p:spPr bwMode="auto">
          <a:xfrm>
            <a:off x="2292350" y="5626100"/>
            <a:ext cx="47307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zh-CN" altLang="en-US" sz="2800">
                <a:solidFill>
                  <a:schemeClr val="tx1"/>
                </a:solidFill>
                <a:latin typeface="Helvetica" panose="020B0604020202020204" pitchFamily="34" charset="0"/>
                <a:ea typeface="ＭＳ Ｐゴシック" panose="020B0600070205080204" pitchFamily="34" charset="-128"/>
              </a:rPr>
              <a:t>学生（</a:t>
            </a:r>
            <a:r>
              <a:rPr lang="zh-CN" altLang="en-US" sz="2800" u="sng">
                <a:solidFill>
                  <a:schemeClr val="tx1"/>
                </a:solidFill>
                <a:latin typeface="Helvetica" panose="020B0604020202020204" pitchFamily="34" charset="0"/>
                <a:ea typeface="ＭＳ Ｐゴシック" panose="020B0600070205080204" pitchFamily="34" charset="-128"/>
              </a:rPr>
              <a:t>学号</a:t>
            </a:r>
            <a:r>
              <a:rPr lang="zh-CN" altLang="en-US" sz="2800">
                <a:solidFill>
                  <a:schemeClr val="tx1"/>
                </a:solidFill>
                <a:latin typeface="Helvetica" panose="020B0604020202020204" pitchFamily="34" charset="0"/>
                <a:ea typeface="ＭＳ Ｐゴシック" panose="020B0600070205080204" pitchFamily="34" charset="-128"/>
              </a:rPr>
              <a:t>，姓名，年，月，日）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a:extLst>
              <a:ext uri="{FF2B5EF4-FFF2-40B4-BE49-F238E27FC236}">
                <a16:creationId xmlns:a16="http://schemas.microsoft.com/office/drawing/2014/main" id="{C35B27FD-6E56-4975-8F72-D9C1A2DAFC48}"/>
              </a:ext>
            </a:extLst>
          </p:cNvPr>
          <p:cNvSpPr>
            <a:spLocks noGrp="1" noChangeArrowheads="1"/>
          </p:cNvSpPr>
          <p:nvPr>
            <p:ph type="title"/>
          </p:nvPr>
        </p:nvSpPr>
        <p:spPr/>
        <p:txBody>
          <a:bodyPr/>
          <a:lstStyle/>
          <a:p>
            <a:pPr eaLnBrk="1" hangingPunct="1">
              <a:defRPr/>
            </a:pPr>
            <a:r>
              <a:rPr lang="en-US" dirty="0"/>
              <a:t>Modeling</a:t>
            </a:r>
          </a:p>
        </p:txBody>
      </p:sp>
      <p:sp>
        <p:nvSpPr>
          <p:cNvPr id="27651" name="Rectangle 3">
            <a:extLst>
              <a:ext uri="{FF2B5EF4-FFF2-40B4-BE49-F238E27FC236}">
                <a16:creationId xmlns:a16="http://schemas.microsoft.com/office/drawing/2014/main" id="{FD31F2BB-0F0F-4823-952D-0B62646DBD25}"/>
              </a:ext>
            </a:extLst>
          </p:cNvPr>
          <p:cNvSpPr>
            <a:spLocks noGrp="1" noChangeArrowheads="1"/>
          </p:cNvSpPr>
          <p:nvPr>
            <p:ph idx="1"/>
          </p:nvPr>
        </p:nvSpPr>
        <p:spPr/>
        <p:txBody>
          <a:bodyPr/>
          <a:lstStyle/>
          <a:p>
            <a:pPr eaLnBrk="1" hangingPunct="1"/>
            <a:r>
              <a:rPr lang="en-US" altLang="zh-CN" sz="2200">
                <a:ea typeface="ＭＳ Ｐゴシック" panose="020B0600070205080204" pitchFamily="34" charset="-128"/>
              </a:rPr>
              <a:t>A </a:t>
            </a:r>
            <a:r>
              <a:rPr lang="en-US" altLang="zh-CN" sz="2200" i="1">
                <a:ea typeface="ＭＳ Ｐゴシック" panose="020B0600070205080204" pitchFamily="34" charset="-128"/>
              </a:rPr>
              <a:t>database</a:t>
            </a:r>
            <a:r>
              <a:rPr lang="en-US" altLang="zh-CN" sz="2200">
                <a:ea typeface="ＭＳ Ｐゴシック" panose="020B0600070205080204" pitchFamily="34" charset="-128"/>
              </a:rPr>
              <a:t> can be modeled as:</a:t>
            </a:r>
          </a:p>
          <a:p>
            <a:pPr lvl="1" eaLnBrk="1" hangingPunct="1"/>
            <a:r>
              <a:rPr lang="en-US" altLang="zh-CN" sz="2200">
                <a:ea typeface="ＭＳ Ｐゴシック" panose="020B0600070205080204" pitchFamily="34" charset="-128"/>
              </a:rPr>
              <a:t>a collection of entities,</a:t>
            </a:r>
          </a:p>
          <a:p>
            <a:pPr lvl="1" eaLnBrk="1" hangingPunct="1"/>
            <a:r>
              <a:rPr lang="en-US" altLang="zh-CN" sz="2200">
                <a:ea typeface="ＭＳ Ｐゴシック" panose="020B0600070205080204" pitchFamily="34" charset="-128"/>
              </a:rPr>
              <a:t>relationship among entities.</a:t>
            </a:r>
          </a:p>
          <a:p>
            <a:pPr eaLnBrk="1" hangingPunct="1"/>
            <a:r>
              <a:rPr lang="en-US" altLang="zh-CN" sz="2200">
                <a:ea typeface="ＭＳ Ｐゴシック" panose="020B0600070205080204" pitchFamily="34" charset="-128"/>
              </a:rPr>
              <a:t>An </a:t>
            </a:r>
            <a:r>
              <a:rPr lang="en-US" altLang="zh-CN" sz="2200" b="1">
                <a:solidFill>
                  <a:srgbClr val="000099"/>
                </a:solidFill>
                <a:ea typeface="ＭＳ Ｐゴシック" panose="020B0600070205080204" pitchFamily="34" charset="-128"/>
              </a:rPr>
              <a:t>entity</a:t>
            </a:r>
            <a:r>
              <a:rPr lang="en-US" altLang="zh-CN" sz="2200" b="1">
                <a:ea typeface="ＭＳ Ｐゴシック" panose="020B0600070205080204" pitchFamily="34" charset="-128"/>
              </a:rPr>
              <a:t> </a:t>
            </a:r>
            <a:r>
              <a:rPr lang="en-US" altLang="zh-CN" sz="2200">
                <a:ea typeface="ＭＳ Ｐゴシック" panose="020B0600070205080204" pitchFamily="34" charset="-128"/>
              </a:rPr>
              <a:t>is an object that exists and is distinguishable from other objects.</a:t>
            </a:r>
          </a:p>
          <a:p>
            <a:pPr lvl="1" eaLnBrk="1" hangingPunct="1"/>
            <a:r>
              <a:rPr lang="en-US" altLang="zh-CN" sz="2200">
                <a:ea typeface="ＭＳ Ｐゴシック" panose="020B0600070205080204" pitchFamily="34" charset="-128"/>
              </a:rPr>
              <a:t>Example:  </a:t>
            </a:r>
            <a:r>
              <a:rPr lang="en-US" altLang="zh-CN" sz="2200" i="1">
                <a:ea typeface="ＭＳ Ｐゴシック" panose="020B0600070205080204" pitchFamily="34" charset="-128"/>
              </a:rPr>
              <a:t>specific person, company, event, plant</a:t>
            </a:r>
          </a:p>
          <a:p>
            <a:pPr eaLnBrk="1" hangingPunct="1"/>
            <a:r>
              <a:rPr lang="en-US" altLang="zh-CN" sz="2200">
                <a:ea typeface="ＭＳ Ｐゴシック" panose="020B0600070205080204" pitchFamily="34" charset="-128"/>
              </a:rPr>
              <a:t>Entities have </a:t>
            </a:r>
            <a:r>
              <a:rPr lang="en-US" altLang="zh-CN" sz="2200" b="1">
                <a:solidFill>
                  <a:srgbClr val="000099"/>
                </a:solidFill>
                <a:ea typeface="ＭＳ Ｐゴシック" panose="020B0600070205080204" pitchFamily="34" charset="-128"/>
              </a:rPr>
              <a:t>attributes</a:t>
            </a:r>
          </a:p>
          <a:p>
            <a:pPr lvl="1" eaLnBrk="1" hangingPunct="1"/>
            <a:r>
              <a:rPr lang="en-US" altLang="zh-CN" sz="2200">
                <a:ea typeface="ＭＳ Ｐゴシック" panose="020B0600070205080204" pitchFamily="34" charset="-128"/>
              </a:rPr>
              <a:t>Example: people have </a:t>
            </a:r>
            <a:r>
              <a:rPr lang="en-US" altLang="zh-CN" sz="2200" i="1">
                <a:ea typeface="ＭＳ Ｐゴシック" panose="020B0600070205080204" pitchFamily="34" charset="-128"/>
              </a:rPr>
              <a:t>names </a:t>
            </a:r>
            <a:r>
              <a:rPr lang="en-US" altLang="zh-CN" sz="2200">
                <a:ea typeface="ＭＳ Ｐゴシック" panose="020B0600070205080204" pitchFamily="34" charset="-128"/>
              </a:rPr>
              <a:t>and </a:t>
            </a:r>
            <a:r>
              <a:rPr lang="en-US" altLang="zh-CN" sz="2200" i="1">
                <a:ea typeface="ＭＳ Ｐゴシック" panose="020B0600070205080204" pitchFamily="34" charset="-128"/>
              </a:rPr>
              <a:t>addresses	</a:t>
            </a:r>
          </a:p>
          <a:p>
            <a:pPr eaLnBrk="1" hangingPunct="1"/>
            <a:r>
              <a:rPr lang="en-US" altLang="zh-CN" sz="2200">
                <a:ea typeface="ＭＳ Ｐゴシック" panose="020B0600070205080204" pitchFamily="34" charset="-128"/>
              </a:rPr>
              <a:t>An </a:t>
            </a:r>
            <a:r>
              <a:rPr lang="en-US" altLang="zh-CN" sz="2200" b="1">
                <a:solidFill>
                  <a:srgbClr val="000099"/>
                </a:solidFill>
                <a:ea typeface="ＭＳ Ｐゴシック" panose="020B0600070205080204" pitchFamily="34" charset="-128"/>
              </a:rPr>
              <a:t>entity set</a:t>
            </a:r>
            <a:r>
              <a:rPr lang="en-US" altLang="zh-CN" sz="2200">
                <a:ea typeface="ＭＳ Ｐゴシック" panose="020B0600070205080204" pitchFamily="34" charset="-128"/>
              </a:rPr>
              <a:t> is a set of entities of the same type that share the same properties.</a:t>
            </a:r>
          </a:p>
          <a:p>
            <a:pPr lvl="1" eaLnBrk="1" hangingPunct="1"/>
            <a:r>
              <a:rPr lang="en-US" altLang="zh-CN" sz="2200">
                <a:ea typeface="ＭＳ Ｐゴシック" panose="020B0600070205080204" pitchFamily="34" charset="-128"/>
              </a:rPr>
              <a:t>Example: set of all persons, companies, trees, holidays</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页脚占位符 3">
            <a:extLst>
              <a:ext uri="{FF2B5EF4-FFF2-40B4-BE49-F238E27FC236}">
                <a16:creationId xmlns:a16="http://schemas.microsoft.com/office/drawing/2014/main" id="{9BE11E04-B068-4074-A83C-073B3CFABB8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fld id="{6DFF19ED-1982-4DFE-A44F-18C4D7F95C96}" type="slidenum">
              <a:rPr lang="zh-CN" altLang="en-US" sz="1400" smtClean="0">
                <a:solidFill>
                  <a:srgbClr val="000000"/>
                </a:solidFill>
              </a:rPr>
              <a:pPr algn="ctr">
                <a:spcBef>
                  <a:spcPct val="0"/>
                </a:spcBef>
                <a:buClrTx/>
                <a:buSzTx/>
                <a:buFontTx/>
                <a:buNone/>
              </a:pPr>
              <a:t>90</a:t>
            </a:fld>
            <a:endParaRPr lang="en-US" altLang="zh-CN" sz="1400">
              <a:solidFill>
                <a:srgbClr val="000000"/>
              </a:solidFill>
            </a:endParaRPr>
          </a:p>
        </p:txBody>
      </p:sp>
      <p:sp>
        <p:nvSpPr>
          <p:cNvPr id="159747" name="Rectangle 2">
            <a:extLst>
              <a:ext uri="{FF2B5EF4-FFF2-40B4-BE49-F238E27FC236}">
                <a16:creationId xmlns:a16="http://schemas.microsoft.com/office/drawing/2014/main" id="{AC0A3CD1-D9C0-442E-AB86-979146D3239B}"/>
              </a:ext>
            </a:extLst>
          </p:cNvPr>
          <p:cNvSpPr>
            <a:spLocks noGrp="1" noChangeArrowheads="1"/>
          </p:cNvSpPr>
          <p:nvPr>
            <p:ph type="title"/>
          </p:nvPr>
        </p:nvSpPr>
        <p:spPr/>
        <p:txBody>
          <a:bodyPr/>
          <a:lstStyle/>
          <a:p>
            <a:pPr eaLnBrk="1" hangingPunct="1"/>
            <a:r>
              <a:rPr lang="en-US" altLang="zh-CN"/>
              <a:t>E-R</a:t>
            </a:r>
            <a:r>
              <a:rPr lang="zh-CN" altLang="en-US"/>
              <a:t>模型向关系模式的转换</a:t>
            </a:r>
          </a:p>
        </p:txBody>
      </p:sp>
      <p:sp>
        <p:nvSpPr>
          <p:cNvPr id="159748" name="Rectangle 3">
            <a:extLst>
              <a:ext uri="{FF2B5EF4-FFF2-40B4-BE49-F238E27FC236}">
                <a16:creationId xmlns:a16="http://schemas.microsoft.com/office/drawing/2014/main" id="{03EC5873-EB8C-4C74-919A-7D240F6B4E2E}"/>
              </a:ext>
            </a:extLst>
          </p:cNvPr>
          <p:cNvSpPr>
            <a:spLocks noChangeArrowheads="1"/>
          </p:cNvSpPr>
          <p:nvPr/>
        </p:nvSpPr>
        <p:spPr bwMode="auto">
          <a:xfrm>
            <a:off x="266700" y="1557338"/>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pPr>
            <a:r>
              <a:rPr lang="zh-CN" altLang="en-US">
                <a:solidFill>
                  <a:srgbClr val="FF0000"/>
                </a:solidFill>
                <a:sym typeface="Symbol" panose="05050102010706020507" pitchFamily="18" charset="2"/>
              </a:rPr>
              <a:t>多值属性</a:t>
            </a:r>
            <a:r>
              <a:rPr lang="zh-CN" altLang="en-US">
                <a:solidFill>
                  <a:srgbClr val="3333CC"/>
                </a:solidFill>
                <a:sym typeface="Symbol" panose="05050102010706020507" pitchFamily="18" charset="2"/>
              </a:rPr>
              <a:t>    新的关系+所在实体的码</a:t>
            </a:r>
            <a:endParaRPr lang="zh-CN" altLang="en-US">
              <a:solidFill>
                <a:srgbClr val="3333CC"/>
              </a:solidFill>
            </a:endParaRPr>
          </a:p>
        </p:txBody>
      </p:sp>
      <p:graphicFrame>
        <p:nvGraphicFramePr>
          <p:cNvPr id="3" name="表格 2">
            <a:extLst>
              <a:ext uri="{FF2B5EF4-FFF2-40B4-BE49-F238E27FC236}">
                <a16:creationId xmlns:a16="http://schemas.microsoft.com/office/drawing/2014/main" id="{B359FBE5-0FA6-4F79-BF5A-F1A56E852598}"/>
              </a:ext>
            </a:extLst>
          </p:cNvPr>
          <p:cNvGraphicFramePr>
            <a:graphicFrameLocks noGrp="1"/>
          </p:cNvGraphicFramePr>
          <p:nvPr/>
        </p:nvGraphicFramePr>
        <p:xfrm>
          <a:off x="3549650" y="2571750"/>
          <a:ext cx="2063750" cy="1489076"/>
        </p:xfrm>
        <a:graphic>
          <a:graphicData uri="http://schemas.openxmlformats.org/drawingml/2006/table">
            <a:tbl>
              <a:tblPr/>
              <a:tblGrid>
                <a:gridCol w="2063750">
                  <a:extLst>
                    <a:ext uri="{9D8B030D-6E8A-4147-A177-3AD203B41FA5}">
                      <a16:colId xmlns:a16="http://schemas.microsoft.com/office/drawing/2014/main" val="20000"/>
                    </a:ext>
                  </a:extLst>
                </a:gridCol>
              </a:tblGrid>
              <a:tr h="372269">
                <a:tc>
                  <a:txBody>
                    <a:bodyPr/>
                    <a:lstStyle/>
                    <a:p>
                      <a:pPr algn="ctr" fontAlgn="ctr"/>
                      <a:r>
                        <a:rPr lang="zh-CN" altLang="en-US" sz="2400" b="0" i="0" u="none" strike="noStrike">
                          <a:solidFill>
                            <a:srgbClr val="000000"/>
                          </a:solidFill>
                          <a:effectLst/>
                          <a:latin typeface="宋体" panose="02010600030101010101" pitchFamily="2" charset="-122"/>
                          <a:ea typeface="宋体" panose="02010600030101010101" pitchFamily="2" charset="-122"/>
                        </a:rPr>
                        <a:t>学生</a:t>
                      </a:r>
                    </a:p>
                  </a:txBody>
                  <a:tcPr marL="6347" marR="6347" marT="6353"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0000"/>
                  </a:ext>
                </a:extLst>
              </a:tr>
              <a:tr h="372269">
                <a:tc>
                  <a:txBody>
                    <a:bodyPr/>
                    <a:lstStyle/>
                    <a:p>
                      <a:pPr algn="l" fontAlgn="ctr"/>
                      <a:r>
                        <a:rPr lang="zh-CN" altLang="en-US" sz="2400" b="0" i="0" u="sng" strike="noStrike">
                          <a:solidFill>
                            <a:srgbClr val="000000"/>
                          </a:solidFill>
                          <a:effectLst/>
                          <a:latin typeface="宋体" panose="02010600030101010101" pitchFamily="2" charset="-122"/>
                          <a:ea typeface="宋体" panose="02010600030101010101" pitchFamily="2" charset="-122"/>
                        </a:rPr>
                        <a:t>学号</a:t>
                      </a:r>
                    </a:p>
                  </a:txBody>
                  <a:tcPr marL="6347" marR="6347" marT="6353"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72269">
                <a:tc>
                  <a:txBody>
                    <a:bodyPr/>
                    <a:lstStyle/>
                    <a:p>
                      <a:pPr algn="l" fontAlgn="ctr"/>
                      <a:r>
                        <a:rPr lang="zh-CN" altLang="en-US" sz="2400" b="0" i="0" u="none" strike="noStrike">
                          <a:solidFill>
                            <a:srgbClr val="000000"/>
                          </a:solidFill>
                          <a:effectLst/>
                          <a:latin typeface="宋体" panose="02010600030101010101" pitchFamily="2" charset="-122"/>
                          <a:ea typeface="宋体" panose="02010600030101010101" pitchFamily="2" charset="-122"/>
                        </a:rPr>
                        <a:t>姓名</a:t>
                      </a:r>
                    </a:p>
                  </a:txBody>
                  <a:tcPr marL="6347" marR="6347" marT="6353"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372269">
                <a:tc>
                  <a:txBody>
                    <a:bodyPr/>
                    <a:lstStyle/>
                    <a:p>
                      <a:pPr algn="l" fontAlgn="ctr"/>
                      <a:r>
                        <a:rPr lang="en-US" altLang="zh-CN" sz="2400" b="0" i="0" u="none" strike="noStrike" dirty="0">
                          <a:solidFill>
                            <a:srgbClr val="000000"/>
                          </a:solidFill>
                          <a:effectLst/>
                          <a:latin typeface="宋体" panose="02010600030101010101" pitchFamily="2" charset="-122"/>
                          <a:ea typeface="宋体" panose="02010600030101010101" pitchFamily="2" charset="-122"/>
                        </a:rPr>
                        <a:t>{</a:t>
                      </a:r>
                      <a:r>
                        <a:rPr lang="zh-CN" altLang="en-US" sz="2400" b="0" i="0" u="none" strike="noStrike" dirty="0">
                          <a:solidFill>
                            <a:srgbClr val="000000"/>
                          </a:solidFill>
                          <a:effectLst/>
                          <a:latin typeface="宋体" panose="02010600030101010101" pitchFamily="2" charset="-122"/>
                          <a:ea typeface="宋体" panose="02010600030101010101" pitchFamily="2" charset="-122"/>
                        </a:rPr>
                        <a:t>所选课程</a:t>
                      </a:r>
                      <a:r>
                        <a:rPr lang="en-US" altLang="zh-CN" sz="2400" b="0" i="0" u="none" strike="noStrike" dirty="0">
                          <a:solidFill>
                            <a:srgbClr val="000000"/>
                          </a:solidFill>
                          <a:effectLst/>
                          <a:latin typeface="宋体" panose="02010600030101010101" pitchFamily="2" charset="-122"/>
                          <a:ea typeface="宋体" panose="02010600030101010101" pitchFamily="2" charset="-122"/>
                        </a:rPr>
                        <a:t>}</a:t>
                      </a:r>
                    </a:p>
                  </a:txBody>
                  <a:tcPr marL="6347" marR="6347" marT="6353"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8" name="文本框 7">
            <a:extLst>
              <a:ext uri="{FF2B5EF4-FFF2-40B4-BE49-F238E27FC236}">
                <a16:creationId xmlns:a16="http://schemas.microsoft.com/office/drawing/2014/main" id="{160699AD-F668-45BD-A6B5-0AD7BAD90CCB}"/>
              </a:ext>
            </a:extLst>
          </p:cNvPr>
          <p:cNvSpPr txBox="1">
            <a:spLocks noChangeArrowheads="1"/>
          </p:cNvSpPr>
          <p:nvPr/>
        </p:nvSpPr>
        <p:spPr bwMode="auto">
          <a:xfrm>
            <a:off x="3055938" y="4708525"/>
            <a:ext cx="2936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zh-CN" altLang="en-US" sz="2800">
                <a:solidFill>
                  <a:schemeClr val="tx1"/>
                </a:solidFill>
                <a:latin typeface="Helvetica" panose="020B0604020202020204" pitchFamily="34" charset="0"/>
                <a:ea typeface="ＭＳ Ｐゴシック" panose="020B0600070205080204" pitchFamily="34" charset="-128"/>
              </a:rPr>
              <a:t>学生（</a:t>
            </a:r>
            <a:r>
              <a:rPr lang="zh-CN" altLang="en-US" sz="2800" u="sng">
                <a:solidFill>
                  <a:schemeClr val="tx1"/>
                </a:solidFill>
                <a:latin typeface="Helvetica" panose="020B0604020202020204" pitchFamily="34" charset="0"/>
                <a:ea typeface="ＭＳ Ｐゴシック" panose="020B0600070205080204" pitchFamily="34" charset="-128"/>
              </a:rPr>
              <a:t>学号</a:t>
            </a:r>
            <a:r>
              <a:rPr lang="zh-CN" altLang="en-US" sz="2800">
                <a:solidFill>
                  <a:schemeClr val="tx1"/>
                </a:solidFill>
                <a:latin typeface="Helvetica" panose="020B0604020202020204" pitchFamily="34" charset="0"/>
                <a:ea typeface="ＭＳ Ｐゴシック" panose="020B0600070205080204" pitchFamily="34" charset="-128"/>
              </a:rPr>
              <a:t>，姓名）</a:t>
            </a:r>
          </a:p>
        </p:txBody>
      </p:sp>
      <p:sp>
        <p:nvSpPr>
          <p:cNvPr id="9" name="文本框 8">
            <a:extLst>
              <a:ext uri="{FF2B5EF4-FFF2-40B4-BE49-F238E27FC236}">
                <a16:creationId xmlns:a16="http://schemas.microsoft.com/office/drawing/2014/main" id="{A8F54F11-9559-4621-A4C7-5DAA5FAD520E}"/>
              </a:ext>
            </a:extLst>
          </p:cNvPr>
          <p:cNvSpPr txBox="1">
            <a:spLocks noChangeArrowheads="1"/>
          </p:cNvSpPr>
          <p:nvPr/>
        </p:nvSpPr>
        <p:spPr bwMode="auto">
          <a:xfrm>
            <a:off x="3055938" y="5618163"/>
            <a:ext cx="3397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zh-CN" altLang="en-US" sz="2800">
                <a:solidFill>
                  <a:schemeClr val="tx1"/>
                </a:solidFill>
                <a:latin typeface="Helvetica" panose="020B0604020202020204" pitchFamily="34" charset="0"/>
                <a:ea typeface="ＭＳ Ｐゴシック" panose="020B0600070205080204" pitchFamily="34" charset="-128"/>
              </a:rPr>
              <a:t>选修（</a:t>
            </a:r>
            <a:r>
              <a:rPr lang="zh-CN" altLang="en-US" sz="2800" u="sng">
                <a:solidFill>
                  <a:schemeClr val="tx1"/>
                </a:solidFill>
                <a:latin typeface="Helvetica" panose="020B0604020202020204" pitchFamily="34" charset="0"/>
                <a:ea typeface="ＭＳ Ｐゴシック" panose="020B0600070205080204" pitchFamily="34" charset="-128"/>
              </a:rPr>
              <a:t>学号</a:t>
            </a:r>
            <a:r>
              <a:rPr lang="zh-CN" altLang="en-US" sz="2800">
                <a:solidFill>
                  <a:schemeClr val="tx1"/>
                </a:solidFill>
                <a:latin typeface="Helvetica" panose="020B0604020202020204" pitchFamily="34" charset="0"/>
                <a:ea typeface="ＭＳ Ｐゴシック" panose="020B0600070205080204" pitchFamily="34" charset="-128"/>
              </a:rPr>
              <a:t>，</a:t>
            </a:r>
            <a:r>
              <a:rPr lang="zh-CN" altLang="en-US" sz="2800" u="sng">
                <a:solidFill>
                  <a:schemeClr val="tx1"/>
                </a:solidFill>
                <a:latin typeface="Helvetica" panose="020B0604020202020204" pitchFamily="34" charset="0"/>
                <a:ea typeface="ＭＳ Ｐゴシック" panose="020B0600070205080204" pitchFamily="34" charset="-128"/>
              </a:rPr>
              <a:t>课程号</a:t>
            </a:r>
            <a:r>
              <a:rPr lang="zh-CN" altLang="en-US" sz="2800">
                <a:solidFill>
                  <a:schemeClr val="tx1"/>
                </a:solidFill>
                <a:latin typeface="Helvetica" panose="020B0604020202020204" pitchFamily="34" charset="0"/>
                <a:ea typeface="ＭＳ Ｐゴシック" panose="020B0600070205080204" pitchFamily="34" charset="-128"/>
              </a:rPr>
              <a:t>）</a:t>
            </a:r>
          </a:p>
        </p:txBody>
      </p:sp>
      <p:cxnSp>
        <p:nvCxnSpPr>
          <p:cNvPr id="10" name="AutoShape 61">
            <a:extLst>
              <a:ext uri="{FF2B5EF4-FFF2-40B4-BE49-F238E27FC236}">
                <a16:creationId xmlns:a16="http://schemas.microsoft.com/office/drawing/2014/main" id="{3D1104F1-E336-48A3-973A-0C40EFAB1A98}"/>
              </a:ext>
            </a:extLst>
          </p:cNvPr>
          <p:cNvCxnSpPr>
            <a:cxnSpLocks noChangeShapeType="1"/>
          </p:cNvCxnSpPr>
          <p:nvPr/>
        </p:nvCxnSpPr>
        <p:spPr bwMode="auto">
          <a:xfrm rot="16200000" flipV="1">
            <a:off x="4138612" y="5397501"/>
            <a:ext cx="436563" cy="4762"/>
          </a:xfrm>
          <a:prstGeom prst="curvedConnector3">
            <a:avLst>
              <a:gd name="adj1" fmla="val 50000"/>
            </a:avLst>
          </a:prstGeom>
          <a:noFill/>
          <a:ln w="31750">
            <a:solidFill>
              <a:schemeClr val="tx1"/>
            </a:solidFill>
            <a:prstDash val="dash"/>
            <a:round/>
            <a:headEnd type="oval" w="med" len="me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页脚占位符 3">
            <a:extLst>
              <a:ext uri="{FF2B5EF4-FFF2-40B4-BE49-F238E27FC236}">
                <a16:creationId xmlns:a16="http://schemas.microsoft.com/office/drawing/2014/main" id="{739CC09F-2F9C-4648-B496-F8CDDE20F49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fld id="{B22F60BB-1575-4C31-AAEA-6ACAECFD3223}" type="slidenum">
              <a:rPr lang="zh-CN" altLang="en-US" sz="1400" smtClean="0">
                <a:solidFill>
                  <a:srgbClr val="000000"/>
                </a:solidFill>
              </a:rPr>
              <a:pPr algn="ctr">
                <a:spcBef>
                  <a:spcPct val="0"/>
                </a:spcBef>
                <a:buClrTx/>
                <a:buSzTx/>
                <a:buFontTx/>
                <a:buNone/>
              </a:pPr>
              <a:t>91</a:t>
            </a:fld>
            <a:endParaRPr lang="en-US" altLang="zh-CN" sz="1400">
              <a:solidFill>
                <a:srgbClr val="000000"/>
              </a:solidFill>
            </a:endParaRPr>
          </a:p>
        </p:txBody>
      </p:sp>
      <p:sp>
        <p:nvSpPr>
          <p:cNvPr id="160771" name="Rectangle 2">
            <a:extLst>
              <a:ext uri="{FF2B5EF4-FFF2-40B4-BE49-F238E27FC236}">
                <a16:creationId xmlns:a16="http://schemas.microsoft.com/office/drawing/2014/main" id="{2F2238D4-DD56-4BC0-BB99-F68DF1329E7A}"/>
              </a:ext>
            </a:extLst>
          </p:cNvPr>
          <p:cNvSpPr>
            <a:spLocks noGrp="1" noChangeArrowheads="1"/>
          </p:cNvSpPr>
          <p:nvPr>
            <p:ph type="title"/>
          </p:nvPr>
        </p:nvSpPr>
        <p:spPr/>
        <p:txBody>
          <a:bodyPr/>
          <a:lstStyle/>
          <a:p>
            <a:pPr eaLnBrk="1" hangingPunct="1"/>
            <a:r>
              <a:rPr lang="en-US" altLang="zh-CN"/>
              <a:t>E-R</a:t>
            </a:r>
            <a:r>
              <a:rPr lang="zh-CN" altLang="en-US"/>
              <a:t>模型向关系模式的转换</a:t>
            </a:r>
          </a:p>
        </p:txBody>
      </p:sp>
      <p:sp>
        <p:nvSpPr>
          <p:cNvPr id="160772" name="Rectangle 3">
            <a:extLst>
              <a:ext uri="{FF2B5EF4-FFF2-40B4-BE49-F238E27FC236}">
                <a16:creationId xmlns:a16="http://schemas.microsoft.com/office/drawing/2014/main" id="{58471480-99DD-4656-A76C-70BFBCC38395}"/>
              </a:ext>
            </a:extLst>
          </p:cNvPr>
          <p:cNvSpPr>
            <a:spLocks noGrp="1" noChangeArrowheads="1"/>
          </p:cNvSpPr>
          <p:nvPr>
            <p:ph type="body" idx="1"/>
          </p:nvPr>
        </p:nvSpPr>
        <p:spPr>
          <a:xfrm>
            <a:off x="228600" y="1196975"/>
            <a:ext cx="8726488" cy="1295400"/>
          </a:xfrm>
        </p:spPr>
        <p:txBody>
          <a:bodyPr/>
          <a:lstStyle/>
          <a:p>
            <a:pPr eaLnBrk="1" hangingPunct="1"/>
            <a:r>
              <a:rPr lang="zh-CN" altLang="en-US">
                <a:solidFill>
                  <a:schemeClr val="hlink"/>
                </a:solidFill>
                <a:sym typeface="Symbol" panose="05050102010706020507" pitchFamily="18" charset="2"/>
              </a:rPr>
              <a:t>一对多联系</a:t>
            </a:r>
            <a:r>
              <a:rPr lang="zh-CN" altLang="en-US">
                <a:sym typeface="Symbol" panose="05050102010706020507" pitchFamily="18" charset="2"/>
              </a:rPr>
              <a:t>：将单方参与实体的码作为多方参与实体的属性</a:t>
            </a:r>
          </a:p>
        </p:txBody>
      </p:sp>
      <p:sp>
        <p:nvSpPr>
          <p:cNvPr id="160773" name="Line 7">
            <a:extLst>
              <a:ext uri="{FF2B5EF4-FFF2-40B4-BE49-F238E27FC236}">
                <a16:creationId xmlns:a16="http://schemas.microsoft.com/office/drawing/2014/main" id="{1F34A319-89FE-4CA7-8608-6E404D8E04D9}"/>
              </a:ext>
            </a:extLst>
          </p:cNvPr>
          <p:cNvSpPr>
            <a:spLocks noChangeShapeType="1"/>
          </p:cNvSpPr>
          <p:nvPr/>
        </p:nvSpPr>
        <p:spPr bwMode="auto">
          <a:xfrm>
            <a:off x="3240088" y="3124200"/>
            <a:ext cx="668337" cy="0"/>
          </a:xfrm>
          <a:prstGeom prst="line">
            <a:avLst/>
          </a:prstGeom>
          <a:noFill/>
          <a:ln w="9525">
            <a:solidFill>
              <a:schemeClr val="tx1"/>
            </a:solidFill>
            <a:round/>
            <a:headEnd type="triangle"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789" name="AutoShape 9">
            <a:extLst>
              <a:ext uri="{FF2B5EF4-FFF2-40B4-BE49-F238E27FC236}">
                <a16:creationId xmlns:a16="http://schemas.microsoft.com/office/drawing/2014/main" id="{4DD8C77E-B08E-4F14-BE79-8C8AD6B85E4B}"/>
              </a:ext>
            </a:extLst>
          </p:cNvPr>
          <p:cNvSpPr>
            <a:spLocks noChangeArrowheads="1"/>
          </p:cNvSpPr>
          <p:nvPr/>
        </p:nvSpPr>
        <p:spPr bwMode="auto">
          <a:xfrm>
            <a:off x="3908425" y="2744788"/>
            <a:ext cx="1371600" cy="744537"/>
          </a:xfrm>
          <a:prstGeom prst="diamond">
            <a:avLst/>
          </a:prstGeom>
          <a:solidFill>
            <a:srgbClr val="99CCFF"/>
          </a:solidFill>
          <a:ln w="9525">
            <a:solidFill>
              <a:schemeClr val="tx1"/>
            </a:solidFill>
            <a:miter lim="800000"/>
            <a:headEnd/>
            <a:tailEnd/>
          </a:ln>
        </p:spPr>
        <p:txBody>
          <a:bodyPr wrap="none" anchor="ct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Clr>
                <a:srgbClr val="3333CC"/>
              </a:buClr>
              <a:buFont typeface="Wingdings" panose="05000000000000000000" pitchFamily="2" charset="2"/>
              <a:buNone/>
              <a:defRPr/>
            </a:pPr>
            <a:r>
              <a:rPr kumimoji="1" lang="zh-CN" altLang="en-US" sz="2400" b="1" dirty="0">
                <a:solidFill>
                  <a:srgbClr val="000000"/>
                </a:solidFill>
                <a:latin typeface="+mn-ea"/>
                <a:ea typeface="+mn-ea"/>
              </a:rPr>
              <a:t>班主任</a:t>
            </a:r>
          </a:p>
        </p:txBody>
      </p:sp>
      <p:cxnSp>
        <p:nvCxnSpPr>
          <p:cNvPr id="255010" name="AutoShape 34">
            <a:extLst>
              <a:ext uri="{FF2B5EF4-FFF2-40B4-BE49-F238E27FC236}">
                <a16:creationId xmlns:a16="http://schemas.microsoft.com/office/drawing/2014/main" id="{902DD21C-D161-4329-B71D-610A669D9EAE}"/>
              </a:ext>
            </a:extLst>
          </p:cNvPr>
          <p:cNvCxnSpPr>
            <a:cxnSpLocks noChangeShapeType="1"/>
          </p:cNvCxnSpPr>
          <p:nvPr/>
        </p:nvCxnSpPr>
        <p:spPr bwMode="auto">
          <a:xfrm rot="5400000" flipH="1">
            <a:off x="4552950" y="3341688"/>
            <a:ext cx="746125" cy="3711575"/>
          </a:xfrm>
          <a:prstGeom prst="curvedConnector3">
            <a:avLst>
              <a:gd name="adj1" fmla="val 50000"/>
            </a:avLst>
          </a:prstGeom>
          <a:noFill/>
          <a:ln w="31750">
            <a:solidFill>
              <a:schemeClr val="tx1"/>
            </a:solidFill>
            <a:prstDash val="dash"/>
            <a:round/>
            <a:headEnd type="oval" w="med" len="med"/>
            <a:tailEnd type="triangle" w="med" len="med"/>
          </a:ln>
          <a:extLst>
            <a:ext uri="{909E8E84-426E-40DD-AFC4-6F175D3DCCD1}">
              <a14:hiddenFill xmlns:a14="http://schemas.microsoft.com/office/drawing/2010/main">
                <a:noFill/>
              </a14:hiddenFill>
            </a:ext>
          </a:extLst>
        </p:spPr>
      </p:cxnSp>
      <p:graphicFrame>
        <p:nvGraphicFramePr>
          <p:cNvPr id="24" name="表格 23">
            <a:extLst>
              <a:ext uri="{FF2B5EF4-FFF2-40B4-BE49-F238E27FC236}">
                <a16:creationId xmlns:a16="http://schemas.microsoft.com/office/drawing/2014/main" id="{4151EF5E-2AE2-41AA-9C3D-0FCB8D18D8E6}"/>
              </a:ext>
            </a:extLst>
          </p:cNvPr>
          <p:cNvGraphicFramePr>
            <a:graphicFrameLocks noGrp="1"/>
          </p:cNvGraphicFramePr>
          <p:nvPr/>
        </p:nvGraphicFramePr>
        <p:xfrm>
          <a:off x="5946775" y="2362200"/>
          <a:ext cx="1624013" cy="1489076"/>
        </p:xfrm>
        <a:graphic>
          <a:graphicData uri="http://schemas.openxmlformats.org/drawingml/2006/table">
            <a:tbl>
              <a:tblPr/>
              <a:tblGrid>
                <a:gridCol w="1624013">
                  <a:extLst>
                    <a:ext uri="{9D8B030D-6E8A-4147-A177-3AD203B41FA5}">
                      <a16:colId xmlns:a16="http://schemas.microsoft.com/office/drawing/2014/main" val="20000"/>
                    </a:ext>
                  </a:extLst>
                </a:gridCol>
              </a:tblGrid>
              <a:tr h="372269">
                <a:tc>
                  <a:txBody>
                    <a:bodyPr/>
                    <a:lstStyle/>
                    <a:p>
                      <a:pPr algn="ctr" fontAlgn="ctr"/>
                      <a:r>
                        <a:rPr lang="zh-CN" altLang="en-US" sz="2400" b="0" i="0" u="none" strike="noStrike" dirty="0">
                          <a:solidFill>
                            <a:srgbClr val="000000"/>
                          </a:solidFill>
                          <a:effectLst/>
                          <a:latin typeface="宋体" panose="02010600030101010101" pitchFamily="2" charset="-122"/>
                          <a:ea typeface="宋体" panose="02010600030101010101" pitchFamily="2" charset="-122"/>
                        </a:rPr>
                        <a:t>学生</a:t>
                      </a:r>
                    </a:p>
                  </a:txBody>
                  <a:tcPr marL="6350" marR="6350" marT="6353"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0000"/>
                  </a:ext>
                </a:extLst>
              </a:tr>
              <a:tr h="372269">
                <a:tc>
                  <a:txBody>
                    <a:bodyPr/>
                    <a:lstStyle/>
                    <a:p>
                      <a:pPr algn="l" fontAlgn="ctr"/>
                      <a:r>
                        <a:rPr lang="zh-CN" altLang="en-US" sz="2400" b="0" i="0" u="sng" strike="noStrike" dirty="0">
                          <a:solidFill>
                            <a:srgbClr val="000000"/>
                          </a:solidFill>
                          <a:effectLst/>
                          <a:latin typeface="宋体" panose="02010600030101010101" pitchFamily="2" charset="-122"/>
                          <a:ea typeface="宋体" panose="02010600030101010101" pitchFamily="2" charset="-122"/>
                        </a:rPr>
                        <a:t>学号</a:t>
                      </a:r>
                    </a:p>
                  </a:txBody>
                  <a:tcPr marL="6350" marR="6350" marT="6353"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72269">
                <a:tc>
                  <a:txBody>
                    <a:bodyPr/>
                    <a:lstStyle/>
                    <a:p>
                      <a:pPr algn="l" fontAlgn="ctr"/>
                      <a:r>
                        <a:rPr lang="zh-CN" altLang="en-US" sz="2400" b="0" i="0" u="none" strike="noStrike" dirty="0">
                          <a:solidFill>
                            <a:srgbClr val="000000"/>
                          </a:solidFill>
                          <a:effectLst/>
                          <a:latin typeface="宋体" panose="02010600030101010101" pitchFamily="2" charset="-122"/>
                          <a:ea typeface="宋体" panose="02010600030101010101" pitchFamily="2" charset="-122"/>
                        </a:rPr>
                        <a:t>姓名</a:t>
                      </a:r>
                    </a:p>
                  </a:txBody>
                  <a:tcPr marL="6350" marR="6350" marT="6353"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372269">
                <a:tc>
                  <a:txBody>
                    <a:bodyPr/>
                    <a:lstStyle/>
                    <a:p>
                      <a:pPr algn="l" fontAlgn="ctr"/>
                      <a:r>
                        <a:rPr lang="zh-CN" altLang="en-US" sz="2400" b="0" i="0" u="none" strike="noStrike" dirty="0">
                          <a:solidFill>
                            <a:srgbClr val="000000"/>
                          </a:solidFill>
                          <a:effectLst/>
                          <a:latin typeface="宋体" panose="02010600030101010101" pitchFamily="2" charset="-122"/>
                          <a:ea typeface="宋体" panose="02010600030101010101" pitchFamily="2" charset="-122"/>
                        </a:rPr>
                        <a:t>系别</a:t>
                      </a:r>
                    </a:p>
                  </a:txBody>
                  <a:tcPr marL="6350" marR="6350" marT="6353"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3" name="表格 2">
            <a:extLst>
              <a:ext uri="{FF2B5EF4-FFF2-40B4-BE49-F238E27FC236}">
                <a16:creationId xmlns:a16="http://schemas.microsoft.com/office/drawing/2014/main" id="{BF02DC90-2406-4CAE-8480-70167B5EE8F6}"/>
              </a:ext>
            </a:extLst>
          </p:cNvPr>
          <p:cNvGraphicFramePr>
            <a:graphicFrameLocks noGrp="1"/>
          </p:cNvGraphicFramePr>
          <p:nvPr/>
        </p:nvGraphicFramePr>
        <p:xfrm>
          <a:off x="1697038" y="2481263"/>
          <a:ext cx="1543050" cy="1117599"/>
        </p:xfrm>
        <a:graphic>
          <a:graphicData uri="http://schemas.openxmlformats.org/drawingml/2006/table">
            <a:tbl>
              <a:tblPr/>
              <a:tblGrid>
                <a:gridCol w="1543050">
                  <a:extLst>
                    <a:ext uri="{9D8B030D-6E8A-4147-A177-3AD203B41FA5}">
                      <a16:colId xmlns:a16="http://schemas.microsoft.com/office/drawing/2014/main" val="20000"/>
                    </a:ext>
                  </a:extLst>
                </a:gridCol>
              </a:tblGrid>
              <a:tr h="372533">
                <a:tc>
                  <a:txBody>
                    <a:bodyPr/>
                    <a:lstStyle/>
                    <a:p>
                      <a:pPr algn="ctr" fontAlgn="ctr"/>
                      <a:r>
                        <a:rPr lang="zh-CN" altLang="en-US" sz="2400" b="0" i="0" u="none" strike="noStrike" dirty="0">
                          <a:solidFill>
                            <a:srgbClr val="000000"/>
                          </a:solidFill>
                          <a:effectLst/>
                          <a:latin typeface="宋体" panose="02010600030101010101" pitchFamily="2" charset="-122"/>
                          <a:ea typeface="宋体" panose="02010600030101010101" pitchFamily="2" charset="-122"/>
                        </a:rPr>
                        <a:t>教职工</a:t>
                      </a:r>
                    </a:p>
                  </a:txBody>
                  <a:tcPr marL="6347" marR="6347" marT="6357"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0000"/>
                  </a:ext>
                </a:extLst>
              </a:tr>
              <a:tr h="372533">
                <a:tc>
                  <a:txBody>
                    <a:bodyPr/>
                    <a:lstStyle/>
                    <a:p>
                      <a:pPr algn="l" fontAlgn="ctr"/>
                      <a:r>
                        <a:rPr lang="zh-CN" altLang="en-US" sz="2400" b="0" i="0" u="sng" strike="noStrike" dirty="0">
                          <a:solidFill>
                            <a:srgbClr val="000000"/>
                          </a:solidFill>
                          <a:effectLst/>
                          <a:latin typeface="宋体" panose="02010600030101010101" pitchFamily="2" charset="-122"/>
                          <a:ea typeface="宋体" panose="02010600030101010101" pitchFamily="2" charset="-122"/>
                        </a:rPr>
                        <a:t>工号</a:t>
                      </a:r>
                    </a:p>
                  </a:txBody>
                  <a:tcPr marL="6347" marR="6347" marT="6357"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72533">
                <a:tc>
                  <a:txBody>
                    <a:bodyPr/>
                    <a:lstStyle/>
                    <a:p>
                      <a:pPr algn="l" fontAlgn="ctr"/>
                      <a:r>
                        <a:rPr lang="zh-CN" altLang="en-US" sz="2400" b="0" i="0" u="none" strike="noStrike" dirty="0">
                          <a:solidFill>
                            <a:srgbClr val="000000"/>
                          </a:solidFill>
                          <a:effectLst/>
                          <a:latin typeface="宋体" panose="02010600030101010101" pitchFamily="2" charset="-122"/>
                          <a:ea typeface="宋体" panose="02010600030101010101" pitchFamily="2" charset="-122"/>
                        </a:rPr>
                        <a:t>姓名</a:t>
                      </a:r>
                    </a:p>
                  </a:txBody>
                  <a:tcPr marL="6347" marR="6347" marT="6357"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3" name="文本框 12">
            <a:extLst>
              <a:ext uri="{FF2B5EF4-FFF2-40B4-BE49-F238E27FC236}">
                <a16:creationId xmlns:a16="http://schemas.microsoft.com/office/drawing/2014/main" id="{2A27E195-1280-4ECD-B862-E0312266F5AD}"/>
              </a:ext>
            </a:extLst>
          </p:cNvPr>
          <p:cNvSpPr txBox="1">
            <a:spLocks noChangeArrowheads="1"/>
          </p:cNvSpPr>
          <p:nvPr/>
        </p:nvSpPr>
        <p:spPr bwMode="auto">
          <a:xfrm>
            <a:off x="1697038" y="4378325"/>
            <a:ext cx="2936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zh-CN" altLang="en-US" sz="2800">
                <a:solidFill>
                  <a:schemeClr val="tx1"/>
                </a:solidFill>
                <a:latin typeface="Helvetica" panose="020B0604020202020204" pitchFamily="34" charset="0"/>
                <a:ea typeface="ＭＳ Ｐゴシック" panose="020B0600070205080204" pitchFamily="34" charset="-128"/>
              </a:rPr>
              <a:t>教师（</a:t>
            </a:r>
            <a:r>
              <a:rPr lang="zh-CN" altLang="en-US" sz="2800" u="sng">
                <a:solidFill>
                  <a:schemeClr val="tx1"/>
                </a:solidFill>
                <a:latin typeface="Helvetica" panose="020B0604020202020204" pitchFamily="34" charset="0"/>
                <a:ea typeface="ＭＳ Ｐゴシック" panose="020B0600070205080204" pitchFamily="34" charset="-128"/>
              </a:rPr>
              <a:t>工号</a:t>
            </a:r>
            <a:r>
              <a:rPr lang="zh-CN" altLang="en-US" sz="2800">
                <a:solidFill>
                  <a:schemeClr val="tx1"/>
                </a:solidFill>
                <a:latin typeface="Helvetica" panose="020B0604020202020204" pitchFamily="34" charset="0"/>
                <a:ea typeface="ＭＳ Ｐゴシック" panose="020B0600070205080204" pitchFamily="34" charset="-128"/>
              </a:rPr>
              <a:t>，姓名）</a:t>
            </a:r>
          </a:p>
        </p:txBody>
      </p:sp>
      <p:sp>
        <p:nvSpPr>
          <p:cNvPr id="14" name="文本框 13">
            <a:extLst>
              <a:ext uri="{FF2B5EF4-FFF2-40B4-BE49-F238E27FC236}">
                <a16:creationId xmlns:a16="http://schemas.microsoft.com/office/drawing/2014/main" id="{FDE9C6A1-12A9-450A-8507-1B25B7B321FA}"/>
              </a:ext>
            </a:extLst>
          </p:cNvPr>
          <p:cNvSpPr txBox="1">
            <a:spLocks noChangeArrowheads="1"/>
          </p:cNvSpPr>
          <p:nvPr/>
        </p:nvSpPr>
        <p:spPr bwMode="auto">
          <a:xfrm>
            <a:off x="1697038" y="5495925"/>
            <a:ext cx="5927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zh-CN" altLang="en-US" sz="2800">
                <a:solidFill>
                  <a:schemeClr val="tx1"/>
                </a:solidFill>
                <a:latin typeface="Helvetica" panose="020B0604020202020204" pitchFamily="34" charset="0"/>
                <a:ea typeface="ＭＳ Ｐゴシック" panose="020B0600070205080204" pitchFamily="34" charset="-128"/>
              </a:rPr>
              <a:t>学生（</a:t>
            </a:r>
            <a:r>
              <a:rPr lang="zh-CN" altLang="en-US" sz="2800" u="sng">
                <a:solidFill>
                  <a:schemeClr val="tx1"/>
                </a:solidFill>
                <a:latin typeface="Helvetica" panose="020B0604020202020204" pitchFamily="34" charset="0"/>
                <a:ea typeface="ＭＳ Ｐゴシック" panose="020B0600070205080204" pitchFamily="34" charset="-128"/>
              </a:rPr>
              <a:t>学号</a:t>
            </a:r>
            <a:r>
              <a:rPr lang="zh-CN" altLang="en-US" sz="2800">
                <a:solidFill>
                  <a:schemeClr val="tx1"/>
                </a:solidFill>
                <a:latin typeface="Helvetica" panose="020B0604020202020204" pitchFamily="34" charset="0"/>
                <a:ea typeface="ＭＳ Ｐゴシック" panose="020B0600070205080204" pitchFamily="34" charset="-128"/>
              </a:rPr>
              <a:t>，姓名，系别，</a:t>
            </a:r>
            <a:r>
              <a:rPr lang="zh-CN" altLang="en-US" sz="2800" u="sng">
                <a:solidFill>
                  <a:schemeClr val="tx1"/>
                </a:solidFill>
                <a:latin typeface="Helvetica" panose="020B0604020202020204" pitchFamily="34" charset="0"/>
                <a:ea typeface="ＭＳ Ｐゴシック" panose="020B0600070205080204" pitchFamily="34" charset="-128"/>
              </a:rPr>
              <a:t>班主任工号</a:t>
            </a:r>
            <a:r>
              <a:rPr lang="zh-CN" altLang="en-US" sz="2800">
                <a:solidFill>
                  <a:schemeClr val="tx1"/>
                </a:solidFill>
                <a:latin typeface="Helvetica" panose="020B0604020202020204" pitchFamily="34" charset="0"/>
                <a:ea typeface="ＭＳ Ｐゴシック" panose="020B0600070205080204" pitchFamily="34" charset="-128"/>
              </a:rPr>
              <a:t>）</a:t>
            </a:r>
          </a:p>
        </p:txBody>
      </p:sp>
      <p:cxnSp>
        <p:nvCxnSpPr>
          <p:cNvPr id="160797" name="直接连接符 4">
            <a:extLst>
              <a:ext uri="{FF2B5EF4-FFF2-40B4-BE49-F238E27FC236}">
                <a16:creationId xmlns:a16="http://schemas.microsoft.com/office/drawing/2014/main" id="{C2385A88-585B-41C6-A3F6-66D76D65B7BF}"/>
              </a:ext>
            </a:extLst>
          </p:cNvPr>
          <p:cNvCxnSpPr>
            <a:cxnSpLocks noChangeShapeType="1"/>
          </p:cNvCxnSpPr>
          <p:nvPr/>
        </p:nvCxnSpPr>
        <p:spPr bwMode="auto">
          <a:xfrm flipV="1">
            <a:off x="5214541" y="3074589"/>
            <a:ext cx="720000" cy="1111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5" name="直接连接符 4">
            <a:extLst>
              <a:ext uri="{FF2B5EF4-FFF2-40B4-BE49-F238E27FC236}">
                <a16:creationId xmlns:a16="http://schemas.microsoft.com/office/drawing/2014/main" id="{E447D960-429D-49AE-AAEE-C1D5EE580ABE}"/>
              </a:ext>
            </a:extLst>
          </p:cNvPr>
          <p:cNvCxnSpPr>
            <a:cxnSpLocks noChangeShapeType="1"/>
          </p:cNvCxnSpPr>
          <p:nvPr/>
        </p:nvCxnSpPr>
        <p:spPr bwMode="auto">
          <a:xfrm flipV="1">
            <a:off x="5214541" y="3136504"/>
            <a:ext cx="720000" cy="1111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nodeType="clickEffect">
                                  <p:stCondLst>
                                    <p:cond delay="0"/>
                                  </p:stCondLst>
                                  <p:childTnLst>
                                    <p:set>
                                      <p:cBhvr>
                                        <p:cTn id="12" dur="1" fill="hold">
                                          <p:stCondLst>
                                            <p:cond delay="0"/>
                                          </p:stCondLst>
                                        </p:cTn>
                                        <p:tgtEl>
                                          <p:spTgt spid="255010"/>
                                        </p:tgtEl>
                                        <p:attrNameLst>
                                          <p:attrName>style.visibility</p:attrName>
                                        </p:attrNameLst>
                                      </p:cBhvr>
                                      <p:to>
                                        <p:strVal val="visible"/>
                                      </p:to>
                                    </p:set>
                                    <p:animEffect transition="in" filter="wipe(down)">
                                      <p:cBhvr>
                                        <p:cTn id="13" dur="500"/>
                                        <p:tgtEl>
                                          <p:spTgt spid="255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页脚占位符 3">
            <a:extLst>
              <a:ext uri="{FF2B5EF4-FFF2-40B4-BE49-F238E27FC236}">
                <a16:creationId xmlns:a16="http://schemas.microsoft.com/office/drawing/2014/main" id="{78A924AB-DFA1-41B2-9A33-B5915E2B956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fld id="{253E4711-5DC5-4846-9410-417B4DA11D44}" type="slidenum">
              <a:rPr lang="zh-CN" altLang="en-US" sz="1400" smtClean="0">
                <a:solidFill>
                  <a:srgbClr val="000000"/>
                </a:solidFill>
              </a:rPr>
              <a:pPr algn="ctr">
                <a:spcBef>
                  <a:spcPct val="0"/>
                </a:spcBef>
                <a:buClrTx/>
                <a:buSzTx/>
                <a:buFontTx/>
                <a:buNone/>
              </a:pPr>
              <a:t>92</a:t>
            </a:fld>
            <a:endParaRPr lang="en-US" altLang="zh-CN" sz="1400">
              <a:solidFill>
                <a:srgbClr val="000000"/>
              </a:solidFill>
            </a:endParaRPr>
          </a:p>
        </p:txBody>
      </p:sp>
      <p:sp>
        <p:nvSpPr>
          <p:cNvPr id="161795" name="Rectangle 2">
            <a:extLst>
              <a:ext uri="{FF2B5EF4-FFF2-40B4-BE49-F238E27FC236}">
                <a16:creationId xmlns:a16="http://schemas.microsoft.com/office/drawing/2014/main" id="{AF7AEB31-8385-4FDC-BBEC-AC55191D231C}"/>
              </a:ext>
            </a:extLst>
          </p:cNvPr>
          <p:cNvSpPr>
            <a:spLocks noGrp="1" noChangeArrowheads="1"/>
          </p:cNvSpPr>
          <p:nvPr>
            <p:ph type="title"/>
          </p:nvPr>
        </p:nvSpPr>
        <p:spPr/>
        <p:txBody>
          <a:bodyPr/>
          <a:lstStyle/>
          <a:p>
            <a:pPr eaLnBrk="1" hangingPunct="1"/>
            <a:r>
              <a:rPr lang="en-US" altLang="zh-CN"/>
              <a:t>E-R</a:t>
            </a:r>
            <a:r>
              <a:rPr lang="zh-CN" altLang="en-US"/>
              <a:t>模型向关系模式的转换</a:t>
            </a:r>
          </a:p>
        </p:txBody>
      </p:sp>
      <p:grpSp>
        <p:nvGrpSpPr>
          <p:cNvPr id="161796" name="Group 3">
            <a:extLst>
              <a:ext uri="{FF2B5EF4-FFF2-40B4-BE49-F238E27FC236}">
                <a16:creationId xmlns:a16="http://schemas.microsoft.com/office/drawing/2014/main" id="{75792559-A8F4-4820-BE16-BAB92C31838A}"/>
              </a:ext>
            </a:extLst>
          </p:cNvPr>
          <p:cNvGrpSpPr>
            <a:grpSpLocks/>
          </p:cNvGrpSpPr>
          <p:nvPr/>
        </p:nvGrpSpPr>
        <p:grpSpPr bwMode="auto">
          <a:xfrm>
            <a:off x="4162425" y="2249488"/>
            <a:ext cx="2278063" cy="1433512"/>
            <a:chOff x="1296" y="2928"/>
            <a:chExt cx="1056" cy="672"/>
          </a:xfrm>
        </p:grpSpPr>
        <p:sp>
          <p:nvSpPr>
            <p:cNvPr id="161810" name="AutoShape 5">
              <a:extLst>
                <a:ext uri="{FF2B5EF4-FFF2-40B4-BE49-F238E27FC236}">
                  <a16:creationId xmlns:a16="http://schemas.microsoft.com/office/drawing/2014/main" id="{122E3591-FBC7-435A-AF24-60F7035CA863}"/>
                </a:ext>
              </a:extLst>
            </p:cNvPr>
            <p:cNvSpPr>
              <a:spLocks noChangeArrowheads="1"/>
            </p:cNvSpPr>
            <p:nvPr/>
          </p:nvSpPr>
          <p:spPr bwMode="auto">
            <a:xfrm>
              <a:off x="1728" y="2928"/>
              <a:ext cx="624" cy="672"/>
            </a:xfrm>
            <a:prstGeom prst="diamond">
              <a:avLst/>
            </a:prstGeom>
            <a:solidFill>
              <a:srgbClr val="99CCFF"/>
            </a:solidFill>
            <a:ln w="9525">
              <a:solidFill>
                <a:schemeClr val="tx1"/>
              </a:solidFill>
              <a:miter lim="800000"/>
              <a:headEnd/>
              <a:tailEnd/>
            </a:ln>
          </p:spPr>
          <p:txBody>
            <a:bodyPr wrap="none" anchor="ct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Clr>
                  <a:srgbClr val="3333CC"/>
                </a:buClr>
                <a:buFont typeface="Wingdings" panose="05000000000000000000" pitchFamily="2" charset="2"/>
                <a:buNone/>
              </a:pPr>
              <a:r>
                <a:rPr kumimoji="1" lang="zh-CN" altLang="en-US" sz="2400" b="1">
                  <a:solidFill>
                    <a:srgbClr val="000000"/>
                  </a:solidFill>
                  <a:latin typeface="宋体" panose="02010600030101010101" pitchFamily="2" charset="-122"/>
                </a:rPr>
                <a:t>领导</a:t>
              </a:r>
            </a:p>
          </p:txBody>
        </p:sp>
        <p:sp>
          <p:nvSpPr>
            <p:cNvPr id="161811" name="Line 6">
              <a:extLst>
                <a:ext uri="{FF2B5EF4-FFF2-40B4-BE49-F238E27FC236}">
                  <a16:creationId xmlns:a16="http://schemas.microsoft.com/office/drawing/2014/main" id="{49F745EF-FEE8-4D92-A837-6FCF7F3B5B08}"/>
                </a:ext>
              </a:extLst>
            </p:cNvPr>
            <p:cNvSpPr>
              <a:spLocks noChangeShapeType="1"/>
            </p:cNvSpPr>
            <p:nvPr/>
          </p:nvSpPr>
          <p:spPr bwMode="auto">
            <a:xfrm>
              <a:off x="1344" y="3168"/>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1812" name="Line 7">
              <a:extLst>
                <a:ext uri="{FF2B5EF4-FFF2-40B4-BE49-F238E27FC236}">
                  <a16:creationId xmlns:a16="http://schemas.microsoft.com/office/drawing/2014/main" id="{A95DB88D-B8DF-4A78-ACA5-847DEA54C7BE}"/>
                </a:ext>
              </a:extLst>
            </p:cNvPr>
            <p:cNvSpPr>
              <a:spLocks noChangeShapeType="1"/>
            </p:cNvSpPr>
            <p:nvPr/>
          </p:nvSpPr>
          <p:spPr bwMode="auto">
            <a:xfrm>
              <a:off x="1344" y="3360"/>
              <a:ext cx="480" cy="0"/>
            </a:xfrm>
            <a:prstGeom prst="line">
              <a:avLst/>
            </a:prstGeom>
            <a:noFill/>
            <a:ln w="9525">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1813" name="Text Box 8">
              <a:extLst>
                <a:ext uri="{FF2B5EF4-FFF2-40B4-BE49-F238E27FC236}">
                  <a16:creationId xmlns:a16="http://schemas.microsoft.com/office/drawing/2014/main" id="{A124A002-04F4-4491-B89F-75185E09E1B9}"/>
                </a:ext>
              </a:extLst>
            </p:cNvPr>
            <p:cNvSpPr txBox="1">
              <a:spLocks noChangeArrowheads="1"/>
            </p:cNvSpPr>
            <p:nvPr/>
          </p:nvSpPr>
          <p:spPr bwMode="auto">
            <a:xfrm>
              <a:off x="1296" y="3363"/>
              <a:ext cx="576"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1" lang="zh-CN" altLang="en-US" sz="2000" b="1">
                  <a:solidFill>
                    <a:srgbClr val="000000"/>
                  </a:solidFill>
                  <a:latin typeface="Times New Roman" panose="02020603050405020304" pitchFamily="18" charset="0"/>
                  <a:ea typeface="华文新魏" panose="02010800040101010101" pitchFamily="2" charset="-122"/>
                </a:rPr>
                <a:t>领导</a:t>
              </a:r>
              <a:endParaRPr kumimoji="1" lang="zh-CN" altLang="en-US" sz="2400">
                <a:solidFill>
                  <a:srgbClr val="000000"/>
                </a:solidFill>
                <a:latin typeface="Times New Roman" panose="02020603050405020304" pitchFamily="18" charset="0"/>
                <a:ea typeface="华文新魏" panose="02010800040101010101" pitchFamily="2" charset="-122"/>
              </a:endParaRPr>
            </a:p>
          </p:txBody>
        </p:sp>
        <p:sp>
          <p:nvSpPr>
            <p:cNvPr id="161814" name="Text Box 9">
              <a:extLst>
                <a:ext uri="{FF2B5EF4-FFF2-40B4-BE49-F238E27FC236}">
                  <a16:creationId xmlns:a16="http://schemas.microsoft.com/office/drawing/2014/main" id="{76FAAC51-9B54-4A72-9D8C-D9C6F08A0FBF}"/>
                </a:ext>
              </a:extLst>
            </p:cNvPr>
            <p:cNvSpPr txBox="1">
              <a:spLocks noChangeArrowheads="1"/>
            </p:cNvSpPr>
            <p:nvPr/>
          </p:nvSpPr>
          <p:spPr bwMode="auto">
            <a:xfrm>
              <a:off x="1296" y="2990"/>
              <a:ext cx="576"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1" lang="zh-CN" altLang="en-US" sz="2000" b="1" dirty="0">
                  <a:solidFill>
                    <a:srgbClr val="000000"/>
                  </a:solidFill>
                  <a:latin typeface="Times New Roman" panose="02020603050405020304" pitchFamily="18" charset="0"/>
                  <a:ea typeface="华文新魏" panose="02010800040101010101" pitchFamily="2" charset="-122"/>
                </a:rPr>
                <a:t>属下</a:t>
              </a:r>
              <a:endParaRPr kumimoji="1" lang="zh-CN" altLang="en-US" sz="2400" dirty="0">
                <a:solidFill>
                  <a:srgbClr val="000000"/>
                </a:solidFill>
                <a:latin typeface="Times New Roman" panose="02020603050405020304" pitchFamily="18" charset="0"/>
                <a:ea typeface="华文新魏" panose="02010800040101010101" pitchFamily="2" charset="-122"/>
              </a:endParaRPr>
            </a:p>
          </p:txBody>
        </p:sp>
      </p:grpSp>
      <p:cxnSp>
        <p:nvCxnSpPr>
          <p:cNvPr id="256024" name="AutoShape 24">
            <a:extLst>
              <a:ext uri="{FF2B5EF4-FFF2-40B4-BE49-F238E27FC236}">
                <a16:creationId xmlns:a16="http://schemas.microsoft.com/office/drawing/2014/main" id="{1B321A4F-8EF9-41F5-9192-2BA7C8BAA2C2}"/>
              </a:ext>
            </a:extLst>
          </p:cNvPr>
          <p:cNvCxnSpPr>
            <a:cxnSpLocks noChangeShapeType="1"/>
          </p:cNvCxnSpPr>
          <p:nvPr/>
        </p:nvCxnSpPr>
        <p:spPr bwMode="auto">
          <a:xfrm rot="5400000">
            <a:off x="4933950" y="2781300"/>
            <a:ext cx="1588" cy="4967288"/>
          </a:xfrm>
          <a:prstGeom prst="curvedConnector3">
            <a:avLst>
              <a:gd name="adj1" fmla="val 44441060"/>
            </a:avLst>
          </a:prstGeom>
          <a:noFill/>
          <a:ln w="31750">
            <a:solidFill>
              <a:schemeClr val="tx1"/>
            </a:solidFill>
            <a:prstDash val="dash"/>
            <a:round/>
            <a:headEnd type="oval" w="med" len="med"/>
            <a:tailEnd type="triangle" w="med" len="med"/>
          </a:ln>
          <a:extLst>
            <a:ext uri="{909E8E84-426E-40DD-AFC4-6F175D3DCCD1}">
              <a14:hiddenFill xmlns:a14="http://schemas.microsoft.com/office/drawing/2010/main">
                <a:noFill/>
              </a14:hiddenFill>
            </a:ext>
          </a:extLst>
        </p:spPr>
      </p:cxnSp>
      <p:graphicFrame>
        <p:nvGraphicFramePr>
          <p:cNvPr id="3" name="表格 2">
            <a:extLst>
              <a:ext uri="{FF2B5EF4-FFF2-40B4-BE49-F238E27FC236}">
                <a16:creationId xmlns:a16="http://schemas.microsoft.com/office/drawing/2014/main" id="{0290D53A-88D8-47BB-A47D-365651E95BE2}"/>
              </a:ext>
            </a:extLst>
          </p:cNvPr>
          <p:cNvGraphicFramePr>
            <a:graphicFrameLocks noGrp="1"/>
          </p:cNvGraphicFramePr>
          <p:nvPr/>
        </p:nvGraphicFramePr>
        <p:xfrm>
          <a:off x="2243138" y="1943100"/>
          <a:ext cx="2022475" cy="1954215"/>
        </p:xfrm>
        <a:graphic>
          <a:graphicData uri="http://schemas.openxmlformats.org/drawingml/2006/table">
            <a:tbl>
              <a:tblPr/>
              <a:tblGrid>
                <a:gridCol w="2022475">
                  <a:extLst>
                    <a:ext uri="{9D8B030D-6E8A-4147-A177-3AD203B41FA5}">
                      <a16:colId xmlns:a16="http://schemas.microsoft.com/office/drawing/2014/main" val="20000"/>
                    </a:ext>
                  </a:extLst>
                </a:gridCol>
              </a:tblGrid>
              <a:tr h="390843">
                <a:tc>
                  <a:txBody>
                    <a:bodyPr/>
                    <a:lstStyle/>
                    <a:p>
                      <a:pPr algn="ctr" fontAlgn="ctr"/>
                      <a:r>
                        <a:rPr lang="zh-CN" altLang="en-US" sz="2400" b="0" i="0" u="none" strike="noStrike" dirty="0">
                          <a:solidFill>
                            <a:srgbClr val="000000"/>
                          </a:solidFill>
                          <a:effectLst/>
                          <a:latin typeface="宋体" panose="02010600030101010101" pitchFamily="2" charset="-122"/>
                          <a:ea typeface="宋体" panose="02010600030101010101" pitchFamily="2" charset="-122"/>
                        </a:rPr>
                        <a:t>职工</a:t>
                      </a:r>
                    </a:p>
                  </a:txBody>
                  <a:tcPr marL="6349" marR="6349" marT="6353"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0000"/>
                  </a:ext>
                </a:extLst>
              </a:tr>
              <a:tr h="390843">
                <a:tc>
                  <a:txBody>
                    <a:bodyPr/>
                    <a:lstStyle/>
                    <a:p>
                      <a:pPr algn="l" fontAlgn="ctr"/>
                      <a:r>
                        <a:rPr lang="zh-CN" altLang="en-US" sz="2400" b="0" i="0" u="sng" strike="noStrike" dirty="0">
                          <a:solidFill>
                            <a:srgbClr val="000000"/>
                          </a:solidFill>
                          <a:effectLst/>
                          <a:latin typeface="宋体" panose="02010600030101010101" pitchFamily="2" charset="-122"/>
                          <a:ea typeface="宋体" panose="02010600030101010101" pitchFamily="2" charset="-122"/>
                        </a:rPr>
                        <a:t>职工号</a:t>
                      </a:r>
                    </a:p>
                  </a:txBody>
                  <a:tcPr marL="6349" marR="6349" marT="6353"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90843">
                <a:tc>
                  <a:txBody>
                    <a:bodyPr/>
                    <a:lstStyle/>
                    <a:p>
                      <a:pPr algn="l" fontAlgn="ctr"/>
                      <a:r>
                        <a:rPr lang="zh-CN" altLang="en-US" sz="2400" b="0" i="0" u="none" strike="noStrike" dirty="0">
                          <a:solidFill>
                            <a:srgbClr val="000000"/>
                          </a:solidFill>
                          <a:effectLst/>
                          <a:latin typeface="宋体" panose="02010600030101010101" pitchFamily="2" charset="-122"/>
                          <a:ea typeface="宋体" panose="02010600030101010101" pitchFamily="2" charset="-122"/>
                        </a:rPr>
                        <a:t>姓名</a:t>
                      </a:r>
                    </a:p>
                  </a:txBody>
                  <a:tcPr marL="6349" marR="6349" marT="6353"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390843">
                <a:tc>
                  <a:txBody>
                    <a:bodyPr/>
                    <a:lstStyle/>
                    <a:p>
                      <a:pPr algn="l" fontAlgn="ctr"/>
                      <a:r>
                        <a:rPr lang="zh-CN" altLang="en-US" sz="2400" b="0" i="0" u="none" strike="noStrike" dirty="0">
                          <a:solidFill>
                            <a:srgbClr val="000000"/>
                          </a:solidFill>
                          <a:effectLst/>
                          <a:latin typeface="宋体" panose="02010600030101010101" pitchFamily="2" charset="-122"/>
                          <a:ea typeface="宋体" panose="02010600030101010101" pitchFamily="2" charset="-122"/>
                        </a:rPr>
                        <a:t>年龄</a:t>
                      </a:r>
                    </a:p>
                  </a:txBody>
                  <a:tcPr marL="6349" marR="6349" marT="6353"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390843">
                <a:tc>
                  <a:txBody>
                    <a:bodyPr/>
                    <a:lstStyle/>
                    <a:p>
                      <a:pPr algn="l" fontAlgn="ctr"/>
                      <a:r>
                        <a:rPr lang="zh-CN" altLang="en-US" sz="2400" b="0" i="0" u="none" strike="noStrike" dirty="0">
                          <a:solidFill>
                            <a:srgbClr val="000000"/>
                          </a:solidFill>
                          <a:effectLst/>
                          <a:latin typeface="宋体" panose="02010600030101010101" pitchFamily="2" charset="-122"/>
                          <a:ea typeface="宋体" panose="02010600030101010101" pitchFamily="2" charset="-122"/>
                        </a:rPr>
                        <a:t>职称</a:t>
                      </a:r>
                    </a:p>
                  </a:txBody>
                  <a:tcPr marL="6349" marR="6349" marT="6353"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3" name="文本框 12">
            <a:extLst>
              <a:ext uri="{FF2B5EF4-FFF2-40B4-BE49-F238E27FC236}">
                <a16:creationId xmlns:a16="http://schemas.microsoft.com/office/drawing/2014/main" id="{CEF0500B-CFF7-497D-970C-EC3FBB7A04A8}"/>
              </a:ext>
            </a:extLst>
          </p:cNvPr>
          <p:cNvSpPr txBox="1">
            <a:spLocks noChangeArrowheads="1"/>
          </p:cNvSpPr>
          <p:nvPr/>
        </p:nvSpPr>
        <p:spPr bwMode="auto">
          <a:xfrm>
            <a:off x="935038" y="4827588"/>
            <a:ext cx="72437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zh-CN" altLang="en-US" sz="2800">
                <a:solidFill>
                  <a:schemeClr val="tx1"/>
                </a:solidFill>
                <a:latin typeface="Helvetica" panose="020B0604020202020204" pitchFamily="34" charset="0"/>
                <a:ea typeface="ＭＳ Ｐゴシック" panose="020B0600070205080204" pitchFamily="34" charset="-128"/>
              </a:rPr>
              <a:t>职工（</a:t>
            </a:r>
            <a:r>
              <a:rPr lang="zh-CN" altLang="en-US" sz="2800" u="sng">
                <a:solidFill>
                  <a:schemeClr val="tx1"/>
                </a:solidFill>
                <a:latin typeface="Helvetica" panose="020B0604020202020204" pitchFamily="34" charset="0"/>
                <a:ea typeface="ＭＳ Ｐゴシック" panose="020B0600070205080204" pitchFamily="34" charset="-128"/>
              </a:rPr>
              <a:t>职工号</a:t>
            </a:r>
            <a:r>
              <a:rPr lang="zh-CN" altLang="en-US" sz="2800">
                <a:solidFill>
                  <a:schemeClr val="tx1"/>
                </a:solidFill>
                <a:latin typeface="Helvetica" panose="020B0604020202020204" pitchFamily="34" charset="0"/>
                <a:ea typeface="ＭＳ Ｐゴシック" panose="020B0600070205080204" pitchFamily="34" charset="-128"/>
              </a:rPr>
              <a:t>，姓名，年龄，职称，领导职工号）</a:t>
            </a:r>
          </a:p>
        </p:txBody>
      </p:sp>
      <p:cxnSp>
        <p:nvCxnSpPr>
          <p:cNvPr id="4" name="直接连接符 3">
            <a:extLst>
              <a:ext uri="{FF2B5EF4-FFF2-40B4-BE49-F238E27FC236}">
                <a16:creationId xmlns:a16="http://schemas.microsoft.com/office/drawing/2014/main" id="{25BA3BDD-B6AB-4F90-9B0F-5C1B02B15BA3}"/>
              </a:ext>
            </a:extLst>
          </p:cNvPr>
          <p:cNvCxnSpPr/>
          <p:nvPr/>
        </p:nvCxnSpPr>
        <p:spPr bwMode="auto">
          <a:xfrm>
            <a:off x="4265613" y="2825750"/>
            <a:ext cx="96361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2" fill="hold" nodeType="clickEffect">
                                  <p:stCondLst>
                                    <p:cond delay="0"/>
                                  </p:stCondLst>
                                  <p:childTnLst>
                                    <p:set>
                                      <p:cBhvr>
                                        <p:cTn id="10" dur="1" fill="hold">
                                          <p:stCondLst>
                                            <p:cond delay="0"/>
                                          </p:stCondLst>
                                        </p:cTn>
                                        <p:tgtEl>
                                          <p:spTgt spid="256024"/>
                                        </p:tgtEl>
                                        <p:attrNameLst>
                                          <p:attrName>style.visibility</p:attrName>
                                        </p:attrNameLst>
                                      </p:cBhvr>
                                      <p:to>
                                        <p:strVal val="visible"/>
                                      </p:to>
                                    </p:set>
                                    <p:animEffect transition="in" filter="wipe(right)">
                                      <p:cBhvr>
                                        <p:cTn id="11" dur="500"/>
                                        <p:tgtEl>
                                          <p:spTgt spid="256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页脚占位符 3">
            <a:extLst>
              <a:ext uri="{FF2B5EF4-FFF2-40B4-BE49-F238E27FC236}">
                <a16:creationId xmlns:a16="http://schemas.microsoft.com/office/drawing/2014/main" id="{F1C5517F-5B14-419F-BF58-1E868DF7205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fld id="{32D1B6B1-3270-4CDA-B43F-0B321558C725}" type="slidenum">
              <a:rPr lang="zh-CN" altLang="en-US" sz="1400" smtClean="0">
                <a:solidFill>
                  <a:srgbClr val="000000"/>
                </a:solidFill>
              </a:rPr>
              <a:pPr algn="ctr">
                <a:spcBef>
                  <a:spcPct val="0"/>
                </a:spcBef>
                <a:buClrTx/>
                <a:buSzTx/>
                <a:buFontTx/>
                <a:buNone/>
              </a:pPr>
              <a:t>93</a:t>
            </a:fld>
            <a:endParaRPr lang="en-US" altLang="zh-CN" sz="1400">
              <a:solidFill>
                <a:srgbClr val="000000"/>
              </a:solidFill>
            </a:endParaRPr>
          </a:p>
        </p:txBody>
      </p:sp>
      <p:sp>
        <p:nvSpPr>
          <p:cNvPr id="162819" name="Rectangle 2">
            <a:extLst>
              <a:ext uri="{FF2B5EF4-FFF2-40B4-BE49-F238E27FC236}">
                <a16:creationId xmlns:a16="http://schemas.microsoft.com/office/drawing/2014/main" id="{2FCE283A-D8C3-41B4-8C70-2C370E104EFD}"/>
              </a:ext>
            </a:extLst>
          </p:cNvPr>
          <p:cNvSpPr>
            <a:spLocks noGrp="1" noChangeArrowheads="1"/>
          </p:cNvSpPr>
          <p:nvPr>
            <p:ph type="title"/>
          </p:nvPr>
        </p:nvSpPr>
        <p:spPr/>
        <p:txBody>
          <a:bodyPr/>
          <a:lstStyle/>
          <a:p>
            <a:pPr eaLnBrk="1" hangingPunct="1"/>
            <a:r>
              <a:rPr lang="en-US" altLang="zh-CN"/>
              <a:t>E-R</a:t>
            </a:r>
            <a:r>
              <a:rPr lang="zh-CN" altLang="en-US"/>
              <a:t>模型向关系模式的转换</a:t>
            </a:r>
          </a:p>
        </p:txBody>
      </p:sp>
      <p:grpSp>
        <p:nvGrpSpPr>
          <p:cNvPr id="162820" name="Group 3">
            <a:extLst>
              <a:ext uri="{FF2B5EF4-FFF2-40B4-BE49-F238E27FC236}">
                <a16:creationId xmlns:a16="http://schemas.microsoft.com/office/drawing/2014/main" id="{B208A05E-7790-4BF5-8A76-DDC4844D010C}"/>
              </a:ext>
            </a:extLst>
          </p:cNvPr>
          <p:cNvGrpSpPr>
            <a:grpSpLocks/>
          </p:cNvGrpSpPr>
          <p:nvPr/>
        </p:nvGrpSpPr>
        <p:grpSpPr bwMode="auto">
          <a:xfrm>
            <a:off x="3632200" y="2860675"/>
            <a:ext cx="1828800" cy="765175"/>
            <a:chOff x="1152" y="1728"/>
            <a:chExt cx="1152" cy="816"/>
          </a:xfrm>
        </p:grpSpPr>
        <p:sp>
          <p:nvSpPr>
            <p:cNvPr id="162846" name="Line 6">
              <a:extLst>
                <a:ext uri="{FF2B5EF4-FFF2-40B4-BE49-F238E27FC236}">
                  <a16:creationId xmlns:a16="http://schemas.microsoft.com/office/drawing/2014/main" id="{BC275665-AC1C-4488-899B-6755C44A128B}"/>
                </a:ext>
              </a:extLst>
            </p:cNvPr>
            <p:cNvSpPr>
              <a:spLocks noChangeShapeType="1"/>
            </p:cNvSpPr>
            <p:nvPr/>
          </p:nvSpPr>
          <p:spPr bwMode="auto">
            <a:xfrm>
              <a:off x="1152" y="211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47" name="Line 7">
              <a:extLst>
                <a:ext uri="{FF2B5EF4-FFF2-40B4-BE49-F238E27FC236}">
                  <a16:creationId xmlns:a16="http://schemas.microsoft.com/office/drawing/2014/main" id="{06960B32-6EA9-43C3-AF52-D91BB48B1764}"/>
                </a:ext>
              </a:extLst>
            </p:cNvPr>
            <p:cNvSpPr>
              <a:spLocks noChangeShapeType="1"/>
            </p:cNvSpPr>
            <p:nvPr/>
          </p:nvSpPr>
          <p:spPr bwMode="auto">
            <a:xfrm>
              <a:off x="2064" y="2112"/>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1842" name="AutoShape 8">
              <a:extLst>
                <a:ext uri="{FF2B5EF4-FFF2-40B4-BE49-F238E27FC236}">
                  <a16:creationId xmlns:a16="http://schemas.microsoft.com/office/drawing/2014/main" id="{88694457-A985-4690-99D5-D6CFE9FC2527}"/>
                </a:ext>
              </a:extLst>
            </p:cNvPr>
            <p:cNvSpPr>
              <a:spLocks noChangeArrowheads="1"/>
            </p:cNvSpPr>
            <p:nvPr/>
          </p:nvSpPr>
          <p:spPr bwMode="auto">
            <a:xfrm>
              <a:off x="1392" y="1728"/>
              <a:ext cx="672" cy="816"/>
            </a:xfrm>
            <a:prstGeom prst="diamond">
              <a:avLst/>
            </a:prstGeom>
            <a:solidFill>
              <a:srgbClr val="99CCFF"/>
            </a:solidFill>
            <a:ln w="9525">
              <a:solidFill>
                <a:schemeClr val="tx1"/>
              </a:solidFill>
              <a:miter lim="800000"/>
              <a:headEnd/>
              <a:tailEnd/>
            </a:ln>
          </p:spPr>
          <p:txBody>
            <a:bodyPr wrap="none" anchor="ct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Clr>
                  <a:srgbClr val="3333CC"/>
                </a:buClr>
                <a:buFont typeface="Wingdings" panose="05000000000000000000" pitchFamily="2" charset="2"/>
                <a:buNone/>
                <a:defRPr/>
              </a:pPr>
              <a:r>
                <a:rPr kumimoji="1" lang="zh-CN" altLang="en-US" sz="2400" b="1" dirty="0">
                  <a:solidFill>
                    <a:srgbClr val="000000"/>
                  </a:solidFill>
                  <a:latin typeface="+mn-ea"/>
                  <a:ea typeface="+mn-ea"/>
                </a:rPr>
                <a:t>选修</a:t>
              </a:r>
            </a:p>
          </p:txBody>
        </p:sp>
      </p:grpSp>
      <p:sp>
        <p:nvSpPr>
          <p:cNvPr id="162821" name="Rectangle 39">
            <a:extLst>
              <a:ext uri="{FF2B5EF4-FFF2-40B4-BE49-F238E27FC236}">
                <a16:creationId xmlns:a16="http://schemas.microsoft.com/office/drawing/2014/main" id="{D5A6B391-1C65-480F-895E-C1CB4A729E0E}"/>
              </a:ext>
            </a:extLst>
          </p:cNvPr>
          <p:cNvSpPr>
            <a:spLocks noChangeArrowheads="1"/>
          </p:cNvSpPr>
          <p:nvPr/>
        </p:nvSpPr>
        <p:spPr bwMode="auto">
          <a:xfrm>
            <a:off x="228600" y="1341438"/>
            <a:ext cx="8726488"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pPr>
            <a:r>
              <a:rPr lang="zh-CN" altLang="en-US">
                <a:solidFill>
                  <a:srgbClr val="FF0000"/>
                </a:solidFill>
                <a:sym typeface="Symbol" panose="05050102010706020507" pitchFamily="18" charset="2"/>
              </a:rPr>
              <a:t>多对多联系</a:t>
            </a:r>
            <a:r>
              <a:rPr lang="zh-CN" altLang="en-US">
                <a:solidFill>
                  <a:srgbClr val="3333CC"/>
                </a:solidFill>
                <a:sym typeface="Symbol" panose="05050102010706020507" pitchFamily="18" charset="2"/>
              </a:rPr>
              <a:t>：将联系定义为新的关系，属性为参与双方的码</a:t>
            </a:r>
          </a:p>
        </p:txBody>
      </p:sp>
      <p:graphicFrame>
        <p:nvGraphicFramePr>
          <p:cNvPr id="4" name="表格 3">
            <a:extLst>
              <a:ext uri="{FF2B5EF4-FFF2-40B4-BE49-F238E27FC236}">
                <a16:creationId xmlns:a16="http://schemas.microsoft.com/office/drawing/2014/main" id="{ED2F091F-7D82-49DE-B505-647CE6FC1C68}"/>
              </a:ext>
            </a:extLst>
          </p:cNvPr>
          <p:cNvGraphicFramePr>
            <a:graphicFrameLocks noGrp="1"/>
          </p:cNvGraphicFramePr>
          <p:nvPr/>
        </p:nvGraphicFramePr>
        <p:xfrm>
          <a:off x="2262188" y="2640013"/>
          <a:ext cx="1370012" cy="1230311"/>
        </p:xfrm>
        <a:graphic>
          <a:graphicData uri="http://schemas.openxmlformats.org/drawingml/2006/table">
            <a:tbl>
              <a:tblPr/>
              <a:tblGrid>
                <a:gridCol w="1370012">
                  <a:extLst>
                    <a:ext uri="{9D8B030D-6E8A-4147-A177-3AD203B41FA5}">
                      <a16:colId xmlns:a16="http://schemas.microsoft.com/office/drawing/2014/main" val="20000"/>
                    </a:ext>
                  </a:extLst>
                </a:gridCol>
              </a:tblGrid>
              <a:tr h="372190">
                <a:tc>
                  <a:txBody>
                    <a:bodyPr/>
                    <a:lstStyle/>
                    <a:p>
                      <a:pPr algn="ctr" fontAlgn="ctr"/>
                      <a:r>
                        <a:rPr lang="zh-CN" altLang="en-US" sz="2400" b="0" i="0" u="none" strike="noStrike">
                          <a:solidFill>
                            <a:srgbClr val="000000"/>
                          </a:solidFill>
                          <a:effectLst/>
                          <a:latin typeface="宋体" panose="02010600030101010101" pitchFamily="2" charset="-122"/>
                          <a:ea typeface="宋体" panose="02010600030101010101" pitchFamily="2" charset="-122"/>
                        </a:rPr>
                        <a:t>学生</a:t>
                      </a:r>
                    </a:p>
                  </a:txBody>
                  <a:tcPr marL="6347" marR="6347" marT="6351"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0000"/>
                  </a:ext>
                </a:extLst>
              </a:tr>
              <a:tr h="372190">
                <a:tc>
                  <a:txBody>
                    <a:bodyPr/>
                    <a:lstStyle/>
                    <a:p>
                      <a:pPr algn="l" fontAlgn="ctr"/>
                      <a:r>
                        <a:rPr lang="zh-CN" altLang="en-US" sz="2400" b="0" i="0" u="sng" strike="noStrike">
                          <a:solidFill>
                            <a:srgbClr val="000000"/>
                          </a:solidFill>
                          <a:effectLst/>
                          <a:latin typeface="宋体" panose="02010600030101010101" pitchFamily="2" charset="-122"/>
                          <a:ea typeface="宋体" panose="02010600030101010101" pitchFamily="2" charset="-122"/>
                        </a:rPr>
                        <a:t>学号</a:t>
                      </a:r>
                    </a:p>
                  </a:txBody>
                  <a:tcPr marL="6347" marR="6347" marT="6351"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85931">
                <a:tc>
                  <a:txBody>
                    <a:bodyPr/>
                    <a:lstStyle/>
                    <a:p>
                      <a:pPr algn="l" fontAlgn="ctr"/>
                      <a:r>
                        <a:rPr lang="zh-CN" altLang="en-US" sz="2400" b="0" i="0" u="none" strike="noStrike" dirty="0">
                          <a:solidFill>
                            <a:srgbClr val="000000"/>
                          </a:solidFill>
                          <a:effectLst/>
                          <a:latin typeface="宋体" panose="02010600030101010101" pitchFamily="2" charset="-122"/>
                          <a:ea typeface="宋体" panose="02010600030101010101" pitchFamily="2" charset="-122"/>
                        </a:rPr>
                        <a:t>姓名</a:t>
                      </a:r>
                    </a:p>
                  </a:txBody>
                  <a:tcPr marL="6347" marR="6347" marT="6351"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6" name="表格 5">
            <a:extLst>
              <a:ext uri="{FF2B5EF4-FFF2-40B4-BE49-F238E27FC236}">
                <a16:creationId xmlns:a16="http://schemas.microsoft.com/office/drawing/2014/main" id="{CC9E8E2C-56A5-4D4A-AF76-CB6FE48D08AA}"/>
              </a:ext>
            </a:extLst>
          </p:cNvPr>
          <p:cNvGraphicFramePr>
            <a:graphicFrameLocks noGrp="1"/>
          </p:cNvGraphicFramePr>
          <p:nvPr/>
        </p:nvGraphicFramePr>
        <p:xfrm>
          <a:off x="5470525" y="2530475"/>
          <a:ext cx="1962150" cy="1489076"/>
        </p:xfrm>
        <a:graphic>
          <a:graphicData uri="http://schemas.openxmlformats.org/drawingml/2006/table">
            <a:tbl>
              <a:tblPr/>
              <a:tblGrid>
                <a:gridCol w="1962150">
                  <a:extLst>
                    <a:ext uri="{9D8B030D-6E8A-4147-A177-3AD203B41FA5}">
                      <a16:colId xmlns:a16="http://schemas.microsoft.com/office/drawing/2014/main" val="20000"/>
                    </a:ext>
                  </a:extLst>
                </a:gridCol>
              </a:tblGrid>
              <a:tr h="372269">
                <a:tc>
                  <a:txBody>
                    <a:bodyPr/>
                    <a:lstStyle/>
                    <a:p>
                      <a:pPr algn="ctr" fontAlgn="ctr"/>
                      <a:r>
                        <a:rPr lang="zh-CN" altLang="en-US" sz="2400" b="0" i="0" u="none" strike="noStrike" dirty="0">
                          <a:solidFill>
                            <a:srgbClr val="000000"/>
                          </a:solidFill>
                          <a:effectLst/>
                          <a:latin typeface="宋体" panose="02010600030101010101" pitchFamily="2" charset="-122"/>
                          <a:ea typeface="宋体" panose="02010600030101010101" pitchFamily="2" charset="-122"/>
                        </a:rPr>
                        <a:t>课程</a:t>
                      </a:r>
                    </a:p>
                  </a:txBody>
                  <a:tcPr marL="6353" marR="6353" marT="6353"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0000"/>
                  </a:ext>
                </a:extLst>
              </a:tr>
              <a:tr h="372269">
                <a:tc>
                  <a:txBody>
                    <a:bodyPr/>
                    <a:lstStyle/>
                    <a:p>
                      <a:pPr algn="l" fontAlgn="ctr"/>
                      <a:r>
                        <a:rPr lang="zh-CN" altLang="en-US" sz="2400" b="0" i="0" u="sng" strike="noStrike">
                          <a:solidFill>
                            <a:srgbClr val="000000"/>
                          </a:solidFill>
                          <a:effectLst/>
                          <a:latin typeface="宋体" panose="02010600030101010101" pitchFamily="2" charset="-122"/>
                          <a:ea typeface="宋体" panose="02010600030101010101" pitchFamily="2" charset="-122"/>
                        </a:rPr>
                        <a:t>课程号</a:t>
                      </a:r>
                    </a:p>
                  </a:txBody>
                  <a:tcPr marL="6353" marR="6353" marT="6353"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72269">
                <a:tc>
                  <a:txBody>
                    <a:bodyPr/>
                    <a:lstStyle/>
                    <a:p>
                      <a:pPr algn="l" fontAlgn="ctr"/>
                      <a:r>
                        <a:rPr lang="zh-CN" altLang="en-US" sz="2400" b="0" i="0" u="none" strike="noStrike" dirty="0">
                          <a:solidFill>
                            <a:srgbClr val="000000"/>
                          </a:solidFill>
                          <a:effectLst/>
                          <a:latin typeface="宋体" panose="02010600030101010101" pitchFamily="2" charset="-122"/>
                          <a:ea typeface="宋体" panose="02010600030101010101" pitchFamily="2" charset="-122"/>
                        </a:rPr>
                        <a:t>课程名</a:t>
                      </a:r>
                    </a:p>
                  </a:txBody>
                  <a:tcPr marL="6353" marR="6353" marT="6353"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372269">
                <a:tc>
                  <a:txBody>
                    <a:bodyPr/>
                    <a:lstStyle/>
                    <a:p>
                      <a:pPr algn="l" fontAlgn="ctr"/>
                      <a:r>
                        <a:rPr lang="zh-CN" altLang="en-US" sz="2400" b="0" i="0" u="none" strike="noStrike" dirty="0">
                          <a:solidFill>
                            <a:srgbClr val="000000"/>
                          </a:solidFill>
                          <a:effectLst/>
                          <a:latin typeface="宋体" panose="02010600030101010101" pitchFamily="2" charset="-122"/>
                          <a:ea typeface="宋体" panose="02010600030101010101" pitchFamily="2" charset="-122"/>
                        </a:rPr>
                        <a:t>学分</a:t>
                      </a:r>
                    </a:p>
                  </a:txBody>
                  <a:tcPr marL="6353" marR="6353" marT="6353"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6" name="文本框 15">
            <a:extLst>
              <a:ext uri="{FF2B5EF4-FFF2-40B4-BE49-F238E27FC236}">
                <a16:creationId xmlns:a16="http://schemas.microsoft.com/office/drawing/2014/main" id="{DD2153A5-4329-4B03-B814-887A6A220E3B}"/>
              </a:ext>
            </a:extLst>
          </p:cNvPr>
          <p:cNvSpPr txBox="1">
            <a:spLocks noChangeArrowheads="1"/>
          </p:cNvSpPr>
          <p:nvPr/>
        </p:nvSpPr>
        <p:spPr bwMode="auto">
          <a:xfrm>
            <a:off x="685800" y="4159250"/>
            <a:ext cx="2936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zh-CN" altLang="en-US" sz="2800">
                <a:solidFill>
                  <a:schemeClr val="tx1"/>
                </a:solidFill>
                <a:latin typeface="Helvetica" panose="020B0604020202020204" pitchFamily="34" charset="0"/>
                <a:ea typeface="ＭＳ Ｐゴシック" panose="020B0600070205080204" pitchFamily="34" charset="-128"/>
              </a:rPr>
              <a:t>学生（</a:t>
            </a:r>
            <a:r>
              <a:rPr lang="zh-CN" altLang="en-US" sz="2800" u="sng">
                <a:solidFill>
                  <a:schemeClr val="tx1"/>
                </a:solidFill>
                <a:latin typeface="Helvetica" panose="020B0604020202020204" pitchFamily="34" charset="0"/>
                <a:ea typeface="ＭＳ Ｐゴシック" panose="020B0600070205080204" pitchFamily="34" charset="-128"/>
              </a:rPr>
              <a:t>学号</a:t>
            </a:r>
            <a:r>
              <a:rPr lang="zh-CN" altLang="en-US" sz="2800">
                <a:solidFill>
                  <a:schemeClr val="tx1"/>
                </a:solidFill>
                <a:latin typeface="Helvetica" panose="020B0604020202020204" pitchFamily="34" charset="0"/>
                <a:ea typeface="ＭＳ Ｐゴシック" panose="020B0600070205080204" pitchFamily="34" charset="-128"/>
              </a:rPr>
              <a:t>，姓名）</a:t>
            </a:r>
          </a:p>
        </p:txBody>
      </p:sp>
      <p:sp>
        <p:nvSpPr>
          <p:cNvPr id="17" name="文本框 16">
            <a:extLst>
              <a:ext uri="{FF2B5EF4-FFF2-40B4-BE49-F238E27FC236}">
                <a16:creationId xmlns:a16="http://schemas.microsoft.com/office/drawing/2014/main" id="{225C4C6D-DDA4-42F8-B3A7-9A5A70B81AAC}"/>
              </a:ext>
            </a:extLst>
          </p:cNvPr>
          <p:cNvSpPr txBox="1">
            <a:spLocks noChangeArrowheads="1"/>
          </p:cNvSpPr>
          <p:nvPr/>
        </p:nvSpPr>
        <p:spPr bwMode="auto">
          <a:xfrm>
            <a:off x="4876800" y="5461000"/>
            <a:ext cx="3397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zh-CN" altLang="en-US" sz="2800">
                <a:solidFill>
                  <a:schemeClr val="tx1"/>
                </a:solidFill>
                <a:latin typeface="Helvetica" panose="020B0604020202020204" pitchFamily="34" charset="0"/>
                <a:ea typeface="ＭＳ Ｐゴシック" panose="020B0600070205080204" pitchFamily="34" charset="-128"/>
              </a:rPr>
              <a:t>选修（</a:t>
            </a:r>
            <a:r>
              <a:rPr lang="zh-CN" altLang="en-US" sz="2800" u="sng">
                <a:solidFill>
                  <a:schemeClr val="tx1"/>
                </a:solidFill>
                <a:latin typeface="Helvetica" panose="020B0604020202020204" pitchFamily="34" charset="0"/>
                <a:ea typeface="ＭＳ Ｐゴシック" panose="020B0600070205080204" pitchFamily="34" charset="-128"/>
              </a:rPr>
              <a:t>学号</a:t>
            </a:r>
            <a:r>
              <a:rPr lang="zh-CN" altLang="en-US" sz="2800">
                <a:solidFill>
                  <a:schemeClr val="tx1"/>
                </a:solidFill>
                <a:latin typeface="Helvetica" panose="020B0604020202020204" pitchFamily="34" charset="0"/>
                <a:ea typeface="ＭＳ Ｐゴシック" panose="020B0600070205080204" pitchFamily="34" charset="-128"/>
              </a:rPr>
              <a:t>，</a:t>
            </a:r>
            <a:r>
              <a:rPr lang="zh-CN" altLang="en-US" sz="2800" u="sng">
                <a:solidFill>
                  <a:schemeClr val="tx1"/>
                </a:solidFill>
                <a:latin typeface="Helvetica" panose="020B0604020202020204" pitchFamily="34" charset="0"/>
                <a:ea typeface="ＭＳ Ｐゴシック" panose="020B0600070205080204" pitchFamily="34" charset="-128"/>
              </a:rPr>
              <a:t>课程号</a:t>
            </a:r>
            <a:r>
              <a:rPr lang="zh-CN" altLang="en-US" sz="2800">
                <a:solidFill>
                  <a:schemeClr val="tx1"/>
                </a:solidFill>
                <a:latin typeface="Helvetica" panose="020B0604020202020204" pitchFamily="34" charset="0"/>
                <a:ea typeface="ＭＳ Ｐゴシック" panose="020B0600070205080204" pitchFamily="34" charset="-128"/>
              </a:rPr>
              <a:t>）</a:t>
            </a:r>
          </a:p>
        </p:txBody>
      </p:sp>
      <p:sp>
        <p:nvSpPr>
          <p:cNvPr id="18" name="文本框 17">
            <a:extLst>
              <a:ext uri="{FF2B5EF4-FFF2-40B4-BE49-F238E27FC236}">
                <a16:creationId xmlns:a16="http://schemas.microsoft.com/office/drawing/2014/main" id="{20ACCA7E-AB49-40AC-A9C7-925FD98B28E8}"/>
              </a:ext>
            </a:extLst>
          </p:cNvPr>
          <p:cNvSpPr txBox="1">
            <a:spLocks noChangeArrowheads="1"/>
          </p:cNvSpPr>
          <p:nvPr/>
        </p:nvSpPr>
        <p:spPr bwMode="auto">
          <a:xfrm>
            <a:off x="2711450" y="4784725"/>
            <a:ext cx="4641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zh-CN" altLang="en-US" sz="2800">
                <a:solidFill>
                  <a:schemeClr val="tx1"/>
                </a:solidFill>
                <a:latin typeface="Helvetica" panose="020B0604020202020204" pitchFamily="34" charset="0"/>
                <a:ea typeface="ＭＳ Ｐゴシック" panose="020B0600070205080204" pitchFamily="34" charset="-128"/>
              </a:rPr>
              <a:t>课程（</a:t>
            </a:r>
            <a:r>
              <a:rPr lang="zh-CN" altLang="en-US" sz="2800" u="sng">
                <a:solidFill>
                  <a:schemeClr val="tx1"/>
                </a:solidFill>
                <a:latin typeface="Helvetica" panose="020B0604020202020204" pitchFamily="34" charset="0"/>
                <a:ea typeface="ＭＳ Ｐゴシック" panose="020B0600070205080204" pitchFamily="34" charset="-128"/>
              </a:rPr>
              <a:t>课程号</a:t>
            </a:r>
            <a:r>
              <a:rPr lang="zh-CN" altLang="en-US" sz="2800">
                <a:solidFill>
                  <a:schemeClr val="tx1"/>
                </a:solidFill>
                <a:latin typeface="Helvetica" panose="020B0604020202020204" pitchFamily="34" charset="0"/>
                <a:ea typeface="ＭＳ Ｐゴシック" panose="020B0600070205080204" pitchFamily="34" charset="-128"/>
              </a:rPr>
              <a:t>，课程名，学分）</a:t>
            </a:r>
          </a:p>
        </p:txBody>
      </p:sp>
      <p:sp>
        <p:nvSpPr>
          <p:cNvPr id="39" name="任意多边形 38">
            <a:extLst>
              <a:ext uri="{FF2B5EF4-FFF2-40B4-BE49-F238E27FC236}">
                <a16:creationId xmlns:a16="http://schemas.microsoft.com/office/drawing/2014/main" id="{B638FC21-C88E-42F3-B9FB-E4417384FEF5}"/>
              </a:ext>
            </a:extLst>
          </p:cNvPr>
          <p:cNvSpPr>
            <a:spLocks/>
          </p:cNvSpPr>
          <p:nvPr/>
        </p:nvSpPr>
        <p:spPr bwMode="auto">
          <a:xfrm>
            <a:off x="1849438" y="4614863"/>
            <a:ext cx="4344987" cy="1885950"/>
          </a:xfrm>
          <a:custGeom>
            <a:avLst/>
            <a:gdLst>
              <a:gd name="T0" fmla="*/ 4330758 w 4345066"/>
              <a:gd name="T1" fmla="*/ 1361625 h 1885647"/>
              <a:gd name="T2" fmla="*/ 3770807 w 4345066"/>
              <a:gd name="T3" fmla="*/ 1886416 h 1885647"/>
              <a:gd name="T4" fmla="*/ 588302 w 4345066"/>
              <a:gd name="T5" fmla="*/ 1397082 h 1885647"/>
              <a:gd name="T6" fmla="*/ 0 w 4345066"/>
              <a:gd name="T7" fmla="*/ 0 h 188564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45066" h="1885647">
                <a:moveTo>
                  <a:pt x="4330995" y="1360968"/>
                </a:moveTo>
                <a:cubicBezTo>
                  <a:pt x="4362893" y="1620284"/>
                  <a:pt x="4394791" y="1879600"/>
                  <a:pt x="3771014" y="1885507"/>
                </a:cubicBezTo>
                <a:cubicBezTo>
                  <a:pt x="3147237" y="1891414"/>
                  <a:pt x="1216837" y="1710661"/>
                  <a:pt x="588335" y="1396410"/>
                </a:cubicBezTo>
                <a:cubicBezTo>
                  <a:pt x="-40167" y="1082159"/>
                  <a:pt x="100419" y="211470"/>
                  <a:pt x="0" y="0"/>
                </a:cubicBezTo>
              </a:path>
            </a:pathLst>
          </a:custGeom>
          <a:noFill/>
          <a:ln w="31750">
            <a:solidFill>
              <a:schemeClr val="tx1"/>
            </a:solidFill>
            <a:prstDash val="dash"/>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52" name="任意多边形 51">
            <a:extLst>
              <a:ext uri="{FF2B5EF4-FFF2-40B4-BE49-F238E27FC236}">
                <a16:creationId xmlns:a16="http://schemas.microsoft.com/office/drawing/2014/main" id="{2A1F79A8-1B11-406F-8E96-49DE272445A3}"/>
              </a:ext>
            </a:extLst>
          </p:cNvPr>
          <p:cNvSpPr>
            <a:spLocks/>
          </p:cNvSpPr>
          <p:nvPr/>
        </p:nvSpPr>
        <p:spPr bwMode="auto">
          <a:xfrm>
            <a:off x="4164013" y="5208588"/>
            <a:ext cx="3268662" cy="1125537"/>
          </a:xfrm>
          <a:custGeom>
            <a:avLst/>
            <a:gdLst>
              <a:gd name="T0" fmla="*/ 1386730 w 4345066"/>
              <a:gd name="T1" fmla="*/ 172769 h 1885647"/>
              <a:gd name="T2" fmla="*/ 1207431 w 4345066"/>
              <a:gd name="T3" fmla="*/ 239357 h 1885647"/>
              <a:gd name="T4" fmla="*/ 188378 w 4345066"/>
              <a:gd name="T5" fmla="*/ 177268 h 1885647"/>
              <a:gd name="T6" fmla="*/ 0 w 4345066"/>
              <a:gd name="T7" fmla="*/ 0 h 188564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45066" h="1885647">
                <a:moveTo>
                  <a:pt x="4330995" y="1360968"/>
                </a:moveTo>
                <a:cubicBezTo>
                  <a:pt x="4362893" y="1620284"/>
                  <a:pt x="4394791" y="1879600"/>
                  <a:pt x="3771014" y="1885507"/>
                </a:cubicBezTo>
                <a:cubicBezTo>
                  <a:pt x="3147237" y="1891414"/>
                  <a:pt x="1216837" y="1710661"/>
                  <a:pt x="588335" y="1396410"/>
                </a:cubicBezTo>
                <a:cubicBezTo>
                  <a:pt x="-40167" y="1082159"/>
                  <a:pt x="100419" y="211470"/>
                  <a:pt x="0" y="0"/>
                </a:cubicBezTo>
              </a:path>
            </a:pathLst>
          </a:custGeom>
          <a:noFill/>
          <a:ln w="31750">
            <a:solidFill>
              <a:schemeClr val="tx1"/>
            </a:solidFill>
            <a:prstDash val="dash"/>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right)">
                                      <p:cBhvr>
                                        <p:cTn id="15" dur="500"/>
                                        <p:tgtEl>
                                          <p:spTgt spid="39"/>
                                        </p:tgtEl>
                                      </p:cBhvr>
                                    </p:animEffect>
                                  </p:childTnLst>
                                </p:cTn>
                              </p:par>
                            </p:childTnLst>
                          </p:cTn>
                        </p:par>
                        <p:par>
                          <p:cTn id="16" fill="hold" nodeType="afterGroup">
                            <p:stCondLst>
                              <p:cond delay="500"/>
                            </p:stCondLst>
                            <p:childTnLst>
                              <p:par>
                                <p:cTn id="17" presetID="22" presetClass="entr" presetSubtype="2" fill="hold" nodeType="after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wipe(right)">
                                      <p:cBhvr>
                                        <p:cTn id="19"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页脚占位符 3">
            <a:extLst>
              <a:ext uri="{FF2B5EF4-FFF2-40B4-BE49-F238E27FC236}">
                <a16:creationId xmlns:a16="http://schemas.microsoft.com/office/drawing/2014/main" id="{293C8085-57BF-420D-8782-BC33FF33C4A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fld id="{1957DD63-4585-4A0A-BE0C-D8E0AA5DB692}" type="slidenum">
              <a:rPr lang="zh-CN" altLang="en-US" sz="1400" smtClean="0">
                <a:solidFill>
                  <a:srgbClr val="000000"/>
                </a:solidFill>
              </a:rPr>
              <a:pPr algn="ctr">
                <a:spcBef>
                  <a:spcPct val="0"/>
                </a:spcBef>
                <a:buClrTx/>
                <a:buSzTx/>
                <a:buFontTx/>
                <a:buNone/>
              </a:pPr>
              <a:t>94</a:t>
            </a:fld>
            <a:endParaRPr lang="en-US" altLang="zh-CN" sz="1400">
              <a:solidFill>
                <a:srgbClr val="000000"/>
              </a:solidFill>
            </a:endParaRPr>
          </a:p>
        </p:txBody>
      </p:sp>
      <p:sp>
        <p:nvSpPr>
          <p:cNvPr id="163843" name="Rectangle 2">
            <a:extLst>
              <a:ext uri="{FF2B5EF4-FFF2-40B4-BE49-F238E27FC236}">
                <a16:creationId xmlns:a16="http://schemas.microsoft.com/office/drawing/2014/main" id="{5B9742B0-75C9-4FC5-9BA9-D7E43725F9CD}"/>
              </a:ext>
            </a:extLst>
          </p:cNvPr>
          <p:cNvSpPr>
            <a:spLocks noGrp="1" noChangeArrowheads="1"/>
          </p:cNvSpPr>
          <p:nvPr>
            <p:ph type="title"/>
          </p:nvPr>
        </p:nvSpPr>
        <p:spPr/>
        <p:txBody>
          <a:bodyPr/>
          <a:lstStyle/>
          <a:p>
            <a:pPr eaLnBrk="1" hangingPunct="1"/>
            <a:r>
              <a:rPr lang="en-US" altLang="zh-CN"/>
              <a:t>E-R</a:t>
            </a:r>
            <a:r>
              <a:rPr lang="zh-CN" altLang="en-US"/>
              <a:t>模型向关系模式的转换</a:t>
            </a:r>
          </a:p>
        </p:txBody>
      </p:sp>
      <p:grpSp>
        <p:nvGrpSpPr>
          <p:cNvPr id="163844" name="Group 3">
            <a:extLst>
              <a:ext uri="{FF2B5EF4-FFF2-40B4-BE49-F238E27FC236}">
                <a16:creationId xmlns:a16="http://schemas.microsoft.com/office/drawing/2014/main" id="{7233F1D1-BF7E-4D0B-8D4E-59C2D62AF1DA}"/>
              </a:ext>
            </a:extLst>
          </p:cNvPr>
          <p:cNvGrpSpPr>
            <a:grpSpLocks/>
          </p:cNvGrpSpPr>
          <p:nvPr/>
        </p:nvGrpSpPr>
        <p:grpSpPr bwMode="auto">
          <a:xfrm>
            <a:off x="3813175" y="1941513"/>
            <a:ext cx="1752600" cy="1066800"/>
            <a:chOff x="960" y="3216"/>
            <a:chExt cx="1104" cy="672"/>
          </a:xfrm>
        </p:grpSpPr>
        <p:sp>
          <p:nvSpPr>
            <p:cNvPr id="162847" name="AutoShape 4">
              <a:extLst>
                <a:ext uri="{FF2B5EF4-FFF2-40B4-BE49-F238E27FC236}">
                  <a16:creationId xmlns:a16="http://schemas.microsoft.com/office/drawing/2014/main" id="{FFAC01E5-1B3A-47AD-A00A-B5B7BCFB546B}"/>
                </a:ext>
              </a:extLst>
            </p:cNvPr>
            <p:cNvSpPr>
              <a:spLocks noChangeArrowheads="1"/>
            </p:cNvSpPr>
            <p:nvPr/>
          </p:nvSpPr>
          <p:spPr bwMode="auto">
            <a:xfrm>
              <a:off x="1440" y="3216"/>
              <a:ext cx="624" cy="672"/>
            </a:xfrm>
            <a:prstGeom prst="diamond">
              <a:avLst/>
            </a:prstGeom>
            <a:solidFill>
              <a:srgbClr val="99CCFF"/>
            </a:solidFill>
            <a:ln w="9525">
              <a:solidFill>
                <a:schemeClr val="tx1"/>
              </a:solidFill>
              <a:miter lim="800000"/>
              <a:headEnd/>
              <a:tailEnd/>
            </a:ln>
          </p:spPr>
          <p:txBody>
            <a:bodyPr wrap="none" anchor="ct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Clr>
                  <a:srgbClr val="3333CC"/>
                </a:buClr>
                <a:buFont typeface="Wingdings" panose="05000000000000000000" pitchFamily="2" charset="2"/>
                <a:buNone/>
                <a:defRPr/>
              </a:pPr>
              <a:r>
                <a:rPr kumimoji="1" lang="zh-CN" altLang="en-US" sz="2400" b="1" dirty="0">
                  <a:solidFill>
                    <a:srgbClr val="000000"/>
                  </a:solidFill>
                  <a:latin typeface="+mn-ea"/>
                  <a:ea typeface="+mn-ea"/>
                </a:rPr>
                <a:t>构成</a:t>
              </a:r>
            </a:p>
          </p:txBody>
        </p:sp>
        <p:sp>
          <p:nvSpPr>
            <p:cNvPr id="163859" name="Line 6">
              <a:extLst>
                <a:ext uri="{FF2B5EF4-FFF2-40B4-BE49-F238E27FC236}">
                  <a16:creationId xmlns:a16="http://schemas.microsoft.com/office/drawing/2014/main" id="{9AF4A14D-734D-4835-B80C-2B5795660288}"/>
                </a:ext>
              </a:extLst>
            </p:cNvPr>
            <p:cNvSpPr>
              <a:spLocks noChangeShapeType="1"/>
            </p:cNvSpPr>
            <p:nvPr/>
          </p:nvSpPr>
          <p:spPr bwMode="auto">
            <a:xfrm>
              <a:off x="1056" y="3456"/>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860" name="Line 7">
              <a:extLst>
                <a:ext uri="{FF2B5EF4-FFF2-40B4-BE49-F238E27FC236}">
                  <a16:creationId xmlns:a16="http://schemas.microsoft.com/office/drawing/2014/main" id="{10834B34-BAE8-4C40-9EEC-E46FD74545D2}"/>
                </a:ext>
              </a:extLst>
            </p:cNvPr>
            <p:cNvSpPr>
              <a:spLocks noChangeShapeType="1"/>
            </p:cNvSpPr>
            <p:nvPr/>
          </p:nvSpPr>
          <p:spPr bwMode="auto">
            <a:xfrm>
              <a:off x="1056" y="3648"/>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861" name="Text Box 8">
              <a:extLst>
                <a:ext uri="{FF2B5EF4-FFF2-40B4-BE49-F238E27FC236}">
                  <a16:creationId xmlns:a16="http://schemas.microsoft.com/office/drawing/2014/main" id="{4F4C7D36-FDCB-46BC-8888-5B6EF2310185}"/>
                </a:ext>
              </a:extLst>
            </p:cNvPr>
            <p:cNvSpPr txBox="1">
              <a:spLocks noChangeArrowheads="1"/>
            </p:cNvSpPr>
            <p:nvPr/>
          </p:nvSpPr>
          <p:spPr bwMode="auto">
            <a:xfrm>
              <a:off x="960" y="3216"/>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1" lang="zh-CN" altLang="en-US" sz="2000" b="1">
                  <a:solidFill>
                    <a:srgbClr val="000000"/>
                  </a:solidFill>
                  <a:latin typeface="Times New Roman" panose="02020603050405020304" pitchFamily="18" charset="0"/>
                  <a:ea typeface="华文新魏" panose="02010800040101010101" pitchFamily="2" charset="-122"/>
                </a:rPr>
                <a:t>母零件</a:t>
              </a:r>
              <a:endParaRPr kumimoji="1" lang="zh-CN" altLang="en-US" sz="2400">
                <a:solidFill>
                  <a:srgbClr val="000000"/>
                </a:solidFill>
                <a:latin typeface="Times New Roman" panose="02020603050405020304" pitchFamily="18" charset="0"/>
                <a:ea typeface="华文新魏" panose="02010800040101010101" pitchFamily="2" charset="-122"/>
              </a:endParaRPr>
            </a:p>
          </p:txBody>
        </p:sp>
        <p:sp>
          <p:nvSpPr>
            <p:cNvPr id="163862" name="Text Box 9">
              <a:extLst>
                <a:ext uri="{FF2B5EF4-FFF2-40B4-BE49-F238E27FC236}">
                  <a16:creationId xmlns:a16="http://schemas.microsoft.com/office/drawing/2014/main" id="{83CDACBB-AC33-4447-8D6D-3C9A6DDD62C2}"/>
                </a:ext>
              </a:extLst>
            </p:cNvPr>
            <p:cNvSpPr txBox="1">
              <a:spLocks noChangeArrowheads="1"/>
            </p:cNvSpPr>
            <p:nvPr/>
          </p:nvSpPr>
          <p:spPr bwMode="auto">
            <a:xfrm>
              <a:off x="960" y="3638"/>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1" lang="zh-CN" altLang="en-US" sz="2000" b="1">
                  <a:solidFill>
                    <a:srgbClr val="000000"/>
                  </a:solidFill>
                  <a:latin typeface="Times New Roman" panose="02020603050405020304" pitchFamily="18" charset="0"/>
                  <a:ea typeface="华文新魏" panose="02010800040101010101" pitchFamily="2" charset="-122"/>
                </a:rPr>
                <a:t>子零件</a:t>
              </a:r>
              <a:endParaRPr kumimoji="1" lang="zh-CN" altLang="en-US" sz="2400">
                <a:solidFill>
                  <a:srgbClr val="000000"/>
                </a:solidFill>
                <a:latin typeface="Times New Roman" panose="02020603050405020304" pitchFamily="18" charset="0"/>
                <a:ea typeface="华文新魏" panose="02010800040101010101" pitchFamily="2" charset="-122"/>
              </a:endParaRPr>
            </a:p>
          </p:txBody>
        </p:sp>
      </p:grpSp>
      <p:cxnSp>
        <p:nvCxnSpPr>
          <p:cNvPr id="258078" name="AutoShape 30">
            <a:extLst>
              <a:ext uri="{FF2B5EF4-FFF2-40B4-BE49-F238E27FC236}">
                <a16:creationId xmlns:a16="http://schemas.microsoft.com/office/drawing/2014/main" id="{BEDB282C-4EA8-4DC7-B38E-82C7663686AE}"/>
              </a:ext>
            </a:extLst>
          </p:cNvPr>
          <p:cNvCxnSpPr>
            <a:cxnSpLocks noChangeShapeType="1"/>
          </p:cNvCxnSpPr>
          <p:nvPr/>
        </p:nvCxnSpPr>
        <p:spPr bwMode="auto">
          <a:xfrm rot="5400000">
            <a:off x="3897313" y="2906712"/>
            <a:ext cx="1588" cy="4030663"/>
          </a:xfrm>
          <a:prstGeom prst="curvedConnector3">
            <a:avLst>
              <a:gd name="adj1" fmla="val 19700009"/>
            </a:avLst>
          </a:prstGeom>
          <a:noFill/>
          <a:ln w="31750">
            <a:solidFill>
              <a:schemeClr val="tx1"/>
            </a:solidFill>
            <a:prstDash val="dash"/>
            <a:round/>
            <a:headEnd type="oval" w="med" len="med"/>
            <a:tailEnd type="triangle" w="med" len="med"/>
          </a:ln>
          <a:extLst>
            <a:ext uri="{909E8E84-426E-40DD-AFC4-6F175D3DCCD1}">
              <a14:hiddenFill xmlns:a14="http://schemas.microsoft.com/office/drawing/2010/main">
                <a:noFill/>
              </a14:hiddenFill>
            </a:ext>
          </a:extLst>
        </p:spPr>
      </p:cxnSp>
      <p:cxnSp>
        <p:nvCxnSpPr>
          <p:cNvPr id="258079" name="AutoShape 31">
            <a:extLst>
              <a:ext uri="{FF2B5EF4-FFF2-40B4-BE49-F238E27FC236}">
                <a16:creationId xmlns:a16="http://schemas.microsoft.com/office/drawing/2014/main" id="{5039A1F2-F025-4A7A-BB30-893E9DF71359}"/>
              </a:ext>
            </a:extLst>
          </p:cNvPr>
          <p:cNvCxnSpPr>
            <a:cxnSpLocks noChangeShapeType="1"/>
          </p:cNvCxnSpPr>
          <p:nvPr/>
        </p:nvCxnSpPr>
        <p:spPr bwMode="auto">
          <a:xfrm rot="5400000">
            <a:off x="4574382" y="2218531"/>
            <a:ext cx="1588" cy="5400675"/>
          </a:xfrm>
          <a:prstGeom prst="curvedConnector3">
            <a:avLst>
              <a:gd name="adj1" fmla="val 34300014"/>
            </a:avLst>
          </a:prstGeom>
          <a:noFill/>
          <a:ln w="31750">
            <a:solidFill>
              <a:schemeClr val="tx1"/>
            </a:solidFill>
            <a:prstDash val="dash"/>
            <a:round/>
            <a:headEnd type="oval" w="med" len="med"/>
            <a:tailEnd type="triangle" w="med" len="med"/>
          </a:ln>
          <a:extLst>
            <a:ext uri="{909E8E84-426E-40DD-AFC4-6F175D3DCCD1}">
              <a14:hiddenFill xmlns:a14="http://schemas.microsoft.com/office/drawing/2010/main">
                <a:noFill/>
              </a14:hiddenFill>
            </a:ext>
          </a:extLst>
        </p:spPr>
      </p:cxnSp>
      <p:graphicFrame>
        <p:nvGraphicFramePr>
          <p:cNvPr id="5" name="表格 4">
            <a:extLst>
              <a:ext uri="{FF2B5EF4-FFF2-40B4-BE49-F238E27FC236}">
                <a16:creationId xmlns:a16="http://schemas.microsoft.com/office/drawing/2014/main" id="{62FFB392-7FFA-4BB8-B292-3344DD108EA9}"/>
              </a:ext>
            </a:extLst>
          </p:cNvPr>
          <p:cNvGraphicFramePr>
            <a:graphicFrameLocks noGrp="1"/>
          </p:cNvGraphicFramePr>
          <p:nvPr/>
        </p:nvGraphicFramePr>
        <p:xfrm>
          <a:off x="2263775" y="1990725"/>
          <a:ext cx="1652588" cy="1116282"/>
        </p:xfrm>
        <a:graphic>
          <a:graphicData uri="http://schemas.openxmlformats.org/drawingml/2006/table">
            <a:tbl>
              <a:tblPr/>
              <a:tblGrid>
                <a:gridCol w="1652588">
                  <a:extLst>
                    <a:ext uri="{9D8B030D-6E8A-4147-A177-3AD203B41FA5}">
                      <a16:colId xmlns:a16="http://schemas.microsoft.com/office/drawing/2014/main" val="20000"/>
                    </a:ext>
                  </a:extLst>
                </a:gridCol>
              </a:tblGrid>
              <a:tr h="372004">
                <a:tc>
                  <a:txBody>
                    <a:bodyPr/>
                    <a:lstStyle/>
                    <a:p>
                      <a:pPr algn="ctr" fontAlgn="ctr"/>
                      <a:r>
                        <a:rPr lang="zh-CN" altLang="en-US" sz="2400" b="0" i="0" u="none" strike="noStrike" dirty="0">
                          <a:solidFill>
                            <a:srgbClr val="000000"/>
                          </a:solidFill>
                          <a:effectLst/>
                          <a:latin typeface="宋体" panose="02010600030101010101" pitchFamily="2" charset="-122"/>
                          <a:ea typeface="宋体" panose="02010600030101010101" pitchFamily="2" charset="-122"/>
                        </a:rPr>
                        <a:t>零件</a:t>
                      </a:r>
                    </a:p>
                  </a:txBody>
                  <a:tcPr marL="6353" marR="6353" marT="633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0000"/>
                  </a:ext>
                </a:extLst>
              </a:tr>
              <a:tr h="372004">
                <a:tc>
                  <a:txBody>
                    <a:bodyPr/>
                    <a:lstStyle/>
                    <a:p>
                      <a:pPr algn="l" fontAlgn="ctr"/>
                      <a:r>
                        <a:rPr lang="zh-CN" altLang="en-US" sz="2400" b="0" i="0" u="sng" strike="noStrike" dirty="0">
                          <a:solidFill>
                            <a:srgbClr val="000000"/>
                          </a:solidFill>
                          <a:effectLst/>
                          <a:latin typeface="宋体" panose="02010600030101010101" pitchFamily="2" charset="-122"/>
                          <a:ea typeface="宋体" panose="02010600030101010101" pitchFamily="2" charset="-122"/>
                        </a:rPr>
                        <a:t>零件号</a:t>
                      </a:r>
                    </a:p>
                  </a:txBody>
                  <a:tcPr marL="6353" marR="6353" marT="633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72004">
                <a:tc>
                  <a:txBody>
                    <a:bodyPr/>
                    <a:lstStyle/>
                    <a:p>
                      <a:pPr algn="l" fontAlgn="ctr"/>
                      <a:r>
                        <a:rPr lang="zh-CN" altLang="en-US" sz="2400" b="0" i="0" u="none" strike="noStrike" dirty="0">
                          <a:solidFill>
                            <a:srgbClr val="000000"/>
                          </a:solidFill>
                          <a:effectLst/>
                          <a:latin typeface="宋体" panose="02010600030101010101" pitchFamily="2" charset="-122"/>
                          <a:ea typeface="宋体" panose="02010600030101010101" pitchFamily="2" charset="-122"/>
                        </a:rPr>
                        <a:t>名称</a:t>
                      </a:r>
                    </a:p>
                  </a:txBody>
                  <a:tcPr marL="6353" marR="6353" marT="6334"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5" name="文本框 14">
            <a:extLst>
              <a:ext uri="{FF2B5EF4-FFF2-40B4-BE49-F238E27FC236}">
                <a16:creationId xmlns:a16="http://schemas.microsoft.com/office/drawing/2014/main" id="{63594D53-ECE0-4370-A46B-0852C2510EA7}"/>
              </a:ext>
            </a:extLst>
          </p:cNvPr>
          <p:cNvSpPr txBox="1">
            <a:spLocks noChangeArrowheads="1"/>
          </p:cNvSpPr>
          <p:nvPr/>
        </p:nvSpPr>
        <p:spPr bwMode="auto">
          <a:xfrm>
            <a:off x="517525" y="4397375"/>
            <a:ext cx="32956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zh-CN" altLang="en-US" sz="2800">
                <a:solidFill>
                  <a:schemeClr val="tx1"/>
                </a:solidFill>
                <a:latin typeface="Helvetica" panose="020B0604020202020204" pitchFamily="34" charset="0"/>
                <a:ea typeface="ＭＳ Ｐゴシック" panose="020B0600070205080204" pitchFamily="34" charset="-128"/>
              </a:rPr>
              <a:t>零件（</a:t>
            </a:r>
            <a:r>
              <a:rPr lang="zh-CN" altLang="en-US" sz="2800" u="sng">
                <a:solidFill>
                  <a:schemeClr val="tx1"/>
                </a:solidFill>
                <a:latin typeface="Helvetica" panose="020B0604020202020204" pitchFamily="34" charset="0"/>
                <a:ea typeface="ＭＳ Ｐゴシック" panose="020B0600070205080204" pitchFamily="34" charset="-128"/>
              </a:rPr>
              <a:t>零件号</a:t>
            </a:r>
            <a:r>
              <a:rPr lang="zh-CN" altLang="en-US" sz="2800">
                <a:solidFill>
                  <a:schemeClr val="tx1"/>
                </a:solidFill>
                <a:latin typeface="Helvetica" panose="020B0604020202020204" pitchFamily="34" charset="0"/>
                <a:ea typeface="ＭＳ Ｐゴシック" panose="020B0600070205080204" pitchFamily="34" charset="-128"/>
              </a:rPr>
              <a:t>，名称）</a:t>
            </a:r>
          </a:p>
        </p:txBody>
      </p:sp>
      <p:sp>
        <p:nvSpPr>
          <p:cNvPr id="16" name="文本框 15">
            <a:extLst>
              <a:ext uri="{FF2B5EF4-FFF2-40B4-BE49-F238E27FC236}">
                <a16:creationId xmlns:a16="http://schemas.microsoft.com/office/drawing/2014/main" id="{8B0606A1-9DB2-440E-A255-616499658B9D}"/>
              </a:ext>
            </a:extLst>
          </p:cNvPr>
          <p:cNvSpPr txBox="1">
            <a:spLocks noChangeArrowheads="1"/>
          </p:cNvSpPr>
          <p:nvPr/>
        </p:nvSpPr>
        <p:spPr bwMode="auto">
          <a:xfrm>
            <a:off x="4144963" y="4384675"/>
            <a:ext cx="43735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zh-CN" altLang="en-US" sz="2800">
                <a:solidFill>
                  <a:schemeClr val="tx1"/>
                </a:solidFill>
                <a:latin typeface="Helvetica" panose="020B0604020202020204" pitchFamily="34" charset="0"/>
                <a:ea typeface="ＭＳ Ｐゴシック" panose="020B0600070205080204" pitchFamily="34" charset="-128"/>
              </a:rPr>
              <a:t>构成（</a:t>
            </a:r>
            <a:r>
              <a:rPr lang="zh-CN" altLang="en-US" sz="2800" u="sng">
                <a:solidFill>
                  <a:schemeClr val="tx1"/>
                </a:solidFill>
                <a:latin typeface="Helvetica" panose="020B0604020202020204" pitchFamily="34" charset="0"/>
                <a:ea typeface="ＭＳ Ｐゴシック" panose="020B0600070205080204" pitchFamily="34" charset="-128"/>
              </a:rPr>
              <a:t>母零件号</a:t>
            </a:r>
            <a:r>
              <a:rPr lang="zh-CN" altLang="en-US" sz="2800">
                <a:solidFill>
                  <a:schemeClr val="tx1"/>
                </a:solidFill>
                <a:latin typeface="Helvetica" panose="020B0604020202020204" pitchFamily="34" charset="0"/>
                <a:ea typeface="ＭＳ Ｐゴシック" panose="020B0600070205080204" pitchFamily="34" charset="-128"/>
              </a:rPr>
              <a:t>，</a:t>
            </a:r>
            <a:r>
              <a:rPr lang="zh-CN" altLang="en-US" sz="2800" u="sng">
                <a:solidFill>
                  <a:schemeClr val="tx1"/>
                </a:solidFill>
                <a:latin typeface="Helvetica" panose="020B0604020202020204" pitchFamily="34" charset="0"/>
                <a:ea typeface="ＭＳ Ｐゴシック" panose="020B0600070205080204" pitchFamily="34" charset="-128"/>
              </a:rPr>
              <a:t>子零件号</a:t>
            </a:r>
            <a:r>
              <a:rPr lang="zh-CN" altLang="en-US" sz="2800">
                <a:solidFill>
                  <a:schemeClr val="tx1"/>
                </a:solidFill>
                <a:latin typeface="Helvetica" panose="020B0604020202020204" pitchFamily="34" charset="0"/>
                <a:ea typeface="ＭＳ Ｐゴシック" panose="020B0600070205080204" pitchFamily="34" charset="-128"/>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nodeType="clickEffect">
                                  <p:stCondLst>
                                    <p:cond delay="0"/>
                                  </p:stCondLst>
                                  <p:childTnLst>
                                    <p:set>
                                      <p:cBhvr>
                                        <p:cTn id="14" dur="1" fill="hold">
                                          <p:stCondLst>
                                            <p:cond delay="0"/>
                                          </p:stCondLst>
                                        </p:cTn>
                                        <p:tgtEl>
                                          <p:spTgt spid="258078"/>
                                        </p:tgtEl>
                                        <p:attrNameLst>
                                          <p:attrName>style.visibility</p:attrName>
                                        </p:attrNameLst>
                                      </p:cBhvr>
                                      <p:to>
                                        <p:strVal val="visible"/>
                                      </p:to>
                                    </p:set>
                                    <p:animEffect transition="in" filter="wipe(right)">
                                      <p:cBhvr>
                                        <p:cTn id="15" dur="500"/>
                                        <p:tgtEl>
                                          <p:spTgt spid="258078"/>
                                        </p:tgtEl>
                                      </p:cBhvr>
                                    </p:animEffect>
                                  </p:childTnLst>
                                </p:cTn>
                              </p:par>
                              <p:par>
                                <p:cTn id="16" presetID="22" presetClass="entr" presetSubtype="2" fill="hold" nodeType="withEffect">
                                  <p:stCondLst>
                                    <p:cond delay="0"/>
                                  </p:stCondLst>
                                  <p:childTnLst>
                                    <p:set>
                                      <p:cBhvr>
                                        <p:cTn id="17" dur="1" fill="hold">
                                          <p:stCondLst>
                                            <p:cond delay="0"/>
                                          </p:stCondLst>
                                        </p:cTn>
                                        <p:tgtEl>
                                          <p:spTgt spid="258079"/>
                                        </p:tgtEl>
                                        <p:attrNameLst>
                                          <p:attrName>style.visibility</p:attrName>
                                        </p:attrNameLst>
                                      </p:cBhvr>
                                      <p:to>
                                        <p:strVal val="visible"/>
                                      </p:to>
                                    </p:set>
                                    <p:animEffect transition="in" filter="wipe(right)">
                                      <p:cBhvr>
                                        <p:cTn id="18" dur="500"/>
                                        <p:tgtEl>
                                          <p:spTgt spid="258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页脚占位符 3">
            <a:extLst>
              <a:ext uri="{FF2B5EF4-FFF2-40B4-BE49-F238E27FC236}">
                <a16:creationId xmlns:a16="http://schemas.microsoft.com/office/drawing/2014/main" id="{7DC3A01E-7545-48DB-9F55-20BE75C6525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fld id="{95A1F01C-5B84-40B0-B0AB-707357FB7D1B}" type="slidenum">
              <a:rPr lang="zh-CN" altLang="en-US" sz="1400" smtClean="0">
                <a:solidFill>
                  <a:srgbClr val="000000"/>
                </a:solidFill>
              </a:rPr>
              <a:pPr algn="ctr">
                <a:spcBef>
                  <a:spcPct val="0"/>
                </a:spcBef>
                <a:buClrTx/>
                <a:buSzTx/>
                <a:buFontTx/>
                <a:buNone/>
              </a:pPr>
              <a:t>95</a:t>
            </a:fld>
            <a:endParaRPr lang="en-US" altLang="zh-CN" sz="1400">
              <a:solidFill>
                <a:srgbClr val="000000"/>
              </a:solidFill>
            </a:endParaRPr>
          </a:p>
        </p:txBody>
      </p:sp>
      <p:sp>
        <p:nvSpPr>
          <p:cNvPr id="164867" name="Rectangle 2">
            <a:extLst>
              <a:ext uri="{FF2B5EF4-FFF2-40B4-BE49-F238E27FC236}">
                <a16:creationId xmlns:a16="http://schemas.microsoft.com/office/drawing/2014/main" id="{4C94E831-8699-4FF5-B505-A841E61DBA93}"/>
              </a:ext>
            </a:extLst>
          </p:cNvPr>
          <p:cNvSpPr>
            <a:spLocks noGrp="1" noChangeArrowheads="1"/>
          </p:cNvSpPr>
          <p:nvPr>
            <p:ph type="title"/>
          </p:nvPr>
        </p:nvSpPr>
        <p:spPr/>
        <p:txBody>
          <a:bodyPr/>
          <a:lstStyle/>
          <a:p>
            <a:pPr eaLnBrk="1" hangingPunct="1"/>
            <a:r>
              <a:rPr lang="en-US" altLang="zh-CN"/>
              <a:t>E-R</a:t>
            </a:r>
            <a:r>
              <a:rPr lang="zh-CN" altLang="en-US"/>
              <a:t>模型向关系模式的转换</a:t>
            </a:r>
          </a:p>
        </p:txBody>
      </p:sp>
      <p:sp>
        <p:nvSpPr>
          <p:cNvPr id="164868" name="Rectangle 3">
            <a:extLst>
              <a:ext uri="{FF2B5EF4-FFF2-40B4-BE49-F238E27FC236}">
                <a16:creationId xmlns:a16="http://schemas.microsoft.com/office/drawing/2014/main" id="{820F24B6-1B1E-483E-813B-F81709D24F64}"/>
              </a:ext>
            </a:extLst>
          </p:cNvPr>
          <p:cNvSpPr>
            <a:spLocks noChangeArrowheads="1"/>
          </p:cNvSpPr>
          <p:nvPr/>
        </p:nvSpPr>
        <p:spPr bwMode="auto">
          <a:xfrm>
            <a:off x="152400" y="1412875"/>
            <a:ext cx="86106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rgbClr val="3333CC"/>
              </a:buClr>
            </a:pPr>
            <a:r>
              <a:rPr lang="zh-CN" altLang="en-US">
                <a:solidFill>
                  <a:srgbClr val="FF0000"/>
                </a:solidFill>
                <a:sym typeface="Symbol" panose="05050102010706020507" pitchFamily="18" charset="2"/>
              </a:rPr>
              <a:t>一对一联系</a:t>
            </a:r>
            <a:r>
              <a:rPr lang="zh-CN" altLang="en-US">
                <a:solidFill>
                  <a:srgbClr val="3333CC"/>
                </a:solidFill>
                <a:sym typeface="Symbol" panose="05050102010706020507" pitchFamily="18" charset="2"/>
              </a:rPr>
              <a:t>：若联系一方全部参与，则将联系另一方的码作为全部参与一方的属性</a:t>
            </a:r>
          </a:p>
        </p:txBody>
      </p:sp>
      <p:grpSp>
        <p:nvGrpSpPr>
          <p:cNvPr id="164869" name="Group 4">
            <a:extLst>
              <a:ext uri="{FF2B5EF4-FFF2-40B4-BE49-F238E27FC236}">
                <a16:creationId xmlns:a16="http://schemas.microsoft.com/office/drawing/2014/main" id="{950837D5-A165-4549-A27E-B7919C70BC66}"/>
              </a:ext>
            </a:extLst>
          </p:cNvPr>
          <p:cNvGrpSpPr>
            <a:grpSpLocks/>
          </p:cNvGrpSpPr>
          <p:nvPr/>
        </p:nvGrpSpPr>
        <p:grpSpPr bwMode="auto">
          <a:xfrm>
            <a:off x="3416300" y="2503488"/>
            <a:ext cx="1828800" cy="1219200"/>
            <a:chOff x="816" y="3360"/>
            <a:chExt cx="1152" cy="768"/>
          </a:xfrm>
        </p:grpSpPr>
        <p:sp>
          <p:nvSpPr>
            <p:cNvPr id="162858" name="AutoShape 7">
              <a:extLst>
                <a:ext uri="{FF2B5EF4-FFF2-40B4-BE49-F238E27FC236}">
                  <a16:creationId xmlns:a16="http://schemas.microsoft.com/office/drawing/2014/main" id="{70D0D986-680A-4C18-B4F8-D0FD6FCCBD64}"/>
                </a:ext>
              </a:extLst>
            </p:cNvPr>
            <p:cNvSpPr>
              <a:spLocks noChangeArrowheads="1"/>
            </p:cNvSpPr>
            <p:nvPr/>
          </p:nvSpPr>
          <p:spPr bwMode="auto">
            <a:xfrm>
              <a:off x="1008" y="3360"/>
              <a:ext cx="672" cy="768"/>
            </a:xfrm>
            <a:prstGeom prst="diamond">
              <a:avLst/>
            </a:prstGeom>
            <a:solidFill>
              <a:srgbClr val="99CCFF"/>
            </a:solidFill>
            <a:ln w="9525">
              <a:solidFill>
                <a:schemeClr val="tx1"/>
              </a:solidFill>
              <a:miter lim="800000"/>
              <a:headEnd/>
              <a:tailEnd/>
            </a:ln>
          </p:spPr>
          <p:txBody>
            <a:bodyPr wrap="none" anchor="ctr"/>
            <a:lstStyle/>
            <a:p>
              <a:pPr algn="ctr" eaLnBrk="1" hangingPunct="1">
                <a:lnSpc>
                  <a:spcPct val="90000"/>
                </a:lnSpc>
                <a:spcBef>
                  <a:spcPct val="20000"/>
                </a:spcBef>
                <a:buClr>
                  <a:srgbClr val="3333CC"/>
                </a:buClr>
                <a:buSzPct val="60000"/>
                <a:buFont typeface="Wingdings" panose="05000000000000000000" pitchFamily="2" charset="2"/>
                <a:buNone/>
                <a:defRPr/>
              </a:pPr>
              <a:r>
                <a:rPr kumimoji="1" lang="zh-CN" altLang="en-US" sz="2400" b="1">
                  <a:solidFill>
                    <a:srgbClr val="000000"/>
                  </a:solidFill>
                  <a:latin typeface="+mn-ea"/>
                  <a:ea typeface="+mn-ea"/>
                </a:rPr>
                <a:t>管理</a:t>
              </a:r>
            </a:p>
          </p:txBody>
        </p:sp>
        <p:sp>
          <p:nvSpPr>
            <p:cNvPr id="162859" name="Line 8">
              <a:extLst>
                <a:ext uri="{FF2B5EF4-FFF2-40B4-BE49-F238E27FC236}">
                  <a16:creationId xmlns:a16="http://schemas.microsoft.com/office/drawing/2014/main" id="{5C0923CB-A854-4AB7-8A73-63659EF8F8C3}"/>
                </a:ext>
              </a:extLst>
            </p:cNvPr>
            <p:cNvSpPr>
              <a:spLocks noChangeShapeType="1"/>
            </p:cNvSpPr>
            <p:nvPr/>
          </p:nvSpPr>
          <p:spPr bwMode="auto">
            <a:xfrm>
              <a:off x="816" y="3744"/>
              <a:ext cx="192" cy="0"/>
            </a:xfrm>
            <a:prstGeom prst="line">
              <a:avLst/>
            </a:prstGeom>
            <a:solidFill>
              <a:srgbClr val="99CCFF"/>
            </a:solidFill>
            <a:ln w="9525">
              <a:solidFill>
                <a:schemeClr val="tx1"/>
              </a:solidFill>
              <a:miter lim="800000"/>
              <a:headEnd type="triangle"/>
              <a:tailEnd/>
            </a:ln>
          </p:spPr>
          <p:txBody>
            <a:bodyPr wrap="none" anchor="ctr"/>
            <a:lstStyle/>
            <a:p>
              <a:pPr algn="ctr" eaLnBrk="1" hangingPunct="1">
                <a:lnSpc>
                  <a:spcPct val="90000"/>
                </a:lnSpc>
                <a:spcBef>
                  <a:spcPct val="20000"/>
                </a:spcBef>
                <a:buClr>
                  <a:srgbClr val="3333CC"/>
                </a:buClr>
                <a:buSzPct val="60000"/>
                <a:buFont typeface="Wingdings" panose="05000000000000000000" pitchFamily="2" charset="2"/>
                <a:buNone/>
                <a:defRPr/>
              </a:pPr>
              <a:endParaRPr kumimoji="1" lang="zh-CN" altLang="en-US" sz="2400" b="1">
                <a:solidFill>
                  <a:srgbClr val="000000"/>
                </a:solidFill>
                <a:latin typeface="+mn-ea"/>
                <a:ea typeface="+mn-ea"/>
              </a:endParaRPr>
            </a:p>
          </p:txBody>
        </p:sp>
        <p:sp>
          <p:nvSpPr>
            <p:cNvPr id="162860" name="Line 9">
              <a:extLst>
                <a:ext uri="{FF2B5EF4-FFF2-40B4-BE49-F238E27FC236}">
                  <a16:creationId xmlns:a16="http://schemas.microsoft.com/office/drawing/2014/main" id="{220ABC99-0BDF-4EF1-807C-9A98F6F8032F}"/>
                </a:ext>
              </a:extLst>
            </p:cNvPr>
            <p:cNvSpPr>
              <a:spLocks noChangeShapeType="1"/>
            </p:cNvSpPr>
            <p:nvPr/>
          </p:nvSpPr>
          <p:spPr bwMode="auto">
            <a:xfrm>
              <a:off x="1680" y="3744"/>
              <a:ext cx="288" cy="0"/>
            </a:xfrm>
            <a:prstGeom prst="line">
              <a:avLst/>
            </a:prstGeom>
            <a:solidFill>
              <a:srgbClr val="99CCFF"/>
            </a:solidFill>
            <a:ln w="9525">
              <a:solidFill>
                <a:schemeClr val="tx1"/>
              </a:solidFill>
              <a:miter lim="800000"/>
              <a:headEnd/>
              <a:tailEnd type="triangle"/>
            </a:ln>
          </p:spPr>
          <p:txBody>
            <a:bodyPr wrap="none" anchor="ctr"/>
            <a:lstStyle/>
            <a:p>
              <a:pPr algn="ctr" eaLnBrk="1" hangingPunct="1">
                <a:lnSpc>
                  <a:spcPct val="90000"/>
                </a:lnSpc>
                <a:spcBef>
                  <a:spcPct val="20000"/>
                </a:spcBef>
                <a:buClr>
                  <a:srgbClr val="3333CC"/>
                </a:buClr>
                <a:buSzPct val="60000"/>
                <a:buFont typeface="Wingdings" panose="05000000000000000000" pitchFamily="2" charset="2"/>
                <a:buNone/>
                <a:defRPr/>
              </a:pPr>
              <a:endParaRPr kumimoji="1" lang="zh-CN" altLang="en-US" sz="2400" b="1">
                <a:solidFill>
                  <a:srgbClr val="000000"/>
                </a:solidFill>
                <a:latin typeface="+mn-ea"/>
                <a:ea typeface="+mn-ea"/>
              </a:endParaRPr>
            </a:p>
          </p:txBody>
        </p:sp>
      </p:grpSp>
      <p:cxnSp>
        <p:nvCxnSpPr>
          <p:cNvPr id="260128" name="AutoShape 32">
            <a:extLst>
              <a:ext uri="{FF2B5EF4-FFF2-40B4-BE49-F238E27FC236}">
                <a16:creationId xmlns:a16="http://schemas.microsoft.com/office/drawing/2014/main" id="{F30BD3EC-240B-4D7F-876B-53DDA6750170}"/>
              </a:ext>
            </a:extLst>
          </p:cNvPr>
          <p:cNvCxnSpPr>
            <a:cxnSpLocks noChangeShapeType="1"/>
          </p:cNvCxnSpPr>
          <p:nvPr/>
        </p:nvCxnSpPr>
        <p:spPr bwMode="auto">
          <a:xfrm rot="5400000">
            <a:off x="4553744" y="3525044"/>
            <a:ext cx="1008062" cy="3556000"/>
          </a:xfrm>
          <a:prstGeom prst="curvedConnector4">
            <a:avLst>
              <a:gd name="adj1" fmla="val 37009"/>
              <a:gd name="adj2" fmla="val 106431"/>
            </a:avLst>
          </a:prstGeom>
          <a:noFill/>
          <a:ln w="31750">
            <a:solidFill>
              <a:schemeClr val="tx1"/>
            </a:solidFill>
            <a:prstDash val="dash"/>
            <a:round/>
            <a:headEnd type="oval" w="med" len="med"/>
            <a:tailEnd type="triangle" w="med" len="med"/>
          </a:ln>
          <a:extLst>
            <a:ext uri="{909E8E84-426E-40DD-AFC4-6F175D3DCCD1}">
              <a14:hiddenFill xmlns:a14="http://schemas.microsoft.com/office/drawing/2010/main">
                <a:noFill/>
              </a14:hiddenFill>
            </a:ext>
          </a:extLst>
        </p:spPr>
      </p:cxnSp>
      <p:graphicFrame>
        <p:nvGraphicFramePr>
          <p:cNvPr id="4" name="表格 3">
            <a:extLst>
              <a:ext uri="{FF2B5EF4-FFF2-40B4-BE49-F238E27FC236}">
                <a16:creationId xmlns:a16="http://schemas.microsoft.com/office/drawing/2014/main" id="{53F515C6-CF74-4BE4-8BAB-347F1E02E24D}"/>
              </a:ext>
            </a:extLst>
          </p:cNvPr>
          <p:cNvGraphicFramePr>
            <a:graphicFrameLocks noGrp="1"/>
          </p:cNvGraphicFramePr>
          <p:nvPr/>
        </p:nvGraphicFramePr>
        <p:xfrm>
          <a:off x="1754188" y="2601913"/>
          <a:ext cx="1652587" cy="1117599"/>
        </p:xfrm>
        <a:graphic>
          <a:graphicData uri="http://schemas.openxmlformats.org/drawingml/2006/table">
            <a:tbl>
              <a:tblPr/>
              <a:tblGrid>
                <a:gridCol w="1652587">
                  <a:extLst>
                    <a:ext uri="{9D8B030D-6E8A-4147-A177-3AD203B41FA5}">
                      <a16:colId xmlns:a16="http://schemas.microsoft.com/office/drawing/2014/main" val="20000"/>
                    </a:ext>
                  </a:extLst>
                </a:gridCol>
              </a:tblGrid>
              <a:tr h="372533">
                <a:tc>
                  <a:txBody>
                    <a:bodyPr/>
                    <a:lstStyle/>
                    <a:p>
                      <a:pPr algn="ctr" fontAlgn="ctr"/>
                      <a:r>
                        <a:rPr lang="zh-CN" altLang="en-US" sz="2400" b="0" i="0" u="none" strike="noStrike" dirty="0">
                          <a:solidFill>
                            <a:srgbClr val="000000"/>
                          </a:solidFill>
                          <a:effectLst/>
                          <a:latin typeface="宋体" panose="02010600030101010101" pitchFamily="2" charset="-122"/>
                          <a:ea typeface="宋体" panose="02010600030101010101" pitchFamily="2" charset="-122"/>
                        </a:rPr>
                        <a:t>职工</a:t>
                      </a:r>
                    </a:p>
                  </a:txBody>
                  <a:tcPr marL="6353" marR="6353" marT="6357"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0000"/>
                  </a:ext>
                </a:extLst>
              </a:tr>
              <a:tr h="372533">
                <a:tc>
                  <a:txBody>
                    <a:bodyPr/>
                    <a:lstStyle/>
                    <a:p>
                      <a:pPr algn="l" fontAlgn="ctr"/>
                      <a:r>
                        <a:rPr lang="zh-CN" altLang="en-US" sz="2400" b="0" i="0" u="sng" strike="noStrike" dirty="0">
                          <a:solidFill>
                            <a:srgbClr val="000000"/>
                          </a:solidFill>
                          <a:effectLst/>
                          <a:latin typeface="宋体" panose="02010600030101010101" pitchFamily="2" charset="-122"/>
                          <a:ea typeface="宋体" panose="02010600030101010101" pitchFamily="2" charset="-122"/>
                        </a:rPr>
                        <a:t>职工号</a:t>
                      </a:r>
                    </a:p>
                  </a:txBody>
                  <a:tcPr marL="6353" marR="6353" marT="6357"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72533">
                <a:tc>
                  <a:txBody>
                    <a:bodyPr/>
                    <a:lstStyle/>
                    <a:p>
                      <a:pPr algn="l" fontAlgn="ctr"/>
                      <a:r>
                        <a:rPr lang="zh-CN" altLang="en-US" sz="2400" b="0" i="0" u="none" strike="noStrike" dirty="0">
                          <a:solidFill>
                            <a:srgbClr val="000000"/>
                          </a:solidFill>
                          <a:effectLst/>
                          <a:latin typeface="宋体" panose="02010600030101010101" pitchFamily="2" charset="-122"/>
                          <a:ea typeface="宋体" panose="02010600030101010101" pitchFamily="2" charset="-122"/>
                        </a:rPr>
                        <a:t>姓名</a:t>
                      </a:r>
                    </a:p>
                  </a:txBody>
                  <a:tcPr marL="6353" marR="6353" marT="6357"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3" name="表格 2">
            <a:extLst>
              <a:ext uri="{FF2B5EF4-FFF2-40B4-BE49-F238E27FC236}">
                <a16:creationId xmlns:a16="http://schemas.microsoft.com/office/drawing/2014/main" id="{B045208C-F0F6-4D1B-8614-7E088867680B}"/>
              </a:ext>
            </a:extLst>
          </p:cNvPr>
          <p:cNvGraphicFramePr>
            <a:graphicFrameLocks noGrp="1"/>
          </p:cNvGraphicFramePr>
          <p:nvPr/>
        </p:nvGraphicFramePr>
        <p:xfrm>
          <a:off x="5254625" y="2586038"/>
          <a:ext cx="1806575" cy="1116288"/>
        </p:xfrm>
        <a:graphic>
          <a:graphicData uri="http://schemas.openxmlformats.org/drawingml/2006/table">
            <a:tbl>
              <a:tblPr/>
              <a:tblGrid>
                <a:gridCol w="1806575">
                  <a:extLst>
                    <a:ext uri="{9D8B030D-6E8A-4147-A177-3AD203B41FA5}">
                      <a16:colId xmlns:a16="http://schemas.microsoft.com/office/drawing/2014/main" val="20000"/>
                    </a:ext>
                  </a:extLst>
                </a:gridCol>
              </a:tblGrid>
              <a:tr h="372004">
                <a:tc>
                  <a:txBody>
                    <a:bodyPr/>
                    <a:lstStyle/>
                    <a:p>
                      <a:pPr algn="ctr" fontAlgn="ctr"/>
                      <a:r>
                        <a:rPr lang="zh-CN" altLang="en-US" sz="2400" b="0" i="0" u="none" strike="noStrike" dirty="0">
                          <a:solidFill>
                            <a:srgbClr val="000000"/>
                          </a:solidFill>
                          <a:effectLst/>
                          <a:latin typeface="宋体" panose="02010600030101010101" pitchFamily="2" charset="-122"/>
                          <a:ea typeface="宋体" panose="02010600030101010101" pitchFamily="2" charset="-122"/>
                        </a:rPr>
                        <a:t>部门</a:t>
                      </a:r>
                    </a:p>
                  </a:txBody>
                  <a:tcPr marL="6349" marR="6349" marT="633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0000"/>
                  </a:ext>
                </a:extLst>
              </a:tr>
              <a:tr h="372004">
                <a:tc>
                  <a:txBody>
                    <a:bodyPr/>
                    <a:lstStyle/>
                    <a:p>
                      <a:pPr algn="l" fontAlgn="ctr"/>
                      <a:r>
                        <a:rPr lang="zh-CN" altLang="en-US" sz="2400" b="0" i="0" u="sng" strike="noStrike">
                          <a:solidFill>
                            <a:srgbClr val="000000"/>
                          </a:solidFill>
                          <a:effectLst/>
                          <a:latin typeface="宋体" panose="02010600030101010101" pitchFamily="2" charset="-122"/>
                          <a:ea typeface="宋体" panose="02010600030101010101" pitchFamily="2" charset="-122"/>
                        </a:rPr>
                        <a:t>部门号</a:t>
                      </a:r>
                    </a:p>
                  </a:txBody>
                  <a:tcPr marL="6349" marR="6349" marT="633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72004">
                <a:tc>
                  <a:txBody>
                    <a:bodyPr/>
                    <a:lstStyle/>
                    <a:p>
                      <a:pPr algn="l" fontAlgn="ctr"/>
                      <a:r>
                        <a:rPr lang="zh-CN" altLang="en-US" sz="2400" b="0" i="0" u="none" strike="noStrike" dirty="0">
                          <a:solidFill>
                            <a:srgbClr val="000000"/>
                          </a:solidFill>
                          <a:effectLst/>
                          <a:latin typeface="宋体" panose="02010600030101010101" pitchFamily="2" charset="-122"/>
                          <a:ea typeface="宋体" panose="02010600030101010101" pitchFamily="2" charset="-122"/>
                        </a:rPr>
                        <a:t>部门名</a:t>
                      </a:r>
                    </a:p>
                  </a:txBody>
                  <a:tcPr marL="6349" marR="6349" marT="633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4" name="文本框 13">
            <a:extLst>
              <a:ext uri="{FF2B5EF4-FFF2-40B4-BE49-F238E27FC236}">
                <a16:creationId xmlns:a16="http://schemas.microsoft.com/office/drawing/2014/main" id="{DD7F3427-89AF-4C13-A4BB-C0C6A09E34AA}"/>
              </a:ext>
            </a:extLst>
          </p:cNvPr>
          <p:cNvSpPr txBox="1">
            <a:spLocks noChangeArrowheads="1"/>
          </p:cNvSpPr>
          <p:nvPr/>
        </p:nvSpPr>
        <p:spPr bwMode="auto">
          <a:xfrm>
            <a:off x="1949450" y="5735638"/>
            <a:ext cx="32956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zh-CN" altLang="en-US" sz="2800">
                <a:solidFill>
                  <a:schemeClr val="tx1"/>
                </a:solidFill>
                <a:latin typeface="Helvetica" panose="020B0604020202020204" pitchFamily="34" charset="0"/>
                <a:ea typeface="ＭＳ Ｐゴシック" panose="020B0600070205080204" pitchFamily="34" charset="-128"/>
              </a:rPr>
              <a:t>职工（</a:t>
            </a:r>
            <a:r>
              <a:rPr lang="zh-CN" altLang="en-US" sz="2800" u="sng">
                <a:solidFill>
                  <a:schemeClr val="tx1"/>
                </a:solidFill>
                <a:latin typeface="Helvetica" panose="020B0604020202020204" pitchFamily="34" charset="0"/>
                <a:ea typeface="ＭＳ Ｐゴシック" panose="020B0600070205080204" pitchFamily="34" charset="-128"/>
              </a:rPr>
              <a:t>职工号</a:t>
            </a:r>
            <a:r>
              <a:rPr lang="zh-CN" altLang="en-US" sz="2800">
                <a:solidFill>
                  <a:schemeClr val="tx1"/>
                </a:solidFill>
                <a:latin typeface="Helvetica" panose="020B0604020202020204" pitchFamily="34" charset="0"/>
                <a:ea typeface="ＭＳ Ｐゴシック" panose="020B0600070205080204" pitchFamily="34" charset="-128"/>
              </a:rPr>
              <a:t>，姓名）</a:t>
            </a:r>
          </a:p>
        </p:txBody>
      </p:sp>
      <p:sp>
        <p:nvSpPr>
          <p:cNvPr id="15" name="文本框 14">
            <a:extLst>
              <a:ext uri="{FF2B5EF4-FFF2-40B4-BE49-F238E27FC236}">
                <a16:creationId xmlns:a16="http://schemas.microsoft.com/office/drawing/2014/main" id="{0C72102D-52C8-46CD-8BEA-B4581C1A18C7}"/>
              </a:ext>
            </a:extLst>
          </p:cNvPr>
          <p:cNvSpPr txBox="1">
            <a:spLocks noChangeArrowheads="1"/>
          </p:cNvSpPr>
          <p:nvPr/>
        </p:nvSpPr>
        <p:spPr bwMode="auto">
          <a:xfrm>
            <a:off x="1744663" y="4402138"/>
            <a:ext cx="6048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zh-CN" altLang="en-US" sz="2800">
                <a:solidFill>
                  <a:schemeClr val="tx1"/>
                </a:solidFill>
                <a:latin typeface="Helvetica" panose="020B0604020202020204" pitchFamily="34" charset="0"/>
                <a:ea typeface="ＭＳ Ｐゴシック" panose="020B0600070205080204" pitchFamily="34" charset="-128"/>
              </a:rPr>
              <a:t>部门（</a:t>
            </a:r>
            <a:r>
              <a:rPr lang="zh-CN" altLang="en-US" sz="2800" u="sng">
                <a:solidFill>
                  <a:schemeClr val="tx1"/>
                </a:solidFill>
                <a:latin typeface="Helvetica" panose="020B0604020202020204" pitchFamily="34" charset="0"/>
                <a:ea typeface="ＭＳ Ｐゴシック" panose="020B0600070205080204" pitchFamily="34" charset="-128"/>
              </a:rPr>
              <a:t>部门号</a:t>
            </a:r>
            <a:r>
              <a:rPr lang="zh-CN" altLang="en-US" sz="2800">
                <a:solidFill>
                  <a:schemeClr val="tx1"/>
                </a:solidFill>
                <a:latin typeface="Helvetica" panose="020B0604020202020204" pitchFamily="34" charset="0"/>
                <a:ea typeface="ＭＳ Ｐゴシック" panose="020B0600070205080204" pitchFamily="34" charset="-128"/>
              </a:rPr>
              <a:t>，部门名，领导的职工号）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260128"/>
                                        </p:tgtEl>
                                        <p:attrNameLst>
                                          <p:attrName>style.visibility</p:attrName>
                                        </p:attrNameLst>
                                      </p:cBhvr>
                                      <p:to>
                                        <p:strVal val="visible"/>
                                      </p:to>
                                    </p:set>
                                    <p:animEffect transition="in" filter="wipe(up)">
                                      <p:cBhvr>
                                        <p:cTn id="13" dur="500"/>
                                        <p:tgtEl>
                                          <p:spTgt spid="260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页脚占位符 4">
            <a:extLst>
              <a:ext uri="{FF2B5EF4-FFF2-40B4-BE49-F238E27FC236}">
                <a16:creationId xmlns:a16="http://schemas.microsoft.com/office/drawing/2014/main" id="{E8ABC357-1AE2-416E-96A4-3BFE19340A9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fld id="{EA13335A-CBBD-43E3-B2DA-18ECEC5DE819}" type="slidenum">
              <a:rPr lang="zh-CN" altLang="en-US" sz="1400" smtClean="0">
                <a:solidFill>
                  <a:srgbClr val="000000"/>
                </a:solidFill>
              </a:rPr>
              <a:pPr algn="ctr">
                <a:spcBef>
                  <a:spcPct val="0"/>
                </a:spcBef>
                <a:buClrTx/>
                <a:buSzTx/>
                <a:buFontTx/>
                <a:buNone/>
              </a:pPr>
              <a:t>96</a:t>
            </a:fld>
            <a:endParaRPr lang="en-US" altLang="zh-CN" sz="1400">
              <a:solidFill>
                <a:srgbClr val="000000"/>
              </a:solidFill>
            </a:endParaRPr>
          </a:p>
        </p:txBody>
      </p:sp>
      <p:sp>
        <p:nvSpPr>
          <p:cNvPr id="165891" name="Rectangle 2">
            <a:extLst>
              <a:ext uri="{FF2B5EF4-FFF2-40B4-BE49-F238E27FC236}">
                <a16:creationId xmlns:a16="http://schemas.microsoft.com/office/drawing/2014/main" id="{C05D1280-D926-4491-87CB-7DDA577DF2CA}"/>
              </a:ext>
            </a:extLst>
          </p:cNvPr>
          <p:cNvSpPr>
            <a:spLocks noGrp="1" noChangeArrowheads="1"/>
          </p:cNvSpPr>
          <p:nvPr>
            <p:ph type="title"/>
          </p:nvPr>
        </p:nvSpPr>
        <p:spPr/>
        <p:txBody>
          <a:bodyPr/>
          <a:lstStyle/>
          <a:p>
            <a:pPr eaLnBrk="1" hangingPunct="1"/>
            <a:r>
              <a:rPr lang="en-US" altLang="zh-CN"/>
              <a:t>E-R</a:t>
            </a:r>
            <a:r>
              <a:rPr lang="zh-CN" altLang="en-US"/>
              <a:t>模型向关系模式的转换</a:t>
            </a:r>
          </a:p>
        </p:txBody>
      </p:sp>
      <p:sp>
        <p:nvSpPr>
          <p:cNvPr id="165892" name="Rectangle 3">
            <a:extLst>
              <a:ext uri="{FF2B5EF4-FFF2-40B4-BE49-F238E27FC236}">
                <a16:creationId xmlns:a16="http://schemas.microsoft.com/office/drawing/2014/main" id="{38E21421-872F-4025-85C8-615337C1DF9D}"/>
              </a:ext>
            </a:extLst>
          </p:cNvPr>
          <p:cNvSpPr>
            <a:spLocks noGrp="1" noChangeArrowheads="1"/>
          </p:cNvSpPr>
          <p:nvPr>
            <p:ph type="body" sz="half" idx="1"/>
          </p:nvPr>
        </p:nvSpPr>
        <p:spPr>
          <a:xfrm>
            <a:off x="228600" y="1196975"/>
            <a:ext cx="8304213" cy="1079500"/>
          </a:xfrm>
        </p:spPr>
        <p:txBody>
          <a:bodyPr/>
          <a:lstStyle/>
          <a:p>
            <a:pPr eaLnBrk="1" hangingPunct="1"/>
            <a:r>
              <a:rPr lang="zh-CN" altLang="en-US">
                <a:solidFill>
                  <a:schemeClr val="hlink"/>
                </a:solidFill>
                <a:sym typeface="Symbol" panose="05050102010706020507" pitchFamily="18" charset="2"/>
              </a:rPr>
              <a:t>弱实体集</a:t>
            </a:r>
            <a:r>
              <a:rPr lang="zh-CN" altLang="en-US">
                <a:sym typeface="Symbol" panose="05050102010706020507" pitchFamily="18" charset="2"/>
              </a:rPr>
              <a:t>：所对应的关系的码由弱实体集本身的分辩符再加上所依赖的强实体集的码</a:t>
            </a:r>
          </a:p>
        </p:txBody>
      </p:sp>
      <p:sp>
        <p:nvSpPr>
          <p:cNvPr id="165893" name="Line 8">
            <a:extLst>
              <a:ext uri="{FF2B5EF4-FFF2-40B4-BE49-F238E27FC236}">
                <a16:creationId xmlns:a16="http://schemas.microsoft.com/office/drawing/2014/main" id="{9E74C5AF-BBA1-495A-8A57-68F682E2E74C}"/>
              </a:ext>
            </a:extLst>
          </p:cNvPr>
          <p:cNvSpPr>
            <a:spLocks noChangeShapeType="1"/>
          </p:cNvSpPr>
          <p:nvPr/>
        </p:nvSpPr>
        <p:spPr bwMode="auto">
          <a:xfrm>
            <a:off x="2755900" y="3195638"/>
            <a:ext cx="838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5894" name="Line 9">
            <a:extLst>
              <a:ext uri="{FF2B5EF4-FFF2-40B4-BE49-F238E27FC236}">
                <a16:creationId xmlns:a16="http://schemas.microsoft.com/office/drawing/2014/main" id="{40DE3F03-4515-4D85-9EE9-C82DF536AB35}"/>
              </a:ext>
            </a:extLst>
          </p:cNvPr>
          <p:cNvSpPr>
            <a:spLocks noChangeShapeType="1"/>
          </p:cNvSpPr>
          <p:nvPr/>
        </p:nvSpPr>
        <p:spPr bwMode="auto">
          <a:xfrm>
            <a:off x="5194300" y="3271838"/>
            <a:ext cx="76200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875" name="AutoShape 10">
            <a:extLst>
              <a:ext uri="{FF2B5EF4-FFF2-40B4-BE49-F238E27FC236}">
                <a16:creationId xmlns:a16="http://schemas.microsoft.com/office/drawing/2014/main" id="{7E9CB0AC-397D-43AB-B7F9-BFBFE6FD5942}"/>
              </a:ext>
            </a:extLst>
          </p:cNvPr>
          <p:cNvSpPr>
            <a:spLocks noChangeArrowheads="1"/>
          </p:cNvSpPr>
          <p:nvPr/>
        </p:nvSpPr>
        <p:spPr bwMode="auto">
          <a:xfrm>
            <a:off x="3670300" y="2662238"/>
            <a:ext cx="1371600" cy="1295400"/>
          </a:xfrm>
          <a:prstGeom prst="diamond">
            <a:avLst/>
          </a:prstGeom>
          <a:solidFill>
            <a:srgbClr val="99CCFF"/>
          </a:solidFill>
          <a:ln w="28575">
            <a:solidFill>
              <a:schemeClr val="tx1"/>
            </a:solidFill>
            <a:miter lim="800000"/>
            <a:headEnd/>
            <a:tailEnd/>
          </a:ln>
        </p:spPr>
        <p:txBody>
          <a:bodyPr wrap="none" anchor="ct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defRPr/>
            </a:pPr>
            <a:r>
              <a:rPr kumimoji="1" lang="zh-CN" altLang="en-US" sz="2400" b="1">
                <a:solidFill>
                  <a:srgbClr val="000000"/>
                </a:solidFill>
                <a:latin typeface="+mn-ea"/>
                <a:ea typeface="+mn-ea"/>
              </a:rPr>
              <a:t>制造</a:t>
            </a:r>
          </a:p>
        </p:txBody>
      </p:sp>
      <p:sp>
        <p:nvSpPr>
          <p:cNvPr id="165896" name="AutoShape 11">
            <a:extLst>
              <a:ext uri="{FF2B5EF4-FFF2-40B4-BE49-F238E27FC236}">
                <a16:creationId xmlns:a16="http://schemas.microsoft.com/office/drawing/2014/main" id="{E84A899C-F891-45A8-BB23-DC1117E356D9}"/>
              </a:ext>
            </a:extLst>
          </p:cNvPr>
          <p:cNvSpPr>
            <a:spLocks noChangeArrowheads="1"/>
          </p:cNvSpPr>
          <p:nvPr/>
        </p:nvSpPr>
        <p:spPr bwMode="auto">
          <a:xfrm>
            <a:off x="3517900" y="2495550"/>
            <a:ext cx="1676400" cy="1600200"/>
          </a:xfrm>
          <a:prstGeom prst="diamond">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endParaRPr lang="zh-CN" altLang="en-US" sz="1600">
              <a:solidFill>
                <a:srgbClr val="000000"/>
              </a:solidFill>
              <a:latin typeface="Helvetica" panose="020B0604020202020204" pitchFamily="34" charset="0"/>
            </a:endParaRPr>
          </a:p>
        </p:txBody>
      </p:sp>
      <p:sp>
        <p:nvSpPr>
          <p:cNvPr id="165897" name="Line 17">
            <a:extLst>
              <a:ext uri="{FF2B5EF4-FFF2-40B4-BE49-F238E27FC236}">
                <a16:creationId xmlns:a16="http://schemas.microsoft.com/office/drawing/2014/main" id="{79924F65-6E6D-412D-972B-0D74802255E2}"/>
              </a:ext>
            </a:extLst>
          </p:cNvPr>
          <p:cNvSpPr>
            <a:spLocks noChangeShapeType="1"/>
          </p:cNvSpPr>
          <p:nvPr/>
        </p:nvSpPr>
        <p:spPr bwMode="auto">
          <a:xfrm>
            <a:off x="2755900" y="3348038"/>
            <a:ext cx="838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261169" name="AutoShape 49">
            <a:extLst>
              <a:ext uri="{FF2B5EF4-FFF2-40B4-BE49-F238E27FC236}">
                <a16:creationId xmlns:a16="http://schemas.microsoft.com/office/drawing/2014/main" id="{48A91232-05A5-4AD9-A285-D0EE96060277}"/>
              </a:ext>
            </a:extLst>
          </p:cNvPr>
          <p:cNvCxnSpPr>
            <a:cxnSpLocks noChangeShapeType="1"/>
          </p:cNvCxnSpPr>
          <p:nvPr/>
        </p:nvCxnSpPr>
        <p:spPr bwMode="auto">
          <a:xfrm>
            <a:off x="4087813" y="4872038"/>
            <a:ext cx="1425575" cy="931862"/>
          </a:xfrm>
          <a:prstGeom prst="curvedConnector3">
            <a:avLst>
              <a:gd name="adj1" fmla="val 98259"/>
            </a:avLst>
          </a:prstGeom>
          <a:noFill/>
          <a:ln w="31750">
            <a:solidFill>
              <a:schemeClr val="tx1"/>
            </a:solidFill>
            <a:prstDash val="dash"/>
            <a:round/>
            <a:headEnd type="oval" w="med" len="med"/>
            <a:tailEnd type="triangle" w="med" len="med"/>
          </a:ln>
          <a:extLst>
            <a:ext uri="{909E8E84-426E-40DD-AFC4-6F175D3DCCD1}">
              <a14:hiddenFill xmlns:a14="http://schemas.microsoft.com/office/drawing/2010/main">
                <a:noFill/>
              </a14:hiddenFill>
            </a:ext>
          </a:extLst>
        </p:spPr>
      </p:cxnSp>
      <p:graphicFrame>
        <p:nvGraphicFramePr>
          <p:cNvPr id="3" name="表格 2">
            <a:extLst>
              <a:ext uri="{FF2B5EF4-FFF2-40B4-BE49-F238E27FC236}">
                <a16:creationId xmlns:a16="http://schemas.microsoft.com/office/drawing/2014/main" id="{9A7F8964-F6A1-4122-8484-380A68D4BCA1}"/>
              </a:ext>
            </a:extLst>
          </p:cNvPr>
          <p:cNvGraphicFramePr>
            <a:graphicFrameLocks noGrp="1"/>
          </p:cNvGraphicFramePr>
          <p:nvPr/>
        </p:nvGraphicFramePr>
        <p:xfrm>
          <a:off x="1173163" y="2738438"/>
          <a:ext cx="1543050" cy="1116288"/>
        </p:xfrm>
        <a:graphic>
          <a:graphicData uri="http://schemas.openxmlformats.org/drawingml/2006/table">
            <a:tbl>
              <a:tblPr/>
              <a:tblGrid>
                <a:gridCol w="1543050">
                  <a:extLst>
                    <a:ext uri="{9D8B030D-6E8A-4147-A177-3AD203B41FA5}">
                      <a16:colId xmlns:a16="http://schemas.microsoft.com/office/drawing/2014/main" val="20000"/>
                    </a:ext>
                  </a:extLst>
                </a:gridCol>
              </a:tblGrid>
              <a:tr h="372004">
                <a:tc>
                  <a:txBody>
                    <a:bodyPr/>
                    <a:lstStyle/>
                    <a:p>
                      <a:pPr algn="ctr" fontAlgn="ctr"/>
                      <a:r>
                        <a:rPr lang="zh-CN" altLang="en-US" sz="2400" b="0" i="0" u="none" strike="noStrike">
                          <a:solidFill>
                            <a:srgbClr val="000000"/>
                          </a:solidFill>
                          <a:effectLst/>
                          <a:latin typeface="宋体" panose="02010600030101010101" pitchFamily="2" charset="-122"/>
                          <a:ea typeface="宋体" panose="02010600030101010101" pitchFamily="2" charset="-122"/>
                        </a:rPr>
                        <a:t>产品</a:t>
                      </a:r>
                    </a:p>
                  </a:txBody>
                  <a:tcPr marL="6347" marR="6347" marT="633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0000"/>
                  </a:ext>
                </a:extLst>
              </a:tr>
              <a:tr h="372004">
                <a:tc>
                  <a:txBody>
                    <a:bodyPr/>
                    <a:lstStyle/>
                    <a:p>
                      <a:pPr algn="l" fontAlgn="ctr"/>
                      <a:r>
                        <a:rPr lang="zh-CN" altLang="en-US" sz="2400" b="0" i="0" u="sng" strike="noStrike">
                          <a:solidFill>
                            <a:srgbClr val="000000"/>
                          </a:solidFill>
                          <a:effectLst/>
                          <a:latin typeface="宋体" panose="02010600030101010101" pitchFamily="2" charset="-122"/>
                          <a:ea typeface="宋体" panose="02010600030101010101" pitchFamily="2" charset="-122"/>
                        </a:rPr>
                        <a:t>产品名</a:t>
                      </a:r>
                    </a:p>
                  </a:txBody>
                  <a:tcPr marL="6347" marR="6347" marT="633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72004">
                <a:tc>
                  <a:txBody>
                    <a:bodyPr/>
                    <a:lstStyle/>
                    <a:p>
                      <a:pPr algn="l" fontAlgn="ctr"/>
                      <a:r>
                        <a:rPr lang="zh-CN" altLang="en-US" sz="2400" b="0" i="0" u="none" strike="noStrike" dirty="0">
                          <a:solidFill>
                            <a:srgbClr val="000000"/>
                          </a:solidFill>
                          <a:effectLst/>
                          <a:latin typeface="宋体" panose="02010600030101010101" pitchFamily="2" charset="-122"/>
                          <a:ea typeface="宋体" panose="02010600030101010101" pitchFamily="2" charset="-122"/>
                        </a:rPr>
                        <a:t>价格</a:t>
                      </a:r>
                    </a:p>
                  </a:txBody>
                  <a:tcPr marL="6347" marR="6347" marT="6336"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5" name="表格 4">
            <a:extLst>
              <a:ext uri="{FF2B5EF4-FFF2-40B4-BE49-F238E27FC236}">
                <a16:creationId xmlns:a16="http://schemas.microsoft.com/office/drawing/2014/main" id="{27306C72-9EDC-4BD5-9AF9-DD2714EAEB45}"/>
              </a:ext>
            </a:extLst>
          </p:cNvPr>
          <p:cNvGraphicFramePr>
            <a:graphicFrameLocks noGrp="1"/>
          </p:cNvGraphicFramePr>
          <p:nvPr/>
        </p:nvGraphicFramePr>
        <p:xfrm>
          <a:off x="5995988" y="2552700"/>
          <a:ext cx="1454150" cy="1489076"/>
        </p:xfrm>
        <a:graphic>
          <a:graphicData uri="http://schemas.openxmlformats.org/drawingml/2006/table">
            <a:tbl>
              <a:tblPr/>
              <a:tblGrid>
                <a:gridCol w="1454150">
                  <a:extLst>
                    <a:ext uri="{9D8B030D-6E8A-4147-A177-3AD203B41FA5}">
                      <a16:colId xmlns:a16="http://schemas.microsoft.com/office/drawing/2014/main" val="20000"/>
                    </a:ext>
                  </a:extLst>
                </a:gridCol>
              </a:tblGrid>
              <a:tr h="372269">
                <a:tc>
                  <a:txBody>
                    <a:bodyPr/>
                    <a:lstStyle/>
                    <a:p>
                      <a:pPr algn="ctr" fontAlgn="ctr"/>
                      <a:r>
                        <a:rPr lang="zh-CN" altLang="en-US" sz="2400" b="0" i="0" u="none" strike="noStrike">
                          <a:solidFill>
                            <a:srgbClr val="000000"/>
                          </a:solidFill>
                          <a:effectLst/>
                          <a:latin typeface="宋体" panose="02010600030101010101" pitchFamily="2" charset="-122"/>
                          <a:ea typeface="宋体" panose="02010600030101010101" pitchFamily="2" charset="-122"/>
                        </a:rPr>
                        <a:t>公司</a:t>
                      </a:r>
                    </a:p>
                  </a:txBody>
                  <a:tcPr marL="6353" marR="6353" marT="634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0000"/>
                  </a:ext>
                </a:extLst>
              </a:tr>
              <a:tr h="372269">
                <a:tc>
                  <a:txBody>
                    <a:bodyPr/>
                    <a:lstStyle/>
                    <a:p>
                      <a:pPr algn="l" fontAlgn="ctr"/>
                      <a:r>
                        <a:rPr lang="zh-CN" altLang="en-US" sz="2400" b="0" i="0" u="sng" strike="noStrike">
                          <a:solidFill>
                            <a:srgbClr val="000000"/>
                          </a:solidFill>
                          <a:effectLst/>
                          <a:latin typeface="宋体" panose="02010600030101010101" pitchFamily="2" charset="-122"/>
                          <a:ea typeface="宋体" panose="02010600030101010101" pitchFamily="2" charset="-122"/>
                        </a:rPr>
                        <a:t>公司名</a:t>
                      </a:r>
                    </a:p>
                  </a:txBody>
                  <a:tcPr marL="6353" marR="6353" marT="634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72269">
                <a:tc>
                  <a:txBody>
                    <a:bodyPr/>
                    <a:lstStyle/>
                    <a:p>
                      <a:pPr algn="l" fontAlgn="ctr"/>
                      <a:r>
                        <a:rPr lang="zh-CN" altLang="en-US" sz="2400" b="0" i="0" u="none" strike="noStrike">
                          <a:solidFill>
                            <a:srgbClr val="000000"/>
                          </a:solidFill>
                          <a:effectLst/>
                          <a:latin typeface="Palatino Linotype" panose="02040502050505030304" pitchFamily="18" charset="0"/>
                          <a:ea typeface="宋体" panose="02010600030101010101" pitchFamily="2" charset="-122"/>
                        </a:rPr>
                        <a:t>地址</a:t>
                      </a:r>
                    </a:p>
                  </a:txBody>
                  <a:tcPr marL="6353" marR="6353" marT="634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372269">
                <a:tc>
                  <a:txBody>
                    <a:bodyPr/>
                    <a:lstStyle/>
                    <a:p>
                      <a:pPr algn="l" fontAlgn="ctr"/>
                      <a:r>
                        <a:rPr lang="zh-CN" altLang="en-US" sz="2400" b="0" i="0" u="none" strike="noStrike" dirty="0">
                          <a:solidFill>
                            <a:srgbClr val="000000"/>
                          </a:solidFill>
                          <a:effectLst/>
                          <a:latin typeface="宋体" panose="02010600030101010101" pitchFamily="2" charset="-122"/>
                          <a:ea typeface="宋体" panose="02010600030101010101" pitchFamily="2" charset="-122"/>
                        </a:rPr>
                        <a:t>联系电话</a:t>
                      </a:r>
                    </a:p>
                  </a:txBody>
                  <a:tcPr marL="6353" marR="6353" marT="6349"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5" name="文本框 14">
            <a:extLst>
              <a:ext uri="{FF2B5EF4-FFF2-40B4-BE49-F238E27FC236}">
                <a16:creationId xmlns:a16="http://schemas.microsoft.com/office/drawing/2014/main" id="{0CBBA152-15BE-4046-9D5C-7B6D00B84254}"/>
              </a:ext>
            </a:extLst>
          </p:cNvPr>
          <p:cNvSpPr txBox="1">
            <a:spLocks noChangeArrowheads="1"/>
          </p:cNvSpPr>
          <p:nvPr/>
        </p:nvSpPr>
        <p:spPr bwMode="auto">
          <a:xfrm>
            <a:off x="252413" y="4349750"/>
            <a:ext cx="46116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zh-CN" altLang="en-US" sz="2800">
                <a:solidFill>
                  <a:schemeClr val="tx1"/>
                </a:solidFill>
                <a:latin typeface="Helvetica" panose="020B0604020202020204" pitchFamily="34" charset="0"/>
                <a:ea typeface="ＭＳ Ｐゴシック" panose="020B0600070205080204" pitchFamily="34" charset="-128"/>
              </a:rPr>
              <a:t>产品（</a:t>
            </a:r>
            <a:r>
              <a:rPr lang="zh-CN" altLang="en-US" sz="2800" u="sng">
                <a:solidFill>
                  <a:schemeClr val="tx1"/>
                </a:solidFill>
                <a:latin typeface="Helvetica" panose="020B0604020202020204" pitchFamily="34" charset="0"/>
                <a:ea typeface="ＭＳ Ｐゴシック" panose="020B0600070205080204" pitchFamily="34" charset="-128"/>
              </a:rPr>
              <a:t>产品名</a:t>
            </a:r>
            <a:r>
              <a:rPr lang="zh-CN" altLang="en-US" sz="2800">
                <a:solidFill>
                  <a:schemeClr val="tx1"/>
                </a:solidFill>
                <a:latin typeface="Helvetica" panose="020B0604020202020204" pitchFamily="34" charset="0"/>
                <a:ea typeface="ＭＳ Ｐゴシック" panose="020B0600070205080204" pitchFamily="34" charset="-128"/>
              </a:rPr>
              <a:t>，价格，</a:t>
            </a:r>
            <a:r>
              <a:rPr lang="zh-CN" altLang="en-US" sz="2800" u="sng">
                <a:solidFill>
                  <a:schemeClr val="tx1"/>
                </a:solidFill>
                <a:latin typeface="Helvetica" panose="020B0604020202020204" pitchFamily="34" charset="0"/>
                <a:ea typeface="ＭＳ Ｐゴシック" panose="020B0600070205080204" pitchFamily="34" charset="-128"/>
              </a:rPr>
              <a:t>公司名</a:t>
            </a:r>
            <a:r>
              <a:rPr lang="zh-CN" altLang="en-US" sz="2800">
                <a:solidFill>
                  <a:schemeClr val="tx1"/>
                </a:solidFill>
                <a:latin typeface="Helvetica" panose="020B0604020202020204" pitchFamily="34" charset="0"/>
                <a:ea typeface="ＭＳ Ｐゴシック" panose="020B0600070205080204" pitchFamily="34" charset="-128"/>
              </a:rPr>
              <a:t>）</a:t>
            </a:r>
          </a:p>
        </p:txBody>
      </p:sp>
      <p:sp>
        <p:nvSpPr>
          <p:cNvPr id="16" name="文本框 15">
            <a:extLst>
              <a:ext uri="{FF2B5EF4-FFF2-40B4-BE49-F238E27FC236}">
                <a16:creationId xmlns:a16="http://schemas.microsoft.com/office/drawing/2014/main" id="{0999159C-E34B-4EFC-B6B6-593B0BCEE634}"/>
              </a:ext>
            </a:extLst>
          </p:cNvPr>
          <p:cNvSpPr txBox="1">
            <a:spLocks noChangeArrowheads="1"/>
          </p:cNvSpPr>
          <p:nvPr/>
        </p:nvSpPr>
        <p:spPr bwMode="auto">
          <a:xfrm>
            <a:off x="4173538" y="5697538"/>
            <a:ext cx="49704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zh-CN" altLang="en-US" sz="2800">
                <a:solidFill>
                  <a:schemeClr val="tx1"/>
                </a:solidFill>
                <a:latin typeface="Helvetica" panose="020B0604020202020204" pitchFamily="34" charset="0"/>
                <a:ea typeface="ＭＳ Ｐゴシック" panose="020B0600070205080204" pitchFamily="34" charset="-128"/>
              </a:rPr>
              <a:t>公司（</a:t>
            </a:r>
            <a:r>
              <a:rPr lang="zh-CN" altLang="en-US" sz="2800" u="sng">
                <a:solidFill>
                  <a:schemeClr val="tx1"/>
                </a:solidFill>
                <a:latin typeface="Helvetica" panose="020B0604020202020204" pitchFamily="34" charset="0"/>
                <a:ea typeface="ＭＳ Ｐゴシック" panose="020B0600070205080204" pitchFamily="34" charset="-128"/>
              </a:rPr>
              <a:t>公司名</a:t>
            </a:r>
            <a:r>
              <a:rPr lang="zh-CN" altLang="en-US" sz="2800">
                <a:solidFill>
                  <a:schemeClr val="tx1"/>
                </a:solidFill>
                <a:latin typeface="Helvetica" panose="020B0604020202020204" pitchFamily="34" charset="0"/>
                <a:ea typeface="ＭＳ Ｐゴシック" panose="020B0600070205080204" pitchFamily="34" charset="-128"/>
              </a:rPr>
              <a:t>，地址，联系电话）</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61169"/>
                                        </p:tgtEl>
                                        <p:attrNameLst>
                                          <p:attrName>style.visibility</p:attrName>
                                        </p:attrNameLst>
                                      </p:cBhvr>
                                      <p:to>
                                        <p:strVal val="visible"/>
                                      </p:to>
                                    </p:set>
                                    <p:animEffect transition="in" filter="wipe(left)">
                                      <p:cBhvr>
                                        <p:cTn id="15" dur="500"/>
                                        <p:tgtEl>
                                          <p:spTgt spid="261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a:extLst>
              <a:ext uri="{FF2B5EF4-FFF2-40B4-BE49-F238E27FC236}">
                <a16:creationId xmlns:a16="http://schemas.microsoft.com/office/drawing/2014/main" id="{1DD6548A-B002-464D-9C3A-8473C2F6CB6B}"/>
              </a:ext>
            </a:extLst>
          </p:cNvPr>
          <p:cNvSpPr>
            <a:spLocks noGrp="1" noChangeArrowheads="1"/>
          </p:cNvSpPr>
          <p:nvPr>
            <p:ph type="title"/>
          </p:nvPr>
        </p:nvSpPr>
        <p:spPr/>
        <p:txBody>
          <a:bodyPr/>
          <a:lstStyle/>
          <a:p>
            <a:pPr eaLnBrk="1" hangingPunct="1"/>
            <a:r>
              <a:rPr lang="en-US" altLang="zh-CN"/>
              <a:t>E-R</a:t>
            </a:r>
            <a:r>
              <a:rPr lang="zh-CN" altLang="en-US"/>
              <a:t>模型向关系模式的转换</a:t>
            </a:r>
          </a:p>
        </p:txBody>
      </p:sp>
      <p:sp>
        <p:nvSpPr>
          <p:cNvPr id="166915" name="Rectangle 3">
            <a:extLst>
              <a:ext uri="{FF2B5EF4-FFF2-40B4-BE49-F238E27FC236}">
                <a16:creationId xmlns:a16="http://schemas.microsoft.com/office/drawing/2014/main" id="{5149BCDD-F048-4177-A1E1-5D247AE8BA31}"/>
              </a:ext>
            </a:extLst>
          </p:cNvPr>
          <p:cNvSpPr>
            <a:spLocks noGrp="1" noChangeArrowheads="1"/>
          </p:cNvSpPr>
          <p:nvPr>
            <p:ph type="body" sz="half" idx="1"/>
          </p:nvPr>
        </p:nvSpPr>
        <p:spPr>
          <a:xfrm>
            <a:off x="323850" y="1196975"/>
            <a:ext cx="8447088" cy="1295400"/>
          </a:xfrm>
        </p:spPr>
        <p:txBody>
          <a:bodyPr/>
          <a:lstStyle/>
          <a:p>
            <a:pPr eaLnBrk="1" hangingPunct="1"/>
            <a:r>
              <a:rPr lang="zh-CN" altLang="en-US">
                <a:solidFill>
                  <a:schemeClr val="hlink"/>
                </a:solidFill>
                <a:sym typeface="Symbol" panose="05050102010706020507" pitchFamily="18" charset="2"/>
              </a:rPr>
              <a:t>概括</a:t>
            </a:r>
            <a:r>
              <a:rPr lang="zh-CN" altLang="en-US">
                <a:sym typeface="Symbol" panose="05050102010706020507" pitchFamily="18" charset="2"/>
              </a:rPr>
              <a:t>：</a:t>
            </a:r>
            <a:r>
              <a:rPr lang="zh-CN" altLang="en-US" sz="2800">
                <a:sym typeface="Symbol" panose="05050102010706020507" pitchFamily="18" charset="2"/>
              </a:rPr>
              <a:t>方法一：高层实体集和低层实体集分别转为表，低层实体集所对应的关系仅包括高层实体集的主码</a:t>
            </a:r>
          </a:p>
        </p:txBody>
      </p:sp>
      <p:sp>
        <p:nvSpPr>
          <p:cNvPr id="2" name="文本框 1">
            <a:extLst>
              <a:ext uri="{FF2B5EF4-FFF2-40B4-BE49-F238E27FC236}">
                <a16:creationId xmlns:a16="http://schemas.microsoft.com/office/drawing/2014/main" id="{4C317347-0EF2-47C3-A203-045D400C6D37}"/>
              </a:ext>
            </a:extLst>
          </p:cNvPr>
          <p:cNvSpPr txBox="1"/>
          <p:nvPr/>
        </p:nvSpPr>
        <p:spPr>
          <a:xfrm>
            <a:off x="376238" y="5378450"/>
            <a:ext cx="4624387" cy="1322388"/>
          </a:xfrm>
          <a:prstGeom prst="rect">
            <a:avLst/>
          </a:prstGeom>
          <a:noFill/>
        </p:spPr>
        <p:txBody>
          <a:bodyPr>
            <a:spAutoFit/>
          </a:bodyPr>
          <a:lstStyle/>
          <a:p>
            <a:pPr>
              <a:defRPr/>
            </a:pPr>
            <a:r>
              <a:rPr lang="zh-CN" altLang="en-US" sz="2000" b="1" i="1" dirty="0">
                <a:solidFill>
                  <a:srgbClr val="FF0000"/>
                </a:solidFill>
                <a:latin typeface="+mn-lt"/>
                <a:ea typeface="+mn-ea"/>
              </a:rPr>
              <a:t>缺点：访问低层实体的时候，如获取博士信息，需要同时访问对应的高层实体（姓名、工龄）和低层实体（工号、发表论文）。</a:t>
            </a:r>
          </a:p>
        </p:txBody>
      </p:sp>
      <p:grpSp>
        <p:nvGrpSpPr>
          <p:cNvPr id="166917" name="Group 42">
            <a:extLst>
              <a:ext uri="{FF2B5EF4-FFF2-40B4-BE49-F238E27FC236}">
                <a16:creationId xmlns:a16="http://schemas.microsoft.com/office/drawing/2014/main" id="{FCC7699B-80FE-4235-A124-875229E130F5}"/>
              </a:ext>
            </a:extLst>
          </p:cNvPr>
          <p:cNvGrpSpPr>
            <a:grpSpLocks/>
          </p:cNvGrpSpPr>
          <p:nvPr/>
        </p:nvGrpSpPr>
        <p:grpSpPr bwMode="auto">
          <a:xfrm>
            <a:off x="6410325" y="4103688"/>
            <a:ext cx="1493838" cy="1724025"/>
            <a:chOff x="3767" y="2228"/>
            <a:chExt cx="941" cy="1086"/>
          </a:xfrm>
        </p:grpSpPr>
        <p:sp>
          <p:nvSpPr>
            <p:cNvPr id="166924" name="AutoShape 33">
              <a:extLst>
                <a:ext uri="{FF2B5EF4-FFF2-40B4-BE49-F238E27FC236}">
                  <a16:creationId xmlns:a16="http://schemas.microsoft.com/office/drawing/2014/main" id="{5CDF2D7C-C626-4E42-A2A1-99F11D1540E4}"/>
                </a:ext>
              </a:extLst>
            </p:cNvPr>
            <p:cNvSpPr>
              <a:spLocks noChangeArrowheads="1"/>
            </p:cNvSpPr>
            <p:nvPr/>
          </p:nvSpPr>
          <p:spPr bwMode="auto">
            <a:xfrm>
              <a:off x="4028" y="2513"/>
              <a:ext cx="384" cy="336"/>
            </a:xfrm>
            <a:prstGeom prst="flowChartMerg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144000" anchor="ct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Clr>
                  <a:srgbClr val="FF9933"/>
                </a:buClr>
                <a:buFont typeface="Wingdings" panose="05000000000000000000" pitchFamily="2" charset="2"/>
                <a:buNone/>
              </a:pPr>
              <a:r>
                <a:rPr kumimoji="1" lang="en-US" altLang="zh-CN" sz="2000" b="1">
                  <a:solidFill>
                    <a:srgbClr val="000000"/>
                  </a:solidFill>
                  <a:latin typeface="华文新魏" panose="02010800040101010101" pitchFamily="2" charset="-122"/>
                  <a:ea typeface="华文新魏" panose="02010800040101010101" pitchFamily="2" charset="-122"/>
                </a:rPr>
                <a:t>ISA</a:t>
              </a:r>
              <a:endParaRPr kumimoji="1" lang="zh-CN" altLang="en-US" sz="2000" b="1">
                <a:solidFill>
                  <a:srgbClr val="000000"/>
                </a:solidFill>
                <a:latin typeface="华文新魏" panose="02010800040101010101" pitchFamily="2" charset="-122"/>
                <a:ea typeface="华文新魏" panose="02010800040101010101" pitchFamily="2" charset="-122"/>
              </a:endParaRPr>
            </a:p>
          </p:txBody>
        </p:sp>
        <p:sp>
          <p:nvSpPr>
            <p:cNvPr id="166925" name="Line 34">
              <a:extLst>
                <a:ext uri="{FF2B5EF4-FFF2-40B4-BE49-F238E27FC236}">
                  <a16:creationId xmlns:a16="http://schemas.microsoft.com/office/drawing/2014/main" id="{E9BD783A-E973-4397-ABAF-2D4E4424AEE5}"/>
                </a:ext>
              </a:extLst>
            </p:cNvPr>
            <p:cNvSpPr>
              <a:spLocks noChangeShapeType="1"/>
            </p:cNvSpPr>
            <p:nvPr/>
          </p:nvSpPr>
          <p:spPr bwMode="auto">
            <a:xfrm flipH="1">
              <a:off x="4214" y="2228"/>
              <a:ext cx="6" cy="279"/>
            </a:xfrm>
            <a:prstGeom prst="line">
              <a:avLst/>
            </a:prstGeom>
            <a:noFill/>
            <a:ln w="28575">
              <a:solidFill>
                <a:schemeClr val="tx1"/>
              </a:solidFill>
              <a:round/>
              <a:headEnd type="none"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166926" name="Line 35">
              <a:extLst>
                <a:ext uri="{FF2B5EF4-FFF2-40B4-BE49-F238E27FC236}">
                  <a16:creationId xmlns:a16="http://schemas.microsoft.com/office/drawing/2014/main" id="{E7D0B8D0-E642-494E-BB4A-8BC960F13E63}"/>
                </a:ext>
              </a:extLst>
            </p:cNvPr>
            <p:cNvSpPr>
              <a:spLocks noChangeShapeType="1"/>
            </p:cNvSpPr>
            <p:nvPr/>
          </p:nvSpPr>
          <p:spPr bwMode="auto">
            <a:xfrm flipV="1">
              <a:off x="3767" y="2747"/>
              <a:ext cx="402" cy="5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6927" name="Line 36">
              <a:extLst>
                <a:ext uri="{FF2B5EF4-FFF2-40B4-BE49-F238E27FC236}">
                  <a16:creationId xmlns:a16="http://schemas.microsoft.com/office/drawing/2014/main" id="{5FAE1EB6-E09A-48B9-98A5-C8D48DE9F88A}"/>
                </a:ext>
              </a:extLst>
            </p:cNvPr>
            <p:cNvSpPr>
              <a:spLocks noChangeShapeType="1"/>
            </p:cNvSpPr>
            <p:nvPr/>
          </p:nvSpPr>
          <p:spPr bwMode="auto">
            <a:xfrm flipH="1" flipV="1">
              <a:off x="4300" y="2747"/>
              <a:ext cx="408" cy="56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166918" name="图片 54">
            <a:extLst>
              <a:ext uri="{FF2B5EF4-FFF2-40B4-BE49-F238E27FC236}">
                <a16:creationId xmlns:a16="http://schemas.microsoft.com/office/drawing/2014/main" id="{64C0004B-2BB2-4812-802E-E9161B41481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61150" y="2320925"/>
            <a:ext cx="1227138" cy="178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6919" name="图片 4">
            <a:extLst>
              <a:ext uri="{FF2B5EF4-FFF2-40B4-BE49-F238E27FC236}">
                <a16:creationId xmlns:a16="http://schemas.microsoft.com/office/drawing/2014/main" id="{395EFB3E-88EB-4AB7-A7D4-A4D4133E4F6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34300" y="5819775"/>
            <a:ext cx="14097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6920" name="图片 6">
            <a:extLst>
              <a:ext uri="{FF2B5EF4-FFF2-40B4-BE49-F238E27FC236}">
                <a16:creationId xmlns:a16="http://schemas.microsoft.com/office/drawing/2014/main" id="{0D559977-03B6-47BD-A6A6-55FBE366D26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08588" y="5743575"/>
            <a:ext cx="1409700"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文本框 15">
            <a:extLst>
              <a:ext uri="{FF2B5EF4-FFF2-40B4-BE49-F238E27FC236}">
                <a16:creationId xmlns:a16="http://schemas.microsoft.com/office/drawing/2014/main" id="{8E7E857F-5397-4801-A041-5227963F1161}"/>
              </a:ext>
            </a:extLst>
          </p:cNvPr>
          <p:cNvSpPr txBox="1">
            <a:spLocks noChangeArrowheads="1"/>
          </p:cNvSpPr>
          <p:nvPr/>
        </p:nvSpPr>
        <p:spPr bwMode="auto">
          <a:xfrm>
            <a:off x="658813" y="2951163"/>
            <a:ext cx="425291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zh-CN" altLang="en-US" sz="2800">
                <a:solidFill>
                  <a:schemeClr val="tx1"/>
                </a:solidFill>
                <a:latin typeface="Helvetica" panose="020B0604020202020204" pitchFamily="34" charset="0"/>
                <a:ea typeface="ＭＳ Ｐゴシック" panose="020B0600070205080204" pitchFamily="34" charset="-128"/>
              </a:rPr>
              <a:t>教职工（</a:t>
            </a:r>
            <a:r>
              <a:rPr lang="zh-CN" altLang="en-US" sz="2800" u="sng">
                <a:solidFill>
                  <a:schemeClr val="tx1"/>
                </a:solidFill>
                <a:latin typeface="Helvetica" panose="020B0604020202020204" pitchFamily="34" charset="0"/>
                <a:ea typeface="ＭＳ Ｐゴシック" panose="020B0600070205080204" pitchFamily="34" charset="-128"/>
              </a:rPr>
              <a:t>工号</a:t>
            </a:r>
            <a:r>
              <a:rPr lang="zh-CN" altLang="en-US" sz="2800">
                <a:solidFill>
                  <a:schemeClr val="tx1"/>
                </a:solidFill>
                <a:latin typeface="Helvetica" panose="020B0604020202020204" pitchFamily="34" charset="0"/>
                <a:ea typeface="ＭＳ Ｐゴシック" panose="020B0600070205080204" pitchFamily="34" charset="-128"/>
              </a:rPr>
              <a:t>，姓名，工龄）</a:t>
            </a:r>
          </a:p>
        </p:txBody>
      </p:sp>
      <p:sp>
        <p:nvSpPr>
          <p:cNvPr id="17" name="文本框 16">
            <a:extLst>
              <a:ext uri="{FF2B5EF4-FFF2-40B4-BE49-F238E27FC236}">
                <a16:creationId xmlns:a16="http://schemas.microsoft.com/office/drawing/2014/main" id="{2EAB073B-E584-43B8-BF1E-A2763AF83D50}"/>
              </a:ext>
            </a:extLst>
          </p:cNvPr>
          <p:cNvSpPr txBox="1">
            <a:spLocks noChangeArrowheads="1"/>
          </p:cNvSpPr>
          <p:nvPr/>
        </p:nvSpPr>
        <p:spPr bwMode="auto">
          <a:xfrm>
            <a:off x="658813" y="3654425"/>
            <a:ext cx="2927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zh-CN" altLang="en-US" sz="2800">
                <a:solidFill>
                  <a:schemeClr val="tx1"/>
                </a:solidFill>
                <a:latin typeface="Helvetica" panose="020B0604020202020204" pitchFamily="34" charset="0"/>
                <a:ea typeface="ＭＳ Ｐゴシック" panose="020B0600070205080204" pitchFamily="34" charset="-128"/>
              </a:rPr>
              <a:t>教师（</a:t>
            </a:r>
            <a:r>
              <a:rPr lang="zh-CN" altLang="en-US" sz="2800" u="sng">
                <a:solidFill>
                  <a:schemeClr val="tx1"/>
                </a:solidFill>
                <a:latin typeface="Helvetica" panose="020B0604020202020204" pitchFamily="34" charset="0"/>
                <a:ea typeface="ＭＳ Ｐゴシック" panose="020B0600070205080204" pitchFamily="34" charset="-128"/>
              </a:rPr>
              <a:t>工号</a:t>
            </a:r>
            <a:r>
              <a:rPr lang="zh-CN" altLang="en-US" sz="2800">
                <a:solidFill>
                  <a:schemeClr val="tx1"/>
                </a:solidFill>
                <a:latin typeface="Helvetica" panose="020B0604020202020204" pitchFamily="34" charset="0"/>
                <a:ea typeface="ＭＳ Ｐゴシック" panose="020B0600070205080204" pitchFamily="34" charset="-128"/>
              </a:rPr>
              <a:t>，职称）</a:t>
            </a:r>
          </a:p>
        </p:txBody>
      </p:sp>
      <p:sp>
        <p:nvSpPr>
          <p:cNvPr id="18" name="文本框 17">
            <a:extLst>
              <a:ext uri="{FF2B5EF4-FFF2-40B4-BE49-F238E27FC236}">
                <a16:creationId xmlns:a16="http://schemas.microsoft.com/office/drawing/2014/main" id="{961E05F3-5062-45FF-A232-2FFE8E526CD0}"/>
              </a:ext>
            </a:extLst>
          </p:cNvPr>
          <p:cNvSpPr txBox="1">
            <a:spLocks noChangeArrowheads="1"/>
          </p:cNvSpPr>
          <p:nvPr/>
        </p:nvSpPr>
        <p:spPr bwMode="auto">
          <a:xfrm>
            <a:off x="658813" y="4403725"/>
            <a:ext cx="3654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zh-CN" altLang="en-US" sz="2800">
                <a:solidFill>
                  <a:schemeClr val="tx1"/>
                </a:solidFill>
                <a:latin typeface="Helvetica" panose="020B0604020202020204" pitchFamily="34" charset="0"/>
                <a:ea typeface="ＭＳ Ｐゴシック" panose="020B0600070205080204" pitchFamily="34" charset="-128"/>
              </a:rPr>
              <a:t>博士（</a:t>
            </a:r>
            <a:r>
              <a:rPr lang="zh-CN" altLang="en-US" sz="2800" u="sng">
                <a:solidFill>
                  <a:schemeClr val="tx1"/>
                </a:solidFill>
                <a:latin typeface="Helvetica" panose="020B0604020202020204" pitchFamily="34" charset="0"/>
                <a:ea typeface="ＭＳ Ｐゴシック" panose="020B0600070205080204" pitchFamily="34" charset="-128"/>
              </a:rPr>
              <a:t>工号</a:t>
            </a:r>
            <a:r>
              <a:rPr lang="zh-CN" altLang="en-US" sz="2800">
                <a:solidFill>
                  <a:schemeClr val="tx1"/>
                </a:solidFill>
                <a:latin typeface="Helvetica" panose="020B0604020202020204" pitchFamily="34" charset="0"/>
                <a:ea typeface="ＭＳ Ｐゴシック" panose="020B0600070205080204" pitchFamily="34" charset="-128"/>
              </a:rPr>
              <a:t>，发表论文）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P spid="17" grpId="0"/>
      <p:bldP spid="18"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a:extLst>
              <a:ext uri="{FF2B5EF4-FFF2-40B4-BE49-F238E27FC236}">
                <a16:creationId xmlns:a16="http://schemas.microsoft.com/office/drawing/2014/main" id="{9A47C072-65D8-4757-A60C-1AEBAF2B16C5}"/>
              </a:ext>
            </a:extLst>
          </p:cNvPr>
          <p:cNvSpPr>
            <a:spLocks noGrp="1" noChangeArrowheads="1"/>
          </p:cNvSpPr>
          <p:nvPr>
            <p:ph type="title"/>
          </p:nvPr>
        </p:nvSpPr>
        <p:spPr/>
        <p:txBody>
          <a:bodyPr/>
          <a:lstStyle/>
          <a:p>
            <a:pPr eaLnBrk="1" hangingPunct="1"/>
            <a:r>
              <a:rPr lang="en-US" altLang="zh-CN"/>
              <a:t>E-R</a:t>
            </a:r>
            <a:r>
              <a:rPr lang="zh-CN" altLang="en-US"/>
              <a:t>模型向关系模式的转换</a:t>
            </a:r>
          </a:p>
        </p:txBody>
      </p:sp>
      <p:sp>
        <p:nvSpPr>
          <p:cNvPr id="167939" name="Rectangle 3">
            <a:extLst>
              <a:ext uri="{FF2B5EF4-FFF2-40B4-BE49-F238E27FC236}">
                <a16:creationId xmlns:a16="http://schemas.microsoft.com/office/drawing/2014/main" id="{81CB796D-ECA7-4DE3-9863-B26B606C5D47}"/>
              </a:ext>
            </a:extLst>
          </p:cNvPr>
          <p:cNvSpPr>
            <a:spLocks noGrp="1" noChangeArrowheads="1"/>
          </p:cNvSpPr>
          <p:nvPr>
            <p:ph type="body" sz="half" idx="1"/>
          </p:nvPr>
        </p:nvSpPr>
        <p:spPr>
          <a:xfrm>
            <a:off x="323850" y="1196975"/>
            <a:ext cx="8447088" cy="1295400"/>
          </a:xfrm>
        </p:spPr>
        <p:txBody>
          <a:bodyPr/>
          <a:lstStyle/>
          <a:p>
            <a:pPr eaLnBrk="1" hangingPunct="1"/>
            <a:r>
              <a:rPr lang="zh-CN" altLang="en-US">
                <a:solidFill>
                  <a:schemeClr val="hlink"/>
                </a:solidFill>
                <a:sym typeface="Symbol" panose="05050102010706020507" pitchFamily="18" charset="2"/>
              </a:rPr>
              <a:t>概括</a:t>
            </a:r>
            <a:r>
              <a:rPr lang="zh-CN" altLang="en-US">
                <a:sym typeface="Symbol" panose="05050102010706020507" pitchFamily="18" charset="2"/>
              </a:rPr>
              <a:t>：</a:t>
            </a:r>
            <a:r>
              <a:rPr lang="zh-CN" altLang="en-US" sz="2800">
                <a:sym typeface="Symbol" panose="05050102010706020507" pitchFamily="18" charset="2"/>
              </a:rPr>
              <a:t>方法二：高层实体集和低层实体集分别转为表，低层实体集所对应的关系包括所有从高层实体集继承的属性</a:t>
            </a:r>
          </a:p>
        </p:txBody>
      </p:sp>
      <p:sp>
        <p:nvSpPr>
          <p:cNvPr id="2" name="文本框 1">
            <a:extLst>
              <a:ext uri="{FF2B5EF4-FFF2-40B4-BE49-F238E27FC236}">
                <a16:creationId xmlns:a16="http://schemas.microsoft.com/office/drawing/2014/main" id="{3D5D7FCD-B077-43C7-BD33-24FE0540B56F}"/>
              </a:ext>
            </a:extLst>
          </p:cNvPr>
          <p:cNvSpPr txBox="1"/>
          <p:nvPr/>
        </p:nvSpPr>
        <p:spPr>
          <a:xfrm>
            <a:off x="473075" y="5367338"/>
            <a:ext cx="3865563" cy="706437"/>
          </a:xfrm>
          <a:prstGeom prst="rect">
            <a:avLst/>
          </a:prstGeom>
          <a:noFill/>
        </p:spPr>
        <p:txBody>
          <a:bodyPr>
            <a:spAutoFit/>
          </a:bodyPr>
          <a:lstStyle/>
          <a:p>
            <a:pPr>
              <a:defRPr/>
            </a:pPr>
            <a:r>
              <a:rPr lang="zh-CN" altLang="en-US" sz="2000" b="1" i="1" dirty="0">
                <a:solidFill>
                  <a:srgbClr val="FF0000"/>
                </a:solidFill>
                <a:latin typeface="+mn-lt"/>
                <a:ea typeface="+mn-ea"/>
              </a:rPr>
              <a:t>缺点：对于读博士的老师，（工号、姓名、工龄）等信息冗余</a:t>
            </a:r>
          </a:p>
        </p:txBody>
      </p:sp>
      <p:grpSp>
        <p:nvGrpSpPr>
          <p:cNvPr id="167941" name="Group 42">
            <a:extLst>
              <a:ext uri="{FF2B5EF4-FFF2-40B4-BE49-F238E27FC236}">
                <a16:creationId xmlns:a16="http://schemas.microsoft.com/office/drawing/2014/main" id="{BA3C2049-27CF-428D-AFC3-CE78D2E8CEDA}"/>
              </a:ext>
            </a:extLst>
          </p:cNvPr>
          <p:cNvGrpSpPr>
            <a:grpSpLocks/>
          </p:cNvGrpSpPr>
          <p:nvPr/>
        </p:nvGrpSpPr>
        <p:grpSpPr bwMode="auto">
          <a:xfrm>
            <a:off x="6410325" y="4103688"/>
            <a:ext cx="1493838" cy="1724025"/>
            <a:chOff x="3767" y="2228"/>
            <a:chExt cx="941" cy="1086"/>
          </a:xfrm>
        </p:grpSpPr>
        <p:sp>
          <p:nvSpPr>
            <p:cNvPr id="167948" name="AutoShape 33">
              <a:extLst>
                <a:ext uri="{FF2B5EF4-FFF2-40B4-BE49-F238E27FC236}">
                  <a16:creationId xmlns:a16="http://schemas.microsoft.com/office/drawing/2014/main" id="{9054644D-12DC-4263-9E98-077483790AB0}"/>
                </a:ext>
              </a:extLst>
            </p:cNvPr>
            <p:cNvSpPr>
              <a:spLocks noChangeArrowheads="1"/>
            </p:cNvSpPr>
            <p:nvPr/>
          </p:nvSpPr>
          <p:spPr bwMode="auto">
            <a:xfrm>
              <a:off x="4028" y="2513"/>
              <a:ext cx="384" cy="336"/>
            </a:xfrm>
            <a:prstGeom prst="flowChartMerg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144000" anchor="ct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Clr>
                  <a:srgbClr val="FF9933"/>
                </a:buClr>
                <a:buFont typeface="Wingdings" panose="05000000000000000000" pitchFamily="2" charset="2"/>
                <a:buNone/>
              </a:pPr>
              <a:r>
                <a:rPr kumimoji="1" lang="en-US" altLang="zh-CN" sz="2000" b="1">
                  <a:solidFill>
                    <a:srgbClr val="000000"/>
                  </a:solidFill>
                  <a:latin typeface="华文新魏" panose="02010800040101010101" pitchFamily="2" charset="-122"/>
                  <a:ea typeface="华文新魏" panose="02010800040101010101" pitchFamily="2" charset="-122"/>
                </a:rPr>
                <a:t>ISA</a:t>
              </a:r>
              <a:endParaRPr kumimoji="1" lang="zh-CN" altLang="en-US" sz="2000" b="1">
                <a:solidFill>
                  <a:srgbClr val="000000"/>
                </a:solidFill>
                <a:latin typeface="华文新魏" panose="02010800040101010101" pitchFamily="2" charset="-122"/>
                <a:ea typeface="华文新魏" panose="02010800040101010101" pitchFamily="2" charset="-122"/>
              </a:endParaRPr>
            </a:p>
          </p:txBody>
        </p:sp>
        <p:sp>
          <p:nvSpPr>
            <p:cNvPr id="167949" name="Line 34">
              <a:extLst>
                <a:ext uri="{FF2B5EF4-FFF2-40B4-BE49-F238E27FC236}">
                  <a16:creationId xmlns:a16="http://schemas.microsoft.com/office/drawing/2014/main" id="{CBF50D23-AEF7-4E8F-931C-F600D1C21A2E}"/>
                </a:ext>
              </a:extLst>
            </p:cNvPr>
            <p:cNvSpPr>
              <a:spLocks noChangeShapeType="1"/>
            </p:cNvSpPr>
            <p:nvPr/>
          </p:nvSpPr>
          <p:spPr bwMode="auto">
            <a:xfrm flipH="1">
              <a:off x="4214" y="2228"/>
              <a:ext cx="6" cy="279"/>
            </a:xfrm>
            <a:prstGeom prst="line">
              <a:avLst/>
            </a:prstGeom>
            <a:noFill/>
            <a:ln w="28575">
              <a:solidFill>
                <a:schemeClr val="tx1"/>
              </a:solidFill>
              <a:round/>
              <a:headEnd type="none"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167950" name="Line 35">
              <a:extLst>
                <a:ext uri="{FF2B5EF4-FFF2-40B4-BE49-F238E27FC236}">
                  <a16:creationId xmlns:a16="http://schemas.microsoft.com/office/drawing/2014/main" id="{03EB15D5-9E51-4BB6-87C3-8805880FC753}"/>
                </a:ext>
              </a:extLst>
            </p:cNvPr>
            <p:cNvSpPr>
              <a:spLocks noChangeShapeType="1"/>
            </p:cNvSpPr>
            <p:nvPr/>
          </p:nvSpPr>
          <p:spPr bwMode="auto">
            <a:xfrm flipV="1">
              <a:off x="3767" y="2747"/>
              <a:ext cx="402" cy="5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7951" name="Line 36">
              <a:extLst>
                <a:ext uri="{FF2B5EF4-FFF2-40B4-BE49-F238E27FC236}">
                  <a16:creationId xmlns:a16="http://schemas.microsoft.com/office/drawing/2014/main" id="{25AAF48C-1ACC-42AD-9411-401C0E1E2B73}"/>
                </a:ext>
              </a:extLst>
            </p:cNvPr>
            <p:cNvSpPr>
              <a:spLocks noChangeShapeType="1"/>
            </p:cNvSpPr>
            <p:nvPr/>
          </p:nvSpPr>
          <p:spPr bwMode="auto">
            <a:xfrm flipH="1" flipV="1">
              <a:off x="4300" y="2747"/>
              <a:ext cx="408" cy="56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167942" name="图片 54">
            <a:extLst>
              <a:ext uri="{FF2B5EF4-FFF2-40B4-BE49-F238E27FC236}">
                <a16:creationId xmlns:a16="http://schemas.microsoft.com/office/drawing/2014/main" id="{D3F0E1AA-1D23-4DDF-8790-2B025EA4A23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61150" y="2320925"/>
            <a:ext cx="1227138" cy="178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7943" name="图片 4">
            <a:extLst>
              <a:ext uri="{FF2B5EF4-FFF2-40B4-BE49-F238E27FC236}">
                <a16:creationId xmlns:a16="http://schemas.microsoft.com/office/drawing/2014/main" id="{12677C97-FBE3-49D5-8677-FDDE132DC2A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34300" y="5819775"/>
            <a:ext cx="14097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7944" name="图片 6">
            <a:extLst>
              <a:ext uri="{FF2B5EF4-FFF2-40B4-BE49-F238E27FC236}">
                <a16:creationId xmlns:a16="http://schemas.microsoft.com/office/drawing/2014/main" id="{8987F92F-529D-47D2-BCB0-D9BE4097AC7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08588" y="5743575"/>
            <a:ext cx="1409700"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文本框 16">
            <a:extLst>
              <a:ext uri="{FF2B5EF4-FFF2-40B4-BE49-F238E27FC236}">
                <a16:creationId xmlns:a16="http://schemas.microsoft.com/office/drawing/2014/main" id="{B7324E4D-2F76-4DBC-B4C1-A716ABE59F2B}"/>
              </a:ext>
            </a:extLst>
          </p:cNvPr>
          <p:cNvSpPr txBox="1">
            <a:spLocks noChangeArrowheads="1"/>
          </p:cNvSpPr>
          <p:nvPr/>
        </p:nvSpPr>
        <p:spPr bwMode="auto">
          <a:xfrm>
            <a:off x="658813" y="2951163"/>
            <a:ext cx="425291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zh-CN" altLang="en-US" sz="2800">
                <a:solidFill>
                  <a:schemeClr val="tx1"/>
                </a:solidFill>
                <a:latin typeface="Helvetica" panose="020B0604020202020204" pitchFamily="34" charset="0"/>
                <a:ea typeface="ＭＳ Ｐゴシック" panose="020B0600070205080204" pitchFamily="34" charset="-128"/>
              </a:rPr>
              <a:t>教职工（</a:t>
            </a:r>
            <a:r>
              <a:rPr lang="zh-CN" altLang="en-US" sz="2800" u="sng">
                <a:solidFill>
                  <a:schemeClr val="tx1"/>
                </a:solidFill>
                <a:latin typeface="Helvetica" panose="020B0604020202020204" pitchFamily="34" charset="0"/>
                <a:ea typeface="ＭＳ Ｐゴシック" panose="020B0600070205080204" pitchFamily="34" charset="-128"/>
              </a:rPr>
              <a:t>工号</a:t>
            </a:r>
            <a:r>
              <a:rPr lang="zh-CN" altLang="en-US" sz="2800">
                <a:solidFill>
                  <a:schemeClr val="tx1"/>
                </a:solidFill>
                <a:latin typeface="Helvetica" panose="020B0604020202020204" pitchFamily="34" charset="0"/>
                <a:ea typeface="ＭＳ Ｐゴシック" panose="020B0600070205080204" pitchFamily="34" charset="-128"/>
              </a:rPr>
              <a:t>，姓名，工龄）</a:t>
            </a:r>
          </a:p>
        </p:txBody>
      </p:sp>
      <p:sp>
        <p:nvSpPr>
          <p:cNvPr id="19" name="文本框 18">
            <a:extLst>
              <a:ext uri="{FF2B5EF4-FFF2-40B4-BE49-F238E27FC236}">
                <a16:creationId xmlns:a16="http://schemas.microsoft.com/office/drawing/2014/main" id="{93EE4B2B-E9DE-44AB-BF1B-B17834917BBE}"/>
              </a:ext>
            </a:extLst>
          </p:cNvPr>
          <p:cNvSpPr txBox="1">
            <a:spLocks noChangeArrowheads="1"/>
          </p:cNvSpPr>
          <p:nvPr/>
        </p:nvSpPr>
        <p:spPr bwMode="auto">
          <a:xfrm>
            <a:off x="658813" y="3654425"/>
            <a:ext cx="4851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zh-CN" altLang="en-US" sz="2800">
                <a:solidFill>
                  <a:schemeClr val="tx1"/>
                </a:solidFill>
                <a:latin typeface="Helvetica" panose="020B0604020202020204" pitchFamily="34" charset="0"/>
                <a:ea typeface="ＭＳ Ｐゴシック" panose="020B0600070205080204" pitchFamily="34" charset="-128"/>
              </a:rPr>
              <a:t>教师（</a:t>
            </a:r>
            <a:r>
              <a:rPr lang="zh-CN" altLang="en-US" sz="2800" u="sng">
                <a:solidFill>
                  <a:schemeClr val="tx1"/>
                </a:solidFill>
                <a:latin typeface="Helvetica" panose="020B0604020202020204" pitchFamily="34" charset="0"/>
                <a:ea typeface="ＭＳ Ｐゴシック" panose="020B0600070205080204" pitchFamily="34" charset="-128"/>
              </a:rPr>
              <a:t>工号</a:t>
            </a:r>
            <a:r>
              <a:rPr lang="zh-CN" altLang="en-US" sz="2800">
                <a:solidFill>
                  <a:schemeClr val="tx1"/>
                </a:solidFill>
                <a:latin typeface="Helvetica" panose="020B0604020202020204" pitchFamily="34" charset="0"/>
                <a:ea typeface="ＭＳ Ｐゴシック" panose="020B0600070205080204" pitchFamily="34" charset="-128"/>
              </a:rPr>
              <a:t>，姓名，工龄，职称）</a:t>
            </a:r>
          </a:p>
        </p:txBody>
      </p:sp>
      <p:sp>
        <p:nvSpPr>
          <p:cNvPr id="20" name="文本框 19">
            <a:extLst>
              <a:ext uri="{FF2B5EF4-FFF2-40B4-BE49-F238E27FC236}">
                <a16:creationId xmlns:a16="http://schemas.microsoft.com/office/drawing/2014/main" id="{D58842C8-D712-4C3A-A33A-72A91BFDE218}"/>
              </a:ext>
            </a:extLst>
          </p:cNvPr>
          <p:cNvSpPr txBox="1">
            <a:spLocks noChangeArrowheads="1"/>
          </p:cNvSpPr>
          <p:nvPr/>
        </p:nvSpPr>
        <p:spPr bwMode="auto">
          <a:xfrm>
            <a:off x="658813" y="4403725"/>
            <a:ext cx="55689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zh-CN" altLang="en-US" sz="2800">
                <a:solidFill>
                  <a:schemeClr val="tx1"/>
                </a:solidFill>
                <a:latin typeface="Helvetica" panose="020B0604020202020204" pitchFamily="34" charset="0"/>
                <a:ea typeface="ＭＳ Ｐゴシック" panose="020B0600070205080204" pitchFamily="34" charset="-128"/>
              </a:rPr>
              <a:t>博士（</a:t>
            </a:r>
            <a:r>
              <a:rPr lang="zh-CN" altLang="en-US" sz="2800" u="sng">
                <a:solidFill>
                  <a:schemeClr val="tx1"/>
                </a:solidFill>
                <a:latin typeface="Helvetica" panose="020B0604020202020204" pitchFamily="34" charset="0"/>
                <a:ea typeface="ＭＳ Ｐゴシック" panose="020B0600070205080204" pitchFamily="34" charset="-128"/>
              </a:rPr>
              <a:t>工号</a:t>
            </a:r>
            <a:r>
              <a:rPr lang="zh-CN" altLang="en-US" sz="2800">
                <a:solidFill>
                  <a:schemeClr val="tx1"/>
                </a:solidFill>
                <a:latin typeface="Helvetica" panose="020B0604020202020204" pitchFamily="34" charset="0"/>
                <a:ea typeface="ＭＳ Ｐゴシック" panose="020B0600070205080204" pitchFamily="34" charset="-128"/>
              </a:rPr>
              <a:t>，姓名，工龄，发表论文）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19" grpId="0"/>
      <p:bldP spid="20"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CD8B21D6-DB09-4BC4-B40E-ACBED096E51C}"/>
              </a:ext>
            </a:extLst>
          </p:cNvPr>
          <p:cNvSpPr>
            <a:spLocks noGrp="1" noChangeArrowheads="1"/>
          </p:cNvSpPr>
          <p:nvPr>
            <p:ph type="title"/>
          </p:nvPr>
        </p:nvSpPr>
        <p:spPr>
          <a:xfrm>
            <a:off x="685800" y="150813"/>
            <a:ext cx="7772400" cy="735012"/>
          </a:xfrm>
        </p:spPr>
        <p:txBody>
          <a:bodyPr/>
          <a:lstStyle/>
          <a:p>
            <a:pPr eaLnBrk="1" hangingPunct="1"/>
            <a:r>
              <a:rPr lang="en-US" altLang="zh-CN"/>
              <a:t>E-R</a:t>
            </a:r>
            <a:r>
              <a:rPr lang="zh-CN" altLang="en-US"/>
              <a:t>模型向关系模式的转换</a:t>
            </a:r>
          </a:p>
        </p:txBody>
      </p:sp>
      <p:sp>
        <p:nvSpPr>
          <p:cNvPr id="165915" name="Rectangle 51">
            <a:extLst>
              <a:ext uri="{FF2B5EF4-FFF2-40B4-BE49-F238E27FC236}">
                <a16:creationId xmlns:a16="http://schemas.microsoft.com/office/drawing/2014/main" id="{B347A847-DEC5-4BFC-9F10-20351E628F71}"/>
              </a:ext>
            </a:extLst>
          </p:cNvPr>
          <p:cNvSpPr>
            <a:spLocks noChangeArrowheads="1"/>
          </p:cNvSpPr>
          <p:nvPr/>
        </p:nvSpPr>
        <p:spPr bwMode="auto">
          <a:xfrm>
            <a:off x="179388" y="1196975"/>
            <a:ext cx="8785225" cy="1423988"/>
          </a:xfrm>
          <a:prstGeom prst="rect">
            <a:avLst/>
          </a:prstGeom>
          <a:noFill/>
          <a:ln>
            <a:noFill/>
          </a:ln>
        </p:spPr>
        <p:txBody>
          <a:bodyPr lIns="90000" tIns="46800" rIns="90000" bIns="46800">
            <a:spAutoFit/>
          </a:bodyPr>
          <a:lstStyle>
            <a:lvl1pPr marL="342900" indent="-342900"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lvl="1" eaLnBrk="1" hangingPunct="1">
              <a:lnSpc>
                <a:spcPct val="90000"/>
              </a:lnSpc>
              <a:buClr>
                <a:srgbClr val="FF0000"/>
              </a:buClr>
              <a:buFont typeface="Wingdings" panose="05000000000000000000" pitchFamily="2" charset="2"/>
              <a:buNone/>
              <a:defRPr/>
            </a:pPr>
            <a:r>
              <a:rPr kumimoji="1" lang="zh-CN" altLang="en-US" sz="2400" dirty="0">
                <a:solidFill>
                  <a:srgbClr val="3333CC"/>
                </a:solidFill>
                <a:latin typeface="+mn-ea"/>
                <a:ea typeface="+mn-ea"/>
                <a:sym typeface="Symbol" panose="05050102010706020507" pitchFamily="18" charset="2"/>
              </a:rPr>
              <a:t>条件：如果概括是不相交并且是全部的，即一个高层实体最多并且只能属于一个低层实体集，则可以不为高层实体集建立关系，低层实体集所对应的关系包括上层实体集的的所有属性</a:t>
            </a:r>
          </a:p>
        </p:txBody>
      </p:sp>
      <p:pic>
        <p:nvPicPr>
          <p:cNvPr id="168964" name="图片 30">
            <a:extLst>
              <a:ext uri="{FF2B5EF4-FFF2-40B4-BE49-F238E27FC236}">
                <a16:creationId xmlns:a16="http://schemas.microsoft.com/office/drawing/2014/main" id="{1ACBE9D7-3156-4D88-A1F4-E4990C1AA78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69200" y="3881438"/>
            <a:ext cx="1289050"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8965" name="Group 40">
            <a:extLst>
              <a:ext uri="{FF2B5EF4-FFF2-40B4-BE49-F238E27FC236}">
                <a16:creationId xmlns:a16="http://schemas.microsoft.com/office/drawing/2014/main" id="{2B0AF800-4A6B-4496-A136-2A03A9959B73}"/>
              </a:ext>
            </a:extLst>
          </p:cNvPr>
          <p:cNvGrpSpPr>
            <a:grpSpLocks/>
          </p:cNvGrpSpPr>
          <p:nvPr/>
        </p:nvGrpSpPr>
        <p:grpSpPr bwMode="auto">
          <a:xfrm>
            <a:off x="5770563" y="3470275"/>
            <a:ext cx="1866900" cy="1062038"/>
            <a:chOff x="1020" y="1829"/>
            <a:chExt cx="1060" cy="669"/>
          </a:xfrm>
        </p:grpSpPr>
        <p:sp>
          <p:nvSpPr>
            <p:cNvPr id="168978" name="Line 7">
              <a:extLst>
                <a:ext uri="{FF2B5EF4-FFF2-40B4-BE49-F238E27FC236}">
                  <a16:creationId xmlns:a16="http://schemas.microsoft.com/office/drawing/2014/main" id="{B2DC9072-CB0D-4021-81E0-B33F77C73FE1}"/>
                </a:ext>
              </a:extLst>
            </p:cNvPr>
            <p:cNvSpPr>
              <a:spLocks noChangeShapeType="1"/>
            </p:cNvSpPr>
            <p:nvPr/>
          </p:nvSpPr>
          <p:spPr bwMode="auto">
            <a:xfrm flipV="1">
              <a:off x="1020" y="2239"/>
              <a:ext cx="346" cy="1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8979" name="Line 8">
              <a:extLst>
                <a:ext uri="{FF2B5EF4-FFF2-40B4-BE49-F238E27FC236}">
                  <a16:creationId xmlns:a16="http://schemas.microsoft.com/office/drawing/2014/main" id="{AC645109-C8F9-4A10-9C4C-DFE5B3FAE9A4}"/>
                </a:ext>
              </a:extLst>
            </p:cNvPr>
            <p:cNvSpPr>
              <a:spLocks noChangeShapeType="1"/>
            </p:cNvSpPr>
            <p:nvPr/>
          </p:nvSpPr>
          <p:spPr bwMode="auto">
            <a:xfrm flipH="1" flipV="1">
              <a:off x="1668" y="2244"/>
              <a:ext cx="412" cy="14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8980" name="Line 10">
              <a:extLst>
                <a:ext uri="{FF2B5EF4-FFF2-40B4-BE49-F238E27FC236}">
                  <a16:creationId xmlns:a16="http://schemas.microsoft.com/office/drawing/2014/main" id="{05B2595E-8926-4761-962A-93CBD1DE419B}"/>
                </a:ext>
              </a:extLst>
            </p:cNvPr>
            <p:cNvSpPr>
              <a:spLocks noChangeShapeType="1"/>
            </p:cNvSpPr>
            <p:nvPr/>
          </p:nvSpPr>
          <p:spPr bwMode="auto">
            <a:xfrm>
              <a:off x="1520" y="1829"/>
              <a:ext cx="0" cy="324"/>
            </a:xfrm>
            <a:prstGeom prst="line">
              <a:avLst/>
            </a:prstGeom>
            <a:noFill/>
            <a:ln w="28575">
              <a:solidFill>
                <a:schemeClr val="tx1"/>
              </a:solidFill>
              <a:round/>
              <a:headEnd type="none"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168981" name="AutoShape 11">
              <a:extLst>
                <a:ext uri="{FF2B5EF4-FFF2-40B4-BE49-F238E27FC236}">
                  <a16:creationId xmlns:a16="http://schemas.microsoft.com/office/drawing/2014/main" id="{E521A646-553D-4E38-8B02-A4548FFD9E38}"/>
                </a:ext>
              </a:extLst>
            </p:cNvPr>
            <p:cNvSpPr>
              <a:spLocks noChangeArrowheads="1"/>
            </p:cNvSpPr>
            <p:nvPr/>
          </p:nvSpPr>
          <p:spPr bwMode="auto">
            <a:xfrm>
              <a:off x="1322" y="2162"/>
              <a:ext cx="384" cy="336"/>
            </a:xfrm>
            <a:prstGeom prst="flowChartMerge">
              <a:avLst/>
            </a:prstGeom>
            <a:solidFill>
              <a:schemeClr val="bg1"/>
            </a:solidFill>
            <a:ln w="28575">
              <a:solidFill>
                <a:schemeClr val="tx1"/>
              </a:solidFill>
              <a:miter lim="800000"/>
              <a:headEnd/>
              <a:tailEnd/>
            </a:ln>
          </p:spPr>
          <p:txBody>
            <a:bodyPr wrap="none" tIns="216000" anchor="ct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Clr>
                  <a:srgbClr val="FF9933"/>
                </a:buClr>
                <a:buFont typeface="Wingdings" panose="05000000000000000000" pitchFamily="2" charset="2"/>
                <a:buNone/>
              </a:pPr>
              <a:r>
                <a:rPr kumimoji="1" lang="en-US" altLang="zh-CN" sz="2000" b="1">
                  <a:solidFill>
                    <a:srgbClr val="000000"/>
                  </a:solidFill>
                  <a:latin typeface="华文新魏" panose="02010800040101010101" pitchFamily="2" charset="-122"/>
                  <a:ea typeface="华文新魏" panose="02010800040101010101" pitchFamily="2" charset="-122"/>
                </a:rPr>
                <a:t>ISA</a:t>
              </a:r>
              <a:endParaRPr kumimoji="1" lang="zh-CN" altLang="en-US" sz="2000" b="1">
                <a:solidFill>
                  <a:srgbClr val="000000"/>
                </a:solidFill>
                <a:latin typeface="华文新魏" panose="02010800040101010101" pitchFamily="2" charset="-122"/>
                <a:ea typeface="华文新魏" panose="02010800040101010101" pitchFamily="2" charset="-122"/>
              </a:endParaRPr>
            </a:p>
          </p:txBody>
        </p:sp>
      </p:grpSp>
      <p:grpSp>
        <p:nvGrpSpPr>
          <p:cNvPr id="168966" name="Group 41">
            <a:extLst>
              <a:ext uri="{FF2B5EF4-FFF2-40B4-BE49-F238E27FC236}">
                <a16:creationId xmlns:a16="http://schemas.microsoft.com/office/drawing/2014/main" id="{C16E3A8A-B8A1-4E10-A407-9D0E86EA0E31}"/>
              </a:ext>
            </a:extLst>
          </p:cNvPr>
          <p:cNvGrpSpPr>
            <a:grpSpLocks/>
          </p:cNvGrpSpPr>
          <p:nvPr/>
        </p:nvGrpSpPr>
        <p:grpSpPr bwMode="auto">
          <a:xfrm>
            <a:off x="7443788" y="4891088"/>
            <a:ext cx="1671637" cy="873125"/>
            <a:chOff x="2115" y="2752"/>
            <a:chExt cx="840" cy="611"/>
          </a:xfrm>
        </p:grpSpPr>
        <p:sp>
          <p:nvSpPr>
            <p:cNvPr id="168974" name="Line 13">
              <a:extLst>
                <a:ext uri="{FF2B5EF4-FFF2-40B4-BE49-F238E27FC236}">
                  <a16:creationId xmlns:a16="http://schemas.microsoft.com/office/drawing/2014/main" id="{1919F801-9E0B-4C11-8BCD-4778B4225D91}"/>
                </a:ext>
              </a:extLst>
            </p:cNvPr>
            <p:cNvSpPr>
              <a:spLocks noChangeShapeType="1"/>
            </p:cNvSpPr>
            <p:nvPr/>
          </p:nvSpPr>
          <p:spPr bwMode="auto">
            <a:xfrm flipV="1">
              <a:off x="2115" y="3091"/>
              <a:ext cx="340"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8975" name="Line 14">
              <a:extLst>
                <a:ext uri="{FF2B5EF4-FFF2-40B4-BE49-F238E27FC236}">
                  <a16:creationId xmlns:a16="http://schemas.microsoft.com/office/drawing/2014/main" id="{34CDDA00-6CBC-4BC3-B809-BC2F21B59F5B}"/>
                </a:ext>
              </a:extLst>
            </p:cNvPr>
            <p:cNvSpPr>
              <a:spLocks noChangeShapeType="1"/>
            </p:cNvSpPr>
            <p:nvPr/>
          </p:nvSpPr>
          <p:spPr bwMode="auto">
            <a:xfrm>
              <a:off x="2610" y="3123"/>
              <a:ext cx="345" cy="1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8976" name="AutoShape 15">
              <a:extLst>
                <a:ext uri="{FF2B5EF4-FFF2-40B4-BE49-F238E27FC236}">
                  <a16:creationId xmlns:a16="http://schemas.microsoft.com/office/drawing/2014/main" id="{BA3612E6-EAAA-4F91-A2B4-3D03FC6FA23D}"/>
                </a:ext>
              </a:extLst>
            </p:cNvPr>
            <p:cNvSpPr>
              <a:spLocks noChangeArrowheads="1"/>
            </p:cNvSpPr>
            <p:nvPr/>
          </p:nvSpPr>
          <p:spPr bwMode="auto">
            <a:xfrm>
              <a:off x="2350" y="2961"/>
              <a:ext cx="384" cy="336"/>
            </a:xfrm>
            <a:prstGeom prst="flowChartMerge">
              <a:avLst/>
            </a:prstGeom>
            <a:solidFill>
              <a:schemeClr val="bg1"/>
            </a:solidFill>
            <a:ln w="28575">
              <a:solidFill>
                <a:schemeClr val="tx1"/>
              </a:solidFill>
              <a:miter lim="800000"/>
              <a:headEnd/>
              <a:tailEnd/>
            </a:ln>
          </p:spPr>
          <p:txBody>
            <a:bodyPr wrap="none" tIns="180000" anchor="ct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Clr>
                  <a:srgbClr val="FF9933"/>
                </a:buClr>
                <a:buFont typeface="Wingdings" panose="05000000000000000000" pitchFamily="2" charset="2"/>
                <a:buNone/>
              </a:pPr>
              <a:r>
                <a:rPr kumimoji="1" lang="en-US" altLang="zh-CN" sz="2000" b="1">
                  <a:solidFill>
                    <a:srgbClr val="000000"/>
                  </a:solidFill>
                  <a:latin typeface="华文新魏" panose="02010800040101010101" pitchFamily="2" charset="-122"/>
                  <a:ea typeface="华文新魏" panose="02010800040101010101" pitchFamily="2" charset="-122"/>
                </a:rPr>
                <a:t>ISA</a:t>
              </a:r>
              <a:endParaRPr kumimoji="1" lang="zh-CN" altLang="en-US" sz="2000" b="1">
                <a:solidFill>
                  <a:srgbClr val="000000"/>
                </a:solidFill>
                <a:latin typeface="华文新魏" panose="02010800040101010101" pitchFamily="2" charset="-122"/>
                <a:ea typeface="华文新魏" panose="02010800040101010101" pitchFamily="2" charset="-122"/>
              </a:endParaRPr>
            </a:p>
          </p:txBody>
        </p:sp>
        <p:sp>
          <p:nvSpPr>
            <p:cNvPr id="168977" name="Line 17">
              <a:extLst>
                <a:ext uri="{FF2B5EF4-FFF2-40B4-BE49-F238E27FC236}">
                  <a16:creationId xmlns:a16="http://schemas.microsoft.com/office/drawing/2014/main" id="{483D9CDF-AF84-4DE7-9E1C-59338CBC2D45}"/>
                </a:ext>
              </a:extLst>
            </p:cNvPr>
            <p:cNvSpPr>
              <a:spLocks noChangeShapeType="1"/>
            </p:cNvSpPr>
            <p:nvPr/>
          </p:nvSpPr>
          <p:spPr bwMode="auto">
            <a:xfrm>
              <a:off x="2490" y="2752"/>
              <a:ext cx="0" cy="222"/>
            </a:xfrm>
            <a:prstGeom prst="line">
              <a:avLst/>
            </a:prstGeom>
            <a:noFill/>
            <a:ln w="28575">
              <a:solidFill>
                <a:schemeClr val="tx1"/>
              </a:solidFill>
              <a:round/>
              <a:headEnd type="none" w="med" len="lg"/>
              <a:tailEnd/>
            </a:ln>
            <a:extLst>
              <a:ext uri="{909E8E84-426E-40DD-AFC4-6F175D3DCCD1}">
                <a14:hiddenFill xmlns:a14="http://schemas.microsoft.com/office/drawing/2010/main">
                  <a:noFill/>
                </a14:hiddenFill>
              </a:ext>
            </a:extLst>
          </p:spPr>
          <p:txBody>
            <a:bodyPr/>
            <a:lstStyle/>
            <a:p>
              <a:endParaRPr lang="zh-CN" altLang="en-US"/>
            </a:p>
          </p:txBody>
        </p:sp>
      </p:grpSp>
      <p:pic>
        <p:nvPicPr>
          <p:cNvPr id="168967" name="图片 6">
            <a:extLst>
              <a:ext uri="{FF2B5EF4-FFF2-40B4-BE49-F238E27FC236}">
                <a16:creationId xmlns:a16="http://schemas.microsoft.com/office/drawing/2014/main" id="{7AAF4097-238B-43CC-912F-F6CFA0528A2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81925" y="5700713"/>
            <a:ext cx="1409700"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8968" name="图片 7">
            <a:extLst>
              <a:ext uri="{FF2B5EF4-FFF2-40B4-BE49-F238E27FC236}">
                <a16:creationId xmlns:a16="http://schemas.microsoft.com/office/drawing/2014/main" id="{09815D68-CA96-4809-B597-CE11296A4C2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49975" y="5740400"/>
            <a:ext cx="1427163"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8969" name="图片 9">
            <a:extLst>
              <a:ext uri="{FF2B5EF4-FFF2-40B4-BE49-F238E27FC236}">
                <a16:creationId xmlns:a16="http://schemas.microsoft.com/office/drawing/2014/main" id="{35341C8F-D4EF-43EF-9A9A-D4DACFF2D70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21200" y="3894138"/>
            <a:ext cx="1249363" cy="97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8970" name="图片 45">
            <a:extLst>
              <a:ext uri="{FF2B5EF4-FFF2-40B4-BE49-F238E27FC236}">
                <a16:creationId xmlns:a16="http://schemas.microsoft.com/office/drawing/2014/main" id="{34F776C6-7D54-43BB-86E4-3098CB15B6D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099175" y="2212975"/>
            <a:ext cx="1250950" cy="149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文本框 21">
            <a:extLst>
              <a:ext uri="{FF2B5EF4-FFF2-40B4-BE49-F238E27FC236}">
                <a16:creationId xmlns:a16="http://schemas.microsoft.com/office/drawing/2014/main" id="{D93DD6C9-9576-430D-A606-628F852544CF}"/>
              </a:ext>
            </a:extLst>
          </p:cNvPr>
          <p:cNvSpPr txBox="1">
            <a:spLocks noChangeArrowheads="1"/>
          </p:cNvSpPr>
          <p:nvPr/>
        </p:nvSpPr>
        <p:spPr bwMode="auto">
          <a:xfrm>
            <a:off x="15875" y="4129088"/>
            <a:ext cx="42640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zh-CN" altLang="en-US" sz="2800">
                <a:solidFill>
                  <a:schemeClr val="tx1"/>
                </a:solidFill>
                <a:latin typeface="Helvetica" panose="020B0604020202020204" pitchFamily="34" charset="0"/>
                <a:ea typeface="ＭＳ Ｐゴシック" panose="020B0600070205080204" pitchFamily="34" charset="-128"/>
              </a:rPr>
              <a:t>本科生（</a:t>
            </a:r>
            <a:r>
              <a:rPr lang="zh-CN" altLang="en-US" sz="2800" u="sng">
                <a:solidFill>
                  <a:schemeClr val="tx1"/>
                </a:solidFill>
                <a:latin typeface="Helvetica" panose="020B0604020202020204" pitchFamily="34" charset="0"/>
                <a:ea typeface="ＭＳ Ｐゴシック" panose="020B0600070205080204" pitchFamily="34" charset="-128"/>
              </a:rPr>
              <a:t>学号</a:t>
            </a:r>
            <a:r>
              <a:rPr lang="zh-CN" altLang="en-US" sz="2800">
                <a:solidFill>
                  <a:schemeClr val="tx1"/>
                </a:solidFill>
                <a:latin typeface="Helvetica" panose="020B0604020202020204" pitchFamily="34" charset="0"/>
                <a:ea typeface="ＭＳ Ｐゴシック" panose="020B0600070205080204" pitchFamily="34" charset="-128"/>
              </a:rPr>
              <a:t>，姓名，军训）</a:t>
            </a:r>
          </a:p>
        </p:txBody>
      </p:sp>
      <p:sp>
        <p:nvSpPr>
          <p:cNvPr id="23" name="文本框 22">
            <a:extLst>
              <a:ext uri="{FF2B5EF4-FFF2-40B4-BE49-F238E27FC236}">
                <a16:creationId xmlns:a16="http://schemas.microsoft.com/office/drawing/2014/main" id="{975E1455-C03C-46AB-ACC9-CC834B873884}"/>
              </a:ext>
            </a:extLst>
          </p:cNvPr>
          <p:cNvSpPr txBox="1">
            <a:spLocks noChangeArrowheads="1"/>
          </p:cNvSpPr>
          <p:nvPr/>
        </p:nvSpPr>
        <p:spPr bwMode="auto">
          <a:xfrm>
            <a:off x="15875" y="4951413"/>
            <a:ext cx="5638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zh-CN" altLang="en-US" sz="2800">
                <a:solidFill>
                  <a:schemeClr val="tx1"/>
                </a:solidFill>
                <a:latin typeface="Helvetica" panose="020B0604020202020204" pitchFamily="34" charset="0"/>
                <a:ea typeface="ＭＳ Ｐゴシック" panose="020B0600070205080204" pitchFamily="34" charset="-128"/>
              </a:rPr>
              <a:t>硕士（</a:t>
            </a:r>
            <a:r>
              <a:rPr lang="zh-CN" altLang="en-US" sz="2800" u="sng">
                <a:solidFill>
                  <a:schemeClr val="tx1"/>
                </a:solidFill>
                <a:latin typeface="Helvetica" panose="020B0604020202020204" pitchFamily="34" charset="0"/>
                <a:ea typeface="ＭＳ Ｐゴシック" panose="020B0600070205080204" pitchFamily="34" charset="-128"/>
              </a:rPr>
              <a:t>学号</a:t>
            </a:r>
            <a:r>
              <a:rPr lang="zh-CN" altLang="en-US" sz="2800">
                <a:solidFill>
                  <a:schemeClr val="tx1"/>
                </a:solidFill>
                <a:latin typeface="Helvetica" panose="020B0604020202020204" pitchFamily="34" charset="0"/>
                <a:ea typeface="ＭＳ Ｐゴシック" panose="020B0600070205080204" pitchFamily="34" charset="-128"/>
              </a:rPr>
              <a:t>，姓名，毕业论文，实习）</a:t>
            </a:r>
          </a:p>
        </p:txBody>
      </p:sp>
      <p:sp>
        <p:nvSpPr>
          <p:cNvPr id="24" name="文本框 23">
            <a:extLst>
              <a:ext uri="{FF2B5EF4-FFF2-40B4-BE49-F238E27FC236}">
                <a16:creationId xmlns:a16="http://schemas.microsoft.com/office/drawing/2014/main" id="{67AC2664-5775-45CE-B0FC-498AC8AF3BA7}"/>
              </a:ext>
            </a:extLst>
          </p:cNvPr>
          <p:cNvSpPr txBox="1">
            <a:spLocks noChangeArrowheads="1"/>
          </p:cNvSpPr>
          <p:nvPr/>
        </p:nvSpPr>
        <p:spPr bwMode="auto">
          <a:xfrm>
            <a:off x="15875" y="5770563"/>
            <a:ext cx="6286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folHlink"/>
              </a:buClr>
              <a:buSzPct val="60000"/>
              <a:buFont typeface="Wingdings" panose="05000000000000000000" pitchFamily="2" charset="2"/>
              <a:buChar char="n"/>
              <a:defRPr sz="3200">
                <a:solidFill>
                  <a:schemeClr val="folHlink"/>
                </a:solidFill>
                <a:latin typeface="Tahoma" panose="020B0604030504040204" pitchFamily="34" charset="0"/>
                <a:ea typeface="宋体" panose="02010600030101010101" pitchFamily="2" charset="-122"/>
              </a:defRPr>
            </a:lvl1pPr>
            <a:lvl2pPr marL="742950" indent="-285750" algn="just">
              <a:spcBef>
                <a:spcPct val="20000"/>
              </a:spcBef>
              <a:buClr>
                <a:schemeClr val="hlink"/>
              </a:buClr>
              <a:buSzPct val="55000"/>
              <a:buFont typeface="Wingdings" panose="05000000000000000000" pitchFamily="2" charset="2"/>
              <a:buChar char="n"/>
              <a:defRPr sz="2800">
                <a:solidFill>
                  <a:srgbClr val="660066"/>
                </a:solidFill>
                <a:latin typeface="Tahoma" panose="020B0604030504040204" pitchFamily="34" charset="0"/>
                <a:ea typeface="宋体" panose="02010600030101010101" pitchFamily="2" charset="-122"/>
              </a:defRPr>
            </a:lvl2pPr>
            <a:lvl3pPr marL="1143000" indent="-228600" algn="just">
              <a:spcBef>
                <a:spcPct val="20000"/>
              </a:spcBef>
              <a:buClr>
                <a:schemeClr val="folHlink"/>
              </a:buClr>
              <a:buSzPct val="50000"/>
              <a:buFont typeface="Wingdings" panose="05000000000000000000" pitchFamily="2" charset="2"/>
              <a:buChar char="n"/>
              <a:defRPr sz="2400">
                <a:solidFill>
                  <a:srgbClr val="6600CC"/>
                </a:solidFill>
                <a:latin typeface="Tahoma" panose="020B0604030504040204" pitchFamily="34" charset="0"/>
                <a:ea typeface="宋体" panose="02010600030101010101" pitchFamily="2" charset="-122"/>
              </a:defRPr>
            </a:lvl3pPr>
            <a:lvl4pPr marL="1600200" indent="-228600" algn="just">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just">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just"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l">
              <a:spcBef>
                <a:spcPct val="0"/>
              </a:spcBef>
              <a:buClrTx/>
              <a:buSzTx/>
              <a:buFontTx/>
              <a:buNone/>
            </a:pPr>
            <a:r>
              <a:rPr lang="zh-CN" altLang="en-US" sz="2800">
                <a:solidFill>
                  <a:schemeClr val="tx1"/>
                </a:solidFill>
                <a:latin typeface="Helvetica" panose="020B0604020202020204" pitchFamily="34" charset="0"/>
                <a:ea typeface="ＭＳ Ｐゴシック" panose="020B0600070205080204" pitchFamily="34" charset="-128"/>
              </a:rPr>
              <a:t>博士（</a:t>
            </a:r>
            <a:r>
              <a:rPr lang="zh-CN" altLang="en-US" sz="2800" u="sng">
                <a:solidFill>
                  <a:schemeClr val="tx1"/>
                </a:solidFill>
                <a:latin typeface="Helvetica" panose="020B0604020202020204" pitchFamily="34" charset="0"/>
                <a:ea typeface="ＭＳ Ｐゴシック" panose="020B0600070205080204" pitchFamily="34" charset="-128"/>
              </a:rPr>
              <a:t>学号</a:t>
            </a:r>
            <a:r>
              <a:rPr lang="zh-CN" altLang="en-US" sz="2800">
                <a:solidFill>
                  <a:schemeClr val="tx1"/>
                </a:solidFill>
                <a:latin typeface="Helvetica" panose="020B0604020202020204" pitchFamily="34" charset="0"/>
                <a:ea typeface="ＭＳ Ｐゴシック" panose="020B0600070205080204" pitchFamily="34" charset="-128"/>
              </a:rPr>
              <a:t>，姓名，毕业论文，发表论文）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2 Relational Model [兼容模式]" id="{6DB93EB1-090B-4D3B-89BA-661D52C0E1E4}" vid="{E996D8BB-BE73-4838-99B0-56F865D789F1}"/>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DB6</Template>
  <TotalTime>31801</TotalTime>
  <Words>5437</Words>
  <Application>Microsoft Office PowerPoint</Application>
  <PresentationFormat>全屏显示(4:3)</PresentationFormat>
  <Paragraphs>886</Paragraphs>
  <Slides>104</Slides>
  <Notes>53</Notes>
  <HiddenSlides>0</HiddenSlides>
  <MMClips>0</MMClips>
  <ScaleCrop>false</ScaleCrop>
  <HeadingPairs>
    <vt:vector size="8" baseType="variant">
      <vt:variant>
        <vt:lpstr>已用的字体</vt:lpstr>
      </vt:variant>
      <vt:variant>
        <vt:i4>15</vt:i4>
      </vt:variant>
      <vt:variant>
        <vt:lpstr>主题</vt:lpstr>
      </vt:variant>
      <vt:variant>
        <vt:i4>4</vt:i4>
      </vt:variant>
      <vt:variant>
        <vt:lpstr>幻灯片标题</vt:lpstr>
      </vt:variant>
      <vt:variant>
        <vt:i4>104</vt:i4>
      </vt:variant>
      <vt:variant>
        <vt:lpstr>自定义放映</vt:lpstr>
      </vt:variant>
      <vt:variant>
        <vt:i4>1</vt:i4>
      </vt:variant>
    </vt:vector>
  </HeadingPairs>
  <TitlesOfParts>
    <vt:vector size="124" baseType="lpstr">
      <vt:lpstr>ArialMT</vt:lpstr>
      <vt:lpstr>Monotype Sorts</vt:lpstr>
      <vt:lpstr>黑体</vt:lpstr>
      <vt:lpstr>华文新魏</vt:lpstr>
      <vt:lpstr>宋体</vt:lpstr>
      <vt:lpstr>Arial</vt:lpstr>
      <vt:lpstr>Book Antiqua</vt:lpstr>
      <vt:lpstr>Garamond</vt:lpstr>
      <vt:lpstr>Helvetica</vt:lpstr>
      <vt:lpstr>Microsoft Yi Baiti</vt:lpstr>
      <vt:lpstr>Palatino Linotype</vt:lpstr>
      <vt:lpstr>Tahoma</vt:lpstr>
      <vt:lpstr>Times New Roman</vt:lpstr>
      <vt:lpstr>Webdings</vt:lpstr>
      <vt:lpstr>Wingdings</vt:lpstr>
      <vt:lpstr>Blends</vt:lpstr>
      <vt:lpstr>3_db-5-grey</vt:lpstr>
      <vt:lpstr>1_db-5-grey</vt:lpstr>
      <vt:lpstr>db-5-grey</vt:lpstr>
      <vt:lpstr>Chapter 7:  Entity-Relationship Model</vt:lpstr>
      <vt:lpstr>Chapter 7:  Entity-Relationship Model</vt:lpstr>
      <vt:lpstr>数据库设计与实现全过程</vt:lpstr>
      <vt:lpstr>Design Phases</vt:lpstr>
      <vt:lpstr>Design Phases</vt:lpstr>
      <vt:lpstr>Design Phases (Cont.)</vt:lpstr>
      <vt:lpstr>Design Approaches</vt:lpstr>
      <vt:lpstr>Outline of the ER Model</vt:lpstr>
      <vt:lpstr>Modeling</vt:lpstr>
      <vt:lpstr>Entity Sets instructor and student</vt:lpstr>
      <vt:lpstr>Relationship Sets</vt:lpstr>
      <vt:lpstr>Relationship Set advisor</vt:lpstr>
      <vt:lpstr>Relationship Sets (Cont.)</vt:lpstr>
      <vt:lpstr>Degree of a Relationship Set</vt:lpstr>
      <vt:lpstr>Attributes</vt:lpstr>
      <vt:lpstr>Composite Attributes</vt:lpstr>
      <vt:lpstr>Entity With Composite, Multivalued, and Derived Attributes</vt:lpstr>
      <vt:lpstr>Constraints</vt:lpstr>
      <vt:lpstr>Mapping Cardinality Constraints</vt:lpstr>
      <vt:lpstr>Mapping Cardinalities</vt:lpstr>
      <vt:lpstr>Mapping Cardinalities</vt:lpstr>
      <vt:lpstr>Participation of an Entity Set in a Relationship Set</vt:lpstr>
      <vt:lpstr>Keys</vt:lpstr>
      <vt:lpstr>Keys for Relationship Sets</vt:lpstr>
      <vt:lpstr>Redundant Attributes</vt:lpstr>
      <vt:lpstr>Redundant Attributes</vt:lpstr>
      <vt:lpstr>Redundant Attributes</vt:lpstr>
      <vt:lpstr>Entity-Relationship Diagrams</vt:lpstr>
      <vt:lpstr>Basic E-R Diagrams</vt:lpstr>
      <vt:lpstr>Relationship Sets with Attributes</vt:lpstr>
      <vt:lpstr>Cardinality Constraints</vt:lpstr>
      <vt:lpstr>One-to-One Relationship</vt:lpstr>
      <vt:lpstr>One-to-Many Relationship</vt:lpstr>
      <vt:lpstr>Many-to-One Relationships</vt:lpstr>
      <vt:lpstr>Many-to-Many Relationship</vt:lpstr>
      <vt:lpstr>Alternative Notation for Cardinality Limits</vt:lpstr>
      <vt:lpstr>Entity With Composite, Multivalued, and Derived Attributes</vt:lpstr>
      <vt:lpstr>Roles</vt:lpstr>
      <vt:lpstr>Ternary Relationship</vt:lpstr>
      <vt:lpstr>Weak Entity Sets</vt:lpstr>
      <vt:lpstr>Weak Entity Sets (Cont.)</vt:lpstr>
      <vt:lpstr>Weak Entity Sets (Cont.)</vt:lpstr>
      <vt:lpstr>Weak Entity Sets (Another Example)</vt:lpstr>
      <vt:lpstr>E-R Diagram for a University Enterprise</vt:lpstr>
      <vt:lpstr>Design Issues</vt:lpstr>
      <vt:lpstr>Design Issues</vt:lpstr>
      <vt:lpstr>Use of entity sets vs. attributes</vt:lpstr>
      <vt:lpstr>Use of entity sets vs. attributes</vt:lpstr>
      <vt:lpstr>Use of entity sets vs. attributes</vt:lpstr>
      <vt:lpstr>Use of entity sets vs. relationship sets</vt:lpstr>
      <vt:lpstr>Use of entity sets vs. relationship sets</vt:lpstr>
      <vt:lpstr>Binary Vs. Non-Binary Relationships</vt:lpstr>
      <vt:lpstr>Converting Non-Binary Relationships to Binary Form</vt:lpstr>
      <vt:lpstr>Converting Non-Binary Relationships to Binary Form</vt:lpstr>
      <vt:lpstr>Placement of relationship attributes</vt:lpstr>
      <vt:lpstr>Mapping Cardinalities affect ER Design</vt:lpstr>
      <vt:lpstr>Extended ER Features</vt:lpstr>
      <vt:lpstr>Specialization</vt:lpstr>
      <vt:lpstr>Specialization Example</vt:lpstr>
      <vt:lpstr>Extended ER Features: Generalization</vt:lpstr>
      <vt:lpstr>Generalization</vt:lpstr>
      <vt:lpstr>Specialization and Generalization (Cont.)</vt:lpstr>
      <vt:lpstr>Design Constraints on a Specialization/Generalization</vt:lpstr>
      <vt:lpstr>Design Constraints on a Specialization/Generalization (Cont.)</vt:lpstr>
      <vt:lpstr>Aggregation</vt:lpstr>
      <vt:lpstr>Aggregation</vt:lpstr>
      <vt:lpstr>Aggregation</vt:lpstr>
      <vt:lpstr>Aggregation</vt:lpstr>
      <vt:lpstr>Aggregation (Cont.)</vt:lpstr>
      <vt:lpstr>E-R Diagram With Aggregation</vt:lpstr>
      <vt:lpstr>E-R Diagram With Aggregation</vt:lpstr>
      <vt:lpstr>E-R Diagram With Aggregation</vt:lpstr>
      <vt:lpstr>E-R Diagram With Aggregation</vt:lpstr>
      <vt:lpstr>E-R Design Decisions</vt:lpstr>
      <vt:lpstr>Summary of Symbols Used in E-R Notation</vt:lpstr>
      <vt:lpstr>Symbols Used in E-R Notation (Cont.)</vt:lpstr>
      <vt:lpstr>E-R Diagram for a University Enterprise</vt:lpstr>
      <vt:lpstr>How about doing another ER design interactively on the board?</vt:lpstr>
      <vt:lpstr>Design ER Model</vt:lpstr>
      <vt:lpstr>Design ER Model</vt:lpstr>
      <vt:lpstr>Design ER Model</vt:lpstr>
      <vt:lpstr>Design ER Model</vt:lpstr>
      <vt:lpstr>Design ER Model</vt:lpstr>
      <vt:lpstr>Design ER Model</vt:lpstr>
      <vt:lpstr>Design ER Model</vt:lpstr>
      <vt:lpstr>PowerPoint 演示文稿</vt:lpstr>
      <vt:lpstr>Reduction to Relational Schemas</vt:lpstr>
      <vt:lpstr>E-R模型向关系模式的转换</vt:lpstr>
      <vt:lpstr>E-R模型向关系模式的转换</vt:lpstr>
      <vt:lpstr>E-R模型向关系模式的转换</vt:lpstr>
      <vt:lpstr>E-R模型向关系模式的转换</vt:lpstr>
      <vt:lpstr>E-R模型向关系模式的转换</vt:lpstr>
      <vt:lpstr>E-R模型向关系模式的转换</vt:lpstr>
      <vt:lpstr>E-R模型向关系模式的转换</vt:lpstr>
      <vt:lpstr>E-R模型向关系模式的转换</vt:lpstr>
      <vt:lpstr>E-R模型向关系模式的转换</vt:lpstr>
      <vt:lpstr>E-R模型向关系模式的转换</vt:lpstr>
      <vt:lpstr>E-R模型向关系模式的转换</vt:lpstr>
      <vt:lpstr>E-R模型向关系模式的转换</vt:lpstr>
      <vt:lpstr>E-R模型向关系模式的转换</vt:lpstr>
      <vt:lpstr>E-R模型向关系模式的转换</vt:lpstr>
      <vt:lpstr>Assignments</vt:lpstr>
      <vt:lpstr>Exercise: ABC Banks</vt:lpstr>
      <vt:lpstr>End of Chapter</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Marilyn Turnamian</dc:creator>
  <cp:lastModifiedBy>c j</cp:lastModifiedBy>
  <cp:revision>477</cp:revision>
  <cp:lastPrinted>2005-01-10T21:51:57Z</cp:lastPrinted>
  <dcterms:created xsi:type="dcterms:W3CDTF">2009-12-21T15:40:15Z</dcterms:created>
  <dcterms:modified xsi:type="dcterms:W3CDTF">2022-04-19T09:35:59Z</dcterms:modified>
</cp:coreProperties>
</file>