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 id="2147483812" r:id="rId2"/>
  </p:sldMasterIdLst>
  <p:notesMasterIdLst>
    <p:notesMasterId r:id="rId71"/>
  </p:notesMasterIdLst>
  <p:handoutMasterIdLst>
    <p:handoutMasterId r:id="rId72"/>
  </p:handoutMasterIdLst>
  <p:sldIdLst>
    <p:sldId id="416" r:id="rId3"/>
    <p:sldId id="505" r:id="rId4"/>
    <p:sldId id="422" r:id="rId5"/>
    <p:sldId id="424" r:id="rId6"/>
    <p:sldId id="425" r:id="rId7"/>
    <p:sldId id="426" r:id="rId8"/>
    <p:sldId id="427" r:id="rId9"/>
    <p:sldId id="428" r:id="rId10"/>
    <p:sldId id="429" r:id="rId11"/>
    <p:sldId id="430" r:id="rId12"/>
    <p:sldId id="473"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506" r:id="rId26"/>
    <p:sldId id="444" r:id="rId27"/>
    <p:sldId id="498" r:id="rId28"/>
    <p:sldId id="497" r:id="rId29"/>
    <p:sldId id="445" r:id="rId30"/>
    <p:sldId id="446" r:id="rId31"/>
    <p:sldId id="447" r:id="rId32"/>
    <p:sldId id="448" r:id="rId33"/>
    <p:sldId id="449" r:id="rId34"/>
    <p:sldId id="450" r:id="rId35"/>
    <p:sldId id="451" r:id="rId36"/>
    <p:sldId id="452" r:id="rId37"/>
    <p:sldId id="453" r:id="rId38"/>
    <p:sldId id="480" r:id="rId39"/>
    <p:sldId id="481" r:id="rId40"/>
    <p:sldId id="482" r:id="rId41"/>
    <p:sldId id="454" r:id="rId42"/>
    <p:sldId id="455" r:id="rId43"/>
    <p:sldId id="456" r:id="rId44"/>
    <p:sldId id="457" r:id="rId45"/>
    <p:sldId id="458" r:id="rId46"/>
    <p:sldId id="483" r:id="rId47"/>
    <p:sldId id="484" r:id="rId48"/>
    <p:sldId id="478" r:id="rId49"/>
    <p:sldId id="479" r:id="rId50"/>
    <p:sldId id="459" r:id="rId51"/>
    <p:sldId id="460" r:id="rId52"/>
    <p:sldId id="461" r:id="rId53"/>
    <p:sldId id="462" r:id="rId54"/>
    <p:sldId id="485" r:id="rId55"/>
    <p:sldId id="463" r:id="rId56"/>
    <p:sldId id="464" r:id="rId57"/>
    <p:sldId id="465" r:id="rId58"/>
    <p:sldId id="495" r:id="rId59"/>
    <p:sldId id="496" r:id="rId60"/>
    <p:sldId id="469" r:id="rId61"/>
    <p:sldId id="470" r:id="rId62"/>
    <p:sldId id="486" r:id="rId63"/>
    <p:sldId id="487" r:id="rId64"/>
    <p:sldId id="488" r:id="rId65"/>
    <p:sldId id="489" r:id="rId66"/>
    <p:sldId id="471" r:id="rId67"/>
    <p:sldId id="472" r:id="rId68"/>
    <p:sldId id="474" r:id="rId69"/>
    <p:sldId id="342" r:id="rId70"/>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n-ea"/>
        <a:cs typeface="+mn-cs"/>
      </a:defRPr>
    </a:lvl5pPr>
    <a:lvl6pPr marL="2286000" algn="l" defTabSz="914400" rtl="0" eaLnBrk="1" latinLnBrk="0" hangingPunct="1">
      <a:defRPr sz="1600" kern="1200">
        <a:solidFill>
          <a:schemeClr val="tx1"/>
        </a:solidFill>
        <a:latin typeface="Helvetica" panose="020B0604020202020204" pitchFamily="34" charset="0"/>
        <a:ea typeface="+mn-ea"/>
        <a:cs typeface="+mn-cs"/>
      </a:defRPr>
    </a:lvl6pPr>
    <a:lvl7pPr marL="2743200" algn="l" defTabSz="914400" rtl="0" eaLnBrk="1" latinLnBrk="0" hangingPunct="1">
      <a:defRPr sz="1600" kern="1200">
        <a:solidFill>
          <a:schemeClr val="tx1"/>
        </a:solidFill>
        <a:latin typeface="Helvetica" panose="020B0604020202020204" pitchFamily="34" charset="0"/>
        <a:ea typeface="+mn-ea"/>
        <a:cs typeface="+mn-cs"/>
      </a:defRPr>
    </a:lvl7pPr>
    <a:lvl8pPr marL="3200400" algn="l" defTabSz="914400" rtl="0" eaLnBrk="1" latinLnBrk="0" hangingPunct="1">
      <a:defRPr sz="1600" kern="1200">
        <a:solidFill>
          <a:schemeClr val="tx1"/>
        </a:solidFill>
        <a:latin typeface="Helvetica" panose="020B0604020202020204" pitchFamily="34" charset="0"/>
        <a:ea typeface="+mn-ea"/>
        <a:cs typeface="+mn-cs"/>
      </a:defRPr>
    </a:lvl8pPr>
    <a:lvl9pPr marL="3657600" algn="l" defTabSz="914400" rtl="0" eaLnBrk="1" latinLnBrk="0" hangingPunct="1">
      <a:defRPr sz="1600"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770">
          <p15:clr>
            <a:srgbClr val="A4A3A4"/>
          </p15:clr>
        </p15:guide>
        <p15:guide id="2" pos="53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23" autoAdjust="0"/>
    <p:restoredTop sz="98788" autoAdjust="0"/>
  </p:normalViewPr>
  <p:slideViewPr>
    <p:cSldViewPr snapToGrid="0" showGuides="1">
      <p:cViewPr varScale="1">
        <p:scale>
          <a:sx n="93" d="100"/>
          <a:sy n="93" d="100"/>
        </p:scale>
        <p:origin x="882" y="33"/>
      </p:cViewPr>
      <p:guideLst>
        <p:guide orient="horz" pos="770"/>
        <p:guide pos="53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9" d="100"/>
          <a:sy n="59" d="100"/>
        </p:scale>
        <p:origin x="-1858"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7.xml"/><Relationship Id="rId7" Type="http://schemas.openxmlformats.org/officeDocument/2006/relationships/slide" Target="slides/slide12.xml"/><Relationship Id="rId2" Type="http://schemas.openxmlformats.org/officeDocument/2006/relationships/slide" Target="slides/slide6.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44.xml"/><Relationship Id="rId5" Type="http://schemas.openxmlformats.org/officeDocument/2006/relationships/slide" Target="slides/slide9.xml"/><Relationship Id="rId10" Type="http://schemas.openxmlformats.org/officeDocument/2006/relationships/slide" Target="slides/slide36.xml"/><Relationship Id="rId4" Type="http://schemas.openxmlformats.org/officeDocument/2006/relationships/slide" Target="slides/slide8.xml"/><Relationship Id="rId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1331DEAD-9B4F-4156-88F6-724DEB72A218}"/>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zh-CN" altLang="en-US"/>
          </a:p>
        </p:txBody>
      </p:sp>
      <p:sp>
        <p:nvSpPr>
          <p:cNvPr id="158723" name="Rectangle 3">
            <a:extLst>
              <a:ext uri="{FF2B5EF4-FFF2-40B4-BE49-F238E27FC236}">
                <a16:creationId xmlns:a16="http://schemas.microsoft.com/office/drawing/2014/main" id="{AE313989-88B5-4330-89CA-2A3C4F56D3FF}"/>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zh-CN"/>
          </a:p>
        </p:txBody>
      </p:sp>
      <p:sp>
        <p:nvSpPr>
          <p:cNvPr id="158724" name="Rectangle 4">
            <a:extLst>
              <a:ext uri="{FF2B5EF4-FFF2-40B4-BE49-F238E27FC236}">
                <a16:creationId xmlns:a16="http://schemas.microsoft.com/office/drawing/2014/main" id="{C3D66C9B-6F65-4ADA-915E-BE527D0708A2}"/>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zh-CN"/>
          </a:p>
        </p:txBody>
      </p:sp>
      <p:sp>
        <p:nvSpPr>
          <p:cNvPr id="158725" name="Rectangle 5">
            <a:extLst>
              <a:ext uri="{FF2B5EF4-FFF2-40B4-BE49-F238E27FC236}">
                <a16:creationId xmlns:a16="http://schemas.microsoft.com/office/drawing/2014/main" id="{FA2D62F0-F7A3-4EE9-A937-8BFB44E81905}"/>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3543A1CD-76E9-402A-8168-F9CC62D444BB}"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33CFA7C-5088-4CA8-A4FD-0874BE36C710}"/>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defTabSz="966788">
              <a:defRPr sz="1300"/>
            </a:lvl1pPr>
          </a:lstStyle>
          <a:p>
            <a:pPr>
              <a:defRPr/>
            </a:pPr>
            <a:endParaRPr lang="zh-CN" altLang="en-US"/>
          </a:p>
        </p:txBody>
      </p:sp>
      <p:sp>
        <p:nvSpPr>
          <p:cNvPr id="78851" name="Rectangle 3">
            <a:extLst>
              <a:ext uri="{FF2B5EF4-FFF2-40B4-BE49-F238E27FC236}">
                <a16:creationId xmlns:a16="http://schemas.microsoft.com/office/drawing/2014/main" id="{C1EBAB6B-F579-43FE-89E8-ADDC0C58787A}"/>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defTabSz="966788">
              <a:defRPr sz="1300"/>
            </a:lvl1pPr>
          </a:lstStyle>
          <a:p>
            <a:pPr>
              <a:defRPr/>
            </a:pPr>
            <a:endParaRPr lang="en-US" altLang="zh-CN"/>
          </a:p>
        </p:txBody>
      </p:sp>
      <p:sp>
        <p:nvSpPr>
          <p:cNvPr id="8196" name="Rectangle 4">
            <a:extLst>
              <a:ext uri="{FF2B5EF4-FFF2-40B4-BE49-F238E27FC236}">
                <a16:creationId xmlns:a16="http://schemas.microsoft.com/office/drawing/2014/main" id="{472339A9-624A-474B-9196-8576A5A1D624}"/>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a:extLst>
              <a:ext uri="{FF2B5EF4-FFF2-40B4-BE49-F238E27FC236}">
                <a16:creationId xmlns:a16="http://schemas.microsoft.com/office/drawing/2014/main" id="{9F5E48C6-7BD3-4884-BE02-3CB1A328EBE7}"/>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78854" name="Rectangle 6">
            <a:extLst>
              <a:ext uri="{FF2B5EF4-FFF2-40B4-BE49-F238E27FC236}">
                <a16:creationId xmlns:a16="http://schemas.microsoft.com/office/drawing/2014/main" id="{BF50D91E-3BB3-4741-A57E-660F47D66166}"/>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vl1pPr>
          </a:lstStyle>
          <a:p>
            <a:pPr>
              <a:defRPr/>
            </a:pPr>
            <a:endParaRPr lang="en-US" altLang="zh-CN"/>
          </a:p>
        </p:txBody>
      </p:sp>
      <p:sp>
        <p:nvSpPr>
          <p:cNvPr id="78855" name="Rectangle 7">
            <a:extLst>
              <a:ext uri="{FF2B5EF4-FFF2-40B4-BE49-F238E27FC236}">
                <a16:creationId xmlns:a16="http://schemas.microsoft.com/office/drawing/2014/main" id="{E28836E4-EF74-4696-953B-ADD7F47B4475}"/>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fld id="{F376FB97-3EAC-46EA-A243-5566840DE7B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D2C2254-ADEA-41D7-9653-40AC4D3F2E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0EB280F2-3999-464E-A1E2-9C1373760C31}" type="slidenum">
              <a:rPr lang="zh-CN" altLang="en-US" sz="1300"/>
              <a:pPr/>
              <a:t>1</a:t>
            </a:fld>
            <a:endParaRPr lang="en-US" altLang="zh-CN" sz="1300"/>
          </a:p>
        </p:txBody>
      </p:sp>
      <p:sp>
        <p:nvSpPr>
          <p:cNvPr id="11267" name="Rectangle 2">
            <a:extLst>
              <a:ext uri="{FF2B5EF4-FFF2-40B4-BE49-F238E27FC236}">
                <a16:creationId xmlns:a16="http://schemas.microsoft.com/office/drawing/2014/main" id="{1B60B410-DBC7-45C8-8820-8B333AF339E6}"/>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C237B8C-976C-419E-8523-9B3B1171D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CFEA72E4-EA71-460A-BDE8-E8B908C6320B}"/>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C26EFABD-3FAB-4736-B900-3985EEE5B56D}"/>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B970D152-2001-49AB-89F9-00A66E43CBCA}"/>
              </a:ext>
            </a:extLst>
          </p:cNvPr>
          <p:cNvSpPr txBox="1">
            <a:spLocks noChangeArrowheads="1"/>
          </p:cNvSpPr>
          <p:nvPr userDrawn="1"/>
        </p:nvSpPr>
        <p:spPr bwMode="auto">
          <a:xfrm>
            <a:off x="2343150" y="5410200"/>
            <a:ext cx="462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dirty="0">
                <a:solidFill>
                  <a:srgbClr val="000000"/>
                </a:solidFill>
                <a:latin typeface="Garamond" pitchFamily="18" charset="0"/>
                <a:ea typeface="宋体" pitchFamily="2" charset="-122"/>
              </a:rPr>
              <a:t>Professor</a:t>
            </a: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31CEF5B5-3D77-4DF1-873C-BB7356E07998}"/>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29FF61DE-D5BC-41CF-8A6F-1B4E308C4F66}"/>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443458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116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799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47459"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4" name="Rectangle 4">
            <a:extLst>
              <a:ext uri="{FF2B5EF4-FFF2-40B4-BE49-F238E27FC236}">
                <a16:creationId xmlns:a16="http://schemas.microsoft.com/office/drawing/2014/main" id="{BD319897-30B7-4D4C-BF22-40C8E4CA7D25}"/>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pitchFamily="2" charset="-122"/>
              </a:defRPr>
            </a:lvl1pPr>
          </a:lstStyle>
          <a:p>
            <a:pPr>
              <a:defRPr/>
            </a:pPr>
            <a:endParaRPr lang="zh-CN" altLang="en-US"/>
          </a:p>
        </p:txBody>
      </p:sp>
      <p:sp>
        <p:nvSpPr>
          <p:cNvPr id="5" name="Rectangle 5">
            <a:extLst>
              <a:ext uri="{FF2B5EF4-FFF2-40B4-BE49-F238E27FC236}">
                <a16:creationId xmlns:a16="http://schemas.microsoft.com/office/drawing/2014/main" id="{79071B83-9CBE-492E-9C12-384295883E40}"/>
              </a:ext>
            </a:extLst>
          </p:cNvPr>
          <p:cNvSpPr>
            <a:spLocks noGrp="1" noChangeArrowheads="1"/>
          </p:cNvSpPr>
          <p:nvPr>
            <p:ph type="sldNum" sz="quarter" idx="11"/>
          </p:nvPr>
        </p:nvSpPr>
        <p:spPr>
          <a:xfrm>
            <a:off x="6596063" y="6218238"/>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srgbClr val="578963"/>
                </a:solidFill>
                <a:ea typeface="宋体" panose="02010600030101010101" pitchFamily="2" charset="-122"/>
              </a:defRPr>
            </a:lvl1pPr>
          </a:lstStyle>
          <a:p>
            <a:fld id="{6F3D51DD-68F5-4AA6-8E16-4939E432483F}" type="slidenum">
              <a:rPr lang="zh-CN" altLang="en-US"/>
              <a:pPr/>
              <a:t>‹#›</a:t>
            </a:fld>
            <a:endParaRPr lang="en-US" altLang="zh-CN"/>
          </a:p>
        </p:txBody>
      </p:sp>
    </p:spTree>
    <p:extLst>
      <p:ext uri="{BB962C8B-B14F-4D97-AF65-F5344CB8AC3E}">
        <p14:creationId xmlns:p14="http://schemas.microsoft.com/office/powerpoint/2010/main" val="2766882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54C1466-6E64-470F-810D-510769CDF703}"/>
              </a:ext>
            </a:extLst>
          </p:cNvPr>
          <p:cNvSpPr>
            <a:spLocks noGrp="1" noChangeArrowheads="1"/>
          </p:cNvSpPr>
          <p:nvPr>
            <p:ph type="dt" sz="half" idx="10"/>
          </p:nvPr>
        </p:nvSpPr>
        <p:spPr>
          <a:xfrm>
            <a:off x="457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6" name="Rectangle 5">
            <a:extLst>
              <a:ext uri="{FF2B5EF4-FFF2-40B4-BE49-F238E27FC236}">
                <a16:creationId xmlns:a16="http://schemas.microsoft.com/office/drawing/2014/main" id="{DBBA3074-C2D0-4426-9257-601D95108688}"/>
              </a:ext>
            </a:extLst>
          </p:cNvPr>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endParaRPr lang="zh-CN" altLang="en-US"/>
          </a:p>
        </p:txBody>
      </p:sp>
      <p:sp>
        <p:nvSpPr>
          <p:cNvPr id="7" name="Rectangle 6">
            <a:extLst>
              <a:ext uri="{FF2B5EF4-FFF2-40B4-BE49-F238E27FC236}">
                <a16:creationId xmlns:a16="http://schemas.microsoft.com/office/drawing/2014/main" id="{D41302EB-FF03-46F5-8F2E-06E98269D2CC}"/>
              </a:ext>
            </a:extLst>
          </p:cNvPr>
          <p:cNvSpPr>
            <a:spLocks noGrp="1" noChangeArrowheads="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fld id="{7E30EEF6-955E-4BEF-818D-8876DFF32DDF}" type="slidenum">
              <a:rPr lang="en-US" altLang="zh-CN"/>
              <a:pPr/>
              <a:t>‹#›</a:t>
            </a:fld>
            <a:endParaRPr lang="en-US" altLang="zh-CN"/>
          </a:p>
        </p:txBody>
      </p:sp>
    </p:spTree>
    <p:extLst>
      <p:ext uri="{BB962C8B-B14F-4D97-AF65-F5344CB8AC3E}">
        <p14:creationId xmlns:p14="http://schemas.microsoft.com/office/powerpoint/2010/main" val="2571831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日期占位符 3">
            <a:extLst>
              <a:ext uri="{FF2B5EF4-FFF2-40B4-BE49-F238E27FC236}">
                <a16:creationId xmlns:a16="http://schemas.microsoft.com/office/drawing/2014/main" id="{1806ACB0-AC1B-481F-A5AB-2BC5C403B6E9}"/>
              </a:ext>
            </a:extLst>
          </p:cNvPr>
          <p:cNvSpPr>
            <a:spLocks noGrp="1"/>
          </p:cNvSpPr>
          <p:nvPr>
            <p:ph type="dt" sz="half" idx="10"/>
          </p:nvPr>
        </p:nvSpPr>
        <p:spPr>
          <a:xfrm>
            <a:off x="457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zh-CN" altLang="en-US"/>
              <a:t>陈健</a:t>
            </a:r>
          </a:p>
        </p:txBody>
      </p:sp>
      <p:sp>
        <p:nvSpPr>
          <p:cNvPr id="5" name="页脚占位符 4">
            <a:extLst>
              <a:ext uri="{FF2B5EF4-FFF2-40B4-BE49-F238E27FC236}">
                <a16:creationId xmlns:a16="http://schemas.microsoft.com/office/drawing/2014/main" id="{B6C5A4FF-2ED3-4B03-A453-9D2EF9680814}"/>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zh-CN" altLang="en-US"/>
              <a:t>华南理工大学计算机科学与工程学院</a:t>
            </a:r>
          </a:p>
        </p:txBody>
      </p:sp>
      <p:sp>
        <p:nvSpPr>
          <p:cNvPr id="6" name="灯片编号占位符 5">
            <a:extLst>
              <a:ext uri="{FF2B5EF4-FFF2-40B4-BE49-F238E27FC236}">
                <a16:creationId xmlns:a16="http://schemas.microsoft.com/office/drawing/2014/main" id="{19F4024B-CB96-43FD-A459-711024AF1FA9}"/>
              </a:ext>
            </a:extLst>
          </p:cNvPr>
          <p:cNvSpPr>
            <a:spLocks noGrp="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fld id="{67ABD9C3-1D1D-43C2-8BB3-CDF5FEA4F193}" type="slidenum">
              <a:rPr lang="en-US" altLang="zh-CN"/>
              <a:pPr/>
              <a:t>‹#›</a:t>
            </a:fld>
            <a:endParaRPr lang="en-US" altLang="zh-CN"/>
          </a:p>
        </p:txBody>
      </p:sp>
    </p:spTree>
    <p:extLst>
      <p:ext uri="{BB962C8B-B14F-4D97-AF65-F5344CB8AC3E}">
        <p14:creationId xmlns:p14="http://schemas.microsoft.com/office/powerpoint/2010/main" val="633900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9DA85A6-105F-4A29-A9D2-995D03AFF812}"/>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0E4609F-63A5-4725-870D-037512C83202}"/>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02D86F83-0242-42C0-98A2-D52BFD636BE2}"/>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13" name="Rectangle 5">
                <a:extLst>
                  <a:ext uri="{FF2B5EF4-FFF2-40B4-BE49-F238E27FC236}">
                    <a16:creationId xmlns:a16="http://schemas.microsoft.com/office/drawing/2014/main" id="{710A2A58-E77C-487E-BFA4-874B232F37F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grpSp>
          <p:nvGrpSpPr>
            <p:cNvPr id="6" name="Group 6">
              <a:extLst>
                <a:ext uri="{FF2B5EF4-FFF2-40B4-BE49-F238E27FC236}">
                  <a16:creationId xmlns:a16="http://schemas.microsoft.com/office/drawing/2014/main" id="{70F10E45-EF56-4E2A-B981-3BD59A912C2A}"/>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AF671652-E482-47A1-958E-B1EFFC41AE31}"/>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11" name="Rectangle 8">
                <a:extLst>
                  <a:ext uri="{FF2B5EF4-FFF2-40B4-BE49-F238E27FC236}">
                    <a16:creationId xmlns:a16="http://schemas.microsoft.com/office/drawing/2014/main" id="{41F2C91E-69FC-4EFB-BC91-E4A731E745B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sp>
          <p:nvSpPr>
            <p:cNvPr id="7" name="Rectangle 9">
              <a:extLst>
                <a:ext uri="{FF2B5EF4-FFF2-40B4-BE49-F238E27FC236}">
                  <a16:creationId xmlns:a16="http://schemas.microsoft.com/office/drawing/2014/main" id="{DE78C023-535A-4D8D-979E-EDD6BF92A65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8" name="Rectangle 10">
              <a:extLst>
                <a:ext uri="{FF2B5EF4-FFF2-40B4-BE49-F238E27FC236}">
                  <a16:creationId xmlns:a16="http://schemas.microsoft.com/office/drawing/2014/main" id="{9A13F3C1-A7EC-4CB3-B9A8-BCBCF8259A21}"/>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sp>
          <p:nvSpPr>
            <p:cNvPr id="9" name="Rectangle 11">
              <a:extLst>
                <a:ext uri="{FF2B5EF4-FFF2-40B4-BE49-F238E27FC236}">
                  <a16:creationId xmlns:a16="http://schemas.microsoft.com/office/drawing/2014/main" id="{6BA20B5B-4467-419F-A0DD-761EA7842D3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ndParaRPr>
            </a:p>
          </p:txBody>
        </p:sp>
      </p:grpSp>
      <p:sp>
        <p:nvSpPr>
          <p:cNvPr id="24986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498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34927422-67C6-4E2C-A74D-4E4806B17C41}"/>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rgbClr val="1C1C1C"/>
                </a:solidFill>
                <a:latin typeface="+mn-lt"/>
                <a:ea typeface="+mn-ea"/>
              </a:defRPr>
            </a:lvl1pPr>
          </a:lstStyle>
          <a:p>
            <a:pPr>
              <a:defRPr/>
            </a:pPr>
            <a:endParaRPr lang="en-US" altLang="zh-CN"/>
          </a:p>
        </p:txBody>
      </p:sp>
      <p:sp>
        <p:nvSpPr>
          <p:cNvPr id="15" name="Rectangle 15">
            <a:extLst>
              <a:ext uri="{FF2B5EF4-FFF2-40B4-BE49-F238E27FC236}">
                <a16:creationId xmlns:a16="http://schemas.microsoft.com/office/drawing/2014/main" id="{7308B73B-3018-4149-80A1-A70D49087D36}"/>
              </a:ext>
            </a:extLst>
          </p:cNvPr>
          <p:cNvSpPr>
            <a:spLocks noGrp="1" noChangeArrowheads="1"/>
          </p:cNvSpPr>
          <p:nvPr>
            <p:ph type="ftr" sz="quarter" idx="11"/>
          </p:nvPr>
        </p:nvSpPr>
        <p:spPr>
          <a:xfrm>
            <a:off x="3429000" y="6248400"/>
            <a:ext cx="2895600" cy="457200"/>
          </a:xfrm>
        </p:spPr>
        <p:txBody>
          <a:bodyPr/>
          <a:lstStyle>
            <a:lvl1pPr>
              <a:defRPr>
                <a:solidFill>
                  <a:srgbClr val="1C1C1C"/>
                </a:solidFill>
                <a:latin typeface="+mn-lt"/>
              </a:defRPr>
            </a:lvl1pPr>
          </a:lstStyle>
          <a:p>
            <a:pPr>
              <a:defRPr/>
            </a:pPr>
            <a:endParaRPr lang="en-US" altLang="zh-CN"/>
          </a:p>
        </p:txBody>
      </p:sp>
      <p:sp>
        <p:nvSpPr>
          <p:cNvPr id="16" name="Rectangle 16">
            <a:extLst>
              <a:ext uri="{FF2B5EF4-FFF2-40B4-BE49-F238E27FC236}">
                <a16:creationId xmlns:a16="http://schemas.microsoft.com/office/drawing/2014/main" id="{3D7EB595-9D93-49EA-84F5-9D2094E074B1}"/>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fld id="{71726B2A-8137-4743-B36F-44775053F7C2}" type="slidenum">
              <a:rPr lang="zh-CN" altLang="en-US"/>
              <a:pPr/>
              <a:t>‹#›</a:t>
            </a:fld>
            <a:endParaRPr lang="en-US" altLang="zh-CN"/>
          </a:p>
        </p:txBody>
      </p:sp>
    </p:spTree>
    <p:extLst>
      <p:ext uri="{BB962C8B-B14F-4D97-AF65-F5344CB8AC3E}">
        <p14:creationId xmlns:p14="http://schemas.microsoft.com/office/powerpoint/2010/main" val="3901944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09C7023-0FF0-47DC-89F5-001697BCC1DB}"/>
              </a:ext>
            </a:extLst>
          </p:cNvPr>
          <p:cNvSpPr>
            <a:spLocks noGrp="1" noChangeArrowheads="1"/>
          </p:cNvSpPr>
          <p:nvPr>
            <p:ph type="ftr" sz="quarter" idx="10"/>
          </p:nvPr>
        </p:nvSpPr>
        <p:spPr>
          <a:ln/>
        </p:spPr>
        <p:txBody>
          <a:bodyPr/>
          <a:lstStyle>
            <a:lvl1pPr>
              <a:defRPr/>
            </a:lvl1pPr>
          </a:lstStyle>
          <a:p>
            <a:fld id="{C7E47A4C-99C7-4001-98F6-944D2D360490}" type="slidenum">
              <a:rPr lang="zh-CN" altLang="en-US"/>
              <a:pPr/>
              <a:t>‹#›</a:t>
            </a:fld>
            <a:endParaRPr lang="en-US" altLang="zh-CN"/>
          </a:p>
        </p:txBody>
      </p:sp>
      <p:sp>
        <p:nvSpPr>
          <p:cNvPr id="5" name="Rectangle 12">
            <a:extLst>
              <a:ext uri="{FF2B5EF4-FFF2-40B4-BE49-F238E27FC236}">
                <a16:creationId xmlns:a16="http://schemas.microsoft.com/office/drawing/2014/main" id="{2B3FA3B1-D87C-4FD8-929F-1EE939639C4B}"/>
              </a:ext>
            </a:extLst>
          </p:cNvPr>
          <p:cNvSpPr>
            <a:spLocks noGrp="1" noChangeArrowheads="1"/>
          </p:cNvSpPr>
          <p:nvPr>
            <p:ph type="sldNum" sz="quarter" idx="11"/>
          </p:nvPr>
        </p:nvSpPr>
        <p:spPr>
          <a:ln/>
        </p:spPr>
        <p:txBody>
          <a:bodyPr/>
          <a:lstStyle>
            <a:lvl1pPr>
              <a:defRPr/>
            </a:lvl1pPr>
          </a:lstStyle>
          <a:p>
            <a:fld id="{C244D959-8FC5-46CC-A3CD-8575CA5CEAC5}" type="slidenum">
              <a:rPr lang="zh-CN" altLang="en-US"/>
              <a:pPr/>
              <a:t>‹#›</a:t>
            </a:fld>
            <a:endParaRPr lang="en-US" altLang="zh-CN"/>
          </a:p>
        </p:txBody>
      </p:sp>
    </p:spTree>
    <p:extLst>
      <p:ext uri="{BB962C8B-B14F-4D97-AF65-F5344CB8AC3E}">
        <p14:creationId xmlns:p14="http://schemas.microsoft.com/office/powerpoint/2010/main" val="189974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827A2579-348D-4E56-A69E-E5C53AF89DED}"/>
              </a:ext>
            </a:extLst>
          </p:cNvPr>
          <p:cNvSpPr>
            <a:spLocks noGrp="1" noChangeArrowheads="1"/>
          </p:cNvSpPr>
          <p:nvPr>
            <p:ph type="ftr" sz="quarter" idx="10"/>
          </p:nvPr>
        </p:nvSpPr>
        <p:spPr>
          <a:ln/>
        </p:spPr>
        <p:txBody>
          <a:bodyPr/>
          <a:lstStyle>
            <a:lvl1pPr>
              <a:defRPr/>
            </a:lvl1pPr>
          </a:lstStyle>
          <a:p>
            <a:fld id="{36A962D6-5FE3-4CCB-9211-E333558B1379}" type="slidenum">
              <a:rPr lang="zh-CN" altLang="en-US"/>
              <a:pPr/>
              <a:t>‹#›</a:t>
            </a:fld>
            <a:endParaRPr lang="en-US" altLang="zh-CN"/>
          </a:p>
        </p:txBody>
      </p:sp>
      <p:sp>
        <p:nvSpPr>
          <p:cNvPr id="5" name="Rectangle 12">
            <a:extLst>
              <a:ext uri="{FF2B5EF4-FFF2-40B4-BE49-F238E27FC236}">
                <a16:creationId xmlns:a16="http://schemas.microsoft.com/office/drawing/2014/main" id="{948DDBAC-FF5E-40C6-9A4C-DD163A82FE0B}"/>
              </a:ext>
            </a:extLst>
          </p:cNvPr>
          <p:cNvSpPr>
            <a:spLocks noGrp="1" noChangeArrowheads="1"/>
          </p:cNvSpPr>
          <p:nvPr>
            <p:ph type="sldNum" sz="quarter" idx="11"/>
          </p:nvPr>
        </p:nvSpPr>
        <p:spPr>
          <a:ln/>
        </p:spPr>
        <p:txBody>
          <a:bodyPr/>
          <a:lstStyle>
            <a:lvl1pPr>
              <a:defRPr/>
            </a:lvl1pPr>
          </a:lstStyle>
          <a:p>
            <a:fld id="{96367C28-5C32-4AF4-8B96-9E64CF2C2645}" type="slidenum">
              <a:rPr lang="zh-CN" altLang="en-US"/>
              <a:pPr/>
              <a:t>‹#›</a:t>
            </a:fld>
            <a:endParaRPr lang="en-US" altLang="zh-CN"/>
          </a:p>
        </p:txBody>
      </p:sp>
    </p:spTree>
    <p:extLst>
      <p:ext uri="{BB962C8B-B14F-4D97-AF65-F5344CB8AC3E}">
        <p14:creationId xmlns:p14="http://schemas.microsoft.com/office/powerpoint/2010/main" val="458100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96975"/>
            <a:ext cx="428625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3AD00CD7-E72D-4A67-A780-57205FCF9DCB}"/>
              </a:ext>
            </a:extLst>
          </p:cNvPr>
          <p:cNvSpPr>
            <a:spLocks noGrp="1" noChangeArrowheads="1"/>
          </p:cNvSpPr>
          <p:nvPr>
            <p:ph type="ftr" sz="quarter" idx="10"/>
          </p:nvPr>
        </p:nvSpPr>
        <p:spPr>
          <a:ln/>
        </p:spPr>
        <p:txBody>
          <a:bodyPr/>
          <a:lstStyle>
            <a:lvl1pPr>
              <a:defRPr/>
            </a:lvl1pPr>
          </a:lstStyle>
          <a:p>
            <a:fld id="{522880C6-AD67-455C-BA31-4A71F006B74E}" type="slidenum">
              <a:rPr lang="zh-CN" altLang="en-US"/>
              <a:pPr/>
              <a:t>‹#›</a:t>
            </a:fld>
            <a:endParaRPr lang="en-US" altLang="zh-CN"/>
          </a:p>
        </p:txBody>
      </p:sp>
      <p:sp>
        <p:nvSpPr>
          <p:cNvPr id="6" name="Rectangle 12">
            <a:extLst>
              <a:ext uri="{FF2B5EF4-FFF2-40B4-BE49-F238E27FC236}">
                <a16:creationId xmlns:a16="http://schemas.microsoft.com/office/drawing/2014/main" id="{B18E0DED-C8BD-42CA-87CC-04D5DFC2A91F}"/>
              </a:ext>
            </a:extLst>
          </p:cNvPr>
          <p:cNvSpPr>
            <a:spLocks noGrp="1" noChangeArrowheads="1"/>
          </p:cNvSpPr>
          <p:nvPr>
            <p:ph type="sldNum" sz="quarter" idx="11"/>
          </p:nvPr>
        </p:nvSpPr>
        <p:spPr>
          <a:ln/>
        </p:spPr>
        <p:txBody>
          <a:bodyPr/>
          <a:lstStyle>
            <a:lvl1pPr>
              <a:defRPr/>
            </a:lvl1pPr>
          </a:lstStyle>
          <a:p>
            <a:fld id="{D2837633-8B93-49F9-8A43-27BF34D75B03}" type="slidenum">
              <a:rPr lang="zh-CN" altLang="en-US"/>
              <a:pPr/>
              <a:t>‹#›</a:t>
            </a:fld>
            <a:endParaRPr lang="en-US" altLang="zh-CN"/>
          </a:p>
        </p:txBody>
      </p:sp>
    </p:spTree>
    <p:extLst>
      <p:ext uri="{BB962C8B-B14F-4D97-AF65-F5344CB8AC3E}">
        <p14:creationId xmlns:p14="http://schemas.microsoft.com/office/powerpoint/2010/main" val="39645717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06E6C2C3-D571-4486-98B6-DB883C7CA5E4}"/>
              </a:ext>
            </a:extLst>
          </p:cNvPr>
          <p:cNvSpPr>
            <a:spLocks noGrp="1" noChangeArrowheads="1"/>
          </p:cNvSpPr>
          <p:nvPr>
            <p:ph type="ftr" sz="quarter" idx="10"/>
          </p:nvPr>
        </p:nvSpPr>
        <p:spPr>
          <a:ln/>
        </p:spPr>
        <p:txBody>
          <a:bodyPr/>
          <a:lstStyle>
            <a:lvl1pPr>
              <a:defRPr/>
            </a:lvl1pPr>
          </a:lstStyle>
          <a:p>
            <a:fld id="{7D598E57-E813-470F-9DCF-E6BAA20E0505}" type="slidenum">
              <a:rPr lang="zh-CN" altLang="en-US"/>
              <a:pPr/>
              <a:t>‹#›</a:t>
            </a:fld>
            <a:endParaRPr lang="en-US" altLang="zh-CN"/>
          </a:p>
        </p:txBody>
      </p:sp>
      <p:sp>
        <p:nvSpPr>
          <p:cNvPr id="8" name="Rectangle 12">
            <a:extLst>
              <a:ext uri="{FF2B5EF4-FFF2-40B4-BE49-F238E27FC236}">
                <a16:creationId xmlns:a16="http://schemas.microsoft.com/office/drawing/2014/main" id="{5915D412-5483-46B4-8556-8E4FEDD10D7D}"/>
              </a:ext>
            </a:extLst>
          </p:cNvPr>
          <p:cNvSpPr>
            <a:spLocks noGrp="1" noChangeArrowheads="1"/>
          </p:cNvSpPr>
          <p:nvPr>
            <p:ph type="sldNum" sz="quarter" idx="11"/>
          </p:nvPr>
        </p:nvSpPr>
        <p:spPr>
          <a:ln/>
        </p:spPr>
        <p:txBody>
          <a:bodyPr/>
          <a:lstStyle>
            <a:lvl1pPr>
              <a:defRPr/>
            </a:lvl1pPr>
          </a:lstStyle>
          <a:p>
            <a:fld id="{7B8C75CC-33FC-4542-AEF0-900ADA5D7C7A}" type="slidenum">
              <a:rPr lang="zh-CN" altLang="en-US"/>
              <a:pPr/>
              <a:t>‹#›</a:t>
            </a:fld>
            <a:endParaRPr lang="en-US" altLang="zh-CN"/>
          </a:p>
        </p:txBody>
      </p:sp>
    </p:spTree>
    <p:extLst>
      <p:ext uri="{BB962C8B-B14F-4D97-AF65-F5344CB8AC3E}">
        <p14:creationId xmlns:p14="http://schemas.microsoft.com/office/powerpoint/2010/main" val="124925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452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D95B7AFF-EA55-43A3-BBB2-27F2A6110C60}"/>
              </a:ext>
            </a:extLst>
          </p:cNvPr>
          <p:cNvSpPr>
            <a:spLocks noGrp="1" noChangeArrowheads="1"/>
          </p:cNvSpPr>
          <p:nvPr>
            <p:ph type="ftr" sz="quarter" idx="10"/>
          </p:nvPr>
        </p:nvSpPr>
        <p:spPr>
          <a:ln/>
        </p:spPr>
        <p:txBody>
          <a:bodyPr/>
          <a:lstStyle>
            <a:lvl1pPr>
              <a:defRPr/>
            </a:lvl1pPr>
          </a:lstStyle>
          <a:p>
            <a:fld id="{4D50F522-7D4D-4716-B7E3-A044374BD54C}" type="slidenum">
              <a:rPr lang="zh-CN" altLang="en-US"/>
              <a:pPr/>
              <a:t>‹#›</a:t>
            </a:fld>
            <a:endParaRPr lang="en-US" altLang="zh-CN"/>
          </a:p>
        </p:txBody>
      </p:sp>
      <p:sp>
        <p:nvSpPr>
          <p:cNvPr id="4" name="Rectangle 12">
            <a:extLst>
              <a:ext uri="{FF2B5EF4-FFF2-40B4-BE49-F238E27FC236}">
                <a16:creationId xmlns:a16="http://schemas.microsoft.com/office/drawing/2014/main" id="{30B9965D-49D9-459E-8BD6-A2BCFA524E85}"/>
              </a:ext>
            </a:extLst>
          </p:cNvPr>
          <p:cNvSpPr>
            <a:spLocks noGrp="1" noChangeArrowheads="1"/>
          </p:cNvSpPr>
          <p:nvPr>
            <p:ph type="sldNum" sz="quarter" idx="11"/>
          </p:nvPr>
        </p:nvSpPr>
        <p:spPr>
          <a:ln/>
        </p:spPr>
        <p:txBody>
          <a:bodyPr/>
          <a:lstStyle>
            <a:lvl1pPr>
              <a:defRPr/>
            </a:lvl1pPr>
          </a:lstStyle>
          <a:p>
            <a:fld id="{88224728-AB07-4FC1-8181-DA0449287C10}" type="slidenum">
              <a:rPr lang="zh-CN" altLang="en-US"/>
              <a:pPr/>
              <a:t>‹#›</a:t>
            </a:fld>
            <a:endParaRPr lang="en-US" altLang="zh-CN"/>
          </a:p>
        </p:txBody>
      </p:sp>
    </p:spTree>
    <p:extLst>
      <p:ext uri="{BB962C8B-B14F-4D97-AF65-F5344CB8AC3E}">
        <p14:creationId xmlns:p14="http://schemas.microsoft.com/office/powerpoint/2010/main" val="3434847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EAFCB7-0CD6-4B7A-B95E-233C763CF42E}"/>
              </a:ext>
            </a:extLst>
          </p:cNvPr>
          <p:cNvSpPr>
            <a:spLocks noGrp="1" noChangeArrowheads="1"/>
          </p:cNvSpPr>
          <p:nvPr>
            <p:ph type="ftr" sz="quarter" idx="10"/>
          </p:nvPr>
        </p:nvSpPr>
        <p:spPr>
          <a:ln/>
        </p:spPr>
        <p:txBody>
          <a:bodyPr/>
          <a:lstStyle>
            <a:lvl1pPr>
              <a:defRPr/>
            </a:lvl1pPr>
          </a:lstStyle>
          <a:p>
            <a:fld id="{E7B8FDD4-EAF2-4262-B312-52DB508E69FB}" type="slidenum">
              <a:rPr lang="zh-CN" altLang="en-US"/>
              <a:pPr/>
              <a:t>‹#›</a:t>
            </a:fld>
            <a:endParaRPr lang="en-US" altLang="zh-CN"/>
          </a:p>
        </p:txBody>
      </p:sp>
      <p:sp>
        <p:nvSpPr>
          <p:cNvPr id="3" name="Rectangle 12">
            <a:extLst>
              <a:ext uri="{FF2B5EF4-FFF2-40B4-BE49-F238E27FC236}">
                <a16:creationId xmlns:a16="http://schemas.microsoft.com/office/drawing/2014/main" id="{90975CE2-99B7-4A34-A6AF-12DE58C27638}"/>
              </a:ext>
            </a:extLst>
          </p:cNvPr>
          <p:cNvSpPr>
            <a:spLocks noGrp="1" noChangeArrowheads="1"/>
          </p:cNvSpPr>
          <p:nvPr>
            <p:ph type="sldNum" sz="quarter" idx="11"/>
          </p:nvPr>
        </p:nvSpPr>
        <p:spPr>
          <a:ln/>
        </p:spPr>
        <p:txBody>
          <a:bodyPr/>
          <a:lstStyle>
            <a:lvl1pPr>
              <a:defRPr/>
            </a:lvl1pPr>
          </a:lstStyle>
          <a:p>
            <a:fld id="{3FB50E07-B07B-487C-8BA3-B7DB444391C1}" type="slidenum">
              <a:rPr lang="zh-CN" altLang="en-US"/>
              <a:pPr/>
              <a:t>‹#›</a:t>
            </a:fld>
            <a:endParaRPr lang="en-US" altLang="zh-CN"/>
          </a:p>
        </p:txBody>
      </p:sp>
    </p:spTree>
    <p:extLst>
      <p:ext uri="{BB962C8B-B14F-4D97-AF65-F5344CB8AC3E}">
        <p14:creationId xmlns:p14="http://schemas.microsoft.com/office/powerpoint/2010/main" val="4181733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6310E32D-768D-46C4-8CCC-21BFA97A1323}"/>
              </a:ext>
            </a:extLst>
          </p:cNvPr>
          <p:cNvSpPr>
            <a:spLocks noGrp="1" noChangeArrowheads="1"/>
          </p:cNvSpPr>
          <p:nvPr>
            <p:ph type="ftr" sz="quarter" idx="10"/>
          </p:nvPr>
        </p:nvSpPr>
        <p:spPr>
          <a:ln/>
        </p:spPr>
        <p:txBody>
          <a:bodyPr/>
          <a:lstStyle>
            <a:lvl1pPr>
              <a:defRPr/>
            </a:lvl1pPr>
          </a:lstStyle>
          <a:p>
            <a:fld id="{F7370003-50EE-4135-B6B0-B88A2A277939}" type="slidenum">
              <a:rPr lang="zh-CN" altLang="en-US"/>
              <a:pPr/>
              <a:t>‹#›</a:t>
            </a:fld>
            <a:endParaRPr lang="en-US" altLang="zh-CN"/>
          </a:p>
        </p:txBody>
      </p:sp>
      <p:sp>
        <p:nvSpPr>
          <p:cNvPr id="6" name="Rectangle 12">
            <a:extLst>
              <a:ext uri="{FF2B5EF4-FFF2-40B4-BE49-F238E27FC236}">
                <a16:creationId xmlns:a16="http://schemas.microsoft.com/office/drawing/2014/main" id="{7307BA4B-2259-4A70-86F1-CBC61EB78FF2}"/>
              </a:ext>
            </a:extLst>
          </p:cNvPr>
          <p:cNvSpPr>
            <a:spLocks noGrp="1" noChangeArrowheads="1"/>
          </p:cNvSpPr>
          <p:nvPr>
            <p:ph type="sldNum" sz="quarter" idx="11"/>
          </p:nvPr>
        </p:nvSpPr>
        <p:spPr>
          <a:ln/>
        </p:spPr>
        <p:txBody>
          <a:bodyPr/>
          <a:lstStyle>
            <a:lvl1pPr>
              <a:defRPr/>
            </a:lvl1pPr>
          </a:lstStyle>
          <a:p>
            <a:fld id="{383A6C8F-A5E6-4D10-9029-0223B93407C6}" type="slidenum">
              <a:rPr lang="zh-CN" altLang="en-US"/>
              <a:pPr/>
              <a:t>‹#›</a:t>
            </a:fld>
            <a:endParaRPr lang="en-US" altLang="zh-CN"/>
          </a:p>
        </p:txBody>
      </p:sp>
    </p:spTree>
    <p:extLst>
      <p:ext uri="{BB962C8B-B14F-4D97-AF65-F5344CB8AC3E}">
        <p14:creationId xmlns:p14="http://schemas.microsoft.com/office/powerpoint/2010/main" val="660409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CF4EE23-6B55-42CD-9838-6D8F3CD8AAD5}"/>
              </a:ext>
            </a:extLst>
          </p:cNvPr>
          <p:cNvSpPr>
            <a:spLocks noGrp="1" noChangeArrowheads="1"/>
          </p:cNvSpPr>
          <p:nvPr>
            <p:ph type="ftr" sz="quarter" idx="10"/>
          </p:nvPr>
        </p:nvSpPr>
        <p:spPr>
          <a:ln/>
        </p:spPr>
        <p:txBody>
          <a:bodyPr/>
          <a:lstStyle>
            <a:lvl1pPr>
              <a:defRPr/>
            </a:lvl1pPr>
          </a:lstStyle>
          <a:p>
            <a:fld id="{FAE0F917-A94B-4512-987E-54277FEE0219}" type="slidenum">
              <a:rPr lang="zh-CN" altLang="en-US"/>
              <a:pPr/>
              <a:t>‹#›</a:t>
            </a:fld>
            <a:endParaRPr lang="en-US" altLang="zh-CN"/>
          </a:p>
        </p:txBody>
      </p:sp>
      <p:sp>
        <p:nvSpPr>
          <p:cNvPr id="6" name="Rectangle 12">
            <a:extLst>
              <a:ext uri="{FF2B5EF4-FFF2-40B4-BE49-F238E27FC236}">
                <a16:creationId xmlns:a16="http://schemas.microsoft.com/office/drawing/2014/main" id="{3F2F74A0-1322-4DB4-8A6A-96DA11A017A8}"/>
              </a:ext>
            </a:extLst>
          </p:cNvPr>
          <p:cNvSpPr>
            <a:spLocks noGrp="1" noChangeArrowheads="1"/>
          </p:cNvSpPr>
          <p:nvPr>
            <p:ph type="sldNum" sz="quarter" idx="11"/>
          </p:nvPr>
        </p:nvSpPr>
        <p:spPr>
          <a:ln/>
        </p:spPr>
        <p:txBody>
          <a:bodyPr/>
          <a:lstStyle>
            <a:lvl1pPr>
              <a:defRPr/>
            </a:lvl1pPr>
          </a:lstStyle>
          <a:p>
            <a:fld id="{02BBD088-BDB5-4302-8C18-D17D73D1A253}" type="slidenum">
              <a:rPr lang="zh-CN" altLang="en-US"/>
              <a:pPr/>
              <a:t>‹#›</a:t>
            </a:fld>
            <a:endParaRPr lang="en-US" altLang="zh-CN"/>
          </a:p>
        </p:txBody>
      </p:sp>
    </p:spTree>
    <p:extLst>
      <p:ext uri="{BB962C8B-B14F-4D97-AF65-F5344CB8AC3E}">
        <p14:creationId xmlns:p14="http://schemas.microsoft.com/office/powerpoint/2010/main" val="3387505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E0181B7A-6D0A-446D-B32A-41442CC2CBB7}"/>
              </a:ext>
            </a:extLst>
          </p:cNvPr>
          <p:cNvSpPr>
            <a:spLocks noGrp="1" noChangeArrowheads="1"/>
          </p:cNvSpPr>
          <p:nvPr>
            <p:ph type="ftr" sz="quarter" idx="10"/>
          </p:nvPr>
        </p:nvSpPr>
        <p:spPr>
          <a:ln/>
        </p:spPr>
        <p:txBody>
          <a:bodyPr/>
          <a:lstStyle>
            <a:lvl1pPr>
              <a:defRPr/>
            </a:lvl1pPr>
          </a:lstStyle>
          <a:p>
            <a:fld id="{52D520E3-C71F-4A98-88C7-52BCD6E5E863}" type="slidenum">
              <a:rPr lang="zh-CN" altLang="en-US"/>
              <a:pPr/>
              <a:t>‹#›</a:t>
            </a:fld>
            <a:endParaRPr lang="en-US" altLang="zh-CN"/>
          </a:p>
        </p:txBody>
      </p:sp>
      <p:sp>
        <p:nvSpPr>
          <p:cNvPr id="5" name="Rectangle 12">
            <a:extLst>
              <a:ext uri="{FF2B5EF4-FFF2-40B4-BE49-F238E27FC236}">
                <a16:creationId xmlns:a16="http://schemas.microsoft.com/office/drawing/2014/main" id="{5602DDFB-0654-4307-A7D5-9D06876D7C25}"/>
              </a:ext>
            </a:extLst>
          </p:cNvPr>
          <p:cNvSpPr>
            <a:spLocks noGrp="1" noChangeArrowheads="1"/>
          </p:cNvSpPr>
          <p:nvPr>
            <p:ph type="sldNum" sz="quarter" idx="11"/>
          </p:nvPr>
        </p:nvSpPr>
        <p:spPr>
          <a:ln/>
        </p:spPr>
        <p:txBody>
          <a:bodyPr/>
          <a:lstStyle>
            <a:lvl1pPr>
              <a:defRPr/>
            </a:lvl1pPr>
          </a:lstStyle>
          <a:p>
            <a:fld id="{0E968838-9D87-4935-802A-E6B9BEAA4F2F}" type="slidenum">
              <a:rPr lang="zh-CN" altLang="en-US"/>
              <a:pPr/>
              <a:t>‹#›</a:t>
            </a:fld>
            <a:endParaRPr lang="en-US" altLang="zh-CN"/>
          </a:p>
        </p:txBody>
      </p:sp>
    </p:spTree>
    <p:extLst>
      <p:ext uri="{BB962C8B-B14F-4D97-AF65-F5344CB8AC3E}">
        <p14:creationId xmlns:p14="http://schemas.microsoft.com/office/powerpoint/2010/main" val="1340590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50813"/>
            <a:ext cx="2181225"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0813"/>
            <a:ext cx="6392863"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961E810-887D-426F-9877-F306AE79FE6A}"/>
              </a:ext>
            </a:extLst>
          </p:cNvPr>
          <p:cNvSpPr>
            <a:spLocks noGrp="1" noChangeArrowheads="1"/>
          </p:cNvSpPr>
          <p:nvPr>
            <p:ph type="ftr" sz="quarter" idx="10"/>
          </p:nvPr>
        </p:nvSpPr>
        <p:spPr>
          <a:ln/>
        </p:spPr>
        <p:txBody>
          <a:bodyPr/>
          <a:lstStyle>
            <a:lvl1pPr>
              <a:defRPr/>
            </a:lvl1pPr>
          </a:lstStyle>
          <a:p>
            <a:fld id="{A05CF52A-6C13-477C-84DE-0FC8901B720D}" type="slidenum">
              <a:rPr lang="zh-CN" altLang="en-US"/>
              <a:pPr/>
              <a:t>‹#›</a:t>
            </a:fld>
            <a:endParaRPr lang="en-US" altLang="zh-CN"/>
          </a:p>
        </p:txBody>
      </p:sp>
      <p:sp>
        <p:nvSpPr>
          <p:cNvPr id="5" name="Rectangle 12">
            <a:extLst>
              <a:ext uri="{FF2B5EF4-FFF2-40B4-BE49-F238E27FC236}">
                <a16:creationId xmlns:a16="http://schemas.microsoft.com/office/drawing/2014/main" id="{423B1AD0-BADB-4A63-BA3B-1166EEA4C521}"/>
              </a:ext>
            </a:extLst>
          </p:cNvPr>
          <p:cNvSpPr>
            <a:spLocks noGrp="1" noChangeArrowheads="1"/>
          </p:cNvSpPr>
          <p:nvPr>
            <p:ph type="sldNum" sz="quarter" idx="11"/>
          </p:nvPr>
        </p:nvSpPr>
        <p:spPr>
          <a:ln/>
        </p:spPr>
        <p:txBody>
          <a:bodyPr/>
          <a:lstStyle>
            <a:lvl1pPr>
              <a:defRPr/>
            </a:lvl1pPr>
          </a:lstStyle>
          <a:p>
            <a:fld id="{864064AB-53E0-473A-B1E8-B945F7FCA391}" type="slidenum">
              <a:rPr lang="zh-CN" altLang="en-US"/>
              <a:pPr/>
              <a:t>‹#›</a:t>
            </a:fld>
            <a:endParaRPr lang="en-US" altLang="zh-CN"/>
          </a:p>
        </p:txBody>
      </p:sp>
    </p:spTree>
    <p:extLst>
      <p:ext uri="{BB962C8B-B14F-4D97-AF65-F5344CB8AC3E}">
        <p14:creationId xmlns:p14="http://schemas.microsoft.com/office/powerpoint/2010/main" val="9676679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表格占位符 2"/>
          <p:cNvSpPr>
            <a:spLocks noGrp="1"/>
          </p:cNvSpPr>
          <p:nvPr>
            <p:ph type="tbl" idx="1"/>
          </p:nvPr>
        </p:nvSpPr>
        <p:spPr>
          <a:xfrm>
            <a:off x="228600" y="1196975"/>
            <a:ext cx="8726488" cy="5432425"/>
          </a:xfrm>
        </p:spPr>
        <p:txBody>
          <a:bodyPr/>
          <a:lstStyle/>
          <a:p>
            <a:pPr lvl="0"/>
            <a:endParaRPr lang="zh-CN" altLang="en-US" noProof="0"/>
          </a:p>
        </p:txBody>
      </p:sp>
      <p:sp>
        <p:nvSpPr>
          <p:cNvPr id="4" name="Rectangle 11">
            <a:extLst>
              <a:ext uri="{FF2B5EF4-FFF2-40B4-BE49-F238E27FC236}">
                <a16:creationId xmlns:a16="http://schemas.microsoft.com/office/drawing/2014/main" id="{CFFC9516-D2B3-48A9-8409-8267E8C8D358}"/>
              </a:ext>
            </a:extLst>
          </p:cNvPr>
          <p:cNvSpPr>
            <a:spLocks noGrp="1" noChangeArrowheads="1"/>
          </p:cNvSpPr>
          <p:nvPr>
            <p:ph type="ftr" sz="quarter" idx="10"/>
          </p:nvPr>
        </p:nvSpPr>
        <p:spPr>
          <a:ln/>
        </p:spPr>
        <p:txBody>
          <a:bodyPr/>
          <a:lstStyle>
            <a:lvl1pPr>
              <a:defRPr/>
            </a:lvl1pPr>
          </a:lstStyle>
          <a:p>
            <a:fld id="{755ADB7C-3E55-4DF4-9F73-34869A5E9F0B}" type="slidenum">
              <a:rPr lang="zh-CN" altLang="en-US"/>
              <a:pPr/>
              <a:t>‹#›</a:t>
            </a:fld>
            <a:endParaRPr lang="en-US" altLang="zh-CN"/>
          </a:p>
        </p:txBody>
      </p:sp>
      <p:sp>
        <p:nvSpPr>
          <p:cNvPr id="5" name="Rectangle 12">
            <a:extLst>
              <a:ext uri="{FF2B5EF4-FFF2-40B4-BE49-F238E27FC236}">
                <a16:creationId xmlns:a16="http://schemas.microsoft.com/office/drawing/2014/main" id="{BA291063-E46A-4229-A8EB-00F555D4BDB2}"/>
              </a:ext>
            </a:extLst>
          </p:cNvPr>
          <p:cNvSpPr>
            <a:spLocks noGrp="1" noChangeArrowheads="1"/>
          </p:cNvSpPr>
          <p:nvPr>
            <p:ph type="sldNum" sz="quarter" idx="11"/>
          </p:nvPr>
        </p:nvSpPr>
        <p:spPr>
          <a:ln/>
        </p:spPr>
        <p:txBody>
          <a:bodyPr/>
          <a:lstStyle>
            <a:lvl1pPr>
              <a:defRPr/>
            </a:lvl1pPr>
          </a:lstStyle>
          <a:p>
            <a:fld id="{62B16763-79E9-48B2-86E6-4765CB9E12FE}" type="slidenum">
              <a:rPr lang="zh-CN" altLang="en-US"/>
              <a:pPr/>
              <a:t>‹#›</a:t>
            </a:fld>
            <a:endParaRPr lang="en-US" altLang="zh-CN"/>
          </a:p>
        </p:txBody>
      </p:sp>
    </p:spTree>
    <p:extLst>
      <p:ext uri="{BB962C8B-B14F-4D97-AF65-F5344CB8AC3E}">
        <p14:creationId xmlns:p14="http://schemas.microsoft.com/office/powerpoint/2010/main" val="2992466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6996331-DA3C-4616-AF7E-89EF940A9CD4}"/>
              </a:ext>
            </a:extLst>
          </p:cNvPr>
          <p:cNvSpPr>
            <a:spLocks noGrp="1" noChangeArrowheads="1"/>
          </p:cNvSpPr>
          <p:nvPr>
            <p:ph type="ftr" sz="quarter" idx="10"/>
          </p:nvPr>
        </p:nvSpPr>
        <p:spPr>
          <a:ln/>
        </p:spPr>
        <p:txBody>
          <a:bodyPr/>
          <a:lstStyle>
            <a:lvl1pPr>
              <a:defRPr/>
            </a:lvl1pPr>
          </a:lstStyle>
          <a:p>
            <a:fld id="{EC52A727-86E6-48F0-B4C1-82BBA0ADEAA6}" type="slidenum">
              <a:rPr lang="zh-CN" altLang="en-US"/>
              <a:pPr/>
              <a:t>‹#›</a:t>
            </a:fld>
            <a:endParaRPr lang="en-US" altLang="zh-CN"/>
          </a:p>
        </p:txBody>
      </p:sp>
      <p:sp>
        <p:nvSpPr>
          <p:cNvPr id="6" name="Rectangle 12">
            <a:extLst>
              <a:ext uri="{FF2B5EF4-FFF2-40B4-BE49-F238E27FC236}">
                <a16:creationId xmlns:a16="http://schemas.microsoft.com/office/drawing/2014/main" id="{1C799D8A-3F7E-457C-A9E4-C3D163399FDA}"/>
              </a:ext>
            </a:extLst>
          </p:cNvPr>
          <p:cNvSpPr>
            <a:spLocks noGrp="1" noChangeArrowheads="1"/>
          </p:cNvSpPr>
          <p:nvPr>
            <p:ph type="sldNum" sz="quarter" idx="11"/>
          </p:nvPr>
        </p:nvSpPr>
        <p:spPr>
          <a:ln/>
        </p:spPr>
        <p:txBody>
          <a:bodyPr/>
          <a:lstStyle>
            <a:lvl1pPr>
              <a:defRPr/>
            </a:lvl1pPr>
          </a:lstStyle>
          <a:p>
            <a:fld id="{AC36575E-8EB4-4C67-8085-3EC7C6943FC1}" type="slidenum">
              <a:rPr lang="zh-CN" altLang="en-US"/>
              <a:pPr/>
              <a:t>‹#›</a:t>
            </a:fld>
            <a:endParaRPr lang="en-US" altLang="zh-CN"/>
          </a:p>
        </p:txBody>
      </p:sp>
    </p:spTree>
    <p:extLst>
      <p:ext uri="{BB962C8B-B14F-4D97-AF65-F5344CB8AC3E}">
        <p14:creationId xmlns:p14="http://schemas.microsoft.com/office/powerpoint/2010/main" val="100378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7250" y="1196975"/>
            <a:ext cx="4287838"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7250" y="3989388"/>
            <a:ext cx="4287838"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BC38498B-968D-4983-A60F-4E3C88509B7C}"/>
              </a:ext>
            </a:extLst>
          </p:cNvPr>
          <p:cNvSpPr>
            <a:spLocks noGrp="1" noChangeArrowheads="1"/>
          </p:cNvSpPr>
          <p:nvPr>
            <p:ph type="ftr" sz="quarter" idx="10"/>
          </p:nvPr>
        </p:nvSpPr>
        <p:spPr>
          <a:ln/>
        </p:spPr>
        <p:txBody>
          <a:bodyPr/>
          <a:lstStyle>
            <a:lvl1pPr>
              <a:defRPr/>
            </a:lvl1pPr>
          </a:lstStyle>
          <a:p>
            <a:fld id="{F08BEC6B-60D5-45C7-937A-5EBE435CE9BD}" type="slidenum">
              <a:rPr lang="zh-CN" altLang="en-US"/>
              <a:pPr/>
              <a:t>‹#›</a:t>
            </a:fld>
            <a:endParaRPr lang="en-US" altLang="zh-CN"/>
          </a:p>
        </p:txBody>
      </p:sp>
      <p:sp>
        <p:nvSpPr>
          <p:cNvPr id="7" name="Rectangle 12">
            <a:extLst>
              <a:ext uri="{FF2B5EF4-FFF2-40B4-BE49-F238E27FC236}">
                <a16:creationId xmlns:a16="http://schemas.microsoft.com/office/drawing/2014/main" id="{902152C3-278F-4CAF-9DB8-DEB583233883}"/>
              </a:ext>
            </a:extLst>
          </p:cNvPr>
          <p:cNvSpPr>
            <a:spLocks noGrp="1" noChangeArrowheads="1"/>
          </p:cNvSpPr>
          <p:nvPr>
            <p:ph type="sldNum" sz="quarter" idx="11"/>
          </p:nvPr>
        </p:nvSpPr>
        <p:spPr>
          <a:ln/>
        </p:spPr>
        <p:txBody>
          <a:bodyPr/>
          <a:lstStyle>
            <a:lvl1pPr>
              <a:defRPr/>
            </a:lvl1pPr>
          </a:lstStyle>
          <a:p>
            <a:fld id="{29233704-1ABB-46E4-8567-DB0BAE6F9BD0}" type="slidenum">
              <a:rPr lang="zh-CN" altLang="en-US"/>
              <a:pPr/>
              <a:t>‹#›</a:t>
            </a:fld>
            <a:endParaRPr lang="en-US" altLang="zh-CN"/>
          </a:p>
        </p:txBody>
      </p:sp>
    </p:spTree>
    <p:extLst>
      <p:ext uri="{BB962C8B-B14F-4D97-AF65-F5344CB8AC3E}">
        <p14:creationId xmlns:p14="http://schemas.microsoft.com/office/powerpoint/2010/main" val="160583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5405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452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684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6268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19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1543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4466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60">
            <a:alpha val="0"/>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792CFC3-08FE-4DD4-9492-524D5390AD8A}"/>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5">
            <a:extLst>
              <a:ext uri="{FF2B5EF4-FFF2-40B4-BE49-F238E27FC236}">
                <a16:creationId xmlns:a16="http://schemas.microsoft.com/office/drawing/2014/main" id="{A0F8922D-4B10-4F25-8AA5-DEE472DE3891}"/>
              </a:ext>
            </a:extLst>
          </p:cNvPr>
          <p:cNvSpPr txBox="1">
            <a:spLocks noChangeArrowheads="1"/>
          </p:cNvSpPr>
          <p:nvPr/>
        </p:nvSpPr>
        <p:spPr bwMode="auto">
          <a:xfrm>
            <a:off x="0" y="6613525"/>
            <a:ext cx="4460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pPr>
            <a:r>
              <a:rPr lang="en-US" altLang="zh-CN" sz="1000" b="1">
                <a:solidFill>
                  <a:schemeClr val="tx2"/>
                </a:solidFill>
                <a:ea typeface="宋体" panose="02010600030101010101" pitchFamily="2" charset="-122"/>
              </a:rPr>
              <a:t>8.</a:t>
            </a:r>
            <a:fld id="{22F071D8-B75A-4862-AEE0-40181936B56D}" type="slidenum">
              <a:rPr lang="en-US" altLang="zh-CN" sz="1000" b="1">
                <a:solidFill>
                  <a:schemeClr val="tx2"/>
                </a:solidFill>
                <a:ea typeface="宋体" panose="02010600030101010101" pitchFamily="2" charset="-122"/>
              </a:rPr>
              <a:pPr algn="ctr">
                <a:spcBef>
                  <a:spcPct val="50000"/>
                </a:spcBef>
              </a:pPr>
              <a:t>‹#›</a:t>
            </a:fld>
            <a:endParaRPr lang="en-US" altLang="zh-CN" sz="1000" b="1">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AA8F33BE-D4CC-4555-B648-328ABAFF41CC}"/>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9" name="Slide_Page_Number">
            <a:extLst>
              <a:ext uri="{FF2B5EF4-FFF2-40B4-BE49-F238E27FC236}">
                <a16:creationId xmlns:a16="http://schemas.microsoft.com/office/drawing/2014/main" id="{C5828731-E78F-4AEF-AE73-4CD907AB49AB}"/>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7B9506E1-EAC8-4372-8A0C-990D361B1602}"/>
              </a:ext>
            </a:extLst>
          </p:cNvPr>
          <p:cNvSpPr>
            <a:spLocks noChangeArrowheads="1"/>
          </p:cNvSpPr>
          <p:nvPr userDrawn="1"/>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36B419D0-C3B4-4AB5-BEC4-B579A4B53CAE}"/>
              </a:ext>
            </a:extLst>
          </p:cNvPr>
          <p:cNvSpPr>
            <a:spLocks noChangeArrowheads="1"/>
          </p:cNvSpPr>
          <p:nvPr userDrawn="1"/>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882E5313-20A6-4BAA-AA90-48F645CA9D23}"/>
              </a:ext>
            </a:extLst>
          </p:cNvPr>
          <p:cNvPicPr>
            <a:picLocks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729"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30" r:id="rId12"/>
    <p:sldLayoutId id="2147484731" r:id="rId13"/>
    <p:sldLayoutId id="2147484732" r:id="rId14"/>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lnSpc>
          <a:spcPct val="120000"/>
        </a:lnSpc>
        <a:spcBef>
          <a:spcPts val="6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lnSpc>
          <a:spcPct val="120000"/>
        </a:lnSpc>
        <a:spcBef>
          <a:spcPts val="6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lnSpc>
          <a:spcPct val="120000"/>
        </a:lnSpc>
        <a:spcBef>
          <a:spcPts val="6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lnSpc>
          <a:spcPct val="120000"/>
        </a:lnSpc>
        <a:spcBef>
          <a:spcPts val="600"/>
        </a:spcBef>
        <a:spcAft>
          <a:spcPct val="0"/>
        </a:spcAft>
        <a:buClr>
          <a:schemeClr val="hlink"/>
        </a:buClr>
        <a:buChar char="–"/>
        <a:defRPr kumimoji="1">
          <a:solidFill>
            <a:schemeClr val="tx1"/>
          </a:solidFill>
          <a:latin typeface="+mn-lt"/>
        </a:defRPr>
      </a:lvl4pPr>
      <a:lvl5pPr marL="1771650" indent="-228600" algn="l" rtl="0" eaLnBrk="0" fontAlgn="base" hangingPunct="0">
        <a:lnSpc>
          <a:spcPct val="120000"/>
        </a:lnSpc>
        <a:spcBef>
          <a:spcPts val="6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DB68947-CB5B-4875-A7BE-D7B3530B6CDA}"/>
              </a:ext>
            </a:extLst>
          </p:cNvPr>
          <p:cNvSpPr>
            <a:spLocks noChangeArrowheads="1"/>
          </p:cNvSpPr>
          <p:nvPr/>
        </p:nvSpPr>
        <p:spPr bwMode="ltGray">
          <a:xfrm>
            <a:off x="417513" y="31432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1" name="Rectangle 3">
            <a:extLst>
              <a:ext uri="{FF2B5EF4-FFF2-40B4-BE49-F238E27FC236}">
                <a16:creationId xmlns:a16="http://schemas.microsoft.com/office/drawing/2014/main" id="{115919D9-C6AC-4747-9B41-1A7E29F1B84B}"/>
              </a:ext>
            </a:extLst>
          </p:cNvPr>
          <p:cNvSpPr>
            <a:spLocks noChangeArrowheads="1"/>
          </p:cNvSpPr>
          <p:nvPr/>
        </p:nvSpPr>
        <p:spPr bwMode="ltGray">
          <a:xfrm>
            <a:off x="800100" y="31432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2" name="Rectangle 4">
            <a:extLst>
              <a:ext uri="{FF2B5EF4-FFF2-40B4-BE49-F238E27FC236}">
                <a16:creationId xmlns:a16="http://schemas.microsoft.com/office/drawing/2014/main" id="{DBBFA0C7-5870-4082-B4EA-08EF19A4084C}"/>
              </a:ext>
            </a:extLst>
          </p:cNvPr>
          <p:cNvSpPr>
            <a:spLocks noChangeArrowheads="1"/>
          </p:cNvSpPr>
          <p:nvPr/>
        </p:nvSpPr>
        <p:spPr bwMode="ltGray">
          <a:xfrm>
            <a:off x="541338" y="73660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3" name="Rectangle 5">
            <a:extLst>
              <a:ext uri="{FF2B5EF4-FFF2-40B4-BE49-F238E27FC236}">
                <a16:creationId xmlns:a16="http://schemas.microsoft.com/office/drawing/2014/main" id="{55D19B1D-3025-4974-979C-549F18719F52}"/>
              </a:ext>
            </a:extLst>
          </p:cNvPr>
          <p:cNvSpPr>
            <a:spLocks noChangeArrowheads="1"/>
          </p:cNvSpPr>
          <p:nvPr/>
        </p:nvSpPr>
        <p:spPr bwMode="ltGray">
          <a:xfrm>
            <a:off x="911225" y="73660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4" name="Rectangle 6">
            <a:extLst>
              <a:ext uri="{FF2B5EF4-FFF2-40B4-BE49-F238E27FC236}">
                <a16:creationId xmlns:a16="http://schemas.microsoft.com/office/drawing/2014/main" id="{60D4F261-90B1-463E-943F-FD2D4EDF29FE}"/>
              </a:ext>
            </a:extLst>
          </p:cNvPr>
          <p:cNvSpPr>
            <a:spLocks noChangeArrowheads="1"/>
          </p:cNvSpPr>
          <p:nvPr/>
        </p:nvSpPr>
        <p:spPr bwMode="ltGray">
          <a:xfrm>
            <a:off x="127000" y="91916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5" name="Rectangle 7">
            <a:extLst>
              <a:ext uri="{FF2B5EF4-FFF2-40B4-BE49-F238E27FC236}">
                <a16:creationId xmlns:a16="http://schemas.microsoft.com/office/drawing/2014/main" id="{AA78D59F-5EB3-4C6C-B823-6EEB2EF74CF4}"/>
              </a:ext>
            </a:extLst>
          </p:cNvPr>
          <p:cNvSpPr>
            <a:spLocks noChangeArrowheads="1"/>
          </p:cNvSpPr>
          <p:nvPr/>
        </p:nvSpPr>
        <p:spPr bwMode="gray">
          <a:xfrm>
            <a:off x="762000" y="20637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6" name="Rectangle 8">
            <a:extLst>
              <a:ext uri="{FF2B5EF4-FFF2-40B4-BE49-F238E27FC236}">
                <a16:creationId xmlns:a16="http://schemas.microsoft.com/office/drawing/2014/main" id="{675A11D3-F653-4D86-975F-3DBAD57C406D}"/>
              </a:ext>
            </a:extLst>
          </p:cNvPr>
          <p:cNvSpPr>
            <a:spLocks noChangeArrowheads="1"/>
          </p:cNvSpPr>
          <p:nvPr/>
        </p:nvSpPr>
        <p:spPr bwMode="gray">
          <a:xfrm>
            <a:off x="442913" y="9969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ndParaRPr>
          </a:p>
        </p:txBody>
      </p:sp>
      <p:sp>
        <p:nvSpPr>
          <p:cNvPr id="2057" name="Rectangle 9">
            <a:extLst>
              <a:ext uri="{FF2B5EF4-FFF2-40B4-BE49-F238E27FC236}">
                <a16:creationId xmlns:a16="http://schemas.microsoft.com/office/drawing/2014/main" id="{18609825-DFE0-418C-819B-26FF7ED68D89}"/>
              </a:ext>
            </a:extLst>
          </p:cNvPr>
          <p:cNvSpPr>
            <a:spLocks noGrp="1" noChangeArrowheads="1"/>
          </p:cNvSpPr>
          <p:nvPr>
            <p:ph type="title"/>
          </p:nvPr>
        </p:nvSpPr>
        <p:spPr bwMode="auto">
          <a:xfrm>
            <a:off x="685800" y="150813"/>
            <a:ext cx="77930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A21C67B7-1A98-435C-AA50-0C4AECFE37C4}"/>
              </a:ext>
            </a:extLst>
          </p:cNvPr>
          <p:cNvSpPr>
            <a:spLocks noGrp="1" noChangeArrowheads="1"/>
          </p:cNvSpPr>
          <p:nvPr>
            <p:ph type="body" idx="1"/>
          </p:nvPr>
        </p:nvSpPr>
        <p:spPr bwMode="auto">
          <a:xfrm>
            <a:off x="228600" y="1196975"/>
            <a:ext cx="8726488"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8843" name="Rectangle 11">
            <a:extLst>
              <a:ext uri="{FF2B5EF4-FFF2-40B4-BE49-F238E27FC236}">
                <a16:creationId xmlns:a16="http://schemas.microsoft.com/office/drawing/2014/main" id="{B0465AB2-2670-49C3-B09E-D962D27FDC5D}"/>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Tahoma" panose="020B0604030504040204" pitchFamily="34" charset="0"/>
              </a:defRPr>
            </a:lvl1pPr>
          </a:lstStyle>
          <a:p>
            <a:fld id="{1C0D1ADA-C3C8-4BDE-B868-50E8D91BA676}" type="slidenum">
              <a:rPr lang="zh-CN" altLang="en-US"/>
              <a:pPr/>
              <a:t>‹#›</a:t>
            </a:fld>
            <a:endParaRPr lang="en-US" altLang="zh-CN"/>
          </a:p>
        </p:txBody>
      </p:sp>
      <p:sp>
        <p:nvSpPr>
          <p:cNvPr id="248844" name="Rectangle 12">
            <a:extLst>
              <a:ext uri="{FF2B5EF4-FFF2-40B4-BE49-F238E27FC236}">
                <a16:creationId xmlns:a16="http://schemas.microsoft.com/office/drawing/2014/main" id="{353B6C7A-B0B5-4A09-81D9-24CAF3236A42}"/>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defRPr>
            </a:lvl1pPr>
          </a:lstStyle>
          <a:p>
            <a:fld id="{8061E5BC-EC38-4FA2-B89B-4A40EE6B0198}"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733"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 id="2147484726" r:id="rId12"/>
    <p:sldLayoutId id="2147484727" r:id="rId13"/>
    <p:sldLayoutId id="2147484728"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ea typeface="宋体" pitchFamily="2" charset="-122"/>
        </a:defRPr>
      </a:lvl2pPr>
      <a:lvl3pPr algn="ctr" rtl="0" eaLnBrk="0" fontAlgn="base" hangingPunct="0">
        <a:spcBef>
          <a:spcPct val="0"/>
        </a:spcBef>
        <a:spcAft>
          <a:spcPct val="0"/>
        </a:spcAft>
        <a:defRPr sz="4400">
          <a:solidFill>
            <a:schemeClr val="tx2"/>
          </a:solidFill>
          <a:latin typeface="Tahoma" pitchFamily="34" charset="0"/>
          <a:ea typeface="宋体" pitchFamily="2" charset="-122"/>
        </a:defRPr>
      </a:lvl3pPr>
      <a:lvl4pPr algn="ctr" rtl="0" eaLnBrk="0" fontAlgn="base" hangingPunct="0">
        <a:spcBef>
          <a:spcPct val="0"/>
        </a:spcBef>
        <a:spcAft>
          <a:spcPct val="0"/>
        </a:spcAft>
        <a:defRPr sz="4400">
          <a:solidFill>
            <a:schemeClr val="tx2"/>
          </a:solidFill>
          <a:latin typeface="Tahoma" pitchFamily="34" charset="0"/>
          <a:ea typeface="宋体" pitchFamily="2" charset="-122"/>
        </a:defRPr>
      </a:lvl4pPr>
      <a:lvl5pPr algn="ctr"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ctr" rtl="0" fontAlgn="base">
        <a:spcBef>
          <a:spcPct val="0"/>
        </a:spcBef>
        <a:spcAft>
          <a:spcPct val="0"/>
        </a:spcAft>
        <a:defRPr sz="4400">
          <a:solidFill>
            <a:schemeClr val="tx2"/>
          </a:solidFill>
          <a:latin typeface="Tahoma" pitchFamily="34" charset="0"/>
          <a:ea typeface="宋体" pitchFamily="2" charset="-122"/>
        </a:defRPr>
      </a:lvl6pPr>
      <a:lvl7pPr marL="914400" algn="ctr" rtl="0" fontAlgn="base">
        <a:spcBef>
          <a:spcPct val="0"/>
        </a:spcBef>
        <a:spcAft>
          <a:spcPct val="0"/>
        </a:spcAft>
        <a:defRPr sz="4400">
          <a:solidFill>
            <a:schemeClr val="tx2"/>
          </a:solidFill>
          <a:latin typeface="Tahoma" pitchFamily="34" charset="0"/>
          <a:ea typeface="宋体" pitchFamily="2" charset="-122"/>
        </a:defRPr>
      </a:lvl7pPr>
      <a:lvl8pPr marL="1371600" algn="ctr" rtl="0" fontAlgn="base">
        <a:spcBef>
          <a:spcPct val="0"/>
        </a:spcBef>
        <a:spcAft>
          <a:spcPct val="0"/>
        </a:spcAft>
        <a:defRPr sz="4400">
          <a:solidFill>
            <a:schemeClr val="tx2"/>
          </a:solidFill>
          <a:latin typeface="Tahoma" pitchFamily="34" charset="0"/>
          <a:ea typeface="宋体" pitchFamily="2" charset="-122"/>
        </a:defRPr>
      </a:lvl8pPr>
      <a:lvl9pPr marL="1828800" algn="ctr"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just"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anose="05000000000000000000" pitchFamily="2" charset="2"/>
        <a:buChar char="n"/>
        <a:defRPr sz="2800">
          <a:solidFill>
            <a:srgbClr val="660066"/>
          </a:solidFill>
          <a:latin typeface="+mn-lt"/>
          <a:ea typeface="+mn-ea"/>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400">
          <a:solidFill>
            <a:srgbClr val="6600CC"/>
          </a:solidFill>
          <a:latin typeface="+mn-lt"/>
          <a:ea typeface="+mn-ea"/>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2.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026">
            <a:extLst>
              <a:ext uri="{FF2B5EF4-FFF2-40B4-BE49-F238E27FC236}">
                <a16:creationId xmlns:a16="http://schemas.microsoft.com/office/drawing/2014/main" id="{EEE5801B-9DE2-466F-B623-578804B80BEA}"/>
              </a:ext>
            </a:extLst>
          </p:cNvPr>
          <p:cNvSpPr>
            <a:spLocks noGrp="1" noChangeArrowheads="1"/>
          </p:cNvSpPr>
          <p:nvPr>
            <p:ph type="ctrTitle"/>
          </p:nvPr>
        </p:nvSpPr>
        <p:spPr>
          <a:xfrm>
            <a:off x="685800" y="2286000"/>
            <a:ext cx="7772400" cy="1143000"/>
          </a:xfrm>
        </p:spPr>
        <p:txBody>
          <a:bodyPr/>
          <a:lstStyle/>
          <a:p>
            <a:pPr>
              <a:defRPr/>
            </a:pPr>
            <a:r>
              <a:rPr lang="en-US" altLang="zh-CN" dirty="0">
                <a:ea typeface="宋体" pitchFamily="2" charset="-122"/>
              </a:rPr>
              <a:t>Chapter 8: Relational Database Design (2)</a:t>
            </a:r>
            <a:endParaRPr lang="en-US" altLang="zh-CN" dirty="0">
              <a:ea typeface="宋体"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EDC3C6DD-777F-4511-B591-61993D4FF1D4}"/>
              </a:ext>
            </a:extLst>
          </p:cNvPr>
          <p:cNvSpPr>
            <a:spLocks noGrp="1" noChangeArrowheads="1"/>
          </p:cNvSpPr>
          <p:nvPr>
            <p:ph type="title"/>
          </p:nvPr>
        </p:nvSpPr>
        <p:spPr/>
        <p:txBody>
          <a:bodyPr/>
          <a:lstStyle/>
          <a:p>
            <a:pPr>
              <a:defRPr/>
            </a:pPr>
            <a:r>
              <a:rPr lang="zh-CN" altLang="en-US">
                <a:ea typeface="宋体" pitchFamily="2" charset="-122"/>
              </a:rPr>
              <a:t>模式的分解</a:t>
            </a:r>
          </a:p>
        </p:txBody>
      </p:sp>
      <p:sp>
        <p:nvSpPr>
          <p:cNvPr id="20483" name="Rectangle 3">
            <a:extLst>
              <a:ext uri="{FF2B5EF4-FFF2-40B4-BE49-F238E27FC236}">
                <a16:creationId xmlns:a16="http://schemas.microsoft.com/office/drawing/2014/main" id="{E01386F1-7C36-4B08-A13D-8098CA9EFB27}"/>
              </a:ext>
            </a:extLst>
          </p:cNvPr>
          <p:cNvSpPr>
            <a:spLocks noGrp="1" noChangeArrowheads="1"/>
          </p:cNvSpPr>
          <p:nvPr>
            <p:ph type="body" sz="half" idx="4294967295"/>
          </p:nvPr>
        </p:nvSpPr>
        <p:spPr>
          <a:xfrm>
            <a:off x="312738" y="866775"/>
            <a:ext cx="5451475" cy="1871663"/>
          </a:xfrm>
        </p:spPr>
        <p:txBody>
          <a:bodyPr/>
          <a:lstStyle/>
          <a:p>
            <a:pPr marL="179388" lvl="1" indent="0">
              <a:lnSpc>
                <a:spcPct val="90000"/>
              </a:lnSpc>
              <a:buFont typeface="Wingdings" panose="05000000000000000000" pitchFamily="2" charset="2"/>
              <a:buNone/>
            </a:pPr>
            <a:r>
              <a:rPr lang="en-US" altLang="zh-CN" sz="2500">
                <a:ea typeface="宋体" panose="02010600030101010101" pitchFamily="2" charset="-122"/>
              </a:rPr>
              <a:t>3. </a:t>
            </a:r>
            <a:r>
              <a:rPr lang="zh-CN" altLang="en-US" sz="2500">
                <a:ea typeface="宋体" panose="02010600030101010101" pitchFamily="2" charset="-122"/>
              </a:rPr>
              <a:t>将</a:t>
            </a:r>
            <a:r>
              <a:rPr lang="en-US" altLang="zh-CN" sz="2500">
                <a:ea typeface="宋体" panose="02010600030101010101" pitchFamily="2" charset="-122"/>
              </a:rPr>
              <a:t>SL</a:t>
            </a:r>
            <a:r>
              <a:rPr lang="zh-CN" altLang="en-US" sz="2500">
                <a:ea typeface="宋体" panose="02010600030101010101" pitchFamily="2" charset="-122"/>
              </a:rPr>
              <a:t>分解为下面二个关系模式：</a:t>
            </a:r>
          </a:p>
          <a:p>
            <a:pPr marL="0" indent="0">
              <a:lnSpc>
                <a:spcPct val="90000"/>
              </a:lnSpc>
              <a:buFont typeface="Wingdings" panose="05000000000000000000" pitchFamily="2" charset="2"/>
              <a:buNone/>
            </a:pPr>
            <a:r>
              <a:rPr lang="zh-CN" altLang="en-US" sz="2400">
                <a:ea typeface="宋体" panose="02010600030101010101" pitchFamily="2" charset="-122"/>
              </a:rPr>
              <a:t>               </a:t>
            </a:r>
            <a:r>
              <a:rPr lang="en-US" altLang="zh-CN" sz="2400">
                <a:ea typeface="宋体" panose="02010600030101010101" pitchFamily="2" charset="-122"/>
              </a:rPr>
              <a:t>ND(Sno, Sdept)</a:t>
            </a:r>
          </a:p>
          <a:p>
            <a:pPr marL="0" indent="0">
              <a:lnSpc>
                <a:spcPct val="90000"/>
              </a:lnSpc>
              <a:buFont typeface="Wingdings" panose="05000000000000000000" pitchFamily="2" charset="2"/>
              <a:buNone/>
            </a:pPr>
            <a:r>
              <a:rPr lang="en-US" altLang="zh-CN" sz="2400">
                <a:ea typeface="宋体" panose="02010600030101010101" pitchFamily="2" charset="-122"/>
              </a:rPr>
              <a:t>               NL(Sno, Sloc)</a:t>
            </a:r>
          </a:p>
          <a:p>
            <a:pPr marL="0" indent="0">
              <a:lnSpc>
                <a:spcPct val="90000"/>
              </a:lnSpc>
              <a:buFont typeface="Wingdings" panose="05000000000000000000" pitchFamily="2" charset="2"/>
              <a:buNone/>
            </a:pPr>
            <a:r>
              <a:rPr lang="en-US" altLang="zh-CN" sz="2400">
                <a:ea typeface="宋体" panose="02010600030101010101" pitchFamily="2" charset="-122"/>
              </a:rPr>
              <a:t>    </a:t>
            </a:r>
            <a:r>
              <a:rPr lang="zh-CN" altLang="en-US" sz="2400">
                <a:ea typeface="宋体" panose="02010600030101010101" pitchFamily="2" charset="-122"/>
              </a:rPr>
              <a:t>分解后的关系为：</a:t>
            </a:r>
          </a:p>
        </p:txBody>
      </p:sp>
      <p:graphicFrame>
        <p:nvGraphicFramePr>
          <p:cNvPr id="602194" name="Group 82">
            <a:extLst>
              <a:ext uri="{FF2B5EF4-FFF2-40B4-BE49-F238E27FC236}">
                <a16:creationId xmlns:a16="http://schemas.microsoft.com/office/drawing/2014/main" id="{2DB4463C-5898-48F6-A13C-42086950FDB9}"/>
              </a:ext>
            </a:extLst>
          </p:cNvPr>
          <p:cNvGraphicFramePr>
            <a:graphicFrameLocks noGrp="1"/>
          </p:cNvGraphicFramePr>
          <p:nvPr>
            <p:ph sz="half" idx="4294967295"/>
          </p:nvPr>
        </p:nvGraphicFramePr>
        <p:xfrm>
          <a:off x="5934075" y="260350"/>
          <a:ext cx="3024188" cy="2378076"/>
        </p:xfrm>
        <a:graphic>
          <a:graphicData uri="http://schemas.openxmlformats.org/drawingml/2006/table">
            <a:tbl>
              <a:tblPr/>
              <a:tblGrid>
                <a:gridCol w="10080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Sdept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IS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95003</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MA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C</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IS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95005</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PH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02116" name="Group 4">
            <a:extLst>
              <a:ext uri="{FF2B5EF4-FFF2-40B4-BE49-F238E27FC236}">
                <a16:creationId xmlns:a16="http://schemas.microsoft.com/office/drawing/2014/main" id="{26A9DC4D-D947-4D90-9DF0-5C91BC5921EE}"/>
              </a:ext>
            </a:extLst>
          </p:cNvPr>
          <p:cNvGraphicFramePr>
            <a:graphicFrameLocks noGrp="1"/>
          </p:cNvGraphicFramePr>
          <p:nvPr/>
        </p:nvGraphicFramePr>
        <p:xfrm>
          <a:off x="336550" y="3079750"/>
          <a:ext cx="2333625" cy="2952751"/>
        </p:xfrm>
        <a:graphic>
          <a:graphicData uri="http://schemas.openxmlformats.org/drawingml/2006/table">
            <a:tbl>
              <a:tblPr/>
              <a:tblGrid>
                <a:gridCol w="1166812">
                  <a:extLst>
                    <a:ext uri="{9D8B030D-6E8A-4147-A177-3AD203B41FA5}">
                      <a16:colId xmlns:a16="http://schemas.microsoft.com/office/drawing/2014/main" val="20000"/>
                    </a:ext>
                  </a:extLst>
                </a:gridCol>
                <a:gridCol w="1166813">
                  <a:extLst>
                    <a:ext uri="{9D8B030D-6E8A-4147-A177-3AD203B41FA5}">
                      <a16:colId xmlns:a16="http://schemas.microsoft.com/office/drawing/2014/main" val="20001"/>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dirty="0" err="1">
                          <a:ln>
                            <a:noFill/>
                          </a:ln>
                          <a:solidFill>
                            <a:srgbClr val="CC0000"/>
                          </a:solidFill>
                          <a:effectLst>
                            <a:outerShdw blurRad="38100" dist="38100" dir="2700000" algn="tl">
                              <a:srgbClr val="C0C0C0"/>
                            </a:outerShdw>
                          </a:effectLst>
                          <a:latin typeface="Arial" charset="0"/>
                          <a:ea typeface="宋体" pitchFamily="2" charset="-122"/>
                        </a:rPr>
                        <a:t>Sno</a:t>
                      </a:r>
                      <a:endParaRPr kumimoji="1" lang="en-US" altLang="zh-CN" sz="2000" b="1" i="0" u="none" strike="noStrike" cap="none" normalizeH="0" baseline="0" dirty="0">
                        <a:ln>
                          <a:noFill/>
                        </a:ln>
                        <a:solidFill>
                          <a:srgbClr val="CC0000"/>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dirty="0" err="1">
                          <a:ln>
                            <a:noFill/>
                          </a:ln>
                          <a:solidFill>
                            <a:srgbClr val="CC0000"/>
                          </a:solidFill>
                          <a:effectLst>
                            <a:outerShdw blurRad="38100" dist="38100" dir="2700000" algn="tl">
                              <a:srgbClr val="C0C0C0"/>
                            </a:outerShdw>
                          </a:effectLst>
                          <a:latin typeface="Arial" charset="0"/>
                          <a:ea typeface="宋体" pitchFamily="2" charset="-122"/>
                        </a:rPr>
                        <a:t>Sdept</a:t>
                      </a:r>
                      <a:endParaRPr kumimoji="1" lang="en-US" altLang="zh-CN" sz="2000" b="1" i="0" u="none" strike="noStrike" cap="none" normalizeH="0" baseline="0" dirty="0">
                        <a:ln>
                          <a:noFill/>
                        </a:ln>
                        <a:solidFill>
                          <a:srgbClr val="CC0000"/>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dirty="0">
                          <a:ln>
                            <a:noFill/>
                          </a:ln>
                          <a:solidFill>
                            <a:schemeClr val="tx1"/>
                          </a:solidFill>
                          <a:effectLst/>
                          <a:latin typeface="Arial" charset="0"/>
                          <a:ea typeface="宋体" pitchFamily="2" charset="-122"/>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dirty="0">
                          <a:ln>
                            <a:noFill/>
                          </a:ln>
                          <a:solidFill>
                            <a:schemeClr val="tx1"/>
                          </a:solidFill>
                          <a:effectLst/>
                          <a:latin typeface="Arial" charset="0"/>
                          <a:ea typeface="宋体" pitchFamily="2" charset="-122"/>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dirty="0">
                          <a:ln>
                            <a:noFill/>
                          </a:ln>
                          <a:solidFill>
                            <a:schemeClr val="tx1"/>
                          </a:solidFill>
                          <a:effectLst/>
                          <a:latin typeface="Arial" charset="0"/>
                          <a:ea typeface="宋体" pitchFamily="2" charset="-122"/>
                        </a:rPr>
                        <a:t>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dirty="0">
                          <a:ln>
                            <a:noFill/>
                          </a:ln>
                          <a:solidFill>
                            <a:schemeClr val="tx1"/>
                          </a:solidFill>
                          <a:effectLst/>
                          <a:latin typeface="Arial" charset="0"/>
                          <a:ea typeface="宋体" pitchFamily="2" charset="-122"/>
                        </a:rPr>
                        <a:t>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dirty="0">
                          <a:ln>
                            <a:noFill/>
                          </a:ln>
                          <a:solidFill>
                            <a:schemeClr val="tx1"/>
                          </a:solidFill>
                          <a:effectLst/>
                          <a:latin typeface="Arial" charset="0"/>
                          <a:ea typeface="宋体" pitchFamily="2" charset="-122"/>
                        </a:rPr>
                        <a:t>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dirty="0">
                          <a:ln>
                            <a:noFill/>
                          </a:ln>
                          <a:solidFill>
                            <a:schemeClr val="tx1"/>
                          </a:solidFill>
                          <a:effectLst/>
                          <a:latin typeface="Arial" charset="0"/>
                          <a:ea typeface="宋体" pitchFamily="2" charset="-122"/>
                        </a:rPr>
                        <a:t>PH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02139" name="Group 27">
            <a:extLst>
              <a:ext uri="{FF2B5EF4-FFF2-40B4-BE49-F238E27FC236}">
                <a16:creationId xmlns:a16="http://schemas.microsoft.com/office/drawing/2014/main" id="{7BDDBC47-2E2E-4C3C-9B7B-EE17CBA92DB0}"/>
              </a:ext>
            </a:extLst>
          </p:cNvPr>
          <p:cNvGraphicFramePr>
            <a:graphicFrameLocks noGrp="1"/>
          </p:cNvGraphicFramePr>
          <p:nvPr/>
        </p:nvGraphicFramePr>
        <p:xfrm>
          <a:off x="3216275" y="3079750"/>
          <a:ext cx="2333625" cy="2952751"/>
        </p:xfrm>
        <a:graphic>
          <a:graphicData uri="http://schemas.openxmlformats.org/drawingml/2006/table">
            <a:tbl>
              <a:tblPr/>
              <a:tblGrid>
                <a:gridCol w="1166813">
                  <a:extLst>
                    <a:ext uri="{9D8B030D-6E8A-4147-A177-3AD203B41FA5}">
                      <a16:colId xmlns:a16="http://schemas.microsoft.com/office/drawing/2014/main" val="20000"/>
                    </a:ext>
                  </a:extLst>
                </a:gridCol>
                <a:gridCol w="1166812">
                  <a:extLst>
                    <a:ext uri="{9D8B030D-6E8A-4147-A177-3AD203B41FA5}">
                      <a16:colId xmlns:a16="http://schemas.microsoft.com/office/drawing/2014/main" val="20001"/>
                    </a:ext>
                  </a:extLst>
                </a:gridCol>
              </a:tblGrid>
              <a:tr h="4794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02162" name="AutoShape 50">
            <a:extLst>
              <a:ext uri="{FF2B5EF4-FFF2-40B4-BE49-F238E27FC236}">
                <a16:creationId xmlns:a16="http://schemas.microsoft.com/office/drawing/2014/main" id="{3FD7D242-6AE7-4FB7-9E46-3B2235A72470}"/>
              </a:ext>
            </a:extLst>
          </p:cNvPr>
          <p:cNvSpPr>
            <a:spLocks noChangeArrowheads="1"/>
          </p:cNvSpPr>
          <p:nvPr/>
        </p:nvSpPr>
        <p:spPr bwMode="auto">
          <a:xfrm rot="5400000">
            <a:off x="2747963" y="4413250"/>
            <a:ext cx="360362" cy="287338"/>
          </a:xfrm>
          <a:prstGeom prst="flowChartCollate">
            <a:avLst/>
          </a:prstGeom>
          <a:solidFill>
            <a:srgbClr val="FFFFFF"/>
          </a:solidFill>
          <a:ln w="9525">
            <a:solidFill>
              <a:srgbClr val="000000"/>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2000">
              <a:ea typeface="宋体" panose="02010600030101010101" pitchFamily="2" charset="-122"/>
            </a:endParaRPr>
          </a:p>
        </p:txBody>
      </p:sp>
      <p:sp>
        <p:nvSpPr>
          <p:cNvPr id="602163" name="Rectangle 51">
            <a:extLst>
              <a:ext uri="{FF2B5EF4-FFF2-40B4-BE49-F238E27FC236}">
                <a16:creationId xmlns:a16="http://schemas.microsoft.com/office/drawing/2014/main" id="{05316B7B-9D55-4B1D-8421-34CA4E20BCEC}"/>
              </a:ext>
            </a:extLst>
          </p:cNvPr>
          <p:cNvSpPr>
            <a:spLocks noChangeArrowheads="1"/>
          </p:cNvSpPr>
          <p:nvPr/>
        </p:nvSpPr>
        <p:spPr bwMode="auto">
          <a:xfrm>
            <a:off x="5519738" y="4160838"/>
            <a:ext cx="438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en-US" altLang="zh-CN" sz="2000">
                <a:ea typeface="宋体" panose="02010600030101010101" pitchFamily="2" charset="-122"/>
                <a:sym typeface="Symbol" panose="05050102010706020507" pitchFamily="18" charset="2"/>
              </a:rPr>
              <a:t></a:t>
            </a:r>
          </a:p>
        </p:txBody>
      </p:sp>
      <p:graphicFrame>
        <p:nvGraphicFramePr>
          <p:cNvPr id="602164" name="Group 52">
            <a:extLst>
              <a:ext uri="{FF2B5EF4-FFF2-40B4-BE49-F238E27FC236}">
                <a16:creationId xmlns:a16="http://schemas.microsoft.com/office/drawing/2014/main" id="{5EF55081-5984-40C3-A04C-35C47A86D9D8}"/>
              </a:ext>
            </a:extLst>
          </p:cNvPr>
          <p:cNvGraphicFramePr>
            <a:graphicFrameLocks noGrp="1"/>
          </p:cNvGraphicFramePr>
          <p:nvPr/>
        </p:nvGraphicFramePr>
        <p:xfrm>
          <a:off x="6061075" y="3079750"/>
          <a:ext cx="2897188" cy="2952750"/>
        </p:xfrm>
        <a:graphic>
          <a:graphicData uri="http://schemas.openxmlformats.org/drawingml/2006/table">
            <a:tbl>
              <a:tblPr/>
              <a:tblGrid>
                <a:gridCol w="966788">
                  <a:extLst>
                    <a:ext uri="{9D8B030D-6E8A-4147-A177-3AD203B41FA5}">
                      <a16:colId xmlns:a16="http://schemas.microsoft.com/office/drawing/2014/main" val="20000"/>
                    </a:ext>
                  </a:extLst>
                </a:gridCol>
                <a:gridCol w="963612">
                  <a:extLst>
                    <a:ext uri="{9D8B030D-6E8A-4147-A177-3AD203B41FA5}">
                      <a16:colId xmlns:a16="http://schemas.microsoft.com/office/drawing/2014/main" val="20001"/>
                    </a:ext>
                  </a:extLst>
                </a:gridCol>
                <a:gridCol w="966788">
                  <a:extLst>
                    <a:ext uri="{9D8B030D-6E8A-4147-A177-3AD203B41FA5}">
                      <a16:colId xmlns:a16="http://schemas.microsoft.com/office/drawing/2014/main" val="20002"/>
                    </a:ext>
                  </a:extLst>
                </a:gridCol>
              </a:tblGrid>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Sdept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95003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95004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95005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PH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02224" name="Rectangle 112">
            <a:extLst>
              <a:ext uri="{FF2B5EF4-FFF2-40B4-BE49-F238E27FC236}">
                <a16:creationId xmlns:a16="http://schemas.microsoft.com/office/drawing/2014/main" id="{77EEFCB0-DF00-4A98-8D3C-293C650F9CFD}"/>
              </a:ext>
            </a:extLst>
          </p:cNvPr>
          <p:cNvSpPr>
            <a:spLocks noChangeArrowheads="1"/>
          </p:cNvSpPr>
          <p:nvPr/>
        </p:nvSpPr>
        <p:spPr bwMode="auto">
          <a:xfrm>
            <a:off x="6169025" y="2719388"/>
            <a:ext cx="2232025" cy="400050"/>
          </a:xfrm>
          <a:prstGeom prst="rect">
            <a:avLst/>
          </a:prstGeom>
          <a:noFill/>
          <a:ln w="9525">
            <a:noFill/>
            <a:miter lim="800000"/>
            <a:headEnd/>
            <a:tailEnd/>
          </a:ln>
          <a:effectLst/>
        </p:spPr>
        <p:txBody>
          <a:bodyPr>
            <a:spAutoFit/>
          </a:bodyPr>
          <a:lstStyle/>
          <a:p>
            <a:pPr>
              <a:defRPr/>
            </a:pPr>
            <a:r>
              <a:rPr lang="zh-CN" altLang="en-US" sz="2000">
                <a:solidFill>
                  <a:srgbClr val="FF3300"/>
                </a:solidFill>
                <a:effectLst>
                  <a:outerShdw blurRad="38100" dist="38100" dir="2700000" algn="tl">
                    <a:srgbClr val="000000"/>
                  </a:outerShdw>
                </a:effectLst>
                <a:ea typeface="宋体" pitchFamily="2" charset="-122"/>
              </a:rPr>
              <a:t>信息没有丢失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21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21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216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62" grpId="0" animBg="1"/>
      <p:bldP spid="602163" grpId="0"/>
      <p:bldP spid="6022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72496FF4-6E3D-43D3-BB37-6BD4C2AF3B57}"/>
              </a:ext>
            </a:extLst>
          </p:cNvPr>
          <p:cNvSpPr>
            <a:spLocks noGrp="1" noChangeArrowheads="1"/>
          </p:cNvSpPr>
          <p:nvPr>
            <p:ph type="title"/>
          </p:nvPr>
        </p:nvSpPr>
        <p:spPr/>
        <p:txBody>
          <a:bodyPr/>
          <a:lstStyle/>
          <a:p>
            <a:pPr>
              <a:defRPr/>
            </a:pPr>
            <a:r>
              <a:rPr lang="zh-CN" altLang="en-US">
                <a:ea typeface="宋体" pitchFamily="2" charset="-122"/>
              </a:rPr>
              <a:t>关系模式分解的标准</a:t>
            </a:r>
          </a:p>
        </p:txBody>
      </p:sp>
      <p:sp>
        <p:nvSpPr>
          <p:cNvPr id="21507" name="Rectangle 3">
            <a:extLst>
              <a:ext uri="{FF2B5EF4-FFF2-40B4-BE49-F238E27FC236}">
                <a16:creationId xmlns:a16="http://schemas.microsoft.com/office/drawing/2014/main" id="{B19B8B0B-B3EA-4F7D-BD55-ACC80EDCFF22}"/>
              </a:ext>
            </a:extLst>
          </p:cNvPr>
          <p:cNvSpPr>
            <a:spLocks noGrp="1" noChangeArrowheads="1"/>
          </p:cNvSpPr>
          <p:nvPr>
            <p:ph idx="1"/>
          </p:nvPr>
        </p:nvSpPr>
        <p:spPr/>
        <p:txBody>
          <a:bodyPr/>
          <a:lstStyle/>
          <a:p>
            <a:pPr>
              <a:buFont typeface="Wingdings" panose="05000000000000000000" pitchFamily="2" charset="2"/>
              <a:buNone/>
            </a:pPr>
            <a:r>
              <a:rPr lang="zh-CN" altLang="en-US">
                <a:ea typeface="宋体" panose="02010600030101010101" pitchFamily="2" charset="-122"/>
              </a:rPr>
              <a:t>三种模式分解的等价定义</a:t>
            </a:r>
          </a:p>
          <a:p>
            <a:pPr>
              <a:buFont typeface="Wingdings" panose="05000000000000000000" pitchFamily="2" charset="2"/>
              <a:buNone/>
            </a:pPr>
            <a:endParaRPr lang="zh-CN" altLang="en-US">
              <a:ea typeface="宋体" panose="02010600030101010101" pitchFamily="2" charset="-122"/>
            </a:endParaRPr>
          </a:p>
          <a:p>
            <a:pPr>
              <a:buFont typeface="Wingdings" panose="05000000000000000000" pitchFamily="2" charset="2"/>
              <a:buNone/>
            </a:pPr>
            <a:r>
              <a:rPr lang="zh-CN" altLang="en-US">
                <a:ea typeface="宋体" panose="02010600030101010101" pitchFamily="2" charset="-122"/>
              </a:rPr>
              <a:t>⒈ 分解具有无损连接性</a:t>
            </a:r>
          </a:p>
          <a:p>
            <a:pPr>
              <a:lnSpc>
                <a:spcPct val="190000"/>
              </a:lnSpc>
              <a:buFont typeface="Wingdings" panose="05000000000000000000" pitchFamily="2" charset="2"/>
              <a:buNone/>
            </a:pPr>
            <a:r>
              <a:rPr lang="zh-CN" altLang="en-US">
                <a:ea typeface="宋体" panose="02010600030101010101" pitchFamily="2" charset="-122"/>
              </a:rPr>
              <a:t>⒉ 分解要保持函数依赖</a:t>
            </a:r>
          </a:p>
          <a:p>
            <a:pPr>
              <a:lnSpc>
                <a:spcPct val="190000"/>
              </a:lnSpc>
              <a:buFont typeface="Wingdings" panose="05000000000000000000" pitchFamily="2" charset="2"/>
              <a:buNone/>
            </a:pPr>
            <a:r>
              <a:rPr lang="zh-CN" altLang="en-US">
                <a:ea typeface="宋体" panose="02010600030101010101" pitchFamily="2" charset="-122"/>
              </a:rPr>
              <a:t>⒊ 分解既要保持函数依赖，又要具有无损连接性</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7D3599AC-AFCB-4D71-BD43-B50436E8B9EF}"/>
              </a:ext>
            </a:extLst>
          </p:cNvPr>
          <p:cNvSpPr>
            <a:spLocks noGrp="1" noChangeArrowheads="1"/>
          </p:cNvSpPr>
          <p:nvPr>
            <p:ph type="title"/>
          </p:nvPr>
        </p:nvSpPr>
        <p:spPr>
          <a:xfrm>
            <a:off x="395288" y="260350"/>
            <a:ext cx="8229600" cy="558800"/>
          </a:xfrm>
        </p:spPr>
        <p:txBody>
          <a:bodyPr>
            <a:normAutofit fontScale="90000"/>
          </a:bodyPr>
          <a:lstStyle/>
          <a:p>
            <a:pPr>
              <a:defRPr/>
            </a:pPr>
            <a:r>
              <a:rPr lang="zh-CN" altLang="en-US" sz="3400">
                <a:ea typeface="宋体" pitchFamily="2" charset="-122"/>
              </a:rPr>
              <a:t>具有无损连接性的模式分解</a:t>
            </a:r>
          </a:p>
        </p:txBody>
      </p:sp>
      <p:sp>
        <p:nvSpPr>
          <p:cNvPr id="603139" name="Rectangle 3">
            <a:extLst>
              <a:ext uri="{FF2B5EF4-FFF2-40B4-BE49-F238E27FC236}">
                <a16:creationId xmlns:a16="http://schemas.microsoft.com/office/drawing/2014/main" id="{281AC0E3-BD17-41E3-AE2A-F430059F1FA7}"/>
              </a:ext>
            </a:extLst>
          </p:cNvPr>
          <p:cNvSpPr>
            <a:spLocks noGrp="1" noChangeArrowheads="1"/>
          </p:cNvSpPr>
          <p:nvPr>
            <p:ph type="body" idx="1"/>
          </p:nvPr>
        </p:nvSpPr>
        <p:spPr/>
        <p:txBody>
          <a:bodyPr/>
          <a:lstStyle/>
          <a:p>
            <a:pPr>
              <a:lnSpc>
                <a:spcPct val="110000"/>
              </a:lnSpc>
              <a:spcBef>
                <a:spcPct val="30000"/>
              </a:spcBef>
              <a:defRPr/>
            </a:pPr>
            <a:r>
              <a:rPr lang="zh-CN" altLang="en-US">
                <a:ea typeface="宋体" pitchFamily="2" charset="-122"/>
              </a:rPr>
              <a:t>关系模式</a:t>
            </a:r>
            <a:r>
              <a:rPr lang="en-US" altLang="zh-CN">
                <a:ea typeface="宋体" pitchFamily="2" charset="-122"/>
              </a:rPr>
              <a:t>R&lt;U,F&gt;</a:t>
            </a:r>
            <a:r>
              <a:rPr lang="zh-CN" altLang="en-US">
                <a:ea typeface="宋体" pitchFamily="2" charset="-122"/>
              </a:rPr>
              <a:t>的一个分解 </a:t>
            </a:r>
            <a:br>
              <a:rPr lang="zh-CN" altLang="en-US">
                <a:ea typeface="宋体" pitchFamily="2" charset="-122"/>
              </a:rPr>
            </a:br>
            <a:r>
              <a:rPr lang="en-US" altLang="zh-CN" i="1">
                <a:ea typeface="宋体" pitchFamily="2" charset="-122"/>
              </a:rPr>
              <a:t>ρ</a:t>
            </a:r>
            <a:r>
              <a:rPr lang="en-US" altLang="zh-CN">
                <a:ea typeface="宋体" pitchFamily="2" charset="-122"/>
              </a:rPr>
              <a:t>={ R</a:t>
            </a:r>
            <a:r>
              <a:rPr lang="en-US" altLang="zh-CN" baseline="-25000">
                <a:ea typeface="宋体" pitchFamily="2" charset="-122"/>
              </a:rPr>
              <a:t>1</a:t>
            </a:r>
            <a:r>
              <a:rPr lang="en-US" altLang="zh-CN">
                <a:ea typeface="宋体" pitchFamily="2" charset="-122"/>
              </a:rPr>
              <a:t>&lt;U</a:t>
            </a:r>
            <a:r>
              <a:rPr lang="en-US" altLang="zh-CN" baseline="-25000">
                <a:ea typeface="宋体" pitchFamily="2" charset="-122"/>
              </a:rPr>
              <a:t>1</a:t>
            </a:r>
            <a:r>
              <a:rPr lang="en-US" altLang="zh-CN">
                <a:ea typeface="宋体" pitchFamily="2" charset="-122"/>
              </a:rPr>
              <a:t>,F</a:t>
            </a:r>
            <a:r>
              <a:rPr lang="en-US" altLang="zh-CN" baseline="-25000">
                <a:ea typeface="宋体" pitchFamily="2" charset="-122"/>
              </a:rPr>
              <a:t>1</a:t>
            </a:r>
            <a:r>
              <a:rPr lang="en-US" altLang="zh-CN">
                <a:ea typeface="宋体" pitchFamily="2" charset="-122"/>
              </a:rPr>
              <a:t>&gt;</a:t>
            </a:r>
            <a:r>
              <a:rPr lang="zh-CN" altLang="en-US">
                <a:ea typeface="宋体" pitchFamily="2" charset="-122"/>
              </a:rPr>
              <a:t>，</a:t>
            </a:r>
            <a:r>
              <a:rPr lang="en-US" altLang="zh-CN">
                <a:ea typeface="宋体" pitchFamily="2" charset="-122"/>
              </a:rPr>
              <a:t>R</a:t>
            </a:r>
            <a:r>
              <a:rPr lang="en-US" altLang="zh-CN" baseline="-25000">
                <a:ea typeface="宋体" pitchFamily="2" charset="-122"/>
              </a:rPr>
              <a:t>2</a:t>
            </a:r>
            <a:r>
              <a:rPr lang="en-US" altLang="zh-CN">
                <a:ea typeface="宋体" pitchFamily="2" charset="-122"/>
              </a:rPr>
              <a:t>&lt;U</a:t>
            </a:r>
            <a:r>
              <a:rPr lang="en-US" altLang="zh-CN" baseline="-25000">
                <a:ea typeface="宋体" pitchFamily="2" charset="-122"/>
              </a:rPr>
              <a:t>2</a:t>
            </a:r>
            <a:r>
              <a:rPr lang="en-US" altLang="zh-CN">
                <a:ea typeface="宋体" pitchFamily="2" charset="-122"/>
              </a:rPr>
              <a:t>,F</a:t>
            </a:r>
            <a:r>
              <a:rPr lang="en-US" altLang="zh-CN" baseline="-25000">
                <a:ea typeface="宋体" pitchFamily="2" charset="-122"/>
              </a:rPr>
              <a:t>2</a:t>
            </a:r>
            <a:r>
              <a:rPr lang="en-US" altLang="zh-CN">
                <a:ea typeface="宋体" pitchFamily="2" charset="-122"/>
              </a:rPr>
              <a:t>&gt;</a:t>
            </a:r>
            <a:r>
              <a:rPr lang="zh-CN" altLang="en-US">
                <a:ea typeface="宋体" pitchFamily="2" charset="-122"/>
              </a:rPr>
              <a:t>， </a:t>
            </a:r>
            <a:r>
              <a:rPr lang="en-US" altLang="zh-CN">
                <a:latin typeface="Times New Roman" pitchFamily="18" charset="0"/>
                <a:ea typeface="宋体" pitchFamily="2" charset="-122"/>
              </a:rPr>
              <a:t>…</a:t>
            </a:r>
            <a:r>
              <a:rPr lang="zh-CN" altLang="en-US">
                <a:ea typeface="宋体" pitchFamily="2" charset="-122"/>
              </a:rPr>
              <a:t>，</a:t>
            </a:r>
            <a:r>
              <a:rPr lang="en-US" altLang="zh-CN">
                <a:ea typeface="宋体" pitchFamily="2" charset="-122"/>
              </a:rPr>
              <a:t>R</a:t>
            </a:r>
            <a:r>
              <a:rPr lang="en-US" altLang="zh-CN" baseline="-25000">
                <a:ea typeface="宋体" pitchFamily="2" charset="-122"/>
              </a:rPr>
              <a:t>n</a:t>
            </a:r>
            <a:r>
              <a:rPr lang="en-US" altLang="zh-CN">
                <a:ea typeface="宋体" pitchFamily="2" charset="-122"/>
              </a:rPr>
              <a:t>&lt;U</a:t>
            </a:r>
            <a:r>
              <a:rPr lang="en-US" altLang="zh-CN" baseline="-25000">
                <a:ea typeface="宋体" pitchFamily="2" charset="-122"/>
              </a:rPr>
              <a:t>n</a:t>
            </a:r>
            <a:r>
              <a:rPr lang="en-US" altLang="zh-CN">
                <a:ea typeface="宋体" pitchFamily="2" charset="-122"/>
              </a:rPr>
              <a:t>,F</a:t>
            </a:r>
            <a:r>
              <a:rPr lang="en-US" altLang="zh-CN" baseline="-25000">
                <a:ea typeface="宋体" pitchFamily="2" charset="-122"/>
              </a:rPr>
              <a:t>n</a:t>
            </a:r>
            <a:r>
              <a:rPr lang="en-US" altLang="zh-CN">
                <a:ea typeface="宋体" pitchFamily="2" charset="-122"/>
              </a:rPr>
              <a:t>&gt;}</a:t>
            </a:r>
          </a:p>
          <a:p>
            <a:pPr>
              <a:lnSpc>
                <a:spcPct val="110000"/>
              </a:lnSpc>
              <a:spcBef>
                <a:spcPct val="30000"/>
              </a:spcBef>
              <a:buFont typeface="Wingdings" pitchFamily="2" charset="2"/>
              <a:buNone/>
              <a:defRPr/>
            </a:pPr>
            <a:r>
              <a:rPr lang="en-US" altLang="zh-CN">
                <a:ea typeface="宋体" pitchFamily="2" charset="-122"/>
              </a:rPr>
              <a:t>	</a:t>
            </a:r>
            <a:r>
              <a:rPr lang="zh-CN" altLang="en-US">
                <a:ea typeface="宋体" pitchFamily="2" charset="-122"/>
              </a:rPr>
              <a:t>若</a:t>
            </a:r>
            <a:r>
              <a:rPr lang="en-US" altLang="zh-CN">
                <a:ea typeface="宋体" pitchFamily="2" charset="-122"/>
              </a:rPr>
              <a:t>R</a:t>
            </a:r>
            <a:r>
              <a:rPr lang="zh-CN" altLang="en-US">
                <a:ea typeface="宋体" pitchFamily="2" charset="-122"/>
              </a:rPr>
              <a:t>与</a:t>
            </a:r>
            <a:r>
              <a:rPr lang="en-US" altLang="zh-CN">
                <a:ea typeface="宋体" pitchFamily="2" charset="-122"/>
              </a:rPr>
              <a:t>R</a:t>
            </a:r>
            <a:r>
              <a:rPr lang="en-US" altLang="zh-CN" baseline="-25000">
                <a:ea typeface="宋体" pitchFamily="2" charset="-122"/>
              </a:rPr>
              <a:t>1</a:t>
            </a:r>
            <a:r>
              <a:rPr lang="zh-CN" altLang="en-US">
                <a:ea typeface="宋体" pitchFamily="2" charset="-122"/>
              </a:rPr>
              <a:t>、</a:t>
            </a:r>
            <a:r>
              <a:rPr lang="en-US" altLang="zh-CN">
                <a:ea typeface="宋体" pitchFamily="2" charset="-122"/>
              </a:rPr>
              <a:t>R</a:t>
            </a:r>
            <a:r>
              <a:rPr lang="en-US" altLang="zh-CN" baseline="-25000">
                <a:ea typeface="宋体" pitchFamily="2" charset="-122"/>
              </a:rPr>
              <a:t>2</a:t>
            </a:r>
            <a:r>
              <a:rPr lang="zh-CN" altLang="en-US">
                <a:ea typeface="宋体" pitchFamily="2" charset="-122"/>
              </a:rPr>
              <a:t>、</a:t>
            </a:r>
            <a:r>
              <a:rPr lang="en-US" altLang="zh-CN">
                <a:latin typeface="Times New Roman" pitchFamily="18" charset="0"/>
                <a:ea typeface="宋体" pitchFamily="2" charset="-122"/>
              </a:rPr>
              <a:t>…</a:t>
            </a:r>
            <a:r>
              <a:rPr lang="zh-CN" altLang="en-US">
                <a:ea typeface="宋体" pitchFamily="2" charset="-122"/>
              </a:rPr>
              <a:t>、</a:t>
            </a:r>
            <a:r>
              <a:rPr lang="en-US" altLang="zh-CN">
                <a:ea typeface="宋体" pitchFamily="2" charset="-122"/>
              </a:rPr>
              <a:t>R</a:t>
            </a:r>
            <a:r>
              <a:rPr lang="en-US" altLang="zh-CN" baseline="-25000">
                <a:ea typeface="宋体" pitchFamily="2" charset="-122"/>
              </a:rPr>
              <a:t>n</a:t>
            </a:r>
            <a:r>
              <a:rPr lang="zh-CN" altLang="en-US">
                <a:ea typeface="宋体" pitchFamily="2" charset="-122"/>
              </a:rPr>
              <a:t>自然连接的结果</a:t>
            </a:r>
            <a:r>
              <a:rPr lang="zh-CN" altLang="en-US" b="1">
                <a:solidFill>
                  <a:srgbClr val="0000FF"/>
                </a:solidFill>
                <a:effectLst>
                  <a:outerShdw blurRad="38100" dist="38100" dir="2700000" algn="tl">
                    <a:srgbClr val="000000"/>
                  </a:outerShdw>
                </a:effectLst>
                <a:ea typeface="宋体" pitchFamily="2" charset="-122"/>
              </a:rPr>
              <a:t>相等</a:t>
            </a:r>
            <a:r>
              <a:rPr lang="zh-CN" altLang="en-US">
                <a:ea typeface="宋体" pitchFamily="2" charset="-122"/>
              </a:rPr>
              <a:t>，则称关系模式</a:t>
            </a:r>
            <a:r>
              <a:rPr lang="en-US" altLang="zh-CN">
                <a:ea typeface="宋体" pitchFamily="2" charset="-122"/>
              </a:rPr>
              <a:t>R</a:t>
            </a:r>
            <a:r>
              <a:rPr lang="zh-CN" altLang="en-US">
                <a:ea typeface="宋体" pitchFamily="2" charset="-122"/>
              </a:rPr>
              <a:t>的这个分解</a:t>
            </a:r>
            <a:r>
              <a:rPr lang="en-US" altLang="zh-CN" i="1">
                <a:ea typeface="宋体" pitchFamily="2" charset="-122"/>
              </a:rPr>
              <a:t>ρ</a:t>
            </a:r>
            <a:r>
              <a:rPr lang="zh-CN" altLang="en-US">
                <a:ea typeface="宋体" pitchFamily="2" charset="-122"/>
              </a:rPr>
              <a:t>具有</a:t>
            </a:r>
            <a:r>
              <a:rPr lang="zh-CN" altLang="en-US">
                <a:solidFill>
                  <a:srgbClr val="FF3300"/>
                </a:solidFill>
                <a:effectLst>
                  <a:outerShdw blurRad="38100" dist="38100" dir="2700000" algn="tl">
                    <a:srgbClr val="000000"/>
                  </a:outerShdw>
                </a:effectLst>
                <a:ea typeface="黑体" pitchFamily="49" charset="-122"/>
              </a:rPr>
              <a:t>无损连接性</a:t>
            </a:r>
            <a:r>
              <a:rPr lang="en-US" altLang="zh-CN">
                <a:ea typeface="宋体" pitchFamily="2" charset="-122"/>
              </a:rPr>
              <a:t>(Lossless join)</a:t>
            </a:r>
          </a:p>
          <a:p>
            <a:pPr>
              <a:lnSpc>
                <a:spcPct val="110000"/>
              </a:lnSpc>
              <a:spcBef>
                <a:spcPct val="30000"/>
              </a:spcBef>
              <a:defRPr/>
            </a:pPr>
            <a:r>
              <a:rPr lang="zh-CN" altLang="en-US">
                <a:ea typeface="宋体" pitchFamily="2" charset="-122"/>
              </a:rPr>
              <a:t>具有无损连接性的分解保证不丢失信息</a:t>
            </a:r>
          </a:p>
          <a:p>
            <a:pPr>
              <a:lnSpc>
                <a:spcPct val="110000"/>
              </a:lnSpc>
              <a:spcBef>
                <a:spcPct val="30000"/>
              </a:spcBef>
              <a:defRPr/>
            </a:pPr>
            <a:r>
              <a:rPr lang="zh-CN" altLang="en-US">
                <a:ea typeface="宋体" pitchFamily="2" charset="-122"/>
              </a:rPr>
              <a:t>无损连接性不一定能解决插入异常、删除异常、修改复杂、数据冗余等问题</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3DF055C5-196D-4DF0-89A4-42E2729BB5E1}"/>
              </a:ext>
            </a:extLst>
          </p:cNvPr>
          <p:cNvSpPr>
            <a:spLocks noGrp="1" noChangeArrowheads="1"/>
          </p:cNvSpPr>
          <p:nvPr>
            <p:ph type="title"/>
          </p:nvPr>
        </p:nvSpPr>
        <p:spPr>
          <a:xfrm>
            <a:off x="395288" y="0"/>
            <a:ext cx="7772400" cy="838200"/>
          </a:xfrm>
        </p:spPr>
        <p:txBody>
          <a:bodyPr/>
          <a:lstStyle/>
          <a:p>
            <a:pPr>
              <a:defRPr/>
            </a:pPr>
            <a:r>
              <a:rPr lang="zh-CN" altLang="en-US" sz="3400">
                <a:ea typeface="宋体" pitchFamily="2" charset="-122"/>
              </a:rPr>
              <a:t>模式分解中存在的问题</a:t>
            </a:r>
          </a:p>
        </p:txBody>
      </p:sp>
      <p:sp>
        <p:nvSpPr>
          <p:cNvPr id="23555" name="Rectangle 3">
            <a:extLst>
              <a:ext uri="{FF2B5EF4-FFF2-40B4-BE49-F238E27FC236}">
                <a16:creationId xmlns:a16="http://schemas.microsoft.com/office/drawing/2014/main" id="{E6592F8F-9511-46C9-B9C6-A6A813D2F2AE}"/>
              </a:ext>
            </a:extLst>
          </p:cNvPr>
          <p:cNvSpPr>
            <a:spLocks noGrp="1" noChangeArrowheads="1"/>
          </p:cNvSpPr>
          <p:nvPr>
            <p:ph type="body" idx="1"/>
          </p:nvPr>
        </p:nvSpPr>
        <p:spPr>
          <a:xfrm>
            <a:off x="476250" y="990600"/>
            <a:ext cx="1828800" cy="609600"/>
          </a:xfrm>
          <a:noFill/>
        </p:spPr>
        <p:txBody>
          <a:bodyPr/>
          <a:lstStyle/>
          <a:p>
            <a:pPr algn="ctr">
              <a:buFont typeface="Wingdings" panose="05000000000000000000" pitchFamily="2" charset="2"/>
              <a:buNone/>
            </a:pPr>
            <a:r>
              <a:rPr lang="en-US" altLang="zh-CN" sz="2600" b="1">
                <a:latin typeface="Times New Roman" panose="02020603050405020304" pitchFamily="18" charset="0"/>
                <a:ea typeface="宋体" panose="02010600030101010101" pitchFamily="2" charset="-122"/>
              </a:rPr>
              <a:t>R(A, B, C)</a:t>
            </a:r>
          </a:p>
        </p:txBody>
      </p:sp>
      <p:graphicFrame>
        <p:nvGraphicFramePr>
          <p:cNvPr id="606212" name="Group 4">
            <a:extLst>
              <a:ext uri="{FF2B5EF4-FFF2-40B4-BE49-F238E27FC236}">
                <a16:creationId xmlns:a16="http://schemas.microsoft.com/office/drawing/2014/main" id="{8D71B1DA-91B7-44C6-BF19-474BB66EE007}"/>
              </a:ext>
            </a:extLst>
          </p:cNvPr>
          <p:cNvGraphicFramePr>
            <a:graphicFrameLocks noGrp="1"/>
          </p:cNvGraphicFramePr>
          <p:nvPr/>
        </p:nvGraphicFramePr>
        <p:xfrm>
          <a:off x="381000" y="1600200"/>
          <a:ext cx="2000250" cy="1279536"/>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marT="45616" marB="456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6230" name="Group 22">
            <a:extLst>
              <a:ext uri="{FF2B5EF4-FFF2-40B4-BE49-F238E27FC236}">
                <a16:creationId xmlns:a16="http://schemas.microsoft.com/office/drawing/2014/main" id="{A6833E0F-94D2-44D0-95DE-55A2E3271577}"/>
              </a:ext>
            </a:extLst>
          </p:cNvPr>
          <p:cNvGraphicFramePr>
            <a:graphicFrameLocks noGrp="1"/>
          </p:cNvGraphicFramePr>
          <p:nvPr/>
        </p:nvGraphicFramePr>
        <p:xfrm>
          <a:off x="2838450" y="1600200"/>
          <a:ext cx="1333500" cy="1279536"/>
        </p:xfrm>
        <a:graphic>
          <a:graphicData uri="http://schemas.openxmlformats.org/drawingml/2006/table">
            <a:tbl>
              <a:tblPr/>
              <a:tblGrid>
                <a:gridCol w="6858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6244" name="Group 36">
            <a:extLst>
              <a:ext uri="{FF2B5EF4-FFF2-40B4-BE49-F238E27FC236}">
                <a16:creationId xmlns:a16="http://schemas.microsoft.com/office/drawing/2014/main" id="{28DD471C-BB03-4019-BE25-71FA15CF774B}"/>
              </a:ext>
            </a:extLst>
          </p:cNvPr>
          <p:cNvGraphicFramePr>
            <a:graphicFrameLocks noGrp="1"/>
          </p:cNvGraphicFramePr>
          <p:nvPr/>
        </p:nvGraphicFramePr>
        <p:xfrm>
          <a:off x="4705350" y="1600200"/>
          <a:ext cx="1333500" cy="1279536"/>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6258" name="Group 50">
            <a:extLst>
              <a:ext uri="{FF2B5EF4-FFF2-40B4-BE49-F238E27FC236}">
                <a16:creationId xmlns:a16="http://schemas.microsoft.com/office/drawing/2014/main" id="{266BF12A-1715-4FA6-9A1F-FE46AB9C2A4E}"/>
              </a:ext>
            </a:extLst>
          </p:cNvPr>
          <p:cNvGraphicFramePr>
            <a:graphicFrameLocks noGrp="1"/>
          </p:cNvGraphicFramePr>
          <p:nvPr/>
        </p:nvGraphicFramePr>
        <p:xfrm>
          <a:off x="6648450" y="1600200"/>
          <a:ext cx="2000250" cy="1279536"/>
        </p:xfrm>
        <a:graphic>
          <a:graphicData uri="http://schemas.openxmlformats.org/drawingml/2006/table">
            <a:tbl>
              <a:tblPr/>
              <a:tblGrid>
                <a:gridCol w="66675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tblGrid>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marT="45616" marB="456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50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marT="45616" marB="456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marT="45616" marB="456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20" name="Rectangle 68">
            <a:extLst>
              <a:ext uri="{FF2B5EF4-FFF2-40B4-BE49-F238E27FC236}">
                <a16:creationId xmlns:a16="http://schemas.microsoft.com/office/drawing/2014/main" id="{0DBC4C01-9146-4DD8-8190-43E44E82F619}"/>
              </a:ext>
            </a:extLst>
          </p:cNvPr>
          <p:cNvSpPr>
            <a:spLocks noChangeArrowheads="1"/>
          </p:cNvSpPr>
          <p:nvPr/>
        </p:nvSpPr>
        <p:spPr bwMode="auto">
          <a:xfrm>
            <a:off x="2609850" y="10668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AB</a:t>
            </a:r>
            <a:r>
              <a:rPr lang="en-US" altLang="zh-CN">
                <a:latin typeface="Times New Roman" panose="02020603050405020304" pitchFamily="18" charset="0"/>
                <a:ea typeface="楷体_GB2312" pitchFamily="49" charset="-122"/>
              </a:rPr>
              <a:t>(R)</a:t>
            </a:r>
          </a:p>
        </p:txBody>
      </p:sp>
      <p:sp>
        <p:nvSpPr>
          <p:cNvPr id="23621" name="Rectangle 69">
            <a:extLst>
              <a:ext uri="{FF2B5EF4-FFF2-40B4-BE49-F238E27FC236}">
                <a16:creationId xmlns:a16="http://schemas.microsoft.com/office/drawing/2014/main" id="{65FEAF8E-797E-49D9-9E77-1D4DA2D5479E}"/>
              </a:ext>
            </a:extLst>
          </p:cNvPr>
          <p:cNvSpPr>
            <a:spLocks noChangeArrowheads="1"/>
          </p:cNvSpPr>
          <p:nvPr/>
        </p:nvSpPr>
        <p:spPr bwMode="auto">
          <a:xfrm>
            <a:off x="4438650" y="10668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BC</a:t>
            </a:r>
            <a:r>
              <a:rPr lang="en-US" altLang="zh-CN">
                <a:latin typeface="Times New Roman" panose="02020603050405020304" pitchFamily="18" charset="0"/>
                <a:ea typeface="楷体_GB2312" pitchFamily="49" charset="-122"/>
              </a:rPr>
              <a:t>(R)</a:t>
            </a:r>
          </a:p>
        </p:txBody>
      </p:sp>
      <p:sp>
        <p:nvSpPr>
          <p:cNvPr id="23622" name="Rectangle 70">
            <a:extLst>
              <a:ext uri="{FF2B5EF4-FFF2-40B4-BE49-F238E27FC236}">
                <a16:creationId xmlns:a16="http://schemas.microsoft.com/office/drawing/2014/main" id="{00BD484B-D2BF-46CD-B8C9-1C4E4EA26B77}"/>
              </a:ext>
            </a:extLst>
          </p:cNvPr>
          <p:cNvSpPr>
            <a:spLocks noChangeArrowheads="1"/>
          </p:cNvSpPr>
          <p:nvPr/>
        </p:nvSpPr>
        <p:spPr bwMode="auto">
          <a:xfrm>
            <a:off x="6019800" y="10668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AB</a:t>
            </a:r>
            <a:r>
              <a:rPr lang="en-US" altLang="zh-CN">
                <a:latin typeface="Times New Roman" panose="02020603050405020304" pitchFamily="18" charset="0"/>
                <a:ea typeface="楷体_GB2312" pitchFamily="49" charset="-122"/>
              </a:rPr>
              <a:t>(R)</a:t>
            </a:r>
          </a:p>
        </p:txBody>
      </p:sp>
      <p:sp>
        <p:nvSpPr>
          <p:cNvPr id="23623" name="Rectangle 71">
            <a:extLst>
              <a:ext uri="{FF2B5EF4-FFF2-40B4-BE49-F238E27FC236}">
                <a16:creationId xmlns:a16="http://schemas.microsoft.com/office/drawing/2014/main" id="{50991C56-2829-4C9A-93CC-C3A42DEAE61E}"/>
              </a:ext>
            </a:extLst>
          </p:cNvPr>
          <p:cNvSpPr>
            <a:spLocks noChangeArrowheads="1"/>
          </p:cNvSpPr>
          <p:nvPr/>
        </p:nvSpPr>
        <p:spPr bwMode="auto">
          <a:xfrm>
            <a:off x="7715250" y="1066800"/>
            <a:ext cx="1276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BC</a:t>
            </a:r>
            <a:r>
              <a:rPr lang="en-US" altLang="zh-CN">
                <a:latin typeface="Times New Roman" panose="02020603050405020304" pitchFamily="18" charset="0"/>
                <a:ea typeface="楷体_GB2312" pitchFamily="49" charset="-122"/>
              </a:rPr>
              <a:t>(R)</a:t>
            </a:r>
          </a:p>
        </p:txBody>
      </p:sp>
      <p:sp>
        <p:nvSpPr>
          <p:cNvPr id="23624" name="AutoShape 72">
            <a:extLst>
              <a:ext uri="{FF2B5EF4-FFF2-40B4-BE49-F238E27FC236}">
                <a16:creationId xmlns:a16="http://schemas.microsoft.com/office/drawing/2014/main" id="{32A75E58-841E-4627-9D88-BBC4990B2F95}"/>
              </a:ext>
            </a:extLst>
          </p:cNvPr>
          <p:cNvSpPr>
            <a:spLocks noChangeArrowheads="1"/>
          </p:cNvSpPr>
          <p:nvPr/>
        </p:nvSpPr>
        <p:spPr bwMode="auto">
          <a:xfrm rot="5400000">
            <a:off x="7562850" y="1162050"/>
            <a:ext cx="228600" cy="3429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23625" name="Rectangle 73">
            <a:extLst>
              <a:ext uri="{FF2B5EF4-FFF2-40B4-BE49-F238E27FC236}">
                <a16:creationId xmlns:a16="http://schemas.microsoft.com/office/drawing/2014/main" id="{6131D8C2-1704-4E19-AF68-9C2D67D7580A}"/>
              </a:ext>
            </a:extLst>
          </p:cNvPr>
          <p:cNvSpPr>
            <a:spLocks noChangeArrowheads="1"/>
          </p:cNvSpPr>
          <p:nvPr/>
        </p:nvSpPr>
        <p:spPr bwMode="auto">
          <a:xfrm>
            <a:off x="476250" y="305435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R(A, B, C)</a:t>
            </a:r>
          </a:p>
        </p:txBody>
      </p:sp>
      <p:graphicFrame>
        <p:nvGraphicFramePr>
          <p:cNvPr id="606282" name="Group 74">
            <a:extLst>
              <a:ext uri="{FF2B5EF4-FFF2-40B4-BE49-F238E27FC236}">
                <a16:creationId xmlns:a16="http://schemas.microsoft.com/office/drawing/2014/main" id="{5E600EE9-2702-4044-91E1-C32C5022A7B5}"/>
              </a:ext>
            </a:extLst>
          </p:cNvPr>
          <p:cNvGraphicFramePr>
            <a:graphicFrameLocks noGrp="1"/>
          </p:cNvGraphicFramePr>
          <p:nvPr/>
        </p:nvGraphicFramePr>
        <p:xfrm>
          <a:off x="381000" y="3663950"/>
          <a:ext cx="2000250" cy="1366839"/>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6300" name="Group 92">
            <a:extLst>
              <a:ext uri="{FF2B5EF4-FFF2-40B4-BE49-F238E27FC236}">
                <a16:creationId xmlns:a16="http://schemas.microsoft.com/office/drawing/2014/main" id="{2C47DFAF-90E7-48ED-9351-F5B8EAAFA507}"/>
              </a:ext>
            </a:extLst>
          </p:cNvPr>
          <p:cNvGraphicFramePr>
            <a:graphicFrameLocks noGrp="1"/>
          </p:cNvGraphicFramePr>
          <p:nvPr/>
        </p:nvGraphicFramePr>
        <p:xfrm>
          <a:off x="2838450" y="3663950"/>
          <a:ext cx="1333500" cy="1366839"/>
        </p:xfrm>
        <a:graphic>
          <a:graphicData uri="http://schemas.openxmlformats.org/drawingml/2006/table">
            <a:tbl>
              <a:tblPr/>
              <a:tblGrid>
                <a:gridCol w="6858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6314" name="Group 106">
            <a:extLst>
              <a:ext uri="{FF2B5EF4-FFF2-40B4-BE49-F238E27FC236}">
                <a16:creationId xmlns:a16="http://schemas.microsoft.com/office/drawing/2014/main" id="{4110B94A-D276-45A9-9E48-E06C5620F682}"/>
              </a:ext>
            </a:extLst>
          </p:cNvPr>
          <p:cNvGraphicFramePr>
            <a:graphicFrameLocks noGrp="1"/>
          </p:cNvGraphicFramePr>
          <p:nvPr/>
        </p:nvGraphicFramePr>
        <p:xfrm>
          <a:off x="4705350" y="3663950"/>
          <a:ext cx="1333500" cy="1366839"/>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06328" name="Group 120">
            <a:extLst>
              <a:ext uri="{FF2B5EF4-FFF2-40B4-BE49-F238E27FC236}">
                <a16:creationId xmlns:a16="http://schemas.microsoft.com/office/drawing/2014/main" id="{717A01CB-550C-48B3-A386-DB1B3F10C8C2}"/>
              </a:ext>
            </a:extLst>
          </p:cNvPr>
          <p:cNvGraphicFramePr>
            <a:graphicFrameLocks noGrp="1"/>
          </p:cNvGraphicFramePr>
          <p:nvPr/>
        </p:nvGraphicFramePr>
        <p:xfrm>
          <a:off x="6648450" y="3663950"/>
          <a:ext cx="2000250" cy="227806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hlink"/>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698" name="Rectangle 146">
            <a:extLst>
              <a:ext uri="{FF2B5EF4-FFF2-40B4-BE49-F238E27FC236}">
                <a16:creationId xmlns:a16="http://schemas.microsoft.com/office/drawing/2014/main" id="{D2C12300-EDAA-429E-858E-594FE30690E9}"/>
              </a:ext>
            </a:extLst>
          </p:cNvPr>
          <p:cNvSpPr>
            <a:spLocks noChangeArrowheads="1"/>
          </p:cNvSpPr>
          <p:nvPr/>
        </p:nvSpPr>
        <p:spPr bwMode="auto">
          <a:xfrm>
            <a:off x="2609850" y="313055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AB</a:t>
            </a:r>
            <a:r>
              <a:rPr lang="en-US" altLang="zh-CN">
                <a:latin typeface="Times New Roman" panose="02020603050405020304" pitchFamily="18" charset="0"/>
                <a:ea typeface="楷体_GB2312" pitchFamily="49" charset="-122"/>
              </a:rPr>
              <a:t>(R)</a:t>
            </a:r>
          </a:p>
        </p:txBody>
      </p:sp>
      <p:sp>
        <p:nvSpPr>
          <p:cNvPr id="23699" name="Rectangle 147">
            <a:extLst>
              <a:ext uri="{FF2B5EF4-FFF2-40B4-BE49-F238E27FC236}">
                <a16:creationId xmlns:a16="http://schemas.microsoft.com/office/drawing/2014/main" id="{FA5AC233-2085-46B4-9EEE-A8D3E03F18E4}"/>
              </a:ext>
            </a:extLst>
          </p:cNvPr>
          <p:cNvSpPr>
            <a:spLocks noChangeArrowheads="1"/>
          </p:cNvSpPr>
          <p:nvPr/>
        </p:nvSpPr>
        <p:spPr bwMode="auto">
          <a:xfrm>
            <a:off x="4438650" y="313055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BC</a:t>
            </a:r>
            <a:r>
              <a:rPr lang="en-US" altLang="zh-CN">
                <a:latin typeface="Times New Roman" panose="02020603050405020304" pitchFamily="18" charset="0"/>
                <a:ea typeface="楷体_GB2312" pitchFamily="49" charset="-122"/>
              </a:rPr>
              <a:t>(R)</a:t>
            </a:r>
          </a:p>
        </p:txBody>
      </p:sp>
      <p:sp>
        <p:nvSpPr>
          <p:cNvPr id="23700" name="Rectangle 148">
            <a:extLst>
              <a:ext uri="{FF2B5EF4-FFF2-40B4-BE49-F238E27FC236}">
                <a16:creationId xmlns:a16="http://schemas.microsoft.com/office/drawing/2014/main" id="{BFB1F8EE-4339-42BE-936A-50ACC8FCD0CD}"/>
              </a:ext>
            </a:extLst>
          </p:cNvPr>
          <p:cNvSpPr>
            <a:spLocks noChangeArrowheads="1"/>
          </p:cNvSpPr>
          <p:nvPr/>
        </p:nvSpPr>
        <p:spPr bwMode="auto">
          <a:xfrm>
            <a:off x="6019800" y="313055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AB</a:t>
            </a:r>
            <a:r>
              <a:rPr lang="en-US" altLang="zh-CN">
                <a:latin typeface="Times New Roman" panose="02020603050405020304" pitchFamily="18" charset="0"/>
                <a:ea typeface="楷体_GB2312" pitchFamily="49" charset="-122"/>
              </a:rPr>
              <a:t>(R)</a:t>
            </a:r>
          </a:p>
        </p:txBody>
      </p:sp>
      <p:sp>
        <p:nvSpPr>
          <p:cNvPr id="23701" name="Rectangle 149">
            <a:extLst>
              <a:ext uri="{FF2B5EF4-FFF2-40B4-BE49-F238E27FC236}">
                <a16:creationId xmlns:a16="http://schemas.microsoft.com/office/drawing/2014/main" id="{E64CE1B1-06B0-4F99-B9FF-FA45A184D2DB}"/>
              </a:ext>
            </a:extLst>
          </p:cNvPr>
          <p:cNvSpPr>
            <a:spLocks noChangeArrowheads="1"/>
          </p:cNvSpPr>
          <p:nvPr/>
        </p:nvSpPr>
        <p:spPr bwMode="auto">
          <a:xfrm>
            <a:off x="7715250" y="3130550"/>
            <a:ext cx="1276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en-US" altLang="zh-CN">
                <a:latin typeface="Times New Roman" panose="02020603050405020304" pitchFamily="18" charset="0"/>
                <a:ea typeface="楷体_GB2312" pitchFamily="49" charset="-122"/>
              </a:rPr>
              <a:t>∏</a:t>
            </a:r>
            <a:r>
              <a:rPr lang="en-US" altLang="zh-CN" baseline="-16000">
                <a:latin typeface="Times New Roman" panose="02020603050405020304" pitchFamily="18" charset="0"/>
                <a:ea typeface="楷体_GB2312" pitchFamily="49" charset="-122"/>
              </a:rPr>
              <a:t>BC</a:t>
            </a:r>
            <a:r>
              <a:rPr lang="en-US" altLang="zh-CN">
                <a:latin typeface="Times New Roman" panose="02020603050405020304" pitchFamily="18" charset="0"/>
                <a:ea typeface="楷体_GB2312" pitchFamily="49" charset="-122"/>
              </a:rPr>
              <a:t>(R)</a:t>
            </a:r>
          </a:p>
        </p:txBody>
      </p:sp>
      <p:sp>
        <p:nvSpPr>
          <p:cNvPr id="23702" name="AutoShape 150">
            <a:extLst>
              <a:ext uri="{FF2B5EF4-FFF2-40B4-BE49-F238E27FC236}">
                <a16:creationId xmlns:a16="http://schemas.microsoft.com/office/drawing/2014/main" id="{516B450C-D548-4329-B486-1F043984A49A}"/>
              </a:ext>
            </a:extLst>
          </p:cNvPr>
          <p:cNvSpPr>
            <a:spLocks noChangeArrowheads="1"/>
          </p:cNvSpPr>
          <p:nvPr/>
        </p:nvSpPr>
        <p:spPr bwMode="auto">
          <a:xfrm rot="5400000">
            <a:off x="7562850" y="3225800"/>
            <a:ext cx="228600" cy="3429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grpSp>
        <p:nvGrpSpPr>
          <p:cNvPr id="2" name="Group 156">
            <a:extLst>
              <a:ext uri="{FF2B5EF4-FFF2-40B4-BE49-F238E27FC236}">
                <a16:creationId xmlns:a16="http://schemas.microsoft.com/office/drawing/2014/main" id="{74DB9422-21D7-4598-BDB3-3BEFAEE664DE}"/>
              </a:ext>
            </a:extLst>
          </p:cNvPr>
          <p:cNvGrpSpPr>
            <a:grpSpLocks/>
          </p:cNvGrpSpPr>
          <p:nvPr/>
        </p:nvGrpSpPr>
        <p:grpSpPr bwMode="auto">
          <a:xfrm>
            <a:off x="762000" y="5411788"/>
            <a:ext cx="1828800" cy="609600"/>
            <a:chOff x="480" y="3409"/>
            <a:chExt cx="1152" cy="384"/>
          </a:xfrm>
        </p:grpSpPr>
        <p:sp>
          <p:nvSpPr>
            <p:cNvPr id="23707" name="AutoShape 151">
              <a:extLst>
                <a:ext uri="{FF2B5EF4-FFF2-40B4-BE49-F238E27FC236}">
                  <a16:creationId xmlns:a16="http://schemas.microsoft.com/office/drawing/2014/main" id="{B394693E-25BB-466A-8226-96161694EA30}"/>
                </a:ext>
              </a:extLst>
            </p:cNvPr>
            <p:cNvSpPr>
              <a:spLocks noChangeArrowheads="1"/>
            </p:cNvSpPr>
            <p:nvPr/>
          </p:nvSpPr>
          <p:spPr bwMode="auto">
            <a:xfrm>
              <a:off x="528" y="3409"/>
              <a:ext cx="1056" cy="336"/>
            </a:xfrm>
            <a:prstGeom prst="wedgeRoundRectCallout">
              <a:avLst>
                <a:gd name="adj1" fmla="val 71403"/>
                <a:gd name="adj2" fmla="val -120833"/>
                <a:gd name="adj3" fmla="val 16667"/>
              </a:avLst>
            </a:prstGeom>
            <a:solidFill>
              <a:srgbClr val="FFFF00"/>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endParaRPr lang="en-US" altLang="zh-CN" sz="2400">
                <a:latin typeface="Times New Roman" panose="02020603050405020304" pitchFamily="18" charset="0"/>
                <a:ea typeface="宋体" panose="02010600030101010101" pitchFamily="2" charset="-122"/>
              </a:endParaRPr>
            </a:p>
          </p:txBody>
        </p:sp>
        <p:sp>
          <p:nvSpPr>
            <p:cNvPr id="23708" name="Rectangle 152">
              <a:extLst>
                <a:ext uri="{FF2B5EF4-FFF2-40B4-BE49-F238E27FC236}">
                  <a16:creationId xmlns:a16="http://schemas.microsoft.com/office/drawing/2014/main" id="{3CBDF4A7-1B88-4678-B184-7A4A13DF18F3}"/>
                </a:ext>
              </a:extLst>
            </p:cNvPr>
            <p:cNvSpPr>
              <a:spLocks noChangeArrowheads="1"/>
            </p:cNvSpPr>
            <p:nvPr/>
          </p:nvSpPr>
          <p:spPr bwMode="auto">
            <a:xfrm>
              <a:off x="480" y="3409"/>
              <a:ext cx="11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有损分解</a:t>
              </a:r>
            </a:p>
          </p:txBody>
        </p:sp>
      </p:grpSp>
      <p:grpSp>
        <p:nvGrpSpPr>
          <p:cNvPr id="3" name="Group 155">
            <a:extLst>
              <a:ext uri="{FF2B5EF4-FFF2-40B4-BE49-F238E27FC236}">
                <a16:creationId xmlns:a16="http://schemas.microsoft.com/office/drawing/2014/main" id="{A4113A3C-CA11-4944-9E2A-BDC02A98AD34}"/>
              </a:ext>
            </a:extLst>
          </p:cNvPr>
          <p:cNvGrpSpPr>
            <a:grpSpLocks/>
          </p:cNvGrpSpPr>
          <p:nvPr/>
        </p:nvGrpSpPr>
        <p:grpSpPr bwMode="auto">
          <a:xfrm>
            <a:off x="6977063" y="225425"/>
            <a:ext cx="1828800" cy="609600"/>
            <a:chOff x="3921" y="164"/>
            <a:chExt cx="1152" cy="384"/>
          </a:xfrm>
        </p:grpSpPr>
        <p:sp>
          <p:nvSpPr>
            <p:cNvPr id="23705" name="AutoShape 153">
              <a:extLst>
                <a:ext uri="{FF2B5EF4-FFF2-40B4-BE49-F238E27FC236}">
                  <a16:creationId xmlns:a16="http://schemas.microsoft.com/office/drawing/2014/main" id="{090C5B10-A8C7-459A-AF47-3A000E64960D}"/>
                </a:ext>
              </a:extLst>
            </p:cNvPr>
            <p:cNvSpPr>
              <a:spLocks noChangeArrowheads="1"/>
            </p:cNvSpPr>
            <p:nvPr/>
          </p:nvSpPr>
          <p:spPr bwMode="auto">
            <a:xfrm>
              <a:off x="3969" y="164"/>
              <a:ext cx="1056" cy="336"/>
            </a:xfrm>
            <a:prstGeom prst="wedgeRoundRectCallout">
              <a:avLst>
                <a:gd name="adj1" fmla="val -93088"/>
                <a:gd name="adj2" fmla="val 120236"/>
                <a:gd name="adj3" fmla="val 16667"/>
              </a:avLst>
            </a:prstGeom>
            <a:solidFill>
              <a:srgbClr val="FFFF00"/>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endParaRPr lang="en-US" altLang="zh-CN" sz="2400">
                <a:latin typeface="Times New Roman" panose="02020603050405020304" pitchFamily="18" charset="0"/>
                <a:ea typeface="宋体" panose="02010600030101010101" pitchFamily="2" charset="-122"/>
              </a:endParaRPr>
            </a:p>
          </p:txBody>
        </p:sp>
        <p:sp>
          <p:nvSpPr>
            <p:cNvPr id="23706" name="Rectangle 154">
              <a:extLst>
                <a:ext uri="{FF2B5EF4-FFF2-40B4-BE49-F238E27FC236}">
                  <a16:creationId xmlns:a16="http://schemas.microsoft.com/office/drawing/2014/main" id="{1BADEDA2-31A8-46FE-8785-F17BC53A2678}"/>
                </a:ext>
              </a:extLst>
            </p:cNvPr>
            <p:cNvSpPr>
              <a:spLocks noChangeArrowheads="1"/>
            </p:cNvSpPr>
            <p:nvPr/>
          </p:nvSpPr>
          <p:spPr bwMode="auto">
            <a:xfrm>
              <a:off x="3921" y="164"/>
              <a:ext cx="11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bg2"/>
                </a:buClr>
                <a:buSzTx/>
                <a:buFont typeface="Monotype Sorts" pitchFamily="2" charset="2"/>
                <a:buNone/>
              </a:pPr>
              <a:r>
                <a:rPr lang="zh-CN" altLang="en-US">
                  <a:latin typeface="Times New Roman" panose="02020603050405020304" pitchFamily="18" charset="0"/>
                  <a:ea typeface="楷体_GB2312" pitchFamily="49" charset="-122"/>
                </a:rPr>
                <a:t>无损分解</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DB969957-AE37-439B-8C99-8BE9DD992704}"/>
              </a:ext>
            </a:extLst>
          </p:cNvPr>
          <p:cNvSpPr>
            <a:spLocks noGrp="1" noChangeArrowheads="1"/>
          </p:cNvSpPr>
          <p:nvPr>
            <p:ph type="title"/>
          </p:nvPr>
        </p:nvSpPr>
        <p:spPr>
          <a:xfrm>
            <a:off x="395288" y="260350"/>
            <a:ext cx="7793037" cy="685800"/>
          </a:xfrm>
        </p:spPr>
        <p:txBody>
          <a:bodyPr/>
          <a:lstStyle/>
          <a:p>
            <a:pPr>
              <a:defRPr/>
            </a:pPr>
            <a:r>
              <a:rPr lang="zh-CN" altLang="en-US">
                <a:ea typeface="宋体" pitchFamily="2" charset="-122"/>
              </a:rPr>
              <a:t>定理</a:t>
            </a:r>
          </a:p>
        </p:txBody>
      </p:sp>
      <p:sp>
        <p:nvSpPr>
          <p:cNvPr id="24579" name="Rectangle 3">
            <a:extLst>
              <a:ext uri="{FF2B5EF4-FFF2-40B4-BE49-F238E27FC236}">
                <a16:creationId xmlns:a16="http://schemas.microsoft.com/office/drawing/2014/main" id="{DC5DDA6A-7289-44A0-A8D4-0911E94E9D2D}"/>
              </a:ext>
            </a:extLst>
          </p:cNvPr>
          <p:cNvSpPr>
            <a:spLocks noGrp="1" noChangeArrowheads="1"/>
          </p:cNvSpPr>
          <p:nvPr>
            <p:ph type="body" idx="1"/>
          </p:nvPr>
        </p:nvSpPr>
        <p:spPr>
          <a:xfrm>
            <a:off x="611188" y="1125538"/>
            <a:ext cx="8153400" cy="4824412"/>
          </a:xfrm>
        </p:spPr>
        <p:txBody>
          <a:bodyPr/>
          <a:lstStyle/>
          <a:p>
            <a:pPr>
              <a:lnSpc>
                <a:spcPct val="110000"/>
              </a:lnSpc>
            </a:pPr>
            <a:r>
              <a:rPr lang="zh-CN" altLang="en-US" sz="3200">
                <a:ea typeface="楷体_GB2312" pitchFamily="49" charset="-122"/>
              </a:rPr>
              <a:t>如果</a:t>
            </a:r>
            <a:r>
              <a:rPr lang="en-US" altLang="zh-CN" sz="3200">
                <a:ea typeface="楷体_GB2312" pitchFamily="49" charset="-122"/>
              </a:rPr>
              <a:t>R</a:t>
            </a:r>
            <a:r>
              <a:rPr lang="zh-CN" altLang="en-US" sz="3200">
                <a:ea typeface="楷体_GB2312" pitchFamily="49" charset="-122"/>
              </a:rPr>
              <a:t>的分解为</a:t>
            </a:r>
            <a:r>
              <a:rPr lang="zh-CN" altLang="en-US" sz="3200">
                <a:ea typeface="楷体_GB2312" pitchFamily="49" charset="-122"/>
                <a:sym typeface="Symbol" panose="05050102010706020507" pitchFamily="18" charset="2"/>
              </a:rPr>
              <a:t>＝</a:t>
            </a:r>
            <a:r>
              <a:rPr lang="en-US" altLang="zh-CN" sz="3200">
                <a:ea typeface="楷体_GB2312" pitchFamily="49" charset="-122"/>
                <a:sym typeface="Symbol" panose="05050102010706020507" pitchFamily="18" charset="2"/>
              </a:rPr>
              <a:t>{R</a:t>
            </a:r>
            <a:r>
              <a:rPr lang="en-US" altLang="zh-CN" sz="3200" baseline="-25000">
                <a:ea typeface="楷体_GB2312" pitchFamily="49" charset="-122"/>
                <a:sym typeface="Symbol" panose="05050102010706020507" pitchFamily="18" charset="2"/>
              </a:rPr>
              <a:t>1</a:t>
            </a:r>
            <a:r>
              <a:rPr lang="en-US" altLang="zh-CN" sz="3200">
                <a:ea typeface="楷体_GB2312" pitchFamily="49" charset="-122"/>
                <a:sym typeface="Symbol" panose="05050102010706020507" pitchFamily="18" charset="2"/>
              </a:rPr>
              <a:t>,R</a:t>
            </a:r>
            <a:r>
              <a:rPr lang="en-US" altLang="zh-CN" sz="3200" baseline="-25000">
                <a:ea typeface="楷体_GB2312" pitchFamily="49" charset="-122"/>
                <a:sym typeface="Symbol" panose="05050102010706020507" pitchFamily="18" charset="2"/>
              </a:rPr>
              <a:t>2</a:t>
            </a:r>
            <a:r>
              <a:rPr lang="en-US" altLang="zh-CN" sz="3200">
                <a:ea typeface="楷体_GB2312" pitchFamily="49" charset="-122"/>
                <a:sym typeface="Symbol" panose="05050102010706020507" pitchFamily="18" charset="2"/>
              </a:rPr>
              <a:t>}</a:t>
            </a:r>
            <a:r>
              <a:rPr lang="zh-CN" altLang="en-US" sz="3200">
                <a:ea typeface="楷体_GB2312" pitchFamily="49" charset="-122"/>
                <a:sym typeface="Symbol" panose="05050102010706020507" pitchFamily="18" charset="2"/>
              </a:rPr>
              <a:t>，</a:t>
            </a:r>
            <a:r>
              <a:rPr lang="en-US" altLang="zh-CN" sz="3200">
                <a:ea typeface="楷体_GB2312" pitchFamily="49" charset="-122"/>
                <a:sym typeface="Symbol" panose="05050102010706020507" pitchFamily="18" charset="2"/>
              </a:rPr>
              <a:t>F</a:t>
            </a:r>
            <a:r>
              <a:rPr lang="zh-CN" altLang="en-US" sz="3200">
                <a:ea typeface="楷体_GB2312" pitchFamily="49" charset="-122"/>
                <a:sym typeface="Symbol" panose="05050102010706020507" pitchFamily="18" charset="2"/>
              </a:rPr>
              <a:t>为</a:t>
            </a:r>
            <a:r>
              <a:rPr lang="en-US" altLang="zh-CN" sz="3200">
                <a:ea typeface="楷体_GB2312" pitchFamily="49" charset="-122"/>
                <a:sym typeface="Symbol" panose="05050102010706020507" pitchFamily="18" charset="2"/>
              </a:rPr>
              <a:t>R</a:t>
            </a:r>
            <a:r>
              <a:rPr lang="zh-CN" altLang="en-US" sz="3200">
                <a:ea typeface="楷体_GB2312" pitchFamily="49" charset="-122"/>
                <a:sym typeface="Symbol" panose="05050102010706020507" pitchFamily="18" charset="2"/>
              </a:rPr>
              <a:t>上的函数依赖集合，分解具有无损连接性的充分必要条件为：</a:t>
            </a:r>
            <a:r>
              <a:rPr lang="zh-CN" altLang="en-US" sz="3200" b="1">
                <a:solidFill>
                  <a:schemeClr val="accent2"/>
                </a:solidFill>
                <a:ea typeface="宋体" panose="02010600030101010101" pitchFamily="2" charset="-122"/>
                <a:sym typeface="Symbol" panose="05050102010706020507" pitchFamily="18" charset="2"/>
              </a:rPr>
              <a:t>      </a:t>
            </a:r>
          </a:p>
          <a:p>
            <a:pPr>
              <a:lnSpc>
                <a:spcPct val="110000"/>
              </a:lnSpc>
              <a:buFont typeface="Wingdings" panose="05000000000000000000" pitchFamily="2" charset="2"/>
              <a:buNone/>
            </a:pPr>
            <a:r>
              <a:rPr lang="zh-CN" altLang="en-US" sz="3200" b="1">
                <a:solidFill>
                  <a:schemeClr val="accent2"/>
                </a:solidFill>
                <a:ea typeface="宋体" panose="02010600030101010101" pitchFamily="2" charset="-122"/>
                <a:sym typeface="Symbol" panose="05050102010706020507" pitchFamily="18" charset="2"/>
              </a:rPr>
              <a:t>			</a:t>
            </a:r>
            <a:r>
              <a:rPr lang="en-US" altLang="zh-CN" sz="3200" b="1">
                <a:solidFill>
                  <a:srgbClr val="990000"/>
                </a:solidFill>
                <a:ea typeface="宋体" panose="02010600030101010101" pitchFamily="2" charset="-122"/>
                <a:sym typeface="Symbol" panose="05050102010706020507" pitchFamily="18" charset="2"/>
              </a:rPr>
              <a:t>R</a:t>
            </a:r>
            <a:r>
              <a:rPr lang="en-US" altLang="zh-CN" sz="3200" b="1" baseline="-25000">
                <a:solidFill>
                  <a:srgbClr val="990000"/>
                </a:solidFill>
                <a:ea typeface="宋体" panose="02010600030101010101" pitchFamily="2" charset="-122"/>
                <a:sym typeface="Symbol" panose="05050102010706020507" pitchFamily="18" charset="2"/>
              </a:rPr>
              <a:t>1</a:t>
            </a:r>
            <a:r>
              <a:rPr lang="en-US" altLang="zh-CN" sz="3200" b="1">
                <a:solidFill>
                  <a:srgbClr val="990000"/>
                </a:solidFill>
                <a:ea typeface="宋体" panose="02010600030101010101" pitchFamily="2" charset="-122"/>
                <a:sym typeface="Symbol" panose="05050102010706020507" pitchFamily="18" charset="2"/>
              </a:rPr>
              <a:t> R</a:t>
            </a:r>
            <a:r>
              <a:rPr lang="en-US" altLang="zh-CN" sz="3200" b="1" baseline="-25000">
                <a:solidFill>
                  <a:srgbClr val="990000"/>
                </a:solidFill>
                <a:ea typeface="宋体" panose="02010600030101010101" pitchFamily="2" charset="-122"/>
                <a:sym typeface="Symbol" panose="05050102010706020507" pitchFamily="18" charset="2"/>
              </a:rPr>
              <a:t>2</a:t>
            </a:r>
            <a:r>
              <a:rPr lang="en-US" altLang="zh-CN" sz="3200" b="1">
                <a:solidFill>
                  <a:srgbClr val="990000"/>
                </a:solidFill>
                <a:ea typeface="宋体" panose="02010600030101010101" pitchFamily="2" charset="-122"/>
                <a:sym typeface="Symbol" panose="05050102010706020507" pitchFamily="18" charset="2"/>
              </a:rPr>
              <a:t> </a:t>
            </a:r>
            <a:r>
              <a:rPr lang="en-US" altLang="zh-CN" sz="3200" b="1">
                <a:solidFill>
                  <a:srgbClr val="990000"/>
                </a:solidFill>
                <a:ea typeface="宋体" panose="02010600030101010101" pitchFamily="2" charset="-122"/>
              </a:rPr>
              <a:t>→(R</a:t>
            </a:r>
            <a:r>
              <a:rPr lang="en-US" altLang="zh-CN" sz="3200" b="1" baseline="-25000">
                <a:solidFill>
                  <a:srgbClr val="990000"/>
                </a:solidFill>
                <a:ea typeface="宋体" panose="02010600030101010101" pitchFamily="2" charset="-122"/>
              </a:rPr>
              <a:t>1</a:t>
            </a:r>
            <a:r>
              <a:rPr lang="en-US" altLang="zh-CN" sz="3200" b="1">
                <a:solidFill>
                  <a:srgbClr val="990000"/>
                </a:solidFill>
                <a:ea typeface="宋体" panose="02010600030101010101" pitchFamily="2" charset="-122"/>
              </a:rPr>
              <a:t>-R</a:t>
            </a:r>
            <a:r>
              <a:rPr lang="en-US" altLang="zh-CN" sz="3200" b="1" baseline="-25000">
                <a:solidFill>
                  <a:srgbClr val="990000"/>
                </a:solidFill>
                <a:ea typeface="宋体" panose="02010600030101010101" pitchFamily="2" charset="-122"/>
              </a:rPr>
              <a:t>2</a:t>
            </a:r>
            <a:r>
              <a:rPr lang="en-US" altLang="zh-CN" sz="3200" b="1">
                <a:solidFill>
                  <a:srgbClr val="990000"/>
                </a:solidFill>
                <a:ea typeface="宋体" panose="02010600030101010101" pitchFamily="2" charset="-122"/>
              </a:rPr>
              <a:t>)</a:t>
            </a:r>
          </a:p>
          <a:p>
            <a:pPr algn="ctr">
              <a:lnSpc>
                <a:spcPct val="110000"/>
              </a:lnSpc>
              <a:buFont typeface="Wingdings" panose="05000000000000000000" pitchFamily="2" charset="2"/>
              <a:buNone/>
            </a:pPr>
            <a:r>
              <a:rPr lang="zh-CN" altLang="en-US" sz="3200" b="1">
                <a:solidFill>
                  <a:srgbClr val="990000"/>
                </a:solidFill>
                <a:ea typeface="宋体" panose="02010600030101010101" pitchFamily="2" charset="-122"/>
              </a:rPr>
              <a:t>或   </a:t>
            </a:r>
            <a:r>
              <a:rPr lang="en-US" altLang="zh-CN" sz="3200" b="1">
                <a:solidFill>
                  <a:srgbClr val="990000"/>
                </a:solidFill>
                <a:ea typeface="宋体" panose="02010600030101010101" pitchFamily="2" charset="-122"/>
                <a:sym typeface="Symbol" panose="05050102010706020507" pitchFamily="18" charset="2"/>
              </a:rPr>
              <a:t>R</a:t>
            </a:r>
            <a:r>
              <a:rPr lang="en-US" altLang="zh-CN" sz="3200" b="1" baseline="-25000">
                <a:solidFill>
                  <a:srgbClr val="990000"/>
                </a:solidFill>
                <a:ea typeface="宋体" panose="02010600030101010101" pitchFamily="2" charset="-122"/>
                <a:sym typeface="Symbol" panose="05050102010706020507" pitchFamily="18" charset="2"/>
              </a:rPr>
              <a:t>1</a:t>
            </a:r>
            <a:r>
              <a:rPr lang="en-US" altLang="zh-CN" sz="3200" b="1">
                <a:solidFill>
                  <a:srgbClr val="990000"/>
                </a:solidFill>
                <a:ea typeface="宋体" panose="02010600030101010101" pitchFamily="2" charset="-122"/>
                <a:sym typeface="Symbol" panose="05050102010706020507" pitchFamily="18" charset="2"/>
              </a:rPr>
              <a:t> R</a:t>
            </a:r>
            <a:r>
              <a:rPr lang="en-US" altLang="zh-CN" sz="3200" b="1" baseline="-25000">
                <a:solidFill>
                  <a:srgbClr val="990000"/>
                </a:solidFill>
                <a:ea typeface="宋体" panose="02010600030101010101" pitchFamily="2" charset="-122"/>
                <a:sym typeface="Symbol" panose="05050102010706020507" pitchFamily="18" charset="2"/>
              </a:rPr>
              <a:t>2</a:t>
            </a:r>
            <a:r>
              <a:rPr lang="en-US" altLang="zh-CN" sz="3200" b="1">
                <a:solidFill>
                  <a:srgbClr val="990000"/>
                </a:solidFill>
                <a:ea typeface="宋体" panose="02010600030101010101" pitchFamily="2" charset="-122"/>
                <a:sym typeface="Symbol" panose="05050102010706020507" pitchFamily="18" charset="2"/>
              </a:rPr>
              <a:t> </a:t>
            </a:r>
            <a:r>
              <a:rPr lang="en-US" altLang="zh-CN" sz="3200" b="1">
                <a:solidFill>
                  <a:srgbClr val="990000"/>
                </a:solidFill>
                <a:ea typeface="宋体" panose="02010600030101010101" pitchFamily="2" charset="-122"/>
              </a:rPr>
              <a:t>→(R</a:t>
            </a:r>
            <a:r>
              <a:rPr lang="en-US" altLang="zh-CN" sz="3200" b="1" baseline="-25000">
                <a:solidFill>
                  <a:srgbClr val="990000"/>
                </a:solidFill>
                <a:ea typeface="宋体" panose="02010600030101010101" pitchFamily="2" charset="-122"/>
              </a:rPr>
              <a:t>2</a:t>
            </a:r>
            <a:r>
              <a:rPr lang="en-US" altLang="zh-CN" sz="3200" b="1">
                <a:solidFill>
                  <a:srgbClr val="990000"/>
                </a:solidFill>
                <a:ea typeface="宋体" panose="02010600030101010101" pitchFamily="2" charset="-122"/>
              </a:rPr>
              <a:t>-R</a:t>
            </a:r>
            <a:r>
              <a:rPr lang="en-US" altLang="zh-CN" sz="3200" b="1" baseline="-25000">
                <a:solidFill>
                  <a:srgbClr val="990000"/>
                </a:solidFill>
                <a:ea typeface="宋体" panose="02010600030101010101" pitchFamily="2" charset="-122"/>
              </a:rPr>
              <a:t>1</a:t>
            </a:r>
            <a:r>
              <a:rPr lang="en-US" altLang="zh-CN" sz="3200" b="1">
                <a:solidFill>
                  <a:srgbClr val="990000"/>
                </a:solidFill>
                <a:ea typeface="宋体" panose="02010600030101010101" pitchFamily="2" charset="-122"/>
              </a:rPr>
              <a:t>)</a:t>
            </a:r>
            <a:r>
              <a:rPr lang="en-US" altLang="zh-CN" sz="3200">
                <a:ea typeface="楷体_GB2312" pitchFamily="49" charset="-122"/>
              </a:rPr>
              <a:t>	</a:t>
            </a:r>
          </a:p>
          <a:p>
            <a:pPr>
              <a:lnSpc>
                <a:spcPct val="110000"/>
              </a:lnSpc>
              <a:buFont typeface="Wingdings" panose="05000000000000000000" pitchFamily="2" charset="2"/>
              <a:buNone/>
            </a:pPr>
            <a:r>
              <a:rPr lang="en-US" altLang="zh-CN" sz="3200">
                <a:ea typeface="楷体_GB2312" pitchFamily="49" charset="-122"/>
              </a:rPr>
              <a:t>	</a:t>
            </a:r>
            <a:r>
              <a:rPr lang="zh-CN" altLang="en-US" sz="3200">
                <a:solidFill>
                  <a:srgbClr val="0000FF"/>
                </a:solidFill>
                <a:ea typeface="楷体_GB2312" pitchFamily="49" charset="-122"/>
              </a:rPr>
              <a:t>两个模式的公共属性可以函数确定其中一个模式</a:t>
            </a:r>
            <a:endParaRPr lang="zh-CN" altLang="en-US" sz="3200">
              <a:solidFill>
                <a:srgbClr val="0000FF"/>
              </a:solidFill>
              <a:ea typeface="楷体_GB2312" pitchFamily="49" charset="-122"/>
              <a:sym typeface="Symbol" panose="05050102010706020507"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a:extLst>
              <a:ext uri="{FF2B5EF4-FFF2-40B4-BE49-F238E27FC236}">
                <a16:creationId xmlns:a16="http://schemas.microsoft.com/office/drawing/2014/main" id="{326C5EA8-5EB1-408D-B268-9757735BB25E}"/>
              </a:ext>
            </a:extLst>
          </p:cNvPr>
          <p:cNvSpPr>
            <a:spLocks noGrp="1" noChangeArrowheads="1"/>
          </p:cNvSpPr>
          <p:nvPr>
            <p:ph type="title"/>
          </p:nvPr>
        </p:nvSpPr>
        <p:spPr>
          <a:xfrm>
            <a:off x="323850" y="158750"/>
            <a:ext cx="5943600" cy="533400"/>
          </a:xfrm>
        </p:spPr>
        <p:txBody>
          <a:bodyPr>
            <a:normAutofit fontScale="90000"/>
          </a:bodyPr>
          <a:lstStyle/>
          <a:p>
            <a:pPr>
              <a:defRPr/>
            </a:pPr>
            <a:r>
              <a:rPr lang="zh-CN" altLang="en-US">
                <a:ea typeface="宋体" pitchFamily="2" charset="-122"/>
              </a:rPr>
              <a:t>举例：</a:t>
            </a:r>
          </a:p>
        </p:txBody>
      </p:sp>
      <p:sp>
        <p:nvSpPr>
          <p:cNvPr id="663555" name="Rectangle 3">
            <a:extLst>
              <a:ext uri="{FF2B5EF4-FFF2-40B4-BE49-F238E27FC236}">
                <a16:creationId xmlns:a16="http://schemas.microsoft.com/office/drawing/2014/main" id="{461463C5-50B8-4F82-AED0-E3D6657BD885}"/>
              </a:ext>
            </a:extLst>
          </p:cNvPr>
          <p:cNvSpPr>
            <a:spLocks noGrp="1" noChangeArrowheads="1"/>
          </p:cNvSpPr>
          <p:nvPr>
            <p:ph type="body" idx="1"/>
          </p:nvPr>
        </p:nvSpPr>
        <p:spPr>
          <a:xfrm>
            <a:off x="468313" y="762000"/>
            <a:ext cx="8207375" cy="5330825"/>
          </a:xfrm>
        </p:spPr>
        <p:txBody>
          <a:bodyPr>
            <a:normAutofit lnSpcReduction="10000"/>
          </a:bodyPr>
          <a:lstStyle/>
          <a:p>
            <a:pPr marL="0" indent="0">
              <a:lnSpc>
                <a:spcPct val="110000"/>
              </a:lnSpc>
              <a:buFont typeface="Wingdings" pitchFamily="2" charset="2"/>
              <a:buNone/>
              <a:defRPr/>
            </a:pPr>
            <a:r>
              <a:rPr lang="zh-CN" altLang="en-US" sz="2600" b="1" dirty="0">
                <a:solidFill>
                  <a:srgbClr val="0000FF"/>
                </a:solidFill>
                <a:latin typeface="Times New Roman" pitchFamily="18" charset="0"/>
                <a:ea typeface="楷体_GB2312" pitchFamily="49" charset="-122"/>
              </a:rPr>
              <a:t>设</a:t>
            </a:r>
            <a:r>
              <a:rPr lang="en-US" altLang="zh-CN" sz="2600" b="1" dirty="0">
                <a:solidFill>
                  <a:srgbClr val="0000FF"/>
                </a:solidFill>
                <a:latin typeface="Times New Roman" pitchFamily="18" charset="0"/>
                <a:ea typeface="楷体_GB2312" pitchFamily="49" charset="-122"/>
              </a:rPr>
              <a:t>R=&lt;U,F&gt;, U={ABC},F={A→B},</a:t>
            </a:r>
            <a:r>
              <a:rPr lang="zh-CN" altLang="en-US" sz="2600" b="1" dirty="0">
                <a:solidFill>
                  <a:srgbClr val="0000FF"/>
                </a:solidFill>
                <a:latin typeface="Times New Roman" pitchFamily="18" charset="0"/>
                <a:ea typeface="楷体_GB2312" pitchFamily="49" charset="-122"/>
              </a:rPr>
              <a:t>证明</a:t>
            </a:r>
            <a:r>
              <a:rPr lang="zh-CN" altLang="en-US" sz="2600" b="1" dirty="0">
                <a:solidFill>
                  <a:srgbClr val="0000FF"/>
                </a:solidFill>
                <a:latin typeface="Times New Roman" pitchFamily="18" charset="0"/>
                <a:ea typeface="楷体_GB2312" pitchFamily="49" charset="-122"/>
                <a:sym typeface="Symbol" pitchFamily="18" charset="2"/>
              </a:rPr>
              <a:t></a:t>
            </a:r>
            <a:r>
              <a:rPr lang="en-US" altLang="zh-CN" sz="2600" b="1" baseline="-25000" dirty="0">
                <a:solidFill>
                  <a:srgbClr val="0000FF"/>
                </a:solidFill>
                <a:latin typeface="Times New Roman" pitchFamily="18" charset="0"/>
                <a:ea typeface="楷体_GB2312" pitchFamily="49" charset="-122"/>
                <a:sym typeface="Symbol" pitchFamily="18" charset="2"/>
              </a:rPr>
              <a:t>1</a:t>
            </a:r>
            <a:r>
              <a:rPr lang="zh-CN" altLang="en-US" sz="2600" b="1" dirty="0">
                <a:solidFill>
                  <a:srgbClr val="0000FF"/>
                </a:solidFill>
                <a:latin typeface="Times New Roman" pitchFamily="18" charset="0"/>
                <a:ea typeface="楷体_GB2312" pitchFamily="49" charset="-122"/>
                <a:sym typeface="Symbol" pitchFamily="18" charset="2"/>
              </a:rPr>
              <a:t>＝｛</a:t>
            </a:r>
            <a:r>
              <a:rPr lang="en-US" altLang="zh-CN" sz="2600" b="1" dirty="0">
                <a:solidFill>
                  <a:srgbClr val="0000FF"/>
                </a:solidFill>
                <a:latin typeface="Times New Roman" pitchFamily="18" charset="0"/>
                <a:ea typeface="楷体_GB2312" pitchFamily="49" charset="-122"/>
                <a:sym typeface="Symbol" pitchFamily="18" charset="2"/>
              </a:rPr>
              <a:t>R</a:t>
            </a:r>
            <a:r>
              <a:rPr lang="en-US" altLang="zh-CN" sz="2600" b="1" baseline="-25000" dirty="0">
                <a:solidFill>
                  <a:srgbClr val="0000FF"/>
                </a:solidFill>
                <a:latin typeface="Times New Roman" pitchFamily="18" charset="0"/>
                <a:ea typeface="楷体_GB2312" pitchFamily="49" charset="-122"/>
                <a:sym typeface="Symbol" pitchFamily="18" charset="2"/>
              </a:rPr>
              <a:t>1</a:t>
            </a:r>
            <a:r>
              <a:rPr lang="en-US" altLang="zh-CN" sz="2600" b="1" dirty="0">
                <a:solidFill>
                  <a:srgbClr val="0000FF"/>
                </a:solidFill>
                <a:latin typeface="Times New Roman" pitchFamily="18" charset="0"/>
                <a:ea typeface="楷体_GB2312" pitchFamily="49" charset="-122"/>
                <a:sym typeface="Symbol" pitchFamily="18" charset="2"/>
              </a:rPr>
              <a:t>(AB), R</a:t>
            </a:r>
            <a:r>
              <a:rPr lang="en-US" altLang="zh-CN" sz="2600" b="1" baseline="-25000" dirty="0">
                <a:solidFill>
                  <a:srgbClr val="0000FF"/>
                </a:solidFill>
                <a:latin typeface="Times New Roman" pitchFamily="18" charset="0"/>
                <a:ea typeface="楷体_GB2312" pitchFamily="49" charset="-122"/>
                <a:sym typeface="Symbol" pitchFamily="18" charset="2"/>
              </a:rPr>
              <a:t>2</a:t>
            </a:r>
            <a:r>
              <a:rPr lang="en-US" altLang="zh-CN" sz="2600" b="1" dirty="0">
                <a:solidFill>
                  <a:srgbClr val="0000FF"/>
                </a:solidFill>
                <a:latin typeface="Times New Roman" pitchFamily="18" charset="0"/>
                <a:ea typeface="楷体_GB2312" pitchFamily="49" charset="-122"/>
                <a:sym typeface="Symbol" pitchFamily="18" charset="2"/>
              </a:rPr>
              <a:t>(AC)} </a:t>
            </a:r>
            <a:r>
              <a:rPr lang="zh-CN" altLang="en-US" sz="2600" b="1" dirty="0">
                <a:solidFill>
                  <a:srgbClr val="0000FF"/>
                </a:solidFill>
                <a:latin typeface="Times New Roman" pitchFamily="18" charset="0"/>
                <a:ea typeface="楷体_GB2312" pitchFamily="49" charset="-122"/>
                <a:sym typeface="Symbol" pitchFamily="18" charset="2"/>
              </a:rPr>
              <a:t>是无损连接，</a:t>
            </a:r>
            <a:r>
              <a:rPr lang="en-US" altLang="zh-CN" sz="2600" b="1" baseline="-25000" dirty="0">
                <a:solidFill>
                  <a:srgbClr val="0000FF"/>
                </a:solidFill>
                <a:latin typeface="Times New Roman" pitchFamily="18" charset="0"/>
                <a:ea typeface="楷体_GB2312" pitchFamily="49" charset="-122"/>
                <a:sym typeface="Symbol" pitchFamily="18" charset="2"/>
              </a:rPr>
              <a:t>2</a:t>
            </a:r>
            <a:r>
              <a:rPr lang="zh-CN" altLang="en-US" sz="2600" b="1" dirty="0">
                <a:solidFill>
                  <a:srgbClr val="0000FF"/>
                </a:solidFill>
                <a:latin typeface="Times New Roman" pitchFamily="18" charset="0"/>
                <a:ea typeface="楷体_GB2312" pitchFamily="49" charset="-122"/>
                <a:sym typeface="Symbol" pitchFamily="18" charset="2"/>
              </a:rPr>
              <a:t>＝｛</a:t>
            </a:r>
            <a:r>
              <a:rPr lang="en-US" altLang="zh-CN" sz="2600" b="1" dirty="0">
                <a:solidFill>
                  <a:srgbClr val="0000FF"/>
                </a:solidFill>
                <a:latin typeface="Times New Roman" pitchFamily="18" charset="0"/>
                <a:ea typeface="楷体_GB2312" pitchFamily="49" charset="-122"/>
                <a:sym typeface="Symbol" pitchFamily="18" charset="2"/>
              </a:rPr>
              <a:t>R</a:t>
            </a:r>
            <a:r>
              <a:rPr lang="en-US" altLang="zh-CN" sz="2600" b="1" baseline="-25000" dirty="0">
                <a:solidFill>
                  <a:srgbClr val="0000FF"/>
                </a:solidFill>
                <a:latin typeface="Times New Roman" pitchFamily="18" charset="0"/>
                <a:ea typeface="楷体_GB2312" pitchFamily="49" charset="-122"/>
                <a:sym typeface="Symbol" pitchFamily="18" charset="2"/>
              </a:rPr>
              <a:t>1</a:t>
            </a:r>
            <a:r>
              <a:rPr lang="en-US" altLang="zh-CN" sz="2600" b="1" dirty="0">
                <a:solidFill>
                  <a:srgbClr val="0000FF"/>
                </a:solidFill>
                <a:latin typeface="Times New Roman" pitchFamily="18" charset="0"/>
                <a:ea typeface="楷体_GB2312" pitchFamily="49" charset="-122"/>
                <a:sym typeface="Symbol" pitchFamily="18" charset="2"/>
              </a:rPr>
              <a:t>(AB),R</a:t>
            </a:r>
            <a:r>
              <a:rPr lang="en-US" altLang="zh-CN" sz="2600" b="1" baseline="-25000" dirty="0">
                <a:solidFill>
                  <a:srgbClr val="0000FF"/>
                </a:solidFill>
                <a:latin typeface="Times New Roman" pitchFamily="18" charset="0"/>
                <a:ea typeface="楷体_GB2312" pitchFamily="49" charset="-122"/>
                <a:sym typeface="Symbol" pitchFamily="18" charset="2"/>
              </a:rPr>
              <a:t>3</a:t>
            </a:r>
            <a:r>
              <a:rPr lang="en-US" altLang="zh-CN" sz="2600" b="1" dirty="0">
                <a:solidFill>
                  <a:srgbClr val="0000FF"/>
                </a:solidFill>
                <a:latin typeface="Times New Roman" pitchFamily="18" charset="0"/>
                <a:ea typeface="楷体_GB2312" pitchFamily="49" charset="-122"/>
                <a:sym typeface="Symbol" pitchFamily="18" charset="2"/>
              </a:rPr>
              <a:t>(BC)}</a:t>
            </a:r>
            <a:r>
              <a:rPr lang="zh-CN" altLang="en-US" sz="2600" b="1" dirty="0">
                <a:solidFill>
                  <a:srgbClr val="0000FF"/>
                </a:solidFill>
                <a:latin typeface="Times New Roman" pitchFamily="18" charset="0"/>
                <a:ea typeface="楷体_GB2312" pitchFamily="49" charset="-122"/>
                <a:sym typeface="Symbol" pitchFamily="18" charset="2"/>
              </a:rPr>
              <a:t>不是无损连接。</a:t>
            </a:r>
          </a:p>
          <a:p>
            <a:pPr marL="0" indent="0">
              <a:lnSpc>
                <a:spcPct val="110000"/>
              </a:lnSpc>
              <a:buFont typeface="Wingdings" pitchFamily="2" charset="2"/>
              <a:buNone/>
              <a:defRPr/>
            </a:pPr>
            <a:endParaRPr lang="zh-CN" altLang="en-US" sz="2600" b="1" dirty="0">
              <a:solidFill>
                <a:schemeClr val="hlink"/>
              </a:solidFill>
              <a:latin typeface="Times New Roman" pitchFamily="18" charset="0"/>
              <a:ea typeface="楷体_GB2312" pitchFamily="49" charset="-122"/>
              <a:sym typeface="Symbol" pitchFamily="18" charset="2"/>
            </a:endParaRPr>
          </a:p>
          <a:p>
            <a:pPr marL="0" indent="0">
              <a:lnSpc>
                <a:spcPct val="110000"/>
              </a:lnSpc>
              <a:buFont typeface="Wingdings" pitchFamily="2" charset="2"/>
              <a:buNone/>
              <a:defRPr/>
            </a:pPr>
            <a:r>
              <a:rPr lang="zh-CN" altLang="en-US" sz="2600" b="1" dirty="0">
                <a:latin typeface="Times New Roman" pitchFamily="18" charset="0"/>
                <a:ea typeface="楷体_GB2312" pitchFamily="49" charset="-122"/>
                <a:sym typeface="Symbol" pitchFamily="18" charset="2"/>
              </a:rPr>
              <a:t>解：</a:t>
            </a:r>
            <a:br>
              <a:rPr lang="zh-CN" altLang="en-US" sz="2600" b="1" dirty="0">
                <a:latin typeface="Times New Roman" pitchFamily="18" charset="0"/>
                <a:ea typeface="楷体_GB2312" pitchFamily="49" charset="-122"/>
                <a:sym typeface="Symbol" pitchFamily="18" charset="2"/>
              </a:rPr>
            </a:br>
            <a:r>
              <a:rPr lang="zh-CN" altLang="en-US" sz="2600" dirty="0">
                <a:latin typeface="Times New Roman" pitchFamily="18" charset="0"/>
                <a:ea typeface="宋体" pitchFamily="2" charset="-122"/>
                <a:sym typeface="Symbol" pitchFamily="18" charset="2"/>
              </a:rPr>
              <a:t></a:t>
            </a:r>
            <a:r>
              <a:rPr lang="en-US" altLang="zh-CN" sz="2600" baseline="-16000" dirty="0">
                <a:latin typeface="Times New Roman" pitchFamily="18" charset="0"/>
                <a:ea typeface="宋体" pitchFamily="2" charset="-122"/>
                <a:sym typeface="Symbol" pitchFamily="18" charset="2"/>
              </a:rPr>
              <a:t>1</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1</a:t>
            </a:r>
            <a:r>
              <a:rPr lang="en-US" altLang="zh-CN" sz="2600" dirty="0">
                <a:latin typeface="Times New Roman" pitchFamily="18" charset="0"/>
                <a:ea typeface="宋体" pitchFamily="2" charset="-122"/>
              </a:rPr>
              <a:t>(AB), R</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(AC)}</a:t>
            </a:r>
          </a:p>
          <a:p>
            <a:pPr marL="0" indent="0">
              <a:lnSpc>
                <a:spcPct val="110000"/>
              </a:lnSpc>
              <a:buFont typeface="Wingdings" pitchFamily="2" charset="2"/>
              <a:buNone/>
              <a:defRPr/>
            </a:pP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1</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 = A, R</a:t>
            </a:r>
            <a:r>
              <a:rPr lang="en-US" altLang="zh-CN" sz="2600" baseline="-16000" dirty="0">
                <a:latin typeface="Times New Roman" pitchFamily="18" charset="0"/>
                <a:ea typeface="宋体" pitchFamily="2" charset="-122"/>
                <a:sym typeface="Symbol" pitchFamily="18" charset="2"/>
              </a:rPr>
              <a:t>1</a:t>
            </a:r>
            <a:r>
              <a:rPr lang="zh-CN" altLang="en-US" sz="2600" dirty="0">
                <a:latin typeface="Times New Roman" pitchFamily="18" charset="0"/>
                <a:ea typeface="宋体" pitchFamily="2" charset="-122"/>
              </a:rPr>
              <a:t>－</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 = B</a:t>
            </a:r>
          </a:p>
          <a:p>
            <a:pPr marL="0" indent="0">
              <a:lnSpc>
                <a:spcPct val="110000"/>
              </a:lnSpc>
              <a:buFont typeface="Wingdings" pitchFamily="2" charset="2"/>
              <a:buNone/>
              <a:defRPr/>
            </a:pPr>
            <a:r>
              <a:rPr lang="zh-CN" altLang="en-US" sz="2600" dirty="0">
                <a:latin typeface="Times New Roman" pitchFamily="18" charset="0"/>
                <a:ea typeface="宋体" pitchFamily="2" charset="-122"/>
              </a:rPr>
              <a:t>由</a:t>
            </a:r>
            <a:r>
              <a:rPr lang="en-US" altLang="zh-CN" sz="2600" dirty="0">
                <a:latin typeface="Times New Roman" pitchFamily="18" charset="0"/>
                <a:ea typeface="宋体" pitchFamily="2" charset="-122"/>
              </a:rPr>
              <a:t>A </a:t>
            </a:r>
            <a:r>
              <a:rPr lang="en-US" altLang="zh-CN" sz="2600" dirty="0">
                <a:latin typeface="Times New Roman" pitchFamily="18" charset="0"/>
                <a:ea typeface="宋体" pitchFamily="2" charset="-122"/>
                <a:sym typeface="Symbol" pitchFamily="18" charset="2"/>
              </a:rPr>
              <a:t></a:t>
            </a:r>
            <a:r>
              <a:rPr lang="en-US" altLang="zh-CN" sz="2600" dirty="0">
                <a:latin typeface="Times New Roman" pitchFamily="18" charset="0"/>
                <a:ea typeface="宋体" pitchFamily="2" charset="-122"/>
              </a:rPr>
              <a:t> B </a:t>
            </a:r>
            <a:r>
              <a:rPr lang="zh-CN" altLang="en-US" sz="2600" dirty="0">
                <a:latin typeface="Times New Roman" pitchFamily="18" charset="0"/>
                <a:ea typeface="宋体" pitchFamily="2" charset="-122"/>
              </a:rPr>
              <a:t>，得到</a:t>
            </a:r>
            <a:r>
              <a:rPr lang="zh-CN" altLang="en-US" sz="2600" dirty="0">
                <a:latin typeface="Times New Roman" pitchFamily="18" charset="0"/>
                <a:ea typeface="宋体" pitchFamily="2" charset="-122"/>
                <a:sym typeface="Symbol" pitchFamily="18" charset="2"/>
              </a:rPr>
              <a:t></a:t>
            </a:r>
            <a:r>
              <a:rPr lang="en-US" altLang="zh-CN" sz="2600" baseline="-16000" dirty="0">
                <a:latin typeface="Times New Roman" pitchFamily="18" charset="0"/>
                <a:ea typeface="宋体" pitchFamily="2" charset="-122"/>
                <a:sym typeface="Symbol" pitchFamily="18" charset="2"/>
              </a:rPr>
              <a:t>1</a:t>
            </a:r>
            <a:r>
              <a:rPr lang="zh-CN" altLang="en-US" sz="2600" dirty="0">
                <a:latin typeface="Times New Roman" pitchFamily="18" charset="0"/>
                <a:ea typeface="宋体" pitchFamily="2" charset="-122"/>
              </a:rPr>
              <a:t>是无损连接分解</a:t>
            </a:r>
          </a:p>
          <a:p>
            <a:pPr marL="0" indent="0">
              <a:lnSpc>
                <a:spcPct val="110000"/>
              </a:lnSpc>
              <a:spcBef>
                <a:spcPct val="85000"/>
              </a:spcBef>
              <a:buFont typeface="Wingdings" pitchFamily="2" charset="2"/>
              <a:buNone/>
              <a:defRPr/>
            </a:pPr>
            <a:r>
              <a:rPr lang="zh-CN" altLang="en-US" sz="2600" dirty="0">
                <a:latin typeface="Times New Roman" pitchFamily="18" charset="0"/>
                <a:ea typeface="宋体" pitchFamily="2" charset="-122"/>
                <a:sym typeface="Symbol" pitchFamily="18" charset="2"/>
              </a:rPr>
              <a:t></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1</a:t>
            </a:r>
            <a:r>
              <a:rPr lang="en-US" altLang="zh-CN" sz="2600" dirty="0">
                <a:latin typeface="Times New Roman" pitchFamily="18" charset="0"/>
                <a:ea typeface="宋体" pitchFamily="2" charset="-122"/>
              </a:rPr>
              <a:t>(AB), R</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(BC)}</a:t>
            </a:r>
          </a:p>
          <a:p>
            <a:pPr marL="0" indent="0">
              <a:lnSpc>
                <a:spcPct val="110000"/>
              </a:lnSpc>
              <a:buFont typeface="Wingdings" pitchFamily="2" charset="2"/>
              <a:buNone/>
              <a:defRPr/>
            </a:pP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1</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 = B, R</a:t>
            </a:r>
            <a:r>
              <a:rPr lang="en-US" altLang="zh-CN" sz="2600" baseline="-16000" dirty="0">
                <a:latin typeface="Times New Roman" pitchFamily="18" charset="0"/>
                <a:ea typeface="宋体" pitchFamily="2" charset="-122"/>
                <a:sym typeface="Symbol" pitchFamily="18" charset="2"/>
              </a:rPr>
              <a:t>1</a:t>
            </a:r>
            <a:r>
              <a:rPr lang="zh-CN" altLang="en-US" sz="2600" dirty="0">
                <a:latin typeface="Times New Roman" pitchFamily="18" charset="0"/>
                <a:ea typeface="宋体" pitchFamily="2" charset="-122"/>
              </a:rPr>
              <a:t>－</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2</a:t>
            </a:r>
            <a:r>
              <a:rPr lang="en-US" altLang="zh-CN" sz="2600" dirty="0">
                <a:latin typeface="Times New Roman" pitchFamily="18" charset="0"/>
                <a:ea typeface="宋体" pitchFamily="2" charset="-122"/>
              </a:rPr>
              <a:t> = A, R</a:t>
            </a:r>
            <a:r>
              <a:rPr lang="en-US" altLang="zh-CN" sz="2600" baseline="-16000" dirty="0">
                <a:latin typeface="Times New Roman" pitchFamily="18" charset="0"/>
                <a:ea typeface="宋体" pitchFamily="2" charset="-122"/>
                <a:sym typeface="Symbol" pitchFamily="18" charset="2"/>
              </a:rPr>
              <a:t>2</a:t>
            </a:r>
            <a:r>
              <a:rPr lang="zh-CN" altLang="en-US" sz="2600" dirty="0">
                <a:latin typeface="Times New Roman" pitchFamily="18" charset="0"/>
                <a:ea typeface="宋体" pitchFamily="2" charset="-122"/>
              </a:rPr>
              <a:t>－</a:t>
            </a:r>
            <a:r>
              <a:rPr lang="en-US" altLang="zh-CN" sz="2600" dirty="0">
                <a:latin typeface="Times New Roman" pitchFamily="18" charset="0"/>
                <a:ea typeface="宋体" pitchFamily="2" charset="-122"/>
              </a:rPr>
              <a:t>R</a:t>
            </a:r>
            <a:r>
              <a:rPr lang="en-US" altLang="zh-CN" sz="2600" baseline="-16000" dirty="0">
                <a:latin typeface="Times New Roman" pitchFamily="18" charset="0"/>
                <a:ea typeface="宋体" pitchFamily="2" charset="-122"/>
                <a:sym typeface="Symbol" pitchFamily="18" charset="2"/>
              </a:rPr>
              <a:t>1</a:t>
            </a:r>
            <a:r>
              <a:rPr lang="en-US" altLang="zh-CN" sz="2600" dirty="0">
                <a:latin typeface="Times New Roman" pitchFamily="18" charset="0"/>
                <a:ea typeface="宋体" pitchFamily="2" charset="-122"/>
              </a:rPr>
              <a:t> = C</a:t>
            </a:r>
          </a:p>
          <a:p>
            <a:pPr marL="0" indent="0">
              <a:lnSpc>
                <a:spcPct val="110000"/>
              </a:lnSpc>
              <a:buFont typeface="Wingdings" pitchFamily="2" charset="2"/>
              <a:buNone/>
              <a:defRPr/>
            </a:pPr>
            <a:r>
              <a:rPr lang="en-US" altLang="zh-CN" sz="2600" dirty="0">
                <a:latin typeface="Times New Roman" pitchFamily="18" charset="0"/>
                <a:ea typeface="宋体" pitchFamily="2" charset="-122"/>
              </a:rPr>
              <a:t>B</a:t>
            </a:r>
            <a:r>
              <a:rPr lang="en-US" altLang="zh-CN" sz="2600" dirty="0">
                <a:latin typeface="Times New Roman" pitchFamily="18" charset="0"/>
                <a:ea typeface="宋体" pitchFamily="2" charset="-122"/>
                <a:sym typeface="Symbol" pitchFamily="18" charset="2"/>
              </a:rPr>
              <a:t></a:t>
            </a:r>
            <a:r>
              <a:rPr lang="en-US" altLang="zh-CN" sz="2600" dirty="0">
                <a:latin typeface="Times New Roman" pitchFamily="18" charset="0"/>
                <a:ea typeface="宋体" pitchFamily="2" charset="-122"/>
              </a:rPr>
              <a:t>A, B</a:t>
            </a:r>
            <a:r>
              <a:rPr lang="en-US" altLang="zh-CN" sz="2600" dirty="0">
                <a:latin typeface="Times New Roman" pitchFamily="18" charset="0"/>
                <a:ea typeface="宋体" pitchFamily="2" charset="-122"/>
                <a:sym typeface="Symbol" pitchFamily="18" charset="2"/>
              </a:rPr>
              <a:t></a:t>
            </a:r>
            <a:r>
              <a:rPr lang="en-US" altLang="zh-CN" sz="2600" dirty="0">
                <a:latin typeface="Times New Roman" pitchFamily="18" charset="0"/>
                <a:ea typeface="宋体" pitchFamily="2" charset="-122"/>
              </a:rPr>
              <a:t>C</a:t>
            </a:r>
            <a:r>
              <a:rPr lang="zh-CN" altLang="en-US" sz="2600" dirty="0">
                <a:latin typeface="Times New Roman" pitchFamily="18" charset="0"/>
                <a:ea typeface="宋体" pitchFamily="2" charset="-122"/>
              </a:rPr>
              <a:t>均不成立，所以</a:t>
            </a:r>
            <a:r>
              <a:rPr lang="zh-CN" altLang="en-US" sz="2600" dirty="0">
                <a:latin typeface="Times New Roman" pitchFamily="18" charset="0"/>
                <a:ea typeface="宋体" pitchFamily="2" charset="-122"/>
                <a:sym typeface="Symbol" pitchFamily="18" charset="2"/>
              </a:rPr>
              <a:t></a:t>
            </a:r>
            <a:r>
              <a:rPr lang="en-US" altLang="zh-CN" sz="2600" baseline="-16000" dirty="0">
                <a:latin typeface="Times New Roman" pitchFamily="18" charset="0"/>
                <a:ea typeface="宋体" pitchFamily="2" charset="-122"/>
                <a:sym typeface="Symbol" pitchFamily="18" charset="2"/>
              </a:rPr>
              <a:t>1</a:t>
            </a:r>
            <a:r>
              <a:rPr lang="zh-CN" altLang="en-US" sz="2600" dirty="0">
                <a:latin typeface="Times New Roman" pitchFamily="18" charset="0"/>
                <a:ea typeface="宋体" pitchFamily="2" charset="-122"/>
              </a:rPr>
              <a:t>不是无损连接分解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355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35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355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355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B92217A2-6EF5-4C6C-B8FD-0A91540A830F}"/>
              </a:ext>
            </a:extLst>
          </p:cNvPr>
          <p:cNvSpPr>
            <a:spLocks noGrp="1" noChangeArrowheads="1"/>
          </p:cNvSpPr>
          <p:nvPr>
            <p:ph type="title"/>
          </p:nvPr>
        </p:nvSpPr>
        <p:spPr/>
        <p:txBody>
          <a:bodyPr/>
          <a:lstStyle/>
          <a:p>
            <a:pPr>
              <a:defRPr/>
            </a:pPr>
            <a:r>
              <a:rPr lang="zh-CN" altLang="en-US">
                <a:ea typeface="宋体" pitchFamily="2" charset="-122"/>
              </a:rPr>
              <a:t>保持函数依赖的分解</a:t>
            </a:r>
          </a:p>
        </p:txBody>
      </p:sp>
      <p:sp>
        <p:nvSpPr>
          <p:cNvPr id="26627" name="Rectangle 3">
            <a:extLst>
              <a:ext uri="{FF2B5EF4-FFF2-40B4-BE49-F238E27FC236}">
                <a16:creationId xmlns:a16="http://schemas.microsoft.com/office/drawing/2014/main" id="{0F820CC1-E1AE-47AB-8807-446E9C6B0BA8}"/>
              </a:ext>
            </a:extLst>
          </p:cNvPr>
          <p:cNvSpPr>
            <a:spLocks noGrp="1" noChangeArrowheads="1"/>
          </p:cNvSpPr>
          <p:nvPr>
            <p:ph type="body" idx="1"/>
          </p:nvPr>
        </p:nvSpPr>
        <p:spPr/>
        <p:txBody>
          <a:bodyPr/>
          <a:lstStyle/>
          <a:p>
            <a:pPr>
              <a:spcBef>
                <a:spcPct val="40000"/>
              </a:spcBef>
            </a:pPr>
            <a:r>
              <a:rPr lang="zh-CN" altLang="en-US" sz="3600">
                <a:ea typeface="楷体_GB2312" pitchFamily="49" charset="-122"/>
              </a:rPr>
              <a:t>保持关系模式分解等价的另一个重要条件是关系模式的函数依赖集在分解后仍在数据库模式中保持不变。</a:t>
            </a:r>
          </a:p>
          <a:p>
            <a:pPr>
              <a:spcBef>
                <a:spcPct val="40000"/>
              </a:spcBef>
            </a:pPr>
            <a:r>
              <a:rPr lang="zh-CN" altLang="en-US" sz="3600">
                <a:ea typeface="楷体_GB2312" pitchFamily="49" charset="-122"/>
              </a:rPr>
              <a:t>即关系模式</a:t>
            </a:r>
            <a:r>
              <a:rPr lang="en-US" altLang="zh-CN" sz="3600">
                <a:ea typeface="楷体_GB2312" pitchFamily="49" charset="-122"/>
              </a:rPr>
              <a:t>R </a:t>
            </a:r>
            <a:r>
              <a:rPr lang="zh-CN" altLang="en-US" sz="3600">
                <a:ea typeface="楷体_GB2312" pitchFamily="49" charset="-122"/>
              </a:rPr>
              <a:t>到</a:t>
            </a:r>
            <a:r>
              <a:rPr lang="zh-CN" altLang="en-US" sz="3600">
                <a:ea typeface="楷体_GB2312" pitchFamily="49" charset="-122"/>
                <a:sym typeface="Symbol" panose="05050102010706020507" pitchFamily="18" charset="2"/>
              </a:rPr>
              <a:t></a:t>
            </a:r>
            <a:r>
              <a:rPr lang="en-US" altLang="zh-CN" sz="3600">
                <a:ea typeface="楷体_GB2312" pitchFamily="49" charset="-122"/>
              </a:rPr>
              <a:t>={R</a:t>
            </a:r>
            <a:r>
              <a:rPr lang="en-US" altLang="zh-CN" sz="3600" baseline="-25000">
                <a:ea typeface="楷体_GB2312" pitchFamily="49" charset="-122"/>
              </a:rPr>
              <a:t>1</a:t>
            </a:r>
            <a:r>
              <a:rPr lang="en-US" altLang="zh-CN" sz="3600">
                <a:ea typeface="楷体_GB2312" pitchFamily="49" charset="-122"/>
              </a:rPr>
              <a:t>,R</a:t>
            </a:r>
            <a:r>
              <a:rPr lang="en-US" altLang="zh-CN" sz="3600" baseline="-25000">
                <a:ea typeface="楷体_GB2312" pitchFamily="49" charset="-122"/>
              </a:rPr>
              <a:t>2</a:t>
            </a:r>
            <a:r>
              <a:rPr lang="en-US" altLang="zh-CN" sz="3600">
                <a:ea typeface="楷体_GB2312" pitchFamily="49" charset="-122"/>
              </a:rPr>
              <a:t>…R</a:t>
            </a:r>
            <a:r>
              <a:rPr lang="en-US" altLang="zh-CN" sz="3600" baseline="-25000">
                <a:ea typeface="楷体_GB2312" pitchFamily="49" charset="-122"/>
              </a:rPr>
              <a:t>k</a:t>
            </a:r>
            <a:r>
              <a:rPr lang="en-US" altLang="zh-CN" sz="3600">
                <a:ea typeface="楷体_GB2312" pitchFamily="49" charset="-122"/>
              </a:rPr>
              <a:t>}</a:t>
            </a:r>
            <a:r>
              <a:rPr lang="zh-CN" altLang="en-US" sz="3600">
                <a:ea typeface="楷体_GB2312" pitchFamily="49" charset="-122"/>
              </a:rPr>
              <a:t>的分解，应使函数依赖集</a:t>
            </a:r>
            <a:r>
              <a:rPr lang="en-US" altLang="zh-CN" sz="3600">
                <a:ea typeface="楷体_GB2312" pitchFamily="49" charset="-122"/>
              </a:rPr>
              <a:t>F</a:t>
            </a:r>
            <a:r>
              <a:rPr lang="zh-CN" altLang="en-US" sz="3600">
                <a:ea typeface="楷体_GB2312" pitchFamily="49" charset="-122"/>
              </a:rPr>
              <a:t>，被</a:t>
            </a:r>
            <a:r>
              <a:rPr lang="en-US" altLang="zh-CN" sz="3600">
                <a:ea typeface="楷体_GB2312" pitchFamily="49" charset="-122"/>
              </a:rPr>
              <a:t>F</a:t>
            </a:r>
            <a:r>
              <a:rPr lang="zh-CN" altLang="en-US" sz="3600">
                <a:ea typeface="楷体_GB2312" pitchFamily="49" charset="-122"/>
              </a:rPr>
              <a:t>在这些</a:t>
            </a:r>
            <a:r>
              <a:rPr lang="en-US" altLang="zh-CN" sz="3600">
                <a:ea typeface="楷体_GB2312" pitchFamily="49" charset="-122"/>
              </a:rPr>
              <a:t>R</a:t>
            </a:r>
            <a:r>
              <a:rPr lang="en-US" altLang="zh-CN" sz="3600" baseline="-25000">
                <a:ea typeface="楷体_GB2312" pitchFamily="49" charset="-122"/>
              </a:rPr>
              <a:t>i</a:t>
            </a:r>
            <a:r>
              <a:rPr lang="zh-CN" altLang="en-US" sz="3600">
                <a:ea typeface="楷体_GB2312" pitchFamily="49" charset="-122"/>
              </a:rPr>
              <a:t>上的投影蕴涵</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1E18C994-B2EC-451E-93F8-A0814EDE60CC}"/>
              </a:ext>
            </a:extLst>
          </p:cNvPr>
          <p:cNvSpPr>
            <a:spLocks noGrp="1" noChangeArrowheads="1"/>
          </p:cNvSpPr>
          <p:nvPr>
            <p:ph type="title"/>
          </p:nvPr>
        </p:nvSpPr>
        <p:spPr>
          <a:xfrm>
            <a:off x="395288" y="260350"/>
            <a:ext cx="8229600" cy="606425"/>
          </a:xfrm>
        </p:spPr>
        <p:txBody>
          <a:bodyPr>
            <a:normAutofit fontScale="90000"/>
          </a:bodyPr>
          <a:lstStyle/>
          <a:p>
            <a:pPr>
              <a:defRPr/>
            </a:pPr>
            <a:r>
              <a:rPr lang="zh-CN" altLang="en-US" sz="3400">
                <a:ea typeface="宋体" pitchFamily="2" charset="-122"/>
              </a:rPr>
              <a:t>保持函数依赖的模式分解</a:t>
            </a:r>
          </a:p>
        </p:txBody>
      </p:sp>
      <p:sp>
        <p:nvSpPr>
          <p:cNvPr id="604163" name="Rectangle 3">
            <a:extLst>
              <a:ext uri="{FF2B5EF4-FFF2-40B4-BE49-F238E27FC236}">
                <a16:creationId xmlns:a16="http://schemas.microsoft.com/office/drawing/2014/main" id="{FDFCD4DA-0BFD-4D9B-B6DF-7954FC763BCB}"/>
              </a:ext>
            </a:extLst>
          </p:cNvPr>
          <p:cNvSpPr>
            <a:spLocks noGrp="1" noChangeArrowheads="1"/>
          </p:cNvSpPr>
          <p:nvPr>
            <p:ph type="body" idx="1"/>
          </p:nvPr>
        </p:nvSpPr>
        <p:spPr>
          <a:xfrm>
            <a:off x="468313" y="1052513"/>
            <a:ext cx="7920037" cy="5113337"/>
          </a:xfrm>
        </p:spPr>
        <p:txBody>
          <a:bodyPr/>
          <a:lstStyle/>
          <a:p>
            <a:pPr>
              <a:lnSpc>
                <a:spcPct val="170000"/>
              </a:lnSpc>
              <a:buFont typeface="Wingdings" pitchFamily="2" charset="2"/>
              <a:buNone/>
              <a:defRPr/>
            </a:pPr>
            <a:r>
              <a:rPr lang="zh-CN" altLang="en-US" sz="2600">
                <a:ea typeface="宋体" pitchFamily="2" charset="-122"/>
              </a:rPr>
              <a:t>设关系模式</a:t>
            </a:r>
            <a:r>
              <a:rPr lang="en-US" altLang="zh-CN" sz="2600">
                <a:ea typeface="宋体" pitchFamily="2" charset="-122"/>
              </a:rPr>
              <a:t>R&lt;U,F&gt;</a:t>
            </a:r>
            <a:r>
              <a:rPr lang="zh-CN" altLang="en-US" sz="2600">
                <a:ea typeface="宋体" pitchFamily="2" charset="-122"/>
              </a:rPr>
              <a:t>被分解为若干个关系模式</a:t>
            </a:r>
          </a:p>
          <a:p>
            <a:pPr algn="ctr">
              <a:lnSpc>
                <a:spcPct val="170000"/>
              </a:lnSpc>
              <a:buFont typeface="Wingdings" pitchFamily="2" charset="2"/>
              <a:buNone/>
              <a:defRPr/>
            </a:pPr>
            <a:r>
              <a:rPr lang="en-US" altLang="zh-CN" sz="2600">
                <a:ea typeface="宋体" pitchFamily="2" charset="-122"/>
              </a:rPr>
              <a:t>R</a:t>
            </a:r>
            <a:r>
              <a:rPr lang="en-US" altLang="zh-CN" sz="2600" baseline="-25000">
                <a:ea typeface="宋体" pitchFamily="2" charset="-122"/>
              </a:rPr>
              <a:t>1</a:t>
            </a:r>
            <a:r>
              <a:rPr lang="en-US" altLang="zh-CN" sz="2600">
                <a:ea typeface="宋体" pitchFamily="2" charset="-122"/>
              </a:rPr>
              <a:t>&lt;U</a:t>
            </a:r>
            <a:r>
              <a:rPr lang="en-US" altLang="zh-CN" sz="2600" baseline="-25000">
                <a:ea typeface="宋体" pitchFamily="2" charset="-122"/>
              </a:rPr>
              <a:t>1</a:t>
            </a:r>
            <a:r>
              <a:rPr lang="en-US" altLang="zh-CN" sz="2600">
                <a:ea typeface="宋体" pitchFamily="2" charset="-122"/>
              </a:rPr>
              <a:t>,F</a:t>
            </a:r>
            <a:r>
              <a:rPr lang="en-US" altLang="zh-CN" sz="2600" baseline="-25000">
                <a:ea typeface="宋体" pitchFamily="2" charset="-122"/>
              </a:rPr>
              <a:t>1</a:t>
            </a:r>
            <a:r>
              <a:rPr lang="en-US" altLang="zh-CN" sz="2600">
                <a:ea typeface="宋体" pitchFamily="2" charset="-122"/>
              </a:rPr>
              <a:t>&gt;</a:t>
            </a:r>
            <a:r>
              <a:rPr lang="zh-CN" altLang="en-US" sz="2600">
                <a:ea typeface="宋体" pitchFamily="2" charset="-122"/>
              </a:rPr>
              <a:t>，</a:t>
            </a:r>
            <a:r>
              <a:rPr lang="en-US" altLang="zh-CN" sz="2600">
                <a:ea typeface="宋体" pitchFamily="2" charset="-122"/>
              </a:rPr>
              <a:t>R</a:t>
            </a:r>
            <a:r>
              <a:rPr lang="en-US" altLang="zh-CN" sz="2600" baseline="-25000">
                <a:ea typeface="宋体" pitchFamily="2" charset="-122"/>
              </a:rPr>
              <a:t>2</a:t>
            </a:r>
            <a:r>
              <a:rPr lang="en-US" altLang="zh-CN" sz="2600">
                <a:ea typeface="宋体" pitchFamily="2" charset="-122"/>
              </a:rPr>
              <a:t>&lt;U</a:t>
            </a:r>
            <a:r>
              <a:rPr lang="en-US" altLang="zh-CN" sz="2600" baseline="-25000">
                <a:ea typeface="宋体" pitchFamily="2" charset="-122"/>
              </a:rPr>
              <a:t>2</a:t>
            </a:r>
            <a:r>
              <a:rPr lang="en-US" altLang="zh-CN" sz="2600">
                <a:ea typeface="宋体" pitchFamily="2" charset="-122"/>
              </a:rPr>
              <a:t>,F</a:t>
            </a:r>
            <a:r>
              <a:rPr lang="en-US" altLang="zh-CN" sz="2600" baseline="-25000">
                <a:ea typeface="宋体" pitchFamily="2" charset="-122"/>
              </a:rPr>
              <a:t>2</a:t>
            </a:r>
            <a:r>
              <a:rPr lang="en-US" altLang="zh-CN" sz="2600">
                <a:ea typeface="宋体" pitchFamily="2" charset="-122"/>
              </a:rPr>
              <a:t>&gt;</a:t>
            </a:r>
            <a:r>
              <a:rPr lang="zh-CN" altLang="en-US" sz="2600">
                <a:ea typeface="宋体" pitchFamily="2" charset="-122"/>
              </a:rPr>
              <a:t>，</a:t>
            </a:r>
            <a:r>
              <a:rPr lang="en-US" altLang="zh-CN" sz="2600">
                <a:latin typeface="Times New Roman" pitchFamily="18" charset="0"/>
                <a:ea typeface="宋体" pitchFamily="2" charset="-122"/>
              </a:rPr>
              <a:t>…</a:t>
            </a:r>
            <a:r>
              <a:rPr lang="zh-CN" altLang="en-US" sz="2600">
                <a:ea typeface="宋体" pitchFamily="2" charset="-122"/>
              </a:rPr>
              <a:t>，</a:t>
            </a:r>
            <a:r>
              <a:rPr lang="en-US" altLang="zh-CN" sz="2600">
                <a:ea typeface="宋体" pitchFamily="2" charset="-122"/>
              </a:rPr>
              <a:t>R</a:t>
            </a:r>
            <a:r>
              <a:rPr lang="en-US" altLang="zh-CN" sz="2600" baseline="-25000">
                <a:ea typeface="宋体" pitchFamily="2" charset="-122"/>
              </a:rPr>
              <a:t>n</a:t>
            </a:r>
            <a:r>
              <a:rPr lang="en-US" altLang="zh-CN" sz="2600">
                <a:ea typeface="宋体" pitchFamily="2" charset="-122"/>
              </a:rPr>
              <a:t>&lt;U</a:t>
            </a:r>
            <a:r>
              <a:rPr lang="en-US" altLang="zh-CN" sz="2600" baseline="-25000">
                <a:ea typeface="宋体" pitchFamily="2" charset="-122"/>
              </a:rPr>
              <a:t>n</a:t>
            </a:r>
            <a:r>
              <a:rPr lang="en-US" altLang="zh-CN" sz="2600">
                <a:ea typeface="宋体" pitchFamily="2" charset="-122"/>
              </a:rPr>
              <a:t>,F</a:t>
            </a:r>
            <a:r>
              <a:rPr lang="en-US" altLang="zh-CN" sz="2600" baseline="-25000">
                <a:ea typeface="宋体" pitchFamily="2" charset="-122"/>
              </a:rPr>
              <a:t>n</a:t>
            </a:r>
            <a:r>
              <a:rPr lang="en-US" altLang="zh-CN" sz="2600">
                <a:ea typeface="宋体" pitchFamily="2" charset="-122"/>
              </a:rPr>
              <a:t>&gt; </a:t>
            </a:r>
          </a:p>
          <a:p>
            <a:pPr>
              <a:lnSpc>
                <a:spcPct val="170000"/>
              </a:lnSpc>
              <a:buFont typeface="Wingdings" pitchFamily="2" charset="2"/>
              <a:buNone/>
              <a:defRPr/>
            </a:pPr>
            <a:r>
              <a:rPr lang="en-US" altLang="zh-CN" sz="2600">
                <a:ea typeface="宋体" pitchFamily="2" charset="-122"/>
              </a:rPr>
              <a:t>(</a:t>
            </a:r>
            <a:r>
              <a:rPr lang="zh-CN" altLang="en-US" sz="2600">
                <a:ea typeface="宋体" pitchFamily="2" charset="-122"/>
              </a:rPr>
              <a:t>其中</a:t>
            </a:r>
            <a:r>
              <a:rPr lang="en-US" altLang="zh-CN" sz="2600">
                <a:ea typeface="宋体" pitchFamily="2" charset="-122"/>
              </a:rPr>
              <a:t>U=U</a:t>
            </a:r>
            <a:r>
              <a:rPr lang="en-US" altLang="zh-CN" sz="2600" baseline="-25000">
                <a:ea typeface="宋体" pitchFamily="2" charset="-122"/>
              </a:rPr>
              <a:t>1</a:t>
            </a:r>
            <a:r>
              <a:rPr lang="en-US" altLang="zh-CN" sz="2600">
                <a:ea typeface="宋体" pitchFamily="2" charset="-122"/>
              </a:rPr>
              <a:t>∪U</a:t>
            </a:r>
            <a:r>
              <a:rPr lang="en-US" altLang="zh-CN" sz="2600" baseline="-25000">
                <a:ea typeface="宋体" pitchFamily="2" charset="-122"/>
              </a:rPr>
              <a:t>2</a:t>
            </a:r>
            <a:r>
              <a:rPr lang="en-US" altLang="zh-CN" sz="2600">
                <a:ea typeface="宋体" pitchFamily="2" charset="-122"/>
              </a:rPr>
              <a:t>∪</a:t>
            </a:r>
            <a:r>
              <a:rPr lang="en-US" altLang="zh-CN" sz="2600">
                <a:latin typeface="Times New Roman" pitchFamily="18" charset="0"/>
                <a:ea typeface="宋体" pitchFamily="2" charset="-122"/>
              </a:rPr>
              <a:t>…</a:t>
            </a:r>
            <a:r>
              <a:rPr lang="en-US" altLang="zh-CN" sz="2600">
                <a:ea typeface="宋体" pitchFamily="2" charset="-122"/>
              </a:rPr>
              <a:t>∪U</a:t>
            </a:r>
            <a:r>
              <a:rPr lang="en-US" altLang="zh-CN" sz="2600" baseline="-25000">
                <a:ea typeface="宋体" pitchFamily="2" charset="-122"/>
              </a:rPr>
              <a:t>n</a:t>
            </a:r>
            <a:r>
              <a:rPr lang="zh-CN" altLang="en-US" sz="2600">
                <a:ea typeface="宋体" pitchFamily="2" charset="-122"/>
              </a:rPr>
              <a:t>，且不存在</a:t>
            </a:r>
            <a:r>
              <a:rPr lang="en-US" altLang="zh-CN" sz="2600">
                <a:ea typeface="宋体" pitchFamily="2" charset="-122"/>
              </a:rPr>
              <a:t>U</a:t>
            </a:r>
            <a:r>
              <a:rPr lang="en-US" altLang="zh-CN" sz="2600" baseline="-25000">
                <a:ea typeface="宋体" pitchFamily="2" charset="-122"/>
              </a:rPr>
              <a:t>i </a:t>
            </a:r>
            <a:r>
              <a:rPr lang="en-US" altLang="zh-CN" sz="2600">
                <a:ea typeface="宋体" pitchFamily="2" charset="-122"/>
                <a:sym typeface="Symbol" pitchFamily="18" charset="2"/>
              </a:rPr>
              <a:t></a:t>
            </a:r>
            <a:r>
              <a:rPr lang="en-US" altLang="zh-CN" sz="2600">
                <a:ea typeface="宋体" pitchFamily="2" charset="-122"/>
              </a:rPr>
              <a:t> U</a:t>
            </a:r>
            <a:r>
              <a:rPr lang="en-US" altLang="zh-CN" sz="2600" baseline="-25000">
                <a:ea typeface="宋体" pitchFamily="2" charset="-122"/>
              </a:rPr>
              <a:t>j</a:t>
            </a:r>
            <a:r>
              <a:rPr lang="zh-CN" altLang="en-US" sz="2600">
                <a:ea typeface="宋体" pitchFamily="2" charset="-122"/>
              </a:rPr>
              <a:t>，</a:t>
            </a:r>
            <a:r>
              <a:rPr lang="en-US" altLang="zh-CN" sz="2600">
                <a:ea typeface="宋体" pitchFamily="2" charset="-122"/>
              </a:rPr>
              <a:t>F</a:t>
            </a:r>
            <a:r>
              <a:rPr lang="en-US" altLang="zh-CN" sz="2600" baseline="-25000">
                <a:ea typeface="宋体" pitchFamily="2" charset="-122"/>
              </a:rPr>
              <a:t>i</a:t>
            </a:r>
            <a:r>
              <a:rPr lang="zh-CN" altLang="en-US" sz="2600">
                <a:ea typeface="宋体" pitchFamily="2" charset="-122"/>
              </a:rPr>
              <a:t>为</a:t>
            </a:r>
            <a:r>
              <a:rPr lang="en-US" altLang="zh-CN" sz="2600">
                <a:ea typeface="宋体" pitchFamily="2" charset="-122"/>
              </a:rPr>
              <a:t>F</a:t>
            </a:r>
            <a:r>
              <a:rPr lang="zh-CN" altLang="en-US" sz="2600">
                <a:ea typeface="宋体" pitchFamily="2" charset="-122"/>
              </a:rPr>
              <a:t>在</a:t>
            </a:r>
            <a:r>
              <a:rPr lang="en-US" altLang="zh-CN" sz="2600">
                <a:ea typeface="宋体" pitchFamily="2" charset="-122"/>
              </a:rPr>
              <a:t>U</a:t>
            </a:r>
            <a:r>
              <a:rPr lang="en-US" altLang="zh-CN" sz="2600" baseline="-25000">
                <a:ea typeface="宋体" pitchFamily="2" charset="-122"/>
              </a:rPr>
              <a:t>i</a:t>
            </a:r>
            <a:r>
              <a:rPr lang="zh-CN" altLang="en-US" sz="2600">
                <a:ea typeface="宋体" pitchFamily="2" charset="-122"/>
              </a:rPr>
              <a:t>上的投影</a:t>
            </a:r>
            <a:r>
              <a:rPr lang="en-US" altLang="zh-CN" sz="2600">
                <a:ea typeface="宋体" pitchFamily="2" charset="-122"/>
              </a:rPr>
              <a:t>)</a:t>
            </a:r>
            <a:r>
              <a:rPr lang="zh-CN" altLang="en-US" sz="2600">
                <a:ea typeface="宋体" pitchFamily="2" charset="-122"/>
              </a:rPr>
              <a:t>，若</a:t>
            </a:r>
            <a:r>
              <a:rPr lang="en-US" altLang="zh-CN" sz="2600">
                <a:ea typeface="宋体" pitchFamily="2" charset="-122"/>
              </a:rPr>
              <a:t>F</a:t>
            </a:r>
            <a:r>
              <a:rPr lang="zh-CN" altLang="en-US" sz="2600">
                <a:ea typeface="宋体" pitchFamily="2" charset="-122"/>
              </a:rPr>
              <a:t>所逻辑蕴含的函数依赖一定也由分解得到的某个关系模式中的函数依赖</a:t>
            </a:r>
            <a:r>
              <a:rPr lang="en-US" altLang="zh-CN" sz="2600">
                <a:ea typeface="宋体" pitchFamily="2" charset="-122"/>
              </a:rPr>
              <a:t>F</a:t>
            </a:r>
            <a:r>
              <a:rPr lang="en-US" altLang="zh-CN" sz="2600" baseline="-25000">
                <a:ea typeface="宋体" pitchFamily="2" charset="-122"/>
              </a:rPr>
              <a:t>i</a:t>
            </a:r>
            <a:r>
              <a:rPr lang="zh-CN" altLang="en-US" sz="2600">
                <a:ea typeface="宋体" pitchFamily="2" charset="-122"/>
              </a:rPr>
              <a:t>所逻辑蕴含，则称关系模式</a:t>
            </a:r>
            <a:r>
              <a:rPr lang="en-US" altLang="zh-CN" sz="2600">
                <a:ea typeface="宋体" pitchFamily="2" charset="-122"/>
              </a:rPr>
              <a:t>R</a:t>
            </a:r>
            <a:r>
              <a:rPr lang="zh-CN" altLang="en-US" sz="2600">
                <a:ea typeface="宋体" pitchFamily="2" charset="-122"/>
              </a:rPr>
              <a:t>的这个分解是</a:t>
            </a:r>
            <a:r>
              <a:rPr lang="zh-CN" altLang="en-US">
                <a:solidFill>
                  <a:srgbClr val="FF3300"/>
                </a:solidFill>
                <a:effectLst>
                  <a:outerShdw blurRad="38100" dist="38100" dir="2700000" algn="tl">
                    <a:srgbClr val="000000"/>
                  </a:outerShdw>
                </a:effectLst>
                <a:ea typeface="黑体" pitchFamily="49" charset="-122"/>
              </a:rPr>
              <a:t>保持函数依赖的</a:t>
            </a:r>
            <a:r>
              <a:rPr lang="en-US" altLang="zh-CN" sz="2600">
                <a:ea typeface="宋体" pitchFamily="2" charset="-122"/>
              </a:rPr>
              <a:t>(Preserve dependency)</a:t>
            </a:r>
            <a:r>
              <a:rPr lang="zh-CN" altLang="en-US" sz="2600">
                <a:ea typeface="宋体" pitchFamily="2" charset="-122"/>
              </a:rPr>
              <a:t>。</a:t>
            </a:r>
            <a:endParaRPr lang="zh-CN" altLang="en-US" sz="3400">
              <a:ea typeface="宋体"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73E29DF9-7F32-4EEF-9870-07BFBAACB0FA}"/>
              </a:ext>
            </a:extLst>
          </p:cNvPr>
          <p:cNvSpPr>
            <a:spLocks noGrp="1" noChangeArrowheads="1"/>
          </p:cNvSpPr>
          <p:nvPr>
            <p:ph type="title"/>
          </p:nvPr>
        </p:nvSpPr>
        <p:spPr/>
        <p:txBody>
          <a:bodyPr/>
          <a:lstStyle/>
          <a:p>
            <a:pPr>
              <a:defRPr/>
            </a:pPr>
            <a:r>
              <a:rPr lang="zh-CN" altLang="en-US">
                <a:ea typeface="宋体" pitchFamily="2" charset="-122"/>
              </a:rPr>
              <a:t>保持函数依赖的分解</a:t>
            </a:r>
          </a:p>
        </p:txBody>
      </p:sp>
      <p:sp>
        <p:nvSpPr>
          <p:cNvPr id="28675" name="Rectangle 3">
            <a:extLst>
              <a:ext uri="{FF2B5EF4-FFF2-40B4-BE49-F238E27FC236}">
                <a16:creationId xmlns:a16="http://schemas.microsoft.com/office/drawing/2014/main" id="{6192EE0B-A2D3-4477-9EA7-51870B540E77}"/>
              </a:ext>
            </a:extLst>
          </p:cNvPr>
          <p:cNvSpPr>
            <a:spLocks noGrp="1" noChangeArrowheads="1"/>
          </p:cNvSpPr>
          <p:nvPr>
            <p:ph idx="1"/>
          </p:nvPr>
        </p:nvSpPr>
        <p:spPr/>
        <p:txBody>
          <a:bodyPr/>
          <a:lstStyle/>
          <a:p>
            <a:r>
              <a:rPr lang="zh-CN" altLang="en-US" sz="3600">
                <a:ea typeface="宋体" panose="02010600030101010101" pitchFamily="2" charset="-122"/>
              </a:rPr>
              <a:t>保持函数依赖的模式分解</a:t>
            </a:r>
          </a:p>
          <a:p>
            <a:pPr lvl="1">
              <a:lnSpc>
                <a:spcPct val="130000"/>
              </a:lnSpc>
            </a:pPr>
            <a:r>
              <a:rPr lang="en-US" altLang="zh-CN" sz="3200">
                <a:ea typeface="宋体" panose="02010600030101010101" pitchFamily="2" charset="-122"/>
                <a:sym typeface="Symbol" panose="05050102010706020507" pitchFamily="18" charset="2"/>
              </a:rPr>
              <a:t>Z</a:t>
            </a:r>
            <a:r>
              <a:rPr lang="zh-CN" altLang="en-US" sz="3200">
                <a:ea typeface="宋体" panose="02010600030101010101" pitchFamily="2" charset="-122"/>
                <a:sym typeface="Symbol" panose="05050102010706020507" pitchFamily="18" charset="2"/>
              </a:rPr>
              <a:t>是</a:t>
            </a:r>
            <a:r>
              <a:rPr lang="en-US" altLang="zh-CN" sz="3200">
                <a:ea typeface="宋体" panose="02010600030101010101" pitchFamily="2" charset="-122"/>
                <a:sym typeface="Symbol" panose="05050102010706020507" pitchFamily="18" charset="2"/>
              </a:rPr>
              <a:t>U</a:t>
            </a:r>
            <a:r>
              <a:rPr lang="zh-CN" altLang="en-US" sz="3200">
                <a:ea typeface="宋体" panose="02010600030101010101" pitchFamily="2" charset="-122"/>
                <a:sym typeface="Symbol" panose="05050102010706020507" pitchFamily="18" charset="2"/>
              </a:rPr>
              <a:t>的子集，函数依赖集合</a:t>
            </a:r>
            <a:r>
              <a:rPr lang="en-US" altLang="zh-CN" sz="3200">
                <a:ea typeface="宋体" panose="02010600030101010101" pitchFamily="2" charset="-122"/>
              </a:rPr>
              <a:t>F</a:t>
            </a:r>
            <a:r>
              <a:rPr lang="zh-CN" altLang="en-US" sz="3200">
                <a:ea typeface="宋体" panose="02010600030101010101" pitchFamily="2" charset="-122"/>
              </a:rPr>
              <a:t>在</a:t>
            </a:r>
            <a:r>
              <a:rPr lang="en-US" altLang="zh-CN" sz="3200">
                <a:ea typeface="宋体" panose="02010600030101010101" pitchFamily="2" charset="-122"/>
              </a:rPr>
              <a:t>Z</a:t>
            </a:r>
            <a:r>
              <a:rPr lang="zh-CN" altLang="en-US" sz="3200">
                <a:ea typeface="宋体" panose="02010600030101010101" pitchFamily="2" charset="-122"/>
              </a:rPr>
              <a:t>上的投影定义为</a:t>
            </a:r>
          </a:p>
          <a:p>
            <a:pPr lvl="1" algn="ctr">
              <a:lnSpc>
                <a:spcPct val="130000"/>
              </a:lnSpc>
              <a:buFont typeface="Wingdings" panose="05000000000000000000" pitchFamily="2" charset="2"/>
              <a:buNone/>
            </a:pPr>
            <a:r>
              <a:rPr lang="zh-CN" altLang="en-US" sz="3200">
                <a:ea typeface="宋体" panose="02010600030101010101" pitchFamily="2" charset="-122"/>
                <a:sym typeface="Symbol" panose="05050102010706020507" pitchFamily="18" charset="2"/>
              </a:rPr>
              <a:t>∏</a:t>
            </a:r>
            <a:r>
              <a:rPr lang="en-US" altLang="zh-CN" sz="3200" baseline="-14000">
                <a:ea typeface="宋体" panose="02010600030101010101" pitchFamily="2" charset="-122"/>
                <a:sym typeface="Symbol" panose="05050102010706020507" pitchFamily="18" charset="2"/>
              </a:rPr>
              <a:t>Z</a:t>
            </a:r>
            <a:r>
              <a:rPr lang="en-US" altLang="zh-CN" sz="3200">
                <a:ea typeface="宋体" panose="02010600030101010101" pitchFamily="2" charset="-122"/>
                <a:sym typeface="Symbol" panose="05050102010706020507" pitchFamily="18" charset="2"/>
              </a:rPr>
              <a:t>(F) = {XY | XYF</a:t>
            </a:r>
            <a:r>
              <a:rPr lang="en-US" altLang="zh-CN" sz="4000" baseline="30000">
                <a:ea typeface="宋体" panose="02010600030101010101" pitchFamily="2" charset="-122"/>
                <a:sym typeface="Symbol" panose="05050102010706020507" pitchFamily="18" charset="2"/>
              </a:rPr>
              <a:t>+</a:t>
            </a:r>
            <a:r>
              <a:rPr lang="en-US" altLang="zh-CN" sz="3200">
                <a:ea typeface="宋体" panose="02010600030101010101" pitchFamily="2" charset="-122"/>
                <a:sym typeface="Symbol" panose="05050102010706020507" pitchFamily="18" charset="2"/>
              </a:rPr>
              <a:t>  XY  Z</a:t>
            </a:r>
            <a:r>
              <a:rPr lang="en-US" altLang="zh-CN" sz="3200">
                <a:ea typeface="宋体" panose="02010600030101010101" pitchFamily="2" charset="-122"/>
              </a:rPr>
              <a:t>}</a:t>
            </a:r>
          </a:p>
          <a:p>
            <a:pPr lvl="1">
              <a:lnSpc>
                <a:spcPct val="130000"/>
              </a:lnSpc>
            </a:pPr>
            <a:r>
              <a:rPr lang="zh-CN" altLang="en-US" sz="3200">
                <a:ea typeface="宋体" panose="02010600030101010101" pitchFamily="2" charset="-122"/>
              </a:rPr>
              <a:t>设</a:t>
            </a:r>
            <a:r>
              <a:rPr lang="zh-CN" altLang="en-US" sz="3200">
                <a:ea typeface="宋体" panose="02010600030101010101" pitchFamily="2" charset="-122"/>
                <a:sym typeface="Symbol" panose="05050102010706020507" pitchFamily="18" charset="2"/>
              </a:rPr>
              <a:t> </a:t>
            </a:r>
            <a:r>
              <a:rPr lang="en-US" altLang="zh-CN" sz="3200">
                <a:ea typeface="宋体" panose="02010600030101010101" pitchFamily="2" charset="-122"/>
                <a:sym typeface="Symbol" panose="05050102010706020507" pitchFamily="18" charset="2"/>
              </a:rPr>
              <a:t>= </a:t>
            </a:r>
            <a:r>
              <a:rPr lang="en-US" altLang="zh-CN" sz="3200">
                <a:ea typeface="宋体" panose="02010600030101010101" pitchFamily="2" charset="-122"/>
              </a:rPr>
              <a:t>{R</a:t>
            </a:r>
            <a:r>
              <a:rPr lang="en-US" altLang="zh-CN" sz="3200" baseline="-16000">
                <a:ea typeface="宋体" panose="02010600030101010101" pitchFamily="2" charset="-122"/>
              </a:rPr>
              <a:t>1</a:t>
            </a:r>
            <a:r>
              <a:rPr lang="en-US" altLang="zh-CN" sz="3200">
                <a:ea typeface="宋体" panose="02010600030101010101" pitchFamily="2" charset="-122"/>
              </a:rPr>
              <a:t>, R</a:t>
            </a:r>
            <a:r>
              <a:rPr lang="en-US" altLang="zh-CN" sz="3200" baseline="-16000">
                <a:ea typeface="宋体" panose="02010600030101010101" pitchFamily="2" charset="-122"/>
              </a:rPr>
              <a:t>2</a:t>
            </a:r>
            <a:r>
              <a:rPr lang="en-US" altLang="zh-CN" sz="3200">
                <a:ea typeface="宋体" panose="02010600030101010101" pitchFamily="2" charset="-122"/>
              </a:rPr>
              <a:t>, …, R</a:t>
            </a:r>
            <a:r>
              <a:rPr lang="en-US" altLang="zh-CN" sz="3200" baseline="-16000">
                <a:ea typeface="宋体" panose="02010600030101010101" pitchFamily="2" charset="-122"/>
              </a:rPr>
              <a:t>n</a:t>
            </a:r>
            <a:r>
              <a:rPr lang="en-US" altLang="zh-CN" sz="3200">
                <a:ea typeface="宋体" panose="02010600030101010101" pitchFamily="2" charset="-122"/>
              </a:rPr>
              <a:t>}</a:t>
            </a:r>
            <a:r>
              <a:rPr lang="zh-CN" altLang="en-US" sz="3200">
                <a:ea typeface="宋体" panose="02010600030101010101" pitchFamily="2" charset="-122"/>
              </a:rPr>
              <a:t>是关系模式</a:t>
            </a:r>
            <a:r>
              <a:rPr lang="en-US" altLang="zh-CN" sz="3200">
                <a:ea typeface="宋体" panose="02010600030101010101" pitchFamily="2" charset="-122"/>
              </a:rPr>
              <a:t>R&lt;U , F&gt;</a:t>
            </a:r>
            <a:r>
              <a:rPr lang="zh-CN" altLang="en-US" sz="3200">
                <a:ea typeface="宋体" panose="02010600030101010101" pitchFamily="2" charset="-122"/>
              </a:rPr>
              <a:t>的一个分解，如果</a:t>
            </a:r>
            <a:r>
              <a:rPr lang="en-US" altLang="zh-CN" sz="3200">
                <a:ea typeface="宋体" panose="02010600030101010101" pitchFamily="2" charset="-122"/>
                <a:sym typeface="Symbol" panose="05050102010706020507" pitchFamily="18" charset="2"/>
              </a:rPr>
              <a:t>F</a:t>
            </a:r>
            <a:r>
              <a:rPr lang="en-US" altLang="zh-CN" sz="4000" baseline="30000">
                <a:ea typeface="宋体" panose="02010600030101010101" pitchFamily="2" charset="-122"/>
                <a:sym typeface="Symbol" panose="05050102010706020507" pitchFamily="18" charset="2"/>
              </a:rPr>
              <a:t>+</a:t>
            </a:r>
            <a:r>
              <a:rPr lang="en-US" altLang="zh-CN" sz="3200">
                <a:ea typeface="宋体" panose="02010600030101010101" pitchFamily="2" charset="-122"/>
              </a:rPr>
              <a:t> = (   </a:t>
            </a:r>
            <a:r>
              <a:rPr lang="en-US" altLang="zh-CN" sz="3200">
                <a:ea typeface="宋体" panose="02010600030101010101" pitchFamily="2" charset="-122"/>
                <a:sym typeface="Symbol" panose="05050102010706020507" pitchFamily="18" charset="2"/>
              </a:rPr>
              <a:t>∏</a:t>
            </a:r>
            <a:r>
              <a:rPr lang="en-US" altLang="zh-CN" sz="2000">
                <a:ea typeface="宋体" panose="02010600030101010101" pitchFamily="2" charset="-122"/>
              </a:rPr>
              <a:t>R</a:t>
            </a:r>
            <a:r>
              <a:rPr lang="en-US" altLang="zh-CN" sz="2000" baseline="-16000">
                <a:ea typeface="宋体" panose="02010600030101010101" pitchFamily="2" charset="-122"/>
              </a:rPr>
              <a:t>i</a:t>
            </a:r>
            <a:r>
              <a:rPr lang="en-US" altLang="zh-CN" sz="3200">
                <a:ea typeface="宋体" panose="02010600030101010101" pitchFamily="2" charset="-122"/>
                <a:sym typeface="Symbol" panose="05050102010706020507" pitchFamily="18" charset="2"/>
              </a:rPr>
              <a:t>(F)</a:t>
            </a:r>
            <a:r>
              <a:rPr lang="en-US" altLang="zh-CN" sz="3200">
                <a:ea typeface="宋体" panose="02010600030101010101" pitchFamily="2" charset="-122"/>
              </a:rPr>
              <a:t>)</a:t>
            </a:r>
            <a:r>
              <a:rPr lang="en-US" altLang="zh-CN" sz="4000" baseline="30000">
                <a:ea typeface="宋体" panose="02010600030101010101" pitchFamily="2" charset="-122"/>
                <a:sym typeface="Symbol" panose="05050102010706020507" pitchFamily="18" charset="2"/>
              </a:rPr>
              <a:t>+</a:t>
            </a:r>
            <a:r>
              <a:rPr lang="zh-CN" altLang="en-US" sz="3200">
                <a:ea typeface="宋体" panose="02010600030101010101" pitchFamily="2" charset="-122"/>
              </a:rPr>
              <a:t>，则称</a:t>
            </a:r>
            <a:r>
              <a:rPr lang="zh-CN" altLang="en-US" sz="3200">
                <a:ea typeface="宋体" panose="02010600030101010101" pitchFamily="2" charset="-122"/>
                <a:sym typeface="Symbol" panose="05050102010706020507" pitchFamily="18" charset="2"/>
              </a:rPr>
              <a:t></a:t>
            </a:r>
            <a:r>
              <a:rPr lang="zh-CN" altLang="en-US" sz="3200">
                <a:ea typeface="宋体" panose="02010600030101010101" pitchFamily="2" charset="-122"/>
              </a:rPr>
              <a:t>是保持函数依赖的分解</a:t>
            </a:r>
          </a:p>
        </p:txBody>
      </p:sp>
      <p:graphicFrame>
        <p:nvGraphicFramePr>
          <p:cNvPr id="28676" name="Object 2">
            <a:extLst>
              <a:ext uri="{FF2B5EF4-FFF2-40B4-BE49-F238E27FC236}">
                <a16:creationId xmlns:a16="http://schemas.microsoft.com/office/drawing/2014/main" id="{EBA64B64-D283-48EA-A866-DDC10B1B0B2D}"/>
              </a:ext>
            </a:extLst>
          </p:cNvPr>
          <p:cNvGraphicFramePr>
            <a:graphicFrameLocks noChangeAspect="1"/>
          </p:cNvGraphicFramePr>
          <p:nvPr/>
        </p:nvGraphicFramePr>
        <p:xfrm>
          <a:off x="5330825" y="4572000"/>
          <a:ext cx="600075" cy="671513"/>
        </p:xfrm>
        <a:graphic>
          <a:graphicData uri="http://schemas.openxmlformats.org/presentationml/2006/ole">
            <mc:AlternateContent xmlns:mc="http://schemas.openxmlformats.org/markup-compatibility/2006">
              <mc:Choice xmlns:v="urn:schemas-microsoft-com:vml" Requires="v">
                <p:oleObj spid="_x0000_s1034" name="Equation" r:id="rId3" imgW="279279" imgH="431613" progId="Equation.3">
                  <p:embed/>
                </p:oleObj>
              </mc:Choice>
              <mc:Fallback>
                <p:oleObj name="Equation" r:id="rId3" imgW="279279"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825" y="4572000"/>
                        <a:ext cx="6000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a:extLst>
              <a:ext uri="{FF2B5EF4-FFF2-40B4-BE49-F238E27FC236}">
                <a16:creationId xmlns:a16="http://schemas.microsoft.com/office/drawing/2014/main" id="{702D5E91-9077-42F4-816C-EC69E7D5011E}"/>
              </a:ext>
            </a:extLst>
          </p:cNvPr>
          <p:cNvSpPr>
            <a:spLocks noGrp="1" noChangeArrowheads="1"/>
          </p:cNvSpPr>
          <p:nvPr>
            <p:ph type="title"/>
          </p:nvPr>
        </p:nvSpPr>
        <p:spPr/>
        <p:txBody>
          <a:bodyPr/>
          <a:lstStyle/>
          <a:p>
            <a:pPr>
              <a:defRPr/>
            </a:pPr>
            <a:r>
              <a:rPr lang="zh-CN" altLang="en-US">
                <a:ea typeface="宋体" pitchFamily="2" charset="-122"/>
              </a:rPr>
              <a:t>保持函数依赖的分解</a:t>
            </a:r>
          </a:p>
        </p:txBody>
      </p:sp>
      <p:sp>
        <p:nvSpPr>
          <p:cNvPr id="2055" name="Rectangle 3">
            <a:extLst>
              <a:ext uri="{FF2B5EF4-FFF2-40B4-BE49-F238E27FC236}">
                <a16:creationId xmlns:a16="http://schemas.microsoft.com/office/drawing/2014/main" id="{8AB1B124-FE45-4C73-A12A-FABB7768FFAD}"/>
              </a:ext>
            </a:extLst>
          </p:cNvPr>
          <p:cNvSpPr>
            <a:spLocks noGrp="1" noChangeArrowheads="1"/>
          </p:cNvSpPr>
          <p:nvPr>
            <p:ph type="body" idx="1"/>
          </p:nvPr>
        </p:nvSpPr>
        <p:spPr/>
        <p:txBody>
          <a:bodyPr/>
          <a:lstStyle/>
          <a:p>
            <a:pPr>
              <a:defRPr/>
            </a:pPr>
            <a:r>
              <a:rPr lang="zh-CN" altLang="en-US" sz="3200" dirty="0">
                <a:ea typeface="宋体" pitchFamily="2" charset="-122"/>
              </a:rPr>
              <a:t>如何判断分解保持函数依赖？</a:t>
            </a:r>
          </a:p>
          <a:p>
            <a:pPr>
              <a:buFont typeface="Wingdings" pitchFamily="2" charset="2"/>
              <a:buNone/>
              <a:defRPr/>
            </a:pPr>
            <a:r>
              <a:rPr lang="zh-CN" altLang="en-US" sz="3200" dirty="0">
                <a:ea typeface="宋体" pitchFamily="2" charset="-122"/>
              </a:rPr>
              <a:t>	回忆： </a:t>
            </a:r>
            <a:r>
              <a:rPr lang="en-US" altLang="zh-CN" sz="3200" dirty="0">
                <a:ea typeface="宋体" pitchFamily="2" charset="-122"/>
                <a:sym typeface="Symbol" pitchFamily="18" charset="2"/>
              </a:rPr>
              <a:t>F</a:t>
            </a:r>
            <a:r>
              <a:rPr lang="en-US" altLang="zh-CN" sz="3200" baseline="20000" dirty="0">
                <a:ea typeface="宋体" pitchFamily="2" charset="-122"/>
                <a:sym typeface="Symbol" pitchFamily="18" charset="2"/>
              </a:rPr>
              <a:t>+</a:t>
            </a:r>
            <a:r>
              <a:rPr lang="en-US" altLang="zh-CN" sz="3200" dirty="0">
                <a:ea typeface="宋体" pitchFamily="2" charset="-122"/>
                <a:sym typeface="Symbol" pitchFamily="18" charset="2"/>
              </a:rPr>
              <a:t> </a:t>
            </a:r>
            <a:r>
              <a:rPr lang="en-US" altLang="zh-CN" sz="3200" dirty="0">
                <a:ea typeface="宋体" pitchFamily="2" charset="-122"/>
              </a:rPr>
              <a:t>= (    </a:t>
            </a:r>
            <a:r>
              <a:rPr lang="en-US" altLang="zh-CN" sz="3200" dirty="0" err="1">
                <a:ea typeface="宋体" pitchFamily="2" charset="-122"/>
              </a:rPr>
              <a:t>F</a:t>
            </a:r>
            <a:r>
              <a:rPr lang="en-US" altLang="zh-CN" sz="3200" baseline="-16000" dirty="0" err="1">
                <a:ea typeface="宋体" pitchFamily="2" charset="-122"/>
              </a:rPr>
              <a:t>i</a:t>
            </a:r>
            <a:r>
              <a:rPr lang="en-US" altLang="zh-CN" sz="3200" dirty="0">
                <a:ea typeface="宋体" pitchFamily="2" charset="-122"/>
              </a:rPr>
              <a:t>)</a:t>
            </a:r>
            <a:r>
              <a:rPr lang="en-US" altLang="zh-CN" sz="3200" baseline="20000" dirty="0">
                <a:ea typeface="宋体" pitchFamily="2" charset="-122"/>
                <a:sym typeface="Symbol" pitchFamily="18" charset="2"/>
              </a:rPr>
              <a:t>+</a:t>
            </a:r>
            <a:r>
              <a:rPr lang="en-US" altLang="zh-CN" sz="3200" dirty="0">
                <a:ea typeface="宋体" pitchFamily="2" charset="-122"/>
              </a:rPr>
              <a:t> </a:t>
            </a:r>
            <a:r>
              <a:rPr lang="en-US" altLang="zh-CN" sz="3200" dirty="0">
                <a:ea typeface="宋体" pitchFamily="2" charset="-122"/>
                <a:sym typeface="Symbol" pitchFamily="18" charset="2"/>
              </a:rPr>
              <a:t> F  </a:t>
            </a:r>
            <a:r>
              <a:rPr lang="en-US" altLang="zh-CN" sz="3200" dirty="0">
                <a:ea typeface="宋体" pitchFamily="2" charset="-122"/>
              </a:rPr>
              <a:t>(   </a:t>
            </a:r>
            <a:r>
              <a:rPr lang="en-US" altLang="zh-CN" sz="3200" dirty="0" err="1">
                <a:ea typeface="宋体" pitchFamily="2" charset="-122"/>
              </a:rPr>
              <a:t>F</a:t>
            </a:r>
            <a:r>
              <a:rPr lang="en-US" altLang="zh-CN" sz="3200" baseline="-16000" dirty="0" err="1">
                <a:ea typeface="宋体" pitchFamily="2" charset="-122"/>
              </a:rPr>
              <a:t>i</a:t>
            </a:r>
            <a:r>
              <a:rPr lang="en-US" altLang="zh-CN" sz="3200" dirty="0">
                <a:ea typeface="宋体" pitchFamily="2" charset="-122"/>
              </a:rPr>
              <a:t> )</a:t>
            </a:r>
            <a:r>
              <a:rPr lang="en-US" altLang="zh-CN" sz="3200" baseline="20000" dirty="0">
                <a:ea typeface="宋体" pitchFamily="2" charset="-122"/>
                <a:sym typeface="Symbol" pitchFamily="18" charset="2"/>
              </a:rPr>
              <a:t>+</a:t>
            </a:r>
            <a:r>
              <a:rPr lang="zh-CN" altLang="en-US" sz="3200" dirty="0">
                <a:ea typeface="宋体" pitchFamily="2" charset="-122"/>
                <a:sym typeface="Symbol" pitchFamily="18" charset="2"/>
              </a:rPr>
              <a:t>，  </a:t>
            </a:r>
            <a:r>
              <a:rPr lang="en-US" altLang="zh-CN" sz="3200" dirty="0" err="1">
                <a:ea typeface="宋体" pitchFamily="2" charset="-122"/>
              </a:rPr>
              <a:t>F</a:t>
            </a:r>
            <a:r>
              <a:rPr lang="en-US" altLang="zh-CN" sz="3200" baseline="-16000" dirty="0" err="1">
                <a:ea typeface="宋体" pitchFamily="2" charset="-122"/>
              </a:rPr>
              <a:t>i</a:t>
            </a:r>
            <a:r>
              <a:rPr lang="en-US" altLang="zh-CN" sz="3200" dirty="0">
                <a:ea typeface="宋体" pitchFamily="2" charset="-122"/>
                <a:sym typeface="Symbol" pitchFamily="18" charset="2"/>
              </a:rPr>
              <a:t>  F</a:t>
            </a:r>
            <a:r>
              <a:rPr lang="en-US" altLang="zh-CN" sz="3200" baseline="20000" dirty="0">
                <a:ea typeface="宋体" pitchFamily="2" charset="-122"/>
                <a:sym typeface="Symbol" pitchFamily="18" charset="2"/>
              </a:rPr>
              <a:t>+</a:t>
            </a:r>
          </a:p>
          <a:p>
            <a:pPr>
              <a:buFont typeface="Wingdings" pitchFamily="2" charset="2"/>
              <a:buNone/>
              <a:defRPr/>
            </a:pPr>
            <a:r>
              <a:rPr lang="en-US" altLang="zh-CN" sz="3200" dirty="0">
                <a:ea typeface="宋体" pitchFamily="2" charset="-122"/>
                <a:sym typeface="Symbol" pitchFamily="18" charset="2"/>
              </a:rPr>
              <a:t>	</a:t>
            </a:r>
            <a:r>
              <a:rPr lang="zh-CN" altLang="en-US" sz="3200" dirty="0">
                <a:ea typeface="宋体" pitchFamily="2" charset="-122"/>
                <a:sym typeface="Symbol" pitchFamily="18" charset="2"/>
              </a:rPr>
              <a:t>如对于</a:t>
            </a:r>
            <a:r>
              <a:rPr lang="en-US" altLang="zh-CN" sz="3200" dirty="0">
                <a:ea typeface="宋体" pitchFamily="2" charset="-122"/>
                <a:sym typeface="Symbol" pitchFamily="18" charset="2"/>
              </a:rPr>
              <a:t>{ABC</a:t>
            </a:r>
            <a:r>
              <a:rPr lang="zh-CN" altLang="en-US" sz="3200" dirty="0">
                <a:ea typeface="宋体" pitchFamily="2" charset="-122"/>
                <a:sym typeface="Symbol" pitchFamily="18" charset="2"/>
              </a:rPr>
              <a:t>，</a:t>
            </a:r>
            <a:r>
              <a:rPr lang="en-US" altLang="zh-CN" sz="3200" dirty="0">
                <a:ea typeface="宋体" pitchFamily="2" charset="-122"/>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rPr>
              <a:t>A</a:t>
            </a:r>
            <a:r>
              <a:rPr lang="en-US" altLang="zh-CN" sz="3200" dirty="0">
                <a:solidFill>
                  <a:srgbClr val="990000"/>
                </a:solidFill>
                <a:effectLst>
                  <a:outerShdw blurRad="38100" dist="38100" dir="2700000" algn="tl">
                    <a:srgbClr val="000000">
                      <a:alpha val="43137"/>
                    </a:srgbClr>
                  </a:outerShdw>
                </a:effectLst>
                <a:ea typeface="宋体" pitchFamily="2" charset="-122"/>
                <a:sym typeface="Symbol" pitchFamily="18" charset="2"/>
              </a:rPr>
              <a:t>B , BC</a:t>
            </a:r>
            <a:r>
              <a:rPr lang="en-US" altLang="zh-CN" sz="3200" dirty="0">
                <a:ea typeface="宋体" pitchFamily="2" charset="-122"/>
                <a:sym typeface="Symbol" pitchFamily="18" charset="2"/>
              </a:rPr>
              <a:t>}}</a:t>
            </a:r>
            <a:r>
              <a:rPr lang="zh-CN" altLang="en-US" sz="3200" dirty="0">
                <a:ea typeface="宋体" pitchFamily="2" charset="-122"/>
                <a:sym typeface="Symbol" pitchFamily="18" charset="2"/>
              </a:rPr>
              <a:t>的分解</a:t>
            </a:r>
            <a:br>
              <a:rPr lang="en-US" altLang="zh-CN" sz="3200" dirty="0">
                <a:ea typeface="宋体" pitchFamily="2" charset="-122"/>
                <a:sym typeface="Symbol" pitchFamily="18" charset="2"/>
              </a:rPr>
            </a:br>
            <a:r>
              <a:rPr lang="en-US" altLang="zh-CN" sz="3200" dirty="0">
                <a:ea typeface="宋体" pitchFamily="2" charset="-122"/>
                <a:sym typeface="Symbol" pitchFamily="18" charset="2"/>
              </a:rPr>
              <a:t>{&lt;AB, {</a:t>
            </a:r>
            <a:r>
              <a:rPr lang="en-US" altLang="zh-CN" sz="3200" dirty="0">
                <a:solidFill>
                  <a:srgbClr val="990000"/>
                </a:solidFill>
                <a:effectLst>
                  <a:outerShdw blurRad="38100" dist="38100" dir="2700000" algn="tl">
                    <a:srgbClr val="000000">
                      <a:alpha val="43137"/>
                    </a:srgbClr>
                  </a:outerShdw>
                </a:effectLst>
                <a:ea typeface="宋体" pitchFamily="2" charset="-122"/>
              </a:rPr>
              <a:t>A</a:t>
            </a:r>
            <a:r>
              <a:rPr lang="en-US" altLang="zh-CN" sz="3200" dirty="0">
                <a:solidFill>
                  <a:srgbClr val="990000"/>
                </a:solidFill>
                <a:effectLst>
                  <a:outerShdw blurRad="38100" dist="38100" dir="2700000" algn="tl">
                    <a:srgbClr val="000000">
                      <a:alpha val="43137"/>
                    </a:srgbClr>
                  </a:outerShdw>
                </a:effectLst>
                <a:ea typeface="宋体" pitchFamily="2" charset="-122"/>
                <a:sym typeface="Symbol" pitchFamily="18" charset="2"/>
              </a:rPr>
              <a:t>B</a:t>
            </a:r>
            <a:r>
              <a:rPr lang="en-US" altLang="zh-CN" sz="3200" dirty="0">
                <a:ea typeface="宋体" pitchFamily="2" charset="-122"/>
                <a:sym typeface="Symbol" pitchFamily="18" charset="2"/>
              </a:rPr>
              <a:t>}&gt;</a:t>
            </a:r>
            <a:r>
              <a:rPr lang="zh-CN" altLang="en-US" sz="3200" dirty="0">
                <a:ea typeface="宋体" pitchFamily="2" charset="-122"/>
                <a:sym typeface="Symbol" pitchFamily="18" charset="2"/>
              </a:rPr>
              <a:t>，</a:t>
            </a:r>
            <a:r>
              <a:rPr lang="en-US" altLang="zh-CN" sz="3200" dirty="0">
                <a:ea typeface="宋体" pitchFamily="2" charset="-122"/>
                <a:sym typeface="Symbol" pitchFamily="18" charset="2"/>
              </a:rPr>
              <a:t>&lt;AC, {</a:t>
            </a:r>
            <a:r>
              <a:rPr lang="en-US" altLang="zh-CN" sz="3200" dirty="0">
                <a:solidFill>
                  <a:srgbClr val="990000"/>
                </a:solidFill>
                <a:effectLst>
                  <a:outerShdw blurRad="38100" dist="38100" dir="2700000" algn="tl">
                    <a:srgbClr val="000000">
                      <a:alpha val="43137"/>
                    </a:srgbClr>
                  </a:outerShdw>
                </a:effectLst>
                <a:ea typeface="宋体" pitchFamily="2" charset="-122"/>
                <a:sym typeface="Symbol" pitchFamily="18" charset="2"/>
              </a:rPr>
              <a:t>AC</a:t>
            </a:r>
            <a:r>
              <a:rPr lang="en-US" altLang="zh-CN" sz="3200" dirty="0">
                <a:ea typeface="宋体" pitchFamily="2" charset="-122"/>
                <a:sym typeface="Symbol" pitchFamily="18" charset="2"/>
              </a:rPr>
              <a:t>}&gt;}</a:t>
            </a:r>
          </a:p>
          <a:p>
            <a:pPr>
              <a:buFont typeface="Wingdings" pitchFamily="2" charset="2"/>
              <a:buNone/>
              <a:defRPr/>
            </a:pPr>
            <a:r>
              <a:rPr lang="en-US" altLang="zh-CN" sz="3200" dirty="0">
                <a:ea typeface="宋体" pitchFamily="2" charset="-122"/>
                <a:sym typeface="Symbol" pitchFamily="18" charset="2"/>
              </a:rPr>
              <a:t>	</a:t>
            </a:r>
            <a:r>
              <a:rPr lang="zh-CN" altLang="en-US" sz="3200" dirty="0">
                <a:ea typeface="宋体" pitchFamily="2" charset="-122"/>
                <a:sym typeface="Symbol" pitchFamily="18" charset="2"/>
              </a:rPr>
              <a:t>思考：</a:t>
            </a:r>
            <a:r>
              <a:rPr lang="en-US" altLang="zh-CN" sz="3200" dirty="0">
                <a:solidFill>
                  <a:srgbClr val="990000"/>
                </a:solidFill>
                <a:effectLst>
                  <a:outerShdw blurRad="38100" dist="38100" dir="2700000" algn="tl">
                    <a:srgbClr val="000000">
                      <a:alpha val="43137"/>
                    </a:srgbClr>
                  </a:outerShdw>
                </a:effectLst>
                <a:ea typeface="宋体" pitchFamily="2" charset="-122"/>
                <a:sym typeface="Symbol" pitchFamily="18" charset="2"/>
              </a:rPr>
              <a:t>BC </a:t>
            </a:r>
            <a:r>
              <a:rPr lang="en-US" altLang="zh-CN" sz="3200" dirty="0">
                <a:ea typeface="宋体" pitchFamily="2" charset="-122"/>
                <a:sym typeface="Symbol" pitchFamily="18" charset="2"/>
              </a:rPr>
              <a:t> {</a:t>
            </a:r>
            <a:r>
              <a:rPr lang="en-US" altLang="zh-CN" sz="3200" dirty="0">
                <a:solidFill>
                  <a:srgbClr val="990000"/>
                </a:solidFill>
                <a:effectLst>
                  <a:outerShdw blurRad="38100" dist="38100" dir="2700000" algn="tl">
                    <a:srgbClr val="000000">
                      <a:alpha val="43137"/>
                    </a:srgbClr>
                  </a:outerShdw>
                </a:effectLst>
                <a:ea typeface="宋体" pitchFamily="2" charset="-122"/>
              </a:rPr>
              <a:t>A</a:t>
            </a:r>
            <a:r>
              <a:rPr lang="en-US" altLang="zh-CN" sz="3200" dirty="0">
                <a:solidFill>
                  <a:srgbClr val="990000"/>
                </a:solidFill>
                <a:effectLst>
                  <a:outerShdw blurRad="38100" dist="38100" dir="2700000" algn="tl">
                    <a:srgbClr val="000000">
                      <a:alpha val="43137"/>
                    </a:srgbClr>
                  </a:outerShdw>
                </a:effectLst>
                <a:ea typeface="宋体" pitchFamily="2" charset="-122"/>
                <a:sym typeface="Symbol" pitchFamily="18" charset="2"/>
              </a:rPr>
              <a:t>B</a:t>
            </a:r>
            <a:r>
              <a:rPr lang="zh-CN" altLang="en-US" sz="3200" dirty="0">
                <a:solidFill>
                  <a:srgbClr val="990000"/>
                </a:solidFill>
                <a:effectLst>
                  <a:outerShdw blurRad="38100" dist="38100" dir="2700000" algn="tl">
                    <a:srgbClr val="000000">
                      <a:alpha val="43137"/>
                    </a:srgbClr>
                  </a:outerShdw>
                </a:effectLst>
                <a:ea typeface="宋体" pitchFamily="2" charset="-122"/>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sym typeface="Symbol" pitchFamily="18" charset="2"/>
              </a:rPr>
              <a:t>AC</a:t>
            </a:r>
            <a:r>
              <a:rPr lang="en-US" altLang="zh-CN" sz="3200" dirty="0">
                <a:ea typeface="宋体" pitchFamily="2" charset="-122"/>
                <a:sym typeface="Symbol" pitchFamily="18" charset="2"/>
              </a:rPr>
              <a:t>}</a:t>
            </a:r>
            <a:r>
              <a:rPr lang="en-US" altLang="zh-CN" sz="3200" baseline="22000" dirty="0">
                <a:ea typeface="宋体" pitchFamily="2" charset="-122"/>
                <a:sym typeface="Symbol" pitchFamily="18" charset="2"/>
              </a:rPr>
              <a:t>+ </a:t>
            </a:r>
            <a:r>
              <a:rPr lang="en-US" altLang="zh-CN" sz="3200" dirty="0">
                <a:ea typeface="宋体" pitchFamily="2" charset="-122"/>
                <a:sym typeface="Symbol" pitchFamily="18" charset="2"/>
              </a:rPr>
              <a:t>?</a:t>
            </a:r>
          </a:p>
          <a:p>
            <a:pPr>
              <a:buFont typeface="Wingdings" pitchFamily="2" charset="2"/>
              <a:buNone/>
              <a:defRPr/>
            </a:pPr>
            <a:r>
              <a:rPr lang="en-US" altLang="zh-CN" sz="3200" dirty="0">
                <a:ea typeface="宋体" pitchFamily="2" charset="-122"/>
                <a:sym typeface="Symbol" pitchFamily="18" charset="2"/>
              </a:rPr>
              <a:t>	</a:t>
            </a:r>
            <a:r>
              <a:rPr lang="zh-CN" altLang="en-US" sz="3200" dirty="0">
                <a:ea typeface="宋体" pitchFamily="2" charset="-122"/>
                <a:sym typeface="Symbol" pitchFamily="18" charset="2"/>
              </a:rPr>
              <a:t>检验：</a:t>
            </a:r>
            <a:r>
              <a:rPr lang="en-US" altLang="zh-CN" sz="3200" dirty="0">
                <a:ea typeface="宋体" pitchFamily="2" charset="-122"/>
                <a:sym typeface="Symbol" pitchFamily="18" charset="2"/>
              </a:rPr>
              <a:t>C                    </a:t>
            </a:r>
            <a:r>
              <a:rPr lang="zh-CN" altLang="en-US" sz="3200" dirty="0">
                <a:ea typeface="宋体" pitchFamily="2" charset="-122"/>
                <a:sym typeface="Symbol" pitchFamily="18" charset="2"/>
              </a:rPr>
              <a:t>？</a:t>
            </a:r>
            <a:endParaRPr lang="zh-CN" altLang="en-US" sz="3200" baseline="22000" dirty="0">
              <a:ea typeface="宋体" pitchFamily="2" charset="-122"/>
              <a:sym typeface="Symbol" pitchFamily="18" charset="2"/>
            </a:endParaRPr>
          </a:p>
          <a:p>
            <a:pPr>
              <a:defRPr/>
            </a:pPr>
            <a:endParaRPr lang="en-US" altLang="zh-CN" sz="3200" dirty="0">
              <a:ea typeface="宋体" pitchFamily="2" charset="-122"/>
            </a:endParaRPr>
          </a:p>
        </p:txBody>
      </p:sp>
      <p:graphicFrame>
        <p:nvGraphicFramePr>
          <p:cNvPr id="29700" name="Object 2">
            <a:extLst>
              <a:ext uri="{FF2B5EF4-FFF2-40B4-BE49-F238E27FC236}">
                <a16:creationId xmlns:a16="http://schemas.microsoft.com/office/drawing/2014/main" id="{0ADF1CDC-EE4A-4C8D-8595-577040725524}"/>
              </a:ext>
            </a:extLst>
          </p:cNvPr>
          <p:cNvGraphicFramePr>
            <a:graphicFrameLocks noChangeAspect="1"/>
          </p:cNvGraphicFramePr>
          <p:nvPr/>
        </p:nvGraphicFramePr>
        <p:xfrm>
          <a:off x="3005138" y="1785938"/>
          <a:ext cx="600075" cy="671512"/>
        </p:xfrm>
        <a:graphic>
          <a:graphicData uri="http://schemas.openxmlformats.org/presentationml/2006/ole">
            <mc:AlternateContent xmlns:mc="http://schemas.openxmlformats.org/markup-compatibility/2006">
              <mc:Choice xmlns:v="urn:schemas-microsoft-com:vml" Requires="v">
                <p:oleObj spid="_x0000_s2082" r:id="rId3" imgW="279279" imgH="431613" progId="Equation.3">
                  <p:embed/>
                </p:oleObj>
              </mc:Choice>
              <mc:Fallback>
                <p:oleObj r:id="rId3" imgW="279279" imgH="43161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138" y="1785938"/>
                        <a:ext cx="6000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1" name="Object 3">
            <a:extLst>
              <a:ext uri="{FF2B5EF4-FFF2-40B4-BE49-F238E27FC236}">
                <a16:creationId xmlns:a16="http://schemas.microsoft.com/office/drawing/2014/main" id="{A449B4BA-4E6E-49BE-B792-C216B5C5B8DB}"/>
              </a:ext>
            </a:extLst>
          </p:cNvPr>
          <p:cNvGraphicFramePr>
            <a:graphicFrameLocks noChangeAspect="1"/>
          </p:cNvGraphicFramePr>
          <p:nvPr/>
        </p:nvGraphicFramePr>
        <p:xfrm>
          <a:off x="5600700" y="1763713"/>
          <a:ext cx="600075" cy="671512"/>
        </p:xfrm>
        <a:graphic>
          <a:graphicData uri="http://schemas.openxmlformats.org/presentationml/2006/ole">
            <mc:AlternateContent xmlns:mc="http://schemas.openxmlformats.org/markup-compatibility/2006">
              <mc:Choice xmlns:v="urn:schemas-microsoft-com:vml" Requires="v">
                <p:oleObj spid="_x0000_s2083" r:id="rId5" imgW="279279" imgH="431613" progId="Equation.3">
                  <p:embed/>
                </p:oleObj>
              </mc:Choice>
              <mc:Fallback>
                <p:oleObj r:id="rId5" imgW="279279"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700" y="1763713"/>
                        <a:ext cx="6000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4">
            <a:extLst>
              <a:ext uri="{FF2B5EF4-FFF2-40B4-BE49-F238E27FC236}">
                <a16:creationId xmlns:a16="http://schemas.microsoft.com/office/drawing/2014/main" id="{33660BE6-AD3C-4FE5-B79C-0A6A0150B95D}"/>
              </a:ext>
            </a:extLst>
          </p:cNvPr>
          <p:cNvGraphicFramePr>
            <a:graphicFrameLocks noChangeAspect="1"/>
          </p:cNvGraphicFramePr>
          <p:nvPr/>
        </p:nvGraphicFramePr>
        <p:xfrm>
          <a:off x="6934200" y="1739900"/>
          <a:ext cx="600075" cy="671513"/>
        </p:xfrm>
        <a:graphic>
          <a:graphicData uri="http://schemas.openxmlformats.org/presentationml/2006/ole">
            <mc:AlternateContent xmlns:mc="http://schemas.openxmlformats.org/markup-compatibility/2006">
              <mc:Choice xmlns:v="urn:schemas-microsoft-com:vml" Requires="v">
                <p:oleObj spid="_x0000_s2084" r:id="rId6" imgW="279279" imgH="431613" progId="Equation.3">
                  <p:embed/>
                </p:oleObj>
              </mc:Choice>
              <mc:Fallback>
                <p:oleObj r:id="rId6" imgW="279279"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1739900"/>
                        <a:ext cx="6000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 name="Object 5">
            <a:extLst>
              <a:ext uri="{FF2B5EF4-FFF2-40B4-BE49-F238E27FC236}">
                <a16:creationId xmlns:a16="http://schemas.microsoft.com/office/drawing/2014/main" id="{48259A39-D17F-4CB3-91ED-7D9E270A55DF}"/>
              </a:ext>
            </a:extLst>
          </p:cNvPr>
          <p:cNvGraphicFramePr>
            <a:graphicFrameLocks noChangeAspect="1"/>
          </p:cNvGraphicFramePr>
          <p:nvPr/>
        </p:nvGraphicFramePr>
        <p:xfrm>
          <a:off x="2654300" y="4302125"/>
          <a:ext cx="1700213" cy="650875"/>
        </p:xfrm>
        <a:graphic>
          <a:graphicData uri="http://schemas.openxmlformats.org/presentationml/2006/ole">
            <mc:AlternateContent xmlns:mc="http://schemas.openxmlformats.org/markup-compatibility/2006">
              <mc:Choice xmlns:v="urn:schemas-microsoft-com:vml" Requires="v">
                <p:oleObj spid="_x0000_s2085" name="Equation" r:id="rId7" imgW="672808" imgH="253890" progId="Equation.3">
                  <p:embed/>
                </p:oleObj>
              </mc:Choice>
              <mc:Fallback>
                <p:oleObj name="Equation" r:id="rId7" imgW="672808" imgH="25389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4300" y="4302125"/>
                        <a:ext cx="17002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573213" y="1933703"/>
            <a:ext cx="360363" cy="759948"/>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573212" y="4597853"/>
            <a:ext cx="360363" cy="929154"/>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611188" y="362687"/>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611188" y="1429703"/>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592809" y="5532506"/>
            <a:ext cx="2339102" cy="461665"/>
          </a:xfrm>
          <a:prstGeom prst="rect">
            <a:avLst/>
          </a:prstGeom>
          <a:no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良好的模式设计</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622303" y="4096602"/>
            <a:ext cx="2196000" cy="504000"/>
          </a:xfrm>
          <a:prstGeom prst="rect">
            <a:avLst/>
          </a:prstGeom>
          <a:solidFill>
            <a:schemeClr val="accent2">
              <a:lumMod val="40000"/>
              <a:lumOff val="60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3779839" y="260350"/>
            <a:ext cx="1873250" cy="493626"/>
          </a:xfrm>
          <a:prstGeom prst="wedgeRoundRectCallout">
            <a:avLst>
              <a:gd name="adj1" fmla="val -99286"/>
              <a:gd name="adj2" fmla="val 23342"/>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3802064" y="1079047"/>
            <a:ext cx="4332943" cy="576000"/>
          </a:xfrm>
          <a:prstGeom prst="wedgeRoundRectCallout">
            <a:avLst>
              <a:gd name="adj1" fmla="val -72345"/>
              <a:gd name="adj2" fmla="val 50947"/>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部分函数依赖、传递函数依赖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3655349" y="5527006"/>
            <a:ext cx="4752976" cy="496636"/>
          </a:xfrm>
          <a:prstGeom prst="wedgeRoundRectCallout">
            <a:avLst>
              <a:gd name="adj1" fmla="val -65768"/>
              <a:gd name="adj2" fmla="val -19760"/>
              <a:gd name="adj3" fmla="val 16667"/>
            </a:avLst>
          </a:prstGeom>
          <a:no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3666465" y="3752049"/>
            <a:ext cx="4866348" cy="1255135"/>
          </a:xfrm>
          <a:prstGeom prst="wedgeRoundRectCallout">
            <a:avLst>
              <a:gd name="adj1" fmla="val -67259"/>
              <a:gd name="adj2" fmla="val -1725"/>
              <a:gd name="adj3" fmla="val 16667"/>
            </a:avLst>
          </a:prstGeom>
          <a:solidFill>
            <a:schemeClr val="accent2">
              <a:lumMod val="40000"/>
              <a:lumOff val="60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dirty="0">
                <a:latin typeface="Times New Roman" panose="02020603050405020304" pitchFamily="18" charset="0"/>
                <a:ea typeface="宋体" panose="02010600030101010101" pitchFamily="2" charset="-122"/>
              </a:rPr>
              <a:t>模式分解的定义、保持函数依赖分解和保持无损连接分解的判定和分解算法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573213" y="864710"/>
            <a:ext cx="360363" cy="576000"/>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573212" y="3203151"/>
            <a:ext cx="360363" cy="890701"/>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 name="Rectangle 6">
            <a:extLst>
              <a:ext uri="{FF2B5EF4-FFF2-40B4-BE49-F238E27FC236}">
                <a16:creationId xmlns:a16="http://schemas.microsoft.com/office/drawing/2014/main" id="{D47BA86E-41B2-4299-88A4-BCFE463D2334}"/>
              </a:ext>
            </a:extLst>
          </p:cNvPr>
          <p:cNvSpPr>
            <a:spLocks noChangeArrowheads="1"/>
          </p:cNvSpPr>
          <p:nvPr/>
        </p:nvSpPr>
        <p:spPr bwMode="auto">
          <a:xfrm>
            <a:off x="611188" y="2699151"/>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函数依赖的运算</a:t>
            </a:r>
          </a:p>
        </p:txBody>
      </p:sp>
      <p:sp>
        <p:nvSpPr>
          <p:cNvPr id="20" name="AutoShape 11">
            <a:extLst>
              <a:ext uri="{FF2B5EF4-FFF2-40B4-BE49-F238E27FC236}">
                <a16:creationId xmlns:a16="http://schemas.microsoft.com/office/drawing/2014/main" id="{5EE13174-93A3-43B9-A698-5988F8284896}"/>
              </a:ext>
            </a:extLst>
          </p:cNvPr>
          <p:cNvSpPr>
            <a:spLocks noChangeArrowheads="1"/>
          </p:cNvSpPr>
          <p:nvPr/>
        </p:nvSpPr>
        <p:spPr bwMode="auto">
          <a:xfrm>
            <a:off x="3666465" y="2039007"/>
            <a:ext cx="4855232" cy="1329082"/>
          </a:xfrm>
          <a:prstGeom prst="wedgeRoundRectCallout">
            <a:avLst>
              <a:gd name="adj1" fmla="val -67522"/>
              <a:gd name="adj2" fmla="val 19425"/>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rPr>
              <a:t>Armstrong</a:t>
            </a:r>
            <a:r>
              <a:rPr lang="zh-CN" altLang="en-US" sz="2400" dirty="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2" name="文本框 1">
            <a:extLst>
              <a:ext uri="{FF2B5EF4-FFF2-40B4-BE49-F238E27FC236}">
                <a16:creationId xmlns:a16="http://schemas.microsoft.com/office/drawing/2014/main" id="{85B7E088-17C5-47E6-9887-08CDD49E9AD6}"/>
              </a:ext>
            </a:extLst>
          </p:cNvPr>
          <p:cNvSpPr txBox="1"/>
          <p:nvPr/>
        </p:nvSpPr>
        <p:spPr>
          <a:xfrm>
            <a:off x="5671017" y="311305"/>
            <a:ext cx="697627" cy="400110"/>
          </a:xfrm>
          <a:prstGeom prst="rect">
            <a:avLst/>
          </a:prstGeom>
          <a:noFill/>
        </p:spPr>
        <p:txBody>
          <a:bodyPr wrap="none" rtlCol="0">
            <a:spAutoFit/>
          </a:bodyPr>
          <a:lstStyle/>
          <a:p>
            <a:r>
              <a:rPr lang="zh-CN" altLang="en-US" sz="2000" dirty="0">
                <a:solidFill>
                  <a:srgbClr val="FF0000"/>
                </a:solidFill>
              </a:rPr>
              <a:t>现象</a:t>
            </a:r>
          </a:p>
        </p:txBody>
      </p:sp>
      <p:sp>
        <p:nvSpPr>
          <p:cNvPr id="17" name="文本框 16">
            <a:extLst>
              <a:ext uri="{FF2B5EF4-FFF2-40B4-BE49-F238E27FC236}">
                <a16:creationId xmlns:a16="http://schemas.microsoft.com/office/drawing/2014/main" id="{55F5CC4A-27E5-4FEB-8B04-EA8DE605644D}"/>
              </a:ext>
            </a:extLst>
          </p:cNvPr>
          <p:cNvSpPr txBox="1"/>
          <p:nvPr/>
        </p:nvSpPr>
        <p:spPr>
          <a:xfrm>
            <a:off x="8183998" y="1134565"/>
            <a:ext cx="697627" cy="400110"/>
          </a:xfrm>
          <a:prstGeom prst="rect">
            <a:avLst/>
          </a:prstGeom>
          <a:noFill/>
        </p:spPr>
        <p:txBody>
          <a:bodyPr wrap="none" rtlCol="0">
            <a:spAutoFit/>
          </a:bodyPr>
          <a:lstStyle/>
          <a:p>
            <a:r>
              <a:rPr lang="zh-CN" altLang="en-US" sz="2000" dirty="0">
                <a:solidFill>
                  <a:srgbClr val="FF0000"/>
                </a:solidFill>
              </a:rPr>
              <a:t>症由</a:t>
            </a:r>
          </a:p>
        </p:txBody>
      </p:sp>
      <p:sp>
        <p:nvSpPr>
          <p:cNvPr id="18" name="文本框 17">
            <a:extLst>
              <a:ext uri="{FF2B5EF4-FFF2-40B4-BE49-F238E27FC236}">
                <a16:creationId xmlns:a16="http://schemas.microsoft.com/office/drawing/2014/main" id="{9892E5AF-6E4E-4F9D-8B24-5468373A16A8}"/>
              </a:ext>
            </a:extLst>
          </p:cNvPr>
          <p:cNvSpPr txBox="1"/>
          <p:nvPr/>
        </p:nvSpPr>
        <p:spPr>
          <a:xfrm>
            <a:off x="8521697" y="2303438"/>
            <a:ext cx="697627" cy="400110"/>
          </a:xfrm>
          <a:prstGeom prst="rect">
            <a:avLst/>
          </a:prstGeom>
          <a:noFill/>
        </p:spPr>
        <p:txBody>
          <a:bodyPr wrap="none" rtlCol="0">
            <a:spAutoFit/>
          </a:bodyPr>
          <a:lstStyle/>
          <a:p>
            <a:r>
              <a:rPr lang="zh-CN" altLang="en-US" sz="2000" dirty="0">
                <a:solidFill>
                  <a:srgbClr val="FF0000"/>
                </a:solidFill>
              </a:rPr>
              <a:t>工具</a:t>
            </a:r>
          </a:p>
        </p:txBody>
      </p:sp>
      <p:sp>
        <p:nvSpPr>
          <p:cNvPr id="21" name="文本框 20">
            <a:extLst>
              <a:ext uri="{FF2B5EF4-FFF2-40B4-BE49-F238E27FC236}">
                <a16:creationId xmlns:a16="http://schemas.microsoft.com/office/drawing/2014/main" id="{A5C5F2D0-2A8B-4E8A-8F17-286CBD93CCC3}"/>
              </a:ext>
            </a:extLst>
          </p:cNvPr>
          <p:cNvSpPr txBox="1"/>
          <p:nvPr/>
        </p:nvSpPr>
        <p:spPr>
          <a:xfrm>
            <a:off x="8521697" y="4085022"/>
            <a:ext cx="697627" cy="400110"/>
          </a:xfrm>
          <a:prstGeom prst="rect">
            <a:avLst/>
          </a:prstGeom>
          <a:noFill/>
        </p:spPr>
        <p:txBody>
          <a:bodyPr wrap="none" rtlCol="0">
            <a:spAutoFit/>
          </a:bodyPr>
          <a:lstStyle/>
          <a:p>
            <a:r>
              <a:rPr lang="zh-CN" altLang="en-US" sz="2000" dirty="0">
                <a:solidFill>
                  <a:srgbClr val="FF0000"/>
                </a:solidFill>
              </a:rPr>
              <a:t>方法</a:t>
            </a:r>
          </a:p>
        </p:txBody>
      </p:sp>
      <p:sp>
        <p:nvSpPr>
          <p:cNvPr id="22" name="文本框 21">
            <a:extLst>
              <a:ext uri="{FF2B5EF4-FFF2-40B4-BE49-F238E27FC236}">
                <a16:creationId xmlns:a16="http://schemas.microsoft.com/office/drawing/2014/main" id="{96A009F1-41C1-43E7-AE85-492CBC6F4792}"/>
              </a:ext>
            </a:extLst>
          </p:cNvPr>
          <p:cNvSpPr txBox="1"/>
          <p:nvPr/>
        </p:nvSpPr>
        <p:spPr>
          <a:xfrm>
            <a:off x="8446373" y="5563283"/>
            <a:ext cx="697627" cy="400110"/>
          </a:xfrm>
          <a:prstGeom prst="rect">
            <a:avLst/>
          </a:prstGeom>
          <a:noFill/>
        </p:spPr>
        <p:txBody>
          <a:bodyPr wrap="none" rtlCol="0">
            <a:spAutoFit/>
          </a:bodyPr>
          <a:lstStyle/>
          <a:p>
            <a:r>
              <a:rPr lang="zh-CN" altLang="en-US" sz="2000" dirty="0">
                <a:solidFill>
                  <a:srgbClr val="FF0000"/>
                </a:solidFill>
              </a:rPr>
              <a:t>规范</a:t>
            </a:r>
          </a:p>
        </p:txBody>
      </p:sp>
    </p:spTree>
    <p:extLst>
      <p:ext uri="{BB962C8B-B14F-4D97-AF65-F5344CB8AC3E}">
        <p14:creationId xmlns:p14="http://schemas.microsoft.com/office/powerpoint/2010/main" val="391316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a:extLst>
              <a:ext uri="{FF2B5EF4-FFF2-40B4-BE49-F238E27FC236}">
                <a16:creationId xmlns:a16="http://schemas.microsoft.com/office/drawing/2014/main" id="{483DFFC2-629A-4A29-A903-46C541C8F1F2}"/>
              </a:ext>
            </a:extLst>
          </p:cNvPr>
          <p:cNvSpPr>
            <a:spLocks noGrp="1" noChangeArrowheads="1"/>
          </p:cNvSpPr>
          <p:nvPr>
            <p:ph type="title"/>
          </p:nvPr>
        </p:nvSpPr>
        <p:spPr>
          <a:xfrm>
            <a:off x="395288" y="260350"/>
            <a:ext cx="8229600" cy="606425"/>
          </a:xfrm>
        </p:spPr>
        <p:txBody>
          <a:bodyPr/>
          <a:lstStyle/>
          <a:p>
            <a:pPr>
              <a:defRPr/>
            </a:pPr>
            <a:r>
              <a:rPr lang="zh-CN" altLang="en-US">
                <a:ea typeface="宋体" pitchFamily="2" charset="-122"/>
              </a:rPr>
              <a:t>模式的分解</a:t>
            </a:r>
          </a:p>
        </p:txBody>
      </p:sp>
      <p:sp>
        <p:nvSpPr>
          <p:cNvPr id="731139" name="Rectangle 3">
            <a:extLst>
              <a:ext uri="{FF2B5EF4-FFF2-40B4-BE49-F238E27FC236}">
                <a16:creationId xmlns:a16="http://schemas.microsoft.com/office/drawing/2014/main" id="{90300FBA-502A-49ED-BDDA-FDD0437343B7}"/>
              </a:ext>
            </a:extLst>
          </p:cNvPr>
          <p:cNvSpPr>
            <a:spLocks noGrp="1" noChangeArrowheads="1"/>
          </p:cNvSpPr>
          <p:nvPr>
            <p:ph type="body" idx="1"/>
          </p:nvPr>
        </p:nvSpPr>
        <p:spPr>
          <a:xfrm>
            <a:off x="468313" y="1196975"/>
            <a:ext cx="8135937" cy="4895850"/>
          </a:xfrm>
        </p:spPr>
        <p:txBody>
          <a:bodyPr/>
          <a:lstStyle/>
          <a:p>
            <a:pPr>
              <a:defRPr/>
            </a:pPr>
            <a:r>
              <a:rPr lang="zh-CN" altLang="en-US">
                <a:ea typeface="宋体" pitchFamily="2" charset="-122"/>
              </a:rPr>
              <a:t>如果一个分解具有无损连接性，则它能够保证不丢失信息。</a:t>
            </a:r>
          </a:p>
          <a:p>
            <a:pPr>
              <a:defRPr/>
            </a:pPr>
            <a:r>
              <a:rPr lang="zh-CN" altLang="en-US">
                <a:ea typeface="宋体" pitchFamily="2" charset="-122"/>
              </a:rPr>
              <a:t>如果一个分解保持了函数依赖，则它可以减轻或解决各种异常情况。</a:t>
            </a:r>
          </a:p>
          <a:p>
            <a:pPr>
              <a:defRPr/>
            </a:pPr>
            <a:r>
              <a:rPr lang="zh-CN" altLang="en-US">
                <a:ea typeface="宋体" pitchFamily="2" charset="-122"/>
              </a:rPr>
              <a:t>分解具有</a:t>
            </a:r>
            <a:r>
              <a:rPr lang="zh-CN" altLang="en-US" b="1">
                <a:solidFill>
                  <a:srgbClr val="0000CC"/>
                </a:solidFill>
                <a:effectLst>
                  <a:outerShdw blurRad="38100" dist="38100" dir="2700000" algn="tl">
                    <a:srgbClr val="000000"/>
                  </a:outerShdw>
                </a:effectLst>
                <a:ea typeface="黑体" pitchFamily="49" charset="-122"/>
              </a:rPr>
              <a:t>无损连接性</a:t>
            </a:r>
            <a:r>
              <a:rPr lang="zh-CN" altLang="en-US">
                <a:ea typeface="宋体" pitchFamily="2" charset="-122"/>
              </a:rPr>
              <a:t>和分解</a:t>
            </a:r>
            <a:r>
              <a:rPr lang="zh-CN" altLang="en-US" b="1">
                <a:solidFill>
                  <a:srgbClr val="0000CC"/>
                </a:solidFill>
                <a:effectLst>
                  <a:outerShdw blurRad="38100" dist="38100" dir="2700000" algn="tl">
                    <a:srgbClr val="000000"/>
                  </a:outerShdw>
                </a:effectLst>
                <a:ea typeface="黑体" pitchFamily="49" charset="-122"/>
              </a:rPr>
              <a:t>保持函数依赖</a:t>
            </a:r>
            <a:r>
              <a:rPr lang="zh-CN" altLang="en-US">
                <a:ea typeface="宋体" pitchFamily="2" charset="-122"/>
              </a:rPr>
              <a:t>是两个互相独立的标准。具有无损连接性的分解不一定能够保持函数依赖。同样，保持函数依赖的分解也不一定具有无损连接性。</a:t>
            </a:r>
            <a:endParaRPr lang="zh-CN" altLang="en-US" sz="3400">
              <a:ea typeface="宋体"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a:extLst>
              <a:ext uri="{FF2B5EF4-FFF2-40B4-BE49-F238E27FC236}">
                <a16:creationId xmlns:a16="http://schemas.microsoft.com/office/drawing/2014/main" id="{9D5E9850-433C-489D-B5EE-A862FE33BC01}"/>
              </a:ext>
            </a:extLst>
          </p:cNvPr>
          <p:cNvSpPr>
            <a:spLocks noGrp="1" noChangeArrowheads="1"/>
          </p:cNvSpPr>
          <p:nvPr>
            <p:ph type="title"/>
          </p:nvPr>
        </p:nvSpPr>
        <p:spPr/>
        <p:txBody>
          <a:bodyPr/>
          <a:lstStyle/>
          <a:p>
            <a:pPr>
              <a:defRPr/>
            </a:pPr>
            <a:r>
              <a:rPr lang="zh-CN" altLang="en-US">
                <a:ea typeface="宋体" pitchFamily="2" charset="-122"/>
              </a:rPr>
              <a:t>保持函数依赖的分解</a:t>
            </a:r>
          </a:p>
        </p:txBody>
      </p:sp>
      <p:sp>
        <p:nvSpPr>
          <p:cNvPr id="29699" name="Rectangle 3">
            <a:extLst>
              <a:ext uri="{FF2B5EF4-FFF2-40B4-BE49-F238E27FC236}">
                <a16:creationId xmlns:a16="http://schemas.microsoft.com/office/drawing/2014/main" id="{B9810BFD-250B-47A7-93A1-D0367735A599}"/>
              </a:ext>
            </a:extLst>
          </p:cNvPr>
          <p:cNvSpPr>
            <a:spLocks noGrp="1" noChangeArrowheads="1"/>
          </p:cNvSpPr>
          <p:nvPr>
            <p:ph idx="1"/>
          </p:nvPr>
        </p:nvSpPr>
        <p:spPr/>
        <p:txBody>
          <a:bodyPr>
            <a:normAutofit lnSpcReduction="10000"/>
          </a:bodyPr>
          <a:lstStyle/>
          <a:p>
            <a:pPr lvl="1">
              <a:lnSpc>
                <a:spcPct val="115000"/>
              </a:lnSpc>
              <a:buFont typeface="Wingdings" pitchFamily="2" charset="2"/>
              <a:buNone/>
              <a:defRPr/>
            </a:pPr>
            <a:r>
              <a:rPr lang="zh-CN" altLang="en-US" sz="2800" dirty="0">
                <a:ea typeface="宋体" pitchFamily="2" charset="-122"/>
              </a:rPr>
              <a:t>关系模式</a:t>
            </a:r>
            <a:r>
              <a:rPr lang="en-US" altLang="zh-CN" sz="2800" dirty="0">
                <a:ea typeface="宋体" pitchFamily="2" charset="-122"/>
              </a:rPr>
              <a:t>R&lt;U, F&gt;</a:t>
            </a:r>
          </a:p>
          <a:p>
            <a:pPr lvl="1">
              <a:lnSpc>
                <a:spcPct val="115000"/>
              </a:lnSpc>
              <a:buFont typeface="Wingdings" pitchFamily="2" charset="2"/>
              <a:buNone/>
              <a:defRPr/>
            </a:pPr>
            <a:r>
              <a:rPr lang="en-US" altLang="zh-CN" sz="2800" dirty="0">
                <a:ea typeface="宋体" pitchFamily="2" charset="-122"/>
              </a:rPr>
              <a:t>U = {CITY, ST, ZIP},</a:t>
            </a:r>
          </a:p>
          <a:p>
            <a:pPr lvl="1">
              <a:lnSpc>
                <a:spcPct val="115000"/>
              </a:lnSpc>
              <a:buFont typeface="Wingdings" pitchFamily="2" charset="2"/>
              <a:buNone/>
              <a:defRPr/>
            </a:pPr>
            <a:r>
              <a:rPr lang="en-US" altLang="zh-CN" sz="2800" dirty="0">
                <a:ea typeface="宋体" pitchFamily="2" charset="-122"/>
              </a:rPr>
              <a:t>F =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{(CITY, ST)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 ZIP</a:t>
            </a:r>
            <a:r>
              <a:rPr lang="en-US" altLang="zh-CN" sz="2800" dirty="0">
                <a:ea typeface="宋体" pitchFamily="2" charset="-122"/>
              </a:rPr>
              <a:t>,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ZIP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 CITY</a:t>
            </a:r>
            <a:r>
              <a:rPr lang="en-US" altLang="zh-CN" sz="2800" dirty="0">
                <a:ea typeface="宋体" pitchFamily="2" charset="-122"/>
              </a:rPr>
              <a:t>}</a:t>
            </a:r>
          </a:p>
          <a:p>
            <a:pPr lvl="1">
              <a:lnSpc>
                <a:spcPct val="115000"/>
              </a:lnSpc>
              <a:buFont typeface="Symbol" pitchFamily="18" charset="2"/>
              <a:buNone/>
              <a:defRPr/>
            </a:pPr>
            <a:r>
              <a:rPr lang="en-US" altLang="zh-CN" sz="2800" dirty="0">
                <a:ea typeface="宋体" pitchFamily="2" charset="-122"/>
                <a:sym typeface="Symbol" pitchFamily="18" charset="2"/>
              </a:rPr>
              <a:t> = {</a:t>
            </a:r>
            <a:r>
              <a:rPr lang="en-US" altLang="zh-CN" sz="2800" dirty="0">
                <a:ea typeface="宋体" pitchFamily="2" charset="-122"/>
              </a:rPr>
              <a:t>R</a:t>
            </a:r>
            <a:r>
              <a:rPr lang="en-US" altLang="zh-CN" sz="2800" baseline="-16000" dirty="0">
                <a:ea typeface="宋体" pitchFamily="2" charset="-122"/>
              </a:rPr>
              <a:t>1 </a:t>
            </a:r>
            <a:r>
              <a:rPr lang="en-US" altLang="zh-CN" sz="2800" dirty="0">
                <a:ea typeface="宋体" pitchFamily="2" charset="-122"/>
                <a:sym typeface="Symbol" pitchFamily="18" charset="2"/>
              </a:rPr>
              <a:t>= {ST, ZIP}, </a:t>
            </a:r>
            <a:r>
              <a:rPr lang="en-US" altLang="zh-CN" sz="2800" dirty="0">
                <a:ea typeface="宋体" pitchFamily="2" charset="-122"/>
              </a:rPr>
              <a:t>R</a:t>
            </a:r>
            <a:r>
              <a:rPr lang="en-US" altLang="zh-CN" sz="2800" baseline="-16000" dirty="0">
                <a:ea typeface="宋体" pitchFamily="2" charset="-122"/>
              </a:rPr>
              <a:t>2</a:t>
            </a:r>
            <a:r>
              <a:rPr lang="en-US" altLang="zh-CN" sz="2800" dirty="0">
                <a:ea typeface="宋体" pitchFamily="2" charset="-122"/>
                <a:sym typeface="Symbol" pitchFamily="18" charset="2"/>
              </a:rPr>
              <a:t> = {CITY, ZIP}}</a:t>
            </a:r>
          </a:p>
          <a:p>
            <a:pPr lvl="1">
              <a:lnSpc>
                <a:spcPct val="115000"/>
              </a:lnSpc>
              <a:buFont typeface="Symbol" pitchFamily="18" charset="2"/>
              <a:buNone/>
              <a:defRPr/>
            </a:pPr>
            <a:r>
              <a:rPr lang="en-US" altLang="zh-CN" sz="2800" dirty="0">
                <a:ea typeface="宋体" pitchFamily="2" charset="-122"/>
              </a:rPr>
              <a:t>R</a:t>
            </a:r>
            <a:r>
              <a:rPr lang="en-US" altLang="zh-CN" sz="2800" baseline="-16000" dirty="0">
                <a:ea typeface="宋体" pitchFamily="2" charset="-122"/>
              </a:rPr>
              <a:t>1</a:t>
            </a:r>
            <a:r>
              <a:rPr lang="en-US" altLang="zh-CN" sz="2800" dirty="0">
                <a:ea typeface="宋体" pitchFamily="2" charset="-122"/>
              </a:rPr>
              <a:t>∩R</a:t>
            </a:r>
            <a:r>
              <a:rPr lang="en-US" altLang="zh-CN" sz="2800" baseline="-16000" dirty="0">
                <a:ea typeface="宋体" pitchFamily="2" charset="-122"/>
              </a:rPr>
              <a:t>2</a:t>
            </a:r>
            <a:r>
              <a:rPr lang="en-US" altLang="zh-CN" sz="2800" dirty="0">
                <a:ea typeface="宋体" pitchFamily="2" charset="-122"/>
                <a:sym typeface="Symbol" pitchFamily="18" charset="2"/>
              </a:rPr>
              <a:t> ={ZIP}, </a:t>
            </a:r>
            <a:r>
              <a:rPr lang="en-US" altLang="zh-CN" sz="2800" dirty="0">
                <a:ea typeface="宋体" pitchFamily="2" charset="-122"/>
              </a:rPr>
              <a:t>R</a:t>
            </a:r>
            <a:r>
              <a:rPr lang="en-US" altLang="zh-CN" sz="2800" baseline="-16000" dirty="0">
                <a:ea typeface="宋体" pitchFamily="2" charset="-122"/>
              </a:rPr>
              <a:t>2</a:t>
            </a:r>
            <a:r>
              <a:rPr lang="zh-CN" altLang="en-US" sz="2800" dirty="0">
                <a:ea typeface="宋体" pitchFamily="2" charset="-122"/>
              </a:rPr>
              <a:t>－</a:t>
            </a:r>
            <a:r>
              <a:rPr lang="en-US" altLang="zh-CN" sz="2800" dirty="0">
                <a:ea typeface="宋体" pitchFamily="2" charset="-122"/>
              </a:rPr>
              <a:t>R</a:t>
            </a:r>
            <a:r>
              <a:rPr lang="en-US" altLang="zh-CN" sz="2800" baseline="-16000" dirty="0">
                <a:ea typeface="宋体" pitchFamily="2" charset="-122"/>
              </a:rPr>
              <a:t>1</a:t>
            </a:r>
            <a:r>
              <a:rPr lang="en-US" altLang="zh-CN" sz="2800" dirty="0">
                <a:ea typeface="宋体" pitchFamily="2" charset="-122"/>
                <a:sym typeface="Symbol" pitchFamily="18" charset="2"/>
              </a:rPr>
              <a:t> ={CITY}</a:t>
            </a:r>
          </a:p>
          <a:p>
            <a:pPr lvl="1">
              <a:lnSpc>
                <a:spcPct val="115000"/>
              </a:lnSpc>
              <a:buFont typeface="Symbol" pitchFamily="18" charset="2"/>
              <a:buNone/>
              <a:defRPr/>
            </a:pPr>
            <a:r>
              <a:rPr lang="en-US" altLang="zh-CN" sz="2800" dirty="0">
                <a:ea typeface="宋体" pitchFamily="2" charset="-122"/>
                <a:sym typeface="Symbol" pitchFamily="18" charset="2"/>
              </a:rPr>
              <a:t>∵ </a:t>
            </a:r>
            <a:r>
              <a:rPr lang="en-US" altLang="zh-CN" sz="2800" dirty="0">
                <a:ea typeface="宋体" pitchFamily="2" charset="-122"/>
              </a:rPr>
              <a:t>R</a:t>
            </a:r>
            <a:r>
              <a:rPr lang="en-US" altLang="zh-CN" sz="2800" baseline="-16000" dirty="0">
                <a:ea typeface="宋体" pitchFamily="2" charset="-122"/>
              </a:rPr>
              <a:t>1</a:t>
            </a:r>
            <a:r>
              <a:rPr lang="en-US" altLang="zh-CN" sz="2800" dirty="0">
                <a:ea typeface="宋体" pitchFamily="2" charset="-122"/>
              </a:rPr>
              <a:t>∩R</a:t>
            </a:r>
            <a:r>
              <a:rPr lang="en-US" altLang="zh-CN" sz="2800" baseline="-16000" dirty="0">
                <a:ea typeface="宋体" pitchFamily="2" charset="-122"/>
              </a:rPr>
              <a:t>2</a:t>
            </a:r>
            <a:r>
              <a:rPr lang="en-US" altLang="zh-CN" sz="2800" dirty="0">
                <a:ea typeface="宋体" pitchFamily="2" charset="-122"/>
                <a:sym typeface="Symbol" pitchFamily="18" charset="2"/>
              </a:rPr>
              <a:t>  </a:t>
            </a:r>
            <a:r>
              <a:rPr lang="en-US" altLang="zh-CN" sz="2800" dirty="0">
                <a:ea typeface="宋体" pitchFamily="2" charset="-122"/>
              </a:rPr>
              <a:t>R</a:t>
            </a:r>
            <a:r>
              <a:rPr lang="en-US" altLang="zh-CN" sz="2800" baseline="-16000" dirty="0">
                <a:ea typeface="宋体" pitchFamily="2" charset="-122"/>
              </a:rPr>
              <a:t>2</a:t>
            </a:r>
            <a:r>
              <a:rPr lang="zh-CN" altLang="en-US" sz="2800" dirty="0">
                <a:ea typeface="宋体" pitchFamily="2" charset="-122"/>
              </a:rPr>
              <a:t>－</a:t>
            </a:r>
            <a:r>
              <a:rPr lang="en-US" altLang="zh-CN" sz="2800" dirty="0">
                <a:ea typeface="宋体" pitchFamily="2" charset="-122"/>
              </a:rPr>
              <a:t>R</a:t>
            </a:r>
            <a:r>
              <a:rPr lang="en-US" altLang="zh-CN" sz="2800" baseline="-16000" dirty="0">
                <a:ea typeface="宋体" pitchFamily="2" charset="-122"/>
              </a:rPr>
              <a:t>1</a:t>
            </a:r>
            <a:r>
              <a:rPr lang="en-US" altLang="zh-CN" sz="2800" dirty="0">
                <a:ea typeface="宋体" pitchFamily="2" charset="-122"/>
                <a:sym typeface="Symbol" pitchFamily="18" charset="2"/>
              </a:rPr>
              <a:t>      ∴</a:t>
            </a:r>
            <a:r>
              <a:rPr lang="zh-CN" altLang="en-US" sz="2800" dirty="0">
                <a:ea typeface="宋体" pitchFamily="2" charset="-122"/>
                <a:sym typeface="Symbol" pitchFamily="18" charset="2"/>
              </a:rPr>
              <a:t>分解是无损的</a:t>
            </a:r>
          </a:p>
          <a:p>
            <a:pPr lvl="1">
              <a:lnSpc>
                <a:spcPct val="115000"/>
              </a:lnSpc>
              <a:buFont typeface="Symbol" pitchFamily="18" charset="2"/>
              <a:buNone/>
              <a:defRPr/>
            </a:pPr>
            <a:r>
              <a:rPr lang="zh-CN" altLang="en-US" sz="2800" dirty="0">
                <a:ea typeface="宋体" pitchFamily="2" charset="-122"/>
                <a:sym typeface="Symbol" pitchFamily="18" charset="2"/>
              </a:rPr>
              <a:t>∏</a:t>
            </a:r>
            <a:r>
              <a:rPr lang="en-US" altLang="zh-CN" sz="1800" dirty="0">
                <a:ea typeface="宋体" pitchFamily="2" charset="-122"/>
              </a:rPr>
              <a:t>R</a:t>
            </a:r>
            <a:r>
              <a:rPr lang="en-US" altLang="zh-CN" sz="1800" baseline="-16000" dirty="0">
                <a:ea typeface="宋体" pitchFamily="2" charset="-122"/>
              </a:rPr>
              <a:t>1</a:t>
            </a:r>
            <a:r>
              <a:rPr lang="en-US" altLang="zh-CN" sz="2800" dirty="0">
                <a:ea typeface="宋体" pitchFamily="2" charset="-122"/>
                <a:sym typeface="Symbol" pitchFamily="18" charset="2"/>
              </a:rPr>
              <a:t>(F) = {}</a:t>
            </a:r>
            <a:r>
              <a:rPr lang="zh-CN" altLang="en-US" sz="2800" dirty="0">
                <a:ea typeface="宋体" pitchFamily="2" charset="-122"/>
                <a:sym typeface="Symbol" pitchFamily="18" charset="2"/>
              </a:rPr>
              <a:t>， ∏</a:t>
            </a:r>
            <a:r>
              <a:rPr lang="en-US" altLang="zh-CN" sz="1800" dirty="0">
                <a:ea typeface="宋体" pitchFamily="2" charset="-122"/>
              </a:rPr>
              <a:t>R</a:t>
            </a:r>
            <a:r>
              <a:rPr lang="en-US" altLang="zh-CN" sz="1800" baseline="-16000" dirty="0">
                <a:ea typeface="宋体" pitchFamily="2" charset="-122"/>
              </a:rPr>
              <a:t>2</a:t>
            </a:r>
            <a:r>
              <a:rPr lang="en-US" altLang="zh-CN" sz="2800" dirty="0">
                <a:ea typeface="宋体" pitchFamily="2" charset="-122"/>
                <a:sym typeface="Symbol" pitchFamily="18" charset="2"/>
              </a:rPr>
              <a:t>(F) =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ZIP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 CITY</a:t>
            </a:r>
            <a:r>
              <a:rPr lang="en-US" altLang="zh-CN" sz="2800" dirty="0">
                <a:ea typeface="宋体" pitchFamily="2" charset="-122"/>
              </a:rPr>
              <a:t>}</a:t>
            </a:r>
          </a:p>
          <a:p>
            <a:pPr lvl="1">
              <a:lnSpc>
                <a:spcPct val="115000"/>
              </a:lnSpc>
              <a:buFont typeface="Symbol" pitchFamily="18" charset="2"/>
              <a:buNone/>
              <a:defRPr/>
            </a:pPr>
            <a:r>
              <a:rPr lang="en-US" altLang="zh-CN" sz="2800" dirty="0">
                <a:ea typeface="宋体" pitchFamily="2" charset="-122"/>
                <a:sym typeface="Symbol" pitchFamily="18" charset="2"/>
              </a:rPr>
              <a:t>∏</a:t>
            </a:r>
            <a:r>
              <a:rPr lang="en-US" altLang="zh-CN" sz="1800" dirty="0">
                <a:ea typeface="宋体" pitchFamily="2" charset="-122"/>
              </a:rPr>
              <a:t>R</a:t>
            </a:r>
            <a:r>
              <a:rPr lang="en-US" altLang="zh-CN" sz="1800" baseline="-16000" dirty="0">
                <a:ea typeface="宋体" pitchFamily="2" charset="-122"/>
              </a:rPr>
              <a:t>1</a:t>
            </a:r>
            <a:r>
              <a:rPr lang="en-US" altLang="zh-CN" sz="2800" dirty="0">
                <a:ea typeface="宋体" pitchFamily="2" charset="-122"/>
                <a:sym typeface="Symbol" pitchFamily="18" charset="2"/>
              </a:rPr>
              <a:t>(F) ∪ ∏</a:t>
            </a:r>
            <a:r>
              <a:rPr lang="en-US" altLang="zh-CN" sz="1800" dirty="0">
                <a:ea typeface="宋体" pitchFamily="2" charset="-122"/>
              </a:rPr>
              <a:t>R</a:t>
            </a:r>
            <a:r>
              <a:rPr lang="en-US" altLang="zh-CN" sz="1800" baseline="-16000" dirty="0">
                <a:ea typeface="宋体" pitchFamily="2" charset="-122"/>
              </a:rPr>
              <a:t>2</a:t>
            </a:r>
            <a:r>
              <a:rPr lang="en-US" altLang="zh-CN" sz="2800" dirty="0">
                <a:ea typeface="宋体" pitchFamily="2" charset="-122"/>
                <a:sym typeface="Symbol" pitchFamily="18" charset="2"/>
              </a:rPr>
              <a:t>(F) =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ZIP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 CITY</a:t>
            </a:r>
            <a:r>
              <a:rPr lang="en-US" altLang="zh-CN" sz="2800" dirty="0">
                <a:ea typeface="宋体" pitchFamily="2" charset="-122"/>
              </a:rPr>
              <a:t>}</a:t>
            </a:r>
          </a:p>
          <a:p>
            <a:pPr lvl="1">
              <a:lnSpc>
                <a:spcPct val="115000"/>
              </a:lnSpc>
              <a:buFont typeface="Symbol" pitchFamily="18" charset="2"/>
              <a:buNone/>
              <a:defRPr/>
            </a:pPr>
            <a:r>
              <a:rPr lang="zh-CN" altLang="en-US" sz="2800" dirty="0">
                <a:ea typeface="宋体" pitchFamily="2" charset="-122"/>
              </a:rPr>
              <a:t>丢失了函数依赖</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(CITY, ST) </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sym typeface="Symbol" pitchFamily="18" charset="2"/>
              </a:rPr>
              <a:t></a:t>
            </a:r>
            <a:r>
              <a:rPr lang="en-US" altLang="zh-CN" sz="3200" dirty="0">
                <a:solidFill>
                  <a:srgbClr val="990000"/>
                </a:solidFill>
                <a:effectLst>
                  <a:outerShdw blurRad="38100" dist="38100" dir="2700000" algn="tl">
                    <a:srgbClr val="000000">
                      <a:alpha val="43137"/>
                    </a:srgbClr>
                  </a:outerShdw>
                </a:effectLst>
                <a:ea typeface="宋体" pitchFamily="2" charset="-122"/>
                <a:cs typeface="+mn-cs"/>
              </a:rPr>
              <a:t> ZIP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D9D082A0-3BD9-42BF-97C4-54893DE19CEB}"/>
              </a:ext>
            </a:extLst>
          </p:cNvPr>
          <p:cNvSpPr>
            <a:spLocks noGrp="1" noChangeArrowheads="1"/>
          </p:cNvSpPr>
          <p:nvPr>
            <p:ph type="title"/>
          </p:nvPr>
        </p:nvSpPr>
        <p:spPr>
          <a:xfrm>
            <a:off x="539750" y="260350"/>
            <a:ext cx="1600200" cy="541338"/>
          </a:xfrm>
        </p:spPr>
        <p:txBody>
          <a:bodyPr/>
          <a:lstStyle/>
          <a:p>
            <a:pPr>
              <a:defRPr/>
            </a:pPr>
            <a:r>
              <a:rPr lang="zh-CN" altLang="en-US" sz="2900">
                <a:ea typeface="宋体" pitchFamily="2" charset="-122"/>
              </a:rPr>
              <a:t>练习</a:t>
            </a:r>
          </a:p>
        </p:txBody>
      </p:sp>
      <p:sp>
        <p:nvSpPr>
          <p:cNvPr id="32771" name="Rectangle 3">
            <a:extLst>
              <a:ext uri="{FF2B5EF4-FFF2-40B4-BE49-F238E27FC236}">
                <a16:creationId xmlns:a16="http://schemas.microsoft.com/office/drawing/2014/main" id="{30FAD2CE-4B74-4D31-8863-9447964B21D5}"/>
              </a:ext>
            </a:extLst>
          </p:cNvPr>
          <p:cNvSpPr>
            <a:spLocks noGrp="1" noChangeArrowheads="1"/>
          </p:cNvSpPr>
          <p:nvPr>
            <p:ph type="body" idx="1"/>
          </p:nvPr>
        </p:nvSpPr>
        <p:spPr>
          <a:xfrm>
            <a:off x="468313" y="1052513"/>
            <a:ext cx="8207375" cy="3168650"/>
          </a:xfrm>
        </p:spPr>
        <p:txBody>
          <a:bodyPr/>
          <a:lstStyle/>
          <a:p>
            <a:pPr>
              <a:buFont typeface="Wingdings" panose="05000000000000000000" pitchFamily="2" charset="2"/>
              <a:buNone/>
            </a:pPr>
            <a:r>
              <a:rPr lang="zh-CN" altLang="en-US">
                <a:latin typeface="Times New Roman" panose="02020603050405020304" pitchFamily="18" charset="0"/>
                <a:ea typeface="楷体_GB2312" pitchFamily="49" charset="-122"/>
              </a:rPr>
              <a:t>分析下列分解是否具有无损连接和保持</a:t>
            </a:r>
            <a:r>
              <a:rPr lang="en-US" altLang="zh-CN">
                <a:latin typeface="Times New Roman" panose="02020603050405020304" pitchFamily="18" charset="0"/>
                <a:ea typeface="楷体_GB2312" pitchFamily="49" charset="-122"/>
              </a:rPr>
              <a:t>FD</a:t>
            </a:r>
            <a:r>
              <a:rPr lang="zh-CN" altLang="en-US">
                <a:latin typeface="Times New Roman" panose="02020603050405020304" pitchFamily="18" charset="0"/>
                <a:ea typeface="楷体_GB2312" pitchFamily="49" charset="-122"/>
              </a:rPr>
              <a:t>的特点。</a:t>
            </a:r>
          </a:p>
          <a:p>
            <a:pPr>
              <a:buFont typeface="Wingdings" panose="05000000000000000000" pitchFamily="2" charset="2"/>
              <a:buNone/>
            </a:pPr>
            <a:r>
              <a:rPr lang="en-US" altLang="zh-CN">
                <a:latin typeface="Times New Roman" panose="02020603050405020304" pitchFamily="18" charset="0"/>
                <a:ea typeface="楷体_GB2312" pitchFamily="49" charset="-122"/>
              </a:rPr>
              <a:t>1</a:t>
            </a:r>
            <a:r>
              <a:rPr lang="zh-CN" altLang="en-US">
                <a:latin typeface="Times New Roman" panose="02020603050405020304" pitchFamily="18" charset="0"/>
                <a:ea typeface="楷体_GB2312" pitchFamily="49" charset="-122"/>
              </a:rPr>
              <a:t>、</a:t>
            </a:r>
            <a:r>
              <a:rPr lang="en-US" altLang="zh-CN">
                <a:latin typeface="Times New Roman" panose="02020603050405020304" pitchFamily="18" charset="0"/>
                <a:ea typeface="楷体_GB2312" pitchFamily="49" charset="-122"/>
              </a:rPr>
              <a:t>R(ABC),F={C→A}, </a:t>
            </a:r>
            <a:r>
              <a:rPr lang="en-US" altLang="zh-CN">
                <a:latin typeface="Times New Roman" panose="02020603050405020304" pitchFamily="18" charset="0"/>
                <a:ea typeface="楷体_GB2312" pitchFamily="49" charset="-122"/>
                <a:sym typeface="Symbol" panose="05050102010706020507" pitchFamily="18" charset="2"/>
              </a:rPr>
              <a:t>={AC,BC}</a:t>
            </a:r>
          </a:p>
          <a:p>
            <a:pPr>
              <a:buFont typeface="Wingdings" panose="05000000000000000000" pitchFamily="2" charset="2"/>
              <a:buNone/>
            </a:pPr>
            <a:r>
              <a:rPr lang="en-US" altLang="zh-CN">
                <a:latin typeface="Times New Roman" panose="02020603050405020304" pitchFamily="18" charset="0"/>
                <a:ea typeface="楷体_GB2312" pitchFamily="49" charset="-122"/>
                <a:sym typeface="Symbol" panose="05050102010706020507" pitchFamily="18" charset="2"/>
              </a:rPr>
              <a:t>2</a:t>
            </a:r>
            <a:r>
              <a:rPr lang="zh-CN" altLang="en-US">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R(ABC),F={C→B,A→B}, </a:t>
            </a:r>
            <a:r>
              <a:rPr lang="en-US" altLang="zh-CN">
                <a:latin typeface="Times New Roman" panose="02020603050405020304" pitchFamily="18" charset="0"/>
                <a:ea typeface="楷体_GB2312" pitchFamily="49" charset="-122"/>
                <a:sym typeface="Symbol" panose="05050102010706020507" pitchFamily="18" charset="2"/>
              </a:rPr>
              <a:t>={AC,BC}</a:t>
            </a:r>
          </a:p>
          <a:p>
            <a:pPr>
              <a:buFont typeface="Wingdings" panose="05000000000000000000" pitchFamily="2" charset="2"/>
              <a:buNone/>
            </a:pPr>
            <a:r>
              <a:rPr lang="en-US" altLang="zh-CN">
                <a:latin typeface="Times New Roman" panose="02020603050405020304" pitchFamily="18" charset="0"/>
                <a:ea typeface="楷体_GB2312" pitchFamily="49" charset="-122"/>
                <a:sym typeface="Symbol" panose="05050102010706020507" pitchFamily="18" charset="2"/>
              </a:rPr>
              <a:t>3</a:t>
            </a:r>
            <a:r>
              <a:rPr lang="zh-CN" altLang="en-US">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R(ABC),F={C→A}, </a:t>
            </a:r>
            <a:r>
              <a:rPr lang="en-US" altLang="zh-CN">
                <a:latin typeface="Times New Roman" panose="02020603050405020304" pitchFamily="18" charset="0"/>
                <a:ea typeface="楷体_GB2312" pitchFamily="49" charset="-122"/>
                <a:sym typeface="Symbol" panose="05050102010706020507" pitchFamily="18" charset="2"/>
              </a:rPr>
              <a:t>={AB,AC}</a:t>
            </a:r>
          </a:p>
          <a:p>
            <a:pPr>
              <a:buFont typeface="Wingdings" panose="05000000000000000000" pitchFamily="2" charset="2"/>
              <a:buNone/>
            </a:pPr>
            <a:r>
              <a:rPr lang="en-US" altLang="zh-CN">
                <a:latin typeface="Times New Roman" panose="02020603050405020304" pitchFamily="18" charset="0"/>
                <a:ea typeface="楷体_GB2312" pitchFamily="49" charset="-122"/>
                <a:sym typeface="Symbol" panose="05050102010706020507" pitchFamily="18" charset="2"/>
              </a:rPr>
              <a:t>4</a:t>
            </a:r>
            <a:r>
              <a:rPr lang="zh-CN" altLang="en-US">
                <a:latin typeface="Times New Roman" panose="02020603050405020304" pitchFamily="18" charset="0"/>
                <a:ea typeface="楷体_GB2312" pitchFamily="49" charset="-122"/>
                <a:sym typeface="Symbol" panose="05050102010706020507" pitchFamily="18" charset="2"/>
              </a:rPr>
              <a:t>、</a:t>
            </a:r>
            <a:r>
              <a:rPr lang="en-US" altLang="zh-CN">
                <a:latin typeface="Times New Roman" panose="02020603050405020304" pitchFamily="18" charset="0"/>
                <a:ea typeface="楷体_GB2312" pitchFamily="49" charset="-122"/>
              </a:rPr>
              <a:t>R(ABC),F={C→A,B→C}, </a:t>
            </a:r>
            <a:r>
              <a:rPr lang="en-US" altLang="zh-CN">
                <a:latin typeface="Times New Roman" panose="02020603050405020304" pitchFamily="18" charset="0"/>
                <a:ea typeface="楷体_GB2312" pitchFamily="49" charset="-122"/>
                <a:sym typeface="Symbol" panose="05050102010706020507" pitchFamily="18" charset="2"/>
              </a:rPr>
              <a:t>={AB,AC}</a:t>
            </a:r>
          </a:p>
        </p:txBody>
      </p:sp>
      <p:sp>
        <p:nvSpPr>
          <p:cNvPr id="668676" name="Text Box 4">
            <a:extLst>
              <a:ext uri="{FF2B5EF4-FFF2-40B4-BE49-F238E27FC236}">
                <a16:creationId xmlns:a16="http://schemas.microsoft.com/office/drawing/2014/main" id="{65596EA9-55A8-49E4-960D-C376348E9254}"/>
              </a:ext>
            </a:extLst>
          </p:cNvPr>
          <p:cNvSpPr txBox="1">
            <a:spLocks noChangeArrowheads="1"/>
          </p:cNvSpPr>
          <p:nvPr/>
        </p:nvSpPr>
        <p:spPr bwMode="auto">
          <a:xfrm>
            <a:off x="1476375" y="4365625"/>
            <a:ext cx="5187950" cy="1816100"/>
          </a:xfrm>
          <a:prstGeom prst="rect">
            <a:avLst/>
          </a:prstGeom>
          <a:solidFill>
            <a:srgbClr val="FFFF00"/>
          </a:solidFill>
          <a:ln w="9525">
            <a:solidFill>
              <a:schemeClr val="hlink"/>
            </a:solidFill>
            <a:miter lim="800000"/>
            <a:headEnd/>
            <a:tailEnd/>
          </a:ln>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lang="en-US" altLang="zh-CN" b="1">
                <a:solidFill>
                  <a:srgbClr val="0000FF"/>
                </a:solidFill>
                <a:latin typeface="Times New Roman" panose="02020603050405020304" pitchFamily="18" charset="0"/>
                <a:ea typeface="楷体_GB2312" pitchFamily="49" charset="-122"/>
              </a:rPr>
              <a:t>1</a:t>
            </a:r>
            <a:r>
              <a:rPr lang="zh-CN" altLang="en-US" b="1">
                <a:solidFill>
                  <a:srgbClr val="0000FF"/>
                </a:solidFill>
                <a:latin typeface="Times New Roman" panose="02020603050405020304" pitchFamily="18" charset="0"/>
                <a:ea typeface="楷体_GB2312" pitchFamily="49" charset="-122"/>
              </a:rPr>
              <a:t>、无损，保持</a:t>
            </a:r>
            <a:r>
              <a:rPr lang="en-US" altLang="zh-CN" b="1">
                <a:solidFill>
                  <a:srgbClr val="0000FF"/>
                </a:solidFill>
                <a:latin typeface="Times New Roman" panose="02020603050405020304" pitchFamily="18" charset="0"/>
                <a:ea typeface="楷体_GB2312" pitchFamily="49" charset="-122"/>
              </a:rPr>
              <a:t>FD</a:t>
            </a:r>
          </a:p>
          <a:p>
            <a:pPr>
              <a:lnSpc>
                <a:spcPct val="100000"/>
              </a:lnSpc>
              <a:spcBef>
                <a:spcPct val="0"/>
              </a:spcBef>
              <a:buClrTx/>
              <a:buSzTx/>
              <a:buFontTx/>
              <a:buNone/>
            </a:pPr>
            <a:r>
              <a:rPr lang="en-US" altLang="zh-CN" b="1">
                <a:solidFill>
                  <a:srgbClr val="0000FF"/>
                </a:solidFill>
                <a:latin typeface="Times New Roman" panose="02020603050405020304" pitchFamily="18" charset="0"/>
                <a:ea typeface="楷体_GB2312" pitchFamily="49" charset="-122"/>
              </a:rPr>
              <a:t>2</a:t>
            </a:r>
            <a:r>
              <a:rPr lang="zh-CN" altLang="en-US" b="1">
                <a:solidFill>
                  <a:srgbClr val="0000FF"/>
                </a:solidFill>
                <a:latin typeface="Times New Roman" panose="02020603050405020304" pitchFamily="18" charset="0"/>
                <a:ea typeface="楷体_GB2312" pitchFamily="49" charset="-122"/>
              </a:rPr>
              <a:t>、无损，不保持</a:t>
            </a:r>
            <a:r>
              <a:rPr lang="en-US" altLang="zh-CN" b="1">
                <a:solidFill>
                  <a:srgbClr val="0000FF"/>
                </a:solidFill>
                <a:latin typeface="Times New Roman" panose="02020603050405020304" pitchFamily="18" charset="0"/>
                <a:ea typeface="楷体_GB2312" pitchFamily="49" charset="-122"/>
              </a:rPr>
              <a:t>FD,</a:t>
            </a:r>
            <a:r>
              <a:rPr lang="zh-CN" altLang="en-US" b="1">
                <a:solidFill>
                  <a:srgbClr val="0000FF"/>
                </a:solidFill>
                <a:latin typeface="Times New Roman" panose="02020603050405020304" pitchFamily="18" charset="0"/>
                <a:ea typeface="楷体_GB2312" pitchFamily="49" charset="-122"/>
              </a:rPr>
              <a:t>丢失</a:t>
            </a:r>
            <a:r>
              <a:rPr lang="en-US" altLang="zh-CN" b="1">
                <a:solidFill>
                  <a:srgbClr val="0000FF"/>
                </a:solidFill>
                <a:latin typeface="Times New Roman" panose="02020603050405020304" pitchFamily="18" charset="0"/>
                <a:ea typeface="楷体_GB2312" pitchFamily="49" charset="-122"/>
              </a:rPr>
              <a:t>A→B</a:t>
            </a:r>
          </a:p>
          <a:p>
            <a:pPr>
              <a:lnSpc>
                <a:spcPct val="100000"/>
              </a:lnSpc>
              <a:spcBef>
                <a:spcPct val="0"/>
              </a:spcBef>
              <a:buClrTx/>
              <a:buSzTx/>
              <a:buFontTx/>
              <a:buNone/>
            </a:pPr>
            <a:r>
              <a:rPr lang="en-US" altLang="zh-CN" b="1">
                <a:solidFill>
                  <a:srgbClr val="0000FF"/>
                </a:solidFill>
                <a:latin typeface="Times New Roman" panose="02020603050405020304" pitchFamily="18" charset="0"/>
                <a:ea typeface="楷体_GB2312" pitchFamily="49" charset="-122"/>
              </a:rPr>
              <a:t>3</a:t>
            </a:r>
            <a:r>
              <a:rPr lang="zh-CN" altLang="en-US" b="1">
                <a:solidFill>
                  <a:srgbClr val="0000FF"/>
                </a:solidFill>
                <a:latin typeface="Times New Roman" panose="02020603050405020304" pitchFamily="18" charset="0"/>
                <a:ea typeface="楷体_GB2312" pitchFamily="49" charset="-122"/>
              </a:rPr>
              <a:t>、有损分解，保持</a:t>
            </a:r>
            <a:r>
              <a:rPr lang="en-US" altLang="zh-CN" b="1">
                <a:solidFill>
                  <a:srgbClr val="0000FF"/>
                </a:solidFill>
                <a:latin typeface="Times New Roman" panose="02020603050405020304" pitchFamily="18" charset="0"/>
                <a:ea typeface="楷体_GB2312" pitchFamily="49" charset="-122"/>
              </a:rPr>
              <a:t>FD</a:t>
            </a:r>
          </a:p>
          <a:p>
            <a:pPr>
              <a:lnSpc>
                <a:spcPct val="100000"/>
              </a:lnSpc>
              <a:spcBef>
                <a:spcPct val="0"/>
              </a:spcBef>
              <a:buClrTx/>
              <a:buSzTx/>
              <a:buFontTx/>
              <a:buNone/>
            </a:pPr>
            <a:r>
              <a:rPr lang="en-US" altLang="zh-CN" b="1">
                <a:solidFill>
                  <a:srgbClr val="0000FF"/>
                </a:solidFill>
                <a:latin typeface="Times New Roman" panose="02020603050405020304" pitchFamily="18" charset="0"/>
                <a:ea typeface="楷体_GB2312" pitchFamily="49" charset="-122"/>
              </a:rPr>
              <a:t>4</a:t>
            </a:r>
            <a:r>
              <a:rPr lang="zh-CN" altLang="en-US" b="1">
                <a:solidFill>
                  <a:srgbClr val="0000FF"/>
                </a:solidFill>
                <a:latin typeface="Times New Roman" panose="02020603050405020304" pitchFamily="18" charset="0"/>
                <a:ea typeface="楷体_GB2312" pitchFamily="49" charset="-122"/>
              </a:rPr>
              <a:t>、有损，不保持</a:t>
            </a:r>
            <a:r>
              <a:rPr lang="en-US" altLang="zh-CN" b="1">
                <a:solidFill>
                  <a:srgbClr val="0000FF"/>
                </a:solidFill>
                <a:latin typeface="Times New Roman" panose="02020603050405020304" pitchFamily="18" charset="0"/>
                <a:ea typeface="楷体_GB2312" pitchFamily="49" charset="-122"/>
              </a:rPr>
              <a:t>FD(</a:t>
            </a:r>
            <a:r>
              <a:rPr lang="zh-CN" altLang="en-US" b="1">
                <a:solidFill>
                  <a:srgbClr val="0000FF"/>
                </a:solidFill>
                <a:latin typeface="Times New Roman" panose="02020603050405020304" pitchFamily="18" charset="0"/>
                <a:ea typeface="楷体_GB2312" pitchFamily="49" charset="-122"/>
              </a:rPr>
              <a:t>丢失</a:t>
            </a:r>
            <a:r>
              <a:rPr lang="en-US" altLang="zh-CN" b="1">
                <a:solidFill>
                  <a:srgbClr val="0000FF"/>
                </a:solidFill>
                <a:latin typeface="Times New Roman" panose="02020603050405020304" pitchFamily="18" charset="0"/>
                <a:ea typeface="楷体_GB2312" pitchFamily="49" charset="-122"/>
              </a:rPr>
              <a:t>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68676"/>
                                        </p:tgtEl>
                                        <p:attrNameLst>
                                          <p:attrName>style.visibility</p:attrName>
                                        </p:attrNameLst>
                                      </p:cBhvr>
                                      <p:to>
                                        <p:strVal val="visible"/>
                                      </p:to>
                                    </p:set>
                                    <p:animEffect transition="in" filter="strips(downLeft)">
                                      <p:cBhvr>
                                        <p:cTn id="7" dur="500"/>
                                        <p:tgtEl>
                                          <p:spTgt spid="66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502253FB-7C68-4F7B-9AD3-C529573CCE7B}"/>
              </a:ext>
            </a:extLst>
          </p:cNvPr>
          <p:cNvSpPr>
            <a:spLocks noGrp="1" noChangeArrowheads="1"/>
          </p:cNvSpPr>
          <p:nvPr>
            <p:ph type="body" idx="1"/>
          </p:nvPr>
        </p:nvSpPr>
        <p:spPr>
          <a:xfrm>
            <a:off x="827088" y="3644900"/>
            <a:ext cx="6927850" cy="2173288"/>
          </a:xfrm>
        </p:spPr>
        <p:txBody>
          <a:bodyPr/>
          <a:lstStyle/>
          <a:p>
            <a:pPr>
              <a:lnSpc>
                <a:spcPct val="90000"/>
              </a:lnSpc>
            </a:pPr>
            <a:r>
              <a:rPr lang="en-US" altLang="zh-CN" sz="3200">
                <a:ea typeface="宋体" panose="02010600030101010101" pitchFamily="2" charset="-122"/>
              </a:rPr>
              <a:t>F</a:t>
            </a:r>
            <a:r>
              <a:rPr lang="zh-CN" altLang="en-US" sz="3200">
                <a:ea typeface="宋体" panose="02010600030101010101" pitchFamily="2" charset="-122"/>
              </a:rPr>
              <a:t>在</a:t>
            </a:r>
            <a:r>
              <a:rPr lang="en-US" altLang="zh-CN" sz="3200">
                <a:ea typeface="宋体" panose="02010600030101010101" pitchFamily="2" charset="-122"/>
              </a:rPr>
              <a:t>AB,AC, BD,CD</a:t>
            </a:r>
            <a:r>
              <a:rPr lang="zh-CN" altLang="en-US" sz="3200">
                <a:ea typeface="宋体" panose="02010600030101010101" pitchFamily="2" charset="-122"/>
              </a:rPr>
              <a:t>上的投影分别为｛</a:t>
            </a:r>
            <a:r>
              <a:rPr lang="en-US" altLang="zh-CN" sz="3200">
                <a:ea typeface="宋体" panose="02010600030101010101" pitchFamily="2" charset="-122"/>
              </a:rPr>
              <a:t>A→B</a:t>
            </a:r>
            <a:r>
              <a:rPr lang="zh-CN" altLang="en-US" sz="3200">
                <a:ea typeface="宋体" panose="02010600030101010101" pitchFamily="2" charset="-122"/>
              </a:rPr>
              <a:t>｝</a:t>
            </a:r>
            <a:r>
              <a:rPr lang="en-US" altLang="zh-CN" sz="3200">
                <a:ea typeface="宋体" panose="02010600030101010101" pitchFamily="2" charset="-122"/>
              </a:rPr>
              <a:t>,</a:t>
            </a:r>
            <a:r>
              <a:rPr lang="zh-CN" altLang="en-US" sz="3200">
                <a:ea typeface="宋体" panose="02010600030101010101" pitchFamily="2" charset="-122"/>
              </a:rPr>
              <a:t>｛</a:t>
            </a:r>
            <a:r>
              <a:rPr lang="en-US" altLang="zh-CN" sz="3200">
                <a:ea typeface="宋体" panose="02010600030101010101" pitchFamily="2" charset="-122"/>
              </a:rPr>
              <a:t>A→C</a:t>
            </a:r>
            <a:r>
              <a:rPr lang="zh-CN" altLang="en-US" sz="3200">
                <a:ea typeface="宋体" panose="02010600030101010101" pitchFamily="2" charset="-122"/>
              </a:rPr>
              <a:t>｝</a:t>
            </a:r>
            <a:r>
              <a:rPr lang="en-US" altLang="zh-CN" sz="3200">
                <a:ea typeface="宋体" panose="02010600030101010101" pitchFamily="2" charset="-122"/>
              </a:rPr>
              <a:t>,</a:t>
            </a:r>
            <a:r>
              <a:rPr lang="en-US" altLang="zh-CN" sz="3600">
                <a:ea typeface="宋体" panose="02010600030101010101" pitchFamily="2" charset="-122"/>
              </a:rPr>
              <a:t>ø</a:t>
            </a:r>
            <a:r>
              <a:rPr lang="en-US" altLang="zh-CN" sz="3200">
                <a:ea typeface="宋体" panose="02010600030101010101" pitchFamily="2" charset="-122"/>
              </a:rPr>
              <a:t>,</a:t>
            </a:r>
            <a:r>
              <a:rPr lang="zh-CN" altLang="en-US" sz="3200">
                <a:ea typeface="宋体" panose="02010600030101010101" pitchFamily="2" charset="-122"/>
              </a:rPr>
              <a:t>｛</a:t>
            </a:r>
            <a:r>
              <a:rPr lang="en-US" altLang="zh-CN" sz="3200">
                <a:ea typeface="宋体" panose="02010600030101010101" pitchFamily="2" charset="-122"/>
              </a:rPr>
              <a:t>D→C</a:t>
            </a:r>
            <a:r>
              <a:rPr lang="zh-CN" altLang="en-US" sz="3200">
                <a:ea typeface="宋体" panose="02010600030101010101" pitchFamily="2" charset="-122"/>
              </a:rPr>
              <a:t>｝</a:t>
            </a:r>
            <a:r>
              <a:rPr lang="zh-CN" altLang="en-US" sz="3200" b="1">
                <a:ea typeface="楷体_GB2312" pitchFamily="49" charset="-122"/>
              </a:rPr>
              <a:t>丢失了</a:t>
            </a:r>
            <a:r>
              <a:rPr lang="en-US" altLang="zh-CN" sz="3200">
                <a:ea typeface="宋体" panose="02010600030101010101" pitchFamily="2" charset="-122"/>
              </a:rPr>
              <a:t>B→C,A→D,</a:t>
            </a:r>
          </a:p>
          <a:p>
            <a:pPr>
              <a:lnSpc>
                <a:spcPct val="90000"/>
              </a:lnSpc>
            </a:pPr>
            <a:r>
              <a:rPr lang="zh-CN" altLang="en-US" sz="3200">
                <a:ea typeface="宋体" panose="02010600030101010101" pitchFamily="2" charset="-122"/>
              </a:rPr>
              <a:t>所以此分解不保持</a:t>
            </a:r>
            <a:r>
              <a:rPr lang="en-US" altLang="zh-CN" sz="3200">
                <a:ea typeface="宋体" panose="02010600030101010101" pitchFamily="2" charset="-122"/>
              </a:rPr>
              <a:t>FD</a:t>
            </a:r>
          </a:p>
        </p:txBody>
      </p:sp>
      <p:sp>
        <p:nvSpPr>
          <p:cNvPr id="33795" name="Rectangle 3">
            <a:extLst>
              <a:ext uri="{FF2B5EF4-FFF2-40B4-BE49-F238E27FC236}">
                <a16:creationId xmlns:a16="http://schemas.microsoft.com/office/drawing/2014/main" id="{02EB7095-D74C-420D-AF3E-126B0BDD524B}"/>
              </a:ext>
            </a:extLst>
          </p:cNvPr>
          <p:cNvSpPr>
            <a:spLocks noChangeArrowheads="1"/>
          </p:cNvSpPr>
          <p:nvPr/>
        </p:nvSpPr>
        <p:spPr bwMode="auto">
          <a:xfrm>
            <a:off x="395288" y="260350"/>
            <a:ext cx="80645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20000"/>
              </a:spcBef>
              <a:buClr>
                <a:schemeClr val="folHlink"/>
              </a:buClr>
              <a:buSzPct val="60000"/>
              <a:buFont typeface="Wingdings" panose="05000000000000000000" pitchFamily="2" charset="2"/>
              <a:buNone/>
            </a:pPr>
            <a:r>
              <a:rPr lang="zh-CN" altLang="en-US" sz="3200">
                <a:ea typeface="宋体" panose="02010600030101010101" pitchFamily="2" charset="-122"/>
              </a:rPr>
              <a:t>题目：设关系模式</a:t>
            </a:r>
            <a:r>
              <a:rPr lang="en-US" altLang="zh-CN" sz="3200">
                <a:ea typeface="宋体" panose="02010600030101010101" pitchFamily="2" charset="-122"/>
              </a:rPr>
              <a:t>R(A,B,C,D)F</a:t>
            </a:r>
            <a:r>
              <a:rPr lang="zh-CN" altLang="en-US" sz="3200">
                <a:ea typeface="宋体" panose="02010600030101010101" pitchFamily="2" charset="-122"/>
              </a:rPr>
              <a:t>是</a:t>
            </a:r>
            <a:r>
              <a:rPr lang="en-US" altLang="zh-CN" sz="3200">
                <a:ea typeface="宋体" panose="02010600030101010101" pitchFamily="2" charset="-122"/>
              </a:rPr>
              <a:t>R</a:t>
            </a:r>
            <a:r>
              <a:rPr lang="zh-CN" altLang="en-US" sz="3200">
                <a:ea typeface="宋体" panose="02010600030101010101" pitchFamily="2" charset="-122"/>
              </a:rPr>
              <a:t>上成立的</a:t>
            </a:r>
            <a:r>
              <a:rPr lang="en-US" altLang="zh-CN" sz="3200">
                <a:ea typeface="宋体" panose="02010600030101010101" pitchFamily="2" charset="-122"/>
              </a:rPr>
              <a:t>FD</a:t>
            </a:r>
            <a:r>
              <a:rPr lang="zh-CN" altLang="en-US" sz="3200">
                <a:ea typeface="宋体" panose="02010600030101010101" pitchFamily="2" charset="-122"/>
              </a:rPr>
              <a:t>集，</a:t>
            </a:r>
            <a:r>
              <a:rPr lang="en-US" altLang="zh-CN" sz="3200">
                <a:ea typeface="宋体" panose="02010600030101010101" pitchFamily="2" charset="-122"/>
              </a:rPr>
              <a:t>F={A→B,B→C,A→D,D→C}</a:t>
            </a:r>
            <a:r>
              <a:rPr lang="en-US" altLang="zh-CN" sz="3200">
                <a:ea typeface="楷体_GB2312" pitchFamily="49" charset="-122"/>
              </a:rPr>
              <a:t>, </a:t>
            </a:r>
            <a:r>
              <a:rPr lang="en-US" altLang="zh-CN" sz="3200">
                <a:ea typeface="楷体_GB2312" pitchFamily="49" charset="-122"/>
                <a:sym typeface="Symbol" panose="05050102010706020507" pitchFamily="18" charset="2"/>
              </a:rPr>
              <a:t>={AB,AC,BD,CD}</a:t>
            </a:r>
            <a:r>
              <a:rPr lang="zh-CN" altLang="en-US" sz="3200">
                <a:ea typeface="楷体_GB2312" pitchFamily="49" charset="-122"/>
                <a:sym typeface="Symbol" panose="05050102010706020507" pitchFamily="18" charset="2"/>
              </a:rPr>
              <a:t>是</a:t>
            </a:r>
            <a:r>
              <a:rPr lang="en-US" altLang="zh-CN" sz="3200">
                <a:ea typeface="楷体_GB2312" pitchFamily="49" charset="-122"/>
                <a:sym typeface="Symbol" panose="05050102010706020507" pitchFamily="18" charset="2"/>
              </a:rPr>
              <a:t>R</a:t>
            </a:r>
            <a:r>
              <a:rPr lang="zh-CN" altLang="en-US" sz="3200">
                <a:ea typeface="楷体_GB2312" pitchFamily="49" charset="-122"/>
                <a:sym typeface="Symbol" panose="05050102010706020507" pitchFamily="18" charset="2"/>
              </a:rPr>
              <a:t>的一个分解。</a:t>
            </a:r>
          </a:p>
        </p:txBody>
      </p:sp>
      <p:sp>
        <p:nvSpPr>
          <p:cNvPr id="672772" name="Rectangle 4">
            <a:extLst>
              <a:ext uri="{FF2B5EF4-FFF2-40B4-BE49-F238E27FC236}">
                <a16:creationId xmlns:a16="http://schemas.microsoft.com/office/drawing/2014/main" id="{C19A0717-4467-4E6E-9B82-DD4846B37EAD}"/>
              </a:ext>
            </a:extLst>
          </p:cNvPr>
          <p:cNvSpPr>
            <a:spLocks noGrp="1" noChangeArrowheads="1"/>
          </p:cNvSpPr>
          <p:nvPr>
            <p:ph type="title"/>
          </p:nvPr>
        </p:nvSpPr>
        <p:spPr>
          <a:xfrm>
            <a:off x="468313" y="2060575"/>
            <a:ext cx="8064500" cy="865188"/>
          </a:xfrm>
        </p:spPr>
        <p:txBody>
          <a:bodyPr>
            <a:normAutofit fontScale="90000"/>
          </a:bodyPr>
          <a:lstStyle/>
          <a:p>
            <a:pPr>
              <a:defRPr/>
            </a:pPr>
            <a:r>
              <a:rPr lang="en-US" altLang="zh-CN">
                <a:ea typeface="楷体_GB2312" pitchFamily="49" charset="-122"/>
                <a:sym typeface="Symbol" pitchFamily="18" charset="2"/>
              </a:rPr>
              <a:t>1</a:t>
            </a:r>
            <a:r>
              <a:rPr lang="zh-CN" altLang="en-US">
                <a:ea typeface="楷体_GB2312" pitchFamily="49" charset="-122"/>
                <a:sym typeface="Symbol" pitchFamily="18" charset="2"/>
              </a:rPr>
              <a:t>、试求</a:t>
            </a:r>
            <a:r>
              <a:rPr lang="en-US" altLang="zh-CN">
                <a:ea typeface="楷体_GB2312" pitchFamily="49" charset="-122"/>
                <a:sym typeface="Symbol" pitchFamily="18" charset="2"/>
              </a:rPr>
              <a:t>F</a:t>
            </a:r>
            <a:r>
              <a:rPr lang="zh-CN" altLang="en-US">
                <a:ea typeface="楷体_GB2312" pitchFamily="49" charset="-122"/>
                <a:sym typeface="Symbol" pitchFamily="18" charset="2"/>
              </a:rPr>
              <a:t>在的每个模式上的投影？</a:t>
            </a:r>
            <a:br>
              <a:rPr lang="zh-CN" altLang="en-US">
                <a:ea typeface="楷体_GB2312" pitchFamily="49" charset="-122"/>
                <a:sym typeface="Symbol" pitchFamily="18" charset="2"/>
              </a:rPr>
            </a:br>
            <a:r>
              <a:rPr lang="en-US" altLang="zh-CN">
                <a:ea typeface="楷体_GB2312" pitchFamily="49" charset="-122"/>
                <a:sym typeface="Symbol" pitchFamily="18" charset="2"/>
              </a:rPr>
              <a:t>2</a:t>
            </a:r>
            <a:r>
              <a:rPr lang="zh-CN" altLang="en-US">
                <a:ea typeface="楷体_GB2312" pitchFamily="49" charset="-122"/>
                <a:sym typeface="Symbol" pitchFamily="18" charset="2"/>
              </a:rPr>
              <a:t>、保持</a:t>
            </a:r>
            <a:r>
              <a:rPr lang="en-US" altLang="zh-CN">
                <a:ea typeface="楷体_GB2312" pitchFamily="49" charset="-122"/>
                <a:sym typeface="Symbol" pitchFamily="18" charset="2"/>
              </a:rPr>
              <a:t>FD</a:t>
            </a:r>
            <a:r>
              <a:rPr lang="zh-CN" altLang="en-US">
                <a:ea typeface="楷体_GB2312" pitchFamily="49" charset="-122"/>
                <a:sym typeface="Symbol" pitchFamily="18" charset="2"/>
              </a:rPr>
              <a:t>吗？为什么？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7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27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AutoShape 14">
            <a:extLst>
              <a:ext uri="{FF2B5EF4-FFF2-40B4-BE49-F238E27FC236}">
                <a16:creationId xmlns:a16="http://schemas.microsoft.com/office/drawing/2014/main" id="{B4C91FBD-8A51-4985-9EDD-3FF15EEAE732}"/>
              </a:ext>
            </a:extLst>
          </p:cNvPr>
          <p:cNvSpPr>
            <a:spLocks noChangeArrowheads="1"/>
          </p:cNvSpPr>
          <p:nvPr/>
        </p:nvSpPr>
        <p:spPr bwMode="auto">
          <a:xfrm>
            <a:off x="1573213" y="1933703"/>
            <a:ext cx="360363" cy="759948"/>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8" name="AutoShape 16">
            <a:extLst>
              <a:ext uri="{FF2B5EF4-FFF2-40B4-BE49-F238E27FC236}">
                <a16:creationId xmlns:a16="http://schemas.microsoft.com/office/drawing/2014/main" id="{6006791A-B3F0-4BAE-90DB-742C721440C9}"/>
              </a:ext>
            </a:extLst>
          </p:cNvPr>
          <p:cNvSpPr>
            <a:spLocks noChangeArrowheads="1"/>
          </p:cNvSpPr>
          <p:nvPr/>
        </p:nvSpPr>
        <p:spPr bwMode="auto">
          <a:xfrm>
            <a:off x="1573212" y="4597853"/>
            <a:ext cx="360363" cy="929154"/>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15" name="Rectangle 3">
            <a:extLst>
              <a:ext uri="{FF2B5EF4-FFF2-40B4-BE49-F238E27FC236}">
                <a16:creationId xmlns:a16="http://schemas.microsoft.com/office/drawing/2014/main" id="{9BE6EF0E-79B3-4CF0-9199-4A751617833A}"/>
              </a:ext>
            </a:extLst>
          </p:cNvPr>
          <p:cNvSpPr>
            <a:spLocks noChangeArrowheads="1"/>
          </p:cNvSpPr>
          <p:nvPr/>
        </p:nvSpPr>
        <p:spPr bwMode="auto">
          <a:xfrm>
            <a:off x="611188" y="362687"/>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不良的模式设计</a:t>
            </a:r>
          </a:p>
        </p:txBody>
      </p:sp>
      <p:sp>
        <p:nvSpPr>
          <p:cNvPr id="13316" name="Rectangle 4">
            <a:extLst>
              <a:ext uri="{FF2B5EF4-FFF2-40B4-BE49-F238E27FC236}">
                <a16:creationId xmlns:a16="http://schemas.microsoft.com/office/drawing/2014/main" id="{5C7BE402-B1B9-4B7B-8979-B944142BEC43}"/>
              </a:ext>
            </a:extLst>
          </p:cNvPr>
          <p:cNvSpPr>
            <a:spLocks noChangeArrowheads="1"/>
          </p:cNvSpPr>
          <p:nvPr/>
        </p:nvSpPr>
        <p:spPr bwMode="auto">
          <a:xfrm>
            <a:off x="611188" y="1429703"/>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不良的数据依赖</a:t>
            </a:r>
          </a:p>
        </p:txBody>
      </p:sp>
      <p:sp>
        <p:nvSpPr>
          <p:cNvPr id="13317" name="Rectangle 5">
            <a:extLst>
              <a:ext uri="{FF2B5EF4-FFF2-40B4-BE49-F238E27FC236}">
                <a16:creationId xmlns:a16="http://schemas.microsoft.com/office/drawing/2014/main" id="{A06EE3F8-7D34-4000-BACF-BAB4BC42D139}"/>
              </a:ext>
            </a:extLst>
          </p:cNvPr>
          <p:cNvSpPr>
            <a:spLocks noChangeArrowheads="1"/>
          </p:cNvSpPr>
          <p:nvPr/>
        </p:nvSpPr>
        <p:spPr bwMode="auto">
          <a:xfrm>
            <a:off x="592809" y="5532506"/>
            <a:ext cx="2339102" cy="461665"/>
          </a:xfrm>
          <a:prstGeom prst="rect">
            <a:avLst/>
          </a:prstGeom>
          <a:solidFill>
            <a:schemeClr val="accent2">
              <a:lumMod val="40000"/>
              <a:lumOff val="60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良好的模式设计</a:t>
            </a:r>
          </a:p>
        </p:txBody>
      </p:sp>
      <p:sp>
        <p:nvSpPr>
          <p:cNvPr id="13319" name="Rectangle 7">
            <a:extLst>
              <a:ext uri="{FF2B5EF4-FFF2-40B4-BE49-F238E27FC236}">
                <a16:creationId xmlns:a16="http://schemas.microsoft.com/office/drawing/2014/main" id="{B5276E44-D304-418F-B3BC-B1A2B8194615}"/>
              </a:ext>
            </a:extLst>
          </p:cNvPr>
          <p:cNvSpPr>
            <a:spLocks noChangeArrowheads="1"/>
          </p:cNvSpPr>
          <p:nvPr/>
        </p:nvSpPr>
        <p:spPr bwMode="auto">
          <a:xfrm>
            <a:off x="622303" y="4096602"/>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rPr>
              <a:t>模式分解</a:t>
            </a:r>
          </a:p>
        </p:txBody>
      </p:sp>
      <p:sp>
        <p:nvSpPr>
          <p:cNvPr id="13320" name="AutoShape 8">
            <a:extLst>
              <a:ext uri="{FF2B5EF4-FFF2-40B4-BE49-F238E27FC236}">
                <a16:creationId xmlns:a16="http://schemas.microsoft.com/office/drawing/2014/main" id="{D6DB39E0-86D4-49D5-8732-902CDE91A9F1}"/>
              </a:ext>
            </a:extLst>
          </p:cNvPr>
          <p:cNvSpPr>
            <a:spLocks noChangeArrowheads="1"/>
          </p:cNvSpPr>
          <p:nvPr/>
        </p:nvSpPr>
        <p:spPr bwMode="auto">
          <a:xfrm>
            <a:off x="3779839" y="260350"/>
            <a:ext cx="1873250" cy="493626"/>
          </a:xfrm>
          <a:prstGeom prst="wedgeRoundRectCallout">
            <a:avLst>
              <a:gd name="adj1" fmla="val -99286"/>
              <a:gd name="adj2" fmla="val 23342"/>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各种异常</a:t>
            </a:r>
          </a:p>
        </p:txBody>
      </p:sp>
      <p:sp>
        <p:nvSpPr>
          <p:cNvPr id="13321" name="AutoShape 9">
            <a:extLst>
              <a:ext uri="{FF2B5EF4-FFF2-40B4-BE49-F238E27FC236}">
                <a16:creationId xmlns:a16="http://schemas.microsoft.com/office/drawing/2014/main" id="{36C288E2-D9D6-47AA-A07D-3C0DA2CE1762}"/>
              </a:ext>
            </a:extLst>
          </p:cNvPr>
          <p:cNvSpPr>
            <a:spLocks noChangeArrowheads="1"/>
          </p:cNvSpPr>
          <p:nvPr/>
        </p:nvSpPr>
        <p:spPr bwMode="auto">
          <a:xfrm>
            <a:off x="3802064" y="1079047"/>
            <a:ext cx="4332943" cy="576000"/>
          </a:xfrm>
          <a:prstGeom prst="wedgeRoundRectCallout">
            <a:avLst>
              <a:gd name="adj1" fmla="val -72345"/>
              <a:gd name="adj2" fmla="val 50947"/>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部分函数依赖、传递函数依赖</a:t>
            </a:r>
          </a:p>
        </p:txBody>
      </p:sp>
      <p:sp>
        <p:nvSpPr>
          <p:cNvPr id="13322" name="AutoShape 10">
            <a:extLst>
              <a:ext uri="{FF2B5EF4-FFF2-40B4-BE49-F238E27FC236}">
                <a16:creationId xmlns:a16="http://schemas.microsoft.com/office/drawing/2014/main" id="{834F540A-EA24-4427-8AD8-FB583420D75F}"/>
              </a:ext>
            </a:extLst>
          </p:cNvPr>
          <p:cNvSpPr>
            <a:spLocks noChangeArrowheads="1"/>
          </p:cNvSpPr>
          <p:nvPr/>
        </p:nvSpPr>
        <p:spPr bwMode="auto">
          <a:xfrm>
            <a:off x="3655349" y="5527006"/>
            <a:ext cx="4752976" cy="496636"/>
          </a:xfrm>
          <a:prstGeom prst="wedgeRoundRectCallout">
            <a:avLst>
              <a:gd name="adj1" fmla="val -65768"/>
              <a:gd name="adj2" fmla="val -19760"/>
              <a:gd name="adj3" fmla="val 16667"/>
            </a:avLst>
          </a:prstGeom>
          <a:solidFill>
            <a:schemeClr val="accent2">
              <a:lumMod val="40000"/>
              <a:lumOff val="60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1NF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2NF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3NF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BCNF</a:t>
            </a: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4NF</a:t>
            </a:r>
          </a:p>
        </p:txBody>
      </p:sp>
      <p:sp>
        <p:nvSpPr>
          <p:cNvPr id="13324" name="AutoShape 12">
            <a:extLst>
              <a:ext uri="{FF2B5EF4-FFF2-40B4-BE49-F238E27FC236}">
                <a16:creationId xmlns:a16="http://schemas.microsoft.com/office/drawing/2014/main" id="{A534A27A-E761-4AF2-AA4F-46ED77DC0D90}"/>
              </a:ext>
            </a:extLst>
          </p:cNvPr>
          <p:cNvSpPr>
            <a:spLocks noChangeArrowheads="1"/>
          </p:cNvSpPr>
          <p:nvPr/>
        </p:nvSpPr>
        <p:spPr bwMode="auto">
          <a:xfrm>
            <a:off x="3666465" y="3752049"/>
            <a:ext cx="4866348" cy="1255135"/>
          </a:xfrm>
          <a:prstGeom prst="wedgeRoundRectCallout">
            <a:avLst>
              <a:gd name="adj1" fmla="val -67259"/>
              <a:gd name="adj2" fmla="val -1725"/>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zh-CN" altLang="en-US" sz="2400" dirty="0">
                <a:latin typeface="Times New Roman" panose="02020603050405020304" pitchFamily="18" charset="0"/>
                <a:ea typeface="宋体" panose="02010600030101010101" pitchFamily="2" charset="-122"/>
              </a:rPr>
              <a:t>模式分解的定义、保持函数依赖分解和保持无损连接分解的判定和分解算法</a:t>
            </a:r>
          </a:p>
        </p:txBody>
      </p:sp>
      <p:sp>
        <p:nvSpPr>
          <p:cNvPr id="13325" name="AutoShape 13">
            <a:extLst>
              <a:ext uri="{FF2B5EF4-FFF2-40B4-BE49-F238E27FC236}">
                <a16:creationId xmlns:a16="http://schemas.microsoft.com/office/drawing/2014/main" id="{C1B22503-7317-4A48-AB85-5643C6D5D2E8}"/>
              </a:ext>
            </a:extLst>
          </p:cNvPr>
          <p:cNvSpPr>
            <a:spLocks noChangeArrowheads="1"/>
          </p:cNvSpPr>
          <p:nvPr/>
        </p:nvSpPr>
        <p:spPr bwMode="auto">
          <a:xfrm>
            <a:off x="1573213" y="864710"/>
            <a:ext cx="360363" cy="576000"/>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3327" name="AutoShape 15">
            <a:extLst>
              <a:ext uri="{FF2B5EF4-FFF2-40B4-BE49-F238E27FC236}">
                <a16:creationId xmlns:a16="http://schemas.microsoft.com/office/drawing/2014/main" id="{F6DAB7C0-2888-494C-B540-D88D1547CC19}"/>
              </a:ext>
            </a:extLst>
          </p:cNvPr>
          <p:cNvSpPr>
            <a:spLocks noChangeArrowheads="1"/>
          </p:cNvSpPr>
          <p:nvPr/>
        </p:nvSpPr>
        <p:spPr bwMode="auto">
          <a:xfrm>
            <a:off x="1573212" y="3203151"/>
            <a:ext cx="360363" cy="890701"/>
          </a:xfrm>
          <a:prstGeom prst="downArrow">
            <a:avLst>
              <a:gd name="adj1" fmla="val 50000"/>
              <a:gd name="adj2" fmla="val 43722"/>
            </a:avLst>
          </a:prstGeom>
          <a:no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 name="Rectangle 6">
            <a:extLst>
              <a:ext uri="{FF2B5EF4-FFF2-40B4-BE49-F238E27FC236}">
                <a16:creationId xmlns:a16="http://schemas.microsoft.com/office/drawing/2014/main" id="{D47BA86E-41B2-4299-88A4-BCFE463D2334}"/>
              </a:ext>
            </a:extLst>
          </p:cNvPr>
          <p:cNvSpPr>
            <a:spLocks noChangeArrowheads="1"/>
          </p:cNvSpPr>
          <p:nvPr/>
        </p:nvSpPr>
        <p:spPr bwMode="auto">
          <a:xfrm>
            <a:off x="611188" y="2699151"/>
            <a:ext cx="2196000" cy="504000"/>
          </a:xfrm>
          <a:prstGeom prst="rect">
            <a:avLst/>
          </a:prstGeom>
          <a:solidFill>
            <a:schemeClr val="accent5">
              <a:lumMod val="85000"/>
            </a:schemeClr>
          </a:solidFill>
          <a:ln w="9525">
            <a:solidFill>
              <a:schemeClr val="tx1"/>
            </a:solidFill>
            <a:miter lim="800000"/>
            <a:headEnd/>
            <a:tailEnd/>
          </a:ln>
        </p:spPr>
        <p:txBody>
          <a:bodyPr wrap="none" anchor="ct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zh-CN" altLang="en-US" sz="2400" dirty="0">
                <a:latin typeface="Times New Roman" panose="02020603050405020304" pitchFamily="18" charset="0"/>
                <a:ea typeface="宋体" panose="02010600030101010101" pitchFamily="2" charset="-122"/>
              </a:rPr>
              <a:t>函数依赖的运算</a:t>
            </a:r>
          </a:p>
        </p:txBody>
      </p:sp>
      <p:sp>
        <p:nvSpPr>
          <p:cNvPr id="20" name="AutoShape 11">
            <a:extLst>
              <a:ext uri="{FF2B5EF4-FFF2-40B4-BE49-F238E27FC236}">
                <a16:creationId xmlns:a16="http://schemas.microsoft.com/office/drawing/2014/main" id="{5EE13174-93A3-43B9-A698-5988F8284896}"/>
              </a:ext>
            </a:extLst>
          </p:cNvPr>
          <p:cNvSpPr>
            <a:spLocks noChangeArrowheads="1"/>
          </p:cNvSpPr>
          <p:nvPr/>
        </p:nvSpPr>
        <p:spPr bwMode="auto">
          <a:xfrm>
            <a:off x="3666465" y="2039007"/>
            <a:ext cx="4855232" cy="1329082"/>
          </a:xfrm>
          <a:prstGeom prst="wedgeRoundRectCallout">
            <a:avLst>
              <a:gd name="adj1" fmla="val -67522"/>
              <a:gd name="adj2" fmla="val 19425"/>
              <a:gd name="adj3" fmla="val 16667"/>
            </a:avLst>
          </a:prstGeom>
          <a:solidFill>
            <a:schemeClr val="accent5">
              <a:lumMod val="85000"/>
            </a:schemeClr>
          </a:solidFill>
          <a:ln w="9525">
            <a:solidFill>
              <a:schemeClr val="tx1"/>
            </a:solidFill>
            <a:miter lim="800000"/>
            <a:headEnd/>
            <a:tailEnd/>
          </a:ln>
        </p:spPr>
        <p:txBody>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lang="en-US" altLang="zh-CN" sz="2400" dirty="0">
                <a:latin typeface="Times New Roman" panose="02020603050405020304" pitchFamily="18" charset="0"/>
                <a:ea typeface="宋体" panose="02010600030101010101" pitchFamily="2" charset="-122"/>
              </a:rPr>
              <a:t>Armstrong</a:t>
            </a:r>
            <a:r>
              <a:rPr lang="zh-CN" altLang="en-US" sz="2400" dirty="0">
                <a:latin typeface="Times New Roman" panose="02020603050405020304" pitchFamily="18" charset="0"/>
                <a:ea typeface="宋体" panose="02010600030101010101" pitchFamily="2" charset="-122"/>
              </a:rPr>
              <a:t>公理、属性集的闭包、函数依赖的推导、候选码的计算、函数依赖集的等价和最小覆盖</a:t>
            </a:r>
          </a:p>
        </p:txBody>
      </p:sp>
      <p:sp>
        <p:nvSpPr>
          <p:cNvPr id="2" name="文本框 1">
            <a:extLst>
              <a:ext uri="{FF2B5EF4-FFF2-40B4-BE49-F238E27FC236}">
                <a16:creationId xmlns:a16="http://schemas.microsoft.com/office/drawing/2014/main" id="{85B7E088-17C5-47E6-9887-08CDD49E9AD6}"/>
              </a:ext>
            </a:extLst>
          </p:cNvPr>
          <p:cNvSpPr txBox="1"/>
          <p:nvPr/>
        </p:nvSpPr>
        <p:spPr>
          <a:xfrm>
            <a:off x="5671017" y="311305"/>
            <a:ext cx="697627" cy="400110"/>
          </a:xfrm>
          <a:prstGeom prst="rect">
            <a:avLst/>
          </a:prstGeom>
          <a:noFill/>
        </p:spPr>
        <p:txBody>
          <a:bodyPr wrap="none" rtlCol="0">
            <a:spAutoFit/>
          </a:bodyPr>
          <a:lstStyle/>
          <a:p>
            <a:r>
              <a:rPr lang="zh-CN" altLang="en-US" sz="2000" dirty="0">
                <a:solidFill>
                  <a:srgbClr val="FF0000"/>
                </a:solidFill>
              </a:rPr>
              <a:t>现象</a:t>
            </a:r>
          </a:p>
        </p:txBody>
      </p:sp>
      <p:sp>
        <p:nvSpPr>
          <p:cNvPr id="17" name="文本框 16">
            <a:extLst>
              <a:ext uri="{FF2B5EF4-FFF2-40B4-BE49-F238E27FC236}">
                <a16:creationId xmlns:a16="http://schemas.microsoft.com/office/drawing/2014/main" id="{55F5CC4A-27E5-4FEB-8B04-EA8DE605644D}"/>
              </a:ext>
            </a:extLst>
          </p:cNvPr>
          <p:cNvSpPr txBox="1"/>
          <p:nvPr/>
        </p:nvSpPr>
        <p:spPr>
          <a:xfrm>
            <a:off x="8183998" y="1134565"/>
            <a:ext cx="697627" cy="400110"/>
          </a:xfrm>
          <a:prstGeom prst="rect">
            <a:avLst/>
          </a:prstGeom>
          <a:noFill/>
        </p:spPr>
        <p:txBody>
          <a:bodyPr wrap="none" rtlCol="0">
            <a:spAutoFit/>
          </a:bodyPr>
          <a:lstStyle/>
          <a:p>
            <a:r>
              <a:rPr lang="zh-CN" altLang="en-US" sz="2000" dirty="0">
                <a:solidFill>
                  <a:srgbClr val="FF0000"/>
                </a:solidFill>
              </a:rPr>
              <a:t>症由</a:t>
            </a:r>
          </a:p>
        </p:txBody>
      </p:sp>
      <p:sp>
        <p:nvSpPr>
          <p:cNvPr id="18" name="文本框 17">
            <a:extLst>
              <a:ext uri="{FF2B5EF4-FFF2-40B4-BE49-F238E27FC236}">
                <a16:creationId xmlns:a16="http://schemas.microsoft.com/office/drawing/2014/main" id="{9892E5AF-6E4E-4F9D-8B24-5468373A16A8}"/>
              </a:ext>
            </a:extLst>
          </p:cNvPr>
          <p:cNvSpPr txBox="1"/>
          <p:nvPr/>
        </p:nvSpPr>
        <p:spPr>
          <a:xfrm>
            <a:off x="8521697" y="2303438"/>
            <a:ext cx="697627" cy="400110"/>
          </a:xfrm>
          <a:prstGeom prst="rect">
            <a:avLst/>
          </a:prstGeom>
          <a:noFill/>
        </p:spPr>
        <p:txBody>
          <a:bodyPr wrap="none" rtlCol="0">
            <a:spAutoFit/>
          </a:bodyPr>
          <a:lstStyle/>
          <a:p>
            <a:r>
              <a:rPr lang="zh-CN" altLang="en-US" sz="2000" dirty="0">
                <a:solidFill>
                  <a:srgbClr val="FF0000"/>
                </a:solidFill>
              </a:rPr>
              <a:t>工具</a:t>
            </a:r>
          </a:p>
        </p:txBody>
      </p:sp>
      <p:sp>
        <p:nvSpPr>
          <p:cNvPr id="21" name="文本框 20">
            <a:extLst>
              <a:ext uri="{FF2B5EF4-FFF2-40B4-BE49-F238E27FC236}">
                <a16:creationId xmlns:a16="http://schemas.microsoft.com/office/drawing/2014/main" id="{A5C5F2D0-2A8B-4E8A-8F17-286CBD93CCC3}"/>
              </a:ext>
            </a:extLst>
          </p:cNvPr>
          <p:cNvSpPr txBox="1"/>
          <p:nvPr/>
        </p:nvSpPr>
        <p:spPr>
          <a:xfrm>
            <a:off x="8521697" y="4085022"/>
            <a:ext cx="697627" cy="400110"/>
          </a:xfrm>
          <a:prstGeom prst="rect">
            <a:avLst/>
          </a:prstGeom>
          <a:noFill/>
        </p:spPr>
        <p:txBody>
          <a:bodyPr wrap="none" rtlCol="0">
            <a:spAutoFit/>
          </a:bodyPr>
          <a:lstStyle/>
          <a:p>
            <a:r>
              <a:rPr lang="zh-CN" altLang="en-US" sz="2000" dirty="0">
                <a:solidFill>
                  <a:srgbClr val="FF0000"/>
                </a:solidFill>
              </a:rPr>
              <a:t>方法</a:t>
            </a:r>
          </a:p>
        </p:txBody>
      </p:sp>
      <p:sp>
        <p:nvSpPr>
          <p:cNvPr id="22" name="文本框 21">
            <a:extLst>
              <a:ext uri="{FF2B5EF4-FFF2-40B4-BE49-F238E27FC236}">
                <a16:creationId xmlns:a16="http://schemas.microsoft.com/office/drawing/2014/main" id="{96A009F1-41C1-43E7-AE85-492CBC6F4792}"/>
              </a:ext>
            </a:extLst>
          </p:cNvPr>
          <p:cNvSpPr txBox="1"/>
          <p:nvPr/>
        </p:nvSpPr>
        <p:spPr>
          <a:xfrm>
            <a:off x="8446373" y="5563283"/>
            <a:ext cx="697627" cy="400110"/>
          </a:xfrm>
          <a:prstGeom prst="rect">
            <a:avLst/>
          </a:prstGeom>
          <a:noFill/>
        </p:spPr>
        <p:txBody>
          <a:bodyPr wrap="none" rtlCol="0">
            <a:spAutoFit/>
          </a:bodyPr>
          <a:lstStyle/>
          <a:p>
            <a:r>
              <a:rPr lang="zh-CN" altLang="en-US" sz="2000" dirty="0">
                <a:solidFill>
                  <a:srgbClr val="FF0000"/>
                </a:solidFill>
              </a:rPr>
              <a:t>规范</a:t>
            </a:r>
          </a:p>
        </p:txBody>
      </p:sp>
    </p:spTree>
    <p:extLst>
      <p:ext uri="{BB962C8B-B14F-4D97-AF65-F5344CB8AC3E}">
        <p14:creationId xmlns:p14="http://schemas.microsoft.com/office/powerpoint/2010/main" val="73494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CC3C9A28-5385-402E-A90F-0BDB2B3479B9}"/>
              </a:ext>
            </a:extLst>
          </p:cNvPr>
          <p:cNvSpPr>
            <a:spLocks noGrp="1" noChangeArrowheads="1"/>
          </p:cNvSpPr>
          <p:nvPr>
            <p:ph type="title"/>
          </p:nvPr>
        </p:nvSpPr>
        <p:spPr/>
        <p:txBody>
          <a:bodyPr/>
          <a:lstStyle/>
          <a:p>
            <a:pPr>
              <a:defRPr/>
            </a:pPr>
            <a:r>
              <a:rPr lang="zh-CN" altLang="en-US">
                <a:ea typeface="宋体" pitchFamily="2" charset="-122"/>
              </a:rPr>
              <a:t>范式</a:t>
            </a:r>
          </a:p>
        </p:txBody>
      </p:sp>
      <p:sp>
        <p:nvSpPr>
          <p:cNvPr id="35843" name="Rectangle 3">
            <a:extLst>
              <a:ext uri="{FF2B5EF4-FFF2-40B4-BE49-F238E27FC236}">
                <a16:creationId xmlns:a16="http://schemas.microsoft.com/office/drawing/2014/main" id="{E6717C97-9FAC-4089-8337-56907895DCCA}"/>
              </a:ext>
            </a:extLst>
          </p:cNvPr>
          <p:cNvSpPr>
            <a:spLocks noGrp="1" noChangeArrowheads="1"/>
          </p:cNvSpPr>
          <p:nvPr>
            <p:ph type="body" idx="1"/>
          </p:nvPr>
        </p:nvSpPr>
        <p:spPr>
          <a:xfrm>
            <a:off x="228600" y="1052513"/>
            <a:ext cx="5314950" cy="4711700"/>
          </a:xfrm>
          <a:noFill/>
        </p:spPr>
        <p:txBody>
          <a:bodyPr/>
          <a:lstStyle/>
          <a:p>
            <a:pPr>
              <a:lnSpc>
                <a:spcPct val="100000"/>
              </a:lnSpc>
            </a:pPr>
            <a:r>
              <a:rPr lang="zh-CN" altLang="en-US" sz="3600">
                <a:ea typeface="宋体" panose="02010600030101010101" pitchFamily="2" charset="-122"/>
              </a:rPr>
              <a:t>定义</a:t>
            </a:r>
          </a:p>
          <a:p>
            <a:pPr lvl="1">
              <a:lnSpc>
                <a:spcPct val="100000"/>
              </a:lnSpc>
            </a:pPr>
            <a:r>
              <a:rPr lang="zh-CN" altLang="en-US" sz="3200">
                <a:ea typeface="宋体" panose="02010600030101010101" pitchFamily="2" charset="-122"/>
              </a:rPr>
              <a:t>范式是对关系的不同</a:t>
            </a:r>
            <a:r>
              <a:rPr lang="zh-CN" altLang="en-US" sz="3200" u="sng">
                <a:ea typeface="宋体" panose="02010600030101010101" pitchFamily="2" charset="-122"/>
              </a:rPr>
              <a:t>数据依赖程度</a:t>
            </a:r>
            <a:r>
              <a:rPr lang="zh-CN" altLang="en-US" sz="3200">
                <a:ea typeface="宋体" panose="02010600030101010101" pitchFamily="2" charset="-122"/>
              </a:rPr>
              <a:t>的要求</a:t>
            </a:r>
          </a:p>
          <a:p>
            <a:pPr lvl="1">
              <a:lnSpc>
                <a:spcPct val="100000"/>
              </a:lnSpc>
            </a:pPr>
            <a:r>
              <a:rPr lang="zh-CN" altLang="en-US" sz="3200">
                <a:ea typeface="宋体" panose="02010600030101010101" pitchFamily="2" charset="-122"/>
              </a:rPr>
              <a:t>通过模式分解将一个低级范式转换为若干个高级范式的过程称作规范化（</a:t>
            </a:r>
            <a:r>
              <a:rPr lang="zh-CN" altLang="en-US" sz="3200">
                <a:solidFill>
                  <a:srgbClr val="0000FF"/>
                </a:solidFill>
                <a:ea typeface="宋体" panose="02010600030101010101" pitchFamily="2" charset="-122"/>
              </a:rPr>
              <a:t>概念的纯粹化</a:t>
            </a:r>
            <a:r>
              <a:rPr lang="zh-CN" altLang="en-US" sz="3200">
                <a:ea typeface="宋体" panose="02010600030101010101" pitchFamily="2" charset="-122"/>
              </a:rPr>
              <a:t>）</a:t>
            </a:r>
          </a:p>
        </p:txBody>
      </p:sp>
      <p:grpSp>
        <p:nvGrpSpPr>
          <p:cNvPr id="35844" name="Group 4">
            <a:extLst>
              <a:ext uri="{FF2B5EF4-FFF2-40B4-BE49-F238E27FC236}">
                <a16:creationId xmlns:a16="http://schemas.microsoft.com/office/drawing/2014/main" id="{16548C34-B7BE-4CB4-8DFF-FEA383226873}"/>
              </a:ext>
            </a:extLst>
          </p:cNvPr>
          <p:cNvGrpSpPr>
            <a:grpSpLocks/>
          </p:cNvGrpSpPr>
          <p:nvPr/>
        </p:nvGrpSpPr>
        <p:grpSpPr bwMode="auto">
          <a:xfrm>
            <a:off x="5337175" y="2492375"/>
            <a:ext cx="3806825" cy="3657600"/>
            <a:chOff x="1632" y="1824"/>
            <a:chExt cx="2446" cy="2448"/>
          </a:xfrm>
        </p:grpSpPr>
        <p:sp>
          <p:nvSpPr>
            <p:cNvPr id="35845" name="Oval 5">
              <a:extLst>
                <a:ext uri="{FF2B5EF4-FFF2-40B4-BE49-F238E27FC236}">
                  <a16:creationId xmlns:a16="http://schemas.microsoft.com/office/drawing/2014/main" id="{EDA52913-FFD8-42D9-83CA-47064C6CB882}"/>
                </a:ext>
              </a:extLst>
            </p:cNvPr>
            <p:cNvSpPr>
              <a:spLocks noChangeArrowheads="1"/>
            </p:cNvSpPr>
            <p:nvPr/>
          </p:nvSpPr>
          <p:spPr bwMode="auto">
            <a:xfrm>
              <a:off x="2592" y="2834"/>
              <a:ext cx="576"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5846" name="Oval 6">
              <a:extLst>
                <a:ext uri="{FF2B5EF4-FFF2-40B4-BE49-F238E27FC236}">
                  <a16:creationId xmlns:a16="http://schemas.microsoft.com/office/drawing/2014/main" id="{E33E1A43-0587-4FBB-A9C0-5298E42A7921}"/>
                </a:ext>
              </a:extLst>
            </p:cNvPr>
            <p:cNvSpPr>
              <a:spLocks noChangeAspect="1" noChangeArrowheads="1"/>
            </p:cNvSpPr>
            <p:nvPr/>
          </p:nvSpPr>
          <p:spPr bwMode="auto">
            <a:xfrm>
              <a:off x="2400" y="2629"/>
              <a:ext cx="973" cy="97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5847" name="Oval 7">
              <a:extLst>
                <a:ext uri="{FF2B5EF4-FFF2-40B4-BE49-F238E27FC236}">
                  <a16:creationId xmlns:a16="http://schemas.microsoft.com/office/drawing/2014/main" id="{AF4F66AD-6F85-4B83-9925-9CC9B512D9A9}"/>
                </a:ext>
              </a:extLst>
            </p:cNvPr>
            <p:cNvSpPr>
              <a:spLocks noChangeAspect="1" noChangeArrowheads="1"/>
            </p:cNvSpPr>
            <p:nvPr/>
          </p:nvSpPr>
          <p:spPr bwMode="auto">
            <a:xfrm>
              <a:off x="2237" y="2431"/>
              <a:ext cx="1315" cy="131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5848" name="Oval 8">
              <a:extLst>
                <a:ext uri="{FF2B5EF4-FFF2-40B4-BE49-F238E27FC236}">
                  <a16:creationId xmlns:a16="http://schemas.microsoft.com/office/drawing/2014/main" id="{CA330D0A-7162-4C25-BA31-E049445CE80B}"/>
                </a:ext>
              </a:extLst>
            </p:cNvPr>
            <p:cNvSpPr>
              <a:spLocks noChangeAspect="1" noChangeArrowheads="1"/>
            </p:cNvSpPr>
            <p:nvPr/>
          </p:nvSpPr>
          <p:spPr bwMode="auto">
            <a:xfrm>
              <a:off x="2064" y="2249"/>
              <a:ext cx="1650" cy="1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5849" name="Oval 9">
              <a:extLst>
                <a:ext uri="{FF2B5EF4-FFF2-40B4-BE49-F238E27FC236}">
                  <a16:creationId xmlns:a16="http://schemas.microsoft.com/office/drawing/2014/main" id="{D1F4E26C-C089-4E4B-825E-11B5154AA874}"/>
                </a:ext>
              </a:extLst>
            </p:cNvPr>
            <p:cNvSpPr>
              <a:spLocks noChangeAspect="1" noChangeArrowheads="1"/>
            </p:cNvSpPr>
            <p:nvPr/>
          </p:nvSpPr>
          <p:spPr bwMode="auto">
            <a:xfrm>
              <a:off x="1850" y="2044"/>
              <a:ext cx="2038" cy="20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5850" name="Oval 10">
              <a:extLst>
                <a:ext uri="{FF2B5EF4-FFF2-40B4-BE49-F238E27FC236}">
                  <a16:creationId xmlns:a16="http://schemas.microsoft.com/office/drawing/2014/main" id="{4EBB1C9D-29E3-48F0-A13C-BD62E5276EE3}"/>
                </a:ext>
              </a:extLst>
            </p:cNvPr>
            <p:cNvSpPr>
              <a:spLocks noChangeAspect="1" noChangeArrowheads="1"/>
            </p:cNvSpPr>
            <p:nvPr/>
          </p:nvSpPr>
          <p:spPr bwMode="auto">
            <a:xfrm>
              <a:off x="1632" y="1826"/>
              <a:ext cx="2446" cy="244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5851" name="Text Box 11">
              <a:extLst>
                <a:ext uri="{FF2B5EF4-FFF2-40B4-BE49-F238E27FC236}">
                  <a16:creationId xmlns:a16="http://schemas.microsoft.com/office/drawing/2014/main" id="{BA4E19E0-ED79-4C2D-AF6E-EEC8487FFC34}"/>
                </a:ext>
              </a:extLst>
            </p:cNvPr>
            <p:cNvSpPr txBox="1">
              <a:spLocks noChangeArrowheads="1"/>
            </p:cNvSpPr>
            <p:nvPr/>
          </p:nvSpPr>
          <p:spPr bwMode="auto">
            <a:xfrm>
              <a:off x="2688" y="1824"/>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1NF</a:t>
              </a:r>
            </a:p>
          </p:txBody>
        </p:sp>
        <p:sp>
          <p:nvSpPr>
            <p:cNvPr id="35852" name="Text Box 12">
              <a:extLst>
                <a:ext uri="{FF2B5EF4-FFF2-40B4-BE49-F238E27FC236}">
                  <a16:creationId xmlns:a16="http://schemas.microsoft.com/office/drawing/2014/main" id="{01E87505-BA02-4EDD-91DD-0F507E90B41D}"/>
                </a:ext>
              </a:extLst>
            </p:cNvPr>
            <p:cNvSpPr txBox="1">
              <a:spLocks noChangeArrowheads="1"/>
            </p:cNvSpPr>
            <p:nvPr/>
          </p:nvSpPr>
          <p:spPr bwMode="auto">
            <a:xfrm>
              <a:off x="2688" y="2018"/>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2NF</a:t>
              </a:r>
            </a:p>
          </p:txBody>
        </p:sp>
        <p:sp>
          <p:nvSpPr>
            <p:cNvPr id="35853" name="Text Box 13">
              <a:extLst>
                <a:ext uri="{FF2B5EF4-FFF2-40B4-BE49-F238E27FC236}">
                  <a16:creationId xmlns:a16="http://schemas.microsoft.com/office/drawing/2014/main" id="{93437821-90DD-446B-80A4-EBC411C62ABC}"/>
                </a:ext>
              </a:extLst>
            </p:cNvPr>
            <p:cNvSpPr txBox="1">
              <a:spLocks noChangeArrowheads="1"/>
            </p:cNvSpPr>
            <p:nvPr/>
          </p:nvSpPr>
          <p:spPr bwMode="auto">
            <a:xfrm>
              <a:off x="2688" y="2208"/>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3NF</a:t>
              </a:r>
            </a:p>
          </p:txBody>
        </p:sp>
        <p:sp>
          <p:nvSpPr>
            <p:cNvPr id="35854" name="Text Box 14">
              <a:extLst>
                <a:ext uri="{FF2B5EF4-FFF2-40B4-BE49-F238E27FC236}">
                  <a16:creationId xmlns:a16="http://schemas.microsoft.com/office/drawing/2014/main" id="{3E0C6831-5E3F-4A0A-8A44-90467AE8EC68}"/>
                </a:ext>
              </a:extLst>
            </p:cNvPr>
            <p:cNvSpPr txBox="1">
              <a:spLocks noChangeArrowheads="1"/>
            </p:cNvSpPr>
            <p:nvPr/>
          </p:nvSpPr>
          <p:spPr bwMode="auto">
            <a:xfrm>
              <a:off x="2688" y="2594"/>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4NF</a:t>
              </a:r>
            </a:p>
          </p:txBody>
        </p:sp>
        <p:sp>
          <p:nvSpPr>
            <p:cNvPr id="35855" name="Text Box 15">
              <a:extLst>
                <a:ext uri="{FF2B5EF4-FFF2-40B4-BE49-F238E27FC236}">
                  <a16:creationId xmlns:a16="http://schemas.microsoft.com/office/drawing/2014/main" id="{61B3EE8E-17FA-4B24-872A-C58EA0322FE4}"/>
                </a:ext>
              </a:extLst>
            </p:cNvPr>
            <p:cNvSpPr txBox="1">
              <a:spLocks noChangeArrowheads="1"/>
            </p:cNvSpPr>
            <p:nvPr/>
          </p:nvSpPr>
          <p:spPr bwMode="auto">
            <a:xfrm>
              <a:off x="2592" y="2402"/>
              <a:ext cx="72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BCNF</a:t>
              </a:r>
            </a:p>
          </p:txBody>
        </p:sp>
        <p:sp>
          <p:nvSpPr>
            <p:cNvPr id="35856" name="Text Box 16">
              <a:extLst>
                <a:ext uri="{FF2B5EF4-FFF2-40B4-BE49-F238E27FC236}">
                  <a16:creationId xmlns:a16="http://schemas.microsoft.com/office/drawing/2014/main" id="{D250AA89-16F3-4DA6-A081-5FB5F2C64D64}"/>
                </a:ext>
              </a:extLst>
            </p:cNvPr>
            <p:cNvSpPr txBox="1">
              <a:spLocks noChangeArrowheads="1"/>
            </p:cNvSpPr>
            <p:nvPr/>
          </p:nvSpPr>
          <p:spPr bwMode="auto">
            <a:xfrm>
              <a:off x="2688" y="2978"/>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5NF</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32B9-8B2F-4BA0-B1D9-65040D2A424E}"/>
              </a:ext>
            </a:extLst>
          </p:cNvPr>
          <p:cNvSpPr>
            <a:spLocks noGrp="1"/>
          </p:cNvSpPr>
          <p:nvPr>
            <p:ph type="title"/>
          </p:nvPr>
        </p:nvSpPr>
        <p:spPr/>
        <p:txBody>
          <a:bodyPr/>
          <a:lstStyle/>
          <a:p>
            <a:pPr>
              <a:defRPr/>
            </a:pPr>
            <a:r>
              <a:rPr lang="zh-CN" altLang="en-US">
                <a:ea typeface="宋体" panose="02010600030101010101" pitchFamily="2" charset="-122"/>
              </a:rPr>
              <a:t>范式的作用</a:t>
            </a:r>
          </a:p>
        </p:txBody>
      </p:sp>
      <p:grpSp>
        <p:nvGrpSpPr>
          <p:cNvPr id="36867" name="组合 6">
            <a:extLst>
              <a:ext uri="{FF2B5EF4-FFF2-40B4-BE49-F238E27FC236}">
                <a16:creationId xmlns:a16="http://schemas.microsoft.com/office/drawing/2014/main" id="{FE707E90-FB39-4E46-BB5E-6AF855B17D74}"/>
              </a:ext>
            </a:extLst>
          </p:cNvPr>
          <p:cNvGrpSpPr>
            <a:grpSpLocks/>
          </p:cNvGrpSpPr>
          <p:nvPr/>
        </p:nvGrpSpPr>
        <p:grpSpPr bwMode="auto">
          <a:xfrm>
            <a:off x="588963" y="727075"/>
            <a:ext cx="2360612" cy="1709738"/>
            <a:chOff x="588963" y="727075"/>
            <a:chExt cx="2360299" cy="1710484"/>
          </a:xfrm>
        </p:grpSpPr>
        <p:pic>
          <p:nvPicPr>
            <p:cNvPr id="36894" name="图片 3">
              <a:extLst>
                <a:ext uri="{FF2B5EF4-FFF2-40B4-BE49-F238E27FC236}">
                  <a16:creationId xmlns:a16="http://schemas.microsoft.com/office/drawing/2014/main" id="{94B01740-7DDA-48D0-A81D-B11EE270E4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3868" y="1352003"/>
              <a:ext cx="6270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图片 5">
              <a:extLst>
                <a:ext uri="{FF2B5EF4-FFF2-40B4-BE49-F238E27FC236}">
                  <a16:creationId xmlns:a16="http://schemas.microsoft.com/office/drawing/2014/main" id="{CCCB2EFE-8C37-4069-8C0A-F077C9D912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8080" y="1352003"/>
              <a:ext cx="625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6" name="图片 6">
              <a:extLst>
                <a:ext uri="{FF2B5EF4-FFF2-40B4-BE49-F238E27FC236}">
                  <a16:creationId xmlns:a16="http://schemas.microsoft.com/office/drawing/2014/main" id="{B63E0F94-C1F5-4AE0-A646-3C394637E7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6736" y="1352003"/>
              <a:ext cx="627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7" name="文本框 9">
              <a:extLst>
                <a:ext uri="{FF2B5EF4-FFF2-40B4-BE49-F238E27FC236}">
                  <a16:creationId xmlns:a16="http://schemas.microsoft.com/office/drawing/2014/main" id="{85B88531-8725-40B5-AEB5-B78DAC7FCCFA}"/>
                </a:ext>
              </a:extLst>
            </p:cNvPr>
            <p:cNvSpPr txBox="1">
              <a:spLocks noChangeArrowheads="1"/>
            </p:cNvSpPr>
            <p:nvPr/>
          </p:nvSpPr>
          <p:spPr bwMode="auto">
            <a:xfrm>
              <a:off x="1316318" y="7320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zh-CN" altLang="en-US" sz="1600">
                  <a:latin typeface="黑体" panose="02010609060101010101" pitchFamily="49" charset="-122"/>
                  <a:ea typeface="黑体" panose="02010609060101010101" pitchFamily="49" charset="-122"/>
                </a:rPr>
                <a:t>数据需求</a:t>
              </a:r>
            </a:p>
          </p:txBody>
        </p:sp>
        <p:sp>
          <p:nvSpPr>
            <p:cNvPr id="36898" name="矩形 5">
              <a:extLst>
                <a:ext uri="{FF2B5EF4-FFF2-40B4-BE49-F238E27FC236}">
                  <a16:creationId xmlns:a16="http://schemas.microsoft.com/office/drawing/2014/main" id="{1150475B-5F5D-4941-A360-DC1C93916E61}"/>
                </a:ext>
              </a:extLst>
            </p:cNvPr>
            <p:cNvSpPr>
              <a:spLocks noChangeArrowheads="1"/>
            </p:cNvSpPr>
            <p:nvPr/>
          </p:nvSpPr>
          <p:spPr bwMode="auto">
            <a:xfrm>
              <a:off x="588963" y="727075"/>
              <a:ext cx="2360299" cy="171048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8" name="组合 7">
            <a:extLst>
              <a:ext uri="{FF2B5EF4-FFF2-40B4-BE49-F238E27FC236}">
                <a16:creationId xmlns:a16="http://schemas.microsoft.com/office/drawing/2014/main" id="{BDD42EC0-479E-4344-B6E4-32B6F6C38E2D}"/>
              </a:ext>
            </a:extLst>
          </p:cNvPr>
          <p:cNvGrpSpPr>
            <a:grpSpLocks/>
          </p:cNvGrpSpPr>
          <p:nvPr/>
        </p:nvGrpSpPr>
        <p:grpSpPr bwMode="auto">
          <a:xfrm>
            <a:off x="3419475" y="727075"/>
            <a:ext cx="4713288" cy="1774825"/>
            <a:chOff x="3418961" y="727075"/>
            <a:chExt cx="4714048" cy="1775534"/>
          </a:xfrm>
        </p:grpSpPr>
        <p:pic>
          <p:nvPicPr>
            <p:cNvPr id="36890" name="图片 4">
              <a:extLst>
                <a:ext uri="{FF2B5EF4-FFF2-40B4-BE49-F238E27FC236}">
                  <a16:creationId xmlns:a16="http://schemas.microsoft.com/office/drawing/2014/main" id="{064187CC-813A-420B-A586-4208458D4C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6948" y="888310"/>
              <a:ext cx="3097215" cy="154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1" name="文本框 10">
              <a:extLst>
                <a:ext uri="{FF2B5EF4-FFF2-40B4-BE49-F238E27FC236}">
                  <a16:creationId xmlns:a16="http://schemas.microsoft.com/office/drawing/2014/main" id="{A4722672-7ECF-4698-AD8F-5A62297E22ED}"/>
                </a:ext>
              </a:extLst>
            </p:cNvPr>
            <p:cNvSpPr txBox="1">
              <a:spLocks noChangeArrowheads="1"/>
            </p:cNvSpPr>
            <p:nvPr/>
          </p:nvSpPr>
          <p:spPr bwMode="auto">
            <a:xfrm>
              <a:off x="4375942" y="73208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en-US" altLang="zh-CN" sz="1600">
                  <a:latin typeface="黑体" panose="02010609060101010101" pitchFamily="49" charset="-122"/>
                  <a:ea typeface="黑体" panose="02010609060101010101" pitchFamily="49" charset="-122"/>
                </a:rPr>
                <a:t>E-R</a:t>
              </a:r>
              <a:r>
                <a:rPr kumimoji="0" lang="zh-CN" altLang="en-US" sz="1600">
                  <a:latin typeface="黑体" panose="02010609060101010101" pitchFamily="49" charset="-122"/>
                  <a:ea typeface="黑体" panose="02010609060101010101" pitchFamily="49" charset="-122"/>
                </a:rPr>
                <a:t>设计</a:t>
              </a:r>
            </a:p>
          </p:txBody>
        </p:sp>
        <p:sp>
          <p:nvSpPr>
            <p:cNvPr id="36892" name="下箭头 16">
              <a:extLst>
                <a:ext uri="{FF2B5EF4-FFF2-40B4-BE49-F238E27FC236}">
                  <a16:creationId xmlns:a16="http://schemas.microsoft.com/office/drawing/2014/main" id="{3E71EFD6-449F-47EB-AD0A-1AA59C7A40B8}"/>
                </a:ext>
              </a:extLst>
            </p:cNvPr>
            <p:cNvSpPr>
              <a:spLocks noChangeArrowheads="1"/>
            </p:cNvSpPr>
            <p:nvPr/>
          </p:nvSpPr>
          <p:spPr bwMode="auto">
            <a:xfrm rot="-5400000">
              <a:off x="3528499" y="1242465"/>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36893" name="矩形 23">
              <a:extLst>
                <a:ext uri="{FF2B5EF4-FFF2-40B4-BE49-F238E27FC236}">
                  <a16:creationId xmlns:a16="http://schemas.microsoft.com/office/drawing/2014/main" id="{44F5A389-3F09-4D1A-8C0E-014053BCE9C3}"/>
                </a:ext>
              </a:extLst>
            </p:cNvPr>
            <p:cNvSpPr>
              <a:spLocks noChangeArrowheads="1"/>
            </p:cNvSpPr>
            <p:nvPr/>
          </p:nvSpPr>
          <p:spPr bwMode="auto">
            <a:xfrm>
              <a:off x="4323837" y="727075"/>
              <a:ext cx="3809172"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0" name="组合 9">
            <a:extLst>
              <a:ext uri="{FF2B5EF4-FFF2-40B4-BE49-F238E27FC236}">
                <a16:creationId xmlns:a16="http://schemas.microsoft.com/office/drawing/2014/main" id="{025F6BCC-BBEE-42EF-A5FC-0E51C29A5B8D}"/>
              </a:ext>
            </a:extLst>
          </p:cNvPr>
          <p:cNvGrpSpPr>
            <a:grpSpLocks/>
          </p:cNvGrpSpPr>
          <p:nvPr/>
        </p:nvGrpSpPr>
        <p:grpSpPr bwMode="auto">
          <a:xfrm>
            <a:off x="4270375" y="2519363"/>
            <a:ext cx="4208463" cy="2039937"/>
            <a:chOff x="4269634" y="2519412"/>
            <a:chExt cx="4208945" cy="2040512"/>
          </a:xfrm>
        </p:grpSpPr>
        <p:sp>
          <p:nvSpPr>
            <p:cNvPr id="36886" name="矩形 8">
              <a:extLst>
                <a:ext uri="{FF2B5EF4-FFF2-40B4-BE49-F238E27FC236}">
                  <a16:creationId xmlns:a16="http://schemas.microsoft.com/office/drawing/2014/main" id="{57F40F7F-1239-4BB8-A949-D705409FAD6E}"/>
                </a:ext>
              </a:extLst>
            </p:cNvPr>
            <p:cNvSpPr>
              <a:spLocks noChangeArrowheads="1"/>
            </p:cNvSpPr>
            <p:nvPr/>
          </p:nvSpPr>
          <p:spPr bwMode="auto">
            <a:xfrm>
              <a:off x="4309804" y="3196082"/>
              <a:ext cx="41687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instructor (</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 salary )</a:t>
              </a:r>
              <a:endParaRPr kumimoji="0" lang="zh-CN" altLang="en-US" sz="2000" b="1">
                <a:latin typeface="Microsoft Yi Baiti" panose="03000500000000000000" pitchFamily="66" charset="0"/>
                <a:ea typeface="宋体" panose="02010600030101010101" pitchFamily="2" charset="-122"/>
              </a:endParaRPr>
            </a:p>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student(</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dept_name,tot_cred)</a:t>
              </a:r>
              <a:endParaRPr kumimoji="0" lang="zh-CN" altLang="en-US" sz="2000" b="1">
                <a:latin typeface="Microsoft Yi Baiti" panose="03000500000000000000" pitchFamily="66" charset="0"/>
                <a:ea typeface="宋体" panose="02010600030101010101" pitchFamily="2" charset="-122"/>
              </a:endParaRPr>
            </a:p>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advisor(</a:t>
              </a:r>
              <a:r>
                <a:rPr kumimoji="0" lang="en-US" altLang="zh-CN" sz="2000" b="1" u="sng">
                  <a:latin typeface="Microsoft Yi Baiti" panose="03000500000000000000" pitchFamily="66" charset="0"/>
                  <a:ea typeface="宋体" panose="02010600030101010101" pitchFamily="2" charset="-122"/>
                </a:rPr>
                <a:t>s_ID,i_ID</a:t>
              </a:r>
              <a:r>
                <a:rPr kumimoji="0" lang="en-US" altLang="zh-CN" sz="2000" b="1">
                  <a:latin typeface="Microsoft Yi Baiti" panose="03000500000000000000" pitchFamily="66" charset="0"/>
                  <a:ea typeface="宋体" panose="02010600030101010101" pitchFamily="2" charset="-122"/>
                </a:rPr>
                <a:t>)</a:t>
              </a:r>
              <a:endParaRPr kumimoji="0" lang="zh-CN" altLang="en-US" sz="2000" b="1">
                <a:latin typeface="Microsoft Yi Baiti" panose="03000500000000000000" pitchFamily="66" charset="0"/>
                <a:ea typeface="宋体" panose="02010600030101010101" pitchFamily="2" charset="-122"/>
              </a:endParaRPr>
            </a:p>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department(</a:t>
              </a:r>
              <a:r>
                <a:rPr kumimoji="0" lang="en-US" altLang="zh-CN" sz="2000" b="1" u="sng">
                  <a:latin typeface="Microsoft Yi Baiti" panose="03000500000000000000" pitchFamily="66" charset="0"/>
                  <a:ea typeface="宋体" panose="02010600030101010101" pitchFamily="2" charset="-122"/>
                </a:rPr>
                <a:t>dept_name</a:t>
              </a:r>
              <a:r>
                <a:rPr kumimoji="0" lang="en-US" altLang="zh-CN" sz="2000" b="1">
                  <a:latin typeface="Microsoft Yi Baiti" panose="03000500000000000000" pitchFamily="66" charset="0"/>
                  <a:ea typeface="宋体" panose="02010600030101010101" pitchFamily="2" charset="-122"/>
                </a:rPr>
                <a:t>,building, budget)</a:t>
              </a:r>
              <a:endParaRPr kumimoji="0" lang="zh-CN" altLang="en-US" sz="2000" b="1">
                <a:latin typeface="Microsoft Yi Baiti" panose="03000500000000000000" pitchFamily="66" charset="0"/>
                <a:ea typeface="宋体" panose="02010600030101010101" pitchFamily="2" charset="-122"/>
              </a:endParaRPr>
            </a:p>
          </p:txBody>
        </p:sp>
        <p:sp>
          <p:nvSpPr>
            <p:cNvPr id="36887" name="文本框 11">
              <a:extLst>
                <a:ext uri="{FF2B5EF4-FFF2-40B4-BE49-F238E27FC236}">
                  <a16:creationId xmlns:a16="http://schemas.microsoft.com/office/drawing/2014/main" id="{BC027DAB-8567-42B7-BE6C-83E0A1D39311}"/>
                </a:ext>
              </a:extLst>
            </p:cNvPr>
            <p:cNvSpPr txBox="1">
              <a:spLocks noChangeArrowheads="1"/>
            </p:cNvSpPr>
            <p:nvPr/>
          </p:nvSpPr>
          <p:spPr bwMode="auto">
            <a:xfrm>
              <a:off x="4309804" y="2853310"/>
              <a:ext cx="1431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zh-CN" altLang="en-US" sz="1600">
                  <a:latin typeface="黑体" panose="02010609060101010101" pitchFamily="49" charset="-122"/>
                  <a:ea typeface="黑体" panose="02010609060101010101" pitchFamily="49" charset="-122"/>
                </a:rPr>
                <a:t>关系模式设计</a:t>
              </a:r>
            </a:p>
          </p:txBody>
        </p:sp>
        <p:sp>
          <p:nvSpPr>
            <p:cNvPr id="36888" name="下箭头 15">
              <a:extLst>
                <a:ext uri="{FF2B5EF4-FFF2-40B4-BE49-F238E27FC236}">
                  <a16:creationId xmlns:a16="http://schemas.microsoft.com/office/drawing/2014/main" id="{4B7C0291-33DE-4B79-B5B9-2DB2C7BDB6DB}"/>
                </a:ext>
              </a:extLst>
            </p:cNvPr>
            <p:cNvSpPr>
              <a:spLocks noChangeArrowheads="1"/>
            </p:cNvSpPr>
            <p:nvPr/>
          </p:nvSpPr>
          <p:spPr bwMode="auto">
            <a:xfrm>
              <a:off x="6175372" y="2519412"/>
              <a:ext cx="360363" cy="24498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36889" name="矩形 24">
              <a:extLst>
                <a:ext uri="{FF2B5EF4-FFF2-40B4-BE49-F238E27FC236}">
                  <a16:creationId xmlns:a16="http://schemas.microsoft.com/office/drawing/2014/main" id="{EC1262F0-CA93-4CF8-AB26-68CB1799D63D}"/>
                </a:ext>
              </a:extLst>
            </p:cNvPr>
            <p:cNvSpPr>
              <a:spLocks noChangeArrowheads="1"/>
            </p:cNvSpPr>
            <p:nvPr/>
          </p:nvSpPr>
          <p:spPr bwMode="auto">
            <a:xfrm>
              <a:off x="4269634" y="2784390"/>
              <a:ext cx="4017920"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5" name="组合 14">
            <a:extLst>
              <a:ext uri="{FF2B5EF4-FFF2-40B4-BE49-F238E27FC236}">
                <a16:creationId xmlns:a16="http://schemas.microsoft.com/office/drawing/2014/main" id="{0EDA3B81-F896-4F7F-8DFC-BC5F669BF3A0}"/>
              </a:ext>
            </a:extLst>
          </p:cNvPr>
          <p:cNvGrpSpPr>
            <a:grpSpLocks/>
          </p:cNvGrpSpPr>
          <p:nvPr/>
        </p:nvGrpSpPr>
        <p:grpSpPr bwMode="auto">
          <a:xfrm>
            <a:off x="393700" y="2763838"/>
            <a:ext cx="3622675" cy="1795462"/>
            <a:chOff x="393731" y="2764399"/>
            <a:chExt cx="3623269" cy="1795525"/>
          </a:xfrm>
        </p:grpSpPr>
        <p:sp>
          <p:nvSpPr>
            <p:cNvPr id="36882" name="文本框 12">
              <a:extLst>
                <a:ext uri="{FF2B5EF4-FFF2-40B4-BE49-F238E27FC236}">
                  <a16:creationId xmlns:a16="http://schemas.microsoft.com/office/drawing/2014/main" id="{27E9051A-23FD-40FE-8ABC-C2FEFC7F0A04}"/>
                </a:ext>
              </a:extLst>
            </p:cNvPr>
            <p:cNvSpPr txBox="1">
              <a:spLocks noChangeArrowheads="1"/>
            </p:cNvSpPr>
            <p:nvPr/>
          </p:nvSpPr>
          <p:spPr bwMode="auto">
            <a:xfrm>
              <a:off x="997329" y="2764399"/>
              <a:ext cx="1620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zh-CN" altLang="en-US" sz="1600">
                  <a:solidFill>
                    <a:srgbClr val="FF0000"/>
                  </a:solidFill>
                  <a:latin typeface="黑体" panose="02010609060101010101" pitchFamily="49" charset="-122"/>
                  <a:ea typeface="黑体" panose="02010609060101010101" pitchFamily="49" charset="-122"/>
                </a:rPr>
                <a:t>关系模式规范化</a:t>
              </a:r>
            </a:p>
          </p:txBody>
        </p:sp>
        <p:sp>
          <p:nvSpPr>
            <p:cNvPr id="36883" name="文本框 13">
              <a:extLst>
                <a:ext uri="{FF2B5EF4-FFF2-40B4-BE49-F238E27FC236}">
                  <a16:creationId xmlns:a16="http://schemas.microsoft.com/office/drawing/2014/main" id="{0CEF69F4-7CD2-4DF0-B859-3B39E48E7F03}"/>
                </a:ext>
              </a:extLst>
            </p:cNvPr>
            <p:cNvSpPr txBox="1">
              <a:spLocks noChangeArrowheads="1"/>
            </p:cNvSpPr>
            <p:nvPr/>
          </p:nvSpPr>
          <p:spPr bwMode="auto">
            <a:xfrm>
              <a:off x="530787" y="3067274"/>
              <a:ext cx="2652837" cy="143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5000"/>
                </a:lnSpc>
                <a:spcBef>
                  <a:spcPct val="0"/>
                </a:spcBef>
                <a:buClrTx/>
                <a:buSzTx/>
                <a:buFontTx/>
                <a:buNone/>
              </a:pPr>
              <a:r>
                <a:rPr kumimoji="0" lang="en-US" altLang="zh-CN" sz="1400">
                  <a:solidFill>
                    <a:srgbClr val="FF0000"/>
                  </a:solidFill>
                  <a:ea typeface="宋体" panose="02010600030101010101" pitchFamily="2" charset="-122"/>
                </a:rPr>
                <a:t>1</a:t>
              </a:r>
              <a:r>
                <a:rPr kumimoji="0" lang="zh-CN" altLang="en-US" sz="1400">
                  <a:solidFill>
                    <a:srgbClr val="FF0000"/>
                  </a:solidFill>
                  <a:ea typeface="宋体" panose="02010600030101010101" pitchFamily="2" charset="-122"/>
                </a:rPr>
                <a:t>、有无各种数据异常？</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2</a:t>
              </a:r>
              <a:r>
                <a:rPr kumimoji="0" lang="zh-CN" altLang="en-US" sz="1400">
                  <a:solidFill>
                    <a:srgbClr val="FF0000"/>
                  </a:solidFill>
                  <a:ea typeface="宋体" panose="02010600030101010101" pitchFamily="2" charset="-122"/>
                </a:rPr>
                <a:t>、符合哪级范式？</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3</a:t>
              </a:r>
              <a:r>
                <a:rPr kumimoji="0" lang="zh-CN" altLang="en-US" sz="1400">
                  <a:solidFill>
                    <a:srgbClr val="FF0000"/>
                  </a:solidFill>
                  <a:ea typeface="宋体" panose="02010600030101010101" pitchFamily="2" charset="-122"/>
                </a:rPr>
                <a:t>、是否需要改造为更高范式？</a:t>
              </a:r>
              <a:endParaRPr kumimoji="0" lang="en-US" altLang="zh-CN" sz="1400">
                <a:solidFill>
                  <a:srgbClr val="FF0000"/>
                </a:solidFill>
                <a:ea typeface="宋体" panose="02010600030101010101" pitchFamily="2" charset="-122"/>
              </a:endParaRPr>
            </a:p>
            <a:p>
              <a:pPr>
                <a:lnSpc>
                  <a:spcPct val="125000"/>
                </a:lnSpc>
                <a:spcBef>
                  <a:spcPct val="0"/>
                </a:spcBef>
                <a:buClrTx/>
                <a:buSzTx/>
                <a:buFontTx/>
                <a:buNone/>
              </a:pPr>
              <a:r>
                <a:rPr kumimoji="0" lang="en-US" altLang="zh-CN" sz="1400">
                  <a:solidFill>
                    <a:srgbClr val="FF0000"/>
                  </a:solidFill>
                  <a:ea typeface="宋体" panose="02010600030101010101" pitchFamily="2" charset="-122"/>
                </a:rPr>
                <a:t>4</a:t>
              </a:r>
              <a:r>
                <a:rPr kumimoji="0" lang="zh-CN" altLang="en-US" sz="1400">
                  <a:solidFill>
                    <a:srgbClr val="FF0000"/>
                  </a:solidFill>
                  <a:ea typeface="宋体" panose="02010600030101010101" pitchFamily="2" charset="-122"/>
                </a:rPr>
                <a:t>、进一步改造修正关系模式的设计直至符合要求。</a:t>
              </a:r>
            </a:p>
          </p:txBody>
        </p:sp>
        <p:sp>
          <p:nvSpPr>
            <p:cNvPr id="36884" name="下箭头 17">
              <a:extLst>
                <a:ext uri="{FF2B5EF4-FFF2-40B4-BE49-F238E27FC236}">
                  <a16:creationId xmlns:a16="http://schemas.microsoft.com/office/drawing/2014/main" id="{551DD223-F420-438C-ACCF-BF6DB3FF188E}"/>
                </a:ext>
              </a:extLst>
            </p:cNvPr>
            <p:cNvSpPr>
              <a:spLocks noChangeArrowheads="1"/>
            </p:cNvSpPr>
            <p:nvPr/>
          </p:nvSpPr>
          <p:spPr bwMode="auto">
            <a:xfrm rot="5400000">
              <a:off x="3547893" y="3456135"/>
              <a:ext cx="360363" cy="577850"/>
            </a:xfrm>
            <a:prstGeom prst="downArrow">
              <a:avLst>
                <a:gd name="adj1" fmla="val 50000"/>
                <a:gd name="adj2" fmla="val 49835"/>
              </a:avLst>
            </a:prstGeom>
            <a:solidFill>
              <a:srgbClr val="FF000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36885" name="矩形 25">
              <a:extLst>
                <a:ext uri="{FF2B5EF4-FFF2-40B4-BE49-F238E27FC236}">
                  <a16:creationId xmlns:a16="http://schemas.microsoft.com/office/drawing/2014/main" id="{98E073E1-6406-41CC-BFAE-9BE2B02BB7C4}"/>
                </a:ext>
              </a:extLst>
            </p:cNvPr>
            <p:cNvSpPr>
              <a:spLocks noChangeArrowheads="1"/>
            </p:cNvSpPr>
            <p:nvPr/>
          </p:nvSpPr>
          <p:spPr bwMode="auto">
            <a:xfrm>
              <a:off x="393731" y="2784390"/>
              <a:ext cx="2975299"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29" name="组合 28">
            <a:extLst>
              <a:ext uri="{FF2B5EF4-FFF2-40B4-BE49-F238E27FC236}">
                <a16:creationId xmlns:a16="http://schemas.microsoft.com/office/drawing/2014/main" id="{F8BEB1DE-8EAE-4304-BCFA-8D63166DC072}"/>
              </a:ext>
            </a:extLst>
          </p:cNvPr>
          <p:cNvGrpSpPr>
            <a:grpSpLocks/>
          </p:cNvGrpSpPr>
          <p:nvPr/>
        </p:nvGrpSpPr>
        <p:grpSpPr bwMode="auto">
          <a:xfrm>
            <a:off x="369888" y="4649788"/>
            <a:ext cx="4829175" cy="1630362"/>
            <a:chOff x="370060" y="4650204"/>
            <a:chExt cx="4829206" cy="1629872"/>
          </a:xfrm>
        </p:grpSpPr>
        <p:sp>
          <p:nvSpPr>
            <p:cNvPr id="3" name="直角上箭头 2">
              <a:extLst>
                <a:ext uri="{FF2B5EF4-FFF2-40B4-BE49-F238E27FC236}">
                  <a16:creationId xmlns:a16="http://schemas.microsoft.com/office/drawing/2014/main" id="{BDD603E8-0198-4FC0-991F-303A8E2E6058}"/>
                </a:ext>
              </a:extLst>
            </p:cNvPr>
            <p:cNvSpPr/>
            <p:nvPr/>
          </p:nvSpPr>
          <p:spPr bwMode="auto">
            <a:xfrm rot="5400000">
              <a:off x="256663" y="4814385"/>
              <a:ext cx="717334" cy="490540"/>
            </a:xfrm>
            <a:prstGeom prst="bentUpArrow">
              <a:avLst>
                <a:gd name="adj1" fmla="val 35431"/>
                <a:gd name="adj2" fmla="val 25000"/>
                <a:gd name="adj3" fmla="val 25000"/>
              </a:avLst>
            </a:prstGeom>
            <a:solidFill>
              <a:srgbClr val="00B0F0"/>
            </a:solidFill>
            <a:ln w="9525" algn="ctr">
              <a:solidFill>
                <a:schemeClr val="tx1"/>
              </a:solidFill>
              <a:round/>
              <a:headEnd/>
              <a:tailEnd/>
            </a:ln>
          </p:spPr>
          <p:txBody>
            <a:bodyPr wrap="none"/>
            <a:lstStyle/>
            <a:p>
              <a:pPr>
                <a:defRPr/>
              </a:pPr>
              <a:endParaRPr lang="zh-CN" altLang="en-US">
                <a:ea typeface="宋体" panose="02010600030101010101" pitchFamily="2" charset="-122"/>
              </a:endParaRPr>
            </a:p>
          </p:txBody>
        </p:sp>
        <p:sp>
          <p:nvSpPr>
            <p:cNvPr id="36879" name="矩形 18">
              <a:extLst>
                <a:ext uri="{FF2B5EF4-FFF2-40B4-BE49-F238E27FC236}">
                  <a16:creationId xmlns:a16="http://schemas.microsoft.com/office/drawing/2014/main" id="{56440A66-14A5-4253-90C7-7509C253DCDC}"/>
                </a:ext>
              </a:extLst>
            </p:cNvPr>
            <p:cNvSpPr>
              <a:spLocks noChangeArrowheads="1"/>
            </p:cNvSpPr>
            <p:nvPr/>
          </p:nvSpPr>
          <p:spPr bwMode="auto">
            <a:xfrm>
              <a:off x="913859" y="4956637"/>
              <a:ext cx="42854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instructor</a:t>
              </a:r>
              <a:r>
                <a:rPr kumimoji="0" lang="en-US" altLang="zh-CN" sz="2000" b="1">
                  <a:latin typeface="Microsoft Yi Baiti" panose="03000500000000000000" pitchFamily="66" charset="0"/>
                  <a:ea typeface="宋体" panose="02010600030101010101" pitchFamily="2" charset="-122"/>
                </a:rPr>
                <a:t> (ID varchar(5),……)</a:t>
              </a:r>
            </a:p>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student</a:t>
              </a:r>
              <a:r>
                <a:rPr kumimoji="0" lang="en-US" altLang="zh-CN" sz="2000" b="1">
                  <a:latin typeface="Microsoft Yi Baiti" panose="03000500000000000000" pitchFamily="66" charset="0"/>
                  <a:ea typeface="宋体" panose="02010600030101010101" pitchFamily="2" charset="-122"/>
                </a:rPr>
                <a:t>(ID varchar(5),……)</a:t>
              </a:r>
            </a:p>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advisor</a:t>
              </a:r>
              <a:r>
                <a:rPr kumimoji="0" lang="en-US" altLang="zh-CN" sz="2000" b="1">
                  <a:latin typeface="Microsoft Yi Baiti" panose="03000500000000000000" pitchFamily="66" charset="0"/>
                  <a:ea typeface="宋体" panose="02010600030101010101" pitchFamily="2" charset="-122"/>
                </a:rPr>
                <a:t>(s_ID varchar(5),……)</a:t>
              </a:r>
            </a:p>
            <a:p>
              <a:pPr>
                <a:lnSpc>
                  <a:spcPct val="100000"/>
                </a:lnSpc>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department</a:t>
              </a:r>
              <a:r>
                <a:rPr kumimoji="0" lang="en-US" altLang="zh-CN" sz="2000" b="1">
                  <a:latin typeface="Microsoft Yi Baiti" panose="03000500000000000000" pitchFamily="66" charset="0"/>
                  <a:ea typeface="宋体" panose="02010600030101010101" pitchFamily="2" charset="-122"/>
                </a:rPr>
                <a:t>(dept_name……)</a:t>
              </a:r>
              <a:endParaRPr kumimoji="0" lang="zh-CN" altLang="en-US" sz="2000" b="1">
                <a:latin typeface="Microsoft Yi Baiti" panose="03000500000000000000" pitchFamily="66" charset="0"/>
                <a:ea typeface="宋体" panose="02010600030101010101" pitchFamily="2" charset="-122"/>
              </a:endParaRPr>
            </a:p>
          </p:txBody>
        </p:sp>
        <p:sp>
          <p:nvSpPr>
            <p:cNvPr id="36880" name="文本框 20">
              <a:extLst>
                <a:ext uri="{FF2B5EF4-FFF2-40B4-BE49-F238E27FC236}">
                  <a16:creationId xmlns:a16="http://schemas.microsoft.com/office/drawing/2014/main" id="{C6B8D231-1FF4-4AAC-8077-DD111BB72393}"/>
                </a:ext>
              </a:extLst>
            </p:cNvPr>
            <p:cNvSpPr txBox="1">
              <a:spLocks noChangeArrowheads="1"/>
            </p:cNvSpPr>
            <p:nvPr/>
          </p:nvSpPr>
          <p:spPr bwMode="auto">
            <a:xfrm>
              <a:off x="2088435"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zh-CN" altLang="en-US" sz="1600">
                  <a:latin typeface="黑体" panose="02010609060101010101" pitchFamily="49" charset="-122"/>
                  <a:ea typeface="黑体" panose="02010609060101010101" pitchFamily="49" charset="-122"/>
                </a:rPr>
                <a:t>数据库定义</a:t>
              </a:r>
            </a:p>
          </p:txBody>
        </p:sp>
        <p:sp>
          <p:nvSpPr>
            <p:cNvPr id="36881" name="矩形 26">
              <a:extLst>
                <a:ext uri="{FF2B5EF4-FFF2-40B4-BE49-F238E27FC236}">
                  <a16:creationId xmlns:a16="http://schemas.microsoft.com/office/drawing/2014/main" id="{695B78E6-545F-4DE1-9720-0479E760F967}"/>
                </a:ext>
              </a:extLst>
            </p:cNvPr>
            <p:cNvSpPr>
              <a:spLocks noChangeArrowheads="1"/>
            </p:cNvSpPr>
            <p:nvPr/>
          </p:nvSpPr>
          <p:spPr bwMode="auto">
            <a:xfrm>
              <a:off x="940302" y="4700504"/>
              <a:ext cx="4095337"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30" name="组合 29">
            <a:extLst>
              <a:ext uri="{FF2B5EF4-FFF2-40B4-BE49-F238E27FC236}">
                <a16:creationId xmlns:a16="http://schemas.microsoft.com/office/drawing/2014/main" id="{B96611D0-3692-46CC-959A-6B02A35B2237}"/>
              </a:ext>
            </a:extLst>
          </p:cNvPr>
          <p:cNvGrpSpPr>
            <a:grpSpLocks/>
          </p:cNvGrpSpPr>
          <p:nvPr/>
        </p:nvGrpSpPr>
        <p:grpSpPr bwMode="auto">
          <a:xfrm>
            <a:off x="5468938" y="4649788"/>
            <a:ext cx="2819400" cy="1630362"/>
            <a:chOff x="5469126" y="4650204"/>
            <a:chExt cx="2818429" cy="1629872"/>
          </a:xfrm>
        </p:grpSpPr>
        <p:pic>
          <p:nvPicPr>
            <p:cNvPr id="36873" name="Picture 8" descr="2">
              <a:extLst>
                <a:ext uri="{FF2B5EF4-FFF2-40B4-BE49-F238E27FC236}">
                  <a16:creationId xmlns:a16="http://schemas.microsoft.com/office/drawing/2014/main" id="{E8C429B6-A6F8-4266-8962-77C990C69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6306751" y="5170793"/>
              <a:ext cx="1836753" cy="6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下箭头 19">
              <a:extLst>
                <a:ext uri="{FF2B5EF4-FFF2-40B4-BE49-F238E27FC236}">
                  <a16:creationId xmlns:a16="http://schemas.microsoft.com/office/drawing/2014/main" id="{7692D335-FC59-4193-9E6C-66D5B880B224}"/>
                </a:ext>
              </a:extLst>
            </p:cNvPr>
            <p:cNvSpPr>
              <a:spLocks noChangeArrowheads="1"/>
            </p:cNvSpPr>
            <p:nvPr/>
          </p:nvSpPr>
          <p:spPr bwMode="auto">
            <a:xfrm rot="-5400000">
              <a:off x="5578664" y="5230018"/>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4" name="流程图: 磁盘 3">
              <a:extLst>
                <a:ext uri="{FF2B5EF4-FFF2-40B4-BE49-F238E27FC236}">
                  <a16:creationId xmlns:a16="http://schemas.microsoft.com/office/drawing/2014/main" id="{882A377A-E8DA-43E1-8E55-E9C690D44086}"/>
                </a:ext>
              </a:extLst>
            </p:cNvPr>
            <p:cNvSpPr/>
            <p:nvPr/>
          </p:nvSpPr>
          <p:spPr bwMode="auto">
            <a:xfrm>
              <a:off x="6622841" y="5413562"/>
              <a:ext cx="1255281" cy="698290"/>
            </a:xfrm>
            <a:prstGeom prst="flowChartMagneticDisk">
              <a:avLst/>
            </a:prstGeom>
            <a:solidFill>
              <a:schemeClr val="bg1">
                <a:lumMod val="75000"/>
              </a:schemeClr>
            </a:solidFill>
            <a:ln w="28575" cap="flat" cmpd="sng" algn="ctr">
              <a:solidFill>
                <a:schemeClr val="bg1">
                  <a:lumMod val="25000"/>
                </a:schemeClr>
              </a:solidFill>
              <a:prstDash val="solid"/>
              <a:round/>
              <a:headEnd type="none" w="med" len="med"/>
              <a:tailEnd type="none" w="med" len="med"/>
            </a:ln>
            <a:effec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36876" name="文本框 21">
              <a:extLst>
                <a:ext uri="{FF2B5EF4-FFF2-40B4-BE49-F238E27FC236}">
                  <a16:creationId xmlns:a16="http://schemas.microsoft.com/office/drawing/2014/main" id="{9718A098-2571-4678-AFAD-480FFC100FAA}"/>
                </a:ext>
              </a:extLst>
            </p:cNvPr>
            <p:cNvSpPr txBox="1">
              <a:spLocks noChangeArrowheads="1"/>
            </p:cNvSpPr>
            <p:nvPr/>
          </p:nvSpPr>
          <p:spPr bwMode="auto">
            <a:xfrm>
              <a:off x="6417886"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zh-CN" altLang="en-US" sz="1600">
                  <a:latin typeface="黑体" panose="02010609060101010101" pitchFamily="49" charset="-122"/>
                  <a:ea typeface="黑体" panose="02010609060101010101" pitchFamily="49" charset="-122"/>
                </a:rPr>
                <a:t>数据库存储</a:t>
              </a:r>
            </a:p>
          </p:txBody>
        </p:sp>
        <p:sp>
          <p:nvSpPr>
            <p:cNvPr id="36877" name="矩形 27">
              <a:extLst>
                <a:ext uri="{FF2B5EF4-FFF2-40B4-BE49-F238E27FC236}">
                  <a16:creationId xmlns:a16="http://schemas.microsoft.com/office/drawing/2014/main" id="{19A56860-B081-4B8C-B0AF-A528BE800FFB}"/>
                </a:ext>
              </a:extLst>
            </p:cNvPr>
            <p:cNvSpPr>
              <a:spLocks noChangeArrowheads="1"/>
            </p:cNvSpPr>
            <p:nvPr/>
          </p:nvSpPr>
          <p:spPr bwMode="auto">
            <a:xfrm>
              <a:off x="6183773" y="4700504"/>
              <a:ext cx="2103782"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DD8CB-2A0A-49FE-8D17-0C93DB8015DD}"/>
              </a:ext>
            </a:extLst>
          </p:cNvPr>
          <p:cNvSpPr>
            <a:spLocks noGrp="1"/>
          </p:cNvSpPr>
          <p:nvPr>
            <p:ph type="title"/>
          </p:nvPr>
        </p:nvSpPr>
        <p:spPr/>
        <p:txBody>
          <a:bodyPr/>
          <a:lstStyle/>
          <a:p>
            <a:pPr>
              <a:defRPr/>
            </a:pPr>
            <a:r>
              <a:rPr lang="zh-CN" altLang="en-US">
                <a:ea typeface="宋体" panose="02010600030101010101" pitchFamily="2" charset="-122"/>
              </a:rPr>
              <a:t>主属性与非主属性</a:t>
            </a:r>
          </a:p>
        </p:txBody>
      </p:sp>
      <p:sp>
        <p:nvSpPr>
          <p:cNvPr id="3" name="内容占位符 2">
            <a:extLst>
              <a:ext uri="{FF2B5EF4-FFF2-40B4-BE49-F238E27FC236}">
                <a16:creationId xmlns:a16="http://schemas.microsoft.com/office/drawing/2014/main" id="{600D41C2-95DF-40E1-9C03-C6334574776C}"/>
              </a:ext>
            </a:extLst>
          </p:cNvPr>
          <p:cNvSpPr>
            <a:spLocks noGrp="1"/>
          </p:cNvSpPr>
          <p:nvPr>
            <p:ph idx="1"/>
          </p:nvPr>
        </p:nvSpPr>
        <p:spPr/>
        <p:txBody>
          <a:bodyPr/>
          <a:lstStyle/>
          <a:p>
            <a:r>
              <a:rPr lang="zh-CN" altLang="en-US">
                <a:ea typeface="宋体" panose="02010600030101010101" pitchFamily="2" charset="-122"/>
              </a:rPr>
              <a:t>主属性：候选码中的属性</a:t>
            </a:r>
          </a:p>
          <a:p>
            <a:r>
              <a:rPr lang="zh-CN" altLang="en-US">
                <a:ea typeface="宋体" panose="02010600030101010101" pitchFamily="2" charset="-122"/>
              </a:rPr>
              <a:t>非主属性：不包含在任何一个候选码中的属性称为非主属性</a:t>
            </a:r>
          </a:p>
          <a:p>
            <a:r>
              <a:rPr lang="zh-CN" altLang="en-US">
                <a:ea typeface="宋体" panose="02010600030101010101" pitchFamily="2" charset="-122"/>
              </a:rPr>
              <a:t>例子：</a:t>
            </a:r>
            <a:endParaRPr lang="en-US" altLang="zh-CN">
              <a:ea typeface="宋体" panose="02010600030101010101" pitchFamily="2" charset="-122"/>
            </a:endParaRPr>
          </a:p>
          <a:p>
            <a:pPr lvl="1"/>
            <a:r>
              <a:rPr lang="zh-CN" altLang="en-US">
                <a:ea typeface="宋体" panose="02010600030101010101" pitchFamily="2" charset="-122"/>
              </a:rPr>
              <a:t>学生（</a:t>
            </a:r>
            <a:r>
              <a:rPr lang="zh-CN" altLang="en-US" u="sng">
                <a:ea typeface="宋体" panose="02010600030101010101" pitchFamily="2" charset="-122"/>
              </a:rPr>
              <a:t>学号</a:t>
            </a:r>
            <a:r>
              <a:rPr lang="zh-CN" altLang="en-US">
                <a:ea typeface="宋体" panose="02010600030101010101" pitchFamily="2" charset="-122"/>
              </a:rPr>
              <a:t>、姓名、性别、年龄）</a:t>
            </a:r>
            <a:endParaRPr lang="en-US" altLang="zh-CN">
              <a:ea typeface="宋体" panose="02010600030101010101" pitchFamily="2" charset="-122"/>
            </a:endParaRPr>
          </a:p>
          <a:p>
            <a:pPr lvl="1"/>
            <a:r>
              <a:rPr lang="zh-CN" altLang="en-US">
                <a:ea typeface="宋体" panose="02010600030101010101" pitchFamily="2" charset="-122"/>
              </a:rPr>
              <a:t>选修（</a:t>
            </a:r>
            <a:r>
              <a:rPr lang="zh-CN" altLang="en-US" u="sng">
                <a:ea typeface="宋体" panose="02010600030101010101" pitchFamily="2" charset="-122"/>
              </a:rPr>
              <a:t>学号、课程号</a:t>
            </a:r>
            <a:r>
              <a:rPr lang="zh-CN" altLang="en-US">
                <a:ea typeface="宋体" panose="02010600030101010101" pitchFamily="2" charset="-122"/>
              </a:rPr>
              <a:t>、成绩）</a:t>
            </a:r>
            <a:endParaRPr lang="en-US" altLang="zh-CN">
              <a:ea typeface="宋体" panose="02010600030101010101" pitchFamily="2" charset="-122"/>
            </a:endParaRPr>
          </a:p>
          <a:p>
            <a:pPr lvl="1"/>
            <a:r>
              <a:rPr lang="zh-CN" altLang="en-US">
                <a:ea typeface="宋体" panose="02010600030101010101" pitchFamily="2" charset="-122"/>
              </a:rPr>
              <a:t>使用（</a:t>
            </a:r>
            <a:r>
              <a:rPr lang="zh-CN" altLang="en-US" u="sng">
                <a:ea typeface="宋体" panose="02010600030101010101" pitchFamily="2" charset="-122"/>
              </a:rPr>
              <a:t>职工编号、项目编号、机器编号</a:t>
            </a:r>
            <a:r>
              <a:rPr lang="zh-CN" altLang="en-US">
                <a:ea typeface="宋体" panose="02010600030101010101" pitchFamily="2" charset="-122"/>
              </a:rPr>
              <a:t>）</a:t>
            </a:r>
            <a:endParaRPr lang="en-US" altLang="zh-CN">
              <a:ea typeface="宋体" panose="02010600030101010101" pitchFamily="2" charset="-122"/>
            </a:endParaRPr>
          </a:p>
          <a:p>
            <a:pPr lvl="1"/>
            <a:r>
              <a:rPr lang="zh-CN" altLang="en-US">
                <a:ea typeface="宋体" panose="02010600030101010101" pitchFamily="2" charset="-122"/>
              </a:rPr>
              <a:t>设关系</a:t>
            </a:r>
            <a:r>
              <a:rPr lang="en-US" altLang="zh-CN">
                <a:ea typeface="宋体" panose="02010600030101010101" pitchFamily="2" charset="-122"/>
              </a:rPr>
              <a:t>R</a:t>
            </a:r>
            <a:r>
              <a:rPr lang="zh-CN" altLang="en-US">
                <a:ea typeface="宋体" panose="02010600030101010101" pitchFamily="2" charset="-122"/>
              </a:rPr>
              <a:t>（</a:t>
            </a:r>
            <a:r>
              <a:rPr lang="en-US" altLang="zh-CN">
                <a:ea typeface="宋体" panose="02010600030101010101" pitchFamily="2" charset="-122"/>
              </a:rPr>
              <a:t>A,B,C,D),</a:t>
            </a:r>
            <a:r>
              <a:rPr lang="zh-CN" altLang="en-US">
                <a:ea typeface="宋体" panose="02010600030101010101" pitchFamily="2" charset="-122"/>
              </a:rPr>
              <a:t>同时满足</a:t>
            </a:r>
            <a:r>
              <a:rPr lang="en-US" altLang="zh-CN">
                <a:ea typeface="宋体" panose="02010600030101010101" pitchFamily="2" charset="-122"/>
              </a:rPr>
              <a:t>AB</a:t>
            </a:r>
            <a:r>
              <a:rPr lang="en-US" altLang="zh-CN">
                <a:ea typeface="宋体" panose="02010600030101010101" pitchFamily="2" charset="-122"/>
                <a:sym typeface="Wingdings" panose="05000000000000000000" pitchFamily="2" charset="2"/>
              </a:rPr>
              <a:t></a:t>
            </a:r>
            <a:r>
              <a:rPr lang="en-US" altLang="zh-CN">
                <a:ea typeface="宋体" panose="02010600030101010101" pitchFamily="2" charset="-122"/>
              </a:rPr>
              <a:t>C, C</a:t>
            </a:r>
            <a:r>
              <a:rPr lang="en-US" altLang="zh-CN">
                <a:ea typeface="宋体" panose="02010600030101010101" pitchFamily="2" charset="-122"/>
                <a:sym typeface="Wingdings" panose="05000000000000000000" pitchFamily="2" charset="2"/>
              </a:rPr>
              <a:t></a:t>
            </a:r>
            <a:r>
              <a:rPr lang="en-US" altLang="zh-CN">
                <a:ea typeface="宋体" panose="02010600030101010101" pitchFamily="2" charset="-122"/>
              </a:rPr>
              <a:t>D, D</a:t>
            </a:r>
            <a:r>
              <a:rPr lang="en-US" altLang="zh-CN">
                <a:ea typeface="宋体" panose="02010600030101010101" pitchFamily="2" charset="-122"/>
                <a:sym typeface="Wingdings" panose="05000000000000000000" pitchFamily="2" charset="2"/>
              </a:rPr>
              <a:t></a:t>
            </a:r>
            <a:r>
              <a:rPr lang="en-US" altLang="zh-CN">
                <a:ea typeface="宋体" panose="02010600030101010101" pitchFamily="2" charset="-122"/>
              </a:rPr>
              <a:t>A,</a:t>
            </a:r>
            <a:r>
              <a:rPr lang="zh-CN" altLang="en-US">
                <a:ea typeface="宋体" panose="02010600030101010101" pitchFamily="2" charset="-122"/>
              </a:rPr>
              <a:t>请问其主属性和非主属性分别是什么？</a:t>
            </a:r>
            <a:endParaRPr lang="en-US" altLang="zh-CN">
              <a:ea typeface="宋体" panose="02010600030101010101" pitchFamily="2" charset="-122"/>
            </a:endParaRPr>
          </a:p>
          <a:p>
            <a:pPr lvl="2"/>
            <a:r>
              <a:rPr lang="zh-CN" altLang="en-US">
                <a:ea typeface="宋体" panose="02010600030101010101" pitchFamily="2" charset="-122"/>
              </a:rPr>
              <a:t>由于其候选码是</a:t>
            </a:r>
            <a:r>
              <a:rPr lang="en-US" altLang="zh-CN">
                <a:ea typeface="宋体" panose="02010600030101010101" pitchFamily="2" charset="-122"/>
              </a:rPr>
              <a:t>AB,BC</a:t>
            </a:r>
            <a:r>
              <a:rPr lang="zh-CN" altLang="en-US">
                <a:ea typeface="宋体" panose="02010600030101010101" pitchFamily="2" charset="-122"/>
              </a:rPr>
              <a:t>和</a:t>
            </a:r>
            <a:r>
              <a:rPr lang="en-US" altLang="zh-CN">
                <a:ea typeface="宋体" panose="02010600030101010101" pitchFamily="2" charset="-122"/>
              </a:rPr>
              <a:t>BD</a:t>
            </a:r>
            <a:r>
              <a:rPr lang="zh-CN" altLang="en-US">
                <a:ea typeface="宋体" panose="02010600030101010101" pitchFamily="2" charset="-122"/>
              </a:rPr>
              <a:t>，因此</a:t>
            </a:r>
            <a:r>
              <a:rPr lang="en-US" altLang="zh-CN">
                <a:ea typeface="宋体" panose="02010600030101010101" pitchFamily="2" charset="-122"/>
              </a:rPr>
              <a:t>A,B,C,D</a:t>
            </a:r>
            <a:r>
              <a:rPr lang="zh-CN" altLang="en-US">
                <a:ea typeface="宋体" panose="02010600030101010101" pitchFamily="2" charset="-122"/>
              </a:rPr>
              <a:t>均为主属性。</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a:extLst>
              <a:ext uri="{FF2B5EF4-FFF2-40B4-BE49-F238E27FC236}">
                <a16:creationId xmlns:a16="http://schemas.microsoft.com/office/drawing/2014/main" id="{74B39E56-13C1-4410-B8E5-E698381AA835}"/>
              </a:ext>
            </a:extLst>
          </p:cNvPr>
          <p:cNvSpPr>
            <a:spLocks noGrp="1" noChangeArrowheads="1"/>
          </p:cNvSpPr>
          <p:nvPr>
            <p:ph type="title"/>
          </p:nvPr>
        </p:nvSpPr>
        <p:spPr/>
        <p:txBody>
          <a:bodyPr/>
          <a:lstStyle/>
          <a:p>
            <a:pPr>
              <a:defRPr/>
            </a:pPr>
            <a:r>
              <a:rPr lang="en-US" altLang="zh-CN"/>
              <a:t>1NF</a:t>
            </a:r>
          </a:p>
        </p:txBody>
      </p:sp>
      <p:sp>
        <p:nvSpPr>
          <p:cNvPr id="38915" name="Rectangle 3">
            <a:extLst>
              <a:ext uri="{FF2B5EF4-FFF2-40B4-BE49-F238E27FC236}">
                <a16:creationId xmlns:a16="http://schemas.microsoft.com/office/drawing/2014/main" id="{16F78D24-409A-4E6D-8E54-5C9450A1FA5D}"/>
              </a:ext>
            </a:extLst>
          </p:cNvPr>
          <p:cNvSpPr>
            <a:spLocks noGrp="1" noChangeArrowheads="1"/>
          </p:cNvSpPr>
          <p:nvPr>
            <p:ph type="body" idx="1"/>
          </p:nvPr>
        </p:nvSpPr>
        <p:spPr>
          <a:xfrm>
            <a:off x="457200" y="1052513"/>
            <a:ext cx="8229600" cy="1446212"/>
          </a:xfrm>
        </p:spPr>
        <p:txBody>
          <a:bodyPr/>
          <a:lstStyle/>
          <a:p>
            <a:pPr>
              <a:lnSpc>
                <a:spcPct val="110000"/>
              </a:lnSpc>
            </a:pPr>
            <a:r>
              <a:rPr lang="zh-CN" altLang="en-US">
                <a:ea typeface="宋体" panose="02010600030101010101" pitchFamily="2" charset="-122"/>
              </a:rPr>
              <a:t>定义</a:t>
            </a:r>
          </a:p>
          <a:p>
            <a:pPr lvl="1">
              <a:lnSpc>
                <a:spcPct val="110000"/>
              </a:lnSpc>
              <a:buFont typeface="Wingdings" panose="05000000000000000000" pitchFamily="2" charset="2"/>
              <a:buNone/>
            </a:pPr>
            <a:r>
              <a:rPr lang="zh-CN" altLang="en-US">
                <a:ea typeface="宋体" panose="02010600030101010101" pitchFamily="2" charset="-122"/>
              </a:rPr>
              <a:t>	关系中每一分量不可再分。即不能以集合、序列等作为属性值</a:t>
            </a:r>
          </a:p>
        </p:txBody>
      </p:sp>
      <p:graphicFrame>
        <p:nvGraphicFramePr>
          <p:cNvPr id="675844" name="Group 4">
            <a:extLst>
              <a:ext uri="{FF2B5EF4-FFF2-40B4-BE49-F238E27FC236}">
                <a16:creationId xmlns:a16="http://schemas.microsoft.com/office/drawing/2014/main" id="{E3AA959D-90F0-400E-B327-4DA9E3EE076E}"/>
              </a:ext>
            </a:extLst>
          </p:cNvPr>
          <p:cNvGraphicFramePr>
            <a:graphicFrameLocks noGrp="1"/>
          </p:cNvGraphicFramePr>
          <p:nvPr/>
        </p:nvGraphicFramePr>
        <p:xfrm>
          <a:off x="468313" y="2859088"/>
          <a:ext cx="3505200" cy="1041400"/>
        </p:xfrm>
        <a:graphic>
          <a:graphicData uri="http://schemas.openxmlformats.org/drawingml/2006/table">
            <a:tbl>
              <a:tblPr/>
              <a:tblGrid>
                <a:gridCol w="990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{C1</a:t>
                      </a:r>
                      <a:r>
                        <a:rPr kumimoji="0" lang="zh-CN" altLang="en-US" sz="2600" b="0" i="0" u="none" strike="noStrike" cap="none" normalizeH="0" baseline="0">
                          <a:ln>
                            <a:noFill/>
                          </a:ln>
                          <a:solidFill>
                            <a:schemeClr val="tx1"/>
                          </a:solidFill>
                          <a:effectLst/>
                          <a:latin typeface="Arial" charset="0"/>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C2</a:t>
                      </a:r>
                      <a:r>
                        <a:rPr kumimoji="0" lang="zh-CN" altLang="en-US" sz="2600" b="0" i="0" u="none" strike="noStrike" cap="none" normalizeH="0" baseline="0">
                          <a:ln>
                            <a:noFill/>
                          </a:ln>
                          <a:solidFill>
                            <a:schemeClr val="tx1"/>
                          </a:solidFill>
                          <a:effectLst/>
                          <a:latin typeface="Arial" charset="0"/>
                          <a:ea typeface="宋体" pitchFamily="2" charset="-122"/>
                        </a:rPr>
                        <a:t>，</a:t>
                      </a:r>
                      <a:r>
                        <a:rPr kumimoji="0" lang="en-US" altLang="zh-CN" sz="2600" b="0" i="0" u="none" strike="noStrike" cap="none" normalizeH="0" baseline="0">
                          <a:ln>
                            <a:noFill/>
                          </a:ln>
                          <a:solidFill>
                            <a:schemeClr val="tx1"/>
                          </a:solidFill>
                          <a:effectLst/>
                          <a:latin typeface="Arial" charset="0"/>
                          <a:ea typeface="宋体" pitchFamily="2"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75855" name="Group 15">
            <a:extLst>
              <a:ext uri="{FF2B5EF4-FFF2-40B4-BE49-F238E27FC236}">
                <a16:creationId xmlns:a16="http://schemas.microsoft.com/office/drawing/2014/main" id="{ADBD635B-A764-4E71-BCB3-9C64814D40AC}"/>
              </a:ext>
            </a:extLst>
          </p:cNvPr>
          <p:cNvGraphicFramePr>
            <a:graphicFrameLocks noGrp="1"/>
          </p:cNvGraphicFramePr>
          <p:nvPr/>
        </p:nvGraphicFramePr>
        <p:xfrm>
          <a:off x="5638800" y="2376488"/>
          <a:ext cx="2971800" cy="2336800"/>
        </p:xfrm>
        <a:graphic>
          <a:graphicData uri="http://schemas.openxmlformats.org/drawingml/2006/table">
            <a:tbl>
              <a:tblPr/>
              <a:tblGrid>
                <a:gridCol w="1524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44" name="AutoShape 32">
            <a:extLst>
              <a:ext uri="{FF2B5EF4-FFF2-40B4-BE49-F238E27FC236}">
                <a16:creationId xmlns:a16="http://schemas.microsoft.com/office/drawing/2014/main" id="{102FDDCA-3F53-42BB-8939-070F749E3D5F}"/>
              </a:ext>
            </a:extLst>
          </p:cNvPr>
          <p:cNvSpPr>
            <a:spLocks noChangeArrowheads="1"/>
          </p:cNvSpPr>
          <p:nvPr/>
        </p:nvSpPr>
        <p:spPr bwMode="auto">
          <a:xfrm>
            <a:off x="4211638" y="3168650"/>
            <a:ext cx="1152525" cy="647700"/>
          </a:xfrm>
          <a:prstGeom prst="rightArrow">
            <a:avLst>
              <a:gd name="adj1" fmla="val 50000"/>
              <a:gd name="adj2" fmla="val 44485"/>
            </a:avLst>
          </a:prstGeom>
          <a:solidFill>
            <a:schemeClr val="accent1"/>
          </a:solidFill>
          <a:ln w="9525">
            <a:solidFill>
              <a:schemeClr val="tx1"/>
            </a:solidFill>
            <a:miter lim="800000"/>
            <a:headEnd/>
            <a:tailEnd/>
          </a:ln>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en-US" altLang="zh-CN" sz="2400">
                <a:latin typeface="Tahoma" panose="020B0604030504040204" pitchFamily="34" charset="0"/>
                <a:ea typeface="宋体" panose="02010600030101010101" pitchFamily="2" charset="-122"/>
              </a:rPr>
              <a:t>1NF</a:t>
            </a:r>
          </a:p>
        </p:txBody>
      </p:sp>
      <p:sp>
        <p:nvSpPr>
          <p:cNvPr id="38945" name="AutoShape 33">
            <a:extLst>
              <a:ext uri="{FF2B5EF4-FFF2-40B4-BE49-F238E27FC236}">
                <a16:creationId xmlns:a16="http://schemas.microsoft.com/office/drawing/2014/main" id="{BA681565-8E00-400A-883C-C582EFC77434}"/>
              </a:ext>
            </a:extLst>
          </p:cNvPr>
          <p:cNvSpPr>
            <a:spLocks noChangeArrowheads="1"/>
          </p:cNvSpPr>
          <p:nvPr/>
        </p:nvSpPr>
        <p:spPr bwMode="auto">
          <a:xfrm>
            <a:off x="250825" y="4681538"/>
            <a:ext cx="2952750" cy="865187"/>
          </a:xfrm>
          <a:prstGeom prst="wedgeRoundRectCallout">
            <a:avLst>
              <a:gd name="adj1" fmla="val 24625"/>
              <a:gd name="adj2" fmla="val -125046"/>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对象－关系数据库</a:t>
            </a:r>
          </a:p>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嵌套关系</a:t>
            </a:r>
          </a:p>
        </p:txBody>
      </p:sp>
      <p:sp>
        <p:nvSpPr>
          <p:cNvPr id="38946" name="AutoShape 34">
            <a:extLst>
              <a:ext uri="{FF2B5EF4-FFF2-40B4-BE49-F238E27FC236}">
                <a16:creationId xmlns:a16="http://schemas.microsoft.com/office/drawing/2014/main" id="{2B2C3249-E79E-4913-9AF2-0722B6FB52A2}"/>
              </a:ext>
            </a:extLst>
          </p:cNvPr>
          <p:cNvSpPr>
            <a:spLocks noChangeArrowheads="1"/>
          </p:cNvSpPr>
          <p:nvPr/>
        </p:nvSpPr>
        <p:spPr bwMode="auto">
          <a:xfrm>
            <a:off x="5435600" y="5256213"/>
            <a:ext cx="1943100" cy="865187"/>
          </a:xfrm>
          <a:prstGeom prst="wedgeRoundRectCallout">
            <a:avLst>
              <a:gd name="adj1" fmla="val 38481"/>
              <a:gd name="adj2" fmla="val -107431"/>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传统数据库</a:t>
            </a:r>
          </a:p>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平面关系</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8191A6D6-112C-4B26-AE67-45663476B904}"/>
              </a:ext>
            </a:extLst>
          </p:cNvPr>
          <p:cNvSpPr>
            <a:spLocks noGrp="1" noChangeArrowheads="1"/>
          </p:cNvSpPr>
          <p:nvPr>
            <p:ph type="title"/>
          </p:nvPr>
        </p:nvSpPr>
        <p:spPr/>
        <p:txBody>
          <a:bodyPr/>
          <a:lstStyle/>
          <a:p>
            <a:pPr>
              <a:defRPr/>
            </a:pPr>
            <a:r>
              <a:rPr lang="en-US" altLang="zh-CN"/>
              <a:t>1NF</a:t>
            </a:r>
          </a:p>
        </p:txBody>
      </p:sp>
      <p:graphicFrame>
        <p:nvGraphicFramePr>
          <p:cNvPr id="676867" name="Group 3">
            <a:extLst>
              <a:ext uri="{FF2B5EF4-FFF2-40B4-BE49-F238E27FC236}">
                <a16:creationId xmlns:a16="http://schemas.microsoft.com/office/drawing/2014/main" id="{950EFAC8-7F64-424A-8122-5E0778A1D341}"/>
              </a:ext>
            </a:extLst>
          </p:cNvPr>
          <p:cNvGraphicFramePr>
            <a:graphicFrameLocks noGrp="1"/>
          </p:cNvGraphicFramePr>
          <p:nvPr/>
        </p:nvGraphicFramePr>
        <p:xfrm>
          <a:off x="973138" y="3355975"/>
          <a:ext cx="3024187" cy="1041400"/>
        </p:xfrm>
        <a:graphic>
          <a:graphicData uri="http://schemas.openxmlformats.org/drawingml/2006/table">
            <a:tbl>
              <a:tblPr/>
              <a:tblGrid>
                <a:gridCol w="854075">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CNO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{C1</a:t>
                      </a:r>
                      <a:r>
                        <a:rPr kumimoji="0" lang="zh-CN" altLang="en-US" sz="2200" b="0" i="0" u="none" strike="noStrike" cap="none" normalizeH="0" baseline="0">
                          <a:ln>
                            <a:noFill/>
                          </a:ln>
                          <a:solidFill>
                            <a:schemeClr val="tx1"/>
                          </a:solidFill>
                          <a:effectLst/>
                          <a:latin typeface="Arial" charset="0"/>
                          <a:ea typeface="宋体" pitchFamily="2" charset="-122"/>
                        </a:rPr>
                        <a:t>，</a:t>
                      </a:r>
                      <a:r>
                        <a:rPr kumimoji="0" lang="en-US" altLang="zh-CN" sz="2200" b="0" i="0" u="none" strike="noStrike" cap="none" normalizeH="0" baseline="0">
                          <a:ln>
                            <a:noFill/>
                          </a:ln>
                          <a:solidFill>
                            <a:schemeClr val="tx1"/>
                          </a:solidFill>
                          <a:effectLst/>
                          <a:latin typeface="Arial" charset="0"/>
                          <a:ea typeface="宋体" pitchFamily="2" charset="-122"/>
                        </a:rPr>
                        <a:t>C2</a:t>
                      </a:r>
                      <a:r>
                        <a:rPr kumimoji="0" lang="zh-CN" altLang="en-US" sz="2200" b="0" i="0" u="none" strike="noStrike" cap="none" normalizeH="0" baseline="0">
                          <a:ln>
                            <a:noFill/>
                          </a:ln>
                          <a:solidFill>
                            <a:schemeClr val="tx1"/>
                          </a:solidFill>
                          <a:effectLst/>
                          <a:latin typeface="Arial" charset="0"/>
                          <a:ea typeface="宋体" pitchFamily="2" charset="-122"/>
                        </a:rPr>
                        <a:t>，</a:t>
                      </a:r>
                      <a:r>
                        <a:rPr kumimoji="0" lang="en-US" altLang="zh-CN" sz="2200" b="0" i="0" u="none" strike="noStrike" cap="none" normalizeH="0" baseline="0">
                          <a:ln>
                            <a:noFill/>
                          </a:ln>
                          <a:solidFill>
                            <a:schemeClr val="tx1"/>
                          </a:solidFill>
                          <a:effectLst/>
                          <a:latin typeface="Arial" charset="0"/>
                          <a:ea typeface="宋体" pitchFamily="2"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50" name="AutoShape 14">
            <a:extLst>
              <a:ext uri="{FF2B5EF4-FFF2-40B4-BE49-F238E27FC236}">
                <a16:creationId xmlns:a16="http://schemas.microsoft.com/office/drawing/2014/main" id="{D6E0CD4E-85E4-4C9B-8A2F-BAA1045BE589}"/>
              </a:ext>
            </a:extLst>
          </p:cNvPr>
          <p:cNvSpPr>
            <a:spLocks noChangeArrowheads="1"/>
          </p:cNvSpPr>
          <p:nvPr/>
        </p:nvSpPr>
        <p:spPr bwMode="auto">
          <a:xfrm>
            <a:off x="1189038" y="1484313"/>
            <a:ext cx="2519362" cy="865187"/>
          </a:xfrm>
          <a:prstGeom prst="wedgeRoundRectCallout">
            <a:avLst>
              <a:gd name="adj1" fmla="val -282"/>
              <a:gd name="adj2" fmla="val 158074"/>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适合于查询每个学生的选修课程</a:t>
            </a:r>
          </a:p>
        </p:txBody>
      </p:sp>
      <p:graphicFrame>
        <p:nvGraphicFramePr>
          <p:cNvPr id="676892" name="Group 28">
            <a:extLst>
              <a:ext uri="{FF2B5EF4-FFF2-40B4-BE49-F238E27FC236}">
                <a16:creationId xmlns:a16="http://schemas.microsoft.com/office/drawing/2014/main" id="{60C477F7-2092-4901-AFB1-00BBCE9B558F}"/>
              </a:ext>
            </a:extLst>
          </p:cNvPr>
          <p:cNvGraphicFramePr>
            <a:graphicFrameLocks noGrp="1"/>
          </p:cNvGraphicFramePr>
          <p:nvPr/>
        </p:nvGraphicFramePr>
        <p:xfrm>
          <a:off x="5005388" y="3355975"/>
          <a:ext cx="2735262" cy="1282700"/>
        </p:xfrm>
        <a:graphic>
          <a:graphicData uri="http://schemas.openxmlformats.org/drawingml/2006/table">
            <a:tbl>
              <a:tblPr/>
              <a:tblGrid>
                <a:gridCol w="2078037">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CNO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{S1, S2, 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C1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62" name="AutoShape 26">
            <a:extLst>
              <a:ext uri="{FF2B5EF4-FFF2-40B4-BE49-F238E27FC236}">
                <a16:creationId xmlns:a16="http://schemas.microsoft.com/office/drawing/2014/main" id="{F1837F31-44E2-4367-9774-F9461DEEB64F}"/>
              </a:ext>
            </a:extLst>
          </p:cNvPr>
          <p:cNvSpPr>
            <a:spLocks noChangeArrowheads="1"/>
          </p:cNvSpPr>
          <p:nvPr/>
        </p:nvSpPr>
        <p:spPr bwMode="auto">
          <a:xfrm>
            <a:off x="5221288" y="1484313"/>
            <a:ext cx="2519362" cy="865187"/>
          </a:xfrm>
          <a:prstGeom prst="wedgeRoundRectCallout">
            <a:avLst>
              <a:gd name="adj1" fmla="val -282"/>
              <a:gd name="adj2" fmla="val 158074"/>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适合于查询每门课程的选修学生</a:t>
            </a:r>
          </a:p>
        </p:txBody>
      </p:sp>
      <p:sp>
        <p:nvSpPr>
          <p:cNvPr id="39963" name="Text Box 27">
            <a:extLst>
              <a:ext uri="{FF2B5EF4-FFF2-40B4-BE49-F238E27FC236}">
                <a16:creationId xmlns:a16="http://schemas.microsoft.com/office/drawing/2014/main" id="{51F13214-C9AB-488F-85F7-84D28FFEE87E}"/>
              </a:ext>
            </a:extLst>
          </p:cNvPr>
          <p:cNvSpPr txBox="1">
            <a:spLocks noChangeArrowheads="1"/>
          </p:cNvSpPr>
          <p:nvPr/>
        </p:nvSpPr>
        <p:spPr bwMode="auto">
          <a:xfrm>
            <a:off x="2195513" y="4872038"/>
            <a:ext cx="504031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Char char="•"/>
            </a:pPr>
            <a:r>
              <a:rPr lang="zh-CN" altLang="en-US" sz="2400">
                <a:latin typeface="Tahoma" panose="020B0604030504040204" pitchFamily="34" charset="0"/>
                <a:ea typeface="华文新魏" panose="02010800040101010101" pitchFamily="2" charset="-122"/>
              </a:rPr>
              <a:t>两个都保存，数据冗余，更新困难</a:t>
            </a:r>
          </a:p>
          <a:p>
            <a:pPr>
              <a:lnSpc>
                <a:spcPct val="100000"/>
              </a:lnSpc>
              <a:spcBef>
                <a:spcPct val="50000"/>
              </a:spcBef>
              <a:buClrTx/>
              <a:buSzTx/>
              <a:buFontTx/>
              <a:buChar char="•"/>
            </a:pPr>
            <a:r>
              <a:rPr lang="zh-CN" altLang="en-US" sz="2400">
                <a:latin typeface="Tahoma" panose="020B0604030504040204" pitchFamily="34" charset="0"/>
                <a:ea typeface="华文新魏" panose="02010800040101010101" pitchFamily="2" charset="-122"/>
              </a:rPr>
              <a:t>只保存一个，某些查询困难</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B1211FEA-6936-45ED-828A-13E05B444C36}"/>
              </a:ext>
            </a:extLst>
          </p:cNvPr>
          <p:cNvSpPr>
            <a:spLocks noGrp="1" noChangeArrowheads="1"/>
          </p:cNvSpPr>
          <p:nvPr>
            <p:ph type="title"/>
          </p:nvPr>
        </p:nvSpPr>
        <p:spPr/>
        <p:txBody>
          <a:bodyPr/>
          <a:lstStyle/>
          <a:p>
            <a:pPr>
              <a:defRPr/>
            </a:pPr>
            <a:r>
              <a:rPr lang="zh-CN" altLang="en-US">
                <a:ea typeface="宋体" pitchFamily="2" charset="-122"/>
              </a:rPr>
              <a:t>关系模式的分解和问题</a:t>
            </a:r>
          </a:p>
        </p:txBody>
      </p:sp>
      <p:sp>
        <p:nvSpPr>
          <p:cNvPr id="13315" name="Rectangle 3">
            <a:extLst>
              <a:ext uri="{FF2B5EF4-FFF2-40B4-BE49-F238E27FC236}">
                <a16:creationId xmlns:a16="http://schemas.microsoft.com/office/drawing/2014/main" id="{5785C3C4-D4D3-4F9E-9AF6-77949C2FA2B3}"/>
              </a:ext>
            </a:extLst>
          </p:cNvPr>
          <p:cNvSpPr>
            <a:spLocks noGrp="1" noChangeArrowheads="1"/>
          </p:cNvSpPr>
          <p:nvPr>
            <p:ph type="body" idx="1"/>
          </p:nvPr>
        </p:nvSpPr>
        <p:spPr/>
        <p:txBody>
          <a:bodyPr>
            <a:normAutofit lnSpcReduction="10000"/>
          </a:bodyPr>
          <a:lstStyle/>
          <a:p>
            <a:pPr>
              <a:defRPr/>
            </a:pPr>
            <a:r>
              <a:rPr lang="en-US" altLang="zh-CN" dirty="0">
                <a:ea typeface="楷体_GB2312" pitchFamily="49" charset="-122"/>
              </a:rPr>
              <a:t>SCD(</a:t>
            </a:r>
            <a:r>
              <a:rPr lang="en-US" altLang="zh-CN" u="sng" dirty="0">
                <a:ea typeface="楷体_GB2312" pitchFamily="49" charset="-122"/>
              </a:rPr>
              <a:t>SNO</a:t>
            </a:r>
            <a:r>
              <a:rPr lang="en-US" altLang="zh-CN" dirty="0">
                <a:ea typeface="楷体_GB2312" pitchFamily="49" charset="-122"/>
              </a:rPr>
              <a:t>,SN,AGE,DEPT,MN,</a:t>
            </a:r>
            <a:r>
              <a:rPr lang="en-US" altLang="zh-CN" u="sng" dirty="0">
                <a:ea typeface="楷体_GB2312" pitchFamily="49" charset="-122"/>
              </a:rPr>
              <a:t>CNO</a:t>
            </a:r>
            <a:r>
              <a:rPr lang="en-US" altLang="zh-CN" dirty="0">
                <a:ea typeface="楷体_GB2312" pitchFamily="49" charset="-122"/>
              </a:rPr>
              <a:t>,SCORE)</a:t>
            </a:r>
          </a:p>
          <a:p>
            <a:pPr>
              <a:buFontTx/>
              <a:buChar char="→"/>
              <a:defRPr/>
            </a:pPr>
            <a:r>
              <a:rPr lang="en-US" altLang="zh-CN" dirty="0">
                <a:ea typeface="楷体_GB2312" pitchFamily="49" charset="-122"/>
              </a:rPr>
              <a:t>S(</a:t>
            </a:r>
            <a:r>
              <a:rPr lang="en-US" altLang="zh-CN" u="sng" dirty="0">
                <a:ea typeface="楷体_GB2312" pitchFamily="49" charset="-122"/>
              </a:rPr>
              <a:t>SNO</a:t>
            </a:r>
            <a:r>
              <a:rPr lang="en-US" altLang="zh-CN" dirty="0">
                <a:ea typeface="楷体_GB2312" pitchFamily="49" charset="-122"/>
              </a:rPr>
              <a:t>,SN,AGE,DEPT)</a:t>
            </a:r>
          </a:p>
          <a:p>
            <a:pPr>
              <a:buFontTx/>
              <a:buChar char="→"/>
              <a:defRPr/>
            </a:pPr>
            <a:r>
              <a:rPr lang="en-US" altLang="zh-CN" dirty="0">
                <a:ea typeface="楷体_GB2312" pitchFamily="49" charset="-122"/>
              </a:rPr>
              <a:t>SC(</a:t>
            </a:r>
            <a:r>
              <a:rPr lang="en-US" altLang="zh-CN" u="sng" dirty="0">
                <a:ea typeface="楷体_GB2312" pitchFamily="49" charset="-122"/>
              </a:rPr>
              <a:t>SNO,CNO</a:t>
            </a:r>
            <a:r>
              <a:rPr lang="en-US" altLang="zh-CN" dirty="0">
                <a:ea typeface="楷体_GB2312" pitchFamily="49" charset="-122"/>
              </a:rPr>
              <a:t>,SCORE)</a:t>
            </a:r>
          </a:p>
          <a:p>
            <a:pPr>
              <a:buFontTx/>
              <a:buChar char="→"/>
              <a:defRPr/>
            </a:pPr>
            <a:r>
              <a:rPr lang="en-US" altLang="zh-CN" dirty="0">
                <a:ea typeface="楷体_GB2312" pitchFamily="49" charset="-122"/>
              </a:rPr>
              <a:t>D(</a:t>
            </a:r>
            <a:r>
              <a:rPr lang="en-US" altLang="zh-CN" u="sng" dirty="0">
                <a:ea typeface="楷体_GB2312" pitchFamily="49" charset="-122"/>
              </a:rPr>
              <a:t>DEPT</a:t>
            </a:r>
            <a:r>
              <a:rPr lang="en-US" altLang="zh-CN" dirty="0">
                <a:ea typeface="楷体_GB2312" pitchFamily="49" charset="-122"/>
              </a:rPr>
              <a:t>,MN)</a:t>
            </a:r>
          </a:p>
          <a:p>
            <a:pPr>
              <a:defRPr/>
            </a:pPr>
            <a:endParaRPr lang="en-US" altLang="zh-CN" dirty="0">
              <a:ea typeface="楷体_GB2312" pitchFamily="49" charset="-122"/>
            </a:endParaRPr>
          </a:p>
          <a:p>
            <a:pPr>
              <a:defRPr/>
            </a:pPr>
            <a:r>
              <a:rPr lang="zh-CN" altLang="en-US" dirty="0">
                <a:ea typeface="楷体_GB2312" pitchFamily="49" charset="-122"/>
              </a:rPr>
              <a:t>我们可以通过把一个关系模式的分解成多个关系模式，以解决它的插入、删除和更新操作所带来的一些问题。</a:t>
            </a:r>
          </a:p>
          <a:p>
            <a:pPr>
              <a:defRPr/>
            </a:pPr>
            <a:r>
              <a:rPr lang="zh-CN" altLang="en-US" dirty="0">
                <a:ea typeface="楷体_GB2312" pitchFamily="49" charset="-122"/>
              </a:rPr>
              <a:t>为了在分解要保证原来模式所满足的特性，要求分解处理具有无损连接和保持函数依赖。</a:t>
            </a:r>
          </a:p>
          <a:p>
            <a:pPr>
              <a:defRPr/>
            </a:pPr>
            <a:endParaRPr lang="en-US" altLang="zh-CN" dirty="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a:extLst>
              <a:ext uri="{FF2B5EF4-FFF2-40B4-BE49-F238E27FC236}">
                <a16:creationId xmlns:a16="http://schemas.microsoft.com/office/drawing/2014/main" id="{F41CE17D-09BC-4337-880F-1C208B04A337}"/>
              </a:ext>
            </a:extLst>
          </p:cNvPr>
          <p:cNvSpPr>
            <a:spLocks noGrp="1" noChangeArrowheads="1"/>
          </p:cNvSpPr>
          <p:nvPr>
            <p:ph type="title"/>
          </p:nvPr>
        </p:nvSpPr>
        <p:spPr/>
        <p:txBody>
          <a:bodyPr/>
          <a:lstStyle/>
          <a:p>
            <a:pPr>
              <a:defRPr/>
            </a:pPr>
            <a:r>
              <a:rPr lang="en-US" altLang="zh-CN"/>
              <a:t>1NF</a:t>
            </a:r>
          </a:p>
        </p:txBody>
      </p:sp>
      <p:sp>
        <p:nvSpPr>
          <p:cNvPr id="40963" name="Rectangle 3">
            <a:extLst>
              <a:ext uri="{FF2B5EF4-FFF2-40B4-BE49-F238E27FC236}">
                <a16:creationId xmlns:a16="http://schemas.microsoft.com/office/drawing/2014/main" id="{5F4F5D4E-980F-4558-8E4E-89DCAF9D1387}"/>
              </a:ext>
            </a:extLst>
          </p:cNvPr>
          <p:cNvSpPr>
            <a:spLocks noGrp="1" noChangeArrowheads="1"/>
          </p:cNvSpPr>
          <p:nvPr>
            <p:ph type="body" idx="1"/>
          </p:nvPr>
        </p:nvSpPr>
        <p:spPr>
          <a:xfrm>
            <a:off x="457200" y="1052513"/>
            <a:ext cx="8229600" cy="4530725"/>
          </a:xfrm>
        </p:spPr>
        <p:txBody>
          <a:bodyPr/>
          <a:lstStyle/>
          <a:p>
            <a:r>
              <a:rPr lang="zh-CN" altLang="en-US">
                <a:ea typeface="宋体" panose="02010600030101010101" pitchFamily="2" charset="-122"/>
              </a:rPr>
              <a:t>原子粒度的选择</a:t>
            </a:r>
          </a:p>
          <a:p>
            <a:pPr lvl="1"/>
            <a:r>
              <a:rPr lang="zh-CN" altLang="en-US">
                <a:ea typeface="宋体" panose="02010600030101010101" pitchFamily="2" charset="-122"/>
              </a:rPr>
              <a:t>分量是否需要再分，与具体应用有关。如果用到值的一部分，则需要进一步分割</a:t>
            </a:r>
          </a:p>
          <a:p>
            <a:pPr lvl="1"/>
            <a:r>
              <a:rPr lang="zh-CN" altLang="en-US">
                <a:ea typeface="宋体" panose="02010600030101010101" pitchFamily="2" charset="-122"/>
              </a:rPr>
              <a:t>否则需要应用编码解析</a:t>
            </a:r>
          </a:p>
          <a:p>
            <a:endParaRPr lang="en-US" altLang="zh-CN">
              <a:ea typeface="宋体" panose="02010600030101010101" pitchFamily="2" charset="-122"/>
            </a:endParaRPr>
          </a:p>
        </p:txBody>
      </p:sp>
      <p:graphicFrame>
        <p:nvGraphicFramePr>
          <p:cNvPr id="677892" name="Group 4">
            <a:extLst>
              <a:ext uri="{FF2B5EF4-FFF2-40B4-BE49-F238E27FC236}">
                <a16:creationId xmlns:a16="http://schemas.microsoft.com/office/drawing/2014/main" id="{122ED1AA-98F2-455D-ADA0-4C1DDE2743C9}"/>
              </a:ext>
            </a:extLst>
          </p:cNvPr>
          <p:cNvGraphicFramePr>
            <a:graphicFrameLocks noGrp="1"/>
          </p:cNvGraphicFramePr>
          <p:nvPr/>
        </p:nvGraphicFramePr>
        <p:xfrm>
          <a:off x="779463" y="4378325"/>
          <a:ext cx="1995487" cy="1822452"/>
        </p:xfrm>
        <a:graphic>
          <a:graphicData uri="http://schemas.openxmlformats.org/drawingml/2006/table">
            <a:tbl>
              <a:tblPr/>
              <a:tblGrid>
                <a:gridCol w="793750">
                  <a:extLst>
                    <a:ext uri="{9D8B030D-6E8A-4147-A177-3AD203B41FA5}">
                      <a16:colId xmlns:a16="http://schemas.microsoft.com/office/drawing/2014/main" val="20000"/>
                    </a:ext>
                  </a:extLst>
                </a:gridCol>
                <a:gridCol w="1201737">
                  <a:extLst>
                    <a:ext uri="{9D8B030D-6E8A-4147-A177-3AD203B41FA5}">
                      <a16:colId xmlns:a16="http://schemas.microsoft.com/office/drawing/2014/main" val="20001"/>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生日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王军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68.7.10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张立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69.7.10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李明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80.3.28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77909" name="Group 21">
            <a:extLst>
              <a:ext uri="{FF2B5EF4-FFF2-40B4-BE49-F238E27FC236}">
                <a16:creationId xmlns:a16="http://schemas.microsoft.com/office/drawing/2014/main" id="{F15FF58F-1143-487D-8425-C9A4AA670D1A}"/>
              </a:ext>
            </a:extLst>
          </p:cNvPr>
          <p:cNvGraphicFramePr>
            <a:graphicFrameLocks noGrp="1"/>
          </p:cNvGraphicFramePr>
          <p:nvPr/>
        </p:nvGraphicFramePr>
        <p:xfrm>
          <a:off x="3427413" y="4400550"/>
          <a:ext cx="2105025" cy="1830389"/>
        </p:xfrm>
        <a:graphic>
          <a:graphicData uri="http://schemas.openxmlformats.org/drawingml/2006/table">
            <a:tbl>
              <a:tblPr/>
              <a:tblGrid>
                <a:gridCol w="793750">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793750">
                  <a:extLst>
                    <a:ext uri="{9D8B030D-6E8A-4147-A177-3AD203B41FA5}">
                      <a16:colId xmlns:a16="http://schemas.microsoft.com/office/drawing/2014/main" val="20002"/>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月日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王军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张立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李明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3.28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03" name="AutoShape 43">
            <a:extLst>
              <a:ext uri="{FF2B5EF4-FFF2-40B4-BE49-F238E27FC236}">
                <a16:creationId xmlns:a16="http://schemas.microsoft.com/office/drawing/2014/main" id="{2DC1093E-6386-492D-8DA7-461BFF251BED}"/>
              </a:ext>
            </a:extLst>
          </p:cNvPr>
          <p:cNvSpPr>
            <a:spLocks noChangeArrowheads="1"/>
          </p:cNvSpPr>
          <p:nvPr/>
        </p:nvSpPr>
        <p:spPr bwMode="auto">
          <a:xfrm>
            <a:off x="779463" y="3103563"/>
            <a:ext cx="1584325" cy="865187"/>
          </a:xfrm>
          <a:prstGeom prst="wedgeRoundRectCallout">
            <a:avLst>
              <a:gd name="adj1" fmla="val 33167"/>
              <a:gd name="adj2" fmla="val 94403"/>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只是查询出生日期</a:t>
            </a:r>
          </a:p>
        </p:txBody>
      </p:sp>
      <p:sp>
        <p:nvSpPr>
          <p:cNvPr id="41004" name="AutoShape 44">
            <a:extLst>
              <a:ext uri="{FF2B5EF4-FFF2-40B4-BE49-F238E27FC236}">
                <a16:creationId xmlns:a16="http://schemas.microsoft.com/office/drawing/2014/main" id="{270C79B0-0029-4863-BFCD-70DC221DDD66}"/>
              </a:ext>
            </a:extLst>
          </p:cNvPr>
          <p:cNvSpPr>
            <a:spLocks noChangeArrowheads="1"/>
          </p:cNvSpPr>
          <p:nvPr/>
        </p:nvSpPr>
        <p:spPr bwMode="auto">
          <a:xfrm>
            <a:off x="3416300" y="3175000"/>
            <a:ext cx="1871663" cy="865188"/>
          </a:xfrm>
          <a:prstGeom prst="wedgeRoundRectCallout">
            <a:avLst>
              <a:gd name="adj1" fmla="val 20398"/>
              <a:gd name="adj2" fmla="val 94403"/>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比较两人生肖是否相同</a:t>
            </a:r>
          </a:p>
        </p:txBody>
      </p:sp>
      <p:graphicFrame>
        <p:nvGraphicFramePr>
          <p:cNvPr id="677933" name="Group 45">
            <a:extLst>
              <a:ext uri="{FF2B5EF4-FFF2-40B4-BE49-F238E27FC236}">
                <a16:creationId xmlns:a16="http://schemas.microsoft.com/office/drawing/2014/main" id="{D68B874D-D9C5-4119-8BC5-94551360698B}"/>
              </a:ext>
            </a:extLst>
          </p:cNvPr>
          <p:cNvGraphicFramePr>
            <a:graphicFrameLocks noGrp="1"/>
          </p:cNvGraphicFramePr>
          <p:nvPr/>
        </p:nvGraphicFramePr>
        <p:xfrm>
          <a:off x="6235700" y="4402138"/>
          <a:ext cx="2319338" cy="1830387"/>
        </p:xfrm>
        <a:graphic>
          <a:graphicData uri="http://schemas.openxmlformats.org/drawingml/2006/table">
            <a:tbl>
              <a:tblPr/>
              <a:tblGrid>
                <a:gridCol w="793750">
                  <a:extLst>
                    <a:ext uri="{9D8B030D-6E8A-4147-A177-3AD203B41FA5}">
                      <a16:colId xmlns:a16="http://schemas.microsoft.com/office/drawing/2014/main" val="20000"/>
                    </a:ext>
                  </a:extLst>
                </a:gridCol>
                <a:gridCol w="519113">
                  <a:extLst>
                    <a:ext uri="{9D8B030D-6E8A-4147-A177-3AD203B41FA5}">
                      <a16:colId xmlns:a16="http://schemas.microsoft.com/office/drawing/2014/main" val="20001"/>
                    </a:ext>
                  </a:extLst>
                </a:gridCol>
                <a:gridCol w="48895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tblGrid>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日</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王军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张立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李明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28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32" name="AutoShape 72">
            <a:extLst>
              <a:ext uri="{FF2B5EF4-FFF2-40B4-BE49-F238E27FC236}">
                <a16:creationId xmlns:a16="http://schemas.microsoft.com/office/drawing/2014/main" id="{5D58F528-DD87-419C-9B10-B65F58F8E408}"/>
              </a:ext>
            </a:extLst>
          </p:cNvPr>
          <p:cNvSpPr>
            <a:spLocks noChangeArrowheads="1"/>
          </p:cNvSpPr>
          <p:nvPr/>
        </p:nvSpPr>
        <p:spPr bwMode="auto">
          <a:xfrm>
            <a:off x="6684963" y="3176588"/>
            <a:ext cx="1871662" cy="865187"/>
          </a:xfrm>
          <a:prstGeom prst="wedgeRoundRectCallout">
            <a:avLst>
              <a:gd name="adj1" fmla="val 20398"/>
              <a:gd name="adj2" fmla="val 94403"/>
              <a:gd name="adj3" fmla="val 16667"/>
            </a:avLst>
          </a:prstGeom>
          <a:solidFill>
            <a:schemeClr val="accent1"/>
          </a:solidFill>
          <a:ln w="9525">
            <a:solidFill>
              <a:schemeClr val="tx1"/>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zh-CN" altLang="en-US" sz="2400">
                <a:solidFill>
                  <a:srgbClr val="0000FF"/>
                </a:solidFill>
                <a:latin typeface="Tahoma" panose="020B0604030504040204" pitchFamily="34" charset="0"/>
                <a:ea typeface="华文新魏" panose="02010800040101010101" pitchFamily="2" charset="-122"/>
              </a:rPr>
              <a:t>比较两人生日是否相同</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B2815544-3F57-44CE-9C08-E2C725D85770}"/>
              </a:ext>
            </a:extLst>
          </p:cNvPr>
          <p:cNvSpPr>
            <a:spLocks noGrp="1" noChangeArrowheads="1"/>
          </p:cNvSpPr>
          <p:nvPr>
            <p:ph type="title"/>
          </p:nvPr>
        </p:nvSpPr>
        <p:spPr/>
        <p:txBody>
          <a:bodyPr/>
          <a:lstStyle/>
          <a:p>
            <a:pPr>
              <a:defRPr/>
            </a:pPr>
            <a:r>
              <a:rPr lang="en-US" altLang="zh-CN"/>
              <a:t>1NF</a:t>
            </a:r>
          </a:p>
        </p:txBody>
      </p:sp>
      <p:sp>
        <p:nvSpPr>
          <p:cNvPr id="41987" name="Rectangle 3">
            <a:extLst>
              <a:ext uri="{FF2B5EF4-FFF2-40B4-BE49-F238E27FC236}">
                <a16:creationId xmlns:a16="http://schemas.microsoft.com/office/drawing/2014/main" id="{EEBFC7D6-2ABC-4BFF-BEB4-E3D32AA15711}"/>
              </a:ext>
            </a:extLst>
          </p:cNvPr>
          <p:cNvSpPr>
            <a:spLocks noGrp="1" noChangeArrowheads="1"/>
          </p:cNvSpPr>
          <p:nvPr>
            <p:ph type="body" idx="1"/>
          </p:nvPr>
        </p:nvSpPr>
        <p:spPr/>
        <p:txBody>
          <a:bodyPr/>
          <a:lstStyle/>
          <a:p>
            <a:r>
              <a:rPr lang="zh-CN" altLang="en-US">
                <a:ea typeface="宋体" panose="02010600030101010101" pitchFamily="2" charset="-122"/>
              </a:rPr>
              <a:t>较细的原子粒度有助于标准化，施加约束，避免输入错误，从而提高数据质量</a:t>
            </a:r>
          </a:p>
        </p:txBody>
      </p:sp>
      <p:sp>
        <p:nvSpPr>
          <p:cNvPr id="41988" name="Text Box 4">
            <a:extLst>
              <a:ext uri="{FF2B5EF4-FFF2-40B4-BE49-F238E27FC236}">
                <a16:creationId xmlns:a16="http://schemas.microsoft.com/office/drawing/2014/main" id="{FA3B5D77-B9BC-4716-B716-1E7937CF7143}"/>
              </a:ext>
            </a:extLst>
          </p:cNvPr>
          <p:cNvSpPr txBox="1">
            <a:spLocks noChangeArrowheads="1"/>
          </p:cNvSpPr>
          <p:nvPr/>
        </p:nvSpPr>
        <p:spPr bwMode="auto">
          <a:xfrm>
            <a:off x="1187450" y="2781300"/>
            <a:ext cx="66246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zh-CN" altLang="en-US" sz="2400">
                <a:latin typeface="华文新魏" panose="02010800040101010101" pitchFamily="2" charset="-122"/>
                <a:ea typeface="华文新魏" panose="02010800040101010101" pitchFamily="2" charset="-122"/>
              </a:rPr>
              <a:t>北京大学，北京，中国，</a:t>
            </a:r>
            <a:r>
              <a:rPr lang="en-US" altLang="zh-CN" sz="2400">
                <a:latin typeface="华文新魏" panose="02010800040101010101" pitchFamily="2" charset="-122"/>
                <a:ea typeface="华文新魏" panose="02010800040101010101" pitchFamily="2" charset="-122"/>
              </a:rPr>
              <a:t>100871</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11/25/2006</a:t>
            </a:r>
          </a:p>
        </p:txBody>
      </p:sp>
      <p:sp>
        <p:nvSpPr>
          <p:cNvPr id="41989" name="Text Box 5">
            <a:extLst>
              <a:ext uri="{FF2B5EF4-FFF2-40B4-BE49-F238E27FC236}">
                <a16:creationId xmlns:a16="http://schemas.microsoft.com/office/drawing/2014/main" id="{381B628E-6C34-44B5-8BE7-24E59E293030}"/>
              </a:ext>
            </a:extLst>
          </p:cNvPr>
          <p:cNvSpPr txBox="1">
            <a:spLocks noChangeArrowheads="1"/>
          </p:cNvSpPr>
          <p:nvPr/>
        </p:nvSpPr>
        <p:spPr bwMode="auto">
          <a:xfrm>
            <a:off x="1187450" y="3970338"/>
            <a:ext cx="662463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zh-CN" altLang="en-US" sz="2400">
                <a:latin typeface="华文新魏" panose="02010800040101010101" pitchFamily="2" charset="-122"/>
                <a:ea typeface="华文新魏" panose="02010800040101010101" pitchFamily="2" charset="-122"/>
              </a:rPr>
              <a:t>中国，北京，北京大学，</a:t>
            </a:r>
            <a:r>
              <a:rPr lang="en-US" altLang="zh-CN" sz="2400">
                <a:latin typeface="华文新魏" panose="02010800040101010101" pitchFamily="2" charset="-122"/>
                <a:ea typeface="华文新魏" panose="02010800040101010101" pitchFamily="2" charset="-122"/>
              </a:rPr>
              <a:t>100871</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25/11/2006</a:t>
            </a:r>
          </a:p>
        </p:txBody>
      </p:sp>
      <p:graphicFrame>
        <p:nvGraphicFramePr>
          <p:cNvPr id="678918" name="Group 6">
            <a:extLst>
              <a:ext uri="{FF2B5EF4-FFF2-40B4-BE49-F238E27FC236}">
                <a16:creationId xmlns:a16="http://schemas.microsoft.com/office/drawing/2014/main" id="{D0A56210-360F-4BEC-A0A7-8FAC48216D01}"/>
              </a:ext>
            </a:extLst>
          </p:cNvPr>
          <p:cNvGraphicFramePr>
            <a:graphicFrameLocks noGrp="1"/>
          </p:cNvGraphicFramePr>
          <p:nvPr/>
        </p:nvGraphicFramePr>
        <p:xfrm>
          <a:off x="1116013" y="5084763"/>
          <a:ext cx="6848475" cy="908050"/>
        </p:xfrm>
        <a:graphic>
          <a:graphicData uri="http://schemas.openxmlformats.org/drawingml/2006/table">
            <a:tbl>
              <a:tblPr/>
              <a:tblGrid>
                <a:gridCol w="854075">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gridCol w="854075">
                  <a:extLst>
                    <a:ext uri="{9D8B030D-6E8A-4147-A177-3AD203B41FA5}">
                      <a16:colId xmlns:a16="http://schemas.microsoft.com/office/drawing/2014/main" val="20005"/>
                    </a:ext>
                  </a:extLst>
                </a:gridCol>
                <a:gridCol w="854075">
                  <a:extLst>
                    <a:ext uri="{9D8B030D-6E8A-4147-A177-3AD203B41FA5}">
                      <a16:colId xmlns:a16="http://schemas.microsoft.com/office/drawing/2014/main" val="20006"/>
                    </a:ext>
                  </a:extLst>
                </a:gridCol>
              </a:tblGrid>
              <a:tr h="42686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国家</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城市</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单位</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邮编</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年</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月</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Arial" charset="0"/>
                          <a:ea typeface="宋体" pitchFamily="2" charset="-122"/>
                        </a:rPr>
                        <a:t>日</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181">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华文新魏" pitchFamily="2" charset="-122"/>
                          <a:ea typeface="华文新魏" pitchFamily="2" charset="-122"/>
                        </a:rPr>
                        <a:t>中国</a:t>
                      </a:r>
                    </a:p>
                  </a:txBody>
                  <a:tcPr marT="45736" marB="4573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华文新魏" pitchFamily="2" charset="-122"/>
                          <a:ea typeface="华文新魏" pitchFamily="2" charset="-122"/>
                        </a:rPr>
                        <a:t>北京</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华文新魏" pitchFamily="2" charset="-122"/>
                          <a:ea typeface="华文新魏" pitchFamily="2" charset="-122"/>
                        </a:rPr>
                        <a:t>北京大学</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华文新魏" pitchFamily="2" charset="-122"/>
                          <a:ea typeface="华文新魏" pitchFamily="2" charset="-122"/>
                        </a:rPr>
                        <a:t>100871</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华文新魏" pitchFamily="2" charset="-122"/>
                          <a:ea typeface="华文新魏" pitchFamily="2" charset="-122"/>
                        </a:rPr>
                        <a:t>2006</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华文新魏" pitchFamily="2" charset="-122"/>
                          <a:ea typeface="华文新魏" pitchFamily="2" charset="-122"/>
                        </a:rPr>
                        <a:t>11</a:t>
                      </a:r>
                    </a:p>
                  </a:txBody>
                  <a:tcPr marT="45736" marB="4573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华文新魏" pitchFamily="2" charset="-122"/>
                          <a:ea typeface="华文新魏" pitchFamily="2" charset="-122"/>
                        </a:rPr>
                        <a:t>25</a:t>
                      </a:r>
                    </a:p>
                  </a:txBody>
                  <a:tcPr marT="45736" marB="4573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5D6FFA5F-88AF-4ECD-BFE6-57BAB07C50B8}"/>
              </a:ext>
            </a:extLst>
          </p:cNvPr>
          <p:cNvSpPr>
            <a:spLocks noGrp="1" noChangeArrowheads="1"/>
          </p:cNvSpPr>
          <p:nvPr>
            <p:ph type="title"/>
          </p:nvPr>
        </p:nvSpPr>
        <p:spPr/>
        <p:txBody>
          <a:bodyPr/>
          <a:lstStyle/>
          <a:p>
            <a:pPr>
              <a:defRPr/>
            </a:pPr>
            <a:r>
              <a:rPr lang="en-US" altLang="zh-CN"/>
              <a:t>2NF</a:t>
            </a:r>
          </a:p>
        </p:txBody>
      </p:sp>
      <p:graphicFrame>
        <p:nvGraphicFramePr>
          <p:cNvPr id="680048" name="Group 112">
            <a:extLst>
              <a:ext uri="{FF2B5EF4-FFF2-40B4-BE49-F238E27FC236}">
                <a16:creationId xmlns:a16="http://schemas.microsoft.com/office/drawing/2014/main" id="{E672D290-5773-45F5-A18C-C9796D673CE0}"/>
              </a:ext>
            </a:extLst>
          </p:cNvPr>
          <p:cNvGraphicFramePr>
            <a:graphicFrameLocks noGrp="1"/>
          </p:cNvGraphicFramePr>
          <p:nvPr/>
        </p:nvGraphicFramePr>
        <p:xfrm>
          <a:off x="503238" y="5002213"/>
          <a:ext cx="8640762" cy="457200"/>
        </p:xfrm>
        <a:graphic>
          <a:graphicData uri="http://schemas.openxmlformats.org/drawingml/2006/table">
            <a:tbl>
              <a:tblPr/>
              <a:tblGrid>
                <a:gridCol w="144145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277812">
                  <a:extLst>
                    <a:ext uri="{9D8B030D-6E8A-4147-A177-3AD203B41FA5}">
                      <a16:colId xmlns:a16="http://schemas.microsoft.com/office/drawing/2014/main" val="20003"/>
                    </a:ext>
                  </a:extLst>
                </a:gridCol>
                <a:gridCol w="1163638">
                  <a:extLst>
                    <a:ext uri="{9D8B030D-6E8A-4147-A177-3AD203B41FA5}">
                      <a16:colId xmlns:a16="http://schemas.microsoft.com/office/drawing/2014/main" val="20004"/>
                    </a:ext>
                  </a:extLst>
                </a:gridCol>
                <a:gridCol w="249237">
                  <a:extLst>
                    <a:ext uri="{9D8B030D-6E8A-4147-A177-3AD203B41FA5}">
                      <a16:colId xmlns:a16="http://schemas.microsoft.com/office/drawing/2014/main" val="20005"/>
                    </a:ext>
                  </a:extLst>
                </a:gridCol>
                <a:gridCol w="1190625">
                  <a:extLst>
                    <a:ext uri="{9D8B030D-6E8A-4147-A177-3AD203B41FA5}">
                      <a16:colId xmlns:a16="http://schemas.microsoft.com/office/drawing/2014/main" val="20006"/>
                    </a:ext>
                  </a:extLst>
                </a:gridCol>
                <a:gridCol w="306388">
                  <a:extLst>
                    <a:ext uri="{9D8B030D-6E8A-4147-A177-3AD203B41FA5}">
                      <a16:colId xmlns:a16="http://schemas.microsoft.com/office/drawing/2014/main" val="20007"/>
                    </a:ext>
                  </a:extLst>
                </a:gridCol>
                <a:gridCol w="1133475">
                  <a:extLst>
                    <a:ext uri="{9D8B030D-6E8A-4147-A177-3AD203B41FA5}">
                      <a16:colId xmlns:a16="http://schemas.microsoft.com/office/drawing/2014/main" val="20008"/>
                    </a:ext>
                  </a:extLst>
                </a:gridCol>
                <a:gridCol w="277812">
                  <a:extLst>
                    <a:ext uri="{9D8B030D-6E8A-4147-A177-3AD203B41FA5}">
                      <a16:colId xmlns:a16="http://schemas.microsoft.com/office/drawing/2014/main" val="20009"/>
                    </a:ext>
                  </a:extLst>
                </a:gridCol>
                <a:gridCol w="1162050">
                  <a:extLst>
                    <a:ext uri="{9D8B030D-6E8A-4147-A177-3AD203B41FA5}">
                      <a16:colId xmlns:a16="http://schemas.microsoft.com/office/drawing/2014/main" val="2001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hlink"/>
                          </a:solidFill>
                          <a:effectLst/>
                          <a:latin typeface="Arial" charset="0"/>
                          <a:ea typeface="宋体" pitchFamily="2" charset="-122"/>
                        </a:rPr>
                        <a:t>SNO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DEAN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hlink"/>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hlink"/>
                          </a:solidFill>
                          <a:effectLst/>
                          <a:latin typeface="Arial" charset="0"/>
                          <a:ea typeface="宋体" pitchFamily="2" charset="-122"/>
                        </a:rPr>
                        <a:t>CNO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43047" name="AutoShape 49">
            <a:extLst>
              <a:ext uri="{FF2B5EF4-FFF2-40B4-BE49-F238E27FC236}">
                <a16:creationId xmlns:a16="http://schemas.microsoft.com/office/drawing/2014/main" id="{B97B86B1-8C68-4F53-B4F9-BBA84416F8BE}"/>
              </a:ext>
            </a:extLst>
          </p:cNvPr>
          <p:cNvCxnSpPr>
            <a:cxnSpLocks noChangeShapeType="1"/>
          </p:cNvCxnSpPr>
          <p:nvPr/>
        </p:nvCxnSpPr>
        <p:spPr bwMode="auto">
          <a:xfrm rot="5400000" flipV="1">
            <a:off x="2019300" y="4206876"/>
            <a:ext cx="1587" cy="1592262"/>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48" name="AutoShape 50">
            <a:extLst>
              <a:ext uri="{FF2B5EF4-FFF2-40B4-BE49-F238E27FC236}">
                <a16:creationId xmlns:a16="http://schemas.microsoft.com/office/drawing/2014/main" id="{DCD934D4-A580-444A-BB9C-37DEB4DCDF5E}"/>
              </a:ext>
            </a:extLst>
          </p:cNvPr>
          <p:cNvCxnSpPr>
            <a:cxnSpLocks noChangeShapeType="1"/>
          </p:cNvCxnSpPr>
          <p:nvPr/>
        </p:nvCxnSpPr>
        <p:spPr bwMode="auto">
          <a:xfrm rot="16200000" flipH="1">
            <a:off x="4892675" y="1789113"/>
            <a:ext cx="1588" cy="7339012"/>
          </a:xfrm>
          <a:prstGeom prst="bentConnector3">
            <a:avLst>
              <a:gd name="adj1" fmla="val 143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49" name="AutoShape 51">
            <a:extLst>
              <a:ext uri="{FF2B5EF4-FFF2-40B4-BE49-F238E27FC236}">
                <a16:creationId xmlns:a16="http://schemas.microsoft.com/office/drawing/2014/main" id="{21F3F4FE-D734-4E26-A0E0-861A92A9FBCD}"/>
              </a:ext>
            </a:extLst>
          </p:cNvPr>
          <p:cNvCxnSpPr>
            <a:cxnSpLocks noChangeShapeType="1"/>
          </p:cNvCxnSpPr>
          <p:nvPr/>
        </p:nvCxnSpPr>
        <p:spPr bwMode="auto">
          <a:xfrm rot="16200000" flipH="1">
            <a:off x="7849394" y="4745831"/>
            <a:ext cx="1588" cy="1425575"/>
          </a:xfrm>
          <a:prstGeom prst="bentConnector3">
            <a:avLst>
              <a:gd name="adj1" fmla="val 143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3050" name="AutoShape 52">
            <a:extLst>
              <a:ext uri="{FF2B5EF4-FFF2-40B4-BE49-F238E27FC236}">
                <a16:creationId xmlns:a16="http://schemas.microsoft.com/office/drawing/2014/main" id="{C67BBDB5-FDB6-45A1-A692-E8C16C56AF3C}"/>
              </a:ext>
            </a:extLst>
          </p:cNvPr>
          <p:cNvCxnSpPr>
            <a:cxnSpLocks noChangeShapeType="1"/>
          </p:cNvCxnSpPr>
          <p:nvPr/>
        </p:nvCxnSpPr>
        <p:spPr bwMode="auto">
          <a:xfrm rot="10800000" flipH="1" flipV="1">
            <a:off x="503238" y="5230813"/>
            <a:ext cx="3740150" cy="227012"/>
          </a:xfrm>
          <a:prstGeom prst="bentConnector4">
            <a:avLst>
              <a:gd name="adj1" fmla="val -6111"/>
              <a:gd name="adj2"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679989" name="Group 53">
            <a:extLst>
              <a:ext uri="{FF2B5EF4-FFF2-40B4-BE49-F238E27FC236}">
                <a16:creationId xmlns:a16="http://schemas.microsoft.com/office/drawing/2014/main" id="{0EB7ED26-925A-4B01-8AB7-0BB88B67B9F0}"/>
              </a:ext>
            </a:extLst>
          </p:cNvPr>
          <p:cNvGraphicFramePr>
            <a:graphicFrameLocks noGrp="1"/>
          </p:cNvGraphicFramePr>
          <p:nvPr/>
        </p:nvGraphicFramePr>
        <p:xfrm>
          <a:off x="1655763" y="1114425"/>
          <a:ext cx="6408737" cy="3200400"/>
        </p:xfrm>
        <a:graphic>
          <a:graphicData uri="http://schemas.openxmlformats.org/drawingml/2006/table">
            <a:tbl>
              <a:tblPr/>
              <a:tblGrid>
                <a:gridCol w="1068387">
                  <a:extLst>
                    <a:ext uri="{9D8B030D-6E8A-4147-A177-3AD203B41FA5}">
                      <a16:colId xmlns:a16="http://schemas.microsoft.com/office/drawing/2014/main" val="20000"/>
                    </a:ext>
                  </a:extLst>
                </a:gridCol>
                <a:gridCol w="1068388">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8388">
                  <a:extLst>
                    <a:ext uri="{9D8B030D-6E8A-4147-A177-3AD203B41FA5}">
                      <a16:colId xmlns:a16="http://schemas.microsoft.com/office/drawing/2014/main" val="20004"/>
                    </a:ext>
                  </a:extLst>
                </a:gridCol>
                <a:gridCol w="1068387">
                  <a:extLst>
                    <a:ext uri="{9D8B030D-6E8A-4147-A177-3AD203B41FA5}">
                      <a16:colId xmlns:a16="http://schemas.microsoft.com/office/drawing/2014/main" val="20005"/>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hlink"/>
                          </a:solidFill>
                          <a:effectLst/>
                          <a:latin typeface="Times New Roman" pitchFamily="18" charset="0"/>
                          <a:ea typeface="楷体_GB2312" pitchFamily="49" charset="-122"/>
                        </a:rPr>
                        <a:t>SNO</a:t>
                      </a:r>
                      <a:endParaRPr kumimoji="0" lang="en-US" altLang="zh-CN" sz="22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SN</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SD</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DEAN</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hlink"/>
                          </a:solidFill>
                          <a:effectLst/>
                          <a:latin typeface="Times New Roman" pitchFamily="18" charset="0"/>
                          <a:ea typeface="楷体_GB2312" pitchFamily="49" charset="-122"/>
                        </a:rPr>
                        <a:t>CNO</a:t>
                      </a:r>
                      <a:endParaRPr kumimoji="0" lang="en-US" altLang="zh-CN" sz="22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rgbClr val="98469E"/>
                          </a:solidFill>
                          <a:effectLst/>
                          <a:latin typeface="Times New Roman" pitchFamily="18" charset="0"/>
                          <a:ea typeface="楷体_GB2312" pitchFamily="49" charset="-122"/>
                        </a:rPr>
                        <a:t>G</a:t>
                      </a:r>
                      <a:endParaRPr kumimoji="0" lang="en-US" altLang="zh-CN" sz="2200" b="0" i="0" u="none" strike="noStrike" cap="none" normalizeH="0" baseline="0">
                        <a:ln>
                          <a:noFill/>
                        </a:ln>
                        <a:solidFill>
                          <a:srgbClr val="98469E"/>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杨明</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思齐</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90</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李婉</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思齐</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87</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杨明</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思齐</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92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刘海</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述圣</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95</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S04</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安然</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述圣</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78</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S05</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乐天</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省身</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82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43109" name="AutoShape 111">
            <a:extLst>
              <a:ext uri="{FF2B5EF4-FFF2-40B4-BE49-F238E27FC236}">
                <a16:creationId xmlns:a16="http://schemas.microsoft.com/office/drawing/2014/main" id="{E9F0D2BA-2030-40B3-B9C6-1C15787B4AEB}"/>
              </a:ext>
            </a:extLst>
          </p:cNvPr>
          <p:cNvCxnSpPr>
            <a:cxnSpLocks noChangeShapeType="1"/>
          </p:cNvCxnSpPr>
          <p:nvPr/>
        </p:nvCxnSpPr>
        <p:spPr bwMode="auto">
          <a:xfrm rot="10800000" flipH="1">
            <a:off x="503238" y="5002213"/>
            <a:ext cx="5165725" cy="228600"/>
          </a:xfrm>
          <a:prstGeom prst="bentConnector4">
            <a:avLst>
              <a:gd name="adj1" fmla="val -4426"/>
              <a:gd name="adj2"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CC365DA1-F50C-40A2-A448-4719B4CF1BE4}"/>
              </a:ext>
            </a:extLst>
          </p:cNvPr>
          <p:cNvSpPr>
            <a:spLocks noGrp="1" noChangeArrowheads="1"/>
          </p:cNvSpPr>
          <p:nvPr>
            <p:ph type="title"/>
          </p:nvPr>
        </p:nvSpPr>
        <p:spPr/>
        <p:txBody>
          <a:bodyPr/>
          <a:lstStyle/>
          <a:p>
            <a:pPr>
              <a:defRPr/>
            </a:pPr>
            <a:r>
              <a:rPr lang="en-US" altLang="zh-CN"/>
              <a:t>2NF</a:t>
            </a:r>
          </a:p>
        </p:txBody>
      </p:sp>
      <p:sp>
        <p:nvSpPr>
          <p:cNvPr id="44035" name="Rectangle 3">
            <a:extLst>
              <a:ext uri="{FF2B5EF4-FFF2-40B4-BE49-F238E27FC236}">
                <a16:creationId xmlns:a16="http://schemas.microsoft.com/office/drawing/2014/main" id="{602975A2-E823-485D-A1DC-B0627AF9542B}"/>
              </a:ext>
            </a:extLst>
          </p:cNvPr>
          <p:cNvSpPr>
            <a:spLocks noGrp="1" noChangeArrowheads="1"/>
          </p:cNvSpPr>
          <p:nvPr>
            <p:ph type="body" idx="1"/>
          </p:nvPr>
        </p:nvSpPr>
        <p:spPr>
          <a:xfrm>
            <a:off x="457200" y="1979613"/>
            <a:ext cx="8229600" cy="4248150"/>
          </a:xfrm>
        </p:spPr>
        <p:txBody>
          <a:bodyPr/>
          <a:lstStyle/>
          <a:p>
            <a:r>
              <a:rPr lang="zh-CN" altLang="en-US">
                <a:ea typeface="宋体" panose="02010600030101010101" pitchFamily="2" charset="-122"/>
              </a:rPr>
              <a:t>不良特性</a:t>
            </a:r>
          </a:p>
          <a:p>
            <a:pPr lvl="1">
              <a:lnSpc>
                <a:spcPct val="105000"/>
              </a:lnSpc>
              <a:spcBef>
                <a:spcPct val="30000"/>
              </a:spcBef>
            </a:pPr>
            <a:r>
              <a:rPr lang="zh-CN" altLang="en-US">
                <a:ea typeface="宋体" panose="02010600030101010101" pitchFamily="2" charset="-122"/>
              </a:rPr>
              <a:t>插入异常：如果学生没有选课，关于他的个人信息及所在系的信息就无法插入</a:t>
            </a:r>
          </a:p>
          <a:p>
            <a:pPr lvl="1">
              <a:lnSpc>
                <a:spcPct val="105000"/>
              </a:lnSpc>
              <a:spcBef>
                <a:spcPct val="30000"/>
              </a:spcBef>
            </a:pPr>
            <a:r>
              <a:rPr lang="zh-CN" altLang="en-US">
                <a:ea typeface="宋体" panose="02010600030101010101" pitchFamily="2" charset="-122"/>
              </a:rPr>
              <a:t>删除异常：如果删除学生的选课信息，则有关他的个人信息及所在系的信息也随之删除了</a:t>
            </a:r>
          </a:p>
          <a:p>
            <a:pPr lvl="1">
              <a:lnSpc>
                <a:spcPct val="105000"/>
              </a:lnSpc>
              <a:spcBef>
                <a:spcPct val="30000"/>
              </a:spcBef>
            </a:pPr>
            <a:r>
              <a:rPr lang="zh-CN" altLang="en-US">
                <a:ea typeface="宋体" panose="02010600030101010101" pitchFamily="2" charset="-122"/>
              </a:rPr>
              <a:t>更新异常：如果学生转系，若他选修了</a:t>
            </a:r>
            <a:r>
              <a:rPr lang="en-US" altLang="zh-CN">
                <a:ea typeface="宋体" panose="02010600030101010101" pitchFamily="2" charset="-122"/>
              </a:rPr>
              <a:t>k</a:t>
            </a:r>
            <a:r>
              <a:rPr lang="zh-CN" altLang="en-US">
                <a:ea typeface="宋体" panose="02010600030101010101" pitchFamily="2" charset="-122"/>
              </a:rPr>
              <a:t>门课，则需要修改</a:t>
            </a:r>
            <a:r>
              <a:rPr lang="en-US" altLang="zh-CN">
                <a:ea typeface="宋体" panose="02010600030101010101" pitchFamily="2" charset="-122"/>
              </a:rPr>
              <a:t>k</a:t>
            </a:r>
            <a:r>
              <a:rPr lang="zh-CN" altLang="en-US">
                <a:ea typeface="宋体" panose="02010600030101010101" pitchFamily="2" charset="-122"/>
              </a:rPr>
              <a:t>次</a:t>
            </a:r>
          </a:p>
          <a:p>
            <a:pPr lvl="1">
              <a:lnSpc>
                <a:spcPct val="105000"/>
              </a:lnSpc>
              <a:spcBef>
                <a:spcPct val="30000"/>
              </a:spcBef>
            </a:pPr>
            <a:r>
              <a:rPr lang="zh-CN" altLang="en-US">
                <a:ea typeface="宋体" panose="02010600030101010101" pitchFamily="2" charset="-122"/>
              </a:rPr>
              <a:t>数据冗余：如果一个学生选修了</a:t>
            </a:r>
            <a:r>
              <a:rPr lang="en-US" altLang="zh-CN">
                <a:ea typeface="宋体" panose="02010600030101010101" pitchFamily="2" charset="-122"/>
              </a:rPr>
              <a:t>k</a:t>
            </a:r>
            <a:r>
              <a:rPr lang="zh-CN" altLang="en-US">
                <a:ea typeface="宋体" panose="02010600030101010101" pitchFamily="2" charset="-122"/>
              </a:rPr>
              <a:t>门课，则有关他的所在系的信息重复</a:t>
            </a:r>
          </a:p>
        </p:txBody>
      </p:sp>
      <p:graphicFrame>
        <p:nvGraphicFramePr>
          <p:cNvPr id="5" name="Group 112">
            <a:extLst>
              <a:ext uri="{FF2B5EF4-FFF2-40B4-BE49-F238E27FC236}">
                <a16:creationId xmlns:a16="http://schemas.microsoft.com/office/drawing/2014/main" id="{B0E40DF0-F18F-490B-9212-B996BF7FE10D}"/>
              </a:ext>
            </a:extLst>
          </p:cNvPr>
          <p:cNvGraphicFramePr>
            <a:graphicFrameLocks noGrp="1"/>
          </p:cNvGraphicFramePr>
          <p:nvPr/>
        </p:nvGraphicFramePr>
        <p:xfrm>
          <a:off x="271463" y="1171575"/>
          <a:ext cx="8640762" cy="457200"/>
        </p:xfrm>
        <a:graphic>
          <a:graphicData uri="http://schemas.openxmlformats.org/drawingml/2006/table">
            <a:tbl>
              <a:tblPr/>
              <a:tblGrid>
                <a:gridCol w="144145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277812">
                  <a:extLst>
                    <a:ext uri="{9D8B030D-6E8A-4147-A177-3AD203B41FA5}">
                      <a16:colId xmlns:a16="http://schemas.microsoft.com/office/drawing/2014/main" val="20003"/>
                    </a:ext>
                  </a:extLst>
                </a:gridCol>
                <a:gridCol w="1163638">
                  <a:extLst>
                    <a:ext uri="{9D8B030D-6E8A-4147-A177-3AD203B41FA5}">
                      <a16:colId xmlns:a16="http://schemas.microsoft.com/office/drawing/2014/main" val="20004"/>
                    </a:ext>
                  </a:extLst>
                </a:gridCol>
                <a:gridCol w="249237">
                  <a:extLst>
                    <a:ext uri="{9D8B030D-6E8A-4147-A177-3AD203B41FA5}">
                      <a16:colId xmlns:a16="http://schemas.microsoft.com/office/drawing/2014/main" val="20005"/>
                    </a:ext>
                  </a:extLst>
                </a:gridCol>
                <a:gridCol w="1190625">
                  <a:extLst>
                    <a:ext uri="{9D8B030D-6E8A-4147-A177-3AD203B41FA5}">
                      <a16:colId xmlns:a16="http://schemas.microsoft.com/office/drawing/2014/main" val="20006"/>
                    </a:ext>
                  </a:extLst>
                </a:gridCol>
                <a:gridCol w="306388">
                  <a:extLst>
                    <a:ext uri="{9D8B030D-6E8A-4147-A177-3AD203B41FA5}">
                      <a16:colId xmlns:a16="http://schemas.microsoft.com/office/drawing/2014/main" val="20007"/>
                    </a:ext>
                  </a:extLst>
                </a:gridCol>
                <a:gridCol w="1133475">
                  <a:extLst>
                    <a:ext uri="{9D8B030D-6E8A-4147-A177-3AD203B41FA5}">
                      <a16:colId xmlns:a16="http://schemas.microsoft.com/office/drawing/2014/main" val="20008"/>
                    </a:ext>
                  </a:extLst>
                </a:gridCol>
                <a:gridCol w="277812">
                  <a:extLst>
                    <a:ext uri="{9D8B030D-6E8A-4147-A177-3AD203B41FA5}">
                      <a16:colId xmlns:a16="http://schemas.microsoft.com/office/drawing/2014/main" val="20009"/>
                    </a:ext>
                  </a:extLst>
                </a:gridCol>
                <a:gridCol w="1162050">
                  <a:extLst>
                    <a:ext uri="{9D8B030D-6E8A-4147-A177-3AD203B41FA5}">
                      <a16:colId xmlns:a16="http://schemas.microsoft.com/office/drawing/2014/main" val="20010"/>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hlink"/>
                          </a:solidFill>
                          <a:effectLst/>
                          <a:latin typeface="Arial" charset="0"/>
                          <a:ea typeface="宋体" pitchFamily="2" charset="-122"/>
                        </a:rPr>
                        <a:t>SNO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SD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DEAN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hlink"/>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hlink"/>
                          </a:solidFill>
                          <a:effectLst/>
                          <a:latin typeface="Arial" charset="0"/>
                          <a:ea typeface="宋体" pitchFamily="2" charset="-122"/>
                        </a:rPr>
                        <a:t>CNO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pitchFamily="2"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44072" name="AutoShape 49">
            <a:extLst>
              <a:ext uri="{FF2B5EF4-FFF2-40B4-BE49-F238E27FC236}">
                <a16:creationId xmlns:a16="http://schemas.microsoft.com/office/drawing/2014/main" id="{FE3ECC0E-D623-4C25-80D7-A2FE05DB0D68}"/>
              </a:ext>
            </a:extLst>
          </p:cNvPr>
          <p:cNvCxnSpPr>
            <a:cxnSpLocks noChangeShapeType="1"/>
          </p:cNvCxnSpPr>
          <p:nvPr/>
        </p:nvCxnSpPr>
        <p:spPr bwMode="auto">
          <a:xfrm rot="5400000" flipV="1">
            <a:off x="1787525" y="376238"/>
            <a:ext cx="1588" cy="1592262"/>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073" name="AutoShape 50">
            <a:extLst>
              <a:ext uri="{FF2B5EF4-FFF2-40B4-BE49-F238E27FC236}">
                <a16:creationId xmlns:a16="http://schemas.microsoft.com/office/drawing/2014/main" id="{511D489B-AE52-45D5-96AC-5101815198AF}"/>
              </a:ext>
            </a:extLst>
          </p:cNvPr>
          <p:cNvCxnSpPr>
            <a:cxnSpLocks noChangeShapeType="1"/>
          </p:cNvCxnSpPr>
          <p:nvPr/>
        </p:nvCxnSpPr>
        <p:spPr bwMode="auto">
          <a:xfrm rot="16200000" flipH="1">
            <a:off x="4660900" y="-2041524"/>
            <a:ext cx="1587" cy="7339012"/>
          </a:xfrm>
          <a:prstGeom prst="bentConnector3">
            <a:avLst>
              <a:gd name="adj1" fmla="val 143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074" name="AutoShape 51">
            <a:extLst>
              <a:ext uri="{FF2B5EF4-FFF2-40B4-BE49-F238E27FC236}">
                <a16:creationId xmlns:a16="http://schemas.microsoft.com/office/drawing/2014/main" id="{8948D86C-33F6-4673-8175-A2F7FEFC5EB9}"/>
              </a:ext>
            </a:extLst>
          </p:cNvPr>
          <p:cNvCxnSpPr>
            <a:cxnSpLocks noChangeShapeType="1"/>
          </p:cNvCxnSpPr>
          <p:nvPr/>
        </p:nvCxnSpPr>
        <p:spPr bwMode="auto">
          <a:xfrm rot="16200000" flipH="1">
            <a:off x="7617619" y="915194"/>
            <a:ext cx="1587" cy="1425575"/>
          </a:xfrm>
          <a:prstGeom prst="bentConnector3">
            <a:avLst>
              <a:gd name="adj1" fmla="val 143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075" name="AutoShape 52">
            <a:extLst>
              <a:ext uri="{FF2B5EF4-FFF2-40B4-BE49-F238E27FC236}">
                <a16:creationId xmlns:a16="http://schemas.microsoft.com/office/drawing/2014/main" id="{993C71BA-CB8E-4F02-97DD-AD25A516DAB8}"/>
              </a:ext>
            </a:extLst>
          </p:cNvPr>
          <p:cNvCxnSpPr>
            <a:cxnSpLocks noChangeShapeType="1"/>
          </p:cNvCxnSpPr>
          <p:nvPr/>
        </p:nvCxnSpPr>
        <p:spPr bwMode="auto">
          <a:xfrm rot="10800000" flipH="1" flipV="1">
            <a:off x="271463" y="1400175"/>
            <a:ext cx="3740150" cy="227013"/>
          </a:xfrm>
          <a:prstGeom prst="bentConnector4">
            <a:avLst>
              <a:gd name="adj1" fmla="val -6111"/>
              <a:gd name="adj2"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076" name="AutoShape 111">
            <a:extLst>
              <a:ext uri="{FF2B5EF4-FFF2-40B4-BE49-F238E27FC236}">
                <a16:creationId xmlns:a16="http://schemas.microsoft.com/office/drawing/2014/main" id="{4E6D53A7-F073-41E7-894A-84BF4B2A675B}"/>
              </a:ext>
            </a:extLst>
          </p:cNvPr>
          <p:cNvCxnSpPr>
            <a:cxnSpLocks noChangeShapeType="1"/>
          </p:cNvCxnSpPr>
          <p:nvPr/>
        </p:nvCxnSpPr>
        <p:spPr bwMode="auto">
          <a:xfrm rot="10800000" flipH="1">
            <a:off x="271463" y="1171575"/>
            <a:ext cx="5165725" cy="228600"/>
          </a:xfrm>
          <a:prstGeom prst="bentConnector4">
            <a:avLst>
              <a:gd name="adj1" fmla="val -4426"/>
              <a:gd name="adj2"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a:extLst>
              <a:ext uri="{FF2B5EF4-FFF2-40B4-BE49-F238E27FC236}">
                <a16:creationId xmlns:a16="http://schemas.microsoft.com/office/drawing/2014/main" id="{F9EFE285-DCB7-4257-954F-4A4F0736D75A}"/>
              </a:ext>
            </a:extLst>
          </p:cNvPr>
          <p:cNvSpPr>
            <a:spLocks noGrp="1" noChangeArrowheads="1"/>
          </p:cNvSpPr>
          <p:nvPr>
            <p:ph type="title"/>
          </p:nvPr>
        </p:nvSpPr>
        <p:spPr/>
        <p:txBody>
          <a:bodyPr/>
          <a:lstStyle/>
          <a:p>
            <a:pPr>
              <a:defRPr/>
            </a:pPr>
            <a:r>
              <a:rPr lang="en-US" altLang="zh-CN"/>
              <a:t>2NF</a:t>
            </a:r>
          </a:p>
        </p:txBody>
      </p:sp>
      <p:sp>
        <p:nvSpPr>
          <p:cNvPr id="45059" name="Rectangle 3">
            <a:extLst>
              <a:ext uri="{FF2B5EF4-FFF2-40B4-BE49-F238E27FC236}">
                <a16:creationId xmlns:a16="http://schemas.microsoft.com/office/drawing/2014/main" id="{61CD6E5D-E214-4F4A-A00F-34ACD23E00B1}"/>
              </a:ext>
            </a:extLst>
          </p:cNvPr>
          <p:cNvSpPr>
            <a:spLocks noGrp="1" noChangeArrowheads="1"/>
          </p:cNvSpPr>
          <p:nvPr>
            <p:ph idx="1"/>
          </p:nvPr>
        </p:nvSpPr>
        <p:spPr/>
        <p:txBody>
          <a:bodyPr/>
          <a:lstStyle/>
          <a:p>
            <a:pPr>
              <a:lnSpc>
                <a:spcPct val="105000"/>
              </a:lnSpc>
              <a:spcBef>
                <a:spcPct val="25000"/>
              </a:spcBef>
            </a:pPr>
            <a:r>
              <a:rPr lang="zh-CN" altLang="en-US" sz="3200">
                <a:ea typeface="宋体" panose="02010600030101010101" pitchFamily="2" charset="-122"/>
              </a:rPr>
              <a:t>定义</a:t>
            </a:r>
          </a:p>
          <a:p>
            <a:pPr lvl="1">
              <a:spcBef>
                <a:spcPct val="35000"/>
              </a:spcBef>
            </a:pPr>
            <a:r>
              <a:rPr lang="zh-CN" altLang="en-US" sz="2800">
                <a:ea typeface="宋体" panose="02010600030101010101" pitchFamily="2" charset="-122"/>
              </a:rPr>
              <a:t>若</a:t>
            </a:r>
            <a:r>
              <a:rPr lang="en-US" altLang="zh-CN" sz="2800">
                <a:ea typeface="宋体" panose="02010600030101010101" pitchFamily="2" charset="-122"/>
              </a:rPr>
              <a:t>R</a:t>
            </a:r>
            <a:r>
              <a:rPr lang="en-US" altLang="zh-CN" sz="2800">
                <a:ea typeface="宋体" panose="02010600030101010101" pitchFamily="2" charset="-122"/>
                <a:sym typeface="Symbol" panose="05050102010706020507" pitchFamily="18" charset="2"/>
              </a:rPr>
              <a:t></a:t>
            </a:r>
            <a:r>
              <a:rPr lang="en-US" altLang="zh-CN" sz="2800">
                <a:ea typeface="宋体" panose="02010600030101010101" pitchFamily="2" charset="-122"/>
              </a:rPr>
              <a:t>1NF</a:t>
            </a:r>
            <a:r>
              <a:rPr lang="zh-CN" altLang="en-US" sz="2800">
                <a:ea typeface="宋体" panose="02010600030101010101" pitchFamily="2" charset="-122"/>
              </a:rPr>
              <a:t>，且每个非主属性完全依赖于</a:t>
            </a:r>
            <a:r>
              <a:rPr lang="en-US" altLang="zh-CN" sz="2800">
                <a:ea typeface="宋体" panose="02010600030101010101" pitchFamily="2" charset="-122"/>
              </a:rPr>
              <a:t>R</a:t>
            </a:r>
            <a:r>
              <a:rPr lang="zh-CN" altLang="en-US" sz="2800">
                <a:ea typeface="宋体" panose="02010600030101010101" pitchFamily="2" charset="-122"/>
              </a:rPr>
              <a:t>的每一个候选关键字 ，则称</a:t>
            </a:r>
            <a:r>
              <a:rPr lang="en-US" altLang="zh-CN" sz="2800">
                <a:ea typeface="宋体" panose="02010600030101010101" pitchFamily="2" charset="-122"/>
              </a:rPr>
              <a:t>R</a:t>
            </a:r>
            <a:r>
              <a:rPr lang="en-US" altLang="zh-CN" sz="2800">
                <a:ea typeface="宋体" panose="02010600030101010101" pitchFamily="2" charset="-122"/>
                <a:sym typeface="Symbol" panose="05050102010706020507" pitchFamily="18" charset="2"/>
              </a:rPr>
              <a:t>2</a:t>
            </a:r>
            <a:r>
              <a:rPr lang="en-US" altLang="zh-CN" sz="2800">
                <a:ea typeface="宋体" panose="02010600030101010101" pitchFamily="2" charset="-122"/>
              </a:rPr>
              <a:t>NF</a:t>
            </a:r>
          </a:p>
          <a:p>
            <a:pPr lvl="1">
              <a:spcBef>
                <a:spcPct val="35000"/>
              </a:spcBef>
            </a:pPr>
            <a:r>
              <a:rPr lang="zh-CN" altLang="en-US" sz="2800">
                <a:ea typeface="宋体" panose="02010600030101010101" pitchFamily="2" charset="-122"/>
              </a:rPr>
              <a:t>消除非主属性对码的部分依赖</a:t>
            </a:r>
          </a:p>
          <a:p>
            <a:pPr lvl="1">
              <a:spcBef>
                <a:spcPct val="35000"/>
              </a:spcBef>
              <a:buFont typeface="Wingdings" panose="05000000000000000000" pitchFamily="2" charset="2"/>
              <a:buNone/>
            </a:pPr>
            <a:r>
              <a:rPr lang="zh-CN" altLang="en-US" sz="2800">
                <a:ea typeface="宋体" panose="02010600030101010101" pitchFamily="2" charset="-122"/>
              </a:rPr>
              <a:t>	如</a:t>
            </a:r>
            <a:r>
              <a:rPr lang="en-US" altLang="zh-CN" sz="2800">
                <a:ea typeface="宋体" panose="02010600030101010101" pitchFamily="2" charset="-122"/>
              </a:rPr>
              <a:t>S</a:t>
            </a:r>
            <a:r>
              <a:rPr lang="en-US" altLang="zh-CN" sz="2800">
                <a:ea typeface="宋体" panose="02010600030101010101" pitchFamily="2" charset="-122"/>
                <a:sym typeface="Symbol" panose="05050102010706020507" pitchFamily="18" charset="2"/>
              </a:rPr>
              <a:t>2NF</a:t>
            </a:r>
            <a:r>
              <a:rPr lang="zh-CN" altLang="en-US" sz="2800">
                <a:ea typeface="宋体" panose="02010600030101010101" pitchFamily="2" charset="-122"/>
                <a:sym typeface="Symbol" panose="05050102010706020507" pitchFamily="18" charset="2"/>
              </a:rPr>
              <a:t>，因为</a:t>
            </a:r>
          </a:p>
        </p:txBody>
      </p:sp>
      <p:grpSp>
        <p:nvGrpSpPr>
          <p:cNvPr id="45060" name="Group 10">
            <a:extLst>
              <a:ext uri="{FF2B5EF4-FFF2-40B4-BE49-F238E27FC236}">
                <a16:creationId xmlns:a16="http://schemas.microsoft.com/office/drawing/2014/main" id="{5154BBA9-67B2-4784-8C39-988D829383E7}"/>
              </a:ext>
            </a:extLst>
          </p:cNvPr>
          <p:cNvGrpSpPr>
            <a:grpSpLocks/>
          </p:cNvGrpSpPr>
          <p:nvPr/>
        </p:nvGrpSpPr>
        <p:grpSpPr bwMode="auto">
          <a:xfrm>
            <a:off x="1614488" y="4095750"/>
            <a:ext cx="5159375" cy="2157413"/>
            <a:chOff x="1383" y="2688"/>
            <a:chExt cx="2880" cy="1359"/>
          </a:xfrm>
        </p:grpSpPr>
        <p:graphicFrame>
          <p:nvGraphicFramePr>
            <p:cNvPr id="45061" name="Object 2">
              <a:extLst>
                <a:ext uri="{FF2B5EF4-FFF2-40B4-BE49-F238E27FC236}">
                  <a16:creationId xmlns:a16="http://schemas.microsoft.com/office/drawing/2014/main" id="{D744586C-508A-45F3-81FF-CC6E677A175D}"/>
                </a:ext>
              </a:extLst>
            </p:cNvPr>
            <p:cNvGraphicFramePr>
              <a:graphicFrameLocks noChangeAspect="1"/>
            </p:cNvGraphicFramePr>
            <p:nvPr/>
          </p:nvGraphicFramePr>
          <p:xfrm>
            <a:off x="3024" y="2688"/>
            <a:ext cx="528" cy="326"/>
          </p:xfrm>
          <a:graphic>
            <a:graphicData uri="http://schemas.openxmlformats.org/presentationml/2006/ole">
              <mc:AlternateContent xmlns:mc="http://schemas.openxmlformats.org/markup-compatibility/2006">
                <mc:Choice xmlns:v="urn:schemas-microsoft-com:vml" Requires="v">
                  <p:oleObj spid="_x0000_s3090" r:id="rId3" imgW="457200" imgH="279400" progId="Equation.3">
                    <p:embed/>
                  </p:oleObj>
                </mc:Choice>
                <mc:Fallback>
                  <p:oleObj r:id="rId3" imgW="457200" imgH="279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688"/>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Object 3">
              <a:extLst>
                <a:ext uri="{FF2B5EF4-FFF2-40B4-BE49-F238E27FC236}">
                  <a16:creationId xmlns:a16="http://schemas.microsoft.com/office/drawing/2014/main" id="{32C19E6B-E337-4323-9407-EC041A4A7F61}"/>
                </a:ext>
              </a:extLst>
            </p:cNvPr>
            <p:cNvGraphicFramePr>
              <a:graphicFrameLocks noChangeAspect="1"/>
            </p:cNvGraphicFramePr>
            <p:nvPr/>
          </p:nvGraphicFramePr>
          <p:xfrm>
            <a:off x="3024" y="3072"/>
            <a:ext cx="528" cy="326"/>
          </p:xfrm>
          <a:graphic>
            <a:graphicData uri="http://schemas.openxmlformats.org/presentationml/2006/ole">
              <mc:AlternateContent xmlns:mc="http://schemas.openxmlformats.org/markup-compatibility/2006">
                <mc:Choice xmlns:v="urn:schemas-microsoft-com:vml" Requires="v">
                  <p:oleObj spid="_x0000_s3091" r:id="rId5" imgW="457200" imgH="279400" progId="Equation.3">
                    <p:embed/>
                  </p:oleObj>
                </mc:Choice>
                <mc:Fallback>
                  <p:oleObj r:id="rId5" imgW="457200" imgH="279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3072"/>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Rectangle 9">
              <a:extLst>
                <a:ext uri="{FF2B5EF4-FFF2-40B4-BE49-F238E27FC236}">
                  <a16:creationId xmlns:a16="http://schemas.microsoft.com/office/drawing/2014/main" id="{CDF3B5E5-CF8D-4BBD-9236-1BD523EDF362}"/>
                </a:ext>
              </a:extLst>
            </p:cNvPr>
            <p:cNvSpPr>
              <a:spLocks noChangeArrowheads="1"/>
            </p:cNvSpPr>
            <p:nvPr/>
          </p:nvSpPr>
          <p:spPr bwMode="auto">
            <a:xfrm>
              <a:off x="1383" y="2795"/>
              <a:ext cx="288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lvl="1">
                <a:lnSpc>
                  <a:spcPct val="100000"/>
                </a:lnSpc>
                <a:spcBef>
                  <a:spcPct val="40000"/>
                </a:spcBef>
                <a:buClrTx/>
                <a:buSzTx/>
                <a:buFontTx/>
                <a:buNone/>
              </a:pPr>
              <a:r>
                <a:rPr lang="zh-CN" altLang="en-US" sz="2800">
                  <a:ea typeface="宋体" panose="02010600030101010101" pitchFamily="2" charset="-122"/>
                  <a:sym typeface="Wingdings" panose="05000000000000000000" pitchFamily="2" charset="2"/>
                </a:rPr>
                <a:t>（</a:t>
              </a:r>
              <a:r>
                <a:rPr lang="en-US" altLang="zh-CN" sz="2800">
                  <a:ea typeface="宋体" panose="02010600030101010101" pitchFamily="2" charset="-122"/>
                  <a:sym typeface="Wingdings" panose="05000000000000000000" pitchFamily="2" charset="2"/>
                </a:rPr>
                <a:t>SNO</a:t>
              </a:r>
              <a:r>
                <a:rPr lang="zh-CN" altLang="en-US" sz="2800">
                  <a:ea typeface="宋体" panose="02010600030101010101" pitchFamily="2" charset="-122"/>
                  <a:sym typeface="Wingdings" panose="05000000000000000000" pitchFamily="2" charset="2"/>
                </a:rPr>
                <a:t>，</a:t>
              </a:r>
              <a:r>
                <a:rPr lang="en-US" altLang="zh-CN" sz="2800">
                  <a:ea typeface="宋体" panose="02010600030101010101" pitchFamily="2" charset="-122"/>
                  <a:sym typeface="Wingdings" panose="05000000000000000000" pitchFamily="2" charset="2"/>
                </a:rPr>
                <a:t>CNO</a:t>
              </a:r>
              <a:r>
                <a:rPr lang="zh-CN" altLang="en-US" sz="2800">
                  <a:ea typeface="宋体" panose="02010600030101010101" pitchFamily="2" charset="-122"/>
                  <a:sym typeface="Wingdings" panose="05000000000000000000" pitchFamily="2" charset="2"/>
                </a:rPr>
                <a:t>）         </a:t>
              </a:r>
              <a:r>
                <a:rPr lang="en-US" altLang="zh-CN" sz="2800">
                  <a:ea typeface="宋体" panose="02010600030101010101" pitchFamily="2" charset="-122"/>
                  <a:sym typeface="Wingdings" panose="05000000000000000000" pitchFamily="2" charset="2"/>
                </a:rPr>
                <a:t>SN </a:t>
              </a:r>
            </a:p>
            <a:p>
              <a:pPr lvl="1">
                <a:lnSpc>
                  <a:spcPct val="100000"/>
                </a:lnSpc>
                <a:spcBef>
                  <a:spcPct val="40000"/>
                </a:spcBef>
                <a:buClrTx/>
                <a:buSzTx/>
                <a:buFontTx/>
                <a:buNone/>
              </a:pPr>
              <a:r>
                <a:rPr lang="zh-CN" altLang="en-US" sz="2800">
                  <a:ea typeface="宋体" panose="02010600030101010101" pitchFamily="2" charset="-122"/>
                  <a:sym typeface="Wingdings" panose="05000000000000000000" pitchFamily="2" charset="2"/>
                </a:rPr>
                <a:t>（</a:t>
              </a:r>
              <a:r>
                <a:rPr lang="en-US" altLang="zh-CN" sz="2800">
                  <a:ea typeface="宋体" panose="02010600030101010101" pitchFamily="2" charset="-122"/>
                  <a:sym typeface="Wingdings" panose="05000000000000000000" pitchFamily="2" charset="2"/>
                </a:rPr>
                <a:t>SNO</a:t>
              </a:r>
              <a:r>
                <a:rPr lang="zh-CN" altLang="en-US" sz="2800">
                  <a:ea typeface="宋体" panose="02010600030101010101" pitchFamily="2" charset="-122"/>
                  <a:sym typeface="Wingdings" panose="05000000000000000000" pitchFamily="2" charset="2"/>
                </a:rPr>
                <a:t>，</a:t>
              </a:r>
              <a:r>
                <a:rPr lang="en-US" altLang="zh-CN" sz="2800">
                  <a:ea typeface="宋体" panose="02010600030101010101" pitchFamily="2" charset="-122"/>
                  <a:sym typeface="Wingdings" panose="05000000000000000000" pitchFamily="2" charset="2"/>
                </a:rPr>
                <a:t>CNO</a:t>
              </a:r>
              <a:r>
                <a:rPr lang="zh-CN" altLang="en-US" sz="2800">
                  <a:ea typeface="宋体" panose="02010600030101010101" pitchFamily="2" charset="-122"/>
                  <a:sym typeface="Wingdings" panose="05000000000000000000" pitchFamily="2" charset="2"/>
                </a:rPr>
                <a:t>）         </a:t>
              </a:r>
              <a:r>
                <a:rPr lang="en-US" altLang="zh-CN" sz="2800">
                  <a:ea typeface="宋体" panose="02010600030101010101" pitchFamily="2" charset="-122"/>
                  <a:sym typeface="Wingdings" panose="05000000000000000000" pitchFamily="2" charset="2"/>
                </a:rPr>
                <a:t>SD</a:t>
              </a: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a:extLst>
              <a:ext uri="{FF2B5EF4-FFF2-40B4-BE49-F238E27FC236}">
                <a16:creationId xmlns:a16="http://schemas.microsoft.com/office/drawing/2014/main" id="{20460B11-6C17-4FC7-9910-7C9E2F4D9F02}"/>
              </a:ext>
            </a:extLst>
          </p:cNvPr>
          <p:cNvSpPr>
            <a:spLocks noGrp="1" noChangeArrowheads="1"/>
          </p:cNvSpPr>
          <p:nvPr>
            <p:ph type="title"/>
          </p:nvPr>
        </p:nvSpPr>
        <p:spPr/>
        <p:txBody>
          <a:bodyPr/>
          <a:lstStyle/>
          <a:p>
            <a:pPr>
              <a:defRPr/>
            </a:pPr>
            <a:r>
              <a:rPr lang="en-US" altLang="zh-CN"/>
              <a:t>2NF</a:t>
            </a:r>
          </a:p>
        </p:txBody>
      </p:sp>
      <p:sp>
        <p:nvSpPr>
          <p:cNvPr id="44035" name="Rectangle 3">
            <a:extLst>
              <a:ext uri="{FF2B5EF4-FFF2-40B4-BE49-F238E27FC236}">
                <a16:creationId xmlns:a16="http://schemas.microsoft.com/office/drawing/2014/main" id="{1704ACA4-814A-4F18-BE74-698583095912}"/>
              </a:ext>
            </a:extLst>
          </p:cNvPr>
          <p:cNvSpPr>
            <a:spLocks noGrp="1" noChangeArrowheads="1"/>
          </p:cNvSpPr>
          <p:nvPr>
            <p:ph idx="1"/>
          </p:nvPr>
        </p:nvSpPr>
        <p:spPr/>
        <p:txBody>
          <a:bodyPr/>
          <a:lstStyle/>
          <a:p>
            <a:pPr>
              <a:lnSpc>
                <a:spcPct val="110000"/>
              </a:lnSpc>
            </a:pPr>
            <a:r>
              <a:rPr lang="zh-CN" altLang="en-US">
                <a:ea typeface="宋体" panose="02010600030101010101" pitchFamily="2" charset="-122"/>
                <a:sym typeface="Wingdings" panose="05000000000000000000" pitchFamily="2" charset="2"/>
              </a:rPr>
              <a:t>改造</a:t>
            </a:r>
          </a:p>
          <a:p>
            <a:pPr lvl="1">
              <a:lnSpc>
                <a:spcPct val="110000"/>
              </a:lnSpc>
              <a:buFont typeface="Wingdings" panose="05000000000000000000" pitchFamily="2" charset="2"/>
              <a:buNone/>
            </a:pPr>
            <a:r>
              <a:rPr lang="zh-CN" altLang="en-US">
                <a:ea typeface="宋体" panose="02010600030101010101" pitchFamily="2" charset="-122"/>
                <a:sym typeface="Wingdings" panose="05000000000000000000" pitchFamily="2" charset="2"/>
              </a:rPr>
              <a:t>	非主属性有两种，一种完全依赖于码，一种部分依赖于码</a:t>
            </a:r>
          </a:p>
          <a:p>
            <a:pPr lvl="1">
              <a:lnSpc>
                <a:spcPct val="110000"/>
              </a:lnSpc>
              <a:buFont typeface="Wingdings" panose="05000000000000000000" pitchFamily="2" charset="2"/>
              <a:buNone/>
            </a:pPr>
            <a:r>
              <a:rPr lang="zh-CN" altLang="en-US">
                <a:ea typeface="宋体" panose="02010600030101010101" pitchFamily="2" charset="-122"/>
                <a:sym typeface="Wingdings" panose="05000000000000000000" pitchFamily="2" charset="2"/>
              </a:rPr>
              <a:t>	将</a:t>
            </a:r>
            <a:r>
              <a:rPr lang="en-US" altLang="zh-CN">
                <a:ea typeface="宋体" panose="02010600030101010101" pitchFamily="2" charset="-122"/>
                <a:sym typeface="Wingdings" panose="05000000000000000000" pitchFamily="2" charset="2"/>
              </a:rPr>
              <a:t>S</a:t>
            </a:r>
            <a:r>
              <a:rPr lang="zh-CN" altLang="en-US">
                <a:ea typeface="宋体" panose="02010600030101010101" pitchFamily="2" charset="-122"/>
                <a:sym typeface="Wingdings" panose="05000000000000000000" pitchFamily="2" charset="2"/>
              </a:rPr>
              <a:t>分解为：</a:t>
            </a:r>
          </a:p>
          <a:p>
            <a:pPr lvl="1">
              <a:lnSpc>
                <a:spcPct val="110000"/>
              </a:lnSpc>
              <a:buFont typeface="Wingdings" panose="05000000000000000000" pitchFamily="2" charset="2"/>
              <a:buNone/>
            </a:pPr>
            <a:r>
              <a:rPr lang="zh-CN" altLang="en-US">
                <a:ea typeface="宋体" panose="02010600030101010101" pitchFamily="2" charset="-122"/>
                <a:sym typeface="Wingdings" panose="05000000000000000000" pitchFamily="2" charset="2"/>
              </a:rPr>
              <a:t>				</a:t>
            </a:r>
            <a:r>
              <a:rPr lang="en-US" altLang="zh-CN">
                <a:ea typeface="宋体" panose="02010600030101010101" pitchFamily="2" charset="-122"/>
                <a:sym typeface="Wingdings" panose="05000000000000000000" pitchFamily="2" charset="2"/>
              </a:rPr>
              <a:t>SC(</a:t>
            </a:r>
            <a:r>
              <a:rPr lang="en-US" altLang="zh-CN" u="sng">
                <a:ea typeface="宋体" panose="02010600030101010101" pitchFamily="2" charset="-122"/>
                <a:sym typeface="Wingdings" panose="05000000000000000000" pitchFamily="2" charset="2"/>
              </a:rPr>
              <a:t>SNO</a:t>
            </a:r>
            <a:r>
              <a:rPr lang="en-US" altLang="zh-CN">
                <a:ea typeface="宋体" panose="02010600030101010101" pitchFamily="2" charset="-122"/>
                <a:sym typeface="Wingdings" panose="05000000000000000000" pitchFamily="2" charset="2"/>
              </a:rPr>
              <a:t> , </a:t>
            </a:r>
            <a:r>
              <a:rPr lang="en-US" altLang="zh-CN" u="sng">
                <a:ea typeface="宋体" panose="02010600030101010101" pitchFamily="2" charset="-122"/>
                <a:sym typeface="Wingdings" panose="05000000000000000000" pitchFamily="2" charset="2"/>
              </a:rPr>
              <a:t>CNO</a:t>
            </a:r>
            <a:r>
              <a:rPr lang="en-US" altLang="zh-CN">
                <a:ea typeface="宋体" panose="02010600030101010101" pitchFamily="2" charset="-122"/>
                <a:sym typeface="Wingdings" panose="05000000000000000000" pitchFamily="2" charset="2"/>
              </a:rPr>
              <a:t> , G)</a:t>
            </a:r>
          </a:p>
          <a:p>
            <a:pPr lvl="1">
              <a:lnSpc>
                <a:spcPct val="110000"/>
              </a:lnSpc>
              <a:buFont typeface="Wingdings" panose="05000000000000000000" pitchFamily="2" charset="2"/>
              <a:buNone/>
            </a:pPr>
            <a:r>
              <a:rPr lang="en-US" altLang="zh-CN">
                <a:ea typeface="宋体" panose="02010600030101010101" pitchFamily="2" charset="-122"/>
                <a:sym typeface="Wingdings" panose="05000000000000000000" pitchFamily="2" charset="2"/>
              </a:rPr>
              <a:t>				S_SD(</a:t>
            </a:r>
            <a:r>
              <a:rPr lang="en-US" altLang="zh-CN" u="sng">
                <a:ea typeface="宋体" panose="02010600030101010101" pitchFamily="2" charset="-122"/>
                <a:sym typeface="Wingdings" panose="05000000000000000000" pitchFamily="2" charset="2"/>
              </a:rPr>
              <a:t>SNO</a:t>
            </a:r>
            <a:r>
              <a:rPr lang="en-US" altLang="zh-CN">
                <a:ea typeface="宋体" panose="02010600030101010101" pitchFamily="2" charset="-122"/>
                <a:sym typeface="Wingdings" panose="05000000000000000000" pitchFamily="2" charset="2"/>
              </a:rPr>
              <a:t>, SN , SD , DEAN)</a:t>
            </a:r>
          </a:p>
          <a:p>
            <a:pPr>
              <a:lnSpc>
                <a:spcPct val="110000"/>
              </a:lnSpc>
            </a:pPr>
            <a:r>
              <a:rPr lang="zh-CN" altLang="en-US">
                <a:ea typeface="宋体" panose="02010600030101010101" pitchFamily="2" charset="-122"/>
              </a:rPr>
              <a:t>快速热身</a:t>
            </a:r>
          </a:p>
          <a:p>
            <a:pPr lvl="1">
              <a:buFont typeface="Wingdings" panose="05000000000000000000" pitchFamily="2" charset="2"/>
              <a:buNone/>
            </a:pPr>
            <a:r>
              <a:rPr lang="zh-CN" altLang="en-US">
                <a:ea typeface="宋体" panose="02010600030101010101" pitchFamily="2" charset="-122"/>
              </a:rPr>
              <a:t>	关系模式</a:t>
            </a:r>
            <a:r>
              <a:rPr lang="en-US" altLang="zh-CN">
                <a:ea typeface="宋体" panose="02010600030101010101" pitchFamily="2" charset="-122"/>
              </a:rPr>
              <a:t>R</a:t>
            </a:r>
            <a:r>
              <a:rPr lang="zh-CN" altLang="en-US">
                <a:ea typeface="宋体" panose="02010600030101010101" pitchFamily="2" charset="-122"/>
              </a:rPr>
              <a:t>（</a:t>
            </a:r>
            <a:r>
              <a:rPr lang="en-US" altLang="zh-CN">
                <a:ea typeface="宋体" panose="02010600030101010101" pitchFamily="2" charset="-122"/>
              </a:rPr>
              <a:t>A</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r>
              <a:rPr lang="en-US" altLang="zh-CN">
                <a:ea typeface="宋体" panose="02010600030101010101" pitchFamily="2" charset="-122"/>
              </a:rPr>
              <a:t>D</a:t>
            </a:r>
            <a:r>
              <a:rPr lang="zh-CN" altLang="en-US">
                <a:ea typeface="宋体" panose="02010600030101010101" pitchFamily="2" charset="-122"/>
              </a:rPr>
              <a:t>），码为</a:t>
            </a:r>
            <a:r>
              <a:rPr lang="en-US" altLang="zh-CN">
                <a:ea typeface="宋体" panose="02010600030101010101" pitchFamily="2" charset="-122"/>
              </a:rPr>
              <a:t>AB</a:t>
            </a:r>
            <a:r>
              <a:rPr lang="zh-CN" altLang="en-US">
                <a:ea typeface="宋体" panose="02010600030101010101" pitchFamily="2" charset="-122"/>
              </a:rPr>
              <a:t>，给出它的一个函数依赖集，使得</a:t>
            </a:r>
            <a:r>
              <a:rPr lang="en-US" altLang="zh-CN">
                <a:ea typeface="宋体" panose="02010600030101010101" pitchFamily="2" charset="-122"/>
              </a:rPr>
              <a:t>R</a:t>
            </a:r>
            <a:r>
              <a:rPr lang="zh-CN" altLang="en-US">
                <a:ea typeface="宋体" panose="02010600030101010101" pitchFamily="2" charset="-122"/>
              </a:rPr>
              <a:t>属于</a:t>
            </a:r>
            <a:r>
              <a:rPr lang="en-US" altLang="zh-CN">
                <a:ea typeface="宋体" panose="02010600030101010101" pitchFamily="2" charset="-122"/>
              </a:rPr>
              <a:t>1NF</a:t>
            </a:r>
            <a:r>
              <a:rPr lang="zh-CN" altLang="en-US">
                <a:ea typeface="宋体" panose="02010600030101010101" pitchFamily="2" charset="-122"/>
              </a:rPr>
              <a:t>而不属于</a:t>
            </a:r>
            <a:r>
              <a:rPr lang="en-US" altLang="zh-CN">
                <a:ea typeface="宋体" panose="02010600030101010101" pitchFamily="2" charset="-122"/>
              </a:rPr>
              <a:t>2NF</a:t>
            </a:r>
          </a:p>
          <a:p>
            <a:pPr lvl="1">
              <a:buFont typeface="Wingdings" panose="05000000000000000000" pitchFamily="2" charset="2"/>
              <a:buNone/>
            </a:pPr>
            <a:r>
              <a:rPr lang="en-US" altLang="zh-CN">
                <a:solidFill>
                  <a:srgbClr val="FF0000"/>
                </a:solidFill>
                <a:ea typeface="宋体" panose="02010600030101010101" pitchFamily="2" charset="-122"/>
              </a:rPr>
              <a:t>	F = {……, A</a:t>
            </a:r>
            <a:r>
              <a:rPr lang="en-US" altLang="zh-CN">
                <a:solidFill>
                  <a:srgbClr val="FF0000"/>
                </a:solidFill>
                <a:ea typeface="宋体" panose="02010600030101010101" pitchFamily="2" charset="-122"/>
                <a:sym typeface="Wingdings" panose="05000000000000000000" pitchFamily="2" charset="2"/>
              </a:rPr>
              <a:t>C,…...</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或 </a:t>
            </a:r>
            <a:r>
              <a:rPr lang="en-US" altLang="zh-CN">
                <a:solidFill>
                  <a:srgbClr val="FF0000"/>
                </a:solidFill>
                <a:ea typeface="宋体" panose="02010600030101010101" pitchFamily="2" charset="-122"/>
              </a:rPr>
              <a:t>F = {……, B</a:t>
            </a:r>
            <a:r>
              <a:rPr lang="en-US" altLang="zh-CN">
                <a:solidFill>
                  <a:srgbClr val="FF0000"/>
                </a:solidFill>
                <a:ea typeface="宋体" panose="02010600030101010101" pitchFamily="2" charset="-122"/>
                <a:sym typeface="Wingdings" panose="05000000000000000000" pitchFamily="2" charset="2"/>
              </a:rPr>
              <a:t>C,…...</a:t>
            </a:r>
            <a:r>
              <a:rPr lang="en-US" altLang="zh-CN">
                <a:solidFill>
                  <a:srgbClr val="FF0000"/>
                </a:solidFill>
                <a:ea typeface="宋体" panose="02010600030101010101" pitchFamily="2" charset="-122"/>
              </a:rPr>
              <a:t>} </a:t>
            </a:r>
          </a:p>
          <a:p>
            <a:pPr lvl="1">
              <a:buFont typeface="Wingdings" panose="05000000000000000000" pitchFamily="2" charset="2"/>
              <a:buNone/>
            </a:pPr>
            <a:r>
              <a:rPr lang="zh-CN" altLang="en-US">
                <a:solidFill>
                  <a:srgbClr val="FF0000"/>
                </a:solidFill>
                <a:ea typeface="宋体" panose="02010600030101010101" pitchFamily="2" charset="-122"/>
              </a:rPr>
              <a:t>或 </a:t>
            </a:r>
            <a:r>
              <a:rPr lang="en-US" altLang="zh-CN">
                <a:solidFill>
                  <a:srgbClr val="FF0000"/>
                </a:solidFill>
                <a:ea typeface="宋体" panose="02010600030101010101" pitchFamily="2" charset="-122"/>
              </a:rPr>
              <a:t>F = {……, A</a:t>
            </a:r>
            <a:r>
              <a:rPr lang="en-US" altLang="zh-CN">
                <a:solidFill>
                  <a:srgbClr val="FF0000"/>
                </a:solidFill>
                <a:ea typeface="宋体" panose="02010600030101010101" pitchFamily="2" charset="-122"/>
                <a:sym typeface="Wingdings" panose="05000000000000000000" pitchFamily="2" charset="2"/>
              </a:rPr>
              <a:t>D,…...</a:t>
            </a:r>
            <a:r>
              <a:rPr lang="en-US" altLang="zh-CN">
                <a:solidFill>
                  <a:srgbClr val="FF0000"/>
                </a:solidFill>
                <a:ea typeface="宋体" panose="02010600030101010101" pitchFamily="2" charset="-122"/>
              </a:rPr>
              <a:t>} </a:t>
            </a:r>
            <a:r>
              <a:rPr lang="zh-CN" altLang="en-US">
                <a:solidFill>
                  <a:srgbClr val="FF0000"/>
                </a:solidFill>
                <a:ea typeface="宋体" panose="02010600030101010101" pitchFamily="2" charset="-122"/>
              </a:rPr>
              <a:t>或 </a:t>
            </a:r>
            <a:r>
              <a:rPr lang="en-US" altLang="zh-CN">
                <a:solidFill>
                  <a:srgbClr val="FF0000"/>
                </a:solidFill>
                <a:ea typeface="宋体" panose="02010600030101010101" pitchFamily="2" charset="-122"/>
              </a:rPr>
              <a:t>F = {……, B</a:t>
            </a:r>
            <a:r>
              <a:rPr lang="en-US" altLang="zh-CN">
                <a:solidFill>
                  <a:srgbClr val="FF0000"/>
                </a:solidFill>
                <a:ea typeface="宋体" panose="02010600030101010101" pitchFamily="2" charset="-122"/>
                <a:sym typeface="Wingdings" panose="05000000000000000000" pitchFamily="2" charset="2"/>
              </a:rPr>
              <a:t>D,…...</a:t>
            </a:r>
            <a:r>
              <a:rPr lang="en-US" altLang="zh-CN">
                <a:solidFill>
                  <a:srgbClr val="FF0000"/>
                </a:solidFill>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2520F884-86E7-408E-BB1E-5EAAB87C4EFC}"/>
              </a:ext>
            </a:extLst>
          </p:cNvPr>
          <p:cNvSpPr>
            <a:spLocks noGrp="1" noChangeArrowheads="1"/>
          </p:cNvSpPr>
          <p:nvPr>
            <p:ph type="title"/>
          </p:nvPr>
        </p:nvSpPr>
        <p:spPr/>
        <p:txBody>
          <a:bodyPr/>
          <a:lstStyle/>
          <a:p>
            <a:pPr>
              <a:defRPr/>
            </a:pPr>
            <a:r>
              <a:rPr lang="zh-CN" altLang="en-US">
                <a:ea typeface="宋体" pitchFamily="2" charset="-122"/>
              </a:rPr>
              <a:t>分解说明</a:t>
            </a:r>
          </a:p>
        </p:txBody>
      </p:sp>
      <p:sp>
        <p:nvSpPr>
          <p:cNvPr id="41987" name="Rectangle 3">
            <a:extLst>
              <a:ext uri="{FF2B5EF4-FFF2-40B4-BE49-F238E27FC236}">
                <a16:creationId xmlns:a16="http://schemas.microsoft.com/office/drawing/2014/main" id="{65D7B3E8-A35E-4985-8A6B-035FECC8FD79}"/>
              </a:ext>
            </a:extLst>
          </p:cNvPr>
          <p:cNvSpPr>
            <a:spLocks noGrp="1" noChangeArrowheads="1"/>
          </p:cNvSpPr>
          <p:nvPr>
            <p:ph type="body" idx="1"/>
          </p:nvPr>
        </p:nvSpPr>
        <p:spPr>
          <a:xfrm>
            <a:off x="395288" y="1268413"/>
            <a:ext cx="8280400" cy="5062537"/>
          </a:xfrm>
        </p:spPr>
        <p:txBody>
          <a:bodyPr>
            <a:normAutofit lnSpcReduction="10000"/>
          </a:bodyPr>
          <a:lstStyle/>
          <a:p>
            <a:pPr>
              <a:defRPr/>
            </a:pPr>
            <a:r>
              <a:rPr lang="zh-CN" altLang="en-US" dirty="0">
                <a:ea typeface="宋体" pitchFamily="2" charset="-122"/>
              </a:rPr>
              <a:t>一个</a:t>
            </a:r>
            <a:r>
              <a:rPr lang="en-US" altLang="zh-CN" dirty="0">
                <a:ea typeface="宋体" pitchFamily="2" charset="-122"/>
              </a:rPr>
              <a:t>1NF</a:t>
            </a:r>
            <a:r>
              <a:rPr lang="zh-CN" altLang="en-US" dirty="0">
                <a:ea typeface="宋体" pitchFamily="2" charset="-122"/>
              </a:rPr>
              <a:t>，但非</a:t>
            </a:r>
            <a:r>
              <a:rPr lang="en-US" altLang="zh-CN" dirty="0">
                <a:ea typeface="宋体" pitchFamily="2" charset="-122"/>
              </a:rPr>
              <a:t>2NF</a:t>
            </a:r>
            <a:r>
              <a:rPr lang="zh-CN" altLang="en-US" dirty="0">
                <a:ea typeface="宋体" pitchFamily="2" charset="-122"/>
              </a:rPr>
              <a:t>的关系总是可以被分解成为一组</a:t>
            </a:r>
            <a:r>
              <a:rPr lang="en-US" altLang="zh-CN" dirty="0">
                <a:ea typeface="宋体" pitchFamily="2" charset="-122"/>
              </a:rPr>
              <a:t>2NF</a:t>
            </a:r>
            <a:r>
              <a:rPr lang="zh-CN" altLang="en-US" dirty="0">
                <a:ea typeface="宋体" pitchFamily="2" charset="-122"/>
              </a:rPr>
              <a:t>的关系</a:t>
            </a:r>
          </a:p>
          <a:p>
            <a:pPr>
              <a:defRPr/>
            </a:pPr>
            <a:r>
              <a:rPr lang="zh-CN" altLang="en-US" dirty="0">
                <a:ea typeface="宋体" pitchFamily="2" charset="-122"/>
              </a:rPr>
              <a:t>规范化过程中通过一组投影运算消除部分依赖，建议作如下分解</a:t>
            </a:r>
            <a:r>
              <a:rPr lang="en-US" altLang="zh-CN" dirty="0">
                <a:ea typeface="宋体" pitchFamily="2" charset="-122"/>
              </a:rPr>
              <a:t>(</a:t>
            </a:r>
            <a:r>
              <a:rPr lang="zh-CN" altLang="en-US" dirty="0">
                <a:solidFill>
                  <a:srgbClr val="FF0000"/>
                </a:solidFill>
                <a:ea typeface="宋体" pitchFamily="2" charset="-122"/>
              </a:rPr>
              <a:t>第一步分解</a:t>
            </a:r>
            <a:r>
              <a:rPr lang="en-US" altLang="zh-CN" dirty="0">
                <a:ea typeface="宋体" pitchFamily="2" charset="-122"/>
              </a:rPr>
              <a:t>)</a:t>
            </a:r>
          </a:p>
          <a:p>
            <a:pPr lvl="1">
              <a:defRPr/>
            </a:pPr>
            <a:r>
              <a:rPr lang="zh-CN" altLang="en-US" dirty="0">
                <a:ea typeface="宋体" pitchFamily="2" charset="-122"/>
              </a:rPr>
              <a:t>已知关系</a:t>
            </a:r>
            <a:r>
              <a:rPr lang="en-US" altLang="zh-CN" dirty="0">
                <a:ea typeface="宋体" pitchFamily="2" charset="-122"/>
              </a:rPr>
              <a:t>R(A,B,C,D), (A,B)</a:t>
            </a:r>
            <a:r>
              <a:rPr lang="zh-CN" altLang="en-US" dirty="0">
                <a:ea typeface="宋体" pitchFamily="2" charset="-122"/>
              </a:rPr>
              <a:t>为主码，即</a:t>
            </a:r>
            <a:r>
              <a:rPr lang="en-US" altLang="zh-CN" dirty="0">
                <a:ea typeface="宋体" pitchFamily="2" charset="-122"/>
              </a:rPr>
              <a:t>(A,B) </a:t>
            </a:r>
            <a:r>
              <a:rPr lang="en-US" altLang="zh-CN" dirty="0">
                <a:ea typeface="宋体" pitchFamily="2" charset="-122"/>
                <a:sym typeface="Symbol" pitchFamily="18" charset="2"/>
              </a:rPr>
              <a:t></a:t>
            </a:r>
            <a:r>
              <a:rPr lang="en-US" altLang="zh-CN" dirty="0">
                <a:ea typeface="宋体" pitchFamily="2" charset="-122"/>
              </a:rPr>
              <a:t> C, (A,B) </a:t>
            </a:r>
            <a:r>
              <a:rPr lang="en-US" altLang="zh-CN" dirty="0">
                <a:ea typeface="宋体" pitchFamily="2" charset="-122"/>
                <a:sym typeface="Symbol" pitchFamily="18" charset="2"/>
              </a:rPr>
              <a:t></a:t>
            </a:r>
            <a:r>
              <a:rPr lang="en-US" altLang="zh-CN" dirty="0">
                <a:ea typeface="宋体" pitchFamily="2" charset="-122"/>
              </a:rPr>
              <a:t> D</a:t>
            </a:r>
            <a:r>
              <a:rPr lang="zh-CN" altLang="en-US" dirty="0">
                <a:ea typeface="宋体" pitchFamily="2" charset="-122"/>
              </a:rPr>
              <a:t>，且</a:t>
            </a:r>
            <a:r>
              <a:rPr lang="en-US" altLang="zh-CN" dirty="0">
                <a:ea typeface="宋体" pitchFamily="2" charset="-122"/>
              </a:rPr>
              <a:t>A </a:t>
            </a:r>
            <a:r>
              <a:rPr lang="en-US" altLang="zh-CN" dirty="0">
                <a:ea typeface="宋体" pitchFamily="2" charset="-122"/>
                <a:sym typeface="Symbol" pitchFamily="18" charset="2"/>
              </a:rPr>
              <a:t></a:t>
            </a:r>
            <a:r>
              <a:rPr lang="en-US" altLang="zh-CN" dirty="0">
                <a:ea typeface="宋体" pitchFamily="2" charset="-122"/>
              </a:rPr>
              <a:t> D, </a:t>
            </a:r>
            <a:r>
              <a:rPr lang="zh-CN" altLang="en-US" dirty="0">
                <a:ea typeface="宋体" pitchFamily="2" charset="-122"/>
              </a:rPr>
              <a:t>则将</a:t>
            </a:r>
            <a:r>
              <a:rPr lang="en-US" altLang="zh-CN" dirty="0">
                <a:ea typeface="宋体" pitchFamily="2" charset="-122"/>
              </a:rPr>
              <a:t>R</a:t>
            </a:r>
            <a:r>
              <a:rPr lang="zh-CN" altLang="en-US" dirty="0">
                <a:ea typeface="宋体" pitchFamily="2" charset="-122"/>
              </a:rPr>
              <a:t>分解成为两个投影</a:t>
            </a:r>
            <a:r>
              <a:rPr lang="en-US" altLang="zh-CN" dirty="0">
                <a:ea typeface="宋体" pitchFamily="2" charset="-122"/>
              </a:rPr>
              <a:t>:</a:t>
            </a:r>
          </a:p>
          <a:p>
            <a:pPr lvl="1">
              <a:buFont typeface="Wingdings" pitchFamily="2" charset="2"/>
              <a:buNone/>
              <a:defRPr/>
            </a:pPr>
            <a:r>
              <a:rPr lang="en-US" altLang="zh-CN" dirty="0">
                <a:ea typeface="宋体" pitchFamily="2" charset="-122"/>
              </a:rPr>
              <a:t>		R1(A,D), A</a:t>
            </a:r>
            <a:r>
              <a:rPr lang="zh-CN" altLang="en-US" dirty="0">
                <a:ea typeface="宋体" pitchFamily="2" charset="-122"/>
              </a:rPr>
              <a:t>为主码</a:t>
            </a:r>
          </a:p>
          <a:p>
            <a:pPr lvl="1">
              <a:buFont typeface="Wingdings" pitchFamily="2" charset="2"/>
              <a:buNone/>
              <a:defRPr/>
            </a:pPr>
            <a:r>
              <a:rPr lang="zh-CN" altLang="en-US" dirty="0">
                <a:ea typeface="宋体" pitchFamily="2" charset="-122"/>
              </a:rPr>
              <a:t>		</a:t>
            </a:r>
            <a:r>
              <a:rPr lang="en-US" altLang="zh-CN" dirty="0">
                <a:ea typeface="宋体" pitchFamily="2" charset="-122"/>
              </a:rPr>
              <a:t>R2(A,B,C), (A,B)</a:t>
            </a:r>
            <a:r>
              <a:rPr lang="zh-CN" altLang="en-US" dirty="0">
                <a:ea typeface="宋体" pitchFamily="2" charset="-122"/>
              </a:rPr>
              <a:t>为主码，</a:t>
            </a:r>
            <a:r>
              <a:rPr lang="en-US" altLang="zh-CN" dirty="0">
                <a:ea typeface="宋体" pitchFamily="2" charset="-122"/>
              </a:rPr>
              <a:t>A</a:t>
            </a:r>
            <a:r>
              <a:rPr lang="zh-CN" altLang="en-US" dirty="0">
                <a:ea typeface="宋体" pitchFamily="2" charset="-122"/>
              </a:rPr>
              <a:t>为外码</a:t>
            </a:r>
          </a:p>
          <a:p>
            <a:pPr lvl="1">
              <a:defRPr/>
            </a:pPr>
            <a:r>
              <a:rPr lang="zh-CN" altLang="en-US" dirty="0">
                <a:ea typeface="宋体" pitchFamily="2" charset="-122"/>
              </a:rPr>
              <a:t>这样，</a:t>
            </a:r>
            <a:r>
              <a:rPr lang="en-US" altLang="zh-CN" dirty="0">
                <a:ea typeface="宋体" pitchFamily="2" charset="-122"/>
              </a:rPr>
              <a:t>R</a:t>
            </a:r>
            <a:r>
              <a:rPr lang="zh-CN" altLang="en-US" dirty="0">
                <a:ea typeface="宋体" pitchFamily="2" charset="-122"/>
              </a:rPr>
              <a:t>可以通过</a:t>
            </a:r>
            <a:r>
              <a:rPr lang="en-US" altLang="zh-CN" dirty="0">
                <a:ea typeface="宋体" pitchFamily="2" charset="-122"/>
              </a:rPr>
              <a:t>R1</a:t>
            </a:r>
            <a:r>
              <a:rPr lang="zh-CN" altLang="en-US" dirty="0">
                <a:ea typeface="宋体" pitchFamily="2" charset="-122"/>
              </a:rPr>
              <a:t>和</a:t>
            </a:r>
            <a:r>
              <a:rPr lang="en-US" altLang="zh-CN" dirty="0">
                <a:ea typeface="宋体" pitchFamily="2" charset="-122"/>
              </a:rPr>
              <a:t>R2</a:t>
            </a:r>
            <a:r>
              <a:rPr lang="zh-CN" altLang="en-US" dirty="0">
                <a:ea typeface="宋体" pitchFamily="2" charset="-122"/>
              </a:rPr>
              <a:t>的自然连接运算得以恢复，即满足</a:t>
            </a:r>
            <a:r>
              <a:rPr lang="zh-CN" altLang="en-US" dirty="0">
                <a:solidFill>
                  <a:schemeClr val="accent1"/>
                </a:solidFill>
                <a:ea typeface="宋体" pitchFamily="2" charset="-122"/>
              </a:rPr>
              <a:t>分解的无损连接性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F8FF3-16F7-4030-B31D-D83D4B3ACDB1}"/>
              </a:ext>
            </a:extLst>
          </p:cNvPr>
          <p:cNvSpPr>
            <a:spLocks noGrp="1"/>
          </p:cNvSpPr>
          <p:nvPr>
            <p:ph type="title"/>
          </p:nvPr>
        </p:nvSpPr>
        <p:spPr/>
        <p:txBody>
          <a:bodyPr/>
          <a:lstStyle/>
          <a:p>
            <a:pPr>
              <a:defRPr/>
            </a:pPr>
            <a:r>
              <a:rPr lang="zh-CN" altLang="en-US">
                <a:ea typeface="宋体" pitchFamily="2" charset="-122"/>
              </a:rPr>
              <a:t>习题</a:t>
            </a:r>
          </a:p>
        </p:txBody>
      </p:sp>
      <p:sp>
        <p:nvSpPr>
          <p:cNvPr id="48131" name="内容占位符 2">
            <a:extLst>
              <a:ext uri="{FF2B5EF4-FFF2-40B4-BE49-F238E27FC236}">
                <a16:creationId xmlns:a16="http://schemas.microsoft.com/office/drawing/2014/main" id="{39BFCBE3-C29B-4439-9EB4-FF9979E55883}"/>
              </a:ext>
            </a:extLst>
          </p:cNvPr>
          <p:cNvSpPr>
            <a:spLocks noGrp="1"/>
          </p:cNvSpPr>
          <p:nvPr>
            <p:ph idx="1"/>
          </p:nvPr>
        </p:nvSpPr>
        <p:spPr/>
        <p:txBody>
          <a:bodyPr/>
          <a:lstStyle/>
          <a:p>
            <a:pPr marL="0" indent="0">
              <a:buFont typeface="Monotype Sorts" pitchFamily="2" charset="2"/>
              <a:buNone/>
            </a:pPr>
            <a:r>
              <a:rPr lang="zh-CN" altLang="en-US" b="1">
                <a:ea typeface="宋体" panose="02010600030101010101" pitchFamily="2" charset="-122"/>
              </a:rPr>
              <a:t>设有一个记录各个球队队员每场比赛进球的关系模式如下所示：</a:t>
            </a:r>
          </a:p>
          <a:p>
            <a:pPr marL="0" indent="0" algn="ctr">
              <a:buFont typeface="Monotype Sorts" pitchFamily="2" charset="2"/>
              <a:buNone/>
            </a:pPr>
            <a:r>
              <a:rPr lang="en-US" altLang="zh-CN">
                <a:solidFill>
                  <a:srgbClr val="FF0000"/>
                </a:solidFill>
                <a:ea typeface="宋体" panose="02010600030101010101" pitchFamily="2" charset="-122"/>
              </a:rPr>
              <a:t>R(</a:t>
            </a:r>
            <a:r>
              <a:rPr lang="zh-CN" altLang="en-US">
                <a:solidFill>
                  <a:srgbClr val="FF0000"/>
                </a:solidFill>
                <a:ea typeface="宋体" panose="02010600030101010101" pitchFamily="2" charset="-122"/>
              </a:rPr>
              <a:t>队员</a:t>
            </a:r>
            <a:r>
              <a:rPr lang="en-US" altLang="zh-CN">
                <a:solidFill>
                  <a:srgbClr val="FF0000"/>
                </a:solidFill>
                <a:ea typeface="宋体" panose="02010600030101010101" pitchFamily="2" charset="-122"/>
              </a:rPr>
              <a:t>ID</a:t>
            </a:r>
            <a:r>
              <a:rPr lang="zh-CN" altLang="en-US">
                <a:solidFill>
                  <a:srgbClr val="FF0000"/>
                </a:solidFill>
                <a:ea typeface="宋体" panose="02010600030101010101" pitchFamily="2" charset="-122"/>
              </a:rPr>
              <a:t>，比赛场次，进球数，球队名，队长</a:t>
            </a:r>
            <a:r>
              <a:rPr lang="en-US" altLang="zh-CN">
                <a:solidFill>
                  <a:srgbClr val="FF0000"/>
                </a:solidFill>
                <a:ea typeface="宋体" panose="02010600030101010101" pitchFamily="2" charset="-122"/>
              </a:rPr>
              <a:t>ID)</a:t>
            </a:r>
            <a:endParaRPr lang="zh-CN" altLang="en-US">
              <a:solidFill>
                <a:srgbClr val="FF0000"/>
              </a:solidFill>
              <a:ea typeface="宋体" panose="02010600030101010101" pitchFamily="2" charset="-122"/>
            </a:endParaRPr>
          </a:p>
          <a:p>
            <a:pPr marL="0" indent="0">
              <a:buFont typeface="Monotype Sorts" pitchFamily="2" charset="2"/>
              <a:buNone/>
            </a:pPr>
            <a:r>
              <a:rPr lang="zh-CN" altLang="en-US">
                <a:ea typeface="宋体" panose="02010600030101010101" pitchFamily="2" charset="-122"/>
              </a:rPr>
              <a:t>若规定每个队员只能属于一个球队，每个球队只有一个队长，要求：</a:t>
            </a:r>
          </a:p>
          <a:p>
            <a:pPr marL="0" indent="0">
              <a:buFont typeface="Monotype Sorts" pitchFamily="2" charset="2"/>
              <a:buNone/>
            </a:pPr>
            <a:r>
              <a:rPr lang="en-US" altLang="zh-CN">
                <a:ea typeface="宋体" panose="02010600030101010101" pitchFamily="2" charset="-122"/>
              </a:rPr>
              <a:t>1</a:t>
            </a:r>
            <a:r>
              <a:rPr lang="zh-CN" altLang="en-US">
                <a:ea typeface="宋体" panose="02010600030101010101" pitchFamily="2" charset="-122"/>
              </a:rPr>
              <a:t>）写出关系模式</a:t>
            </a:r>
            <a:r>
              <a:rPr lang="en-US" altLang="zh-CN">
                <a:ea typeface="宋体" panose="02010600030101010101" pitchFamily="2" charset="-122"/>
              </a:rPr>
              <a:t>R</a:t>
            </a:r>
            <a:r>
              <a:rPr lang="zh-CN" altLang="en-US">
                <a:ea typeface="宋体" panose="02010600030101010101" pitchFamily="2" charset="-122"/>
              </a:rPr>
              <a:t>的基本函数依赖和主关键字。</a:t>
            </a:r>
          </a:p>
          <a:p>
            <a:pPr marL="0" indent="0">
              <a:buFont typeface="Monotype Sorts" pitchFamily="2" charset="2"/>
              <a:buNone/>
            </a:pPr>
            <a:r>
              <a:rPr lang="en-US" altLang="zh-CN">
                <a:ea typeface="宋体" panose="02010600030101010101" pitchFamily="2" charset="-122"/>
              </a:rPr>
              <a:t>2</a:t>
            </a:r>
            <a:r>
              <a:rPr lang="zh-CN" altLang="en-US">
                <a:ea typeface="宋体" panose="02010600030101010101" pitchFamily="2" charset="-122"/>
              </a:rPr>
              <a:t>）说明</a:t>
            </a:r>
            <a:r>
              <a:rPr lang="en-US" altLang="zh-CN">
                <a:ea typeface="宋体" panose="02010600030101010101" pitchFamily="2" charset="-122"/>
              </a:rPr>
              <a:t>R</a:t>
            </a:r>
            <a:r>
              <a:rPr lang="zh-CN" altLang="en-US">
                <a:ea typeface="宋体" panose="02010600030101010101" pitchFamily="2" charset="-122"/>
              </a:rPr>
              <a:t>不是</a:t>
            </a:r>
            <a:r>
              <a:rPr lang="en-US" altLang="zh-CN">
                <a:ea typeface="宋体" panose="02010600030101010101" pitchFamily="2" charset="-122"/>
              </a:rPr>
              <a:t>2NF</a:t>
            </a:r>
            <a:r>
              <a:rPr lang="zh-CN" altLang="en-US">
                <a:ea typeface="宋体" panose="02010600030101010101" pitchFamily="2" charset="-122"/>
              </a:rPr>
              <a:t>模式的理由，并把</a:t>
            </a:r>
            <a:r>
              <a:rPr lang="en-US" altLang="zh-CN">
                <a:ea typeface="宋体" panose="02010600030101010101" pitchFamily="2" charset="-122"/>
              </a:rPr>
              <a:t>R</a:t>
            </a:r>
            <a:r>
              <a:rPr lang="zh-CN" altLang="en-US">
                <a:ea typeface="宋体" panose="02010600030101010101" pitchFamily="2" charset="-122"/>
              </a:rPr>
              <a:t>分解成</a:t>
            </a:r>
            <a:r>
              <a:rPr lang="en-US" altLang="zh-CN">
                <a:ea typeface="宋体" panose="02010600030101010101" pitchFamily="2" charset="-122"/>
              </a:rPr>
              <a:t>2NF</a:t>
            </a:r>
            <a:r>
              <a:rPr lang="zh-CN" altLang="en-US">
                <a:ea typeface="宋体" panose="02010600030101010101" pitchFamily="2" charset="-122"/>
              </a:rPr>
              <a:t>模式集。</a:t>
            </a:r>
          </a:p>
          <a:p>
            <a:pPr marL="0" indent="0">
              <a:buFont typeface="Monotype Sorts" pitchFamily="2" charset="2"/>
              <a:buNone/>
            </a:pPr>
            <a:endParaRPr lang="zh-CN" altLang="en-US">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C92B8-6054-4988-8B1A-9B6810671424}"/>
              </a:ext>
            </a:extLst>
          </p:cNvPr>
          <p:cNvSpPr>
            <a:spLocks noGrp="1"/>
          </p:cNvSpPr>
          <p:nvPr>
            <p:ph type="title"/>
          </p:nvPr>
        </p:nvSpPr>
        <p:spPr/>
        <p:txBody>
          <a:bodyPr/>
          <a:lstStyle/>
          <a:p>
            <a:pPr>
              <a:defRPr/>
            </a:pPr>
            <a:r>
              <a:rPr lang="zh-CN" altLang="en-US">
                <a:ea typeface="宋体" pitchFamily="2" charset="-122"/>
              </a:rPr>
              <a:t>习题</a:t>
            </a:r>
          </a:p>
        </p:txBody>
      </p:sp>
      <p:sp>
        <p:nvSpPr>
          <p:cNvPr id="49155" name="内容占位符 2">
            <a:extLst>
              <a:ext uri="{FF2B5EF4-FFF2-40B4-BE49-F238E27FC236}">
                <a16:creationId xmlns:a16="http://schemas.microsoft.com/office/drawing/2014/main" id="{1337471B-2726-447C-83AD-C969602EE05C}"/>
              </a:ext>
            </a:extLst>
          </p:cNvPr>
          <p:cNvSpPr>
            <a:spLocks noGrp="1"/>
          </p:cNvSpPr>
          <p:nvPr>
            <p:ph idx="1"/>
          </p:nvPr>
        </p:nvSpPr>
        <p:spPr/>
        <p:txBody>
          <a:bodyPr/>
          <a:lstStyle/>
          <a:p>
            <a:r>
              <a:rPr lang="zh-CN" altLang="en-US">
                <a:ea typeface="宋体" panose="02010600030101010101" pitchFamily="2" charset="-122"/>
              </a:rPr>
              <a:t>每个队员只能属于一个球队</a:t>
            </a:r>
            <a:endParaRPr lang="en-US" altLang="zh-CN">
              <a:ea typeface="宋体" panose="02010600030101010101" pitchFamily="2" charset="-122"/>
            </a:endParaRPr>
          </a:p>
          <a:p>
            <a:pPr lvl="1"/>
            <a:r>
              <a:rPr lang="zh-CN" altLang="en-US">
                <a:ea typeface="宋体" panose="02010600030101010101" pitchFamily="2" charset="-122"/>
              </a:rPr>
              <a:t>队员</a:t>
            </a:r>
            <a:r>
              <a:rPr lang="en-US" altLang="zh-CN">
                <a:ea typeface="宋体" panose="02010600030101010101" pitchFamily="2" charset="-122"/>
              </a:rPr>
              <a:t>ID</a:t>
            </a:r>
            <a:r>
              <a:rPr lang="en-US" altLang="zh-CN">
                <a:ea typeface="宋体" panose="02010600030101010101" pitchFamily="2" charset="-122"/>
                <a:sym typeface="Wingdings" panose="05000000000000000000" pitchFamily="2" charset="2"/>
              </a:rPr>
              <a:t></a:t>
            </a:r>
            <a:r>
              <a:rPr lang="zh-CN" altLang="en-US">
                <a:ea typeface="宋体" panose="02010600030101010101" pitchFamily="2" charset="-122"/>
                <a:sym typeface="Wingdings" panose="05000000000000000000" pitchFamily="2" charset="2"/>
              </a:rPr>
              <a:t>球队名</a:t>
            </a:r>
            <a:endParaRPr lang="en-US" altLang="zh-CN">
              <a:ea typeface="宋体" panose="02010600030101010101" pitchFamily="2" charset="-122"/>
              <a:sym typeface="Wingdings" panose="05000000000000000000" pitchFamily="2" charset="2"/>
            </a:endParaRPr>
          </a:p>
          <a:p>
            <a:r>
              <a:rPr lang="zh-CN" altLang="en-US">
                <a:ea typeface="宋体" panose="02010600030101010101" pitchFamily="2" charset="-122"/>
                <a:sym typeface="Wingdings" panose="05000000000000000000" pitchFamily="2" charset="2"/>
              </a:rPr>
              <a:t>每个球队只有一名队长</a:t>
            </a:r>
            <a:endParaRPr lang="en-US" altLang="zh-CN">
              <a:ea typeface="宋体" panose="02010600030101010101" pitchFamily="2" charset="-122"/>
              <a:sym typeface="Wingdings" panose="05000000000000000000" pitchFamily="2" charset="2"/>
            </a:endParaRPr>
          </a:p>
          <a:p>
            <a:pPr lvl="1"/>
            <a:r>
              <a:rPr lang="zh-CN" altLang="en-US">
                <a:ea typeface="宋体" panose="02010600030101010101" pitchFamily="2" charset="-122"/>
                <a:sym typeface="Wingdings" panose="05000000000000000000" pitchFamily="2" charset="2"/>
              </a:rPr>
              <a:t>球队名</a:t>
            </a:r>
            <a:r>
              <a:rPr lang="en-US" altLang="zh-CN">
                <a:ea typeface="宋体" panose="02010600030101010101" pitchFamily="2" charset="-122"/>
                <a:sym typeface="Wingdings" panose="05000000000000000000" pitchFamily="2" charset="2"/>
              </a:rPr>
              <a:t></a:t>
            </a:r>
            <a:r>
              <a:rPr lang="zh-CN" altLang="en-US">
                <a:ea typeface="宋体" panose="02010600030101010101" pitchFamily="2" charset="-122"/>
                <a:sym typeface="Wingdings" panose="05000000000000000000" pitchFamily="2" charset="2"/>
              </a:rPr>
              <a:t>队长</a:t>
            </a:r>
            <a:r>
              <a:rPr lang="en-US" altLang="zh-CN">
                <a:ea typeface="宋体" panose="02010600030101010101" pitchFamily="2" charset="-122"/>
                <a:sym typeface="Wingdings" panose="05000000000000000000" pitchFamily="2" charset="2"/>
              </a:rPr>
              <a:t>ID</a:t>
            </a:r>
          </a:p>
          <a:p>
            <a:r>
              <a:rPr lang="zh-CN" altLang="en-US">
                <a:ea typeface="宋体" panose="02010600030101010101" pitchFamily="2" charset="-122"/>
                <a:sym typeface="Wingdings" panose="05000000000000000000" pitchFamily="2" charset="2"/>
              </a:rPr>
              <a:t>每个队员每场比赛只有一个进球数</a:t>
            </a:r>
            <a:endParaRPr lang="en-US" altLang="zh-CN">
              <a:ea typeface="宋体" panose="02010600030101010101" pitchFamily="2" charset="-122"/>
              <a:sym typeface="Wingdings" panose="05000000000000000000" pitchFamily="2" charset="2"/>
            </a:endParaRPr>
          </a:p>
          <a:p>
            <a:pPr lvl="1"/>
            <a:r>
              <a:rPr lang="zh-CN" altLang="en-US">
                <a:ea typeface="宋体" panose="02010600030101010101" pitchFamily="2" charset="-122"/>
                <a:sym typeface="Wingdings" panose="05000000000000000000" pitchFamily="2" charset="2"/>
              </a:rPr>
              <a:t>（队员</a:t>
            </a:r>
            <a:r>
              <a:rPr lang="en-US" altLang="zh-CN">
                <a:ea typeface="宋体" panose="02010600030101010101" pitchFamily="2" charset="-122"/>
                <a:sym typeface="Wingdings" panose="05000000000000000000" pitchFamily="2" charset="2"/>
              </a:rPr>
              <a:t>ID</a:t>
            </a:r>
            <a:r>
              <a:rPr lang="zh-CN" altLang="en-US">
                <a:ea typeface="宋体" panose="02010600030101010101" pitchFamily="2" charset="-122"/>
                <a:sym typeface="Wingdings" panose="05000000000000000000" pitchFamily="2" charset="2"/>
              </a:rPr>
              <a:t>，比赛场次）</a:t>
            </a:r>
            <a:r>
              <a:rPr lang="en-US" altLang="zh-CN">
                <a:ea typeface="宋体" panose="02010600030101010101" pitchFamily="2" charset="-122"/>
                <a:sym typeface="Wingdings" panose="05000000000000000000" pitchFamily="2" charset="2"/>
              </a:rPr>
              <a:t></a:t>
            </a:r>
            <a:r>
              <a:rPr lang="zh-CN" altLang="en-US">
                <a:ea typeface="宋体" panose="02010600030101010101" pitchFamily="2" charset="-122"/>
                <a:sym typeface="Wingdings" panose="05000000000000000000" pitchFamily="2" charset="2"/>
              </a:rPr>
              <a:t>进球数</a:t>
            </a:r>
            <a:endParaRPr lang="en-US" altLang="zh-CN">
              <a:ea typeface="宋体" panose="02010600030101010101" pitchFamily="2" charset="-122"/>
              <a:sym typeface="Wingdings" panose="05000000000000000000" pitchFamily="2" charset="2"/>
            </a:endParaRPr>
          </a:p>
          <a:p>
            <a:endParaRPr lang="en-US" altLang="zh-CN">
              <a:ea typeface="宋体" panose="02010600030101010101" pitchFamily="2" charset="-122"/>
              <a:sym typeface="Wingdings" panose="05000000000000000000" pitchFamily="2" charset="2"/>
            </a:endParaRPr>
          </a:p>
          <a:p>
            <a:r>
              <a:rPr lang="zh-CN" altLang="en-US">
                <a:ea typeface="宋体" panose="02010600030101010101" pitchFamily="2" charset="-122"/>
                <a:sym typeface="Wingdings" panose="05000000000000000000" pitchFamily="2" charset="2"/>
              </a:rPr>
              <a:t>因此，主码为（队员</a:t>
            </a:r>
            <a:r>
              <a:rPr lang="en-US" altLang="zh-CN">
                <a:ea typeface="宋体" panose="02010600030101010101" pitchFamily="2" charset="-122"/>
                <a:sym typeface="Wingdings" panose="05000000000000000000" pitchFamily="2" charset="2"/>
              </a:rPr>
              <a:t>ID</a:t>
            </a:r>
            <a:r>
              <a:rPr lang="zh-CN" altLang="en-US">
                <a:ea typeface="宋体" panose="02010600030101010101" pitchFamily="2" charset="-122"/>
                <a:sym typeface="Wingdings" panose="05000000000000000000" pitchFamily="2" charset="2"/>
              </a:rPr>
              <a:t>，比赛场次）</a:t>
            </a:r>
            <a:endParaRPr lang="zh-CN" altLang="en-US">
              <a:ea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51661-9BA7-4859-A3CD-5641D5959F95}"/>
              </a:ext>
            </a:extLst>
          </p:cNvPr>
          <p:cNvSpPr>
            <a:spLocks noGrp="1"/>
          </p:cNvSpPr>
          <p:nvPr>
            <p:ph type="title"/>
          </p:nvPr>
        </p:nvSpPr>
        <p:spPr/>
        <p:txBody>
          <a:bodyPr/>
          <a:lstStyle/>
          <a:p>
            <a:pPr>
              <a:defRPr/>
            </a:pPr>
            <a:r>
              <a:rPr lang="zh-CN" altLang="en-US">
                <a:ea typeface="宋体" pitchFamily="2" charset="-122"/>
              </a:rPr>
              <a:t>习题</a:t>
            </a:r>
          </a:p>
        </p:txBody>
      </p:sp>
      <p:sp>
        <p:nvSpPr>
          <p:cNvPr id="50179" name="内容占位符 2">
            <a:extLst>
              <a:ext uri="{FF2B5EF4-FFF2-40B4-BE49-F238E27FC236}">
                <a16:creationId xmlns:a16="http://schemas.microsoft.com/office/drawing/2014/main" id="{F9206FBB-DC56-4E5E-8AC9-287384D85406}"/>
              </a:ext>
            </a:extLst>
          </p:cNvPr>
          <p:cNvSpPr>
            <a:spLocks noGrp="1"/>
          </p:cNvSpPr>
          <p:nvPr>
            <p:ph idx="1"/>
          </p:nvPr>
        </p:nvSpPr>
        <p:spPr/>
        <p:txBody>
          <a:bodyPr/>
          <a:lstStyle/>
          <a:p>
            <a:r>
              <a:rPr lang="zh-CN" altLang="en-US">
                <a:ea typeface="宋体" panose="02010600030101010101" pitchFamily="2" charset="-122"/>
              </a:rPr>
              <a:t>因此，</a:t>
            </a:r>
            <a:r>
              <a:rPr lang="en-US" altLang="zh-CN">
                <a:ea typeface="宋体" panose="02010600030101010101" pitchFamily="2" charset="-122"/>
              </a:rPr>
              <a:t>R</a:t>
            </a:r>
            <a:r>
              <a:rPr lang="zh-CN" altLang="en-US">
                <a:ea typeface="宋体" panose="02010600030101010101" pitchFamily="2" charset="-122"/>
              </a:rPr>
              <a:t>中</a:t>
            </a:r>
            <a:r>
              <a:rPr lang="en-US" altLang="zh-CN">
                <a:ea typeface="宋体" panose="02010600030101010101" pitchFamily="2" charset="-122"/>
              </a:rPr>
              <a:t>F</a:t>
            </a:r>
            <a:r>
              <a:rPr lang="zh-CN" altLang="en-US">
                <a:ea typeface="宋体" panose="02010600030101010101" pitchFamily="2" charset="-122"/>
              </a:rPr>
              <a:t>的正则覆盖为：</a:t>
            </a:r>
            <a:endParaRPr lang="en-US" altLang="zh-CN">
              <a:ea typeface="宋体" panose="02010600030101010101" pitchFamily="2" charset="-122"/>
            </a:endParaRPr>
          </a:p>
          <a:p>
            <a:pPr lvl="1"/>
            <a:r>
              <a:rPr lang="zh-CN" altLang="en-US">
                <a:ea typeface="宋体" panose="02010600030101010101" pitchFamily="2" charset="-122"/>
              </a:rPr>
              <a:t>队员</a:t>
            </a:r>
            <a:r>
              <a:rPr lang="en-US" altLang="zh-CN">
                <a:ea typeface="宋体" panose="02010600030101010101" pitchFamily="2" charset="-122"/>
              </a:rPr>
              <a:t>ID</a:t>
            </a:r>
            <a:r>
              <a:rPr lang="en-US" altLang="zh-CN">
                <a:ea typeface="宋体" panose="02010600030101010101" pitchFamily="2" charset="-122"/>
                <a:sym typeface="Wingdings" panose="05000000000000000000" pitchFamily="2" charset="2"/>
              </a:rPr>
              <a:t></a:t>
            </a:r>
            <a:r>
              <a:rPr lang="zh-CN" altLang="en-US">
                <a:ea typeface="宋体" panose="02010600030101010101" pitchFamily="2" charset="-122"/>
                <a:sym typeface="Wingdings" panose="05000000000000000000" pitchFamily="2" charset="2"/>
              </a:rPr>
              <a:t>（球队名，队长</a:t>
            </a:r>
            <a:r>
              <a:rPr lang="en-US" altLang="zh-CN">
                <a:ea typeface="宋体" panose="02010600030101010101" pitchFamily="2" charset="-122"/>
                <a:sym typeface="Wingdings" panose="05000000000000000000" pitchFamily="2" charset="2"/>
              </a:rPr>
              <a:t>ID</a:t>
            </a:r>
            <a:r>
              <a:rPr lang="zh-CN" altLang="en-US">
                <a:ea typeface="宋体" panose="02010600030101010101" pitchFamily="2" charset="-122"/>
                <a:sym typeface="Wingdings" panose="05000000000000000000" pitchFamily="2" charset="2"/>
              </a:rPr>
              <a:t>）</a:t>
            </a:r>
            <a:endParaRPr lang="en-US" altLang="zh-CN">
              <a:ea typeface="宋体" panose="02010600030101010101" pitchFamily="2" charset="-122"/>
              <a:sym typeface="Wingdings" panose="05000000000000000000" pitchFamily="2" charset="2"/>
            </a:endParaRPr>
          </a:p>
          <a:p>
            <a:pPr lvl="1"/>
            <a:r>
              <a:rPr lang="zh-CN" altLang="en-US">
                <a:ea typeface="宋体" panose="02010600030101010101" pitchFamily="2" charset="-122"/>
                <a:sym typeface="Wingdings" panose="05000000000000000000" pitchFamily="2" charset="2"/>
              </a:rPr>
              <a:t>（队员</a:t>
            </a:r>
            <a:r>
              <a:rPr lang="en-US" altLang="zh-CN">
                <a:ea typeface="宋体" panose="02010600030101010101" pitchFamily="2" charset="-122"/>
                <a:sym typeface="Wingdings" panose="05000000000000000000" pitchFamily="2" charset="2"/>
              </a:rPr>
              <a:t>ID</a:t>
            </a:r>
            <a:r>
              <a:rPr lang="zh-CN" altLang="en-US">
                <a:ea typeface="宋体" panose="02010600030101010101" pitchFamily="2" charset="-122"/>
                <a:sym typeface="Wingdings" panose="05000000000000000000" pitchFamily="2" charset="2"/>
              </a:rPr>
              <a:t>，比赛场次）</a:t>
            </a:r>
            <a:r>
              <a:rPr lang="en-US" altLang="zh-CN">
                <a:ea typeface="宋体" panose="02010600030101010101" pitchFamily="2" charset="-122"/>
                <a:sym typeface="Wingdings" panose="05000000000000000000" pitchFamily="2" charset="2"/>
              </a:rPr>
              <a:t></a:t>
            </a:r>
            <a:r>
              <a:rPr lang="zh-CN" altLang="en-US">
                <a:ea typeface="宋体" panose="02010600030101010101" pitchFamily="2" charset="-122"/>
                <a:sym typeface="Wingdings" panose="05000000000000000000" pitchFamily="2" charset="2"/>
              </a:rPr>
              <a:t>进球数</a:t>
            </a:r>
            <a:endParaRPr lang="en-US" altLang="zh-CN">
              <a:ea typeface="宋体" panose="02010600030101010101" pitchFamily="2" charset="-122"/>
              <a:sym typeface="Wingdings" panose="05000000000000000000" pitchFamily="2" charset="2"/>
            </a:endParaRPr>
          </a:p>
          <a:p>
            <a:r>
              <a:rPr lang="zh-CN" altLang="en-US">
                <a:ea typeface="宋体" panose="02010600030101010101" pitchFamily="2" charset="-122"/>
                <a:sym typeface="Wingdings" panose="05000000000000000000" pitchFamily="2" charset="2"/>
              </a:rPr>
              <a:t>第一个</a:t>
            </a:r>
            <a:r>
              <a:rPr lang="en-US" altLang="zh-CN">
                <a:ea typeface="宋体" panose="02010600030101010101" pitchFamily="2" charset="-122"/>
                <a:sym typeface="Wingdings" panose="05000000000000000000" pitchFamily="2" charset="2"/>
              </a:rPr>
              <a:t>FD</a:t>
            </a:r>
            <a:r>
              <a:rPr lang="zh-CN" altLang="en-US">
                <a:ea typeface="宋体" panose="02010600030101010101" pitchFamily="2" charset="-122"/>
                <a:sym typeface="Wingdings" panose="05000000000000000000" pitchFamily="2" charset="2"/>
              </a:rPr>
              <a:t>是部分函数依赖，因此不是</a:t>
            </a:r>
            <a:r>
              <a:rPr lang="en-US" altLang="zh-CN">
                <a:ea typeface="宋体" panose="02010600030101010101" pitchFamily="2" charset="-122"/>
                <a:sym typeface="Wingdings" panose="05000000000000000000" pitchFamily="2" charset="2"/>
              </a:rPr>
              <a:t>2NF</a:t>
            </a:r>
          </a:p>
          <a:p>
            <a:r>
              <a:rPr lang="zh-CN" altLang="en-US">
                <a:ea typeface="宋体" panose="02010600030101010101" pitchFamily="2" charset="-122"/>
                <a:sym typeface="Wingdings" panose="05000000000000000000" pitchFamily="2" charset="2"/>
              </a:rPr>
              <a:t>分解为：</a:t>
            </a:r>
            <a:endParaRPr lang="en-US" altLang="zh-CN">
              <a:ea typeface="宋体" panose="02010600030101010101" pitchFamily="2" charset="-122"/>
              <a:sym typeface="Wingdings" panose="05000000000000000000" pitchFamily="2" charset="2"/>
            </a:endParaRPr>
          </a:p>
          <a:p>
            <a:pPr lvl="1"/>
            <a:r>
              <a:rPr lang="en-US" altLang="zh-CN">
                <a:ea typeface="宋体" panose="02010600030101010101" pitchFamily="2" charset="-122"/>
                <a:sym typeface="Wingdings" panose="05000000000000000000" pitchFamily="2" charset="2"/>
              </a:rPr>
              <a:t>R1</a:t>
            </a:r>
            <a:r>
              <a:rPr lang="zh-CN" altLang="en-US">
                <a:ea typeface="宋体" panose="02010600030101010101" pitchFamily="2" charset="-122"/>
                <a:sym typeface="Wingdings" panose="05000000000000000000" pitchFamily="2" charset="2"/>
              </a:rPr>
              <a:t>（</a:t>
            </a:r>
            <a:r>
              <a:rPr lang="zh-CN" altLang="en-US">
                <a:solidFill>
                  <a:srgbClr val="FF0000"/>
                </a:solidFill>
                <a:ea typeface="宋体" panose="02010600030101010101" pitchFamily="2" charset="-122"/>
              </a:rPr>
              <a:t>队员</a:t>
            </a:r>
            <a:r>
              <a:rPr lang="en-US" altLang="zh-CN">
                <a:solidFill>
                  <a:srgbClr val="FF0000"/>
                </a:solidFill>
                <a:ea typeface="宋体" panose="02010600030101010101" pitchFamily="2" charset="-122"/>
              </a:rPr>
              <a:t>ID</a:t>
            </a:r>
            <a:r>
              <a:rPr lang="zh-CN" altLang="en-US">
                <a:solidFill>
                  <a:srgbClr val="FF0000"/>
                </a:solidFill>
                <a:ea typeface="宋体" panose="02010600030101010101" pitchFamily="2" charset="-122"/>
              </a:rPr>
              <a:t>，球队名，队长</a:t>
            </a:r>
            <a:r>
              <a:rPr lang="en-US" altLang="zh-CN">
                <a:solidFill>
                  <a:srgbClr val="FF0000"/>
                </a:solidFill>
                <a:ea typeface="宋体" panose="02010600030101010101" pitchFamily="2" charset="-122"/>
              </a:rPr>
              <a:t>ID</a:t>
            </a:r>
            <a:r>
              <a:rPr lang="zh-CN" altLang="en-US">
                <a:ea typeface="宋体" panose="02010600030101010101" pitchFamily="2" charset="-122"/>
                <a:sym typeface="Wingdings" panose="05000000000000000000" pitchFamily="2" charset="2"/>
              </a:rPr>
              <a:t>）</a:t>
            </a:r>
            <a:endParaRPr lang="en-US" altLang="zh-CN">
              <a:ea typeface="宋体" panose="02010600030101010101" pitchFamily="2" charset="-122"/>
              <a:sym typeface="Wingdings" panose="05000000000000000000" pitchFamily="2" charset="2"/>
            </a:endParaRPr>
          </a:p>
          <a:p>
            <a:pPr lvl="1"/>
            <a:r>
              <a:rPr lang="en-US" altLang="zh-CN">
                <a:ea typeface="宋体" panose="02010600030101010101" pitchFamily="2" charset="-122"/>
                <a:sym typeface="Wingdings" panose="05000000000000000000" pitchFamily="2" charset="2"/>
              </a:rPr>
              <a:t>R2</a:t>
            </a:r>
            <a:r>
              <a:rPr lang="zh-CN" altLang="en-US">
                <a:ea typeface="宋体" panose="02010600030101010101" pitchFamily="2" charset="-122"/>
                <a:sym typeface="Wingdings" panose="05000000000000000000" pitchFamily="2" charset="2"/>
              </a:rPr>
              <a:t>（</a:t>
            </a:r>
            <a:r>
              <a:rPr lang="zh-CN" altLang="en-US">
                <a:solidFill>
                  <a:srgbClr val="FF0000"/>
                </a:solidFill>
                <a:ea typeface="宋体" panose="02010600030101010101" pitchFamily="2" charset="-122"/>
              </a:rPr>
              <a:t>队员</a:t>
            </a:r>
            <a:r>
              <a:rPr lang="en-US" altLang="zh-CN">
                <a:solidFill>
                  <a:srgbClr val="FF0000"/>
                </a:solidFill>
                <a:ea typeface="宋体" panose="02010600030101010101" pitchFamily="2" charset="-122"/>
              </a:rPr>
              <a:t>ID</a:t>
            </a:r>
            <a:r>
              <a:rPr lang="zh-CN" altLang="en-US">
                <a:solidFill>
                  <a:srgbClr val="FF0000"/>
                </a:solidFill>
                <a:ea typeface="宋体" panose="02010600030101010101" pitchFamily="2" charset="-122"/>
              </a:rPr>
              <a:t>，比赛场次，进球数</a:t>
            </a:r>
            <a:r>
              <a:rPr lang="zh-CN" altLang="en-US">
                <a:ea typeface="宋体" panose="02010600030101010101" pitchFamily="2" charset="-122"/>
                <a:sym typeface="Wingdings" panose="05000000000000000000" pitchFamily="2" charset="2"/>
              </a:rPr>
              <a:t>）</a:t>
            </a:r>
            <a:endParaRPr lang="zh-CN" altLang="en-US">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4815C86D-6AFA-4897-96DF-94516932D197}"/>
              </a:ext>
            </a:extLst>
          </p:cNvPr>
          <p:cNvSpPr>
            <a:spLocks noGrp="1" noChangeArrowheads="1"/>
          </p:cNvSpPr>
          <p:nvPr>
            <p:ph type="title"/>
          </p:nvPr>
        </p:nvSpPr>
        <p:spPr/>
        <p:txBody>
          <a:bodyPr/>
          <a:lstStyle/>
          <a:p>
            <a:pPr>
              <a:defRPr/>
            </a:pPr>
            <a:r>
              <a:rPr lang="zh-CN" altLang="en-US">
                <a:ea typeface="宋体" pitchFamily="2" charset="-122"/>
              </a:rPr>
              <a:t>模式的分解</a:t>
            </a:r>
          </a:p>
        </p:txBody>
      </p:sp>
      <p:sp>
        <p:nvSpPr>
          <p:cNvPr id="14339" name="Rectangle 3">
            <a:extLst>
              <a:ext uri="{FF2B5EF4-FFF2-40B4-BE49-F238E27FC236}">
                <a16:creationId xmlns:a16="http://schemas.microsoft.com/office/drawing/2014/main" id="{9C7746F8-3B8E-46C6-98CA-75910A26D5B2}"/>
              </a:ext>
            </a:extLst>
          </p:cNvPr>
          <p:cNvSpPr>
            <a:spLocks noGrp="1" noChangeArrowheads="1"/>
          </p:cNvSpPr>
          <p:nvPr>
            <p:ph idx="1"/>
          </p:nvPr>
        </p:nvSpPr>
        <p:spPr/>
        <p:txBody>
          <a:bodyPr/>
          <a:lstStyle/>
          <a:p>
            <a:pPr>
              <a:lnSpc>
                <a:spcPct val="180000"/>
              </a:lnSpc>
              <a:buFont typeface="Wingdings" panose="05000000000000000000" pitchFamily="2" charset="2"/>
              <a:buNone/>
            </a:pPr>
            <a:r>
              <a:rPr lang="zh-CN" altLang="en-US" sz="3600" b="1">
                <a:solidFill>
                  <a:srgbClr val="CC0000"/>
                </a:solidFill>
                <a:ea typeface="黑体" panose="02010609060101010101" pitchFamily="49" charset="-122"/>
              </a:rPr>
              <a:t>定义</a:t>
            </a:r>
            <a:r>
              <a:rPr lang="zh-CN" altLang="en-US" sz="3600">
                <a:ea typeface="宋体" panose="02010600030101010101" pitchFamily="2" charset="-122"/>
              </a:rPr>
              <a:t> </a:t>
            </a:r>
            <a:r>
              <a:rPr lang="zh-CN" altLang="en-US" sz="3200">
                <a:ea typeface="宋体" panose="02010600030101010101" pitchFamily="2" charset="-122"/>
              </a:rPr>
              <a:t>关系模式</a:t>
            </a:r>
            <a:r>
              <a:rPr lang="en-US" altLang="zh-CN" sz="3200">
                <a:ea typeface="宋体" panose="02010600030101010101" pitchFamily="2" charset="-122"/>
              </a:rPr>
              <a:t>R&lt;U,F&gt;</a:t>
            </a:r>
            <a:r>
              <a:rPr lang="zh-CN" altLang="en-US" sz="3200">
                <a:ea typeface="宋体" panose="02010600030101010101" pitchFamily="2" charset="-122"/>
              </a:rPr>
              <a:t>的一个分解：</a:t>
            </a:r>
            <a:endParaRPr lang="zh-CN" altLang="en-US" sz="3600">
              <a:ea typeface="宋体" panose="02010600030101010101" pitchFamily="2" charset="-122"/>
            </a:endParaRPr>
          </a:p>
          <a:p>
            <a:pPr>
              <a:lnSpc>
                <a:spcPct val="160000"/>
              </a:lnSpc>
              <a:buFont typeface="Wingdings" panose="05000000000000000000" pitchFamily="2" charset="2"/>
              <a:buNone/>
            </a:pPr>
            <a:r>
              <a:rPr lang="en-US" altLang="zh-CN" sz="3600" i="1">
                <a:ea typeface="宋体" panose="02010600030101010101" pitchFamily="2" charset="-122"/>
              </a:rPr>
              <a:t>ρ</a:t>
            </a:r>
            <a:r>
              <a:rPr lang="en-US" altLang="zh-CN" sz="3200">
                <a:ea typeface="宋体" panose="02010600030101010101" pitchFamily="2" charset="-122"/>
              </a:rPr>
              <a:t>={ R</a:t>
            </a:r>
            <a:r>
              <a:rPr lang="en-US" altLang="zh-CN" sz="3200" baseline="-25000">
                <a:ea typeface="宋体" panose="02010600030101010101" pitchFamily="2" charset="-122"/>
              </a:rPr>
              <a:t>1</a:t>
            </a:r>
            <a:r>
              <a:rPr lang="en-US" altLang="zh-CN" sz="3200">
                <a:ea typeface="宋体" panose="02010600030101010101" pitchFamily="2" charset="-122"/>
              </a:rPr>
              <a:t>&lt;U</a:t>
            </a:r>
            <a:r>
              <a:rPr lang="en-US" altLang="zh-CN" sz="3200" baseline="-25000">
                <a:ea typeface="宋体" panose="02010600030101010101" pitchFamily="2" charset="-122"/>
              </a:rPr>
              <a:t>1</a:t>
            </a:r>
            <a:r>
              <a:rPr lang="en-US" altLang="zh-CN" sz="3200">
                <a:ea typeface="宋体" panose="02010600030101010101" pitchFamily="2" charset="-122"/>
              </a:rPr>
              <a:t>,F</a:t>
            </a:r>
            <a:r>
              <a:rPr lang="en-US" altLang="zh-CN" sz="3200" baseline="-25000">
                <a:ea typeface="宋体" panose="02010600030101010101" pitchFamily="2" charset="-122"/>
              </a:rPr>
              <a:t>1</a:t>
            </a:r>
            <a:r>
              <a:rPr lang="en-US" altLang="zh-CN" sz="3200">
                <a:ea typeface="宋体" panose="02010600030101010101" pitchFamily="2" charset="-122"/>
              </a:rPr>
              <a:t>&gt;</a:t>
            </a:r>
            <a:r>
              <a:rPr lang="zh-CN" altLang="en-US" sz="3200">
                <a:ea typeface="宋体" panose="02010600030101010101" pitchFamily="2" charset="-122"/>
              </a:rPr>
              <a:t>，</a:t>
            </a:r>
            <a:r>
              <a:rPr lang="en-US" altLang="zh-CN" sz="3200">
                <a:ea typeface="宋体" panose="02010600030101010101" pitchFamily="2" charset="-122"/>
              </a:rPr>
              <a:t>R</a:t>
            </a:r>
            <a:r>
              <a:rPr lang="en-US" altLang="zh-CN" sz="3200" baseline="-25000">
                <a:ea typeface="宋体" panose="02010600030101010101" pitchFamily="2" charset="-122"/>
              </a:rPr>
              <a:t>2</a:t>
            </a:r>
            <a:r>
              <a:rPr lang="en-US" altLang="zh-CN" sz="3200">
                <a:ea typeface="宋体" panose="02010600030101010101" pitchFamily="2" charset="-122"/>
              </a:rPr>
              <a:t>&lt;U</a:t>
            </a:r>
            <a:r>
              <a:rPr lang="en-US" altLang="zh-CN" sz="3200" baseline="-25000">
                <a:ea typeface="宋体" panose="02010600030101010101" pitchFamily="2" charset="-122"/>
              </a:rPr>
              <a:t>2</a:t>
            </a:r>
            <a:r>
              <a:rPr lang="en-US" altLang="zh-CN" sz="3200">
                <a:ea typeface="宋体" panose="02010600030101010101" pitchFamily="2" charset="-122"/>
              </a:rPr>
              <a:t>,F</a:t>
            </a:r>
            <a:r>
              <a:rPr lang="en-US" altLang="zh-CN" sz="3200" baseline="-25000">
                <a:ea typeface="宋体" panose="02010600030101010101" pitchFamily="2" charset="-122"/>
              </a:rPr>
              <a:t>2</a:t>
            </a:r>
            <a:r>
              <a:rPr lang="en-US" altLang="zh-CN" sz="3200">
                <a:ea typeface="宋体" panose="02010600030101010101" pitchFamily="2" charset="-122"/>
              </a:rPr>
              <a:t>&gt;</a:t>
            </a:r>
            <a:r>
              <a:rPr lang="zh-CN" altLang="en-US" sz="3200">
                <a:ea typeface="宋体" panose="02010600030101010101" pitchFamily="2" charset="-122"/>
              </a:rPr>
              <a:t>，</a:t>
            </a:r>
            <a:r>
              <a:rPr lang="en-US" altLang="zh-CN" sz="3200">
                <a:latin typeface="Times New Roman" panose="02020603050405020304" pitchFamily="18" charset="0"/>
                <a:ea typeface="宋体" panose="02010600030101010101" pitchFamily="2" charset="-122"/>
              </a:rPr>
              <a:t>…</a:t>
            </a:r>
            <a:r>
              <a:rPr lang="zh-CN" altLang="en-US" sz="3200">
                <a:ea typeface="宋体" panose="02010600030101010101" pitchFamily="2" charset="-122"/>
              </a:rPr>
              <a:t>，</a:t>
            </a:r>
            <a:r>
              <a:rPr lang="en-US" altLang="zh-CN" sz="3200">
                <a:ea typeface="宋体" panose="02010600030101010101" pitchFamily="2" charset="-122"/>
              </a:rPr>
              <a:t>R</a:t>
            </a:r>
            <a:r>
              <a:rPr lang="en-US" altLang="zh-CN" sz="3200" baseline="-25000">
                <a:ea typeface="宋体" panose="02010600030101010101" pitchFamily="2" charset="-122"/>
              </a:rPr>
              <a:t>n</a:t>
            </a:r>
            <a:r>
              <a:rPr lang="en-US" altLang="zh-CN" sz="3200">
                <a:ea typeface="宋体" panose="02010600030101010101" pitchFamily="2" charset="-122"/>
              </a:rPr>
              <a:t>&lt;U</a:t>
            </a:r>
            <a:r>
              <a:rPr lang="en-US" altLang="zh-CN" sz="3200" baseline="-25000">
                <a:ea typeface="宋体" panose="02010600030101010101" pitchFamily="2" charset="-122"/>
              </a:rPr>
              <a:t>n</a:t>
            </a:r>
            <a:r>
              <a:rPr lang="en-US" altLang="zh-CN" sz="3200">
                <a:ea typeface="宋体" panose="02010600030101010101" pitchFamily="2" charset="-122"/>
              </a:rPr>
              <a:t>,F</a:t>
            </a:r>
            <a:r>
              <a:rPr lang="en-US" altLang="zh-CN" sz="3200" baseline="-25000">
                <a:ea typeface="宋体" panose="02010600030101010101" pitchFamily="2" charset="-122"/>
              </a:rPr>
              <a:t>n</a:t>
            </a:r>
            <a:r>
              <a:rPr lang="en-US" altLang="zh-CN" sz="3200">
                <a:ea typeface="宋体" panose="02010600030101010101" pitchFamily="2" charset="-122"/>
              </a:rPr>
              <a:t>&gt;}</a:t>
            </a:r>
          </a:p>
          <a:p>
            <a:pPr>
              <a:lnSpc>
                <a:spcPct val="180000"/>
              </a:lnSpc>
              <a:buFont typeface="Wingdings" panose="05000000000000000000" pitchFamily="2" charset="2"/>
              <a:buNone/>
            </a:pPr>
            <a:r>
              <a:rPr lang="en-US" altLang="zh-CN" sz="3200">
                <a:ea typeface="宋体" panose="02010600030101010101" pitchFamily="2" charset="-122"/>
              </a:rPr>
              <a:t>    U=U</a:t>
            </a:r>
            <a:r>
              <a:rPr lang="en-US" altLang="zh-CN" sz="3200" baseline="-25000">
                <a:ea typeface="宋体" panose="02010600030101010101" pitchFamily="2" charset="-122"/>
              </a:rPr>
              <a:t>1</a:t>
            </a:r>
            <a:r>
              <a:rPr lang="en-US" altLang="zh-CN" sz="3200">
                <a:ea typeface="宋体" panose="02010600030101010101" pitchFamily="2" charset="-122"/>
              </a:rPr>
              <a:t>∪U</a:t>
            </a:r>
            <a:r>
              <a:rPr lang="en-US" altLang="zh-CN" sz="3200" baseline="-25000">
                <a:ea typeface="宋体" panose="02010600030101010101" pitchFamily="2" charset="-122"/>
              </a:rPr>
              <a:t>2</a:t>
            </a:r>
            <a:r>
              <a:rPr lang="en-US" altLang="zh-CN" sz="3200">
                <a:ea typeface="宋体" panose="02010600030101010101" pitchFamily="2" charset="-122"/>
              </a:rPr>
              <a:t>∪</a:t>
            </a:r>
            <a:r>
              <a:rPr lang="en-US" altLang="zh-CN" sz="3200">
                <a:latin typeface="Times New Roman" panose="02020603050405020304" pitchFamily="18" charset="0"/>
                <a:ea typeface="宋体" panose="02010600030101010101" pitchFamily="2" charset="-122"/>
              </a:rPr>
              <a:t>…</a:t>
            </a:r>
            <a:r>
              <a:rPr lang="en-US" altLang="zh-CN" sz="3200">
                <a:ea typeface="宋体" panose="02010600030101010101" pitchFamily="2" charset="-122"/>
              </a:rPr>
              <a:t>∪U</a:t>
            </a:r>
            <a:r>
              <a:rPr lang="en-US" altLang="zh-CN" sz="3200" baseline="-25000">
                <a:ea typeface="宋体" panose="02010600030101010101" pitchFamily="2" charset="-122"/>
              </a:rPr>
              <a:t>n</a:t>
            </a:r>
            <a:r>
              <a:rPr lang="zh-CN" altLang="en-US" sz="3200">
                <a:ea typeface="宋体" panose="02010600030101010101" pitchFamily="2" charset="-122"/>
              </a:rPr>
              <a:t>，</a:t>
            </a:r>
            <a:r>
              <a:rPr lang="zh-CN" altLang="en-US" sz="3200" b="1">
                <a:ea typeface="宋体" panose="02010600030101010101" pitchFamily="2" charset="-122"/>
              </a:rPr>
              <a:t>且不存在</a:t>
            </a:r>
            <a:r>
              <a:rPr lang="zh-CN" altLang="en-US" sz="2400">
                <a:ea typeface="宋体" panose="02010600030101010101" pitchFamily="2" charset="-122"/>
              </a:rPr>
              <a:t>  </a:t>
            </a:r>
            <a:r>
              <a:rPr lang="en-US" altLang="zh-CN" sz="3200">
                <a:ea typeface="宋体" panose="02010600030101010101" pitchFamily="2" charset="-122"/>
              </a:rPr>
              <a:t>U</a:t>
            </a:r>
            <a:r>
              <a:rPr lang="en-US" altLang="zh-CN" sz="3200" baseline="-25000">
                <a:ea typeface="宋体" panose="02010600030101010101" pitchFamily="2" charset="-122"/>
              </a:rPr>
              <a:t>i</a:t>
            </a:r>
            <a:r>
              <a:rPr lang="en-US" altLang="zh-CN" sz="3200">
                <a:ea typeface="宋体" panose="02010600030101010101" pitchFamily="2" charset="-122"/>
              </a:rPr>
              <a:t> </a:t>
            </a:r>
            <a:r>
              <a:rPr lang="en-US" altLang="zh-CN" sz="3200">
                <a:ea typeface="宋体" panose="02010600030101010101" pitchFamily="2" charset="-122"/>
                <a:sym typeface="Symbol" panose="05050102010706020507" pitchFamily="18" charset="2"/>
              </a:rPr>
              <a:t></a:t>
            </a:r>
            <a:r>
              <a:rPr lang="en-US" altLang="zh-CN" sz="3200">
                <a:ea typeface="宋体" panose="02010600030101010101" pitchFamily="2" charset="-122"/>
              </a:rPr>
              <a:t> U</a:t>
            </a:r>
            <a:r>
              <a:rPr lang="en-US" altLang="zh-CN" sz="3200" baseline="-25000">
                <a:ea typeface="宋体" panose="02010600030101010101" pitchFamily="2" charset="-122"/>
              </a:rPr>
              <a:t>j</a:t>
            </a:r>
            <a:r>
              <a:rPr lang="zh-CN" altLang="en-US" sz="3200">
                <a:ea typeface="宋体" panose="02010600030101010101" pitchFamily="2" charset="-122"/>
              </a:rPr>
              <a:t>，</a:t>
            </a:r>
            <a:r>
              <a:rPr lang="en-US" altLang="zh-CN" sz="3200">
                <a:ea typeface="宋体" panose="02010600030101010101" pitchFamily="2" charset="-122"/>
              </a:rPr>
              <a:t>F</a:t>
            </a:r>
            <a:r>
              <a:rPr lang="en-US" altLang="zh-CN" sz="3200" baseline="-25000">
                <a:ea typeface="宋体" panose="02010600030101010101" pitchFamily="2" charset="-122"/>
              </a:rPr>
              <a:t>i </a:t>
            </a:r>
            <a:r>
              <a:rPr lang="zh-CN" altLang="en-US" sz="2400">
                <a:ea typeface="宋体" panose="02010600030101010101" pitchFamily="2" charset="-122"/>
              </a:rPr>
              <a:t>为 </a:t>
            </a:r>
            <a:r>
              <a:rPr lang="en-US" altLang="zh-CN" sz="3200">
                <a:ea typeface="宋体" panose="02010600030101010101" pitchFamily="2" charset="-122"/>
              </a:rPr>
              <a:t>F</a:t>
            </a:r>
            <a:r>
              <a:rPr lang="zh-CN" altLang="en-US" sz="2400">
                <a:ea typeface="宋体" panose="02010600030101010101" pitchFamily="2" charset="-122"/>
              </a:rPr>
              <a:t>在 </a:t>
            </a:r>
            <a:r>
              <a:rPr lang="en-US" altLang="zh-CN" sz="3200">
                <a:ea typeface="宋体" panose="02010600030101010101" pitchFamily="2" charset="-122"/>
              </a:rPr>
              <a:t>U</a:t>
            </a:r>
            <a:r>
              <a:rPr lang="en-US" altLang="zh-CN" sz="3200" baseline="-25000">
                <a:ea typeface="宋体" panose="02010600030101010101" pitchFamily="2" charset="-122"/>
              </a:rPr>
              <a:t>i </a:t>
            </a:r>
            <a:r>
              <a:rPr lang="zh-CN" altLang="en-US" sz="3200" b="1">
                <a:ea typeface="宋体" panose="02010600030101010101" pitchFamily="2" charset="-122"/>
              </a:rPr>
              <a:t>上的投影</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75BBA7B5-FCAC-49CE-8F95-1C154874E7A9}"/>
              </a:ext>
            </a:extLst>
          </p:cNvPr>
          <p:cNvSpPr>
            <a:spLocks noGrp="1" noChangeArrowheads="1"/>
          </p:cNvSpPr>
          <p:nvPr>
            <p:ph type="title"/>
          </p:nvPr>
        </p:nvSpPr>
        <p:spPr/>
        <p:txBody>
          <a:bodyPr/>
          <a:lstStyle/>
          <a:p>
            <a:pPr>
              <a:defRPr/>
            </a:pPr>
            <a:r>
              <a:rPr lang="en-US" altLang="zh-CN"/>
              <a:t>3NF</a:t>
            </a:r>
          </a:p>
        </p:txBody>
      </p:sp>
      <p:graphicFrame>
        <p:nvGraphicFramePr>
          <p:cNvPr id="685059" name="Group 3">
            <a:extLst>
              <a:ext uri="{FF2B5EF4-FFF2-40B4-BE49-F238E27FC236}">
                <a16:creationId xmlns:a16="http://schemas.microsoft.com/office/drawing/2014/main" id="{A87D14A1-012D-4C76-9069-C13CFA01B90C}"/>
              </a:ext>
            </a:extLst>
          </p:cNvPr>
          <p:cNvGraphicFramePr>
            <a:graphicFrameLocks noGrp="1"/>
          </p:cNvGraphicFramePr>
          <p:nvPr/>
        </p:nvGraphicFramePr>
        <p:xfrm>
          <a:off x="468313" y="996950"/>
          <a:ext cx="4321175" cy="2743200"/>
        </p:xfrm>
        <a:graphic>
          <a:graphicData uri="http://schemas.openxmlformats.org/drawingml/2006/table">
            <a:tbl>
              <a:tblPr/>
              <a:tblGrid>
                <a:gridCol w="1081087">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hlink"/>
                          </a:solidFill>
                          <a:effectLst/>
                          <a:latin typeface="Times New Roman" pitchFamily="18" charset="0"/>
                          <a:ea typeface="楷体_GB2312" pitchFamily="49" charset="-122"/>
                        </a:rPr>
                        <a:t>SNO</a:t>
                      </a:r>
                      <a:endParaRPr kumimoji="0" lang="en-US" altLang="zh-CN" sz="22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SN</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SD</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DEAN</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杨明</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思齐</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李婉</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思齐</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刘海</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述圣</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S04</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安然</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述圣</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S05</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乐天</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D03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楷体_GB2312" pitchFamily="49" charset="-122"/>
                        </a:rPr>
                        <a:t>省身</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85096" name="Group 40">
            <a:extLst>
              <a:ext uri="{FF2B5EF4-FFF2-40B4-BE49-F238E27FC236}">
                <a16:creationId xmlns:a16="http://schemas.microsoft.com/office/drawing/2014/main" id="{2AC3D981-7026-4A22-A1BE-360DF1BFF989}"/>
              </a:ext>
            </a:extLst>
          </p:cNvPr>
          <p:cNvGraphicFramePr>
            <a:graphicFrameLocks noGrp="1"/>
          </p:cNvGraphicFramePr>
          <p:nvPr/>
        </p:nvGraphicFramePr>
        <p:xfrm>
          <a:off x="5581650" y="787400"/>
          <a:ext cx="2662238" cy="3200400"/>
        </p:xfrm>
        <a:graphic>
          <a:graphicData uri="http://schemas.openxmlformats.org/drawingml/2006/table">
            <a:tbl>
              <a:tblPr/>
              <a:tblGrid>
                <a:gridCol w="887413">
                  <a:extLst>
                    <a:ext uri="{9D8B030D-6E8A-4147-A177-3AD203B41FA5}">
                      <a16:colId xmlns:a16="http://schemas.microsoft.com/office/drawing/2014/main" val="20000"/>
                    </a:ext>
                  </a:extLst>
                </a:gridCol>
                <a:gridCol w="887412">
                  <a:extLst>
                    <a:ext uri="{9D8B030D-6E8A-4147-A177-3AD203B41FA5}">
                      <a16:colId xmlns:a16="http://schemas.microsoft.com/office/drawing/2014/main" val="20001"/>
                    </a:ext>
                  </a:extLst>
                </a:gridCol>
                <a:gridCol w="887413">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hlink"/>
                          </a:solidFill>
                          <a:effectLst/>
                          <a:latin typeface="Times New Roman" pitchFamily="18" charset="0"/>
                          <a:ea typeface="楷体_GB2312" pitchFamily="49" charset="-122"/>
                        </a:rPr>
                        <a:t>SNO</a:t>
                      </a:r>
                      <a:endParaRPr kumimoji="0" lang="en-US" altLang="zh-CN" sz="22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hlink"/>
                          </a:solidFill>
                          <a:effectLst/>
                          <a:latin typeface="Times New Roman" pitchFamily="18" charset="0"/>
                          <a:ea typeface="楷体_GB2312" pitchFamily="49" charset="-122"/>
                        </a:rPr>
                        <a:t>CNO</a:t>
                      </a:r>
                      <a:endParaRPr kumimoji="0" lang="en-US" altLang="zh-CN" sz="2200" b="0" i="0" u="none" strike="noStrike" cap="none" normalizeH="0" baseline="0">
                        <a:ln>
                          <a:noFill/>
                        </a:ln>
                        <a:solidFill>
                          <a:schemeClr val="hlink"/>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G</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90</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87</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92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95</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S04</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78</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S05</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C01</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楷体_GB2312" pitchFamily="49" charset="-122"/>
                        </a:rPr>
                        <a:t>82</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85130" name="Group 74">
            <a:extLst>
              <a:ext uri="{FF2B5EF4-FFF2-40B4-BE49-F238E27FC236}">
                <a16:creationId xmlns:a16="http://schemas.microsoft.com/office/drawing/2014/main" id="{02CB17B8-B47B-4C18-ACDB-A24D5B6EECE3}"/>
              </a:ext>
            </a:extLst>
          </p:cNvPr>
          <p:cNvGraphicFramePr>
            <a:graphicFrameLocks noGrp="1"/>
          </p:cNvGraphicFramePr>
          <p:nvPr/>
        </p:nvGraphicFramePr>
        <p:xfrm>
          <a:off x="1258888" y="4308475"/>
          <a:ext cx="6480175" cy="487368"/>
        </p:xfrm>
        <a:graphic>
          <a:graphicData uri="http://schemas.openxmlformats.org/drawingml/2006/table">
            <a:tbl>
              <a:tblPr/>
              <a:tblGrid>
                <a:gridCol w="1620837">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1274763">
                  <a:extLst>
                    <a:ext uri="{9D8B030D-6E8A-4147-A177-3AD203B41FA5}">
                      <a16:colId xmlns:a16="http://schemas.microsoft.com/office/drawing/2014/main" val="20002"/>
                    </a:ext>
                  </a:extLst>
                </a:gridCol>
                <a:gridCol w="312737">
                  <a:extLst>
                    <a:ext uri="{9D8B030D-6E8A-4147-A177-3AD203B41FA5}">
                      <a16:colId xmlns:a16="http://schemas.microsoft.com/office/drawing/2014/main" val="20003"/>
                    </a:ext>
                  </a:extLst>
                </a:gridCol>
                <a:gridCol w="1309688">
                  <a:extLst>
                    <a:ext uri="{9D8B030D-6E8A-4147-A177-3AD203B41FA5}">
                      <a16:colId xmlns:a16="http://schemas.microsoft.com/office/drawing/2014/main" val="20004"/>
                    </a:ext>
                  </a:extLst>
                </a:gridCol>
                <a:gridCol w="279400">
                  <a:extLst>
                    <a:ext uri="{9D8B030D-6E8A-4147-A177-3AD203B41FA5}">
                      <a16:colId xmlns:a16="http://schemas.microsoft.com/office/drawing/2014/main" val="20005"/>
                    </a:ext>
                  </a:extLst>
                </a:gridCol>
                <a:gridCol w="1339850">
                  <a:extLst>
                    <a:ext uri="{9D8B030D-6E8A-4147-A177-3AD203B41FA5}">
                      <a16:colId xmlns:a16="http://schemas.microsoft.com/office/drawing/2014/main" val="20006"/>
                    </a:ext>
                  </a:extLst>
                </a:gridCol>
              </a:tblGrid>
              <a:tr h="487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hlink"/>
                          </a:solidFill>
                          <a:effectLst/>
                          <a:latin typeface="Arial" charset="0"/>
                          <a:ea typeface="宋体" pitchFamily="2" charset="-122"/>
                        </a:rPr>
                        <a:t>SNO</a:t>
                      </a:r>
                    </a:p>
                  </a:txBody>
                  <a:tcPr marT="45564" marB="455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marT="45564" marB="455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SN</a:t>
                      </a:r>
                    </a:p>
                  </a:txBody>
                  <a:tcPr marT="45564" marB="455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marT="45564" marB="455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SD</a:t>
                      </a:r>
                    </a:p>
                  </a:txBody>
                  <a:tcPr marT="45564" marB="455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marT="45564" marB="455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DEAN</a:t>
                      </a:r>
                    </a:p>
                  </a:txBody>
                  <a:tcPr marT="45564" marB="455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51298" name="AutoShape 104">
            <a:extLst>
              <a:ext uri="{FF2B5EF4-FFF2-40B4-BE49-F238E27FC236}">
                <a16:creationId xmlns:a16="http://schemas.microsoft.com/office/drawing/2014/main" id="{4453D3F7-A71B-4646-BFF3-965E6203586C}"/>
              </a:ext>
            </a:extLst>
          </p:cNvPr>
          <p:cNvCxnSpPr>
            <a:cxnSpLocks noChangeShapeType="1"/>
          </p:cNvCxnSpPr>
          <p:nvPr/>
        </p:nvCxnSpPr>
        <p:spPr bwMode="auto">
          <a:xfrm rot="5400000" flipV="1">
            <a:off x="2964656" y="3413919"/>
            <a:ext cx="1588" cy="17907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299" name="AutoShape 105">
            <a:extLst>
              <a:ext uri="{FF2B5EF4-FFF2-40B4-BE49-F238E27FC236}">
                <a16:creationId xmlns:a16="http://schemas.microsoft.com/office/drawing/2014/main" id="{3DFA39F3-CE1F-4738-8E53-D80E1E31F64F}"/>
              </a:ext>
            </a:extLst>
          </p:cNvPr>
          <p:cNvCxnSpPr>
            <a:cxnSpLocks noChangeShapeType="1"/>
          </p:cNvCxnSpPr>
          <p:nvPr/>
        </p:nvCxnSpPr>
        <p:spPr bwMode="auto">
          <a:xfrm rot="5400000" flipV="1">
            <a:off x="6266657" y="3507581"/>
            <a:ext cx="1588" cy="1603375"/>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685162" name="Group 106">
            <a:extLst>
              <a:ext uri="{FF2B5EF4-FFF2-40B4-BE49-F238E27FC236}">
                <a16:creationId xmlns:a16="http://schemas.microsoft.com/office/drawing/2014/main" id="{392FEB39-4BC9-4EAD-B75B-266498BB7085}"/>
              </a:ext>
            </a:extLst>
          </p:cNvPr>
          <p:cNvGraphicFramePr>
            <a:graphicFrameLocks noGrp="1"/>
          </p:cNvGraphicFramePr>
          <p:nvPr/>
        </p:nvGraphicFramePr>
        <p:xfrm>
          <a:off x="2339975" y="5302250"/>
          <a:ext cx="4321175" cy="517525"/>
        </p:xfrm>
        <a:graphic>
          <a:graphicData uri="http://schemas.openxmlformats.org/drawingml/2006/table">
            <a:tbl>
              <a:tblPr/>
              <a:tblGrid>
                <a:gridCol w="1441450">
                  <a:extLst>
                    <a:ext uri="{9D8B030D-6E8A-4147-A177-3AD203B41FA5}">
                      <a16:colId xmlns:a16="http://schemas.microsoft.com/office/drawing/2014/main" val="20000"/>
                    </a:ext>
                  </a:extLst>
                </a:gridCol>
                <a:gridCol w="306388">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277812">
                  <a:extLst>
                    <a:ext uri="{9D8B030D-6E8A-4147-A177-3AD203B41FA5}">
                      <a16:colId xmlns:a16="http://schemas.microsoft.com/office/drawing/2014/main" val="20003"/>
                    </a:ext>
                  </a:extLst>
                </a:gridCol>
                <a:gridCol w="1162050">
                  <a:extLst>
                    <a:ext uri="{9D8B030D-6E8A-4147-A177-3AD203B41FA5}">
                      <a16:colId xmlns:a16="http://schemas.microsoft.com/office/drawing/2014/main" val="20004"/>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hlink"/>
                          </a:solidFill>
                          <a:effectLst/>
                          <a:latin typeface="Arial" charset="0"/>
                          <a:ea typeface="宋体" pitchFamily="2" charset="-122"/>
                        </a:rPr>
                        <a:t>SNO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hlink"/>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hlink"/>
                          </a:solidFill>
                          <a:effectLst/>
                          <a:latin typeface="Arial" charset="0"/>
                          <a:ea typeface="宋体" pitchFamily="2" charset="-122"/>
                        </a:rPr>
                        <a:t>CNO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51318" name="AutoShape 128">
            <a:extLst>
              <a:ext uri="{FF2B5EF4-FFF2-40B4-BE49-F238E27FC236}">
                <a16:creationId xmlns:a16="http://schemas.microsoft.com/office/drawing/2014/main" id="{2BB28812-0F80-4B9F-893C-8498B134EB1D}"/>
              </a:ext>
            </a:extLst>
          </p:cNvPr>
          <p:cNvCxnSpPr>
            <a:cxnSpLocks noChangeShapeType="1"/>
          </p:cNvCxnSpPr>
          <p:nvPr/>
        </p:nvCxnSpPr>
        <p:spPr bwMode="auto">
          <a:xfrm rot="16200000" flipH="1">
            <a:off x="4569619" y="4310856"/>
            <a:ext cx="1588" cy="3019425"/>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319" name="AutoShape 129">
            <a:extLst>
              <a:ext uri="{FF2B5EF4-FFF2-40B4-BE49-F238E27FC236}">
                <a16:creationId xmlns:a16="http://schemas.microsoft.com/office/drawing/2014/main" id="{F4C7EC2E-76F9-438B-A46C-AA36EBC2BCD4}"/>
              </a:ext>
            </a:extLst>
          </p:cNvPr>
          <p:cNvCxnSpPr>
            <a:cxnSpLocks noChangeShapeType="1"/>
          </p:cNvCxnSpPr>
          <p:nvPr/>
        </p:nvCxnSpPr>
        <p:spPr bwMode="auto">
          <a:xfrm rot="16200000" flipH="1">
            <a:off x="5366544" y="5107781"/>
            <a:ext cx="1588" cy="1425575"/>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320" name="AutoShape 130">
            <a:extLst>
              <a:ext uri="{FF2B5EF4-FFF2-40B4-BE49-F238E27FC236}">
                <a16:creationId xmlns:a16="http://schemas.microsoft.com/office/drawing/2014/main" id="{8DA5560A-E06F-49DD-BF75-58130AC9B7DC}"/>
              </a:ext>
            </a:extLst>
          </p:cNvPr>
          <p:cNvCxnSpPr>
            <a:cxnSpLocks noChangeShapeType="1"/>
          </p:cNvCxnSpPr>
          <p:nvPr/>
        </p:nvCxnSpPr>
        <p:spPr bwMode="auto">
          <a:xfrm rot="16200000" flipH="1">
            <a:off x="3767138" y="3098800"/>
            <a:ext cx="1587" cy="3395663"/>
          </a:xfrm>
          <a:prstGeom prst="bentConnector3">
            <a:avLst>
              <a:gd name="adj1" fmla="val 143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16BFF8F2-BEBB-42F2-A04F-C6137E607B83}"/>
              </a:ext>
            </a:extLst>
          </p:cNvPr>
          <p:cNvSpPr>
            <a:spLocks noGrp="1" noChangeArrowheads="1"/>
          </p:cNvSpPr>
          <p:nvPr>
            <p:ph type="title"/>
          </p:nvPr>
        </p:nvSpPr>
        <p:spPr/>
        <p:txBody>
          <a:bodyPr/>
          <a:lstStyle/>
          <a:p>
            <a:pPr>
              <a:defRPr/>
            </a:pPr>
            <a:r>
              <a:rPr lang="en-US" altLang="zh-CN"/>
              <a:t>3NF</a:t>
            </a:r>
          </a:p>
        </p:txBody>
      </p:sp>
      <p:sp>
        <p:nvSpPr>
          <p:cNvPr id="686083" name="Rectangle 3">
            <a:extLst>
              <a:ext uri="{FF2B5EF4-FFF2-40B4-BE49-F238E27FC236}">
                <a16:creationId xmlns:a16="http://schemas.microsoft.com/office/drawing/2014/main" id="{213A8A58-01F0-4036-815F-8FF71A75C54A}"/>
              </a:ext>
            </a:extLst>
          </p:cNvPr>
          <p:cNvSpPr>
            <a:spLocks noGrp="1" noChangeArrowheads="1"/>
          </p:cNvSpPr>
          <p:nvPr>
            <p:ph type="body" idx="1"/>
          </p:nvPr>
        </p:nvSpPr>
        <p:spPr>
          <a:xfrm>
            <a:off x="457200" y="1196975"/>
            <a:ext cx="8229600" cy="4530725"/>
          </a:xfrm>
        </p:spPr>
        <p:txBody>
          <a:bodyPr/>
          <a:lstStyle/>
          <a:p>
            <a:pPr lvl="1" algn="ctr">
              <a:buFont typeface="Wingdings" pitchFamily="2" charset="2"/>
              <a:buNone/>
              <a:defRPr/>
            </a:pPr>
            <a:r>
              <a:rPr lang="en-US" altLang="zh-CN" sz="2800">
                <a:effectLst>
                  <a:outerShdw blurRad="38100" dist="38100" dir="2700000" algn="tl">
                    <a:srgbClr val="FFFFFF"/>
                  </a:outerShdw>
                </a:effectLst>
                <a:ea typeface="宋体" pitchFamily="2" charset="-122"/>
                <a:sym typeface="Wingdings" pitchFamily="2" charset="2"/>
              </a:rPr>
              <a:t>S_SD(SNO , SN , SD , DEAN)</a:t>
            </a:r>
            <a:endParaRPr lang="en-US" altLang="zh-CN" sz="2800">
              <a:effectLst>
                <a:outerShdw blurRad="38100" dist="38100" dir="2700000" algn="tl">
                  <a:srgbClr val="FFFFFF"/>
                </a:outerShdw>
              </a:effectLst>
              <a:ea typeface="宋体" pitchFamily="2" charset="-122"/>
            </a:endParaRPr>
          </a:p>
          <a:p>
            <a:pPr>
              <a:defRPr/>
            </a:pPr>
            <a:r>
              <a:rPr lang="zh-CN" altLang="en-US" sz="2600">
                <a:ea typeface="宋体" pitchFamily="2" charset="-122"/>
              </a:rPr>
              <a:t>不良特性</a:t>
            </a:r>
          </a:p>
          <a:p>
            <a:pPr lvl="1">
              <a:defRPr/>
            </a:pPr>
            <a:r>
              <a:rPr lang="zh-CN" altLang="en-US" sz="2200">
                <a:ea typeface="宋体" pitchFamily="2" charset="-122"/>
              </a:rPr>
              <a:t>插入异常：如果系中没有学生，则有关系的信息就无法插入</a:t>
            </a:r>
          </a:p>
          <a:p>
            <a:pPr lvl="1">
              <a:defRPr/>
            </a:pPr>
            <a:r>
              <a:rPr lang="zh-CN" altLang="en-US" sz="2200">
                <a:ea typeface="宋体" pitchFamily="2" charset="-122"/>
              </a:rPr>
              <a:t>删除异常：如果学生全部毕业了，则在删除学生信息的同时有关系的信息也随之删除了</a:t>
            </a:r>
          </a:p>
          <a:p>
            <a:pPr lvl="1">
              <a:defRPr/>
            </a:pPr>
            <a:r>
              <a:rPr lang="zh-CN" altLang="en-US" sz="2200">
                <a:ea typeface="宋体" pitchFamily="2" charset="-122"/>
              </a:rPr>
              <a:t>更新异常：如果学生转系，不但要修改</a:t>
            </a:r>
            <a:r>
              <a:rPr lang="en-US" altLang="zh-CN" sz="2200">
                <a:ea typeface="宋体" pitchFamily="2" charset="-122"/>
              </a:rPr>
              <a:t>SD</a:t>
            </a:r>
            <a:r>
              <a:rPr lang="zh-CN" altLang="en-US" sz="2200">
                <a:ea typeface="宋体" pitchFamily="2" charset="-122"/>
              </a:rPr>
              <a:t>，还要修改</a:t>
            </a:r>
            <a:r>
              <a:rPr lang="en-US" altLang="zh-CN" sz="2200">
                <a:ea typeface="宋体" pitchFamily="2" charset="-122"/>
              </a:rPr>
              <a:t>DEAN</a:t>
            </a:r>
            <a:r>
              <a:rPr lang="zh-CN" altLang="en-US" sz="2200">
                <a:ea typeface="宋体" pitchFamily="2" charset="-122"/>
              </a:rPr>
              <a:t>，如果换系主任，则该系每个学生元组都要做相应修改</a:t>
            </a:r>
          </a:p>
          <a:p>
            <a:pPr lvl="1">
              <a:defRPr/>
            </a:pPr>
            <a:r>
              <a:rPr lang="zh-CN" altLang="en-US" sz="2200">
                <a:ea typeface="宋体" pitchFamily="2" charset="-122"/>
              </a:rPr>
              <a:t>数据冗余：每个学生都存储所在系的系主任的信息</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BAE83E5D-D569-4977-BF53-7003650744D2}"/>
              </a:ext>
            </a:extLst>
          </p:cNvPr>
          <p:cNvSpPr>
            <a:spLocks noGrp="1" noChangeArrowheads="1"/>
          </p:cNvSpPr>
          <p:nvPr>
            <p:ph type="title"/>
          </p:nvPr>
        </p:nvSpPr>
        <p:spPr/>
        <p:txBody>
          <a:bodyPr/>
          <a:lstStyle/>
          <a:p>
            <a:pPr>
              <a:defRPr/>
            </a:pPr>
            <a:r>
              <a:rPr lang="en-US" altLang="zh-CN"/>
              <a:t>3NF</a:t>
            </a:r>
          </a:p>
        </p:txBody>
      </p:sp>
      <p:sp>
        <p:nvSpPr>
          <p:cNvPr id="53251" name="Rectangle 3">
            <a:extLst>
              <a:ext uri="{FF2B5EF4-FFF2-40B4-BE49-F238E27FC236}">
                <a16:creationId xmlns:a16="http://schemas.microsoft.com/office/drawing/2014/main" id="{0A70F6E5-19B4-4011-9B7A-4D5814F1A90E}"/>
              </a:ext>
            </a:extLst>
          </p:cNvPr>
          <p:cNvSpPr>
            <a:spLocks noGrp="1" noChangeArrowheads="1"/>
          </p:cNvSpPr>
          <p:nvPr>
            <p:ph type="body" idx="1"/>
          </p:nvPr>
        </p:nvSpPr>
        <p:spPr/>
        <p:txBody>
          <a:bodyPr/>
          <a:lstStyle/>
          <a:p>
            <a:r>
              <a:rPr lang="zh-CN" altLang="en-US">
                <a:ea typeface="宋体" panose="02010600030101010101" pitchFamily="2" charset="-122"/>
              </a:rPr>
              <a:t>定义</a:t>
            </a:r>
          </a:p>
          <a:p>
            <a:pPr lvl="1">
              <a:lnSpc>
                <a:spcPct val="105000"/>
              </a:lnSpc>
              <a:spcBef>
                <a:spcPct val="35000"/>
              </a:spcBef>
            </a:pPr>
            <a:r>
              <a:rPr lang="zh-CN" altLang="en-US">
                <a:ea typeface="宋体" panose="02010600030101010101" pitchFamily="2" charset="-122"/>
              </a:rPr>
              <a:t>关系模式</a:t>
            </a:r>
            <a:r>
              <a:rPr lang="en-US" altLang="zh-CN">
                <a:ea typeface="宋体" panose="02010600030101010101" pitchFamily="2" charset="-122"/>
              </a:rPr>
              <a:t>R&lt; U , F &gt;</a:t>
            </a:r>
            <a:r>
              <a:rPr lang="zh-CN" altLang="en-US">
                <a:ea typeface="宋体" panose="02010600030101010101" pitchFamily="2" charset="-122"/>
              </a:rPr>
              <a:t>中，若不存在这样的码</a:t>
            </a:r>
            <a:r>
              <a:rPr lang="en-US" altLang="zh-CN">
                <a:ea typeface="宋体" panose="02010600030101010101" pitchFamily="2" charset="-122"/>
              </a:rPr>
              <a:t>X</a:t>
            </a:r>
            <a:r>
              <a:rPr lang="zh-CN" altLang="en-US">
                <a:ea typeface="宋体" panose="02010600030101010101" pitchFamily="2" charset="-122"/>
              </a:rPr>
              <a:t>，属性组</a:t>
            </a:r>
            <a:r>
              <a:rPr lang="en-US" altLang="zh-CN">
                <a:ea typeface="宋体" panose="02010600030101010101" pitchFamily="2" charset="-122"/>
              </a:rPr>
              <a:t>Y</a:t>
            </a:r>
            <a:r>
              <a:rPr lang="zh-CN" altLang="en-US">
                <a:ea typeface="宋体" panose="02010600030101010101" pitchFamily="2" charset="-122"/>
              </a:rPr>
              <a:t>及非主属性</a:t>
            </a:r>
            <a:r>
              <a:rPr lang="en-US" altLang="zh-CN">
                <a:ea typeface="宋体" panose="02010600030101010101" pitchFamily="2" charset="-122"/>
              </a:rPr>
              <a:t>Z(Z     Y)</a:t>
            </a:r>
            <a:r>
              <a:rPr lang="zh-CN" altLang="en-US">
                <a:ea typeface="宋体" panose="02010600030101010101" pitchFamily="2" charset="-122"/>
              </a:rPr>
              <a:t>，使得下式成立，</a:t>
            </a:r>
          </a:p>
          <a:p>
            <a:pPr lvl="1" algn="ctr">
              <a:lnSpc>
                <a:spcPct val="105000"/>
              </a:lnSpc>
              <a:spcBef>
                <a:spcPct val="35000"/>
              </a:spcBef>
              <a:buFont typeface="Wingdings" panose="05000000000000000000" pitchFamily="2" charset="2"/>
              <a:buNone/>
            </a:pPr>
            <a:r>
              <a:rPr lang="en-US" altLang="zh-CN">
                <a:ea typeface="宋体" panose="02010600030101010101" pitchFamily="2" charset="-122"/>
              </a:rPr>
              <a:t>X</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Y , Y</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Z , Y</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X</a:t>
            </a:r>
          </a:p>
          <a:p>
            <a:pPr lvl="1">
              <a:lnSpc>
                <a:spcPct val="105000"/>
              </a:lnSpc>
              <a:spcBef>
                <a:spcPct val="35000"/>
              </a:spcBef>
              <a:buFont typeface="Wingdings" panose="05000000000000000000" pitchFamily="2" charset="2"/>
              <a:buNone/>
            </a:pPr>
            <a:r>
              <a:rPr lang="en-US" altLang="zh-CN">
                <a:ea typeface="宋体" panose="02010600030101010101" pitchFamily="2" charset="-122"/>
              </a:rPr>
              <a:t>	</a:t>
            </a:r>
            <a:r>
              <a:rPr lang="zh-CN" altLang="en-US">
                <a:ea typeface="宋体" panose="02010600030101010101" pitchFamily="2" charset="-122"/>
              </a:rPr>
              <a:t>则称</a:t>
            </a:r>
            <a:r>
              <a:rPr lang="en-US" altLang="zh-CN">
                <a:ea typeface="宋体" panose="02010600030101010101" pitchFamily="2" charset="-122"/>
              </a:rPr>
              <a:t>R</a:t>
            </a:r>
            <a:r>
              <a:rPr lang="en-US" altLang="zh-CN">
                <a:ea typeface="宋体" panose="02010600030101010101" pitchFamily="2" charset="-122"/>
                <a:sym typeface="Symbol" panose="05050102010706020507" pitchFamily="18" charset="2"/>
              </a:rPr>
              <a:t>3</a:t>
            </a:r>
            <a:r>
              <a:rPr lang="en-US" altLang="zh-CN">
                <a:ea typeface="宋体" panose="02010600030101010101" pitchFamily="2" charset="-122"/>
              </a:rPr>
              <a:t>NF</a:t>
            </a:r>
          </a:p>
          <a:p>
            <a:pPr lvl="1">
              <a:lnSpc>
                <a:spcPct val="105000"/>
              </a:lnSpc>
              <a:spcBef>
                <a:spcPct val="35000"/>
              </a:spcBef>
            </a:pPr>
            <a:r>
              <a:rPr lang="zh-CN" altLang="en-US">
                <a:ea typeface="宋体" panose="02010600030101010101" pitchFamily="2" charset="-122"/>
              </a:rPr>
              <a:t>如果</a:t>
            </a:r>
            <a:r>
              <a:rPr lang="en-US" altLang="zh-CN">
                <a:ea typeface="宋体" panose="02010600030101010101" pitchFamily="2" charset="-122"/>
              </a:rPr>
              <a:t>R</a:t>
            </a:r>
            <a:r>
              <a:rPr lang="zh-CN" altLang="en-US">
                <a:ea typeface="宋体" panose="02010600030101010101" pitchFamily="2" charset="-122"/>
              </a:rPr>
              <a:t>的任何一个非主属性都不传递依赖于它的任何一个侯选关键字，则称</a:t>
            </a:r>
            <a:r>
              <a:rPr lang="en-US" altLang="zh-CN">
                <a:ea typeface="宋体" panose="02010600030101010101" pitchFamily="2" charset="-122"/>
              </a:rPr>
              <a:t>R</a:t>
            </a:r>
            <a:r>
              <a:rPr lang="zh-CN" altLang="en-US">
                <a:ea typeface="宋体" panose="02010600030101010101" pitchFamily="2" charset="-122"/>
              </a:rPr>
              <a:t>是第三范式，简记为</a:t>
            </a:r>
            <a:r>
              <a:rPr lang="en-US" altLang="zh-CN">
                <a:ea typeface="宋体" panose="02010600030101010101" pitchFamily="2" charset="-122"/>
              </a:rPr>
              <a:t>3NF</a:t>
            </a:r>
            <a:r>
              <a:rPr lang="zh-CN" altLang="en-US">
                <a:ea typeface="宋体" panose="02010600030101010101" pitchFamily="2" charset="-122"/>
              </a:rPr>
              <a:t>。 </a:t>
            </a:r>
          </a:p>
          <a:p>
            <a:pPr lvl="1">
              <a:lnSpc>
                <a:spcPct val="105000"/>
              </a:lnSpc>
              <a:spcBef>
                <a:spcPct val="35000"/>
              </a:spcBef>
            </a:pPr>
            <a:r>
              <a:rPr lang="zh-CN" altLang="en-US">
                <a:ea typeface="宋体" panose="02010600030101010101" pitchFamily="2" charset="-122"/>
              </a:rPr>
              <a:t>消除非主属性对码的传递依赖</a:t>
            </a:r>
          </a:p>
          <a:p>
            <a:pPr lvl="1">
              <a:lnSpc>
                <a:spcPct val="105000"/>
              </a:lnSpc>
              <a:spcBef>
                <a:spcPct val="35000"/>
              </a:spcBef>
              <a:buFont typeface="Wingdings" panose="05000000000000000000" pitchFamily="2" charset="2"/>
              <a:buNone/>
            </a:pPr>
            <a:r>
              <a:rPr lang="zh-CN" altLang="en-US">
                <a:ea typeface="宋体" panose="02010600030101010101" pitchFamily="2" charset="-122"/>
              </a:rPr>
              <a:t>    如</a:t>
            </a:r>
            <a:r>
              <a:rPr lang="en-US" altLang="zh-CN">
                <a:ea typeface="宋体" panose="02010600030101010101" pitchFamily="2" charset="-122"/>
                <a:sym typeface="Wingdings" panose="05000000000000000000" pitchFamily="2" charset="2"/>
              </a:rPr>
              <a:t>S_SD</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3NF</a:t>
            </a:r>
            <a:r>
              <a:rPr lang="zh-CN" altLang="en-US">
                <a:ea typeface="宋体" panose="02010600030101010101" pitchFamily="2" charset="-122"/>
                <a:sym typeface="Symbol" panose="05050102010706020507" pitchFamily="18" charset="2"/>
              </a:rPr>
              <a:t>，因为有</a:t>
            </a:r>
            <a:r>
              <a:rPr lang="en-US" altLang="zh-CN">
                <a:ea typeface="宋体" panose="02010600030101010101" pitchFamily="2" charset="-122"/>
                <a:sym typeface="Symbol" panose="05050102010706020507" pitchFamily="18" charset="2"/>
              </a:rPr>
              <a:t>SNOSD</a:t>
            </a:r>
            <a:r>
              <a:rPr lang="zh-CN" altLang="en-US">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SDDEAN</a:t>
            </a:r>
            <a:endParaRPr lang="en-US" altLang="zh-CN">
              <a:ea typeface="宋体" panose="02010600030101010101" pitchFamily="2" charset="-122"/>
            </a:endParaRPr>
          </a:p>
        </p:txBody>
      </p:sp>
      <p:sp>
        <p:nvSpPr>
          <p:cNvPr id="53252" name="Line 4">
            <a:extLst>
              <a:ext uri="{FF2B5EF4-FFF2-40B4-BE49-F238E27FC236}">
                <a16:creationId xmlns:a16="http://schemas.microsoft.com/office/drawing/2014/main" id="{BE78C48D-81DE-4B9A-8C95-0EDDDBE24255}"/>
              </a:ext>
            </a:extLst>
          </p:cNvPr>
          <p:cNvSpPr>
            <a:spLocks noChangeShapeType="1"/>
          </p:cNvSpPr>
          <p:nvPr/>
        </p:nvSpPr>
        <p:spPr bwMode="auto">
          <a:xfrm>
            <a:off x="5637213" y="2690813"/>
            <a:ext cx="76200" cy="381000"/>
          </a:xfrm>
          <a:prstGeom prst="line">
            <a:avLst/>
          </a:prstGeom>
          <a:noFill/>
          <a:ln w="28575">
            <a:solidFill>
              <a:srgbClr val="98469E"/>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53253" name="Group 5">
            <a:extLst>
              <a:ext uri="{FF2B5EF4-FFF2-40B4-BE49-F238E27FC236}">
                <a16:creationId xmlns:a16="http://schemas.microsoft.com/office/drawing/2014/main" id="{5A9BFD21-F5A4-4585-ADA6-A700D4E92A8C}"/>
              </a:ext>
            </a:extLst>
          </p:cNvPr>
          <p:cNvGrpSpPr>
            <a:grpSpLocks/>
          </p:cNvGrpSpPr>
          <p:nvPr/>
        </p:nvGrpSpPr>
        <p:grpSpPr bwMode="auto">
          <a:xfrm>
            <a:off x="2740025" y="2017713"/>
            <a:ext cx="576263" cy="596900"/>
            <a:chOff x="612" y="3657"/>
            <a:chExt cx="363" cy="376"/>
          </a:xfrm>
        </p:grpSpPr>
        <p:sp>
          <p:nvSpPr>
            <p:cNvPr id="687110" name="Text Box 6">
              <a:extLst>
                <a:ext uri="{FF2B5EF4-FFF2-40B4-BE49-F238E27FC236}">
                  <a16:creationId xmlns:a16="http://schemas.microsoft.com/office/drawing/2014/main" id="{2732339D-FFA2-4A43-A39A-CB2DA13E5975}"/>
                </a:ext>
              </a:extLst>
            </p:cNvPr>
            <p:cNvSpPr txBox="1">
              <a:spLocks noChangeArrowheads="1"/>
            </p:cNvSpPr>
            <p:nvPr/>
          </p:nvSpPr>
          <p:spPr bwMode="auto">
            <a:xfrm>
              <a:off x="612" y="3657"/>
              <a:ext cx="363" cy="288"/>
            </a:xfrm>
            <a:prstGeom prst="rect">
              <a:avLst/>
            </a:prstGeom>
            <a:noFill/>
            <a:ln w="9525">
              <a:noFill/>
              <a:miter lim="800000"/>
              <a:headEnd/>
              <a:tailEnd/>
            </a:ln>
            <a:effectLst/>
          </p:spPr>
          <p:txBody>
            <a:bodyPr>
              <a:spAutoFit/>
            </a:bodyPr>
            <a:lstStyle/>
            <a:p>
              <a:pPr>
                <a:spcBef>
                  <a:spcPct val="50000"/>
                </a:spcBef>
                <a:defRPr/>
              </a:pPr>
              <a:r>
                <a:rPr kumimoji="1" lang="en-US" altLang="zh-CN" sz="2400">
                  <a:solidFill>
                    <a:srgbClr val="98469E"/>
                  </a:solidFill>
                  <a:effectLst>
                    <a:outerShdw blurRad="38100" dist="38100" dir="2700000" algn="tl">
                      <a:srgbClr val="C0C0C0"/>
                    </a:outerShdw>
                  </a:effectLst>
                  <a:latin typeface="Tahoma" pitchFamily="34" charset="0"/>
                  <a:ea typeface="华文行楷" pitchFamily="2" charset="-122"/>
                  <a:sym typeface="Symbol" pitchFamily="18" charset="2"/>
                </a:rPr>
                <a:t></a:t>
              </a:r>
            </a:p>
          </p:txBody>
        </p:sp>
        <p:sp>
          <p:nvSpPr>
            <p:cNvPr id="53255" name="Line 7">
              <a:extLst>
                <a:ext uri="{FF2B5EF4-FFF2-40B4-BE49-F238E27FC236}">
                  <a16:creationId xmlns:a16="http://schemas.microsoft.com/office/drawing/2014/main" id="{D8FA6C70-B60D-4B24-9914-41D3FB96392B}"/>
                </a:ext>
              </a:extLst>
            </p:cNvPr>
            <p:cNvSpPr>
              <a:spLocks noChangeShapeType="1"/>
            </p:cNvSpPr>
            <p:nvPr/>
          </p:nvSpPr>
          <p:spPr bwMode="auto">
            <a:xfrm>
              <a:off x="719" y="3716"/>
              <a:ext cx="91" cy="317"/>
            </a:xfrm>
            <a:prstGeom prst="line">
              <a:avLst/>
            </a:prstGeom>
            <a:noFill/>
            <a:ln w="28575">
              <a:solidFill>
                <a:srgbClr val="98469E"/>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51257136-FEF8-452D-89C7-8A8F3FD25CF8}"/>
              </a:ext>
            </a:extLst>
          </p:cNvPr>
          <p:cNvSpPr>
            <a:spLocks noGrp="1" noChangeArrowheads="1"/>
          </p:cNvSpPr>
          <p:nvPr>
            <p:ph type="title"/>
          </p:nvPr>
        </p:nvSpPr>
        <p:spPr/>
        <p:txBody>
          <a:bodyPr/>
          <a:lstStyle/>
          <a:p>
            <a:pPr algn="l">
              <a:defRPr/>
            </a:pPr>
            <a:r>
              <a:rPr lang="en-US" altLang="zh-CN"/>
              <a:t>3NF</a:t>
            </a:r>
          </a:p>
        </p:txBody>
      </p:sp>
      <p:sp>
        <p:nvSpPr>
          <p:cNvPr id="54275" name="Rectangle 3">
            <a:extLst>
              <a:ext uri="{FF2B5EF4-FFF2-40B4-BE49-F238E27FC236}">
                <a16:creationId xmlns:a16="http://schemas.microsoft.com/office/drawing/2014/main" id="{912A4303-5DD5-472B-BC50-5DD3BB394E8C}"/>
              </a:ext>
            </a:extLst>
          </p:cNvPr>
          <p:cNvSpPr>
            <a:spLocks noGrp="1" noChangeArrowheads="1"/>
          </p:cNvSpPr>
          <p:nvPr>
            <p:ph type="body" idx="1"/>
          </p:nvPr>
        </p:nvSpPr>
        <p:spPr>
          <a:xfrm>
            <a:off x="228600" y="1804988"/>
            <a:ext cx="8610600" cy="4519612"/>
          </a:xfrm>
        </p:spPr>
        <p:txBody>
          <a:bodyPr/>
          <a:lstStyle/>
          <a:p>
            <a:pPr>
              <a:lnSpc>
                <a:spcPct val="105000"/>
              </a:lnSpc>
              <a:spcBef>
                <a:spcPct val="35000"/>
              </a:spcBef>
            </a:pPr>
            <a:r>
              <a:rPr lang="zh-CN" altLang="en-US" sz="3200">
                <a:ea typeface="宋体" panose="02010600030101010101" pitchFamily="2" charset="-122"/>
                <a:sym typeface="Wingdings" panose="05000000000000000000" pitchFamily="2" charset="2"/>
              </a:rPr>
              <a:t>改造</a:t>
            </a:r>
          </a:p>
          <a:p>
            <a:pPr lvl="1">
              <a:lnSpc>
                <a:spcPct val="105000"/>
              </a:lnSpc>
              <a:spcBef>
                <a:spcPct val="35000"/>
              </a:spcBef>
              <a:buFont typeface="Wingdings" panose="05000000000000000000" pitchFamily="2" charset="2"/>
              <a:buNone/>
            </a:pPr>
            <a:r>
              <a:rPr lang="zh-CN" altLang="en-US" sz="2800">
                <a:ea typeface="宋体" panose="02010600030101010101" pitchFamily="2" charset="-122"/>
                <a:sym typeface="Wingdings" panose="05000000000000000000" pitchFamily="2" charset="2"/>
              </a:rPr>
              <a:t>	将</a:t>
            </a:r>
            <a:r>
              <a:rPr lang="en-US" altLang="zh-CN" sz="2800">
                <a:ea typeface="宋体" panose="02010600030101010101" pitchFamily="2" charset="-122"/>
                <a:sym typeface="Wingdings" panose="05000000000000000000" pitchFamily="2" charset="2"/>
              </a:rPr>
              <a:t>S</a:t>
            </a:r>
            <a:r>
              <a:rPr lang="zh-CN" altLang="en-US" sz="2800">
                <a:ea typeface="宋体" panose="02010600030101010101" pitchFamily="2" charset="-122"/>
                <a:sym typeface="Wingdings" panose="05000000000000000000" pitchFamily="2" charset="2"/>
              </a:rPr>
              <a:t>分解为</a:t>
            </a:r>
          </a:p>
          <a:p>
            <a:pPr lvl="1">
              <a:lnSpc>
                <a:spcPct val="105000"/>
              </a:lnSpc>
              <a:spcBef>
                <a:spcPct val="35000"/>
              </a:spcBef>
              <a:buFont typeface="Wingdings" panose="05000000000000000000" pitchFamily="2" charset="2"/>
              <a:buNone/>
            </a:pPr>
            <a:r>
              <a:rPr lang="zh-CN" altLang="en-US" sz="2800">
                <a:ea typeface="宋体" panose="02010600030101010101" pitchFamily="2" charset="-122"/>
                <a:sym typeface="Wingdings" panose="05000000000000000000" pitchFamily="2" charset="2"/>
              </a:rPr>
              <a:t>				</a:t>
            </a:r>
            <a:r>
              <a:rPr lang="en-US" altLang="zh-CN" sz="2800">
                <a:ea typeface="宋体" panose="02010600030101010101" pitchFamily="2" charset="-122"/>
                <a:sym typeface="Wingdings" panose="05000000000000000000" pitchFamily="2" charset="2"/>
              </a:rPr>
              <a:t>STUDENT(SNO , SN , SD)</a:t>
            </a:r>
          </a:p>
          <a:p>
            <a:pPr lvl="1">
              <a:lnSpc>
                <a:spcPct val="105000"/>
              </a:lnSpc>
              <a:buFont typeface="Wingdings" panose="05000000000000000000" pitchFamily="2" charset="2"/>
              <a:buNone/>
            </a:pPr>
            <a:r>
              <a:rPr lang="en-US" altLang="zh-CN" sz="2800">
                <a:ea typeface="宋体" panose="02010600030101010101" pitchFamily="2" charset="-122"/>
                <a:sym typeface="Wingdings" panose="05000000000000000000" pitchFamily="2" charset="2"/>
              </a:rPr>
              <a:t>				DEPT(SD , DEAN)</a:t>
            </a:r>
          </a:p>
          <a:p>
            <a:r>
              <a:rPr lang="zh-CN" altLang="en-US" sz="3200">
                <a:ea typeface="宋体" panose="02010600030101010101" pitchFamily="2" charset="-122"/>
              </a:rPr>
              <a:t>快速热身</a:t>
            </a:r>
          </a:p>
          <a:p>
            <a:pPr lvl="1">
              <a:lnSpc>
                <a:spcPct val="130000"/>
              </a:lnSpc>
              <a:buFont typeface="Wingdings" panose="05000000000000000000" pitchFamily="2" charset="2"/>
              <a:buNone/>
            </a:pPr>
            <a:r>
              <a:rPr lang="zh-CN" altLang="en-US" sz="2800">
                <a:ea typeface="宋体" panose="02010600030101010101" pitchFamily="2" charset="-122"/>
              </a:rPr>
              <a:t>	关系模式</a:t>
            </a:r>
            <a:r>
              <a:rPr lang="en-US" altLang="zh-CN" sz="2800">
                <a:ea typeface="宋体" panose="02010600030101010101" pitchFamily="2" charset="-122"/>
              </a:rPr>
              <a:t>R</a:t>
            </a:r>
            <a:r>
              <a:rPr lang="zh-CN" altLang="en-US" sz="2800">
                <a:ea typeface="宋体" panose="02010600030101010101" pitchFamily="2" charset="-122"/>
              </a:rPr>
              <a:t>（</a:t>
            </a:r>
            <a:r>
              <a:rPr lang="en-US" altLang="zh-CN" sz="2800">
                <a:ea typeface="宋体" panose="02010600030101010101" pitchFamily="2" charset="-122"/>
              </a:rPr>
              <a:t>A</a:t>
            </a:r>
            <a:r>
              <a:rPr lang="zh-CN" altLang="en-US" sz="2800">
                <a:ea typeface="宋体" panose="02010600030101010101" pitchFamily="2" charset="-122"/>
              </a:rPr>
              <a:t>，</a:t>
            </a:r>
            <a:r>
              <a:rPr lang="en-US" altLang="zh-CN" sz="2800">
                <a:ea typeface="宋体" panose="02010600030101010101" pitchFamily="2" charset="-122"/>
              </a:rPr>
              <a:t>B</a:t>
            </a:r>
            <a:r>
              <a:rPr lang="zh-CN" altLang="en-US" sz="2800">
                <a:ea typeface="宋体" panose="02010600030101010101" pitchFamily="2" charset="-122"/>
              </a:rPr>
              <a:t>，</a:t>
            </a:r>
            <a:r>
              <a:rPr lang="en-US" altLang="zh-CN" sz="2800">
                <a:ea typeface="宋体" panose="02010600030101010101" pitchFamily="2" charset="-122"/>
              </a:rPr>
              <a:t>C</a:t>
            </a:r>
            <a:r>
              <a:rPr lang="zh-CN" altLang="en-US" sz="2800">
                <a:ea typeface="宋体" panose="02010600030101010101" pitchFamily="2" charset="-122"/>
              </a:rPr>
              <a:t>，</a:t>
            </a:r>
            <a:r>
              <a:rPr lang="en-US" altLang="zh-CN" sz="2800">
                <a:ea typeface="宋体" panose="02010600030101010101" pitchFamily="2" charset="-122"/>
              </a:rPr>
              <a:t>D</a:t>
            </a:r>
            <a:r>
              <a:rPr lang="zh-CN" altLang="en-US" sz="2800">
                <a:ea typeface="宋体" panose="02010600030101010101" pitchFamily="2" charset="-122"/>
              </a:rPr>
              <a:t>），码为</a:t>
            </a:r>
            <a:r>
              <a:rPr lang="en-US" altLang="zh-CN" sz="2800">
                <a:ea typeface="宋体" panose="02010600030101010101" pitchFamily="2" charset="-122"/>
              </a:rPr>
              <a:t>AB</a:t>
            </a:r>
            <a:r>
              <a:rPr lang="zh-CN" altLang="en-US" sz="2800">
                <a:ea typeface="宋体" panose="02010600030101010101" pitchFamily="2" charset="-122"/>
              </a:rPr>
              <a:t>，给出它的一个函数依赖集，使得</a:t>
            </a:r>
            <a:r>
              <a:rPr lang="en-US" altLang="zh-CN" sz="2800">
                <a:ea typeface="宋体" panose="02010600030101010101" pitchFamily="2" charset="-122"/>
              </a:rPr>
              <a:t>R</a:t>
            </a:r>
            <a:r>
              <a:rPr lang="zh-CN" altLang="en-US" sz="2800">
                <a:ea typeface="宋体" panose="02010600030101010101" pitchFamily="2" charset="-122"/>
              </a:rPr>
              <a:t>属于</a:t>
            </a:r>
            <a:r>
              <a:rPr lang="en-US" altLang="zh-CN" sz="2800">
                <a:ea typeface="宋体" panose="02010600030101010101" pitchFamily="2" charset="-122"/>
              </a:rPr>
              <a:t>2NF</a:t>
            </a:r>
            <a:r>
              <a:rPr lang="zh-CN" altLang="en-US" sz="2800">
                <a:ea typeface="宋体" panose="02010600030101010101" pitchFamily="2" charset="-122"/>
              </a:rPr>
              <a:t>而不属于</a:t>
            </a:r>
            <a:r>
              <a:rPr lang="en-US" altLang="zh-CN" sz="2800">
                <a:ea typeface="宋体" panose="02010600030101010101" pitchFamily="2" charset="-122"/>
              </a:rPr>
              <a:t>3NF</a:t>
            </a:r>
          </a:p>
        </p:txBody>
      </p:sp>
      <p:graphicFrame>
        <p:nvGraphicFramePr>
          <p:cNvPr id="688132" name="Group 4">
            <a:extLst>
              <a:ext uri="{FF2B5EF4-FFF2-40B4-BE49-F238E27FC236}">
                <a16:creationId xmlns:a16="http://schemas.microsoft.com/office/drawing/2014/main" id="{2C86CE68-5B6D-49C9-8EA0-9EF686A1995D}"/>
              </a:ext>
            </a:extLst>
          </p:cNvPr>
          <p:cNvGraphicFramePr>
            <a:graphicFrameLocks noGrp="1"/>
          </p:cNvGraphicFramePr>
          <p:nvPr/>
        </p:nvGraphicFramePr>
        <p:xfrm>
          <a:off x="2989263" y="333375"/>
          <a:ext cx="3384550" cy="2193948"/>
        </p:xfrm>
        <a:graphic>
          <a:graphicData uri="http://schemas.openxmlformats.org/drawingml/2006/table">
            <a:tbl>
              <a:tblPr/>
              <a:tblGrid>
                <a:gridCol w="1128712">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gridCol w="1128713">
                  <a:extLst>
                    <a:ext uri="{9D8B030D-6E8A-4147-A177-3AD203B41FA5}">
                      <a16:colId xmlns:a16="http://schemas.microsoft.com/office/drawing/2014/main" val="20002"/>
                    </a:ext>
                  </a:extLst>
                </a:gridCol>
              </a:tblGrid>
              <a:tr h="3656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楷体_GB2312" pitchFamily="49" charset="-122"/>
                        </a:rPr>
                        <a:t>SNO</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楷体_GB2312" pitchFamily="49" charset="-122"/>
                        </a:rPr>
                        <a:t>SN</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SD</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S01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杨明</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S02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李婉</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S03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刘海</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S04</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安然</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S05</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乐天</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marT="45669" marB="4566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88162" name="Group 34">
            <a:extLst>
              <a:ext uri="{FF2B5EF4-FFF2-40B4-BE49-F238E27FC236}">
                <a16:creationId xmlns:a16="http://schemas.microsoft.com/office/drawing/2014/main" id="{B75E65C5-1CBD-425B-92E3-5D88B15C821D}"/>
              </a:ext>
            </a:extLst>
          </p:cNvPr>
          <p:cNvGraphicFramePr>
            <a:graphicFrameLocks noGrp="1"/>
          </p:cNvGraphicFramePr>
          <p:nvPr/>
        </p:nvGraphicFramePr>
        <p:xfrm>
          <a:off x="6589713" y="404813"/>
          <a:ext cx="1943100" cy="1828800"/>
        </p:xfrm>
        <a:graphic>
          <a:graphicData uri="http://schemas.openxmlformats.org/drawingml/2006/table">
            <a:tbl>
              <a:tblPr/>
              <a:tblGrid>
                <a:gridCol w="1008062">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SD</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DEAN</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D01</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思齐</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D02</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述圣</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楷体_GB2312" pitchFamily="49" charset="-122"/>
                        </a:rPr>
                        <a:t>D03</a:t>
                      </a:r>
                      <a:endParaRPr kumimoji="0" lang="en-US" altLang="zh-CN"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楷体_GB2312" pitchFamily="49" charset="-122"/>
                        </a:rPr>
                        <a:t>省身</a:t>
                      </a: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7A0FEC48-29AB-45CF-BAF8-373E55DEF67E}"/>
              </a:ext>
            </a:extLst>
          </p:cNvPr>
          <p:cNvSpPr>
            <a:spLocks noGrp="1" noChangeArrowheads="1"/>
          </p:cNvSpPr>
          <p:nvPr>
            <p:ph type="title"/>
          </p:nvPr>
        </p:nvSpPr>
        <p:spPr/>
        <p:txBody>
          <a:bodyPr/>
          <a:lstStyle/>
          <a:p>
            <a:pPr>
              <a:defRPr/>
            </a:pPr>
            <a:r>
              <a:rPr lang="zh-CN" altLang="en-US">
                <a:ea typeface="宋体" pitchFamily="2" charset="-122"/>
              </a:rPr>
              <a:t>分解说明</a:t>
            </a:r>
          </a:p>
        </p:txBody>
      </p:sp>
      <p:sp>
        <p:nvSpPr>
          <p:cNvPr id="47107" name="Rectangle 3">
            <a:extLst>
              <a:ext uri="{FF2B5EF4-FFF2-40B4-BE49-F238E27FC236}">
                <a16:creationId xmlns:a16="http://schemas.microsoft.com/office/drawing/2014/main" id="{2A722D56-5F27-4155-87E1-ED451E546577}"/>
              </a:ext>
            </a:extLst>
          </p:cNvPr>
          <p:cNvSpPr>
            <a:spLocks noGrp="1" noChangeArrowheads="1"/>
          </p:cNvSpPr>
          <p:nvPr>
            <p:ph type="body" idx="1"/>
          </p:nvPr>
        </p:nvSpPr>
        <p:spPr>
          <a:xfrm>
            <a:off x="468313" y="1219200"/>
            <a:ext cx="8294687" cy="4946650"/>
          </a:xfrm>
        </p:spPr>
        <p:txBody>
          <a:bodyPr/>
          <a:lstStyle/>
          <a:p>
            <a:pPr>
              <a:lnSpc>
                <a:spcPct val="100000"/>
              </a:lnSpc>
            </a:pPr>
            <a:r>
              <a:rPr lang="zh-CN" altLang="en-US">
                <a:ea typeface="宋体" panose="02010600030101010101" pitchFamily="2" charset="-122"/>
              </a:rPr>
              <a:t>一个</a:t>
            </a:r>
            <a:r>
              <a:rPr lang="en-US" altLang="zh-CN">
                <a:ea typeface="宋体" panose="02010600030101010101" pitchFamily="2" charset="-122"/>
              </a:rPr>
              <a:t>2NF</a:t>
            </a:r>
            <a:r>
              <a:rPr lang="zh-CN" altLang="en-US">
                <a:ea typeface="宋体" panose="02010600030101010101" pitchFamily="2" charset="-122"/>
              </a:rPr>
              <a:t>，但非</a:t>
            </a:r>
            <a:r>
              <a:rPr lang="en-US" altLang="zh-CN">
                <a:ea typeface="宋体" panose="02010600030101010101" pitchFamily="2" charset="-122"/>
              </a:rPr>
              <a:t>3NF</a:t>
            </a:r>
            <a:r>
              <a:rPr lang="zh-CN" altLang="en-US">
                <a:ea typeface="宋体" panose="02010600030101010101" pitchFamily="2" charset="-122"/>
              </a:rPr>
              <a:t>的关系总是可以被分解成为一组</a:t>
            </a:r>
            <a:r>
              <a:rPr lang="en-US" altLang="zh-CN">
                <a:ea typeface="宋体" panose="02010600030101010101" pitchFamily="2" charset="-122"/>
              </a:rPr>
              <a:t>3NF</a:t>
            </a:r>
            <a:r>
              <a:rPr lang="zh-CN" altLang="en-US">
                <a:ea typeface="宋体" panose="02010600030101010101" pitchFamily="2" charset="-122"/>
              </a:rPr>
              <a:t>的关系</a:t>
            </a:r>
          </a:p>
          <a:p>
            <a:pPr>
              <a:lnSpc>
                <a:spcPct val="100000"/>
              </a:lnSpc>
            </a:pPr>
            <a:r>
              <a:rPr lang="zh-CN" altLang="en-US">
                <a:ea typeface="宋体" panose="02010600030101010101" pitchFamily="2" charset="-122"/>
              </a:rPr>
              <a:t>规范化过程中通过一组投影运算消除传递依赖，建议作如下分解</a:t>
            </a:r>
            <a:r>
              <a:rPr lang="en-US" altLang="zh-CN">
                <a:ea typeface="宋体" panose="02010600030101010101" pitchFamily="2" charset="-122"/>
              </a:rPr>
              <a:t>(</a:t>
            </a:r>
            <a:r>
              <a:rPr lang="zh-CN" altLang="en-US">
                <a:solidFill>
                  <a:srgbClr val="FF0000"/>
                </a:solidFill>
                <a:ea typeface="宋体" panose="02010600030101010101" pitchFamily="2" charset="-122"/>
              </a:rPr>
              <a:t>第二步分解</a:t>
            </a:r>
            <a:r>
              <a:rPr lang="en-US" altLang="zh-CN">
                <a:ea typeface="宋体" panose="02010600030101010101" pitchFamily="2" charset="-122"/>
              </a:rPr>
              <a:t>)</a:t>
            </a:r>
          </a:p>
          <a:p>
            <a:pPr lvl="1">
              <a:lnSpc>
                <a:spcPct val="100000"/>
              </a:lnSpc>
            </a:pPr>
            <a:r>
              <a:rPr lang="zh-CN" altLang="en-US">
                <a:ea typeface="宋体" panose="02010600030101010101" pitchFamily="2" charset="-122"/>
              </a:rPr>
              <a:t>已知关系</a:t>
            </a:r>
            <a:r>
              <a:rPr lang="en-US" altLang="zh-CN">
                <a:ea typeface="宋体" panose="02010600030101010101" pitchFamily="2" charset="-122"/>
              </a:rPr>
              <a:t>R(A,B,C), A</a:t>
            </a:r>
            <a:r>
              <a:rPr lang="zh-CN" altLang="en-US">
                <a:ea typeface="宋体" panose="02010600030101010101" pitchFamily="2" charset="-122"/>
              </a:rPr>
              <a:t>为主码</a:t>
            </a:r>
            <a:r>
              <a:rPr lang="en-US" altLang="zh-CN">
                <a:ea typeface="宋体" panose="02010600030101010101" pitchFamily="2" charset="-122"/>
              </a:rPr>
              <a:t>(A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B, A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C)</a:t>
            </a:r>
            <a:r>
              <a:rPr lang="zh-CN" altLang="en-US">
                <a:ea typeface="宋体" panose="02010600030101010101" pitchFamily="2" charset="-122"/>
              </a:rPr>
              <a:t>，且   </a:t>
            </a:r>
            <a:r>
              <a:rPr lang="en-US" altLang="zh-CN">
                <a:ea typeface="宋体" panose="02010600030101010101" pitchFamily="2" charset="-122"/>
              </a:rPr>
              <a:t>B </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 C,</a:t>
            </a:r>
          </a:p>
          <a:p>
            <a:pPr lvl="1">
              <a:lnSpc>
                <a:spcPct val="100000"/>
              </a:lnSpc>
              <a:buFont typeface="Wingdings" panose="05000000000000000000" pitchFamily="2" charset="2"/>
              <a:buNone/>
            </a:pPr>
            <a:r>
              <a:rPr lang="en-US" altLang="zh-CN">
                <a:ea typeface="宋体" panose="02010600030101010101" pitchFamily="2" charset="-122"/>
              </a:rPr>
              <a:t>	</a:t>
            </a:r>
            <a:r>
              <a:rPr lang="zh-CN" altLang="en-US">
                <a:ea typeface="宋体" panose="02010600030101010101" pitchFamily="2" charset="-122"/>
              </a:rPr>
              <a:t>则将</a:t>
            </a:r>
            <a:r>
              <a:rPr lang="en-US" altLang="zh-CN">
                <a:ea typeface="宋体" panose="02010600030101010101" pitchFamily="2" charset="-122"/>
              </a:rPr>
              <a:t>R</a:t>
            </a:r>
            <a:r>
              <a:rPr lang="zh-CN" altLang="en-US">
                <a:ea typeface="宋体" panose="02010600030101010101" pitchFamily="2" charset="-122"/>
              </a:rPr>
              <a:t>分解成为两个投影</a:t>
            </a:r>
            <a:r>
              <a:rPr lang="en-US" altLang="zh-CN">
                <a:ea typeface="宋体" panose="02010600030101010101" pitchFamily="2" charset="-122"/>
              </a:rPr>
              <a:t>:</a:t>
            </a:r>
          </a:p>
          <a:p>
            <a:pPr lvl="1">
              <a:lnSpc>
                <a:spcPct val="100000"/>
              </a:lnSpc>
              <a:buFont typeface="Wingdings" panose="05000000000000000000" pitchFamily="2" charset="2"/>
              <a:buNone/>
            </a:pPr>
            <a:r>
              <a:rPr lang="en-US" altLang="zh-CN">
                <a:ea typeface="宋体" panose="02010600030101010101" pitchFamily="2" charset="-122"/>
              </a:rPr>
              <a:t>		R1(B,C), B</a:t>
            </a:r>
            <a:r>
              <a:rPr lang="zh-CN" altLang="en-US">
                <a:ea typeface="宋体" panose="02010600030101010101" pitchFamily="2" charset="-122"/>
              </a:rPr>
              <a:t>为主码</a:t>
            </a:r>
          </a:p>
          <a:p>
            <a:pPr lvl="1">
              <a:lnSpc>
                <a:spcPct val="100000"/>
              </a:lnSpc>
              <a:buFont typeface="Wingdings" panose="05000000000000000000" pitchFamily="2" charset="2"/>
              <a:buNone/>
            </a:pPr>
            <a:r>
              <a:rPr lang="zh-CN" altLang="en-US">
                <a:ea typeface="宋体" panose="02010600030101010101" pitchFamily="2" charset="-122"/>
              </a:rPr>
              <a:t>		</a:t>
            </a:r>
            <a:r>
              <a:rPr lang="en-US" altLang="zh-CN">
                <a:ea typeface="宋体" panose="02010600030101010101" pitchFamily="2" charset="-122"/>
              </a:rPr>
              <a:t>R2(A,B), A</a:t>
            </a:r>
            <a:r>
              <a:rPr lang="zh-CN" altLang="en-US">
                <a:ea typeface="宋体" panose="02010600030101010101" pitchFamily="2" charset="-122"/>
              </a:rPr>
              <a:t>为主码，</a:t>
            </a:r>
            <a:r>
              <a:rPr lang="en-US" altLang="zh-CN">
                <a:ea typeface="宋体" panose="02010600030101010101" pitchFamily="2" charset="-122"/>
              </a:rPr>
              <a:t>B</a:t>
            </a:r>
            <a:r>
              <a:rPr lang="zh-CN" altLang="en-US">
                <a:ea typeface="宋体" panose="02010600030101010101" pitchFamily="2" charset="-122"/>
              </a:rPr>
              <a:t>为外码</a:t>
            </a:r>
          </a:p>
          <a:p>
            <a:pPr lvl="1">
              <a:lnSpc>
                <a:spcPct val="100000"/>
              </a:lnSpc>
            </a:pPr>
            <a:r>
              <a:rPr lang="zh-CN" altLang="en-US">
                <a:ea typeface="宋体" panose="02010600030101010101" pitchFamily="2" charset="-122"/>
              </a:rPr>
              <a:t>	这样，</a:t>
            </a:r>
            <a:r>
              <a:rPr lang="en-US" altLang="zh-CN">
                <a:ea typeface="宋体" panose="02010600030101010101" pitchFamily="2" charset="-122"/>
              </a:rPr>
              <a:t>R</a:t>
            </a:r>
            <a:r>
              <a:rPr lang="zh-CN" altLang="en-US">
                <a:ea typeface="宋体" panose="02010600030101010101" pitchFamily="2" charset="-122"/>
              </a:rPr>
              <a:t>可以通过</a:t>
            </a:r>
            <a:r>
              <a:rPr lang="en-US" altLang="zh-CN">
                <a:ea typeface="宋体" panose="02010600030101010101" pitchFamily="2" charset="-122"/>
              </a:rPr>
              <a:t>R1</a:t>
            </a:r>
            <a:r>
              <a:rPr lang="zh-CN" altLang="en-US">
                <a:ea typeface="宋体" panose="02010600030101010101" pitchFamily="2" charset="-122"/>
              </a:rPr>
              <a:t>和</a:t>
            </a:r>
            <a:r>
              <a:rPr lang="en-US" altLang="zh-CN">
                <a:ea typeface="宋体" panose="02010600030101010101" pitchFamily="2" charset="-122"/>
              </a:rPr>
              <a:t>R2</a:t>
            </a:r>
            <a:r>
              <a:rPr lang="zh-CN" altLang="en-US">
                <a:ea typeface="宋体" panose="02010600030101010101" pitchFamily="2" charset="-122"/>
              </a:rPr>
              <a:t>的自然连接运算得以恢复，分解满足</a:t>
            </a:r>
            <a:r>
              <a:rPr lang="zh-CN" altLang="en-US">
                <a:solidFill>
                  <a:schemeClr val="accent1"/>
                </a:solidFill>
                <a:ea typeface="宋体" panose="02010600030101010101" pitchFamily="2" charset="-122"/>
              </a:rPr>
              <a:t>分解的无损连接性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78254-EF21-493A-B657-546979015207}"/>
              </a:ext>
            </a:extLst>
          </p:cNvPr>
          <p:cNvSpPr>
            <a:spLocks noGrp="1"/>
          </p:cNvSpPr>
          <p:nvPr>
            <p:ph type="title"/>
          </p:nvPr>
        </p:nvSpPr>
        <p:spPr/>
        <p:txBody>
          <a:bodyPr/>
          <a:lstStyle/>
          <a:p>
            <a:pPr>
              <a:defRPr/>
            </a:pPr>
            <a:r>
              <a:rPr lang="zh-CN" altLang="en-US">
                <a:ea typeface="宋体" pitchFamily="2" charset="-122"/>
              </a:rPr>
              <a:t>习题</a:t>
            </a:r>
          </a:p>
        </p:txBody>
      </p:sp>
      <p:pic>
        <p:nvPicPr>
          <p:cNvPr id="56323" name="Picture 2">
            <a:extLst>
              <a:ext uri="{FF2B5EF4-FFF2-40B4-BE49-F238E27FC236}">
                <a16:creationId xmlns:a16="http://schemas.microsoft.com/office/drawing/2014/main" id="{7B9CEAD1-9FE0-4D56-A124-E8C45415A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795338"/>
            <a:ext cx="636270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6324" name="Picture 3">
            <a:extLst>
              <a:ext uri="{FF2B5EF4-FFF2-40B4-BE49-F238E27FC236}">
                <a16:creationId xmlns:a16="http://schemas.microsoft.com/office/drawing/2014/main" id="{CC716695-7489-4535-97DB-B6163805D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4335463"/>
            <a:ext cx="5133975" cy="1931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37889-5F40-4A81-A3E1-1B66E331437C}"/>
              </a:ext>
            </a:extLst>
          </p:cNvPr>
          <p:cNvSpPr>
            <a:spLocks noGrp="1"/>
          </p:cNvSpPr>
          <p:nvPr>
            <p:ph type="title"/>
          </p:nvPr>
        </p:nvSpPr>
        <p:spPr/>
        <p:txBody>
          <a:bodyPr/>
          <a:lstStyle/>
          <a:p>
            <a:pPr>
              <a:defRPr/>
            </a:pPr>
            <a:r>
              <a:rPr lang="zh-CN" altLang="en-US">
                <a:ea typeface="宋体" pitchFamily="2" charset="-122"/>
              </a:rPr>
              <a:t>习题</a:t>
            </a:r>
          </a:p>
        </p:txBody>
      </p:sp>
      <p:pic>
        <p:nvPicPr>
          <p:cNvPr id="57347" name="Picture 2">
            <a:extLst>
              <a:ext uri="{FF2B5EF4-FFF2-40B4-BE49-F238E27FC236}">
                <a16:creationId xmlns:a16="http://schemas.microsoft.com/office/drawing/2014/main" id="{09F9BD10-17F0-48BF-93DE-82AB2D666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3463"/>
            <a:ext cx="4913313" cy="254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348" name="Picture 3">
            <a:extLst>
              <a:ext uri="{FF2B5EF4-FFF2-40B4-BE49-F238E27FC236}">
                <a16:creationId xmlns:a16="http://schemas.microsoft.com/office/drawing/2014/main" id="{14AAE6A4-B3F8-481D-A895-7A8F353A3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3194050"/>
            <a:ext cx="5291138" cy="310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829F4-18BA-4C72-92DC-B015F47FB925}"/>
              </a:ext>
            </a:extLst>
          </p:cNvPr>
          <p:cNvSpPr>
            <a:spLocks noGrp="1"/>
          </p:cNvSpPr>
          <p:nvPr>
            <p:ph type="title"/>
          </p:nvPr>
        </p:nvSpPr>
        <p:spPr/>
        <p:txBody>
          <a:bodyPr/>
          <a:lstStyle/>
          <a:p>
            <a:pPr>
              <a:defRPr/>
            </a:pPr>
            <a:r>
              <a:rPr lang="zh-CN" altLang="en-US">
                <a:ea typeface="宋体" pitchFamily="2" charset="-122"/>
              </a:rPr>
              <a:t>习题</a:t>
            </a:r>
          </a:p>
        </p:txBody>
      </p:sp>
      <p:sp>
        <p:nvSpPr>
          <p:cNvPr id="58371" name="内容占位符 2">
            <a:extLst>
              <a:ext uri="{FF2B5EF4-FFF2-40B4-BE49-F238E27FC236}">
                <a16:creationId xmlns:a16="http://schemas.microsoft.com/office/drawing/2014/main" id="{95B2F3B1-5620-4F6E-873D-78E271683C02}"/>
              </a:ext>
            </a:extLst>
          </p:cNvPr>
          <p:cNvSpPr>
            <a:spLocks noGrp="1"/>
          </p:cNvSpPr>
          <p:nvPr>
            <p:ph idx="1"/>
          </p:nvPr>
        </p:nvSpPr>
        <p:spPr/>
        <p:txBody>
          <a:bodyPr/>
          <a:lstStyle/>
          <a:p>
            <a:pPr marL="0" indent="0">
              <a:lnSpc>
                <a:spcPct val="110000"/>
              </a:lnSpc>
              <a:buFont typeface="Monotype Sorts" pitchFamily="2" charset="2"/>
              <a:buNone/>
            </a:pPr>
            <a:r>
              <a:rPr lang="zh-CN" altLang="zh-CN" sz="2600">
                <a:ea typeface="宋体" panose="02010600030101010101" pitchFamily="2" charset="-122"/>
              </a:rPr>
              <a:t>假设某商业集团数据库中有一关系模式</a:t>
            </a:r>
            <a:r>
              <a:rPr lang="en-US" altLang="zh-CN" sz="2600">
                <a:ea typeface="宋体" panose="02010600030101010101" pitchFamily="2" charset="-122"/>
              </a:rPr>
              <a:t>R</a:t>
            </a:r>
            <a:r>
              <a:rPr lang="zh-CN" altLang="zh-CN" sz="2600">
                <a:ea typeface="宋体" panose="02010600030101010101" pitchFamily="2" charset="-122"/>
              </a:rPr>
              <a:t>如下：</a:t>
            </a:r>
          </a:p>
          <a:p>
            <a:pPr marL="0" indent="0">
              <a:lnSpc>
                <a:spcPct val="110000"/>
              </a:lnSpc>
              <a:buFont typeface="Monotype Sorts" pitchFamily="2" charset="2"/>
              <a:buNone/>
            </a:pPr>
            <a:r>
              <a:rPr lang="en-US" altLang="zh-CN" sz="2600" b="1">
                <a:solidFill>
                  <a:srgbClr val="FF0000"/>
                </a:solidFill>
                <a:ea typeface="宋体" panose="02010600030101010101" pitchFamily="2" charset="-122"/>
              </a:rPr>
              <a:t>R (</a:t>
            </a:r>
            <a:r>
              <a:rPr lang="zh-CN" altLang="zh-CN" sz="2600" b="1">
                <a:solidFill>
                  <a:srgbClr val="FF0000"/>
                </a:solidFill>
                <a:ea typeface="宋体" panose="02010600030101010101" pitchFamily="2" charset="-122"/>
              </a:rPr>
              <a:t>商店编号，商品编号，数量，部门编号，部门负责人</a:t>
            </a:r>
            <a:r>
              <a:rPr lang="en-US" altLang="zh-CN" sz="2600" b="1">
                <a:solidFill>
                  <a:srgbClr val="FF0000"/>
                </a:solidFill>
                <a:ea typeface="宋体" panose="02010600030101010101" pitchFamily="2" charset="-122"/>
              </a:rPr>
              <a:t>)</a:t>
            </a:r>
            <a:endParaRPr lang="zh-CN" altLang="zh-CN" sz="2600" b="1">
              <a:solidFill>
                <a:srgbClr val="FF0000"/>
              </a:solidFill>
              <a:ea typeface="宋体" panose="02010600030101010101" pitchFamily="2" charset="-122"/>
            </a:endParaRPr>
          </a:p>
          <a:p>
            <a:pPr marL="0" indent="0">
              <a:lnSpc>
                <a:spcPct val="110000"/>
              </a:lnSpc>
              <a:buFont typeface="Monotype Sorts" pitchFamily="2" charset="2"/>
              <a:buNone/>
            </a:pPr>
            <a:r>
              <a:rPr lang="zh-CN" altLang="zh-CN" sz="2600">
                <a:ea typeface="宋体" panose="02010600030101010101" pitchFamily="2" charset="-122"/>
              </a:rPr>
              <a:t>如果规定：</a:t>
            </a:r>
            <a:br>
              <a:rPr lang="en-US" altLang="zh-CN" sz="2600">
                <a:ea typeface="宋体" panose="02010600030101010101" pitchFamily="2" charset="-122"/>
              </a:rPr>
            </a:br>
            <a:r>
              <a:rPr lang="en-US" altLang="zh-CN" sz="2600">
                <a:ea typeface="宋体" panose="02010600030101010101" pitchFamily="2" charset="-122"/>
              </a:rPr>
              <a:t>(1) </a:t>
            </a:r>
            <a:r>
              <a:rPr lang="zh-CN" altLang="zh-CN" sz="2600">
                <a:ea typeface="宋体" panose="02010600030101010101" pitchFamily="2" charset="-122"/>
              </a:rPr>
              <a:t>每个商店的每种商品只在一个部门销售；</a:t>
            </a:r>
            <a:br>
              <a:rPr lang="en-US" altLang="zh-CN" sz="2600">
                <a:ea typeface="宋体" panose="02010600030101010101" pitchFamily="2" charset="-122"/>
              </a:rPr>
            </a:br>
            <a:r>
              <a:rPr lang="en-US" altLang="zh-CN" sz="2600">
                <a:ea typeface="宋体" panose="02010600030101010101" pitchFamily="2" charset="-122"/>
              </a:rPr>
              <a:t>(2) </a:t>
            </a:r>
            <a:r>
              <a:rPr lang="zh-CN" altLang="zh-CN" sz="2600">
                <a:ea typeface="宋体" panose="02010600030101010101" pitchFamily="2" charset="-122"/>
              </a:rPr>
              <a:t>每个商店的每个部门只有一个部门负责人；</a:t>
            </a:r>
            <a:br>
              <a:rPr lang="en-US" altLang="zh-CN" sz="2600">
                <a:ea typeface="宋体" panose="02010600030101010101" pitchFamily="2" charset="-122"/>
              </a:rPr>
            </a:br>
            <a:r>
              <a:rPr lang="en-US" altLang="zh-CN" sz="2600">
                <a:ea typeface="宋体" panose="02010600030101010101" pitchFamily="2" charset="-122"/>
              </a:rPr>
              <a:t>(3) </a:t>
            </a:r>
            <a:r>
              <a:rPr lang="zh-CN" altLang="zh-CN" sz="2600">
                <a:ea typeface="宋体" panose="02010600030101010101" pitchFamily="2" charset="-122"/>
              </a:rPr>
              <a:t>每个商店的每种商品只有一个库存数量。</a:t>
            </a:r>
            <a:br>
              <a:rPr lang="en-US" altLang="zh-CN" sz="2600">
                <a:ea typeface="宋体" panose="02010600030101010101" pitchFamily="2" charset="-122"/>
              </a:rPr>
            </a:br>
            <a:r>
              <a:rPr lang="zh-CN" altLang="zh-CN" sz="2600">
                <a:ea typeface="宋体" panose="02010600030101010101" pitchFamily="2" charset="-122"/>
              </a:rPr>
              <a:t>试回答下列问题：</a:t>
            </a:r>
            <a:br>
              <a:rPr lang="en-US" altLang="zh-CN" sz="2600">
                <a:ea typeface="宋体" panose="02010600030101010101" pitchFamily="2" charset="-122"/>
              </a:rPr>
            </a:br>
            <a:r>
              <a:rPr lang="en-US" altLang="zh-CN" sz="2600">
                <a:ea typeface="宋体" panose="02010600030101010101" pitchFamily="2" charset="-122"/>
              </a:rPr>
              <a:t>(1) </a:t>
            </a:r>
            <a:r>
              <a:rPr lang="zh-CN" altLang="zh-CN" sz="2600">
                <a:ea typeface="宋体" panose="02010600030101010101" pitchFamily="2" charset="-122"/>
              </a:rPr>
              <a:t>根据上述规定，写出关系模式</a:t>
            </a:r>
            <a:r>
              <a:rPr lang="en-US" altLang="zh-CN" sz="2600">
                <a:ea typeface="宋体" panose="02010600030101010101" pitchFamily="2" charset="-122"/>
              </a:rPr>
              <a:t>R</a:t>
            </a:r>
            <a:r>
              <a:rPr lang="zh-CN" altLang="zh-CN" sz="2600">
                <a:ea typeface="宋体" panose="02010600030101010101" pitchFamily="2" charset="-122"/>
              </a:rPr>
              <a:t>的基本函数依赖；</a:t>
            </a:r>
            <a:br>
              <a:rPr lang="en-US" altLang="zh-CN" sz="2600">
                <a:ea typeface="宋体" panose="02010600030101010101" pitchFamily="2" charset="-122"/>
              </a:rPr>
            </a:br>
            <a:r>
              <a:rPr lang="en-US" altLang="zh-CN" sz="2600">
                <a:ea typeface="宋体" panose="02010600030101010101" pitchFamily="2" charset="-122"/>
              </a:rPr>
              <a:t>(2) </a:t>
            </a:r>
            <a:r>
              <a:rPr lang="zh-CN" altLang="zh-CN" sz="2600">
                <a:ea typeface="宋体" panose="02010600030101010101" pitchFamily="2" charset="-122"/>
              </a:rPr>
              <a:t>找出关系模式</a:t>
            </a:r>
            <a:r>
              <a:rPr lang="en-US" altLang="zh-CN" sz="2600">
                <a:ea typeface="宋体" panose="02010600030101010101" pitchFamily="2" charset="-122"/>
              </a:rPr>
              <a:t>R</a:t>
            </a:r>
            <a:r>
              <a:rPr lang="zh-CN" altLang="zh-CN" sz="2600">
                <a:ea typeface="宋体" panose="02010600030101010101" pitchFamily="2" charset="-122"/>
              </a:rPr>
              <a:t>的候选码；</a:t>
            </a:r>
            <a:br>
              <a:rPr lang="en-US" altLang="zh-CN" sz="2600">
                <a:ea typeface="宋体" panose="02010600030101010101" pitchFamily="2" charset="-122"/>
              </a:rPr>
            </a:br>
            <a:r>
              <a:rPr lang="en-US" altLang="zh-CN" sz="2600">
                <a:ea typeface="宋体" panose="02010600030101010101" pitchFamily="2" charset="-122"/>
              </a:rPr>
              <a:t>(3) </a:t>
            </a:r>
            <a:r>
              <a:rPr lang="zh-CN" altLang="zh-CN" sz="2600">
                <a:ea typeface="宋体" panose="02010600030101010101" pitchFamily="2" charset="-122"/>
              </a:rPr>
              <a:t>试问关系模式</a:t>
            </a:r>
            <a:r>
              <a:rPr lang="en-US" altLang="zh-CN" sz="2600">
                <a:ea typeface="宋体" panose="02010600030101010101" pitchFamily="2" charset="-122"/>
              </a:rPr>
              <a:t>R</a:t>
            </a:r>
            <a:r>
              <a:rPr lang="zh-CN" altLang="zh-CN" sz="2600">
                <a:ea typeface="宋体" panose="02010600030101010101" pitchFamily="2" charset="-122"/>
              </a:rPr>
              <a:t>最高已经达到第几范式？为什么？</a:t>
            </a:r>
            <a:br>
              <a:rPr lang="en-US" altLang="zh-CN" sz="2600">
                <a:ea typeface="宋体" panose="02010600030101010101" pitchFamily="2" charset="-122"/>
              </a:rPr>
            </a:br>
            <a:r>
              <a:rPr lang="en-US" altLang="zh-CN" sz="2600">
                <a:ea typeface="宋体" panose="02010600030101010101" pitchFamily="2" charset="-122"/>
              </a:rPr>
              <a:t>(4) </a:t>
            </a:r>
            <a:r>
              <a:rPr lang="zh-CN" altLang="zh-CN" sz="2600">
                <a:ea typeface="宋体" panose="02010600030101010101" pitchFamily="2" charset="-122"/>
              </a:rPr>
              <a:t>如果</a:t>
            </a:r>
            <a:r>
              <a:rPr lang="en-US" altLang="zh-CN" sz="2600">
                <a:ea typeface="宋体" panose="02010600030101010101" pitchFamily="2" charset="-122"/>
              </a:rPr>
              <a:t>R</a:t>
            </a:r>
            <a:r>
              <a:rPr lang="zh-CN" altLang="zh-CN" sz="2600">
                <a:ea typeface="宋体" panose="02010600030101010101" pitchFamily="2" charset="-122"/>
              </a:rPr>
              <a:t>不属于</a:t>
            </a:r>
            <a:r>
              <a:rPr lang="en-US" altLang="zh-CN" sz="2600">
                <a:ea typeface="宋体" panose="02010600030101010101" pitchFamily="2" charset="-122"/>
              </a:rPr>
              <a:t>3NF</a:t>
            </a:r>
            <a:r>
              <a:rPr lang="zh-CN" altLang="zh-CN" sz="2600">
                <a:ea typeface="宋体" panose="02010600030101010101" pitchFamily="2" charset="-122"/>
              </a:rPr>
              <a:t>，请将</a:t>
            </a:r>
            <a:r>
              <a:rPr lang="en-US" altLang="zh-CN" sz="2600">
                <a:ea typeface="宋体" panose="02010600030101010101" pitchFamily="2" charset="-122"/>
              </a:rPr>
              <a:t>R</a:t>
            </a:r>
            <a:r>
              <a:rPr lang="zh-CN" altLang="zh-CN" sz="2600">
                <a:ea typeface="宋体" panose="02010600030101010101" pitchFamily="2" charset="-122"/>
              </a:rPr>
              <a:t>分解成</a:t>
            </a:r>
            <a:r>
              <a:rPr lang="en-US" altLang="zh-CN" sz="2600">
                <a:ea typeface="宋体" panose="02010600030101010101" pitchFamily="2" charset="-122"/>
              </a:rPr>
              <a:t>3NF</a:t>
            </a:r>
            <a:r>
              <a:rPr lang="zh-CN" altLang="zh-CN" sz="2600">
                <a:ea typeface="宋体" panose="02010600030101010101" pitchFamily="2" charset="-122"/>
              </a:rPr>
              <a:t>模式集。</a:t>
            </a:r>
            <a:endParaRPr lang="zh-CN" altLang="en-US" sz="260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9D56E-3A6B-422C-B7DE-BAAFA9AE1EB6}"/>
              </a:ext>
            </a:extLst>
          </p:cNvPr>
          <p:cNvSpPr>
            <a:spLocks noGrp="1"/>
          </p:cNvSpPr>
          <p:nvPr>
            <p:ph type="title"/>
          </p:nvPr>
        </p:nvSpPr>
        <p:spPr/>
        <p:txBody>
          <a:bodyPr/>
          <a:lstStyle/>
          <a:p>
            <a:pPr>
              <a:defRPr/>
            </a:pPr>
            <a:r>
              <a:rPr lang="zh-CN" altLang="en-US">
                <a:ea typeface="宋体" pitchFamily="2" charset="-122"/>
              </a:rPr>
              <a:t>习题</a:t>
            </a:r>
          </a:p>
        </p:txBody>
      </p:sp>
      <p:sp>
        <p:nvSpPr>
          <p:cNvPr id="59395" name="内容占位符 2">
            <a:extLst>
              <a:ext uri="{FF2B5EF4-FFF2-40B4-BE49-F238E27FC236}">
                <a16:creationId xmlns:a16="http://schemas.microsoft.com/office/drawing/2014/main" id="{A71E6DE1-9B8F-4977-B3A9-22FCBBDACB55}"/>
              </a:ext>
            </a:extLst>
          </p:cNvPr>
          <p:cNvSpPr>
            <a:spLocks noGrp="1"/>
          </p:cNvSpPr>
          <p:nvPr>
            <p:ph idx="1"/>
          </p:nvPr>
        </p:nvSpPr>
        <p:spPr/>
        <p:txBody>
          <a:bodyPr/>
          <a:lstStyle/>
          <a:p>
            <a:pPr marL="0" indent="0">
              <a:lnSpc>
                <a:spcPct val="110000"/>
              </a:lnSpc>
              <a:buFont typeface="Monotype Sorts" pitchFamily="2" charset="2"/>
              <a:buNone/>
            </a:pPr>
            <a:r>
              <a:rPr lang="en-US" altLang="zh-CN" sz="2600">
                <a:ea typeface="宋体" panose="02010600030101010101" pitchFamily="2" charset="-122"/>
              </a:rPr>
              <a:t>(1) </a:t>
            </a:r>
            <a:r>
              <a:rPr lang="zh-CN" altLang="zh-CN" sz="2600">
                <a:ea typeface="宋体" panose="02010600030101010101" pitchFamily="2" charset="-122"/>
              </a:rPr>
              <a:t>有三个函数依赖：</a:t>
            </a:r>
            <a:br>
              <a:rPr lang="en-US" altLang="zh-CN" sz="2600">
                <a:ea typeface="宋体" panose="02010600030101010101" pitchFamily="2" charset="-122"/>
              </a:rPr>
            </a:br>
            <a:r>
              <a:rPr lang="en-US" altLang="zh-CN" sz="2600">
                <a:ea typeface="宋体" panose="02010600030101010101" pitchFamily="2" charset="-122"/>
              </a:rPr>
              <a:t>(</a:t>
            </a:r>
            <a:r>
              <a:rPr lang="zh-CN" altLang="zh-CN" sz="2600">
                <a:ea typeface="宋体" panose="02010600030101010101" pitchFamily="2" charset="-122"/>
              </a:rPr>
              <a:t>商店编号，商品编号</a:t>
            </a:r>
            <a:r>
              <a:rPr lang="en-US" altLang="zh-CN" sz="2600">
                <a:ea typeface="宋体" panose="02010600030101010101" pitchFamily="2" charset="-122"/>
              </a:rPr>
              <a:t>) </a:t>
            </a:r>
            <a:r>
              <a:rPr lang="zh-CN" altLang="zh-CN" sz="2600">
                <a:ea typeface="宋体" panose="02010600030101010101" pitchFamily="2" charset="-122"/>
              </a:rPr>
              <a:t>→部门编号</a:t>
            </a:r>
            <a:br>
              <a:rPr lang="en-US" altLang="zh-CN" sz="2600">
                <a:ea typeface="宋体" panose="02010600030101010101" pitchFamily="2" charset="-122"/>
              </a:rPr>
            </a:br>
            <a:r>
              <a:rPr lang="en-US" altLang="zh-CN" sz="2600">
                <a:ea typeface="宋体" panose="02010600030101010101" pitchFamily="2" charset="-122"/>
              </a:rPr>
              <a:t>(</a:t>
            </a:r>
            <a:r>
              <a:rPr lang="zh-CN" altLang="zh-CN" sz="2600">
                <a:ea typeface="宋体" panose="02010600030101010101" pitchFamily="2" charset="-122"/>
              </a:rPr>
              <a:t>商店编号，部门编号</a:t>
            </a:r>
            <a:r>
              <a:rPr lang="en-US" altLang="zh-CN" sz="2600">
                <a:ea typeface="宋体" panose="02010600030101010101" pitchFamily="2" charset="-122"/>
              </a:rPr>
              <a:t>) </a:t>
            </a:r>
            <a:r>
              <a:rPr lang="zh-CN" altLang="zh-CN" sz="2600">
                <a:ea typeface="宋体" panose="02010600030101010101" pitchFamily="2" charset="-122"/>
              </a:rPr>
              <a:t>→部门负责人</a:t>
            </a:r>
            <a:br>
              <a:rPr lang="en-US" altLang="zh-CN" sz="2600">
                <a:ea typeface="宋体" panose="02010600030101010101" pitchFamily="2" charset="-122"/>
              </a:rPr>
            </a:br>
            <a:r>
              <a:rPr lang="en-US" altLang="zh-CN" sz="2600">
                <a:ea typeface="宋体" panose="02010600030101010101" pitchFamily="2" charset="-122"/>
              </a:rPr>
              <a:t>(</a:t>
            </a:r>
            <a:r>
              <a:rPr lang="zh-CN" altLang="zh-CN" sz="2600">
                <a:ea typeface="宋体" panose="02010600030101010101" pitchFamily="2" charset="-122"/>
              </a:rPr>
              <a:t>商店编号，商品编号</a:t>
            </a:r>
            <a:r>
              <a:rPr lang="en-US" altLang="zh-CN" sz="2600">
                <a:ea typeface="宋体" panose="02010600030101010101" pitchFamily="2" charset="-122"/>
              </a:rPr>
              <a:t>) </a:t>
            </a:r>
            <a:r>
              <a:rPr lang="zh-CN" altLang="zh-CN" sz="2600">
                <a:ea typeface="宋体" panose="02010600030101010101" pitchFamily="2" charset="-122"/>
              </a:rPr>
              <a:t>→数量</a:t>
            </a:r>
          </a:p>
          <a:p>
            <a:pPr marL="0" indent="0">
              <a:lnSpc>
                <a:spcPct val="110000"/>
              </a:lnSpc>
              <a:buFont typeface="Monotype Sorts" pitchFamily="2" charset="2"/>
              <a:buNone/>
            </a:pPr>
            <a:r>
              <a:rPr lang="en-US" altLang="zh-CN" sz="2600">
                <a:ea typeface="宋体" panose="02010600030101010101" pitchFamily="2" charset="-122"/>
              </a:rPr>
              <a:t>(2)  R</a:t>
            </a:r>
            <a:r>
              <a:rPr lang="zh-CN" altLang="zh-CN" sz="2600">
                <a:ea typeface="宋体" panose="02010600030101010101" pitchFamily="2" charset="-122"/>
              </a:rPr>
              <a:t>的候选码是</a:t>
            </a:r>
            <a:r>
              <a:rPr lang="en-US" altLang="zh-CN" sz="2600">
                <a:ea typeface="宋体" panose="02010600030101010101" pitchFamily="2" charset="-122"/>
              </a:rPr>
              <a:t> (</a:t>
            </a:r>
            <a:r>
              <a:rPr lang="zh-CN" altLang="zh-CN" sz="2600">
                <a:ea typeface="宋体" panose="02010600030101010101" pitchFamily="2" charset="-122"/>
              </a:rPr>
              <a:t>商店编号，商品编号</a:t>
            </a:r>
            <a:r>
              <a:rPr lang="en-US" altLang="zh-CN" sz="2600">
                <a:ea typeface="宋体" panose="02010600030101010101" pitchFamily="2" charset="-122"/>
              </a:rPr>
              <a:t>)</a:t>
            </a:r>
            <a:endParaRPr lang="zh-CN" altLang="zh-CN" sz="2600">
              <a:ea typeface="宋体" panose="02010600030101010101" pitchFamily="2" charset="-122"/>
            </a:endParaRPr>
          </a:p>
          <a:p>
            <a:pPr marL="0" indent="0">
              <a:lnSpc>
                <a:spcPct val="110000"/>
              </a:lnSpc>
              <a:buFont typeface="Monotype Sorts" pitchFamily="2" charset="2"/>
              <a:buNone/>
            </a:pPr>
            <a:r>
              <a:rPr lang="en-US" altLang="zh-CN" sz="2600">
                <a:ea typeface="宋体" panose="02010600030101010101" pitchFamily="2" charset="-122"/>
              </a:rPr>
              <a:t>(3) </a:t>
            </a:r>
            <a:r>
              <a:rPr lang="zh-CN" altLang="zh-CN" sz="2600">
                <a:ea typeface="宋体" panose="02010600030101010101" pitchFamily="2" charset="-122"/>
              </a:rPr>
              <a:t>因为</a:t>
            </a:r>
            <a:r>
              <a:rPr lang="en-US" altLang="zh-CN" sz="2600">
                <a:ea typeface="宋体" panose="02010600030101010101" pitchFamily="2" charset="-122"/>
              </a:rPr>
              <a:t>R</a:t>
            </a:r>
            <a:r>
              <a:rPr lang="zh-CN" altLang="zh-CN" sz="2600">
                <a:ea typeface="宋体" panose="02010600030101010101" pitchFamily="2" charset="-122"/>
              </a:rPr>
              <a:t>中存在着非主属性</a:t>
            </a:r>
            <a:r>
              <a:rPr lang="en-US" altLang="zh-CN" sz="2600">
                <a:ea typeface="宋体" panose="02010600030101010101" pitchFamily="2" charset="-122"/>
              </a:rPr>
              <a:t>"</a:t>
            </a:r>
            <a:r>
              <a:rPr lang="zh-CN" altLang="zh-CN" sz="2600">
                <a:ea typeface="宋体" panose="02010600030101010101" pitchFamily="2" charset="-122"/>
              </a:rPr>
              <a:t>部门负责人</a:t>
            </a:r>
            <a:r>
              <a:rPr lang="en-US" altLang="zh-CN" sz="2600">
                <a:ea typeface="宋体" panose="02010600030101010101" pitchFamily="2" charset="-122"/>
              </a:rPr>
              <a:t>"</a:t>
            </a:r>
            <a:r>
              <a:rPr lang="zh-CN" altLang="zh-CN" sz="2600">
                <a:ea typeface="宋体" panose="02010600030101010101" pitchFamily="2" charset="-122"/>
              </a:rPr>
              <a:t>对候选码</a:t>
            </a:r>
            <a:r>
              <a:rPr lang="en-US" altLang="zh-CN" sz="2600">
                <a:ea typeface="宋体" panose="02010600030101010101" pitchFamily="2" charset="-122"/>
              </a:rPr>
              <a:t> (</a:t>
            </a:r>
            <a:r>
              <a:rPr lang="zh-CN" altLang="zh-CN" sz="2600">
                <a:ea typeface="宋体" panose="02010600030101010101" pitchFamily="2" charset="-122"/>
              </a:rPr>
              <a:t>商店编号、商品编号</a:t>
            </a:r>
            <a:r>
              <a:rPr lang="en-US" altLang="zh-CN" sz="2600">
                <a:ea typeface="宋体" panose="02010600030101010101" pitchFamily="2" charset="-122"/>
              </a:rPr>
              <a:t>)</a:t>
            </a:r>
            <a:r>
              <a:rPr lang="zh-CN" altLang="zh-CN" sz="2600">
                <a:ea typeface="宋体" panose="02010600030101010101" pitchFamily="2" charset="-122"/>
              </a:rPr>
              <a:t>的传递函数依赖，所以</a:t>
            </a:r>
            <a:r>
              <a:rPr lang="en-US" altLang="zh-CN" sz="2600">
                <a:ea typeface="宋体" panose="02010600030101010101" pitchFamily="2" charset="-122"/>
              </a:rPr>
              <a:t>R</a:t>
            </a:r>
            <a:r>
              <a:rPr lang="zh-CN" altLang="zh-CN" sz="2600">
                <a:ea typeface="宋体" panose="02010600030101010101" pitchFamily="2" charset="-122"/>
              </a:rPr>
              <a:t>属于</a:t>
            </a:r>
            <a:r>
              <a:rPr lang="en-US" altLang="zh-CN" sz="2600">
                <a:ea typeface="宋体" panose="02010600030101010101" pitchFamily="2" charset="-122"/>
              </a:rPr>
              <a:t>2NF</a:t>
            </a:r>
            <a:r>
              <a:rPr lang="zh-CN" altLang="zh-CN" sz="2600">
                <a:ea typeface="宋体" panose="02010600030101010101" pitchFamily="2" charset="-122"/>
              </a:rPr>
              <a:t>，</a:t>
            </a:r>
            <a:r>
              <a:rPr lang="en-US" altLang="zh-CN" sz="2600">
                <a:ea typeface="宋体" panose="02010600030101010101" pitchFamily="2" charset="-122"/>
              </a:rPr>
              <a:t>R</a:t>
            </a:r>
            <a:r>
              <a:rPr lang="zh-CN" altLang="zh-CN" sz="2600">
                <a:ea typeface="宋体" panose="02010600030101010101" pitchFamily="2" charset="-122"/>
              </a:rPr>
              <a:t>不属于</a:t>
            </a:r>
            <a:r>
              <a:rPr lang="en-US" altLang="zh-CN" sz="2600">
                <a:ea typeface="宋体" panose="02010600030101010101" pitchFamily="2" charset="-122"/>
              </a:rPr>
              <a:t>3NF</a:t>
            </a:r>
            <a:r>
              <a:rPr lang="zh-CN" altLang="zh-CN" sz="2600">
                <a:ea typeface="宋体" panose="02010600030101010101" pitchFamily="2" charset="-122"/>
              </a:rPr>
              <a:t>。</a:t>
            </a:r>
          </a:p>
          <a:p>
            <a:pPr marL="0" indent="0">
              <a:lnSpc>
                <a:spcPct val="110000"/>
              </a:lnSpc>
              <a:buFont typeface="Monotype Sorts" pitchFamily="2" charset="2"/>
              <a:buNone/>
            </a:pPr>
            <a:r>
              <a:rPr lang="en-US" altLang="zh-CN" sz="2600">
                <a:ea typeface="宋体" panose="02010600030101010101" pitchFamily="2" charset="-122"/>
              </a:rPr>
              <a:t>(4) </a:t>
            </a:r>
            <a:r>
              <a:rPr lang="zh-CN" altLang="zh-CN" sz="2600">
                <a:ea typeface="宋体" panose="02010600030101010101" pitchFamily="2" charset="-122"/>
              </a:rPr>
              <a:t>将</a:t>
            </a:r>
            <a:r>
              <a:rPr lang="en-US" altLang="zh-CN" sz="2600">
                <a:ea typeface="宋体" panose="02010600030101010101" pitchFamily="2" charset="-122"/>
              </a:rPr>
              <a:t>R</a:t>
            </a:r>
            <a:r>
              <a:rPr lang="zh-CN" altLang="zh-CN" sz="2600">
                <a:ea typeface="宋体" panose="02010600030101010101" pitchFamily="2" charset="-122"/>
              </a:rPr>
              <a:t>分解成：</a:t>
            </a:r>
            <a:br>
              <a:rPr lang="en-US" altLang="zh-CN" sz="2600">
                <a:ea typeface="宋体" panose="02010600030101010101" pitchFamily="2" charset="-122"/>
              </a:rPr>
            </a:br>
            <a:r>
              <a:rPr lang="en-US" altLang="zh-CN" sz="2600">
                <a:ea typeface="宋体" panose="02010600030101010101" pitchFamily="2" charset="-122"/>
              </a:rPr>
              <a:t>R1 (</a:t>
            </a:r>
            <a:r>
              <a:rPr lang="zh-CN" altLang="zh-CN" sz="2600" u="sng">
                <a:ea typeface="宋体" panose="02010600030101010101" pitchFamily="2" charset="-122"/>
              </a:rPr>
              <a:t>商店编号，商品编号</a:t>
            </a:r>
            <a:r>
              <a:rPr lang="zh-CN" altLang="zh-CN" sz="2600">
                <a:ea typeface="宋体" panose="02010600030101010101" pitchFamily="2" charset="-122"/>
              </a:rPr>
              <a:t>，数量，部门编号</a:t>
            </a:r>
            <a:r>
              <a:rPr lang="en-US" altLang="zh-CN" sz="2600">
                <a:ea typeface="宋体" panose="02010600030101010101" pitchFamily="2" charset="-122"/>
              </a:rPr>
              <a:t>)</a:t>
            </a:r>
            <a:br>
              <a:rPr lang="en-US" altLang="zh-CN" sz="2600">
                <a:ea typeface="宋体" panose="02010600030101010101" pitchFamily="2" charset="-122"/>
              </a:rPr>
            </a:br>
            <a:r>
              <a:rPr lang="en-US" altLang="zh-CN" sz="2600">
                <a:ea typeface="宋体" panose="02010600030101010101" pitchFamily="2" charset="-122"/>
              </a:rPr>
              <a:t>R2 (</a:t>
            </a:r>
            <a:r>
              <a:rPr lang="zh-CN" altLang="zh-CN" sz="2600" u="sng">
                <a:ea typeface="宋体" panose="02010600030101010101" pitchFamily="2" charset="-122"/>
              </a:rPr>
              <a:t>商店编号，部门编号</a:t>
            </a:r>
            <a:r>
              <a:rPr lang="zh-CN" altLang="zh-CN" sz="2600">
                <a:ea typeface="宋体" panose="02010600030101010101" pitchFamily="2" charset="-122"/>
              </a:rPr>
              <a:t>，部门负责人</a:t>
            </a:r>
            <a:r>
              <a:rPr lang="en-US" altLang="zh-CN" sz="2600">
                <a:ea typeface="宋体" panose="02010600030101010101" pitchFamily="2" charset="-122"/>
              </a:rPr>
              <a:t>)</a:t>
            </a:r>
            <a:endParaRPr lang="zh-CN" altLang="en-US" sz="260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a:extLst>
              <a:ext uri="{FF2B5EF4-FFF2-40B4-BE49-F238E27FC236}">
                <a16:creationId xmlns:a16="http://schemas.microsoft.com/office/drawing/2014/main" id="{D7B0A899-77E8-43DE-9F71-D6D822D1EBC4}"/>
              </a:ext>
            </a:extLst>
          </p:cNvPr>
          <p:cNvSpPr>
            <a:spLocks noGrp="1" noChangeArrowheads="1"/>
          </p:cNvSpPr>
          <p:nvPr>
            <p:ph type="title"/>
          </p:nvPr>
        </p:nvSpPr>
        <p:spPr/>
        <p:txBody>
          <a:bodyPr/>
          <a:lstStyle/>
          <a:p>
            <a:pPr>
              <a:defRPr/>
            </a:pPr>
            <a:r>
              <a:rPr lang="en-US" altLang="zh-CN">
                <a:latin typeface="Arial" charset="0"/>
              </a:rPr>
              <a:t>BCNF</a:t>
            </a:r>
          </a:p>
        </p:txBody>
      </p:sp>
      <p:sp>
        <p:nvSpPr>
          <p:cNvPr id="60419" name="Line 3">
            <a:extLst>
              <a:ext uri="{FF2B5EF4-FFF2-40B4-BE49-F238E27FC236}">
                <a16:creationId xmlns:a16="http://schemas.microsoft.com/office/drawing/2014/main" id="{4FD087BD-46A6-49F1-8AAD-A234A9D617F1}"/>
              </a:ext>
            </a:extLst>
          </p:cNvPr>
          <p:cNvSpPr>
            <a:spLocks noChangeShapeType="1"/>
          </p:cNvSpPr>
          <p:nvPr/>
        </p:nvSpPr>
        <p:spPr bwMode="auto">
          <a:xfrm>
            <a:off x="3852863" y="4448175"/>
            <a:ext cx="304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zh-CN" altLang="en-US"/>
          </a:p>
        </p:txBody>
      </p:sp>
      <p:sp>
        <p:nvSpPr>
          <p:cNvPr id="60420" name="Line 4">
            <a:extLst>
              <a:ext uri="{FF2B5EF4-FFF2-40B4-BE49-F238E27FC236}">
                <a16:creationId xmlns:a16="http://schemas.microsoft.com/office/drawing/2014/main" id="{507D946B-9B2C-4B46-94D5-0F627DA7CE27}"/>
              </a:ext>
            </a:extLst>
          </p:cNvPr>
          <p:cNvSpPr>
            <a:spLocks noChangeShapeType="1"/>
          </p:cNvSpPr>
          <p:nvPr/>
        </p:nvSpPr>
        <p:spPr bwMode="auto">
          <a:xfrm>
            <a:off x="3852863" y="4965700"/>
            <a:ext cx="304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zh-CN" altLang="en-US"/>
          </a:p>
        </p:txBody>
      </p:sp>
      <p:sp>
        <p:nvSpPr>
          <p:cNvPr id="60421" name="Line 5">
            <a:extLst>
              <a:ext uri="{FF2B5EF4-FFF2-40B4-BE49-F238E27FC236}">
                <a16:creationId xmlns:a16="http://schemas.microsoft.com/office/drawing/2014/main" id="{49D48C37-47CA-4640-99E3-324F999B5334}"/>
              </a:ext>
            </a:extLst>
          </p:cNvPr>
          <p:cNvSpPr>
            <a:spLocks noChangeShapeType="1"/>
          </p:cNvSpPr>
          <p:nvPr/>
        </p:nvSpPr>
        <p:spPr bwMode="auto">
          <a:xfrm>
            <a:off x="5291138" y="4448175"/>
            <a:ext cx="2778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zh-CN" altLang="en-US"/>
          </a:p>
        </p:txBody>
      </p:sp>
      <p:sp>
        <p:nvSpPr>
          <p:cNvPr id="60422" name="Line 6">
            <a:extLst>
              <a:ext uri="{FF2B5EF4-FFF2-40B4-BE49-F238E27FC236}">
                <a16:creationId xmlns:a16="http://schemas.microsoft.com/office/drawing/2014/main" id="{F59DF9BC-4302-4410-A292-B3E4C95D2721}"/>
              </a:ext>
            </a:extLst>
          </p:cNvPr>
          <p:cNvSpPr>
            <a:spLocks noChangeShapeType="1"/>
          </p:cNvSpPr>
          <p:nvPr/>
        </p:nvSpPr>
        <p:spPr bwMode="auto">
          <a:xfrm>
            <a:off x="5291138" y="4965700"/>
            <a:ext cx="2778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lstStyle/>
          <a:p>
            <a:endParaRPr lang="zh-CN" altLang="en-US"/>
          </a:p>
        </p:txBody>
      </p:sp>
      <p:grpSp>
        <p:nvGrpSpPr>
          <p:cNvPr id="2" name="Group 7">
            <a:extLst>
              <a:ext uri="{FF2B5EF4-FFF2-40B4-BE49-F238E27FC236}">
                <a16:creationId xmlns:a16="http://schemas.microsoft.com/office/drawing/2014/main" id="{5D4D4D9B-B973-4263-B43D-DF92CC2DA23B}"/>
              </a:ext>
            </a:extLst>
          </p:cNvPr>
          <p:cNvGrpSpPr>
            <a:grpSpLocks/>
          </p:cNvGrpSpPr>
          <p:nvPr/>
        </p:nvGrpSpPr>
        <p:grpSpPr bwMode="auto">
          <a:xfrm>
            <a:off x="2411413" y="4448175"/>
            <a:ext cx="4321175" cy="519113"/>
            <a:chOff x="1519" y="3203"/>
            <a:chExt cx="2722" cy="327"/>
          </a:xfrm>
        </p:grpSpPr>
        <p:sp>
          <p:nvSpPr>
            <p:cNvPr id="60438" name="Rectangle 8">
              <a:extLst>
                <a:ext uri="{FF2B5EF4-FFF2-40B4-BE49-F238E27FC236}">
                  <a16:creationId xmlns:a16="http://schemas.microsoft.com/office/drawing/2014/main" id="{C5F87D83-1347-40DA-9516-7354DC76B147}"/>
                </a:ext>
              </a:extLst>
            </p:cNvPr>
            <p:cNvSpPr>
              <a:spLocks noChangeArrowheads="1"/>
            </p:cNvSpPr>
            <p:nvPr/>
          </p:nvSpPr>
          <p:spPr bwMode="auto">
            <a:xfrm>
              <a:off x="3508" y="3203"/>
              <a:ext cx="73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accent1"/>
                </a:buClr>
                <a:buSzPct val="65000"/>
                <a:buFont typeface="Wingdings" panose="05000000000000000000" pitchFamily="2" charset="2"/>
                <a:buNone/>
              </a:pPr>
              <a:r>
                <a:rPr kumimoji="0" lang="en-US" altLang="zh-CN" sz="2600">
                  <a:solidFill>
                    <a:schemeClr val="hlink"/>
                  </a:solidFill>
                  <a:ea typeface="宋体" panose="02010600030101010101" pitchFamily="2" charset="-122"/>
                </a:rPr>
                <a:t>CNO</a:t>
              </a:r>
            </a:p>
          </p:txBody>
        </p:sp>
        <p:sp>
          <p:nvSpPr>
            <p:cNvPr id="60439" name="Rectangle 9">
              <a:extLst>
                <a:ext uri="{FF2B5EF4-FFF2-40B4-BE49-F238E27FC236}">
                  <a16:creationId xmlns:a16="http://schemas.microsoft.com/office/drawing/2014/main" id="{2CD0CBE2-FBBC-4F7B-BB64-3A2E6E8A3AFD}"/>
                </a:ext>
              </a:extLst>
            </p:cNvPr>
            <p:cNvSpPr>
              <a:spLocks noChangeArrowheads="1"/>
            </p:cNvSpPr>
            <p:nvPr/>
          </p:nvSpPr>
          <p:spPr bwMode="auto">
            <a:xfrm>
              <a:off x="2619" y="3203"/>
              <a:ext cx="7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accent1"/>
                </a:buClr>
                <a:buSzPct val="65000"/>
                <a:buFont typeface="Wingdings" panose="05000000000000000000" pitchFamily="2" charset="2"/>
                <a:buNone/>
              </a:pPr>
              <a:r>
                <a:rPr kumimoji="0" lang="en-US" altLang="zh-CN" sz="2600">
                  <a:solidFill>
                    <a:schemeClr val="hlink"/>
                  </a:solidFill>
                  <a:ea typeface="宋体" panose="02010600030101010101" pitchFamily="2" charset="-122"/>
                </a:rPr>
                <a:t>TNO</a:t>
              </a:r>
            </a:p>
          </p:txBody>
        </p:sp>
        <p:sp>
          <p:nvSpPr>
            <p:cNvPr id="60440" name="Rectangle 10">
              <a:extLst>
                <a:ext uri="{FF2B5EF4-FFF2-40B4-BE49-F238E27FC236}">
                  <a16:creationId xmlns:a16="http://schemas.microsoft.com/office/drawing/2014/main" id="{72CC2F3F-28F7-4154-8ABB-BBB43375A148}"/>
                </a:ext>
              </a:extLst>
            </p:cNvPr>
            <p:cNvSpPr>
              <a:spLocks noChangeArrowheads="1"/>
            </p:cNvSpPr>
            <p:nvPr/>
          </p:nvSpPr>
          <p:spPr bwMode="auto">
            <a:xfrm>
              <a:off x="3333" y="3203"/>
              <a:ext cx="17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accent1"/>
                </a:buClr>
                <a:buSzPct val="65000"/>
                <a:buFont typeface="Wingdings" panose="05000000000000000000" pitchFamily="2" charset="2"/>
                <a:buNone/>
              </a:pPr>
              <a:endParaRPr kumimoji="0" lang="zh-CN" altLang="zh-CN" sz="2600">
                <a:solidFill>
                  <a:schemeClr val="hlink"/>
                </a:solidFill>
                <a:ea typeface="宋体" panose="02010600030101010101" pitchFamily="2" charset="-122"/>
              </a:endParaRPr>
            </a:p>
          </p:txBody>
        </p:sp>
        <p:sp>
          <p:nvSpPr>
            <p:cNvPr id="60441" name="Rectangle 11">
              <a:extLst>
                <a:ext uri="{FF2B5EF4-FFF2-40B4-BE49-F238E27FC236}">
                  <a16:creationId xmlns:a16="http://schemas.microsoft.com/office/drawing/2014/main" id="{8A1A5D3A-58B9-41FF-856F-70A37DCE5E5B}"/>
                </a:ext>
              </a:extLst>
            </p:cNvPr>
            <p:cNvSpPr>
              <a:spLocks noChangeArrowheads="1"/>
            </p:cNvSpPr>
            <p:nvPr/>
          </p:nvSpPr>
          <p:spPr bwMode="auto">
            <a:xfrm>
              <a:off x="2427" y="3203"/>
              <a:ext cx="19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accent1"/>
                </a:buClr>
                <a:buSzPct val="65000"/>
                <a:buFont typeface="Wingdings" panose="05000000000000000000" pitchFamily="2" charset="2"/>
                <a:buNone/>
              </a:pPr>
              <a:endParaRPr kumimoji="0" lang="zh-CN" altLang="zh-CN" sz="2600">
                <a:ea typeface="宋体" panose="02010600030101010101" pitchFamily="2" charset="-122"/>
              </a:endParaRPr>
            </a:p>
          </p:txBody>
        </p:sp>
        <p:sp>
          <p:nvSpPr>
            <p:cNvPr id="60442" name="Rectangle 12">
              <a:extLst>
                <a:ext uri="{FF2B5EF4-FFF2-40B4-BE49-F238E27FC236}">
                  <a16:creationId xmlns:a16="http://schemas.microsoft.com/office/drawing/2014/main" id="{DCAA870B-CE72-4C11-9B20-91FF299FF4A9}"/>
                </a:ext>
              </a:extLst>
            </p:cNvPr>
            <p:cNvSpPr>
              <a:spLocks noChangeArrowheads="1"/>
            </p:cNvSpPr>
            <p:nvPr/>
          </p:nvSpPr>
          <p:spPr bwMode="auto">
            <a:xfrm>
              <a:off x="1519" y="3203"/>
              <a:ext cx="9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20000"/>
                </a:spcBef>
                <a:buClr>
                  <a:schemeClr val="accent1"/>
                </a:buClr>
                <a:buSzPct val="65000"/>
                <a:buFont typeface="Wingdings" panose="05000000000000000000" pitchFamily="2" charset="2"/>
                <a:buNone/>
              </a:pPr>
              <a:r>
                <a:rPr kumimoji="0" lang="en-US" altLang="zh-CN" sz="2600">
                  <a:solidFill>
                    <a:schemeClr val="hlink"/>
                  </a:solidFill>
                  <a:ea typeface="宋体" panose="02010600030101010101" pitchFamily="2" charset="-122"/>
                </a:rPr>
                <a:t>SNO</a:t>
              </a:r>
            </a:p>
          </p:txBody>
        </p:sp>
        <p:sp>
          <p:nvSpPr>
            <p:cNvPr id="60443" name="Line 13">
              <a:extLst>
                <a:ext uri="{FF2B5EF4-FFF2-40B4-BE49-F238E27FC236}">
                  <a16:creationId xmlns:a16="http://schemas.microsoft.com/office/drawing/2014/main" id="{C3F05DD0-FB0A-47F9-BB9A-770BB2BB3849}"/>
                </a:ext>
              </a:extLst>
            </p:cNvPr>
            <p:cNvSpPr>
              <a:spLocks noChangeShapeType="1"/>
            </p:cNvSpPr>
            <p:nvPr/>
          </p:nvSpPr>
          <p:spPr bwMode="auto">
            <a:xfrm>
              <a:off x="1519" y="3203"/>
              <a:ext cx="90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4" name="Line 14">
              <a:extLst>
                <a:ext uri="{FF2B5EF4-FFF2-40B4-BE49-F238E27FC236}">
                  <a16:creationId xmlns:a16="http://schemas.microsoft.com/office/drawing/2014/main" id="{1C968B78-A416-4572-8D08-FD895FAC113C}"/>
                </a:ext>
              </a:extLst>
            </p:cNvPr>
            <p:cNvSpPr>
              <a:spLocks noChangeShapeType="1"/>
            </p:cNvSpPr>
            <p:nvPr/>
          </p:nvSpPr>
          <p:spPr bwMode="auto">
            <a:xfrm>
              <a:off x="1519" y="3529"/>
              <a:ext cx="908"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5" name="Line 15">
              <a:extLst>
                <a:ext uri="{FF2B5EF4-FFF2-40B4-BE49-F238E27FC236}">
                  <a16:creationId xmlns:a16="http://schemas.microsoft.com/office/drawing/2014/main" id="{9796F7FD-3B91-48FC-BD9B-814672027829}"/>
                </a:ext>
              </a:extLst>
            </p:cNvPr>
            <p:cNvSpPr>
              <a:spLocks noChangeShapeType="1"/>
            </p:cNvSpPr>
            <p:nvPr/>
          </p:nvSpPr>
          <p:spPr bwMode="auto">
            <a:xfrm>
              <a:off x="1519" y="3203"/>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6" name="Line 16">
              <a:extLst>
                <a:ext uri="{FF2B5EF4-FFF2-40B4-BE49-F238E27FC236}">
                  <a16:creationId xmlns:a16="http://schemas.microsoft.com/office/drawing/2014/main" id="{F637200D-8310-41E3-9CD7-D5270463AE1E}"/>
                </a:ext>
              </a:extLst>
            </p:cNvPr>
            <p:cNvSpPr>
              <a:spLocks noChangeShapeType="1"/>
            </p:cNvSpPr>
            <p:nvPr/>
          </p:nvSpPr>
          <p:spPr bwMode="auto">
            <a:xfrm>
              <a:off x="2427" y="3203"/>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7" name="Line 17">
              <a:extLst>
                <a:ext uri="{FF2B5EF4-FFF2-40B4-BE49-F238E27FC236}">
                  <a16:creationId xmlns:a16="http://schemas.microsoft.com/office/drawing/2014/main" id="{88DA9129-47A3-4FAD-9827-062125E8D11F}"/>
                </a:ext>
              </a:extLst>
            </p:cNvPr>
            <p:cNvSpPr>
              <a:spLocks noChangeShapeType="1"/>
            </p:cNvSpPr>
            <p:nvPr/>
          </p:nvSpPr>
          <p:spPr bwMode="auto">
            <a:xfrm>
              <a:off x="3333" y="3203"/>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8" name="Line 18">
              <a:extLst>
                <a:ext uri="{FF2B5EF4-FFF2-40B4-BE49-F238E27FC236}">
                  <a16:creationId xmlns:a16="http://schemas.microsoft.com/office/drawing/2014/main" id="{11BAE679-A060-45C4-83DB-6009309795DA}"/>
                </a:ext>
              </a:extLst>
            </p:cNvPr>
            <p:cNvSpPr>
              <a:spLocks noChangeShapeType="1"/>
            </p:cNvSpPr>
            <p:nvPr/>
          </p:nvSpPr>
          <p:spPr bwMode="auto">
            <a:xfrm>
              <a:off x="4241" y="3203"/>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49" name="Line 19">
              <a:extLst>
                <a:ext uri="{FF2B5EF4-FFF2-40B4-BE49-F238E27FC236}">
                  <a16:creationId xmlns:a16="http://schemas.microsoft.com/office/drawing/2014/main" id="{5F4CC39A-21F6-416E-BE41-974BA2935EA7}"/>
                </a:ext>
              </a:extLst>
            </p:cNvPr>
            <p:cNvSpPr>
              <a:spLocks noChangeShapeType="1"/>
            </p:cNvSpPr>
            <p:nvPr/>
          </p:nvSpPr>
          <p:spPr bwMode="auto">
            <a:xfrm>
              <a:off x="2619" y="3203"/>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0" name="Line 20">
              <a:extLst>
                <a:ext uri="{FF2B5EF4-FFF2-40B4-BE49-F238E27FC236}">
                  <a16:creationId xmlns:a16="http://schemas.microsoft.com/office/drawing/2014/main" id="{7FC4E45F-F3CB-4283-B7AC-302EA5F2D47F}"/>
                </a:ext>
              </a:extLst>
            </p:cNvPr>
            <p:cNvSpPr>
              <a:spLocks noChangeShapeType="1"/>
            </p:cNvSpPr>
            <p:nvPr/>
          </p:nvSpPr>
          <p:spPr bwMode="auto">
            <a:xfrm>
              <a:off x="3508" y="3203"/>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1" name="Line 21">
              <a:extLst>
                <a:ext uri="{FF2B5EF4-FFF2-40B4-BE49-F238E27FC236}">
                  <a16:creationId xmlns:a16="http://schemas.microsoft.com/office/drawing/2014/main" id="{28B0F81F-E546-4092-AC28-D714C6F3F166}"/>
                </a:ext>
              </a:extLst>
            </p:cNvPr>
            <p:cNvSpPr>
              <a:spLocks noChangeShapeType="1"/>
            </p:cNvSpPr>
            <p:nvPr/>
          </p:nvSpPr>
          <p:spPr bwMode="auto">
            <a:xfrm>
              <a:off x="2619" y="3203"/>
              <a:ext cx="71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2" name="Line 22">
              <a:extLst>
                <a:ext uri="{FF2B5EF4-FFF2-40B4-BE49-F238E27FC236}">
                  <a16:creationId xmlns:a16="http://schemas.microsoft.com/office/drawing/2014/main" id="{0985D45C-4499-4625-9C90-13DF2845B334}"/>
                </a:ext>
              </a:extLst>
            </p:cNvPr>
            <p:cNvSpPr>
              <a:spLocks noChangeShapeType="1"/>
            </p:cNvSpPr>
            <p:nvPr/>
          </p:nvSpPr>
          <p:spPr bwMode="auto">
            <a:xfrm>
              <a:off x="2619" y="3529"/>
              <a:ext cx="714"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3" name="Line 23">
              <a:extLst>
                <a:ext uri="{FF2B5EF4-FFF2-40B4-BE49-F238E27FC236}">
                  <a16:creationId xmlns:a16="http://schemas.microsoft.com/office/drawing/2014/main" id="{9EF2E881-FE88-4A7F-BBF5-E73B42E7D4B3}"/>
                </a:ext>
              </a:extLst>
            </p:cNvPr>
            <p:cNvSpPr>
              <a:spLocks noChangeShapeType="1"/>
            </p:cNvSpPr>
            <p:nvPr/>
          </p:nvSpPr>
          <p:spPr bwMode="auto">
            <a:xfrm>
              <a:off x="3508" y="3203"/>
              <a:ext cx="73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454" name="Line 24">
              <a:extLst>
                <a:ext uri="{FF2B5EF4-FFF2-40B4-BE49-F238E27FC236}">
                  <a16:creationId xmlns:a16="http://schemas.microsoft.com/office/drawing/2014/main" id="{E78D0EF1-81D3-4368-853E-5AF30A96A89B}"/>
                </a:ext>
              </a:extLst>
            </p:cNvPr>
            <p:cNvSpPr>
              <a:spLocks noChangeShapeType="1"/>
            </p:cNvSpPr>
            <p:nvPr/>
          </p:nvSpPr>
          <p:spPr bwMode="auto">
            <a:xfrm>
              <a:off x="3508" y="3529"/>
              <a:ext cx="733"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60455" name="AutoShape 25">
              <a:extLst>
                <a:ext uri="{FF2B5EF4-FFF2-40B4-BE49-F238E27FC236}">
                  <a16:creationId xmlns:a16="http://schemas.microsoft.com/office/drawing/2014/main" id="{EF718AE5-8422-439F-9E04-A739DA446FD1}"/>
                </a:ext>
              </a:extLst>
            </p:cNvPr>
            <p:cNvCxnSpPr>
              <a:cxnSpLocks noChangeShapeType="1"/>
              <a:stCxn id="60439" idx="0"/>
              <a:endCxn id="60438" idx="0"/>
            </p:cNvCxnSpPr>
            <p:nvPr/>
          </p:nvCxnSpPr>
          <p:spPr bwMode="auto">
            <a:xfrm rot="5400000" flipV="1">
              <a:off x="3425" y="2754"/>
              <a:ext cx="1" cy="899"/>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456" name="AutoShape 26">
              <a:extLst>
                <a:ext uri="{FF2B5EF4-FFF2-40B4-BE49-F238E27FC236}">
                  <a16:creationId xmlns:a16="http://schemas.microsoft.com/office/drawing/2014/main" id="{610EDDBE-0D56-433B-A622-C1FA617288D9}"/>
                </a:ext>
              </a:extLst>
            </p:cNvPr>
            <p:cNvCxnSpPr>
              <a:cxnSpLocks noChangeShapeType="1"/>
              <a:stCxn id="60442" idx="2"/>
              <a:endCxn id="60439" idx="2"/>
            </p:cNvCxnSpPr>
            <p:nvPr/>
          </p:nvCxnSpPr>
          <p:spPr bwMode="auto">
            <a:xfrm rot="16200000" flipH="1">
              <a:off x="2474" y="3028"/>
              <a:ext cx="1" cy="1003"/>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0457" name="AutoShape 27">
              <a:extLst>
                <a:ext uri="{FF2B5EF4-FFF2-40B4-BE49-F238E27FC236}">
                  <a16:creationId xmlns:a16="http://schemas.microsoft.com/office/drawing/2014/main" id="{272DC246-B325-4381-9118-A706126138E7}"/>
                </a:ext>
              </a:extLst>
            </p:cNvPr>
            <p:cNvCxnSpPr>
              <a:cxnSpLocks noChangeShapeType="1"/>
              <a:stCxn id="60438" idx="2"/>
              <a:endCxn id="60439" idx="2"/>
            </p:cNvCxnSpPr>
            <p:nvPr/>
          </p:nvCxnSpPr>
          <p:spPr bwMode="auto">
            <a:xfrm rot="5400000">
              <a:off x="3425" y="3080"/>
              <a:ext cx="1" cy="899"/>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690204" name="Rectangle 28">
            <a:extLst>
              <a:ext uri="{FF2B5EF4-FFF2-40B4-BE49-F238E27FC236}">
                <a16:creationId xmlns:a16="http://schemas.microsoft.com/office/drawing/2014/main" id="{1C71D933-68A4-48E3-B171-539EBA27B84E}"/>
              </a:ext>
            </a:extLst>
          </p:cNvPr>
          <p:cNvSpPr>
            <a:spLocks noChangeArrowheads="1"/>
          </p:cNvSpPr>
          <p:nvPr/>
        </p:nvSpPr>
        <p:spPr bwMode="auto">
          <a:xfrm>
            <a:off x="3063875" y="711200"/>
            <a:ext cx="3482975" cy="457200"/>
          </a:xfrm>
          <a:prstGeom prst="rect">
            <a:avLst/>
          </a:prstGeom>
          <a:noFill/>
          <a:ln w="9525">
            <a:noFill/>
            <a:miter lim="800000"/>
            <a:headEnd/>
            <a:tailEnd/>
          </a:ln>
          <a:effectLst/>
        </p:spPr>
        <p:txBody>
          <a:bodyPr wrap="none">
            <a:spAutoFit/>
          </a:bodyPr>
          <a:lstStyle/>
          <a:p>
            <a:pPr>
              <a:defRPr/>
            </a:pPr>
            <a:r>
              <a:rPr kumimoji="1" lang="en-US" altLang="zh-CN" sz="2400">
                <a:effectLst>
                  <a:outerShdw blurRad="38100" dist="38100" dir="2700000" algn="tl">
                    <a:srgbClr val="C0C0C0"/>
                  </a:outerShdw>
                </a:effectLst>
                <a:ea typeface="隶书" pitchFamily="49" charset="-122"/>
                <a:sym typeface="Wingdings" pitchFamily="2" charset="2"/>
              </a:rPr>
              <a:t>STC(SNO , TNO , CNO)</a:t>
            </a:r>
          </a:p>
        </p:txBody>
      </p:sp>
      <p:sp>
        <p:nvSpPr>
          <p:cNvPr id="690205" name="Rectangle 29">
            <a:extLst>
              <a:ext uri="{FF2B5EF4-FFF2-40B4-BE49-F238E27FC236}">
                <a16:creationId xmlns:a16="http://schemas.microsoft.com/office/drawing/2014/main" id="{597DC5CF-D7D0-4289-ADBE-1CA4CFF16022}"/>
              </a:ext>
            </a:extLst>
          </p:cNvPr>
          <p:cNvSpPr>
            <a:spLocks noChangeArrowheads="1"/>
          </p:cNvSpPr>
          <p:nvPr/>
        </p:nvSpPr>
        <p:spPr bwMode="auto">
          <a:xfrm>
            <a:off x="1692275" y="1568450"/>
            <a:ext cx="3232150" cy="457200"/>
          </a:xfrm>
          <a:prstGeom prst="rect">
            <a:avLst/>
          </a:prstGeom>
          <a:noFill/>
          <a:ln w="9525">
            <a:noFill/>
            <a:miter lim="800000"/>
            <a:headEnd/>
            <a:tailEnd/>
          </a:ln>
          <a:effectLst/>
        </p:spPr>
        <p:txBody>
          <a:bodyPr wrap="none">
            <a:spAutoFit/>
          </a:bodyPr>
          <a:lstStyle/>
          <a:p>
            <a:pPr>
              <a:defRPr/>
            </a:pPr>
            <a:r>
              <a:rPr kumimoji="1" lang="zh-CN" altLang="en-US" sz="2400">
                <a:effectLst>
                  <a:outerShdw blurRad="38100" dist="38100" dir="2700000" algn="tl">
                    <a:srgbClr val="C0C0C0"/>
                  </a:outerShdw>
                </a:effectLst>
                <a:latin typeface="黑体" pitchFamily="49" charset="-122"/>
                <a:ea typeface="黑体" pitchFamily="49" charset="-122"/>
                <a:sym typeface="Wingdings" pitchFamily="2" charset="2"/>
              </a:rPr>
              <a:t>每位老师只教授一门课</a:t>
            </a:r>
          </a:p>
        </p:txBody>
      </p:sp>
      <p:sp>
        <p:nvSpPr>
          <p:cNvPr id="690206" name="Rectangle 30">
            <a:extLst>
              <a:ext uri="{FF2B5EF4-FFF2-40B4-BE49-F238E27FC236}">
                <a16:creationId xmlns:a16="http://schemas.microsoft.com/office/drawing/2014/main" id="{B0734918-98A9-417D-AA99-AA13022292C7}"/>
              </a:ext>
            </a:extLst>
          </p:cNvPr>
          <p:cNvSpPr>
            <a:spLocks noChangeArrowheads="1"/>
          </p:cNvSpPr>
          <p:nvPr/>
        </p:nvSpPr>
        <p:spPr bwMode="auto">
          <a:xfrm>
            <a:off x="179388" y="2505075"/>
            <a:ext cx="5060950" cy="457200"/>
          </a:xfrm>
          <a:prstGeom prst="rect">
            <a:avLst/>
          </a:prstGeom>
          <a:noFill/>
          <a:ln w="9525">
            <a:noFill/>
            <a:miter lim="800000"/>
            <a:headEnd/>
            <a:tailEnd/>
          </a:ln>
          <a:effectLst/>
        </p:spPr>
        <p:txBody>
          <a:bodyPr wrap="none">
            <a:spAutoFit/>
          </a:bodyPr>
          <a:lstStyle/>
          <a:p>
            <a:pPr>
              <a:defRPr/>
            </a:pPr>
            <a:r>
              <a:rPr kumimoji="1" lang="zh-CN" altLang="en-US" sz="2400">
                <a:effectLst>
                  <a:outerShdw blurRad="38100" dist="38100" dir="2700000" algn="tl">
                    <a:srgbClr val="C0C0C0"/>
                  </a:outerShdw>
                </a:effectLst>
                <a:latin typeface="黑体" pitchFamily="49" charset="-122"/>
                <a:ea typeface="黑体" pitchFamily="49" charset="-122"/>
                <a:sym typeface="Wingdings" pitchFamily="2" charset="2"/>
              </a:rPr>
              <a:t>某学生选定一门课，就对应一位老师</a:t>
            </a:r>
          </a:p>
        </p:txBody>
      </p:sp>
      <p:sp>
        <p:nvSpPr>
          <p:cNvPr id="690207" name="Rectangle 31">
            <a:extLst>
              <a:ext uri="{FF2B5EF4-FFF2-40B4-BE49-F238E27FC236}">
                <a16:creationId xmlns:a16="http://schemas.microsoft.com/office/drawing/2014/main" id="{194AAB6F-7BAB-40F3-A736-ECF2EE578B0D}"/>
              </a:ext>
            </a:extLst>
          </p:cNvPr>
          <p:cNvSpPr>
            <a:spLocks noChangeArrowheads="1"/>
          </p:cNvSpPr>
          <p:nvPr/>
        </p:nvSpPr>
        <p:spPr bwMode="auto">
          <a:xfrm>
            <a:off x="3317875" y="5575300"/>
            <a:ext cx="2601913" cy="530225"/>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a:spAutoFit/>
            <a:flatTx/>
          </a:bodyPr>
          <a:lstStyle>
            <a:lvl1pPr marL="342900" indent="-342900">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lvl="1">
              <a:spcBef>
                <a:spcPct val="30000"/>
              </a:spcBef>
              <a:buSzPct val="55000"/>
              <a:buFont typeface="Wingdings" panose="05000000000000000000" pitchFamily="2" charset="2"/>
              <a:buNone/>
            </a:pPr>
            <a:r>
              <a:rPr lang="en-US" altLang="zh-CN">
                <a:ea typeface="宋体" panose="02010600030101010101" pitchFamily="2" charset="-122"/>
              </a:rPr>
              <a:t>STC </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3NF </a:t>
            </a:r>
            <a:r>
              <a:rPr lang="zh-CN" altLang="en-US">
                <a:ea typeface="宋体" panose="02010600030101010101" pitchFamily="2" charset="-122"/>
              </a:rPr>
              <a:t>？</a:t>
            </a:r>
          </a:p>
        </p:txBody>
      </p:sp>
      <p:grpSp>
        <p:nvGrpSpPr>
          <p:cNvPr id="3" name="Group 32">
            <a:extLst>
              <a:ext uri="{FF2B5EF4-FFF2-40B4-BE49-F238E27FC236}">
                <a16:creationId xmlns:a16="http://schemas.microsoft.com/office/drawing/2014/main" id="{CF1F91BB-3515-411A-B723-D577E3FB03EC}"/>
              </a:ext>
            </a:extLst>
          </p:cNvPr>
          <p:cNvGrpSpPr>
            <a:grpSpLocks/>
          </p:cNvGrpSpPr>
          <p:nvPr/>
        </p:nvGrpSpPr>
        <p:grpSpPr bwMode="auto">
          <a:xfrm>
            <a:off x="5003800" y="1589088"/>
            <a:ext cx="2655888" cy="461962"/>
            <a:chOff x="3152" y="1402"/>
            <a:chExt cx="1673" cy="291"/>
          </a:xfrm>
        </p:grpSpPr>
        <p:sp>
          <p:nvSpPr>
            <p:cNvPr id="690209" name="Rectangle 33">
              <a:extLst>
                <a:ext uri="{FF2B5EF4-FFF2-40B4-BE49-F238E27FC236}">
                  <a16:creationId xmlns:a16="http://schemas.microsoft.com/office/drawing/2014/main" id="{6F132FB2-8AA0-4B0A-AF41-621A4D4272A7}"/>
                </a:ext>
              </a:extLst>
            </p:cNvPr>
            <p:cNvSpPr>
              <a:spLocks noChangeArrowheads="1"/>
            </p:cNvSpPr>
            <p:nvPr/>
          </p:nvSpPr>
          <p:spPr bwMode="auto">
            <a:xfrm>
              <a:off x="3742" y="1402"/>
              <a:ext cx="1083" cy="291"/>
            </a:xfrm>
            <a:prstGeom prst="rect">
              <a:avLst/>
            </a:prstGeom>
            <a:noFill/>
            <a:ln w="9525">
              <a:noFill/>
              <a:miter lim="800000"/>
              <a:headEnd/>
              <a:tailEnd/>
            </a:ln>
            <a:effectLst/>
          </p:spPr>
          <p:txBody>
            <a:bodyPr wrap="none">
              <a:spAutoFit/>
            </a:bodyPr>
            <a:lstStyle/>
            <a:p>
              <a:pPr>
                <a:defRPr/>
              </a:pPr>
              <a:r>
                <a:rPr kumimoji="1" lang="en-US" altLang="zh-CN" sz="2400">
                  <a:effectLst>
                    <a:outerShdw blurRad="38100" dist="38100" dir="2700000" algn="tl">
                      <a:srgbClr val="C0C0C0"/>
                    </a:outerShdw>
                  </a:effectLst>
                  <a:latin typeface="黑体" pitchFamily="49" charset="-122"/>
                  <a:ea typeface="黑体" pitchFamily="49" charset="-122"/>
                  <a:sym typeface="Wingdings" pitchFamily="2" charset="2"/>
                </a:rPr>
                <a:t>TNO </a:t>
              </a:r>
              <a:r>
                <a:rPr kumimoji="1" lang="en-US" altLang="zh-CN" sz="2400">
                  <a:effectLst>
                    <a:outerShdw blurRad="38100" dist="38100" dir="2700000" algn="tl">
                      <a:srgbClr val="C0C0C0"/>
                    </a:outerShdw>
                  </a:effectLst>
                  <a:latin typeface="黑体" pitchFamily="49" charset="-122"/>
                  <a:ea typeface="黑体" pitchFamily="49" charset="-122"/>
                  <a:sym typeface="Symbol" pitchFamily="18" charset="2"/>
                </a:rPr>
                <a:t></a:t>
              </a:r>
              <a:r>
                <a:rPr kumimoji="1" lang="en-US" altLang="zh-CN" sz="2400">
                  <a:effectLst>
                    <a:outerShdw blurRad="38100" dist="38100" dir="2700000" algn="tl">
                      <a:srgbClr val="C0C0C0"/>
                    </a:outerShdw>
                  </a:effectLst>
                  <a:latin typeface="黑体" pitchFamily="49" charset="-122"/>
                  <a:ea typeface="黑体" pitchFamily="49" charset="-122"/>
                  <a:sym typeface="Wingdings" pitchFamily="2" charset="2"/>
                </a:rPr>
                <a:t> CNO</a:t>
              </a:r>
            </a:p>
          </p:txBody>
        </p:sp>
        <p:sp>
          <p:nvSpPr>
            <p:cNvPr id="60437" name="AutoShape 34">
              <a:extLst>
                <a:ext uri="{FF2B5EF4-FFF2-40B4-BE49-F238E27FC236}">
                  <a16:creationId xmlns:a16="http://schemas.microsoft.com/office/drawing/2014/main" id="{28303B51-858D-48D9-81B0-7231AF0AE77C}"/>
                </a:ext>
              </a:extLst>
            </p:cNvPr>
            <p:cNvSpPr>
              <a:spLocks noChangeArrowheads="1"/>
            </p:cNvSpPr>
            <p:nvPr/>
          </p:nvSpPr>
          <p:spPr bwMode="auto">
            <a:xfrm>
              <a:off x="3152" y="1480"/>
              <a:ext cx="544" cy="181"/>
            </a:xfrm>
            <a:prstGeom prst="rightArrow">
              <a:avLst>
                <a:gd name="adj1" fmla="val 50000"/>
                <a:gd name="adj2" fmla="val 75138"/>
              </a:avLst>
            </a:prstGeom>
            <a:gradFill rotWithShape="1">
              <a:gsLst>
                <a:gs pos="0">
                  <a:srgbClr val="FF8200"/>
                </a:gs>
                <a:gs pos="10001">
                  <a:srgbClr val="FF0000"/>
                </a:gs>
                <a:gs pos="35001">
                  <a:srgbClr val="BA0066"/>
                </a:gs>
                <a:gs pos="70000">
                  <a:srgbClr val="66008F"/>
                </a:gs>
                <a:gs pos="100000">
                  <a:srgbClr val="000082"/>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latin typeface="黑体" panose="02010609060101010101" pitchFamily="49" charset="-122"/>
                <a:ea typeface="黑体" panose="02010609060101010101" pitchFamily="49" charset="-122"/>
              </a:endParaRPr>
            </a:p>
          </p:txBody>
        </p:sp>
      </p:grpSp>
      <p:grpSp>
        <p:nvGrpSpPr>
          <p:cNvPr id="4" name="Group 35">
            <a:extLst>
              <a:ext uri="{FF2B5EF4-FFF2-40B4-BE49-F238E27FC236}">
                <a16:creationId xmlns:a16="http://schemas.microsoft.com/office/drawing/2014/main" id="{145F5ED2-8246-41A3-B078-1A69F53D16FC}"/>
              </a:ext>
            </a:extLst>
          </p:cNvPr>
          <p:cNvGrpSpPr>
            <a:grpSpLocks/>
          </p:cNvGrpSpPr>
          <p:nvPr/>
        </p:nvGrpSpPr>
        <p:grpSpPr bwMode="auto">
          <a:xfrm>
            <a:off x="5226050" y="2533650"/>
            <a:ext cx="3646488" cy="461963"/>
            <a:chOff x="3334" y="2008"/>
            <a:chExt cx="2297" cy="291"/>
          </a:xfrm>
        </p:grpSpPr>
        <p:sp>
          <p:nvSpPr>
            <p:cNvPr id="690212" name="Rectangle 36">
              <a:extLst>
                <a:ext uri="{FF2B5EF4-FFF2-40B4-BE49-F238E27FC236}">
                  <a16:creationId xmlns:a16="http://schemas.microsoft.com/office/drawing/2014/main" id="{59157A5D-F0D1-4A35-A992-58D3FA13DD91}"/>
                </a:ext>
              </a:extLst>
            </p:cNvPr>
            <p:cNvSpPr>
              <a:spLocks noChangeArrowheads="1"/>
            </p:cNvSpPr>
            <p:nvPr/>
          </p:nvSpPr>
          <p:spPr bwMode="auto">
            <a:xfrm>
              <a:off x="3870" y="2008"/>
              <a:ext cx="1761" cy="291"/>
            </a:xfrm>
            <a:prstGeom prst="rect">
              <a:avLst/>
            </a:prstGeom>
            <a:noFill/>
            <a:ln w="9525">
              <a:noFill/>
              <a:miter lim="800000"/>
              <a:headEnd/>
              <a:tailEnd/>
            </a:ln>
            <a:effectLst/>
          </p:spPr>
          <p:txBody>
            <a:bodyPr wrap="none">
              <a:spAutoFit/>
            </a:bodyPr>
            <a:lstStyle/>
            <a:p>
              <a:pPr>
                <a:defRPr/>
              </a:pPr>
              <a:r>
                <a:rPr kumimoji="1" lang="en-US" altLang="zh-CN" sz="2400">
                  <a:effectLst>
                    <a:outerShdw blurRad="38100" dist="38100" dir="2700000" algn="tl">
                      <a:srgbClr val="C0C0C0"/>
                    </a:outerShdw>
                  </a:effectLst>
                  <a:latin typeface="黑体" pitchFamily="49" charset="-122"/>
                  <a:ea typeface="黑体" pitchFamily="49" charset="-122"/>
                  <a:sym typeface="Wingdings" pitchFamily="2" charset="2"/>
                </a:rPr>
                <a:t>(SNO</a:t>
              </a:r>
              <a:r>
                <a:rPr kumimoji="1" lang="zh-CN" altLang="en-US" sz="2400">
                  <a:effectLst>
                    <a:outerShdw blurRad="38100" dist="38100" dir="2700000" algn="tl">
                      <a:srgbClr val="C0C0C0"/>
                    </a:outerShdw>
                  </a:effectLst>
                  <a:latin typeface="黑体" pitchFamily="49" charset="-122"/>
                  <a:ea typeface="黑体" pitchFamily="49" charset="-122"/>
                  <a:sym typeface="Wingdings" pitchFamily="2" charset="2"/>
                </a:rPr>
                <a:t>，</a:t>
              </a:r>
              <a:r>
                <a:rPr kumimoji="1" lang="en-US" altLang="zh-CN" sz="2400">
                  <a:effectLst>
                    <a:outerShdw blurRad="38100" dist="38100" dir="2700000" algn="tl">
                      <a:srgbClr val="C0C0C0"/>
                    </a:outerShdw>
                  </a:effectLst>
                  <a:latin typeface="黑体" pitchFamily="49" charset="-122"/>
                  <a:ea typeface="黑体" pitchFamily="49" charset="-122"/>
                  <a:sym typeface="Wingdings" pitchFamily="2" charset="2"/>
                </a:rPr>
                <a:t>CNO) </a:t>
              </a:r>
              <a:r>
                <a:rPr kumimoji="1" lang="en-US" altLang="zh-CN" sz="2400">
                  <a:effectLst>
                    <a:outerShdw blurRad="38100" dist="38100" dir="2700000" algn="tl">
                      <a:srgbClr val="C0C0C0"/>
                    </a:outerShdw>
                  </a:effectLst>
                  <a:latin typeface="黑体" pitchFamily="49" charset="-122"/>
                  <a:ea typeface="黑体" pitchFamily="49" charset="-122"/>
                  <a:sym typeface="Symbol" pitchFamily="18" charset="2"/>
                </a:rPr>
                <a:t> TNO</a:t>
              </a:r>
              <a:endParaRPr kumimoji="1" lang="en-US" altLang="zh-CN" sz="2400">
                <a:effectLst>
                  <a:outerShdw blurRad="38100" dist="38100" dir="2700000" algn="tl">
                    <a:srgbClr val="C0C0C0"/>
                  </a:outerShdw>
                </a:effectLst>
                <a:latin typeface="黑体" pitchFamily="49" charset="-122"/>
                <a:ea typeface="黑体" pitchFamily="49" charset="-122"/>
                <a:sym typeface="Wingdings" pitchFamily="2" charset="2"/>
              </a:endParaRPr>
            </a:p>
          </p:txBody>
        </p:sp>
        <p:sp>
          <p:nvSpPr>
            <p:cNvPr id="60435" name="AutoShape 37">
              <a:extLst>
                <a:ext uri="{FF2B5EF4-FFF2-40B4-BE49-F238E27FC236}">
                  <a16:creationId xmlns:a16="http://schemas.microsoft.com/office/drawing/2014/main" id="{1F1E1906-4C6B-44D1-8D0B-B93A7B4C1976}"/>
                </a:ext>
              </a:extLst>
            </p:cNvPr>
            <p:cNvSpPr>
              <a:spLocks noChangeArrowheads="1"/>
            </p:cNvSpPr>
            <p:nvPr/>
          </p:nvSpPr>
          <p:spPr bwMode="auto">
            <a:xfrm>
              <a:off x="3334" y="2070"/>
              <a:ext cx="544" cy="181"/>
            </a:xfrm>
            <a:prstGeom prst="rightArrow">
              <a:avLst>
                <a:gd name="adj1" fmla="val 50000"/>
                <a:gd name="adj2" fmla="val 75138"/>
              </a:avLst>
            </a:prstGeom>
            <a:gradFill rotWithShape="1">
              <a:gsLst>
                <a:gs pos="0">
                  <a:srgbClr val="FF8200"/>
                </a:gs>
                <a:gs pos="10001">
                  <a:srgbClr val="FF0000"/>
                </a:gs>
                <a:gs pos="35001">
                  <a:srgbClr val="BA0066"/>
                </a:gs>
                <a:gs pos="70000">
                  <a:srgbClr val="66008F"/>
                </a:gs>
                <a:gs pos="100000">
                  <a:srgbClr val="000082"/>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latin typeface="黑体" panose="02010609060101010101" pitchFamily="49" charset="-122"/>
                <a:ea typeface="黑体" panose="02010609060101010101" pitchFamily="49" charset="-122"/>
              </a:endParaRPr>
            </a:p>
          </p:txBody>
        </p:sp>
      </p:grpSp>
      <p:sp>
        <p:nvSpPr>
          <p:cNvPr id="690214" name="Rectangle 38">
            <a:extLst>
              <a:ext uri="{FF2B5EF4-FFF2-40B4-BE49-F238E27FC236}">
                <a16:creationId xmlns:a16="http://schemas.microsoft.com/office/drawing/2014/main" id="{73004648-6B29-453A-AFE9-50AEFF670BBB}"/>
              </a:ext>
            </a:extLst>
          </p:cNvPr>
          <p:cNvSpPr>
            <a:spLocks noChangeArrowheads="1"/>
          </p:cNvSpPr>
          <p:nvPr/>
        </p:nvSpPr>
        <p:spPr bwMode="auto">
          <a:xfrm>
            <a:off x="2249488" y="3343275"/>
            <a:ext cx="1098550" cy="457200"/>
          </a:xfrm>
          <a:prstGeom prst="rect">
            <a:avLst/>
          </a:prstGeom>
          <a:noFill/>
          <a:ln w="9525">
            <a:noFill/>
            <a:miter lim="800000"/>
            <a:headEnd/>
            <a:tailEnd/>
          </a:ln>
          <a:effectLst/>
        </p:spPr>
        <p:txBody>
          <a:bodyPr wrap="none">
            <a:spAutoFit/>
          </a:bodyPr>
          <a:lstStyle/>
          <a:p>
            <a:pPr>
              <a:defRPr/>
            </a:pPr>
            <a:r>
              <a:rPr kumimoji="1" lang="zh-CN" altLang="en-US" sz="2400" dirty="0">
                <a:effectLst>
                  <a:outerShdw blurRad="38100" dist="38100" dir="2700000" algn="tl">
                    <a:srgbClr val="C0C0C0"/>
                  </a:outerShdw>
                </a:effectLst>
                <a:latin typeface="黑体" pitchFamily="49" charset="-122"/>
                <a:ea typeface="黑体" pitchFamily="49" charset="-122"/>
              </a:rPr>
              <a:t>候选码</a:t>
            </a:r>
          </a:p>
        </p:txBody>
      </p:sp>
      <p:grpSp>
        <p:nvGrpSpPr>
          <p:cNvPr id="5" name="Group 39">
            <a:extLst>
              <a:ext uri="{FF2B5EF4-FFF2-40B4-BE49-F238E27FC236}">
                <a16:creationId xmlns:a16="http://schemas.microsoft.com/office/drawing/2014/main" id="{5784CF94-EBD1-4C49-B827-10AC610DFC0E}"/>
              </a:ext>
            </a:extLst>
          </p:cNvPr>
          <p:cNvGrpSpPr>
            <a:grpSpLocks/>
          </p:cNvGrpSpPr>
          <p:nvPr/>
        </p:nvGrpSpPr>
        <p:grpSpPr bwMode="auto">
          <a:xfrm>
            <a:off x="3635375" y="3421063"/>
            <a:ext cx="5195888" cy="461962"/>
            <a:chOff x="2290" y="2556"/>
            <a:chExt cx="3273" cy="291"/>
          </a:xfrm>
        </p:grpSpPr>
        <p:sp>
          <p:nvSpPr>
            <p:cNvPr id="690216" name="Rectangle 40">
              <a:extLst>
                <a:ext uri="{FF2B5EF4-FFF2-40B4-BE49-F238E27FC236}">
                  <a16:creationId xmlns:a16="http://schemas.microsoft.com/office/drawing/2014/main" id="{88777027-BCBA-41C5-8F0D-0171F434A2E5}"/>
                </a:ext>
              </a:extLst>
            </p:cNvPr>
            <p:cNvSpPr>
              <a:spLocks noChangeArrowheads="1"/>
            </p:cNvSpPr>
            <p:nvPr/>
          </p:nvSpPr>
          <p:spPr bwMode="auto">
            <a:xfrm>
              <a:off x="3023" y="2556"/>
              <a:ext cx="2540" cy="291"/>
            </a:xfrm>
            <a:prstGeom prst="rect">
              <a:avLst/>
            </a:prstGeom>
            <a:noFill/>
            <a:ln w="9525">
              <a:noFill/>
              <a:miter lim="800000"/>
              <a:headEnd/>
              <a:tailEnd/>
            </a:ln>
            <a:effectLst/>
          </p:spPr>
          <p:txBody>
            <a:bodyPr wrap="none">
              <a:spAutoFit/>
            </a:bodyPr>
            <a:lstStyle/>
            <a:p>
              <a:pPr>
                <a:defRPr/>
              </a:pPr>
              <a:r>
                <a:rPr kumimoji="1" lang="en-US" altLang="zh-CN" sz="2400" dirty="0">
                  <a:effectLst>
                    <a:outerShdw blurRad="38100" dist="38100" dir="2700000" algn="tl">
                      <a:srgbClr val="C0C0C0"/>
                    </a:outerShdw>
                  </a:effectLst>
                  <a:latin typeface="黑体" pitchFamily="49" charset="-122"/>
                  <a:ea typeface="黑体" pitchFamily="49" charset="-122"/>
                </a:rPr>
                <a:t>(SNO</a:t>
              </a:r>
              <a:r>
                <a:rPr kumimoji="1" lang="zh-CN" altLang="en-US" sz="2400" dirty="0">
                  <a:effectLst>
                    <a:outerShdw blurRad="38100" dist="38100" dir="2700000" algn="tl">
                      <a:srgbClr val="C0C0C0"/>
                    </a:outerShdw>
                  </a:effectLst>
                  <a:latin typeface="黑体" pitchFamily="49" charset="-122"/>
                  <a:ea typeface="黑体" pitchFamily="49" charset="-122"/>
                </a:rPr>
                <a:t>，</a:t>
              </a:r>
              <a:r>
                <a:rPr kumimoji="1" lang="en-US" altLang="zh-CN" sz="2400" dirty="0">
                  <a:effectLst>
                    <a:outerShdw blurRad="38100" dist="38100" dir="2700000" algn="tl">
                      <a:srgbClr val="C0C0C0"/>
                    </a:outerShdw>
                  </a:effectLst>
                  <a:latin typeface="黑体" pitchFamily="49" charset="-122"/>
                  <a:ea typeface="黑体" pitchFamily="49" charset="-122"/>
                </a:rPr>
                <a:t>TNO) and (SNO</a:t>
              </a:r>
              <a:r>
                <a:rPr kumimoji="1" lang="zh-CN" altLang="en-US" sz="2400" dirty="0">
                  <a:effectLst>
                    <a:outerShdw blurRad="38100" dist="38100" dir="2700000" algn="tl">
                      <a:srgbClr val="C0C0C0"/>
                    </a:outerShdw>
                  </a:effectLst>
                  <a:latin typeface="黑体" pitchFamily="49" charset="-122"/>
                  <a:ea typeface="黑体" pitchFamily="49" charset="-122"/>
                </a:rPr>
                <a:t>，</a:t>
              </a:r>
              <a:r>
                <a:rPr kumimoji="1" lang="en-US" altLang="zh-CN" sz="2400" dirty="0">
                  <a:effectLst>
                    <a:outerShdw blurRad="38100" dist="38100" dir="2700000" algn="tl">
                      <a:srgbClr val="C0C0C0"/>
                    </a:outerShdw>
                  </a:effectLst>
                  <a:latin typeface="黑体" pitchFamily="49" charset="-122"/>
                  <a:ea typeface="黑体" pitchFamily="49" charset="-122"/>
                </a:rPr>
                <a:t>CNO)</a:t>
              </a:r>
            </a:p>
          </p:txBody>
        </p:sp>
        <p:sp>
          <p:nvSpPr>
            <p:cNvPr id="60433" name="AutoShape 41">
              <a:extLst>
                <a:ext uri="{FF2B5EF4-FFF2-40B4-BE49-F238E27FC236}">
                  <a16:creationId xmlns:a16="http://schemas.microsoft.com/office/drawing/2014/main" id="{F390431C-78C0-49C2-8B19-9861463482C0}"/>
                </a:ext>
              </a:extLst>
            </p:cNvPr>
            <p:cNvSpPr>
              <a:spLocks noChangeArrowheads="1"/>
            </p:cNvSpPr>
            <p:nvPr/>
          </p:nvSpPr>
          <p:spPr bwMode="auto">
            <a:xfrm>
              <a:off x="2290" y="2614"/>
              <a:ext cx="544" cy="181"/>
            </a:xfrm>
            <a:prstGeom prst="rightArrow">
              <a:avLst>
                <a:gd name="adj1" fmla="val 50000"/>
                <a:gd name="adj2" fmla="val 75138"/>
              </a:avLst>
            </a:prstGeom>
            <a:gradFill rotWithShape="1">
              <a:gsLst>
                <a:gs pos="0">
                  <a:srgbClr val="FF8200"/>
                </a:gs>
                <a:gs pos="10001">
                  <a:srgbClr val="FF0000"/>
                </a:gs>
                <a:gs pos="35001">
                  <a:srgbClr val="BA0066"/>
                </a:gs>
                <a:gs pos="70000">
                  <a:srgbClr val="66008F"/>
                </a:gs>
                <a:gs pos="100000">
                  <a:srgbClr val="000082"/>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latin typeface="黑体" panose="02010609060101010101" pitchFamily="49" charset="-122"/>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0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02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02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0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205" grpId="0"/>
      <p:bldP spid="690206" grpId="0"/>
      <p:bldP spid="690207" grpId="0" animBg="1"/>
      <p:bldP spid="6902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40A7F709-E16A-4E38-9CA0-82F79DE57843}"/>
              </a:ext>
            </a:extLst>
          </p:cNvPr>
          <p:cNvSpPr>
            <a:spLocks noGrp="1" noChangeArrowheads="1"/>
          </p:cNvSpPr>
          <p:nvPr>
            <p:ph type="title"/>
          </p:nvPr>
        </p:nvSpPr>
        <p:spPr/>
        <p:txBody>
          <a:bodyPr/>
          <a:lstStyle/>
          <a:p>
            <a:pPr>
              <a:defRPr/>
            </a:pPr>
            <a:r>
              <a:rPr lang="zh-CN" altLang="en-US">
                <a:ea typeface="宋体" pitchFamily="2" charset="-122"/>
              </a:rPr>
              <a:t>模式的分解</a:t>
            </a:r>
          </a:p>
        </p:txBody>
      </p:sp>
      <p:graphicFrame>
        <p:nvGraphicFramePr>
          <p:cNvPr id="596995" name="Group 3">
            <a:extLst>
              <a:ext uri="{FF2B5EF4-FFF2-40B4-BE49-F238E27FC236}">
                <a16:creationId xmlns:a16="http://schemas.microsoft.com/office/drawing/2014/main" id="{E8E6E278-76A5-4304-BE1C-FF60B73FBB83}"/>
              </a:ext>
            </a:extLst>
          </p:cNvPr>
          <p:cNvGraphicFramePr>
            <a:graphicFrameLocks noGrp="1"/>
          </p:cNvGraphicFramePr>
          <p:nvPr>
            <p:ph idx="1"/>
          </p:nvPr>
        </p:nvGraphicFramePr>
        <p:xfrm>
          <a:off x="228600" y="1066800"/>
          <a:ext cx="8610600" cy="4530727"/>
        </p:xfrm>
        <a:graphic>
          <a:graphicData uri="http://schemas.openxmlformats.org/drawingml/2006/table">
            <a:tbl>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8255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Sdept</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1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95001</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CS</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A</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1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95002</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IS</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97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95003</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MA</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1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95004</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IS</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1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95005</a:t>
                      </a:r>
                    </a:p>
                  </a:txBody>
                  <a:tcPr marL="95673" marR="9567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PH</a:t>
                      </a:r>
                    </a:p>
                  </a:txBody>
                  <a:tcPr marL="95673" marR="95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L="95673" marR="9567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ED73D8C1-F206-4875-81D4-05B9E672E11A}"/>
              </a:ext>
            </a:extLst>
          </p:cNvPr>
          <p:cNvSpPr>
            <a:spLocks noGrp="1" noChangeArrowheads="1"/>
          </p:cNvSpPr>
          <p:nvPr>
            <p:ph type="title"/>
          </p:nvPr>
        </p:nvSpPr>
        <p:spPr/>
        <p:txBody>
          <a:bodyPr/>
          <a:lstStyle/>
          <a:p>
            <a:pPr>
              <a:defRPr/>
            </a:pPr>
            <a:r>
              <a:rPr lang="en-US" altLang="zh-CN"/>
              <a:t>BCNF</a:t>
            </a:r>
          </a:p>
        </p:txBody>
      </p:sp>
      <p:graphicFrame>
        <p:nvGraphicFramePr>
          <p:cNvPr id="691229" name="Group 29">
            <a:extLst>
              <a:ext uri="{FF2B5EF4-FFF2-40B4-BE49-F238E27FC236}">
                <a16:creationId xmlns:a16="http://schemas.microsoft.com/office/drawing/2014/main" id="{98738B35-2313-4536-9651-7C7DB78A7111}"/>
              </a:ext>
            </a:extLst>
          </p:cNvPr>
          <p:cNvGraphicFramePr>
            <a:graphicFrameLocks noGrp="1"/>
          </p:cNvGraphicFramePr>
          <p:nvPr>
            <p:ph idx="4294967295"/>
          </p:nvPr>
        </p:nvGraphicFramePr>
        <p:xfrm>
          <a:off x="1593850" y="1955800"/>
          <a:ext cx="5443537" cy="2438400"/>
        </p:xfrm>
        <a:graphic>
          <a:graphicData uri="http://schemas.openxmlformats.org/drawingml/2006/table">
            <a:tbl>
              <a:tblPr/>
              <a:tblGrid>
                <a:gridCol w="1814512">
                  <a:extLst>
                    <a:ext uri="{9D8B030D-6E8A-4147-A177-3AD203B41FA5}">
                      <a16:colId xmlns:a16="http://schemas.microsoft.com/office/drawing/2014/main" val="20000"/>
                    </a:ext>
                  </a:extLst>
                </a:gridCol>
                <a:gridCol w="1814513">
                  <a:extLst>
                    <a:ext uri="{9D8B030D-6E8A-4147-A177-3AD203B41FA5}">
                      <a16:colId xmlns:a16="http://schemas.microsoft.com/office/drawing/2014/main" val="20001"/>
                    </a:ext>
                  </a:extLst>
                </a:gridCol>
                <a:gridCol w="1814512">
                  <a:extLst>
                    <a:ext uri="{9D8B030D-6E8A-4147-A177-3AD203B41FA5}">
                      <a16:colId xmlns:a16="http://schemas.microsoft.com/office/drawing/2014/main" val="20002"/>
                    </a:ext>
                  </a:extLst>
                </a:gridCol>
              </a:tblGrid>
              <a:tr h="4810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0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a:ln>
                            <a:noFill/>
                          </a:ln>
                          <a:solidFill>
                            <a:schemeClr val="tx1"/>
                          </a:solidFill>
                          <a:effectLst/>
                          <a:latin typeface="Arial" charset="0"/>
                          <a:ea typeface="宋体" pitchFamily="2" charset="-122"/>
                        </a:rPr>
                        <a:t>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a:ln>
                            <a:noFill/>
                          </a:ln>
                          <a:solidFill>
                            <a:schemeClr val="tx1"/>
                          </a:solidFill>
                          <a:effectLst/>
                          <a:latin typeface="Arial"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5C03525B-5050-43FD-861C-CF1AC1A6AB3B}"/>
              </a:ext>
            </a:extLst>
          </p:cNvPr>
          <p:cNvSpPr>
            <a:spLocks noGrp="1" noChangeArrowheads="1"/>
          </p:cNvSpPr>
          <p:nvPr>
            <p:ph type="title"/>
          </p:nvPr>
        </p:nvSpPr>
        <p:spPr/>
        <p:txBody>
          <a:bodyPr/>
          <a:lstStyle/>
          <a:p>
            <a:pPr>
              <a:defRPr/>
            </a:pPr>
            <a:r>
              <a:rPr lang="en-US" altLang="zh-CN"/>
              <a:t>BCNF</a:t>
            </a:r>
          </a:p>
        </p:txBody>
      </p:sp>
      <p:sp>
        <p:nvSpPr>
          <p:cNvPr id="62467" name="Rectangle 3">
            <a:extLst>
              <a:ext uri="{FF2B5EF4-FFF2-40B4-BE49-F238E27FC236}">
                <a16:creationId xmlns:a16="http://schemas.microsoft.com/office/drawing/2014/main" id="{46C331F7-E6B7-42AA-96F5-1AE7F6302336}"/>
              </a:ext>
            </a:extLst>
          </p:cNvPr>
          <p:cNvSpPr>
            <a:spLocks noGrp="1" noChangeArrowheads="1"/>
          </p:cNvSpPr>
          <p:nvPr>
            <p:ph type="body" idx="1"/>
          </p:nvPr>
        </p:nvSpPr>
        <p:spPr>
          <a:xfrm>
            <a:off x="228600" y="1143000"/>
            <a:ext cx="8610600" cy="5486400"/>
          </a:xfrm>
        </p:spPr>
        <p:txBody>
          <a:bodyPr/>
          <a:lstStyle/>
          <a:p>
            <a:r>
              <a:rPr lang="zh-CN" altLang="en-US">
                <a:ea typeface="宋体" panose="02010600030101010101" pitchFamily="2" charset="-122"/>
              </a:rPr>
              <a:t>不良特性</a:t>
            </a:r>
          </a:p>
          <a:p>
            <a:pPr lvl="1">
              <a:spcBef>
                <a:spcPct val="35000"/>
              </a:spcBef>
            </a:pPr>
            <a:r>
              <a:rPr lang="zh-CN" altLang="en-US" sz="2300">
                <a:ea typeface="宋体" panose="02010600030101010101" pitchFamily="2" charset="-122"/>
              </a:rPr>
              <a:t>插入异常：如果没有学生选修某位老师的任课，则该老师担任课程的信息就无法插入</a:t>
            </a:r>
          </a:p>
          <a:p>
            <a:pPr lvl="1">
              <a:spcBef>
                <a:spcPct val="35000"/>
              </a:spcBef>
            </a:pPr>
            <a:r>
              <a:rPr lang="zh-CN" altLang="en-US" sz="2300">
                <a:ea typeface="宋体" panose="02010600030101010101" pitchFamily="2" charset="-122"/>
              </a:rPr>
              <a:t>删除异常：删除学生选课信息，会删除掉老师的任课信息</a:t>
            </a:r>
          </a:p>
          <a:p>
            <a:pPr lvl="1">
              <a:spcBef>
                <a:spcPct val="35000"/>
              </a:spcBef>
            </a:pPr>
            <a:r>
              <a:rPr lang="zh-CN" altLang="en-US" sz="2300">
                <a:ea typeface="宋体" panose="02010600030101010101" pitchFamily="2" charset="-122"/>
              </a:rPr>
              <a:t>更新异常：如果老师所教授的课程有所改动，则所有选修该老师课程的学生元组都要做改动</a:t>
            </a:r>
          </a:p>
          <a:p>
            <a:pPr lvl="1">
              <a:spcBef>
                <a:spcPct val="35000"/>
              </a:spcBef>
            </a:pPr>
            <a:r>
              <a:rPr lang="zh-CN" altLang="en-US" sz="2300">
                <a:ea typeface="宋体" panose="02010600030101010101" pitchFamily="2" charset="-122"/>
              </a:rPr>
              <a:t>数据冗余：每位学生都存储了有关老师所教授的课程的信息</a:t>
            </a:r>
          </a:p>
          <a:p>
            <a:pPr>
              <a:spcBef>
                <a:spcPct val="30000"/>
              </a:spcBef>
            </a:pPr>
            <a:r>
              <a:rPr lang="zh-CN" altLang="en-US">
                <a:ea typeface="宋体" panose="02010600030101010101" pitchFamily="2" charset="-122"/>
              </a:rPr>
              <a:t>症由：</a:t>
            </a:r>
          </a:p>
          <a:p>
            <a:pPr lvl="1">
              <a:spcBef>
                <a:spcPct val="30000"/>
              </a:spcBef>
              <a:buFont typeface="Wingdings" panose="05000000000000000000" pitchFamily="2" charset="2"/>
              <a:buNone/>
            </a:pPr>
            <a:r>
              <a:rPr lang="zh-CN" altLang="en-US" sz="2300">
                <a:ea typeface="宋体" panose="02010600030101010101" pitchFamily="2" charset="-122"/>
              </a:rPr>
              <a:t>	</a:t>
            </a:r>
            <a:endParaRPr lang="zh-CN" altLang="en-US">
              <a:ea typeface="宋体" panose="02010600030101010101" pitchFamily="2" charset="-122"/>
            </a:endParaRPr>
          </a:p>
        </p:txBody>
      </p:sp>
      <p:sp>
        <p:nvSpPr>
          <p:cNvPr id="692228" name="Rectangle 4">
            <a:extLst>
              <a:ext uri="{FF2B5EF4-FFF2-40B4-BE49-F238E27FC236}">
                <a16:creationId xmlns:a16="http://schemas.microsoft.com/office/drawing/2014/main" id="{C152B7A0-EFEB-4E91-9E1A-283E84AF3B62}"/>
              </a:ext>
            </a:extLst>
          </p:cNvPr>
          <p:cNvSpPr>
            <a:spLocks noChangeArrowheads="1"/>
          </p:cNvSpPr>
          <p:nvPr/>
        </p:nvSpPr>
        <p:spPr bwMode="auto">
          <a:xfrm>
            <a:off x="1908175" y="5013325"/>
            <a:ext cx="5021263" cy="457200"/>
          </a:xfrm>
          <a:prstGeom prst="rect">
            <a:avLst/>
          </a:prstGeom>
          <a:noFill/>
          <a:ln w="9525">
            <a:noFill/>
            <a:miter lim="800000"/>
            <a:headEnd/>
            <a:tailEnd/>
          </a:ln>
          <a:effectLst/>
        </p:spPr>
        <p:txBody>
          <a:bodyPr wrap="none">
            <a:spAutoFit/>
          </a:bodyPr>
          <a:lstStyle/>
          <a:p>
            <a:pPr>
              <a:defRPr/>
            </a:pPr>
            <a:r>
              <a:rPr kumimoji="1" lang="en-US" altLang="zh-CN" sz="2400">
                <a:solidFill>
                  <a:srgbClr val="0000CC"/>
                </a:solidFill>
                <a:effectLst>
                  <a:outerShdw blurRad="38100" dist="38100" dir="2700000" algn="tl">
                    <a:srgbClr val="C0C0C0"/>
                  </a:outerShdw>
                </a:effectLst>
                <a:ea typeface="隶书" pitchFamily="49" charset="-122"/>
                <a:sym typeface="Wingdings" pitchFamily="2" charset="2"/>
              </a:rPr>
              <a:t>TNO </a:t>
            </a:r>
            <a:r>
              <a:rPr kumimoji="1" lang="en-US" altLang="zh-CN" sz="2400">
                <a:solidFill>
                  <a:srgbClr val="0000CC"/>
                </a:solidFill>
                <a:effectLst>
                  <a:outerShdw blurRad="38100" dist="38100" dir="2700000" algn="tl">
                    <a:srgbClr val="C0C0C0"/>
                  </a:outerShdw>
                </a:effectLst>
                <a:ea typeface="隶书" pitchFamily="49" charset="-122"/>
                <a:sym typeface="Symbol" pitchFamily="18" charset="2"/>
              </a:rPr>
              <a:t></a:t>
            </a:r>
            <a:r>
              <a:rPr kumimoji="1" lang="en-US" altLang="zh-CN" sz="2400">
                <a:solidFill>
                  <a:srgbClr val="0000CC"/>
                </a:solidFill>
                <a:effectLst>
                  <a:outerShdw blurRad="38100" dist="38100" dir="2700000" algn="tl">
                    <a:srgbClr val="C0C0C0"/>
                  </a:outerShdw>
                </a:effectLst>
                <a:ea typeface="隶书" pitchFamily="49" charset="-122"/>
                <a:sym typeface="Wingdings" pitchFamily="2" charset="2"/>
              </a:rPr>
              <a:t> CNO</a:t>
            </a:r>
            <a:r>
              <a:rPr kumimoji="1" lang="zh-CN" altLang="en-US" sz="2400">
                <a:solidFill>
                  <a:srgbClr val="0000CC"/>
                </a:solidFill>
                <a:effectLst>
                  <a:outerShdw blurRad="38100" dist="38100" dir="2700000" algn="tl">
                    <a:srgbClr val="C0C0C0"/>
                  </a:outerShdw>
                </a:effectLst>
                <a:ea typeface="隶书" pitchFamily="49" charset="-122"/>
                <a:sym typeface="Wingdings" pitchFamily="2" charset="2"/>
              </a:rPr>
              <a:t>，</a:t>
            </a:r>
            <a:r>
              <a:rPr kumimoji="1" lang="zh-CN" altLang="en-US" sz="2400">
                <a:solidFill>
                  <a:srgbClr val="0000CC"/>
                </a:solidFill>
                <a:ea typeface="隶书" pitchFamily="49" charset="-122"/>
              </a:rPr>
              <a:t>属性对码的不良依赖</a:t>
            </a:r>
            <a:endParaRPr kumimoji="1" lang="zh-CN" altLang="en-US" sz="2400">
              <a:solidFill>
                <a:srgbClr val="0000CC"/>
              </a:solidFill>
              <a:effectLst>
                <a:outerShdw blurRad="38100" dist="38100" dir="2700000" algn="tl">
                  <a:srgbClr val="C0C0C0"/>
                </a:outerShdw>
              </a:effectLst>
              <a:ea typeface="隶书" pitchFamily="49" charset="-122"/>
              <a:sym typeface="Wingdings" pitchFamily="2" charset="2"/>
            </a:endParaRPr>
          </a:p>
        </p:txBody>
      </p:sp>
      <p:sp>
        <p:nvSpPr>
          <p:cNvPr id="692229" name="Rectangle 5">
            <a:extLst>
              <a:ext uri="{FF2B5EF4-FFF2-40B4-BE49-F238E27FC236}">
                <a16:creationId xmlns:a16="http://schemas.microsoft.com/office/drawing/2014/main" id="{097A119E-054C-4E59-81E1-963AB3AE7ACD}"/>
              </a:ext>
            </a:extLst>
          </p:cNvPr>
          <p:cNvSpPr>
            <a:spLocks noChangeArrowheads="1"/>
          </p:cNvSpPr>
          <p:nvPr/>
        </p:nvSpPr>
        <p:spPr bwMode="auto">
          <a:xfrm>
            <a:off x="3063875" y="711200"/>
            <a:ext cx="3482975" cy="457200"/>
          </a:xfrm>
          <a:prstGeom prst="rect">
            <a:avLst/>
          </a:prstGeom>
          <a:noFill/>
          <a:ln w="9525">
            <a:noFill/>
            <a:miter lim="800000"/>
            <a:headEnd/>
            <a:tailEnd/>
          </a:ln>
          <a:effectLst/>
        </p:spPr>
        <p:txBody>
          <a:bodyPr wrap="none">
            <a:spAutoFit/>
          </a:bodyPr>
          <a:lstStyle/>
          <a:p>
            <a:pPr>
              <a:defRPr/>
            </a:pPr>
            <a:r>
              <a:rPr kumimoji="1" lang="en-US" altLang="zh-CN" sz="2400">
                <a:effectLst>
                  <a:outerShdw blurRad="38100" dist="38100" dir="2700000" algn="tl">
                    <a:srgbClr val="C0C0C0"/>
                  </a:outerShdw>
                </a:effectLst>
                <a:ea typeface="隶书" pitchFamily="49" charset="-122"/>
                <a:sym typeface="Wingdings" pitchFamily="2" charset="2"/>
              </a:rPr>
              <a:t>STC(SNO , TNO , CNO)</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9BF5EFDF-53CD-4051-B715-AFA5DACDE654}"/>
              </a:ext>
            </a:extLst>
          </p:cNvPr>
          <p:cNvSpPr>
            <a:spLocks noGrp="1" noChangeArrowheads="1"/>
          </p:cNvSpPr>
          <p:nvPr>
            <p:ph type="title"/>
          </p:nvPr>
        </p:nvSpPr>
        <p:spPr/>
        <p:txBody>
          <a:bodyPr/>
          <a:lstStyle/>
          <a:p>
            <a:pPr>
              <a:defRPr/>
            </a:pPr>
            <a:r>
              <a:rPr lang="en-US" altLang="zh-CN"/>
              <a:t>BCNF</a:t>
            </a:r>
          </a:p>
        </p:txBody>
      </p:sp>
      <p:sp>
        <p:nvSpPr>
          <p:cNvPr id="63491" name="Rectangle 3">
            <a:extLst>
              <a:ext uri="{FF2B5EF4-FFF2-40B4-BE49-F238E27FC236}">
                <a16:creationId xmlns:a16="http://schemas.microsoft.com/office/drawing/2014/main" id="{DDA0FC5D-E43C-4EB2-AFD7-5CC17EA57257}"/>
              </a:ext>
            </a:extLst>
          </p:cNvPr>
          <p:cNvSpPr>
            <a:spLocks noGrp="1" noChangeArrowheads="1"/>
          </p:cNvSpPr>
          <p:nvPr>
            <p:ph type="body" idx="1"/>
          </p:nvPr>
        </p:nvSpPr>
        <p:spPr>
          <a:xfrm>
            <a:off x="457200" y="906463"/>
            <a:ext cx="8229600" cy="4530725"/>
          </a:xfrm>
        </p:spPr>
        <p:txBody>
          <a:bodyPr/>
          <a:lstStyle/>
          <a:p>
            <a:r>
              <a:rPr lang="zh-CN" altLang="en-US" sz="2400">
                <a:ea typeface="宋体" panose="02010600030101010101" pitchFamily="2" charset="-122"/>
              </a:rPr>
              <a:t>定义</a:t>
            </a:r>
          </a:p>
          <a:p>
            <a:pPr lvl="1">
              <a:lnSpc>
                <a:spcPct val="105000"/>
              </a:lnSpc>
            </a:pPr>
            <a:r>
              <a:rPr lang="zh-CN" altLang="en-US">
                <a:ea typeface="宋体" panose="02010600030101010101" pitchFamily="2" charset="-122"/>
              </a:rPr>
              <a:t>关系模式</a:t>
            </a:r>
            <a:r>
              <a:rPr lang="en-US" altLang="zh-CN">
                <a:ea typeface="宋体" panose="02010600030101010101" pitchFamily="2" charset="-122"/>
              </a:rPr>
              <a:t>R&lt; U , F &gt;</a:t>
            </a:r>
            <a:r>
              <a:rPr lang="zh-CN" altLang="en-US">
                <a:ea typeface="宋体" panose="02010600030101010101" pitchFamily="2" charset="-122"/>
              </a:rPr>
              <a:t>中，对于属性组</a:t>
            </a:r>
            <a:r>
              <a:rPr lang="en-US" altLang="zh-CN">
                <a:ea typeface="宋体" panose="02010600030101010101" pitchFamily="2" charset="-122"/>
              </a:rPr>
              <a:t>X</a:t>
            </a:r>
            <a:r>
              <a:rPr lang="zh-CN" altLang="en-US">
                <a:ea typeface="宋体" panose="02010600030101010101" pitchFamily="2" charset="-122"/>
              </a:rPr>
              <a:t>，</a:t>
            </a:r>
            <a:r>
              <a:rPr lang="en-US" altLang="zh-CN">
                <a:ea typeface="宋体" panose="02010600030101010101" pitchFamily="2" charset="-122"/>
              </a:rPr>
              <a:t>Y</a:t>
            </a:r>
            <a:r>
              <a:rPr lang="zh-CN" altLang="en-US">
                <a:ea typeface="宋体" panose="02010600030101010101" pitchFamily="2" charset="-122"/>
              </a:rPr>
              <a:t>，若</a:t>
            </a:r>
            <a:r>
              <a:rPr lang="en-US" altLang="zh-CN">
                <a:ea typeface="宋体" panose="02010600030101010101" pitchFamily="2" charset="-122"/>
              </a:rPr>
              <a:t>X</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Y</a:t>
            </a:r>
            <a:r>
              <a:rPr lang="zh-CN" altLang="en-US">
                <a:ea typeface="宋体" panose="02010600030101010101" pitchFamily="2" charset="-122"/>
              </a:rPr>
              <a:t>且  </a:t>
            </a:r>
            <a:r>
              <a:rPr lang="en-US" altLang="zh-CN">
                <a:ea typeface="宋体" panose="02010600030101010101" pitchFamily="2" charset="-122"/>
              </a:rPr>
              <a:t>Y     X</a:t>
            </a:r>
            <a:r>
              <a:rPr lang="zh-CN" altLang="en-US">
                <a:ea typeface="宋体" panose="02010600030101010101" pitchFamily="2" charset="-122"/>
              </a:rPr>
              <a:t>时</a:t>
            </a:r>
            <a:r>
              <a:rPr lang="en-US" altLang="zh-CN">
                <a:ea typeface="宋体" panose="02010600030101010101" pitchFamily="2" charset="-122"/>
              </a:rPr>
              <a:t>X</a:t>
            </a:r>
            <a:r>
              <a:rPr lang="zh-CN" altLang="en-US">
                <a:ea typeface="宋体" panose="02010600030101010101" pitchFamily="2" charset="-122"/>
              </a:rPr>
              <a:t>必含有码，则</a:t>
            </a:r>
            <a:r>
              <a:rPr lang="en-US" altLang="zh-CN">
                <a:ea typeface="宋体" panose="02010600030101010101" pitchFamily="2" charset="-122"/>
              </a:rPr>
              <a:t>R&lt; U , F &gt;</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BCNF</a:t>
            </a:r>
          </a:p>
          <a:p>
            <a:pPr lvl="1">
              <a:lnSpc>
                <a:spcPct val="105000"/>
              </a:lnSpc>
            </a:pPr>
            <a:r>
              <a:rPr lang="zh-CN" altLang="en-US">
                <a:ea typeface="宋体" panose="02010600030101010101" pitchFamily="2" charset="-122"/>
              </a:rPr>
              <a:t>即：</a:t>
            </a:r>
            <a:r>
              <a:rPr lang="en-US" altLang="zh-CN">
                <a:ea typeface="宋体" panose="02010600030101010101" pitchFamily="2" charset="-122"/>
              </a:rPr>
              <a:t>BC</a:t>
            </a:r>
            <a:r>
              <a:rPr lang="zh-CN" altLang="en-US">
                <a:ea typeface="宋体" panose="02010600030101010101" pitchFamily="2" charset="-122"/>
              </a:rPr>
              <a:t>范式要求所有非平凡函数依赖都形如</a:t>
            </a:r>
            <a:r>
              <a:rPr lang="en-US" altLang="zh-CN">
                <a:ea typeface="宋体" panose="02010600030101010101" pitchFamily="2" charset="-122"/>
              </a:rPr>
              <a:t>X</a:t>
            </a:r>
            <a:r>
              <a:rPr lang="en-US" altLang="zh-CN">
                <a:ea typeface="宋体" panose="02010600030101010101" pitchFamily="2" charset="-122"/>
                <a:sym typeface="Wingdings" panose="05000000000000000000" pitchFamily="2" charset="2"/>
              </a:rPr>
              <a:t>Y</a:t>
            </a:r>
            <a:r>
              <a:rPr lang="zh-CN" altLang="en-US">
                <a:ea typeface="宋体" panose="02010600030101010101" pitchFamily="2" charset="-122"/>
                <a:sym typeface="Wingdings" panose="05000000000000000000" pitchFamily="2" charset="2"/>
              </a:rPr>
              <a:t>，其中</a:t>
            </a:r>
            <a:r>
              <a:rPr lang="en-US" altLang="zh-CN">
                <a:ea typeface="宋体" panose="02010600030101010101" pitchFamily="2" charset="-122"/>
                <a:sym typeface="Wingdings" panose="05000000000000000000" pitchFamily="2" charset="2"/>
              </a:rPr>
              <a:t>X</a:t>
            </a:r>
            <a:r>
              <a:rPr lang="zh-CN" altLang="en-US">
                <a:ea typeface="宋体" panose="02010600030101010101" pitchFamily="2" charset="-122"/>
                <a:sym typeface="Wingdings" panose="05000000000000000000" pitchFamily="2" charset="2"/>
              </a:rPr>
              <a:t>是一个超码</a:t>
            </a:r>
            <a:endParaRPr lang="en-US" altLang="zh-CN">
              <a:ea typeface="宋体" panose="02010600030101010101" pitchFamily="2" charset="-122"/>
              <a:sym typeface="Wingdings" panose="05000000000000000000" pitchFamily="2" charset="2"/>
            </a:endParaRPr>
          </a:p>
          <a:p>
            <a:pPr>
              <a:lnSpc>
                <a:spcPct val="105000"/>
              </a:lnSpc>
            </a:pPr>
            <a:r>
              <a:rPr lang="zh-CN" altLang="en-US">
                <a:ea typeface="宋体" panose="02010600030101010101" pitchFamily="2" charset="-122"/>
              </a:rPr>
              <a:t>如</a:t>
            </a:r>
            <a:r>
              <a:rPr lang="en-US" altLang="zh-CN">
                <a:ea typeface="宋体" panose="02010600030101010101" pitchFamily="2" charset="-122"/>
              </a:rPr>
              <a:t>STC </a:t>
            </a:r>
            <a:r>
              <a:rPr lang="en-US" altLang="zh-CN">
                <a:ea typeface="宋体" panose="02010600030101010101" pitchFamily="2" charset="-122"/>
                <a:sym typeface="Symbol" panose="05050102010706020507" pitchFamily="18" charset="2"/>
              </a:rPr>
              <a:t> BCNF</a:t>
            </a:r>
            <a:r>
              <a:rPr lang="zh-CN" altLang="en-US">
                <a:ea typeface="宋体" panose="02010600030101010101" pitchFamily="2" charset="-122"/>
                <a:sym typeface="Symbol" panose="05050102010706020507" pitchFamily="18" charset="2"/>
              </a:rPr>
              <a:t>，因为</a:t>
            </a:r>
            <a:r>
              <a:rPr lang="en-US" altLang="zh-CN">
                <a:ea typeface="宋体" panose="02010600030101010101" pitchFamily="2" charset="-122"/>
                <a:sym typeface="Symbol" panose="05050102010706020507" pitchFamily="18" charset="2"/>
              </a:rPr>
              <a:t>TNO </a:t>
            </a:r>
            <a:r>
              <a:rPr lang="en-US" altLang="zh-CN">
                <a:ea typeface="宋体" panose="02010600030101010101" pitchFamily="2" charset="-122"/>
                <a:sym typeface="Wingdings" panose="05000000000000000000" pitchFamily="2" charset="2"/>
              </a:rPr>
              <a:t> CNO</a:t>
            </a:r>
            <a:r>
              <a:rPr lang="zh-CN" altLang="en-US">
                <a:ea typeface="宋体" panose="02010600030101010101" pitchFamily="2" charset="-122"/>
                <a:sym typeface="Symbol" panose="05050102010706020507" pitchFamily="18" charset="2"/>
              </a:rPr>
              <a:t>，而</a:t>
            </a:r>
            <a:r>
              <a:rPr lang="en-US" altLang="zh-CN">
                <a:ea typeface="宋体" panose="02010600030101010101" pitchFamily="2" charset="-122"/>
                <a:sym typeface="Symbol" panose="05050102010706020507" pitchFamily="18" charset="2"/>
              </a:rPr>
              <a:t>TNO</a:t>
            </a:r>
            <a:r>
              <a:rPr lang="zh-CN" altLang="en-US">
                <a:ea typeface="宋体" panose="02010600030101010101" pitchFamily="2" charset="-122"/>
                <a:sym typeface="Symbol" panose="05050102010706020507" pitchFamily="18" charset="2"/>
              </a:rPr>
              <a:t>不含有码，如下改造</a:t>
            </a:r>
            <a:r>
              <a:rPr lang="en-US" altLang="zh-CN">
                <a:ea typeface="宋体" panose="02010600030101010101" pitchFamily="2" charset="-122"/>
                <a:sym typeface="Symbol" panose="05050102010706020507" pitchFamily="18" charset="2"/>
              </a:rPr>
              <a:t>:</a:t>
            </a:r>
            <a:endParaRPr lang="zh-CN" altLang="en-US">
              <a:ea typeface="宋体" panose="02010600030101010101" pitchFamily="2" charset="-122"/>
              <a:sym typeface="Wingdings" panose="05000000000000000000" pitchFamily="2" charset="2"/>
            </a:endParaRPr>
          </a:p>
        </p:txBody>
      </p:sp>
      <p:graphicFrame>
        <p:nvGraphicFramePr>
          <p:cNvPr id="693252" name="Group 4">
            <a:extLst>
              <a:ext uri="{FF2B5EF4-FFF2-40B4-BE49-F238E27FC236}">
                <a16:creationId xmlns:a16="http://schemas.microsoft.com/office/drawing/2014/main" id="{BDA03C60-5DC1-4873-88CC-84AB8609EE4A}"/>
              </a:ext>
            </a:extLst>
          </p:cNvPr>
          <p:cNvGraphicFramePr>
            <a:graphicFrameLocks noGrp="1"/>
          </p:cNvGraphicFramePr>
          <p:nvPr/>
        </p:nvGraphicFramePr>
        <p:xfrm>
          <a:off x="1254125" y="4138613"/>
          <a:ext cx="3624263" cy="2133600"/>
        </p:xfrm>
        <a:graphic>
          <a:graphicData uri="http://schemas.openxmlformats.org/drawingml/2006/table">
            <a:tbl>
              <a:tblPr/>
              <a:tblGrid>
                <a:gridCol w="1812926">
                  <a:extLst>
                    <a:ext uri="{9D8B030D-6E8A-4147-A177-3AD203B41FA5}">
                      <a16:colId xmlns:a16="http://schemas.microsoft.com/office/drawing/2014/main" val="20000"/>
                    </a:ext>
                  </a:extLst>
                </a:gridCol>
                <a:gridCol w="1811337">
                  <a:extLst>
                    <a:ext uri="{9D8B030D-6E8A-4147-A177-3AD203B41FA5}">
                      <a16:colId xmlns:a16="http://schemas.microsoft.com/office/drawing/2014/main" val="20001"/>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SNO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s1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s3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93272" name="Group 24">
            <a:extLst>
              <a:ext uri="{FF2B5EF4-FFF2-40B4-BE49-F238E27FC236}">
                <a16:creationId xmlns:a16="http://schemas.microsoft.com/office/drawing/2014/main" id="{7371182E-1F25-459A-BC22-40DAF3781584}"/>
              </a:ext>
            </a:extLst>
          </p:cNvPr>
          <p:cNvGraphicFramePr>
            <a:graphicFrameLocks noGrp="1"/>
          </p:cNvGraphicFramePr>
          <p:nvPr/>
        </p:nvGraphicFramePr>
        <p:xfrm>
          <a:off x="5092700" y="4114800"/>
          <a:ext cx="3194050" cy="1828800"/>
        </p:xfrm>
        <a:graphic>
          <a:graphicData uri="http://schemas.openxmlformats.org/drawingml/2006/table">
            <a:tbl>
              <a:tblPr/>
              <a:tblGrid>
                <a:gridCol w="1597025">
                  <a:extLst>
                    <a:ext uri="{9D8B030D-6E8A-4147-A177-3AD203B41FA5}">
                      <a16:colId xmlns:a16="http://schemas.microsoft.com/office/drawing/2014/main" val="20000"/>
                    </a:ext>
                  </a:extLst>
                </a:gridCol>
                <a:gridCol w="1597025">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TNO</a:t>
                      </a:r>
                    </a:p>
                  </a:txBody>
                  <a:tcPr marL="91417" marR="914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CNO</a:t>
                      </a:r>
                    </a:p>
                  </a:txBody>
                  <a:tcPr marL="91417" marR="914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t1</a:t>
                      </a:r>
                    </a:p>
                  </a:txBody>
                  <a:tcPr marL="91417" marR="914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c1</a:t>
                      </a:r>
                    </a:p>
                  </a:txBody>
                  <a:tcPr marL="91417" marR="914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t2</a:t>
                      </a:r>
                    </a:p>
                  </a:txBody>
                  <a:tcPr marL="91417" marR="914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c2</a:t>
                      </a:r>
                    </a:p>
                  </a:txBody>
                  <a:tcPr marL="91417" marR="914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a:ln>
                            <a:noFill/>
                          </a:ln>
                          <a:solidFill>
                            <a:schemeClr val="tx1"/>
                          </a:solidFill>
                          <a:effectLst/>
                          <a:latin typeface="Arial" charset="0"/>
                          <a:ea typeface="宋体" pitchFamily="2" charset="-122"/>
                        </a:rPr>
                        <a:t>t3</a:t>
                      </a:r>
                    </a:p>
                  </a:txBody>
                  <a:tcPr marL="91417" marR="914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dirty="0">
                          <a:ln>
                            <a:noFill/>
                          </a:ln>
                          <a:solidFill>
                            <a:schemeClr val="tx1"/>
                          </a:solidFill>
                          <a:effectLst/>
                          <a:latin typeface="Arial" charset="0"/>
                          <a:ea typeface="宋体" pitchFamily="2" charset="-122"/>
                        </a:rPr>
                        <a:t>c2</a:t>
                      </a:r>
                    </a:p>
                  </a:txBody>
                  <a:tcPr marL="91417" marR="914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3529" name="Group 41">
            <a:extLst>
              <a:ext uri="{FF2B5EF4-FFF2-40B4-BE49-F238E27FC236}">
                <a16:creationId xmlns:a16="http://schemas.microsoft.com/office/drawing/2014/main" id="{DD8D34BE-7C28-4ABB-9C94-CA682E0C4414}"/>
              </a:ext>
            </a:extLst>
          </p:cNvPr>
          <p:cNvGrpSpPr>
            <a:grpSpLocks/>
          </p:cNvGrpSpPr>
          <p:nvPr/>
        </p:nvGrpSpPr>
        <p:grpSpPr bwMode="auto">
          <a:xfrm>
            <a:off x="1403350" y="1628775"/>
            <a:ext cx="576263" cy="596900"/>
            <a:chOff x="612" y="3657"/>
            <a:chExt cx="363" cy="376"/>
          </a:xfrm>
        </p:grpSpPr>
        <p:sp>
          <p:nvSpPr>
            <p:cNvPr id="693290" name="Text Box 42">
              <a:extLst>
                <a:ext uri="{FF2B5EF4-FFF2-40B4-BE49-F238E27FC236}">
                  <a16:creationId xmlns:a16="http://schemas.microsoft.com/office/drawing/2014/main" id="{B12BDD2F-5620-44CF-8E93-2D7DD3E3239A}"/>
                </a:ext>
              </a:extLst>
            </p:cNvPr>
            <p:cNvSpPr txBox="1">
              <a:spLocks noChangeArrowheads="1"/>
            </p:cNvSpPr>
            <p:nvPr/>
          </p:nvSpPr>
          <p:spPr bwMode="auto">
            <a:xfrm>
              <a:off x="612" y="3657"/>
              <a:ext cx="363" cy="365"/>
            </a:xfrm>
            <a:prstGeom prst="rect">
              <a:avLst/>
            </a:prstGeom>
            <a:noFill/>
            <a:ln w="9525">
              <a:noFill/>
              <a:miter lim="800000"/>
              <a:headEnd/>
              <a:tailEnd/>
            </a:ln>
            <a:effectLst/>
          </p:spPr>
          <p:txBody>
            <a:bodyPr>
              <a:spAutoFit/>
            </a:bodyPr>
            <a:lstStyle/>
            <a:p>
              <a:pPr>
                <a:spcBef>
                  <a:spcPct val="50000"/>
                </a:spcBef>
                <a:defRPr/>
              </a:pPr>
              <a:r>
                <a:rPr kumimoji="1" lang="en-US" altLang="zh-CN" sz="3200">
                  <a:solidFill>
                    <a:srgbClr val="98469E"/>
                  </a:solidFill>
                  <a:effectLst>
                    <a:outerShdw blurRad="38100" dist="38100" dir="2700000" algn="tl">
                      <a:srgbClr val="C0C0C0"/>
                    </a:outerShdw>
                  </a:effectLst>
                  <a:latin typeface="Tahoma" pitchFamily="34" charset="0"/>
                  <a:ea typeface="华文行楷" pitchFamily="2" charset="-122"/>
                  <a:sym typeface="Symbol" pitchFamily="18" charset="2"/>
                </a:rPr>
                <a:t></a:t>
              </a:r>
            </a:p>
          </p:txBody>
        </p:sp>
        <p:sp>
          <p:nvSpPr>
            <p:cNvPr id="63531" name="Line 43">
              <a:extLst>
                <a:ext uri="{FF2B5EF4-FFF2-40B4-BE49-F238E27FC236}">
                  <a16:creationId xmlns:a16="http://schemas.microsoft.com/office/drawing/2014/main" id="{E8165635-0908-4F35-BA47-A5735D26379A}"/>
                </a:ext>
              </a:extLst>
            </p:cNvPr>
            <p:cNvSpPr>
              <a:spLocks noChangeShapeType="1"/>
            </p:cNvSpPr>
            <p:nvPr/>
          </p:nvSpPr>
          <p:spPr bwMode="auto">
            <a:xfrm>
              <a:off x="719" y="3716"/>
              <a:ext cx="91" cy="317"/>
            </a:xfrm>
            <a:prstGeom prst="line">
              <a:avLst/>
            </a:prstGeom>
            <a:noFill/>
            <a:ln w="28575">
              <a:solidFill>
                <a:srgbClr val="98469E"/>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B0AF-0897-4E70-B261-6AFC9E2E1548}"/>
              </a:ext>
            </a:extLst>
          </p:cNvPr>
          <p:cNvSpPr>
            <a:spLocks noGrp="1"/>
          </p:cNvSpPr>
          <p:nvPr>
            <p:ph type="title"/>
          </p:nvPr>
        </p:nvSpPr>
        <p:spPr/>
        <p:txBody>
          <a:bodyPr/>
          <a:lstStyle/>
          <a:p>
            <a:pPr>
              <a:defRPr/>
            </a:pPr>
            <a:r>
              <a:rPr lang="zh-CN" altLang="en-US">
                <a:ea typeface="宋体" pitchFamily="2" charset="-122"/>
              </a:rPr>
              <a:t>习题</a:t>
            </a:r>
          </a:p>
        </p:txBody>
      </p:sp>
      <p:sp>
        <p:nvSpPr>
          <p:cNvPr id="64515" name="内容占位符 2">
            <a:extLst>
              <a:ext uri="{FF2B5EF4-FFF2-40B4-BE49-F238E27FC236}">
                <a16:creationId xmlns:a16="http://schemas.microsoft.com/office/drawing/2014/main" id="{42A63F77-8DB9-4D15-AB13-8E5E395EDC4D}"/>
              </a:ext>
            </a:extLst>
          </p:cNvPr>
          <p:cNvSpPr>
            <a:spLocks noGrp="1"/>
          </p:cNvSpPr>
          <p:nvPr>
            <p:ph idx="1"/>
          </p:nvPr>
        </p:nvSpPr>
        <p:spPr/>
        <p:txBody>
          <a:bodyPr/>
          <a:lstStyle/>
          <a:p>
            <a:pPr>
              <a:lnSpc>
                <a:spcPct val="110000"/>
              </a:lnSpc>
            </a:pPr>
            <a:r>
              <a:rPr lang="zh-CN" altLang="en-US">
                <a:ea typeface="宋体" panose="02010600030101010101" pitchFamily="2" charset="-122"/>
              </a:rPr>
              <a:t>关系模式 </a:t>
            </a:r>
            <a:r>
              <a:rPr lang="en-US" altLang="zh-CN">
                <a:ea typeface="宋体" panose="02010600030101010101" pitchFamily="2" charset="-122"/>
              </a:rPr>
              <a:t>WPE</a:t>
            </a:r>
            <a:r>
              <a:rPr lang="zh-CN" altLang="en-US">
                <a:ea typeface="宋体" panose="02010600030101010101" pitchFamily="2" charset="-122"/>
              </a:rPr>
              <a:t>（</a:t>
            </a:r>
            <a:r>
              <a:rPr lang="en-US" altLang="zh-CN">
                <a:ea typeface="宋体" panose="02010600030101010101" pitchFamily="2" charset="-122"/>
              </a:rPr>
              <a:t>Wno</a:t>
            </a:r>
            <a:r>
              <a:rPr lang="zh-CN" altLang="en-US">
                <a:ea typeface="宋体" panose="02010600030101010101" pitchFamily="2" charset="-122"/>
              </a:rPr>
              <a:t>，</a:t>
            </a:r>
            <a:r>
              <a:rPr lang="en-US" altLang="zh-CN">
                <a:ea typeface="宋体" panose="02010600030101010101" pitchFamily="2" charset="-122"/>
              </a:rPr>
              <a:t>Pno</a:t>
            </a:r>
            <a:r>
              <a:rPr lang="zh-CN" altLang="en-US">
                <a:ea typeface="宋体" panose="02010600030101010101" pitchFamily="2" charset="-122"/>
              </a:rPr>
              <a:t>，</a:t>
            </a:r>
            <a:r>
              <a:rPr lang="en-US" altLang="zh-CN">
                <a:ea typeface="宋体" panose="02010600030101010101" pitchFamily="2" charset="-122"/>
              </a:rPr>
              <a:t>Eno</a:t>
            </a:r>
            <a:r>
              <a:rPr lang="zh-CN" altLang="en-US">
                <a:ea typeface="宋体" panose="02010600030101010101" pitchFamily="2" charset="-122"/>
              </a:rPr>
              <a:t>，</a:t>
            </a:r>
            <a:r>
              <a:rPr lang="en-US" altLang="zh-CN">
                <a:ea typeface="宋体" panose="02010600030101010101" pitchFamily="2" charset="-122"/>
              </a:rPr>
              <a:t>Quantity</a:t>
            </a:r>
            <a:r>
              <a:rPr lang="zh-CN" altLang="en-US">
                <a:ea typeface="宋体" panose="02010600030101010101" pitchFamily="2" charset="-122"/>
              </a:rPr>
              <a:t>）记录仓库的配件管理情况，其中 </a:t>
            </a:r>
            <a:r>
              <a:rPr lang="en-US" altLang="zh-CN">
                <a:ea typeface="宋体" panose="02010600030101010101" pitchFamily="2" charset="-122"/>
              </a:rPr>
              <a:t>Wno </a:t>
            </a:r>
            <a:r>
              <a:rPr lang="zh-CN" altLang="en-US">
                <a:ea typeface="宋体" panose="02010600030101010101" pitchFamily="2" charset="-122"/>
              </a:rPr>
              <a:t>表示仓库号，</a:t>
            </a:r>
            <a:r>
              <a:rPr lang="en-US" altLang="zh-CN">
                <a:ea typeface="宋体" panose="02010600030101010101" pitchFamily="2" charset="-122"/>
              </a:rPr>
              <a:t>Pno</a:t>
            </a:r>
            <a:r>
              <a:rPr lang="zh-CN" altLang="en-US">
                <a:ea typeface="宋体" panose="02010600030101010101" pitchFamily="2" charset="-122"/>
              </a:rPr>
              <a:t>表示配件号，</a:t>
            </a:r>
            <a:r>
              <a:rPr lang="en-US" altLang="zh-CN">
                <a:ea typeface="宋体" panose="02010600030101010101" pitchFamily="2" charset="-122"/>
              </a:rPr>
              <a:t>Eno </a:t>
            </a:r>
            <a:r>
              <a:rPr lang="zh-CN" altLang="en-US">
                <a:ea typeface="宋体" panose="02010600030101010101" pitchFamily="2" charset="-122"/>
              </a:rPr>
              <a:t>表示职工号，</a:t>
            </a:r>
            <a:r>
              <a:rPr lang="en-US" altLang="zh-CN">
                <a:ea typeface="宋体" panose="02010600030101010101" pitchFamily="2" charset="-122"/>
              </a:rPr>
              <a:t>Quantity</a:t>
            </a:r>
            <a:r>
              <a:rPr lang="zh-CN" altLang="en-US">
                <a:ea typeface="宋体" panose="02010600030101010101" pitchFamily="2" charset="-122"/>
              </a:rPr>
              <a:t>表示数量。</a:t>
            </a:r>
            <a:endParaRPr lang="en-US" altLang="zh-CN">
              <a:ea typeface="宋体" panose="02010600030101010101" pitchFamily="2" charset="-122"/>
            </a:endParaRPr>
          </a:p>
          <a:p>
            <a:pPr lvl="1">
              <a:lnSpc>
                <a:spcPct val="110000"/>
              </a:lnSpc>
            </a:pPr>
            <a:r>
              <a:rPr lang="zh-CN" altLang="en-US">
                <a:ea typeface="宋体" panose="02010600030101010101" pitchFamily="2" charset="-122"/>
              </a:rPr>
              <a:t>一个仓库有多个职工</a:t>
            </a:r>
            <a:endParaRPr lang="en-US" altLang="zh-CN">
              <a:ea typeface="宋体" panose="02010600030101010101" pitchFamily="2" charset="-122"/>
            </a:endParaRPr>
          </a:p>
          <a:p>
            <a:pPr lvl="1">
              <a:lnSpc>
                <a:spcPct val="110000"/>
              </a:lnSpc>
            </a:pPr>
            <a:r>
              <a:rPr lang="zh-CN" altLang="en-US">
                <a:ea typeface="宋体" panose="02010600030101010101" pitchFamily="2" charset="-122"/>
              </a:rPr>
              <a:t>一个职工仅在一个仓库工作</a:t>
            </a:r>
            <a:endParaRPr lang="en-US" altLang="zh-CN">
              <a:ea typeface="宋体" panose="02010600030101010101" pitchFamily="2" charset="-122"/>
            </a:endParaRPr>
          </a:p>
          <a:p>
            <a:pPr lvl="1">
              <a:lnSpc>
                <a:spcPct val="110000"/>
              </a:lnSpc>
            </a:pPr>
            <a:r>
              <a:rPr lang="zh-CN" altLang="en-US">
                <a:ea typeface="宋体" panose="02010600030101010101" pitchFamily="2" charset="-122"/>
              </a:rPr>
              <a:t>每个仓库里一种型号的配件由专人负责</a:t>
            </a:r>
            <a:endParaRPr lang="en-US" altLang="zh-CN">
              <a:ea typeface="宋体" panose="02010600030101010101" pitchFamily="2" charset="-122"/>
            </a:endParaRPr>
          </a:p>
          <a:p>
            <a:pPr lvl="1">
              <a:lnSpc>
                <a:spcPct val="110000"/>
              </a:lnSpc>
            </a:pPr>
            <a:r>
              <a:rPr lang="zh-CN" altLang="en-US">
                <a:ea typeface="宋体" panose="02010600030101010101" pitchFamily="2" charset="-122"/>
              </a:rPr>
              <a:t>一个人可以管理几种配件</a:t>
            </a:r>
            <a:endParaRPr lang="en-US" altLang="zh-CN">
              <a:ea typeface="宋体" panose="02010600030101010101" pitchFamily="2" charset="-122"/>
            </a:endParaRPr>
          </a:p>
          <a:p>
            <a:pPr lvl="1">
              <a:lnSpc>
                <a:spcPct val="110000"/>
              </a:lnSpc>
            </a:pPr>
            <a:r>
              <a:rPr lang="zh-CN" altLang="en-US">
                <a:ea typeface="宋体" panose="02010600030101010101" pitchFamily="2" charset="-122"/>
              </a:rPr>
              <a:t>同一种型号的配件可以分放在几个仓库中</a:t>
            </a:r>
            <a:endParaRPr lang="en-US" altLang="zh-CN">
              <a:ea typeface="宋体" panose="02010600030101010101" pitchFamily="2" charset="-122"/>
            </a:endParaRPr>
          </a:p>
          <a:p>
            <a:pPr>
              <a:lnSpc>
                <a:spcPct val="110000"/>
              </a:lnSpc>
            </a:pPr>
            <a:r>
              <a:rPr lang="zh-CN" altLang="en-US">
                <a:ea typeface="宋体" panose="02010600030101010101" pitchFamily="2" charset="-122"/>
              </a:rPr>
              <a:t>问题：符合</a:t>
            </a:r>
            <a:r>
              <a:rPr lang="en-US" altLang="zh-CN">
                <a:ea typeface="宋体" panose="02010600030101010101" pitchFamily="2" charset="-122"/>
              </a:rPr>
              <a:t>BC</a:t>
            </a:r>
            <a:r>
              <a:rPr lang="zh-CN" altLang="en-US">
                <a:ea typeface="宋体" panose="02010600030101010101" pitchFamily="2" charset="-122"/>
              </a:rPr>
              <a:t>范式吗？</a:t>
            </a:r>
          </a:p>
        </p:txBody>
      </p:sp>
      <p:sp>
        <p:nvSpPr>
          <p:cNvPr id="4" name="内容占位符 2">
            <a:extLst>
              <a:ext uri="{FF2B5EF4-FFF2-40B4-BE49-F238E27FC236}">
                <a16:creationId xmlns:a16="http://schemas.microsoft.com/office/drawing/2014/main" id="{AB8993E1-3103-417F-ABEF-5DB15CC5B594}"/>
              </a:ext>
            </a:extLst>
          </p:cNvPr>
          <p:cNvSpPr txBox="1">
            <a:spLocks/>
          </p:cNvSpPr>
          <p:nvPr/>
        </p:nvSpPr>
        <p:spPr bwMode="auto">
          <a:xfrm>
            <a:off x="6553200" y="2462213"/>
            <a:ext cx="2590800" cy="2600325"/>
          </a:xfrm>
          <a:prstGeom prst="rect">
            <a:avLst/>
          </a:prstGeom>
          <a:solidFill>
            <a:schemeClr val="accent3">
              <a:lumMod val="90000"/>
            </a:schemeClr>
          </a:solidFill>
          <a:ln>
            <a:noFill/>
          </a:ln>
        </p:spPr>
        <p:txBody>
          <a:bodyPr>
            <a:normAutofit/>
          </a:bodyPr>
          <a:lstStyle>
            <a:lvl1pPr>
              <a:defRPr sz="1600">
                <a:solidFill>
                  <a:schemeClr val="tx1"/>
                </a:solidFill>
                <a:latin typeface="Helvetica" pitchFamily="34" charset="0"/>
              </a:defRPr>
            </a:lvl1pPr>
            <a:lvl2pPr>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marL="0" lvl="1">
              <a:lnSpc>
                <a:spcPct val="110000"/>
              </a:lnSpc>
              <a:spcBef>
                <a:spcPts val="600"/>
              </a:spcBef>
              <a:buClr>
                <a:schemeClr val="tx2"/>
              </a:buClr>
              <a:buSzPct val="90000"/>
              <a:buFont typeface="Monotype Sorts" pitchFamily="2" charset="2"/>
              <a:buNone/>
              <a:defRPr/>
            </a:pPr>
            <a:r>
              <a:rPr kumimoji="1" lang="zh-CN" altLang="en-US" sz="2400" dirty="0">
                <a:ea typeface="宋体" pitchFamily="2" charset="-122"/>
              </a:rPr>
              <a:t>候选码：</a:t>
            </a:r>
            <a:br>
              <a:rPr kumimoji="1" lang="en-US" altLang="zh-CN" sz="2400" dirty="0">
                <a:ea typeface="宋体" pitchFamily="2" charset="-122"/>
              </a:rPr>
            </a:br>
            <a:r>
              <a:rPr kumimoji="1" lang="zh-CN" altLang="en-US" sz="2400" dirty="0">
                <a:ea typeface="宋体" pitchFamily="2" charset="-122"/>
              </a:rPr>
              <a:t>（</a:t>
            </a:r>
            <a:r>
              <a:rPr kumimoji="1" lang="en-US" altLang="zh-CN" sz="2400" dirty="0" err="1">
                <a:ea typeface="宋体" pitchFamily="2" charset="-122"/>
              </a:rPr>
              <a:t>Wno</a:t>
            </a:r>
            <a:r>
              <a:rPr kumimoji="1" lang="zh-CN" altLang="en-US" sz="2400" dirty="0">
                <a:ea typeface="宋体" pitchFamily="2" charset="-122"/>
              </a:rPr>
              <a:t>，</a:t>
            </a:r>
            <a:r>
              <a:rPr kumimoji="1" lang="en-US" altLang="zh-CN" sz="2400" dirty="0" err="1">
                <a:ea typeface="宋体" pitchFamily="2" charset="-122"/>
              </a:rPr>
              <a:t>Pno</a:t>
            </a:r>
            <a:r>
              <a:rPr kumimoji="1" lang="zh-CN" altLang="en-US" sz="2400" dirty="0">
                <a:ea typeface="宋体" pitchFamily="2" charset="-122"/>
              </a:rPr>
              <a:t>）和（</a:t>
            </a:r>
            <a:r>
              <a:rPr kumimoji="1" lang="en-US" altLang="zh-CN" sz="2400" dirty="0" err="1">
                <a:ea typeface="宋体" pitchFamily="2" charset="-122"/>
              </a:rPr>
              <a:t>Pno</a:t>
            </a:r>
            <a:r>
              <a:rPr kumimoji="1" lang="zh-CN" altLang="en-US" sz="2400" dirty="0">
                <a:ea typeface="宋体" pitchFamily="2" charset="-122"/>
              </a:rPr>
              <a:t>，</a:t>
            </a:r>
            <a:r>
              <a:rPr kumimoji="1" lang="en-US" altLang="zh-CN" sz="2400" dirty="0" err="1">
                <a:ea typeface="宋体" pitchFamily="2" charset="-122"/>
              </a:rPr>
              <a:t>Eno</a:t>
            </a:r>
            <a:r>
              <a:rPr kumimoji="1" lang="zh-CN" altLang="en-US" sz="2400" dirty="0">
                <a:ea typeface="宋体" pitchFamily="2" charset="-122"/>
              </a:rPr>
              <a:t>）</a:t>
            </a:r>
            <a:endParaRPr kumimoji="1" lang="en-US" altLang="zh-CN" sz="2400" dirty="0">
              <a:ea typeface="宋体" pitchFamily="2" charset="-122"/>
            </a:endParaRPr>
          </a:p>
          <a:p>
            <a:pPr marL="0" lvl="1">
              <a:lnSpc>
                <a:spcPct val="110000"/>
              </a:lnSpc>
              <a:spcBef>
                <a:spcPts val="600"/>
              </a:spcBef>
              <a:buClr>
                <a:schemeClr val="tx2"/>
              </a:buClr>
              <a:buSzPct val="90000"/>
              <a:buFont typeface="Monotype Sorts" pitchFamily="2" charset="2"/>
              <a:buNone/>
              <a:defRPr/>
            </a:pPr>
            <a:r>
              <a:rPr kumimoji="1" lang="zh-CN" altLang="en-US" sz="2400" dirty="0">
                <a:ea typeface="宋体" pitchFamily="2" charset="-122"/>
              </a:rPr>
              <a:t>由于</a:t>
            </a:r>
            <a:r>
              <a:rPr kumimoji="1" lang="en-US" altLang="zh-CN" sz="2400" dirty="0" err="1">
                <a:ea typeface="宋体" pitchFamily="2" charset="-122"/>
              </a:rPr>
              <a:t>Eno→Wno</a:t>
            </a:r>
            <a:r>
              <a:rPr kumimoji="1" lang="zh-CN" altLang="en-US" sz="2400" dirty="0">
                <a:ea typeface="宋体" pitchFamily="2" charset="-122"/>
              </a:rPr>
              <a:t>，所以不满足</a:t>
            </a:r>
            <a:r>
              <a:rPr kumimoji="1" lang="en-US" altLang="zh-CN" sz="2400" dirty="0">
                <a:ea typeface="宋体" pitchFamily="2" charset="-122"/>
              </a:rPr>
              <a:t>BCNF </a:t>
            </a:r>
            <a:r>
              <a:rPr kumimoji="1" lang="zh-CN" altLang="en-US" sz="2400" dirty="0">
                <a:ea typeface="宋体" pitchFamily="2" charset="-122"/>
              </a:rPr>
              <a:t>的要求</a:t>
            </a:r>
          </a:p>
          <a:p>
            <a:pPr>
              <a:lnSpc>
                <a:spcPct val="110000"/>
              </a:lnSpc>
              <a:spcBef>
                <a:spcPts val="600"/>
              </a:spcBef>
              <a:buClr>
                <a:schemeClr val="tx2"/>
              </a:buClr>
              <a:buSzPct val="90000"/>
              <a:buFont typeface="Monotype Sorts" pitchFamily="2" charset="2"/>
              <a:buNone/>
              <a:defRPr/>
            </a:pPr>
            <a:endParaRPr kumimoji="1" lang="zh-CN" altLang="en-US" sz="28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E4C9C3DD-9398-43C2-B130-CD0EEB844365}"/>
              </a:ext>
            </a:extLst>
          </p:cNvPr>
          <p:cNvSpPr>
            <a:spLocks noGrp="1" noChangeArrowheads="1"/>
          </p:cNvSpPr>
          <p:nvPr>
            <p:ph type="title"/>
          </p:nvPr>
        </p:nvSpPr>
        <p:spPr/>
        <p:txBody>
          <a:bodyPr/>
          <a:lstStyle/>
          <a:p>
            <a:pPr>
              <a:defRPr/>
            </a:pPr>
            <a:r>
              <a:rPr lang="zh-CN" altLang="en-US">
                <a:ea typeface="宋体" pitchFamily="2" charset="-122"/>
              </a:rPr>
              <a:t>关系模式的分解算法</a:t>
            </a:r>
          </a:p>
        </p:txBody>
      </p:sp>
      <p:sp>
        <p:nvSpPr>
          <p:cNvPr id="65539" name="Rectangle 3">
            <a:extLst>
              <a:ext uri="{FF2B5EF4-FFF2-40B4-BE49-F238E27FC236}">
                <a16:creationId xmlns:a16="http://schemas.microsoft.com/office/drawing/2014/main" id="{3E2B0E32-830A-4EAE-A742-42C90B9F2A89}"/>
              </a:ext>
            </a:extLst>
          </p:cNvPr>
          <p:cNvSpPr>
            <a:spLocks noGrp="1" noChangeArrowheads="1"/>
          </p:cNvSpPr>
          <p:nvPr>
            <p:ph idx="1"/>
          </p:nvPr>
        </p:nvSpPr>
        <p:spPr/>
        <p:txBody>
          <a:bodyPr/>
          <a:lstStyle/>
          <a:p>
            <a:pPr>
              <a:lnSpc>
                <a:spcPct val="110000"/>
              </a:lnSpc>
            </a:pPr>
            <a:r>
              <a:rPr lang="zh-CN" altLang="en-US" sz="3200" dirty="0">
                <a:ea typeface="宋体" panose="02010600030101010101" pitchFamily="2" charset="-122"/>
              </a:rPr>
              <a:t>算法：（达到</a:t>
            </a:r>
            <a:r>
              <a:rPr lang="en-US" altLang="zh-CN" sz="3200" dirty="0">
                <a:ea typeface="宋体" panose="02010600030101010101" pitchFamily="2" charset="-122"/>
              </a:rPr>
              <a:t>BCNF</a:t>
            </a:r>
            <a:r>
              <a:rPr lang="zh-CN" altLang="en-US" sz="3200" dirty="0">
                <a:ea typeface="宋体" panose="02010600030101010101" pitchFamily="2" charset="-122"/>
              </a:rPr>
              <a:t>无损连接分解算法）</a:t>
            </a:r>
          </a:p>
        </p:txBody>
      </p:sp>
      <p:pic>
        <p:nvPicPr>
          <p:cNvPr id="3" name="图片 2">
            <a:extLst>
              <a:ext uri="{FF2B5EF4-FFF2-40B4-BE49-F238E27FC236}">
                <a16:creationId xmlns:a16="http://schemas.microsoft.com/office/drawing/2014/main" id="{554A372B-9694-4007-A028-CB21545904CF}"/>
              </a:ext>
            </a:extLst>
          </p:cNvPr>
          <p:cNvPicPr>
            <a:picLocks noChangeAspect="1"/>
          </p:cNvPicPr>
          <p:nvPr/>
        </p:nvPicPr>
        <p:blipFill>
          <a:blip r:embed="rId2"/>
          <a:stretch>
            <a:fillRect/>
          </a:stretch>
        </p:blipFill>
        <p:spPr>
          <a:xfrm>
            <a:off x="0" y="1932741"/>
            <a:ext cx="9144000" cy="4117124"/>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a:extLst>
              <a:ext uri="{FF2B5EF4-FFF2-40B4-BE49-F238E27FC236}">
                <a16:creationId xmlns:a16="http://schemas.microsoft.com/office/drawing/2014/main" id="{5E7AEBFD-7956-44F8-B3F3-A8349BB5385F}"/>
              </a:ext>
            </a:extLst>
          </p:cNvPr>
          <p:cNvSpPr>
            <a:spLocks noGrp="1" noChangeArrowheads="1"/>
          </p:cNvSpPr>
          <p:nvPr>
            <p:ph type="title"/>
          </p:nvPr>
        </p:nvSpPr>
        <p:spPr/>
        <p:txBody>
          <a:bodyPr/>
          <a:lstStyle/>
          <a:p>
            <a:pPr>
              <a:defRPr/>
            </a:pPr>
            <a:r>
              <a:rPr lang="zh-CN" altLang="en-US">
                <a:ea typeface="宋体" pitchFamily="2" charset="-122"/>
              </a:rPr>
              <a:t>关系模式的分解算法</a:t>
            </a:r>
          </a:p>
        </p:txBody>
      </p:sp>
      <p:sp>
        <p:nvSpPr>
          <p:cNvPr id="696323" name="Rectangle 3">
            <a:extLst>
              <a:ext uri="{FF2B5EF4-FFF2-40B4-BE49-F238E27FC236}">
                <a16:creationId xmlns:a16="http://schemas.microsoft.com/office/drawing/2014/main" id="{F41DC5AB-0558-4F22-951F-8B302E1C1680}"/>
              </a:ext>
            </a:extLst>
          </p:cNvPr>
          <p:cNvSpPr>
            <a:spLocks noGrp="1" noChangeArrowheads="1"/>
          </p:cNvSpPr>
          <p:nvPr>
            <p:ph idx="1"/>
          </p:nvPr>
        </p:nvSpPr>
        <p:spPr/>
        <p:txBody>
          <a:bodyPr>
            <a:normAutofit lnSpcReduction="10000"/>
          </a:bodyPr>
          <a:lstStyle/>
          <a:p>
            <a:pPr>
              <a:defRPr/>
            </a:pPr>
            <a:r>
              <a:rPr lang="zh-CN" altLang="en-US" dirty="0">
                <a:ea typeface="宋体" pitchFamily="2" charset="-122"/>
              </a:rPr>
              <a:t>示例：</a:t>
            </a:r>
            <a:r>
              <a:rPr lang="en-US" altLang="zh-CN" dirty="0">
                <a:ea typeface="宋体" pitchFamily="2" charset="-122"/>
              </a:rPr>
              <a:t>R=&lt;U, F&gt;</a:t>
            </a:r>
            <a:r>
              <a:rPr lang="zh-CN" altLang="en-US" dirty="0">
                <a:ea typeface="宋体" pitchFamily="2" charset="-122"/>
              </a:rPr>
              <a:t>，</a:t>
            </a:r>
            <a:r>
              <a:rPr lang="en-US" altLang="zh-CN" dirty="0">
                <a:ea typeface="宋体" pitchFamily="2" charset="-122"/>
              </a:rPr>
              <a:t>U={A</a:t>
            </a:r>
            <a:r>
              <a:rPr lang="zh-CN" altLang="en-US" dirty="0">
                <a:ea typeface="宋体" pitchFamily="2" charset="-122"/>
              </a:rPr>
              <a:t>，</a:t>
            </a:r>
            <a:r>
              <a:rPr lang="en-US" altLang="zh-CN" dirty="0">
                <a:ea typeface="宋体" pitchFamily="2" charset="-122"/>
              </a:rPr>
              <a:t>B</a:t>
            </a:r>
            <a:r>
              <a:rPr lang="zh-CN" altLang="en-US" dirty="0">
                <a:ea typeface="宋体" pitchFamily="2" charset="-122"/>
              </a:rPr>
              <a:t>，</a:t>
            </a:r>
            <a:r>
              <a:rPr lang="en-US" altLang="zh-CN" dirty="0">
                <a:ea typeface="宋体" pitchFamily="2" charset="-122"/>
              </a:rPr>
              <a:t>C</a:t>
            </a:r>
            <a:r>
              <a:rPr lang="zh-CN" altLang="en-US" dirty="0">
                <a:ea typeface="宋体" pitchFamily="2" charset="-122"/>
              </a:rPr>
              <a:t>，</a:t>
            </a:r>
            <a:r>
              <a:rPr lang="en-US" altLang="zh-CN" dirty="0">
                <a:ea typeface="宋体" pitchFamily="2" charset="-122"/>
              </a:rPr>
              <a:t>D</a:t>
            </a:r>
            <a:r>
              <a:rPr lang="zh-CN" altLang="en-US" dirty="0">
                <a:ea typeface="宋体" pitchFamily="2" charset="-122"/>
              </a:rPr>
              <a:t>，</a:t>
            </a:r>
            <a:r>
              <a:rPr lang="en-US" altLang="zh-CN" dirty="0">
                <a:ea typeface="宋体" pitchFamily="2" charset="-122"/>
              </a:rPr>
              <a:t>E}</a:t>
            </a:r>
            <a:br>
              <a:rPr lang="en-US" altLang="zh-CN" dirty="0">
                <a:ea typeface="宋体" pitchFamily="2" charset="-122"/>
              </a:rPr>
            </a:br>
            <a:r>
              <a:rPr lang="en-US" altLang="zh-CN" dirty="0">
                <a:ea typeface="宋体" pitchFamily="2" charset="-122"/>
              </a:rPr>
              <a:t>F={A</a:t>
            </a:r>
            <a:r>
              <a:rPr lang="en-US" altLang="zh-CN" dirty="0">
                <a:ea typeface="宋体" pitchFamily="2" charset="-122"/>
                <a:sym typeface="Symbol" pitchFamily="18" charset="2"/>
              </a:rPr>
              <a:t></a:t>
            </a:r>
            <a:r>
              <a:rPr lang="en-US" altLang="zh-CN" dirty="0">
                <a:ea typeface="宋体" pitchFamily="2" charset="-122"/>
              </a:rPr>
              <a:t>B</a:t>
            </a:r>
            <a:r>
              <a:rPr lang="zh-CN" altLang="en-US" dirty="0">
                <a:ea typeface="宋体" pitchFamily="2" charset="-122"/>
              </a:rPr>
              <a:t>，</a:t>
            </a:r>
            <a:r>
              <a:rPr lang="en-US" altLang="zh-CN" dirty="0">
                <a:ea typeface="宋体" pitchFamily="2" charset="-122"/>
              </a:rPr>
              <a:t>B</a:t>
            </a:r>
            <a:r>
              <a:rPr lang="en-US" altLang="zh-CN" dirty="0">
                <a:ea typeface="宋体" pitchFamily="2" charset="-122"/>
                <a:sym typeface="Symbol" pitchFamily="18" charset="2"/>
              </a:rPr>
              <a:t></a:t>
            </a:r>
            <a:r>
              <a:rPr lang="en-US" altLang="zh-CN" dirty="0">
                <a:ea typeface="宋体" pitchFamily="2" charset="-122"/>
              </a:rPr>
              <a:t>C</a:t>
            </a:r>
            <a:r>
              <a:rPr lang="zh-CN" altLang="en-US" dirty="0">
                <a:ea typeface="宋体" pitchFamily="2" charset="-122"/>
              </a:rPr>
              <a:t>，</a:t>
            </a:r>
            <a:r>
              <a:rPr lang="en-US" altLang="zh-CN" dirty="0">
                <a:ea typeface="宋体" pitchFamily="2" charset="-122"/>
              </a:rPr>
              <a:t>(A,D)</a:t>
            </a:r>
            <a:r>
              <a:rPr lang="en-US" altLang="zh-CN" dirty="0">
                <a:ea typeface="宋体" pitchFamily="2" charset="-122"/>
                <a:sym typeface="Symbol" pitchFamily="18" charset="2"/>
              </a:rPr>
              <a:t></a:t>
            </a:r>
            <a:r>
              <a:rPr lang="en-US" altLang="zh-CN" dirty="0">
                <a:ea typeface="宋体" pitchFamily="2" charset="-122"/>
              </a:rPr>
              <a:t>E} ,</a:t>
            </a:r>
            <a:r>
              <a:rPr lang="zh-CN" altLang="en-US" dirty="0">
                <a:ea typeface="宋体" pitchFamily="2" charset="-122"/>
              </a:rPr>
              <a:t>求</a:t>
            </a:r>
            <a:r>
              <a:rPr lang="en-US" altLang="zh-CN" dirty="0">
                <a:ea typeface="宋体" pitchFamily="2" charset="-122"/>
              </a:rPr>
              <a:t>R</a:t>
            </a:r>
            <a:r>
              <a:rPr lang="zh-CN" altLang="en-US" dirty="0">
                <a:ea typeface="宋体" pitchFamily="2" charset="-122"/>
              </a:rPr>
              <a:t>的一个</a:t>
            </a:r>
            <a:r>
              <a:rPr lang="en-US" altLang="zh-CN" dirty="0">
                <a:ea typeface="宋体" pitchFamily="2" charset="-122"/>
              </a:rPr>
              <a:t>BCNF</a:t>
            </a:r>
            <a:r>
              <a:rPr lang="zh-CN" altLang="en-US" dirty="0">
                <a:ea typeface="宋体" pitchFamily="2" charset="-122"/>
              </a:rPr>
              <a:t>分解</a:t>
            </a:r>
            <a:endParaRPr lang="en-US" altLang="zh-CN" dirty="0">
              <a:ea typeface="宋体" pitchFamily="2" charset="-122"/>
            </a:endParaRPr>
          </a:p>
          <a:p>
            <a:pPr lvl="1">
              <a:lnSpc>
                <a:spcPct val="110000"/>
              </a:lnSpc>
              <a:spcBef>
                <a:spcPct val="25000"/>
              </a:spcBef>
              <a:buFont typeface="Wingdings" pitchFamily="2" charset="2"/>
              <a:buNone/>
              <a:defRPr/>
            </a:pPr>
            <a:r>
              <a:rPr lang="zh-CN" altLang="en-US" dirty="0">
                <a:ea typeface="宋体" pitchFamily="2" charset="-122"/>
              </a:rPr>
              <a:t>解：</a:t>
            </a:r>
            <a:r>
              <a:rPr lang="en-US" altLang="zh-CN" dirty="0">
                <a:ea typeface="宋体" pitchFamily="2" charset="-122"/>
              </a:rPr>
              <a:t>1. </a:t>
            </a:r>
            <a:r>
              <a:rPr lang="zh-CN" altLang="en-US" dirty="0">
                <a:ea typeface="宋体" pitchFamily="2" charset="-122"/>
              </a:rPr>
              <a:t>求候选码</a:t>
            </a:r>
            <a:endParaRPr lang="en-US" altLang="zh-CN" dirty="0">
              <a:ea typeface="宋体" pitchFamily="2" charset="-122"/>
            </a:endParaRPr>
          </a:p>
          <a:p>
            <a:pPr lvl="1">
              <a:lnSpc>
                <a:spcPct val="110000"/>
              </a:lnSpc>
              <a:spcBef>
                <a:spcPct val="25000"/>
              </a:spcBef>
              <a:buFont typeface="Wingdings" pitchFamily="2" charset="2"/>
              <a:buNone/>
              <a:defRPr/>
            </a:pPr>
            <a:r>
              <a:rPr lang="zh-CN" altLang="en-US" dirty="0">
                <a:ea typeface="宋体" pitchFamily="2" charset="-122"/>
              </a:rPr>
              <a:t>码是</a:t>
            </a:r>
            <a:r>
              <a:rPr lang="en-US" altLang="zh-CN" dirty="0">
                <a:ea typeface="宋体" pitchFamily="2" charset="-122"/>
              </a:rPr>
              <a:t>{AD}</a:t>
            </a:r>
            <a:endParaRPr lang="zh-CN" altLang="en-US" dirty="0">
              <a:ea typeface="宋体" pitchFamily="2" charset="-122"/>
            </a:endParaRPr>
          </a:p>
          <a:p>
            <a:pPr lvl="1">
              <a:lnSpc>
                <a:spcPct val="110000"/>
              </a:lnSpc>
              <a:spcBef>
                <a:spcPct val="40000"/>
              </a:spcBef>
              <a:buFont typeface="Wingdings" pitchFamily="2" charset="2"/>
              <a:buNone/>
              <a:defRPr/>
            </a:pPr>
            <a:r>
              <a:rPr lang="en-US" altLang="zh-CN" dirty="0">
                <a:ea typeface="宋体" pitchFamily="2" charset="-122"/>
              </a:rPr>
              <a:t>2.</a:t>
            </a:r>
            <a:r>
              <a:rPr lang="zh-CN" altLang="en-US" dirty="0">
                <a:ea typeface="宋体" pitchFamily="2" charset="-122"/>
              </a:rPr>
              <a:t> 检查</a:t>
            </a:r>
            <a:r>
              <a:rPr lang="en-US" altLang="zh-CN" dirty="0">
                <a:ea typeface="宋体" pitchFamily="2" charset="-122"/>
              </a:rPr>
              <a:t>A</a:t>
            </a:r>
            <a:r>
              <a:rPr lang="en-US" altLang="zh-CN" dirty="0">
                <a:ea typeface="宋体" pitchFamily="2" charset="-122"/>
                <a:sym typeface="Symbol" pitchFamily="18" charset="2"/>
              </a:rPr>
              <a:t></a:t>
            </a:r>
            <a:r>
              <a:rPr lang="en-US" altLang="zh-CN" dirty="0">
                <a:ea typeface="宋体" pitchFamily="2" charset="-122"/>
              </a:rPr>
              <a:t>B</a:t>
            </a:r>
            <a:r>
              <a:rPr lang="zh-CN" altLang="en-US" dirty="0">
                <a:ea typeface="宋体" pitchFamily="2" charset="-122"/>
              </a:rPr>
              <a:t>，由于</a:t>
            </a:r>
            <a:r>
              <a:rPr lang="en-US" altLang="zh-CN" dirty="0">
                <a:ea typeface="宋体" pitchFamily="2" charset="-122"/>
              </a:rPr>
              <a:t>A</a:t>
            </a:r>
            <a:r>
              <a:rPr lang="zh-CN" altLang="en-US" dirty="0">
                <a:ea typeface="宋体" pitchFamily="2" charset="-122"/>
              </a:rPr>
              <a:t>不是码，因此</a:t>
            </a:r>
            <a:br>
              <a:rPr lang="zh-CN" altLang="en-US" dirty="0">
                <a:ea typeface="宋体" pitchFamily="2" charset="-122"/>
              </a:rPr>
            </a:br>
            <a:r>
              <a:rPr lang="en-US" altLang="zh-CN" dirty="0">
                <a:ea typeface="宋体" pitchFamily="2" charset="-122"/>
              </a:rPr>
              <a:t>U</a:t>
            </a:r>
            <a:r>
              <a:rPr lang="en-US" altLang="zh-CN" baseline="-16000" dirty="0">
                <a:ea typeface="宋体" pitchFamily="2" charset="-122"/>
              </a:rPr>
              <a:t>1</a:t>
            </a:r>
            <a:r>
              <a:rPr lang="en-US" altLang="zh-CN" dirty="0">
                <a:ea typeface="宋体" pitchFamily="2" charset="-122"/>
              </a:rPr>
              <a:t>={A</a:t>
            </a:r>
            <a:r>
              <a:rPr lang="zh-CN" altLang="en-US" dirty="0">
                <a:ea typeface="宋体" pitchFamily="2" charset="-122"/>
              </a:rPr>
              <a:t>，</a:t>
            </a:r>
            <a:r>
              <a:rPr lang="en-US" altLang="zh-CN" dirty="0">
                <a:ea typeface="宋体" pitchFamily="2" charset="-122"/>
              </a:rPr>
              <a:t>B} , F</a:t>
            </a:r>
            <a:r>
              <a:rPr lang="en-US" altLang="zh-CN" baseline="-16000" dirty="0">
                <a:ea typeface="宋体" pitchFamily="2" charset="-122"/>
              </a:rPr>
              <a:t>1</a:t>
            </a:r>
            <a:r>
              <a:rPr lang="en-US" altLang="zh-CN" dirty="0">
                <a:ea typeface="宋体" pitchFamily="2" charset="-122"/>
              </a:rPr>
              <a:t>={A</a:t>
            </a:r>
            <a:r>
              <a:rPr lang="en-US" altLang="zh-CN" dirty="0">
                <a:ea typeface="宋体" pitchFamily="2" charset="-122"/>
                <a:sym typeface="Symbol" pitchFamily="18" charset="2"/>
              </a:rPr>
              <a:t></a:t>
            </a:r>
            <a:r>
              <a:rPr lang="en-US" altLang="zh-CN" dirty="0">
                <a:ea typeface="宋体" pitchFamily="2" charset="-122"/>
              </a:rPr>
              <a:t>B}</a:t>
            </a:r>
          </a:p>
          <a:p>
            <a:pPr lvl="1">
              <a:lnSpc>
                <a:spcPct val="110000"/>
              </a:lnSpc>
              <a:spcBef>
                <a:spcPct val="40000"/>
              </a:spcBef>
              <a:buFont typeface="Wingdings" pitchFamily="2" charset="2"/>
              <a:buNone/>
              <a:defRPr/>
            </a:pPr>
            <a:r>
              <a:rPr lang="en-US" altLang="zh-CN" dirty="0">
                <a:ea typeface="宋体" pitchFamily="2" charset="-122"/>
              </a:rPr>
              <a:t>    U</a:t>
            </a:r>
            <a:r>
              <a:rPr lang="en-US" altLang="zh-CN" baseline="-16000" dirty="0">
                <a:ea typeface="宋体" pitchFamily="2" charset="-122"/>
              </a:rPr>
              <a:t>2</a:t>
            </a:r>
            <a:r>
              <a:rPr lang="en-US" altLang="zh-CN" dirty="0">
                <a:ea typeface="宋体" pitchFamily="2" charset="-122"/>
              </a:rPr>
              <a:t>={A, C, D, E}, F</a:t>
            </a:r>
            <a:r>
              <a:rPr lang="en-US" altLang="zh-CN" baseline="-16000" dirty="0">
                <a:ea typeface="宋体" pitchFamily="2" charset="-122"/>
              </a:rPr>
              <a:t>2</a:t>
            </a:r>
            <a:r>
              <a:rPr lang="en-US" altLang="zh-CN" dirty="0">
                <a:ea typeface="宋体" pitchFamily="2" charset="-122"/>
              </a:rPr>
              <a:t>={A</a:t>
            </a:r>
            <a:r>
              <a:rPr lang="en-US" altLang="zh-CN" dirty="0">
                <a:ea typeface="宋体" pitchFamily="2" charset="-122"/>
                <a:sym typeface="Symbol" pitchFamily="18" charset="2"/>
              </a:rPr>
              <a:t></a:t>
            </a:r>
            <a:r>
              <a:rPr lang="en-US" altLang="zh-CN" dirty="0">
                <a:ea typeface="宋体" pitchFamily="2" charset="-122"/>
              </a:rPr>
              <a:t>C,  (A,D)</a:t>
            </a:r>
            <a:r>
              <a:rPr lang="en-US" altLang="zh-CN" dirty="0">
                <a:ea typeface="宋体" pitchFamily="2" charset="-122"/>
                <a:sym typeface="Symbol" pitchFamily="18" charset="2"/>
              </a:rPr>
              <a:t></a:t>
            </a:r>
            <a:r>
              <a:rPr lang="en-US" altLang="zh-CN" dirty="0">
                <a:ea typeface="宋体" pitchFamily="2" charset="-122"/>
              </a:rPr>
              <a:t>E}</a:t>
            </a:r>
          </a:p>
          <a:p>
            <a:pPr lvl="1">
              <a:lnSpc>
                <a:spcPct val="110000"/>
              </a:lnSpc>
              <a:spcBef>
                <a:spcPct val="40000"/>
              </a:spcBef>
              <a:buFont typeface="Wingdings" pitchFamily="2" charset="2"/>
              <a:buNone/>
              <a:defRPr/>
            </a:pPr>
            <a:r>
              <a:rPr lang="en-US" altLang="zh-CN" dirty="0">
                <a:ea typeface="宋体" pitchFamily="2" charset="-122"/>
              </a:rPr>
              <a:t>3.</a:t>
            </a:r>
            <a:r>
              <a:rPr lang="zh-CN" altLang="en-US" dirty="0">
                <a:ea typeface="宋体" pitchFamily="2" charset="-122"/>
              </a:rPr>
              <a:t> 检查</a:t>
            </a:r>
            <a:r>
              <a:rPr lang="en-US" altLang="zh-CN" dirty="0">
                <a:ea typeface="宋体" pitchFamily="2" charset="-122"/>
              </a:rPr>
              <a:t>A</a:t>
            </a:r>
            <a:r>
              <a:rPr lang="en-US" altLang="zh-CN" dirty="0">
                <a:ea typeface="宋体" pitchFamily="2" charset="-122"/>
                <a:sym typeface="Symbol" pitchFamily="18" charset="2"/>
              </a:rPr>
              <a:t></a:t>
            </a:r>
            <a:r>
              <a:rPr lang="en-US" altLang="zh-CN" dirty="0">
                <a:ea typeface="宋体" pitchFamily="2" charset="-122"/>
              </a:rPr>
              <a:t>C</a:t>
            </a:r>
            <a:r>
              <a:rPr lang="zh-CN" altLang="en-US" dirty="0">
                <a:ea typeface="宋体" pitchFamily="2" charset="-122"/>
              </a:rPr>
              <a:t>，由于</a:t>
            </a:r>
            <a:r>
              <a:rPr lang="en-US" altLang="zh-CN" dirty="0">
                <a:ea typeface="宋体" pitchFamily="2" charset="-122"/>
              </a:rPr>
              <a:t>A</a:t>
            </a:r>
            <a:r>
              <a:rPr lang="zh-CN" altLang="en-US" dirty="0">
                <a:ea typeface="宋体" pitchFamily="2" charset="-122"/>
              </a:rPr>
              <a:t>不是码，因此</a:t>
            </a:r>
            <a:br>
              <a:rPr lang="zh-CN" altLang="en-US" dirty="0">
                <a:ea typeface="宋体" pitchFamily="2" charset="-122"/>
              </a:rPr>
            </a:br>
            <a:r>
              <a:rPr lang="en-US" altLang="zh-CN" dirty="0">
                <a:ea typeface="宋体" pitchFamily="2" charset="-122"/>
              </a:rPr>
              <a:t>U</a:t>
            </a:r>
            <a:r>
              <a:rPr lang="en-US" altLang="zh-CN" baseline="-16000" dirty="0">
                <a:ea typeface="宋体" pitchFamily="2" charset="-122"/>
              </a:rPr>
              <a:t>1 </a:t>
            </a:r>
            <a:r>
              <a:rPr lang="en-US" altLang="zh-CN" dirty="0">
                <a:ea typeface="宋体" pitchFamily="2" charset="-122"/>
              </a:rPr>
              <a:t>= {A, B}, F</a:t>
            </a:r>
            <a:r>
              <a:rPr lang="en-US" altLang="zh-CN" baseline="-16000" dirty="0">
                <a:ea typeface="宋体" pitchFamily="2" charset="-122"/>
              </a:rPr>
              <a:t>1</a:t>
            </a:r>
            <a:r>
              <a:rPr lang="en-US" altLang="zh-CN" dirty="0">
                <a:ea typeface="宋体" pitchFamily="2" charset="-122"/>
              </a:rPr>
              <a:t>={A</a:t>
            </a:r>
            <a:r>
              <a:rPr lang="en-US" altLang="zh-CN" dirty="0">
                <a:ea typeface="宋体" pitchFamily="2" charset="-122"/>
                <a:sym typeface="Symbol" pitchFamily="18" charset="2"/>
              </a:rPr>
              <a:t></a:t>
            </a:r>
            <a:r>
              <a:rPr lang="en-US" altLang="zh-CN" dirty="0">
                <a:ea typeface="宋体" pitchFamily="2" charset="-122"/>
              </a:rPr>
              <a:t>B}</a:t>
            </a:r>
          </a:p>
          <a:p>
            <a:pPr lvl="1">
              <a:lnSpc>
                <a:spcPct val="110000"/>
              </a:lnSpc>
              <a:spcBef>
                <a:spcPct val="25000"/>
              </a:spcBef>
              <a:buFont typeface="Wingdings" pitchFamily="2" charset="2"/>
              <a:buNone/>
              <a:defRPr/>
            </a:pPr>
            <a:r>
              <a:rPr lang="en-US" altLang="zh-CN" dirty="0">
                <a:ea typeface="宋体" pitchFamily="2" charset="-122"/>
              </a:rPr>
              <a:t>    U</a:t>
            </a:r>
            <a:r>
              <a:rPr lang="en-US" altLang="zh-CN" baseline="-16000" dirty="0">
                <a:ea typeface="宋体" pitchFamily="2" charset="-122"/>
              </a:rPr>
              <a:t>2 </a:t>
            </a:r>
            <a:r>
              <a:rPr lang="en-US" altLang="zh-CN" dirty="0">
                <a:ea typeface="宋体" pitchFamily="2" charset="-122"/>
              </a:rPr>
              <a:t>= {A, C}, F</a:t>
            </a:r>
            <a:r>
              <a:rPr lang="en-US" altLang="zh-CN" baseline="-16000" dirty="0">
                <a:ea typeface="宋体" pitchFamily="2" charset="-122"/>
              </a:rPr>
              <a:t>2</a:t>
            </a:r>
            <a:r>
              <a:rPr lang="en-US" altLang="zh-CN" dirty="0">
                <a:ea typeface="宋体" pitchFamily="2" charset="-122"/>
              </a:rPr>
              <a:t>={A</a:t>
            </a:r>
            <a:r>
              <a:rPr lang="en-US" altLang="zh-CN" dirty="0">
                <a:ea typeface="宋体" pitchFamily="2" charset="-122"/>
                <a:sym typeface="Symbol" pitchFamily="18" charset="2"/>
              </a:rPr>
              <a:t>C</a:t>
            </a:r>
            <a:r>
              <a:rPr lang="en-US" altLang="zh-CN" dirty="0">
                <a:ea typeface="宋体" pitchFamily="2" charset="-122"/>
              </a:rPr>
              <a:t>} </a:t>
            </a:r>
          </a:p>
          <a:p>
            <a:pPr lvl="1">
              <a:lnSpc>
                <a:spcPct val="110000"/>
              </a:lnSpc>
              <a:spcBef>
                <a:spcPct val="25000"/>
              </a:spcBef>
              <a:buFont typeface="Wingdings" pitchFamily="2" charset="2"/>
              <a:buNone/>
              <a:defRPr/>
            </a:pPr>
            <a:r>
              <a:rPr lang="en-US" altLang="zh-CN" dirty="0">
                <a:ea typeface="宋体" pitchFamily="2" charset="-122"/>
              </a:rPr>
              <a:t>	 U</a:t>
            </a:r>
            <a:r>
              <a:rPr lang="en-US" altLang="zh-CN" baseline="-16000" dirty="0">
                <a:ea typeface="宋体" pitchFamily="2" charset="-122"/>
              </a:rPr>
              <a:t>3 </a:t>
            </a:r>
            <a:r>
              <a:rPr lang="en-US" altLang="zh-CN" dirty="0">
                <a:ea typeface="宋体" pitchFamily="2" charset="-122"/>
              </a:rPr>
              <a:t>= {A, D, E}, F</a:t>
            </a:r>
            <a:r>
              <a:rPr lang="en-US" altLang="zh-CN" baseline="-16000" dirty="0">
                <a:ea typeface="宋体" pitchFamily="2" charset="-122"/>
              </a:rPr>
              <a:t>3</a:t>
            </a:r>
            <a:r>
              <a:rPr lang="en-US" altLang="zh-CN" dirty="0">
                <a:ea typeface="宋体" pitchFamily="2" charset="-122"/>
              </a:rPr>
              <a:t> = {(A,D)</a:t>
            </a:r>
            <a:r>
              <a:rPr lang="en-US" altLang="zh-CN" dirty="0">
                <a:ea typeface="宋体" pitchFamily="2" charset="-122"/>
                <a:sym typeface="Symbol" pitchFamily="18" charset="2"/>
              </a:rPr>
              <a:t></a:t>
            </a:r>
            <a:r>
              <a:rPr lang="en-US" altLang="zh-CN" dirty="0">
                <a:ea typeface="宋体" pitchFamily="2" charset="-122"/>
              </a:rPr>
              <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632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632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63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89AC080E-9D56-43CA-867B-414092DC0F43}"/>
              </a:ext>
            </a:extLst>
          </p:cNvPr>
          <p:cNvSpPr>
            <a:spLocks noGrp="1" noChangeArrowheads="1"/>
          </p:cNvSpPr>
          <p:nvPr>
            <p:ph type="title"/>
          </p:nvPr>
        </p:nvSpPr>
        <p:spPr/>
        <p:txBody>
          <a:bodyPr/>
          <a:lstStyle/>
          <a:p>
            <a:pPr>
              <a:defRPr/>
            </a:pPr>
            <a:r>
              <a:rPr lang="zh-CN" altLang="en-US">
                <a:ea typeface="宋体" pitchFamily="2" charset="-122"/>
              </a:rPr>
              <a:t>关系模式的分解算法</a:t>
            </a:r>
          </a:p>
        </p:txBody>
      </p:sp>
      <p:sp>
        <p:nvSpPr>
          <p:cNvPr id="697347" name="Rectangle 3">
            <a:extLst>
              <a:ext uri="{FF2B5EF4-FFF2-40B4-BE49-F238E27FC236}">
                <a16:creationId xmlns:a16="http://schemas.microsoft.com/office/drawing/2014/main" id="{88380FD7-0214-4E66-BD8E-A0F4CC8B4BBA}"/>
              </a:ext>
            </a:extLst>
          </p:cNvPr>
          <p:cNvSpPr>
            <a:spLocks noGrp="1" noChangeArrowheads="1"/>
          </p:cNvSpPr>
          <p:nvPr>
            <p:ph type="body" idx="1"/>
          </p:nvPr>
        </p:nvSpPr>
        <p:spPr>
          <a:xfrm>
            <a:off x="457200" y="1203325"/>
            <a:ext cx="8229600" cy="4889500"/>
          </a:xfrm>
        </p:spPr>
        <p:txBody>
          <a:bodyPr/>
          <a:lstStyle/>
          <a:p>
            <a:pPr>
              <a:lnSpc>
                <a:spcPct val="115000"/>
              </a:lnSpc>
            </a:pPr>
            <a:r>
              <a:rPr lang="zh-CN" altLang="en-US">
                <a:ea typeface="宋体" panose="02010600030101010101" pitchFamily="2" charset="-122"/>
              </a:rPr>
              <a:t>示例：</a:t>
            </a:r>
            <a:r>
              <a:rPr lang="en-US" altLang="zh-CN">
                <a:ea typeface="宋体" panose="02010600030101010101" pitchFamily="2" charset="-122"/>
              </a:rPr>
              <a:t>U=(SNO</a:t>
            </a:r>
            <a:r>
              <a:rPr lang="zh-CN" altLang="en-US">
                <a:ea typeface="宋体" panose="02010600030101010101" pitchFamily="2" charset="-122"/>
              </a:rPr>
              <a:t>，</a:t>
            </a:r>
            <a:r>
              <a:rPr lang="en-US" altLang="zh-CN">
                <a:ea typeface="宋体" panose="02010600030101010101" pitchFamily="2" charset="-122"/>
              </a:rPr>
              <a:t>TNO</a:t>
            </a:r>
            <a:r>
              <a:rPr lang="zh-CN" altLang="en-US">
                <a:ea typeface="宋体" panose="02010600030101010101" pitchFamily="2" charset="-122"/>
              </a:rPr>
              <a:t>，</a:t>
            </a:r>
            <a:r>
              <a:rPr lang="en-US" altLang="zh-CN">
                <a:ea typeface="宋体" panose="02010600030101010101" pitchFamily="2" charset="-122"/>
              </a:rPr>
              <a:t>CNO)</a:t>
            </a:r>
            <a:br>
              <a:rPr lang="en-US" altLang="zh-CN">
                <a:ea typeface="宋体" panose="02010600030101010101" pitchFamily="2" charset="-122"/>
              </a:rPr>
            </a:br>
            <a:r>
              <a:rPr lang="en-US" altLang="zh-CN">
                <a:ea typeface="宋体" panose="02010600030101010101" pitchFamily="2" charset="-122"/>
              </a:rPr>
              <a:t>F={(SNO</a:t>
            </a:r>
            <a:r>
              <a:rPr lang="zh-CN" altLang="en-US">
                <a:ea typeface="宋体" panose="02010600030101010101" pitchFamily="2" charset="-122"/>
              </a:rPr>
              <a:t>，</a:t>
            </a:r>
            <a:r>
              <a:rPr lang="en-US" altLang="zh-CN">
                <a:ea typeface="宋体" panose="02010600030101010101" pitchFamily="2" charset="-122"/>
              </a:rPr>
              <a:t>CNO)</a:t>
            </a:r>
            <a:r>
              <a:rPr lang="en-US" altLang="zh-CN">
                <a:ea typeface="宋体" panose="02010600030101010101" pitchFamily="2" charset="-122"/>
                <a:sym typeface="Symbol" panose="05050102010706020507" pitchFamily="18" charset="2"/>
              </a:rPr>
              <a:t>TNO</a:t>
            </a:r>
            <a:r>
              <a:rPr lang="en-US" altLang="zh-CN">
                <a:ea typeface="宋体" panose="02010600030101010101" pitchFamily="2" charset="-122"/>
              </a:rPr>
              <a:t>,  TNO</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CNO}</a:t>
            </a:r>
          </a:p>
          <a:p>
            <a:pPr lvl="1">
              <a:lnSpc>
                <a:spcPct val="115000"/>
              </a:lnSpc>
              <a:buFont typeface="Wingdings" panose="05000000000000000000" pitchFamily="2" charset="2"/>
              <a:buNone/>
            </a:pPr>
            <a:r>
              <a:rPr lang="zh-CN" altLang="en-US">
                <a:ea typeface="宋体" panose="02010600030101010101" pitchFamily="2" charset="-122"/>
              </a:rPr>
              <a:t>解：不属于</a:t>
            </a:r>
            <a:r>
              <a:rPr lang="en-US" altLang="zh-CN">
                <a:ea typeface="宋体" panose="02010600030101010101" pitchFamily="2" charset="-122"/>
              </a:rPr>
              <a:t>BCNF</a:t>
            </a:r>
            <a:r>
              <a:rPr lang="zh-CN" altLang="en-US">
                <a:ea typeface="宋体" panose="02010600030101010101" pitchFamily="2" charset="-122"/>
              </a:rPr>
              <a:t>，分解为</a:t>
            </a:r>
          </a:p>
          <a:p>
            <a:pPr lvl="1">
              <a:lnSpc>
                <a:spcPct val="115000"/>
              </a:lnSpc>
              <a:buFont typeface="Wingdings" panose="05000000000000000000" pitchFamily="2" charset="2"/>
              <a:buNone/>
            </a:pPr>
            <a:r>
              <a:rPr lang="zh-CN" altLang="en-US">
                <a:ea typeface="宋体" panose="02010600030101010101" pitchFamily="2" charset="-122"/>
              </a:rPr>
              <a:t>			</a:t>
            </a:r>
            <a:r>
              <a:rPr lang="en-US" altLang="zh-CN">
                <a:ea typeface="宋体" panose="02010600030101010101" pitchFamily="2" charset="-122"/>
              </a:rPr>
              <a:t>U</a:t>
            </a:r>
            <a:r>
              <a:rPr lang="en-US" altLang="zh-CN" baseline="-16000">
                <a:ea typeface="宋体" panose="02010600030101010101" pitchFamily="2" charset="-122"/>
              </a:rPr>
              <a:t>1</a:t>
            </a:r>
            <a:r>
              <a:rPr lang="en-US" altLang="zh-CN">
                <a:ea typeface="宋体" panose="02010600030101010101" pitchFamily="2" charset="-122"/>
              </a:rPr>
              <a:t>=(SNO</a:t>
            </a:r>
            <a:r>
              <a:rPr lang="zh-CN" altLang="en-US">
                <a:ea typeface="宋体" panose="02010600030101010101" pitchFamily="2" charset="-122"/>
              </a:rPr>
              <a:t>，</a:t>
            </a:r>
            <a:r>
              <a:rPr lang="en-US" altLang="zh-CN">
                <a:ea typeface="宋体" panose="02010600030101010101" pitchFamily="2" charset="-122"/>
              </a:rPr>
              <a:t>TNO)</a:t>
            </a:r>
            <a:r>
              <a:rPr lang="zh-CN" altLang="en-US">
                <a:ea typeface="宋体" panose="02010600030101010101" pitchFamily="2" charset="-122"/>
              </a:rPr>
              <a:t>，</a:t>
            </a:r>
          </a:p>
          <a:p>
            <a:pPr lvl="1">
              <a:lnSpc>
                <a:spcPct val="115000"/>
              </a:lnSpc>
              <a:buFont typeface="Wingdings" panose="05000000000000000000" pitchFamily="2" charset="2"/>
              <a:buNone/>
            </a:pPr>
            <a:r>
              <a:rPr lang="zh-CN" altLang="en-US">
                <a:ea typeface="宋体" panose="02010600030101010101" pitchFamily="2" charset="-122"/>
              </a:rPr>
              <a:t>			</a:t>
            </a:r>
            <a:r>
              <a:rPr lang="en-US" altLang="zh-CN">
                <a:ea typeface="宋体" panose="02010600030101010101" pitchFamily="2" charset="-122"/>
              </a:rPr>
              <a:t>U</a:t>
            </a:r>
            <a:r>
              <a:rPr lang="en-US" altLang="zh-CN" baseline="-16000">
                <a:ea typeface="宋体" panose="02010600030101010101" pitchFamily="2" charset="-122"/>
              </a:rPr>
              <a:t>2</a:t>
            </a:r>
            <a:r>
              <a:rPr lang="en-US" altLang="zh-CN">
                <a:ea typeface="宋体" panose="02010600030101010101" pitchFamily="2" charset="-122"/>
              </a:rPr>
              <a:t>=(TNO</a:t>
            </a:r>
            <a:r>
              <a:rPr lang="zh-CN" altLang="en-US">
                <a:ea typeface="宋体" panose="02010600030101010101" pitchFamily="2" charset="-122"/>
              </a:rPr>
              <a:t>，</a:t>
            </a:r>
            <a:r>
              <a:rPr lang="en-US" altLang="zh-CN">
                <a:ea typeface="宋体" panose="02010600030101010101" pitchFamily="2" charset="-122"/>
              </a:rPr>
              <a:t>CNO)</a:t>
            </a:r>
            <a:r>
              <a:rPr lang="zh-CN" altLang="en-US">
                <a:ea typeface="宋体" panose="02010600030101010101" pitchFamily="2" charset="-122"/>
              </a:rPr>
              <a:t>，</a:t>
            </a:r>
            <a:r>
              <a:rPr lang="en-US" altLang="zh-CN">
                <a:ea typeface="宋体" panose="02010600030101010101" pitchFamily="2" charset="-122"/>
              </a:rPr>
              <a:t>F</a:t>
            </a:r>
            <a:r>
              <a:rPr lang="en-US" altLang="zh-CN" baseline="-16000">
                <a:ea typeface="宋体" panose="02010600030101010101" pitchFamily="2" charset="-122"/>
              </a:rPr>
              <a:t>2</a:t>
            </a:r>
            <a:r>
              <a:rPr lang="en-US" altLang="zh-CN">
                <a:ea typeface="宋体" panose="02010600030101010101" pitchFamily="2" charset="-122"/>
              </a:rPr>
              <a:t>={TNO</a:t>
            </a:r>
            <a:r>
              <a:rPr lang="en-US" altLang="zh-CN">
                <a:ea typeface="宋体" panose="02010600030101010101" pitchFamily="2" charset="-122"/>
                <a:sym typeface="Symbol" panose="05050102010706020507" pitchFamily="18" charset="2"/>
              </a:rPr>
              <a:t></a:t>
            </a:r>
            <a:r>
              <a:rPr lang="en-US" altLang="zh-CN">
                <a:ea typeface="宋体" panose="02010600030101010101" pitchFamily="2" charset="-122"/>
              </a:rPr>
              <a:t>CNO}</a:t>
            </a:r>
          </a:p>
          <a:p>
            <a:pPr lvl="1">
              <a:lnSpc>
                <a:spcPct val="115000"/>
              </a:lnSpc>
              <a:buFont typeface="Wingdings" panose="05000000000000000000" pitchFamily="2" charset="2"/>
              <a:buNone/>
            </a:pPr>
            <a:r>
              <a:rPr lang="en-US" altLang="zh-CN">
                <a:ea typeface="宋体" panose="02010600030101010101" pitchFamily="2" charset="-122"/>
              </a:rPr>
              <a:t>	</a:t>
            </a:r>
            <a:r>
              <a:rPr lang="zh-CN" altLang="en-US">
                <a:ea typeface="宋体" panose="02010600030101010101" pitchFamily="2" charset="-122"/>
              </a:rPr>
              <a:t>丢失了函数依赖</a:t>
            </a:r>
            <a:r>
              <a:rPr lang="en-US" altLang="zh-CN">
                <a:ea typeface="宋体" panose="02010600030101010101" pitchFamily="2" charset="-122"/>
              </a:rPr>
              <a:t>(SNO</a:t>
            </a:r>
            <a:r>
              <a:rPr lang="zh-CN" altLang="en-US">
                <a:ea typeface="宋体" panose="02010600030101010101" pitchFamily="2" charset="-122"/>
              </a:rPr>
              <a:t>，</a:t>
            </a:r>
            <a:r>
              <a:rPr lang="en-US" altLang="zh-CN">
                <a:ea typeface="宋体" panose="02010600030101010101" pitchFamily="2" charset="-122"/>
              </a:rPr>
              <a:t>CNO)</a:t>
            </a:r>
            <a:r>
              <a:rPr lang="en-US" altLang="zh-CN">
                <a:ea typeface="宋体" panose="02010600030101010101" pitchFamily="2" charset="-122"/>
                <a:sym typeface="Symbol" panose="05050102010706020507" pitchFamily="18" charset="2"/>
              </a:rPr>
              <a:t>TNO</a:t>
            </a:r>
            <a:r>
              <a:rPr lang="zh-CN" altLang="en-US">
                <a:ea typeface="宋体" panose="02010600030101010101" pitchFamily="2" charset="-122"/>
                <a:sym typeface="Symbol" panose="05050102010706020507" pitchFamily="18" charset="2"/>
              </a:rPr>
              <a:t>，原来一个学生选修一门课程时，只能对应一个老师；在新的关系模式下现在一个学生选修一门课程时，可能会对应多个老师。</a:t>
            </a:r>
          </a:p>
          <a:p>
            <a:pPr lvl="1">
              <a:lnSpc>
                <a:spcPct val="115000"/>
              </a:lnSpc>
              <a:buFont typeface="Wingdings" panose="05000000000000000000" pitchFamily="2" charset="2"/>
              <a:buNone/>
            </a:pPr>
            <a:r>
              <a:rPr lang="zh-CN" altLang="en-US" i="1">
                <a:solidFill>
                  <a:srgbClr val="0000CC"/>
                </a:solidFill>
                <a:ea typeface="宋体" panose="02010600030101010101" pitchFamily="2" charset="-122"/>
                <a:sym typeface="Symbol" panose="05050102010706020507" pitchFamily="18" charset="2"/>
              </a:rPr>
              <a:t>关系分解为</a:t>
            </a:r>
            <a:r>
              <a:rPr lang="en-US" altLang="zh-CN" i="1">
                <a:solidFill>
                  <a:srgbClr val="0000CC"/>
                </a:solidFill>
                <a:ea typeface="宋体" panose="02010600030101010101" pitchFamily="2" charset="-122"/>
                <a:sym typeface="Symbol" panose="05050102010706020507" pitchFamily="18" charset="2"/>
              </a:rPr>
              <a:t>BCNF</a:t>
            </a:r>
            <a:r>
              <a:rPr lang="zh-CN" altLang="en-US" i="1">
                <a:solidFill>
                  <a:srgbClr val="0000CC"/>
                </a:solidFill>
                <a:ea typeface="宋体" panose="02010600030101010101" pitchFamily="2" charset="-122"/>
                <a:sym typeface="Symbol" panose="05050102010706020507" pitchFamily="18" charset="2"/>
              </a:rPr>
              <a:t>，不一定能保持函数依赖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3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7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73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22201FD4-AA39-4D01-9037-CF9006F328E7}"/>
              </a:ext>
            </a:extLst>
          </p:cNvPr>
          <p:cNvSpPr>
            <a:spLocks noGrp="1" noChangeArrowheads="1"/>
          </p:cNvSpPr>
          <p:nvPr>
            <p:ph type="title"/>
          </p:nvPr>
        </p:nvSpPr>
        <p:spPr/>
        <p:txBody>
          <a:bodyPr/>
          <a:lstStyle/>
          <a:p>
            <a:pPr>
              <a:defRPr/>
            </a:pPr>
            <a:r>
              <a:rPr lang="zh-CN" altLang="en-US">
                <a:ea typeface="宋体" pitchFamily="2" charset="-122"/>
              </a:rPr>
              <a:t>关系模式的分解算法</a:t>
            </a:r>
          </a:p>
        </p:txBody>
      </p:sp>
      <p:sp>
        <p:nvSpPr>
          <p:cNvPr id="68611" name="Rectangle 3">
            <a:extLst>
              <a:ext uri="{FF2B5EF4-FFF2-40B4-BE49-F238E27FC236}">
                <a16:creationId xmlns:a16="http://schemas.microsoft.com/office/drawing/2014/main" id="{AA560DEE-927E-451F-86A2-C3F6167AF365}"/>
              </a:ext>
            </a:extLst>
          </p:cNvPr>
          <p:cNvSpPr>
            <a:spLocks noGrp="1" noChangeArrowheads="1"/>
          </p:cNvSpPr>
          <p:nvPr>
            <p:ph idx="1"/>
          </p:nvPr>
        </p:nvSpPr>
        <p:spPr/>
        <p:txBody>
          <a:bodyPr/>
          <a:lstStyle/>
          <a:p>
            <a:pPr lvl="1">
              <a:spcBef>
                <a:spcPct val="40000"/>
              </a:spcBef>
            </a:pPr>
            <a:r>
              <a:rPr lang="zh-CN" altLang="en-US" sz="2800">
                <a:latin typeface="Ebrima" panose="02000000000000000000" pitchFamily="2" charset="0"/>
                <a:ea typeface="宋体" panose="02010600030101010101" pitchFamily="2" charset="-122"/>
                <a:cs typeface="Ebrima" panose="02000000000000000000" pitchFamily="2" charset="0"/>
              </a:rPr>
              <a:t>结论：若要求分解保持函数依赖，那么分解后的模式总可以达到</a:t>
            </a:r>
            <a:r>
              <a:rPr lang="en-US" altLang="zh-CN" sz="2800">
                <a:latin typeface="Ebrima" panose="02000000000000000000" pitchFamily="2" charset="0"/>
                <a:ea typeface="宋体" panose="02010600030101010101" pitchFamily="2" charset="-122"/>
                <a:cs typeface="Ebrima" panose="02000000000000000000" pitchFamily="2" charset="0"/>
              </a:rPr>
              <a:t>3NF</a:t>
            </a:r>
            <a:r>
              <a:rPr lang="zh-CN" altLang="en-US" sz="2800">
                <a:latin typeface="Ebrima" panose="02000000000000000000" pitchFamily="2" charset="0"/>
                <a:ea typeface="宋体" panose="02010600030101010101" pitchFamily="2" charset="-122"/>
                <a:cs typeface="Ebrima" panose="02000000000000000000" pitchFamily="2" charset="0"/>
              </a:rPr>
              <a:t>，但不一定能达到</a:t>
            </a:r>
            <a:r>
              <a:rPr lang="en-US" altLang="zh-CN" sz="2800">
                <a:latin typeface="Ebrima" panose="02000000000000000000" pitchFamily="2" charset="0"/>
                <a:ea typeface="宋体" panose="02010600030101010101" pitchFamily="2" charset="-122"/>
                <a:cs typeface="Ebrima" panose="02000000000000000000" pitchFamily="2" charset="0"/>
              </a:rPr>
              <a:t>BCNF</a:t>
            </a:r>
          </a:p>
          <a:p>
            <a:pPr lvl="1">
              <a:spcBef>
                <a:spcPct val="40000"/>
              </a:spcBef>
            </a:pPr>
            <a:r>
              <a:rPr lang="zh-CN" altLang="en-US" sz="2800">
                <a:latin typeface="Ebrima" panose="02000000000000000000" pitchFamily="2" charset="0"/>
                <a:ea typeface="宋体" panose="02010600030101010101" pitchFamily="2" charset="-122"/>
                <a:cs typeface="Ebrima" panose="02000000000000000000" pitchFamily="2" charset="0"/>
              </a:rPr>
              <a:t>达到</a:t>
            </a:r>
            <a:r>
              <a:rPr lang="en-US" altLang="zh-CN" sz="2800">
                <a:latin typeface="Ebrima" panose="02000000000000000000" pitchFamily="2" charset="0"/>
                <a:ea typeface="宋体" panose="02010600030101010101" pitchFamily="2" charset="-122"/>
                <a:cs typeface="Ebrima" panose="02000000000000000000" pitchFamily="2" charset="0"/>
              </a:rPr>
              <a:t>3NF</a:t>
            </a:r>
            <a:r>
              <a:rPr lang="zh-CN" altLang="en-US" sz="2800">
                <a:latin typeface="Ebrima" panose="02000000000000000000" pitchFamily="2" charset="0"/>
                <a:ea typeface="宋体" panose="02010600030101010101" pitchFamily="2" charset="-122"/>
                <a:cs typeface="Ebrima" panose="02000000000000000000" pitchFamily="2" charset="0"/>
              </a:rPr>
              <a:t>且保持函数依赖的无损分解算法</a:t>
            </a:r>
            <a:endParaRPr lang="en-US" altLang="zh-CN" sz="2800">
              <a:latin typeface="Ebrima" panose="02000000000000000000" pitchFamily="2" charset="0"/>
              <a:ea typeface="宋体" panose="02010600030101010101" pitchFamily="2" charset="-122"/>
              <a:cs typeface="Ebrima" panose="02000000000000000000" pitchFamily="2" charset="0"/>
            </a:endParaRPr>
          </a:p>
          <a:p>
            <a:pPr lvl="2">
              <a:spcBef>
                <a:spcPct val="40000"/>
              </a:spcBef>
            </a:pPr>
            <a:r>
              <a:rPr lang="zh-CN" altLang="en-US" sz="2400">
                <a:latin typeface="Ebrima" panose="02000000000000000000" pitchFamily="2" charset="0"/>
                <a:ea typeface="宋体" panose="02010600030101010101" pitchFamily="2" charset="-122"/>
                <a:cs typeface="Ebrima" panose="02000000000000000000" pitchFamily="2" charset="0"/>
              </a:rPr>
              <a:t>原书图</a:t>
            </a:r>
            <a:r>
              <a:rPr lang="en-US" altLang="zh-CN" sz="2400">
                <a:latin typeface="Ebrima" panose="02000000000000000000" pitchFamily="2" charset="0"/>
                <a:ea typeface="宋体" panose="02010600030101010101" pitchFamily="2" charset="-122"/>
                <a:cs typeface="Ebrima" panose="02000000000000000000" pitchFamily="2" charset="0"/>
              </a:rPr>
              <a:t>8-12</a:t>
            </a:r>
            <a:endParaRPr lang="zh-CN" altLang="en-US" sz="2400">
              <a:latin typeface="Ebrima" panose="02000000000000000000" pitchFamily="2" charset="0"/>
              <a:ea typeface="宋体" panose="02010600030101010101" pitchFamily="2" charset="-122"/>
              <a:cs typeface="Ebrima" panose="02000000000000000000" pitchFamily="2" charset="0"/>
            </a:endParaRPr>
          </a:p>
          <a:p>
            <a:pPr lvl="1">
              <a:spcBef>
                <a:spcPct val="40000"/>
              </a:spcBef>
              <a:buFont typeface="Wingdings" panose="05000000000000000000" pitchFamily="2" charset="2"/>
              <a:buNone/>
            </a:pPr>
            <a:endParaRPr lang="zh-CN" altLang="en-US" sz="2800">
              <a:latin typeface="Ebrima" panose="02000000000000000000" pitchFamily="2" charset="0"/>
              <a:ea typeface="宋体" panose="02010600030101010101" pitchFamily="2" charset="-122"/>
              <a:cs typeface="Ebrima" panose="02000000000000000000" pitchFamily="2" charset="0"/>
              <a:sym typeface="Symbol" panose="05050102010706020507" pitchFamily="18" charset="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a:extLst>
              <a:ext uri="{FF2B5EF4-FFF2-40B4-BE49-F238E27FC236}">
                <a16:creationId xmlns:a16="http://schemas.microsoft.com/office/drawing/2014/main" id="{9127E71D-E977-41F4-8F94-CCD8274F0B9F}"/>
              </a:ext>
            </a:extLst>
          </p:cNvPr>
          <p:cNvSpPr>
            <a:spLocks noGrp="1" noChangeArrowheads="1"/>
          </p:cNvSpPr>
          <p:nvPr>
            <p:ph idx="1"/>
          </p:nvPr>
        </p:nvSpPr>
        <p:spPr>
          <a:xfrm>
            <a:off x="228600" y="220663"/>
            <a:ext cx="8610600" cy="6103937"/>
          </a:xfrm>
        </p:spPr>
        <p:txBody>
          <a:bodyPr/>
          <a:lstStyle/>
          <a:p>
            <a:pPr>
              <a:lnSpc>
                <a:spcPct val="110000"/>
              </a:lnSpc>
              <a:spcBef>
                <a:spcPct val="10000"/>
              </a:spcBef>
            </a:pPr>
            <a:r>
              <a:rPr lang="en-US" altLang="zh-CN" sz="2400">
                <a:ea typeface="宋体" panose="02010600030101010101" pitchFamily="2" charset="-122"/>
              </a:rPr>
              <a:t>P-PROVINCE,C-CITY,S-STREET,Z-ZIP</a:t>
            </a:r>
          </a:p>
          <a:p>
            <a:pPr>
              <a:lnSpc>
                <a:spcPct val="110000"/>
              </a:lnSpc>
              <a:spcBef>
                <a:spcPct val="10000"/>
              </a:spcBef>
            </a:pPr>
            <a:r>
              <a:rPr lang="zh-CN" altLang="en-US" sz="2400">
                <a:ea typeface="宋体" panose="02010600030101010101" pitchFamily="2" charset="-122"/>
              </a:rPr>
              <a:t>设有关系模式</a:t>
            </a:r>
            <a:r>
              <a:rPr lang="en-US" altLang="zh-CN" sz="2400">
                <a:ea typeface="宋体" panose="02010600030101010101" pitchFamily="2" charset="-122"/>
              </a:rPr>
              <a:t>R(SNO, SN, P, C, S, Z)</a:t>
            </a:r>
            <a:br>
              <a:rPr lang="en-US" altLang="zh-CN" sz="2400">
                <a:ea typeface="宋体" panose="02010600030101010101" pitchFamily="2" charset="-122"/>
              </a:rPr>
            </a:br>
            <a:r>
              <a:rPr lang="en-US" altLang="zh-CN" sz="2400">
                <a:ea typeface="宋体" panose="02010600030101010101" pitchFamily="2" charset="-122"/>
              </a:rPr>
              <a:t>F={SNO</a:t>
            </a:r>
            <a:r>
              <a:rPr lang="en-US" altLang="zh-CN" sz="2400">
                <a:ea typeface="宋体" panose="02010600030101010101" pitchFamily="2" charset="-122"/>
                <a:sym typeface="Symbol" panose="05050102010706020507" pitchFamily="18" charset="2"/>
              </a:rPr>
              <a:t>SN, </a:t>
            </a:r>
            <a:r>
              <a:rPr lang="en-US" altLang="zh-CN" sz="2400">
                <a:ea typeface="宋体" panose="02010600030101010101" pitchFamily="2" charset="-122"/>
              </a:rPr>
              <a:t>SNO</a:t>
            </a:r>
            <a:r>
              <a:rPr lang="en-US" altLang="zh-CN" sz="2400">
                <a:ea typeface="宋体" panose="02010600030101010101" pitchFamily="2" charset="-122"/>
                <a:sym typeface="Symbol" panose="05050102010706020507" pitchFamily="18" charset="2"/>
              </a:rPr>
              <a:t>P, </a:t>
            </a:r>
            <a:r>
              <a:rPr lang="en-US" altLang="zh-CN" sz="2400">
                <a:ea typeface="宋体" panose="02010600030101010101" pitchFamily="2" charset="-122"/>
              </a:rPr>
              <a:t>SNO</a:t>
            </a:r>
            <a:r>
              <a:rPr lang="en-US" altLang="zh-CN" sz="2400">
                <a:ea typeface="宋体" panose="02010600030101010101" pitchFamily="2" charset="-122"/>
                <a:sym typeface="Symbol" panose="05050102010706020507" pitchFamily="18" charset="2"/>
              </a:rPr>
              <a:t>C, </a:t>
            </a:r>
            <a:r>
              <a:rPr lang="en-US" altLang="zh-CN" sz="2400">
                <a:ea typeface="宋体" panose="02010600030101010101" pitchFamily="2" charset="-122"/>
              </a:rPr>
              <a:t>SNO</a:t>
            </a:r>
            <a:r>
              <a:rPr lang="en-US" altLang="zh-CN" sz="2400">
                <a:ea typeface="宋体" panose="02010600030101010101" pitchFamily="2" charset="-122"/>
                <a:sym typeface="Symbol" panose="05050102010706020507" pitchFamily="18" charset="2"/>
              </a:rPr>
              <a:t>S, </a:t>
            </a:r>
            <a:r>
              <a:rPr lang="en-US" altLang="zh-CN" sz="2400">
                <a:ea typeface="宋体" panose="02010600030101010101" pitchFamily="2" charset="-122"/>
              </a:rPr>
              <a:t>SNO</a:t>
            </a:r>
            <a:r>
              <a:rPr lang="en-US" altLang="zh-CN" sz="2400">
                <a:ea typeface="宋体" panose="02010600030101010101" pitchFamily="2" charset="-122"/>
                <a:sym typeface="Symbol" panose="05050102010706020507" pitchFamily="18" charset="2"/>
              </a:rPr>
              <a:t>Z, {P,C,S}Z, ZP, Z C</a:t>
            </a:r>
            <a:r>
              <a:rPr lang="en-US" altLang="zh-CN" sz="2400">
                <a:ea typeface="宋体" panose="02010600030101010101" pitchFamily="2" charset="-122"/>
              </a:rPr>
              <a:t>}</a:t>
            </a:r>
            <a:r>
              <a:rPr lang="zh-CN" altLang="en-US" sz="2400">
                <a:ea typeface="宋体" panose="02010600030101010101" pitchFamily="2" charset="-122"/>
              </a:rPr>
              <a:t>，试分解</a:t>
            </a:r>
            <a:r>
              <a:rPr lang="en-US" altLang="zh-CN" sz="2400">
                <a:ea typeface="宋体" panose="02010600030101010101" pitchFamily="2" charset="-122"/>
              </a:rPr>
              <a:t>R</a:t>
            </a:r>
            <a:r>
              <a:rPr lang="zh-CN" altLang="en-US" sz="2400">
                <a:ea typeface="宋体" panose="02010600030101010101" pitchFamily="2" charset="-122"/>
              </a:rPr>
              <a:t>为</a:t>
            </a:r>
            <a:r>
              <a:rPr lang="en-US" altLang="zh-CN" sz="2400">
                <a:ea typeface="宋体" panose="02010600030101010101" pitchFamily="2" charset="-122"/>
              </a:rPr>
              <a:t>3NF</a:t>
            </a:r>
            <a:r>
              <a:rPr lang="zh-CN" altLang="en-US" sz="2400">
                <a:ea typeface="宋体" panose="02010600030101010101" pitchFamily="2" charset="-122"/>
              </a:rPr>
              <a:t>。</a:t>
            </a:r>
          </a:p>
          <a:p>
            <a:pPr>
              <a:lnSpc>
                <a:spcPct val="110000"/>
              </a:lnSpc>
              <a:spcBef>
                <a:spcPct val="10000"/>
              </a:spcBef>
            </a:pPr>
            <a:r>
              <a:rPr lang="zh-CN" altLang="en-US" sz="2400">
                <a:ea typeface="宋体" panose="02010600030101010101" pitchFamily="2" charset="-122"/>
              </a:rPr>
              <a:t>解：</a:t>
            </a:r>
          </a:p>
          <a:p>
            <a:pPr lvl="1">
              <a:lnSpc>
                <a:spcPct val="110000"/>
              </a:lnSpc>
              <a:spcBef>
                <a:spcPct val="10000"/>
              </a:spcBef>
            </a:pPr>
            <a:r>
              <a:rPr lang="zh-CN" altLang="en-US" sz="2200">
                <a:ea typeface="宋体" panose="02010600030101010101" pitchFamily="2" charset="-122"/>
              </a:rPr>
              <a:t>求</a:t>
            </a:r>
            <a:r>
              <a:rPr lang="en-US" altLang="zh-CN" sz="2200">
                <a:ea typeface="宋体" panose="02010600030101010101" pitchFamily="2" charset="-122"/>
              </a:rPr>
              <a:t>F</a:t>
            </a:r>
            <a:r>
              <a:rPr lang="zh-CN" altLang="en-US" sz="2200">
                <a:ea typeface="宋体" panose="02010600030101010101" pitchFamily="2" charset="-122"/>
              </a:rPr>
              <a:t>的最小覆盖</a:t>
            </a:r>
            <a:r>
              <a:rPr lang="en-US" altLang="zh-CN" sz="2200">
                <a:ea typeface="宋体" panose="02010600030101010101" pitchFamily="2" charset="-122"/>
              </a:rPr>
              <a:t>Fc={SNO</a:t>
            </a:r>
            <a:r>
              <a:rPr lang="en-US" altLang="zh-CN" sz="2200">
                <a:ea typeface="宋体" panose="02010600030101010101" pitchFamily="2" charset="-122"/>
                <a:sym typeface="Symbol" panose="05050102010706020507" pitchFamily="18" charset="2"/>
              </a:rPr>
              <a:t>{SN,P,C,S}, {P,C,S}Z, Z{P,C}</a:t>
            </a:r>
            <a:r>
              <a:rPr lang="en-US" altLang="zh-CN" sz="2200">
                <a:ea typeface="宋体" panose="02010600030101010101" pitchFamily="2" charset="-122"/>
              </a:rPr>
              <a:t>}</a:t>
            </a:r>
          </a:p>
          <a:p>
            <a:pPr lvl="1">
              <a:lnSpc>
                <a:spcPct val="110000"/>
              </a:lnSpc>
              <a:spcBef>
                <a:spcPct val="10000"/>
              </a:spcBef>
            </a:pPr>
            <a:r>
              <a:rPr lang="zh-CN" altLang="en-US" sz="2200">
                <a:ea typeface="宋体" panose="02010600030101010101" pitchFamily="2" charset="-122"/>
              </a:rPr>
              <a:t>根据上述算法，则分解为</a:t>
            </a:r>
            <a:r>
              <a:rPr lang="en-US" altLang="zh-CN" sz="2200">
                <a:ea typeface="宋体" panose="02010600030101010101" pitchFamily="2" charset="-122"/>
              </a:rPr>
              <a:t>R1={SNO, </a:t>
            </a:r>
            <a:r>
              <a:rPr lang="en-US" altLang="zh-CN" sz="2200">
                <a:ea typeface="宋体" panose="02010600030101010101" pitchFamily="2" charset="-122"/>
                <a:sym typeface="Symbol" panose="05050102010706020507" pitchFamily="18" charset="2"/>
              </a:rPr>
              <a:t>SN,P,C,S</a:t>
            </a:r>
            <a:r>
              <a:rPr lang="en-US" altLang="zh-CN" sz="2200">
                <a:ea typeface="宋体" panose="02010600030101010101" pitchFamily="2" charset="-122"/>
              </a:rPr>
              <a:t>}, R2={</a:t>
            </a:r>
            <a:r>
              <a:rPr lang="en-US" altLang="zh-CN" sz="2200">
                <a:ea typeface="宋体" panose="02010600030101010101" pitchFamily="2" charset="-122"/>
                <a:sym typeface="Symbol" panose="05050102010706020507" pitchFamily="18" charset="2"/>
              </a:rPr>
              <a:t>P,C,S,Z</a:t>
            </a:r>
            <a:r>
              <a:rPr lang="en-US" altLang="zh-CN" sz="2200">
                <a:ea typeface="宋体" panose="02010600030101010101" pitchFamily="2" charset="-122"/>
              </a:rPr>
              <a:t>}, R3={Z,P,C}, ∵R3</a:t>
            </a:r>
            <a:r>
              <a:rPr lang="en-US" altLang="zh-CN" sz="2200">
                <a:ea typeface="宋体" panose="02010600030101010101" pitchFamily="2" charset="-122"/>
                <a:sym typeface="Symbol" panose="05050102010706020507" pitchFamily="18" charset="2"/>
              </a:rPr>
              <a:t></a:t>
            </a:r>
            <a:r>
              <a:rPr lang="en-US" altLang="zh-CN" sz="2200">
                <a:ea typeface="宋体" panose="02010600030101010101" pitchFamily="2" charset="-122"/>
              </a:rPr>
              <a:t>R2, </a:t>
            </a:r>
            <a:r>
              <a:rPr lang="zh-CN" altLang="en-US" sz="2200">
                <a:ea typeface="宋体" panose="02010600030101010101" pitchFamily="2" charset="-122"/>
              </a:rPr>
              <a:t>去掉</a:t>
            </a:r>
            <a:r>
              <a:rPr lang="en-US" altLang="zh-CN" sz="2200">
                <a:ea typeface="宋体" panose="02010600030101010101" pitchFamily="2" charset="-122"/>
              </a:rPr>
              <a:t>R3</a:t>
            </a:r>
          </a:p>
          <a:p>
            <a:pPr lvl="1">
              <a:lnSpc>
                <a:spcPct val="110000"/>
              </a:lnSpc>
              <a:spcBef>
                <a:spcPct val="10000"/>
              </a:spcBef>
            </a:pPr>
            <a:r>
              <a:rPr lang="en-US" altLang="zh-CN" sz="2200">
                <a:ea typeface="宋体" panose="02010600030101010101" pitchFamily="2" charset="-122"/>
              </a:rPr>
              <a:t>R1={SNO, </a:t>
            </a:r>
            <a:r>
              <a:rPr lang="en-US" altLang="zh-CN" sz="2200">
                <a:ea typeface="宋体" panose="02010600030101010101" pitchFamily="2" charset="-122"/>
                <a:sym typeface="Symbol" panose="05050102010706020507" pitchFamily="18" charset="2"/>
              </a:rPr>
              <a:t>SN,P,C,S</a:t>
            </a:r>
            <a:r>
              <a:rPr lang="en-US" altLang="zh-CN" sz="2200">
                <a:ea typeface="宋体" panose="02010600030101010101" pitchFamily="2" charset="-122"/>
              </a:rPr>
              <a:t>}, F1={SNO</a:t>
            </a:r>
            <a:r>
              <a:rPr lang="en-US" altLang="zh-CN" sz="2200">
                <a:ea typeface="宋体" panose="02010600030101010101" pitchFamily="2" charset="-122"/>
                <a:sym typeface="Symbol" panose="05050102010706020507" pitchFamily="18" charset="2"/>
              </a:rPr>
              <a:t>{SN,P,C,S}}</a:t>
            </a:r>
          </a:p>
          <a:p>
            <a:pPr lvl="1">
              <a:lnSpc>
                <a:spcPct val="110000"/>
              </a:lnSpc>
              <a:spcBef>
                <a:spcPct val="10000"/>
              </a:spcBef>
            </a:pPr>
            <a:r>
              <a:rPr lang="en-US" altLang="zh-CN" sz="2200">
                <a:ea typeface="宋体" panose="02010600030101010101" pitchFamily="2" charset="-122"/>
              </a:rPr>
              <a:t>R2={</a:t>
            </a:r>
            <a:r>
              <a:rPr lang="en-US" altLang="zh-CN" sz="2200">
                <a:ea typeface="宋体" panose="02010600030101010101" pitchFamily="2" charset="-122"/>
                <a:sym typeface="Symbol" panose="05050102010706020507" pitchFamily="18" charset="2"/>
              </a:rPr>
              <a:t>P,C,S,Z</a:t>
            </a:r>
            <a:r>
              <a:rPr lang="en-US" altLang="zh-CN" sz="2200">
                <a:ea typeface="宋体" panose="02010600030101010101" pitchFamily="2" charset="-122"/>
              </a:rPr>
              <a:t>}, F2={ </a:t>
            </a:r>
            <a:r>
              <a:rPr lang="en-US" altLang="zh-CN" sz="2200">
                <a:ea typeface="宋体" panose="02010600030101010101" pitchFamily="2" charset="-122"/>
                <a:sym typeface="Symbol" panose="05050102010706020507" pitchFamily="18" charset="2"/>
              </a:rPr>
              <a:t>{P,C,S}Z, Z{P,C}</a:t>
            </a:r>
            <a:r>
              <a:rPr lang="en-US" altLang="zh-CN" sz="2200">
                <a:ea typeface="宋体" panose="02010600030101010101" pitchFamily="2" charset="-122"/>
              </a:rPr>
              <a:t>}</a:t>
            </a:r>
          </a:p>
          <a:p>
            <a:pPr lvl="1">
              <a:lnSpc>
                <a:spcPct val="110000"/>
              </a:lnSpc>
              <a:spcBef>
                <a:spcPct val="10000"/>
              </a:spcBef>
            </a:pPr>
            <a:endParaRPr lang="en-US" altLang="zh-CN" sz="2200">
              <a:ea typeface="宋体" panose="02010600030101010101" pitchFamily="2" charset="-122"/>
            </a:endParaRPr>
          </a:p>
          <a:p>
            <a:pPr lvl="1">
              <a:lnSpc>
                <a:spcPct val="110000"/>
              </a:lnSpc>
              <a:spcBef>
                <a:spcPct val="10000"/>
              </a:spcBef>
            </a:pPr>
            <a:r>
              <a:rPr lang="zh-CN" altLang="en-US" sz="2200" i="1">
                <a:ea typeface="宋体" panose="02010600030101010101" pitchFamily="2" charset="-122"/>
              </a:rPr>
              <a:t>注意</a:t>
            </a:r>
            <a:r>
              <a:rPr lang="en-US" altLang="zh-CN" sz="2200" i="1">
                <a:ea typeface="宋体" panose="02010600030101010101" pitchFamily="2" charset="-122"/>
              </a:rPr>
              <a:t>R1,R2</a:t>
            </a:r>
            <a:r>
              <a:rPr lang="zh-CN" altLang="en-US" sz="2200" i="1">
                <a:ea typeface="宋体" panose="02010600030101010101" pitchFamily="2" charset="-122"/>
              </a:rPr>
              <a:t>均属于</a:t>
            </a:r>
            <a:r>
              <a:rPr lang="en-US" altLang="zh-CN" sz="2200" i="1">
                <a:ea typeface="宋体" panose="02010600030101010101" pitchFamily="2" charset="-122"/>
              </a:rPr>
              <a:t>3NF</a:t>
            </a:r>
            <a:r>
              <a:rPr lang="zh-CN" altLang="en-US" sz="2200" i="1">
                <a:ea typeface="宋体" panose="02010600030101010101" pitchFamily="2" charset="-122"/>
              </a:rPr>
              <a:t>，但</a:t>
            </a:r>
            <a:r>
              <a:rPr lang="en-US" altLang="zh-CN" sz="2200" i="1">
                <a:ea typeface="宋体" panose="02010600030101010101" pitchFamily="2" charset="-122"/>
              </a:rPr>
              <a:t>R1</a:t>
            </a:r>
            <a:r>
              <a:rPr lang="zh-CN" altLang="en-US" sz="2200" i="1">
                <a:ea typeface="宋体" panose="02010600030101010101" pitchFamily="2" charset="-122"/>
              </a:rPr>
              <a:t>属于</a:t>
            </a:r>
            <a:r>
              <a:rPr lang="en-US" altLang="zh-CN" sz="2200" i="1">
                <a:ea typeface="宋体" panose="02010600030101010101" pitchFamily="2" charset="-122"/>
              </a:rPr>
              <a:t>BCNF</a:t>
            </a:r>
            <a:r>
              <a:rPr lang="zh-CN" altLang="en-US" sz="2200" i="1">
                <a:ea typeface="宋体" panose="02010600030101010101" pitchFamily="2" charset="-122"/>
              </a:rPr>
              <a:t>，</a:t>
            </a:r>
            <a:r>
              <a:rPr lang="en-US" altLang="zh-CN" sz="2200" i="1">
                <a:ea typeface="宋体" panose="02010600030101010101" pitchFamily="2" charset="-122"/>
              </a:rPr>
              <a:t>R2</a:t>
            </a:r>
            <a:r>
              <a:rPr lang="zh-CN" altLang="en-US" sz="2200" i="1">
                <a:ea typeface="宋体" panose="02010600030101010101" pitchFamily="2" charset="-122"/>
              </a:rPr>
              <a:t>不属于</a:t>
            </a:r>
            <a:r>
              <a:rPr lang="en-US" altLang="zh-CN" sz="2200" i="1">
                <a:ea typeface="宋体" panose="02010600030101010101" pitchFamily="2" charset="-122"/>
              </a:rPr>
              <a:t>BCNF</a:t>
            </a:r>
            <a:r>
              <a:rPr lang="zh-CN" altLang="en-US" sz="2200" i="1">
                <a:ea typeface="宋体" panose="02010600030101010101" pitchFamily="2" charset="-122"/>
              </a:rPr>
              <a:t>，若进一步将</a:t>
            </a:r>
            <a:r>
              <a:rPr lang="en-US" altLang="zh-CN" sz="2200" i="1">
                <a:ea typeface="宋体" panose="02010600030101010101" pitchFamily="2" charset="-122"/>
              </a:rPr>
              <a:t>R2</a:t>
            </a:r>
            <a:r>
              <a:rPr lang="zh-CN" altLang="en-US" sz="2200" i="1">
                <a:ea typeface="宋体" panose="02010600030101010101" pitchFamily="2" charset="-122"/>
              </a:rPr>
              <a:t>分解为</a:t>
            </a:r>
            <a:r>
              <a:rPr lang="en-US" altLang="zh-CN" sz="2200" i="1">
                <a:ea typeface="宋体" panose="02010600030101010101" pitchFamily="2" charset="-122"/>
              </a:rPr>
              <a:t>{P,C,Z}</a:t>
            </a:r>
            <a:r>
              <a:rPr lang="zh-CN" altLang="en-US" sz="2200" i="1">
                <a:ea typeface="宋体" panose="02010600030101010101" pitchFamily="2" charset="-122"/>
              </a:rPr>
              <a:t>和</a:t>
            </a:r>
            <a:r>
              <a:rPr lang="en-US" altLang="zh-CN" sz="2200" i="1">
                <a:ea typeface="宋体" panose="02010600030101010101" pitchFamily="2" charset="-122"/>
              </a:rPr>
              <a:t>{S,Z}</a:t>
            </a:r>
            <a:r>
              <a:rPr lang="zh-CN" altLang="en-US" sz="2200" i="1">
                <a:ea typeface="宋体" panose="02010600030101010101" pitchFamily="2" charset="-122"/>
              </a:rPr>
              <a:t>，则均为</a:t>
            </a:r>
            <a:r>
              <a:rPr lang="en-US" altLang="zh-CN" sz="2200" i="1">
                <a:ea typeface="宋体" panose="02010600030101010101" pitchFamily="2" charset="-122"/>
              </a:rPr>
              <a:t>BCNF</a:t>
            </a:r>
            <a:r>
              <a:rPr lang="zh-CN" altLang="en-US" sz="2200" i="1">
                <a:ea typeface="宋体" panose="02010600030101010101" pitchFamily="2" charset="-122"/>
              </a:rPr>
              <a:t>，但丢失了函数依赖</a:t>
            </a:r>
            <a:r>
              <a:rPr lang="en-US" altLang="zh-CN" sz="2200" i="1">
                <a:ea typeface="宋体" panose="02010600030101010101" pitchFamily="2" charset="-122"/>
                <a:sym typeface="Symbol" panose="05050102010706020507" pitchFamily="18" charset="2"/>
              </a:rPr>
              <a:t>Z{P,C}.</a:t>
            </a:r>
            <a:endParaRPr lang="en-US" altLang="zh-CN" sz="2200" i="1">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2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216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2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DEB1825A-62C0-4CC4-9BC9-653D18809FD1}"/>
              </a:ext>
            </a:extLst>
          </p:cNvPr>
          <p:cNvSpPr>
            <a:spLocks noGrp="1" noChangeArrowheads="1"/>
          </p:cNvSpPr>
          <p:nvPr>
            <p:ph type="title"/>
          </p:nvPr>
        </p:nvSpPr>
        <p:spPr/>
        <p:txBody>
          <a:bodyPr/>
          <a:lstStyle/>
          <a:p>
            <a:pPr>
              <a:defRPr/>
            </a:pPr>
            <a:r>
              <a:rPr lang="zh-CN" altLang="en-US">
                <a:ea typeface="宋体" pitchFamily="2" charset="-122"/>
              </a:rPr>
              <a:t>范式之间的关系</a:t>
            </a:r>
          </a:p>
        </p:txBody>
      </p:sp>
      <p:sp>
        <p:nvSpPr>
          <p:cNvPr id="71683" name="Text Box 3">
            <a:extLst>
              <a:ext uri="{FF2B5EF4-FFF2-40B4-BE49-F238E27FC236}">
                <a16:creationId xmlns:a16="http://schemas.microsoft.com/office/drawing/2014/main" id="{5CB7F7A0-B337-48AD-BA3C-8EBDB620956D}"/>
              </a:ext>
            </a:extLst>
          </p:cNvPr>
          <p:cNvSpPr txBox="1">
            <a:spLocks noChangeArrowheads="1"/>
          </p:cNvSpPr>
          <p:nvPr/>
        </p:nvSpPr>
        <p:spPr bwMode="auto">
          <a:xfrm>
            <a:off x="4595813" y="2205038"/>
            <a:ext cx="1008062"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en-US" altLang="zh-CN" sz="2400">
                <a:ea typeface="黑体" panose="02010609060101010101" pitchFamily="49" charset="-122"/>
              </a:rPr>
              <a:t>1NF</a:t>
            </a:r>
          </a:p>
        </p:txBody>
      </p:sp>
      <p:sp>
        <p:nvSpPr>
          <p:cNvPr id="71684" name="Text Box 4">
            <a:extLst>
              <a:ext uri="{FF2B5EF4-FFF2-40B4-BE49-F238E27FC236}">
                <a16:creationId xmlns:a16="http://schemas.microsoft.com/office/drawing/2014/main" id="{0C92FA0C-C64A-4072-8506-780237BEC867}"/>
              </a:ext>
            </a:extLst>
          </p:cNvPr>
          <p:cNvSpPr txBox="1">
            <a:spLocks noChangeArrowheads="1"/>
          </p:cNvSpPr>
          <p:nvPr/>
        </p:nvSpPr>
        <p:spPr bwMode="auto">
          <a:xfrm>
            <a:off x="4595813" y="3213100"/>
            <a:ext cx="1008062"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en-US" altLang="zh-CN" sz="2400">
                <a:ea typeface="黑体" panose="02010609060101010101" pitchFamily="49" charset="-122"/>
              </a:rPr>
              <a:t>2NF</a:t>
            </a:r>
          </a:p>
        </p:txBody>
      </p:sp>
      <p:sp>
        <p:nvSpPr>
          <p:cNvPr id="71685" name="Text Box 5">
            <a:extLst>
              <a:ext uri="{FF2B5EF4-FFF2-40B4-BE49-F238E27FC236}">
                <a16:creationId xmlns:a16="http://schemas.microsoft.com/office/drawing/2014/main" id="{30476269-CE41-4F0B-A303-D859F87AF423}"/>
              </a:ext>
            </a:extLst>
          </p:cNvPr>
          <p:cNvSpPr txBox="1">
            <a:spLocks noChangeArrowheads="1"/>
          </p:cNvSpPr>
          <p:nvPr/>
        </p:nvSpPr>
        <p:spPr bwMode="auto">
          <a:xfrm>
            <a:off x="4595813" y="4221163"/>
            <a:ext cx="1009650"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en-US" altLang="zh-CN" sz="2400">
                <a:ea typeface="黑体" panose="02010609060101010101" pitchFamily="49" charset="-122"/>
              </a:rPr>
              <a:t>3NF</a:t>
            </a:r>
          </a:p>
        </p:txBody>
      </p:sp>
      <p:sp>
        <p:nvSpPr>
          <p:cNvPr id="71686" name="Text Box 6">
            <a:extLst>
              <a:ext uri="{FF2B5EF4-FFF2-40B4-BE49-F238E27FC236}">
                <a16:creationId xmlns:a16="http://schemas.microsoft.com/office/drawing/2014/main" id="{5D3AA3D0-4A4C-481B-8F55-5B5CEF5B981A}"/>
              </a:ext>
            </a:extLst>
          </p:cNvPr>
          <p:cNvSpPr txBox="1">
            <a:spLocks noChangeArrowheads="1"/>
          </p:cNvSpPr>
          <p:nvPr/>
        </p:nvSpPr>
        <p:spPr bwMode="auto">
          <a:xfrm>
            <a:off x="4522788" y="5267325"/>
            <a:ext cx="1223962"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100000"/>
              </a:lnSpc>
              <a:spcBef>
                <a:spcPct val="0"/>
              </a:spcBef>
              <a:buClrTx/>
              <a:buSzTx/>
              <a:buFontTx/>
              <a:buNone/>
            </a:pPr>
            <a:r>
              <a:rPr lang="en-US" altLang="zh-CN" sz="2400">
                <a:ea typeface="黑体" panose="02010609060101010101" pitchFamily="49" charset="-122"/>
              </a:rPr>
              <a:t>BCNF</a:t>
            </a:r>
          </a:p>
        </p:txBody>
      </p:sp>
      <p:sp>
        <p:nvSpPr>
          <p:cNvPr id="71687" name="Line 7">
            <a:extLst>
              <a:ext uri="{FF2B5EF4-FFF2-40B4-BE49-F238E27FC236}">
                <a16:creationId xmlns:a16="http://schemas.microsoft.com/office/drawing/2014/main" id="{CC97932B-EE51-4918-86E3-612114999796}"/>
              </a:ext>
            </a:extLst>
          </p:cNvPr>
          <p:cNvSpPr>
            <a:spLocks noChangeShapeType="1"/>
          </p:cNvSpPr>
          <p:nvPr/>
        </p:nvSpPr>
        <p:spPr bwMode="auto">
          <a:xfrm>
            <a:off x="5170488" y="2708275"/>
            <a:ext cx="0" cy="5048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8" name="Line 8">
            <a:extLst>
              <a:ext uri="{FF2B5EF4-FFF2-40B4-BE49-F238E27FC236}">
                <a16:creationId xmlns:a16="http://schemas.microsoft.com/office/drawing/2014/main" id="{81157345-3C64-4679-BB9F-8C96BB616358}"/>
              </a:ext>
            </a:extLst>
          </p:cNvPr>
          <p:cNvSpPr>
            <a:spLocks noChangeShapeType="1"/>
          </p:cNvSpPr>
          <p:nvPr/>
        </p:nvSpPr>
        <p:spPr bwMode="auto">
          <a:xfrm>
            <a:off x="5170488" y="3716338"/>
            <a:ext cx="0" cy="50482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89" name="Line 9">
            <a:extLst>
              <a:ext uri="{FF2B5EF4-FFF2-40B4-BE49-F238E27FC236}">
                <a16:creationId xmlns:a16="http://schemas.microsoft.com/office/drawing/2014/main" id="{468BB9F7-FF54-4CE4-92BD-78FF795C21B0}"/>
              </a:ext>
            </a:extLst>
          </p:cNvPr>
          <p:cNvSpPr>
            <a:spLocks noChangeShapeType="1"/>
          </p:cNvSpPr>
          <p:nvPr/>
        </p:nvSpPr>
        <p:spPr bwMode="auto">
          <a:xfrm>
            <a:off x="5170488" y="4724400"/>
            <a:ext cx="0" cy="5762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690" name="Text Box 10">
            <a:extLst>
              <a:ext uri="{FF2B5EF4-FFF2-40B4-BE49-F238E27FC236}">
                <a16:creationId xmlns:a16="http://schemas.microsoft.com/office/drawing/2014/main" id="{93509414-5DB8-4546-83FA-7EFE4F6188B3}"/>
              </a:ext>
            </a:extLst>
          </p:cNvPr>
          <p:cNvSpPr txBox="1">
            <a:spLocks noChangeArrowheads="1"/>
          </p:cNvSpPr>
          <p:nvPr/>
        </p:nvSpPr>
        <p:spPr bwMode="auto">
          <a:xfrm>
            <a:off x="5438775" y="2800350"/>
            <a:ext cx="367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lang="zh-CN" altLang="en-US" sz="1600">
                <a:ea typeface="黑体" panose="02010609060101010101" pitchFamily="49" charset="-122"/>
              </a:rPr>
              <a:t>消去非主属性对码的部分函数依赖 </a:t>
            </a:r>
          </a:p>
        </p:txBody>
      </p:sp>
      <p:sp>
        <p:nvSpPr>
          <p:cNvPr id="71691" name="Text Box 11">
            <a:extLst>
              <a:ext uri="{FF2B5EF4-FFF2-40B4-BE49-F238E27FC236}">
                <a16:creationId xmlns:a16="http://schemas.microsoft.com/office/drawing/2014/main" id="{4B05E14E-8B31-40CF-B9F7-BD58DFCC5D95}"/>
              </a:ext>
            </a:extLst>
          </p:cNvPr>
          <p:cNvSpPr txBox="1">
            <a:spLocks noChangeArrowheads="1"/>
          </p:cNvSpPr>
          <p:nvPr/>
        </p:nvSpPr>
        <p:spPr bwMode="auto">
          <a:xfrm>
            <a:off x="5459413" y="3721100"/>
            <a:ext cx="367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lang="zh-CN" altLang="en-US" sz="1600">
                <a:ea typeface="黑体" panose="02010609060101010101" pitchFamily="49" charset="-122"/>
              </a:rPr>
              <a:t>消去非主属性对码的传递函数依赖 </a:t>
            </a:r>
          </a:p>
        </p:txBody>
      </p:sp>
      <p:sp>
        <p:nvSpPr>
          <p:cNvPr id="71692" name="Text Box 12">
            <a:extLst>
              <a:ext uri="{FF2B5EF4-FFF2-40B4-BE49-F238E27FC236}">
                <a16:creationId xmlns:a16="http://schemas.microsoft.com/office/drawing/2014/main" id="{8C94CA07-E445-4C90-B296-993ACCF0A487}"/>
              </a:ext>
            </a:extLst>
          </p:cNvPr>
          <p:cNvSpPr txBox="1">
            <a:spLocks noChangeArrowheads="1"/>
          </p:cNvSpPr>
          <p:nvPr/>
        </p:nvSpPr>
        <p:spPr bwMode="auto">
          <a:xfrm>
            <a:off x="5459413" y="4722813"/>
            <a:ext cx="344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lang="zh-CN" altLang="en-US" sz="1600">
                <a:ea typeface="黑体" panose="02010609060101010101" pitchFamily="49" charset="-122"/>
              </a:rPr>
              <a:t>消去主属性对码的传递函数依赖 </a:t>
            </a:r>
          </a:p>
        </p:txBody>
      </p:sp>
      <p:grpSp>
        <p:nvGrpSpPr>
          <p:cNvPr id="71693" name="Group 13">
            <a:extLst>
              <a:ext uri="{FF2B5EF4-FFF2-40B4-BE49-F238E27FC236}">
                <a16:creationId xmlns:a16="http://schemas.microsoft.com/office/drawing/2014/main" id="{1597D769-FCF0-4C56-801D-9AB83691ADA9}"/>
              </a:ext>
            </a:extLst>
          </p:cNvPr>
          <p:cNvGrpSpPr>
            <a:grpSpLocks/>
          </p:cNvGrpSpPr>
          <p:nvPr/>
        </p:nvGrpSpPr>
        <p:grpSpPr bwMode="auto">
          <a:xfrm>
            <a:off x="276225" y="2009775"/>
            <a:ext cx="4054475" cy="3724275"/>
            <a:chOff x="1613" y="1661"/>
            <a:chExt cx="2446" cy="2448"/>
          </a:xfrm>
        </p:grpSpPr>
        <p:sp>
          <p:nvSpPr>
            <p:cNvPr id="71694" name="Oval 14">
              <a:extLst>
                <a:ext uri="{FF2B5EF4-FFF2-40B4-BE49-F238E27FC236}">
                  <a16:creationId xmlns:a16="http://schemas.microsoft.com/office/drawing/2014/main" id="{CAA92757-1FE6-48C9-9533-E3890DEB5837}"/>
                </a:ext>
              </a:extLst>
            </p:cNvPr>
            <p:cNvSpPr>
              <a:spLocks noChangeArrowheads="1"/>
            </p:cNvSpPr>
            <p:nvPr/>
          </p:nvSpPr>
          <p:spPr bwMode="auto">
            <a:xfrm>
              <a:off x="2573" y="2671"/>
              <a:ext cx="576" cy="57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71695" name="Oval 15">
              <a:extLst>
                <a:ext uri="{FF2B5EF4-FFF2-40B4-BE49-F238E27FC236}">
                  <a16:creationId xmlns:a16="http://schemas.microsoft.com/office/drawing/2014/main" id="{013610AA-2961-4162-BECA-94E5CAB3A372}"/>
                </a:ext>
              </a:extLst>
            </p:cNvPr>
            <p:cNvSpPr>
              <a:spLocks noChangeAspect="1" noChangeArrowheads="1"/>
            </p:cNvSpPr>
            <p:nvPr/>
          </p:nvSpPr>
          <p:spPr bwMode="auto">
            <a:xfrm>
              <a:off x="2381" y="2466"/>
              <a:ext cx="973" cy="973"/>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71696" name="Oval 16">
              <a:extLst>
                <a:ext uri="{FF2B5EF4-FFF2-40B4-BE49-F238E27FC236}">
                  <a16:creationId xmlns:a16="http://schemas.microsoft.com/office/drawing/2014/main" id="{E228333D-66E5-4E63-9F39-71136CB14CC7}"/>
                </a:ext>
              </a:extLst>
            </p:cNvPr>
            <p:cNvSpPr>
              <a:spLocks noChangeAspect="1" noChangeArrowheads="1"/>
            </p:cNvSpPr>
            <p:nvPr/>
          </p:nvSpPr>
          <p:spPr bwMode="auto">
            <a:xfrm>
              <a:off x="2218" y="2268"/>
              <a:ext cx="1315" cy="1315"/>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71697" name="Oval 17">
              <a:extLst>
                <a:ext uri="{FF2B5EF4-FFF2-40B4-BE49-F238E27FC236}">
                  <a16:creationId xmlns:a16="http://schemas.microsoft.com/office/drawing/2014/main" id="{C98FCF91-3DCE-4B63-A93E-FBBD2FB8419C}"/>
                </a:ext>
              </a:extLst>
            </p:cNvPr>
            <p:cNvSpPr>
              <a:spLocks noChangeAspect="1" noChangeArrowheads="1"/>
            </p:cNvSpPr>
            <p:nvPr/>
          </p:nvSpPr>
          <p:spPr bwMode="auto">
            <a:xfrm>
              <a:off x="2045" y="2086"/>
              <a:ext cx="1650" cy="1650"/>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71698" name="Oval 18">
              <a:extLst>
                <a:ext uri="{FF2B5EF4-FFF2-40B4-BE49-F238E27FC236}">
                  <a16:creationId xmlns:a16="http://schemas.microsoft.com/office/drawing/2014/main" id="{FF39B680-4F4D-4C14-815F-4C7B17061EB9}"/>
                </a:ext>
              </a:extLst>
            </p:cNvPr>
            <p:cNvSpPr>
              <a:spLocks noChangeAspect="1" noChangeArrowheads="1"/>
            </p:cNvSpPr>
            <p:nvPr/>
          </p:nvSpPr>
          <p:spPr bwMode="auto">
            <a:xfrm>
              <a:off x="1831" y="1881"/>
              <a:ext cx="2038" cy="2038"/>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71699" name="Oval 19">
              <a:extLst>
                <a:ext uri="{FF2B5EF4-FFF2-40B4-BE49-F238E27FC236}">
                  <a16:creationId xmlns:a16="http://schemas.microsoft.com/office/drawing/2014/main" id="{3A51C90E-5ACC-495E-A6B3-ABAFC6FEAE99}"/>
                </a:ext>
              </a:extLst>
            </p:cNvPr>
            <p:cNvSpPr>
              <a:spLocks noChangeAspect="1" noChangeArrowheads="1"/>
            </p:cNvSpPr>
            <p:nvPr/>
          </p:nvSpPr>
          <p:spPr bwMode="auto">
            <a:xfrm>
              <a:off x="1613" y="1663"/>
              <a:ext cx="2446" cy="244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71700" name="Text Box 20">
              <a:extLst>
                <a:ext uri="{FF2B5EF4-FFF2-40B4-BE49-F238E27FC236}">
                  <a16:creationId xmlns:a16="http://schemas.microsoft.com/office/drawing/2014/main" id="{9052F35F-B6C4-4005-92B8-7BB2CE028314}"/>
                </a:ext>
              </a:extLst>
            </p:cNvPr>
            <p:cNvSpPr txBox="1">
              <a:spLocks noChangeArrowheads="1"/>
            </p:cNvSpPr>
            <p:nvPr/>
          </p:nvSpPr>
          <p:spPr bwMode="auto">
            <a:xfrm>
              <a:off x="2669" y="1661"/>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1NF</a:t>
              </a:r>
            </a:p>
          </p:txBody>
        </p:sp>
        <p:sp>
          <p:nvSpPr>
            <p:cNvPr id="71701" name="Text Box 21">
              <a:extLst>
                <a:ext uri="{FF2B5EF4-FFF2-40B4-BE49-F238E27FC236}">
                  <a16:creationId xmlns:a16="http://schemas.microsoft.com/office/drawing/2014/main" id="{F96475A8-F3ED-4A2D-B5CF-4BDEFB24611A}"/>
                </a:ext>
              </a:extLst>
            </p:cNvPr>
            <p:cNvSpPr txBox="1">
              <a:spLocks noChangeArrowheads="1"/>
            </p:cNvSpPr>
            <p:nvPr/>
          </p:nvSpPr>
          <p:spPr bwMode="auto">
            <a:xfrm>
              <a:off x="2669" y="1855"/>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2NF</a:t>
              </a:r>
            </a:p>
          </p:txBody>
        </p:sp>
        <p:sp>
          <p:nvSpPr>
            <p:cNvPr id="71702" name="Text Box 22">
              <a:extLst>
                <a:ext uri="{FF2B5EF4-FFF2-40B4-BE49-F238E27FC236}">
                  <a16:creationId xmlns:a16="http://schemas.microsoft.com/office/drawing/2014/main" id="{3368CC8B-93EB-45BC-84DA-85BFFFA85B69}"/>
                </a:ext>
              </a:extLst>
            </p:cNvPr>
            <p:cNvSpPr txBox="1">
              <a:spLocks noChangeArrowheads="1"/>
            </p:cNvSpPr>
            <p:nvPr/>
          </p:nvSpPr>
          <p:spPr bwMode="auto">
            <a:xfrm>
              <a:off x="2669" y="2045"/>
              <a:ext cx="5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3NF</a:t>
              </a:r>
            </a:p>
          </p:txBody>
        </p:sp>
        <p:sp>
          <p:nvSpPr>
            <p:cNvPr id="71703" name="Text Box 23">
              <a:extLst>
                <a:ext uri="{FF2B5EF4-FFF2-40B4-BE49-F238E27FC236}">
                  <a16:creationId xmlns:a16="http://schemas.microsoft.com/office/drawing/2014/main" id="{FB3DBDAA-3CCD-469B-A1D4-B3B5CA1018AB}"/>
                </a:ext>
              </a:extLst>
            </p:cNvPr>
            <p:cNvSpPr txBox="1">
              <a:spLocks noChangeArrowheads="1"/>
            </p:cNvSpPr>
            <p:nvPr/>
          </p:nvSpPr>
          <p:spPr bwMode="auto">
            <a:xfrm>
              <a:off x="2669" y="2431"/>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4NF</a:t>
              </a:r>
            </a:p>
          </p:txBody>
        </p:sp>
        <p:sp>
          <p:nvSpPr>
            <p:cNvPr id="71704" name="Text Box 24">
              <a:extLst>
                <a:ext uri="{FF2B5EF4-FFF2-40B4-BE49-F238E27FC236}">
                  <a16:creationId xmlns:a16="http://schemas.microsoft.com/office/drawing/2014/main" id="{F8037C04-A797-48F0-BACE-5AA720E9C231}"/>
                </a:ext>
              </a:extLst>
            </p:cNvPr>
            <p:cNvSpPr txBox="1">
              <a:spLocks noChangeArrowheads="1"/>
            </p:cNvSpPr>
            <p:nvPr/>
          </p:nvSpPr>
          <p:spPr bwMode="auto">
            <a:xfrm>
              <a:off x="2573" y="2239"/>
              <a:ext cx="72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BCNF</a:t>
              </a:r>
            </a:p>
          </p:txBody>
        </p:sp>
        <p:sp>
          <p:nvSpPr>
            <p:cNvPr id="71705" name="Text Box 25">
              <a:extLst>
                <a:ext uri="{FF2B5EF4-FFF2-40B4-BE49-F238E27FC236}">
                  <a16:creationId xmlns:a16="http://schemas.microsoft.com/office/drawing/2014/main" id="{017ECC1D-493B-4BAA-B9BC-64C55FBAA76F}"/>
                </a:ext>
              </a:extLst>
            </p:cNvPr>
            <p:cNvSpPr txBox="1">
              <a:spLocks noChangeArrowheads="1"/>
            </p:cNvSpPr>
            <p:nvPr/>
          </p:nvSpPr>
          <p:spPr bwMode="auto">
            <a:xfrm>
              <a:off x="2669" y="2815"/>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lang="en-US" altLang="zh-CN" sz="2400">
                  <a:latin typeface="Times New Roman" panose="02020603050405020304" pitchFamily="18" charset="0"/>
                  <a:ea typeface="宋体" panose="02010600030101010101" pitchFamily="2" charset="-122"/>
                </a:rPr>
                <a:t>5NF</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a:extLst>
              <a:ext uri="{FF2B5EF4-FFF2-40B4-BE49-F238E27FC236}">
                <a16:creationId xmlns:a16="http://schemas.microsoft.com/office/drawing/2014/main" id="{4E548902-4C1B-41C4-AF73-6FF50CBF2A86}"/>
              </a:ext>
            </a:extLst>
          </p:cNvPr>
          <p:cNvSpPr>
            <a:spLocks noGrp="1" noChangeArrowheads="1"/>
          </p:cNvSpPr>
          <p:nvPr>
            <p:ph type="title"/>
          </p:nvPr>
        </p:nvSpPr>
        <p:spPr/>
        <p:txBody>
          <a:bodyPr/>
          <a:lstStyle/>
          <a:p>
            <a:pPr>
              <a:defRPr/>
            </a:pPr>
            <a:r>
              <a:rPr lang="zh-CN" altLang="en-US">
                <a:ea typeface="宋体" pitchFamily="2" charset="-122"/>
              </a:rPr>
              <a:t>模式的分解</a:t>
            </a:r>
          </a:p>
        </p:txBody>
      </p:sp>
      <p:graphicFrame>
        <p:nvGraphicFramePr>
          <p:cNvPr id="598021" name="Group 5">
            <a:extLst>
              <a:ext uri="{FF2B5EF4-FFF2-40B4-BE49-F238E27FC236}">
                <a16:creationId xmlns:a16="http://schemas.microsoft.com/office/drawing/2014/main" id="{4E8E9409-4B1A-442B-95BC-28F99DA1F4EA}"/>
              </a:ext>
            </a:extLst>
          </p:cNvPr>
          <p:cNvGraphicFramePr>
            <a:graphicFrameLocks noGrp="1"/>
          </p:cNvGraphicFramePr>
          <p:nvPr>
            <p:ph idx="1"/>
          </p:nvPr>
        </p:nvGraphicFramePr>
        <p:xfrm>
          <a:off x="3854450" y="3324225"/>
          <a:ext cx="5138738" cy="2981325"/>
        </p:xfrm>
        <a:graphic>
          <a:graphicData uri="http://schemas.openxmlformats.org/drawingml/2006/table">
            <a:tbl>
              <a:tblPr/>
              <a:tblGrid>
                <a:gridCol w="1712913">
                  <a:extLst>
                    <a:ext uri="{9D8B030D-6E8A-4147-A177-3AD203B41FA5}">
                      <a16:colId xmlns:a16="http://schemas.microsoft.com/office/drawing/2014/main" val="20000"/>
                    </a:ext>
                  </a:extLst>
                </a:gridCol>
                <a:gridCol w="1712912">
                  <a:extLst>
                    <a:ext uri="{9D8B030D-6E8A-4147-A177-3AD203B41FA5}">
                      <a16:colId xmlns:a16="http://schemas.microsoft.com/office/drawing/2014/main" val="20001"/>
                    </a:ext>
                  </a:extLst>
                </a:gridCol>
                <a:gridCol w="1712913">
                  <a:extLst>
                    <a:ext uri="{9D8B030D-6E8A-4147-A177-3AD203B41FA5}">
                      <a16:colId xmlns:a16="http://schemas.microsoft.com/office/drawing/2014/main" val="20002"/>
                    </a:ext>
                  </a:extLst>
                </a:gridCol>
              </a:tblGrid>
              <a:tr h="5429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marL="194957" marR="194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Sdept</a:t>
                      </a:r>
                    </a:p>
                  </a:txBody>
                  <a:tcPr marL="194957" marR="1949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marL="194957" marR="194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95001</a:t>
                      </a:r>
                    </a:p>
                  </a:txBody>
                  <a:tcPr marL="194957" marR="194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CS</a:t>
                      </a:r>
                    </a:p>
                  </a:txBody>
                  <a:tcPr marL="194957" marR="1949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A</a:t>
                      </a:r>
                    </a:p>
                  </a:txBody>
                  <a:tcPr marL="194957" marR="194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95002</a:t>
                      </a:r>
                    </a:p>
                  </a:txBody>
                  <a:tcPr marL="194957" marR="194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IS</a:t>
                      </a:r>
                    </a:p>
                  </a:txBody>
                  <a:tcPr marL="194957" marR="1949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L="194957" marR="194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95003</a:t>
                      </a:r>
                    </a:p>
                  </a:txBody>
                  <a:tcPr marL="194957" marR="194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MA</a:t>
                      </a:r>
                    </a:p>
                  </a:txBody>
                  <a:tcPr marL="194957" marR="1949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a:t>
                      </a:r>
                    </a:p>
                  </a:txBody>
                  <a:tcPr marL="194957" marR="194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95004</a:t>
                      </a:r>
                    </a:p>
                  </a:txBody>
                  <a:tcPr marL="194957" marR="194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IS</a:t>
                      </a:r>
                    </a:p>
                  </a:txBody>
                  <a:tcPr marL="194957" marR="1949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L="194957" marR="194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95005</a:t>
                      </a:r>
                    </a:p>
                  </a:txBody>
                  <a:tcPr marL="194957" marR="1949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PH</a:t>
                      </a:r>
                    </a:p>
                  </a:txBody>
                  <a:tcPr marL="194957" marR="1949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L="194957" marR="1949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417" name="Rectangle 3">
            <a:extLst>
              <a:ext uri="{FF2B5EF4-FFF2-40B4-BE49-F238E27FC236}">
                <a16:creationId xmlns:a16="http://schemas.microsoft.com/office/drawing/2014/main" id="{7A457709-395D-444B-AF50-DB8E2F9E3DC8}"/>
              </a:ext>
            </a:extLst>
          </p:cNvPr>
          <p:cNvSpPr>
            <a:spLocks noGrp="1" noChangeArrowheads="1"/>
          </p:cNvSpPr>
          <p:nvPr>
            <p:ph type="body" sz="half" idx="4294967295"/>
          </p:nvPr>
        </p:nvSpPr>
        <p:spPr>
          <a:xfrm>
            <a:off x="0" y="981075"/>
            <a:ext cx="6296025" cy="2306638"/>
          </a:xfrm>
        </p:spPr>
        <p:txBody>
          <a:bodyPr/>
          <a:lstStyle/>
          <a:p>
            <a:pPr lvl="1" algn="just">
              <a:buFont typeface="Wingdings" panose="05000000000000000000" pitchFamily="2" charset="2"/>
              <a:buNone/>
            </a:pPr>
            <a:r>
              <a:rPr lang="en-US" altLang="zh-CN" sz="2800">
                <a:ea typeface="宋体" panose="02010600030101010101" pitchFamily="2" charset="-122"/>
              </a:rPr>
              <a:t>1. SL</a:t>
            </a:r>
            <a:r>
              <a:rPr lang="zh-CN" altLang="en-US" sz="2800">
                <a:ea typeface="宋体" panose="02010600030101010101" pitchFamily="2" charset="-122"/>
              </a:rPr>
              <a:t>分解为下面三个关系模式：</a:t>
            </a:r>
          </a:p>
          <a:p>
            <a:pPr lvl="1" algn="just">
              <a:buFont typeface="Wingdings" panose="05000000000000000000" pitchFamily="2" charset="2"/>
              <a:buNone/>
            </a:pPr>
            <a:r>
              <a:rPr lang="zh-CN" altLang="en-US" sz="2800">
                <a:ea typeface="宋体" panose="02010600030101010101" pitchFamily="2" charset="-122"/>
              </a:rPr>
              <a:t>               </a:t>
            </a:r>
            <a:r>
              <a:rPr lang="en-US" altLang="zh-CN" sz="2800">
                <a:ea typeface="宋体" panose="02010600030101010101" pitchFamily="2" charset="-122"/>
              </a:rPr>
              <a:t>SN(Sno)</a:t>
            </a:r>
          </a:p>
          <a:p>
            <a:pPr lvl="1" algn="just">
              <a:buFont typeface="Wingdings" panose="05000000000000000000" pitchFamily="2" charset="2"/>
              <a:buNone/>
            </a:pPr>
            <a:r>
              <a:rPr lang="en-US" altLang="zh-CN" sz="2800">
                <a:ea typeface="宋体" panose="02010600030101010101" pitchFamily="2" charset="-122"/>
              </a:rPr>
              <a:t>               SD(Sdept)</a:t>
            </a:r>
          </a:p>
          <a:p>
            <a:pPr lvl="1" algn="just">
              <a:buFont typeface="Wingdings" panose="05000000000000000000" pitchFamily="2" charset="2"/>
              <a:buNone/>
            </a:pPr>
            <a:r>
              <a:rPr lang="en-US" altLang="zh-CN" sz="2800">
                <a:ea typeface="宋体" panose="02010600030101010101" pitchFamily="2" charset="-122"/>
              </a:rPr>
              <a:t>               SO(Sloc)</a:t>
            </a:r>
          </a:p>
        </p:txBody>
      </p:sp>
      <p:sp>
        <p:nvSpPr>
          <p:cNvPr id="16418" name="Line 4">
            <a:extLst>
              <a:ext uri="{FF2B5EF4-FFF2-40B4-BE49-F238E27FC236}">
                <a16:creationId xmlns:a16="http://schemas.microsoft.com/office/drawing/2014/main" id="{347862BC-9AA9-4D4D-A919-BAF1EC6B30BE}"/>
              </a:ext>
            </a:extLst>
          </p:cNvPr>
          <p:cNvSpPr>
            <a:spLocks noChangeShapeType="1"/>
          </p:cNvSpPr>
          <p:nvPr/>
        </p:nvSpPr>
        <p:spPr bwMode="auto">
          <a:xfrm flipH="1" flipV="1">
            <a:off x="3181350" y="3465513"/>
            <a:ext cx="5334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1B14A5CD-53C8-4E1A-A2CC-F6E55691FF77}"/>
              </a:ext>
            </a:extLst>
          </p:cNvPr>
          <p:cNvSpPr>
            <a:spLocks noGrp="1" noChangeArrowheads="1"/>
          </p:cNvSpPr>
          <p:nvPr>
            <p:ph type="title"/>
          </p:nvPr>
        </p:nvSpPr>
        <p:spPr/>
        <p:txBody>
          <a:bodyPr/>
          <a:lstStyle/>
          <a:p>
            <a:pPr>
              <a:defRPr/>
            </a:pPr>
            <a:r>
              <a:rPr lang="zh-CN" altLang="en-US">
                <a:ea typeface="宋体" pitchFamily="2" charset="-122"/>
              </a:rPr>
              <a:t>一般看法</a:t>
            </a:r>
          </a:p>
        </p:txBody>
      </p:sp>
      <p:sp>
        <p:nvSpPr>
          <p:cNvPr id="72707" name="Rectangle 3">
            <a:extLst>
              <a:ext uri="{FF2B5EF4-FFF2-40B4-BE49-F238E27FC236}">
                <a16:creationId xmlns:a16="http://schemas.microsoft.com/office/drawing/2014/main" id="{6202FBA0-E984-4707-AC9B-A395BF505EAE}"/>
              </a:ext>
            </a:extLst>
          </p:cNvPr>
          <p:cNvSpPr>
            <a:spLocks noGrp="1" noChangeArrowheads="1"/>
          </p:cNvSpPr>
          <p:nvPr>
            <p:ph type="body" idx="1"/>
          </p:nvPr>
        </p:nvSpPr>
        <p:spPr>
          <a:xfrm>
            <a:off x="457200" y="1412875"/>
            <a:ext cx="8229600" cy="4718050"/>
          </a:xfrm>
        </p:spPr>
        <p:txBody>
          <a:bodyPr/>
          <a:lstStyle/>
          <a:p>
            <a:pPr>
              <a:lnSpc>
                <a:spcPct val="110000"/>
              </a:lnSpc>
              <a:spcBef>
                <a:spcPct val="40000"/>
              </a:spcBef>
            </a:pPr>
            <a:r>
              <a:rPr lang="zh-CN" altLang="en-US">
                <a:ea typeface="宋体" panose="02010600030101010101" pitchFamily="2" charset="-122"/>
              </a:rPr>
              <a:t>分解通常使得对复杂查询的回答的效率更差，因为在查询求值期间必须执行额外的连接。</a:t>
            </a:r>
          </a:p>
          <a:p>
            <a:pPr>
              <a:lnSpc>
                <a:spcPct val="110000"/>
              </a:lnSpc>
              <a:spcBef>
                <a:spcPct val="40000"/>
              </a:spcBef>
            </a:pPr>
            <a:r>
              <a:rPr lang="zh-CN" altLang="en-US">
                <a:ea typeface="宋体" panose="02010600030101010101" pitchFamily="2" charset="-122"/>
              </a:rPr>
              <a:t>分解使得对简单查询的回答更有效，因为这种查询通常涉及相同关系的一小部分属性</a:t>
            </a:r>
          </a:p>
          <a:p>
            <a:pPr>
              <a:lnSpc>
                <a:spcPct val="110000"/>
              </a:lnSpc>
              <a:spcBef>
                <a:spcPct val="40000"/>
              </a:spcBef>
            </a:pPr>
            <a:r>
              <a:rPr lang="zh-CN" altLang="en-US">
                <a:ea typeface="宋体" panose="02010600030101010101" pitchFamily="2" charset="-122"/>
              </a:rPr>
              <a:t>分解通常使得简单的更新事务更有效</a:t>
            </a:r>
          </a:p>
          <a:p>
            <a:pPr>
              <a:lnSpc>
                <a:spcPct val="110000"/>
              </a:lnSpc>
              <a:spcBef>
                <a:spcPct val="40000"/>
              </a:spcBef>
            </a:pPr>
            <a:r>
              <a:rPr lang="zh-CN" altLang="en-US">
                <a:ea typeface="宋体" panose="02010600030101010101" pitchFamily="2" charset="-122"/>
              </a:rPr>
              <a:t>分解能降低存储空间的要求，因为它一般能消除冗余数据</a:t>
            </a:r>
          </a:p>
          <a:p>
            <a:pPr>
              <a:lnSpc>
                <a:spcPct val="110000"/>
              </a:lnSpc>
              <a:spcBef>
                <a:spcPct val="40000"/>
              </a:spcBef>
            </a:pPr>
            <a:r>
              <a:rPr lang="zh-CN" altLang="en-US">
                <a:ea typeface="宋体" panose="02010600030101010101" pitchFamily="2" charset="-122"/>
              </a:rPr>
              <a:t>如果冗余级别低，则分解会增加存储的需求</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F46C6-790D-427A-B9A7-1831F137F1E8}"/>
              </a:ext>
            </a:extLst>
          </p:cNvPr>
          <p:cNvSpPr>
            <a:spLocks noGrp="1"/>
          </p:cNvSpPr>
          <p:nvPr>
            <p:ph type="title"/>
          </p:nvPr>
        </p:nvSpPr>
        <p:spPr/>
        <p:txBody>
          <a:bodyPr/>
          <a:lstStyle/>
          <a:p>
            <a:pPr>
              <a:defRPr/>
            </a:pPr>
            <a:r>
              <a:rPr lang="zh-CN" altLang="en-US">
                <a:ea typeface="宋体" pitchFamily="2" charset="-122"/>
              </a:rPr>
              <a:t>反范式</a:t>
            </a:r>
            <a:r>
              <a:rPr lang="en-US" altLang="zh-CN">
                <a:ea typeface="宋体" pitchFamily="2" charset="-122"/>
              </a:rPr>
              <a:t>/</a:t>
            </a:r>
            <a:r>
              <a:rPr lang="zh-CN" altLang="en-US">
                <a:ea typeface="宋体" pitchFamily="2" charset="-122"/>
              </a:rPr>
              <a:t>规范化设计</a:t>
            </a:r>
          </a:p>
        </p:txBody>
      </p:sp>
      <p:sp>
        <p:nvSpPr>
          <p:cNvPr id="73731" name="内容占位符 2">
            <a:extLst>
              <a:ext uri="{FF2B5EF4-FFF2-40B4-BE49-F238E27FC236}">
                <a16:creationId xmlns:a16="http://schemas.microsoft.com/office/drawing/2014/main" id="{494D7DE0-ED9B-4879-9894-330973E1B2CE}"/>
              </a:ext>
            </a:extLst>
          </p:cNvPr>
          <p:cNvSpPr>
            <a:spLocks noGrp="1"/>
          </p:cNvSpPr>
          <p:nvPr>
            <p:ph idx="1"/>
          </p:nvPr>
        </p:nvSpPr>
        <p:spPr/>
        <p:txBody>
          <a:bodyPr/>
          <a:lstStyle/>
          <a:p>
            <a:r>
              <a:rPr lang="zh-CN" altLang="en-US">
                <a:ea typeface="宋体" panose="02010600030101010101" pitchFamily="2" charset="-122"/>
              </a:rPr>
              <a:t>通过规范化可以分解得到一些结构简单的表，但是在查询时可能需要连接多个表，这造成了大量的数据库逻辑运算，从而降低了查询效率</a:t>
            </a:r>
            <a:endParaRPr lang="en-US" altLang="zh-CN">
              <a:ea typeface="宋体" panose="02010600030101010101" pitchFamily="2" charset="-122"/>
            </a:endParaRPr>
          </a:p>
          <a:p>
            <a:r>
              <a:rPr lang="zh-CN" altLang="en-US">
                <a:ea typeface="宋体" panose="02010600030101010101" pitchFamily="2" charset="-122"/>
              </a:rPr>
              <a:t>在具体环境下，为了提高查询效率，可以在特定的表中引入一些额外的属性</a:t>
            </a:r>
            <a:endParaRPr lang="en-US" altLang="zh-CN">
              <a:ea typeface="宋体" panose="02010600030101010101" pitchFamily="2" charset="-122"/>
            </a:endParaRPr>
          </a:p>
          <a:p>
            <a:r>
              <a:rPr lang="zh-CN" altLang="en-US">
                <a:ea typeface="宋体" panose="02010600030101010101" pitchFamily="2" charset="-122"/>
              </a:rPr>
              <a:t>数据库设计运行存在合理冗余</a:t>
            </a:r>
            <a:endParaRPr lang="en-US" altLang="zh-CN">
              <a:ea typeface="宋体" panose="02010600030101010101" pitchFamily="2" charset="-122"/>
            </a:endParaRPr>
          </a:p>
          <a:p>
            <a:r>
              <a:rPr lang="zh-CN" altLang="en-US">
                <a:ea typeface="宋体" panose="02010600030101010101" pitchFamily="2" charset="-122"/>
              </a:rPr>
              <a:t>规范化和反规范化是相互矛盾的，在具体应用环境中，需要数据库设计者仔细分析和平衡</a:t>
            </a:r>
            <a:endParaRPr lang="en-US" altLang="zh-CN">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9829B-D437-4BAD-A202-1381A608AE4F}"/>
              </a:ext>
            </a:extLst>
          </p:cNvPr>
          <p:cNvSpPr>
            <a:spLocks noGrp="1"/>
          </p:cNvSpPr>
          <p:nvPr>
            <p:ph type="title"/>
          </p:nvPr>
        </p:nvSpPr>
        <p:spPr/>
        <p:txBody>
          <a:bodyPr/>
          <a:lstStyle/>
          <a:p>
            <a:pPr>
              <a:defRPr/>
            </a:pPr>
            <a:r>
              <a:rPr lang="zh-CN" altLang="en-US">
                <a:ea typeface="宋体" pitchFamily="2" charset="-122"/>
              </a:rPr>
              <a:t>反范式</a:t>
            </a:r>
            <a:r>
              <a:rPr lang="en-US" altLang="zh-CN">
                <a:ea typeface="宋体" pitchFamily="2" charset="-122"/>
              </a:rPr>
              <a:t>/</a:t>
            </a:r>
            <a:r>
              <a:rPr lang="zh-CN" altLang="en-US">
                <a:ea typeface="宋体" pitchFamily="2" charset="-122"/>
              </a:rPr>
              <a:t>规范化设计</a:t>
            </a:r>
          </a:p>
        </p:txBody>
      </p:sp>
      <p:pic>
        <p:nvPicPr>
          <p:cNvPr id="74755" name="Picture 2">
            <a:extLst>
              <a:ext uri="{FF2B5EF4-FFF2-40B4-BE49-F238E27FC236}">
                <a16:creationId xmlns:a16="http://schemas.microsoft.com/office/drawing/2014/main" id="{30711CF2-25DC-4B0A-AF66-F91D6D556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95350"/>
            <a:ext cx="860107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5DD91-C108-4056-A96A-C20FDF8F07F8}"/>
              </a:ext>
            </a:extLst>
          </p:cNvPr>
          <p:cNvSpPr>
            <a:spLocks noGrp="1"/>
          </p:cNvSpPr>
          <p:nvPr>
            <p:ph type="title"/>
          </p:nvPr>
        </p:nvSpPr>
        <p:spPr/>
        <p:txBody>
          <a:bodyPr/>
          <a:lstStyle/>
          <a:p>
            <a:pPr>
              <a:defRPr/>
            </a:pPr>
            <a:r>
              <a:rPr lang="zh-CN" altLang="en-US">
                <a:ea typeface="宋体" pitchFamily="2" charset="-122"/>
              </a:rPr>
              <a:t>反范式</a:t>
            </a:r>
            <a:r>
              <a:rPr lang="en-US" altLang="zh-CN">
                <a:ea typeface="宋体" pitchFamily="2" charset="-122"/>
              </a:rPr>
              <a:t>/</a:t>
            </a:r>
            <a:r>
              <a:rPr lang="zh-CN" altLang="en-US">
                <a:ea typeface="宋体" pitchFamily="2" charset="-122"/>
              </a:rPr>
              <a:t>规范化设计</a:t>
            </a:r>
          </a:p>
        </p:txBody>
      </p:sp>
      <p:pic>
        <p:nvPicPr>
          <p:cNvPr id="75779" name="Picture 3">
            <a:extLst>
              <a:ext uri="{FF2B5EF4-FFF2-40B4-BE49-F238E27FC236}">
                <a16:creationId xmlns:a16="http://schemas.microsoft.com/office/drawing/2014/main" id="{749A3A2E-A557-4C41-9EBD-BD946973D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1088"/>
            <a:ext cx="9020175" cy="436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F0447-E4E8-4E3F-A966-5A68638F2E56}"/>
              </a:ext>
            </a:extLst>
          </p:cNvPr>
          <p:cNvSpPr>
            <a:spLocks noGrp="1"/>
          </p:cNvSpPr>
          <p:nvPr>
            <p:ph type="title"/>
          </p:nvPr>
        </p:nvSpPr>
        <p:spPr/>
        <p:txBody>
          <a:bodyPr/>
          <a:lstStyle/>
          <a:p>
            <a:pPr>
              <a:defRPr/>
            </a:pPr>
            <a:r>
              <a:rPr lang="zh-CN" altLang="en-US">
                <a:ea typeface="宋体" pitchFamily="2" charset="-122"/>
              </a:rPr>
              <a:t>反范式</a:t>
            </a:r>
            <a:r>
              <a:rPr lang="en-US" altLang="zh-CN">
                <a:ea typeface="宋体" pitchFamily="2" charset="-122"/>
              </a:rPr>
              <a:t>/</a:t>
            </a:r>
            <a:r>
              <a:rPr lang="zh-CN" altLang="en-US">
                <a:ea typeface="宋体" pitchFamily="2" charset="-122"/>
              </a:rPr>
              <a:t>规范化设计</a:t>
            </a:r>
          </a:p>
        </p:txBody>
      </p:sp>
      <p:pic>
        <p:nvPicPr>
          <p:cNvPr id="76803" name="Picture 2">
            <a:extLst>
              <a:ext uri="{FF2B5EF4-FFF2-40B4-BE49-F238E27FC236}">
                <a16:creationId xmlns:a16="http://schemas.microsoft.com/office/drawing/2014/main" id="{5216F8DC-D74B-46DF-A447-6A9EDE923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290638"/>
            <a:ext cx="8861425" cy="381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ABDA4F80-C408-4861-A76A-445FD984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76250"/>
            <a:ext cx="7561263" cy="563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a:extLst>
              <a:ext uri="{FF2B5EF4-FFF2-40B4-BE49-F238E27FC236}">
                <a16:creationId xmlns:a16="http://schemas.microsoft.com/office/drawing/2014/main" id="{1D3C9034-8E71-4EF0-AAFF-9F7B003CE245}"/>
              </a:ext>
            </a:extLst>
          </p:cNvPr>
          <p:cNvSpPr>
            <a:spLocks noGrp="1" noChangeArrowheads="1"/>
          </p:cNvSpPr>
          <p:nvPr>
            <p:ph type="title"/>
          </p:nvPr>
        </p:nvSpPr>
        <p:spPr/>
        <p:txBody>
          <a:bodyPr/>
          <a:lstStyle/>
          <a:p>
            <a:pPr>
              <a:defRPr/>
            </a:pPr>
            <a:r>
              <a:rPr lang="en-US" altLang="zh-CN"/>
              <a:t>Assignment</a:t>
            </a:r>
          </a:p>
        </p:txBody>
      </p:sp>
      <p:sp>
        <p:nvSpPr>
          <p:cNvPr id="78851" name="Rectangle 3">
            <a:extLst>
              <a:ext uri="{FF2B5EF4-FFF2-40B4-BE49-F238E27FC236}">
                <a16:creationId xmlns:a16="http://schemas.microsoft.com/office/drawing/2014/main" id="{01B03D6E-B1CA-42A5-869B-063403343166}"/>
              </a:ext>
            </a:extLst>
          </p:cNvPr>
          <p:cNvSpPr>
            <a:spLocks noGrp="1" noChangeArrowheads="1"/>
          </p:cNvSpPr>
          <p:nvPr>
            <p:ph type="body" idx="1"/>
          </p:nvPr>
        </p:nvSpPr>
        <p:spPr>
          <a:xfrm>
            <a:off x="228600" y="1620023"/>
            <a:ext cx="8610600" cy="4704577"/>
          </a:xfrm>
        </p:spPr>
        <p:txBody>
          <a:bodyPr>
            <a:normAutofit lnSpcReduction="10000"/>
          </a:bodyPr>
          <a:lstStyle/>
          <a:p>
            <a:pPr marL="0" indent="0">
              <a:buNone/>
            </a:pPr>
            <a:r>
              <a:rPr lang="en-US" altLang="zh-CN" dirty="0">
                <a:ea typeface="宋体" panose="02010600030101010101" pitchFamily="2" charset="-122"/>
              </a:rPr>
              <a:t>2</a:t>
            </a:r>
            <a:r>
              <a:rPr lang="zh-CN" altLang="en-US" dirty="0">
                <a:ea typeface="宋体" panose="02010600030101010101" pitchFamily="2" charset="-122"/>
              </a:rPr>
              <a:t>、</a:t>
            </a:r>
            <a:r>
              <a:rPr lang="en-US" altLang="zh-CN" dirty="0">
                <a:ea typeface="宋体" panose="02010600030101010101" pitchFamily="2" charset="-122"/>
              </a:rPr>
              <a:t>Database design II: Consider a relation schema R(A,B,C,D,E) and its functional dependencies, F={ A</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C, C</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A,B</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AC, D</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AC }, complete the following questions:</a:t>
            </a:r>
            <a:endParaRPr lang="zh-CN" altLang="zh-CN" dirty="0">
              <a:ea typeface="宋体" panose="02010600030101010101" pitchFamily="2" charset="-122"/>
            </a:endParaRPr>
          </a:p>
          <a:p>
            <a:r>
              <a:rPr lang="en-US" altLang="zh-CN" dirty="0">
                <a:ea typeface="宋体" panose="02010600030101010101" pitchFamily="2" charset="-122"/>
              </a:rPr>
              <a:t>a) Compute (AD)</a:t>
            </a:r>
            <a:r>
              <a:rPr lang="en-US" altLang="zh-CN" baseline="30000" dirty="0">
                <a:ea typeface="宋体" panose="02010600030101010101" pitchFamily="2" charset="-122"/>
              </a:rPr>
              <a:t>+</a:t>
            </a:r>
            <a:endParaRPr lang="zh-CN" altLang="zh-CN" dirty="0">
              <a:ea typeface="宋体" panose="02010600030101010101" pitchFamily="2" charset="-122"/>
            </a:endParaRPr>
          </a:p>
          <a:p>
            <a:r>
              <a:rPr lang="en-US" altLang="zh-CN" dirty="0">
                <a:ea typeface="宋体" panose="02010600030101010101" pitchFamily="2" charset="-122"/>
              </a:rPr>
              <a:t>b) Compute the candidate keys for R.</a:t>
            </a:r>
            <a:endParaRPr lang="zh-CN" altLang="zh-CN" dirty="0">
              <a:ea typeface="宋体" panose="02010600030101010101" pitchFamily="2" charset="-122"/>
            </a:endParaRPr>
          </a:p>
          <a:p>
            <a:r>
              <a:rPr lang="en-US" altLang="zh-CN" dirty="0">
                <a:ea typeface="宋体" panose="02010600030101010101" pitchFamily="2" charset="-122"/>
              </a:rPr>
              <a:t>c) Compute the canonical cover </a:t>
            </a:r>
            <a:r>
              <a:rPr lang="en-US" altLang="zh-CN" i="1" dirty="0">
                <a:ea typeface="宋体" panose="02010600030101010101" pitchFamily="2" charset="-122"/>
              </a:rPr>
              <a:t>Fc</a:t>
            </a:r>
            <a:r>
              <a:rPr lang="en-US" altLang="zh-CN" dirty="0">
                <a:ea typeface="宋体" panose="02010600030101010101" pitchFamily="2" charset="-122"/>
              </a:rPr>
              <a:t>.</a:t>
            </a:r>
            <a:endParaRPr lang="zh-CN" altLang="zh-CN" dirty="0">
              <a:ea typeface="宋体" panose="02010600030101010101" pitchFamily="2" charset="-122"/>
            </a:endParaRPr>
          </a:p>
          <a:p>
            <a:r>
              <a:rPr lang="en-US" altLang="zh-CN" dirty="0">
                <a:ea typeface="宋体" panose="02010600030101010101" pitchFamily="2" charset="-122"/>
              </a:rPr>
              <a:t>d)</a:t>
            </a:r>
            <a:r>
              <a:rPr lang="en-US" altLang="zh-CN" sz="2800" dirty="0">
                <a:ea typeface="宋体" panose="02010600030101010101" pitchFamily="2" charset="-122"/>
              </a:rPr>
              <a:t> Is </a:t>
            </a:r>
            <a:r>
              <a:rPr lang="en-US" altLang="zh-CN" sz="2800" i="1" dirty="0">
                <a:ea typeface="宋体" panose="02010600030101010101" pitchFamily="2" charset="-122"/>
              </a:rPr>
              <a:t>R</a:t>
            </a:r>
            <a:r>
              <a:rPr lang="en-US" altLang="zh-CN" sz="2800" dirty="0">
                <a:ea typeface="宋体" panose="02010600030101010101" pitchFamily="2" charset="-122"/>
              </a:rPr>
              <a:t> in 3NF? If it is, justify your answer. If not, produce a decomposition of </a:t>
            </a:r>
            <a:r>
              <a:rPr lang="en-US" altLang="zh-CN" sz="2800" i="1" dirty="0">
                <a:ea typeface="宋体" panose="02010600030101010101" pitchFamily="2" charset="-122"/>
              </a:rPr>
              <a:t>R</a:t>
            </a:r>
            <a:r>
              <a:rPr lang="en-US" altLang="zh-CN" sz="2800" dirty="0">
                <a:ea typeface="宋体" panose="02010600030101010101" pitchFamily="2" charset="-122"/>
              </a:rPr>
              <a:t> into 3NF.</a:t>
            </a:r>
            <a:endParaRPr lang="zh-CN" altLang="zh-CN" dirty="0">
              <a:ea typeface="宋体" panose="02010600030101010101" pitchFamily="2" charset="-122"/>
            </a:endParaRPr>
          </a:p>
        </p:txBody>
      </p:sp>
      <p:sp>
        <p:nvSpPr>
          <p:cNvPr id="2" name="矩形 1">
            <a:extLst>
              <a:ext uri="{FF2B5EF4-FFF2-40B4-BE49-F238E27FC236}">
                <a16:creationId xmlns:a16="http://schemas.microsoft.com/office/drawing/2014/main" id="{B44D66FB-20FC-41A5-A3BF-B4298256F177}"/>
              </a:ext>
            </a:extLst>
          </p:cNvPr>
          <p:cNvSpPr/>
          <p:nvPr/>
        </p:nvSpPr>
        <p:spPr>
          <a:xfrm>
            <a:off x="228600" y="911939"/>
            <a:ext cx="1744388" cy="523220"/>
          </a:xfrm>
          <a:prstGeom prst="rect">
            <a:avLst/>
          </a:prstGeom>
        </p:spPr>
        <p:txBody>
          <a:bodyPr wrap="none">
            <a:spAutoFit/>
          </a:bodyPr>
          <a:lstStyle/>
          <a:p>
            <a:r>
              <a:rPr lang="en-US" altLang="zh-CN" sz="2800" dirty="0"/>
              <a:t>1</a:t>
            </a:r>
            <a:r>
              <a:rPr lang="zh-CN" altLang="en-US" sz="2800" dirty="0"/>
              <a:t>、</a:t>
            </a:r>
            <a:r>
              <a:rPr lang="en-US" altLang="zh-CN" sz="2800" dirty="0"/>
              <a:t>8.29 d</a:t>
            </a:r>
            <a:endParaRPr lang="zh-CN" altLang="en-US" sz="28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a:extLst>
              <a:ext uri="{FF2B5EF4-FFF2-40B4-BE49-F238E27FC236}">
                <a16:creationId xmlns:a16="http://schemas.microsoft.com/office/drawing/2014/main" id="{87F72661-7D8F-4AA2-AF1E-866C4FA947C2}"/>
              </a:ext>
            </a:extLst>
          </p:cNvPr>
          <p:cNvSpPr>
            <a:spLocks noGrp="1"/>
          </p:cNvSpPr>
          <p:nvPr>
            <p:ph idx="1"/>
          </p:nvPr>
        </p:nvSpPr>
        <p:spPr>
          <a:xfrm>
            <a:off x="228600" y="168275"/>
            <a:ext cx="8610600" cy="6156325"/>
          </a:xfrm>
        </p:spPr>
        <p:txBody>
          <a:bodyPr/>
          <a:lstStyle/>
          <a:p>
            <a:pPr>
              <a:lnSpc>
                <a:spcPct val="110000"/>
              </a:lnSpc>
            </a:pPr>
            <a:r>
              <a:rPr lang="en-US" altLang="zh-CN" sz="2400" b="1" i="1" u="sng" dirty="0">
                <a:ea typeface="宋体" panose="02010600030101010101" pitchFamily="2" charset="-122"/>
              </a:rPr>
              <a:t>Exercise</a:t>
            </a:r>
            <a:r>
              <a:rPr lang="en-US" altLang="zh-CN" sz="2400" dirty="0">
                <a:ea typeface="宋体" panose="02010600030101010101" pitchFamily="2" charset="-122"/>
              </a:rPr>
              <a:t>: Suppose that we have a schema </a:t>
            </a:r>
            <a:r>
              <a:rPr lang="en-US" altLang="zh-CN" sz="2400" b="1" i="1" dirty="0">
                <a:ea typeface="宋体" panose="02010600030101010101" pitchFamily="2" charset="-122"/>
              </a:rPr>
              <a:t>R(A, B, C, D, E)</a:t>
            </a:r>
            <a:r>
              <a:rPr lang="en-US" altLang="zh-CN" sz="2400" dirty="0">
                <a:ea typeface="宋体" panose="02010600030101010101" pitchFamily="2" charset="-122"/>
              </a:rPr>
              <a:t>. You are given the following dependencies:</a:t>
            </a:r>
            <a:endParaRPr lang="zh-CN" altLang="zh-CN" sz="2400" dirty="0">
              <a:ea typeface="宋体" panose="02010600030101010101" pitchFamily="2" charset="-122"/>
            </a:endParaRPr>
          </a:p>
          <a:p>
            <a:pPr algn="ctr">
              <a:lnSpc>
                <a:spcPct val="110000"/>
              </a:lnSpc>
              <a:buFont typeface="Monotype Sorts" pitchFamily="2" charset="2"/>
              <a:buNone/>
            </a:pPr>
            <a:r>
              <a:rPr lang="en-US" altLang="zh-CN" sz="2400" dirty="0">
                <a:ea typeface="宋体" panose="02010600030101010101" pitchFamily="2" charset="-122"/>
              </a:rPr>
              <a:t>A </a:t>
            </a:r>
            <a:r>
              <a:rPr lang="zh-CN" altLang="zh-CN" sz="2400" dirty="0">
                <a:ea typeface="宋体" panose="02010600030101010101" pitchFamily="2" charset="-122"/>
              </a:rPr>
              <a:t>→ </a:t>
            </a:r>
            <a:r>
              <a:rPr lang="en-US" altLang="zh-CN" sz="2400" dirty="0">
                <a:ea typeface="宋体" panose="02010600030101010101" pitchFamily="2" charset="-122"/>
              </a:rPr>
              <a:t>B</a:t>
            </a:r>
            <a:endParaRPr lang="zh-CN" altLang="zh-CN" sz="2400" dirty="0">
              <a:ea typeface="宋体" panose="02010600030101010101" pitchFamily="2" charset="-122"/>
            </a:endParaRPr>
          </a:p>
          <a:p>
            <a:pPr algn="ctr">
              <a:lnSpc>
                <a:spcPct val="110000"/>
              </a:lnSpc>
              <a:buFont typeface="Monotype Sorts" pitchFamily="2" charset="2"/>
              <a:buNone/>
            </a:pPr>
            <a:r>
              <a:rPr lang="en-US" altLang="zh-CN" sz="2400" dirty="0">
                <a:ea typeface="宋体" panose="02010600030101010101" pitchFamily="2" charset="-122"/>
              </a:rPr>
              <a:t>BC </a:t>
            </a:r>
            <a:r>
              <a:rPr lang="zh-CN" altLang="zh-CN" sz="2400" dirty="0">
                <a:ea typeface="宋体" panose="02010600030101010101" pitchFamily="2" charset="-122"/>
              </a:rPr>
              <a:t>→ </a:t>
            </a:r>
            <a:r>
              <a:rPr lang="en-US" altLang="zh-CN" sz="2400" dirty="0">
                <a:ea typeface="宋体" panose="02010600030101010101" pitchFamily="2" charset="-122"/>
              </a:rPr>
              <a:t>E</a:t>
            </a:r>
            <a:endParaRPr lang="zh-CN" altLang="zh-CN" sz="2400" dirty="0">
              <a:ea typeface="宋体" panose="02010600030101010101" pitchFamily="2" charset="-122"/>
            </a:endParaRPr>
          </a:p>
          <a:p>
            <a:pPr algn="ctr">
              <a:lnSpc>
                <a:spcPct val="110000"/>
              </a:lnSpc>
              <a:buFont typeface="Monotype Sorts" pitchFamily="2" charset="2"/>
              <a:buNone/>
            </a:pPr>
            <a:r>
              <a:rPr lang="en-US" altLang="zh-CN" sz="2400" dirty="0">
                <a:ea typeface="宋体" panose="02010600030101010101" pitchFamily="2" charset="-122"/>
              </a:rPr>
              <a:t>ED </a:t>
            </a:r>
            <a:r>
              <a:rPr lang="zh-CN" altLang="zh-CN" sz="2400" dirty="0">
                <a:ea typeface="宋体" panose="02010600030101010101" pitchFamily="2" charset="-122"/>
              </a:rPr>
              <a:t>→ </a:t>
            </a:r>
            <a:r>
              <a:rPr lang="en-US" altLang="zh-CN" sz="2400" dirty="0">
                <a:ea typeface="宋体" panose="02010600030101010101" pitchFamily="2" charset="-122"/>
              </a:rPr>
              <a:t>A</a:t>
            </a:r>
            <a:endParaRPr lang="zh-CN" altLang="zh-CN" sz="2400" dirty="0">
              <a:ea typeface="宋体" panose="02010600030101010101" pitchFamily="2" charset="-122"/>
            </a:endParaRPr>
          </a:p>
          <a:p>
            <a:pPr>
              <a:lnSpc>
                <a:spcPct val="110000"/>
              </a:lnSpc>
              <a:buFont typeface="Helvetica" panose="020B0604020202020204" pitchFamily="34" charset="0"/>
              <a:buAutoNum type="arabicPeriod"/>
            </a:pPr>
            <a:r>
              <a:rPr lang="en-US" altLang="zh-CN" sz="2400" dirty="0">
                <a:ea typeface="宋体" panose="02010600030101010101" pitchFamily="2" charset="-122"/>
              </a:rPr>
              <a:t>List all candidate keys for R.</a:t>
            </a:r>
            <a:endParaRPr lang="zh-CN" altLang="zh-CN" sz="2400" dirty="0">
              <a:ea typeface="宋体" panose="02010600030101010101" pitchFamily="2" charset="-122"/>
            </a:endParaRPr>
          </a:p>
          <a:p>
            <a:pPr>
              <a:lnSpc>
                <a:spcPct val="110000"/>
              </a:lnSpc>
              <a:buFont typeface="Helvetica" panose="020B0604020202020204" pitchFamily="34" charset="0"/>
              <a:buAutoNum type="arabicPeriod"/>
            </a:pPr>
            <a:r>
              <a:rPr lang="en-US" altLang="zh-CN" sz="2400" dirty="0">
                <a:ea typeface="宋体" panose="02010600030101010101" pitchFamily="2" charset="-122"/>
              </a:rPr>
              <a:t>Is </a:t>
            </a:r>
            <a:r>
              <a:rPr lang="en-US" altLang="zh-CN" sz="2400" i="1" dirty="0">
                <a:ea typeface="宋体" panose="02010600030101010101" pitchFamily="2" charset="-122"/>
              </a:rPr>
              <a:t>R</a:t>
            </a:r>
            <a:r>
              <a:rPr lang="en-US" altLang="zh-CN" sz="2400" dirty="0">
                <a:ea typeface="宋体" panose="02010600030101010101" pitchFamily="2" charset="-122"/>
              </a:rPr>
              <a:t> in 3NF? If it is, justify your answer. If not, produce a decomposition of </a:t>
            </a:r>
            <a:r>
              <a:rPr lang="en-US" altLang="zh-CN" sz="2400" i="1" dirty="0">
                <a:ea typeface="宋体" panose="02010600030101010101" pitchFamily="2" charset="-122"/>
              </a:rPr>
              <a:t>R</a:t>
            </a:r>
            <a:r>
              <a:rPr lang="en-US" altLang="zh-CN" sz="2400" dirty="0">
                <a:ea typeface="宋体" panose="02010600030101010101" pitchFamily="2" charset="-122"/>
              </a:rPr>
              <a:t> into 3NF.</a:t>
            </a:r>
            <a:endParaRPr lang="zh-CN" altLang="zh-CN" sz="2400" dirty="0">
              <a:ea typeface="宋体" panose="02010600030101010101" pitchFamily="2" charset="-122"/>
            </a:endParaRPr>
          </a:p>
          <a:p>
            <a:pPr marL="0" indent="0">
              <a:lnSpc>
                <a:spcPct val="110000"/>
              </a:lnSpc>
              <a:buNone/>
            </a:pPr>
            <a:endParaRPr lang="zh-CN" altLang="en-US" sz="2400" dirty="0">
              <a:ea typeface="宋体" panose="0201060003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E35EB1D-1952-47BD-A57C-22BA56DA5840}"/>
              </a:ext>
            </a:extLst>
          </p:cNvPr>
          <p:cNvSpPr>
            <a:spLocks noGrp="1" noChangeArrowheads="1"/>
          </p:cNvSpPr>
          <p:nvPr>
            <p:ph type="ctrTitle"/>
          </p:nvPr>
        </p:nvSpPr>
        <p:spPr/>
        <p:txBody>
          <a:bodyPr/>
          <a:lstStyle/>
          <a:p>
            <a:pPr>
              <a:defRPr/>
            </a:pPr>
            <a:r>
              <a:rPr lang="en-US" altLang="zh-CN" dirty="0">
                <a:ea typeface="宋体" pitchFamily="2" charset="-122"/>
              </a:rPr>
              <a:t>End of Chapter 8(2)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BA9A6B2F-BF3D-421E-8F12-B32254E17B96}"/>
              </a:ext>
            </a:extLst>
          </p:cNvPr>
          <p:cNvSpPr>
            <a:spLocks noGrp="1" noChangeArrowheads="1"/>
          </p:cNvSpPr>
          <p:nvPr>
            <p:ph type="title"/>
          </p:nvPr>
        </p:nvSpPr>
        <p:spPr/>
        <p:txBody>
          <a:bodyPr/>
          <a:lstStyle/>
          <a:p>
            <a:pPr>
              <a:defRPr/>
            </a:pPr>
            <a:r>
              <a:rPr lang="zh-CN" altLang="en-US" sz="3400">
                <a:ea typeface="宋体" pitchFamily="2" charset="-122"/>
              </a:rPr>
              <a:t>分解后的关系为：</a:t>
            </a:r>
          </a:p>
        </p:txBody>
      </p:sp>
      <p:graphicFrame>
        <p:nvGraphicFramePr>
          <p:cNvPr id="599044" name="Group 4">
            <a:extLst>
              <a:ext uri="{FF2B5EF4-FFF2-40B4-BE49-F238E27FC236}">
                <a16:creationId xmlns:a16="http://schemas.microsoft.com/office/drawing/2014/main" id="{01155105-5E97-4152-90B9-8A6EB9095F8F}"/>
              </a:ext>
            </a:extLst>
          </p:cNvPr>
          <p:cNvGraphicFramePr>
            <a:graphicFrameLocks noGrp="1"/>
          </p:cNvGraphicFramePr>
          <p:nvPr>
            <p:ph idx="1"/>
          </p:nvPr>
        </p:nvGraphicFramePr>
        <p:xfrm>
          <a:off x="868363" y="996950"/>
          <a:ext cx="2349500" cy="3629028"/>
        </p:xfrm>
        <a:graphic>
          <a:graphicData uri="http://schemas.openxmlformats.org/drawingml/2006/table">
            <a:tbl>
              <a:tblPr/>
              <a:tblGrid>
                <a:gridCol w="2349500">
                  <a:extLst>
                    <a:ext uri="{9D8B030D-6E8A-4147-A177-3AD203B41FA5}">
                      <a16:colId xmlns:a16="http://schemas.microsoft.com/office/drawing/2014/main" val="20000"/>
                    </a:ext>
                  </a:extLst>
                </a:gridCol>
              </a:tblGrid>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dirty="0" err="1">
                          <a:ln>
                            <a:noFill/>
                          </a:ln>
                          <a:solidFill>
                            <a:srgbClr val="CC0000"/>
                          </a:solidFill>
                          <a:effectLst>
                            <a:outerShdw blurRad="38100" dist="38100" dir="2700000" algn="tl">
                              <a:srgbClr val="C0C0C0"/>
                            </a:outerShdw>
                          </a:effectLst>
                          <a:latin typeface="Arial" charset="0"/>
                          <a:ea typeface="宋体" pitchFamily="2" charset="-122"/>
                        </a:rPr>
                        <a:t>Sno</a:t>
                      </a:r>
                      <a:r>
                        <a:rPr kumimoji="1" lang="en-US" altLang="zh-CN" sz="2600" b="0" i="0" u="none" strike="noStrike" cap="none" normalizeH="0" baseline="0" dirty="0">
                          <a:ln>
                            <a:noFill/>
                          </a:ln>
                          <a:solidFill>
                            <a:schemeClr val="hlink"/>
                          </a:solidFill>
                          <a:effectLst/>
                          <a:latin typeface="Arial" charset="0"/>
                          <a:ea typeface="宋体" pitchFamily="2" charset="-122"/>
                        </a:rPr>
                        <a:t>	</a:t>
                      </a:r>
                    </a:p>
                  </a:txBody>
                  <a:tcPr marL="542600" marR="5426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95001</a:t>
                      </a:r>
                    </a:p>
                  </a:txBody>
                  <a:tcPr marL="542600" marR="5426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95002</a:t>
                      </a:r>
                    </a:p>
                  </a:txBody>
                  <a:tcPr marL="542600" marR="5426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95003</a:t>
                      </a:r>
                    </a:p>
                  </a:txBody>
                  <a:tcPr marL="542600" marR="5426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95004</a:t>
                      </a:r>
                    </a:p>
                  </a:txBody>
                  <a:tcPr marL="542600" marR="5426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95005</a:t>
                      </a:r>
                    </a:p>
                  </a:txBody>
                  <a:tcPr marL="542600" marR="5426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51" name="Rectangle 3">
            <a:extLst>
              <a:ext uri="{FF2B5EF4-FFF2-40B4-BE49-F238E27FC236}">
                <a16:creationId xmlns:a16="http://schemas.microsoft.com/office/drawing/2014/main" id="{73C90304-9873-4233-AAB6-C4D70A30A50D}"/>
              </a:ext>
            </a:extLst>
          </p:cNvPr>
          <p:cNvSpPr>
            <a:spLocks noChangeArrowheads="1"/>
          </p:cNvSpPr>
          <p:nvPr/>
        </p:nvSpPr>
        <p:spPr bwMode="auto">
          <a:xfrm>
            <a:off x="1443038" y="4868863"/>
            <a:ext cx="6100762" cy="8302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r>
              <a:rPr kumimoji="0" lang="zh-CN" altLang="en-US" sz="2400">
                <a:latin typeface="黑体" panose="02010609060101010101" pitchFamily="49" charset="-122"/>
                <a:ea typeface="黑体" panose="02010609060101010101" pitchFamily="49" charset="-122"/>
              </a:rPr>
              <a:t>分解后的数据库</a:t>
            </a:r>
            <a:r>
              <a:rPr kumimoji="0" lang="zh-CN" altLang="en-US" sz="2400">
                <a:solidFill>
                  <a:srgbClr val="0000FF"/>
                </a:solidFill>
                <a:latin typeface="黑体" panose="02010609060101010101" pitchFamily="49" charset="-122"/>
                <a:ea typeface="黑体" panose="02010609060101010101" pitchFamily="49" charset="-122"/>
              </a:rPr>
              <a:t>丢失了许多信息</a:t>
            </a:r>
            <a:r>
              <a:rPr kumimoji="0" lang="zh-CN" altLang="en-US" sz="2400">
                <a:solidFill>
                  <a:schemeClr val="accent2"/>
                </a:solidFill>
                <a:latin typeface="黑体" panose="02010609060101010101" pitchFamily="49" charset="-122"/>
                <a:ea typeface="黑体" panose="02010609060101010101" pitchFamily="49" charset="-122"/>
              </a:rPr>
              <a:t>。</a:t>
            </a:r>
            <a:r>
              <a:rPr kumimoji="0" lang="zh-CN" altLang="en-US" sz="2400">
                <a:latin typeface="黑体" panose="02010609060101010101" pitchFamily="49" charset="-122"/>
                <a:ea typeface="黑体" panose="02010609060101010101" pitchFamily="49" charset="-122"/>
              </a:rPr>
              <a:t>例如无法查询</a:t>
            </a:r>
            <a:r>
              <a:rPr kumimoji="0" lang="en-US" altLang="zh-CN" sz="2400">
                <a:latin typeface="黑体" panose="02010609060101010101" pitchFamily="49" charset="-122"/>
                <a:ea typeface="黑体" panose="02010609060101010101" pitchFamily="49" charset="-122"/>
              </a:rPr>
              <a:t>95001</a:t>
            </a:r>
            <a:r>
              <a:rPr kumimoji="0" lang="zh-CN" altLang="en-US" sz="2400">
                <a:latin typeface="黑体" panose="02010609060101010101" pitchFamily="49" charset="-122"/>
                <a:ea typeface="黑体" panose="02010609060101010101" pitchFamily="49" charset="-122"/>
              </a:rPr>
              <a:t>学生所在学院或所在宿舍</a:t>
            </a:r>
            <a:endParaRPr kumimoji="0" lang="zh-CN" altLang="en-US" sz="2400">
              <a:solidFill>
                <a:srgbClr val="0000FF"/>
              </a:solidFill>
              <a:latin typeface="黑体" panose="02010609060101010101" pitchFamily="49" charset="-122"/>
              <a:ea typeface="黑体" panose="02010609060101010101" pitchFamily="49" charset="-122"/>
            </a:endParaRPr>
          </a:p>
        </p:txBody>
      </p:sp>
      <p:graphicFrame>
        <p:nvGraphicFramePr>
          <p:cNvPr id="599060" name="Group 20">
            <a:extLst>
              <a:ext uri="{FF2B5EF4-FFF2-40B4-BE49-F238E27FC236}">
                <a16:creationId xmlns:a16="http://schemas.microsoft.com/office/drawing/2014/main" id="{CB612C83-13EA-40FD-93B5-574BEAD49182}"/>
              </a:ext>
            </a:extLst>
          </p:cNvPr>
          <p:cNvGraphicFramePr>
            <a:graphicFrameLocks noGrp="1"/>
          </p:cNvGraphicFramePr>
          <p:nvPr/>
        </p:nvGraphicFramePr>
        <p:xfrm>
          <a:off x="4067175" y="996950"/>
          <a:ext cx="1450975" cy="3024190"/>
        </p:xfrm>
        <a:graphic>
          <a:graphicData uri="http://schemas.openxmlformats.org/drawingml/2006/table">
            <a:tbl>
              <a:tblPr/>
              <a:tblGrid>
                <a:gridCol w="1450975">
                  <a:extLst>
                    <a:ext uri="{9D8B030D-6E8A-4147-A177-3AD203B41FA5}">
                      <a16:colId xmlns:a16="http://schemas.microsoft.com/office/drawing/2014/main" val="20000"/>
                    </a:ext>
                  </a:extLst>
                </a:gridCol>
              </a:tblGrid>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dirty="0" err="1">
                          <a:ln>
                            <a:noFill/>
                          </a:ln>
                          <a:solidFill>
                            <a:srgbClr val="CC0000"/>
                          </a:solidFill>
                          <a:effectLst>
                            <a:outerShdw blurRad="38100" dist="38100" dir="2700000" algn="tl">
                              <a:srgbClr val="C0C0C0"/>
                            </a:outerShdw>
                          </a:effectLst>
                          <a:latin typeface="Arial" charset="0"/>
                          <a:ea typeface="宋体" pitchFamily="2" charset="-122"/>
                        </a:rPr>
                        <a:t>Sdept</a:t>
                      </a:r>
                      <a:endParaRPr kumimoji="1" lang="en-US" altLang="zh-CN" sz="2600" b="1" i="0" u="none" strike="noStrike" cap="none" normalizeH="0" baseline="0" dirty="0">
                        <a:ln>
                          <a:noFill/>
                        </a:ln>
                        <a:solidFill>
                          <a:srgbClr val="CC0000"/>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CS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IS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MA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dirty="0">
                          <a:ln>
                            <a:noFill/>
                          </a:ln>
                          <a:solidFill>
                            <a:schemeClr val="tx1"/>
                          </a:solidFill>
                          <a:effectLst/>
                          <a:latin typeface="Arial" charset="0"/>
                          <a:ea typeface="宋体" pitchFamily="2" charset="-122"/>
                        </a:rPr>
                        <a:t>PH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99074" name="Group 34">
            <a:extLst>
              <a:ext uri="{FF2B5EF4-FFF2-40B4-BE49-F238E27FC236}">
                <a16:creationId xmlns:a16="http://schemas.microsoft.com/office/drawing/2014/main" id="{CB1321FC-23E5-4388-96C0-4EE4A6AC4DC5}"/>
              </a:ext>
            </a:extLst>
          </p:cNvPr>
          <p:cNvGraphicFramePr>
            <a:graphicFrameLocks noGrp="1"/>
          </p:cNvGraphicFramePr>
          <p:nvPr/>
        </p:nvGraphicFramePr>
        <p:xfrm>
          <a:off x="6227763" y="996950"/>
          <a:ext cx="1450975" cy="2419352"/>
        </p:xfrm>
        <a:graphic>
          <a:graphicData uri="http://schemas.openxmlformats.org/drawingml/2006/table">
            <a:tbl>
              <a:tblPr/>
              <a:tblGrid>
                <a:gridCol w="1450975">
                  <a:extLst>
                    <a:ext uri="{9D8B030D-6E8A-4147-A177-3AD203B41FA5}">
                      <a16:colId xmlns:a16="http://schemas.microsoft.com/office/drawing/2014/main" val="20000"/>
                    </a:ext>
                  </a:extLst>
                </a:gridCol>
              </a:tblGrid>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a:extLst>
              <a:ext uri="{FF2B5EF4-FFF2-40B4-BE49-F238E27FC236}">
                <a16:creationId xmlns:a16="http://schemas.microsoft.com/office/drawing/2014/main" id="{1FEDB853-D51D-4A58-9558-BF363059E044}"/>
              </a:ext>
            </a:extLst>
          </p:cNvPr>
          <p:cNvSpPr>
            <a:spLocks noGrp="1" noChangeArrowheads="1"/>
          </p:cNvSpPr>
          <p:nvPr>
            <p:ph type="title"/>
          </p:nvPr>
        </p:nvSpPr>
        <p:spPr/>
        <p:txBody>
          <a:bodyPr/>
          <a:lstStyle/>
          <a:p>
            <a:pPr>
              <a:defRPr/>
            </a:pPr>
            <a:r>
              <a:rPr lang="zh-CN" altLang="en-US">
                <a:ea typeface="宋体" pitchFamily="2" charset="-122"/>
              </a:rPr>
              <a:t>模式的分解</a:t>
            </a:r>
          </a:p>
        </p:txBody>
      </p:sp>
      <p:graphicFrame>
        <p:nvGraphicFramePr>
          <p:cNvPr id="600068" name="Group 4">
            <a:extLst>
              <a:ext uri="{FF2B5EF4-FFF2-40B4-BE49-F238E27FC236}">
                <a16:creationId xmlns:a16="http://schemas.microsoft.com/office/drawing/2014/main" id="{460B5E1A-9CC0-4DEC-B8E1-E6D8B0C2D3F9}"/>
              </a:ext>
            </a:extLst>
          </p:cNvPr>
          <p:cNvGraphicFramePr>
            <a:graphicFrameLocks noGrp="1"/>
          </p:cNvGraphicFramePr>
          <p:nvPr>
            <p:ph idx="1"/>
          </p:nvPr>
        </p:nvGraphicFramePr>
        <p:xfrm>
          <a:off x="4887913" y="881063"/>
          <a:ext cx="4105275" cy="2378076"/>
        </p:xfrm>
        <a:graphic>
          <a:graphicData uri="http://schemas.openxmlformats.org/drawingml/2006/table">
            <a:tbl>
              <a:tblPr/>
              <a:tblGrid>
                <a:gridCol w="1368425">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marL="260352" marR="26035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Sdept</a:t>
                      </a:r>
                    </a:p>
                  </a:txBody>
                  <a:tcPr marL="260352" marR="26035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marL="260352" marR="26035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95001</a:t>
                      </a:r>
                    </a:p>
                  </a:txBody>
                  <a:tcPr marL="260352" marR="26035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CS</a:t>
                      </a:r>
                    </a:p>
                  </a:txBody>
                  <a:tcPr marL="260352" marR="26035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A</a:t>
                      </a:r>
                    </a:p>
                  </a:txBody>
                  <a:tcPr marL="260352" marR="26035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95002</a:t>
                      </a:r>
                    </a:p>
                  </a:txBody>
                  <a:tcPr marL="260352" marR="26035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IS</a:t>
                      </a:r>
                    </a:p>
                  </a:txBody>
                  <a:tcPr marL="260352" marR="26035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marL="260352" marR="26035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95003</a:t>
                      </a:r>
                    </a:p>
                  </a:txBody>
                  <a:tcPr marL="260352" marR="26035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MA</a:t>
                      </a:r>
                    </a:p>
                  </a:txBody>
                  <a:tcPr marL="260352" marR="26035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C</a:t>
                      </a:r>
                    </a:p>
                  </a:txBody>
                  <a:tcPr marL="260352" marR="26035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95004</a:t>
                      </a:r>
                    </a:p>
                  </a:txBody>
                  <a:tcPr marL="260352" marR="26035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IS</a:t>
                      </a:r>
                    </a:p>
                  </a:txBody>
                  <a:tcPr marL="260352" marR="26035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marL="260352" marR="26035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95005</a:t>
                      </a:r>
                    </a:p>
                  </a:txBody>
                  <a:tcPr marL="260352" marR="260352"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PH</a:t>
                      </a:r>
                    </a:p>
                  </a:txBody>
                  <a:tcPr marL="260352" marR="260352"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000" b="0" i="0" u="none" strike="noStrike" cap="none" normalizeH="0" baseline="0">
                          <a:ln>
                            <a:noFill/>
                          </a:ln>
                          <a:solidFill>
                            <a:schemeClr val="tx1"/>
                          </a:solidFill>
                          <a:effectLst/>
                          <a:latin typeface="Arial" charset="0"/>
                          <a:ea typeface="宋体" pitchFamily="2" charset="-122"/>
                        </a:rPr>
                        <a:t>B</a:t>
                      </a:r>
                    </a:p>
                  </a:txBody>
                  <a:tcPr marL="260352" marR="260352"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65" name="Rectangle 3">
            <a:extLst>
              <a:ext uri="{FF2B5EF4-FFF2-40B4-BE49-F238E27FC236}">
                <a16:creationId xmlns:a16="http://schemas.microsoft.com/office/drawing/2014/main" id="{F8BD9FFF-525C-492C-8FFC-64E6A4371204}"/>
              </a:ext>
            </a:extLst>
          </p:cNvPr>
          <p:cNvSpPr>
            <a:spLocks noGrp="1" noChangeArrowheads="1"/>
          </p:cNvSpPr>
          <p:nvPr>
            <p:ph type="body" sz="half" idx="4294967295"/>
          </p:nvPr>
        </p:nvSpPr>
        <p:spPr>
          <a:xfrm>
            <a:off x="0" y="1063625"/>
            <a:ext cx="5081588" cy="1871663"/>
          </a:xfrm>
        </p:spPr>
        <p:txBody>
          <a:bodyPr/>
          <a:lstStyle/>
          <a:p>
            <a:pPr marL="179388" lvl="1" indent="0" algn="just">
              <a:lnSpc>
                <a:spcPct val="100000"/>
              </a:lnSpc>
              <a:buFont typeface="Wingdings" panose="05000000000000000000" pitchFamily="2" charset="2"/>
              <a:buNone/>
            </a:pPr>
            <a:r>
              <a:rPr lang="en-US" altLang="zh-CN">
                <a:ea typeface="宋体" panose="02010600030101010101" pitchFamily="2" charset="-122"/>
              </a:rPr>
              <a:t>2.  SL</a:t>
            </a:r>
            <a:r>
              <a:rPr lang="zh-CN" altLang="en-US">
                <a:ea typeface="宋体" panose="02010600030101010101" pitchFamily="2" charset="-122"/>
              </a:rPr>
              <a:t>分解为下面二个关系模式：</a:t>
            </a:r>
          </a:p>
          <a:p>
            <a:pPr marL="179388" lvl="1" indent="0" algn="just">
              <a:lnSpc>
                <a:spcPct val="100000"/>
              </a:lnSpc>
              <a:buFont typeface="Wingdings" panose="05000000000000000000" pitchFamily="2" charset="2"/>
              <a:buNone/>
            </a:pPr>
            <a:r>
              <a:rPr lang="zh-CN" altLang="en-US">
                <a:ea typeface="宋体" panose="02010600030101010101" pitchFamily="2" charset="-122"/>
              </a:rPr>
              <a:t>       </a:t>
            </a:r>
            <a:r>
              <a:rPr lang="en-US" altLang="zh-CN">
                <a:ea typeface="宋体" panose="02010600030101010101" pitchFamily="2" charset="-122"/>
              </a:rPr>
              <a:t>NL(Sno, Sloc)</a:t>
            </a:r>
          </a:p>
          <a:p>
            <a:pPr marL="179388" lvl="1" indent="0" algn="just">
              <a:lnSpc>
                <a:spcPct val="100000"/>
              </a:lnSpc>
              <a:buFont typeface="Wingdings" panose="05000000000000000000" pitchFamily="2" charset="2"/>
              <a:buNone/>
            </a:pPr>
            <a:r>
              <a:rPr lang="en-US" altLang="zh-CN">
                <a:ea typeface="宋体" panose="02010600030101010101" pitchFamily="2" charset="-122"/>
              </a:rPr>
              <a:t>       DL(Sdept, Sloc)</a:t>
            </a:r>
          </a:p>
          <a:p>
            <a:pPr marL="179388" lvl="1" indent="0" algn="just">
              <a:lnSpc>
                <a:spcPct val="100000"/>
              </a:lnSpc>
              <a:buFont typeface="Wingdings" panose="05000000000000000000" pitchFamily="2" charset="2"/>
              <a:buNone/>
            </a:pPr>
            <a:r>
              <a:rPr lang="zh-CN" altLang="en-US">
                <a:ea typeface="宋体" panose="02010600030101010101" pitchFamily="2" charset="-122"/>
              </a:rPr>
              <a:t>分解后的关系为：</a:t>
            </a:r>
          </a:p>
        </p:txBody>
      </p:sp>
      <p:graphicFrame>
        <p:nvGraphicFramePr>
          <p:cNvPr id="600098" name="Group 34">
            <a:extLst>
              <a:ext uri="{FF2B5EF4-FFF2-40B4-BE49-F238E27FC236}">
                <a16:creationId xmlns:a16="http://schemas.microsoft.com/office/drawing/2014/main" id="{D8C6B449-82A6-42F7-9245-3CB0DD82ACE1}"/>
              </a:ext>
            </a:extLst>
          </p:cNvPr>
          <p:cNvGraphicFramePr>
            <a:graphicFrameLocks noGrp="1"/>
          </p:cNvGraphicFramePr>
          <p:nvPr/>
        </p:nvGraphicFramePr>
        <p:xfrm>
          <a:off x="592138" y="3335338"/>
          <a:ext cx="2333625" cy="2960689"/>
        </p:xfrm>
        <a:graphic>
          <a:graphicData uri="http://schemas.openxmlformats.org/drawingml/2006/table">
            <a:tbl>
              <a:tblPr/>
              <a:tblGrid>
                <a:gridCol w="1166812">
                  <a:extLst>
                    <a:ext uri="{9D8B030D-6E8A-4147-A177-3AD203B41FA5}">
                      <a16:colId xmlns:a16="http://schemas.microsoft.com/office/drawing/2014/main" val="20000"/>
                    </a:ext>
                  </a:extLst>
                </a:gridCol>
                <a:gridCol w="1166813">
                  <a:extLst>
                    <a:ext uri="{9D8B030D-6E8A-4147-A177-3AD203B41FA5}">
                      <a16:colId xmlns:a16="http://schemas.microsoft.com/office/drawing/2014/main" val="20001"/>
                    </a:ext>
                  </a:extLst>
                </a:gridCol>
              </a:tblGrid>
              <a:tr h="48766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Sno</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23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A</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65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3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3652">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523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95005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00121" name="Group 57">
            <a:extLst>
              <a:ext uri="{FF2B5EF4-FFF2-40B4-BE49-F238E27FC236}">
                <a16:creationId xmlns:a16="http://schemas.microsoft.com/office/drawing/2014/main" id="{8F382A74-713A-4941-A54C-3F2149A535FE}"/>
              </a:ext>
            </a:extLst>
          </p:cNvPr>
          <p:cNvGraphicFramePr>
            <a:graphicFrameLocks noGrp="1"/>
          </p:cNvGraphicFramePr>
          <p:nvPr/>
        </p:nvGraphicFramePr>
        <p:xfrm>
          <a:off x="3141663" y="3648075"/>
          <a:ext cx="2332037" cy="2466975"/>
        </p:xfrm>
        <a:graphic>
          <a:graphicData uri="http://schemas.openxmlformats.org/drawingml/2006/table">
            <a:tbl>
              <a:tblPr/>
              <a:tblGrid>
                <a:gridCol w="1165225">
                  <a:extLst>
                    <a:ext uri="{9D8B030D-6E8A-4147-A177-3AD203B41FA5}">
                      <a16:colId xmlns:a16="http://schemas.microsoft.com/office/drawing/2014/main" val="20000"/>
                    </a:ext>
                  </a:extLst>
                </a:gridCol>
                <a:gridCol w="1166812">
                  <a:extLst>
                    <a:ext uri="{9D8B030D-6E8A-4147-A177-3AD203B41FA5}">
                      <a16:colId xmlns:a16="http://schemas.microsoft.com/office/drawing/2014/main" val="20001"/>
                    </a:ext>
                  </a:extLst>
                </a:gridCol>
              </a:tblGrid>
              <a:tr h="48766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Sdept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1" i="0" u="none" strike="noStrike" cap="none" normalizeH="0" baseline="0">
                          <a:ln>
                            <a:noFill/>
                          </a:ln>
                          <a:solidFill>
                            <a:srgbClr val="CC0000"/>
                          </a:solidFill>
                          <a:effectLst>
                            <a:outerShdw blurRad="38100" dist="38100" dir="2700000" algn="tl">
                              <a:srgbClr val="000000"/>
                            </a:outerShdw>
                          </a:effectLst>
                          <a:latin typeface="Arial" charset="0"/>
                          <a:ea typeface="宋体" pitchFamily="2" charset="-122"/>
                        </a:rPr>
                        <a:t>Sloc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22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A</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63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IS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2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MA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522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PH</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CN" sz="2600" b="0" i="0" u="none" strike="noStrike" cap="none" normalizeH="0" baseline="0">
                          <a:ln>
                            <a:noFill/>
                          </a:ln>
                          <a:solidFill>
                            <a:schemeClr val="tx1"/>
                          </a:solidFill>
                          <a:effectLst/>
                          <a:latin typeface="Arial"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00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0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a:extLst>
              <a:ext uri="{FF2B5EF4-FFF2-40B4-BE49-F238E27FC236}">
                <a16:creationId xmlns:a16="http://schemas.microsoft.com/office/drawing/2014/main" id="{52F13BC0-CCE9-404F-92A2-ADE5ADF7E7E8}"/>
              </a:ext>
            </a:extLst>
          </p:cNvPr>
          <p:cNvSpPr>
            <a:spLocks noGrp="1" noChangeArrowheads="1"/>
          </p:cNvSpPr>
          <p:nvPr>
            <p:ph type="title"/>
          </p:nvPr>
        </p:nvSpPr>
        <p:spPr/>
        <p:txBody>
          <a:bodyPr/>
          <a:lstStyle/>
          <a:p>
            <a:pPr>
              <a:defRPr/>
            </a:pPr>
            <a:r>
              <a:rPr lang="zh-CN" altLang="en-US">
                <a:ea typeface="宋体" pitchFamily="2" charset="-122"/>
              </a:rPr>
              <a:t>模式的分解</a:t>
            </a:r>
          </a:p>
        </p:txBody>
      </p:sp>
      <p:sp>
        <p:nvSpPr>
          <p:cNvPr id="19459" name="Rectangle 3">
            <a:extLst>
              <a:ext uri="{FF2B5EF4-FFF2-40B4-BE49-F238E27FC236}">
                <a16:creationId xmlns:a16="http://schemas.microsoft.com/office/drawing/2014/main" id="{E2360CEF-7C51-43F1-917A-6ECDE66235E9}"/>
              </a:ext>
            </a:extLst>
          </p:cNvPr>
          <p:cNvSpPr>
            <a:spLocks noGrp="1" noChangeArrowheads="1"/>
          </p:cNvSpPr>
          <p:nvPr>
            <p:ph type="body" idx="4294967295"/>
          </p:nvPr>
        </p:nvSpPr>
        <p:spPr>
          <a:xfrm>
            <a:off x="0" y="1228725"/>
            <a:ext cx="2036763" cy="600075"/>
          </a:xfrm>
        </p:spPr>
        <p:txBody>
          <a:bodyPr/>
          <a:lstStyle/>
          <a:p>
            <a:pPr algn="just">
              <a:lnSpc>
                <a:spcPct val="90000"/>
              </a:lnSpc>
              <a:buFont typeface="Wingdings" panose="05000000000000000000" pitchFamily="2" charset="2"/>
              <a:buNone/>
            </a:pPr>
            <a:r>
              <a:rPr lang="en-US" altLang="zh-CN">
                <a:ea typeface="宋体" panose="02010600030101010101" pitchFamily="2" charset="-122"/>
              </a:rPr>
              <a:t>NL      DL</a:t>
            </a:r>
            <a:endParaRPr lang="en-US" altLang="zh-CN">
              <a:solidFill>
                <a:srgbClr val="FF66FF"/>
              </a:solidFill>
              <a:ea typeface="宋体" panose="02010600030101010101" pitchFamily="2" charset="-122"/>
            </a:endParaRPr>
          </a:p>
        </p:txBody>
      </p:sp>
      <p:sp>
        <p:nvSpPr>
          <p:cNvPr id="19460" name="AutoShape 6">
            <a:extLst>
              <a:ext uri="{FF2B5EF4-FFF2-40B4-BE49-F238E27FC236}">
                <a16:creationId xmlns:a16="http://schemas.microsoft.com/office/drawing/2014/main" id="{E51E180C-CF83-4416-A4F4-B371FEED65EE}"/>
              </a:ext>
            </a:extLst>
          </p:cNvPr>
          <p:cNvSpPr>
            <a:spLocks noChangeArrowheads="1"/>
          </p:cNvSpPr>
          <p:nvPr/>
        </p:nvSpPr>
        <p:spPr bwMode="auto">
          <a:xfrm rot="5400000">
            <a:off x="730250" y="1308100"/>
            <a:ext cx="114300" cy="228600"/>
          </a:xfrm>
          <a:prstGeom prst="flowChartCollate">
            <a:avLst/>
          </a:prstGeom>
          <a:solidFill>
            <a:srgbClr val="FFFFFF"/>
          </a:solidFill>
          <a:ln w="9525">
            <a:solidFill>
              <a:srgbClr val="000000"/>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600">
              <a:ea typeface="宋体" panose="02010600030101010101" pitchFamily="2" charset="-122"/>
            </a:endParaRPr>
          </a:p>
        </p:txBody>
      </p:sp>
      <p:sp>
        <p:nvSpPr>
          <p:cNvPr id="20485" name="Rectangle 7">
            <a:extLst>
              <a:ext uri="{FF2B5EF4-FFF2-40B4-BE49-F238E27FC236}">
                <a16:creationId xmlns:a16="http://schemas.microsoft.com/office/drawing/2014/main" id="{9623C5BE-C8C0-4135-B092-B63FD91C593D}"/>
              </a:ext>
            </a:extLst>
          </p:cNvPr>
          <p:cNvSpPr>
            <a:spLocks noChangeArrowheads="1"/>
          </p:cNvSpPr>
          <p:nvPr/>
        </p:nvSpPr>
        <p:spPr bwMode="auto">
          <a:xfrm>
            <a:off x="5324475" y="942975"/>
            <a:ext cx="3651250" cy="267811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50000"/>
              </a:spcBef>
              <a:buClrTx/>
              <a:buSzTx/>
              <a:buFontTx/>
              <a:buNone/>
            </a:pPr>
            <a:r>
              <a:rPr kumimoji="0" lang="en-US" altLang="zh-CN" sz="2400">
                <a:ea typeface="宋体" panose="02010600030101010101" pitchFamily="2" charset="-122"/>
              </a:rPr>
              <a:t>NL   DL</a:t>
            </a:r>
            <a:r>
              <a:rPr kumimoji="0" lang="zh-CN" altLang="en-US" sz="2400">
                <a:ea typeface="宋体" panose="02010600030101010101" pitchFamily="2" charset="-122"/>
              </a:rPr>
              <a:t>比原来的</a:t>
            </a:r>
            <a:r>
              <a:rPr kumimoji="0" lang="en-US" altLang="zh-CN" sz="2400">
                <a:ea typeface="宋体" panose="02010600030101010101" pitchFamily="2" charset="-122"/>
              </a:rPr>
              <a:t>SL</a:t>
            </a:r>
            <a:r>
              <a:rPr kumimoji="0" lang="zh-CN" altLang="en-US" sz="2400">
                <a:ea typeface="宋体" panose="02010600030101010101" pitchFamily="2" charset="-122"/>
              </a:rPr>
              <a:t>关系多了</a:t>
            </a:r>
            <a:r>
              <a:rPr kumimoji="0" lang="en-US" altLang="zh-CN" sz="2400">
                <a:ea typeface="宋体" panose="02010600030101010101" pitchFamily="2" charset="-122"/>
              </a:rPr>
              <a:t>3</a:t>
            </a:r>
            <a:r>
              <a:rPr kumimoji="0" lang="zh-CN" altLang="en-US" sz="2400">
                <a:ea typeface="宋体" panose="02010600030101010101" pitchFamily="2" charset="-122"/>
              </a:rPr>
              <a:t>个元组</a:t>
            </a:r>
          </a:p>
          <a:p>
            <a:pPr>
              <a:lnSpc>
                <a:spcPct val="100000"/>
              </a:lnSpc>
              <a:spcBef>
                <a:spcPct val="50000"/>
              </a:spcBef>
              <a:buClrTx/>
              <a:buSzTx/>
              <a:buFontTx/>
              <a:buNone/>
            </a:pPr>
            <a:r>
              <a:rPr kumimoji="0" lang="zh-CN" altLang="en-US" sz="2400">
                <a:ea typeface="宋体" panose="02010600030101010101" pitchFamily="2" charset="-122"/>
              </a:rPr>
              <a:t>无法知道</a:t>
            </a:r>
            <a:r>
              <a:rPr kumimoji="0" lang="en-US" altLang="zh-CN" sz="2400">
                <a:ea typeface="宋体" panose="02010600030101010101" pitchFamily="2" charset="-122"/>
              </a:rPr>
              <a:t>95002</a:t>
            </a:r>
            <a:r>
              <a:rPr kumimoji="0" lang="zh-CN" altLang="en-US" sz="2400">
                <a:ea typeface="宋体" panose="02010600030101010101" pitchFamily="2" charset="-122"/>
              </a:rPr>
              <a:t>、</a:t>
            </a:r>
            <a:r>
              <a:rPr kumimoji="0" lang="en-US" altLang="zh-CN" sz="2400">
                <a:ea typeface="宋体" panose="02010600030101010101" pitchFamily="2" charset="-122"/>
              </a:rPr>
              <a:t>95004</a:t>
            </a:r>
            <a:r>
              <a:rPr kumimoji="0" lang="zh-CN" altLang="en-US" sz="2400">
                <a:ea typeface="宋体" panose="02010600030101010101" pitchFamily="2" charset="-122"/>
              </a:rPr>
              <a:t>、</a:t>
            </a:r>
            <a:r>
              <a:rPr kumimoji="0" lang="en-US" altLang="zh-CN" sz="2400">
                <a:ea typeface="宋体" panose="02010600030101010101" pitchFamily="2" charset="-122"/>
              </a:rPr>
              <a:t>95005</a:t>
            </a:r>
            <a:r>
              <a:rPr kumimoji="0" lang="zh-CN" altLang="en-US" sz="2400">
                <a:ea typeface="宋体" panose="02010600030101010101" pitchFamily="2" charset="-122"/>
              </a:rPr>
              <a:t>究竟是哪个学院的学生</a:t>
            </a:r>
          </a:p>
          <a:p>
            <a:pPr>
              <a:lnSpc>
                <a:spcPct val="100000"/>
              </a:lnSpc>
              <a:spcBef>
                <a:spcPct val="50000"/>
              </a:spcBef>
              <a:buClrTx/>
              <a:buSzTx/>
              <a:buFontTx/>
              <a:buNone/>
            </a:pPr>
            <a:r>
              <a:rPr kumimoji="0" lang="zh-CN" altLang="en-US" sz="2400">
                <a:solidFill>
                  <a:srgbClr val="CC0000"/>
                </a:solidFill>
                <a:ea typeface="宋体" panose="02010600030101010101" pitchFamily="2" charset="-122"/>
              </a:rPr>
              <a:t>元组增加了，信息丢失了</a:t>
            </a:r>
          </a:p>
        </p:txBody>
      </p:sp>
      <p:sp>
        <p:nvSpPr>
          <p:cNvPr id="20486" name="AutoShape 8">
            <a:extLst>
              <a:ext uri="{FF2B5EF4-FFF2-40B4-BE49-F238E27FC236}">
                <a16:creationId xmlns:a16="http://schemas.microsoft.com/office/drawing/2014/main" id="{3987F0CA-4338-400C-9298-9D9702226D5A}"/>
              </a:ext>
            </a:extLst>
          </p:cNvPr>
          <p:cNvSpPr>
            <a:spLocks noChangeArrowheads="1"/>
          </p:cNvSpPr>
          <p:nvPr/>
        </p:nvSpPr>
        <p:spPr bwMode="auto">
          <a:xfrm rot="5400000">
            <a:off x="5849938" y="1039812"/>
            <a:ext cx="114300" cy="257175"/>
          </a:xfrm>
          <a:prstGeom prst="flowChartCollate">
            <a:avLst/>
          </a:prstGeom>
          <a:solidFill>
            <a:srgbClr val="FFFFFF">
              <a:alpha val="0"/>
            </a:srgbClr>
          </a:solidFill>
          <a:ln w="9525">
            <a:solidFill>
              <a:srgbClr val="000000"/>
            </a:solidFill>
            <a:miter lim="800000"/>
            <a:headEnd/>
            <a:tailEnd/>
          </a:ln>
        </p:spPr>
        <p:txBody>
          <a:bodyPr/>
          <a:lstStyle>
            <a:lvl1pPr>
              <a:lnSpc>
                <a:spcPct val="120000"/>
              </a:lnSpc>
              <a:spcBef>
                <a:spcPts val="6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lnSpc>
                <a:spcPct val="120000"/>
              </a:lnSpc>
              <a:spcBef>
                <a:spcPts val="6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lnSpc>
                <a:spcPct val="120000"/>
              </a:lnSpc>
              <a:spcBef>
                <a:spcPts val="6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lnSpc>
                <a:spcPct val="120000"/>
              </a:lnSpc>
              <a:spcBef>
                <a:spcPts val="600"/>
              </a:spcBef>
              <a:buClr>
                <a:schemeClr val="hlink"/>
              </a:buClr>
              <a:buChar char="–"/>
              <a:defRPr kumimoji="1">
                <a:solidFill>
                  <a:schemeClr val="tx1"/>
                </a:solidFill>
                <a:latin typeface="Helvetica" panose="020B0604020202020204" pitchFamily="34" charset="0"/>
              </a:defRPr>
            </a:lvl4pPr>
            <a:lvl5pPr marL="2057400" indent="-228600">
              <a:lnSpc>
                <a:spcPct val="120000"/>
              </a:lnSpc>
              <a:spcBef>
                <a:spcPts val="6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lnSpc>
                <a:spcPct val="120000"/>
              </a:lnSpc>
              <a:spcBef>
                <a:spcPts val="6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00000"/>
              </a:lnSpc>
              <a:spcBef>
                <a:spcPct val="0"/>
              </a:spcBef>
              <a:buClrTx/>
              <a:buSzTx/>
              <a:buFontTx/>
              <a:buNone/>
            </a:pPr>
            <a:endParaRPr kumimoji="0" lang="zh-CN" altLang="en-US" sz="1800">
              <a:ea typeface="宋体" panose="02010600030101010101" pitchFamily="2" charset="-122"/>
            </a:endParaRPr>
          </a:p>
        </p:txBody>
      </p:sp>
      <p:graphicFrame>
        <p:nvGraphicFramePr>
          <p:cNvPr id="9" name="表格 8">
            <a:extLst>
              <a:ext uri="{FF2B5EF4-FFF2-40B4-BE49-F238E27FC236}">
                <a16:creationId xmlns:a16="http://schemas.microsoft.com/office/drawing/2014/main" id="{F8CC701C-3F07-4E9E-B6BA-5058A2D66A1B}"/>
              </a:ext>
            </a:extLst>
          </p:cNvPr>
          <p:cNvGraphicFramePr>
            <a:graphicFrameLocks noGrp="1"/>
          </p:cNvGraphicFramePr>
          <p:nvPr/>
        </p:nvGraphicFramePr>
        <p:xfrm>
          <a:off x="331788" y="1825625"/>
          <a:ext cx="4668837" cy="4214817"/>
        </p:xfrm>
        <a:graphic>
          <a:graphicData uri="http://schemas.openxmlformats.org/drawingml/2006/table">
            <a:tbl>
              <a:tblPr/>
              <a:tblGrid>
                <a:gridCol w="1555750">
                  <a:extLst>
                    <a:ext uri="{9D8B030D-6E8A-4147-A177-3AD203B41FA5}">
                      <a16:colId xmlns:a16="http://schemas.microsoft.com/office/drawing/2014/main" val="20000"/>
                    </a:ext>
                  </a:extLst>
                </a:gridCol>
                <a:gridCol w="1557337">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tblGrid>
              <a:tr h="468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CC0000"/>
                          </a:solidFill>
                          <a:effectLst>
                            <a:outerShdw blurRad="38100" dist="38100" dir="2700000" algn="tl">
                              <a:srgbClr val="C0C0C0"/>
                            </a:outerShdw>
                          </a:effectLst>
                          <a:latin typeface="Arial" charset="0"/>
                          <a:ea typeface="宋体" pitchFamily="2" charset="-122"/>
                        </a:rPr>
                        <a:t>Sno</a:t>
                      </a:r>
                      <a:endParaRPr kumimoji="0" lang="zh-CN" altLang="en-US" sz="2400" b="1" i="0" u="none" strike="noStrike" cap="none" normalizeH="0" baseline="0">
                        <a:ln>
                          <a:noFill/>
                        </a:ln>
                        <a:solidFill>
                          <a:srgbClr val="CCECFF"/>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CC0000"/>
                          </a:solidFill>
                          <a:effectLst>
                            <a:outerShdw blurRad="38100" dist="38100" dir="2700000" algn="tl">
                              <a:srgbClr val="C0C0C0"/>
                            </a:outerShdw>
                          </a:effectLst>
                          <a:latin typeface="Arial" charset="0"/>
                          <a:ea typeface="宋体" pitchFamily="2" charset="-122"/>
                        </a:rPr>
                        <a:t>Sloc</a:t>
                      </a:r>
                      <a:endParaRPr kumimoji="0" lang="zh-CN" altLang="en-US" sz="2400" b="1" i="0" u="none" strike="noStrike" cap="none" normalizeH="0" baseline="0">
                        <a:ln>
                          <a:noFill/>
                        </a:ln>
                        <a:solidFill>
                          <a:srgbClr val="CCECFF"/>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rgbClr val="CC0000"/>
                          </a:solidFill>
                          <a:effectLst>
                            <a:outerShdw blurRad="38100" dist="38100" dir="2700000" algn="tl">
                              <a:srgbClr val="C0C0C0"/>
                            </a:outerShdw>
                          </a:effectLst>
                          <a:latin typeface="Arial" charset="0"/>
                          <a:ea typeface="宋体" pitchFamily="2" charset="-122"/>
                        </a:rPr>
                        <a:t>Sdept</a:t>
                      </a:r>
                      <a:endParaRPr kumimoji="0" lang="zh-CN" altLang="en-US" sz="2400" b="1" i="0" u="none" strike="noStrike" cap="none" normalizeH="0" baseline="0">
                        <a:ln>
                          <a:noFill/>
                        </a:ln>
                        <a:solidFill>
                          <a:srgbClr val="CCECFF"/>
                        </a:solidFill>
                        <a:effectLst/>
                        <a:latin typeface="Helvetic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Helvetica" pitchFamily="34" charset="0"/>
                          <a:ea typeface="宋体" pitchFamily="2" charset="-122"/>
                        </a:rPr>
                        <a:t>95001</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Helvetica" pitchFamily="34" charset="0"/>
                          <a:ea typeface="宋体" pitchFamily="2" charset="-122"/>
                        </a:rPr>
                        <a:t>A</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Helvetica" pitchFamily="34" charset="0"/>
                          <a:ea typeface="宋体" pitchFamily="2" charset="-122"/>
                        </a:rPr>
                        <a:t>CS</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FF"/>
                          </a:solidFill>
                          <a:effectLst/>
                          <a:latin typeface="Helvetica" pitchFamily="34" charset="0"/>
                          <a:ea typeface="宋体" pitchFamily="2" charset="-122"/>
                        </a:rPr>
                        <a:t>95002</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FF"/>
                          </a:solidFill>
                          <a:effectLst/>
                          <a:latin typeface="Helvetica" pitchFamily="34" charset="0"/>
                          <a:ea typeface="宋体" pitchFamily="2" charset="-122"/>
                        </a:rPr>
                        <a:t>B</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FF"/>
                          </a:solidFill>
                          <a:effectLst/>
                          <a:latin typeface="Helvetica" pitchFamily="34" charset="0"/>
                          <a:ea typeface="宋体" pitchFamily="2" charset="-122"/>
                        </a:rPr>
                        <a:t>IS</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FF"/>
                          </a:solidFill>
                          <a:effectLst/>
                          <a:latin typeface="Helvetica" pitchFamily="34" charset="0"/>
                          <a:ea typeface="宋体" pitchFamily="2" charset="-122"/>
                        </a:rPr>
                        <a:t>95002</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FF"/>
                          </a:solidFill>
                          <a:effectLst/>
                          <a:latin typeface="Helvetica" pitchFamily="34" charset="0"/>
                          <a:ea typeface="宋体" pitchFamily="2" charset="-122"/>
                        </a:rPr>
                        <a:t>B</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FF"/>
                          </a:solidFill>
                          <a:effectLst/>
                          <a:latin typeface="Helvetica" pitchFamily="34" charset="0"/>
                          <a:ea typeface="宋体" pitchFamily="2" charset="-122"/>
                        </a:rPr>
                        <a:t>PH</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Helvetica" pitchFamily="34" charset="0"/>
                          <a:ea typeface="宋体" pitchFamily="2" charset="-122"/>
                        </a:rPr>
                        <a:t>95003</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Helvetica" pitchFamily="34" charset="0"/>
                          <a:ea typeface="宋体" pitchFamily="2" charset="-122"/>
                        </a:rPr>
                        <a:t>C</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0000"/>
                          </a:solidFill>
                          <a:effectLst/>
                          <a:latin typeface="Helvetica" pitchFamily="34" charset="0"/>
                          <a:ea typeface="宋体" pitchFamily="2" charset="-122"/>
                        </a:rPr>
                        <a:t>MA</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B050"/>
                          </a:solidFill>
                          <a:effectLst/>
                          <a:latin typeface="Helvetica" pitchFamily="34" charset="0"/>
                          <a:ea typeface="宋体" pitchFamily="2" charset="-122"/>
                        </a:rPr>
                        <a:t>95004</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B050"/>
                          </a:solidFill>
                          <a:effectLst/>
                          <a:latin typeface="Helvetica" pitchFamily="34" charset="0"/>
                          <a:ea typeface="宋体" pitchFamily="2" charset="-122"/>
                        </a:rPr>
                        <a:t>B</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B050"/>
                          </a:solidFill>
                          <a:effectLst/>
                          <a:latin typeface="Helvetica" pitchFamily="34" charset="0"/>
                          <a:ea typeface="宋体" pitchFamily="2" charset="-122"/>
                        </a:rPr>
                        <a:t>IS</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B050"/>
                          </a:solidFill>
                          <a:effectLst/>
                          <a:latin typeface="Helvetica" pitchFamily="34" charset="0"/>
                          <a:ea typeface="宋体" pitchFamily="2" charset="-122"/>
                        </a:rPr>
                        <a:t>95004</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B050"/>
                          </a:solidFill>
                          <a:effectLst/>
                          <a:latin typeface="Helvetica" pitchFamily="34" charset="0"/>
                          <a:ea typeface="宋体" pitchFamily="2" charset="-122"/>
                        </a:rPr>
                        <a:t>B</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00B050"/>
                          </a:solidFill>
                          <a:effectLst/>
                          <a:latin typeface="Helvetica" pitchFamily="34" charset="0"/>
                          <a:ea typeface="宋体" pitchFamily="2" charset="-122"/>
                        </a:rPr>
                        <a:t>PH</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7547"/>
                          </a:solidFill>
                          <a:effectLst/>
                          <a:latin typeface="Helvetica" pitchFamily="34" charset="0"/>
                          <a:ea typeface="宋体" pitchFamily="2" charset="-122"/>
                        </a:rPr>
                        <a:t>95005</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7547"/>
                          </a:solidFill>
                          <a:effectLst/>
                          <a:latin typeface="Helvetica" pitchFamily="34" charset="0"/>
                          <a:ea typeface="宋体" pitchFamily="2" charset="-122"/>
                        </a:rPr>
                        <a:t>B</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7547"/>
                          </a:solidFill>
                          <a:effectLst/>
                          <a:latin typeface="Helvetica" pitchFamily="34" charset="0"/>
                          <a:ea typeface="宋体" pitchFamily="2" charset="-122"/>
                        </a:rPr>
                        <a:t>IS</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6831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7547"/>
                          </a:solidFill>
                          <a:effectLst/>
                          <a:latin typeface="Helvetica" pitchFamily="34" charset="0"/>
                          <a:ea typeface="宋体" pitchFamily="2" charset="-122"/>
                        </a:rPr>
                        <a:t>95005</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7547"/>
                          </a:solidFill>
                          <a:effectLst/>
                          <a:latin typeface="Helvetica" pitchFamily="34" charset="0"/>
                          <a:ea typeface="宋体" pitchFamily="2" charset="-122"/>
                        </a:rPr>
                        <a:t>B</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rgbClr val="FF7547"/>
                          </a:solidFill>
                          <a:effectLst/>
                          <a:latin typeface="Helvetica" pitchFamily="34" charset="0"/>
                          <a:ea typeface="宋体" pitchFamily="2" charset="-122"/>
                        </a:rPr>
                        <a:t>PH</a:t>
                      </a:r>
                    </a:p>
                  </a:txBody>
                  <a:tcPr marL="7620" marR="7620" marT="762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Lst>
  </p:timing>
</p:sld>
</file>

<file path=ppt/theme/theme1.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21281</TotalTime>
  <Words>5412</Words>
  <Application>Microsoft Office PowerPoint</Application>
  <PresentationFormat>全屏显示(4:3)</PresentationFormat>
  <Paragraphs>903</Paragraphs>
  <Slides>68</Slides>
  <Notes>1</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68</vt:i4>
      </vt:variant>
    </vt:vector>
  </HeadingPairs>
  <TitlesOfParts>
    <vt:vector size="85" baseType="lpstr">
      <vt:lpstr>Monotype Sorts</vt:lpstr>
      <vt:lpstr>黑体</vt:lpstr>
      <vt:lpstr>华文新魏</vt:lpstr>
      <vt:lpstr>Arial</vt:lpstr>
      <vt:lpstr>Ebrima</vt:lpstr>
      <vt:lpstr>Garamond</vt:lpstr>
      <vt:lpstr>Helvetica</vt:lpstr>
      <vt:lpstr>Microsoft Yi Baiti</vt:lpstr>
      <vt:lpstr>Symbol</vt:lpstr>
      <vt:lpstr>Tahoma</vt:lpstr>
      <vt:lpstr>Times New Roman</vt:lpstr>
      <vt:lpstr>Webdings</vt:lpstr>
      <vt:lpstr>Wingdings</vt:lpstr>
      <vt:lpstr>1_db-5-grey</vt:lpstr>
      <vt:lpstr>Blends</vt:lpstr>
      <vt:lpstr>Equation</vt:lpstr>
      <vt:lpstr>Equation.3</vt:lpstr>
      <vt:lpstr>Chapter 8: Relational Database Design (2)</vt:lpstr>
      <vt:lpstr>PowerPoint 演示文稿</vt:lpstr>
      <vt:lpstr>关系模式的分解和问题</vt:lpstr>
      <vt:lpstr>模式的分解</vt:lpstr>
      <vt:lpstr>模式的分解</vt:lpstr>
      <vt:lpstr>模式的分解</vt:lpstr>
      <vt:lpstr>分解后的关系为：</vt:lpstr>
      <vt:lpstr>模式的分解</vt:lpstr>
      <vt:lpstr>模式的分解</vt:lpstr>
      <vt:lpstr>模式的分解</vt:lpstr>
      <vt:lpstr>关系模式分解的标准</vt:lpstr>
      <vt:lpstr>具有无损连接性的模式分解</vt:lpstr>
      <vt:lpstr>模式分解中存在的问题</vt:lpstr>
      <vt:lpstr>定理</vt:lpstr>
      <vt:lpstr>举例：</vt:lpstr>
      <vt:lpstr>保持函数依赖的分解</vt:lpstr>
      <vt:lpstr>保持函数依赖的模式分解</vt:lpstr>
      <vt:lpstr>保持函数依赖的分解</vt:lpstr>
      <vt:lpstr>保持函数依赖的分解</vt:lpstr>
      <vt:lpstr>模式的分解</vt:lpstr>
      <vt:lpstr>保持函数依赖的分解</vt:lpstr>
      <vt:lpstr>练习</vt:lpstr>
      <vt:lpstr>1、试求F在的每个模式上的投影？ 2、保持FD吗？为什么？</vt:lpstr>
      <vt:lpstr>PowerPoint 演示文稿</vt:lpstr>
      <vt:lpstr>范式</vt:lpstr>
      <vt:lpstr>范式的作用</vt:lpstr>
      <vt:lpstr>主属性与非主属性</vt:lpstr>
      <vt:lpstr>1NF</vt:lpstr>
      <vt:lpstr>1NF</vt:lpstr>
      <vt:lpstr>1NF</vt:lpstr>
      <vt:lpstr>1NF</vt:lpstr>
      <vt:lpstr>2NF</vt:lpstr>
      <vt:lpstr>2NF</vt:lpstr>
      <vt:lpstr>2NF</vt:lpstr>
      <vt:lpstr>2NF</vt:lpstr>
      <vt:lpstr>分解说明</vt:lpstr>
      <vt:lpstr>习题</vt:lpstr>
      <vt:lpstr>习题</vt:lpstr>
      <vt:lpstr>习题</vt:lpstr>
      <vt:lpstr>3NF</vt:lpstr>
      <vt:lpstr>3NF</vt:lpstr>
      <vt:lpstr>3NF</vt:lpstr>
      <vt:lpstr>3NF</vt:lpstr>
      <vt:lpstr>分解说明</vt:lpstr>
      <vt:lpstr>习题</vt:lpstr>
      <vt:lpstr>习题</vt:lpstr>
      <vt:lpstr>习题</vt:lpstr>
      <vt:lpstr>习题</vt:lpstr>
      <vt:lpstr>BCNF</vt:lpstr>
      <vt:lpstr>BCNF</vt:lpstr>
      <vt:lpstr>BCNF</vt:lpstr>
      <vt:lpstr>BCNF</vt:lpstr>
      <vt:lpstr>习题</vt:lpstr>
      <vt:lpstr>关系模式的分解算法</vt:lpstr>
      <vt:lpstr>关系模式的分解算法</vt:lpstr>
      <vt:lpstr>关系模式的分解算法</vt:lpstr>
      <vt:lpstr>关系模式的分解算法</vt:lpstr>
      <vt:lpstr>PowerPoint 演示文稿</vt:lpstr>
      <vt:lpstr>范式之间的关系</vt:lpstr>
      <vt:lpstr>一般看法</vt:lpstr>
      <vt:lpstr>反范式/规范化设计</vt:lpstr>
      <vt:lpstr>反范式/规范化设计</vt:lpstr>
      <vt:lpstr>反范式/规范化设计</vt:lpstr>
      <vt:lpstr>反范式/规范化设计</vt:lpstr>
      <vt:lpstr>PowerPoint 演示文稿</vt:lpstr>
      <vt:lpstr>Assignment</vt:lpstr>
      <vt:lpstr>PowerPoint 演示文稿</vt:lpstr>
      <vt:lpstr>End of Chapter 8(2)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c j</cp:lastModifiedBy>
  <cp:revision>397</cp:revision>
  <cp:lastPrinted>1999-06-28T19:27:31Z</cp:lastPrinted>
  <dcterms:created xsi:type="dcterms:W3CDTF">1999-11-04T22:02:40Z</dcterms:created>
  <dcterms:modified xsi:type="dcterms:W3CDTF">2022-05-03T11:02:43Z</dcterms:modified>
</cp:coreProperties>
</file>