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70" r:id="rId8"/>
    <p:sldId id="264" r:id="rId9"/>
    <p:sldId id="266" r:id="rId10"/>
    <p:sldId id="265" r:id="rId11"/>
    <p:sldId id="268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691" autoAdjust="0"/>
    <p:restoredTop sz="94660"/>
  </p:normalViewPr>
  <p:slideViewPr>
    <p:cSldViewPr>
      <p:cViewPr>
        <p:scale>
          <a:sx n="50" d="100"/>
          <a:sy n="50" d="100"/>
        </p:scale>
        <p:origin x="-1824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9C4-3EC6-447D-8A53-626058BCC87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A9A8-4594-45FF-9C18-BB9D7D2F1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9C4-3EC6-447D-8A53-626058BCC87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A9A8-4594-45FF-9C18-BB9D7D2F1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9C4-3EC6-447D-8A53-626058BCC87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A9A8-4594-45FF-9C18-BB9D7D2F1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9C4-3EC6-447D-8A53-626058BCC87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A9A8-4594-45FF-9C18-BB9D7D2F1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9C4-3EC6-447D-8A53-626058BCC87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A9A8-4594-45FF-9C18-BB9D7D2F1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9C4-3EC6-447D-8A53-626058BCC87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A9A8-4594-45FF-9C18-BB9D7D2F1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9C4-3EC6-447D-8A53-626058BCC87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A9A8-4594-45FF-9C18-BB9D7D2F1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9C4-3EC6-447D-8A53-626058BCC87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A9A8-4594-45FF-9C18-BB9D7D2F1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9C4-3EC6-447D-8A53-626058BCC87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A9A8-4594-45FF-9C18-BB9D7D2F1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9C4-3EC6-447D-8A53-626058BCC87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A9A8-4594-45FF-9C18-BB9D7D2F10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AB9C4-3EC6-447D-8A53-626058BCC87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92DA9A8-4594-45FF-9C18-BB9D7D2F10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7AB9C4-3EC6-447D-8A53-626058BCC87B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2DA9A8-4594-45FF-9C18-BB9D7D2F108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2786058"/>
            <a:ext cx="77867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CINEMA SPHERE</a:t>
            </a:r>
            <a:endParaRPr lang="en-US" sz="66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85784" y="857232"/>
            <a:ext cx="9715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FUTURE ENHANCEMENT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10" y="2143116"/>
            <a:ext cx="7500990" cy="3685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MS Reference Sans Serif" pitchFamily="34" charset="0"/>
              </a:rPr>
              <a:t>  Email Verification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MS Reference Sans Serif" pitchFamily="34" charset="0"/>
              </a:rPr>
              <a:t>  Personalized Recommendations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MS Reference Sans Serif" pitchFamily="34" charset="0"/>
              </a:rPr>
              <a:t>  User Reviews and Ratings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MS Reference Sans Serif" pitchFamily="34" charset="0"/>
              </a:rPr>
              <a:t>  Integrate TV shows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MS Reference Sans Serif" pitchFamily="34" charset="0"/>
              </a:rPr>
              <a:t>  Enhance Search Functionality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 descr="Any Questions Images – Browse 4,628 Stock Photos, Vector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4098" name="Picture 2" descr="Any Question Cloud Word On Sky Stock Illustration 177491996 | Shutterstock"/>
          <p:cNvPicPr>
            <a:picLocks noChangeAspect="1" noChangeArrowheads="1"/>
          </p:cNvPicPr>
          <p:nvPr/>
        </p:nvPicPr>
        <p:blipFill>
          <a:blip r:embed="rId3"/>
          <a:srcRect r="1923" b="8928"/>
          <a:stretch>
            <a:fillRect/>
          </a:stretch>
        </p:blipFill>
        <p:spPr bwMode="auto">
          <a:xfrm>
            <a:off x="0" y="-47625"/>
            <a:ext cx="9143995" cy="6905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166" y="928670"/>
            <a:ext cx="6143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BIBLIOGRAPHY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2428868"/>
            <a:ext cx="964413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300" dirty="0" smtClean="0">
                <a:latin typeface="Bahnschrift Light" pitchFamily="34" charset="0"/>
              </a:rPr>
              <a:t> </a:t>
            </a:r>
            <a:r>
              <a:rPr lang="en-US" sz="2200" dirty="0" smtClean="0">
                <a:latin typeface="MS Reference Sans Serif" pitchFamily="34" charset="0"/>
              </a:rPr>
              <a:t>https://developer.themoviedb.org/</a:t>
            </a:r>
          </a:p>
          <a:p>
            <a:endParaRPr lang="en-US" sz="2200" dirty="0" smtClean="0">
              <a:latin typeface="MS Reference Sans Serif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MS Reference Sans Serif" pitchFamily="34" charset="0"/>
              </a:rPr>
              <a:t> https://www.youtube.com/watch?v=oKHJUO4VFZA</a:t>
            </a:r>
          </a:p>
          <a:p>
            <a:endParaRPr lang="en-US" sz="2200" dirty="0" smtClean="0">
              <a:latin typeface="MS Reference Sans Serif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MS Reference Sans Serif" pitchFamily="34" charset="0"/>
              </a:rPr>
              <a:t> https://www.bezkoder.com/integrate-angular-spring-boot/  </a:t>
            </a:r>
            <a:endParaRPr lang="en-US" sz="2200" dirty="0" smtClean="0">
              <a:latin typeface="MS Reference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2714620"/>
            <a:ext cx="72152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/>
              <a:t>THANK YOU ! </a:t>
            </a:r>
            <a:endParaRPr lang="en-US" sz="8000" dirty="0"/>
          </a:p>
        </p:txBody>
      </p:sp>
      <p:pic>
        <p:nvPicPr>
          <p:cNvPr id="2050" name="Picture 2" descr="Use These 13 Awesome Examples to Master Thank You P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052" name="Picture 4" descr="41,700+ Thank You Sign Stock Photos, Pictures &amp; Royalty-Free Images -  iStock | Holding thank you sign, Thank you sign language, Thank you sign  coronavir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500042"/>
            <a:ext cx="8072494" cy="59293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928670"/>
            <a:ext cx="7715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PRESENTED BY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IMG_20220311_175043.jpg"/>
          <p:cNvPicPr>
            <a:picLocks noChangeAspect="1"/>
          </p:cNvPicPr>
          <p:nvPr/>
        </p:nvPicPr>
        <p:blipFill>
          <a:blip r:embed="rId2" cstate="print"/>
          <a:srcRect r="4050"/>
          <a:stretch>
            <a:fillRect/>
          </a:stretch>
        </p:blipFill>
        <p:spPr>
          <a:xfrm>
            <a:off x="1428728" y="2357430"/>
            <a:ext cx="1692530" cy="21431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14346" y="4643446"/>
            <a:ext cx="492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 RAMESH</a:t>
            </a:r>
          </a:p>
          <a:p>
            <a:pPr algn="ctr"/>
            <a:r>
              <a:rPr lang="en-US" dirty="0" smtClean="0"/>
              <a:t>(B.E. Electronics and Communication Engineering)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00496" y="4643446"/>
            <a:ext cx="5143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SAKSHI JAISWAL</a:t>
            </a:r>
          </a:p>
          <a:p>
            <a:pPr algn="ctr"/>
            <a:r>
              <a:rPr lang="en-US" dirty="0" smtClean="0"/>
              <a:t>(B.E. Electronics and Communication Engineering)</a:t>
            </a:r>
            <a:endParaRPr lang="en-US" dirty="0"/>
          </a:p>
        </p:txBody>
      </p:sp>
      <p:pic>
        <p:nvPicPr>
          <p:cNvPr id="7" name="Picture 6" descr="Image2024032715293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8" y="2357430"/>
            <a:ext cx="1650308" cy="2111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7356" y="785794"/>
            <a:ext cx="5072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595021"/>
            <a:ext cx="70009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MS Reference Sans Serif" pitchFamily="34" charset="0"/>
              </a:rPr>
              <a:t> INTRODUCTION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MS Reference Sans Serif" pitchFamily="34" charset="0"/>
              </a:rPr>
              <a:t> TECHNOLOGIES USED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MS Reference Sans Serif" pitchFamily="34" charset="0"/>
              </a:rPr>
              <a:t> BACKEND </a:t>
            </a:r>
            <a:r>
              <a:rPr lang="en-US" sz="3200" dirty="0" smtClean="0">
                <a:latin typeface="MS Reference Sans Serif" pitchFamily="34" charset="0"/>
              </a:rPr>
              <a:t>ARCHITECTURE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MS Reference Sans Serif" pitchFamily="34" charset="0"/>
              </a:rPr>
              <a:t> </a:t>
            </a:r>
            <a:r>
              <a:rPr lang="en-US" sz="3200" dirty="0" smtClean="0">
                <a:latin typeface="MS Reference Sans Serif" pitchFamily="34" charset="0"/>
              </a:rPr>
              <a:t>WORKFLOW</a:t>
            </a:r>
            <a:endParaRPr lang="en-US" sz="3200" dirty="0" smtClean="0">
              <a:latin typeface="MS Reference Sans Serif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MS Reference Sans Serif" pitchFamily="34" charset="0"/>
              </a:rPr>
              <a:t> LANDING PAGE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MS Reference Sans Serif" pitchFamily="34" charset="0"/>
              </a:rPr>
              <a:t> HOW IT WORKS?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MS Reference Sans Serif" pitchFamily="34" charset="0"/>
              </a:rPr>
              <a:t> FUTURE ENHANCEMENT</a:t>
            </a:r>
            <a:r>
              <a:rPr lang="en-US" sz="2400" dirty="0" smtClean="0">
                <a:latin typeface="MS Reference Sans Serif" pitchFamily="34" charset="0"/>
              </a:rPr>
              <a:t> </a:t>
            </a:r>
            <a:endParaRPr lang="en-US" sz="2400" dirty="0">
              <a:latin typeface="MS Reference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290" y="714356"/>
            <a:ext cx="6357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2000240"/>
            <a:ext cx="807249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MS Reference Sans Serif" pitchFamily="34" charset="0"/>
              </a:rPr>
              <a:t>Welcome to Cinema Sphere, Cinema Sphere is a revolutionary movie application designed to enhance your movie-watching experience. The objective of our movie application is to provide users with a seamless and enjoyable experience for discovering, purchasing, and managing their favorite movies.</a:t>
            </a:r>
            <a:endParaRPr lang="en-US" sz="2600" dirty="0">
              <a:latin typeface="MS Reference Sans Serif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928670"/>
            <a:ext cx="714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TECHNOLOGIES USED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Java (programming language)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928802"/>
            <a:ext cx="1071571" cy="1143008"/>
          </a:xfrm>
          <a:prstGeom prst="rect">
            <a:avLst/>
          </a:prstGeom>
          <a:noFill/>
        </p:spPr>
      </p:pic>
      <p:sp>
        <p:nvSpPr>
          <p:cNvPr id="1034" name="AutoShape 10" descr="HTM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HTM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HTM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AutoShape 16" descr="HTM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AutoShape 18" descr="HTM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AutoShape 20" descr="HTM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AutoShape 22" descr="HTM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AutoShape 24" descr="HTM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0" name="AutoShape 26" descr="HTM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AutoShape 28" descr="HTM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4" name="AutoShape 30" descr="HTM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6" name="AutoShape 32" descr="HTM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8" name="AutoShape 34" descr="HTM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0" name="AutoShape 36" descr="HTM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2" name="AutoShape 38" descr="HTM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4" name="AutoShape 40" descr="HTM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8" name="AutoShape 44" descr="Angular JS full logo transparent PNG - Stick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78" name="Picture 54" descr="Mongodb png images | PNGW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1857364"/>
            <a:ext cx="1428760" cy="1500198"/>
          </a:xfrm>
          <a:prstGeom prst="rect">
            <a:avLst/>
          </a:prstGeom>
          <a:noFill/>
        </p:spPr>
      </p:pic>
      <p:pic>
        <p:nvPicPr>
          <p:cNvPr id="1080" name="Picture 56" descr="Mysql Logo png images | PNGWi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3571876"/>
            <a:ext cx="1500198" cy="1428760"/>
          </a:xfrm>
          <a:prstGeom prst="rect">
            <a:avLst/>
          </a:prstGeom>
          <a:noFill/>
        </p:spPr>
      </p:pic>
      <p:pic>
        <p:nvPicPr>
          <p:cNvPr id="1082" name="Picture 58" descr="Spring Boot | Dariawa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68" y="1928802"/>
            <a:ext cx="1571635" cy="1214446"/>
          </a:xfrm>
          <a:prstGeom prst="rect">
            <a:avLst/>
          </a:prstGeom>
          <a:noFill/>
        </p:spPr>
      </p:pic>
      <p:pic>
        <p:nvPicPr>
          <p:cNvPr id="1084" name="Picture 60" descr="Angular Logo png images | PNGWi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72198" y="5214950"/>
            <a:ext cx="1714512" cy="1357322"/>
          </a:xfrm>
          <a:prstGeom prst="rect">
            <a:avLst/>
          </a:prstGeom>
          <a:noFill/>
        </p:spPr>
      </p:pic>
      <p:sp>
        <p:nvSpPr>
          <p:cNvPr id="1088" name="AutoShape 64" descr="Eureka的自我保護模式及註冊中心群集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90" name="Picture 66" descr="Eureka的自我保護模式及註冊中心群集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7224" y="3429000"/>
            <a:ext cx="2286016" cy="1552569"/>
          </a:xfrm>
          <a:prstGeom prst="rect">
            <a:avLst/>
          </a:prstGeom>
          <a:noFill/>
        </p:spPr>
      </p:pic>
      <p:pic>
        <p:nvPicPr>
          <p:cNvPr id="1092" name="Picture 68" descr="Spring Cloud Gateway: Architecture and its working - Knoldus Blogs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28992" y="3571876"/>
            <a:ext cx="1785951" cy="1357322"/>
          </a:xfrm>
          <a:prstGeom prst="rect">
            <a:avLst/>
          </a:prstGeom>
          <a:noFill/>
        </p:spPr>
      </p:pic>
      <p:pic>
        <p:nvPicPr>
          <p:cNvPr id="28" name="Picture 27" descr="HTML5_logo_and_wordmark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7290" y="5214950"/>
            <a:ext cx="1428760" cy="1428760"/>
          </a:xfrm>
          <a:prstGeom prst="rect">
            <a:avLst/>
          </a:prstGeom>
        </p:spPr>
      </p:pic>
      <p:pic>
        <p:nvPicPr>
          <p:cNvPr id="8194" name="Picture 2" descr="CSS logo and symbol, meaning, history, 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57554" y="5143512"/>
            <a:ext cx="2000264" cy="14287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85794"/>
            <a:ext cx="9429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BACKEND ARCHITECTURE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backend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643050"/>
            <a:ext cx="8296275" cy="4867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4480" y="928670"/>
            <a:ext cx="59293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WORKFLOW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Project 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785926"/>
            <a:ext cx="8215370" cy="47458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2024032710364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500174"/>
            <a:ext cx="8001056" cy="51082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4480" y="714356"/>
            <a:ext cx="5857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LANDING PAGE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714356"/>
            <a:ext cx="70723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HOW IT WORKS ? 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348" y="1500174"/>
            <a:ext cx="77153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Light" pitchFamily="34" charset="0"/>
              </a:rPr>
              <a:t>Sign Up or Log In:</a:t>
            </a:r>
            <a:r>
              <a:rPr lang="en-US" dirty="0" smtClean="0">
                <a:latin typeface="Bahnschrift Light" pitchFamily="34" charset="0"/>
              </a:rPr>
              <a:t> Create an account or log in with your existing credentials to unlock the full potential of Cinema Sphere.</a:t>
            </a:r>
          </a:p>
          <a:p>
            <a:endParaRPr lang="en-US" dirty="0" smtClean="0">
              <a:latin typeface="Bahnschrift Light" pitchFamily="34" charset="0"/>
            </a:endParaRPr>
          </a:p>
          <a:p>
            <a:r>
              <a:rPr lang="en-US" b="1" dirty="0" smtClean="0">
                <a:latin typeface="Bahnschrift Light" pitchFamily="34" charset="0"/>
              </a:rPr>
              <a:t>Discover Movies:</a:t>
            </a:r>
            <a:r>
              <a:rPr lang="en-US" dirty="0" smtClean="0">
                <a:latin typeface="Bahnschrift Light" pitchFamily="34" charset="0"/>
              </a:rPr>
              <a:t> Browse through our extensive collection of movies or use our advanced search filters to find the perfect film for any occasion.</a:t>
            </a:r>
          </a:p>
          <a:p>
            <a:endParaRPr lang="en-US" dirty="0" smtClean="0">
              <a:latin typeface="Bahnschrift Light" pitchFamily="34" charset="0"/>
            </a:endParaRPr>
          </a:p>
          <a:p>
            <a:r>
              <a:rPr lang="en-US" b="1" dirty="0" smtClean="0">
                <a:latin typeface="Bahnschrift Light" pitchFamily="34" charset="0"/>
              </a:rPr>
              <a:t>Add to Favorites:</a:t>
            </a:r>
            <a:r>
              <a:rPr lang="en-US" dirty="0" smtClean="0">
                <a:latin typeface="Bahnschrift Light" pitchFamily="34" charset="0"/>
              </a:rPr>
              <a:t> Mark movies as favorites to revisit them anytime.</a:t>
            </a:r>
          </a:p>
          <a:p>
            <a:endParaRPr lang="en-US" dirty="0" smtClean="0">
              <a:latin typeface="Bahnschrift Light" pitchFamily="34" charset="0"/>
            </a:endParaRPr>
          </a:p>
          <a:p>
            <a:r>
              <a:rPr lang="en-US" b="1" dirty="0" smtClean="0">
                <a:latin typeface="Bahnschrift Light" pitchFamily="34" charset="0"/>
              </a:rPr>
              <a:t>Selection:</a:t>
            </a:r>
            <a:r>
              <a:rPr lang="en-US" dirty="0" smtClean="0">
                <a:latin typeface="Bahnschrift Light" pitchFamily="34" charset="0"/>
              </a:rPr>
              <a:t> Users can select specific movies they wish to purchase by browsing through the catalog </a:t>
            </a:r>
          </a:p>
          <a:p>
            <a:endParaRPr lang="en-US" dirty="0" smtClean="0">
              <a:latin typeface="Bahnschrift Light" pitchFamily="34" charset="0"/>
            </a:endParaRPr>
          </a:p>
          <a:p>
            <a:r>
              <a:rPr lang="en-US" b="1" dirty="0" smtClean="0">
                <a:latin typeface="Bahnschrift Light" pitchFamily="34" charset="0"/>
              </a:rPr>
              <a:t>Purchase Process:</a:t>
            </a:r>
            <a:r>
              <a:rPr lang="en-US" dirty="0" smtClean="0">
                <a:latin typeface="Bahnschrift Light" pitchFamily="34" charset="0"/>
              </a:rPr>
              <a:t> Once users have selected a movie they want to buy, they can initiate the purchase process within the app. </a:t>
            </a:r>
          </a:p>
          <a:p>
            <a:endParaRPr lang="en-US" dirty="0" smtClean="0">
              <a:latin typeface="Bahnschrift Light" pitchFamily="34" charset="0"/>
            </a:endParaRPr>
          </a:p>
          <a:p>
            <a:r>
              <a:rPr lang="en-US" b="1" dirty="0" smtClean="0">
                <a:latin typeface="Bahnschrift Light" pitchFamily="34" charset="0"/>
              </a:rPr>
              <a:t>Payment Options:</a:t>
            </a:r>
            <a:r>
              <a:rPr lang="en-US" dirty="0" smtClean="0">
                <a:latin typeface="Bahnschrift Light" pitchFamily="34" charset="0"/>
              </a:rPr>
              <a:t> Users can choose the payment option that best suits their preferences and complete the transaction  seamlessly.</a:t>
            </a:r>
          </a:p>
          <a:p>
            <a:endParaRPr lang="en-US" dirty="0" smtClean="0">
              <a:latin typeface="Bahnschrift Light" pitchFamily="34" charset="0"/>
            </a:endParaRPr>
          </a:p>
          <a:p>
            <a:r>
              <a:rPr lang="en-US" b="1" dirty="0" smtClean="0">
                <a:latin typeface="Bahnschrift Light" pitchFamily="34" charset="0"/>
              </a:rPr>
              <a:t>Instant Access:</a:t>
            </a:r>
            <a:r>
              <a:rPr lang="en-US" dirty="0" smtClean="0">
                <a:latin typeface="Bahnschrift Light" pitchFamily="34" charset="0"/>
              </a:rPr>
              <a:t> Upon successful completion of the purchase, users gain instant access to the purchased movie within the app.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1508</TotalTime>
  <Words>288</Words>
  <Application>Microsoft Office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109</cp:revision>
  <dcterms:created xsi:type="dcterms:W3CDTF">2024-03-26T12:40:43Z</dcterms:created>
  <dcterms:modified xsi:type="dcterms:W3CDTF">2024-03-29T11:38:46Z</dcterms:modified>
</cp:coreProperties>
</file>