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3" r:id="rId4"/>
    <p:sldId id="264" r:id="rId5"/>
    <p:sldId id="269" r:id="rId6"/>
    <p:sldId id="271" r:id="rId7"/>
    <p:sldId id="260" r:id="rId8"/>
    <p:sldId id="261" r:id="rId9"/>
    <p:sldId id="266" r:id="rId10"/>
    <p:sldId id="267" r:id="rId11"/>
    <p:sldId id="268" r:id="rId12"/>
    <p:sldId id="26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8DC11-6610-4780-A38A-71820721067D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421A9-59D2-4506-B6FC-C82F773BE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1A9-59D2-4506-B6FC-C82F773BEA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Random Forests Classifiers</a:t>
            </a:r>
            <a:r>
              <a:rPr lang="en-US" b="1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Decision"/>
          <p:cNvPicPr>
            <a:picLocks noChangeAspect="1" noChangeArrowheads="1"/>
          </p:cNvPicPr>
          <p:nvPr/>
        </p:nvPicPr>
        <p:blipFill>
          <a:blip r:embed="rId3"/>
          <a:srcRect b="54442"/>
          <a:stretch>
            <a:fillRect/>
          </a:stretch>
        </p:blipFill>
        <p:spPr bwMode="auto">
          <a:xfrm>
            <a:off x="3581400" y="1981200"/>
            <a:ext cx="5562600" cy="3249613"/>
          </a:xfrm>
          <a:prstGeom prst="rect">
            <a:avLst/>
          </a:prstGeom>
          <a:noFill/>
        </p:spPr>
      </p:pic>
      <p:sp>
        <p:nvSpPr>
          <p:cNvPr id="12902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smtClean="0"/>
              <a:t>Random Forest Classifier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 rot="16200000">
            <a:off x="-645318" y="3226593"/>
            <a:ext cx="1624012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N examples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4756150" y="1287463"/>
            <a:ext cx="30114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>
                <a:latin typeface="Calibri" pitchFamily="34" charset="0"/>
              </a:rPr>
              <a:t>Construct a decision tree</a:t>
            </a:r>
          </a:p>
          <a:p>
            <a:pPr algn="ctr">
              <a:lnSpc>
                <a:spcPct val="80000"/>
              </a:lnSpc>
            </a:pPr>
            <a:endParaRPr lang="en-US" sz="2200">
              <a:latin typeface="Calibri" pitchFamily="34" charset="0"/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9032" name="AutoShape 8"/>
          <p:cNvCxnSpPr>
            <a:cxnSpLocks noChangeShapeType="1"/>
          </p:cNvCxnSpPr>
          <p:nvPr/>
        </p:nvCxnSpPr>
        <p:spPr bwMode="auto">
          <a:xfrm>
            <a:off x="1600200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 rot="16200000">
            <a:off x="2371725" y="4333875"/>
            <a:ext cx="774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>
                <a:latin typeface="Calibri" pitchFamily="34" charset="0"/>
              </a:rPr>
              <a:t>....…</a:t>
            </a:r>
          </a:p>
        </p:txBody>
      </p:sp>
      <p:cxnSp>
        <p:nvCxnSpPr>
          <p:cNvPr id="129035" name="AutoShape 11"/>
          <p:cNvCxnSpPr>
            <a:cxnSpLocks noChangeShapeType="1"/>
          </p:cNvCxnSpPr>
          <p:nvPr/>
        </p:nvCxnSpPr>
        <p:spPr bwMode="auto">
          <a:xfrm>
            <a:off x="1600200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3505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9038" name="AutoShape 14"/>
          <p:cNvCxnSpPr>
            <a:cxnSpLocks noChangeShapeType="1"/>
          </p:cNvCxnSpPr>
          <p:nvPr/>
        </p:nvCxnSpPr>
        <p:spPr bwMode="auto">
          <a:xfrm flipV="1">
            <a:off x="1600200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254000" y="2286000"/>
            <a:ext cx="1544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M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smtClean="0"/>
              <a:t>Random Forest Classifier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 rot="16200000">
            <a:off x="-659606" y="3226594"/>
            <a:ext cx="162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N examples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1078" name="AutoShape 6"/>
          <p:cNvCxnSpPr>
            <a:cxnSpLocks noChangeShapeType="1"/>
            <a:endCxn id="131076" idx="1"/>
          </p:cNvCxnSpPr>
          <p:nvPr/>
        </p:nvCxnSpPr>
        <p:spPr bwMode="auto">
          <a:xfrm flipV="1">
            <a:off x="1600200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1079" name="AutoShape 7"/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 rot="16200000">
            <a:off x="2357438" y="4333875"/>
            <a:ext cx="774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>
                <a:latin typeface="Calibri" pitchFamily="34" charset="0"/>
              </a:rPr>
              <a:t>....…</a:t>
            </a:r>
          </a:p>
        </p:txBody>
      </p:sp>
      <p:cxnSp>
        <p:nvCxnSpPr>
          <p:cNvPr id="131082" name="AutoShape 10"/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131083" name="Picture 11" descr="Decision"/>
          <p:cNvPicPr>
            <a:picLocks noChangeAspect="1" noChangeArrowheads="1"/>
          </p:cNvPicPr>
          <p:nvPr/>
        </p:nvPicPr>
        <p:blipFill>
          <a:blip r:embed="rId3" cstate="print"/>
          <a:srcRect b="54442"/>
          <a:stretch>
            <a:fillRect/>
          </a:stretch>
        </p:blipFill>
        <p:spPr bwMode="auto">
          <a:xfrm>
            <a:off x="4365625" y="1676400"/>
            <a:ext cx="2020888" cy="1181100"/>
          </a:xfrm>
          <a:prstGeom prst="rect">
            <a:avLst/>
          </a:prstGeom>
          <a:noFill/>
        </p:spPr>
      </p:pic>
      <p:pic>
        <p:nvPicPr>
          <p:cNvPr id="131084" name="Picture 12" descr="Decision2"/>
          <p:cNvPicPr>
            <a:picLocks noChangeAspect="1" noChangeArrowheads="1"/>
          </p:cNvPicPr>
          <p:nvPr/>
        </p:nvPicPr>
        <p:blipFill>
          <a:blip r:embed="rId4" cstate="print"/>
          <a:srcRect t="54411"/>
          <a:stretch>
            <a:fillRect/>
          </a:stretch>
        </p:blipFill>
        <p:spPr bwMode="auto">
          <a:xfrm>
            <a:off x="4329113" y="2895600"/>
            <a:ext cx="2209800" cy="1292225"/>
          </a:xfrm>
          <a:prstGeom prst="rect">
            <a:avLst/>
          </a:prstGeom>
          <a:noFill/>
        </p:spPr>
      </p:pic>
      <p:pic>
        <p:nvPicPr>
          <p:cNvPr id="131085" name="Picture 13" descr="Decision2"/>
          <p:cNvPicPr>
            <a:picLocks noChangeAspect="1" noChangeArrowheads="1"/>
          </p:cNvPicPr>
          <p:nvPr/>
        </p:nvPicPr>
        <p:blipFill>
          <a:blip r:embed="rId4" cstate="print"/>
          <a:srcRect t="54411"/>
          <a:stretch>
            <a:fillRect/>
          </a:stretch>
        </p:blipFill>
        <p:spPr bwMode="auto">
          <a:xfrm>
            <a:off x="4329113" y="4956175"/>
            <a:ext cx="2209800" cy="1292225"/>
          </a:xfrm>
          <a:prstGeom prst="rect">
            <a:avLst/>
          </a:prstGeom>
          <a:noFill/>
        </p:spPr>
      </p:pic>
      <p:sp>
        <p:nvSpPr>
          <p:cNvPr id="131086" name="Line 14"/>
          <p:cNvSpPr>
            <a:spLocks noChangeShapeType="1"/>
          </p:cNvSpPr>
          <p:nvPr/>
        </p:nvSpPr>
        <p:spPr bwMode="auto">
          <a:xfrm>
            <a:off x="3429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>
            <a:off x="3414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3490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 rot="16200000">
            <a:off x="4795838" y="4321175"/>
            <a:ext cx="774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>
                <a:latin typeface="Calibri" pitchFamily="34" charset="0"/>
              </a:rPr>
              <a:t>....…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7072313" y="3124200"/>
            <a:ext cx="1600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Take the majority vote</a:t>
            </a:r>
          </a:p>
        </p:txBody>
      </p:sp>
      <p:sp>
        <p:nvSpPr>
          <p:cNvPr id="131091" name="AutoShape 19"/>
          <p:cNvSpPr>
            <a:spLocks/>
          </p:cNvSpPr>
          <p:nvPr/>
        </p:nvSpPr>
        <p:spPr bwMode="auto">
          <a:xfrm>
            <a:off x="6400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M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sklearn.ensemble</a:t>
            </a:r>
            <a:r>
              <a:rPr lang="en-US" dirty="0" smtClean="0"/>
              <a:t> import   				 			</a:t>
            </a:r>
            <a:r>
              <a:rPr lang="en-US" dirty="0" err="1" smtClean="0"/>
              <a:t>RandomForestClassifier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clf</a:t>
            </a:r>
            <a:r>
              <a:rPr lang="en-US" dirty="0" smtClean="0"/>
              <a:t>=</a:t>
            </a:r>
            <a:r>
              <a:rPr lang="en-US" dirty="0" err="1" smtClean="0"/>
              <a:t>RandomForestClassifier</a:t>
            </a:r>
            <a:r>
              <a:rPr lang="en-US" dirty="0" smtClean="0"/>
              <a:t>(</a:t>
            </a:r>
            <a:r>
              <a:rPr lang="en-US" dirty="0" err="1" smtClean="0"/>
              <a:t>n_estimators</a:t>
            </a:r>
            <a:r>
              <a:rPr lang="en-US" dirty="0" smtClean="0"/>
              <a:t>=100)</a:t>
            </a:r>
          </a:p>
          <a:p>
            <a:endParaRPr lang="en-US" dirty="0" smtClean="0"/>
          </a:p>
          <a:p>
            <a:r>
              <a:rPr lang="en-US" dirty="0" smtClean="0"/>
              <a:t>This parameter defines the number of trees in the random forest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6096000" y="38100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SUBJECT\ML\ML BY RAMESH\RF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772401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e for po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D:\SUBJECT\ML\ML BY RAMESH\RF\0_PB7MYQfzyaLaTp1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2296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Overfitting</a:t>
            </a:r>
            <a:endParaRPr lang="en-US" dirty="0"/>
          </a:p>
        </p:txBody>
      </p:sp>
      <p:pic>
        <p:nvPicPr>
          <p:cNvPr id="1027" name="Picture 3" descr="D:\SUBJECT\ML\ML BY RAMESH\RF\overfit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763000" cy="4717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approaches:</a:t>
            </a:r>
          </a:p>
          <a:p>
            <a:r>
              <a:rPr lang="en-US" dirty="0" smtClean="0"/>
              <a:t>1. Stop growing the tree when further splitting the data does not yield an improvement</a:t>
            </a:r>
          </a:p>
          <a:p>
            <a:r>
              <a:rPr lang="en-US" dirty="0" smtClean="0"/>
              <a:t>2. Grow a full tree, then prune the tree, by eliminating nodes.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UBJECT\ML\ML BY RAMESH\RF\1_nSP14B4NqKCfP-tlo8D9vA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45820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create several subsets of data from training sample chosen randomly </a:t>
            </a:r>
            <a:r>
              <a:rPr lang="en-US" dirty="0" smtClean="0">
                <a:solidFill>
                  <a:srgbClr val="0070C0"/>
                </a:solidFill>
              </a:rPr>
              <a:t>with </a:t>
            </a:r>
            <a:r>
              <a:rPr lang="en-US" dirty="0" smtClean="0">
                <a:solidFill>
                  <a:srgbClr val="0070C0"/>
                </a:solidFill>
              </a:rPr>
              <a:t>replacement</a:t>
            </a:r>
            <a:r>
              <a:rPr lang="en-US" i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Now</a:t>
            </a:r>
            <a:r>
              <a:rPr lang="en-US" i="1" dirty="0" smtClean="0">
                <a:solidFill>
                  <a:srgbClr val="0070C0"/>
                </a:solidFill>
              </a:rPr>
              <a:t>, each collection of subset data is used to train their decision trees.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410" name="Picture 2" descr="D:\SUBJECT\ML\ML BY RAMESH\RF\Random-Forest-Introd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304800"/>
            <a:ext cx="90297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SUBJECT\ML\ML BY RAMESH\RF\voting_dnjwe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001000" cy="579119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010400" y="4724400"/>
            <a:ext cx="1701107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Row  Sampling</a:t>
            </a:r>
          </a:p>
          <a:p>
            <a:r>
              <a:rPr lang="en-US" dirty="0" smtClean="0"/>
              <a:t>Colum Sampling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smtClean="0"/>
              <a:t>Bagging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 rot="16200000">
            <a:off x="-659606" y="3226594"/>
            <a:ext cx="162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N examples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95288" y="1268413"/>
            <a:ext cx="5638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>
                <a:latin typeface="Calibri" pitchFamily="34" charset="0"/>
              </a:rPr>
              <a:t>Create bootstrap samples</a:t>
            </a:r>
          </a:p>
          <a:p>
            <a:pPr algn="ctr">
              <a:lnSpc>
                <a:spcPct val="80000"/>
              </a:lnSpc>
            </a:pPr>
            <a:r>
              <a:rPr lang="en-US" sz="2200">
                <a:latin typeface="Calibri" pitchFamily="34" charset="0"/>
              </a:rPr>
              <a:t>from the training data 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8007" name="AutoShape 7"/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 rot="16200000">
            <a:off x="2357438" y="4333875"/>
            <a:ext cx="774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>
                <a:latin typeface="Calibri" pitchFamily="34" charset="0"/>
              </a:rPr>
              <a:t>....…</a:t>
            </a:r>
          </a:p>
        </p:txBody>
      </p:sp>
      <p:cxnSp>
        <p:nvCxnSpPr>
          <p:cNvPr id="128010" name="AutoShape 10"/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8012" name="AutoShape 12"/>
          <p:cNvCxnSpPr>
            <a:cxnSpLocks noChangeShapeType="1"/>
          </p:cNvCxnSpPr>
          <p:nvPr/>
        </p:nvCxnSpPr>
        <p:spPr bwMode="auto">
          <a:xfrm flipV="1">
            <a:off x="1585913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M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113</Words>
  <Application>Microsoft Office PowerPoint</Application>
  <PresentationFormat>On-screen Show (4:3)</PresentationFormat>
  <Paragraphs>34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Random Forests Classifiers </vt:lpstr>
      <vt:lpstr>Slide 2</vt:lpstr>
      <vt:lpstr>Overfitting</vt:lpstr>
      <vt:lpstr>Slide 4</vt:lpstr>
      <vt:lpstr>Slide 5</vt:lpstr>
      <vt:lpstr>Bagging</vt:lpstr>
      <vt:lpstr>Slide 7</vt:lpstr>
      <vt:lpstr>Slide 8</vt:lpstr>
      <vt:lpstr>Bagging</vt:lpstr>
      <vt:lpstr>Random Forest Classifier</vt:lpstr>
      <vt:lpstr>Random Forest Classifier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 Classifiers </dc:title>
  <dc:creator>user</dc:creator>
  <cp:lastModifiedBy>user</cp:lastModifiedBy>
  <cp:revision>13</cp:revision>
  <dcterms:created xsi:type="dcterms:W3CDTF">2006-08-16T00:00:00Z</dcterms:created>
  <dcterms:modified xsi:type="dcterms:W3CDTF">2021-02-24T04:34:54Z</dcterms:modified>
</cp:coreProperties>
</file>