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64" r:id="rId5"/>
    <p:sldId id="265" r:id="rId6"/>
    <p:sldId id="266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F64B-988D-449C-94B1-6330751B0747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191E-702B-49A4-B639-54206C40C0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20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F64B-988D-449C-94B1-6330751B0747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191E-702B-49A4-B639-54206C40C0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46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F64B-988D-449C-94B1-6330751B0747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191E-702B-49A4-B639-54206C40C0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20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F64B-988D-449C-94B1-6330751B0747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191E-702B-49A4-B639-54206C40C0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31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F64B-988D-449C-94B1-6330751B0747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191E-702B-49A4-B639-54206C40C0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37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F64B-988D-449C-94B1-6330751B0747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191E-702B-49A4-B639-54206C40C0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827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F64B-988D-449C-94B1-6330751B0747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191E-702B-49A4-B639-54206C40C0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47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F64B-988D-449C-94B1-6330751B0747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191E-702B-49A4-B639-54206C40C0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1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F64B-988D-449C-94B1-6330751B0747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191E-702B-49A4-B639-54206C40C0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924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F64B-988D-449C-94B1-6330751B0747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191E-702B-49A4-B639-54206C40C0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743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F64B-988D-449C-94B1-6330751B0747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191E-702B-49A4-B639-54206C40C0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373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FF64B-988D-449C-94B1-6330751B0747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E191E-702B-49A4-B639-54206C40C0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38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7990" y="389965"/>
            <a:ext cx="9144000" cy="2097741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204" y="2572203"/>
            <a:ext cx="1954586" cy="19545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27978" y="5136387"/>
            <a:ext cx="43550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Undergraduate Project</a:t>
            </a:r>
          </a:p>
          <a:p>
            <a:pPr algn="ctr"/>
            <a:r>
              <a:rPr lang="en-US" sz="2000" b="1" dirty="0"/>
              <a:t>Department of Mechanical Engineering</a:t>
            </a:r>
          </a:p>
          <a:p>
            <a:pPr algn="ctr"/>
            <a:r>
              <a:rPr lang="en-US" sz="2000" b="1" dirty="0"/>
              <a:t>IIT Kanpur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4094" y="4639233"/>
            <a:ext cx="28238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Group 18</a:t>
            </a:r>
          </a:p>
          <a:p>
            <a:pPr algn="ctr"/>
            <a:r>
              <a:rPr lang="en-US" b="1" dirty="0">
                <a:latin typeface="+mj-lt"/>
              </a:rPr>
              <a:t>Team Members</a:t>
            </a:r>
          </a:p>
          <a:p>
            <a:pPr algn="ctr"/>
            <a:r>
              <a:rPr lang="en-US" dirty="0" err="1">
                <a:latin typeface="Comic Sans MS" panose="030F0702030302020204" pitchFamily="66" charset="0"/>
              </a:rPr>
              <a:t>Avinash</a:t>
            </a:r>
            <a:r>
              <a:rPr lang="en-US" dirty="0">
                <a:latin typeface="Comic Sans MS" panose="030F0702030302020204" pitchFamily="66" charset="0"/>
              </a:rPr>
              <a:t> Kumar (150169)</a:t>
            </a:r>
          </a:p>
          <a:p>
            <a:pPr algn="ctr"/>
            <a:r>
              <a:rPr lang="en-US" dirty="0">
                <a:latin typeface="Comic Sans MS" panose="030F0702030302020204" pitchFamily="66" charset="0"/>
              </a:rPr>
              <a:t>Atul Bimbrahw (150162)</a:t>
            </a:r>
          </a:p>
          <a:p>
            <a:pPr algn="ctr"/>
            <a:r>
              <a:rPr lang="en-US" dirty="0">
                <a:latin typeface="Comic Sans MS" panose="030F0702030302020204" pitchFamily="66" charset="0"/>
              </a:rPr>
              <a:t>Rahul Kumar (150546)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009566" y="5136387"/>
            <a:ext cx="2662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Project Supervisor</a:t>
            </a:r>
          </a:p>
          <a:p>
            <a:pPr algn="ctr"/>
            <a:r>
              <a:rPr lang="en-US" dirty="0">
                <a:latin typeface="Comic Sans MS" panose="030F0702030302020204" pitchFamily="66" charset="0"/>
              </a:rPr>
              <a:t>Dr. Sameer Khandekar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29AACD3-B352-4B7A-B3AF-8455B0D9F5D5}"/>
              </a:ext>
            </a:extLst>
          </p:cNvPr>
          <p:cNvSpPr txBox="1">
            <a:spLocks/>
          </p:cNvSpPr>
          <p:nvPr/>
        </p:nvSpPr>
        <p:spPr>
          <a:xfrm>
            <a:off x="818225" y="561194"/>
            <a:ext cx="10555550" cy="173347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Solar-Peltier Coupled Water </a:t>
            </a:r>
          </a:p>
          <a:p>
            <a:pPr>
              <a:lnSpc>
                <a:spcPct val="120000"/>
              </a:lnSpc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Purification System</a:t>
            </a:r>
          </a:p>
        </p:txBody>
      </p:sp>
    </p:spTree>
    <p:extLst>
      <p:ext uri="{BB962C8B-B14F-4D97-AF65-F5344CB8AC3E}">
        <p14:creationId xmlns:p14="http://schemas.microsoft.com/office/powerpoint/2010/main" val="2607322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546" y="-53267"/>
            <a:ext cx="10515600" cy="1325563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Working Principle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53" name="Group 152"/>
          <p:cNvGrpSpPr/>
          <p:nvPr/>
        </p:nvGrpSpPr>
        <p:grpSpPr>
          <a:xfrm>
            <a:off x="374899" y="662081"/>
            <a:ext cx="11781207" cy="6031685"/>
            <a:chOff x="516947" y="520035"/>
            <a:chExt cx="11781207" cy="6031685"/>
          </a:xfrm>
        </p:grpSpPr>
        <p:sp>
          <p:nvSpPr>
            <p:cNvPr id="152" name="TextBox 151"/>
            <p:cNvSpPr txBox="1"/>
            <p:nvPr/>
          </p:nvSpPr>
          <p:spPr>
            <a:xfrm>
              <a:off x="4844249" y="6173284"/>
              <a:ext cx="2468880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IN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61D692E-321F-4C77-A98E-ACC508926E32}"/>
                </a:ext>
              </a:extLst>
            </p:cNvPr>
            <p:cNvGrpSpPr/>
            <p:nvPr/>
          </p:nvGrpSpPr>
          <p:grpSpPr>
            <a:xfrm>
              <a:off x="788620" y="520035"/>
              <a:ext cx="11509534" cy="6021785"/>
              <a:chOff x="628816" y="475644"/>
              <a:chExt cx="11509534" cy="6021785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4BDCBBF-8854-410B-A619-3E836E79A9E3}"/>
                  </a:ext>
                </a:extLst>
              </p:cNvPr>
              <p:cNvSpPr/>
              <p:nvPr/>
            </p:nvSpPr>
            <p:spPr>
              <a:xfrm>
                <a:off x="4291145" y="2742232"/>
                <a:ext cx="3151572" cy="60368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7965363-5E95-4642-B0AB-C670B2F92FA4}"/>
                  </a:ext>
                </a:extLst>
              </p:cNvPr>
              <p:cNvSpPr/>
              <p:nvPr/>
            </p:nvSpPr>
            <p:spPr>
              <a:xfrm>
                <a:off x="4287915" y="2574523"/>
                <a:ext cx="3151572" cy="18643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3118104-DCBD-4B2E-8127-46A6E6151383}"/>
                  </a:ext>
                </a:extLst>
              </p:cNvPr>
              <p:cNvSpPr/>
              <p:nvPr/>
            </p:nvSpPr>
            <p:spPr>
              <a:xfrm>
                <a:off x="4287915" y="3360199"/>
                <a:ext cx="3151572" cy="1864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0837808B-83D5-46AC-AE65-6B7B6AB70E58}"/>
                  </a:ext>
                </a:extLst>
              </p:cNvPr>
              <p:cNvCxnSpPr/>
              <p:nvPr/>
            </p:nvCxnSpPr>
            <p:spPr>
              <a:xfrm>
                <a:off x="628816" y="3067238"/>
                <a:ext cx="3657600" cy="0"/>
              </a:xfrm>
              <a:prstGeom prst="line">
                <a:avLst/>
              </a:prstGeom>
              <a:ln w="762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D9D2774B-172F-4434-B0FE-1D6A322565C9}"/>
                  </a:ext>
                </a:extLst>
              </p:cNvPr>
              <p:cNvCxnSpPr/>
              <p:nvPr/>
            </p:nvCxnSpPr>
            <p:spPr>
              <a:xfrm>
                <a:off x="664343" y="4853129"/>
                <a:ext cx="4297680" cy="0"/>
              </a:xfrm>
              <a:prstGeom prst="line">
                <a:avLst/>
              </a:prstGeom>
              <a:ln w="762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1B5E5708-9C88-4E79-917E-38DC23EF064B}"/>
                  </a:ext>
                </a:extLst>
              </p:cNvPr>
              <p:cNvGrpSpPr/>
              <p:nvPr/>
            </p:nvGrpSpPr>
            <p:grpSpPr>
              <a:xfrm>
                <a:off x="790704" y="1642370"/>
                <a:ext cx="2702075" cy="796020"/>
                <a:chOff x="2023504" y="1642370"/>
                <a:chExt cx="1223551" cy="796020"/>
              </a:xfrm>
            </p:grpSpPr>
            <p:sp>
              <p:nvSpPr>
                <p:cNvPr id="65" name="Arrow: Right 64">
                  <a:extLst>
                    <a:ext uri="{FF2B5EF4-FFF2-40B4-BE49-F238E27FC236}">
                      <a16:creationId xmlns:a16="http://schemas.microsoft.com/office/drawing/2014/main" id="{61639D76-957B-4390-BE2A-BB8E327C9D70}"/>
                    </a:ext>
                  </a:extLst>
                </p:cNvPr>
                <p:cNvSpPr/>
                <p:nvPr/>
              </p:nvSpPr>
              <p:spPr>
                <a:xfrm>
                  <a:off x="2023504" y="1642370"/>
                  <a:ext cx="1094911" cy="239687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Arrow: Right 65">
                  <a:extLst>
                    <a:ext uri="{FF2B5EF4-FFF2-40B4-BE49-F238E27FC236}">
                      <a16:creationId xmlns:a16="http://schemas.microsoft.com/office/drawing/2014/main" id="{1E7FC58F-2A7A-4F0C-9408-ADB67F8A9C4B}"/>
                    </a:ext>
                  </a:extLst>
                </p:cNvPr>
                <p:cNvSpPr/>
                <p:nvPr/>
              </p:nvSpPr>
              <p:spPr>
                <a:xfrm>
                  <a:off x="2152144" y="1819928"/>
                  <a:ext cx="1094911" cy="239687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Arrow: Right 66">
                  <a:extLst>
                    <a:ext uri="{FF2B5EF4-FFF2-40B4-BE49-F238E27FC236}">
                      <a16:creationId xmlns:a16="http://schemas.microsoft.com/office/drawing/2014/main" id="{C4EAE535-5D24-4E0E-9D3C-863576D3583C}"/>
                    </a:ext>
                  </a:extLst>
                </p:cNvPr>
                <p:cNvSpPr/>
                <p:nvPr/>
              </p:nvSpPr>
              <p:spPr>
                <a:xfrm>
                  <a:off x="2023504" y="2014492"/>
                  <a:ext cx="1094911" cy="239687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Arrow: Right 67">
                  <a:extLst>
                    <a:ext uri="{FF2B5EF4-FFF2-40B4-BE49-F238E27FC236}">
                      <a16:creationId xmlns:a16="http://schemas.microsoft.com/office/drawing/2014/main" id="{0C71EC46-0B90-4B73-A326-69319C8A5DA6}"/>
                    </a:ext>
                  </a:extLst>
                </p:cNvPr>
                <p:cNvSpPr/>
                <p:nvPr/>
              </p:nvSpPr>
              <p:spPr>
                <a:xfrm>
                  <a:off x="2132044" y="2198703"/>
                  <a:ext cx="1094911" cy="239687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5959BE2F-9FB0-4D82-9AA6-E216F71F132B}"/>
                  </a:ext>
                </a:extLst>
              </p:cNvPr>
              <p:cNvGrpSpPr/>
              <p:nvPr/>
            </p:nvGrpSpPr>
            <p:grpSpPr>
              <a:xfrm rot="10800000">
                <a:off x="834512" y="3690159"/>
                <a:ext cx="2782561" cy="796020"/>
                <a:chOff x="2652202" y="1358283"/>
                <a:chExt cx="1269005" cy="796020"/>
              </a:xfrm>
              <a:solidFill>
                <a:schemeClr val="accent1">
                  <a:lumMod val="40000"/>
                  <a:lumOff val="60000"/>
                </a:schemeClr>
              </a:solidFill>
            </p:grpSpPr>
            <p:sp>
              <p:nvSpPr>
                <p:cNvPr id="61" name="Arrow: Right 60">
                  <a:extLst>
                    <a:ext uri="{FF2B5EF4-FFF2-40B4-BE49-F238E27FC236}">
                      <a16:creationId xmlns:a16="http://schemas.microsoft.com/office/drawing/2014/main" id="{AB1505C1-F5B1-4D8F-9F44-E8BAA3806F0A}"/>
                    </a:ext>
                  </a:extLst>
                </p:cNvPr>
                <p:cNvSpPr/>
                <p:nvPr/>
              </p:nvSpPr>
              <p:spPr>
                <a:xfrm>
                  <a:off x="2652202" y="1358283"/>
                  <a:ext cx="1094911" cy="239687"/>
                </a:xfrm>
                <a:prstGeom prst="rightArrow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Arrow: Right 61">
                  <a:extLst>
                    <a:ext uri="{FF2B5EF4-FFF2-40B4-BE49-F238E27FC236}">
                      <a16:creationId xmlns:a16="http://schemas.microsoft.com/office/drawing/2014/main" id="{9D29C597-5916-4629-AD54-0801CC3DD1ED}"/>
                    </a:ext>
                  </a:extLst>
                </p:cNvPr>
                <p:cNvSpPr/>
                <p:nvPr/>
              </p:nvSpPr>
              <p:spPr>
                <a:xfrm>
                  <a:off x="2826296" y="1544719"/>
                  <a:ext cx="1094911" cy="239687"/>
                </a:xfrm>
                <a:prstGeom prst="rightArrow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Arrow: Right 62">
                  <a:extLst>
                    <a:ext uri="{FF2B5EF4-FFF2-40B4-BE49-F238E27FC236}">
                      <a16:creationId xmlns:a16="http://schemas.microsoft.com/office/drawing/2014/main" id="{75CE40E9-AAF9-4DDE-981A-CF299F342ED4}"/>
                    </a:ext>
                  </a:extLst>
                </p:cNvPr>
                <p:cNvSpPr/>
                <p:nvPr/>
              </p:nvSpPr>
              <p:spPr>
                <a:xfrm>
                  <a:off x="2652202" y="1730405"/>
                  <a:ext cx="1094911" cy="239687"/>
                </a:xfrm>
                <a:prstGeom prst="rightArrow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Arrow: Right 63">
                  <a:extLst>
                    <a:ext uri="{FF2B5EF4-FFF2-40B4-BE49-F238E27FC236}">
                      <a16:creationId xmlns:a16="http://schemas.microsoft.com/office/drawing/2014/main" id="{BDDD3F4D-809D-4F81-823B-A2FE86E7214C}"/>
                    </a:ext>
                  </a:extLst>
                </p:cNvPr>
                <p:cNvSpPr/>
                <p:nvPr/>
              </p:nvSpPr>
              <p:spPr>
                <a:xfrm>
                  <a:off x="2826296" y="1914616"/>
                  <a:ext cx="1094911" cy="239687"/>
                </a:xfrm>
                <a:prstGeom prst="rightArrow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EA2204D5-120C-40CA-995D-42B8CB6FD9A6}"/>
                  </a:ext>
                </a:extLst>
              </p:cNvPr>
              <p:cNvGrpSpPr/>
              <p:nvPr/>
            </p:nvGrpSpPr>
            <p:grpSpPr>
              <a:xfrm>
                <a:off x="4900614" y="1544719"/>
                <a:ext cx="1938043" cy="964686"/>
                <a:chOff x="2280029" y="1544719"/>
                <a:chExt cx="534961" cy="964686"/>
              </a:xfrm>
              <a:solidFill>
                <a:srgbClr val="FF0000"/>
              </a:solidFill>
            </p:grpSpPr>
            <p:sp>
              <p:nvSpPr>
                <p:cNvPr id="57" name="Arrow: Right 56">
                  <a:extLst>
                    <a:ext uri="{FF2B5EF4-FFF2-40B4-BE49-F238E27FC236}">
                      <a16:creationId xmlns:a16="http://schemas.microsoft.com/office/drawing/2014/main" id="{70B64E02-2A40-4E52-B870-1BF74D864385}"/>
                    </a:ext>
                  </a:extLst>
                </p:cNvPr>
                <p:cNvSpPr/>
                <p:nvPr/>
              </p:nvSpPr>
              <p:spPr>
                <a:xfrm>
                  <a:off x="2284932" y="1713385"/>
                  <a:ext cx="530058" cy="239687"/>
                </a:xfrm>
                <a:prstGeom prst="rightArrow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Arrow: Right 57">
                  <a:extLst>
                    <a:ext uri="{FF2B5EF4-FFF2-40B4-BE49-F238E27FC236}">
                      <a16:creationId xmlns:a16="http://schemas.microsoft.com/office/drawing/2014/main" id="{3C41C6C9-8503-4D23-8577-F1989DB0AF67}"/>
                    </a:ext>
                  </a:extLst>
                </p:cNvPr>
                <p:cNvSpPr/>
                <p:nvPr/>
              </p:nvSpPr>
              <p:spPr>
                <a:xfrm>
                  <a:off x="2280030" y="1544719"/>
                  <a:ext cx="530058" cy="239687"/>
                </a:xfrm>
                <a:prstGeom prst="rightArrow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Arrow: Right 58">
                  <a:extLst>
                    <a:ext uri="{FF2B5EF4-FFF2-40B4-BE49-F238E27FC236}">
                      <a16:creationId xmlns:a16="http://schemas.microsoft.com/office/drawing/2014/main" id="{391F0E97-4ECF-42F2-97EF-82F0709080C7}"/>
                    </a:ext>
                  </a:extLst>
                </p:cNvPr>
                <p:cNvSpPr/>
                <p:nvPr/>
              </p:nvSpPr>
              <p:spPr>
                <a:xfrm>
                  <a:off x="2280029" y="2085507"/>
                  <a:ext cx="530058" cy="239687"/>
                </a:xfrm>
                <a:prstGeom prst="rightArrow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Arrow: Right 59">
                  <a:extLst>
                    <a:ext uri="{FF2B5EF4-FFF2-40B4-BE49-F238E27FC236}">
                      <a16:creationId xmlns:a16="http://schemas.microsoft.com/office/drawing/2014/main" id="{679935E7-497E-4C71-8F7A-1CD86AE14C7E}"/>
                    </a:ext>
                  </a:extLst>
                </p:cNvPr>
                <p:cNvSpPr/>
                <p:nvPr/>
              </p:nvSpPr>
              <p:spPr>
                <a:xfrm>
                  <a:off x="2280030" y="2269718"/>
                  <a:ext cx="530058" cy="239687"/>
                </a:xfrm>
                <a:prstGeom prst="rightArrow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511ED6D4-9A06-4659-8ED9-580F762FC4F2}"/>
                  </a:ext>
                </a:extLst>
              </p:cNvPr>
              <p:cNvCxnSpPr/>
              <p:nvPr/>
            </p:nvCxnSpPr>
            <p:spPr>
              <a:xfrm>
                <a:off x="7461672" y="3049479"/>
                <a:ext cx="2926080" cy="0"/>
              </a:xfrm>
              <a:prstGeom prst="line">
                <a:avLst/>
              </a:prstGeom>
              <a:ln w="762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E69B8DA-36E0-428D-8D2D-C30FEC96D3D1}"/>
                  </a:ext>
                </a:extLst>
              </p:cNvPr>
              <p:cNvSpPr/>
              <p:nvPr/>
            </p:nvSpPr>
            <p:spPr>
              <a:xfrm>
                <a:off x="8682452" y="1065315"/>
                <a:ext cx="3241011" cy="414142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5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5">
                      <a:lumMod val="75000"/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Arrow: Circular 18">
                <a:extLst>
                  <a:ext uri="{FF2B5EF4-FFF2-40B4-BE49-F238E27FC236}">
                    <a16:creationId xmlns:a16="http://schemas.microsoft.com/office/drawing/2014/main" id="{95619A2F-6A45-4F50-B908-9C9CADB4DEB7}"/>
                  </a:ext>
                </a:extLst>
              </p:cNvPr>
              <p:cNvSpPr/>
              <p:nvPr/>
            </p:nvSpPr>
            <p:spPr>
              <a:xfrm rot="5400000">
                <a:off x="7483072" y="2026255"/>
                <a:ext cx="2295954" cy="2251021"/>
              </a:xfrm>
              <a:prstGeom prst="circularArrow">
                <a:avLst>
                  <a:gd name="adj1" fmla="val 13569"/>
                  <a:gd name="adj2" fmla="val 1423650"/>
                  <a:gd name="adj3" fmla="val 19883670"/>
                  <a:gd name="adj4" fmla="val 10800000"/>
                  <a:gd name="adj5" fmla="val 13349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EC9A809-9205-4FDB-A374-F54615FC6ECF}"/>
                  </a:ext>
                </a:extLst>
              </p:cNvPr>
              <p:cNvGrpSpPr/>
              <p:nvPr/>
            </p:nvGrpSpPr>
            <p:grpSpPr>
              <a:xfrm>
                <a:off x="5078029" y="3593543"/>
                <a:ext cx="1465113" cy="1307364"/>
                <a:chOff x="4722920" y="3309454"/>
                <a:chExt cx="1465113" cy="1307364"/>
              </a:xfrm>
              <a:solidFill>
                <a:srgbClr val="0070C0"/>
              </a:solidFill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2329E7B2-6D19-4B8F-8C72-8A3478421F60}"/>
                    </a:ext>
                  </a:extLst>
                </p:cNvPr>
                <p:cNvGrpSpPr/>
                <p:nvPr/>
              </p:nvGrpSpPr>
              <p:grpSpPr>
                <a:xfrm>
                  <a:off x="4722920" y="3309454"/>
                  <a:ext cx="673522" cy="1288134"/>
                  <a:chOff x="4722920" y="3309454"/>
                  <a:chExt cx="673522" cy="1288134"/>
                </a:xfrm>
                <a:grpFill/>
              </p:grpSpPr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8E525E1F-0D72-4017-A94C-26ED43514405}"/>
                      </a:ext>
                    </a:extLst>
                  </p:cNvPr>
                  <p:cNvSpPr/>
                  <p:nvPr/>
                </p:nvSpPr>
                <p:spPr>
                  <a:xfrm>
                    <a:off x="4722920" y="3312415"/>
                    <a:ext cx="45719" cy="127925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09FAADEC-8233-4307-BB96-EC0A40DC8A68}"/>
                      </a:ext>
                    </a:extLst>
                  </p:cNvPr>
                  <p:cNvSpPr/>
                  <p:nvPr/>
                </p:nvSpPr>
                <p:spPr>
                  <a:xfrm>
                    <a:off x="4881980" y="3309454"/>
                    <a:ext cx="45719" cy="127925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6ABF68E4-614D-4557-9559-3A68777068CC}"/>
                      </a:ext>
                    </a:extLst>
                  </p:cNvPr>
                  <p:cNvSpPr/>
                  <p:nvPr/>
                </p:nvSpPr>
                <p:spPr>
                  <a:xfrm>
                    <a:off x="5040930" y="3312415"/>
                    <a:ext cx="45719" cy="127925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2B1886E3-10FE-4676-9697-7EACDF210084}"/>
                      </a:ext>
                    </a:extLst>
                  </p:cNvPr>
                  <p:cNvSpPr/>
                  <p:nvPr/>
                </p:nvSpPr>
                <p:spPr>
                  <a:xfrm>
                    <a:off x="5206830" y="3318332"/>
                    <a:ext cx="45719" cy="127925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F56618BF-C133-4E3A-84AE-0CA766032681}"/>
                      </a:ext>
                    </a:extLst>
                  </p:cNvPr>
                  <p:cNvSpPr/>
                  <p:nvPr/>
                </p:nvSpPr>
                <p:spPr>
                  <a:xfrm>
                    <a:off x="5350723" y="3318332"/>
                    <a:ext cx="45719" cy="127925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3FEE61F0-D1CA-4202-96EF-7A7941F9D34E}"/>
                    </a:ext>
                  </a:extLst>
                </p:cNvPr>
                <p:cNvGrpSpPr/>
                <p:nvPr/>
              </p:nvGrpSpPr>
              <p:grpSpPr>
                <a:xfrm>
                  <a:off x="5514511" y="3322767"/>
                  <a:ext cx="673522" cy="1294051"/>
                  <a:chOff x="4722920" y="3312415"/>
                  <a:chExt cx="673522" cy="1294051"/>
                </a:xfrm>
                <a:grpFill/>
              </p:grpSpPr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A645868C-B859-431C-AE44-FEC29D5C49E6}"/>
                      </a:ext>
                    </a:extLst>
                  </p:cNvPr>
                  <p:cNvSpPr/>
                  <p:nvPr/>
                </p:nvSpPr>
                <p:spPr>
                  <a:xfrm>
                    <a:off x="4722920" y="3312415"/>
                    <a:ext cx="45719" cy="127925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2ECAFEE2-4E95-44A9-BB16-0F33E85E11F8}"/>
                      </a:ext>
                    </a:extLst>
                  </p:cNvPr>
                  <p:cNvSpPr/>
                  <p:nvPr/>
                </p:nvSpPr>
                <p:spPr>
                  <a:xfrm>
                    <a:off x="4881980" y="3327210"/>
                    <a:ext cx="45719" cy="127925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77291B57-5C98-4947-8984-740D9DD3E31A}"/>
                      </a:ext>
                    </a:extLst>
                  </p:cNvPr>
                  <p:cNvSpPr/>
                  <p:nvPr/>
                </p:nvSpPr>
                <p:spPr>
                  <a:xfrm>
                    <a:off x="5040930" y="3312415"/>
                    <a:ext cx="45719" cy="127925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7270EB99-7913-4040-BDB5-A68C00DACF08}"/>
                      </a:ext>
                    </a:extLst>
                  </p:cNvPr>
                  <p:cNvSpPr/>
                  <p:nvPr/>
                </p:nvSpPr>
                <p:spPr>
                  <a:xfrm>
                    <a:off x="5206830" y="3318332"/>
                    <a:ext cx="45719" cy="127925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3B7175D0-E69B-4392-8BFF-EA8316BB7C9B}"/>
                      </a:ext>
                    </a:extLst>
                  </p:cNvPr>
                  <p:cNvSpPr/>
                  <p:nvPr/>
                </p:nvSpPr>
                <p:spPr>
                  <a:xfrm>
                    <a:off x="5350723" y="3318332"/>
                    <a:ext cx="45719" cy="127925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1" name="Arrow: Left 20">
                <a:extLst>
                  <a:ext uri="{FF2B5EF4-FFF2-40B4-BE49-F238E27FC236}">
                    <a16:creationId xmlns:a16="http://schemas.microsoft.com/office/drawing/2014/main" id="{DAA4F95E-061F-4DE4-8457-581A9F186733}"/>
                  </a:ext>
                </a:extLst>
              </p:cNvPr>
              <p:cNvSpPr/>
              <p:nvPr/>
            </p:nvSpPr>
            <p:spPr>
              <a:xfrm>
                <a:off x="6551718" y="3838551"/>
                <a:ext cx="825622" cy="854226"/>
              </a:xfrm>
              <a:prstGeom prst="leftArrow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C0F8684-66D0-451A-9D24-3F07EDBF668C}"/>
                  </a:ext>
                </a:extLst>
              </p:cNvPr>
              <p:cNvSpPr txBox="1"/>
              <p:nvPr/>
            </p:nvSpPr>
            <p:spPr>
              <a:xfrm>
                <a:off x="7091941" y="3812913"/>
                <a:ext cx="1858382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Less hot but humid </a:t>
                </a:r>
                <a:r>
                  <a:rPr lang="en-US" sz="2000" dirty="0"/>
                  <a:t>air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3C25A83-3942-4BEF-8642-F8B360BB57E5}"/>
                  </a:ext>
                </a:extLst>
              </p:cNvPr>
              <p:cNvSpPr txBox="1"/>
              <p:nvPr/>
            </p:nvSpPr>
            <p:spPr>
              <a:xfrm>
                <a:off x="9231847" y="4565333"/>
                <a:ext cx="2142220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Impure water from different sources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CF1C0CF-693E-48BA-801B-CF97357F148E}"/>
                  </a:ext>
                </a:extLst>
              </p:cNvPr>
              <p:cNvSpPr txBox="1"/>
              <p:nvPr/>
            </p:nvSpPr>
            <p:spPr>
              <a:xfrm>
                <a:off x="7363898" y="1827993"/>
                <a:ext cx="1710458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Hot </a:t>
                </a:r>
                <a:endParaRPr lang="en-US" sz="2000" dirty="0" smtClean="0"/>
              </a:p>
              <a:p>
                <a:pPr algn="ctr"/>
                <a:r>
                  <a:rPr lang="en-US" sz="2000" dirty="0" smtClean="0"/>
                  <a:t>DRY air</a:t>
                </a:r>
                <a:endParaRPr lang="en-US" sz="2000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9A88A09-2BDC-49FB-84D9-0C829D432112}"/>
                  </a:ext>
                </a:extLst>
              </p:cNvPr>
              <p:cNvSpPr txBox="1"/>
              <p:nvPr/>
            </p:nvSpPr>
            <p:spPr>
              <a:xfrm>
                <a:off x="3692339" y="3823493"/>
                <a:ext cx="1215368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Cold </a:t>
                </a:r>
                <a:r>
                  <a:rPr lang="en-US" sz="2000" dirty="0" smtClean="0"/>
                  <a:t>DRY air</a:t>
                </a:r>
                <a:endParaRPr lang="en-US" sz="2000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44EB697-88A5-48D8-9616-8D30CD3B1C99}"/>
                  </a:ext>
                </a:extLst>
              </p:cNvPr>
              <p:cNvSpPr txBox="1"/>
              <p:nvPr/>
            </p:nvSpPr>
            <p:spPr>
              <a:xfrm>
                <a:off x="6171931" y="5344831"/>
                <a:ext cx="179350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condensation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1E5D318-2B54-4426-A694-C6C2916E5AEA}"/>
                  </a:ext>
                </a:extLst>
              </p:cNvPr>
              <p:cNvSpPr txBox="1"/>
              <p:nvPr/>
            </p:nvSpPr>
            <p:spPr>
              <a:xfrm>
                <a:off x="4414938" y="2852701"/>
                <a:ext cx="2962402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Peltier Element</a:t>
                </a:r>
              </a:p>
            </p:txBody>
          </p:sp>
          <p:sp>
            <p:nvSpPr>
              <p:cNvPr id="29" name="Teardrop 28">
                <a:extLst>
                  <a:ext uri="{FF2B5EF4-FFF2-40B4-BE49-F238E27FC236}">
                    <a16:creationId xmlns:a16="http://schemas.microsoft.com/office/drawing/2014/main" id="{92482FB9-D05D-45B8-9453-09F2A5F080E7}"/>
                  </a:ext>
                </a:extLst>
              </p:cNvPr>
              <p:cNvSpPr/>
              <p:nvPr/>
            </p:nvSpPr>
            <p:spPr>
              <a:xfrm rot="17543032">
                <a:off x="5268649" y="4114411"/>
                <a:ext cx="225450" cy="245804"/>
              </a:xfrm>
              <a:prstGeom prst="teardrop">
                <a:avLst>
                  <a:gd name="adj" fmla="val 13566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ardrop 29">
                <a:extLst>
                  <a:ext uri="{FF2B5EF4-FFF2-40B4-BE49-F238E27FC236}">
                    <a16:creationId xmlns:a16="http://schemas.microsoft.com/office/drawing/2014/main" id="{D4F0990E-B0E3-49D6-8CD4-A48A09991308}"/>
                  </a:ext>
                </a:extLst>
              </p:cNvPr>
              <p:cNvSpPr/>
              <p:nvPr/>
            </p:nvSpPr>
            <p:spPr>
              <a:xfrm rot="17543032">
                <a:off x="5643956" y="4094264"/>
                <a:ext cx="225450" cy="245804"/>
              </a:xfrm>
              <a:prstGeom prst="teardrop">
                <a:avLst>
                  <a:gd name="adj" fmla="val 13566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ardrop 30">
                <a:extLst>
                  <a:ext uri="{FF2B5EF4-FFF2-40B4-BE49-F238E27FC236}">
                    <a16:creationId xmlns:a16="http://schemas.microsoft.com/office/drawing/2014/main" id="{60E44C45-7773-45EA-BC70-E61766B0B94E}"/>
                  </a:ext>
                </a:extLst>
              </p:cNvPr>
              <p:cNvSpPr/>
              <p:nvPr/>
            </p:nvSpPr>
            <p:spPr>
              <a:xfrm rot="17543032">
                <a:off x="6221143" y="4154211"/>
                <a:ext cx="225450" cy="245804"/>
              </a:xfrm>
              <a:prstGeom prst="teardrop">
                <a:avLst>
                  <a:gd name="adj" fmla="val 13566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ardrop 31">
                <a:extLst>
                  <a:ext uri="{FF2B5EF4-FFF2-40B4-BE49-F238E27FC236}">
                    <a16:creationId xmlns:a16="http://schemas.microsoft.com/office/drawing/2014/main" id="{419E1F41-862E-44BC-9B39-A5BDA5C86701}"/>
                  </a:ext>
                </a:extLst>
              </p:cNvPr>
              <p:cNvSpPr/>
              <p:nvPr/>
            </p:nvSpPr>
            <p:spPr>
              <a:xfrm rot="17543032">
                <a:off x="5265452" y="4531975"/>
                <a:ext cx="225450" cy="245804"/>
              </a:xfrm>
              <a:prstGeom prst="teardrop">
                <a:avLst>
                  <a:gd name="adj" fmla="val 13566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ardrop 32">
                <a:extLst>
                  <a:ext uri="{FF2B5EF4-FFF2-40B4-BE49-F238E27FC236}">
                    <a16:creationId xmlns:a16="http://schemas.microsoft.com/office/drawing/2014/main" id="{FFC2B6A7-6CB8-46F0-855A-6AF72086BCB2}"/>
                  </a:ext>
                </a:extLst>
              </p:cNvPr>
              <p:cNvSpPr/>
              <p:nvPr/>
            </p:nvSpPr>
            <p:spPr>
              <a:xfrm rot="17543032">
                <a:off x="5914025" y="4514566"/>
                <a:ext cx="225450" cy="223458"/>
              </a:xfrm>
              <a:prstGeom prst="teardrop">
                <a:avLst>
                  <a:gd name="adj" fmla="val 13566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ardrop 33">
                <a:extLst>
                  <a:ext uri="{FF2B5EF4-FFF2-40B4-BE49-F238E27FC236}">
                    <a16:creationId xmlns:a16="http://schemas.microsoft.com/office/drawing/2014/main" id="{2E6DBA6F-C4FF-43AC-A106-B920C65A2789}"/>
                  </a:ext>
                </a:extLst>
              </p:cNvPr>
              <p:cNvSpPr/>
              <p:nvPr/>
            </p:nvSpPr>
            <p:spPr>
              <a:xfrm rot="17543032">
                <a:off x="5446870" y="5175591"/>
                <a:ext cx="225450" cy="245804"/>
              </a:xfrm>
              <a:prstGeom prst="teardrop">
                <a:avLst>
                  <a:gd name="adj" fmla="val 13566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ardrop 34">
                <a:extLst>
                  <a:ext uri="{FF2B5EF4-FFF2-40B4-BE49-F238E27FC236}">
                    <a16:creationId xmlns:a16="http://schemas.microsoft.com/office/drawing/2014/main" id="{71D13923-070E-4B9E-A5BD-E3D1EDA7DA05}"/>
                  </a:ext>
                </a:extLst>
              </p:cNvPr>
              <p:cNvSpPr/>
              <p:nvPr/>
            </p:nvSpPr>
            <p:spPr>
              <a:xfrm rot="17543032">
                <a:off x="6018285" y="5051242"/>
                <a:ext cx="225450" cy="245804"/>
              </a:xfrm>
              <a:prstGeom prst="teardrop">
                <a:avLst>
                  <a:gd name="adj" fmla="val 13566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ardrop 35">
                <a:extLst>
                  <a:ext uri="{FF2B5EF4-FFF2-40B4-BE49-F238E27FC236}">
                    <a16:creationId xmlns:a16="http://schemas.microsoft.com/office/drawing/2014/main" id="{C555148D-5B8A-421A-979F-A2A28C723D23}"/>
                  </a:ext>
                </a:extLst>
              </p:cNvPr>
              <p:cNvSpPr/>
              <p:nvPr/>
            </p:nvSpPr>
            <p:spPr>
              <a:xfrm rot="17543032">
                <a:off x="5672387" y="4947671"/>
                <a:ext cx="225450" cy="245804"/>
              </a:xfrm>
              <a:prstGeom prst="teardrop">
                <a:avLst>
                  <a:gd name="adj" fmla="val 13566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ardrop 36">
                <a:extLst>
                  <a:ext uri="{FF2B5EF4-FFF2-40B4-BE49-F238E27FC236}">
                    <a16:creationId xmlns:a16="http://schemas.microsoft.com/office/drawing/2014/main" id="{CD731468-8305-4CE3-ABD6-29DACFC9EF2F}"/>
                  </a:ext>
                </a:extLst>
              </p:cNvPr>
              <p:cNvSpPr/>
              <p:nvPr/>
            </p:nvSpPr>
            <p:spPr>
              <a:xfrm rot="17543032">
                <a:off x="5746664" y="5509693"/>
                <a:ext cx="225450" cy="245804"/>
              </a:xfrm>
              <a:prstGeom prst="teardrop">
                <a:avLst>
                  <a:gd name="adj" fmla="val 13566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CF1C0CF-693E-48BA-801B-CF97357F148E}"/>
                  </a:ext>
                </a:extLst>
              </p:cNvPr>
              <p:cNvSpPr txBox="1"/>
              <p:nvPr/>
            </p:nvSpPr>
            <p:spPr>
              <a:xfrm>
                <a:off x="4121185" y="475644"/>
                <a:ext cx="34272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Solar PV</a:t>
                </a:r>
                <a:endParaRPr lang="en-US" dirty="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CF1C0CF-693E-48BA-801B-CF97357F148E}"/>
                  </a:ext>
                </a:extLst>
              </p:cNvPr>
              <p:cNvSpPr txBox="1"/>
              <p:nvPr/>
            </p:nvSpPr>
            <p:spPr>
              <a:xfrm>
                <a:off x="8711148" y="1588489"/>
                <a:ext cx="3427202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Porous structure over which the air will pass through</a:t>
                </a:r>
                <a:endParaRPr lang="en-US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A9D6B44-E258-4C97-9876-233DEC87CAE0}"/>
                  </a:ext>
                </a:extLst>
              </p:cNvPr>
              <p:cNvSpPr txBox="1"/>
              <p:nvPr/>
            </p:nvSpPr>
            <p:spPr>
              <a:xfrm>
                <a:off x="5060514" y="6128097"/>
                <a:ext cx="179350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Drinkable water</a:t>
                </a:r>
              </a:p>
            </p:txBody>
          </p:sp>
        </p:grpSp>
        <p:cxnSp>
          <p:nvCxnSpPr>
            <p:cNvPr id="4" name="Straight Connector 3"/>
            <p:cNvCxnSpPr/>
            <p:nvPr/>
          </p:nvCxnSpPr>
          <p:spPr>
            <a:xfrm>
              <a:off x="4785064" y="6303146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Freeform 4"/>
            <p:cNvSpPr/>
            <p:nvPr/>
          </p:nvSpPr>
          <p:spPr>
            <a:xfrm>
              <a:off x="4811697" y="5903650"/>
              <a:ext cx="2539014" cy="648070"/>
            </a:xfrm>
            <a:custGeom>
              <a:avLst/>
              <a:gdLst>
                <a:gd name="connsiteX0" fmla="*/ 0 w 2539014"/>
                <a:gd name="connsiteY0" fmla="*/ 0 h 648070"/>
                <a:gd name="connsiteX1" fmla="*/ 8878 w 2539014"/>
                <a:gd name="connsiteY1" fmla="*/ 648070 h 648070"/>
                <a:gd name="connsiteX2" fmla="*/ 2530136 w 2539014"/>
                <a:gd name="connsiteY2" fmla="*/ 648070 h 648070"/>
                <a:gd name="connsiteX3" fmla="*/ 2539014 w 2539014"/>
                <a:gd name="connsiteY3" fmla="*/ 53267 h 648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9014" h="648070">
                  <a:moveTo>
                    <a:pt x="0" y="0"/>
                  </a:moveTo>
                  <a:lnTo>
                    <a:pt x="8878" y="648070"/>
                  </a:lnTo>
                  <a:lnTo>
                    <a:pt x="2530136" y="648070"/>
                  </a:lnTo>
                  <a:lnTo>
                    <a:pt x="2539014" y="53267"/>
                  </a:ln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167566" y="860514"/>
              <a:ext cx="1649986" cy="16867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9" name="Elbow Connector 68"/>
            <p:cNvCxnSpPr>
              <a:stCxn id="9" idx="3"/>
              <a:endCxn id="6" idx="3"/>
            </p:cNvCxnSpPr>
            <p:nvPr/>
          </p:nvCxnSpPr>
          <p:spPr>
            <a:xfrm flipH="1" flipV="1">
              <a:off x="6817552" y="944852"/>
              <a:ext cx="784969" cy="2143612"/>
            </a:xfrm>
            <a:prstGeom prst="bentConnector3">
              <a:avLst>
                <a:gd name="adj1" fmla="val -29122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Elbow Connector 73"/>
            <p:cNvCxnSpPr>
              <a:stCxn id="6" idx="1"/>
              <a:endCxn id="9" idx="1"/>
            </p:cNvCxnSpPr>
            <p:nvPr/>
          </p:nvCxnSpPr>
          <p:spPr>
            <a:xfrm rot="10800000" flipV="1">
              <a:off x="4450950" y="944852"/>
              <a:ext cx="716617" cy="2143612"/>
            </a:xfrm>
            <a:prstGeom prst="bentConnector3">
              <a:avLst>
                <a:gd name="adj1" fmla="val 1319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E525E1F-0D72-4017-A94C-26ED43514405}"/>
                </a:ext>
              </a:extLst>
            </p:cNvPr>
            <p:cNvSpPr/>
            <p:nvPr/>
          </p:nvSpPr>
          <p:spPr>
            <a:xfrm>
              <a:off x="5274819" y="1374566"/>
              <a:ext cx="45719" cy="116296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9FAADEC-8233-4307-BB96-EC0A40DC8A68}"/>
                </a:ext>
              </a:extLst>
            </p:cNvPr>
            <p:cNvSpPr/>
            <p:nvPr/>
          </p:nvSpPr>
          <p:spPr>
            <a:xfrm>
              <a:off x="5433879" y="1389361"/>
              <a:ext cx="45719" cy="116296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ABF68E4-614D-4557-9559-3A68777068CC}"/>
                </a:ext>
              </a:extLst>
            </p:cNvPr>
            <p:cNvSpPr/>
            <p:nvPr/>
          </p:nvSpPr>
          <p:spPr>
            <a:xfrm>
              <a:off x="5592829" y="1374566"/>
              <a:ext cx="45719" cy="116296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2B1886E3-10FE-4676-9697-7EACDF210084}"/>
                </a:ext>
              </a:extLst>
            </p:cNvPr>
            <p:cNvSpPr/>
            <p:nvPr/>
          </p:nvSpPr>
          <p:spPr>
            <a:xfrm>
              <a:off x="5758729" y="1389361"/>
              <a:ext cx="45719" cy="116296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F56618BF-C133-4E3A-84AE-0CA766032681}"/>
                </a:ext>
              </a:extLst>
            </p:cNvPr>
            <p:cNvSpPr/>
            <p:nvPr/>
          </p:nvSpPr>
          <p:spPr>
            <a:xfrm>
              <a:off x="5902622" y="1389361"/>
              <a:ext cx="45719" cy="116296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645868C-B859-431C-AE44-FEC29D5C49E6}"/>
                </a:ext>
              </a:extLst>
            </p:cNvPr>
            <p:cNvSpPr/>
            <p:nvPr/>
          </p:nvSpPr>
          <p:spPr>
            <a:xfrm>
              <a:off x="6066410" y="1384918"/>
              <a:ext cx="45719" cy="116296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2ECAFEE2-4E95-44A9-BB16-0F33E85E11F8}"/>
                </a:ext>
              </a:extLst>
            </p:cNvPr>
            <p:cNvSpPr/>
            <p:nvPr/>
          </p:nvSpPr>
          <p:spPr>
            <a:xfrm>
              <a:off x="6225470" y="1399713"/>
              <a:ext cx="45719" cy="116296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77291B57-5C98-4947-8984-740D9DD3E31A}"/>
                </a:ext>
              </a:extLst>
            </p:cNvPr>
            <p:cNvSpPr/>
            <p:nvPr/>
          </p:nvSpPr>
          <p:spPr>
            <a:xfrm>
              <a:off x="6384420" y="1384918"/>
              <a:ext cx="45719" cy="116296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7270EB99-7913-4040-BDB5-A68C00DACF08}"/>
                </a:ext>
              </a:extLst>
            </p:cNvPr>
            <p:cNvSpPr/>
            <p:nvPr/>
          </p:nvSpPr>
          <p:spPr>
            <a:xfrm>
              <a:off x="6550320" y="1399713"/>
              <a:ext cx="45719" cy="116296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3B7175D0-E69B-4392-8BFF-EA8316BB7C9B}"/>
                </a:ext>
              </a:extLst>
            </p:cNvPr>
            <p:cNvSpPr/>
            <p:nvPr/>
          </p:nvSpPr>
          <p:spPr>
            <a:xfrm>
              <a:off x="6694213" y="1399713"/>
              <a:ext cx="45719" cy="116296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D9D2774B-172F-4434-B0FE-1D6A322565C9}"/>
                </a:ext>
              </a:extLst>
            </p:cNvPr>
            <p:cNvCxnSpPr/>
            <p:nvPr/>
          </p:nvCxnSpPr>
          <p:spPr>
            <a:xfrm>
              <a:off x="798990" y="1356795"/>
              <a:ext cx="8046720" cy="0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D9D2774B-172F-4434-B0FE-1D6A322565C9}"/>
                </a:ext>
              </a:extLst>
            </p:cNvPr>
            <p:cNvCxnSpPr/>
            <p:nvPr/>
          </p:nvCxnSpPr>
          <p:spPr>
            <a:xfrm>
              <a:off x="6835820" y="4907877"/>
              <a:ext cx="2011680" cy="0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7CF1C0CF-693E-48BA-801B-CF97357F148E}"/>
                </a:ext>
              </a:extLst>
            </p:cNvPr>
            <p:cNvSpPr txBox="1"/>
            <p:nvPr/>
          </p:nvSpPr>
          <p:spPr>
            <a:xfrm>
              <a:off x="516947" y="2415748"/>
              <a:ext cx="342720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Atmospheric Air</a:t>
              </a:r>
              <a:endParaRPr lang="en-US" sz="2000" dirty="0"/>
            </a:p>
          </p:txBody>
        </p:sp>
      </p:grpSp>
      <p:sp>
        <p:nvSpPr>
          <p:cNvPr id="158" name="TextBox 157"/>
          <p:cNvSpPr txBox="1"/>
          <p:nvPr/>
        </p:nvSpPr>
        <p:spPr>
          <a:xfrm>
            <a:off x="8843788" y="5398101"/>
            <a:ext cx="3004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/>
              <a:t>Passive Humidifier</a:t>
            </a:r>
            <a:endParaRPr lang="en-IN" sz="2400" b="1" dirty="0"/>
          </a:p>
        </p:txBody>
      </p:sp>
      <p:sp>
        <p:nvSpPr>
          <p:cNvPr id="159" name="Rectangle 158"/>
          <p:cNvSpPr/>
          <p:nvPr/>
        </p:nvSpPr>
        <p:spPr>
          <a:xfrm>
            <a:off x="9720522" y="2504983"/>
            <a:ext cx="363983" cy="204778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0" name="Rectangle 159"/>
          <p:cNvSpPr/>
          <p:nvPr/>
        </p:nvSpPr>
        <p:spPr>
          <a:xfrm>
            <a:off x="10279775" y="2502386"/>
            <a:ext cx="363983" cy="204778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1" name="Rectangle 160"/>
          <p:cNvSpPr/>
          <p:nvPr/>
        </p:nvSpPr>
        <p:spPr>
          <a:xfrm>
            <a:off x="10867439" y="2502385"/>
            <a:ext cx="363983" cy="204778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 descr="Image result for sun clip art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008" y="-1429"/>
            <a:ext cx="692857" cy="69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89432" y="3383885"/>
            <a:ext cx="49781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</a:t>
            </a:r>
            <a:endParaRPr 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710688" y="1475027"/>
            <a:ext cx="49781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</a:t>
            </a:r>
            <a:endParaRPr 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719205" y="3416406"/>
            <a:ext cx="49781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</a:t>
            </a:r>
            <a:endParaRPr 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379796" y="1541927"/>
            <a:ext cx="49781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  <a:endParaRPr 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08512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665482" y="916451"/>
                <a:ext cx="10633166" cy="58237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200"/>
                  </a:spcAft>
                </a:pP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Mangal"/>
                  </a:rPr>
                  <a:t>Area of duct = 10 x 13 </a:t>
                </a:r>
                <a:r>
                  <a:rPr lang="en-US" dirty="0" smtClean="0">
                    <a:latin typeface="Calibri" panose="020F0502020204030204" pitchFamily="34" charset="0"/>
                    <a:ea typeface="Calibri" panose="020F0502020204030204" pitchFamily="34" charset="0"/>
                    <a:cs typeface="Mangal"/>
                  </a:rPr>
                  <a:t>cm</a:t>
                </a:r>
                <a:r>
                  <a:rPr lang="en-US" baseline="30000" dirty="0" smtClean="0">
                    <a:latin typeface="Calibri" panose="020F0502020204030204" pitchFamily="34" charset="0"/>
                    <a:ea typeface="Calibri" panose="020F0502020204030204" pitchFamily="34" charset="0"/>
                    <a:cs typeface="Mangal"/>
                  </a:rPr>
                  <a:t>2</a:t>
                </a:r>
                <a:r>
                  <a:rPr lang="en-IN" dirty="0" smtClean="0">
                    <a:latin typeface="Calibri" panose="020F0502020204030204" pitchFamily="34" charset="0"/>
                    <a:ea typeface="Calibri" panose="020F0502020204030204" pitchFamily="34" charset="0"/>
                    <a:cs typeface="Mangal"/>
                  </a:rPr>
                  <a:t> ; </a:t>
                </a:r>
                <a:r>
                  <a:rPr lang="en-US" dirty="0" smtClean="0">
                    <a:latin typeface="Calibri" panose="020F0502020204030204" pitchFamily="34" charset="0"/>
                    <a:ea typeface="Calibri" panose="020F0502020204030204" pitchFamily="34" charset="0"/>
                    <a:cs typeface="Mangal"/>
                  </a:rPr>
                  <a:t>Fan 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Mangal"/>
                  </a:rPr>
                  <a:t>= 12 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× 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Mangal"/>
                  </a:rPr>
                  <a:t>12 </a:t>
                </a:r>
                <a:r>
                  <a:rPr lang="en-US" dirty="0" smtClean="0">
                    <a:latin typeface="Calibri" panose="020F0502020204030204" pitchFamily="34" charset="0"/>
                    <a:ea typeface="Calibri" panose="020F0502020204030204" pitchFamily="34" charset="0"/>
                    <a:cs typeface="Mangal"/>
                  </a:rPr>
                  <a:t>cm</a:t>
                </a:r>
                <a:r>
                  <a:rPr lang="en-US" baseline="30000" dirty="0" smtClean="0">
                    <a:latin typeface="Calibri" panose="020F0502020204030204" pitchFamily="34" charset="0"/>
                    <a:ea typeface="Calibri" panose="020F0502020204030204" pitchFamily="34" charset="0"/>
                    <a:cs typeface="Mangal"/>
                  </a:rPr>
                  <a:t>2</a:t>
                </a:r>
                <a:r>
                  <a:rPr lang="en-IN" dirty="0" smtClean="0">
                    <a:latin typeface="Calibri" panose="020F0502020204030204" pitchFamily="34" charset="0"/>
                    <a:ea typeface="Calibri" panose="020F0502020204030204" pitchFamily="34" charset="0"/>
                    <a:cs typeface="Mangal"/>
                  </a:rPr>
                  <a:t> ; </a:t>
                </a:r>
                <a:r>
                  <a:rPr lang="en-US" dirty="0" smtClean="0">
                    <a:latin typeface="Calibri" panose="020F0502020204030204" pitchFamily="34" charset="0"/>
                    <a:ea typeface="Calibri" panose="020F0502020204030204" pitchFamily="34" charset="0"/>
                    <a:cs typeface="Mangal"/>
                  </a:rPr>
                  <a:t>Air 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Mangal"/>
                  </a:rPr>
                  <a:t>flow = 0.04 m</a:t>
                </a:r>
                <a:r>
                  <a:rPr lang="en-US" baseline="30000" dirty="0">
                    <a:latin typeface="Calibri" panose="020F0502020204030204" pitchFamily="34" charset="0"/>
                    <a:ea typeface="Calibri" panose="020F0502020204030204" pitchFamily="34" charset="0"/>
                    <a:cs typeface="Mangal"/>
                  </a:rPr>
                  <a:t>3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Mangal"/>
                  </a:rPr>
                  <a:t>/s</a:t>
                </a:r>
                <a:endParaRPr lang="en-IN" dirty="0">
                  <a:latin typeface="Calibri" panose="020F0502020204030204" pitchFamily="34" charset="0"/>
                  <a:ea typeface="Calibri" panose="020F0502020204030204" pitchFamily="34" charset="0"/>
                  <a:cs typeface="Mangal"/>
                </a:endParaRPr>
              </a:p>
              <a:p>
                <a:pPr>
                  <a:lnSpc>
                    <a:spcPct val="115000"/>
                  </a:lnSpc>
                  <a:spcAft>
                    <a:spcPts val="200"/>
                  </a:spcAft>
                </a:pP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Mangal"/>
                  </a:rPr>
                  <a:t>Fin thickness = 2 mm </a:t>
                </a:r>
                <a:r>
                  <a:rPr lang="en-US" dirty="0" smtClean="0">
                    <a:latin typeface="Calibri" panose="020F0502020204030204" pitchFamily="34" charset="0"/>
                    <a:ea typeface="Calibri" panose="020F0502020204030204" pitchFamily="34" charset="0"/>
                    <a:cs typeface="Mangal"/>
                  </a:rPr>
                  <a:t>; Gap 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Mangal"/>
                  </a:rPr>
                  <a:t>= 5 mm</a:t>
                </a:r>
                <a:endParaRPr lang="en-IN" dirty="0">
                  <a:latin typeface="Calibri" panose="020F0502020204030204" pitchFamily="34" charset="0"/>
                  <a:ea typeface="Calibri" panose="020F0502020204030204" pitchFamily="34" charset="0"/>
                  <a:cs typeface="Mangal"/>
                </a:endParaRPr>
              </a:p>
              <a:p>
                <a:pPr>
                  <a:lnSpc>
                    <a:spcPct val="115000"/>
                  </a:lnSpc>
                  <a:spcAft>
                    <a:spcPts val="200"/>
                  </a:spcAft>
                </a:pP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Mangal"/>
                  </a:rPr>
                  <a:t>No. of fins = n = 13/0.7 = 18 fins</a:t>
                </a:r>
                <a:endParaRPr lang="en-IN" dirty="0">
                  <a:latin typeface="Calibri" panose="020F0502020204030204" pitchFamily="34" charset="0"/>
                  <a:ea typeface="Calibri" panose="020F0502020204030204" pitchFamily="34" charset="0"/>
                  <a:cs typeface="Mangal"/>
                </a:endParaRPr>
              </a:p>
              <a:p>
                <a:pPr>
                  <a:lnSpc>
                    <a:spcPct val="115000"/>
                  </a:lnSpc>
                  <a:spcAft>
                    <a:spcPts val="200"/>
                  </a:spcAft>
                </a:pPr>
                <a:r>
                  <a:rPr lang="en-US" dirty="0" smtClean="0">
                    <a:latin typeface="Calibri" panose="020F0502020204030204" pitchFamily="34" charset="0"/>
                    <a:ea typeface="Calibri" panose="020F0502020204030204" pitchFamily="34" charset="0"/>
                    <a:cs typeface="Mangal"/>
                  </a:rPr>
                  <a:t>Now,                                                            </a:t>
                </a:r>
                <a:r>
                  <a:rPr lang="en-US" b="1" dirty="0" smtClean="0">
                    <a:latin typeface="Calibri" panose="020F0502020204030204" pitchFamily="34" charset="0"/>
                    <a:ea typeface="Calibri" panose="020F0502020204030204" pitchFamily="34" charset="0"/>
                    <a:cs typeface="Mangal"/>
                  </a:rPr>
                  <a:t>Re </a:t>
                </a:r>
                <a:r>
                  <a:rPr lang="en-US" b="1" dirty="0">
                    <a:latin typeface="Calibri" panose="020F0502020204030204" pitchFamily="34" charset="0"/>
                    <a:ea typeface="Calibri" panose="020F0502020204030204" pitchFamily="34" charset="0"/>
                    <a:cs typeface="Mangal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/>
                          <m:t>ρ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/>
                          </a:rPr>
                          <m:t>𝒗𝑫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/>
                          </a:rPr>
                          <m:t>µ</m:t>
                        </m:r>
                      </m:den>
                    </m:f>
                  </m:oMath>
                </a14:m>
                <a:r>
                  <a:rPr lang="en-IN" b="1" dirty="0" smtClean="0">
                    <a:latin typeface="Calibri" panose="020F0502020204030204" pitchFamily="34" charset="0"/>
                    <a:ea typeface="Calibri" panose="020F0502020204030204" pitchFamily="34" charset="0"/>
                    <a:cs typeface="Mangal"/>
                  </a:rPr>
                  <a:t>                                 </a:t>
                </a:r>
                <a:r>
                  <a:rPr lang="en-IN" dirty="0" smtClean="0">
                    <a:latin typeface="Calibri" panose="020F0502020204030204" pitchFamily="34" charset="0"/>
                    <a:ea typeface="Calibri" panose="020F0502020204030204" pitchFamily="34" charset="0"/>
                    <a:cs typeface="Mangal"/>
                  </a:rPr>
                  <a:t>[Reynolds Number between two fins]</a:t>
                </a:r>
                <a:endParaRPr lang="en-IN" b="1" dirty="0" smtClean="0">
                  <a:latin typeface="Calibri" panose="020F0502020204030204" pitchFamily="34" charset="0"/>
                  <a:ea typeface="Calibri" panose="020F0502020204030204" pitchFamily="34" charset="0"/>
                  <a:cs typeface="Mangal"/>
                </a:endParaRPr>
              </a:p>
              <a:p>
                <a:pPr>
                  <a:lnSpc>
                    <a:spcPct val="115000"/>
                  </a:lnSpc>
                  <a:spcAft>
                    <a:spcPts val="200"/>
                  </a:spcAft>
                </a:pPr>
                <a:r>
                  <a:rPr lang="en-US" dirty="0" smtClean="0">
                    <a:latin typeface="Calibri" panose="020F0502020204030204" pitchFamily="34" charset="0"/>
                    <a:ea typeface="Times New Roman" panose="02020603050405020304" pitchFamily="18" charset="0"/>
                    <a:cs typeface="Mangal"/>
                  </a:rPr>
                  <a:t>                       </a:t>
                </a:r>
                <a:r>
                  <a:rPr lang="el-GR" dirty="0"/>
                  <a:t>ρ</a:t>
                </a:r>
                <a:r>
                  <a:rPr lang="en-US" dirty="0" smtClean="0">
                    <a:latin typeface="Calibri" panose="020F0502020204030204" pitchFamily="34" charset="0"/>
                    <a:ea typeface="Times New Roman" panose="02020603050405020304" pitchFamily="18" charset="0"/>
                    <a:cs typeface="Mangal"/>
                  </a:rPr>
                  <a:t> </a:t>
                </a:r>
                <a:r>
                  <a:rPr lang="en-US" dirty="0">
                    <a:latin typeface="Calibri" panose="020F0502020204030204" pitchFamily="34" charset="0"/>
                    <a:ea typeface="Times New Roman" panose="02020603050405020304" pitchFamily="18" charset="0"/>
                    <a:cs typeface="Mangal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/>
                          </a:rPr>
                          <m:t>𝑃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/>
                          </a:rPr>
                          <m:t>𝑅𝑇</m:t>
                        </m:r>
                      </m:den>
                    </m:f>
                  </m:oMath>
                </a14:m>
                <a:r>
                  <a:rPr lang="en-US" dirty="0">
                    <a:latin typeface="Calibri" panose="020F0502020204030204" pitchFamily="34" charset="0"/>
                    <a:ea typeface="Times New Roman" panose="02020603050405020304" pitchFamily="18" charset="0"/>
                    <a:cs typeface="Mangal"/>
                  </a:rPr>
                  <a:t> = 1.15 </a:t>
                </a:r>
                <a:r>
                  <a:rPr lang="en-US" dirty="0" smtClean="0">
                    <a:latin typeface="Calibri" panose="020F0502020204030204" pitchFamily="34" charset="0"/>
                    <a:ea typeface="Times New Roman" panose="02020603050405020304" pitchFamily="18" charset="0"/>
                    <a:cs typeface="Mangal"/>
                  </a:rPr>
                  <a:t>kg/m</a:t>
                </a:r>
                <a:r>
                  <a:rPr lang="en-US" baseline="30000" dirty="0" smtClean="0">
                    <a:latin typeface="Calibri" panose="020F0502020204030204" pitchFamily="34" charset="0"/>
                    <a:ea typeface="Times New Roman" panose="02020603050405020304" pitchFamily="18" charset="0"/>
                    <a:cs typeface="Mangal"/>
                  </a:rPr>
                  <a:t>3</a:t>
                </a:r>
                <a:r>
                  <a:rPr lang="en-IN" dirty="0" smtClean="0">
                    <a:latin typeface="Calibri" panose="020F0502020204030204" pitchFamily="34" charset="0"/>
                    <a:ea typeface="Times New Roman" panose="02020603050405020304" pitchFamily="18" charset="0"/>
                    <a:cs typeface="Mangal"/>
                  </a:rPr>
                  <a:t> ; </a:t>
                </a:r>
                <a:r>
                  <a:rPr lang="en-US" dirty="0" smtClean="0">
                    <a:latin typeface="Calibri" panose="020F0502020204030204" pitchFamily="34" charset="0"/>
                    <a:ea typeface="Times New Roman" panose="02020603050405020304" pitchFamily="18" charset="0"/>
                    <a:cs typeface="Mangal"/>
                  </a:rPr>
                  <a:t>v </a:t>
                </a:r>
                <a:r>
                  <a:rPr lang="en-US" dirty="0">
                    <a:latin typeface="Calibri" panose="020F0502020204030204" pitchFamily="34" charset="0"/>
                    <a:ea typeface="Times New Roman" panose="02020603050405020304" pitchFamily="18" charset="0"/>
                    <a:cs typeface="Mangal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/>
                          </a:rPr>
                          <m:t>0.04</m:t>
                        </m:r>
                      </m:num>
                      <m:den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Mangal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Mangal"/>
                              </a:rPr>
                              <m:t>10×0.5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/>
                          </a:rPr>
                          <m:t>×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Mangal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Mangal"/>
                              </a:rPr>
                              <m:t>10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Mangal"/>
                              </a:rPr>
                              <m:t>−4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>
                    <a:latin typeface="Calibri" panose="020F0502020204030204" pitchFamily="34" charset="0"/>
                    <a:ea typeface="Times New Roman" panose="02020603050405020304" pitchFamily="18" charset="0"/>
                    <a:cs typeface="Mangal"/>
                  </a:rPr>
                  <a:t>  = 80 </a:t>
                </a:r>
                <a:r>
                  <a:rPr lang="en-US" dirty="0" smtClean="0">
                    <a:latin typeface="Calibri" panose="020F0502020204030204" pitchFamily="34" charset="0"/>
                    <a:ea typeface="Times New Roman" panose="02020603050405020304" pitchFamily="18" charset="0"/>
                    <a:cs typeface="Mangal"/>
                  </a:rPr>
                  <a:t>m/s</a:t>
                </a:r>
                <a:r>
                  <a:rPr lang="en-IN" dirty="0" smtClean="0">
                    <a:latin typeface="Calibri" panose="020F0502020204030204" pitchFamily="34" charset="0"/>
                    <a:ea typeface="Times New Roman" panose="02020603050405020304" pitchFamily="18" charset="0"/>
                    <a:cs typeface="Mangal"/>
                  </a:rPr>
                  <a:t> ; </a:t>
                </a:r>
                <a:r>
                  <a:rPr lang="en-US" dirty="0" smtClean="0">
                    <a:latin typeface="Calibri" panose="020F0502020204030204" pitchFamily="34" charset="0"/>
                    <a:ea typeface="Times New Roman" panose="02020603050405020304" pitchFamily="18" charset="0"/>
                    <a:cs typeface="Mangal"/>
                  </a:rPr>
                  <a:t>D </a:t>
                </a:r>
                <a:r>
                  <a:rPr lang="en-US" dirty="0">
                    <a:latin typeface="Calibri" panose="020F0502020204030204" pitchFamily="34" charset="0"/>
                    <a:ea typeface="Times New Roman" panose="02020603050405020304" pitchFamily="18" charset="0"/>
                    <a:cs typeface="Mangal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/>
                          </a:rPr>
                          <m:t>𝑎𝑛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dirty="0">
                    <a:latin typeface="Calibri" panose="020F0502020204030204" pitchFamily="34" charset="0"/>
                    <a:ea typeface="Times New Roman" panose="02020603050405020304" pitchFamily="18" charset="0"/>
                    <a:cs typeface="Mangal"/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/>
                          </a:rPr>
                          <m:t>4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×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/>
                          </a:rPr>
                          <m:t>10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×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/>
                          </a:rPr>
                          <m:t>0.5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/>
                          </a:rPr>
                          <m:t>21</m:t>
                        </m:r>
                      </m:den>
                    </m:f>
                  </m:oMath>
                </a14:m>
                <a:r>
                  <a:rPr lang="en-US" dirty="0">
                    <a:latin typeface="Calibri" panose="020F0502020204030204" pitchFamily="34" charset="0"/>
                    <a:ea typeface="Times New Roman" panose="02020603050405020304" pitchFamily="18" charset="0"/>
                    <a:cs typeface="Mangal"/>
                  </a:rPr>
                  <a:t> = 17 cm   </a:t>
                </a:r>
                <a:endParaRPr lang="en-IN" dirty="0" smtClean="0">
                  <a:latin typeface="Calibri" panose="020F0502020204030204" pitchFamily="34" charset="0"/>
                  <a:ea typeface="Calibri" panose="020F0502020204030204" pitchFamily="34" charset="0"/>
                  <a:cs typeface="Mangal"/>
                </a:endParaRPr>
              </a:p>
              <a:p>
                <a:pPr>
                  <a:lnSpc>
                    <a:spcPct val="115000"/>
                  </a:lnSpc>
                  <a:spcAft>
                    <a:spcPts val="200"/>
                  </a:spcAft>
                </a:pPr>
                <a:r>
                  <a:rPr lang="en-US" dirty="0" smtClean="0">
                    <a:latin typeface="Calibri" panose="020F0502020204030204" pitchFamily="34" charset="0"/>
                    <a:ea typeface="Times New Roman" panose="02020603050405020304" pitchFamily="18" charset="0"/>
                    <a:cs typeface="Mangal"/>
                  </a:rPr>
                  <a:t>                                                         Re </a:t>
                </a:r>
                <a:r>
                  <a:rPr lang="en-US" dirty="0">
                    <a:latin typeface="Calibri" panose="020F0502020204030204" pitchFamily="34" charset="0"/>
                    <a:ea typeface="Times New Roman" panose="02020603050405020304" pitchFamily="18" charset="0"/>
                    <a:cs typeface="Mangal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/>
                          </a:rPr>
                          <m:t>1.15×80×0.17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/>
                          </a:rPr>
                          <m:t>1.81×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Mangal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Mangal"/>
                              </a:rPr>
                              <m:t>10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Mangal"/>
                              </a:rPr>
                              <m:t>−5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>
                    <a:latin typeface="Calibri" panose="020F0502020204030204" pitchFamily="34" charset="0"/>
                    <a:ea typeface="Times New Roman" panose="02020603050405020304" pitchFamily="18" charset="0"/>
                    <a:cs typeface="Mangal"/>
                  </a:rPr>
                  <a:t> = 864088</a:t>
                </a:r>
                <a:endParaRPr lang="en-IN" dirty="0">
                  <a:latin typeface="Calibri" panose="020F0502020204030204" pitchFamily="34" charset="0"/>
                  <a:ea typeface="Calibri" panose="020F0502020204030204" pitchFamily="34" charset="0"/>
                  <a:cs typeface="Mangal"/>
                </a:endParaRPr>
              </a:p>
              <a:p>
                <a:pPr>
                  <a:lnSpc>
                    <a:spcPct val="115000"/>
                  </a:lnSpc>
                  <a:spcAft>
                    <a:spcPts val="200"/>
                  </a:spcAft>
                </a:pPr>
                <a:r>
                  <a:rPr lang="en-US" dirty="0">
                    <a:latin typeface="Calibri" panose="020F0502020204030204" pitchFamily="34" charset="0"/>
                    <a:ea typeface="Times New Roman" panose="02020603050405020304" pitchFamily="18" charset="0"/>
                    <a:cs typeface="Mangal"/>
                  </a:rPr>
                  <a:t>So, </a:t>
                </a:r>
                <a:r>
                  <a:rPr lang="en-US" dirty="0" smtClean="0">
                    <a:latin typeface="Calibri" panose="020F0502020204030204" pitchFamily="34" charset="0"/>
                    <a:ea typeface="Times New Roman" panose="02020603050405020304" pitchFamily="18" charset="0"/>
                    <a:cs typeface="Mangal"/>
                  </a:rPr>
                  <a:t>                                           </a:t>
                </a:r>
              </a:p>
              <a:p>
                <a:pPr>
                  <a:lnSpc>
                    <a:spcPct val="115000"/>
                  </a:lnSpc>
                  <a:spcAft>
                    <a:spcPts val="200"/>
                  </a:spcAft>
                </a:pPr>
                <a:r>
                  <a:rPr lang="en-US" b="1" dirty="0">
                    <a:latin typeface="Calibri" panose="020F0502020204030204" pitchFamily="34" charset="0"/>
                    <a:ea typeface="Times New Roman" panose="02020603050405020304" pitchFamily="18" charset="0"/>
                    <a:cs typeface="Mangal"/>
                  </a:rPr>
                  <a:t> </a:t>
                </a:r>
                <a:r>
                  <a:rPr lang="en-US" b="1" dirty="0" smtClean="0">
                    <a:latin typeface="Calibri" panose="020F0502020204030204" pitchFamily="34" charset="0"/>
                    <a:ea typeface="Times New Roman" panose="02020603050405020304" pitchFamily="18" charset="0"/>
                    <a:cs typeface="Mangal"/>
                  </a:rPr>
                  <a:t>                                                         Nu </a:t>
                </a:r>
                <a:r>
                  <a:rPr lang="en-US" b="1" dirty="0">
                    <a:latin typeface="Calibri" panose="020F0502020204030204" pitchFamily="34" charset="0"/>
                    <a:ea typeface="Times New Roman" panose="02020603050405020304" pitchFamily="18" charset="0"/>
                    <a:cs typeface="Mangal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IN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Mangal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b="1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Mangal"/>
                                  </a:rPr>
                                </m:ctrlPr>
                              </m:fPr>
                              <m:num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Mangal"/>
                                  </a:rPr>
                                  <m:t>𝒇</m:t>
                                </m:r>
                              </m:num>
                              <m:den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Mangal"/>
                                  </a:rPr>
                                  <m:t>𝟐</m:t>
                                </m:r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en-IN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Mangal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Mangal"/>
                              </a:rPr>
                              <m:t>𝑹𝒆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Mangal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Mangal"/>
                              </a:rPr>
                              <m:t>𝟏𝟎𝟎𝟎</m:t>
                            </m:r>
                          </m:e>
                        </m:d>
                        <m:r>
                          <a:rPr lang="en-US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/>
                          </a:rPr>
                          <m:t>𝐏𝐫</m:t>
                        </m:r>
                        <m:r>
                          <a:rPr lang="en-US" b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/>
                          </a:rPr>
                          <m:t>⁡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/>
                          </a:rPr>
                          <m:t>𝟏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/>
                          </a:rPr>
                          <m:t> + 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/>
                          </a:rPr>
                          <m:t>𝟏𝟐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/>
                          </a:rPr>
                          <m:t>.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/>
                          </a:rPr>
                          <m:t>𝟕</m:t>
                        </m:r>
                        <m:sSup>
                          <m:sSupPr>
                            <m:ctrlPr>
                              <a:rPr lang="en-IN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Mangal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b="1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Mangal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IN" b="1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Mangal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Mangal"/>
                                      </a:rPr>
                                      <m:t>𝒇</m:t>
                                    </m:r>
                                  </m:num>
                                  <m:den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Mangal"/>
                                      </a:rPr>
                                      <m:t>𝟐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IN" b="1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Mangal"/>
                                  </a:rPr>
                                </m:ctrlPr>
                              </m:fPr>
                              <m:num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Mangal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Mangal"/>
                                  </a:rPr>
                                  <m:t>𝟐</m:t>
                                </m:r>
                              </m:den>
                            </m:f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/>
                          </a:rPr>
                          <m:t>(</m:t>
                        </m:r>
                        <m:func>
                          <m:funcPr>
                            <m:ctrlPr>
                              <a:rPr lang="en-IN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Mangal"/>
                              </a:rPr>
                            </m:ctrlPr>
                          </m:funcPr>
                          <m:fName>
                            <m:limUpp>
                              <m:limUppPr>
                                <m:ctrlPr>
                                  <a:rPr lang="en-IN" b="1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Mangal"/>
                                  </a:rPr>
                                </m:ctrlPr>
                              </m:limUppPr>
                              <m:e>
                                <m:sSup>
                                  <m:sSupPr>
                                    <m:ctrlPr>
                                      <a:rPr lang="en-IN" b="1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Mangal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IN" b="1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Mangal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Mangal"/>
                                          </a:rPr>
                                          <m:t>𝑷𝒓</m:t>
                                        </m:r>
                                      </m:e>
                                    </m:d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IN" b="1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Mangal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Mangal"/>
                                          </a:rPr>
                                          <m:t>𝟐</m:t>
                                        </m:r>
                                      </m:num>
                                      <m:den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Mangal"/>
                                          </a:rPr>
                                          <m:t>𝟑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  <m:lim/>
                            </m:limUpp>
                          </m:fName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Mangal"/>
                              </a:rPr>
                              <m:t>−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Mangal"/>
                              </a:rPr>
                              <m:t>𝟏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Mangal"/>
                              </a:rPr>
                              <m:t>)</m:t>
                            </m:r>
                          </m:e>
                        </m:func>
                      </m:den>
                    </m:f>
                  </m:oMath>
                </a14:m>
                <a:r>
                  <a:rPr lang="en-IN" dirty="0" smtClean="0">
                    <a:latin typeface="Calibri" panose="020F0502020204030204" pitchFamily="34" charset="0"/>
                    <a:ea typeface="Calibri" panose="020F0502020204030204" pitchFamily="34" charset="0"/>
                    <a:cs typeface="Mangal"/>
                  </a:rPr>
                  <a:t>               [</a:t>
                </a:r>
                <a:r>
                  <a:rPr lang="en-IN" dirty="0" err="1" smtClean="0">
                    <a:latin typeface="Calibri" panose="020F0502020204030204" pitchFamily="34" charset="0"/>
                    <a:ea typeface="Calibri" panose="020F0502020204030204" pitchFamily="34" charset="0"/>
                    <a:cs typeface="Mangal"/>
                  </a:rPr>
                  <a:t>Nusselt</a:t>
                </a:r>
                <a:r>
                  <a:rPr lang="en-IN" dirty="0" smtClean="0">
                    <a:latin typeface="Calibri" panose="020F0502020204030204" pitchFamily="34" charset="0"/>
                    <a:ea typeface="Calibri" panose="020F0502020204030204" pitchFamily="34" charset="0"/>
                    <a:cs typeface="Mangal"/>
                  </a:rPr>
                  <a:t> Number for air flowing through duct]</a:t>
                </a:r>
                <a:endParaRPr lang="en-IN" dirty="0">
                  <a:latin typeface="Calibri" panose="020F0502020204030204" pitchFamily="34" charset="0"/>
                  <a:ea typeface="Calibri" panose="020F0502020204030204" pitchFamily="34" charset="0"/>
                  <a:cs typeface="Mangal"/>
                </a:endParaRPr>
              </a:p>
              <a:p>
                <a:pPr>
                  <a:lnSpc>
                    <a:spcPct val="115000"/>
                  </a:lnSpc>
                  <a:spcAft>
                    <a:spcPts val="200"/>
                  </a:spcAft>
                </a:pPr>
                <a:r>
                  <a:rPr lang="en-US" dirty="0" smtClean="0">
                    <a:latin typeface="Calibri" panose="020F0502020204030204" pitchFamily="34" charset="0"/>
                    <a:ea typeface="Times New Roman" panose="02020603050405020304" pitchFamily="18" charset="0"/>
                    <a:cs typeface="Mangal"/>
                  </a:rPr>
                  <a:t>                                                              </a:t>
                </a:r>
                <a:r>
                  <a:rPr lang="en-US" b="1" dirty="0" smtClean="0">
                    <a:latin typeface="Calibri" panose="020F0502020204030204" pitchFamily="34" charset="0"/>
                    <a:ea typeface="Times New Roman" panose="02020603050405020304" pitchFamily="18" charset="0"/>
                    <a:cs typeface="Mangal"/>
                  </a:rPr>
                  <a:t>Nu </a:t>
                </a:r>
                <a:r>
                  <a:rPr lang="en-US" b="1" dirty="0">
                    <a:latin typeface="Calibri" panose="020F0502020204030204" pitchFamily="34" charset="0"/>
                    <a:ea typeface="Times New Roman" panose="02020603050405020304" pitchFamily="18" charset="0"/>
                    <a:cs typeface="Mangal"/>
                  </a:rPr>
                  <a:t>= (f/2)(Re – 1000</a:t>
                </a:r>
                <a:r>
                  <a:rPr lang="en-US" b="1" dirty="0" smtClean="0">
                    <a:latin typeface="Calibri" panose="020F0502020204030204" pitchFamily="34" charset="0"/>
                    <a:ea typeface="Times New Roman" panose="02020603050405020304" pitchFamily="18" charset="0"/>
                    <a:cs typeface="Mangal"/>
                  </a:rPr>
                  <a:t>)                 </a:t>
                </a:r>
                <a:r>
                  <a:rPr lang="en-US" dirty="0" smtClean="0">
                    <a:latin typeface="Calibri" panose="020F0502020204030204" pitchFamily="34" charset="0"/>
                    <a:ea typeface="Times New Roman" panose="02020603050405020304" pitchFamily="18" charset="0"/>
                    <a:cs typeface="Mangal"/>
                  </a:rPr>
                  <a:t>[Because </a:t>
                </a:r>
                <a:r>
                  <a:rPr lang="en-US" dirty="0" err="1" smtClean="0">
                    <a:latin typeface="Calibri" panose="020F0502020204030204" pitchFamily="34" charset="0"/>
                    <a:ea typeface="Times New Roman" panose="02020603050405020304" pitchFamily="18" charset="0"/>
                    <a:cs typeface="Mangal"/>
                  </a:rPr>
                  <a:t>Pr</a:t>
                </a:r>
                <a:r>
                  <a:rPr lang="en-US" dirty="0" smtClean="0">
                    <a:latin typeface="Calibri" panose="020F0502020204030204" pitchFamily="34" charset="0"/>
                    <a:ea typeface="Times New Roman" panose="02020603050405020304" pitchFamily="18" charset="0"/>
                    <a:cs typeface="Mangal"/>
                  </a:rPr>
                  <a:t>=1]</a:t>
                </a:r>
                <a:endParaRPr lang="en-IN" b="1" dirty="0">
                  <a:latin typeface="Calibri" panose="020F0502020204030204" pitchFamily="34" charset="0"/>
                  <a:ea typeface="Calibri" panose="020F0502020204030204" pitchFamily="34" charset="0"/>
                  <a:cs typeface="Mangal"/>
                </a:endParaRPr>
              </a:p>
              <a:p>
                <a:pPr>
                  <a:lnSpc>
                    <a:spcPct val="115000"/>
                  </a:lnSpc>
                  <a:spcAft>
                    <a:spcPts val="200"/>
                  </a:spcAft>
                </a:pPr>
                <a:r>
                  <a:rPr lang="en-US" dirty="0">
                    <a:latin typeface="Calibri" panose="020F0502020204030204" pitchFamily="34" charset="0"/>
                    <a:ea typeface="Times New Roman" panose="02020603050405020304" pitchFamily="18" charset="0"/>
                    <a:cs typeface="Mangal"/>
                  </a:rPr>
                  <a:t>Now </a:t>
                </a:r>
                <a:r>
                  <a:rPr lang="en-US" dirty="0" smtClean="0">
                    <a:latin typeface="Calibri" panose="020F0502020204030204" pitchFamily="34" charset="0"/>
                    <a:ea typeface="Times New Roman" panose="02020603050405020304" pitchFamily="18" charset="0"/>
                    <a:cs typeface="Mangal"/>
                  </a:rPr>
                  <a:t>,                                    f </a:t>
                </a:r>
                <a:r>
                  <a:rPr lang="en-US" dirty="0">
                    <a:latin typeface="Calibri" panose="020F0502020204030204" pitchFamily="34" charset="0"/>
                    <a:ea typeface="Times New Roman" panose="02020603050405020304" pitchFamily="18" charset="0"/>
                    <a:cs typeface="Mangal"/>
                  </a:rPr>
                  <a:t>= 0.00128 + 0.1143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Mangal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Mangal"/>
                              </a:rPr>
                              <m:t>𝑅𝑒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/>
                          </a:rPr>
                          <m:t>−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Mangal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Mangal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Mangal"/>
                              </a:rPr>
                              <m:t>3.2154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>
                    <a:latin typeface="Calibri" panose="020F0502020204030204" pitchFamily="34" charset="0"/>
                    <a:ea typeface="Times New Roman" panose="02020603050405020304" pitchFamily="18" charset="0"/>
                    <a:cs typeface="Mangal"/>
                  </a:rPr>
                  <a:t>  </a:t>
                </a:r>
                <a:r>
                  <a:rPr lang="en-IN" dirty="0" smtClean="0">
                    <a:latin typeface="Calibri" panose="020F0502020204030204" pitchFamily="34" charset="0"/>
                    <a:ea typeface="Times New Roman" panose="02020603050405020304" pitchFamily="18" charset="0"/>
                    <a:cs typeface="Mangal"/>
                  </a:rPr>
                  <a:t> </a:t>
                </a:r>
                <a:r>
                  <a:rPr lang="en-IN" dirty="0" smtClean="0">
                    <a:latin typeface="Calibri" panose="020F0502020204030204" pitchFamily="34" charset="0"/>
                    <a:ea typeface="Times New Roman" panose="02020603050405020304" pitchFamily="18" charset="0"/>
                    <a:cs typeface="Mangal"/>
                  </a:rPr>
                  <a:t>; </a:t>
                </a:r>
                <a:r>
                  <a:rPr lang="en-US" dirty="0" smtClean="0">
                    <a:latin typeface="Calibri" panose="020F0502020204030204" pitchFamily="34" charset="0"/>
                    <a:ea typeface="Times New Roman" panose="02020603050405020304" pitchFamily="18" charset="0"/>
                    <a:cs typeface="Mangal"/>
                  </a:rPr>
                  <a:t>f </a:t>
                </a:r>
                <a:r>
                  <a:rPr lang="en-US" dirty="0">
                    <a:latin typeface="Calibri" panose="020F0502020204030204" pitchFamily="34" charset="0"/>
                    <a:ea typeface="Times New Roman" panose="02020603050405020304" pitchFamily="18" charset="0"/>
                    <a:cs typeface="Mangal"/>
                  </a:rPr>
                  <a:t>= 2.9 </a:t>
                </a:r>
                <a:r>
                  <a:rPr lang="en-US" dirty="0"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×</a:t>
                </a:r>
                <a:r>
                  <a:rPr lang="en-US" dirty="0">
                    <a:latin typeface="Calibri" panose="020F0502020204030204" pitchFamily="34" charset="0"/>
                    <a:ea typeface="Times New Roman" panose="02020603050405020304" pitchFamily="18" charset="0"/>
                    <a:cs typeface="Mangal"/>
                  </a:rPr>
                  <a:t> 10</a:t>
                </a:r>
                <a:r>
                  <a:rPr lang="en-US" baseline="30000" dirty="0">
                    <a:latin typeface="Calibri" panose="020F0502020204030204" pitchFamily="34" charset="0"/>
                    <a:ea typeface="Times New Roman" panose="02020603050405020304" pitchFamily="18" charset="0"/>
                    <a:cs typeface="Mangal"/>
                  </a:rPr>
                  <a:t>-3</a:t>
                </a:r>
                <a:endParaRPr lang="en-IN" dirty="0">
                  <a:latin typeface="Calibri" panose="020F0502020204030204" pitchFamily="34" charset="0"/>
                  <a:ea typeface="Calibri" panose="020F0502020204030204" pitchFamily="34" charset="0"/>
                  <a:cs typeface="Mangal"/>
                </a:endParaRPr>
              </a:p>
              <a:p>
                <a:pPr>
                  <a:lnSpc>
                    <a:spcPct val="115000"/>
                  </a:lnSpc>
                  <a:spcAft>
                    <a:spcPts val="200"/>
                  </a:spcAft>
                </a:pPr>
                <a:r>
                  <a:rPr lang="en-US" dirty="0" smtClean="0">
                    <a:latin typeface="Calibri" panose="020F0502020204030204" pitchFamily="34" charset="0"/>
                    <a:ea typeface="Times New Roman" panose="02020603050405020304" pitchFamily="18" charset="0"/>
                    <a:cs typeface="Mangal"/>
                  </a:rPr>
                  <a:t>Therefore,                                                 </a:t>
                </a:r>
                <a:r>
                  <a:rPr lang="en-US" b="1" dirty="0" smtClean="0">
                    <a:latin typeface="Calibri" panose="020F0502020204030204" pitchFamily="34" charset="0"/>
                    <a:ea typeface="Times New Roman" panose="02020603050405020304" pitchFamily="18" charset="0"/>
                    <a:cs typeface="Mangal"/>
                  </a:rPr>
                  <a:t>Nu </a:t>
                </a:r>
                <a:r>
                  <a:rPr lang="en-US" b="1" dirty="0">
                    <a:latin typeface="Calibri" panose="020F0502020204030204" pitchFamily="34" charset="0"/>
                    <a:ea typeface="Times New Roman" panose="02020603050405020304" pitchFamily="18" charset="0"/>
                    <a:cs typeface="Mangal"/>
                  </a:rPr>
                  <a:t>= 1255.09</a:t>
                </a:r>
                <a:endParaRPr lang="en-IN" b="1" dirty="0">
                  <a:latin typeface="Calibri" panose="020F0502020204030204" pitchFamily="34" charset="0"/>
                  <a:ea typeface="Calibri" panose="020F0502020204030204" pitchFamily="34" charset="0"/>
                  <a:cs typeface="Mangal"/>
                </a:endParaRPr>
              </a:p>
              <a:p>
                <a:pPr>
                  <a:lnSpc>
                    <a:spcPct val="115000"/>
                  </a:lnSpc>
                  <a:spcAft>
                    <a:spcPts val="200"/>
                  </a:spcAft>
                </a:pPr>
                <a:r>
                  <a:rPr lang="en-US" dirty="0" smtClean="0">
                    <a:latin typeface="Calibri" panose="020F0502020204030204" pitchFamily="34" charset="0"/>
                    <a:ea typeface="Times New Roman" panose="02020603050405020304" pitchFamily="18" charset="0"/>
                    <a:cs typeface="Mangal"/>
                  </a:rPr>
                  <a:t>Now we know,                                              </a:t>
                </a:r>
                <a:r>
                  <a:rPr lang="en-US" dirty="0" err="1" smtClean="0">
                    <a:latin typeface="Calibri" panose="020F0502020204030204" pitchFamily="34" charset="0"/>
                    <a:ea typeface="Times New Roman" panose="02020603050405020304" pitchFamily="18" charset="0"/>
                    <a:cs typeface="Mangal"/>
                  </a:rPr>
                  <a:t>hL</a:t>
                </a:r>
                <a:r>
                  <a:rPr lang="en-US" dirty="0" smtClean="0">
                    <a:latin typeface="Calibri" panose="020F0502020204030204" pitchFamily="34" charset="0"/>
                    <a:ea typeface="Times New Roman" panose="02020603050405020304" pitchFamily="18" charset="0"/>
                    <a:cs typeface="Mangal"/>
                  </a:rPr>
                  <a:t>/k </a:t>
                </a:r>
                <a:r>
                  <a:rPr lang="en-US" dirty="0">
                    <a:latin typeface="Calibri" panose="020F0502020204030204" pitchFamily="34" charset="0"/>
                    <a:ea typeface="Times New Roman" panose="02020603050405020304" pitchFamily="18" charset="0"/>
                    <a:cs typeface="Mangal"/>
                  </a:rPr>
                  <a:t>= Nu   </a:t>
                </a:r>
                <a:r>
                  <a:rPr lang="en-US" dirty="0" smtClean="0">
                    <a:latin typeface="Calibri" panose="020F0502020204030204" pitchFamily="34" charset="0"/>
                    <a:ea typeface="Times New Roman" panose="02020603050405020304" pitchFamily="18" charset="0"/>
                    <a:cs typeface="Mangal"/>
                  </a:rPr>
                  <a:t>                         [Here, h &amp; k are properties of air]</a:t>
                </a:r>
                <a:endParaRPr lang="en-IN" dirty="0">
                  <a:latin typeface="Calibri" panose="020F0502020204030204" pitchFamily="34" charset="0"/>
                  <a:ea typeface="Calibri" panose="020F0502020204030204" pitchFamily="34" charset="0"/>
                  <a:cs typeface="Mangal"/>
                </a:endParaRPr>
              </a:p>
              <a:p>
                <a:pPr>
                  <a:lnSpc>
                    <a:spcPct val="115000"/>
                  </a:lnSpc>
                  <a:spcAft>
                    <a:spcPts val="200"/>
                  </a:spcAft>
                </a:pPr>
                <a:r>
                  <a:rPr lang="en-US" dirty="0" smtClean="0">
                    <a:latin typeface="Calibri" panose="020F0502020204030204" pitchFamily="34" charset="0"/>
                    <a:ea typeface="Times New Roman" panose="02020603050405020304" pitchFamily="18" charset="0"/>
                    <a:cs typeface="Mangal"/>
                  </a:rPr>
                  <a:t>                                                    </a:t>
                </a:r>
                <a:r>
                  <a:rPr lang="en-US" dirty="0" err="1" smtClean="0">
                    <a:latin typeface="Calibri" panose="020F0502020204030204" pitchFamily="34" charset="0"/>
                    <a:ea typeface="Times New Roman" panose="02020603050405020304" pitchFamily="18" charset="0"/>
                    <a:cs typeface="Mangal"/>
                  </a:rPr>
                  <a:t>i.e</a:t>
                </a:r>
                <a:r>
                  <a:rPr lang="en-US" dirty="0" smtClean="0">
                    <a:latin typeface="Calibri" panose="020F0502020204030204" pitchFamily="34" charset="0"/>
                    <a:ea typeface="Times New Roman" panose="02020603050405020304" pitchFamily="18" charset="0"/>
                    <a:cs typeface="Mangal"/>
                  </a:rPr>
                  <a:t>          </a:t>
                </a:r>
                <a:r>
                  <a:rPr lang="en-US" b="1" dirty="0" err="1" smtClean="0">
                    <a:latin typeface="Calibri" panose="020F0502020204030204" pitchFamily="34" charset="0"/>
                    <a:ea typeface="Times New Roman" panose="02020603050405020304" pitchFamily="18" charset="0"/>
                    <a:cs typeface="Mangal"/>
                  </a:rPr>
                  <a:t>hL</a:t>
                </a:r>
                <a:r>
                  <a:rPr lang="en-US" b="1" dirty="0" smtClean="0">
                    <a:latin typeface="Calibri" panose="020F0502020204030204" pitchFamily="34" charset="0"/>
                    <a:ea typeface="Times New Roman" panose="02020603050405020304" pitchFamily="18" charset="0"/>
                    <a:cs typeface="Mangal"/>
                  </a:rPr>
                  <a:t> </a:t>
                </a:r>
                <a:r>
                  <a:rPr lang="en-US" b="1" dirty="0">
                    <a:latin typeface="Calibri" panose="020F0502020204030204" pitchFamily="34" charset="0"/>
                    <a:ea typeface="Times New Roman" panose="02020603050405020304" pitchFamily="18" charset="0"/>
                    <a:cs typeface="Mangal"/>
                  </a:rPr>
                  <a:t>= 31.37 </a:t>
                </a:r>
                <a:r>
                  <a:rPr lang="en-US" b="1" dirty="0" smtClean="0">
                    <a:latin typeface="Calibri" panose="020F0502020204030204" pitchFamily="34" charset="0"/>
                    <a:ea typeface="Times New Roman" panose="02020603050405020304" pitchFamily="18" charset="0"/>
                    <a:cs typeface="Mangal"/>
                  </a:rPr>
                  <a:t>W/</a:t>
                </a:r>
                <a:r>
                  <a:rPr lang="en-US" b="1" dirty="0" err="1" smtClean="0">
                    <a:latin typeface="Calibri" panose="020F0502020204030204" pitchFamily="34" charset="0"/>
                    <a:ea typeface="Times New Roman" panose="02020603050405020304" pitchFamily="18" charset="0"/>
                    <a:cs typeface="Mangal"/>
                  </a:rPr>
                  <a:t>mK</a:t>
                </a:r>
                <a:endParaRPr lang="en-IN" b="1" dirty="0">
                  <a:latin typeface="Calibri" panose="020F0502020204030204" pitchFamily="34" charset="0"/>
                  <a:ea typeface="Calibri" panose="020F0502020204030204" pitchFamily="34" charset="0"/>
                  <a:cs typeface="Mangal"/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82" y="916451"/>
                <a:ext cx="10633166" cy="5823774"/>
              </a:xfrm>
              <a:prstGeom prst="rect">
                <a:avLst/>
              </a:prstGeom>
              <a:blipFill>
                <a:blip r:embed="rId2"/>
                <a:stretch>
                  <a:fillRect l="-459" t="-105" r="-172" b="-3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60980" y="-79393"/>
            <a:ext cx="10515600" cy="1325563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Calculations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0368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665482" y="916451"/>
                <a:ext cx="10633166" cy="62946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Power of Peltier Module,</a:t>
                </a:r>
              </a:p>
              <a:p>
                <a:r>
                  <a:rPr lang="en-US" dirty="0" smtClean="0"/>
                  <a:t>                    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IN" sz="16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</m:acc>
                  </m:oMath>
                </a14:m>
                <a:r>
                  <a:rPr lang="en-US" sz="1600" b="1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6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𝑳𝒂𝒕𝒆𝒏𝒕</m:t>
                        </m:r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𝑯𝒆𝒂𝒕</m:t>
                        </m:r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𝒐𝒇</m:t>
                        </m:r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𝒘𝒂𝒕𝒆𝒓</m:t>
                        </m:r>
                      </m:num>
                      <m:den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𝑻𝒊𝒎𝒆</m:t>
                        </m:r>
                      </m:den>
                    </m:f>
                  </m:oMath>
                </a14:m>
                <a:r>
                  <a:rPr lang="en-US" sz="1600" b="1" dirty="0" smtClean="0"/>
                  <a:t> </a:t>
                </a:r>
                <a:r>
                  <a:rPr lang="en-US" sz="16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2250</m:t>
                        </m:r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IN" sz="1600" b="0" i="1" baseline="3000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3600</m:t>
                        </m:r>
                      </m:den>
                    </m:f>
                  </m:oMath>
                </a14:m>
                <a:r>
                  <a:rPr lang="en-US" sz="1600" dirty="0" smtClean="0"/>
                  <a:t> = 104 W                            [which we now approximate to 100W]</a:t>
                </a:r>
                <a:endParaRPr lang="en-US" dirty="0" smtClean="0"/>
              </a:p>
              <a:p>
                <a:r>
                  <a:rPr lang="en-US" dirty="0" smtClean="0"/>
                  <a:t>          </a:t>
                </a:r>
              </a:p>
              <a:p>
                <a:r>
                  <a:rPr lang="en-US" dirty="0" smtClean="0"/>
                  <a:t>Now, we set</a:t>
                </a:r>
              </a:p>
              <a:p>
                <a:r>
                  <a:rPr lang="en-US" dirty="0" smtClean="0"/>
                  <a:t>                                               </a:t>
                </a:r>
                <a:r>
                  <a:rPr lang="en-US" sz="1600" dirty="0" smtClean="0"/>
                  <a:t>h </a:t>
                </a:r>
                <a:r>
                  <a:rPr lang="en-US" sz="1600" dirty="0"/>
                  <a:t>= 100 w/m</a:t>
                </a:r>
                <a:r>
                  <a:rPr lang="en-US" sz="1600" baseline="30000" dirty="0"/>
                  <a:t>2</a:t>
                </a:r>
                <a:r>
                  <a:rPr lang="en-US" sz="1600" dirty="0"/>
                  <a:t>k,  L = 31.3 cm,  Q = </a:t>
                </a:r>
                <a:r>
                  <a:rPr lang="en-US" sz="1600" dirty="0" smtClean="0"/>
                  <a:t>100W</a:t>
                </a:r>
                <a:endParaRPr lang="en-IN" sz="1600" dirty="0" smtClean="0"/>
              </a:p>
              <a:p>
                <a:r>
                  <a:rPr lang="en-US" sz="1600" dirty="0" smtClean="0"/>
                  <a:t>              Fin width </a:t>
                </a:r>
                <a:r>
                  <a:rPr lang="en-US" sz="1600" dirty="0"/>
                  <a:t>= 2 mm, n = 18 </a:t>
                </a:r>
                <a:r>
                  <a:rPr lang="en-US" sz="1600" dirty="0" smtClean="0"/>
                  <a:t>fins</a:t>
                </a:r>
                <a:r>
                  <a:rPr lang="en-IN" sz="1600" dirty="0"/>
                  <a:t> </a:t>
                </a:r>
                <a:r>
                  <a:rPr lang="en-IN" sz="1600" dirty="0" smtClean="0"/>
                  <a:t>; </a:t>
                </a:r>
                <a:r>
                  <a:rPr lang="en-US" sz="1600" dirty="0" smtClean="0"/>
                  <a:t>A</a:t>
                </a:r>
                <a:r>
                  <a:rPr lang="en-US" sz="1600" baseline="-25000" dirty="0" smtClean="0"/>
                  <a:t>c </a:t>
                </a:r>
                <a:r>
                  <a:rPr lang="en-US" sz="1600" dirty="0"/>
                  <a:t>= 0.313 × 0.002 = 6.26×10</a:t>
                </a:r>
                <a:r>
                  <a:rPr lang="en-US" sz="1600" baseline="30000" dirty="0"/>
                  <a:t>-4</a:t>
                </a:r>
                <a:r>
                  <a:rPr lang="en-US" sz="1600" dirty="0"/>
                  <a:t> </a:t>
                </a:r>
                <a:r>
                  <a:rPr lang="en-US" sz="1600" dirty="0" smtClean="0"/>
                  <a:t>m</a:t>
                </a:r>
                <a:r>
                  <a:rPr lang="en-US" sz="1600" baseline="30000" dirty="0" smtClean="0"/>
                  <a:t>2</a:t>
                </a:r>
                <a:r>
                  <a:rPr lang="en-IN" sz="1600" dirty="0"/>
                  <a:t> </a:t>
                </a:r>
                <a:r>
                  <a:rPr lang="en-IN" sz="1600" dirty="0" smtClean="0"/>
                  <a:t>; </a:t>
                </a:r>
                <a:r>
                  <a:rPr lang="en-US" sz="1600" dirty="0" smtClean="0"/>
                  <a:t>Perimeter </a:t>
                </a:r>
                <a:r>
                  <a:rPr lang="en-US" sz="1600" dirty="0"/>
                  <a:t>= 2×0.315 = 0.63 </a:t>
                </a:r>
                <a:r>
                  <a:rPr lang="en-US" sz="1600" dirty="0" smtClean="0"/>
                  <a:t>m</a:t>
                </a:r>
                <a:endParaRPr lang="en-IN" sz="1600" dirty="0"/>
              </a:p>
              <a:p>
                <a:r>
                  <a:rPr lang="en-IN" sz="1600" dirty="0"/>
                  <a:t> </a:t>
                </a:r>
                <a:r>
                  <a:rPr lang="en-IN" sz="1600" dirty="0" smtClean="0"/>
                  <a:t>                                                 </a:t>
                </a:r>
                <a:r>
                  <a:rPr lang="en-US" sz="1600" dirty="0" smtClean="0"/>
                  <a:t>a </a:t>
                </a:r>
                <a:r>
                  <a:rPr lang="en-US" sz="1600" dirty="0"/>
                  <a:t>= (</a:t>
                </a:r>
                <a:r>
                  <a:rPr lang="en-US" sz="1600" dirty="0" err="1"/>
                  <a:t>hp</a:t>
                </a:r>
                <a:r>
                  <a:rPr lang="en-US" sz="1600" dirty="0"/>
                  <a:t>/kA)</a:t>
                </a:r>
                <a:r>
                  <a:rPr lang="en-US" sz="1600" baseline="30000" dirty="0"/>
                  <a:t>1/2</a:t>
                </a:r>
                <a:r>
                  <a:rPr lang="en-US" sz="1600" dirty="0"/>
                  <a:t> = 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600" i="1"/>
                        </m:ctrlPr>
                      </m:fPr>
                      <m:num>
                        <m:r>
                          <a:rPr lang="en-US" sz="1600" i="1"/>
                          <m:t>100×0.63</m:t>
                        </m:r>
                      </m:num>
                      <m:den>
                        <m:r>
                          <a:rPr lang="en-US" sz="1600" i="1"/>
                          <m:t>205×6.26×</m:t>
                        </m:r>
                        <m:sSup>
                          <m:sSupPr>
                            <m:ctrlPr>
                              <a:rPr lang="en-IN" sz="1600" i="1"/>
                            </m:ctrlPr>
                          </m:sSupPr>
                          <m:e>
                            <m:r>
                              <a:rPr lang="en-US" sz="1600" i="1"/>
                              <m:t>10</m:t>
                            </m:r>
                          </m:e>
                          <m:sup>
                            <m:r>
                              <a:rPr lang="en-US" sz="1600" i="1"/>
                              <m:t>−4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600" dirty="0"/>
                  <a:t>)</a:t>
                </a:r>
                <a:r>
                  <a:rPr lang="en-US" sz="1600" baseline="30000" dirty="0"/>
                  <a:t>1/2   </a:t>
                </a:r>
                <a:r>
                  <a:rPr lang="en-US" sz="1600" dirty="0"/>
                  <a:t>=  </a:t>
                </a:r>
                <a:r>
                  <a:rPr lang="en-US" sz="1600" dirty="0" smtClean="0"/>
                  <a:t>22.16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Now, we calculate Heat Flow rate</a:t>
                </a:r>
                <a:endParaRPr lang="en-IN" dirty="0"/>
              </a:p>
              <a:p>
                <a:r>
                  <a:rPr lang="en-IN" dirty="0" smtClean="0"/>
                  <a:t>                      </a:t>
                </a:r>
                <a:r>
                  <a:rPr lang="en-IN" sz="1600" dirty="0" smtClean="0"/>
                  <a:t>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IN" sz="16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</m:acc>
                    <m:r>
                      <a:rPr lang="en-IN" sz="1600" b="1" i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IN" sz="1600" b="1" i="0" smtClean="0">
                        <a:latin typeface="Cambria Math" panose="02040503050406030204" pitchFamily="18" charset="0"/>
                      </a:rPr>
                      <m:t>𝐇𝐞𝐚𝐭</m:t>
                    </m:r>
                    <m:r>
                      <a:rPr lang="en-IN" sz="16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 b="1" i="0" smtClean="0">
                        <a:latin typeface="Cambria Math" panose="02040503050406030204" pitchFamily="18" charset="0"/>
                      </a:rPr>
                      <m:t>𝐟𝐥𝐨𝐰</m:t>
                    </m:r>
                    <m:r>
                      <a:rPr lang="en-IN" sz="16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 b="1" i="0" smtClean="0">
                        <a:latin typeface="Cambria Math" panose="02040503050406030204" pitchFamily="18" charset="0"/>
                      </a:rPr>
                      <m:t>𝐫𝐚𝐭𝐞</m:t>
                    </m:r>
                    <m:r>
                      <a:rPr lang="en-IN" sz="16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 b="1" i="0" smtClean="0">
                        <a:latin typeface="Cambria Math" panose="02040503050406030204" pitchFamily="18" charset="0"/>
                      </a:rPr>
                      <m:t>𝐭𝐡𝐫𝐨𝐮𝐠𝐡</m:t>
                    </m:r>
                    <m:r>
                      <a:rPr lang="en-IN" sz="16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 b="1" i="0" smtClean="0">
                        <a:latin typeface="Cambria Math" panose="02040503050406030204" pitchFamily="18" charset="0"/>
                      </a:rPr>
                      <m:t>𝐟𝐢𝐧𝐬</m:t>
                    </m:r>
                    <m:r>
                      <a:rPr lang="en-IN" sz="1600" b="1" i="0" smtClean="0">
                        <a:latin typeface="Cambria Math" panose="02040503050406030204" pitchFamily="18" charset="0"/>
                      </a:rPr>
                      <m:t>)+(</m:t>
                    </m:r>
                    <m:r>
                      <a:rPr lang="en-IN" sz="1600" b="1" i="0" smtClean="0">
                        <a:latin typeface="Cambria Math" panose="02040503050406030204" pitchFamily="18" charset="0"/>
                      </a:rPr>
                      <m:t>𝐇𝐞𝐚𝐭</m:t>
                    </m:r>
                    <m:r>
                      <a:rPr lang="en-IN" sz="16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 b="1" i="0" smtClean="0">
                        <a:latin typeface="Cambria Math" panose="02040503050406030204" pitchFamily="18" charset="0"/>
                      </a:rPr>
                      <m:t>𝐟𝐥𝐨𝐰</m:t>
                    </m:r>
                    <m:r>
                      <a:rPr lang="en-IN" sz="16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 b="1" i="0" smtClean="0">
                        <a:latin typeface="Cambria Math" panose="02040503050406030204" pitchFamily="18" charset="0"/>
                      </a:rPr>
                      <m:t>𝐫𝐚𝐭𝐞</m:t>
                    </m:r>
                    <m:r>
                      <a:rPr lang="en-IN" sz="16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 b="1" i="0" smtClean="0">
                        <a:latin typeface="Cambria Math" panose="02040503050406030204" pitchFamily="18" charset="0"/>
                      </a:rPr>
                      <m:t>𝐭𝐡𝐫𝐨𝐮𝐠𝐡</m:t>
                    </m:r>
                    <m:r>
                      <a:rPr lang="en-IN" sz="16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 b="1" i="0" smtClean="0">
                        <a:latin typeface="Cambria Math" panose="02040503050406030204" pitchFamily="18" charset="0"/>
                      </a:rPr>
                      <m:t>𝐛𝐚𝐬𝐞</m:t>
                    </m:r>
                    <m:r>
                      <a:rPr lang="en-IN" sz="1600" b="1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1600" b="1" dirty="0" smtClean="0"/>
              </a:p>
              <a:p>
                <a:r>
                  <a:rPr lang="en-IN" sz="1600" b="1" dirty="0"/>
                  <a:t> </a:t>
                </a:r>
                <a:r>
                  <a:rPr lang="en-IN" sz="1600" b="1" dirty="0" smtClean="0"/>
                  <a:t>                         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en-US" sz="1600" dirty="0"/>
                  <a:t> = 18 ×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h𝑝𝑘𝐴</m:t>
                        </m:r>
                        <m:r>
                          <a:rPr lang="en-US" sz="1600" b="0" i="1" baseline="-2500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rad>
                  </m:oMath>
                </a14:m>
                <a:r>
                  <a:rPr lang="en-US" sz="1600" dirty="0"/>
                  <a:t> (T</a:t>
                </a:r>
                <a:r>
                  <a:rPr lang="en-US" sz="1600" baseline="-25000" dirty="0"/>
                  <a:t>b </a:t>
                </a:r>
                <a:r>
                  <a:rPr lang="en-US" sz="1600" dirty="0"/>
                  <a:t>- T</a:t>
                </a:r>
                <a:r>
                  <a:rPr lang="en-US" sz="1600" baseline="-25000" dirty="0"/>
                  <a:t>∞</a:t>
                </a:r>
                <a:r>
                  <a:rPr lang="en-US" sz="1600" dirty="0"/>
                  <a:t>) </a:t>
                </a:r>
                <a:r>
                  <a:rPr lang="en-US" sz="1600" dirty="0" err="1"/>
                  <a:t>tanh</a:t>
                </a:r>
                <a:r>
                  <a:rPr lang="en-US" sz="1600" dirty="0"/>
                  <a:t>(</a:t>
                </a:r>
                <a:r>
                  <a:rPr lang="en-US" sz="1600" dirty="0" err="1"/>
                  <a:t>aL</a:t>
                </a:r>
                <a:r>
                  <a:rPr lang="en-US" sz="1600" dirty="0"/>
                  <a:t>) + 18×(T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 - T</a:t>
                </a:r>
                <a:r>
                  <a:rPr lang="en-US" sz="1600" baseline="-25000" dirty="0"/>
                  <a:t>∞</a:t>
                </a:r>
                <a:r>
                  <a:rPr lang="en-US" sz="1600" dirty="0"/>
                  <a:t>) h (0.5×0.313/100</a:t>
                </a:r>
                <a:r>
                  <a:rPr lang="en-US" sz="1600" dirty="0" smtClean="0"/>
                  <a:t>)</a:t>
                </a:r>
                <a:endParaRPr lang="en-IN" sz="1600" dirty="0" smtClean="0"/>
              </a:p>
              <a:p>
                <a:r>
                  <a:rPr lang="en-US" sz="1600" dirty="0" smtClean="0"/>
                  <a:t>                  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en-US" sz="1600" dirty="0"/>
                  <a:t>= 18 × [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100×</m:t>
                        </m:r>
                        <m:d>
                          <m:dPr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0.63</m:t>
                            </m:r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205</m:t>
                            </m:r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6.26×</m:t>
                            </m:r>
                            <m:sSup>
                              <m:sSupPr>
                                <m:ctrlPr>
                                  <a:rPr lang="en-IN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sup>
                            </m:sSup>
                          </m:e>
                        </m:d>
                        <m:r>
                          <a:rPr lang="en-US" sz="160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rad>
                  </m:oMath>
                </a14:m>
                <a:r>
                  <a:rPr lang="en-US" sz="1600" dirty="0"/>
                  <a:t>× </a:t>
                </a:r>
                <a:r>
                  <a:rPr lang="en-US" sz="1600" dirty="0" err="1"/>
                  <a:t>tanh</a:t>
                </a:r>
                <a:r>
                  <a:rPr lang="en-US" sz="1600" dirty="0"/>
                  <a:t>(22.16×0.1)× (</a:t>
                </a:r>
                <a:r>
                  <a:rPr lang="en-US" sz="1600" dirty="0"/>
                  <a:t>T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-T</a:t>
                </a:r>
                <a:r>
                  <a:rPr lang="en-US" sz="1600" baseline="-25000" dirty="0"/>
                  <a:t>∞</a:t>
                </a:r>
                <a:r>
                  <a:rPr lang="en-US" sz="1600" dirty="0"/>
                  <a:t>)]</a:t>
                </a:r>
                <a:endParaRPr lang="en-US" sz="1600" dirty="0" smtClean="0"/>
              </a:p>
              <a:p>
                <a:r>
                  <a:rPr lang="en-US" sz="1600" dirty="0" smtClean="0"/>
                  <a:t>		+  18 </a:t>
                </a:r>
                <a:r>
                  <a:rPr lang="en-US" sz="1600" dirty="0"/>
                  <a:t>× (T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-T</a:t>
                </a:r>
                <a:r>
                  <a:rPr lang="en-US" sz="1600" baseline="-25000" dirty="0"/>
                  <a:t>∞</a:t>
                </a:r>
                <a:r>
                  <a:rPr lang="en-US" sz="1600" dirty="0"/>
                  <a:t>) </a:t>
                </a:r>
                <a:r>
                  <a:rPr lang="en-US" sz="1600" dirty="0" smtClean="0"/>
                  <a:t>× (</a:t>
                </a:r>
                <a:r>
                  <a:rPr lang="en-US" sz="1600" dirty="0"/>
                  <a:t>100×0.5×0.313/100)</a:t>
                </a:r>
                <a:endParaRPr lang="en-IN" sz="1600" dirty="0"/>
              </a:p>
              <a:p>
                <a:r>
                  <a:rPr lang="en-IN" sz="1600" dirty="0" smtClean="0"/>
                  <a:t>                               </a:t>
                </a:r>
                <a:r>
                  <a:rPr lang="en-IN" sz="1600" dirty="0"/>
                  <a:t> </a:t>
                </a:r>
                <a:r>
                  <a:rPr lang="en-IN" sz="1600" dirty="0" smtClean="0"/>
                  <a:t>                  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en-US" sz="1600" dirty="0"/>
                  <a:t> = (T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-T</a:t>
                </a:r>
                <a:r>
                  <a:rPr lang="en-US" sz="1600" baseline="-25000" dirty="0"/>
                  <a:t>∞</a:t>
                </a:r>
                <a:r>
                  <a:rPr lang="en-US" sz="1600" dirty="0"/>
                  <a:t>)[49.98 + 2.817]</a:t>
                </a:r>
                <a:endParaRPr lang="en-IN" sz="1600" dirty="0"/>
              </a:p>
              <a:p>
                <a:r>
                  <a:rPr lang="en-IN" sz="1600" dirty="0" smtClean="0"/>
                  <a:t>                                                      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en-US" sz="1600" dirty="0"/>
                  <a:t> = 52.8 × (T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 - T</a:t>
                </a:r>
                <a:r>
                  <a:rPr lang="en-US" sz="1600" baseline="-25000" dirty="0"/>
                  <a:t>∞</a:t>
                </a:r>
                <a:r>
                  <a:rPr lang="en-US" sz="1600" dirty="0" smtClean="0"/>
                  <a:t>)</a:t>
                </a:r>
              </a:p>
              <a:p>
                <a:r>
                  <a:rPr lang="en-US" dirty="0" smtClean="0"/>
                  <a:t>Now we take into account the factor of safety, </a:t>
                </a:r>
                <a:r>
                  <a:rPr lang="en-US" dirty="0"/>
                  <a:t> </a:t>
                </a:r>
                <a:endParaRPr lang="en-IN" dirty="0"/>
              </a:p>
              <a:p>
                <a:r>
                  <a:rPr lang="en-US" dirty="0" smtClean="0"/>
                  <a:t>                                              </a:t>
                </a:r>
                <a:r>
                  <a:rPr lang="en-US" sz="1600" dirty="0" smtClean="0"/>
                  <a:t>  </a:t>
                </a:r>
                <a:r>
                  <a:rPr lang="en-US" sz="1600" b="1" dirty="0" smtClean="0"/>
                  <a:t>n</a:t>
                </a:r>
                <a:r>
                  <a:rPr lang="en-US" sz="1600" b="1" baseline="-25000" dirty="0" smtClean="0"/>
                  <a:t>s </a:t>
                </a:r>
                <a:r>
                  <a:rPr lang="en-US" sz="1600" b="1" dirty="0"/>
                  <a:t>×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IN" sz="1600" b="1" i="1"/>
                        </m:ctrlPr>
                      </m:accPr>
                      <m:e>
                        <m:r>
                          <a:rPr lang="en-US" sz="1600" b="1" i="1"/>
                          <m:t>𝑸</m:t>
                        </m:r>
                      </m:e>
                    </m:acc>
                  </m:oMath>
                </a14:m>
                <a:r>
                  <a:rPr lang="en-US" sz="1600" b="1" dirty="0"/>
                  <a:t> = 52.8 × (T</a:t>
                </a:r>
                <a:r>
                  <a:rPr lang="en-US" sz="1600" b="1" baseline="-25000" dirty="0"/>
                  <a:t>b</a:t>
                </a:r>
                <a:r>
                  <a:rPr lang="en-US" sz="1600" b="1" dirty="0"/>
                  <a:t> - T</a:t>
                </a:r>
                <a:r>
                  <a:rPr lang="en-US" sz="1600" b="1" baseline="-25000" dirty="0"/>
                  <a:t>∞</a:t>
                </a:r>
                <a:r>
                  <a:rPr lang="en-US" sz="1600" b="1" dirty="0" smtClean="0"/>
                  <a:t>)                                   </a:t>
                </a:r>
                <a:r>
                  <a:rPr lang="en-US" sz="1600" dirty="0" smtClean="0"/>
                  <a:t>[</a:t>
                </a:r>
                <a:r>
                  <a:rPr lang="en-US" sz="1600" b="1" dirty="0"/>
                  <a:t>n</a:t>
                </a:r>
                <a:r>
                  <a:rPr lang="en-US" sz="1600" b="1" baseline="-25000" dirty="0"/>
                  <a:t>s</a:t>
                </a:r>
                <a:r>
                  <a:rPr lang="en-US" sz="1600" dirty="0" smtClean="0"/>
                  <a:t> to take into account the loss in base temperature]</a:t>
                </a:r>
                <a:endParaRPr lang="en-IN" sz="1600" b="1" dirty="0"/>
              </a:p>
              <a:p>
                <a:r>
                  <a:rPr lang="en-US" sz="1600" dirty="0" smtClean="0"/>
                  <a:t>                                                         n</a:t>
                </a:r>
                <a:r>
                  <a:rPr lang="en-US" sz="1600" baseline="-25000" dirty="0" smtClean="0"/>
                  <a:t>s</a:t>
                </a:r>
                <a:r>
                  <a:rPr lang="en-US" sz="1600" dirty="0" smtClean="0"/>
                  <a:t> </a:t>
                </a:r>
                <a:r>
                  <a:rPr lang="en-US" sz="1600" dirty="0"/>
                  <a:t>×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600" i="1"/>
                        </m:ctrlPr>
                      </m:fPr>
                      <m:num>
                        <m:r>
                          <a:rPr lang="en-US" sz="1600" i="1"/>
                          <m:t>100</m:t>
                        </m:r>
                      </m:num>
                      <m:den>
                        <m:r>
                          <a:rPr lang="en-US" sz="1600" i="1"/>
                          <m:t>52.8</m:t>
                        </m:r>
                      </m:den>
                    </m:f>
                  </m:oMath>
                </a14:m>
                <a:r>
                  <a:rPr lang="en-US" sz="1600" dirty="0"/>
                  <a:t> = (80 - T</a:t>
                </a:r>
                <a:r>
                  <a:rPr lang="en-US" sz="1600" baseline="-25000" dirty="0"/>
                  <a:t>∞</a:t>
                </a:r>
                <a:r>
                  <a:rPr lang="en-US" sz="1600" dirty="0"/>
                  <a:t>)</a:t>
                </a:r>
                <a:endParaRPr lang="en-IN" sz="1600" dirty="0"/>
              </a:p>
              <a:p>
                <a:r>
                  <a:rPr lang="en-US" sz="1600" dirty="0" smtClean="0"/>
                  <a:t>                                                       n</a:t>
                </a:r>
                <a:r>
                  <a:rPr lang="en-US" sz="1600" baseline="-25000" dirty="0" smtClean="0"/>
                  <a:t>s</a:t>
                </a:r>
                <a:r>
                  <a:rPr lang="en-US" sz="1600" dirty="0" smtClean="0"/>
                  <a:t> </a:t>
                </a:r>
                <a:r>
                  <a:rPr lang="en-US" sz="1600" dirty="0"/>
                  <a:t>× (1.89) = (80 - T</a:t>
                </a:r>
                <a:r>
                  <a:rPr lang="en-US" sz="1600" baseline="-25000" dirty="0"/>
                  <a:t>∞</a:t>
                </a:r>
                <a:r>
                  <a:rPr lang="en-US" sz="1600" dirty="0"/>
                  <a:t>)</a:t>
                </a:r>
                <a:endParaRPr lang="en-IN" sz="1600" dirty="0"/>
              </a:p>
              <a:p>
                <a:r>
                  <a:rPr lang="en-US" sz="1600" dirty="0" smtClean="0"/>
                  <a:t>                                        take </a:t>
                </a:r>
                <a:r>
                  <a:rPr lang="en-US" sz="1600" dirty="0"/>
                  <a:t>n</a:t>
                </a:r>
                <a:r>
                  <a:rPr lang="en-US" sz="1600" baseline="-25000" dirty="0"/>
                  <a:t>s</a:t>
                </a:r>
                <a:r>
                  <a:rPr lang="en-US" sz="1600" dirty="0"/>
                  <a:t> = 1.5</a:t>
                </a:r>
                <a:endParaRPr lang="en-IN" sz="1600" dirty="0"/>
              </a:p>
              <a:p>
                <a:r>
                  <a:rPr lang="en-US" sz="1600" dirty="0" smtClean="0"/>
                  <a:t>                                                              </a:t>
                </a:r>
                <a:r>
                  <a:rPr lang="en-US" sz="1600" b="1" dirty="0" smtClean="0"/>
                  <a:t>T</a:t>
                </a:r>
                <a:r>
                  <a:rPr lang="en-US" sz="1600" b="1" baseline="-25000" dirty="0"/>
                  <a:t>∞</a:t>
                </a:r>
                <a:r>
                  <a:rPr lang="en-US" sz="1600" b="1" dirty="0"/>
                  <a:t> = 77.2 °</a:t>
                </a:r>
                <a:r>
                  <a:rPr lang="en-US" sz="1600" b="1" dirty="0" smtClean="0"/>
                  <a:t>C                                               </a:t>
                </a:r>
                <a:r>
                  <a:rPr lang="en-US" sz="1600" dirty="0" smtClean="0"/>
                  <a:t>[Maximum temperature attainable by air]</a:t>
                </a:r>
                <a:endParaRPr lang="en-IN" sz="1600" b="1" dirty="0"/>
              </a:p>
              <a:p>
                <a:pPr>
                  <a:lnSpc>
                    <a:spcPct val="115000"/>
                  </a:lnSpc>
                  <a:spcAft>
                    <a:spcPts val="200"/>
                  </a:spcAft>
                </a:pPr>
                <a:endParaRPr lang="en-IN" dirty="0">
                  <a:latin typeface="Calibri" panose="020F0502020204030204" pitchFamily="34" charset="0"/>
                  <a:ea typeface="Calibri" panose="020F0502020204030204" pitchFamily="34" charset="0"/>
                  <a:cs typeface="Mangal"/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82" y="916451"/>
                <a:ext cx="10633166" cy="6294608"/>
              </a:xfrm>
              <a:prstGeom prst="rect">
                <a:avLst/>
              </a:prstGeom>
              <a:blipFill>
                <a:blip r:embed="rId2"/>
                <a:stretch>
                  <a:fillRect l="-459" t="-4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60980" y="-79393"/>
            <a:ext cx="10515600" cy="1325563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Calculations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444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60980" y="-79393"/>
            <a:ext cx="10515600" cy="1325563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Calculations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64480" y="489720"/>
            <a:ext cx="6244046" cy="3803605"/>
            <a:chOff x="2667000" y="907732"/>
            <a:chExt cx="6858000" cy="5042535"/>
          </a:xfrm>
        </p:grpSpPr>
        <p:pic>
          <p:nvPicPr>
            <p:cNvPr id="6" name="Picture 5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667000" y="907732"/>
              <a:ext cx="6858000" cy="5042535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3372939" y="3323952"/>
              <a:ext cx="5463540" cy="1882140"/>
              <a:chOff x="0" y="0"/>
              <a:chExt cx="5463540" cy="1882140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>
                <a:off x="792480" y="1600200"/>
                <a:ext cx="1844040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H="1" flipV="1">
                <a:off x="708660" y="15240"/>
                <a:ext cx="1950720" cy="1600200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731520" y="0"/>
                <a:ext cx="4732020" cy="0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flipV="1">
                <a:off x="0" y="1882140"/>
                <a:ext cx="5402580" cy="0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644434" y="1184366"/>
            <a:ext cx="1096409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  A</a:t>
            </a:r>
            <a:endParaRPr lang="en-IN" dirty="0"/>
          </a:p>
          <a:p>
            <a:r>
              <a:rPr lang="en-US" dirty="0" smtClean="0"/>
              <a:t>		T</a:t>
            </a:r>
            <a:r>
              <a:rPr lang="en-US" baseline="-25000" dirty="0" smtClean="0"/>
              <a:t>A </a:t>
            </a:r>
            <a:r>
              <a:rPr lang="en-US" dirty="0"/>
              <a:t>= 30 °</a:t>
            </a:r>
            <a:r>
              <a:rPr lang="en-US" dirty="0" smtClean="0"/>
              <a:t>C</a:t>
            </a:r>
            <a:r>
              <a:rPr lang="en-IN" dirty="0"/>
              <a:t> </a:t>
            </a:r>
            <a:r>
              <a:rPr lang="en-IN" dirty="0" smtClean="0"/>
              <a:t>; </a:t>
            </a:r>
            <a:r>
              <a:rPr lang="en-US" dirty="0" smtClean="0"/>
              <a:t>RH</a:t>
            </a:r>
            <a:r>
              <a:rPr lang="en-US" baseline="-25000" dirty="0" smtClean="0"/>
              <a:t>A</a:t>
            </a:r>
            <a:r>
              <a:rPr lang="en-US" dirty="0" smtClean="0"/>
              <a:t> </a:t>
            </a:r>
            <a:r>
              <a:rPr lang="en-US" dirty="0"/>
              <a:t>= 40 %</a:t>
            </a:r>
            <a:endParaRPr lang="en-IN" dirty="0"/>
          </a:p>
          <a:p>
            <a:r>
              <a:rPr lang="en-US" dirty="0"/>
              <a:t>At  B</a:t>
            </a:r>
            <a:endParaRPr lang="en-IN" dirty="0"/>
          </a:p>
          <a:p>
            <a:r>
              <a:rPr lang="en-US" dirty="0" smtClean="0"/>
              <a:t>		T</a:t>
            </a:r>
            <a:r>
              <a:rPr lang="en-US" baseline="-25000" dirty="0" smtClean="0"/>
              <a:t>B</a:t>
            </a:r>
            <a:r>
              <a:rPr lang="en-US" dirty="0" smtClean="0"/>
              <a:t> </a:t>
            </a:r>
            <a:r>
              <a:rPr lang="en-US" dirty="0"/>
              <a:t>= 77.4 °</a:t>
            </a:r>
            <a:r>
              <a:rPr lang="en-US" dirty="0" smtClean="0"/>
              <a:t>C</a:t>
            </a:r>
            <a:r>
              <a:rPr lang="en-IN" dirty="0"/>
              <a:t> </a:t>
            </a:r>
            <a:r>
              <a:rPr lang="en-IN" dirty="0" smtClean="0"/>
              <a:t>; </a:t>
            </a:r>
            <a:r>
              <a:rPr lang="en-US" dirty="0" smtClean="0"/>
              <a:t>R</a:t>
            </a:r>
            <a:r>
              <a:rPr lang="en-US" baseline="-25000" dirty="0" smtClean="0"/>
              <a:t>H</a:t>
            </a:r>
            <a:r>
              <a:rPr lang="en-US" dirty="0" smtClean="0"/>
              <a:t> </a:t>
            </a:r>
            <a:r>
              <a:rPr lang="en-US" dirty="0"/>
              <a:t>= 4 %</a:t>
            </a:r>
            <a:endParaRPr lang="en-IN" dirty="0"/>
          </a:p>
          <a:p>
            <a:r>
              <a:rPr lang="en-US" dirty="0"/>
              <a:t>At  C</a:t>
            </a:r>
            <a:endParaRPr lang="en-IN" dirty="0"/>
          </a:p>
          <a:p>
            <a:r>
              <a:rPr lang="en-US" dirty="0" smtClean="0"/>
              <a:t>		</a:t>
            </a:r>
            <a:r>
              <a:rPr lang="en-US" dirty="0" err="1" smtClean="0"/>
              <a:t>T</a:t>
            </a:r>
            <a:r>
              <a:rPr lang="en-US" baseline="-25000" dirty="0" err="1" smtClean="0"/>
              <a:t>sat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77.2 °</a:t>
            </a:r>
            <a:r>
              <a:rPr lang="en-US" dirty="0"/>
              <a:t>C</a:t>
            </a:r>
            <a:r>
              <a:rPr lang="en-IN" dirty="0" smtClean="0"/>
              <a:t> ; </a:t>
            </a:r>
            <a:r>
              <a:rPr lang="en-US" dirty="0" smtClean="0"/>
              <a:t>w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= 200</a:t>
            </a:r>
            <a:endParaRPr lang="en-IN" dirty="0"/>
          </a:p>
          <a:p>
            <a:r>
              <a:rPr lang="en-US" dirty="0" smtClean="0"/>
              <a:t>At D</a:t>
            </a:r>
          </a:p>
          <a:p>
            <a:r>
              <a:rPr lang="en-US" dirty="0" smtClean="0"/>
              <a:t>		T = 5 </a:t>
            </a:r>
            <a:r>
              <a:rPr lang="en-US" dirty="0"/>
              <a:t>°C </a:t>
            </a:r>
            <a:r>
              <a:rPr lang="en-US" dirty="0" smtClean="0"/>
              <a:t>; w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= 40 </a:t>
            </a:r>
            <a:endParaRPr lang="en-IN" dirty="0"/>
          </a:p>
          <a:p>
            <a:r>
              <a:rPr lang="en-US" dirty="0"/>
              <a:t>w</a:t>
            </a:r>
            <a:r>
              <a:rPr lang="en-US" baseline="-25000" dirty="0"/>
              <a:t>2</a:t>
            </a:r>
            <a:r>
              <a:rPr lang="en-US" dirty="0"/>
              <a:t> – w</a:t>
            </a:r>
            <a:r>
              <a:rPr lang="en-US" baseline="-25000" dirty="0"/>
              <a:t>1 </a:t>
            </a:r>
            <a:r>
              <a:rPr lang="en-US" dirty="0"/>
              <a:t>= 160 × 0.143  = 22.88 g/kg of dry air</a:t>
            </a:r>
            <a:endParaRPr lang="en-IN" dirty="0"/>
          </a:p>
          <a:p>
            <a:r>
              <a:rPr lang="en-US" dirty="0"/>
              <a:t>density of water = 1g/cc</a:t>
            </a:r>
            <a:endParaRPr lang="en-IN" dirty="0"/>
          </a:p>
          <a:p>
            <a:endParaRPr lang="en-US" dirty="0" smtClean="0"/>
          </a:p>
          <a:p>
            <a:r>
              <a:rPr lang="en-US" dirty="0" smtClean="0"/>
              <a:t>0.0228 </a:t>
            </a:r>
            <a:r>
              <a:rPr lang="en-US" dirty="0"/>
              <a:t>L                      1 kg of air</a:t>
            </a:r>
            <a:endParaRPr lang="en-IN" dirty="0"/>
          </a:p>
          <a:p>
            <a:r>
              <a:rPr lang="en-US" dirty="0"/>
              <a:t>       </a:t>
            </a:r>
            <a:r>
              <a:rPr lang="en-US" dirty="0" smtClean="0"/>
              <a:t>   </a:t>
            </a:r>
            <a:r>
              <a:rPr lang="en-US" dirty="0"/>
              <a:t>1 L                       43.859 kg of air      </a:t>
            </a:r>
            <a:r>
              <a:rPr lang="en-US" dirty="0" smtClean="0"/>
              <a:t>[We </a:t>
            </a:r>
            <a:r>
              <a:rPr lang="en-US" dirty="0"/>
              <a:t>are able to heat 43.859 kg of air in 6 hours to give 1 </a:t>
            </a:r>
            <a:r>
              <a:rPr lang="en-US" dirty="0" err="1"/>
              <a:t>Ltr</a:t>
            </a:r>
            <a:r>
              <a:rPr lang="en-US" dirty="0"/>
              <a:t> </a:t>
            </a:r>
            <a:r>
              <a:rPr lang="en-US" dirty="0" smtClean="0"/>
              <a:t>of water</a:t>
            </a:r>
            <a:r>
              <a:rPr lang="en-US" dirty="0"/>
              <a:t>]</a:t>
            </a:r>
            <a:r>
              <a:rPr lang="en-US" dirty="0" smtClean="0"/>
              <a:t> </a:t>
            </a:r>
            <a:endParaRPr lang="en-IN" dirty="0"/>
          </a:p>
          <a:p>
            <a:endParaRPr lang="en-US" dirty="0" smtClean="0"/>
          </a:p>
          <a:p>
            <a:r>
              <a:rPr lang="en-US" dirty="0" smtClean="0"/>
              <a:t>Taking </a:t>
            </a:r>
            <a:r>
              <a:rPr lang="en-US" dirty="0"/>
              <a:t>factor of safety n</a:t>
            </a:r>
            <a:r>
              <a:rPr lang="en-US" baseline="-25000" dirty="0"/>
              <a:t>s</a:t>
            </a:r>
            <a:r>
              <a:rPr lang="en-US" dirty="0"/>
              <a:t> = 1.5</a:t>
            </a:r>
            <a:endParaRPr lang="en-IN" dirty="0"/>
          </a:p>
          <a:p>
            <a:r>
              <a:rPr lang="en-US" dirty="0" smtClean="0"/>
              <a:t>			</a:t>
            </a:r>
            <a:r>
              <a:rPr lang="en-US" b="1" dirty="0" smtClean="0"/>
              <a:t>43.859 </a:t>
            </a:r>
            <a:r>
              <a:rPr lang="en-US" b="1" dirty="0"/>
              <a:t>kg of air gives 666 ml of water in 6 hours</a:t>
            </a:r>
            <a:endParaRPr lang="en-IN" b="1" dirty="0"/>
          </a:p>
          <a:p>
            <a:endParaRPr lang="en-IN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593669" y="4371703"/>
            <a:ext cx="10101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593669" y="4646023"/>
            <a:ext cx="10101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831822" y="3625555"/>
            <a:ext cx="366948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</a:t>
            </a:r>
            <a:endParaRPr lang="en-US" sz="3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407709" y="3077407"/>
            <a:ext cx="366948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</a:t>
            </a:r>
            <a:endParaRPr lang="en-US" sz="3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652439" y="1830510"/>
            <a:ext cx="366948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</a:t>
            </a:r>
            <a:endParaRPr lang="en-US" sz="3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652439" y="3061927"/>
            <a:ext cx="366948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  <a:endParaRPr lang="en-US" sz="3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0981644" y="2046782"/>
            <a:ext cx="80976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w2</a:t>
            </a:r>
            <a:endParaRPr lang="en-US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0974163" y="3501158"/>
            <a:ext cx="80976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w1</a:t>
            </a:r>
            <a:endParaRPr lang="en-US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65925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84" y="1082731"/>
            <a:ext cx="6555810" cy="507422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948" y="1356361"/>
            <a:ext cx="4174472" cy="3616234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4789714" y="6156959"/>
            <a:ext cx="6219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All dimensions in mm</a:t>
            </a:r>
            <a:endParaRPr lang="en-IN" b="1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9948" y="5984437"/>
            <a:ext cx="1575070" cy="714376"/>
          </a:xfrm>
          <a:prstGeom prst="rect">
            <a:avLst/>
          </a:prstGeom>
        </p:spPr>
      </p:pic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532084" y="28624"/>
            <a:ext cx="10515600" cy="1325563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Orthographic Projections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684041" y="4775785"/>
            <a:ext cx="130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Fin Diagram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0109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916022"/>
              </p:ext>
            </p:extLst>
          </p:nvPr>
        </p:nvGraphicFramePr>
        <p:xfrm>
          <a:off x="678546" y="4143922"/>
          <a:ext cx="10851603" cy="23648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0604">
                  <a:extLst>
                    <a:ext uri="{9D8B030D-6E8A-4147-A177-3AD203B41FA5}">
                      <a16:colId xmlns:a16="http://schemas.microsoft.com/office/drawing/2014/main" val="3705773557"/>
                    </a:ext>
                  </a:extLst>
                </a:gridCol>
                <a:gridCol w="1837536">
                  <a:extLst>
                    <a:ext uri="{9D8B030D-6E8A-4147-A177-3AD203B41FA5}">
                      <a16:colId xmlns:a16="http://schemas.microsoft.com/office/drawing/2014/main" val="3141395657"/>
                    </a:ext>
                  </a:extLst>
                </a:gridCol>
                <a:gridCol w="1681174">
                  <a:extLst>
                    <a:ext uri="{9D8B030D-6E8A-4147-A177-3AD203B41FA5}">
                      <a16:colId xmlns:a16="http://schemas.microsoft.com/office/drawing/2014/main" val="2435947616"/>
                    </a:ext>
                  </a:extLst>
                </a:gridCol>
                <a:gridCol w="2293685">
                  <a:extLst>
                    <a:ext uri="{9D8B030D-6E8A-4147-A177-3AD203B41FA5}">
                      <a16:colId xmlns:a16="http://schemas.microsoft.com/office/drawing/2014/main" val="820028977"/>
                    </a:ext>
                  </a:extLst>
                </a:gridCol>
                <a:gridCol w="1528046">
                  <a:extLst>
                    <a:ext uri="{9D8B030D-6E8A-4147-A177-3AD203B41FA5}">
                      <a16:colId xmlns:a16="http://schemas.microsoft.com/office/drawing/2014/main" val="4235196884"/>
                    </a:ext>
                  </a:extLst>
                </a:gridCol>
                <a:gridCol w="2140558">
                  <a:extLst>
                    <a:ext uri="{9D8B030D-6E8A-4147-A177-3AD203B41FA5}">
                      <a16:colId xmlns:a16="http://schemas.microsoft.com/office/drawing/2014/main" val="901055207"/>
                    </a:ext>
                  </a:extLst>
                </a:gridCol>
              </a:tblGrid>
              <a:tr h="68676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Experiment No.</a:t>
                      </a:r>
                      <a:endParaRPr lang="en-IN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Material</a:t>
                      </a:r>
                      <a:endParaRPr lang="en-IN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No. of plates</a:t>
                      </a:r>
                      <a:endParaRPr lang="en-IN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Height of water evaporated (mm)</a:t>
                      </a:r>
                      <a:endParaRPr lang="en-IN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Time (min)</a:t>
                      </a:r>
                      <a:endParaRPr lang="en-IN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Volume Flow rate (cm</a:t>
                      </a:r>
                      <a:r>
                        <a:rPr lang="en-IN" sz="1300" baseline="30000" dirty="0">
                          <a:effectLst/>
                        </a:rPr>
                        <a:t>3</a:t>
                      </a:r>
                      <a:r>
                        <a:rPr lang="en-IN" sz="1300" dirty="0">
                          <a:effectLst/>
                        </a:rPr>
                        <a:t>/min)</a:t>
                      </a:r>
                      <a:endParaRPr lang="en-IN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88284886"/>
                  </a:ext>
                </a:extLst>
              </a:tr>
              <a:tr h="33561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POP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13.2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0.394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18557671"/>
                  </a:ext>
                </a:extLst>
              </a:tr>
              <a:tr h="33561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POP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444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0.444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82277777"/>
                  </a:ext>
                </a:extLst>
              </a:tr>
              <a:tr h="33561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Clay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11.8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168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0.63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5525025"/>
                  </a:ext>
                </a:extLst>
              </a:tr>
              <a:tr h="33561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Clay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150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0.597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09008607"/>
                  </a:ext>
                </a:extLst>
              </a:tr>
              <a:tr h="33561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Clay (with holes)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7.3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170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0.385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92627997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78546" y="3555341"/>
            <a:ext cx="6983559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ea typeface="Calibri" panose="020F0502020204030204" pitchFamily="34" charset="0"/>
                <a:cs typeface="Calibri" panose="020F0502020204030204" pitchFamily="34" charset="0"/>
              </a:rPr>
              <a:t>DBT: 21 </a:t>
            </a:r>
            <a:r>
              <a:rPr lang="en-US" altLang="en-US" sz="1600" b="1" dirty="0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°</a:t>
            </a:r>
            <a:r>
              <a:rPr lang="en-US" altLang="en-US" sz="1600" dirty="0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en-US" sz="1600" dirty="0">
                <a:ea typeface="Calibri" panose="020F0502020204030204" pitchFamily="34" charset="0"/>
                <a:cs typeface="Calibri" panose="020F0502020204030204" pitchFamily="34" charset="0"/>
              </a:rPr>
              <a:t> ; WBT: 24 </a:t>
            </a:r>
            <a:r>
              <a:rPr lang="en-US" altLang="en-US" sz="1600" dirty="0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°</a:t>
            </a:r>
            <a:r>
              <a:rPr lang="en-US" altLang="en-US" sz="1600" dirty="0" smtClean="0"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Length of Container: 11.05cm ; Breadth: 8.11cm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78546" y="-53267"/>
            <a:ext cx="10515600" cy="1325563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Experimental Data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431" y="600891"/>
            <a:ext cx="4303525" cy="32276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672" y="1055525"/>
            <a:ext cx="3205477" cy="240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526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844</TotalTime>
  <Words>235</Words>
  <Application>Microsoft Office PowerPoint</Application>
  <PresentationFormat>Widescreen</PresentationFormat>
  <Paragraphs>131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Comic Sans MS</vt:lpstr>
      <vt:lpstr>Mangal</vt:lpstr>
      <vt:lpstr>Times New Roman</vt:lpstr>
      <vt:lpstr>Office Theme</vt:lpstr>
      <vt:lpstr> </vt:lpstr>
      <vt:lpstr>Working Principle</vt:lpstr>
      <vt:lpstr>Design Calculations</vt:lpstr>
      <vt:lpstr>Design Calculations</vt:lpstr>
      <vt:lpstr>Design Calculations</vt:lpstr>
      <vt:lpstr>Orthographic Projections</vt:lpstr>
      <vt:lpstr>Experimental Data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Two phase thermo-syphon based solar desalination unit</dc:title>
  <dc:creator>dell</dc:creator>
  <cp:lastModifiedBy>Atul Bimbrahw</cp:lastModifiedBy>
  <cp:revision>70</cp:revision>
  <dcterms:created xsi:type="dcterms:W3CDTF">2014-08-25T19:36:20Z</dcterms:created>
  <dcterms:modified xsi:type="dcterms:W3CDTF">2018-09-25T19:09:58Z</dcterms:modified>
</cp:coreProperties>
</file>