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333" r:id="rId4"/>
    <p:sldId id="260" r:id="rId5"/>
    <p:sldId id="258" r:id="rId6"/>
    <p:sldId id="263" r:id="rId7"/>
    <p:sldId id="261" r:id="rId8"/>
    <p:sldId id="265" r:id="rId9"/>
    <p:sldId id="266" r:id="rId10"/>
    <p:sldId id="267" r:id="rId11"/>
    <p:sldId id="268" r:id="rId12"/>
    <p:sldId id="329" r:id="rId13"/>
    <p:sldId id="269" r:id="rId14"/>
    <p:sldId id="270" r:id="rId15"/>
    <p:sldId id="271" r:id="rId16"/>
    <p:sldId id="272" r:id="rId17"/>
    <p:sldId id="273" r:id="rId18"/>
    <p:sldId id="275" r:id="rId19"/>
    <p:sldId id="276" r:id="rId20"/>
    <p:sldId id="277" r:id="rId21"/>
    <p:sldId id="278" r:id="rId22"/>
    <p:sldId id="279" r:id="rId23"/>
    <p:sldId id="280" r:id="rId24"/>
    <p:sldId id="330" r:id="rId25"/>
    <p:sldId id="281" r:id="rId26"/>
    <p:sldId id="284" r:id="rId27"/>
    <p:sldId id="285" r:id="rId28"/>
    <p:sldId id="286" r:id="rId29"/>
    <p:sldId id="287" r:id="rId30"/>
    <p:sldId id="331" r:id="rId31"/>
    <p:sldId id="290" r:id="rId32"/>
    <p:sldId id="332" r:id="rId33"/>
    <p:sldId id="334" r:id="rId34"/>
    <p:sldId id="335" r:id="rId35"/>
    <p:sldId id="336" r:id="rId36"/>
    <p:sldId id="337" r:id="rId37"/>
    <p:sldId id="338" r:id="rId38"/>
    <p:sldId id="340" r:id="rId39"/>
    <p:sldId id="341" r:id="rId40"/>
    <p:sldId id="342" r:id="rId41"/>
    <p:sldId id="343" r:id="rId42"/>
    <p:sldId id="345" r:id="rId43"/>
    <p:sldId id="346" r:id="rId44"/>
    <p:sldId id="347" r:id="rId45"/>
    <p:sldId id="348" r:id="rId46"/>
    <p:sldId id="349" r:id="rId47"/>
    <p:sldId id="350" r:id="rId48"/>
    <p:sldId id="351" r:id="rId49"/>
    <p:sldId id="352" r:id="rId50"/>
    <p:sldId id="353" r:id="rId51"/>
    <p:sldId id="354" r:id="rId52"/>
    <p:sldId id="355" r:id="rId53"/>
    <p:sldId id="356" r:id="rId54"/>
    <p:sldId id="361" r:id="rId55"/>
    <p:sldId id="362" r:id="rId56"/>
    <p:sldId id="363" r:id="rId57"/>
    <p:sldId id="369" r:id="rId58"/>
    <p:sldId id="370" r:id="rId59"/>
    <p:sldId id="371" r:id="rId60"/>
    <p:sldId id="372"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7" d="100"/>
          <a:sy n="67" d="100"/>
        </p:scale>
        <p:origin x="-64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B148F1-44F5-B643-BAE5-94B08B2597BF}" type="datetimeFigureOut">
              <a:rPr lang="en-US" smtClean="0"/>
              <a:t>12/01/17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69D54-E4DF-7A49-98B3-7812799763A5}" type="slidenum">
              <a:rPr lang="en-US" smtClean="0"/>
              <a:t>‹#›</a:t>
            </a:fld>
            <a:endParaRPr lang="en-US"/>
          </a:p>
        </p:txBody>
      </p:sp>
    </p:spTree>
    <p:extLst>
      <p:ext uri="{BB962C8B-B14F-4D97-AF65-F5344CB8AC3E}">
        <p14:creationId xmlns:p14="http://schemas.microsoft.com/office/powerpoint/2010/main" val="3891124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B148F1-44F5-B643-BAE5-94B08B2597BF}" type="datetimeFigureOut">
              <a:rPr lang="en-US" smtClean="0"/>
              <a:t>12/01/17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69D54-E4DF-7A49-98B3-7812799763A5}" type="slidenum">
              <a:rPr lang="en-US" smtClean="0"/>
              <a:t>‹#›</a:t>
            </a:fld>
            <a:endParaRPr lang="en-US"/>
          </a:p>
        </p:txBody>
      </p:sp>
    </p:spTree>
    <p:extLst>
      <p:ext uri="{BB962C8B-B14F-4D97-AF65-F5344CB8AC3E}">
        <p14:creationId xmlns:p14="http://schemas.microsoft.com/office/powerpoint/2010/main" val="648904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B148F1-44F5-B643-BAE5-94B08B2597BF}" type="datetimeFigureOut">
              <a:rPr lang="en-US" smtClean="0"/>
              <a:t>12/01/17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69D54-E4DF-7A49-98B3-7812799763A5}" type="slidenum">
              <a:rPr lang="en-US" smtClean="0"/>
              <a:t>‹#›</a:t>
            </a:fld>
            <a:endParaRPr lang="en-US"/>
          </a:p>
        </p:txBody>
      </p:sp>
    </p:spTree>
    <p:extLst>
      <p:ext uri="{BB962C8B-B14F-4D97-AF65-F5344CB8AC3E}">
        <p14:creationId xmlns:p14="http://schemas.microsoft.com/office/powerpoint/2010/main" val="2545396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B148F1-44F5-B643-BAE5-94B08B2597BF}" type="datetimeFigureOut">
              <a:rPr lang="en-US" smtClean="0"/>
              <a:t>12/01/17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69D54-E4DF-7A49-98B3-7812799763A5}" type="slidenum">
              <a:rPr lang="en-US" smtClean="0"/>
              <a:t>‹#›</a:t>
            </a:fld>
            <a:endParaRPr lang="en-US"/>
          </a:p>
        </p:txBody>
      </p:sp>
    </p:spTree>
    <p:extLst>
      <p:ext uri="{BB962C8B-B14F-4D97-AF65-F5344CB8AC3E}">
        <p14:creationId xmlns:p14="http://schemas.microsoft.com/office/powerpoint/2010/main" val="17136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B148F1-44F5-B643-BAE5-94B08B2597BF}" type="datetimeFigureOut">
              <a:rPr lang="en-US" smtClean="0"/>
              <a:t>12/01/17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69D54-E4DF-7A49-98B3-7812799763A5}" type="slidenum">
              <a:rPr lang="en-US" smtClean="0"/>
              <a:t>‹#›</a:t>
            </a:fld>
            <a:endParaRPr lang="en-US"/>
          </a:p>
        </p:txBody>
      </p:sp>
    </p:spTree>
    <p:extLst>
      <p:ext uri="{BB962C8B-B14F-4D97-AF65-F5344CB8AC3E}">
        <p14:creationId xmlns:p14="http://schemas.microsoft.com/office/powerpoint/2010/main" val="252553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B148F1-44F5-B643-BAE5-94B08B2597BF}" type="datetimeFigureOut">
              <a:rPr lang="en-US" smtClean="0"/>
              <a:t>12/01/17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69D54-E4DF-7A49-98B3-7812799763A5}" type="slidenum">
              <a:rPr lang="en-US" smtClean="0"/>
              <a:t>‹#›</a:t>
            </a:fld>
            <a:endParaRPr lang="en-US"/>
          </a:p>
        </p:txBody>
      </p:sp>
    </p:spTree>
    <p:extLst>
      <p:ext uri="{BB962C8B-B14F-4D97-AF65-F5344CB8AC3E}">
        <p14:creationId xmlns:p14="http://schemas.microsoft.com/office/powerpoint/2010/main" val="1755609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B148F1-44F5-B643-BAE5-94B08B2597BF}" type="datetimeFigureOut">
              <a:rPr lang="en-US" smtClean="0"/>
              <a:t>12/01/17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69D54-E4DF-7A49-98B3-7812799763A5}" type="slidenum">
              <a:rPr lang="en-US" smtClean="0"/>
              <a:t>‹#›</a:t>
            </a:fld>
            <a:endParaRPr lang="en-US"/>
          </a:p>
        </p:txBody>
      </p:sp>
    </p:spTree>
    <p:extLst>
      <p:ext uri="{BB962C8B-B14F-4D97-AF65-F5344CB8AC3E}">
        <p14:creationId xmlns:p14="http://schemas.microsoft.com/office/powerpoint/2010/main" val="132302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B148F1-44F5-B643-BAE5-94B08B2597BF}" type="datetimeFigureOut">
              <a:rPr lang="en-US" smtClean="0"/>
              <a:t>12/01/17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969D54-E4DF-7A49-98B3-7812799763A5}" type="slidenum">
              <a:rPr lang="en-US" smtClean="0"/>
              <a:t>‹#›</a:t>
            </a:fld>
            <a:endParaRPr lang="en-US"/>
          </a:p>
        </p:txBody>
      </p:sp>
    </p:spTree>
    <p:extLst>
      <p:ext uri="{BB962C8B-B14F-4D97-AF65-F5344CB8AC3E}">
        <p14:creationId xmlns:p14="http://schemas.microsoft.com/office/powerpoint/2010/main" val="3799806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B148F1-44F5-B643-BAE5-94B08B2597BF}" type="datetimeFigureOut">
              <a:rPr lang="en-US" smtClean="0"/>
              <a:t>12/01/17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969D54-E4DF-7A49-98B3-7812799763A5}" type="slidenum">
              <a:rPr lang="en-US" smtClean="0"/>
              <a:t>‹#›</a:t>
            </a:fld>
            <a:endParaRPr lang="en-US"/>
          </a:p>
        </p:txBody>
      </p:sp>
    </p:spTree>
    <p:extLst>
      <p:ext uri="{BB962C8B-B14F-4D97-AF65-F5344CB8AC3E}">
        <p14:creationId xmlns:p14="http://schemas.microsoft.com/office/powerpoint/2010/main" val="1658602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B148F1-44F5-B643-BAE5-94B08B2597BF}" type="datetimeFigureOut">
              <a:rPr lang="en-US" smtClean="0"/>
              <a:t>12/01/17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69D54-E4DF-7A49-98B3-7812799763A5}" type="slidenum">
              <a:rPr lang="en-US" smtClean="0"/>
              <a:t>‹#›</a:t>
            </a:fld>
            <a:endParaRPr lang="en-US"/>
          </a:p>
        </p:txBody>
      </p:sp>
    </p:spTree>
    <p:extLst>
      <p:ext uri="{BB962C8B-B14F-4D97-AF65-F5344CB8AC3E}">
        <p14:creationId xmlns:p14="http://schemas.microsoft.com/office/powerpoint/2010/main" val="509491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B148F1-44F5-B643-BAE5-94B08B2597BF}" type="datetimeFigureOut">
              <a:rPr lang="en-US" smtClean="0"/>
              <a:t>12/01/17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69D54-E4DF-7A49-98B3-7812799763A5}" type="slidenum">
              <a:rPr lang="en-US" smtClean="0"/>
              <a:t>‹#›</a:t>
            </a:fld>
            <a:endParaRPr lang="en-US"/>
          </a:p>
        </p:txBody>
      </p:sp>
    </p:spTree>
    <p:extLst>
      <p:ext uri="{BB962C8B-B14F-4D97-AF65-F5344CB8AC3E}">
        <p14:creationId xmlns:p14="http://schemas.microsoft.com/office/powerpoint/2010/main" val="5032656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B148F1-44F5-B643-BAE5-94B08B2597BF}" type="datetimeFigureOut">
              <a:rPr lang="en-US" smtClean="0"/>
              <a:t>12/01/17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69D54-E4DF-7A49-98B3-7812799763A5}" type="slidenum">
              <a:rPr lang="en-US" smtClean="0"/>
              <a:t>‹#›</a:t>
            </a:fld>
            <a:endParaRPr lang="en-US"/>
          </a:p>
        </p:txBody>
      </p:sp>
    </p:spTree>
    <p:extLst>
      <p:ext uri="{BB962C8B-B14F-4D97-AF65-F5344CB8AC3E}">
        <p14:creationId xmlns:p14="http://schemas.microsoft.com/office/powerpoint/2010/main" val="2824093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ssex.ac.uk/outreach/documents/how-to-improve-academic-writing.pd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COM200: Composition</a:t>
            </a:r>
            <a:endParaRPr lang="en-US" dirty="0"/>
          </a:p>
        </p:txBody>
      </p:sp>
      <p:sp>
        <p:nvSpPr>
          <p:cNvPr id="3" name="Subtitle 2"/>
          <p:cNvSpPr>
            <a:spLocks noGrp="1"/>
          </p:cNvSpPr>
          <p:nvPr>
            <p:ph type="subTitle" idx="1"/>
          </p:nvPr>
        </p:nvSpPr>
        <p:spPr/>
        <p:txBody>
          <a:bodyPr/>
          <a:lstStyle/>
          <a:p>
            <a:r>
              <a:rPr lang="en-US" dirty="0" smtClean="0"/>
              <a:t>Introduction</a:t>
            </a:r>
            <a:endParaRPr lang="en-US" dirty="0"/>
          </a:p>
        </p:txBody>
      </p:sp>
    </p:spTree>
    <p:extLst>
      <p:ext uri="{BB962C8B-B14F-4D97-AF65-F5344CB8AC3E}">
        <p14:creationId xmlns:p14="http://schemas.microsoft.com/office/powerpoint/2010/main" val="327895122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261436"/>
            <a:ext cx="8232141" cy="5779928"/>
          </a:xfrm>
        </p:spPr>
        <p:txBody>
          <a:bodyPr>
            <a:noAutofit/>
          </a:bodyPr>
          <a:lstStyle/>
          <a:p>
            <a:pPr algn="just"/>
            <a:r>
              <a:rPr lang="en-IN" sz="2800" dirty="0"/>
              <a:t>It is essential that you interpret the topic correctly. This can be achieved </a:t>
            </a:r>
            <a:r>
              <a:rPr lang="en-IN" sz="2800" dirty="0" smtClean="0"/>
              <a:t>by brainstorming </a:t>
            </a:r>
            <a:r>
              <a:rPr lang="en-IN" sz="2800" dirty="0"/>
              <a:t>to generate ideas, and then formulating a point of view, even if it is </a:t>
            </a:r>
            <a:r>
              <a:rPr lang="en-IN" sz="2800" dirty="0" smtClean="0"/>
              <a:t>a very </a:t>
            </a:r>
            <a:r>
              <a:rPr lang="en-IN" sz="2800" dirty="0"/>
              <a:t>rough one. </a:t>
            </a:r>
            <a:endParaRPr lang="en-IN" sz="2800" dirty="0" smtClean="0"/>
          </a:p>
          <a:p>
            <a:pPr algn="just"/>
            <a:r>
              <a:rPr lang="en-IN" sz="2800" dirty="0" smtClean="0"/>
              <a:t>Some </a:t>
            </a:r>
            <a:r>
              <a:rPr lang="en-IN" sz="2800" dirty="0"/>
              <a:t>people have found that reading around the </a:t>
            </a:r>
            <a:r>
              <a:rPr lang="en-IN" sz="2800" dirty="0" smtClean="0"/>
              <a:t>topic</a:t>
            </a:r>
            <a:r>
              <a:rPr lang="en-IN" sz="2800" dirty="0"/>
              <a:t>, </a:t>
            </a:r>
            <a:r>
              <a:rPr lang="en-IN" sz="2800" dirty="0" smtClean="0"/>
              <a:t>by looking </a:t>
            </a:r>
            <a:r>
              <a:rPr lang="en-IN" sz="2800" dirty="0"/>
              <a:t>up some of the key words </a:t>
            </a:r>
            <a:r>
              <a:rPr lang="en-IN" sz="2800" dirty="0" smtClean="0"/>
              <a:t>on the Internet or books, </a:t>
            </a:r>
            <a:r>
              <a:rPr lang="en-IN" sz="2800" dirty="0"/>
              <a:t>is helpful in familiarising </a:t>
            </a:r>
            <a:r>
              <a:rPr lang="en-IN" sz="2800" dirty="0" smtClean="0"/>
              <a:t>themselves with </a:t>
            </a:r>
            <a:r>
              <a:rPr lang="en-IN" sz="2800" dirty="0"/>
              <a:t>the question</a:t>
            </a:r>
            <a:r>
              <a:rPr lang="en-IN" sz="2800" dirty="0" smtClean="0"/>
              <a:t>.</a:t>
            </a:r>
          </a:p>
          <a:p>
            <a:pPr algn="just"/>
            <a:r>
              <a:rPr lang="en-IN" sz="2800" dirty="0"/>
              <a:t>You also need to stay on track – essay writers often waste words on background or side issues instead of directing their entire essay to answering the question.</a:t>
            </a:r>
          </a:p>
          <a:p>
            <a:pPr marL="0" indent="0" algn="just">
              <a:buNone/>
            </a:pPr>
            <a:endParaRPr lang="en-IN" sz="2800" dirty="0"/>
          </a:p>
        </p:txBody>
      </p:sp>
    </p:spTree>
    <p:extLst>
      <p:ext uri="{BB962C8B-B14F-4D97-AF65-F5344CB8AC3E}">
        <p14:creationId xmlns:p14="http://schemas.microsoft.com/office/powerpoint/2010/main" val="119297784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808" y="457201"/>
            <a:ext cx="8460009" cy="5584162"/>
          </a:xfrm>
        </p:spPr>
        <p:txBody>
          <a:bodyPr>
            <a:noAutofit/>
          </a:bodyPr>
          <a:lstStyle/>
          <a:p>
            <a:pPr algn="just"/>
            <a:r>
              <a:rPr lang="en-IN" sz="2800" dirty="0" smtClean="0"/>
              <a:t>There </a:t>
            </a:r>
            <a:r>
              <a:rPr lang="en-IN" sz="2800" dirty="0"/>
              <a:t>are 3 things you need to look for when interpreting an essay topic:</a:t>
            </a:r>
          </a:p>
          <a:p>
            <a:pPr lvl="1" algn="just">
              <a:buFont typeface="Wingdings" charset="2"/>
              <a:buChar char="u"/>
            </a:pPr>
            <a:r>
              <a:rPr lang="en-IN" sz="2400" b="1" dirty="0"/>
              <a:t>Command </a:t>
            </a:r>
            <a:r>
              <a:rPr lang="en-IN" sz="2400" dirty="0"/>
              <a:t>- tells you what to do</a:t>
            </a:r>
          </a:p>
          <a:p>
            <a:pPr lvl="1" algn="just">
              <a:buFont typeface="Wingdings" charset="2"/>
              <a:buChar char="u"/>
            </a:pPr>
            <a:r>
              <a:rPr lang="en-IN" sz="2400" b="1" dirty="0"/>
              <a:t>Topic </a:t>
            </a:r>
            <a:r>
              <a:rPr lang="en-IN" sz="2400" dirty="0"/>
              <a:t>- the general area of discussion</a:t>
            </a:r>
          </a:p>
          <a:p>
            <a:pPr lvl="1" algn="just">
              <a:buFont typeface="Wingdings" charset="2"/>
              <a:buChar char="u"/>
            </a:pPr>
            <a:r>
              <a:rPr lang="en-IN" sz="2400" b="1" dirty="0"/>
              <a:t>Focus </a:t>
            </a:r>
            <a:r>
              <a:rPr lang="en-IN" sz="2400" dirty="0"/>
              <a:t>- the </a:t>
            </a:r>
            <a:r>
              <a:rPr lang="en-IN" sz="2400" dirty="0" smtClean="0"/>
              <a:t>specific </a:t>
            </a:r>
            <a:r>
              <a:rPr lang="en-IN" sz="2400" dirty="0"/>
              <a:t>area of </a:t>
            </a:r>
            <a:r>
              <a:rPr lang="en-IN" sz="2400" dirty="0" smtClean="0"/>
              <a:t>discussion</a:t>
            </a:r>
          </a:p>
          <a:p>
            <a:pPr marL="457200" lvl="1" indent="0" algn="just">
              <a:buNone/>
            </a:pPr>
            <a:endParaRPr lang="en-IN" sz="2400" dirty="0"/>
          </a:p>
          <a:p>
            <a:pPr algn="just"/>
            <a:r>
              <a:rPr lang="en-IN" sz="2800" dirty="0" smtClean="0"/>
              <a:t>Let’s look at an example: </a:t>
            </a:r>
          </a:p>
          <a:p>
            <a:pPr algn="just"/>
            <a:r>
              <a:rPr lang="en-IN" sz="2800" dirty="0" smtClean="0">
                <a:solidFill>
                  <a:schemeClr val="accent2">
                    <a:lumMod val="75000"/>
                  </a:schemeClr>
                </a:solidFill>
              </a:rPr>
              <a:t>Universities</a:t>
            </a:r>
            <a:r>
              <a:rPr lang="en-IN" sz="2800" dirty="0" smtClean="0"/>
              <a:t> </a:t>
            </a:r>
            <a:r>
              <a:rPr lang="en-IN" sz="2800" dirty="0">
                <a:solidFill>
                  <a:srgbClr val="000090"/>
                </a:solidFill>
              </a:rPr>
              <a:t>should not</a:t>
            </a:r>
            <a:r>
              <a:rPr lang="en-IN" sz="2800" dirty="0"/>
              <a:t> </a:t>
            </a:r>
            <a:r>
              <a:rPr lang="en-IN" sz="2800" dirty="0">
                <a:solidFill>
                  <a:srgbClr val="800000"/>
                </a:solidFill>
              </a:rPr>
              <a:t>be</a:t>
            </a:r>
            <a:r>
              <a:rPr lang="en-IN" sz="2800" dirty="0"/>
              <a:t> </a:t>
            </a:r>
            <a:r>
              <a:rPr lang="en-IN" sz="2800" dirty="0">
                <a:solidFill>
                  <a:srgbClr val="953735"/>
                </a:solidFill>
              </a:rPr>
              <a:t>run like businesses</a:t>
            </a:r>
            <a:r>
              <a:rPr lang="en-IN" sz="2800" dirty="0"/>
              <a:t>. </a:t>
            </a:r>
            <a:r>
              <a:rPr lang="en-IN" sz="2800" dirty="0" smtClean="0">
                <a:solidFill>
                  <a:srgbClr val="008000"/>
                </a:solidFill>
              </a:rPr>
              <a:t>Discuss</a:t>
            </a:r>
            <a:r>
              <a:rPr lang="en-IN" sz="2800" b="1" dirty="0" smtClean="0"/>
              <a:t>.</a:t>
            </a:r>
            <a:endParaRPr lang="en-IN" sz="2800" b="1" dirty="0"/>
          </a:p>
          <a:p>
            <a:pPr marL="0" indent="0" algn="just">
              <a:buNone/>
            </a:pPr>
            <a:r>
              <a:rPr lang="en-IN" sz="2800" dirty="0" smtClean="0"/>
              <a:t>       topic              focus                      topic             command</a:t>
            </a:r>
            <a:endParaRPr lang="en-IN" sz="2800" dirty="0"/>
          </a:p>
        </p:txBody>
      </p:sp>
    </p:spTree>
    <p:extLst>
      <p:ext uri="{BB962C8B-B14F-4D97-AF65-F5344CB8AC3E}">
        <p14:creationId xmlns:p14="http://schemas.microsoft.com/office/powerpoint/2010/main" val="307246351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IN" dirty="0"/>
              <a:t>For this essay topic, the general area of discussion is universities being run like businesses. The specific area of discussion is whether or not it is OK for universities to be run like businesses. </a:t>
            </a:r>
          </a:p>
          <a:p>
            <a:pPr algn="just"/>
            <a:r>
              <a:rPr lang="en-IN" dirty="0"/>
              <a:t>The command word “discuss” means that you are to </a:t>
            </a:r>
            <a:r>
              <a:rPr lang="en-IN" dirty="0" smtClean="0"/>
              <a:t>‘investigate </a:t>
            </a:r>
            <a:r>
              <a:rPr lang="en-IN" dirty="0"/>
              <a:t>and present the different aspects of a problem or subject and come to some conclusion</a:t>
            </a:r>
            <a:r>
              <a:rPr lang="en-IN" dirty="0" smtClean="0"/>
              <a:t>.’</a:t>
            </a:r>
            <a:endParaRPr lang="en-IN" dirty="0"/>
          </a:p>
          <a:p>
            <a:endParaRPr lang="en-US" dirty="0"/>
          </a:p>
        </p:txBody>
      </p:sp>
    </p:spTree>
    <p:extLst>
      <p:ext uri="{BB962C8B-B14F-4D97-AF65-F5344CB8AC3E}">
        <p14:creationId xmlns:p14="http://schemas.microsoft.com/office/powerpoint/2010/main" val="9316019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1501" y="185556"/>
            <a:ext cx="8374072" cy="1354668"/>
          </a:xfrm>
        </p:spPr>
        <p:txBody>
          <a:bodyPr>
            <a:normAutofit fontScale="90000"/>
          </a:bodyPr>
          <a:lstStyle/>
          <a:p>
            <a:pPr algn="just"/>
            <a:r>
              <a:rPr lang="en-IN" b="1" dirty="0" smtClean="0"/>
              <a:t>Match </a:t>
            </a:r>
            <a:r>
              <a:rPr lang="en-IN" b="1" dirty="0"/>
              <a:t>the </a:t>
            </a:r>
            <a:r>
              <a:rPr lang="en-IN" b="1" dirty="0" smtClean="0"/>
              <a:t>command words with their </a:t>
            </a:r>
            <a:r>
              <a:rPr lang="en-IN" b="1" dirty="0"/>
              <a:t>definitions on the right</a:t>
            </a:r>
            <a:r>
              <a:rPr lang="en-IN" b="1" dirty="0" smtClean="0"/>
              <a:t>.</a:t>
            </a:r>
            <a:endParaRPr lang="en-IN" dirty="0"/>
          </a:p>
        </p:txBody>
      </p:sp>
      <p:sp>
        <p:nvSpPr>
          <p:cNvPr id="3" name="Content Placeholder 2"/>
          <p:cNvSpPr>
            <a:spLocks noGrp="1"/>
          </p:cNvSpPr>
          <p:nvPr>
            <p:ph sz="half" idx="2"/>
          </p:nvPr>
        </p:nvSpPr>
        <p:spPr>
          <a:xfrm>
            <a:off x="508001" y="1839009"/>
            <a:ext cx="3139217" cy="4202354"/>
          </a:xfrm>
        </p:spPr>
        <p:txBody>
          <a:bodyPr>
            <a:normAutofit lnSpcReduction="10000"/>
          </a:bodyPr>
          <a:lstStyle/>
          <a:p>
            <a:pPr>
              <a:lnSpc>
                <a:spcPct val="150000"/>
              </a:lnSpc>
            </a:pPr>
            <a:r>
              <a:rPr lang="en-IN" sz="2800" dirty="0" smtClean="0"/>
              <a:t>Analyse </a:t>
            </a:r>
          </a:p>
          <a:p>
            <a:pPr>
              <a:lnSpc>
                <a:spcPct val="150000"/>
              </a:lnSpc>
            </a:pPr>
            <a:r>
              <a:rPr lang="en-IN" sz="2800" dirty="0" smtClean="0"/>
              <a:t>Describe </a:t>
            </a:r>
          </a:p>
          <a:p>
            <a:pPr>
              <a:lnSpc>
                <a:spcPct val="150000"/>
              </a:lnSpc>
            </a:pPr>
            <a:r>
              <a:rPr lang="en-IN" sz="2800" dirty="0" smtClean="0"/>
              <a:t>Examine </a:t>
            </a:r>
          </a:p>
          <a:p>
            <a:pPr>
              <a:lnSpc>
                <a:spcPct val="150000"/>
              </a:lnSpc>
            </a:pPr>
            <a:r>
              <a:rPr lang="en-IN" sz="2800" dirty="0" smtClean="0"/>
              <a:t>State</a:t>
            </a:r>
            <a:endParaRPr lang="en-IN" sz="2800" dirty="0"/>
          </a:p>
          <a:p>
            <a:pPr>
              <a:lnSpc>
                <a:spcPct val="150000"/>
              </a:lnSpc>
            </a:pPr>
            <a:r>
              <a:rPr lang="en-IN" sz="2800" dirty="0" smtClean="0"/>
              <a:t>Suggest</a:t>
            </a:r>
            <a:endParaRPr lang="en-IN" sz="2800" dirty="0"/>
          </a:p>
          <a:p>
            <a:pPr>
              <a:lnSpc>
                <a:spcPct val="150000"/>
              </a:lnSpc>
            </a:pPr>
            <a:r>
              <a:rPr lang="en-IN" sz="2800" dirty="0" smtClean="0"/>
              <a:t>Summarise</a:t>
            </a:r>
            <a:endParaRPr lang="en-IN" sz="2800" dirty="0"/>
          </a:p>
        </p:txBody>
      </p:sp>
      <p:sp>
        <p:nvSpPr>
          <p:cNvPr id="7" name="Content Placeholder 6"/>
          <p:cNvSpPr>
            <a:spLocks noGrp="1"/>
          </p:cNvSpPr>
          <p:nvPr>
            <p:ph sz="quarter" idx="4"/>
          </p:nvPr>
        </p:nvSpPr>
        <p:spPr>
          <a:xfrm>
            <a:off x="3137487" y="1820335"/>
            <a:ext cx="5658681" cy="4221028"/>
          </a:xfrm>
        </p:spPr>
        <p:txBody>
          <a:bodyPr>
            <a:noAutofit/>
          </a:bodyPr>
          <a:lstStyle/>
          <a:p>
            <a:r>
              <a:rPr lang="en-IN" sz="2800" dirty="0"/>
              <a:t>Give a clear and simple account</a:t>
            </a:r>
          </a:p>
          <a:p>
            <a:r>
              <a:rPr lang="en-IN" sz="2800" dirty="0"/>
              <a:t>Make a proposal and support it</a:t>
            </a:r>
          </a:p>
          <a:p>
            <a:r>
              <a:rPr lang="en-IN" sz="2800" dirty="0"/>
              <a:t>Deal with a complex subject by giving the main points</a:t>
            </a:r>
          </a:p>
          <a:p>
            <a:r>
              <a:rPr lang="en-IN" sz="2800" dirty="0"/>
              <a:t>Divide into sections and discuss </a:t>
            </a:r>
            <a:r>
              <a:rPr lang="en-IN" sz="2800" dirty="0" smtClean="0"/>
              <a:t>each critically</a:t>
            </a:r>
          </a:p>
          <a:p>
            <a:r>
              <a:rPr lang="en-IN" sz="2800" dirty="0" smtClean="0"/>
              <a:t>Give </a:t>
            </a:r>
            <a:r>
              <a:rPr lang="en-IN" sz="2800" dirty="0"/>
              <a:t>a detailed </a:t>
            </a:r>
            <a:r>
              <a:rPr lang="en-IN" sz="2800" dirty="0" smtClean="0"/>
              <a:t>account</a:t>
            </a:r>
          </a:p>
          <a:p>
            <a:r>
              <a:rPr lang="en-IN" sz="2800" dirty="0" smtClean="0"/>
              <a:t>Look </a:t>
            </a:r>
            <a:r>
              <a:rPr lang="en-IN" sz="2800" dirty="0"/>
              <a:t>at </a:t>
            </a:r>
            <a:r>
              <a:rPr lang="en-IN" sz="2800" dirty="0" smtClean="0"/>
              <a:t>various </a:t>
            </a:r>
            <a:r>
              <a:rPr lang="en-IN" sz="2800" dirty="0"/>
              <a:t>parts and their relationships</a:t>
            </a:r>
          </a:p>
        </p:txBody>
      </p:sp>
    </p:spTree>
    <p:extLst>
      <p:ext uri="{BB962C8B-B14F-4D97-AF65-F5344CB8AC3E}">
        <p14:creationId xmlns:p14="http://schemas.microsoft.com/office/powerpoint/2010/main" val="418166242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508001" y="508001"/>
            <a:ext cx="3139217" cy="5533362"/>
          </a:xfrm>
        </p:spPr>
        <p:txBody>
          <a:bodyPr>
            <a:normAutofit/>
          </a:bodyPr>
          <a:lstStyle/>
          <a:p>
            <a:pPr marL="0" indent="0">
              <a:buNone/>
            </a:pPr>
            <a:endParaRPr lang="en-IN" sz="2000" dirty="0" smtClean="0"/>
          </a:p>
          <a:p>
            <a:pPr marL="0" indent="0">
              <a:buNone/>
            </a:pPr>
            <a:endParaRPr lang="en-IN" sz="1200" dirty="0" smtClean="0"/>
          </a:p>
          <a:p>
            <a:endParaRPr lang="en-IN" sz="2000" dirty="0" smtClean="0"/>
          </a:p>
          <a:p>
            <a:endParaRPr lang="en-IN" sz="2000" dirty="0" smtClean="0"/>
          </a:p>
          <a:p>
            <a:endParaRPr lang="en-IN" sz="2000" dirty="0" smtClean="0"/>
          </a:p>
          <a:p>
            <a:endParaRPr lang="en-IN" sz="2000" dirty="0"/>
          </a:p>
          <a:p>
            <a:endParaRPr lang="en-IN" sz="2000" dirty="0" smtClean="0"/>
          </a:p>
          <a:p>
            <a:endParaRPr lang="en-IN" sz="2000" dirty="0"/>
          </a:p>
        </p:txBody>
      </p:sp>
      <p:sp>
        <p:nvSpPr>
          <p:cNvPr id="7" name="Content Placeholder 6"/>
          <p:cNvSpPr>
            <a:spLocks noGrp="1"/>
          </p:cNvSpPr>
          <p:nvPr>
            <p:ph sz="quarter" idx="4"/>
          </p:nvPr>
        </p:nvSpPr>
        <p:spPr>
          <a:xfrm>
            <a:off x="2571750" y="508002"/>
            <a:ext cx="4383751" cy="5533361"/>
          </a:xfrm>
        </p:spPr>
        <p:txBody>
          <a:bodyPr>
            <a:noAutofit/>
          </a:bodyPr>
          <a:lstStyle/>
          <a:p>
            <a:pPr marL="0" indent="0">
              <a:buNone/>
            </a:pPr>
            <a:endParaRPr lang="en-IN" sz="2000" dirty="0"/>
          </a:p>
          <a:p>
            <a:pPr marL="0" indent="0">
              <a:buNone/>
            </a:pPr>
            <a:endParaRPr lang="en-IN" sz="2000" dirty="0"/>
          </a:p>
          <a:p>
            <a:endParaRPr lang="en-IN" sz="2000" dirty="0" smtClean="0"/>
          </a:p>
          <a:p>
            <a:endParaRPr lang="en-IN" sz="2000" dirty="0" smtClean="0"/>
          </a:p>
          <a:p>
            <a:endParaRPr lang="en-IN" sz="2000" dirty="0" smtClean="0"/>
          </a:p>
        </p:txBody>
      </p:sp>
      <p:graphicFrame>
        <p:nvGraphicFramePr>
          <p:cNvPr id="2" name="Table 1"/>
          <p:cNvGraphicFramePr>
            <a:graphicFrameLocks noGrp="1"/>
          </p:cNvGraphicFramePr>
          <p:nvPr>
            <p:extLst>
              <p:ext uri="{D42A27DB-BD31-4B8C-83A1-F6EECF244321}">
                <p14:modId xmlns:p14="http://schemas.microsoft.com/office/powerpoint/2010/main" val="3399596717"/>
              </p:ext>
            </p:extLst>
          </p:nvPr>
        </p:nvGraphicFramePr>
        <p:xfrm>
          <a:off x="565149" y="285179"/>
          <a:ext cx="8380423" cy="6173115"/>
        </p:xfrm>
        <a:graphic>
          <a:graphicData uri="http://schemas.openxmlformats.org/drawingml/2006/table">
            <a:tbl>
              <a:tblPr firstRow="1" bandRow="1">
                <a:tableStyleId>{2D5ABB26-0587-4C30-8999-92F81FD0307C}</a:tableStyleId>
              </a:tblPr>
              <a:tblGrid>
                <a:gridCol w="2371358"/>
                <a:gridCol w="6009065"/>
              </a:tblGrid>
              <a:tr h="102199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2800" dirty="0" smtClean="0"/>
                        <a:t>Analyse </a:t>
                      </a:r>
                    </a:p>
                    <a:p>
                      <a:endParaRPr lang="en-IN" sz="2800" dirty="0"/>
                    </a:p>
                  </a:txBody>
                  <a:tcPr marL="68580" marR="6858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2800" dirty="0" smtClean="0"/>
                        <a:t>Look at various parts and their relationship</a:t>
                      </a:r>
                      <a:endParaRPr lang="en-IN" sz="2800" dirty="0"/>
                    </a:p>
                  </a:txBody>
                  <a:tcPr marL="68580" marR="68580"/>
                </a:tc>
              </a:tr>
              <a:tr h="7568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2800" dirty="0" smtClean="0"/>
                        <a:t>Describe </a:t>
                      </a:r>
                    </a:p>
                    <a:p>
                      <a:endParaRPr lang="en-IN" sz="2800" dirty="0"/>
                    </a:p>
                  </a:txBody>
                  <a:tcPr marL="68580" marR="6858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2800" dirty="0" smtClean="0"/>
                        <a:t>Give a detailed account</a:t>
                      </a:r>
                      <a:endParaRPr lang="en-IN" sz="2800" dirty="0"/>
                    </a:p>
                  </a:txBody>
                  <a:tcPr marL="68580" marR="68580"/>
                </a:tc>
              </a:tr>
              <a:tr h="7568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2800" dirty="0" smtClean="0"/>
                        <a:t>Examine </a:t>
                      </a:r>
                    </a:p>
                    <a:p>
                      <a:endParaRPr lang="en-IN" sz="2800" dirty="0"/>
                    </a:p>
                  </a:txBody>
                  <a:tcPr marL="68580" marR="6858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2800" dirty="0" smtClean="0"/>
                        <a:t>Divide into sections and discuss each critically</a:t>
                      </a:r>
                      <a:endParaRPr lang="en-IN" sz="2800" dirty="0"/>
                    </a:p>
                  </a:txBody>
                  <a:tcPr marL="68580" marR="68580"/>
                </a:tc>
              </a:tr>
              <a:tr h="7568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2800" dirty="0" smtClean="0"/>
                        <a:t>State</a:t>
                      </a:r>
                    </a:p>
                    <a:p>
                      <a:endParaRPr lang="en-IN" sz="2800" dirty="0"/>
                    </a:p>
                  </a:txBody>
                  <a:tcPr marL="68580" marR="6858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2800" dirty="0" smtClean="0"/>
                        <a:t>Give a clear and simple account</a:t>
                      </a:r>
                    </a:p>
                    <a:p>
                      <a:endParaRPr lang="en-IN" sz="2800" dirty="0"/>
                    </a:p>
                  </a:txBody>
                  <a:tcPr marL="68580" marR="68580"/>
                </a:tc>
              </a:tr>
              <a:tr h="756845">
                <a:tc>
                  <a:txBody>
                    <a:bodyPr/>
                    <a:lstStyle/>
                    <a:p>
                      <a:r>
                        <a:rPr lang="en-IN" sz="2800" dirty="0" smtClean="0"/>
                        <a:t>Suggest</a:t>
                      </a:r>
                      <a:endParaRPr lang="en-IN" sz="2800" dirty="0"/>
                    </a:p>
                  </a:txBody>
                  <a:tcPr marL="68580" marR="6858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2800" dirty="0" smtClean="0"/>
                        <a:t>Make a proposal and support it</a:t>
                      </a:r>
                    </a:p>
                    <a:p>
                      <a:endParaRPr lang="en-IN" sz="2800" dirty="0"/>
                    </a:p>
                  </a:txBody>
                  <a:tcPr marL="68580" marR="68580"/>
                </a:tc>
              </a:tr>
              <a:tr h="756845">
                <a:tc>
                  <a:txBody>
                    <a:bodyPr/>
                    <a:lstStyle/>
                    <a:p>
                      <a:r>
                        <a:rPr lang="en-IN" sz="2800" dirty="0" smtClean="0"/>
                        <a:t>Summarise</a:t>
                      </a:r>
                      <a:endParaRPr lang="en-IN" sz="2800" dirty="0"/>
                    </a:p>
                  </a:txBody>
                  <a:tcPr marL="68580" marR="6858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2800" dirty="0" smtClean="0"/>
                        <a:t>Deal with a complex subject by giving the main points</a:t>
                      </a:r>
                    </a:p>
                    <a:p>
                      <a:endParaRPr lang="en-IN" sz="2800" dirty="0"/>
                    </a:p>
                  </a:txBody>
                  <a:tcPr marL="68580" marR="68580"/>
                </a:tc>
              </a:tr>
            </a:tbl>
          </a:graphicData>
        </a:graphic>
      </p:graphicFrame>
    </p:spTree>
    <p:extLst>
      <p:ext uri="{BB962C8B-B14F-4D97-AF65-F5344CB8AC3E}">
        <p14:creationId xmlns:p14="http://schemas.microsoft.com/office/powerpoint/2010/main" val="53982223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Some more command words</a:t>
            </a:r>
            <a:endParaRPr lang="en-IN" dirty="0"/>
          </a:p>
        </p:txBody>
      </p:sp>
      <p:sp>
        <p:nvSpPr>
          <p:cNvPr id="8" name="Content Placeholder 7"/>
          <p:cNvSpPr>
            <a:spLocks noGrp="1"/>
          </p:cNvSpPr>
          <p:nvPr>
            <p:ph idx="1"/>
          </p:nvPr>
        </p:nvSpPr>
        <p:spPr>
          <a:xfrm>
            <a:off x="508000" y="1456267"/>
            <a:ext cx="8178800" cy="4585095"/>
          </a:xfrm>
        </p:spPr>
        <p:txBody>
          <a:bodyPr>
            <a:noAutofit/>
          </a:bodyPr>
          <a:lstStyle/>
          <a:p>
            <a:pPr algn="just"/>
            <a:r>
              <a:rPr lang="en-IN" sz="2400" b="1" dirty="0"/>
              <a:t>Account for: </a:t>
            </a:r>
            <a:r>
              <a:rPr lang="en-IN" sz="2400" dirty="0"/>
              <a:t>To give reasons, explain why something has </a:t>
            </a:r>
            <a:r>
              <a:rPr lang="en-IN" sz="2400" dirty="0" smtClean="0"/>
              <a:t>happened</a:t>
            </a:r>
            <a:endParaRPr lang="en-IN" sz="2400" dirty="0"/>
          </a:p>
          <a:p>
            <a:pPr algn="just"/>
            <a:r>
              <a:rPr lang="en-IN" sz="2400" b="1" dirty="0" smtClean="0"/>
              <a:t>Assess</a:t>
            </a:r>
            <a:r>
              <a:rPr lang="en-IN" sz="2400" b="1" dirty="0"/>
              <a:t>: </a:t>
            </a:r>
            <a:r>
              <a:rPr lang="en-IN" sz="2400" dirty="0"/>
              <a:t>To judge the value of a subject </a:t>
            </a:r>
            <a:r>
              <a:rPr lang="en-IN" sz="2400" dirty="0" smtClean="0"/>
              <a:t>critically</a:t>
            </a:r>
            <a:endParaRPr lang="en-IN" sz="2400" dirty="0"/>
          </a:p>
          <a:p>
            <a:pPr algn="just"/>
            <a:r>
              <a:rPr lang="en-IN" sz="2400" b="1" dirty="0"/>
              <a:t>Comment on: </a:t>
            </a:r>
            <a:r>
              <a:rPr lang="en-IN" sz="2400" dirty="0"/>
              <a:t>To discuss, explain, and give your opinion on the ideas </a:t>
            </a:r>
            <a:r>
              <a:rPr lang="en-IN" sz="2400" dirty="0" smtClean="0"/>
              <a:t>expressed</a:t>
            </a:r>
            <a:endParaRPr lang="en-IN" sz="2400" dirty="0"/>
          </a:p>
          <a:p>
            <a:pPr algn="just"/>
            <a:r>
              <a:rPr lang="en-IN" sz="2400" b="1" dirty="0"/>
              <a:t>Compare</a:t>
            </a:r>
            <a:r>
              <a:rPr lang="en-IN" sz="2400" dirty="0"/>
              <a:t>: To show the similarities and differences between two or more </a:t>
            </a:r>
            <a:r>
              <a:rPr lang="en-IN" sz="2400" dirty="0" smtClean="0"/>
              <a:t>subjects</a:t>
            </a:r>
            <a:endParaRPr lang="en-IN" sz="2400" dirty="0"/>
          </a:p>
          <a:p>
            <a:pPr algn="just"/>
            <a:r>
              <a:rPr lang="en-IN" sz="2400" b="1" dirty="0"/>
              <a:t>Criticise: </a:t>
            </a:r>
            <a:r>
              <a:rPr lang="en-IN" sz="2400" dirty="0"/>
              <a:t>To make your judgement about the views expressed and support </a:t>
            </a:r>
            <a:r>
              <a:rPr lang="en-IN" sz="2400" dirty="0" smtClean="0"/>
              <a:t>your judgement </a:t>
            </a:r>
            <a:r>
              <a:rPr lang="en-IN" sz="2400" dirty="0"/>
              <a:t>with </a:t>
            </a:r>
            <a:r>
              <a:rPr lang="en-IN" sz="2400" dirty="0" smtClean="0"/>
              <a:t>evidence</a:t>
            </a:r>
          </a:p>
          <a:p>
            <a:pPr algn="just"/>
            <a:r>
              <a:rPr lang="en-IN" sz="2400" b="1" dirty="0"/>
              <a:t>Define: </a:t>
            </a:r>
            <a:r>
              <a:rPr lang="en-IN" sz="2400" dirty="0"/>
              <a:t>To give the meaning of a word term, distinguishing it from closely related subjects, sometimes </a:t>
            </a:r>
            <a:r>
              <a:rPr lang="en-IN" sz="2400" dirty="0" smtClean="0"/>
              <a:t>with </a:t>
            </a:r>
            <a:r>
              <a:rPr lang="en-IN" sz="2400" dirty="0"/>
              <a:t>examples and illustrations.</a:t>
            </a:r>
          </a:p>
          <a:p>
            <a:pPr algn="just"/>
            <a:endParaRPr lang="en-IN" sz="2400" dirty="0"/>
          </a:p>
        </p:txBody>
      </p:sp>
    </p:spTree>
    <p:extLst>
      <p:ext uri="{BB962C8B-B14F-4D97-AF65-F5344CB8AC3E}">
        <p14:creationId xmlns:p14="http://schemas.microsoft.com/office/powerpoint/2010/main" val="133173554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50" y="522871"/>
            <a:ext cx="8510418" cy="5310664"/>
          </a:xfrm>
        </p:spPr>
        <p:txBody>
          <a:bodyPr>
            <a:noAutofit/>
          </a:bodyPr>
          <a:lstStyle/>
          <a:p>
            <a:pPr algn="just"/>
            <a:r>
              <a:rPr lang="en-IN" sz="2800" b="1" dirty="0"/>
              <a:t>Discuss: </a:t>
            </a:r>
            <a:r>
              <a:rPr lang="en-IN" sz="2800" dirty="0"/>
              <a:t>To investigate and present the different aspects of a problem or subject and come to some </a:t>
            </a:r>
            <a:r>
              <a:rPr lang="en-IN" sz="2800" dirty="0" smtClean="0"/>
              <a:t>conclusion</a:t>
            </a:r>
            <a:endParaRPr lang="en-IN" sz="2800" dirty="0"/>
          </a:p>
          <a:p>
            <a:pPr algn="just"/>
            <a:r>
              <a:rPr lang="en-IN" sz="2800" b="1" dirty="0" smtClean="0"/>
              <a:t>Evaluate</a:t>
            </a:r>
            <a:r>
              <a:rPr lang="en-IN" sz="2800" b="1" dirty="0"/>
              <a:t>: </a:t>
            </a:r>
            <a:r>
              <a:rPr lang="en-IN" sz="2800" dirty="0"/>
              <a:t>To appraise or estimate the worth of something, to some extent an explained </a:t>
            </a:r>
            <a:r>
              <a:rPr lang="en-IN" sz="2800" dirty="0" smtClean="0"/>
              <a:t>personal opinion</a:t>
            </a:r>
            <a:endParaRPr lang="en-IN" sz="2800" dirty="0"/>
          </a:p>
          <a:p>
            <a:pPr algn="just"/>
            <a:r>
              <a:rPr lang="en-IN" sz="2800" b="1" dirty="0" smtClean="0"/>
              <a:t>Explain</a:t>
            </a:r>
            <a:r>
              <a:rPr lang="en-IN" sz="2800" b="1" dirty="0"/>
              <a:t>: </a:t>
            </a:r>
            <a:r>
              <a:rPr lang="en-IN" sz="2800" dirty="0"/>
              <a:t>To account for a subject’s character, causes, results, implications, etc., by clearly stating </a:t>
            </a:r>
            <a:r>
              <a:rPr lang="en-IN" sz="2800" dirty="0" smtClean="0"/>
              <a:t>and interpreting </a:t>
            </a:r>
            <a:r>
              <a:rPr lang="en-IN" sz="2800" dirty="0"/>
              <a:t>the relevant </a:t>
            </a:r>
            <a:r>
              <a:rPr lang="en-IN" sz="2800" dirty="0" smtClean="0"/>
              <a:t>details</a:t>
            </a:r>
            <a:endParaRPr lang="en-IN" sz="2800" dirty="0"/>
          </a:p>
          <a:p>
            <a:pPr algn="just"/>
            <a:r>
              <a:rPr lang="en-IN" sz="2800" b="1" dirty="0"/>
              <a:t>Generate: </a:t>
            </a:r>
            <a:r>
              <a:rPr lang="en-IN" sz="2800" dirty="0"/>
              <a:t>To propose new ideas or new interpretations of available </a:t>
            </a:r>
            <a:r>
              <a:rPr lang="en-IN" sz="2800" dirty="0" smtClean="0"/>
              <a:t>subjects</a:t>
            </a:r>
            <a:endParaRPr lang="en-IN" sz="2800" dirty="0"/>
          </a:p>
          <a:p>
            <a:pPr algn="just"/>
            <a:r>
              <a:rPr lang="en-IN" sz="2800" b="1" dirty="0" smtClean="0"/>
              <a:t>Illustrate</a:t>
            </a:r>
            <a:r>
              <a:rPr lang="en-IN" sz="2800" b="1" dirty="0"/>
              <a:t>: </a:t>
            </a:r>
            <a:r>
              <a:rPr lang="en-IN" sz="2800" dirty="0"/>
              <a:t>To explain or clarify a problem using concrete examples, diagrams, or </a:t>
            </a:r>
            <a:r>
              <a:rPr lang="en-IN" sz="2800" dirty="0" smtClean="0"/>
              <a:t>figures</a:t>
            </a:r>
            <a:endParaRPr lang="en-IN" sz="2800" dirty="0"/>
          </a:p>
        </p:txBody>
      </p:sp>
    </p:spTree>
    <p:extLst>
      <p:ext uri="{BB962C8B-B14F-4D97-AF65-F5344CB8AC3E}">
        <p14:creationId xmlns:p14="http://schemas.microsoft.com/office/powerpoint/2010/main" val="365640117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168066"/>
            <a:ext cx="8250816" cy="6255766"/>
          </a:xfrm>
        </p:spPr>
        <p:txBody>
          <a:bodyPr>
            <a:noAutofit/>
          </a:bodyPr>
          <a:lstStyle/>
          <a:p>
            <a:pPr algn="just"/>
            <a:r>
              <a:rPr lang="en-IN" sz="2800" b="1" dirty="0" smtClean="0"/>
              <a:t>Interpret</a:t>
            </a:r>
            <a:r>
              <a:rPr lang="en-IN" sz="2800" b="1" dirty="0"/>
              <a:t>: </a:t>
            </a:r>
            <a:r>
              <a:rPr lang="en-IN" sz="2800" dirty="0"/>
              <a:t>To explain the meaning of something, to make it clear and explicit, and to evaluate it in terms of your own </a:t>
            </a:r>
            <a:r>
              <a:rPr lang="en-IN" sz="2800" dirty="0" smtClean="0"/>
              <a:t>knowledge</a:t>
            </a:r>
            <a:endParaRPr lang="en-IN" sz="2800" dirty="0"/>
          </a:p>
          <a:p>
            <a:pPr algn="just"/>
            <a:r>
              <a:rPr lang="en-IN" sz="2800" b="1" dirty="0" smtClean="0"/>
              <a:t>Justify</a:t>
            </a:r>
            <a:r>
              <a:rPr lang="en-IN" sz="2800" b="1" dirty="0"/>
              <a:t>: </a:t>
            </a:r>
            <a:r>
              <a:rPr lang="en-IN" sz="2800" dirty="0"/>
              <a:t>To provide the reasons for your conclusions or for the statement made in the </a:t>
            </a:r>
            <a:r>
              <a:rPr lang="en-IN" sz="2800" dirty="0" smtClean="0"/>
              <a:t>question</a:t>
            </a:r>
            <a:endParaRPr lang="en-IN" sz="2800" dirty="0"/>
          </a:p>
          <a:p>
            <a:pPr algn="just"/>
            <a:r>
              <a:rPr lang="en-IN" sz="2800" b="1" dirty="0"/>
              <a:t>Outline: </a:t>
            </a:r>
            <a:r>
              <a:rPr lang="en-IN" sz="2800" dirty="0"/>
              <a:t>To give the main features or general principles of a subject leaving out minor </a:t>
            </a:r>
            <a:r>
              <a:rPr lang="en-IN" sz="2800" dirty="0" smtClean="0"/>
              <a:t>details</a:t>
            </a:r>
            <a:endParaRPr lang="en-IN" sz="2800" dirty="0"/>
          </a:p>
          <a:p>
            <a:pPr algn="just"/>
            <a:r>
              <a:rPr lang="en-IN" sz="2800" b="1" dirty="0"/>
              <a:t>Prove: </a:t>
            </a:r>
            <a:r>
              <a:rPr lang="en-IN" sz="2800" dirty="0"/>
              <a:t>To show the truth of a statement by argument, experiment, or </a:t>
            </a:r>
            <a:r>
              <a:rPr lang="en-IN" sz="2800" dirty="0" smtClean="0"/>
              <a:t>test</a:t>
            </a:r>
            <a:endParaRPr lang="en-IN" sz="2800" dirty="0"/>
          </a:p>
          <a:p>
            <a:pPr algn="just"/>
            <a:r>
              <a:rPr lang="en-IN" sz="2800" b="1" dirty="0"/>
              <a:t>Relate: </a:t>
            </a:r>
            <a:r>
              <a:rPr lang="en-IN" sz="2800" dirty="0"/>
              <a:t>To establish the connection between one thing and </a:t>
            </a:r>
            <a:r>
              <a:rPr lang="en-IN" sz="2800" dirty="0" smtClean="0"/>
              <a:t>another</a:t>
            </a:r>
            <a:endParaRPr lang="en-IN" sz="2800" dirty="0"/>
          </a:p>
          <a:p>
            <a:pPr algn="just"/>
            <a:r>
              <a:rPr lang="en-IN" sz="2800" b="1" dirty="0"/>
              <a:t>Review: </a:t>
            </a:r>
            <a:r>
              <a:rPr lang="en-IN" sz="2800" dirty="0"/>
              <a:t>To survey and critically examine a </a:t>
            </a:r>
            <a:r>
              <a:rPr lang="en-IN" sz="2800" dirty="0" smtClean="0"/>
              <a:t>subject</a:t>
            </a:r>
            <a:endParaRPr lang="en-IN" sz="2800" dirty="0"/>
          </a:p>
        </p:txBody>
      </p:sp>
    </p:spTree>
    <p:extLst>
      <p:ext uri="{BB962C8B-B14F-4D97-AF65-F5344CB8AC3E}">
        <p14:creationId xmlns:p14="http://schemas.microsoft.com/office/powerpoint/2010/main" val="416302107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1484212"/>
            <a:ext cx="7914657" cy="4949305"/>
          </a:xfrm>
        </p:spPr>
        <p:txBody>
          <a:bodyPr>
            <a:normAutofit/>
          </a:bodyPr>
          <a:lstStyle/>
          <a:p>
            <a:r>
              <a:rPr lang="en-US" sz="2800" dirty="0"/>
              <a:t> Be selective.</a:t>
            </a:r>
          </a:p>
          <a:p>
            <a:r>
              <a:rPr lang="en-US" sz="2800" dirty="0" smtClean="0"/>
              <a:t>Only </a:t>
            </a:r>
            <a:r>
              <a:rPr lang="en-US" sz="2800" dirty="0"/>
              <a:t>read information which is relevant to your topic. </a:t>
            </a:r>
            <a:endParaRPr lang="en-US" sz="2800" dirty="0" smtClean="0"/>
          </a:p>
          <a:p>
            <a:r>
              <a:rPr lang="en-US" sz="2800" dirty="0" smtClean="0"/>
              <a:t>You </a:t>
            </a:r>
            <a:r>
              <a:rPr lang="en-US" sz="2800" dirty="0"/>
              <a:t>may only </a:t>
            </a:r>
            <a:r>
              <a:rPr lang="en-US" sz="2800" dirty="0" smtClean="0"/>
              <a:t>need to </a:t>
            </a:r>
            <a:r>
              <a:rPr lang="en-US" sz="2800" dirty="0"/>
              <a:t>read a particular section or part of a chapter from a book. </a:t>
            </a:r>
            <a:r>
              <a:rPr lang="en-US" sz="2800" dirty="0" smtClean="0"/>
              <a:t>Checking the contents </a:t>
            </a:r>
            <a:r>
              <a:rPr lang="en-US" sz="2800" dirty="0"/>
              <a:t>page and the index of a book will help you here.</a:t>
            </a:r>
          </a:p>
          <a:p>
            <a:r>
              <a:rPr lang="en-US" sz="2800" dirty="0" smtClean="0"/>
              <a:t>Assess </a:t>
            </a:r>
            <a:r>
              <a:rPr lang="en-US" sz="2800" dirty="0"/>
              <a:t>the importance of what you read. How reliable </a:t>
            </a:r>
            <a:r>
              <a:rPr lang="en-US" sz="2800" dirty="0" smtClean="0"/>
              <a:t>is the information? </a:t>
            </a:r>
            <a:r>
              <a:rPr lang="en-US" sz="2800" dirty="0"/>
              <a:t>What is the relevance for your chosen topic?</a:t>
            </a:r>
          </a:p>
        </p:txBody>
      </p:sp>
      <p:sp>
        <p:nvSpPr>
          <p:cNvPr id="4" name="Title 1"/>
          <p:cNvSpPr>
            <a:spLocks noGrp="1"/>
          </p:cNvSpPr>
          <p:nvPr>
            <p:ph type="title"/>
          </p:nvPr>
        </p:nvSpPr>
        <p:spPr>
          <a:xfrm>
            <a:off x="457200" y="274638"/>
            <a:ext cx="8229600" cy="1143000"/>
          </a:xfrm>
        </p:spPr>
        <p:txBody>
          <a:bodyPr/>
          <a:lstStyle/>
          <a:p>
            <a:r>
              <a:rPr lang="en-US" dirty="0"/>
              <a:t>Discover important sources</a:t>
            </a:r>
          </a:p>
        </p:txBody>
      </p:sp>
    </p:spTree>
    <p:extLst>
      <p:ext uri="{BB962C8B-B14F-4D97-AF65-F5344CB8AC3E}">
        <p14:creationId xmlns:p14="http://schemas.microsoft.com/office/powerpoint/2010/main" val="138256573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Planning the basic organisation</a:t>
            </a:r>
            <a:endParaRPr lang="en-IN" dirty="0"/>
          </a:p>
        </p:txBody>
      </p:sp>
      <p:sp>
        <p:nvSpPr>
          <p:cNvPr id="7" name="Content Placeholder 6"/>
          <p:cNvSpPr>
            <a:spLocks noGrp="1"/>
          </p:cNvSpPr>
          <p:nvPr>
            <p:ph idx="1"/>
          </p:nvPr>
        </p:nvSpPr>
        <p:spPr>
          <a:xfrm>
            <a:off x="508001" y="1549401"/>
            <a:ext cx="8178799" cy="4818408"/>
          </a:xfrm>
        </p:spPr>
        <p:txBody>
          <a:bodyPr>
            <a:noAutofit/>
          </a:bodyPr>
          <a:lstStyle/>
          <a:p>
            <a:pPr algn="just"/>
            <a:r>
              <a:rPr lang="en-IN" sz="2800" dirty="0"/>
              <a:t>Almost all essays, reports and articles have the same basic pattern </a:t>
            </a:r>
            <a:r>
              <a:rPr lang="en-IN" sz="2800" dirty="0" smtClean="0"/>
              <a:t>of organisation</a:t>
            </a:r>
            <a:r>
              <a:rPr lang="en-IN" sz="2800" dirty="0"/>
              <a:t>:</a:t>
            </a:r>
          </a:p>
          <a:p>
            <a:pPr lvl="1" algn="just"/>
            <a:r>
              <a:rPr lang="en-IN" dirty="0"/>
              <a:t>Introduction</a:t>
            </a:r>
          </a:p>
          <a:p>
            <a:pPr lvl="1" algn="just"/>
            <a:r>
              <a:rPr lang="en-IN" dirty="0"/>
              <a:t>Main body</a:t>
            </a:r>
          </a:p>
          <a:p>
            <a:pPr lvl="1" algn="just"/>
            <a:r>
              <a:rPr lang="en-IN" dirty="0"/>
              <a:t>Conclusion</a:t>
            </a:r>
          </a:p>
          <a:p>
            <a:pPr algn="just"/>
            <a:r>
              <a:rPr lang="en-IN" sz="2800" dirty="0"/>
              <a:t>The structure of the main body depends on what the title is asking you </a:t>
            </a:r>
            <a:r>
              <a:rPr lang="en-IN" sz="2800" dirty="0" smtClean="0"/>
              <a:t>to do.</a:t>
            </a:r>
          </a:p>
          <a:p>
            <a:pPr algn="just"/>
            <a:r>
              <a:rPr lang="en-IN" sz="2800" dirty="0" smtClean="0"/>
              <a:t>Let’s look at an example.</a:t>
            </a:r>
          </a:p>
        </p:txBody>
      </p:sp>
    </p:spTree>
    <p:extLst>
      <p:ext uri="{BB962C8B-B14F-4D97-AF65-F5344CB8AC3E}">
        <p14:creationId xmlns:p14="http://schemas.microsoft.com/office/powerpoint/2010/main" val="295116307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contents</a:t>
            </a:r>
            <a:endParaRPr lang="en-US" dirty="0"/>
          </a:p>
        </p:txBody>
      </p:sp>
      <p:sp>
        <p:nvSpPr>
          <p:cNvPr id="3" name="Content Placeholder 2"/>
          <p:cNvSpPr>
            <a:spLocks noGrp="1"/>
          </p:cNvSpPr>
          <p:nvPr>
            <p:ph idx="1"/>
          </p:nvPr>
        </p:nvSpPr>
        <p:spPr/>
        <p:txBody>
          <a:bodyPr/>
          <a:lstStyle/>
          <a:p>
            <a:r>
              <a:rPr lang="en-US" dirty="0" smtClean="0"/>
              <a:t>What is a composition? What features make a good composition?</a:t>
            </a:r>
          </a:p>
          <a:p>
            <a:r>
              <a:rPr lang="en-US" dirty="0" smtClean="0"/>
              <a:t>Some common genres and rhetorical organizations</a:t>
            </a:r>
          </a:p>
          <a:p>
            <a:r>
              <a:rPr lang="en-US" dirty="0" smtClean="0"/>
              <a:t>Language use </a:t>
            </a:r>
            <a:r>
              <a:rPr lang="mr-IN" dirty="0" smtClean="0"/>
              <a:t>–</a:t>
            </a:r>
            <a:r>
              <a:rPr lang="en-US" dirty="0" smtClean="0"/>
              <a:t> accuracy and appropriateness</a:t>
            </a:r>
          </a:p>
          <a:p>
            <a:endParaRPr lang="en-US" dirty="0" smtClean="0"/>
          </a:p>
          <a:p>
            <a:endParaRPr lang="en-US" dirty="0"/>
          </a:p>
        </p:txBody>
      </p:sp>
    </p:spTree>
    <p:extLst>
      <p:ext uri="{BB962C8B-B14F-4D97-AF65-F5344CB8AC3E}">
        <p14:creationId xmlns:p14="http://schemas.microsoft.com/office/powerpoint/2010/main" val="40332242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429265"/>
            <a:ext cx="8288168" cy="1066800"/>
          </a:xfrm>
        </p:spPr>
        <p:txBody>
          <a:bodyPr>
            <a:normAutofit fontScale="90000"/>
          </a:bodyPr>
          <a:lstStyle/>
          <a:p>
            <a:pPr algn="just"/>
            <a:r>
              <a:rPr lang="en-IN" dirty="0"/>
              <a:t>Academic qualifications are of little practical benefit in the real world – Discuss</a:t>
            </a:r>
            <a:r>
              <a:rPr lang="en-IN" dirty="0" smtClean="0"/>
              <a:t>.</a:t>
            </a:r>
            <a:endParaRPr lang="en-IN" dirty="0"/>
          </a:p>
        </p:txBody>
      </p:sp>
      <p:sp>
        <p:nvSpPr>
          <p:cNvPr id="5" name="Content Placeholder 2"/>
          <p:cNvSpPr txBox="1">
            <a:spLocks/>
          </p:cNvSpPr>
          <p:nvPr/>
        </p:nvSpPr>
        <p:spPr>
          <a:xfrm>
            <a:off x="298809" y="2035458"/>
            <a:ext cx="8497360" cy="416214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IN" sz="2800" dirty="0" smtClean="0"/>
              <a:t>Introduction</a:t>
            </a:r>
            <a:r>
              <a:rPr lang="en-IN" sz="2800" dirty="0"/>
              <a:t>: variety of different qualifications; different methods of </a:t>
            </a:r>
            <a:r>
              <a:rPr lang="en-IN" sz="2800" dirty="0" smtClean="0"/>
              <a:t>assessment </a:t>
            </a:r>
          </a:p>
          <a:p>
            <a:pPr algn="just"/>
            <a:r>
              <a:rPr lang="en-IN" sz="2800" dirty="0" smtClean="0"/>
              <a:t>Why </a:t>
            </a:r>
            <a:r>
              <a:rPr lang="en-IN" sz="2800" dirty="0"/>
              <a:t>necessary: international standards for professions, e.g. </a:t>
            </a:r>
            <a:r>
              <a:rPr lang="en-IN" sz="2800" dirty="0" smtClean="0"/>
              <a:t>doctors; qualifications </a:t>
            </a:r>
            <a:r>
              <a:rPr lang="en-IN" sz="2800" dirty="0"/>
              <a:t>lead to better salaries and promotion</a:t>
            </a:r>
          </a:p>
          <a:p>
            <a:r>
              <a:rPr lang="en-IN" sz="2800" dirty="0" smtClean="0"/>
              <a:t>Drawbacks</a:t>
            </a:r>
            <a:r>
              <a:rPr lang="en-IN" sz="2800" dirty="0"/>
              <a:t>: many successful people don’t have </a:t>
            </a:r>
            <a:r>
              <a:rPr lang="en-IN" sz="2800" dirty="0" smtClean="0"/>
              <a:t>qualifications; many </a:t>
            </a:r>
            <a:r>
              <a:rPr lang="en-IN" sz="2800" dirty="0"/>
              <a:t>qualified people don’t have jobs</a:t>
            </a:r>
          </a:p>
          <a:p>
            <a:pPr algn="just"/>
            <a:r>
              <a:rPr lang="en-IN" sz="2800" dirty="0" smtClean="0"/>
              <a:t>Conclusion</a:t>
            </a:r>
            <a:r>
              <a:rPr lang="en-IN" sz="2800" dirty="0"/>
              <a:t>: qualifications are useful but </a:t>
            </a:r>
            <a:r>
              <a:rPr lang="en-IN" sz="2800" dirty="0" smtClean="0"/>
              <a:t>do not guarantee </a:t>
            </a:r>
            <a:r>
              <a:rPr lang="en-IN" sz="2800" dirty="0"/>
              <a:t>success</a:t>
            </a:r>
          </a:p>
          <a:p>
            <a:pPr algn="just"/>
            <a:endParaRPr lang="en-IN" sz="2800" dirty="0"/>
          </a:p>
        </p:txBody>
      </p:sp>
    </p:spTree>
    <p:extLst>
      <p:ext uri="{BB962C8B-B14F-4D97-AF65-F5344CB8AC3E}">
        <p14:creationId xmlns:p14="http://schemas.microsoft.com/office/powerpoint/2010/main" val="352036694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planning</a:t>
            </a:r>
            <a:endParaRPr lang="en-US" dirty="0"/>
          </a:p>
        </p:txBody>
      </p:sp>
      <p:sp>
        <p:nvSpPr>
          <p:cNvPr id="3" name="Content Placeholder 2"/>
          <p:cNvSpPr>
            <a:spLocks noGrp="1"/>
          </p:cNvSpPr>
          <p:nvPr>
            <p:ph idx="1"/>
          </p:nvPr>
        </p:nvSpPr>
        <p:spPr>
          <a:xfrm>
            <a:off x="508001" y="1412553"/>
            <a:ext cx="8178799" cy="4628810"/>
          </a:xfrm>
        </p:spPr>
        <p:txBody>
          <a:bodyPr>
            <a:noAutofit/>
          </a:bodyPr>
          <a:lstStyle/>
          <a:p>
            <a:r>
              <a:rPr lang="en-US" sz="2800" dirty="0" err="1" smtClean="0"/>
              <a:t>Analyse</a:t>
            </a:r>
            <a:r>
              <a:rPr lang="en-US" sz="2800" dirty="0" smtClean="0"/>
              <a:t> the question and the keywords. Note the main topics that you are going to cover.</a:t>
            </a:r>
          </a:p>
          <a:p>
            <a:r>
              <a:rPr lang="en-US" sz="2800" dirty="0" smtClean="0"/>
              <a:t>Divide any notes and ideas you already have into separate topics using a separate sheet for each topic relevant. These separate notes should lead to different paragraphs of your write-up</a:t>
            </a:r>
          </a:p>
          <a:p>
            <a:r>
              <a:rPr lang="en-US" sz="2800" dirty="0" smtClean="0"/>
              <a:t>Rearrange your notes. Look at what you have and group related information and arrange them in a logical order</a:t>
            </a:r>
          </a:p>
          <a:p>
            <a:endParaRPr lang="en-US" sz="2800" dirty="0" smtClean="0"/>
          </a:p>
          <a:p>
            <a:endParaRPr lang="en-US" sz="2800" dirty="0"/>
          </a:p>
        </p:txBody>
      </p:sp>
    </p:spTree>
    <p:extLst>
      <p:ext uri="{BB962C8B-B14F-4D97-AF65-F5344CB8AC3E}">
        <p14:creationId xmlns:p14="http://schemas.microsoft.com/office/powerpoint/2010/main" val="131808889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800" dirty="0"/>
              <a:t>Write an outline plan using the topics you have arranged. Write your first plan before you have done any research and that will help you to be more selective and constructive in taking notes. It will focus your reading and you can adapt your plan as you go along.</a:t>
            </a:r>
          </a:p>
          <a:p>
            <a:pPr algn="just"/>
            <a:endParaRPr lang="en-US" sz="2800" dirty="0"/>
          </a:p>
        </p:txBody>
      </p:sp>
    </p:spTree>
    <p:extLst>
      <p:ext uri="{BB962C8B-B14F-4D97-AF65-F5344CB8AC3E}">
        <p14:creationId xmlns:p14="http://schemas.microsoft.com/office/powerpoint/2010/main" val="128845383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IN" b="1" dirty="0"/>
              <a:t>Consider the following titles and decide which sections </a:t>
            </a:r>
            <a:r>
              <a:rPr lang="en-IN" b="1" dirty="0" smtClean="0"/>
              <a:t>you will include in </a:t>
            </a:r>
            <a:r>
              <a:rPr lang="en-IN" b="1" dirty="0"/>
              <a:t>each essay.</a:t>
            </a:r>
            <a:endParaRPr lang="en-IN" dirty="0"/>
          </a:p>
        </p:txBody>
      </p:sp>
      <p:sp>
        <p:nvSpPr>
          <p:cNvPr id="3" name="Content Placeholder 2"/>
          <p:cNvSpPr>
            <a:spLocks noGrp="1"/>
          </p:cNvSpPr>
          <p:nvPr>
            <p:ph idx="1"/>
          </p:nvPr>
        </p:nvSpPr>
        <p:spPr>
          <a:xfrm>
            <a:off x="457200" y="1600200"/>
            <a:ext cx="8376320" cy="4525963"/>
          </a:xfrm>
        </p:spPr>
        <p:txBody>
          <a:bodyPr>
            <a:noAutofit/>
          </a:bodyPr>
          <a:lstStyle/>
          <a:p>
            <a:pPr marL="0" indent="0" algn="just">
              <a:buNone/>
            </a:pPr>
            <a:r>
              <a:rPr lang="en-IN" dirty="0" smtClean="0"/>
              <a:t>1. Nursery education is better for children than staying at home with parents – Discuss.</a:t>
            </a:r>
          </a:p>
          <a:p>
            <a:pPr algn="just"/>
            <a:r>
              <a:rPr lang="en-IN" dirty="0" smtClean="0"/>
              <a:t>A study of the growth of nurseries in India since 1995</a:t>
            </a:r>
          </a:p>
          <a:p>
            <a:pPr algn="just"/>
            <a:r>
              <a:rPr lang="en-IN" dirty="0" smtClean="0"/>
              <a:t>A report on the development of children who remain at home until five</a:t>
            </a:r>
          </a:p>
          <a:p>
            <a:pPr algn="just"/>
            <a:r>
              <a:rPr lang="en-IN" dirty="0" smtClean="0"/>
              <a:t>A discussion comparing speaking ability in the two groups of children</a:t>
            </a:r>
          </a:p>
          <a:p>
            <a:pPr algn="just"/>
            <a:r>
              <a:rPr lang="en-IN" dirty="0" smtClean="0"/>
              <a:t>An outline of the increase of women in the labour market since 1960</a:t>
            </a:r>
            <a:endParaRPr lang="en-IN" dirty="0"/>
          </a:p>
        </p:txBody>
      </p:sp>
    </p:spTree>
    <p:extLst>
      <p:ext uri="{BB962C8B-B14F-4D97-AF65-F5344CB8AC3E}">
        <p14:creationId xmlns:p14="http://schemas.microsoft.com/office/powerpoint/2010/main" val="49982135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7" name="Content Placeholder 3"/>
          <p:cNvSpPr>
            <a:spLocks noGrp="1"/>
          </p:cNvSpPr>
          <p:nvPr>
            <p:ph idx="1"/>
          </p:nvPr>
        </p:nvSpPr>
        <p:spPr/>
        <p:txBody>
          <a:bodyPr>
            <a:normAutofit/>
          </a:bodyPr>
          <a:lstStyle/>
          <a:p>
            <a:pPr marL="0" indent="0" algn="just">
              <a:buNone/>
            </a:pPr>
            <a:r>
              <a:rPr lang="en-IN" dirty="0" smtClean="0"/>
              <a:t>2. Compare </a:t>
            </a:r>
            <a:r>
              <a:rPr lang="en-IN" dirty="0"/>
              <a:t>studying in a library with using the internet. Will the </a:t>
            </a:r>
            <a:r>
              <a:rPr lang="en-IN" dirty="0" smtClean="0"/>
              <a:t>former become </a:t>
            </a:r>
            <a:r>
              <a:rPr lang="en-IN" dirty="0"/>
              <a:t>redundant</a:t>
            </a:r>
            <a:r>
              <a:rPr lang="en-IN" dirty="0" smtClean="0"/>
              <a:t>?</a:t>
            </a:r>
          </a:p>
          <a:p>
            <a:pPr algn="just"/>
            <a:r>
              <a:rPr lang="en-IN" dirty="0" smtClean="0"/>
              <a:t>The </a:t>
            </a:r>
            <a:r>
              <a:rPr lang="en-IN" dirty="0"/>
              <a:t>benefits of using books</a:t>
            </a:r>
          </a:p>
          <a:p>
            <a:pPr algn="just"/>
            <a:r>
              <a:rPr lang="en-IN" dirty="0"/>
              <a:t>The drawbacks of internet sources</a:t>
            </a:r>
          </a:p>
          <a:p>
            <a:pPr algn="just"/>
            <a:r>
              <a:rPr lang="en-IN" dirty="0"/>
              <a:t>Predicted IT developments in the next 15 years</a:t>
            </a:r>
          </a:p>
          <a:p>
            <a:pPr algn="just"/>
            <a:r>
              <a:rPr lang="en-IN" dirty="0"/>
              <a:t>An outline of developments in library services since 1945</a:t>
            </a:r>
          </a:p>
          <a:p>
            <a:pPr algn="just"/>
            <a:endParaRPr lang="en-IN" dirty="0"/>
          </a:p>
          <a:p>
            <a:pPr algn="just"/>
            <a:endParaRPr lang="en-IN" dirty="0"/>
          </a:p>
        </p:txBody>
      </p:sp>
    </p:spTree>
    <p:extLst>
      <p:ext uri="{BB962C8B-B14F-4D97-AF65-F5344CB8AC3E}">
        <p14:creationId xmlns:p14="http://schemas.microsoft.com/office/powerpoint/2010/main" val="221287937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42782" y="421205"/>
            <a:ext cx="3756207" cy="5594877"/>
          </a:xfrm>
        </p:spPr>
        <p:txBody>
          <a:bodyPr>
            <a:noAutofit/>
          </a:bodyPr>
          <a:lstStyle/>
          <a:p>
            <a:pPr marL="0" indent="0" algn="just">
              <a:buNone/>
            </a:pPr>
            <a:r>
              <a:rPr lang="en-IN" sz="2400" dirty="0" smtClean="0"/>
              <a:t>1. Nursery </a:t>
            </a:r>
            <a:r>
              <a:rPr lang="en-IN" sz="2400" dirty="0"/>
              <a:t>education is better for children than staying at home </a:t>
            </a:r>
            <a:r>
              <a:rPr lang="en-IN" sz="2400" dirty="0" smtClean="0"/>
              <a:t>with mother </a:t>
            </a:r>
            <a:r>
              <a:rPr lang="en-IN" sz="2400" dirty="0"/>
              <a:t>– Discuss.</a:t>
            </a:r>
          </a:p>
          <a:p>
            <a:pPr algn="just"/>
            <a:r>
              <a:rPr lang="en-IN" sz="2400" strike="sngStrike" dirty="0">
                <a:solidFill>
                  <a:srgbClr val="FF0000"/>
                </a:solidFill>
              </a:rPr>
              <a:t>A study of the growth of nurseries since 1995</a:t>
            </a:r>
          </a:p>
          <a:p>
            <a:pPr algn="just"/>
            <a:r>
              <a:rPr lang="en-IN" sz="2400" dirty="0"/>
              <a:t>A report on the development of children who remain at home </a:t>
            </a:r>
            <a:r>
              <a:rPr lang="en-IN" sz="2400" dirty="0" smtClean="0"/>
              <a:t>until five</a:t>
            </a:r>
            <a:endParaRPr lang="en-IN" sz="2400" dirty="0"/>
          </a:p>
          <a:p>
            <a:pPr algn="just"/>
            <a:r>
              <a:rPr lang="en-IN" sz="2400" dirty="0"/>
              <a:t>A discussion comparing speaking ability in the two groups </a:t>
            </a:r>
            <a:r>
              <a:rPr lang="en-IN" sz="2400" dirty="0" smtClean="0"/>
              <a:t>of children</a:t>
            </a:r>
            <a:endParaRPr lang="en-IN" sz="2400" dirty="0"/>
          </a:p>
          <a:p>
            <a:pPr algn="just"/>
            <a:r>
              <a:rPr lang="en-IN" sz="2400" strike="sngStrike" dirty="0">
                <a:solidFill>
                  <a:srgbClr val="FF0000"/>
                </a:solidFill>
              </a:rPr>
              <a:t>An outline of the increase of women in the labour market since </a:t>
            </a:r>
            <a:r>
              <a:rPr lang="en-IN" sz="2400" strike="sngStrike" dirty="0" smtClean="0">
                <a:solidFill>
                  <a:srgbClr val="FF0000"/>
                </a:solidFill>
              </a:rPr>
              <a:t>1960</a:t>
            </a:r>
            <a:endParaRPr lang="en-IN" sz="2400" strike="sngStrike" dirty="0">
              <a:solidFill>
                <a:srgbClr val="FF0000"/>
              </a:solidFill>
            </a:endParaRPr>
          </a:p>
        </p:txBody>
      </p:sp>
      <p:sp>
        <p:nvSpPr>
          <p:cNvPr id="4" name="Content Placeholder 3"/>
          <p:cNvSpPr>
            <a:spLocks noGrp="1"/>
          </p:cNvSpPr>
          <p:nvPr>
            <p:ph sz="half" idx="2"/>
          </p:nvPr>
        </p:nvSpPr>
        <p:spPr>
          <a:xfrm>
            <a:off x="4668879" y="421205"/>
            <a:ext cx="3769911" cy="5491029"/>
          </a:xfrm>
        </p:spPr>
        <p:txBody>
          <a:bodyPr>
            <a:normAutofit fontScale="92500" lnSpcReduction="10000"/>
          </a:bodyPr>
          <a:lstStyle/>
          <a:p>
            <a:pPr marL="0" indent="0" algn="just">
              <a:buNone/>
            </a:pPr>
            <a:r>
              <a:rPr lang="en-IN" dirty="0" smtClean="0"/>
              <a:t>2. Compare </a:t>
            </a:r>
            <a:r>
              <a:rPr lang="en-IN" dirty="0"/>
              <a:t>studying in a library with using the internet. Will the </a:t>
            </a:r>
            <a:r>
              <a:rPr lang="en-IN" dirty="0" smtClean="0"/>
              <a:t>former become </a:t>
            </a:r>
            <a:r>
              <a:rPr lang="en-IN" dirty="0"/>
              <a:t>redundant</a:t>
            </a:r>
            <a:r>
              <a:rPr lang="en-IN" dirty="0" smtClean="0"/>
              <a:t>?</a:t>
            </a:r>
          </a:p>
          <a:p>
            <a:pPr algn="just"/>
            <a:r>
              <a:rPr lang="en-IN" dirty="0" smtClean="0"/>
              <a:t>The </a:t>
            </a:r>
            <a:r>
              <a:rPr lang="en-IN" dirty="0"/>
              <a:t>benefits of using books</a:t>
            </a:r>
          </a:p>
          <a:p>
            <a:pPr algn="just"/>
            <a:r>
              <a:rPr lang="en-IN" dirty="0"/>
              <a:t>The drawbacks of internet sources</a:t>
            </a:r>
          </a:p>
          <a:p>
            <a:pPr algn="just"/>
            <a:r>
              <a:rPr lang="en-IN" dirty="0"/>
              <a:t>Predicted IT developments in the next 15 </a:t>
            </a:r>
            <a:r>
              <a:rPr lang="en-IN" dirty="0" smtClean="0"/>
              <a:t>years </a:t>
            </a:r>
            <a:r>
              <a:rPr lang="en-IN" dirty="0" smtClean="0">
                <a:solidFill>
                  <a:srgbClr val="FF0000"/>
                </a:solidFill>
              </a:rPr>
              <a:t>(?)</a:t>
            </a:r>
            <a:endParaRPr lang="en-IN" dirty="0">
              <a:solidFill>
                <a:srgbClr val="FF0000"/>
              </a:solidFill>
            </a:endParaRPr>
          </a:p>
          <a:p>
            <a:pPr algn="just"/>
            <a:r>
              <a:rPr lang="en-IN" strike="sngStrike" dirty="0">
                <a:solidFill>
                  <a:srgbClr val="FF0000"/>
                </a:solidFill>
              </a:rPr>
              <a:t>An outline of developments in library services since 1945</a:t>
            </a:r>
          </a:p>
          <a:p>
            <a:pPr algn="just"/>
            <a:endParaRPr lang="en-IN" dirty="0"/>
          </a:p>
          <a:p>
            <a:pPr algn="just"/>
            <a:endParaRPr lang="en-IN" dirty="0"/>
          </a:p>
        </p:txBody>
      </p:sp>
    </p:spTree>
    <p:extLst>
      <p:ext uri="{BB962C8B-B14F-4D97-AF65-F5344CB8AC3E}">
        <p14:creationId xmlns:p14="http://schemas.microsoft.com/office/powerpoint/2010/main" val="289287449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Identifying and using resources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11340933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Finding resources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a:t>Where can you find specific supporting details to support your ideas? </a:t>
            </a:r>
            <a:endParaRPr lang="en-IN" dirty="0" smtClean="0"/>
          </a:p>
          <a:p>
            <a:pPr algn="just"/>
            <a:r>
              <a:rPr lang="en-IN" dirty="0" smtClean="0"/>
              <a:t>For some assignments</a:t>
            </a:r>
            <a:r>
              <a:rPr lang="en-IN" dirty="0"/>
              <a:t>, you may be able to use examples from your own personal experience</a:t>
            </a:r>
            <a:r>
              <a:rPr lang="en-IN" dirty="0" smtClean="0"/>
              <a:t>, or </a:t>
            </a:r>
            <a:r>
              <a:rPr lang="en-IN" dirty="0"/>
              <a:t>you may be able to gather quotations and statistics by performing an </a:t>
            </a:r>
            <a:r>
              <a:rPr lang="en-IN" dirty="0" smtClean="0"/>
              <a:t>experiment, taking </a:t>
            </a:r>
            <a:r>
              <a:rPr lang="en-IN" dirty="0"/>
              <a:t>a survey, or interviewing people. </a:t>
            </a:r>
            <a:endParaRPr lang="en-IN" dirty="0" smtClean="0"/>
          </a:p>
          <a:p>
            <a:pPr algn="just"/>
            <a:r>
              <a:rPr lang="en-IN" dirty="0" smtClean="0"/>
              <a:t>For </a:t>
            </a:r>
            <a:r>
              <a:rPr lang="en-IN" dirty="0"/>
              <a:t>other assignments, you may have to </a:t>
            </a:r>
            <a:r>
              <a:rPr lang="en-IN" dirty="0" smtClean="0"/>
              <a:t>look for </a:t>
            </a:r>
            <a:r>
              <a:rPr lang="en-IN" dirty="0"/>
              <a:t>outside sources by researching your topic in a library or on the Internet</a:t>
            </a:r>
            <a:r>
              <a:rPr lang="en-IN" dirty="0" smtClean="0"/>
              <a:t>.</a:t>
            </a:r>
          </a:p>
        </p:txBody>
      </p:sp>
    </p:spTree>
    <p:extLst>
      <p:ext uri="{BB962C8B-B14F-4D97-AF65-F5344CB8AC3E}">
        <p14:creationId xmlns:p14="http://schemas.microsoft.com/office/powerpoint/2010/main" val="222877366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520420"/>
            <a:ext cx="7277100" cy="3539431"/>
          </a:xfrm>
          <a:prstGeom prst="rect">
            <a:avLst/>
          </a:prstGeom>
        </p:spPr>
        <p:txBody>
          <a:bodyPr wrap="square">
            <a:spAutoFit/>
          </a:bodyPr>
          <a:lstStyle/>
          <a:p>
            <a:pPr algn="just"/>
            <a:endParaRPr lang="en-IN" sz="2800" dirty="0"/>
          </a:p>
          <a:p>
            <a:pPr marL="342900" indent="-342900" algn="just">
              <a:buFont typeface="Arial" panose="020B0604020202020204" pitchFamily="34" charset="0"/>
              <a:buChar char="•"/>
            </a:pPr>
            <a:r>
              <a:rPr lang="en-IN" sz="2800" dirty="0"/>
              <a:t>Academic sources of </a:t>
            </a:r>
            <a:r>
              <a:rPr lang="en-IN" sz="2800" dirty="0" smtClean="0"/>
              <a:t>information</a:t>
            </a:r>
            <a:endParaRPr lang="en-IN" sz="2800" dirty="0"/>
          </a:p>
          <a:p>
            <a:pPr marL="342900" indent="-342900" algn="just">
              <a:buFont typeface="Arial" panose="020B0604020202020204" pitchFamily="34" charset="0"/>
              <a:buChar char="•"/>
            </a:pPr>
            <a:r>
              <a:rPr lang="en-IN" sz="2800" dirty="0" smtClean="0"/>
              <a:t>Your </a:t>
            </a:r>
            <a:r>
              <a:rPr lang="en-IN" sz="2800" dirty="0"/>
              <a:t>own </a:t>
            </a:r>
            <a:r>
              <a:rPr lang="en-IN" sz="2800" dirty="0" smtClean="0"/>
              <a:t>opinions</a:t>
            </a:r>
            <a:endParaRPr lang="en-IN" sz="2800" dirty="0"/>
          </a:p>
          <a:p>
            <a:pPr marL="342900" indent="-342900" algn="just">
              <a:buFont typeface="Arial" panose="020B0604020202020204" pitchFamily="34" charset="0"/>
              <a:buChar char="•"/>
            </a:pPr>
            <a:r>
              <a:rPr lang="en-IN" sz="2800" dirty="0" smtClean="0"/>
              <a:t>Conclusions </a:t>
            </a:r>
            <a:r>
              <a:rPr lang="en-IN" sz="2800" dirty="0"/>
              <a:t>or outcomes of discussions on the issue with </a:t>
            </a:r>
            <a:r>
              <a:rPr lang="en-IN" sz="2800" dirty="0" smtClean="0"/>
              <a:t>friends </a:t>
            </a:r>
            <a:r>
              <a:rPr lang="en-IN" sz="2800" dirty="0"/>
              <a:t>or </a:t>
            </a:r>
            <a:r>
              <a:rPr lang="en-IN" sz="2800" dirty="0" smtClean="0"/>
              <a:t>relatives</a:t>
            </a:r>
            <a:endParaRPr lang="en-IN" sz="2800" dirty="0"/>
          </a:p>
          <a:p>
            <a:pPr marL="342900" indent="-342900" algn="just">
              <a:buFont typeface="Arial" panose="020B0604020202020204" pitchFamily="34" charset="0"/>
              <a:buChar char="•"/>
            </a:pPr>
            <a:r>
              <a:rPr lang="en-IN" sz="2800" dirty="0" smtClean="0"/>
              <a:t>A </a:t>
            </a:r>
            <a:r>
              <a:rPr lang="en-IN" sz="2800" dirty="0"/>
              <a:t>celebrity’s </a:t>
            </a:r>
            <a:r>
              <a:rPr lang="en-IN" sz="2800" dirty="0" smtClean="0"/>
              <a:t>opinion</a:t>
            </a:r>
            <a:endParaRPr lang="en-IN" sz="2800" dirty="0"/>
          </a:p>
          <a:p>
            <a:pPr marL="342900" indent="-342900" algn="just">
              <a:buFont typeface="Arial" panose="020B0604020202020204" pitchFamily="34" charset="0"/>
              <a:buChar char="•"/>
            </a:pPr>
            <a:r>
              <a:rPr lang="en-IN" sz="2800" dirty="0" smtClean="0"/>
              <a:t>Articles </a:t>
            </a:r>
            <a:r>
              <a:rPr lang="en-IN" sz="2800" dirty="0"/>
              <a:t>in popular </a:t>
            </a:r>
            <a:r>
              <a:rPr lang="en-IN" sz="2800" dirty="0" smtClean="0"/>
              <a:t>magazines</a:t>
            </a:r>
            <a:endParaRPr lang="en-IN" sz="2800" dirty="0"/>
          </a:p>
          <a:p>
            <a:pPr marL="342900" indent="-342900" algn="just">
              <a:buFont typeface="Arial" panose="020B0604020202020204" pitchFamily="34" charset="0"/>
              <a:buChar char="•"/>
            </a:pPr>
            <a:r>
              <a:rPr lang="en-IN" sz="2800" dirty="0" smtClean="0"/>
              <a:t>Opinion </a:t>
            </a:r>
            <a:r>
              <a:rPr lang="en-IN" sz="2800" dirty="0"/>
              <a:t>columns </a:t>
            </a:r>
            <a:r>
              <a:rPr lang="en-IN" sz="2800" dirty="0" smtClean="0"/>
              <a:t>and articles in newspapers</a:t>
            </a:r>
            <a:endParaRPr lang="en-IN" sz="2800" dirty="0"/>
          </a:p>
        </p:txBody>
      </p:sp>
    </p:spTree>
    <p:extLst>
      <p:ext uri="{BB962C8B-B14F-4D97-AF65-F5344CB8AC3E}">
        <p14:creationId xmlns:p14="http://schemas.microsoft.com/office/powerpoint/2010/main" val="224699384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241" y="392152"/>
            <a:ext cx="8106710" cy="5544037"/>
          </a:xfrm>
        </p:spPr>
        <p:txBody>
          <a:bodyPr>
            <a:noAutofit/>
          </a:bodyPr>
          <a:lstStyle/>
          <a:p>
            <a:pPr algn="just"/>
            <a:r>
              <a:rPr lang="en-IN" sz="2400" dirty="0"/>
              <a:t>The sources of information </a:t>
            </a:r>
            <a:r>
              <a:rPr lang="en-IN" sz="2400" dirty="0" smtClean="0"/>
              <a:t>you document are </a:t>
            </a:r>
            <a:r>
              <a:rPr lang="en-IN" sz="2400" dirty="0"/>
              <a:t>typically those from an </a:t>
            </a:r>
            <a:r>
              <a:rPr lang="en-IN" sz="2400" dirty="0" smtClean="0"/>
              <a:t>authority</a:t>
            </a:r>
            <a:r>
              <a:rPr lang="en-IN" sz="2400" dirty="0"/>
              <a:t> </a:t>
            </a:r>
            <a:r>
              <a:rPr lang="en-IN" sz="2400" dirty="0" smtClean="0"/>
              <a:t>(someone </a:t>
            </a:r>
            <a:r>
              <a:rPr lang="en-IN" sz="2400" dirty="0"/>
              <a:t>who has been the author of published </a:t>
            </a:r>
            <a:r>
              <a:rPr lang="en-IN" sz="2400" dirty="0" smtClean="0"/>
              <a:t>material) </a:t>
            </a:r>
          </a:p>
          <a:p>
            <a:pPr algn="just"/>
            <a:r>
              <a:rPr lang="en-IN" sz="2400" dirty="0" smtClean="0"/>
              <a:t>This material </a:t>
            </a:r>
            <a:r>
              <a:rPr lang="en-IN" sz="2400" dirty="0"/>
              <a:t>may come in the form of……</a:t>
            </a:r>
          </a:p>
          <a:p>
            <a:pPr marL="457200" lvl="1" indent="0" algn="just">
              <a:buNone/>
            </a:pPr>
            <a:r>
              <a:rPr lang="en-IN" sz="2400" dirty="0"/>
              <a:t>• Books</a:t>
            </a:r>
          </a:p>
          <a:p>
            <a:pPr marL="457200" lvl="1" indent="0" algn="just">
              <a:buNone/>
            </a:pPr>
            <a:r>
              <a:rPr lang="en-IN" sz="2400" dirty="0"/>
              <a:t>• Journal articles</a:t>
            </a:r>
          </a:p>
          <a:p>
            <a:pPr marL="457200" lvl="1" indent="0" algn="just">
              <a:buNone/>
            </a:pPr>
            <a:r>
              <a:rPr lang="en-IN" sz="2400" dirty="0"/>
              <a:t>• Published reports</a:t>
            </a:r>
          </a:p>
          <a:p>
            <a:pPr algn="just"/>
            <a:r>
              <a:rPr lang="en-IN" sz="2400" dirty="0" smtClean="0"/>
              <a:t>In such materials you may find - </a:t>
            </a:r>
            <a:endParaRPr lang="en-IN" sz="2400" dirty="0"/>
          </a:p>
          <a:p>
            <a:pPr lvl="1" algn="just"/>
            <a:r>
              <a:rPr lang="en-IN" sz="2400" dirty="0"/>
              <a:t>theoretical ideas,</a:t>
            </a:r>
          </a:p>
          <a:p>
            <a:pPr lvl="1" algn="just"/>
            <a:r>
              <a:rPr lang="en-IN" sz="2400" dirty="0"/>
              <a:t>critical evaluations,</a:t>
            </a:r>
          </a:p>
          <a:p>
            <a:pPr lvl="1" algn="just"/>
            <a:r>
              <a:rPr lang="en-IN" sz="2400" dirty="0"/>
              <a:t>research </a:t>
            </a:r>
            <a:r>
              <a:rPr lang="en-IN" sz="2400" dirty="0" smtClean="0"/>
              <a:t>findings</a:t>
            </a:r>
            <a:r>
              <a:rPr lang="en-IN" sz="2400" dirty="0"/>
              <a:t>, and</a:t>
            </a:r>
          </a:p>
          <a:p>
            <a:pPr lvl="1" algn="just"/>
            <a:r>
              <a:rPr lang="en-IN" sz="2400" dirty="0"/>
              <a:t>scholarly opinions</a:t>
            </a:r>
          </a:p>
          <a:p>
            <a:pPr marL="0" indent="0" algn="r">
              <a:buNone/>
            </a:pPr>
            <a:r>
              <a:rPr lang="en-IN" sz="2400" dirty="0" smtClean="0"/>
              <a:t>                                               to </a:t>
            </a:r>
            <a:r>
              <a:rPr lang="en-IN" sz="2400" dirty="0"/>
              <a:t>back up the points you are making. </a:t>
            </a:r>
            <a:endParaRPr lang="en-IN" sz="2400" dirty="0" smtClean="0"/>
          </a:p>
        </p:txBody>
      </p:sp>
    </p:spTree>
    <p:extLst>
      <p:ext uri="{BB962C8B-B14F-4D97-AF65-F5344CB8AC3E}">
        <p14:creationId xmlns:p14="http://schemas.microsoft.com/office/powerpoint/2010/main" val="102757977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r>
              <a:rPr lang="en-US" dirty="0" err="1" smtClean="0"/>
              <a:t>Grabe</a:t>
            </a:r>
            <a:r>
              <a:rPr lang="en-US" dirty="0" smtClean="0"/>
              <a:t>, W. (2009). </a:t>
            </a:r>
            <a:r>
              <a:rPr lang="en-US" i="1" dirty="0" smtClean="0"/>
              <a:t>Reading in a second language: Moving from theory to practice</a:t>
            </a:r>
            <a:r>
              <a:rPr lang="en-US" dirty="0" smtClean="0"/>
              <a:t>. Cambridge University Press: New York.</a:t>
            </a:r>
          </a:p>
          <a:p>
            <a:r>
              <a:rPr lang="en-US" dirty="0" smtClean="0"/>
              <a:t>University of Essex (2008). </a:t>
            </a:r>
            <a:r>
              <a:rPr lang="en-US" i="1" dirty="0" smtClean="0"/>
              <a:t>How to improve academic writing. </a:t>
            </a:r>
            <a:r>
              <a:rPr lang="en-IN" u="sng" dirty="0">
                <a:hlinkClick r:id="rId2"/>
              </a:rPr>
              <a:t>www.</a:t>
            </a:r>
            <a:r>
              <a:rPr lang="en-IN" b="1" u="sng" dirty="0">
                <a:hlinkClick r:id="rId2"/>
              </a:rPr>
              <a:t>essex</a:t>
            </a:r>
            <a:r>
              <a:rPr lang="en-IN" u="sng" dirty="0">
                <a:hlinkClick r:id="rId2"/>
              </a:rPr>
              <a:t>.ac.uk/outreach/documents/how-to-</a:t>
            </a:r>
            <a:r>
              <a:rPr lang="en-IN" b="1" u="sng" dirty="0">
                <a:hlinkClick r:id="rId2"/>
              </a:rPr>
              <a:t>improve</a:t>
            </a:r>
            <a:r>
              <a:rPr lang="en-IN" u="sng" dirty="0">
                <a:hlinkClick r:id="rId2"/>
              </a:rPr>
              <a:t>-</a:t>
            </a:r>
            <a:r>
              <a:rPr lang="en-IN" b="1" u="sng" dirty="0">
                <a:hlinkClick r:id="rId2"/>
              </a:rPr>
              <a:t>academic</a:t>
            </a:r>
            <a:r>
              <a:rPr lang="en-IN" u="sng" dirty="0">
                <a:hlinkClick r:id="rId2"/>
              </a:rPr>
              <a:t>-writing.pdf</a:t>
            </a:r>
            <a:endParaRPr lang="en-IN" u="sng" dirty="0"/>
          </a:p>
          <a:p>
            <a:r>
              <a:rPr lang="en-US" dirty="0" smtClean="0"/>
              <a:t>Anderson, P. V. (2014). </a:t>
            </a:r>
            <a:r>
              <a:rPr lang="en-US" i="1" dirty="0" smtClean="0"/>
              <a:t>Technical communication. </a:t>
            </a:r>
            <a:r>
              <a:rPr lang="en-US" dirty="0" smtClean="0"/>
              <a:t>Delhi: </a:t>
            </a:r>
            <a:r>
              <a:rPr lang="en-US" dirty="0" err="1" smtClean="0"/>
              <a:t>Cengage</a:t>
            </a:r>
            <a:r>
              <a:rPr lang="en-US" dirty="0" smtClean="0"/>
              <a:t>.</a:t>
            </a:r>
            <a:endParaRPr lang="en-US" dirty="0"/>
          </a:p>
        </p:txBody>
      </p:sp>
    </p:spTree>
    <p:extLst>
      <p:ext uri="{BB962C8B-B14F-4D97-AF65-F5344CB8AC3E}">
        <p14:creationId xmlns:p14="http://schemas.microsoft.com/office/powerpoint/2010/main" val="367790292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Reading to collect details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4747721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Know why you are </a:t>
            </a:r>
            <a:r>
              <a:rPr lang="en-IN" dirty="0" smtClean="0"/>
              <a:t>reading</a:t>
            </a:r>
            <a:endParaRPr lang="en-IN" dirty="0"/>
          </a:p>
        </p:txBody>
      </p:sp>
      <p:sp>
        <p:nvSpPr>
          <p:cNvPr id="3" name="Content Placeholder 2"/>
          <p:cNvSpPr>
            <a:spLocks noGrp="1"/>
          </p:cNvSpPr>
          <p:nvPr>
            <p:ph idx="1"/>
          </p:nvPr>
        </p:nvSpPr>
        <p:spPr>
          <a:xfrm>
            <a:off x="510240" y="1605959"/>
            <a:ext cx="8176559" cy="4803942"/>
          </a:xfrm>
        </p:spPr>
        <p:txBody>
          <a:bodyPr>
            <a:normAutofit fontScale="92500" lnSpcReduction="20000"/>
          </a:bodyPr>
          <a:lstStyle/>
          <a:p>
            <a:pPr algn="just"/>
            <a:r>
              <a:rPr lang="en-IN" dirty="0" smtClean="0"/>
              <a:t>Make </a:t>
            </a:r>
            <a:r>
              <a:rPr lang="en-IN" dirty="0"/>
              <a:t>sure you think about what you want to achieve and keep the purpose in mind as you read. </a:t>
            </a:r>
            <a:endParaRPr lang="en-IN" dirty="0" smtClean="0"/>
          </a:p>
          <a:p>
            <a:pPr algn="just"/>
            <a:r>
              <a:rPr lang="en-IN" dirty="0" smtClean="0"/>
              <a:t>Is </a:t>
            </a:r>
            <a:r>
              <a:rPr lang="en-IN" dirty="0"/>
              <a:t>it for an </a:t>
            </a:r>
            <a:r>
              <a:rPr lang="en-IN" dirty="0" smtClean="0"/>
              <a:t>assignment? (If </a:t>
            </a:r>
            <a:r>
              <a:rPr lang="en-IN" dirty="0"/>
              <a:t>so, have the assignment question to hand</a:t>
            </a:r>
            <a:r>
              <a:rPr lang="en-IN" dirty="0" smtClean="0"/>
              <a:t>) </a:t>
            </a:r>
          </a:p>
          <a:p>
            <a:pPr algn="just"/>
            <a:r>
              <a:rPr lang="en-IN" dirty="0" smtClean="0"/>
              <a:t>Is </a:t>
            </a:r>
            <a:r>
              <a:rPr lang="en-IN" dirty="0"/>
              <a:t>it for an exam? If so have you mapped out which areas of the curriculum you will focus on? </a:t>
            </a:r>
            <a:endParaRPr lang="en-IN" dirty="0" smtClean="0"/>
          </a:p>
          <a:p>
            <a:pPr algn="just"/>
            <a:r>
              <a:rPr lang="en-IN" dirty="0" smtClean="0"/>
              <a:t>If </a:t>
            </a:r>
            <a:r>
              <a:rPr lang="en-IN" dirty="0"/>
              <a:t>you are simply working your way through your study materials, check </a:t>
            </a:r>
            <a:r>
              <a:rPr lang="en-IN" dirty="0" smtClean="0"/>
              <a:t>if </a:t>
            </a:r>
            <a:r>
              <a:rPr lang="en-IN" dirty="0"/>
              <a:t>there are any guiding questions or statements for that particular piece of reading. </a:t>
            </a:r>
          </a:p>
        </p:txBody>
      </p:sp>
    </p:spTree>
    <p:extLst>
      <p:ext uri="{BB962C8B-B14F-4D97-AF65-F5344CB8AC3E}">
        <p14:creationId xmlns:p14="http://schemas.microsoft.com/office/powerpoint/2010/main" val="179483118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for different purposes</a:t>
            </a:r>
            <a:endParaRPr lang="en-US" dirty="0"/>
          </a:p>
        </p:txBody>
      </p:sp>
      <p:sp>
        <p:nvSpPr>
          <p:cNvPr id="3" name="Content Placeholder 2"/>
          <p:cNvSpPr>
            <a:spLocks noGrp="1"/>
          </p:cNvSpPr>
          <p:nvPr>
            <p:ph idx="1"/>
          </p:nvPr>
        </p:nvSpPr>
        <p:spPr/>
        <p:txBody>
          <a:bodyPr/>
          <a:lstStyle/>
          <a:p>
            <a:r>
              <a:rPr lang="en-US" dirty="0" smtClean="0"/>
              <a:t>Reading to search for information (scanning and skimming)</a:t>
            </a:r>
          </a:p>
          <a:p>
            <a:r>
              <a:rPr lang="en-US" dirty="0" smtClean="0"/>
              <a:t>Reading for quick understanding</a:t>
            </a:r>
          </a:p>
          <a:p>
            <a:r>
              <a:rPr lang="en-US" dirty="0" smtClean="0"/>
              <a:t>Reading to integrate information</a:t>
            </a:r>
          </a:p>
          <a:p>
            <a:r>
              <a:rPr lang="en-US" dirty="0" smtClean="0"/>
              <a:t>Reading to evaluate, critique, and use</a:t>
            </a:r>
          </a:p>
          <a:p>
            <a:r>
              <a:rPr lang="en-US" dirty="0" smtClean="0"/>
              <a:t>Reading for general comprehension</a:t>
            </a:r>
          </a:p>
          <a:p>
            <a:pPr marL="0" indent="0" algn="r">
              <a:buNone/>
            </a:pPr>
            <a:endParaRPr lang="en-US" dirty="0"/>
          </a:p>
        </p:txBody>
      </p:sp>
    </p:spTree>
    <p:extLst>
      <p:ext uri="{BB962C8B-B14F-4D97-AF65-F5344CB8AC3E}">
        <p14:creationId xmlns:p14="http://schemas.microsoft.com/office/powerpoint/2010/main" val="420072280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to search for information</a:t>
            </a:r>
            <a:endParaRPr lang="en-US" dirty="0"/>
          </a:p>
        </p:txBody>
      </p:sp>
      <p:sp>
        <p:nvSpPr>
          <p:cNvPr id="3" name="Content Placeholder 2"/>
          <p:cNvSpPr>
            <a:spLocks noGrp="1"/>
          </p:cNvSpPr>
          <p:nvPr>
            <p:ph idx="1"/>
          </p:nvPr>
        </p:nvSpPr>
        <p:spPr/>
        <p:txBody>
          <a:bodyPr/>
          <a:lstStyle/>
          <a:p>
            <a:r>
              <a:rPr lang="en-US" dirty="0" smtClean="0"/>
              <a:t>Locating specific information</a:t>
            </a:r>
          </a:p>
          <a:p>
            <a:r>
              <a:rPr lang="en-US" dirty="0" smtClean="0"/>
              <a:t>Scan for a piece of information, locate it and skim through it very quickly to get an overall understanding of the concept</a:t>
            </a:r>
          </a:p>
          <a:p>
            <a:r>
              <a:rPr lang="en-US" dirty="0" smtClean="0"/>
              <a:t>Combination of scanning and skimming</a:t>
            </a:r>
          </a:p>
          <a:p>
            <a:r>
              <a:rPr lang="en-US" dirty="0" smtClean="0"/>
              <a:t>E.g. You are interested in cricket and want to know what happened in the match</a:t>
            </a:r>
            <a:endParaRPr lang="en-US" dirty="0"/>
          </a:p>
        </p:txBody>
      </p:sp>
    </p:spTree>
    <p:extLst>
      <p:ext uri="{BB962C8B-B14F-4D97-AF65-F5344CB8AC3E}">
        <p14:creationId xmlns:p14="http://schemas.microsoft.com/office/powerpoint/2010/main" val="409111311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for quick understanding</a:t>
            </a:r>
            <a:endParaRPr lang="en-US" dirty="0"/>
          </a:p>
        </p:txBody>
      </p:sp>
      <p:sp>
        <p:nvSpPr>
          <p:cNvPr id="3" name="Content Placeholder 2"/>
          <p:cNvSpPr>
            <a:spLocks noGrp="1"/>
          </p:cNvSpPr>
          <p:nvPr>
            <p:ph idx="1"/>
          </p:nvPr>
        </p:nvSpPr>
        <p:spPr/>
        <p:txBody>
          <a:bodyPr/>
          <a:lstStyle/>
          <a:p>
            <a:r>
              <a:rPr lang="en-US" dirty="0" smtClean="0"/>
              <a:t>To determine what the text is about </a:t>
            </a:r>
          </a:p>
          <a:p>
            <a:r>
              <a:rPr lang="en-US" dirty="0" smtClean="0"/>
              <a:t>Should we spend more time on it or not?</a:t>
            </a:r>
          </a:p>
          <a:p>
            <a:r>
              <a:rPr lang="en-US" dirty="0" smtClean="0"/>
              <a:t>Useful in case of reading a difficult text (so that you know where you need to focus on and what sections you can skip) or you have too many texts to read (to have a glimpse of a text and decide whether to read it or skip it)</a:t>
            </a:r>
            <a:endParaRPr lang="en-US" dirty="0"/>
          </a:p>
        </p:txBody>
      </p:sp>
    </p:spTree>
    <p:extLst>
      <p:ext uri="{BB962C8B-B14F-4D97-AF65-F5344CB8AC3E}">
        <p14:creationId xmlns:p14="http://schemas.microsoft.com/office/powerpoint/2010/main" val="49445867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to integrate information</a:t>
            </a:r>
            <a:endParaRPr lang="en-US" dirty="0"/>
          </a:p>
        </p:txBody>
      </p:sp>
      <p:sp>
        <p:nvSpPr>
          <p:cNvPr id="3" name="Content Placeholder 2"/>
          <p:cNvSpPr>
            <a:spLocks noGrp="1"/>
          </p:cNvSpPr>
          <p:nvPr>
            <p:ph idx="1"/>
          </p:nvPr>
        </p:nvSpPr>
        <p:spPr/>
        <p:txBody>
          <a:bodyPr>
            <a:normAutofit lnSpcReduction="10000"/>
          </a:bodyPr>
          <a:lstStyle/>
          <a:p>
            <a:r>
              <a:rPr lang="en-US" dirty="0" smtClean="0"/>
              <a:t>Read many texts, store information and recollect it whenever needed</a:t>
            </a:r>
          </a:p>
          <a:p>
            <a:r>
              <a:rPr lang="en-US" dirty="0" smtClean="0"/>
              <a:t>Synthesize information from multiple texts or bring together details from different sections/ chapters of a long text/ textbook</a:t>
            </a:r>
          </a:p>
          <a:p>
            <a:r>
              <a:rPr lang="en-US" dirty="0" smtClean="0"/>
              <a:t>Integrate with previous information</a:t>
            </a:r>
          </a:p>
          <a:p>
            <a:r>
              <a:rPr lang="en-US" dirty="0" smtClean="0"/>
              <a:t>Sometimes conflicting details </a:t>
            </a:r>
            <a:r>
              <a:rPr lang="mr-IN" dirty="0" smtClean="0"/>
              <a:t>–</a:t>
            </a:r>
            <a:r>
              <a:rPr lang="en-US" dirty="0" smtClean="0"/>
              <a:t> sort out confusions </a:t>
            </a:r>
            <a:r>
              <a:rPr lang="mr-IN" dirty="0" smtClean="0"/>
              <a:t>–</a:t>
            </a:r>
            <a:r>
              <a:rPr lang="en-US" dirty="0" smtClean="0"/>
              <a:t> build your own knowledge system</a:t>
            </a:r>
            <a:endParaRPr lang="en-US" dirty="0"/>
          </a:p>
        </p:txBody>
      </p:sp>
    </p:spTree>
    <p:extLst>
      <p:ext uri="{BB962C8B-B14F-4D97-AF65-F5344CB8AC3E}">
        <p14:creationId xmlns:p14="http://schemas.microsoft.com/office/powerpoint/2010/main" val="14924937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to evaluate</a:t>
            </a:r>
            <a:endParaRPr lang="en-US" dirty="0"/>
          </a:p>
        </p:txBody>
      </p:sp>
      <p:sp>
        <p:nvSpPr>
          <p:cNvPr id="3" name="Content Placeholder 2"/>
          <p:cNvSpPr>
            <a:spLocks noGrp="1"/>
          </p:cNvSpPr>
          <p:nvPr>
            <p:ph idx="1"/>
          </p:nvPr>
        </p:nvSpPr>
        <p:spPr/>
        <p:txBody>
          <a:bodyPr/>
          <a:lstStyle/>
          <a:p>
            <a:r>
              <a:rPr lang="en-US" dirty="0" smtClean="0"/>
              <a:t>Read a text and make decisions about its effectiveness or worth</a:t>
            </a:r>
          </a:p>
          <a:p>
            <a:r>
              <a:rPr lang="en-US" dirty="0" smtClean="0"/>
              <a:t>Carefully analyze details presented and evidences provided to support claims</a:t>
            </a:r>
          </a:p>
          <a:p>
            <a:r>
              <a:rPr lang="en-US" dirty="0" smtClean="0"/>
              <a:t>Understand purpose and decide whether the text is successful in achieving it</a:t>
            </a:r>
          </a:p>
          <a:p>
            <a:r>
              <a:rPr lang="en-US" dirty="0" smtClean="0"/>
              <a:t>Look at use of language and other devices</a:t>
            </a:r>
          </a:p>
          <a:p>
            <a:pPr marL="0" indent="0">
              <a:buNone/>
            </a:pPr>
            <a:endParaRPr lang="en-US" dirty="0"/>
          </a:p>
        </p:txBody>
      </p:sp>
    </p:spTree>
    <p:extLst>
      <p:ext uri="{BB962C8B-B14F-4D97-AF65-F5344CB8AC3E}">
        <p14:creationId xmlns:p14="http://schemas.microsoft.com/office/powerpoint/2010/main" val="226045902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Reading for general comprehension</a:t>
            </a:r>
            <a:endParaRPr lang="en-US" dirty="0"/>
          </a:p>
        </p:txBody>
      </p:sp>
      <p:sp>
        <p:nvSpPr>
          <p:cNvPr id="3" name="Content Placeholder 2"/>
          <p:cNvSpPr>
            <a:spLocks noGrp="1"/>
          </p:cNvSpPr>
          <p:nvPr>
            <p:ph idx="1"/>
          </p:nvPr>
        </p:nvSpPr>
        <p:spPr/>
        <p:txBody>
          <a:bodyPr/>
          <a:lstStyle/>
          <a:p>
            <a:r>
              <a:rPr lang="en-US" dirty="0" smtClean="0"/>
              <a:t>Reading a newspaper article or a story</a:t>
            </a:r>
          </a:p>
          <a:p>
            <a:r>
              <a:rPr lang="en-US" dirty="0" smtClean="0"/>
              <a:t>For purposes of entertainment, as a habit or for passing time</a:t>
            </a:r>
          </a:p>
          <a:p>
            <a:r>
              <a:rPr lang="en-US" dirty="0" smtClean="0"/>
              <a:t>Goal is simple understanding of the text</a:t>
            </a:r>
            <a:endParaRPr lang="en-US" dirty="0"/>
          </a:p>
        </p:txBody>
      </p:sp>
    </p:spTree>
    <p:extLst>
      <p:ext uri="{BB962C8B-B14F-4D97-AF65-F5344CB8AC3E}">
        <p14:creationId xmlns:p14="http://schemas.microsoft.com/office/powerpoint/2010/main" val="335751621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Reading Skills </a:t>
            </a:r>
            <a:endParaRPr lang="en-US" dirty="0"/>
          </a:p>
        </p:txBody>
      </p:sp>
    </p:spTree>
    <p:extLst>
      <p:ext uri="{BB962C8B-B14F-4D97-AF65-F5344CB8AC3E}">
        <p14:creationId xmlns:p14="http://schemas.microsoft.com/office/powerpoint/2010/main" val="71685499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background knowledge</a:t>
            </a:r>
            <a:endParaRPr lang="en-US" dirty="0"/>
          </a:p>
        </p:txBody>
      </p:sp>
      <p:sp>
        <p:nvSpPr>
          <p:cNvPr id="3" name="Content Placeholder 2"/>
          <p:cNvSpPr>
            <a:spLocks noGrp="1"/>
          </p:cNvSpPr>
          <p:nvPr>
            <p:ph idx="1"/>
          </p:nvPr>
        </p:nvSpPr>
        <p:spPr/>
        <p:txBody>
          <a:bodyPr/>
          <a:lstStyle/>
          <a:p>
            <a:r>
              <a:rPr lang="en-US" dirty="0" smtClean="0"/>
              <a:t>Reading occurs in a context</a:t>
            </a:r>
          </a:p>
          <a:p>
            <a:r>
              <a:rPr lang="en-US" dirty="0" smtClean="0"/>
              <a:t>“We do not find meaning lying in things nor do we put it into things, but between us and things it can happen” – Buber</a:t>
            </a:r>
          </a:p>
        </p:txBody>
      </p:sp>
    </p:spTree>
    <p:extLst>
      <p:ext uri="{BB962C8B-B14F-4D97-AF65-F5344CB8AC3E}">
        <p14:creationId xmlns:p14="http://schemas.microsoft.com/office/powerpoint/2010/main" val="210877279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composition?</a:t>
            </a:r>
            <a:endParaRPr lang="en-US" dirty="0"/>
          </a:p>
        </p:txBody>
      </p:sp>
      <p:sp>
        <p:nvSpPr>
          <p:cNvPr id="3" name="Content Placeholder 2"/>
          <p:cNvSpPr>
            <a:spLocks noGrp="1"/>
          </p:cNvSpPr>
          <p:nvPr>
            <p:ph idx="1"/>
          </p:nvPr>
        </p:nvSpPr>
        <p:spPr/>
        <p:txBody>
          <a:bodyPr/>
          <a:lstStyle/>
          <a:p>
            <a:r>
              <a:rPr lang="en-US" dirty="0" smtClean="0"/>
              <a:t>Composition </a:t>
            </a:r>
            <a:r>
              <a:rPr lang="mr-IN" dirty="0" smtClean="0"/>
              <a:t>–</a:t>
            </a:r>
            <a:r>
              <a:rPr lang="en-US" dirty="0" smtClean="0"/>
              <a:t> things arranged in a systematic order based on some rules and practices</a:t>
            </a:r>
          </a:p>
          <a:p>
            <a:r>
              <a:rPr lang="en-US" dirty="0" smtClean="0"/>
              <a:t>Composition of a group</a:t>
            </a:r>
          </a:p>
          <a:p>
            <a:r>
              <a:rPr lang="en-US" dirty="0" smtClean="0"/>
              <a:t>A music composition</a:t>
            </a:r>
          </a:p>
          <a:p>
            <a:r>
              <a:rPr lang="en-US" dirty="0" smtClean="0"/>
              <a:t>A student’s composition </a:t>
            </a:r>
            <a:r>
              <a:rPr lang="mr-IN" dirty="0" smtClean="0"/>
              <a:t>–</a:t>
            </a:r>
            <a:r>
              <a:rPr lang="en-US" dirty="0" smtClean="0"/>
              <a:t> oral or written</a:t>
            </a:r>
            <a:endParaRPr lang="en-US" dirty="0"/>
          </a:p>
        </p:txBody>
      </p:sp>
    </p:spTree>
    <p:extLst>
      <p:ext uri="{BB962C8B-B14F-4D97-AF65-F5344CB8AC3E}">
        <p14:creationId xmlns:p14="http://schemas.microsoft.com/office/powerpoint/2010/main" val="40364777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73480"/>
            <a:ext cx="8229600" cy="5752684"/>
          </a:xfrm>
        </p:spPr>
        <p:txBody>
          <a:bodyPr>
            <a:normAutofit/>
          </a:bodyPr>
          <a:lstStyle/>
          <a:p>
            <a:pPr marL="0" indent="0">
              <a:buNone/>
            </a:pPr>
            <a:r>
              <a:rPr lang="en-US" dirty="0" smtClean="0"/>
              <a:t>“The procedure is actually simple. First you arrange things into different groups depending on their makeup. Of course, one pile may be sufficient depending on how much there is to do. If you have to go somewhere else due to lack of facilities that is the next step, otherwise you are pretty well set. It is important not to overdo any particular </a:t>
            </a:r>
            <a:r>
              <a:rPr lang="en-US" dirty="0" err="1" smtClean="0"/>
              <a:t>endeavour</a:t>
            </a:r>
            <a:r>
              <a:rPr lang="en-US" dirty="0" smtClean="0"/>
              <a:t>. That is, it is better to do too few things at once than too many”</a:t>
            </a:r>
            <a:endParaRPr lang="en-US" dirty="0"/>
          </a:p>
        </p:txBody>
      </p:sp>
    </p:spTree>
    <p:extLst>
      <p:ext uri="{BB962C8B-B14F-4D97-AF65-F5344CB8AC3E}">
        <p14:creationId xmlns:p14="http://schemas.microsoft.com/office/powerpoint/2010/main" val="185066482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This passage is about ‘washing clothes’</a:t>
            </a:r>
          </a:p>
          <a:p>
            <a:r>
              <a:rPr lang="en-US" dirty="0" smtClean="0"/>
              <a:t>If you don’t know the topic, the understanding may be limited</a:t>
            </a:r>
          </a:p>
          <a:p>
            <a:r>
              <a:rPr lang="en-US" dirty="0" smtClean="0"/>
              <a:t>The sentences themselves do not change when you know the topic; but, the interpretation in our minds changes</a:t>
            </a:r>
          </a:p>
          <a:p>
            <a:r>
              <a:rPr lang="en-US" dirty="0" smtClean="0"/>
              <a:t>Background knowledge - schema </a:t>
            </a:r>
          </a:p>
          <a:p>
            <a:endParaRPr lang="en-US" dirty="0"/>
          </a:p>
        </p:txBody>
      </p:sp>
    </p:spTree>
    <p:extLst>
      <p:ext uri="{BB962C8B-B14F-4D97-AF65-F5344CB8AC3E}">
        <p14:creationId xmlns:p14="http://schemas.microsoft.com/office/powerpoint/2010/main" val="56825579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98784"/>
            <a:ext cx="8229600" cy="5827380"/>
          </a:xfrm>
        </p:spPr>
        <p:txBody>
          <a:bodyPr/>
          <a:lstStyle/>
          <a:p>
            <a:r>
              <a:rPr lang="en-US" dirty="0" smtClean="0"/>
              <a:t>“Bill had some hamburgers in the restaurant”</a:t>
            </a:r>
          </a:p>
          <a:p>
            <a:r>
              <a:rPr lang="en-US" dirty="0" smtClean="0"/>
              <a:t>What did he do with the hamburgers? – He ate them (because we go to restaurants to eat)</a:t>
            </a:r>
          </a:p>
          <a:p>
            <a:r>
              <a:rPr lang="en-US" dirty="0" smtClean="0"/>
              <a:t>Did he cook them? – No, he didn’t</a:t>
            </a:r>
          </a:p>
          <a:p>
            <a:r>
              <a:rPr lang="en-US" dirty="0" smtClean="0"/>
              <a:t>Did he fetch them himself – May be/ may not be</a:t>
            </a:r>
          </a:p>
          <a:p>
            <a:r>
              <a:rPr lang="en-US" dirty="0" smtClean="0"/>
              <a:t>Did he pay for them? – Yes, he did most likely</a:t>
            </a:r>
            <a:r>
              <a:rPr lang="en-US" dirty="0" smtClean="0"/>
              <a:t>.</a:t>
            </a:r>
          </a:p>
          <a:p>
            <a:r>
              <a:rPr lang="en-US" dirty="0" smtClean="0"/>
              <a:t>“Bill had a Volkswagen in the USA”</a:t>
            </a:r>
            <a:endParaRPr lang="en-US" dirty="0"/>
          </a:p>
        </p:txBody>
      </p:sp>
    </p:spTree>
    <p:extLst>
      <p:ext uri="{BB962C8B-B14F-4D97-AF65-F5344CB8AC3E}">
        <p14:creationId xmlns:p14="http://schemas.microsoft.com/office/powerpoint/2010/main" val="199383122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“Script for restaurants”</a:t>
            </a:r>
          </a:p>
          <a:p>
            <a:r>
              <a:rPr lang="en-US" dirty="0" smtClean="0"/>
              <a:t>We don’t need extra details, our mind automatically supplies the information</a:t>
            </a:r>
          </a:p>
          <a:p>
            <a:r>
              <a:rPr lang="en-US" dirty="0" smtClean="0"/>
              <a:t>Conflicts between scripts in foreign travel</a:t>
            </a:r>
          </a:p>
          <a:p>
            <a:r>
              <a:rPr lang="en-US" dirty="0" smtClean="0"/>
              <a:t>Eating snakes, loos for mixed sexes, tipping in restaurants</a:t>
            </a:r>
          </a:p>
          <a:p>
            <a:endParaRPr lang="en-US" dirty="0"/>
          </a:p>
        </p:txBody>
      </p:sp>
    </p:spTree>
    <p:extLst>
      <p:ext uri="{BB962C8B-B14F-4D97-AF65-F5344CB8AC3E}">
        <p14:creationId xmlns:p14="http://schemas.microsoft.com/office/powerpoint/2010/main" val="380932694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Doctor-patient interaction</a:t>
            </a:r>
          </a:p>
          <a:p>
            <a:r>
              <a:rPr lang="en-US" dirty="0" smtClean="0"/>
              <a:t>English patients prefer to talk to the doctor informally; expect the doctor to ask questions</a:t>
            </a:r>
          </a:p>
          <a:p>
            <a:r>
              <a:rPr lang="en-US" dirty="0" smtClean="0"/>
              <a:t>Hmong patients show respect to the doctor; talk less</a:t>
            </a:r>
            <a:endParaRPr lang="en-US" dirty="0"/>
          </a:p>
        </p:txBody>
      </p:sp>
    </p:spTree>
    <p:extLst>
      <p:ext uri="{BB962C8B-B14F-4D97-AF65-F5344CB8AC3E}">
        <p14:creationId xmlns:p14="http://schemas.microsoft.com/office/powerpoint/2010/main" val="30972604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Reading – a psycholinguistic guessing game</a:t>
            </a:r>
            <a:endParaRPr lang="en-US" dirty="0"/>
          </a:p>
        </p:txBody>
      </p:sp>
    </p:spTree>
    <p:extLst>
      <p:ext uri="{BB962C8B-B14F-4D97-AF65-F5344CB8AC3E}">
        <p14:creationId xmlns:p14="http://schemas.microsoft.com/office/powerpoint/2010/main" val="4218800218"/>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Mary heard the ice cream man coming down the street. She remembered her birthday money and rushed into the house and…</a:t>
            </a:r>
          </a:p>
          <a:p>
            <a:pPr marL="0" indent="0">
              <a:buNone/>
            </a:pPr>
            <a:r>
              <a:rPr lang="en-US" dirty="0" smtClean="0"/>
              <a:t>   </a:t>
            </a:r>
            <a:endParaRPr lang="en-US" dirty="0"/>
          </a:p>
        </p:txBody>
      </p:sp>
    </p:spTree>
    <p:extLst>
      <p:ext uri="{BB962C8B-B14F-4D97-AF65-F5344CB8AC3E}">
        <p14:creationId xmlns:p14="http://schemas.microsoft.com/office/powerpoint/2010/main" val="40757966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6132"/>
            <a:ext cx="8229600" cy="5790032"/>
          </a:xfrm>
        </p:spPr>
        <p:txBody>
          <a:bodyPr>
            <a:normAutofit fontScale="85000" lnSpcReduction="20000"/>
          </a:bodyPr>
          <a:lstStyle/>
          <a:p>
            <a:r>
              <a:rPr lang="en-US" dirty="0"/>
              <a:t>Upon reading just these few lines most readers are able to construct a rather complete interpretation of the text．</a:t>
            </a:r>
          </a:p>
          <a:p>
            <a:r>
              <a:rPr lang="en-US" dirty="0"/>
              <a:t>Presumably, Mary is a little girl </a:t>
            </a:r>
            <a:r>
              <a:rPr lang="en-US" dirty="0" smtClean="0"/>
              <a:t>who </a:t>
            </a:r>
            <a:r>
              <a:rPr lang="en-US" dirty="0"/>
              <a:t>heard the ice </a:t>
            </a:r>
            <a:r>
              <a:rPr lang="en-US" dirty="0" smtClean="0"/>
              <a:t>cream man coming </a:t>
            </a:r>
            <a:r>
              <a:rPr lang="en-US" dirty="0"/>
              <a:t>and wanted to </a:t>
            </a:r>
            <a:r>
              <a:rPr lang="en-US" dirty="0" smtClean="0"/>
              <a:t>buy some </a:t>
            </a:r>
            <a:r>
              <a:rPr lang="en-US" dirty="0"/>
              <a:t>ice </a:t>
            </a:r>
            <a:r>
              <a:rPr lang="en-US" dirty="0" smtClean="0"/>
              <a:t>cream. Then </a:t>
            </a:r>
            <a:r>
              <a:rPr lang="en-US" dirty="0"/>
              <a:t>she </a:t>
            </a:r>
            <a:r>
              <a:rPr lang="en-US" dirty="0" smtClean="0"/>
              <a:t>remembered </a:t>
            </a:r>
            <a:r>
              <a:rPr lang="en-US" dirty="0"/>
              <a:t>her birthday </a:t>
            </a:r>
            <a:r>
              <a:rPr lang="en-US" dirty="0" smtClean="0"/>
              <a:t>money which, presumably, was in </a:t>
            </a:r>
            <a:r>
              <a:rPr lang="en-US" dirty="0"/>
              <a:t>the </a:t>
            </a:r>
            <a:r>
              <a:rPr lang="en-US" dirty="0" smtClean="0"/>
              <a:t>house. So, she hurried </a:t>
            </a:r>
            <a:r>
              <a:rPr lang="en-US" dirty="0"/>
              <a:t>into the house to try to get the </a:t>
            </a:r>
            <a:r>
              <a:rPr lang="en-US" dirty="0" smtClean="0"/>
              <a:t>money </a:t>
            </a:r>
            <a:r>
              <a:rPr lang="en-US" dirty="0"/>
              <a:t>before the ice </a:t>
            </a:r>
            <a:r>
              <a:rPr lang="en-US" dirty="0" smtClean="0"/>
              <a:t>cream man </a:t>
            </a:r>
            <a:r>
              <a:rPr lang="en-US" dirty="0"/>
              <a:t>arrived</a:t>
            </a:r>
            <a:r>
              <a:rPr lang="en-US" dirty="0" smtClean="0"/>
              <a:t>．</a:t>
            </a:r>
          </a:p>
          <a:p>
            <a:r>
              <a:rPr lang="en-US" dirty="0" smtClean="0"/>
              <a:t>Of course, the </a:t>
            </a:r>
            <a:r>
              <a:rPr lang="en-US" dirty="0"/>
              <a:t>text </a:t>
            </a:r>
            <a:r>
              <a:rPr lang="en-US" dirty="0" smtClean="0"/>
              <a:t>does not </a:t>
            </a:r>
            <a:r>
              <a:rPr lang="en-US" dirty="0"/>
              <a:t>say all of </a:t>
            </a:r>
            <a:r>
              <a:rPr lang="en-US" dirty="0" smtClean="0"/>
              <a:t>this; we </a:t>
            </a:r>
            <a:r>
              <a:rPr lang="en-US" dirty="0"/>
              <a:t>readers are referring a lot of this in giving the text an </a:t>
            </a:r>
            <a:r>
              <a:rPr lang="en-US" dirty="0" smtClean="0"/>
              <a:t>interpretation．</a:t>
            </a:r>
          </a:p>
          <a:p>
            <a:r>
              <a:rPr lang="en-US" dirty="0" smtClean="0"/>
              <a:t>Other interpretations </a:t>
            </a:r>
            <a:r>
              <a:rPr lang="en-US" dirty="0"/>
              <a:t>are also </a:t>
            </a:r>
            <a:r>
              <a:rPr lang="en-US" dirty="0" smtClean="0"/>
              <a:t>possible. Yet, most </a:t>
            </a:r>
            <a:r>
              <a:rPr lang="en-US" dirty="0"/>
              <a:t>readers will probably retain the above interpretation </a:t>
            </a:r>
            <a:r>
              <a:rPr lang="en-US" dirty="0" smtClean="0"/>
              <a:t>unless some contradictory information </a:t>
            </a:r>
            <a:r>
              <a:rPr lang="en-US" dirty="0"/>
              <a:t>is encountered．</a:t>
            </a:r>
          </a:p>
        </p:txBody>
      </p:sp>
    </p:spTree>
    <p:extLst>
      <p:ext uri="{BB962C8B-B14F-4D97-AF65-F5344CB8AC3E}">
        <p14:creationId xmlns:p14="http://schemas.microsoft.com/office/powerpoint/2010/main" val="44458605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Mary heard the ice cream man coming down the street. She remembered her birthday money and rushed into the house and…</a:t>
            </a:r>
          </a:p>
          <a:p>
            <a:pPr marL="0" indent="0">
              <a:buNone/>
            </a:pPr>
            <a:r>
              <a:rPr lang="en-US" dirty="0" smtClean="0"/>
              <a:t>    …locked the door!</a:t>
            </a:r>
            <a:endParaRPr lang="en-US" dirty="0"/>
          </a:p>
        </p:txBody>
      </p:sp>
    </p:spTree>
    <p:extLst>
      <p:ext uri="{BB962C8B-B14F-4D97-AF65-F5344CB8AC3E}">
        <p14:creationId xmlns:p14="http://schemas.microsoft.com/office/powerpoint/2010/main" val="18983992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Cna</a:t>
            </a:r>
            <a:r>
              <a:rPr lang="en-US" dirty="0"/>
              <a:t> </a:t>
            </a:r>
            <a:r>
              <a:rPr lang="en-US" dirty="0" err="1"/>
              <a:t>Yuo</a:t>
            </a:r>
            <a:r>
              <a:rPr lang="en-US" dirty="0"/>
              <a:t> </a:t>
            </a:r>
            <a:r>
              <a:rPr lang="en-US" dirty="0" err="1"/>
              <a:t>Raed</a:t>
            </a:r>
            <a:r>
              <a:rPr lang="en-US" dirty="0"/>
              <a:t> </a:t>
            </a:r>
            <a:r>
              <a:rPr lang="en-US" dirty="0" err="1"/>
              <a:t>Tihs</a:t>
            </a:r>
            <a:r>
              <a:rPr lang="en-US" dirty="0"/>
              <a:t>?</a:t>
            </a:r>
          </a:p>
        </p:txBody>
      </p:sp>
      <p:sp>
        <p:nvSpPr>
          <p:cNvPr id="3" name="Content Placeholder 2"/>
          <p:cNvSpPr>
            <a:spLocks noGrp="1"/>
          </p:cNvSpPr>
          <p:nvPr>
            <p:ph idx="1"/>
          </p:nvPr>
        </p:nvSpPr>
        <p:spPr/>
        <p:txBody>
          <a:bodyPr>
            <a:normAutofit lnSpcReduction="10000"/>
          </a:bodyPr>
          <a:lstStyle/>
          <a:p>
            <a:r>
              <a:rPr lang="en-US" dirty="0"/>
              <a:t>1) A </a:t>
            </a:r>
            <a:r>
              <a:rPr lang="en-US" dirty="0" err="1"/>
              <a:t>vheclie</a:t>
            </a:r>
            <a:r>
              <a:rPr lang="en-US" dirty="0"/>
              <a:t> </a:t>
            </a:r>
            <a:r>
              <a:rPr lang="en-US" dirty="0" err="1"/>
              <a:t>epxledod</a:t>
            </a:r>
            <a:r>
              <a:rPr lang="en-US" dirty="0"/>
              <a:t> at a </a:t>
            </a:r>
            <a:r>
              <a:rPr lang="en-US" dirty="0" err="1"/>
              <a:t>plocie</a:t>
            </a:r>
            <a:r>
              <a:rPr lang="en-US" dirty="0"/>
              <a:t> </a:t>
            </a:r>
            <a:r>
              <a:rPr lang="en-US" dirty="0" err="1"/>
              <a:t>cehckipont</a:t>
            </a:r>
            <a:r>
              <a:rPr lang="en-US" dirty="0"/>
              <a:t> near the UN </a:t>
            </a:r>
            <a:r>
              <a:rPr lang="en-US" dirty="0" err="1"/>
              <a:t>haduqertares</a:t>
            </a:r>
            <a:r>
              <a:rPr lang="en-US" dirty="0"/>
              <a:t> in </a:t>
            </a:r>
            <a:r>
              <a:rPr lang="en-US" dirty="0" err="1"/>
              <a:t>Bagahdd</a:t>
            </a:r>
            <a:r>
              <a:rPr lang="en-US" dirty="0"/>
              <a:t> on </a:t>
            </a:r>
            <a:r>
              <a:rPr lang="en-US" dirty="0" err="1"/>
              <a:t>Mnoday</a:t>
            </a:r>
            <a:r>
              <a:rPr lang="en-US" dirty="0"/>
              <a:t> </a:t>
            </a:r>
            <a:r>
              <a:rPr lang="en-US" dirty="0" err="1"/>
              <a:t>kilinlg</a:t>
            </a:r>
            <a:r>
              <a:rPr lang="en-US" dirty="0"/>
              <a:t> the </a:t>
            </a:r>
            <a:r>
              <a:rPr lang="en-US" dirty="0" err="1"/>
              <a:t>bmober</a:t>
            </a:r>
            <a:r>
              <a:rPr lang="en-US" dirty="0"/>
              <a:t> and an </a:t>
            </a:r>
            <a:r>
              <a:rPr lang="en-US" dirty="0" err="1"/>
              <a:t>Irqai</a:t>
            </a:r>
            <a:r>
              <a:rPr lang="en-US" dirty="0"/>
              <a:t> </a:t>
            </a:r>
            <a:r>
              <a:rPr lang="en-US" dirty="0" err="1"/>
              <a:t>polcie</a:t>
            </a:r>
            <a:r>
              <a:rPr lang="en-US" dirty="0"/>
              <a:t> </a:t>
            </a:r>
            <a:r>
              <a:rPr lang="en-US" dirty="0" err="1"/>
              <a:t>offceir</a:t>
            </a:r>
            <a:endParaRPr lang="en-US" dirty="0"/>
          </a:p>
          <a:p>
            <a:r>
              <a:rPr lang="en-US" dirty="0"/>
              <a:t>2) Big </a:t>
            </a:r>
            <a:r>
              <a:rPr lang="en-US" dirty="0" err="1"/>
              <a:t>ccunoil</a:t>
            </a:r>
            <a:r>
              <a:rPr lang="en-US" dirty="0"/>
              <a:t> tax </a:t>
            </a:r>
            <a:r>
              <a:rPr lang="en-US" dirty="0" err="1"/>
              <a:t>ineesacrs</a:t>
            </a:r>
            <a:r>
              <a:rPr lang="en-US" dirty="0"/>
              <a:t> </a:t>
            </a:r>
            <a:r>
              <a:rPr lang="en-US" dirty="0" err="1"/>
              <a:t>tihs</a:t>
            </a:r>
            <a:r>
              <a:rPr lang="en-US" dirty="0"/>
              <a:t> </a:t>
            </a:r>
            <a:r>
              <a:rPr lang="en-US" dirty="0" err="1"/>
              <a:t>yaer</a:t>
            </a:r>
            <a:r>
              <a:rPr lang="en-US" dirty="0"/>
              <a:t> </a:t>
            </a:r>
            <a:r>
              <a:rPr lang="en-US" dirty="0" err="1"/>
              <a:t>hvae</a:t>
            </a:r>
            <a:r>
              <a:rPr lang="en-US" dirty="0"/>
              <a:t> </a:t>
            </a:r>
            <a:r>
              <a:rPr lang="en-US" dirty="0" err="1"/>
              <a:t>seezueqd</a:t>
            </a:r>
            <a:r>
              <a:rPr lang="en-US" dirty="0"/>
              <a:t> the </a:t>
            </a:r>
            <a:r>
              <a:rPr lang="en-US" dirty="0" err="1"/>
              <a:t>inmcoes</a:t>
            </a:r>
            <a:r>
              <a:rPr lang="en-US" dirty="0"/>
              <a:t> of </a:t>
            </a:r>
            <a:r>
              <a:rPr lang="en-US" dirty="0" err="1"/>
              <a:t>mnay</a:t>
            </a:r>
            <a:r>
              <a:rPr lang="en-US" dirty="0"/>
              <a:t> </a:t>
            </a:r>
            <a:r>
              <a:rPr lang="en-US" dirty="0" err="1"/>
              <a:t>pneosenirs</a:t>
            </a:r>
            <a:endParaRPr lang="en-US" dirty="0"/>
          </a:p>
          <a:p>
            <a:r>
              <a:rPr lang="en-US" dirty="0"/>
              <a:t>3) A </a:t>
            </a:r>
            <a:r>
              <a:rPr lang="en-US" dirty="0" err="1"/>
              <a:t>dootcr</a:t>
            </a:r>
            <a:r>
              <a:rPr lang="en-US" dirty="0"/>
              <a:t> has </a:t>
            </a:r>
            <a:r>
              <a:rPr lang="en-US" dirty="0" err="1"/>
              <a:t>aimttded</a:t>
            </a:r>
            <a:r>
              <a:rPr lang="en-US" dirty="0"/>
              <a:t> the </a:t>
            </a:r>
            <a:r>
              <a:rPr lang="en-US" dirty="0" err="1"/>
              <a:t>magltheuansr</a:t>
            </a:r>
            <a:r>
              <a:rPr lang="en-US" dirty="0"/>
              <a:t> of a </a:t>
            </a:r>
            <a:r>
              <a:rPr lang="en-US" dirty="0" err="1"/>
              <a:t>tageene</a:t>
            </a:r>
            <a:r>
              <a:rPr lang="en-US" dirty="0"/>
              <a:t> </a:t>
            </a:r>
            <a:r>
              <a:rPr lang="en-US" dirty="0" err="1"/>
              <a:t>ceacnr</a:t>
            </a:r>
            <a:r>
              <a:rPr lang="en-US" dirty="0"/>
              <a:t> </a:t>
            </a:r>
            <a:r>
              <a:rPr lang="en-US" dirty="0" err="1"/>
              <a:t>pintaet</a:t>
            </a:r>
            <a:r>
              <a:rPr lang="en-US" dirty="0"/>
              <a:t> who </a:t>
            </a:r>
            <a:r>
              <a:rPr lang="en-US" dirty="0" err="1"/>
              <a:t>deid</a:t>
            </a:r>
            <a:r>
              <a:rPr lang="en-US" dirty="0"/>
              <a:t> </a:t>
            </a:r>
            <a:r>
              <a:rPr lang="en-US" dirty="0" err="1"/>
              <a:t>aetfr</a:t>
            </a:r>
            <a:r>
              <a:rPr lang="en-US" dirty="0"/>
              <a:t> a </a:t>
            </a:r>
            <a:r>
              <a:rPr lang="en-US" dirty="0" err="1"/>
              <a:t>hatospil</a:t>
            </a:r>
            <a:r>
              <a:rPr lang="en-US" dirty="0"/>
              <a:t> </a:t>
            </a:r>
            <a:r>
              <a:rPr lang="en-US" dirty="0" err="1"/>
              <a:t>durg</a:t>
            </a:r>
            <a:r>
              <a:rPr lang="en-US" dirty="0"/>
              <a:t> </a:t>
            </a:r>
            <a:r>
              <a:rPr lang="en-US" dirty="0" err="1"/>
              <a:t>blendur</a:t>
            </a:r>
            <a:endParaRPr lang="en-US" dirty="0"/>
          </a:p>
        </p:txBody>
      </p:sp>
    </p:spTree>
    <p:extLst>
      <p:ext uri="{BB962C8B-B14F-4D97-AF65-F5344CB8AC3E}">
        <p14:creationId xmlns:p14="http://schemas.microsoft.com/office/powerpoint/2010/main" val="220554107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755" y="56022"/>
            <a:ext cx="8721467" cy="6405156"/>
          </a:xfrm>
        </p:spPr>
        <p:txBody>
          <a:bodyPr>
            <a:noAutofit/>
          </a:bodyPr>
          <a:lstStyle/>
          <a:p>
            <a:pPr marL="0" indent="0">
              <a:buNone/>
            </a:pPr>
            <a:r>
              <a:rPr lang="en-US" sz="3100" dirty="0" smtClean="0"/>
              <a:t>Instead of breaking into a jog too quickly and risking injury, take a relaxed and slow approach. Before taking a step, spend at  least ten minutes stretching and warming up, using any exercises you find comfortable. When you’ve completed your warm-up, start a brisk pace walking. Increase the distance between steps gradually, and swinging your arms briskly and loosely. After you have walked for a hundred yards, you should feel ready to jog. Immediately break into a very slow trot. Do not bolt out like a sprinter! Remember to keep your shoulders straight and your head up. One final word, do not forget to enjoy the scenery around – after all, it is one of the joys of jogging!    </a:t>
            </a:r>
            <a:endParaRPr lang="en-IN" sz="3100" dirty="0" smtClean="0"/>
          </a:p>
          <a:p>
            <a:pPr marL="0" indent="0">
              <a:buNone/>
            </a:pPr>
            <a:endParaRPr lang="en-US" sz="3100" dirty="0"/>
          </a:p>
        </p:txBody>
      </p:sp>
    </p:spTree>
    <p:extLst>
      <p:ext uri="{BB962C8B-B14F-4D97-AF65-F5344CB8AC3E}">
        <p14:creationId xmlns:p14="http://schemas.microsoft.com/office/powerpoint/2010/main" val="373863736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1) A vehicle exploded at a police checkpoint near the UN headquarters in Baghdad on Monday killing the bomber and an Iraqi police officer</a:t>
            </a:r>
          </a:p>
          <a:p>
            <a:r>
              <a:rPr lang="en-US" dirty="0"/>
              <a:t>2) Big council tax increases this year have squeezed the incomes of many pensioners</a:t>
            </a:r>
          </a:p>
          <a:p>
            <a:r>
              <a:rPr lang="en-US" dirty="0"/>
              <a:t>3) A doctor has admitted the manslaughter of a teenage cancer patient who died after a hospital drug blunder.</a:t>
            </a:r>
          </a:p>
        </p:txBody>
      </p:sp>
    </p:spTree>
    <p:extLst>
      <p:ext uri="{BB962C8B-B14F-4D97-AF65-F5344CB8AC3E}">
        <p14:creationId xmlns:p14="http://schemas.microsoft.com/office/powerpoint/2010/main" val="2810691662"/>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Why are </a:t>
            </a:r>
            <a:r>
              <a:rPr lang="en-US" dirty="0" smtClean="0"/>
              <a:t>these versions </a:t>
            </a:r>
            <a:r>
              <a:rPr lang="en-US" dirty="0"/>
              <a:t>easier to read? It seems that when we read, we extract a lot of information from the context—so understanding several words in a sentence can help us guess another one. </a:t>
            </a:r>
            <a:endParaRPr lang="en-US" dirty="0" smtClean="0"/>
          </a:p>
          <a:p>
            <a:r>
              <a:rPr lang="en-US" dirty="0" smtClean="0"/>
              <a:t>We </a:t>
            </a:r>
            <a:r>
              <a:rPr lang="en-US" dirty="0"/>
              <a:t>also scan words and pick out markers that make them easy to identify, such as certain letter combinations and sounds. These elements make it easier to infer the word even when the letters are not in perfect order.</a:t>
            </a:r>
          </a:p>
        </p:txBody>
      </p:sp>
    </p:spTree>
    <p:extLst>
      <p:ext uri="{BB962C8B-B14F-4D97-AF65-F5344CB8AC3E}">
        <p14:creationId xmlns:p14="http://schemas.microsoft.com/office/powerpoint/2010/main" val="162526842"/>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Garden Path Effect</a:t>
            </a:r>
            <a:endParaRPr lang="en-US" dirty="0"/>
          </a:p>
        </p:txBody>
      </p:sp>
      <p:sp>
        <p:nvSpPr>
          <p:cNvPr id="3" name="Content Placeholder 2"/>
          <p:cNvSpPr>
            <a:spLocks noGrp="1"/>
          </p:cNvSpPr>
          <p:nvPr>
            <p:ph idx="1"/>
          </p:nvPr>
        </p:nvSpPr>
        <p:spPr/>
        <p:txBody>
          <a:bodyPr>
            <a:normAutofit fontScale="92500"/>
          </a:bodyPr>
          <a:lstStyle/>
          <a:p>
            <a:r>
              <a:rPr lang="en-US" dirty="0"/>
              <a:t>The horse raced past the barn fell.</a:t>
            </a:r>
          </a:p>
          <a:p>
            <a:r>
              <a:rPr lang="en-US" dirty="0" smtClean="0"/>
              <a:t>Time </a:t>
            </a:r>
            <a:r>
              <a:rPr lang="en-US" dirty="0"/>
              <a:t>flies like an arrow; fruit flies like a banana.</a:t>
            </a:r>
          </a:p>
          <a:p>
            <a:r>
              <a:rPr lang="en-US" dirty="0"/>
              <a:t>The complex houses married and single soldiers and their families.</a:t>
            </a:r>
          </a:p>
          <a:p>
            <a:r>
              <a:rPr lang="en-US" dirty="0" smtClean="0"/>
              <a:t>The </a:t>
            </a:r>
            <a:r>
              <a:rPr lang="en-US" dirty="0"/>
              <a:t>old man the boat</a:t>
            </a:r>
            <a:r>
              <a:rPr lang="en-US" dirty="0" smtClean="0"/>
              <a:t>.</a:t>
            </a:r>
          </a:p>
          <a:p>
            <a:r>
              <a:rPr lang="en-US" dirty="0" smtClean="0"/>
              <a:t>The prime number few.</a:t>
            </a:r>
          </a:p>
          <a:p>
            <a:r>
              <a:rPr lang="en-US" dirty="0" smtClean="0"/>
              <a:t>Fat people eat accumulates.</a:t>
            </a:r>
          </a:p>
          <a:p>
            <a:r>
              <a:rPr lang="en-US" dirty="0" smtClean="0"/>
              <a:t>I convinced her children are noisy.</a:t>
            </a:r>
            <a:endParaRPr lang="en-US" dirty="0"/>
          </a:p>
        </p:txBody>
      </p:sp>
    </p:spTree>
    <p:extLst>
      <p:ext uri="{BB962C8B-B14F-4D97-AF65-F5344CB8AC3E}">
        <p14:creationId xmlns:p14="http://schemas.microsoft.com/office/powerpoint/2010/main" val="225338440"/>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45740"/>
            <a:ext cx="8229600" cy="5080423"/>
          </a:xfrm>
        </p:spPr>
        <p:txBody>
          <a:bodyPr/>
          <a:lstStyle/>
          <a:p>
            <a:r>
              <a:rPr lang="en-US" dirty="0"/>
              <a:t>The horse </a:t>
            </a:r>
            <a:r>
              <a:rPr lang="en-US" dirty="0" smtClean="0"/>
              <a:t>(that) raced </a:t>
            </a:r>
            <a:r>
              <a:rPr lang="en-US" dirty="0"/>
              <a:t>past the barn fell.</a:t>
            </a:r>
          </a:p>
          <a:p>
            <a:r>
              <a:rPr lang="en-US" dirty="0" smtClean="0"/>
              <a:t>(Time) (flies) </a:t>
            </a:r>
            <a:r>
              <a:rPr lang="en-US" dirty="0"/>
              <a:t>like an </a:t>
            </a:r>
            <a:r>
              <a:rPr lang="en-US" dirty="0" smtClean="0"/>
              <a:t>arrow (flies); (fruit flies) </a:t>
            </a:r>
            <a:r>
              <a:rPr lang="en-US" dirty="0"/>
              <a:t>like a banana.</a:t>
            </a:r>
          </a:p>
          <a:p>
            <a:r>
              <a:rPr lang="en-US" dirty="0"/>
              <a:t>The complex houses married and single soldiers and their families</a:t>
            </a:r>
            <a:r>
              <a:rPr lang="en-US" dirty="0" smtClean="0"/>
              <a:t>. (house = V)</a:t>
            </a:r>
            <a:endParaRPr lang="en-US" dirty="0"/>
          </a:p>
          <a:p>
            <a:r>
              <a:rPr lang="en-US" dirty="0" smtClean="0"/>
              <a:t>The </a:t>
            </a:r>
            <a:r>
              <a:rPr lang="en-US" dirty="0"/>
              <a:t>old man the boat</a:t>
            </a:r>
            <a:r>
              <a:rPr lang="en-US" dirty="0" smtClean="0"/>
              <a:t>. (man = V)</a:t>
            </a:r>
          </a:p>
          <a:p>
            <a:r>
              <a:rPr lang="en-US" dirty="0"/>
              <a:t>The prime </a:t>
            </a:r>
            <a:r>
              <a:rPr lang="en-US" dirty="0" smtClean="0"/>
              <a:t>(people) number </a:t>
            </a:r>
            <a:r>
              <a:rPr lang="en-US" dirty="0"/>
              <a:t>few</a:t>
            </a:r>
            <a:r>
              <a:rPr lang="en-US" dirty="0" smtClean="0"/>
              <a:t>. (number = V)</a:t>
            </a:r>
            <a:endParaRPr lang="en-US" dirty="0"/>
          </a:p>
          <a:p>
            <a:r>
              <a:rPr lang="en-US" dirty="0"/>
              <a:t>Fat </a:t>
            </a:r>
            <a:r>
              <a:rPr lang="en-US" dirty="0" smtClean="0"/>
              <a:t>(that) people </a:t>
            </a:r>
            <a:r>
              <a:rPr lang="en-US" dirty="0"/>
              <a:t>eat accumulates.</a:t>
            </a:r>
          </a:p>
          <a:p>
            <a:r>
              <a:rPr lang="en-US" dirty="0"/>
              <a:t>I convinced her </a:t>
            </a:r>
            <a:r>
              <a:rPr lang="en-US" dirty="0" smtClean="0"/>
              <a:t>(that) children </a:t>
            </a:r>
            <a:r>
              <a:rPr lang="en-US" dirty="0"/>
              <a:t>are noisy.</a:t>
            </a:r>
          </a:p>
          <a:p>
            <a:endParaRPr lang="en-US" dirty="0"/>
          </a:p>
        </p:txBody>
      </p:sp>
    </p:spTree>
    <p:extLst>
      <p:ext uri="{BB962C8B-B14F-4D97-AF65-F5344CB8AC3E}">
        <p14:creationId xmlns:p14="http://schemas.microsoft.com/office/powerpoint/2010/main" val="4194252698"/>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comprehension</a:t>
            </a:r>
            <a:endParaRPr lang="en-US" dirty="0"/>
          </a:p>
        </p:txBody>
      </p:sp>
      <p:sp>
        <p:nvSpPr>
          <p:cNvPr id="3" name="Content Placeholder 2"/>
          <p:cNvSpPr>
            <a:spLocks noGrp="1"/>
          </p:cNvSpPr>
          <p:nvPr>
            <p:ph idx="1"/>
          </p:nvPr>
        </p:nvSpPr>
        <p:spPr/>
        <p:txBody>
          <a:bodyPr/>
          <a:lstStyle/>
          <a:p>
            <a:r>
              <a:rPr lang="en-US" dirty="0" smtClean="0"/>
              <a:t>Literal comprehension</a:t>
            </a:r>
          </a:p>
          <a:p>
            <a:r>
              <a:rPr lang="en-US" dirty="0" smtClean="0"/>
              <a:t>Drawing inferences </a:t>
            </a:r>
            <a:r>
              <a:rPr lang="en-US" dirty="0"/>
              <a:t>- working out the main idea of the text, looking at the </a:t>
            </a:r>
            <a:r>
              <a:rPr lang="en-US" dirty="0" err="1"/>
              <a:t>organisation</a:t>
            </a:r>
            <a:r>
              <a:rPr lang="en-US" dirty="0"/>
              <a:t> of the text, determining the writer’s attitude to the topic, interpreting characters, and working out cause and effect and other conjunction relationships which might not be explicitly stated</a:t>
            </a:r>
            <a:endParaRPr lang="en-US" dirty="0" smtClean="0"/>
          </a:p>
          <a:p>
            <a:endParaRPr lang="en-US" dirty="0" smtClean="0"/>
          </a:p>
          <a:p>
            <a:endParaRPr lang="en-US" dirty="0"/>
          </a:p>
        </p:txBody>
      </p:sp>
    </p:spTree>
    <p:extLst>
      <p:ext uri="{BB962C8B-B14F-4D97-AF65-F5344CB8AC3E}">
        <p14:creationId xmlns:p14="http://schemas.microsoft.com/office/powerpoint/2010/main" val="2323546627"/>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Application</a:t>
            </a:r>
          </a:p>
          <a:p>
            <a:r>
              <a:rPr lang="en-US" dirty="0" smtClean="0"/>
              <a:t>Applying </a:t>
            </a:r>
            <a:r>
              <a:rPr lang="en-US" dirty="0"/>
              <a:t>ideas from the text to solve problems, applying </a:t>
            </a:r>
            <a:r>
              <a:rPr lang="en-US" dirty="0" smtClean="0"/>
              <a:t>the ideas </a:t>
            </a:r>
            <a:r>
              <a:rPr lang="en-US" dirty="0"/>
              <a:t>in the text to personal experience, comparing ideas in the </a:t>
            </a:r>
            <a:r>
              <a:rPr lang="en-US" dirty="0" smtClean="0"/>
              <a:t>text with </a:t>
            </a:r>
            <a:r>
              <a:rPr lang="en-US" dirty="0"/>
              <a:t>other ideas from outside the text, imagining extensions of </a:t>
            </a:r>
            <a:r>
              <a:rPr lang="en-US" dirty="0" smtClean="0"/>
              <a:t>the text</a:t>
            </a:r>
            <a:r>
              <a:rPr lang="en-US" dirty="0"/>
              <a:t>, and fitting the ideas in the text into a wider field as in a review </a:t>
            </a:r>
            <a:r>
              <a:rPr lang="en-US" dirty="0" smtClean="0"/>
              <a:t>of the </a:t>
            </a:r>
            <a:r>
              <a:rPr lang="en-US" dirty="0"/>
              <a:t>literature.</a:t>
            </a:r>
          </a:p>
        </p:txBody>
      </p:sp>
    </p:spTree>
    <p:extLst>
      <p:ext uri="{BB962C8B-B14F-4D97-AF65-F5344CB8AC3E}">
        <p14:creationId xmlns:p14="http://schemas.microsoft.com/office/powerpoint/2010/main" val="404007286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Responding </a:t>
            </a:r>
            <a:r>
              <a:rPr lang="en-US" dirty="0"/>
              <a:t>critically to the text. </a:t>
            </a:r>
            <a:endParaRPr lang="en-US" dirty="0" smtClean="0"/>
          </a:p>
          <a:p>
            <a:r>
              <a:rPr lang="en-US" dirty="0" smtClean="0"/>
              <a:t>This </a:t>
            </a:r>
            <a:r>
              <a:rPr lang="en-US" dirty="0"/>
              <a:t>involves considering the </a:t>
            </a:r>
            <a:r>
              <a:rPr lang="en-US" dirty="0" smtClean="0"/>
              <a:t>quality of </a:t>
            </a:r>
            <a:r>
              <a:rPr lang="en-US" dirty="0"/>
              <a:t>the evidence in the text, evaluating the adequacy of the content </a:t>
            </a:r>
            <a:r>
              <a:rPr lang="en-US" dirty="0" smtClean="0"/>
              <a:t>of the </a:t>
            </a:r>
            <a:r>
              <a:rPr lang="en-US" dirty="0"/>
              <a:t>text, evaluating the quality of expression and clarity of </a:t>
            </a:r>
            <a:r>
              <a:rPr lang="en-US" dirty="0" smtClean="0"/>
              <a:t>language of </a:t>
            </a:r>
            <a:r>
              <a:rPr lang="en-US" dirty="0"/>
              <a:t>the text, expressing agreement or </a:t>
            </a:r>
            <a:r>
              <a:rPr lang="en-US" dirty="0" smtClean="0"/>
              <a:t>disagreement </a:t>
            </a:r>
            <a:r>
              <a:rPr lang="en-US" dirty="0"/>
              <a:t>with the ideas </a:t>
            </a:r>
            <a:r>
              <a:rPr lang="en-US" dirty="0" smtClean="0"/>
              <a:t>in the </a:t>
            </a:r>
            <a:r>
              <a:rPr lang="en-US" dirty="0"/>
              <a:t>text, and expressing satisfaction or dissatisfaction with the text.</a:t>
            </a:r>
          </a:p>
        </p:txBody>
      </p:sp>
    </p:spTree>
    <p:extLst>
      <p:ext uri="{BB962C8B-B14F-4D97-AF65-F5344CB8AC3E}">
        <p14:creationId xmlns:p14="http://schemas.microsoft.com/office/powerpoint/2010/main" val="3097562061"/>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414"/>
            <a:ext cx="8229600" cy="5920750"/>
          </a:xfrm>
        </p:spPr>
        <p:txBody>
          <a:bodyPr>
            <a:noAutofit/>
          </a:bodyPr>
          <a:lstStyle/>
          <a:p>
            <a:r>
              <a:rPr lang="en-US" sz="2800" dirty="0"/>
              <a:t>Academic </a:t>
            </a:r>
            <a:r>
              <a:rPr lang="en-US" sz="2800" dirty="0" smtClean="0"/>
              <a:t>reading - Advanced </a:t>
            </a:r>
            <a:r>
              <a:rPr lang="en-US" sz="2800" dirty="0"/>
              <a:t>reading ability in both L1 and L2 is usually required to </a:t>
            </a:r>
            <a:r>
              <a:rPr lang="en-US" sz="2800" dirty="0" smtClean="0"/>
              <a:t>extract detailed </a:t>
            </a:r>
            <a:r>
              <a:rPr lang="en-US" sz="2800" dirty="0"/>
              <a:t>information from L2 texts on science, technology, and other </a:t>
            </a:r>
            <a:r>
              <a:rPr lang="en-US" sz="2800" dirty="0" smtClean="0"/>
              <a:t>subject matter </a:t>
            </a:r>
            <a:r>
              <a:rPr lang="en-US" sz="2800" dirty="0"/>
              <a:t>involving both linguistic and nonlinguistic </a:t>
            </a:r>
            <a:r>
              <a:rPr lang="en-US" sz="2800" dirty="0" smtClean="0"/>
              <a:t>prerequisite knowledge</a:t>
            </a:r>
            <a:r>
              <a:rPr lang="en-US" sz="2800" dirty="0"/>
              <a:t>. </a:t>
            </a:r>
            <a:endParaRPr lang="en-US" sz="2800" dirty="0" smtClean="0"/>
          </a:p>
          <a:p>
            <a:r>
              <a:rPr lang="en-US" sz="2800" dirty="0" smtClean="0"/>
              <a:t>A </a:t>
            </a:r>
            <a:r>
              <a:rPr lang="en-US" sz="2800" dirty="0"/>
              <a:t>large recognition vocabulary of both basic and subject-</a:t>
            </a:r>
            <a:r>
              <a:rPr lang="en-US" sz="2800" dirty="0" smtClean="0"/>
              <a:t>specific terms</a:t>
            </a:r>
            <a:r>
              <a:rPr lang="en-US" sz="2800" dirty="0"/>
              <a:t>, including their meaning, graphic representation, </a:t>
            </a:r>
            <a:r>
              <a:rPr lang="en-US" sz="2800" dirty="0" smtClean="0"/>
              <a:t>and probability </a:t>
            </a:r>
            <a:r>
              <a:rPr lang="en-US" sz="2800" dirty="0"/>
              <a:t>of occurrence with other lexical items.</a:t>
            </a:r>
          </a:p>
          <a:p>
            <a:r>
              <a:rPr lang="en-US" sz="2800" dirty="0" smtClean="0"/>
              <a:t>Complex </a:t>
            </a:r>
            <a:r>
              <a:rPr lang="en-US" sz="2800" dirty="0"/>
              <a:t>sentence structures, along with punctuation </a:t>
            </a:r>
            <a:r>
              <a:rPr lang="en-US" sz="2800" dirty="0" smtClean="0"/>
              <a:t>conventions that </a:t>
            </a:r>
            <a:r>
              <a:rPr lang="en-US" sz="2800" dirty="0"/>
              <a:t>contribute to syntactic processing.</a:t>
            </a:r>
          </a:p>
          <a:p>
            <a:endParaRPr lang="en-US" sz="2800" dirty="0"/>
          </a:p>
        </p:txBody>
      </p:sp>
    </p:spTree>
    <p:extLst>
      <p:ext uri="{BB962C8B-B14F-4D97-AF65-F5344CB8AC3E}">
        <p14:creationId xmlns:p14="http://schemas.microsoft.com/office/powerpoint/2010/main" val="1298886324"/>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Increasing reading speed</a:t>
            </a:r>
            <a:endParaRPr lang="en-US" dirty="0"/>
          </a:p>
        </p:txBody>
      </p:sp>
      <p:sp>
        <p:nvSpPr>
          <p:cNvPr id="3" name="Content Placeholder 2"/>
          <p:cNvSpPr>
            <a:spLocks noGrp="1"/>
          </p:cNvSpPr>
          <p:nvPr>
            <p:ph idx="1"/>
          </p:nvPr>
        </p:nvSpPr>
        <p:spPr/>
        <p:txBody>
          <a:bodyPr>
            <a:normAutofit/>
          </a:bodyPr>
          <a:lstStyle/>
          <a:p>
            <a:r>
              <a:rPr lang="en-US" dirty="0"/>
              <a:t>When people read, three types of action </a:t>
            </a:r>
            <a:r>
              <a:rPr lang="en-US" dirty="0" smtClean="0"/>
              <a:t>are involved</a:t>
            </a:r>
            <a:r>
              <a:rPr lang="en-US" dirty="0"/>
              <a:t>—fixations on particular words, jumps (saccades) to the next </a:t>
            </a:r>
            <a:r>
              <a:rPr lang="en-US" dirty="0" smtClean="0"/>
              <a:t>item to </a:t>
            </a:r>
            <a:r>
              <a:rPr lang="en-US" dirty="0"/>
              <a:t>focus on, and regressions (movements back to an item already </a:t>
            </a:r>
            <a:r>
              <a:rPr lang="en-US" dirty="0" smtClean="0"/>
              <a:t>looked at</a:t>
            </a:r>
            <a:r>
              <a:rPr lang="en-US" dirty="0"/>
              <a:t>). </a:t>
            </a:r>
            <a:endParaRPr lang="en-US" dirty="0" smtClean="0"/>
          </a:p>
          <a:p>
            <a:r>
              <a:rPr lang="en-US" dirty="0" smtClean="0"/>
              <a:t>This </a:t>
            </a:r>
            <a:r>
              <a:rPr lang="en-US" dirty="0"/>
              <a:t>means that while reading the eyes do not move smoothly </a:t>
            </a:r>
            <a:r>
              <a:rPr lang="en-US" dirty="0" smtClean="0"/>
              <a:t>along a </a:t>
            </a:r>
            <a:r>
              <a:rPr lang="en-US" dirty="0"/>
              <a:t>line of print, but jump from one word to another. </a:t>
            </a:r>
          </a:p>
        </p:txBody>
      </p:sp>
    </p:spTree>
    <p:extLst>
      <p:ext uri="{BB962C8B-B14F-4D97-AF65-F5344CB8AC3E}">
        <p14:creationId xmlns:p14="http://schemas.microsoft.com/office/powerpoint/2010/main" val="24350728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Fluency in reading</a:t>
            </a:r>
            <a:endParaRPr lang="en-US" dirty="0"/>
          </a:p>
        </p:txBody>
      </p:sp>
      <p:sp>
        <p:nvSpPr>
          <p:cNvPr id="3" name="Content Placeholder 2"/>
          <p:cNvSpPr>
            <a:spLocks noGrp="1"/>
          </p:cNvSpPr>
          <p:nvPr>
            <p:ph idx="1"/>
          </p:nvPr>
        </p:nvSpPr>
        <p:spPr/>
        <p:txBody>
          <a:bodyPr>
            <a:noAutofit/>
          </a:bodyPr>
          <a:lstStyle/>
          <a:p>
            <a:r>
              <a:rPr lang="en-US" sz="2400" dirty="0"/>
              <a:t>Automatic recognition </a:t>
            </a:r>
            <a:r>
              <a:rPr lang="en-US" sz="2400" dirty="0" smtClean="0"/>
              <a:t>ability:  </a:t>
            </a:r>
            <a:r>
              <a:rPr lang="en-US" sz="2400" dirty="0"/>
              <a:t>Automatic (as opposed to conscious) </a:t>
            </a:r>
            <a:r>
              <a:rPr lang="en-US" sz="2400" dirty="0" smtClean="0"/>
              <a:t>word identification and processing </a:t>
            </a:r>
            <a:r>
              <a:rPr lang="en-US" sz="2400" dirty="0"/>
              <a:t>is necessary for fluency. </a:t>
            </a:r>
            <a:endParaRPr lang="en-US" sz="2400" dirty="0" smtClean="0"/>
          </a:p>
          <a:p>
            <a:r>
              <a:rPr lang="en-US" sz="2400" dirty="0" smtClean="0"/>
              <a:t>Vocabulary </a:t>
            </a:r>
            <a:r>
              <a:rPr lang="en-US" sz="2400" dirty="0"/>
              <a:t>and structural </a:t>
            </a:r>
            <a:r>
              <a:rPr lang="en-US" sz="2400" dirty="0" smtClean="0"/>
              <a:t>knowledge:  </a:t>
            </a:r>
            <a:r>
              <a:rPr lang="en-US" sz="2400" dirty="0"/>
              <a:t>Fluent reading requires a </a:t>
            </a:r>
            <a:r>
              <a:rPr lang="en-US" sz="2400" dirty="0" smtClean="0"/>
              <a:t>large recognition </a:t>
            </a:r>
            <a:r>
              <a:rPr lang="en-US" sz="2400" dirty="0"/>
              <a:t>vocabulary (some estimates range up to 100,000 words</a:t>
            </a:r>
            <a:r>
              <a:rPr lang="en-US" sz="2400" dirty="0" smtClean="0"/>
              <a:t>) and </a:t>
            </a:r>
            <a:r>
              <a:rPr lang="en-US" sz="2400" dirty="0"/>
              <a:t>a sound knowledge of grammatical </a:t>
            </a:r>
            <a:r>
              <a:rPr lang="en-US" sz="2400" dirty="0" smtClean="0"/>
              <a:t>structures.</a:t>
            </a:r>
            <a:endParaRPr lang="en-US" sz="2400" dirty="0"/>
          </a:p>
          <a:p>
            <a:r>
              <a:rPr lang="en-US" sz="2400" dirty="0" smtClean="0"/>
              <a:t>Formal </a:t>
            </a:r>
            <a:r>
              <a:rPr lang="en-US" sz="2400" dirty="0"/>
              <a:t>discourse structure </a:t>
            </a:r>
            <a:r>
              <a:rPr lang="en-US" sz="2400" dirty="0" smtClean="0"/>
              <a:t>knowledge: </a:t>
            </a:r>
            <a:r>
              <a:rPr lang="en-US" sz="2400" dirty="0"/>
              <a:t>Good readers know how a text </a:t>
            </a:r>
            <a:r>
              <a:rPr lang="en-US" sz="2400" dirty="0" smtClean="0"/>
              <a:t>is organized</a:t>
            </a:r>
            <a:r>
              <a:rPr lang="en-US" sz="2400" dirty="0"/>
              <a:t>, including (culture-specific) logical patterns of </a:t>
            </a:r>
            <a:r>
              <a:rPr lang="en-US" sz="2400" dirty="0" smtClean="0"/>
              <a:t>organization for </a:t>
            </a:r>
            <a:r>
              <a:rPr lang="en-US" sz="2400" dirty="0"/>
              <a:t>such contrasts as cause–effect and problem–solution relations</a:t>
            </a:r>
            <a:r>
              <a:rPr lang="en-US" sz="2400" dirty="0" smtClean="0"/>
              <a:t>.</a:t>
            </a:r>
            <a:endParaRPr lang="en-US" sz="2400" dirty="0"/>
          </a:p>
        </p:txBody>
      </p:sp>
    </p:spTree>
    <p:extLst>
      <p:ext uri="{BB962C8B-B14F-4D97-AF65-F5344CB8AC3E}">
        <p14:creationId xmlns:p14="http://schemas.microsoft.com/office/powerpoint/2010/main" val="2576104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85728"/>
            <a:ext cx="5972188" cy="5626121"/>
          </a:xfrm>
        </p:spPr>
        <p:txBody>
          <a:bodyPr>
            <a:noAutofit/>
          </a:bodyPr>
          <a:lstStyle/>
          <a:p>
            <a:pPr marL="0" indent="0" algn="just">
              <a:buNone/>
            </a:pPr>
            <a:r>
              <a:rPr lang="en-US" sz="2200" dirty="0" smtClean="0"/>
              <a:t>Instead of breaking into a jog too quickly and risking injury, take a relaxed and deliberate approach. </a:t>
            </a:r>
          </a:p>
          <a:p>
            <a:pPr marL="0" indent="0" algn="just">
              <a:buNone/>
            </a:pPr>
            <a:r>
              <a:rPr lang="en-US" sz="2200" i="1" dirty="0" smtClean="0"/>
              <a:t>Before</a:t>
            </a:r>
            <a:r>
              <a:rPr lang="en-US" sz="2200" dirty="0" smtClean="0"/>
              <a:t> taking a step, spend at </a:t>
            </a:r>
            <a:r>
              <a:rPr lang="en-US" sz="2200" dirty="0"/>
              <a:t> </a:t>
            </a:r>
            <a:r>
              <a:rPr lang="en-US" sz="2200" dirty="0" smtClean="0"/>
              <a:t>least </a:t>
            </a:r>
            <a:r>
              <a:rPr lang="en-US" sz="2200" dirty="0"/>
              <a:t>ten minutes stretching and warming up, using any exercises you find comfortable. </a:t>
            </a:r>
            <a:r>
              <a:rPr lang="en-US" sz="2200" i="1" dirty="0" smtClean="0"/>
              <a:t>When</a:t>
            </a:r>
            <a:r>
              <a:rPr lang="en-US" sz="2200" dirty="0" smtClean="0"/>
              <a:t> </a:t>
            </a:r>
            <a:r>
              <a:rPr lang="en-US" sz="2200" dirty="0"/>
              <a:t>you’ve completed your warm-up, set a brisk pace walking. </a:t>
            </a:r>
            <a:r>
              <a:rPr lang="en-US" sz="2200" dirty="0" smtClean="0"/>
              <a:t>Exaggerate </a:t>
            </a:r>
            <a:r>
              <a:rPr lang="en-US" sz="2200" dirty="0"/>
              <a:t>the distance between steps, and swinging your arms briskly and loosely. </a:t>
            </a:r>
            <a:r>
              <a:rPr lang="en-US" sz="2200" i="1" dirty="0" smtClean="0"/>
              <a:t>After</a:t>
            </a:r>
            <a:r>
              <a:rPr lang="en-US" sz="2200" dirty="0" smtClean="0"/>
              <a:t> </a:t>
            </a:r>
            <a:r>
              <a:rPr lang="en-US" sz="2200" dirty="0"/>
              <a:t>you have walked for a hundred yards, you should feel ready to jog. Immediately break into a very slow trot. Do not bolt out like a sprinter! Remember to keep your shoulders straight and your head up. </a:t>
            </a:r>
            <a:endParaRPr lang="en-US" sz="2200" dirty="0" smtClean="0"/>
          </a:p>
          <a:p>
            <a:pPr marL="0" indent="0" algn="just">
              <a:buNone/>
            </a:pPr>
            <a:r>
              <a:rPr lang="en-US" sz="2200" i="1" dirty="0" smtClean="0"/>
              <a:t>One </a:t>
            </a:r>
            <a:r>
              <a:rPr lang="en-US" sz="2200" i="1" dirty="0"/>
              <a:t>final word</a:t>
            </a:r>
            <a:r>
              <a:rPr lang="en-US" sz="2200" dirty="0"/>
              <a:t>, do not forget to enjoy the scenery around – after all, it is one of the joys of jogging!    </a:t>
            </a:r>
            <a:endParaRPr lang="en-IN" sz="2200" dirty="0"/>
          </a:p>
          <a:p>
            <a:pPr algn="just"/>
            <a:endParaRPr lang="en-IN" sz="2200" dirty="0"/>
          </a:p>
        </p:txBody>
      </p:sp>
      <p:sp>
        <p:nvSpPr>
          <p:cNvPr id="6" name="Rounded Rectangle 5"/>
          <p:cNvSpPr/>
          <p:nvPr/>
        </p:nvSpPr>
        <p:spPr>
          <a:xfrm>
            <a:off x="6572264" y="642918"/>
            <a:ext cx="2143140" cy="35719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6">
                    <a:lumMod val="75000"/>
                  </a:schemeClr>
                </a:solidFill>
              </a:rPr>
              <a:t>Topic sentence</a:t>
            </a:r>
            <a:endParaRPr lang="en-IN" b="1" dirty="0">
              <a:solidFill>
                <a:schemeClr val="accent6">
                  <a:lumMod val="75000"/>
                </a:schemeClr>
              </a:solidFill>
            </a:endParaRPr>
          </a:p>
        </p:txBody>
      </p:sp>
      <p:sp>
        <p:nvSpPr>
          <p:cNvPr id="7" name="Rounded Rectangle 6"/>
          <p:cNvSpPr/>
          <p:nvPr/>
        </p:nvSpPr>
        <p:spPr>
          <a:xfrm>
            <a:off x="6500826" y="2428868"/>
            <a:ext cx="2143140" cy="35719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6">
                    <a:lumMod val="75000"/>
                  </a:schemeClr>
                </a:solidFill>
              </a:rPr>
              <a:t>Details</a:t>
            </a:r>
            <a:endParaRPr lang="en-IN" b="1" dirty="0">
              <a:solidFill>
                <a:schemeClr val="accent6">
                  <a:lumMod val="75000"/>
                </a:schemeClr>
              </a:solidFill>
            </a:endParaRPr>
          </a:p>
        </p:txBody>
      </p:sp>
      <p:sp>
        <p:nvSpPr>
          <p:cNvPr id="8" name="Rounded Rectangle 7"/>
          <p:cNvSpPr/>
          <p:nvPr/>
        </p:nvSpPr>
        <p:spPr>
          <a:xfrm>
            <a:off x="6572264" y="5000636"/>
            <a:ext cx="2143140" cy="35719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6">
                    <a:lumMod val="75000"/>
                  </a:schemeClr>
                </a:solidFill>
              </a:rPr>
              <a:t>Conclusion</a:t>
            </a:r>
            <a:endParaRPr lang="en-IN" b="1" dirty="0">
              <a:solidFill>
                <a:schemeClr val="accent6">
                  <a:lumMod val="75000"/>
                </a:schemeClr>
              </a:solidFill>
            </a:endParaRPr>
          </a:p>
        </p:txBody>
      </p:sp>
      <p:sp>
        <p:nvSpPr>
          <p:cNvPr id="9" name="Cloud 8"/>
          <p:cNvSpPr/>
          <p:nvPr/>
        </p:nvSpPr>
        <p:spPr>
          <a:xfrm>
            <a:off x="4788024" y="5643578"/>
            <a:ext cx="2500330" cy="857256"/>
          </a:xfrm>
          <a:prstGeom prst="cloud">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6">
                    <a:lumMod val="75000"/>
                  </a:schemeClr>
                </a:solidFill>
              </a:rPr>
              <a:t>Connectors/ Cohesive devices</a:t>
            </a:r>
            <a:endParaRPr lang="en-IN" sz="1600" b="1" dirty="0">
              <a:solidFill>
                <a:schemeClr val="accent6">
                  <a:lumMod val="75000"/>
                </a:schemeClr>
              </a:solidFill>
            </a:endParaRPr>
          </a:p>
        </p:txBody>
      </p:sp>
      <p:sp>
        <p:nvSpPr>
          <p:cNvPr id="10" name="Cloud 9"/>
          <p:cNvSpPr/>
          <p:nvPr/>
        </p:nvSpPr>
        <p:spPr>
          <a:xfrm>
            <a:off x="1142976" y="5715016"/>
            <a:ext cx="2357454" cy="785818"/>
          </a:xfrm>
          <a:prstGeom prst="cloud">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6">
                    <a:lumMod val="75000"/>
                  </a:schemeClr>
                </a:solidFill>
              </a:rPr>
              <a:t>Coherence</a:t>
            </a:r>
            <a:endParaRPr lang="en-IN" b="1" dirty="0">
              <a:solidFill>
                <a:schemeClr val="accent6">
                  <a:lumMod val="75000"/>
                </a:schemeClr>
              </a:solidFill>
            </a:endParaRPr>
          </a:p>
        </p:txBody>
      </p:sp>
    </p:spTree>
    <p:extLst>
      <p:ext uri="{BB962C8B-B14F-4D97-AF65-F5344CB8AC3E}">
        <p14:creationId xmlns:p14="http://schemas.microsoft.com/office/powerpoint/2010/main" val="1393635691"/>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4806"/>
            <a:ext cx="8229600" cy="5771358"/>
          </a:xfrm>
        </p:spPr>
        <p:txBody>
          <a:bodyPr>
            <a:noAutofit/>
          </a:bodyPr>
          <a:lstStyle/>
          <a:p>
            <a:r>
              <a:rPr lang="en-US" sz="2400" dirty="0"/>
              <a:t>Content/world background knowledge: Good readers have both more prior cultural knowledge about a topic and more text-related information than those who are less proficient.</a:t>
            </a:r>
          </a:p>
          <a:p>
            <a:r>
              <a:rPr lang="en-US" sz="2400" dirty="0"/>
              <a:t>Synthesis and evaluation processes/strategies: Fluent readers evaluate information in texts and compare it with other sources of knowledge; they go beyond merely trying to comprehend what they read.</a:t>
            </a:r>
          </a:p>
          <a:p>
            <a:r>
              <a:rPr lang="en-US" sz="2400" dirty="0"/>
              <a:t>C</a:t>
            </a:r>
            <a:r>
              <a:rPr lang="en-US" sz="2400" dirty="0" smtClean="0"/>
              <a:t>omprehension </a:t>
            </a:r>
            <a:r>
              <a:rPr lang="en-US" sz="2400" dirty="0"/>
              <a:t>monitoring: Fluent readers have [unconscious] knowledge about knowledge of language and about using appropriate strategies for understanding texts and processing information. Monitoring involves both recognizing problems that occur in the process of interpreting information in a text, and awareness of non-comprehension.</a:t>
            </a:r>
          </a:p>
          <a:p>
            <a:pPr marL="0" indent="0">
              <a:buNone/>
            </a:pPr>
            <a:endParaRPr lang="en-US" sz="2400" dirty="0"/>
          </a:p>
        </p:txBody>
      </p:sp>
    </p:spTree>
    <p:extLst>
      <p:ext uri="{BB962C8B-B14F-4D97-AF65-F5344CB8AC3E}">
        <p14:creationId xmlns:p14="http://schemas.microsoft.com/office/powerpoint/2010/main" val="359489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Ideas, information, details</a:t>
            </a:r>
          </a:p>
          <a:p>
            <a:r>
              <a:rPr lang="en-US" dirty="0" smtClean="0"/>
              <a:t>With a specific purpose for a specific audience</a:t>
            </a:r>
          </a:p>
          <a:p>
            <a:r>
              <a:rPr lang="en-US" dirty="0" smtClean="0"/>
              <a:t>Carefully selected and systematically arranged</a:t>
            </a:r>
          </a:p>
          <a:p>
            <a:r>
              <a:rPr lang="en-US" dirty="0" smtClean="0"/>
              <a:t>Bound together so that it appears as one whole piece</a:t>
            </a:r>
          </a:p>
          <a:p>
            <a:r>
              <a:rPr lang="en-US" dirty="0" smtClean="0"/>
              <a:t>Rules of words, grammar, and writing</a:t>
            </a:r>
            <a:endParaRPr lang="en-US" dirty="0"/>
          </a:p>
        </p:txBody>
      </p:sp>
    </p:spTree>
    <p:extLst>
      <p:ext uri="{BB962C8B-B14F-4D97-AF65-F5344CB8AC3E}">
        <p14:creationId xmlns:p14="http://schemas.microsoft.com/office/powerpoint/2010/main" val="114158371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82650" y="186740"/>
            <a:ext cx="7886700" cy="523875"/>
          </a:xfrm>
        </p:spPr>
        <p:txBody>
          <a:bodyPr>
            <a:normAutofit fontScale="90000"/>
          </a:bodyPr>
          <a:lstStyle/>
          <a:p>
            <a:r>
              <a:rPr lang="en-IN" dirty="0" smtClean="0"/>
              <a:t>Steps in writing a composition</a:t>
            </a:r>
            <a:endParaRPr lang="en-IN" dirty="0"/>
          </a:p>
        </p:txBody>
      </p:sp>
      <p:sp>
        <p:nvSpPr>
          <p:cNvPr id="3" name="Content Placeholder 2"/>
          <p:cNvSpPr>
            <a:spLocks noGrp="1"/>
          </p:cNvSpPr>
          <p:nvPr>
            <p:ph idx="1"/>
          </p:nvPr>
        </p:nvSpPr>
        <p:spPr>
          <a:xfrm>
            <a:off x="425446" y="917082"/>
            <a:ext cx="8343904" cy="5652030"/>
          </a:xfrm>
        </p:spPr>
        <p:txBody>
          <a:bodyPr>
            <a:noAutofit/>
          </a:bodyPr>
          <a:lstStyle/>
          <a:p>
            <a:r>
              <a:rPr lang="en-IN" sz="2800" dirty="0"/>
              <a:t>Understand essay title/requirements</a:t>
            </a:r>
          </a:p>
          <a:p>
            <a:r>
              <a:rPr lang="en-IN" sz="2800" dirty="0"/>
              <a:t>Assess reading texts – choose most appropriate</a:t>
            </a:r>
          </a:p>
          <a:p>
            <a:r>
              <a:rPr lang="en-IN" sz="2800" dirty="0"/>
              <a:t>Select relevant areas of texts </a:t>
            </a:r>
            <a:r>
              <a:rPr lang="en-IN" sz="2800" dirty="0" smtClean="0"/>
              <a:t>- Keep </a:t>
            </a:r>
            <a:r>
              <a:rPr lang="en-IN" sz="2800" dirty="0"/>
              <a:t>record </a:t>
            </a:r>
            <a:r>
              <a:rPr lang="en-IN" sz="2800" dirty="0" smtClean="0"/>
              <a:t>for                                                                  references</a:t>
            </a:r>
            <a:endParaRPr lang="en-IN" sz="2800" dirty="0"/>
          </a:p>
          <a:p>
            <a:r>
              <a:rPr lang="en-IN" sz="2800" dirty="0"/>
              <a:t>Make notes on relevant areas</a:t>
            </a:r>
            <a:r>
              <a:rPr lang="en-IN" sz="2800" dirty="0" smtClean="0"/>
              <a:t>, using paraphrasing </a:t>
            </a:r>
            <a:r>
              <a:rPr lang="en-IN" sz="2800" dirty="0"/>
              <a:t>&amp;</a:t>
            </a:r>
            <a:r>
              <a:rPr lang="en-IN" sz="2800" dirty="0" smtClean="0"/>
              <a:t> </a:t>
            </a:r>
            <a:r>
              <a:rPr lang="en-IN" sz="2800" dirty="0"/>
              <a:t>summarising </a:t>
            </a:r>
            <a:r>
              <a:rPr lang="en-IN" sz="2800" dirty="0" smtClean="0"/>
              <a:t>skills - Combine </a:t>
            </a:r>
            <a:r>
              <a:rPr lang="en-IN" sz="2800" dirty="0"/>
              <a:t>a </a:t>
            </a:r>
            <a:r>
              <a:rPr lang="en-IN" sz="2800" dirty="0" smtClean="0"/>
              <a:t>variety of                            sources where necessary</a:t>
            </a:r>
            <a:endParaRPr lang="en-IN" sz="2800" dirty="0"/>
          </a:p>
          <a:p>
            <a:r>
              <a:rPr lang="en-IN" sz="2800" dirty="0"/>
              <a:t>Select appropriate structure for essay/plan</a:t>
            </a:r>
          </a:p>
          <a:p>
            <a:r>
              <a:rPr lang="en-IN" sz="2800" dirty="0"/>
              <a:t>Organise &amp; write </a:t>
            </a:r>
            <a:r>
              <a:rPr lang="en-IN" sz="2800" dirty="0" smtClean="0"/>
              <a:t>- main body, introduction, conclusion</a:t>
            </a:r>
            <a:endParaRPr lang="en-IN" sz="2800" dirty="0"/>
          </a:p>
          <a:p>
            <a:r>
              <a:rPr lang="en-IN" sz="2800" dirty="0"/>
              <a:t>Critically read &amp; re-write where necessary</a:t>
            </a:r>
          </a:p>
          <a:p>
            <a:r>
              <a:rPr lang="en-IN" sz="2800" dirty="0"/>
              <a:t>Final proof-reading</a:t>
            </a:r>
          </a:p>
        </p:txBody>
      </p:sp>
    </p:spTree>
    <p:extLst>
      <p:ext uri="{BB962C8B-B14F-4D97-AF65-F5344CB8AC3E}">
        <p14:creationId xmlns:p14="http://schemas.microsoft.com/office/powerpoint/2010/main" val="210061189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829733"/>
          </a:xfrm>
        </p:spPr>
        <p:txBody>
          <a:bodyPr/>
          <a:lstStyle/>
          <a:p>
            <a:r>
              <a:rPr lang="en-IN" dirty="0" smtClean="0"/>
              <a:t>Interpreting the essay topic</a:t>
            </a:r>
            <a:endParaRPr lang="en-IN" dirty="0"/>
          </a:p>
        </p:txBody>
      </p:sp>
      <p:sp>
        <p:nvSpPr>
          <p:cNvPr id="3" name="Content Placeholder 2"/>
          <p:cNvSpPr>
            <a:spLocks noGrp="1"/>
          </p:cNvSpPr>
          <p:nvPr>
            <p:ph idx="1"/>
          </p:nvPr>
        </p:nvSpPr>
        <p:spPr>
          <a:xfrm>
            <a:off x="508001" y="1439334"/>
            <a:ext cx="8120088" cy="4602029"/>
          </a:xfrm>
        </p:spPr>
        <p:txBody>
          <a:bodyPr>
            <a:noAutofit/>
          </a:bodyPr>
          <a:lstStyle/>
          <a:p>
            <a:pPr algn="just"/>
            <a:r>
              <a:rPr lang="en-IN" sz="2800" dirty="0"/>
              <a:t>Most written work begins with a title, and </a:t>
            </a:r>
            <a:r>
              <a:rPr lang="en-IN" sz="2800" dirty="0" smtClean="0"/>
              <a:t>we must </a:t>
            </a:r>
            <a:r>
              <a:rPr lang="en-IN" sz="2800" dirty="0"/>
              <a:t>be quite clear </a:t>
            </a:r>
            <a:r>
              <a:rPr lang="en-IN" sz="2800" dirty="0" smtClean="0"/>
              <a:t>what question </a:t>
            </a:r>
            <a:r>
              <a:rPr lang="en-IN" sz="2800" dirty="0"/>
              <a:t>the title is asking before starting to plan the essay and read around </a:t>
            </a:r>
            <a:r>
              <a:rPr lang="en-IN" sz="2800" dirty="0" smtClean="0"/>
              <a:t>the topic.</a:t>
            </a:r>
          </a:p>
          <a:p>
            <a:pPr algn="just"/>
            <a:r>
              <a:rPr lang="en-IN" sz="2800" dirty="0"/>
              <a:t>When preparing to write an essay, it is essential to identify the </a:t>
            </a:r>
            <a:r>
              <a:rPr lang="en-IN" sz="2800" dirty="0" smtClean="0"/>
              <a:t>main requirements </a:t>
            </a:r>
            <a:r>
              <a:rPr lang="en-IN" sz="2800" dirty="0"/>
              <a:t>of the title. You must be clear about what areas </a:t>
            </a:r>
            <a:r>
              <a:rPr lang="en-IN" sz="2800" dirty="0" smtClean="0"/>
              <a:t>you are required </a:t>
            </a:r>
            <a:r>
              <a:rPr lang="en-IN" sz="2800" dirty="0"/>
              <a:t>to cover. This will then determine the organisation </a:t>
            </a:r>
            <a:r>
              <a:rPr lang="en-IN" sz="2800" dirty="0" smtClean="0"/>
              <a:t>of the </a:t>
            </a:r>
            <a:r>
              <a:rPr lang="en-IN" sz="2800" dirty="0"/>
              <a:t>essay. </a:t>
            </a:r>
            <a:endParaRPr lang="en-IN" sz="2800" dirty="0" smtClean="0"/>
          </a:p>
        </p:txBody>
      </p:sp>
    </p:spTree>
    <p:extLst>
      <p:ext uri="{BB962C8B-B14F-4D97-AF65-F5344CB8AC3E}">
        <p14:creationId xmlns:p14="http://schemas.microsoft.com/office/powerpoint/2010/main" val="277154562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225</TotalTime>
  <Words>3482</Words>
  <Application>Microsoft Macintosh PowerPoint</Application>
  <PresentationFormat>On-screen Show (4:3)</PresentationFormat>
  <Paragraphs>282</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COM200: Composition</vt:lpstr>
      <vt:lpstr>Course contents</vt:lpstr>
      <vt:lpstr>References</vt:lpstr>
      <vt:lpstr>What is a composition?</vt:lpstr>
      <vt:lpstr>PowerPoint Presentation</vt:lpstr>
      <vt:lpstr>PowerPoint Presentation</vt:lpstr>
      <vt:lpstr>PowerPoint Presentation</vt:lpstr>
      <vt:lpstr>Steps in writing a composition</vt:lpstr>
      <vt:lpstr>Interpreting the essay topic</vt:lpstr>
      <vt:lpstr>PowerPoint Presentation</vt:lpstr>
      <vt:lpstr>PowerPoint Presentation</vt:lpstr>
      <vt:lpstr>PowerPoint Presentation</vt:lpstr>
      <vt:lpstr>Match the command words with their definitions on the right.</vt:lpstr>
      <vt:lpstr>PowerPoint Presentation</vt:lpstr>
      <vt:lpstr>Some more command words</vt:lpstr>
      <vt:lpstr>PowerPoint Presentation</vt:lpstr>
      <vt:lpstr>PowerPoint Presentation</vt:lpstr>
      <vt:lpstr>Discover important sources</vt:lpstr>
      <vt:lpstr>Planning the basic organisation</vt:lpstr>
      <vt:lpstr>Academic qualifications are of little practical benefit in the real world – Discuss.</vt:lpstr>
      <vt:lpstr>Steps in planning</vt:lpstr>
      <vt:lpstr>PowerPoint Presentation</vt:lpstr>
      <vt:lpstr>Consider the following titles and decide which sections you will include in each essay.</vt:lpstr>
      <vt:lpstr>PowerPoint Presentation</vt:lpstr>
      <vt:lpstr>PowerPoint Presentation</vt:lpstr>
      <vt:lpstr>Identifying and using resources</vt:lpstr>
      <vt:lpstr>Finding resources</vt:lpstr>
      <vt:lpstr>PowerPoint Presentation</vt:lpstr>
      <vt:lpstr>PowerPoint Presentation</vt:lpstr>
      <vt:lpstr>Reading to collect details</vt:lpstr>
      <vt:lpstr>Know why you are reading</vt:lpstr>
      <vt:lpstr>Reading for different purposes</vt:lpstr>
      <vt:lpstr>Reading to search for information</vt:lpstr>
      <vt:lpstr>Reading for quick understanding</vt:lpstr>
      <vt:lpstr>Reading to integrate information</vt:lpstr>
      <vt:lpstr>Reading to evaluate</vt:lpstr>
      <vt:lpstr>Reading for general comprehension</vt:lpstr>
      <vt:lpstr>Reading Skills </vt:lpstr>
      <vt:lpstr>Role of background knowledge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Cna Yuo Raed Tihs?</vt:lpstr>
      <vt:lpstr>PowerPoint Presentation</vt:lpstr>
      <vt:lpstr>PowerPoint Presentation</vt:lpstr>
      <vt:lpstr>Garden Path Effect</vt:lpstr>
      <vt:lpstr>PowerPoint Presentation</vt:lpstr>
      <vt:lpstr>Levels of comprehension</vt:lpstr>
      <vt:lpstr>PowerPoint Presentation</vt:lpstr>
      <vt:lpstr>PowerPoint Presentation</vt:lpstr>
      <vt:lpstr>PowerPoint Presentation</vt:lpstr>
      <vt:lpstr>Increasing reading speed</vt:lpstr>
      <vt:lpstr>Fluency in reading</vt:lpstr>
      <vt:lpstr>PowerPoint Presentation</vt:lpstr>
    </vt:vector>
  </TitlesOfParts>
  <Company>IITK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Composition</dc:title>
  <dc:creator>sudharshana N.P</dc:creator>
  <cp:lastModifiedBy>sudharshana N.P</cp:lastModifiedBy>
  <cp:revision>53</cp:revision>
  <dcterms:created xsi:type="dcterms:W3CDTF">2016-11-24T07:40:57Z</dcterms:created>
  <dcterms:modified xsi:type="dcterms:W3CDTF">2017-01-12T12:09:29Z</dcterms:modified>
</cp:coreProperties>
</file>