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3"/>
  </p:notesMasterIdLst>
  <p:sldIdLst>
    <p:sldId id="256" r:id="rId2"/>
    <p:sldId id="257" r:id="rId3"/>
    <p:sldId id="258" r:id="rId4"/>
    <p:sldId id="259" r:id="rId5"/>
    <p:sldId id="260" r:id="rId6"/>
    <p:sldId id="261" r:id="rId7"/>
    <p:sldId id="262" r:id="rId8"/>
    <p:sldId id="263" r:id="rId9"/>
    <p:sldId id="264" r:id="rId10"/>
    <p:sldId id="266" r:id="rId11"/>
    <p:sldId id="268" r:id="rId12"/>
    <p:sldId id="269" r:id="rId13"/>
    <p:sldId id="270" r:id="rId14"/>
    <p:sldId id="273" r:id="rId15"/>
    <p:sldId id="280" r:id="rId16"/>
    <p:sldId id="281" r:id="rId17"/>
    <p:sldId id="282" r:id="rId18"/>
    <p:sldId id="286" r:id="rId19"/>
    <p:sldId id="284" r:id="rId20"/>
    <p:sldId id="285" r:id="rId21"/>
    <p:sldId id="288" r:id="rId22"/>
    <p:sldId id="291" r:id="rId23"/>
    <p:sldId id="292" r:id="rId24"/>
    <p:sldId id="290" r:id="rId25"/>
    <p:sldId id="293" r:id="rId26"/>
    <p:sldId id="289" r:id="rId27"/>
    <p:sldId id="294" r:id="rId28"/>
    <p:sldId id="296" r:id="rId29"/>
    <p:sldId id="297" r:id="rId30"/>
    <p:sldId id="302" r:id="rId31"/>
    <p:sldId id="304" r:id="rId32"/>
    <p:sldId id="305" r:id="rId33"/>
    <p:sldId id="303" r:id="rId34"/>
    <p:sldId id="309" r:id="rId35"/>
    <p:sldId id="308" r:id="rId36"/>
    <p:sldId id="306" r:id="rId37"/>
    <p:sldId id="310" r:id="rId38"/>
    <p:sldId id="311" r:id="rId39"/>
    <p:sldId id="327" r:id="rId40"/>
    <p:sldId id="325" r:id="rId41"/>
    <p:sldId id="324" r:id="rId42"/>
  </p:sldIdLst>
  <p:sldSz cx="13004800" cy="9753600"/>
  <p:notesSz cx="6858000" cy="9144000"/>
  <p:defaultTextStyle>
    <a:lvl1pPr algn="ctr" defTabSz="584200">
      <a:defRPr sz="3600">
        <a:latin typeface="+mn-lt"/>
        <a:ea typeface="+mn-ea"/>
        <a:cs typeface="+mn-cs"/>
        <a:sym typeface="Helvetica Light"/>
      </a:defRPr>
    </a:lvl1pPr>
    <a:lvl2pPr indent="228600" algn="ctr" defTabSz="584200">
      <a:defRPr sz="3600">
        <a:latin typeface="+mn-lt"/>
        <a:ea typeface="+mn-ea"/>
        <a:cs typeface="+mn-cs"/>
        <a:sym typeface="Helvetica Light"/>
      </a:defRPr>
    </a:lvl2pPr>
    <a:lvl3pPr indent="457200" algn="ctr" defTabSz="584200">
      <a:defRPr sz="3600">
        <a:latin typeface="+mn-lt"/>
        <a:ea typeface="+mn-ea"/>
        <a:cs typeface="+mn-cs"/>
        <a:sym typeface="Helvetica Light"/>
      </a:defRPr>
    </a:lvl3pPr>
    <a:lvl4pPr indent="685800" algn="ctr" defTabSz="584200">
      <a:defRPr sz="3600">
        <a:latin typeface="+mn-lt"/>
        <a:ea typeface="+mn-ea"/>
        <a:cs typeface="+mn-cs"/>
        <a:sym typeface="Helvetica Light"/>
      </a:defRPr>
    </a:lvl4pPr>
    <a:lvl5pPr indent="914400" algn="ctr" defTabSz="584200">
      <a:defRPr sz="3600">
        <a:latin typeface="+mn-lt"/>
        <a:ea typeface="+mn-ea"/>
        <a:cs typeface="+mn-cs"/>
        <a:sym typeface="Helvetica Light"/>
      </a:defRPr>
    </a:lvl5pPr>
    <a:lvl6pPr indent="1143000" algn="ctr" defTabSz="584200">
      <a:defRPr sz="3600">
        <a:latin typeface="+mn-lt"/>
        <a:ea typeface="+mn-ea"/>
        <a:cs typeface="+mn-cs"/>
        <a:sym typeface="Helvetica Light"/>
      </a:defRPr>
    </a:lvl6pPr>
    <a:lvl7pPr indent="1371600" algn="ctr" defTabSz="584200">
      <a:defRPr sz="3600">
        <a:latin typeface="+mn-lt"/>
        <a:ea typeface="+mn-ea"/>
        <a:cs typeface="+mn-cs"/>
        <a:sym typeface="Helvetica Light"/>
      </a:defRPr>
    </a:lvl7pPr>
    <a:lvl8pPr indent="1600200" algn="ctr" defTabSz="584200">
      <a:defRPr sz="3600">
        <a:latin typeface="+mn-lt"/>
        <a:ea typeface="+mn-ea"/>
        <a:cs typeface="+mn-cs"/>
        <a:sym typeface="Helvetica Light"/>
      </a:defRPr>
    </a:lvl8pPr>
    <a:lvl9pPr indent="1828800" algn="ctr" defTabSz="584200">
      <a:defRPr sz="3600">
        <a:latin typeface="+mn-lt"/>
        <a:ea typeface="+mn-ea"/>
        <a:cs typeface="+mn-cs"/>
        <a:sym typeface="Helvetica Light"/>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365C0"/>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00882B"/>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67" d="100"/>
          <a:sy n="67" d="100"/>
        </p:scale>
        <p:origin x="-1768" y="-112"/>
      </p:cViewPr>
      <p:guideLst>
        <p:guide orient="horz" pos="3072"/>
        <p:guide pos="4096"/>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46" Type="http://schemas.openxmlformats.org/officeDocument/2006/relationships/viewProps" Target="viewProps.xml"/><Relationship Id="rId47" Type="http://schemas.openxmlformats.org/officeDocument/2006/relationships/theme" Target="theme/theme1.xml"/><Relationship Id="rId48"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notesMaster" Target="notesMasters/notesMaster1.xml"/><Relationship Id="rId44" Type="http://schemas.openxmlformats.org/officeDocument/2006/relationships/printerSettings" Target="printerSettings/printerSettings1.bin"/><Relationship Id="rId4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9" name="Shape 29"/>
          <p:cNvSpPr>
            <a:spLocks noGrp="1" noRot="1" noChangeAspect="1"/>
          </p:cNvSpPr>
          <p:nvPr>
            <p:ph type="sldImg"/>
          </p:nvPr>
        </p:nvSpPr>
        <p:spPr>
          <a:xfrm>
            <a:off x="1143000" y="685800"/>
            <a:ext cx="4572000" cy="3429000"/>
          </a:xfrm>
          <a:prstGeom prst="rect">
            <a:avLst/>
          </a:prstGeom>
        </p:spPr>
        <p:txBody>
          <a:bodyPr/>
          <a:lstStyle/>
          <a:p>
            <a:pPr lvl="0"/>
            <a:endParaRPr/>
          </a:p>
        </p:txBody>
      </p:sp>
      <p:sp>
        <p:nvSpPr>
          <p:cNvPr id="30" name="Shape 30"/>
          <p:cNvSpPr>
            <a:spLocks noGrp="1"/>
          </p:cNvSpPr>
          <p:nvPr>
            <p:ph type="body" sz="quarter" idx="1"/>
          </p:nvPr>
        </p:nvSpPr>
        <p:spPr>
          <a:xfrm>
            <a:off x="914400" y="4343400"/>
            <a:ext cx="5029200" cy="4114800"/>
          </a:xfrm>
          <a:prstGeom prst="rect">
            <a:avLst/>
          </a:prstGeom>
        </p:spPr>
        <p:txBody>
          <a:bodyPr/>
          <a:lstStyle/>
          <a:p>
            <a:pPr lvl="0"/>
            <a:endParaRPr/>
          </a:p>
        </p:txBody>
      </p:sp>
    </p:spTree>
    <p:extLst>
      <p:ext uri="{BB962C8B-B14F-4D97-AF65-F5344CB8AC3E}">
        <p14:creationId xmlns:p14="http://schemas.microsoft.com/office/powerpoint/2010/main" val="3915269349"/>
      </p:ext>
    </p:extLst>
  </p:cSld>
  <p:clrMap bg1="lt1" tx1="dk1" bg2="lt2" tx2="dk2" accent1="accent1" accent2="accent2" accent3="accent3" accent4="accent4" accent5="accent5" accent6="accent6" hlink="hlink" folHlink="folHlink"/>
  <p:notesStyle>
    <a:lvl1pPr defTabSz="457200">
      <a:lnSpc>
        <a:spcPct val="117999"/>
      </a:lnSpc>
      <a:defRPr sz="2200">
        <a:latin typeface="Helvetica Neue"/>
        <a:ea typeface="Helvetica Neue"/>
        <a:cs typeface="Helvetica Neue"/>
        <a:sym typeface="Helvetica Neue"/>
      </a:defRPr>
    </a:lvl1pPr>
    <a:lvl2pPr indent="228600" defTabSz="457200">
      <a:lnSpc>
        <a:spcPct val="117999"/>
      </a:lnSpc>
      <a:defRPr sz="2200">
        <a:latin typeface="Helvetica Neue"/>
        <a:ea typeface="Helvetica Neue"/>
        <a:cs typeface="Helvetica Neue"/>
        <a:sym typeface="Helvetica Neue"/>
      </a:defRPr>
    </a:lvl2pPr>
    <a:lvl3pPr indent="457200" defTabSz="457200">
      <a:lnSpc>
        <a:spcPct val="117999"/>
      </a:lnSpc>
      <a:defRPr sz="2200">
        <a:latin typeface="Helvetica Neue"/>
        <a:ea typeface="Helvetica Neue"/>
        <a:cs typeface="Helvetica Neue"/>
        <a:sym typeface="Helvetica Neue"/>
      </a:defRPr>
    </a:lvl3pPr>
    <a:lvl4pPr indent="685800" defTabSz="457200">
      <a:lnSpc>
        <a:spcPct val="117999"/>
      </a:lnSpc>
      <a:defRPr sz="2200">
        <a:latin typeface="Helvetica Neue"/>
        <a:ea typeface="Helvetica Neue"/>
        <a:cs typeface="Helvetica Neue"/>
        <a:sym typeface="Helvetica Neue"/>
      </a:defRPr>
    </a:lvl4pPr>
    <a:lvl5pPr indent="914400" defTabSz="457200">
      <a:lnSpc>
        <a:spcPct val="117999"/>
      </a:lnSpc>
      <a:defRPr sz="2200">
        <a:latin typeface="Helvetica Neue"/>
        <a:ea typeface="Helvetica Neue"/>
        <a:cs typeface="Helvetica Neue"/>
        <a:sym typeface="Helvetica Neue"/>
      </a:defRPr>
    </a:lvl5pPr>
    <a:lvl6pPr indent="1143000" defTabSz="457200">
      <a:lnSpc>
        <a:spcPct val="117999"/>
      </a:lnSpc>
      <a:defRPr sz="2200">
        <a:latin typeface="Helvetica Neue"/>
        <a:ea typeface="Helvetica Neue"/>
        <a:cs typeface="Helvetica Neue"/>
        <a:sym typeface="Helvetica Neue"/>
      </a:defRPr>
    </a:lvl6pPr>
    <a:lvl7pPr indent="1371600" defTabSz="457200">
      <a:lnSpc>
        <a:spcPct val="117999"/>
      </a:lnSpc>
      <a:defRPr sz="2200">
        <a:latin typeface="Helvetica Neue"/>
        <a:ea typeface="Helvetica Neue"/>
        <a:cs typeface="Helvetica Neue"/>
        <a:sym typeface="Helvetica Neue"/>
      </a:defRPr>
    </a:lvl7pPr>
    <a:lvl8pPr indent="1600200" defTabSz="457200">
      <a:lnSpc>
        <a:spcPct val="117999"/>
      </a:lnSpc>
      <a:defRPr sz="2200">
        <a:latin typeface="Helvetica Neue"/>
        <a:ea typeface="Helvetica Neue"/>
        <a:cs typeface="Helvetica Neue"/>
        <a:sym typeface="Helvetica Neue"/>
      </a:defRPr>
    </a:lvl8pPr>
    <a:lvl9pPr indent="1828800" defTabSz="45720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Title &amp; Subtitle">
    <p:spTree>
      <p:nvGrpSpPr>
        <p:cNvPr id="1" name=""/>
        <p:cNvGrpSpPr/>
        <p:nvPr/>
      </p:nvGrpSpPr>
      <p:grpSpPr>
        <a:xfrm>
          <a:off x="0" y="0"/>
          <a:ext cx="0" cy="0"/>
          <a:chOff x="0" y="0"/>
          <a:chExt cx="0" cy="0"/>
        </a:xfrm>
      </p:grpSpPr>
      <p:sp>
        <p:nvSpPr>
          <p:cNvPr id="5" name="Shape 5"/>
          <p:cNvSpPr>
            <a:spLocks noGrp="1"/>
          </p:cNvSpPr>
          <p:nvPr>
            <p:ph type="title"/>
          </p:nvPr>
        </p:nvSpPr>
        <p:spPr>
          <a:xfrm>
            <a:off x="1270000" y="1638300"/>
            <a:ext cx="10464800" cy="3302000"/>
          </a:xfrm>
          <a:prstGeom prst="rect">
            <a:avLst/>
          </a:prstGeom>
        </p:spPr>
        <p:txBody>
          <a:bodyPr anchor="b"/>
          <a:lstStyle/>
          <a:p>
            <a:pPr lvl="0">
              <a:defRPr sz="1800"/>
            </a:pPr>
            <a:r>
              <a:rPr sz="8000"/>
              <a:t>Title Text</a:t>
            </a:r>
          </a:p>
        </p:txBody>
      </p:sp>
      <p:sp>
        <p:nvSpPr>
          <p:cNvPr id="6" name="Shape 6"/>
          <p:cNvSpPr>
            <a:spLocks noGrp="1"/>
          </p:cNvSpPr>
          <p:nvPr>
            <p:ph type="body" idx="1"/>
          </p:nvPr>
        </p:nvSpPr>
        <p:spPr>
          <a:xfrm>
            <a:off x="1270000" y="50292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lvl="0">
              <a:defRPr sz="1800"/>
            </a:pPr>
            <a:r>
              <a:rPr sz="3200"/>
              <a:t>Body Level One</a:t>
            </a:r>
          </a:p>
          <a:p>
            <a:pPr lvl="1">
              <a:defRPr sz="1800"/>
            </a:pPr>
            <a:r>
              <a:rPr sz="3200"/>
              <a:t>Body Level Two</a:t>
            </a:r>
          </a:p>
          <a:p>
            <a:pPr lvl="2">
              <a:defRPr sz="1800"/>
            </a:pPr>
            <a:r>
              <a:rPr sz="3200"/>
              <a:t>Body Level Three</a:t>
            </a:r>
          </a:p>
          <a:p>
            <a:pPr lvl="3">
              <a:defRPr sz="1800"/>
            </a:pPr>
            <a:r>
              <a:rPr sz="3200"/>
              <a:t>Body Level Four</a:t>
            </a:r>
          </a:p>
          <a:p>
            <a:pPr lvl="4">
              <a:defRPr sz="1800"/>
            </a:pPr>
            <a:r>
              <a:rPr sz="3200"/>
              <a:t>Body Level Five</a:t>
            </a:r>
          </a:p>
        </p:txBody>
      </p:sp>
    </p:spTree>
  </p:cSld>
  <p:clrMapOvr>
    <a:masterClrMapping/>
  </p:clrMapOvr>
  <p:transition xmlns:p14="http://schemas.microsoft.com/office/powerpoint/2010/mai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Tree>
  </p:cSld>
  <p:clrMapOvr>
    <a:masterClrMapping/>
  </p:clrMapOvr>
  <p:transition xmlns:p14="http://schemas.microsoft.com/office/powerpoint/2010/mai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Tree>
  </p:cSld>
  <p:clrMapOvr>
    <a:masterClrMapping/>
  </p:clrMapOvr>
  <p:transition xmlns:p14="http://schemas.microsoft.com/office/powerpoint/2010/mai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Tree>
  </p:cSld>
  <p:clrMapOvr>
    <a:masterClrMapping/>
  </p:clrMapOvr>
  <p:transition xmlns:p14="http://schemas.microsoft.com/office/powerpoint/2010/mai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8" name="Shape 8"/>
          <p:cNvSpPr>
            <a:spLocks noGrp="1"/>
          </p:cNvSpPr>
          <p:nvPr>
            <p:ph type="title"/>
          </p:nvPr>
        </p:nvSpPr>
        <p:spPr>
          <a:xfrm>
            <a:off x="1270000" y="6718300"/>
            <a:ext cx="10464800" cy="1422400"/>
          </a:xfrm>
          <a:prstGeom prst="rect">
            <a:avLst/>
          </a:prstGeom>
        </p:spPr>
        <p:txBody>
          <a:bodyPr anchor="b"/>
          <a:lstStyle/>
          <a:p>
            <a:pPr lvl="0">
              <a:defRPr sz="1800"/>
            </a:pPr>
            <a:r>
              <a:rPr sz="8000"/>
              <a:t>Title Text</a:t>
            </a:r>
          </a:p>
        </p:txBody>
      </p:sp>
      <p:sp>
        <p:nvSpPr>
          <p:cNvPr id="9" name="Shape 9"/>
          <p:cNvSpPr>
            <a:spLocks noGrp="1"/>
          </p:cNvSpPr>
          <p:nvPr>
            <p:ph type="body" idx="1"/>
          </p:nvPr>
        </p:nvSpPr>
        <p:spPr>
          <a:xfrm>
            <a:off x="1270000" y="81915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lvl="0">
              <a:defRPr sz="1800"/>
            </a:pPr>
            <a:r>
              <a:rPr sz="3200"/>
              <a:t>Body Level One</a:t>
            </a:r>
          </a:p>
          <a:p>
            <a:pPr lvl="1">
              <a:defRPr sz="1800"/>
            </a:pPr>
            <a:r>
              <a:rPr sz="3200"/>
              <a:t>Body Level Two</a:t>
            </a:r>
          </a:p>
          <a:p>
            <a:pPr lvl="2">
              <a:defRPr sz="1800"/>
            </a:pPr>
            <a:r>
              <a:rPr sz="3200"/>
              <a:t>Body Level Three</a:t>
            </a:r>
          </a:p>
          <a:p>
            <a:pPr lvl="3">
              <a:defRPr sz="1800"/>
            </a:pPr>
            <a:r>
              <a:rPr sz="3200"/>
              <a:t>Body Level Four</a:t>
            </a:r>
          </a:p>
          <a:p>
            <a:pPr lvl="4">
              <a:defRPr sz="1800"/>
            </a:pPr>
            <a:r>
              <a:rPr sz="3200"/>
              <a:t>Body Level Five</a:t>
            </a:r>
          </a:p>
        </p:txBody>
      </p:sp>
    </p:spTree>
  </p:cSld>
  <p:clrMapOvr>
    <a:masterClrMapping/>
  </p:clrMapOvr>
  <p:transition xmlns:p14="http://schemas.microsoft.com/office/powerpoint/2010/mai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11" name="Shape 11"/>
          <p:cNvSpPr>
            <a:spLocks noGrp="1"/>
          </p:cNvSpPr>
          <p:nvPr>
            <p:ph type="title"/>
          </p:nvPr>
        </p:nvSpPr>
        <p:spPr>
          <a:xfrm>
            <a:off x="1270000" y="3225800"/>
            <a:ext cx="10464800" cy="3302000"/>
          </a:xfrm>
          <a:prstGeom prst="rect">
            <a:avLst/>
          </a:prstGeom>
        </p:spPr>
        <p:txBody>
          <a:bodyPr/>
          <a:lstStyle/>
          <a:p>
            <a:pPr lvl="0">
              <a:defRPr sz="1800"/>
            </a:pPr>
            <a:r>
              <a:rPr sz="8000"/>
              <a:t>Title Text</a:t>
            </a:r>
          </a:p>
        </p:txBody>
      </p:sp>
    </p:spTree>
  </p:cSld>
  <p:clrMapOvr>
    <a:masterClrMapping/>
  </p:clrMapOvr>
  <p:transition xmlns:p14="http://schemas.microsoft.com/office/powerpoint/2010/mai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13" name="Shape 13"/>
          <p:cNvSpPr>
            <a:spLocks noGrp="1"/>
          </p:cNvSpPr>
          <p:nvPr>
            <p:ph type="title"/>
          </p:nvPr>
        </p:nvSpPr>
        <p:spPr>
          <a:xfrm>
            <a:off x="952500" y="635000"/>
            <a:ext cx="5334000" cy="3987800"/>
          </a:xfrm>
          <a:prstGeom prst="rect">
            <a:avLst/>
          </a:prstGeom>
        </p:spPr>
        <p:txBody>
          <a:bodyPr anchor="b"/>
          <a:lstStyle>
            <a:lvl1pPr>
              <a:defRPr sz="6000"/>
            </a:lvl1pPr>
          </a:lstStyle>
          <a:p>
            <a:pPr lvl="0">
              <a:defRPr sz="1800"/>
            </a:pPr>
            <a:r>
              <a:rPr sz="6000"/>
              <a:t>Title Text</a:t>
            </a:r>
          </a:p>
        </p:txBody>
      </p:sp>
      <p:sp>
        <p:nvSpPr>
          <p:cNvPr id="14" name="Shape 14"/>
          <p:cNvSpPr>
            <a:spLocks noGrp="1"/>
          </p:cNvSpPr>
          <p:nvPr>
            <p:ph type="body" idx="1"/>
          </p:nvPr>
        </p:nvSpPr>
        <p:spPr>
          <a:xfrm>
            <a:off x="952500" y="4762500"/>
            <a:ext cx="5334000" cy="41021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lvl="0">
              <a:defRPr sz="1800"/>
            </a:pPr>
            <a:r>
              <a:rPr sz="3200"/>
              <a:t>Body Level One</a:t>
            </a:r>
          </a:p>
          <a:p>
            <a:pPr lvl="1">
              <a:defRPr sz="1800"/>
            </a:pPr>
            <a:r>
              <a:rPr sz="3200"/>
              <a:t>Body Level Two</a:t>
            </a:r>
          </a:p>
          <a:p>
            <a:pPr lvl="2">
              <a:defRPr sz="1800"/>
            </a:pPr>
            <a:r>
              <a:rPr sz="3200"/>
              <a:t>Body Level Three</a:t>
            </a:r>
          </a:p>
          <a:p>
            <a:pPr lvl="3">
              <a:defRPr sz="1800"/>
            </a:pPr>
            <a:r>
              <a:rPr sz="3200"/>
              <a:t>Body Level Four</a:t>
            </a:r>
          </a:p>
          <a:p>
            <a:pPr lvl="4">
              <a:defRPr sz="1800"/>
            </a:pPr>
            <a:r>
              <a:rPr sz="3200"/>
              <a:t>Body Level Five</a:t>
            </a:r>
          </a:p>
        </p:txBody>
      </p:sp>
    </p:spTree>
  </p:cSld>
  <p:clrMapOvr>
    <a:masterClrMapping/>
  </p:clrMapOvr>
  <p:transition xmlns:p14="http://schemas.microsoft.com/office/powerpoint/2010/mai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16" name="Shape 16"/>
          <p:cNvSpPr>
            <a:spLocks noGrp="1"/>
          </p:cNvSpPr>
          <p:nvPr>
            <p:ph type="title"/>
          </p:nvPr>
        </p:nvSpPr>
        <p:spPr>
          <a:prstGeom prst="rect">
            <a:avLst/>
          </a:prstGeom>
        </p:spPr>
        <p:txBody>
          <a:bodyPr/>
          <a:lstStyle/>
          <a:p>
            <a:pPr lvl="0">
              <a:defRPr sz="1800"/>
            </a:pPr>
            <a:r>
              <a:rPr sz="8000"/>
              <a:t>Title Text</a:t>
            </a:r>
          </a:p>
        </p:txBody>
      </p:sp>
    </p:spTree>
  </p:cSld>
  <p:clrMapOvr>
    <a:masterClrMapping/>
  </p:clrMapOvr>
  <p:transition xmlns:p14="http://schemas.microsoft.com/office/powerpoint/2010/mai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18" name="Shape 18"/>
          <p:cNvSpPr>
            <a:spLocks noGrp="1"/>
          </p:cNvSpPr>
          <p:nvPr>
            <p:ph type="title"/>
          </p:nvPr>
        </p:nvSpPr>
        <p:spPr>
          <a:prstGeom prst="rect">
            <a:avLst/>
          </a:prstGeom>
        </p:spPr>
        <p:txBody>
          <a:bodyPr/>
          <a:lstStyle/>
          <a:p>
            <a:pPr lvl="0">
              <a:defRPr sz="1800"/>
            </a:pPr>
            <a:r>
              <a:rPr sz="8000"/>
              <a:t>Title Text</a:t>
            </a:r>
          </a:p>
        </p:txBody>
      </p:sp>
      <p:sp>
        <p:nvSpPr>
          <p:cNvPr id="19" name="Shape 19"/>
          <p:cNvSpPr>
            <a:spLocks noGrp="1"/>
          </p:cNvSpPr>
          <p:nvPr>
            <p:ph type="body" idx="1"/>
          </p:nvPr>
        </p:nvSpPr>
        <p:spPr>
          <a:prstGeom prst="rect">
            <a:avLst/>
          </a:prstGeom>
        </p:spPr>
        <p:txBody>
          <a:bodyPr/>
          <a:lstStyle/>
          <a:p>
            <a:pPr lvl="0">
              <a:defRPr sz="1800"/>
            </a:pPr>
            <a:r>
              <a:rPr sz="3600"/>
              <a:t>Body Level One</a:t>
            </a:r>
          </a:p>
          <a:p>
            <a:pPr lvl="1">
              <a:defRPr sz="1800"/>
            </a:pPr>
            <a:r>
              <a:rPr sz="3600"/>
              <a:t>Body Level Two</a:t>
            </a:r>
          </a:p>
          <a:p>
            <a:pPr lvl="2">
              <a:defRPr sz="1800"/>
            </a:pPr>
            <a:r>
              <a:rPr sz="3600"/>
              <a:t>Body Level Three</a:t>
            </a:r>
          </a:p>
          <a:p>
            <a:pPr lvl="3">
              <a:defRPr sz="1800"/>
            </a:pPr>
            <a:r>
              <a:rPr sz="3600"/>
              <a:t>Body Level Four</a:t>
            </a:r>
          </a:p>
          <a:p>
            <a:pPr lvl="4">
              <a:defRPr sz="1800"/>
            </a:pPr>
            <a:r>
              <a:rPr sz="3600"/>
              <a:t>Body Level Five</a:t>
            </a:r>
          </a:p>
        </p:txBody>
      </p:sp>
    </p:spTree>
  </p:cSld>
  <p:clrMapOvr>
    <a:masterClrMapping/>
  </p:clrMapOvr>
  <p:transition xmlns:p14="http://schemas.microsoft.com/office/powerpoint/2010/mai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21" name="Shape 21"/>
          <p:cNvSpPr>
            <a:spLocks noGrp="1"/>
          </p:cNvSpPr>
          <p:nvPr>
            <p:ph type="title"/>
          </p:nvPr>
        </p:nvSpPr>
        <p:spPr>
          <a:prstGeom prst="rect">
            <a:avLst/>
          </a:prstGeom>
        </p:spPr>
        <p:txBody>
          <a:bodyPr/>
          <a:lstStyle/>
          <a:p>
            <a:pPr lvl="0">
              <a:defRPr sz="1800"/>
            </a:pPr>
            <a:r>
              <a:rPr sz="8000"/>
              <a:t>Title Text</a:t>
            </a:r>
          </a:p>
        </p:txBody>
      </p:sp>
      <p:sp>
        <p:nvSpPr>
          <p:cNvPr id="22" name="Shape 22"/>
          <p:cNvSpPr>
            <a:spLocks noGrp="1"/>
          </p:cNvSpPr>
          <p:nvPr>
            <p:ph type="body" idx="1"/>
          </p:nvPr>
        </p:nvSpPr>
        <p:spPr>
          <a:xfrm>
            <a:off x="952500" y="26035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pPr lvl="0">
              <a:defRPr sz="1800"/>
            </a:pPr>
            <a:r>
              <a:rPr sz="2800"/>
              <a:t>Body Level One</a:t>
            </a:r>
          </a:p>
          <a:p>
            <a:pPr lvl="1">
              <a:defRPr sz="1800"/>
            </a:pPr>
            <a:r>
              <a:rPr sz="2800"/>
              <a:t>Body Level Two</a:t>
            </a:r>
          </a:p>
          <a:p>
            <a:pPr lvl="2">
              <a:defRPr sz="1800"/>
            </a:pPr>
            <a:r>
              <a:rPr sz="2800"/>
              <a:t>Body Level Three</a:t>
            </a:r>
          </a:p>
          <a:p>
            <a:pPr lvl="3">
              <a:defRPr sz="1800"/>
            </a:pPr>
            <a:r>
              <a:rPr sz="2800"/>
              <a:t>Body Level Four</a:t>
            </a:r>
          </a:p>
          <a:p>
            <a:pPr lvl="4">
              <a:defRPr sz="1800"/>
            </a:pPr>
            <a:r>
              <a:rPr sz="2800"/>
              <a:t>Body Level Five</a:t>
            </a:r>
          </a:p>
        </p:txBody>
      </p:sp>
    </p:spTree>
  </p:cSld>
  <p:clrMapOvr>
    <a:masterClrMapping/>
  </p:clrMapOvr>
  <p:transition xmlns:p14="http://schemas.microsoft.com/office/powerpoint/2010/mai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24" name="Shape 24"/>
          <p:cNvSpPr>
            <a:spLocks noGrp="1"/>
          </p:cNvSpPr>
          <p:nvPr>
            <p:ph type="body" idx="1"/>
          </p:nvPr>
        </p:nvSpPr>
        <p:spPr>
          <a:xfrm>
            <a:off x="952500" y="1270000"/>
            <a:ext cx="11099800" cy="7213600"/>
          </a:xfrm>
          <a:prstGeom prst="rect">
            <a:avLst/>
          </a:prstGeom>
        </p:spPr>
        <p:txBody>
          <a:bodyPr/>
          <a:lstStyle/>
          <a:p>
            <a:pPr lvl="0">
              <a:defRPr sz="1800"/>
            </a:pPr>
            <a:r>
              <a:rPr sz="3600"/>
              <a:t>Body Level One</a:t>
            </a:r>
          </a:p>
          <a:p>
            <a:pPr lvl="1">
              <a:defRPr sz="1800"/>
            </a:pPr>
            <a:r>
              <a:rPr sz="3600"/>
              <a:t>Body Level Two</a:t>
            </a:r>
          </a:p>
          <a:p>
            <a:pPr lvl="2">
              <a:defRPr sz="1800"/>
            </a:pPr>
            <a:r>
              <a:rPr sz="3600"/>
              <a:t>Body Level Three</a:t>
            </a:r>
          </a:p>
          <a:p>
            <a:pPr lvl="3">
              <a:defRPr sz="1800"/>
            </a:pPr>
            <a:r>
              <a:rPr sz="3600"/>
              <a:t>Body Level Four</a:t>
            </a:r>
          </a:p>
          <a:p>
            <a:pPr lvl="4">
              <a:defRPr sz="1800"/>
            </a:pPr>
            <a:r>
              <a:rPr sz="3600"/>
              <a:t>Body Level Five</a:t>
            </a:r>
          </a:p>
        </p:txBody>
      </p:sp>
    </p:spTree>
  </p:cSld>
  <p:clrMapOvr>
    <a:masterClrMapping/>
  </p:clrMapOvr>
  <p:transition xmlns:p14="http://schemas.microsoft.com/office/powerpoint/2010/mai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Tree>
  </p:cSld>
  <p:clrMapOvr>
    <a:masterClrMapping/>
  </p:clrMapOvr>
  <p:transition xmlns:p14="http://schemas.microsoft.com/office/powerpoint/2010/main" spd="med"/>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952500" y="444500"/>
            <a:ext cx="11099800" cy="215900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a:bodyPr>
          <a:lstStyle/>
          <a:p>
            <a:pPr lvl="0">
              <a:defRPr sz="1800"/>
            </a:pPr>
            <a:r>
              <a:rPr sz="8000"/>
              <a:t>Title Text</a:t>
            </a:r>
          </a:p>
        </p:txBody>
      </p:sp>
      <p:sp>
        <p:nvSpPr>
          <p:cNvPr id="3" name="Shape 3"/>
          <p:cNvSpPr>
            <a:spLocks noGrp="1"/>
          </p:cNvSpPr>
          <p:nvPr>
            <p:ph type="body" idx="1"/>
          </p:nvPr>
        </p:nvSpPr>
        <p:spPr>
          <a:xfrm>
            <a:off x="952500" y="2603500"/>
            <a:ext cx="11099800" cy="628650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a:bodyPr>
          <a:lstStyle/>
          <a:p>
            <a:pPr lvl="0">
              <a:defRPr sz="1800"/>
            </a:pPr>
            <a:r>
              <a:rPr sz="3600"/>
              <a:t>Body Level One</a:t>
            </a:r>
          </a:p>
          <a:p>
            <a:pPr lvl="1">
              <a:defRPr sz="1800"/>
            </a:pPr>
            <a:r>
              <a:rPr sz="3600"/>
              <a:t>Body Level Two</a:t>
            </a:r>
          </a:p>
          <a:p>
            <a:pPr lvl="2">
              <a:defRPr sz="1800"/>
            </a:pPr>
            <a:r>
              <a:rPr sz="3600"/>
              <a:t>Body Level Three</a:t>
            </a:r>
          </a:p>
          <a:p>
            <a:pPr lvl="3">
              <a:defRPr sz="1800"/>
            </a:pPr>
            <a:r>
              <a:rPr sz="3600"/>
              <a:t>Body Level Four</a:t>
            </a:r>
          </a:p>
          <a:p>
            <a:pPr lvl="4">
              <a:defRPr sz="1800"/>
            </a:pPr>
            <a:r>
              <a:rPr sz="3600"/>
              <a:t>Body Level Five</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xmlns:p14="http://schemas.microsoft.com/office/powerpoint/2010/main" spd="med"/>
  <p:txStyles>
    <p:titleStyle>
      <a:lvl1pPr algn="ctr" defTabSz="584200">
        <a:defRPr sz="8000">
          <a:latin typeface="+mn-lt"/>
          <a:ea typeface="+mn-ea"/>
          <a:cs typeface="+mn-cs"/>
          <a:sym typeface="Helvetica Light"/>
        </a:defRPr>
      </a:lvl1pPr>
      <a:lvl2pPr indent="228600" algn="ctr" defTabSz="584200">
        <a:defRPr sz="8000">
          <a:latin typeface="+mn-lt"/>
          <a:ea typeface="+mn-ea"/>
          <a:cs typeface="+mn-cs"/>
          <a:sym typeface="Helvetica Light"/>
        </a:defRPr>
      </a:lvl2pPr>
      <a:lvl3pPr indent="457200" algn="ctr" defTabSz="584200">
        <a:defRPr sz="8000">
          <a:latin typeface="+mn-lt"/>
          <a:ea typeface="+mn-ea"/>
          <a:cs typeface="+mn-cs"/>
          <a:sym typeface="Helvetica Light"/>
        </a:defRPr>
      </a:lvl3pPr>
      <a:lvl4pPr indent="685800" algn="ctr" defTabSz="584200">
        <a:defRPr sz="8000">
          <a:latin typeface="+mn-lt"/>
          <a:ea typeface="+mn-ea"/>
          <a:cs typeface="+mn-cs"/>
          <a:sym typeface="Helvetica Light"/>
        </a:defRPr>
      </a:lvl4pPr>
      <a:lvl5pPr indent="914400" algn="ctr" defTabSz="584200">
        <a:defRPr sz="8000">
          <a:latin typeface="+mn-lt"/>
          <a:ea typeface="+mn-ea"/>
          <a:cs typeface="+mn-cs"/>
          <a:sym typeface="Helvetica Light"/>
        </a:defRPr>
      </a:lvl5pPr>
      <a:lvl6pPr indent="1143000" algn="ctr" defTabSz="584200">
        <a:defRPr sz="8000">
          <a:latin typeface="+mn-lt"/>
          <a:ea typeface="+mn-ea"/>
          <a:cs typeface="+mn-cs"/>
          <a:sym typeface="Helvetica Light"/>
        </a:defRPr>
      </a:lvl6pPr>
      <a:lvl7pPr indent="1371600" algn="ctr" defTabSz="584200">
        <a:defRPr sz="8000">
          <a:latin typeface="+mn-lt"/>
          <a:ea typeface="+mn-ea"/>
          <a:cs typeface="+mn-cs"/>
          <a:sym typeface="Helvetica Light"/>
        </a:defRPr>
      </a:lvl7pPr>
      <a:lvl8pPr indent="1600200" algn="ctr" defTabSz="584200">
        <a:defRPr sz="8000">
          <a:latin typeface="+mn-lt"/>
          <a:ea typeface="+mn-ea"/>
          <a:cs typeface="+mn-cs"/>
          <a:sym typeface="Helvetica Light"/>
        </a:defRPr>
      </a:lvl8pPr>
      <a:lvl9pPr indent="1828800" algn="ctr" defTabSz="584200">
        <a:defRPr sz="8000">
          <a:latin typeface="+mn-lt"/>
          <a:ea typeface="+mn-ea"/>
          <a:cs typeface="+mn-cs"/>
          <a:sym typeface="Helvetica Light"/>
        </a:defRPr>
      </a:lvl9pPr>
    </p:titleStyle>
    <p:bodyStyle>
      <a:lvl1pPr marL="444500" indent="-444500" defTabSz="584200">
        <a:spcBef>
          <a:spcPts val="4200"/>
        </a:spcBef>
        <a:buSzPct val="75000"/>
        <a:buChar char="•"/>
        <a:defRPr sz="3600">
          <a:latin typeface="+mn-lt"/>
          <a:ea typeface="+mn-ea"/>
          <a:cs typeface="+mn-cs"/>
          <a:sym typeface="Helvetica Light"/>
        </a:defRPr>
      </a:lvl1pPr>
      <a:lvl2pPr marL="889000" indent="-444500" defTabSz="584200">
        <a:spcBef>
          <a:spcPts val="4200"/>
        </a:spcBef>
        <a:buSzPct val="75000"/>
        <a:buChar char="•"/>
        <a:defRPr sz="3600">
          <a:latin typeface="+mn-lt"/>
          <a:ea typeface="+mn-ea"/>
          <a:cs typeface="+mn-cs"/>
          <a:sym typeface="Helvetica Light"/>
        </a:defRPr>
      </a:lvl2pPr>
      <a:lvl3pPr marL="1333500" indent="-444500" defTabSz="584200">
        <a:spcBef>
          <a:spcPts val="4200"/>
        </a:spcBef>
        <a:buSzPct val="75000"/>
        <a:buChar char="•"/>
        <a:defRPr sz="3600">
          <a:latin typeface="+mn-lt"/>
          <a:ea typeface="+mn-ea"/>
          <a:cs typeface="+mn-cs"/>
          <a:sym typeface="Helvetica Light"/>
        </a:defRPr>
      </a:lvl3pPr>
      <a:lvl4pPr marL="1778000" indent="-444500" defTabSz="584200">
        <a:spcBef>
          <a:spcPts val="4200"/>
        </a:spcBef>
        <a:buSzPct val="75000"/>
        <a:buChar char="•"/>
        <a:defRPr sz="3600">
          <a:latin typeface="+mn-lt"/>
          <a:ea typeface="+mn-ea"/>
          <a:cs typeface="+mn-cs"/>
          <a:sym typeface="Helvetica Light"/>
        </a:defRPr>
      </a:lvl4pPr>
      <a:lvl5pPr marL="2222500" indent="-444500" defTabSz="584200">
        <a:spcBef>
          <a:spcPts val="4200"/>
        </a:spcBef>
        <a:buSzPct val="75000"/>
        <a:buChar char="•"/>
        <a:defRPr sz="3600">
          <a:latin typeface="+mn-lt"/>
          <a:ea typeface="+mn-ea"/>
          <a:cs typeface="+mn-cs"/>
          <a:sym typeface="Helvetica Light"/>
        </a:defRPr>
      </a:lvl5pPr>
      <a:lvl6pPr marL="2667000" indent="-444500" defTabSz="584200">
        <a:spcBef>
          <a:spcPts val="4200"/>
        </a:spcBef>
        <a:buSzPct val="75000"/>
        <a:buChar char="•"/>
        <a:defRPr sz="3600">
          <a:latin typeface="+mn-lt"/>
          <a:ea typeface="+mn-ea"/>
          <a:cs typeface="+mn-cs"/>
          <a:sym typeface="Helvetica Light"/>
        </a:defRPr>
      </a:lvl6pPr>
      <a:lvl7pPr marL="3111500" indent="-444500" defTabSz="584200">
        <a:spcBef>
          <a:spcPts val="4200"/>
        </a:spcBef>
        <a:buSzPct val="75000"/>
        <a:buChar char="•"/>
        <a:defRPr sz="3600">
          <a:latin typeface="+mn-lt"/>
          <a:ea typeface="+mn-ea"/>
          <a:cs typeface="+mn-cs"/>
          <a:sym typeface="Helvetica Light"/>
        </a:defRPr>
      </a:lvl7pPr>
      <a:lvl8pPr marL="3556000" indent="-444500" defTabSz="584200">
        <a:spcBef>
          <a:spcPts val="4200"/>
        </a:spcBef>
        <a:buSzPct val="75000"/>
        <a:buChar char="•"/>
        <a:defRPr sz="3600">
          <a:latin typeface="+mn-lt"/>
          <a:ea typeface="+mn-ea"/>
          <a:cs typeface="+mn-cs"/>
          <a:sym typeface="Helvetica Light"/>
        </a:defRPr>
      </a:lvl8pPr>
      <a:lvl9pPr marL="4000500" indent="-444500" defTabSz="584200">
        <a:spcBef>
          <a:spcPts val="4200"/>
        </a:spcBef>
        <a:buSzPct val="75000"/>
        <a:buChar char="•"/>
        <a:defRPr sz="3600">
          <a:latin typeface="+mn-lt"/>
          <a:ea typeface="+mn-ea"/>
          <a:cs typeface="+mn-cs"/>
          <a:sym typeface="Helvetica Light"/>
        </a:defRPr>
      </a:lvl9pPr>
    </p:bodyStyle>
    <p:otherStyle>
      <a:lvl1pPr algn="ctr" defTabSz="584200">
        <a:defRPr>
          <a:solidFill>
            <a:schemeClr val="tx1"/>
          </a:solidFill>
          <a:latin typeface="+mn-lt"/>
          <a:ea typeface="+mn-ea"/>
          <a:cs typeface="+mn-cs"/>
          <a:sym typeface="Helvetica Light"/>
        </a:defRPr>
      </a:lvl1pPr>
      <a:lvl2pPr indent="228600" algn="ctr" defTabSz="584200">
        <a:defRPr>
          <a:solidFill>
            <a:schemeClr val="tx1"/>
          </a:solidFill>
          <a:latin typeface="+mn-lt"/>
          <a:ea typeface="+mn-ea"/>
          <a:cs typeface="+mn-cs"/>
          <a:sym typeface="Helvetica Light"/>
        </a:defRPr>
      </a:lvl2pPr>
      <a:lvl3pPr indent="457200" algn="ctr" defTabSz="584200">
        <a:defRPr>
          <a:solidFill>
            <a:schemeClr val="tx1"/>
          </a:solidFill>
          <a:latin typeface="+mn-lt"/>
          <a:ea typeface="+mn-ea"/>
          <a:cs typeface="+mn-cs"/>
          <a:sym typeface="Helvetica Light"/>
        </a:defRPr>
      </a:lvl3pPr>
      <a:lvl4pPr indent="685800" algn="ctr" defTabSz="584200">
        <a:defRPr>
          <a:solidFill>
            <a:schemeClr val="tx1"/>
          </a:solidFill>
          <a:latin typeface="+mn-lt"/>
          <a:ea typeface="+mn-ea"/>
          <a:cs typeface="+mn-cs"/>
          <a:sym typeface="Helvetica Light"/>
        </a:defRPr>
      </a:lvl4pPr>
      <a:lvl5pPr indent="914400" algn="ctr" defTabSz="584200">
        <a:defRPr>
          <a:solidFill>
            <a:schemeClr val="tx1"/>
          </a:solidFill>
          <a:latin typeface="+mn-lt"/>
          <a:ea typeface="+mn-ea"/>
          <a:cs typeface="+mn-cs"/>
          <a:sym typeface="Helvetica Light"/>
        </a:defRPr>
      </a:lvl5pPr>
      <a:lvl6pPr indent="1143000" algn="ctr" defTabSz="584200">
        <a:defRPr>
          <a:solidFill>
            <a:schemeClr val="tx1"/>
          </a:solidFill>
          <a:latin typeface="+mn-lt"/>
          <a:ea typeface="+mn-ea"/>
          <a:cs typeface="+mn-cs"/>
          <a:sym typeface="Helvetica Light"/>
        </a:defRPr>
      </a:lvl6pPr>
      <a:lvl7pPr indent="1371600" algn="ctr" defTabSz="584200">
        <a:defRPr>
          <a:solidFill>
            <a:schemeClr val="tx1"/>
          </a:solidFill>
          <a:latin typeface="+mn-lt"/>
          <a:ea typeface="+mn-ea"/>
          <a:cs typeface="+mn-cs"/>
          <a:sym typeface="Helvetica Light"/>
        </a:defRPr>
      </a:lvl7pPr>
      <a:lvl8pPr indent="1600200" algn="ctr" defTabSz="584200">
        <a:defRPr>
          <a:solidFill>
            <a:schemeClr val="tx1"/>
          </a:solidFill>
          <a:latin typeface="+mn-lt"/>
          <a:ea typeface="+mn-ea"/>
          <a:cs typeface="+mn-cs"/>
          <a:sym typeface="Helvetica Light"/>
        </a:defRPr>
      </a:lvl8pPr>
      <a:lvl9pPr indent="1828800" algn="ctr" defTabSz="584200">
        <a:defRPr>
          <a:solidFill>
            <a:schemeClr val="tx1"/>
          </a:solidFill>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Shape 32"/>
          <p:cNvSpPr>
            <a:spLocks noGrp="1"/>
          </p:cNvSpPr>
          <p:nvPr>
            <p:ph type="title"/>
          </p:nvPr>
        </p:nvSpPr>
        <p:spPr>
          <a:prstGeom prst="rect">
            <a:avLst/>
          </a:prstGeom>
        </p:spPr>
        <p:txBody>
          <a:bodyPr/>
          <a:lstStyle/>
          <a:p>
            <a:pPr lvl="0">
              <a:defRPr sz="1800"/>
            </a:pPr>
            <a:r>
              <a:rPr sz="8000"/>
              <a:t>Argument</a:t>
            </a:r>
          </a:p>
        </p:txBody>
      </p:sp>
    </p:spTree>
  </p:cSld>
  <p:clrMapOvr>
    <a:masterClrMapping/>
  </p:clrMapOvr>
  <p:transition xmlns:p14="http://schemas.microsoft.com/office/powerpoint/2010/mai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Shape 55"/>
          <p:cNvSpPr>
            <a:spLocks noGrp="1"/>
          </p:cNvSpPr>
          <p:nvPr>
            <p:ph type="body" idx="1"/>
          </p:nvPr>
        </p:nvSpPr>
        <p:spPr>
          <a:prstGeom prst="rect">
            <a:avLst/>
          </a:prstGeom>
        </p:spPr>
        <p:txBody>
          <a:bodyPr/>
          <a:lstStyle/>
          <a:p>
            <a:pPr lvl="0">
              <a:defRPr sz="1800"/>
            </a:pPr>
            <a:r>
              <a:rPr sz="3600"/>
              <a:t>Opinions of authorities</a:t>
            </a:r>
          </a:p>
          <a:p>
            <a:pPr lvl="0">
              <a:defRPr sz="1800"/>
            </a:pPr>
            <a:r>
              <a:rPr sz="3600"/>
              <a:t>An authority is a recognised expert in the field</a:t>
            </a:r>
          </a:p>
          <a:p>
            <a:pPr lvl="0">
              <a:defRPr sz="1800"/>
            </a:pPr>
            <a:r>
              <a:rPr sz="3600"/>
              <a:t>Researchers, people in responsible positions at reputed institutes, people who have got peer recognition</a:t>
            </a:r>
          </a:p>
        </p:txBody>
      </p:sp>
    </p:spTree>
  </p:cSld>
  <p:clrMapOvr>
    <a:masterClrMapping/>
  </p:clrMapOvr>
  <p:transition xmlns:p14="http://schemas.microsoft.com/office/powerpoint/2010/mai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Shape 59"/>
          <p:cNvSpPr>
            <a:spLocks noGrp="1"/>
          </p:cNvSpPr>
          <p:nvPr>
            <p:ph type="body" idx="1"/>
          </p:nvPr>
        </p:nvSpPr>
        <p:spPr>
          <a:prstGeom prst="rect">
            <a:avLst/>
          </a:prstGeom>
        </p:spPr>
        <p:txBody>
          <a:bodyPr/>
          <a:lstStyle/>
          <a:p>
            <a:pPr lvl="0">
              <a:defRPr sz="1800"/>
            </a:pPr>
            <a:r>
              <a:rPr sz="3600"/>
              <a:t>Beware of biased opinions</a:t>
            </a:r>
          </a:p>
          <a:p>
            <a:pPr lvl="0">
              <a:defRPr sz="1800"/>
            </a:pPr>
            <a:r>
              <a:rPr sz="3600"/>
              <a:t>Audience should accept the authority as an authority</a:t>
            </a:r>
          </a:p>
        </p:txBody>
      </p:sp>
    </p:spTree>
  </p:cSld>
  <p:clrMapOvr>
    <a:masterClrMapping/>
  </p:clrMapOvr>
  <p:transition xmlns:p14="http://schemas.microsoft.com/office/powerpoint/2010/mai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Shape 61"/>
          <p:cNvSpPr>
            <a:spLocks noGrp="1"/>
          </p:cNvSpPr>
          <p:nvPr>
            <p:ph type="body" idx="1"/>
          </p:nvPr>
        </p:nvSpPr>
        <p:spPr>
          <a:prstGeom prst="rect">
            <a:avLst/>
          </a:prstGeom>
        </p:spPr>
        <p:txBody>
          <a:bodyPr/>
          <a:lstStyle/>
          <a:p>
            <a:pPr lvl="0">
              <a:defRPr sz="1800"/>
            </a:pPr>
            <a:r>
              <a:rPr sz="3600"/>
              <a:t>Primary Source Information</a:t>
            </a:r>
          </a:p>
          <a:p>
            <a:pPr lvl="0">
              <a:defRPr sz="1800"/>
            </a:pPr>
            <a:r>
              <a:rPr sz="3600"/>
              <a:t>Documents or other materials produced by individuals involved with the issue or conclusions you reached </a:t>
            </a:r>
          </a:p>
          <a:p>
            <a:pPr lvl="0">
              <a:defRPr sz="1800"/>
            </a:pPr>
            <a:r>
              <a:rPr sz="3600"/>
              <a:t>To make a claim about the press coverage of Malaysian Airlines flight disappearance, you would want to read newspaper and magazine accounts of correspondents</a:t>
            </a:r>
          </a:p>
        </p:txBody>
      </p:sp>
    </p:spTree>
  </p:cSld>
  <p:clrMapOvr>
    <a:masterClrMapping/>
  </p:clrMapOvr>
  <p:transition xmlns:p14="http://schemas.microsoft.com/office/powerpoint/2010/mai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Shape 63"/>
          <p:cNvSpPr>
            <a:spLocks noGrp="1"/>
          </p:cNvSpPr>
          <p:nvPr>
            <p:ph type="body" idx="1"/>
          </p:nvPr>
        </p:nvSpPr>
        <p:spPr>
          <a:prstGeom prst="rect">
            <a:avLst/>
          </a:prstGeom>
        </p:spPr>
        <p:txBody>
          <a:bodyPr/>
          <a:lstStyle/>
          <a:p>
            <a:pPr lvl="0">
              <a:defRPr sz="1800"/>
            </a:pPr>
            <a:r>
              <a:rPr sz="3600"/>
              <a:t>Statistical findings</a:t>
            </a:r>
          </a:p>
          <a:p>
            <a:pPr lvl="0">
              <a:defRPr sz="1800"/>
            </a:pPr>
            <a:r>
              <a:rPr sz="3600"/>
              <a:t>How much, how many or how often</a:t>
            </a:r>
          </a:p>
          <a:p>
            <a:pPr lvl="0">
              <a:defRPr sz="1800"/>
            </a:pPr>
            <a:r>
              <a:rPr sz="3600"/>
              <a:t>Mostly from newspapers, magazines, books or reports</a:t>
            </a:r>
          </a:p>
          <a:p>
            <a:pPr lvl="0">
              <a:defRPr sz="1800"/>
            </a:pPr>
            <a:r>
              <a:rPr sz="3600"/>
              <a:t>From your own investigation as well</a:t>
            </a:r>
          </a:p>
        </p:txBody>
      </p:sp>
    </p:spTree>
  </p:cSld>
  <p:clrMapOvr>
    <a:masterClrMapping/>
  </p:clrMapOvr>
  <p:transition xmlns:p14="http://schemas.microsoft.com/office/powerpoint/2010/mai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Shape 69"/>
          <p:cNvSpPr>
            <a:spLocks noGrp="1"/>
          </p:cNvSpPr>
          <p:nvPr>
            <p:ph type="body" idx="1"/>
          </p:nvPr>
        </p:nvSpPr>
        <p:spPr>
          <a:prstGeom prst="rect">
            <a:avLst/>
          </a:prstGeom>
        </p:spPr>
        <p:txBody>
          <a:bodyPr/>
          <a:lstStyle/>
          <a:p>
            <a:pPr lvl="0">
              <a:defRPr sz="1800"/>
            </a:pPr>
            <a:r>
              <a:rPr sz="3600"/>
              <a:t>Once you have collected evidences, you need to evaluate them before using them</a:t>
            </a:r>
          </a:p>
          <a:p>
            <a:pPr lvl="0">
              <a:defRPr sz="1800"/>
            </a:pPr>
            <a:r>
              <a:rPr sz="3600"/>
              <a:t>You were in a train wreck. But you cannot argue that trains are dangerous based on that personal experience</a:t>
            </a:r>
          </a:p>
        </p:txBody>
      </p:sp>
    </p:spTree>
  </p:cSld>
  <p:clrMapOvr>
    <a:masterClrMapping/>
  </p:clrMapOvr>
  <p:transition xmlns:p14="http://schemas.microsoft.com/office/powerpoint/2010/mai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Shape 84"/>
          <p:cNvSpPr>
            <a:spLocks noGrp="1"/>
          </p:cNvSpPr>
          <p:nvPr>
            <p:ph type="title"/>
          </p:nvPr>
        </p:nvSpPr>
        <p:spPr>
          <a:prstGeom prst="rect">
            <a:avLst/>
          </a:prstGeom>
        </p:spPr>
        <p:txBody>
          <a:bodyPr/>
          <a:lstStyle>
            <a:lvl1pPr defTabSz="490727">
              <a:defRPr sz="6719"/>
            </a:lvl1pPr>
          </a:lstStyle>
          <a:p>
            <a:pPr lvl="0">
              <a:defRPr sz="1800"/>
            </a:pPr>
            <a:r>
              <a:rPr sz="6719"/>
              <a:t>Drawing conclusions from evidences</a:t>
            </a:r>
          </a:p>
        </p:txBody>
      </p:sp>
      <p:sp>
        <p:nvSpPr>
          <p:cNvPr id="85" name="Shape 85"/>
          <p:cNvSpPr>
            <a:spLocks noGrp="1"/>
          </p:cNvSpPr>
          <p:nvPr>
            <p:ph type="body" idx="1"/>
          </p:nvPr>
        </p:nvSpPr>
        <p:spPr>
          <a:prstGeom prst="rect">
            <a:avLst/>
          </a:prstGeom>
        </p:spPr>
        <p:txBody>
          <a:bodyPr/>
          <a:lstStyle/>
          <a:p>
            <a:pPr lvl="0">
              <a:defRPr sz="1800"/>
            </a:pPr>
            <a:r>
              <a:rPr sz="3600"/>
              <a:t>Induction</a:t>
            </a:r>
          </a:p>
          <a:p>
            <a:pPr lvl="0">
              <a:defRPr sz="1800"/>
            </a:pPr>
            <a:r>
              <a:rPr sz="3600"/>
              <a:t>Deduction</a:t>
            </a:r>
          </a:p>
        </p:txBody>
      </p:sp>
    </p:spTree>
  </p:cSld>
  <p:clrMapOvr>
    <a:masterClrMapping/>
  </p:clrMapOvr>
  <p:transition xmlns:p14="http://schemas.microsoft.com/office/powerpoint/2010/mai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Shape 87"/>
          <p:cNvSpPr>
            <a:spLocks noGrp="1"/>
          </p:cNvSpPr>
          <p:nvPr>
            <p:ph type="title"/>
          </p:nvPr>
        </p:nvSpPr>
        <p:spPr>
          <a:prstGeom prst="rect">
            <a:avLst/>
          </a:prstGeom>
        </p:spPr>
        <p:txBody>
          <a:bodyPr/>
          <a:lstStyle/>
          <a:p>
            <a:pPr lvl="0">
              <a:defRPr sz="1800"/>
            </a:pPr>
            <a:r>
              <a:rPr sz="8000"/>
              <a:t>Induction</a:t>
            </a:r>
          </a:p>
        </p:txBody>
      </p:sp>
      <p:sp>
        <p:nvSpPr>
          <p:cNvPr id="88" name="Shape 88"/>
          <p:cNvSpPr>
            <a:spLocks noGrp="1"/>
          </p:cNvSpPr>
          <p:nvPr>
            <p:ph type="body" idx="1"/>
          </p:nvPr>
        </p:nvSpPr>
        <p:spPr>
          <a:prstGeom prst="rect">
            <a:avLst/>
          </a:prstGeom>
        </p:spPr>
        <p:txBody>
          <a:bodyPr/>
          <a:lstStyle/>
          <a:p>
            <a:pPr lvl="0">
              <a:defRPr sz="1800"/>
            </a:pPr>
            <a:r>
              <a:rPr sz="3600" dirty="0"/>
              <a:t>Specific - General</a:t>
            </a:r>
          </a:p>
          <a:p>
            <a:pPr lvl="0">
              <a:defRPr sz="1800"/>
            </a:pPr>
            <a:r>
              <a:rPr sz="3600" dirty="0"/>
              <a:t>Specific evidences - General claim</a:t>
            </a:r>
          </a:p>
          <a:p>
            <a:pPr lvl="0">
              <a:defRPr sz="1800"/>
            </a:pPr>
            <a:r>
              <a:rPr sz="3600" dirty="0"/>
              <a:t>Many students who have done this course have got good jobs - therefore, this course is good</a:t>
            </a:r>
          </a:p>
          <a:p>
            <a:pPr lvl="0">
              <a:defRPr sz="1800"/>
            </a:pPr>
            <a:r>
              <a:rPr sz="3600" dirty="0"/>
              <a:t>There is change in marks of the control group after this intervention - so, this teaching method is effective </a:t>
            </a:r>
          </a:p>
        </p:txBody>
      </p:sp>
    </p:spTree>
  </p:cSld>
  <p:clrMapOvr>
    <a:masterClrMapping/>
  </p:clrMapOvr>
  <p:transition xmlns:p14="http://schemas.microsoft.com/office/powerpoint/2010/mai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Shape 90"/>
          <p:cNvSpPr>
            <a:spLocks noGrp="1"/>
          </p:cNvSpPr>
          <p:nvPr>
            <p:ph type="body" idx="1"/>
          </p:nvPr>
        </p:nvSpPr>
        <p:spPr>
          <a:prstGeom prst="rect">
            <a:avLst/>
          </a:prstGeom>
        </p:spPr>
        <p:txBody>
          <a:bodyPr/>
          <a:lstStyle/>
          <a:p>
            <a:pPr defTabSz="457200">
              <a:spcBef>
                <a:spcPts val="0"/>
              </a:spcBef>
              <a:defRPr sz="1800"/>
            </a:pPr>
            <a:r>
              <a:rPr sz="3600" dirty="0" smtClean="0">
                <a:solidFill>
                  <a:schemeClr val="tx1"/>
                </a:solidFill>
                <a:ea typeface="Century Gothic"/>
                <a:cs typeface="Century Gothic"/>
                <a:sym typeface="Century Gothic"/>
              </a:rPr>
              <a:t>This </a:t>
            </a:r>
            <a:r>
              <a:rPr sz="3600" dirty="0">
                <a:solidFill>
                  <a:schemeClr val="tx1"/>
                </a:solidFill>
                <a:ea typeface="Century Gothic"/>
                <a:cs typeface="Century Gothic"/>
                <a:sym typeface="Century Gothic"/>
              </a:rPr>
              <a:t>is sometimes called a “bottom up” </a:t>
            </a:r>
            <a:r>
              <a:rPr sz="3600" dirty="0" smtClean="0">
                <a:solidFill>
                  <a:schemeClr val="tx1"/>
                </a:solidFill>
                <a:ea typeface="Century Gothic"/>
                <a:cs typeface="Century Gothic"/>
                <a:sym typeface="Century Gothic"/>
              </a:rPr>
              <a:t>approach.</a:t>
            </a:r>
            <a:endParaRPr lang="en-US" sz="3600" dirty="0" smtClean="0">
              <a:solidFill>
                <a:schemeClr val="tx1"/>
              </a:solidFill>
              <a:ea typeface="Century Gothic"/>
              <a:cs typeface="Century Gothic"/>
              <a:sym typeface="Century Gothic"/>
            </a:endParaRPr>
          </a:p>
          <a:p>
            <a:pPr defTabSz="457200">
              <a:spcBef>
                <a:spcPts val="0"/>
              </a:spcBef>
              <a:defRPr sz="1800"/>
            </a:pPr>
            <a:endParaRPr lang="en-US" dirty="0">
              <a:solidFill>
                <a:schemeClr val="tx1"/>
              </a:solidFill>
              <a:ea typeface="Century Gothic"/>
              <a:cs typeface="Century Gothic"/>
              <a:sym typeface="Century Gothic"/>
            </a:endParaRPr>
          </a:p>
          <a:p>
            <a:pPr defTabSz="457200">
              <a:spcBef>
                <a:spcPts val="0"/>
              </a:spcBef>
              <a:defRPr sz="1800"/>
            </a:pPr>
            <a:r>
              <a:rPr sz="3600" dirty="0" smtClean="0">
                <a:solidFill>
                  <a:schemeClr val="tx1"/>
                </a:solidFill>
                <a:ea typeface="Century Gothic"/>
                <a:cs typeface="Century Gothic"/>
                <a:sym typeface="Century Gothic"/>
              </a:rPr>
              <a:t>The </a:t>
            </a:r>
            <a:r>
              <a:rPr sz="3600" dirty="0">
                <a:solidFill>
                  <a:schemeClr val="tx1"/>
                </a:solidFill>
                <a:ea typeface="Century Gothic"/>
                <a:cs typeface="Century Gothic"/>
                <a:sym typeface="Century Gothic"/>
              </a:rPr>
              <a:t>researcher begins with </a:t>
            </a:r>
            <a:endParaRPr lang="en-US" sz="3600" dirty="0" smtClean="0">
              <a:solidFill>
                <a:schemeClr val="tx1"/>
              </a:solidFill>
              <a:ea typeface="Century Gothic"/>
              <a:cs typeface="Century Gothic"/>
              <a:sym typeface="Century Gothic"/>
            </a:endParaRPr>
          </a:p>
          <a:p>
            <a:pPr marL="0" indent="0" defTabSz="457200">
              <a:spcBef>
                <a:spcPts val="0"/>
              </a:spcBef>
              <a:buNone/>
              <a:defRPr sz="1800"/>
            </a:pPr>
            <a:r>
              <a:rPr lang="en-US" dirty="0">
                <a:solidFill>
                  <a:schemeClr val="tx1"/>
                </a:solidFill>
                <a:ea typeface="Century Gothic"/>
                <a:cs typeface="Century Gothic"/>
                <a:sym typeface="Century Gothic"/>
              </a:rPr>
              <a:t> </a:t>
            </a:r>
            <a:r>
              <a:rPr lang="en-US" dirty="0" smtClean="0">
                <a:solidFill>
                  <a:schemeClr val="tx1"/>
                </a:solidFill>
                <a:ea typeface="Century Gothic"/>
                <a:cs typeface="Century Gothic"/>
                <a:sym typeface="Century Gothic"/>
              </a:rPr>
              <a:t>        </a:t>
            </a:r>
            <a:r>
              <a:rPr sz="3600" dirty="0" smtClean="0">
                <a:solidFill>
                  <a:schemeClr val="tx1"/>
                </a:solidFill>
                <a:ea typeface="Century Gothic"/>
                <a:cs typeface="Century Gothic"/>
                <a:sym typeface="Century Gothic"/>
              </a:rPr>
              <a:t>specific </a:t>
            </a:r>
            <a:r>
              <a:rPr sz="3600" dirty="0">
                <a:solidFill>
                  <a:schemeClr val="tx1"/>
                </a:solidFill>
                <a:ea typeface="Century Gothic"/>
                <a:cs typeface="Century Gothic"/>
                <a:sym typeface="Century Gothic"/>
              </a:rPr>
              <a:t>observations and measures, </a:t>
            </a:r>
            <a:endParaRPr lang="en-US" sz="3600" dirty="0" smtClean="0">
              <a:solidFill>
                <a:schemeClr val="tx1"/>
              </a:solidFill>
              <a:ea typeface="Century Gothic"/>
              <a:cs typeface="Century Gothic"/>
              <a:sym typeface="Century Gothic"/>
            </a:endParaRPr>
          </a:p>
          <a:p>
            <a:pPr marL="0" indent="0" defTabSz="457200">
              <a:spcBef>
                <a:spcPts val="0"/>
              </a:spcBef>
              <a:buNone/>
              <a:defRPr sz="1800"/>
            </a:pPr>
            <a:r>
              <a:rPr lang="en-US" dirty="0">
                <a:solidFill>
                  <a:schemeClr val="tx1"/>
                </a:solidFill>
                <a:ea typeface="Century Gothic"/>
                <a:cs typeface="Century Gothic"/>
                <a:sym typeface="Century Gothic"/>
              </a:rPr>
              <a:t> </a:t>
            </a:r>
            <a:r>
              <a:rPr lang="en-US" dirty="0" smtClean="0">
                <a:solidFill>
                  <a:schemeClr val="tx1"/>
                </a:solidFill>
                <a:ea typeface="Century Gothic"/>
                <a:cs typeface="Century Gothic"/>
                <a:sym typeface="Century Gothic"/>
              </a:rPr>
              <a:t>        </a:t>
            </a:r>
            <a:r>
              <a:rPr sz="3600" dirty="0" smtClean="0">
                <a:solidFill>
                  <a:schemeClr val="tx1"/>
                </a:solidFill>
                <a:ea typeface="Century Gothic"/>
                <a:cs typeface="Century Gothic"/>
                <a:sym typeface="Century Gothic"/>
              </a:rPr>
              <a:t>detect</a:t>
            </a:r>
            <a:r>
              <a:rPr lang="en-US" sz="3600" dirty="0" smtClean="0">
                <a:solidFill>
                  <a:schemeClr val="tx1"/>
                </a:solidFill>
                <a:ea typeface="Century Gothic"/>
                <a:cs typeface="Century Gothic"/>
                <a:sym typeface="Century Gothic"/>
              </a:rPr>
              <a:t>s</a:t>
            </a:r>
            <a:r>
              <a:rPr sz="3600" dirty="0" smtClean="0">
                <a:solidFill>
                  <a:schemeClr val="tx1"/>
                </a:solidFill>
                <a:ea typeface="Century Gothic"/>
                <a:cs typeface="Century Gothic"/>
                <a:sym typeface="Century Gothic"/>
              </a:rPr>
              <a:t> </a:t>
            </a:r>
            <a:r>
              <a:rPr sz="3600" dirty="0">
                <a:solidFill>
                  <a:schemeClr val="tx1"/>
                </a:solidFill>
                <a:ea typeface="Century Gothic"/>
                <a:cs typeface="Century Gothic"/>
                <a:sym typeface="Century Gothic"/>
              </a:rPr>
              <a:t>patterns and regularities, </a:t>
            </a:r>
            <a:endParaRPr lang="en-US" sz="3600" dirty="0" smtClean="0">
              <a:solidFill>
                <a:schemeClr val="tx1"/>
              </a:solidFill>
              <a:ea typeface="Century Gothic"/>
              <a:cs typeface="Century Gothic"/>
              <a:sym typeface="Century Gothic"/>
            </a:endParaRPr>
          </a:p>
          <a:p>
            <a:pPr marL="0" indent="0" defTabSz="457200">
              <a:spcBef>
                <a:spcPts val="0"/>
              </a:spcBef>
              <a:buNone/>
              <a:defRPr sz="1800"/>
            </a:pPr>
            <a:r>
              <a:rPr lang="en-US" dirty="0">
                <a:solidFill>
                  <a:schemeClr val="tx1"/>
                </a:solidFill>
                <a:ea typeface="Century Gothic"/>
                <a:cs typeface="Century Gothic"/>
                <a:sym typeface="Century Gothic"/>
              </a:rPr>
              <a:t> </a:t>
            </a:r>
            <a:r>
              <a:rPr lang="en-US" dirty="0" smtClean="0">
                <a:solidFill>
                  <a:schemeClr val="tx1"/>
                </a:solidFill>
                <a:ea typeface="Century Gothic"/>
                <a:cs typeface="Century Gothic"/>
                <a:sym typeface="Century Gothic"/>
              </a:rPr>
              <a:t>         </a:t>
            </a:r>
            <a:r>
              <a:rPr sz="3600" dirty="0" smtClean="0">
                <a:solidFill>
                  <a:schemeClr val="tx1"/>
                </a:solidFill>
                <a:ea typeface="Century Gothic"/>
                <a:cs typeface="Century Gothic"/>
                <a:sym typeface="Century Gothic"/>
              </a:rPr>
              <a:t>formulate</a:t>
            </a:r>
            <a:r>
              <a:rPr lang="en-US" sz="3600" dirty="0" smtClean="0">
                <a:solidFill>
                  <a:schemeClr val="tx1"/>
                </a:solidFill>
                <a:ea typeface="Century Gothic"/>
                <a:cs typeface="Century Gothic"/>
                <a:sym typeface="Century Gothic"/>
              </a:rPr>
              <a:t>s</a:t>
            </a:r>
            <a:r>
              <a:rPr sz="3600" dirty="0" smtClean="0">
                <a:solidFill>
                  <a:schemeClr val="tx1"/>
                </a:solidFill>
                <a:ea typeface="Century Gothic"/>
                <a:cs typeface="Century Gothic"/>
                <a:sym typeface="Century Gothic"/>
              </a:rPr>
              <a:t> </a:t>
            </a:r>
            <a:r>
              <a:rPr sz="3600" dirty="0">
                <a:solidFill>
                  <a:schemeClr val="tx1"/>
                </a:solidFill>
                <a:ea typeface="Century Gothic"/>
                <a:cs typeface="Century Gothic"/>
                <a:sym typeface="Century Gothic"/>
              </a:rPr>
              <a:t>some tentative hypotheses to </a:t>
            </a:r>
            <a:r>
              <a:rPr sz="3600" dirty="0" smtClean="0">
                <a:solidFill>
                  <a:schemeClr val="tx1"/>
                </a:solidFill>
                <a:ea typeface="Century Gothic"/>
                <a:cs typeface="Century Gothic"/>
                <a:sym typeface="Century Gothic"/>
              </a:rPr>
              <a:t>explore </a:t>
            </a:r>
            <a:endParaRPr lang="en-US" sz="3600" dirty="0" smtClean="0">
              <a:solidFill>
                <a:schemeClr val="tx1"/>
              </a:solidFill>
              <a:ea typeface="Century Gothic"/>
              <a:cs typeface="Century Gothic"/>
              <a:sym typeface="Century Gothic"/>
            </a:endParaRPr>
          </a:p>
          <a:p>
            <a:pPr marL="0" indent="0" defTabSz="457200">
              <a:spcBef>
                <a:spcPts val="0"/>
              </a:spcBef>
              <a:buNone/>
              <a:defRPr sz="1800"/>
            </a:pPr>
            <a:r>
              <a:rPr lang="en-US" dirty="0">
                <a:solidFill>
                  <a:schemeClr val="tx1"/>
                </a:solidFill>
                <a:ea typeface="Century Gothic"/>
                <a:cs typeface="Century Gothic"/>
                <a:sym typeface="Century Gothic"/>
              </a:rPr>
              <a:t> </a:t>
            </a:r>
            <a:r>
              <a:rPr lang="en-US" dirty="0" smtClean="0">
                <a:solidFill>
                  <a:schemeClr val="tx1"/>
                </a:solidFill>
                <a:ea typeface="Century Gothic"/>
                <a:cs typeface="Century Gothic"/>
                <a:sym typeface="Century Gothic"/>
              </a:rPr>
              <a:t> </a:t>
            </a:r>
            <a:r>
              <a:rPr sz="3600" dirty="0" smtClean="0">
                <a:solidFill>
                  <a:schemeClr val="tx1"/>
                </a:solidFill>
                <a:ea typeface="Century Gothic"/>
                <a:cs typeface="Century Gothic"/>
                <a:sym typeface="Century Gothic"/>
              </a:rPr>
              <a:t>and </a:t>
            </a:r>
            <a:r>
              <a:rPr sz="3600" dirty="0">
                <a:solidFill>
                  <a:schemeClr val="tx1"/>
                </a:solidFill>
                <a:ea typeface="Century Gothic"/>
                <a:cs typeface="Century Gothic"/>
                <a:sym typeface="Century Gothic"/>
              </a:rPr>
              <a:t>finally ends up </a:t>
            </a:r>
            <a:endParaRPr lang="en-US" sz="3600" dirty="0" smtClean="0">
              <a:solidFill>
                <a:schemeClr val="tx1"/>
              </a:solidFill>
              <a:ea typeface="Century Gothic"/>
              <a:cs typeface="Century Gothic"/>
              <a:sym typeface="Century Gothic"/>
            </a:endParaRPr>
          </a:p>
          <a:p>
            <a:pPr marL="0" indent="0" defTabSz="457200">
              <a:spcBef>
                <a:spcPts val="0"/>
              </a:spcBef>
              <a:buNone/>
              <a:defRPr sz="1800"/>
            </a:pPr>
            <a:r>
              <a:rPr lang="en-US" dirty="0">
                <a:solidFill>
                  <a:schemeClr val="tx1"/>
                </a:solidFill>
                <a:ea typeface="Century Gothic"/>
                <a:cs typeface="Century Gothic"/>
                <a:sym typeface="Century Gothic"/>
              </a:rPr>
              <a:t> </a:t>
            </a:r>
            <a:r>
              <a:rPr lang="en-US" dirty="0" smtClean="0">
                <a:solidFill>
                  <a:schemeClr val="tx1"/>
                </a:solidFill>
                <a:ea typeface="Century Gothic"/>
                <a:cs typeface="Century Gothic"/>
                <a:sym typeface="Century Gothic"/>
              </a:rPr>
              <a:t>          </a:t>
            </a:r>
            <a:r>
              <a:rPr sz="3600" dirty="0" smtClean="0">
                <a:solidFill>
                  <a:schemeClr val="tx1"/>
                </a:solidFill>
                <a:ea typeface="Century Gothic"/>
                <a:cs typeface="Century Gothic"/>
                <a:sym typeface="Century Gothic"/>
              </a:rPr>
              <a:t>developing </a:t>
            </a:r>
            <a:r>
              <a:rPr sz="3600" dirty="0">
                <a:solidFill>
                  <a:schemeClr val="tx1"/>
                </a:solidFill>
                <a:ea typeface="Century Gothic"/>
                <a:cs typeface="Century Gothic"/>
                <a:sym typeface="Century Gothic"/>
              </a:rPr>
              <a:t>some general conclusions or theories.</a:t>
            </a:r>
          </a:p>
        </p:txBody>
      </p:sp>
    </p:spTree>
  </p:cSld>
  <p:clrMapOvr>
    <a:masterClrMapping/>
  </p:clrMapOvr>
  <p:transition xmlns:p14="http://schemas.microsoft.com/office/powerpoint/2010/mai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smtClean="0"/>
              <a:t>While these studies may not fully demonstrate that systematic phonics is the best method for teaching reading, the fact that in experiments students taught with direct code instruction demonstrated greater gains in word reading than those taught by other methods at least shows that systematic phonics can help students make gains in word reading.</a:t>
            </a:r>
            <a:endParaRPr lang="en-US" dirty="0"/>
          </a:p>
        </p:txBody>
      </p:sp>
    </p:spTree>
    <p:extLst>
      <p:ext uri="{BB962C8B-B14F-4D97-AF65-F5344CB8AC3E}">
        <p14:creationId xmlns:p14="http://schemas.microsoft.com/office/powerpoint/2010/main" val="4037188803"/>
      </p:ext>
    </p:extLst>
  </p:cSld>
  <p:clrMapOvr>
    <a:masterClrMapping/>
  </p:clrMapOvr>
  <p:transition xmlns:p14="http://schemas.microsoft.com/office/powerpoint/2010/mai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Deduction</a:t>
            </a:r>
            <a:endParaRPr lang="en-US" dirty="0"/>
          </a:p>
        </p:txBody>
      </p:sp>
      <p:sp>
        <p:nvSpPr>
          <p:cNvPr id="3" name="Text Placeholder 2"/>
          <p:cNvSpPr>
            <a:spLocks noGrp="1"/>
          </p:cNvSpPr>
          <p:nvPr>
            <p:ph type="body" idx="1"/>
          </p:nvPr>
        </p:nvSpPr>
        <p:spPr/>
        <p:txBody>
          <a:bodyPr>
            <a:normAutofit fontScale="92500" lnSpcReduction="20000"/>
          </a:bodyPr>
          <a:lstStyle/>
          <a:p>
            <a:r>
              <a:rPr lang="en-US" dirty="0" smtClean="0"/>
              <a:t>General theory – specific instance</a:t>
            </a:r>
          </a:p>
          <a:p>
            <a:r>
              <a:rPr lang="en-US" dirty="0" smtClean="0"/>
              <a:t>A specific conclusion follows logically from some initial premises (assumptions/ beliefs) about which people usually agree</a:t>
            </a:r>
          </a:p>
          <a:p>
            <a:r>
              <a:rPr lang="en-US" dirty="0" smtClean="0"/>
              <a:t>For a profitable career good education is necessary (General premise usually agreed upon)</a:t>
            </a:r>
          </a:p>
          <a:p>
            <a:r>
              <a:rPr lang="en-US" dirty="0" smtClean="0"/>
              <a:t>For a good education, students must study hard </a:t>
            </a:r>
            <a:r>
              <a:rPr lang="en-US" dirty="0"/>
              <a:t>(General premise usually agreed upon)</a:t>
            </a:r>
          </a:p>
          <a:p>
            <a:r>
              <a:rPr lang="en-US" dirty="0" smtClean="0"/>
              <a:t>Therefore, if my friend wants a good career, he/she must read a lot </a:t>
            </a:r>
          </a:p>
          <a:p>
            <a:endParaRPr lang="en-US" dirty="0"/>
          </a:p>
        </p:txBody>
      </p:sp>
    </p:spTree>
  </p:cSld>
  <p:clrMapOvr>
    <a:masterClrMapping/>
  </p:clrMapOvr>
  <p:transition xmlns:p14="http://schemas.microsoft.com/office/powerpoint/2010/mai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Shape 35"/>
          <p:cNvSpPr>
            <a:spLocks noGrp="1"/>
          </p:cNvSpPr>
          <p:nvPr>
            <p:ph type="body" idx="1"/>
          </p:nvPr>
        </p:nvSpPr>
        <p:spPr>
          <a:prstGeom prst="rect">
            <a:avLst/>
          </a:prstGeom>
        </p:spPr>
        <p:txBody>
          <a:bodyPr/>
          <a:lstStyle/>
          <a:p>
            <a:pPr marL="440055" lvl="0" indent="-440055" defTabSz="578358">
              <a:spcBef>
                <a:spcPts val="4100"/>
              </a:spcBef>
              <a:defRPr sz="1800"/>
            </a:pPr>
            <a:r>
              <a:rPr sz="3564"/>
              <a:t>“What did you think of that movie?</a:t>
            </a:r>
          </a:p>
          <a:p>
            <a:pPr marL="440055" lvl="0" indent="-440055" defTabSz="578358">
              <a:spcBef>
                <a:spcPts val="4100"/>
              </a:spcBef>
              <a:defRPr sz="1800"/>
            </a:pPr>
            <a:r>
              <a:rPr sz="3564"/>
              <a:t>“Great!”</a:t>
            </a:r>
          </a:p>
          <a:p>
            <a:pPr marL="440055" lvl="0" indent="-440055" defTabSz="578358">
              <a:spcBef>
                <a:spcPts val="4100"/>
              </a:spcBef>
              <a:defRPr sz="1800"/>
            </a:pPr>
            <a:r>
              <a:rPr sz="3564"/>
              <a:t>“What do you mean by ‘great’? I thought the acting was wooden and the story completely unbelievable.”</a:t>
            </a:r>
          </a:p>
          <a:p>
            <a:pPr marL="440055" lvl="0" indent="-440055" defTabSz="578358">
              <a:spcBef>
                <a:spcPts val="4100"/>
              </a:spcBef>
              <a:defRPr sz="1800"/>
            </a:pPr>
            <a:r>
              <a:rPr sz="3564"/>
              <a:t>“That’s about what I’d expect from you. You wouldn’t know a good movie if it walked up and bit you.”</a:t>
            </a:r>
          </a:p>
          <a:p>
            <a:pPr marL="440055" lvl="0" indent="-440055" defTabSz="578358">
              <a:spcBef>
                <a:spcPts val="4100"/>
              </a:spcBef>
              <a:defRPr sz="1800"/>
            </a:pPr>
            <a:r>
              <a:rPr sz="3564"/>
              <a:t>“Oh yeah? What makes you think you’re such a great…?"</a:t>
            </a:r>
          </a:p>
        </p:txBody>
      </p:sp>
    </p:spTree>
  </p:cSld>
  <p:clrMapOvr>
    <a:masterClrMapping/>
  </p:clrMapOvr>
  <p:transition xmlns:p14="http://schemas.microsoft.com/office/powerpoint/2010/mai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Shape 96"/>
          <p:cNvSpPr>
            <a:spLocks noGrp="1"/>
          </p:cNvSpPr>
          <p:nvPr>
            <p:ph type="body" idx="1"/>
          </p:nvPr>
        </p:nvSpPr>
        <p:spPr>
          <a:prstGeom prst="rect">
            <a:avLst/>
          </a:prstGeom>
        </p:spPr>
        <p:txBody>
          <a:bodyPr/>
          <a:lstStyle/>
          <a:p>
            <a:pPr lvl="0"/>
            <a:r>
              <a:rPr lang="en-US" dirty="0" smtClean="0"/>
              <a:t>The recent spot checks of our rooms by the dorm’s head advisor are an unacceptable invasion of privacy. This practice should end immediately.</a:t>
            </a:r>
          </a:p>
          <a:p>
            <a:pPr lvl="0"/>
            <a:r>
              <a:rPr lang="en-US" dirty="0" smtClean="0"/>
              <a:t>The US Constitution prohibits searches by police officers unless these officers have adequate reason. That is why the police need a search warrant before they can search any home.</a:t>
            </a:r>
          </a:p>
          <a:p>
            <a:pPr lvl="0"/>
            <a:r>
              <a:rPr lang="en-US" dirty="0" smtClean="0"/>
              <a:t>If the police can’t search our homes without good reason, why should our head advisor spot-check our rooms for signs of wrongdoing?</a:t>
            </a:r>
            <a:endParaRPr dirty="0"/>
          </a:p>
        </p:txBody>
      </p:sp>
    </p:spTree>
  </p:cSld>
  <p:clrMapOvr>
    <a:masterClrMapping/>
  </p:clrMapOvr>
  <p:transition xmlns:p14="http://schemas.microsoft.com/office/powerpoint/2010/mai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normAutofit/>
          </a:bodyPr>
          <a:lstStyle/>
          <a:p>
            <a:r>
              <a:rPr lang="en-US" sz="4400" dirty="0" smtClean="0"/>
              <a:t>Syllogism</a:t>
            </a:r>
          </a:p>
          <a:p>
            <a:r>
              <a:rPr lang="en-US" sz="4400" dirty="0" smtClean="0"/>
              <a:t>A set of three statements that follow a fixed pattern</a:t>
            </a:r>
          </a:p>
          <a:p>
            <a:r>
              <a:rPr lang="en-US" sz="4400" dirty="0" smtClean="0"/>
              <a:t>No dogs have feathers (Major premise)</a:t>
            </a:r>
          </a:p>
          <a:p>
            <a:r>
              <a:rPr lang="en-US" sz="4400" dirty="0" smtClean="0"/>
              <a:t>Spot is a dog (Minor premise)</a:t>
            </a:r>
          </a:p>
          <a:p>
            <a:r>
              <a:rPr lang="en-US" sz="4400" dirty="0" smtClean="0"/>
              <a:t>Therefore, Spot does not have feathers (Conclusion)</a:t>
            </a:r>
            <a:endParaRPr lang="en-US" sz="4400" dirty="0"/>
          </a:p>
        </p:txBody>
      </p:sp>
    </p:spTree>
    <p:extLst>
      <p:ext uri="{BB962C8B-B14F-4D97-AF65-F5344CB8AC3E}">
        <p14:creationId xmlns:p14="http://schemas.microsoft.com/office/powerpoint/2010/main" val="2333419840"/>
      </p:ext>
    </p:extLst>
  </p:cSld>
  <p:clrMapOvr>
    <a:masterClrMapping/>
  </p:clrMapOvr>
  <p:transition xmlns:p14="http://schemas.microsoft.com/office/powerpoint/2010/mai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l"/>
            <a:r>
              <a:rPr lang="en-US" sz="6600" dirty="0" smtClean="0"/>
              <a:t>Examine these syllogisms.</a:t>
            </a:r>
            <a:endParaRPr lang="en-US" sz="6600" dirty="0"/>
          </a:p>
        </p:txBody>
      </p:sp>
      <p:sp>
        <p:nvSpPr>
          <p:cNvPr id="4" name="Text Placeholder 3"/>
          <p:cNvSpPr>
            <a:spLocks noGrp="1"/>
          </p:cNvSpPr>
          <p:nvPr>
            <p:ph type="body" idx="1"/>
          </p:nvPr>
        </p:nvSpPr>
        <p:spPr/>
        <p:txBody>
          <a:bodyPr>
            <a:normAutofit/>
          </a:bodyPr>
          <a:lstStyle/>
          <a:p>
            <a:r>
              <a:rPr lang="en-US" sz="4000" dirty="0" smtClean="0"/>
              <a:t>All singers are happy people</a:t>
            </a:r>
          </a:p>
          <a:p>
            <a:r>
              <a:rPr lang="en-US" sz="4000" dirty="0" smtClean="0"/>
              <a:t>Mary Harper is a singer</a:t>
            </a:r>
          </a:p>
          <a:p>
            <a:r>
              <a:rPr lang="en-US" sz="4000" dirty="0" smtClean="0"/>
              <a:t>Therefore, Mary Harper is a happy person</a:t>
            </a:r>
            <a:endParaRPr lang="en-US" sz="4000" dirty="0"/>
          </a:p>
        </p:txBody>
      </p:sp>
      <p:sp>
        <p:nvSpPr>
          <p:cNvPr id="5" name="Text Placeholder 3"/>
          <p:cNvSpPr txBox="1">
            <a:spLocks/>
          </p:cNvSpPr>
          <p:nvPr/>
        </p:nvSpPr>
        <p:spPr>
          <a:xfrm>
            <a:off x="6718300" y="2769389"/>
            <a:ext cx="5334000" cy="628650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a:bodyPr>
          <a:lstStyle>
            <a:lvl1pPr marL="342900" indent="-342900" defTabSz="584200">
              <a:spcBef>
                <a:spcPts val="3200"/>
              </a:spcBef>
              <a:buSzPct val="75000"/>
              <a:buChar char="•"/>
              <a:defRPr sz="2800">
                <a:latin typeface="+mn-lt"/>
                <a:ea typeface="+mn-ea"/>
                <a:cs typeface="+mn-cs"/>
                <a:sym typeface="Helvetica Light"/>
              </a:defRPr>
            </a:lvl1pPr>
            <a:lvl2pPr marL="685800" indent="-342900" defTabSz="584200">
              <a:spcBef>
                <a:spcPts val="3200"/>
              </a:spcBef>
              <a:buSzPct val="75000"/>
              <a:buChar char="•"/>
              <a:defRPr sz="2800">
                <a:latin typeface="+mn-lt"/>
                <a:ea typeface="+mn-ea"/>
                <a:cs typeface="+mn-cs"/>
                <a:sym typeface="Helvetica Light"/>
              </a:defRPr>
            </a:lvl2pPr>
            <a:lvl3pPr marL="1028700" indent="-342900" defTabSz="584200">
              <a:spcBef>
                <a:spcPts val="3200"/>
              </a:spcBef>
              <a:buSzPct val="75000"/>
              <a:buChar char="•"/>
              <a:defRPr sz="2800">
                <a:latin typeface="+mn-lt"/>
                <a:ea typeface="+mn-ea"/>
                <a:cs typeface="+mn-cs"/>
                <a:sym typeface="Helvetica Light"/>
              </a:defRPr>
            </a:lvl3pPr>
            <a:lvl4pPr marL="1371600" indent="-342900" defTabSz="584200">
              <a:spcBef>
                <a:spcPts val="3200"/>
              </a:spcBef>
              <a:buSzPct val="75000"/>
              <a:buChar char="•"/>
              <a:defRPr sz="2800">
                <a:latin typeface="+mn-lt"/>
                <a:ea typeface="+mn-ea"/>
                <a:cs typeface="+mn-cs"/>
                <a:sym typeface="Helvetica Light"/>
              </a:defRPr>
            </a:lvl4pPr>
            <a:lvl5pPr marL="1714500" indent="-342900" defTabSz="584200">
              <a:spcBef>
                <a:spcPts val="3200"/>
              </a:spcBef>
              <a:buSzPct val="75000"/>
              <a:buChar char="•"/>
              <a:defRPr sz="2800">
                <a:latin typeface="+mn-lt"/>
                <a:ea typeface="+mn-ea"/>
                <a:cs typeface="+mn-cs"/>
                <a:sym typeface="Helvetica Light"/>
              </a:defRPr>
            </a:lvl5pPr>
            <a:lvl6pPr marL="2667000" indent="-444500" defTabSz="584200">
              <a:spcBef>
                <a:spcPts val="4200"/>
              </a:spcBef>
              <a:buSzPct val="75000"/>
              <a:buChar char="•"/>
              <a:defRPr sz="3600">
                <a:latin typeface="+mn-lt"/>
                <a:ea typeface="+mn-ea"/>
                <a:cs typeface="+mn-cs"/>
                <a:sym typeface="Helvetica Light"/>
              </a:defRPr>
            </a:lvl6pPr>
            <a:lvl7pPr marL="3111500" indent="-444500" defTabSz="584200">
              <a:spcBef>
                <a:spcPts val="4200"/>
              </a:spcBef>
              <a:buSzPct val="75000"/>
              <a:buChar char="•"/>
              <a:defRPr sz="3600">
                <a:latin typeface="+mn-lt"/>
                <a:ea typeface="+mn-ea"/>
                <a:cs typeface="+mn-cs"/>
                <a:sym typeface="Helvetica Light"/>
              </a:defRPr>
            </a:lvl7pPr>
            <a:lvl8pPr marL="3556000" indent="-444500" defTabSz="584200">
              <a:spcBef>
                <a:spcPts val="4200"/>
              </a:spcBef>
              <a:buSzPct val="75000"/>
              <a:buChar char="•"/>
              <a:defRPr sz="3600">
                <a:latin typeface="+mn-lt"/>
                <a:ea typeface="+mn-ea"/>
                <a:cs typeface="+mn-cs"/>
                <a:sym typeface="Helvetica Light"/>
              </a:defRPr>
            </a:lvl8pPr>
            <a:lvl9pPr marL="4000500" indent="-444500" defTabSz="584200">
              <a:spcBef>
                <a:spcPts val="4200"/>
              </a:spcBef>
              <a:buSzPct val="75000"/>
              <a:buChar char="•"/>
              <a:defRPr sz="3600">
                <a:latin typeface="+mn-lt"/>
                <a:ea typeface="+mn-ea"/>
                <a:cs typeface="+mn-cs"/>
                <a:sym typeface="Helvetica Light"/>
              </a:defRPr>
            </a:lvl9pPr>
          </a:lstStyle>
          <a:p>
            <a:pPr algn="l"/>
            <a:r>
              <a:rPr lang="en-US" sz="4000" dirty="0" smtClean="0"/>
              <a:t>All cats like meat</a:t>
            </a:r>
          </a:p>
          <a:p>
            <a:pPr algn="l"/>
            <a:r>
              <a:rPr lang="en-US" sz="4000" dirty="0" err="1" smtClean="0"/>
              <a:t>Towser</a:t>
            </a:r>
            <a:r>
              <a:rPr lang="en-US" sz="4000" dirty="0" smtClean="0"/>
              <a:t> likes meat</a:t>
            </a:r>
          </a:p>
          <a:p>
            <a:pPr algn="l"/>
            <a:r>
              <a:rPr lang="en-US" sz="4000" dirty="0" smtClean="0"/>
              <a:t>Therefore, </a:t>
            </a:r>
            <a:r>
              <a:rPr lang="en-US" sz="4000" dirty="0" err="1" smtClean="0"/>
              <a:t>Towser</a:t>
            </a:r>
            <a:r>
              <a:rPr lang="en-US" sz="4000" dirty="0" smtClean="0"/>
              <a:t> is a cat</a:t>
            </a:r>
          </a:p>
          <a:p>
            <a:pPr algn="l"/>
            <a:endParaRPr lang="en-US" sz="4000" dirty="0"/>
          </a:p>
          <a:p>
            <a:pPr marL="0" indent="0" algn="l">
              <a:buNone/>
            </a:pPr>
            <a:endParaRPr lang="en-US" sz="4000" dirty="0"/>
          </a:p>
        </p:txBody>
      </p:sp>
    </p:spTree>
    <p:extLst>
      <p:ext uri="{BB962C8B-B14F-4D97-AF65-F5344CB8AC3E}">
        <p14:creationId xmlns:p14="http://schemas.microsoft.com/office/powerpoint/2010/main" val="705006013"/>
      </p:ext>
    </p:extLst>
  </p:cSld>
  <p:clrMapOvr>
    <a:masterClrMapping/>
  </p:clrMapOvr>
  <p:transition xmlns:p14="http://schemas.microsoft.com/office/powerpoint/2010/mai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952499" y="1356772"/>
            <a:ext cx="10969769" cy="7533228"/>
          </a:xfrm>
        </p:spPr>
        <p:txBody>
          <a:bodyPr>
            <a:normAutofit/>
          </a:bodyPr>
          <a:lstStyle/>
          <a:p>
            <a:r>
              <a:rPr lang="en-US" sz="4000" dirty="0" smtClean="0"/>
              <a:t>No salesperson would ever misrepresent a product to a customer</a:t>
            </a:r>
          </a:p>
          <a:p>
            <a:r>
              <a:rPr lang="en-US" sz="4000" dirty="0" smtClean="0"/>
              <a:t>Sabrina is a salesperson</a:t>
            </a:r>
          </a:p>
          <a:p>
            <a:r>
              <a:rPr lang="en-US" sz="4000" dirty="0" smtClean="0"/>
              <a:t>Therefore, Sabrina would never misrepresent a product to a customer</a:t>
            </a:r>
            <a:endParaRPr lang="en-US" sz="4000" dirty="0"/>
          </a:p>
        </p:txBody>
      </p:sp>
    </p:spTree>
    <p:extLst>
      <p:ext uri="{BB962C8B-B14F-4D97-AF65-F5344CB8AC3E}">
        <p14:creationId xmlns:p14="http://schemas.microsoft.com/office/powerpoint/2010/main" val="447522538"/>
      </p:ext>
    </p:extLst>
  </p:cSld>
  <p:clrMapOvr>
    <a:masterClrMapping/>
  </p:clrMapOvr>
  <p:transition xmlns:p14="http://schemas.microsoft.com/office/powerpoint/2010/mai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normAutofit/>
          </a:bodyPr>
          <a:lstStyle/>
          <a:p>
            <a:r>
              <a:rPr lang="en-US" sz="4400" dirty="0" smtClean="0"/>
              <a:t>Analogy</a:t>
            </a:r>
          </a:p>
          <a:p>
            <a:r>
              <a:rPr lang="en-US" sz="4400" dirty="0" smtClean="0"/>
              <a:t>Compare two unlike situations or things</a:t>
            </a:r>
          </a:p>
          <a:p>
            <a:r>
              <a:rPr lang="en-US" sz="4400" dirty="0" smtClean="0"/>
              <a:t>Medicines are tested on rats. Because it is assumed that humans respond to chemicals as rats do.</a:t>
            </a:r>
          </a:p>
          <a:p>
            <a:r>
              <a:rPr lang="en-US" sz="4400" dirty="0" smtClean="0"/>
              <a:t>Conclusions rest upon observations about some different thing – weakest form of rational appeal</a:t>
            </a:r>
            <a:endParaRPr lang="en-US" sz="4400" dirty="0"/>
          </a:p>
        </p:txBody>
      </p:sp>
    </p:spTree>
    <p:extLst>
      <p:ext uri="{BB962C8B-B14F-4D97-AF65-F5344CB8AC3E}">
        <p14:creationId xmlns:p14="http://schemas.microsoft.com/office/powerpoint/2010/main" val="3095450157"/>
      </p:ext>
    </p:extLst>
  </p:cSld>
  <p:clrMapOvr>
    <a:masterClrMapping/>
  </p:clrMapOvr>
  <p:transition xmlns:p14="http://schemas.microsoft.com/office/powerpoint/2010/mai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Shape 45"/>
          <p:cNvSpPr>
            <a:spLocks noGrp="1"/>
          </p:cNvSpPr>
          <p:nvPr>
            <p:ph type="title"/>
          </p:nvPr>
        </p:nvSpPr>
        <p:spPr>
          <a:prstGeom prst="rect">
            <a:avLst/>
          </a:prstGeom>
        </p:spPr>
        <p:txBody>
          <a:bodyPr/>
          <a:lstStyle/>
          <a:p>
            <a:pPr lvl="0">
              <a:defRPr sz="1800"/>
            </a:pPr>
            <a:r>
              <a:rPr sz="8000"/>
              <a:t>Support for arguments</a:t>
            </a:r>
          </a:p>
        </p:txBody>
      </p:sp>
      <p:sp>
        <p:nvSpPr>
          <p:cNvPr id="46" name="Shape 46"/>
          <p:cNvSpPr>
            <a:spLocks noGrp="1"/>
          </p:cNvSpPr>
          <p:nvPr>
            <p:ph type="body" idx="1"/>
          </p:nvPr>
        </p:nvSpPr>
        <p:spPr>
          <a:prstGeom prst="rect">
            <a:avLst/>
          </a:prstGeom>
        </p:spPr>
        <p:txBody>
          <a:bodyPr/>
          <a:lstStyle/>
          <a:p>
            <a:pPr lvl="0">
              <a:defRPr sz="1800"/>
            </a:pPr>
            <a:r>
              <a:rPr sz="3600"/>
              <a:t>Rational appeal: Analyse reasons and evidences to reach logical conclusions</a:t>
            </a:r>
          </a:p>
          <a:p>
            <a:pPr lvl="0">
              <a:defRPr sz="1800"/>
            </a:pPr>
            <a:r>
              <a:rPr sz="3600"/>
              <a:t>Emotional appeal: Arouse strong emotional responses</a:t>
            </a:r>
          </a:p>
          <a:p>
            <a:pPr lvl="0">
              <a:defRPr sz="1800"/>
            </a:pPr>
            <a:r>
              <a:rPr sz="3600"/>
              <a:t>Ethical appeal: Genuine concern for the topic, commitment to truth and respect for others</a:t>
            </a:r>
          </a:p>
        </p:txBody>
      </p:sp>
    </p:spTree>
    <p:extLst>
      <p:ext uri="{BB962C8B-B14F-4D97-AF65-F5344CB8AC3E}">
        <p14:creationId xmlns:p14="http://schemas.microsoft.com/office/powerpoint/2010/main" val="3704104939"/>
      </p:ext>
    </p:extLst>
  </p:cSld>
  <p:clrMapOvr>
    <a:masterClrMapping/>
  </p:clrMapOvr>
  <p:transition xmlns:p14="http://schemas.microsoft.com/office/powerpoint/2010/mai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Emotional Appeal</a:t>
            </a:r>
            <a:endParaRPr lang="en-US" dirty="0"/>
          </a:p>
        </p:txBody>
      </p:sp>
      <p:sp>
        <p:nvSpPr>
          <p:cNvPr id="4" name="Text Placeholder 3"/>
          <p:cNvSpPr>
            <a:spLocks noGrp="1"/>
          </p:cNvSpPr>
          <p:nvPr>
            <p:ph type="body" idx="1"/>
          </p:nvPr>
        </p:nvSpPr>
        <p:spPr/>
        <p:txBody>
          <a:bodyPr/>
          <a:lstStyle/>
          <a:p>
            <a:r>
              <a:rPr lang="en-US" dirty="0" smtClean="0"/>
              <a:t>Emotional appeal can lend powerful reinforcement</a:t>
            </a:r>
          </a:p>
          <a:p>
            <a:r>
              <a:rPr lang="en-US" dirty="0" smtClean="0"/>
              <a:t>People may accept a logical argument, but not take any action</a:t>
            </a:r>
          </a:p>
          <a:p>
            <a:r>
              <a:rPr lang="en-US" dirty="0" smtClean="0"/>
              <a:t>Organizations raise funds to fight famine by displaying pictures of skeletal children</a:t>
            </a:r>
          </a:p>
          <a:p>
            <a:r>
              <a:rPr lang="en-US" dirty="0" smtClean="0"/>
              <a:t>Emotion-charged stories or pictures to solicit support for environmental movements</a:t>
            </a:r>
            <a:endParaRPr lang="en-US" dirty="0"/>
          </a:p>
        </p:txBody>
      </p:sp>
    </p:spTree>
    <p:extLst>
      <p:ext uri="{BB962C8B-B14F-4D97-AF65-F5344CB8AC3E}">
        <p14:creationId xmlns:p14="http://schemas.microsoft.com/office/powerpoint/2010/main" val="962080719"/>
      </p:ext>
    </p:extLst>
  </p:cSld>
  <p:clrMapOvr>
    <a:masterClrMapping/>
  </p:clrMapOvr>
  <p:transition xmlns:p14="http://schemas.microsoft.com/office/powerpoint/2010/mai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818651" y="193051"/>
            <a:ext cx="9381931" cy="9381931"/>
          </a:xfrm>
          <a:prstGeom prst="rect">
            <a:avLst/>
          </a:prstGeom>
        </p:spPr>
      </p:pic>
    </p:spTree>
    <p:extLst>
      <p:ext uri="{BB962C8B-B14F-4D97-AF65-F5344CB8AC3E}">
        <p14:creationId xmlns:p14="http://schemas.microsoft.com/office/powerpoint/2010/main" val="1066536124"/>
      </p:ext>
    </p:extLst>
  </p:cSld>
  <p:clrMapOvr>
    <a:masterClrMapping/>
  </p:clrMapOvr>
  <p:transition xmlns:p14="http://schemas.microsoft.com/office/powerpoint/2010/mai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2500" y="-363776"/>
            <a:ext cx="11099800" cy="2159000"/>
          </a:xfrm>
        </p:spPr>
        <p:txBody>
          <a:bodyPr/>
          <a:lstStyle/>
          <a:p>
            <a:r>
              <a:rPr lang="en-US" dirty="0" smtClean="0"/>
              <a:t>Ethical appeal</a:t>
            </a:r>
            <a:endParaRPr lang="en-US" dirty="0"/>
          </a:p>
        </p:txBody>
      </p:sp>
      <p:sp>
        <p:nvSpPr>
          <p:cNvPr id="3" name="Text Placeholder 2"/>
          <p:cNvSpPr>
            <a:spLocks noGrp="1"/>
          </p:cNvSpPr>
          <p:nvPr>
            <p:ph type="body" idx="1"/>
          </p:nvPr>
        </p:nvSpPr>
        <p:spPr>
          <a:xfrm>
            <a:off x="952500" y="1795224"/>
            <a:ext cx="11099800" cy="7094776"/>
          </a:xfrm>
        </p:spPr>
        <p:txBody>
          <a:bodyPr>
            <a:noAutofit/>
          </a:bodyPr>
          <a:lstStyle/>
          <a:p>
            <a:r>
              <a:rPr lang="en-US" sz="4400" dirty="0"/>
              <a:t>An ethical appeal is a method of persuasion that's based on the author's credibility. </a:t>
            </a:r>
            <a:endParaRPr lang="en-US" sz="4400" dirty="0" smtClean="0"/>
          </a:p>
          <a:p>
            <a:r>
              <a:rPr lang="en-US" sz="4400" dirty="0"/>
              <a:t>Ethical	</a:t>
            </a:r>
            <a:r>
              <a:rPr lang="en-US" sz="4400" dirty="0" smtClean="0"/>
              <a:t>appeal is</a:t>
            </a:r>
            <a:r>
              <a:rPr lang="en-US" sz="4400" dirty="0"/>
              <a:t>	</a:t>
            </a:r>
            <a:r>
              <a:rPr lang="en-US" sz="4400" dirty="0" smtClean="0"/>
              <a:t> used to establish the</a:t>
            </a:r>
            <a:r>
              <a:rPr lang="en-US" sz="4400" dirty="0"/>
              <a:t>	</a:t>
            </a:r>
            <a:r>
              <a:rPr lang="en-US" sz="4400" dirty="0" smtClean="0"/>
              <a:t>writer as fair, open</a:t>
            </a:r>
            <a:r>
              <a:rPr lang="en-US" sz="4400" dirty="0"/>
              <a:t>-minded,	community	minded</a:t>
            </a:r>
            <a:r>
              <a:rPr lang="en-US" sz="4400" dirty="0" smtClean="0"/>
              <a:t>, moral, honest</a:t>
            </a:r>
            <a:r>
              <a:rPr lang="en-US" sz="4400" dirty="0"/>
              <a:t>.	</a:t>
            </a:r>
            <a:endParaRPr lang="en-US" sz="4400" dirty="0" smtClean="0"/>
          </a:p>
          <a:p>
            <a:r>
              <a:rPr lang="en-US" sz="4400" dirty="0" smtClean="0"/>
              <a:t>The writer</a:t>
            </a:r>
            <a:r>
              <a:rPr lang="en-US" sz="4400" dirty="0"/>
              <a:t>	</a:t>
            </a:r>
            <a:r>
              <a:rPr lang="en-US" sz="4400" dirty="0" smtClean="0"/>
              <a:t> creates a sense</a:t>
            </a:r>
            <a:r>
              <a:rPr lang="en-US" sz="4400" dirty="0"/>
              <a:t> </a:t>
            </a:r>
            <a:r>
              <a:rPr lang="en-US" sz="4400" dirty="0" smtClean="0"/>
              <a:t>of</a:t>
            </a:r>
            <a:r>
              <a:rPr lang="en-US" sz="4400" dirty="0"/>
              <a:t> </a:t>
            </a:r>
            <a:r>
              <a:rPr lang="en-US" sz="4400" dirty="0" smtClean="0"/>
              <a:t>him or</a:t>
            </a:r>
            <a:r>
              <a:rPr lang="en-US" sz="4400" dirty="0"/>
              <a:t>	herself	</a:t>
            </a:r>
            <a:r>
              <a:rPr lang="en-US" sz="4400" dirty="0" smtClean="0"/>
              <a:t>as trustworthy, honorable, and</a:t>
            </a:r>
            <a:r>
              <a:rPr lang="en-US" sz="4400" dirty="0"/>
              <a:t>	credible.</a:t>
            </a:r>
          </a:p>
        </p:txBody>
      </p:sp>
    </p:spTree>
    <p:extLst>
      <p:ext uri="{BB962C8B-B14F-4D97-AF65-F5344CB8AC3E}">
        <p14:creationId xmlns:p14="http://schemas.microsoft.com/office/powerpoint/2010/main" val="1576675357"/>
      </p:ext>
    </p:extLst>
  </p:cSld>
  <p:clrMapOvr>
    <a:masterClrMapping/>
  </p:clrMapOvr>
  <p:transition xmlns:p14="http://schemas.microsoft.com/office/powerpoint/2010/mai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952500" y="750554"/>
            <a:ext cx="11099800" cy="8139446"/>
          </a:xfrm>
        </p:spPr>
        <p:txBody>
          <a:bodyPr>
            <a:normAutofit/>
          </a:bodyPr>
          <a:lstStyle/>
          <a:p>
            <a:r>
              <a:rPr lang="en-US" sz="4400" dirty="0" smtClean="0"/>
              <a:t>Claim: We should make</a:t>
            </a:r>
            <a:r>
              <a:rPr lang="en-US" sz="4400" dirty="0"/>
              <a:t>	health	</a:t>
            </a:r>
            <a:r>
              <a:rPr lang="en-US" sz="4400" dirty="0" smtClean="0"/>
              <a:t>insurance available</a:t>
            </a:r>
            <a:r>
              <a:rPr lang="en-US" sz="4400" dirty="0"/>
              <a:t>	to	all	</a:t>
            </a:r>
            <a:r>
              <a:rPr lang="en-US" sz="4400" dirty="0" smtClean="0"/>
              <a:t> people under 21</a:t>
            </a:r>
            <a:r>
              <a:rPr lang="en-US" sz="4400" dirty="0"/>
              <a:t>.	</a:t>
            </a:r>
          </a:p>
          <a:p>
            <a:r>
              <a:rPr lang="en-US" sz="4400" dirty="0"/>
              <a:t>Ethical	appeal:	children	are	the	vulnerable	in	our	society;	we	have	a	moral	 obligation	to	protect	them.</a:t>
            </a:r>
          </a:p>
        </p:txBody>
      </p:sp>
    </p:spTree>
    <p:extLst>
      <p:ext uri="{BB962C8B-B14F-4D97-AF65-F5344CB8AC3E}">
        <p14:creationId xmlns:p14="http://schemas.microsoft.com/office/powerpoint/2010/main" val="3753719541"/>
      </p:ext>
    </p:extLst>
  </p:cSld>
  <p:clrMapOvr>
    <a:masterClrMapping/>
  </p:clrMapOvr>
  <p:transition xmlns:p14="http://schemas.microsoft.com/office/powerpoint/2010/mai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Shape 37"/>
          <p:cNvSpPr>
            <a:spLocks noGrp="1"/>
          </p:cNvSpPr>
          <p:nvPr>
            <p:ph type="body" idx="1"/>
          </p:nvPr>
        </p:nvSpPr>
        <p:spPr>
          <a:prstGeom prst="rect">
            <a:avLst/>
          </a:prstGeom>
        </p:spPr>
        <p:txBody>
          <a:bodyPr/>
          <a:lstStyle/>
          <a:p>
            <a:pPr lvl="0">
              <a:defRPr sz="1800"/>
            </a:pPr>
            <a:r>
              <a:rPr sz="3600"/>
              <a:t>Argument - quarrel</a:t>
            </a:r>
          </a:p>
          <a:p>
            <a:pPr lvl="0">
              <a:defRPr sz="1800"/>
            </a:pPr>
            <a:r>
              <a:rPr sz="3600"/>
              <a:t>What’s the difference?</a:t>
            </a:r>
          </a:p>
        </p:txBody>
      </p:sp>
    </p:spTree>
  </p:cSld>
  <p:clrMapOvr>
    <a:masterClrMapping/>
  </p:clrMapOvr>
  <p:transition xmlns:p14="http://schemas.microsoft.com/office/powerpoint/2010/mai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Logical fallacies</a:t>
            </a:r>
            <a:endParaRPr lang="en-US" dirty="0"/>
          </a:p>
        </p:txBody>
      </p:sp>
      <p:sp>
        <p:nvSpPr>
          <p:cNvPr id="3" name="Text Placeholder 2"/>
          <p:cNvSpPr>
            <a:spLocks noGrp="1"/>
          </p:cNvSpPr>
          <p:nvPr>
            <p:ph type="body" idx="1"/>
          </p:nvPr>
        </p:nvSpPr>
        <p:spPr/>
        <p:txBody>
          <a:bodyPr>
            <a:normAutofit/>
          </a:bodyPr>
          <a:lstStyle/>
          <a:p>
            <a:r>
              <a:rPr lang="en-US" sz="4400" dirty="0"/>
              <a:t>Fallacies are common errors in reasoning that will undermine the logic of your argument. Fallacies can be either illegitimate arguments or irrelevant points, and are often identified because they lack evidence that supports their claim. Avoid these common fallacies in your own arguments and watch for them in the arguments of others.</a:t>
            </a:r>
          </a:p>
        </p:txBody>
      </p:sp>
    </p:spTree>
    <p:extLst>
      <p:ext uri="{BB962C8B-B14F-4D97-AF65-F5344CB8AC3E}">
        <p14:creationId xmlns:p14="http://schemas.microsoft.com/office/powerpoint/2010/main" val="3532282049"/>
      </p:ext>
    </p:extLst>
  </p:cSld>
  <p:clrMapOvr>
    <a:masterClrMapping/>
  </p:clrMapOvr>
  <p:transition xmlns:p14="http://schemas.microsoft.com/office/powerpoint/2010/mai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30940" y="577350"/>
            <a:ext cx="12326414" cy="8312650"/>
          </a:xfrm>
        </p:spPr>
        <p:txBody>
          <a:bodyPr>
            <a:noAutofit/>
          </a:bodyPr>
          <a:lstStyle/>
          <a:p>
            <a:r>
              <a:rPr lang="en-US" sz="4000" dirty="0"/>
              <a:t>Hasty Generalization: This is a conclusion based on insufficient or biased evidence. In other words, you are rushing to a conclusion before you have all the relevant facts. </a:t>
            </a:r>
            <a:endParaRPr lang="en-US" sz="4000" dirty="0" smtClean="0"/>
          </a:p>
          <a:p>
            <a:r>
              <a:rPr lang="en-US" sz="4000" dirty="0" smtClean="0"/>
              <a:t>Even </a:t>
            </a:r>
            <a:r>
              <a:rPr lang="en-US" sz="4000" dirty="0"/>
              <a:t>though it's only the first day, I can tell this is going to be a boring course.</a:t>
            </a:r>
          </a:p>
          <a:p>
            <a:r>
              <a:rPr lang="en-US" sz="4000" dirty="0"/>
              <a:t>In this example, the author is basing his evaluation of the entire course on only the first day, which is notoriously boring and full of housekeeping tasks for most courses. </a:t>
            </a:r>
          </a:p>
        </p:txBody>
      </p:sp>
    </p:spTree>
    <p:extLst>
      <p:ext uri="{BB962C8B-B14F-4D97-AF65-F5344CB8AC3E}">
        <p14:creationId xmlns:p14="http://schemas.microsoft.com/office/powerpoint/2010/main" val="2645972808"/>
      </p:ext>
    </p:extLst>
  </p:cSld>
  <p:clrMapOvr>
    <a:masterClrMapping/>
  </p:clrMapOvr>
  <p:transition xmlns:p14="http://schemas.microsoft.com/office/powerpoint/2010/mai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
          </p:nvPr>
        </p:nvSpPr>
        <p:spPr>
          <a:xfrm>
            <a:off x="433012" y="490747"/>
            <a:ext cx="12153210" cy="8833449"/>
          </a:xfrm>
        </p:spPr>
        <p:txBody>
          <a:bodyPr>
            <a:noAutofit/>
          </a:bodyPr>
          <a:lstStyle/>
          <a:p>
            <a:r>
              <a:rPr lang="en-US" sz="4000" dirty="0"/>
              <a:t>Post hoc ergo propter hoc: This is a conclusion that assumes that if 'A' occurred after 'B' then 'B' must have caused 'A</a:t>
            </a:r>
            <a:r>
              <a:rPr lang="en-US" sz="4000" dirty="0" smtClean="0"/>
              <a:t>.’ </a:t>
            </a:r>
            <a:endParaRPr lang="en-US" sz="4000" dirty="0"/>
          </a:p>
          <a:p>
            <a:r>
              <a:rPr lang="en-US" sz="4000" dirty="0" smtClean="0"/>
              <a:t>I </a:t>
            </a:r>
            <a:r>
              <a:rPr lang="en-US" sz="4000" dirty="0"/>
              <a:t>drank bottled water and now I am sick, so the water must have made me sick.</a:t>
            </a:r>
          </a:p>
          <a:p>
            <a:r>
              <a:rPr lang="en-US" sz="4000" dirty="0"/>
              <a:t>In this example, the author assumes that if one event chronologically follows another the first event must have caused the second. But the illness could have been caused by </a:t>
            </a:r>
            <a:r>
              <a:rPr lang="en-US" sz="4000" dirty="0" smtClean="0"/>
              <a:t>something else. </a:t>
            </a:r>
            <a:r>
              <a:rPr lang="en-US" sz="4000" dirty="0"/>
              <a:t>There is no reason, without more evidence, to assume the water caused the person to be sick.</a:t>
            </a:r>
          </a:p>
        </p:txBody>
      </p:sp>
    </p:spTree>
    <p:extLst>
      <p:ext uri="{BB962C8B-B14F-4D97-AF65-F5344CB8AC3E}">
        <p14:creationId xmlns:p14="http://schemas.microsoft.com/office/powerpoint/2010/main" val="2975021774"/>
      </p:ext>
    </p:extLst>
  </p:cSld>
  <p:clrMapOvr>
    <a:masterClrMapping/>
  </p:clrMapOvr>
  <p:transition xmlns:p14="http://schemas.microsoft.com/office/powerpoint/2010/mai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33012" y="866024"/>
            <a:ext cx="12239812" cy="8023976"/>
          </a:xfrm>
        </p:spPr>
        <p:txBody>
          <a:bodyPr>
            <a:noAutofit/>
          </a:bodyPr>
          <a:lstStyle/>
          <a:p>
            <a:r>
              <a:rPr lang="en-US" sz="4000" dirty="0"/>
              <a:t>Slippery Slope: This is a conclusion based on the premise that if A happens, then eventually through a series of small steps, through B, C,..., X, Y, Z will happen, too, basically equating A and Z. So, if we don't want Z to occur, A must not be allowed to occur either. </a:t>
            </a:r>
            <a:endParaRPr lang="en-US" sz="4000" dirty="0" smtClean="0"/>
          </a:p>
          <a:p>
            <a:r>
              <a:rPr lang="en-US" sz="4000" dirty="0"/>
              <a:t>If we ban Hummers because they are bad for the environment eventually the government will ban all cars, so we should not ban Hummers.</a:t>
            </a:r>
          </a:p>
          <a:p>
            <a:r>
              <a:rPr lang="en-US" sz="4000" dirty="0"/>
              <a:t>In this example, the author is equating banning Hummers with banning all cars, which is not the same thing.</a:t>
            </a:r>
            <a:endParaRPr lang="en-US" sz="4000" dirty="0" smtClean="0"/>
          </a:p>
          <a:p>
            <a:endParaRPr lang="en-US" sz="4000" dirty="0"/>
          </a:p>
        </p:txBody>
      </p:sp>
    </p:spTree>
    <p:extLst>
      <p:ext uri="{BB962C8B-B14F-4D97-AF65-F5344CB8AC3E}">
        <p14:creationId xmlns:p14="http://schemas.microsoft.com/office/powerpoint/2010/main" val="958098317"/>
      </p:ext>
    </p:extLst>
  </p:cSld>
  <p:clrMapOvr>
    <a:masterClrMapping/>
  </p:clrMapOvr>
  <p:transition xmlns:p14="http://schemas.microsoft.com/office/powerpoint/2010/mai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548482" y="519615"/>
            <a:ext cx="12008872" cy="8631376"/>
          </a:xfrm>
        </p:spPr>
        <p:txBody>
          <a:bodyPr>
            <a:noAutofit/>
          </a:bodyPr>
          <a:lstStyle/>
          <a:p>
            <a:r>
              <a:rPr lang="en-US" sz="4400" dirty="0"/>
              <a:t>Either/or: This is a conclusion that oversimplifies the argument by reducing it to only two sides or choices. </a:t>
            </a:r>
          </a:p>
          <a:p>
            <a:r>
              <a:rPr lang="en-US" sz="4400" dirty="0" smtClean="0"/>
              <a:t>We </a:t>
            </a:r>
            <a:r>
              <a:rPr lang="en-US" sz="4400" dirty="0"/>
              <a:t>can either stop using cars or destroy the earth.</a:t>
            </a:r>
          </a:p>
          <a:p>
            <a:r>
              <a:rPr lang="en-US" sz="4400" dirty="0"/>
              <a:t>In this example, the two choices are presented as the only options, yet the author ignores a range of choices in between such as developing cleaner technology, car-sharing systems for necessities and emergencies, or better community planning to discourage daily driving.</a:t>
            </a:r>
          </a:p>
        </p:txBody>
      </p:sp>
    </p:spTree>
    <p:extLst>
      <p:ext uri="{BB962C8B-B14F-4D97-AF65-F5344CB8AC3E}">
        <p14:creationId xmlns:p14="http://schemas.microsoft.com/office/powerpoint/2010/main" val="3923810729"/>
      </p:ext>
    </p:extLst>
  </p:cSld>
  <p:clrMapOvr>
    <a:masterClrMapping/>
  </p:clrMapOvr>
  <p:transition xmlns:p14="http://schemas.microsoft.com/office/powerpoint/2010/mai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375277" y="1270000"/>
            <a:ext cx="12355281" cy="7213600"/>
          </a:xfrm>
        </p:spPr>
        <p:txBody>
          <a:bodyPr>
            <a:noAutofit/>
          </a:bodyPr>
          <a:lstStyle/>
          <a:p>
            <a:r>
              <a:rPr lang="en-US" sz="4400" dirty="0"/>
              <a:t>Circular Argument: This restates the argument rather than actually proving it. </a:t>
            </a:r>
          </a:p>
          <a:p>
            <a:r>
              <a:rPr lang="en-US" sz="4400" dirty="0" smtClean="0"/>
              <a:t>George </a:t>
            </a:r>
            <a:r>
              <a:rPr lang="en-US" sz="4400" dirty="0"/>
              <a:t>Bush is a good communicator because he speaks effectively.</a:t>
            </a:r>
          </a:p>
          <a:p>
            <a:r>
              <a:rPr lang="en-US" sz="4400" dirty="0"/>
              <a:t>In this example, the conclusion that Bush is a "good communicator" and the evidence used to prove it "he speaks effectively" are basically the same idea. Specific evidence such as using everyday language, breaking down complex problems, or illustrating his points with humorous stories would be needed to prove either half of the sentence.</a:t>
            </a:r>
          </a:p>
        </p:txBody>
      </p:sp>
    </p:spTree>
    <p:extLst>
      <p:ext uri="{BB962C8B-B14F-4D97-AF65-F5344CB8AC3E}">
        <p14:creationId xmlns:p14="http://schemas.microsoft.com/office/powerpoint/2010/main" val="3934469478"/>
      </p:ext>
    </p:extLst>
  </p:cSld>
  <p:clrMapOvr>
    <a:masterClrMapping/>
  </p:clrMapOvr>
  <p:transition xmlns:p14="http://schemas.microsoft.com/office/powerpoint/2010/mai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317543" y="519615"/>
            <a:ext cx="12384148" cy="7963985"/>
          </a:xfrm>
        </p:spPr>
        <p:txBody>
          <a:bodyPr>
            <a:noAutofit/>
          </a:bodyPr>
          <a:lstStyle/>
          <a:p>
            <a:r>
              <a:rPr lang="en-US" sz="4400" dirty="0"/>
              <a:t>Genetic Fallacy: This conclusion is based on an argument that the origins of a person, idea, institute, or theory determine its character, nature, or worth. </a:t>
            </a:r>
          </a:p>
          <a:p>
            <a:r>
              <a:rPr lang="en-US" sz="4400" dirty="0" smtClean="0"/>
              <a:t>The </a:t>
            </a:r>
            <a:r>
              <a:rPr lang="en-US" sz="4400" dirty="0"/>
              <a:t>Volkswagen Beetle is an evil car because it was originally designed by Hitler's army.</a:t>
            </a:r>
          </a:p>
          <a:p>
            <a:r>
              <a:rPr lang="en-US" sz="4400" dirty="0"/>
              <a:t>In this example the author is equating the character of a car with the character of the people who built the car. However, the two are not inherently related.</a:t>
            </a:r>
          </a:p>
        </p:txBody>
      </p:sp>
    </p:spTree>
    <p:extLst>
      <p:ext uri="{BB962C8B-B14F-4D97-AF65-F5344CB8AC3E}">
        <p14:creationId xmlns:p14="http://schemas.microsoft.com/office/powerpoint/2010/main" val="2539932948"/>
      </p:ext>
    </p:extLst>
  </p:cSld>
  <p:clrMapOvr>
    <a:masterClrMapping/>
  </p:clrMapOvr>
  <p:transition xmlns:p14="http://schemas.microsoft.com/office/powerpoint/2010/mai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noAutofit/>
          </a:bodyPr>
          <a:lstStyle/>
          <a:p>
            <a:r>
              <a:rPr lang="en-US" sz="4400" dirty="0"/>
              <a:t>Ad hominem: This is an attack on the character of a person rather than his or her opinions or arguments. Example:</a:t>
            </a:r>
          </a:p>
          <a:p>
            <a:r>
              <a:rPr lang="en-US" sz="4400" dirty="0" smtClean="0"/>
              <a:t>Green </a:t>
            </a:r>
            <a:r>
              <a:rPr lang="en-US" sz="4400" dirty="0"/>
              <a:t>Peace's strategies aren't effective because they are all dirty, lazy hippies.</a:t>
            </a:r>
          </a:p>
          <a:p>
            <a:r>
              <a:rPr lang="en-US" sz="4400" dirty="0"/>
              <a:t>In this example, the author doesn't even name particular strategies Green Peace has suggested, much less evaluate those strategies on their merits. Instead, the author attacks the characters of the individuals in the group.</a:t>
            </a:r>
          </a:p>
        </p:txBody>
      </p:sp>
    </p:spTree>
    <p:extLst>
      <p:ext uri="{BB962C8B-B14F-4D97-AF65-F5344CB8AC3E}">
        <p14:creationId xmlns:p14="http://schemas.microsoft.com/office/powerpoint/2010/main" val="3827782303"/>
      </p:ext>
    </p:extLst>
  </p:cSld>
  <p:clrMapOvr>
    <a:masterClrMapping/>
  </p:clrMapOvr>
  <p:transition xmlns:p14="http://schemas.microsoft.com/office/powerpoint/2010/mai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1" y="1270000"/>
            <a:ext cx="12701690" cy="7213600"/>
          </a:xfrm>
        </p:spPr>
        <p:txBody>
          <a:bodyPr>
            <a:noAutofit/>
          </a:bodyPr>
          <a:lstStyle/>
          <a:p>
            <a:r>
              <a:rPr lang="en-US" sz="4400" dirty="0"/>
              <a:t>Ad </a:t>
            </a:r>
            <a:r>
              <a:rPr lang="en-US" sz="4400" dirty="0" err="1"/>
              <a:t>populum</a:t>
            </a:r>
            <a:r>
              <a:rPr lang="en-US" sz="4400" dirty="0"/>
              <a:t>: This is an emotional appeal that speaks to positive (such as patriotism, religion, democracy) or negative (such as terrorism or fascism) concepts rather than the real issue at hand. </a:t>
            </a:r>
          </a:p>
          <a:p>
            <a:r>
              <a:rPr lang="en-US" sz="4400" dirty="0" smtClean="0"/>
              <a:t>If </a:t>
            </a:r>
            <a:r>
              <a:rPr lang="en-US" sz="4400" dirty="0"/>
              <a:t>you were a true American you would support the rights of people to choose whatever vehicle they want.</a:t>
            </a:r>
          </a:p>
          <a:p>
            <a:r>
              <a:rPr lang="en-US" sz="4400" dirty="0"/>
              <a:t>In this example, the author equates being a "true American</a:t>
            </a:r>
            <a:r>
              <a:rPr lang="en-US" sz="4400" dirty="0" smtClean="0"/>
              <a:t>,” with </a:t>
            </a:r>
            <a:r>
              <a:rPr lang="en-US" sz="4400" dirty="0"/>
              <a:t>allowing people to buy any vehicle they want even though there is no inherent connection between the two.</a:t>
            </a:r>
          </a:p>
        </p:txBody>
      </p:sp>
    </p:spTree>
    <p:extLst>
      <p:ext uri="{BB962C8B-B14F-4D97-AF65-F5344CB8AC3E}">
        <p14:creationId xmlns:p14="http://schemas.microsoft.com/office/powerpoint/2010/main" val="3188545518"/>
      </p:ext>
    </p:extLst>
  </p:cSld>
  <p:clrMapOvr>
    <a:masterClrMapping/>
  </p:clrMapOvr>
  <p:transition xmlns:p14="http://schemas.microsoft.com/office/powerpoint/2010/mai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normAutofit/>
          </a:bodyPr>
          <a:lstStyle/>
          <a:p>
            <a:r>
              <a:rPr lang="en-US" sz="4400" dirty="0" smtClean="0"/>
              <a:t>Let’s examine </a:t>
            </a:r>
            <a:r>
              <a:rPr lang="en-US" sz="4400" dirty="0"/>
              <a:t>the stated and/or unstated assumptions of the argument. </a:t>
            </a:r>
            <a:endParaRPr lang="en-US" sz="4400" dirty="0" smtClean="0"/>
          </a:p>
          <a:p>
            <a:r>
              <a:rPr lang="en-US" sz="4400" dirty="0" smtClean="0"/>
              <a:t>Do </a:t>
            </a:r>
            <a:r>
              <a:rPr lang="en-US" sz="4400" dirty="0"/>
              <a:t>the assumptions prove </a:t>
            </a:r>
            <a:r>
              <a:rPr lang="en-US" sz="4400" dirty="0" smtClean="0"/>
              <a:t>unwarranted?</a:t>
            </a:r>
            <a:endParaRPr lang="en-US" sz="4400" dirty="0"/>
          </a:p>
          <a:p>
            <a:pPr marL="0" indent="0">
              <a:buNone/>
            </a:pPr>
            <a:endParaRPr lang="en-US" sz="4400" dirty="0"/>
          </a:p>
        </p:txBody>
      </p:sp>
    </p:spTree>
    <p:extLst>
      <p:ext uri="{BB962C8B-B14F-4D97-AF65-F5344CB8AC3E}">
        <p14:creationId xmlns:p14="http://schemas.microsoft.com/office/powerpoint/2010/main" val="3290195450"/>
      </p:ext>
    </p:extLst>
  </p:cSld>
  <p:clrMapOvr>
    <a:masterClrMapping/>
  </p:clrMapOvr>
  <p:transition xmlns:p14="http://schemas.microsoft.com/office/powerpoint/2010/mai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Shape 39"/>
          <p:cNvSpPr>
            <a:spLocks noGrp="1"/>
          </p:cNvSpPr>
          <p:nvPr>
            <p:ph type="body" idx="1"/>
          </p:nvPr>
        </p:nvSpPr>
        <p:spPr>
          <a:prstGeom prst="rect">
            <a:avLst/>
          </a:prstGeom>
        </p:spPr>
        <p:txBody>
          <a:bodyPr/>
          <a:lstStyle/>
          <a:p>
            <a:pPr marL="0" lvl="0" indent="0">
              <a:buSzTx/>
              <a:buNone/>
              <a:defRPr sz="1800"/>
            </a:pPr>
            <a:r>
              <a:rPr sz="3600"/>
              <a:t>An argumentative paper</a:t>
            </a:r>
          </a:p>
          <a:p>
            <a:pPr lvl="0">
              <a:defRPr sz="1800"/>
            </a:pPr>
            <a:r>
              <a:rPr sz="3600"/>
              <a:t>grounded on logical structured evidence</a:t>
            </a:r>
          </a:p>
          <a:p>
            <a:pPr lvl="0">
              <a:defRPr sz="1800"/>
            </a:pPr>
            <a:r>
              <a:rPr sz="3600"/>
              <a:t>attempts to convince a reader to accept an opinion, take some action or do both</a:t>
            </a:r>
          </a:p>
          <a:p>
            <a:pPr lvl="0">
              <a:defRPr sz="1800"/>
            </a:pPr>
            <a:r>
              <a:rPr sz="3600"/>
              <a:t>explore an issue fully, consider different perspectives, assumptions, reasons and evidence to reach an informed position</a:t>
            </a:r>
          </a:p>
        </p:txBody>
      </p:sp>
    </p:spTree>
  </p:cSld>
  <p:clrMapOvr>
    <a:masterClrMapping/>
  </p:clrMapOvr>
  <p:transition xmlns:p14="http://schemas.microsoft.com/office/powerpoint/2010/mai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230941" y="803609"/>
            <a:ext cx="12268678" cy="8619791"/>
          </a:xfrm>
        </p:spPr>
        <p:txBody>
          <a:bodyPr>
            <a:noAutofit/>
          </a:bodyPr>
          <a:lstStyle/>
          <a:p>
            <a:pPr marL="0" indent="0">
              <a:buNone/>
            </a:pPr>
            <a:r>
              <a:rPr lang="en-US" sz="4200" dirty="0" smtClean="0"/>
              <a:t>"</a:t>
            </a:r>
            <a:r>
              <a:rPr lang="en-US" sz="4200" dirty="0"/>
              <a:t>Of the two leading real estate firms in our town—Adams Realty and Fitch Realty—Adams Realty is clearly superior. Adams has 40 real estate agents; in contrast, Fitch has 25, many of whom work only part-time. Moreover, Adams' </a:t>
            </a:r>
            <a:r>
              <a:rPr lang="en-US" sz="4200" dirty="0" smtClean="0"/>
              <a:t>revenue last </a:t>
            </a:r>
            <a:r>
              <a:rPr lang="en-US" sz="4200" dirty="0"/>
              <a:t>year was twice as high as that of Fitch and included home sales that averaged $168,000, compared to Fitch's $144,000. Homes listed with Adams sell faster as well: ten years ago I listed my home with Fitch, and it took more than four months to sell; last year, when I sold another home, I listed it with Adams, and it took only one month. Thus, if you want to sell your home quickly and at a good price, you should use Adams Realty."</a:t>
            </a:r>
          </a:p>
          <a:p>
            <a:endParaRPr lang="en-US" sz="4200" dirty="0"/>
          </a:p>
        </p:txBody>
      </p:sp>
    </p:spTree>
    <p:extLst>
      <p:ext uri="{BB962C8B-B14F-4D97-AF65-F5344CB8AC3E}">
        <p14:creationId xmlns:p14="http://schemas.microsoft.com/office/powerpoint/2010/main" val="3626029560"/>
      </p:ext>
    </p:extLst>
  </p:cSld>
  <p:clrMapOvr>
    <a:masterClrMapping/>
  </p:clrMapOvr>
  <p:transition xmlns:p14="http://schemas.microsoft.com/office/powerpoint/2010/mai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952500" y="444500"/>
            <a:ext cx="11099800" cy="2904128"/>
          </a:xfrm>
        </p:spPr>
        <p:txBody>
          <a:bodyPr>
            <a:normAutofit fontScale="90000"/>
          </a:bodyPr>
          <a:lstStyle/>
          <a:p>
            <a:pPr algn="l"/>
            <a:r>
              <a:rPr lang="en-US" dirty="0" smtClean="0"/>
              <a:t>Write a properly focused argument on any one of the following.</a:t>
            </a:r>
            <a:endParaRPr lang="en-US" dirty="0"/>
          </a:p>
        </p:txBody>
      </p:sp>
      <p:sp>
        <p:nvSpPr>
          <p:cNvPr id="4" name="Text Placeholder 3"/>
          <p:cNvSpPr>
            <a:spLocks noGrp="1"/>
          </p:cNvSpPr>
          <p:nvPr>
            <p:ph type="body" idx="1"/>
          </p:nvPr>
        </p:nvSpPr>
        <p:spPr>
          <a:xfrm>
            <a:off x="952500" y="3759200"/>
            <a:ext cx="11099800" cy="5507253"/>
          </a:xfrm>
        </p:spPr>
        <p:txBody>
          <a:bodyPr>
            <a:normAutofit/>
          </a:bodyPr>
          <a:lstStyle/>
          <a:p>
            <a:r>
              <a:rPr lang="en-US" sz="4400" dirty="0" smtClean="0"/>
              <a:t>Who is more complicated – men or women?</a:t>
            </a:r>
          </a:p>
          <a:p>
            <a:r>
              <a:rPr lang="en-US" sz="4400" dirty="0" smtClean="0"/>
              <a:t>Being honest but poor – being rich but dishonest – which one is better?</a:t>
            </a:r>
          </a:p>
          <a:p>
            <a:r>
              <a:rPr lang="en-US" sz="4400" dirty="0" smtClean="0"/>
              <a:t>Should couples live in together before getting married?</a:t>
            </a:r>
            <a:endParaRPr lang="en-US" sz="4400" dirty="0"/>
          </a:p>
        </p:txBody>
      </p:sp>
    </p:spTree>
    <p:extLst>
      <p:ext uri="{BB962C8B-B14F-4D97-AF65-F5344CB8AC3E}">
        <p14:creationId xmlns:p14="http://schemas.microsoft.com/office/powerpoint/2010/main" val="1963405094"/>
      </p:ext>
    </p:extLst>
  </p:cSld>
  <p:clrMapOvr>
    <a:masterClrMapping/>
  </p:clrMapOvr>
  <p:transition xmlns:p14="http://schemas.microsoft.com/office/powerpoint/2010/mai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Shape 41"/>
          <p:cNvSpPr>
            <a:spLocks noGrp="1"/>
          </p:cNvSpPr>
          <p:nvPr>
            <p:ph type="body" idx="1"/>
          </p:nvPr>
        </p:nvSpPr>
        <p:spPr>
          <a:prstGeom prst="rect">
            <a:avLst/>
          </a:prstGeom>
        </p:spPr>
        <p:txBody>
          <a:bodyPr/>
          <a:lstStyle/>
          <a:p>
            <a:pPr lvl="0">
              <a:defRPr sz="1800"/>
            </a:pPr>
            <a:r>
              <a:rPr sz="3600"/>
              <a:t>Do not always involve conflicts</a:t>
            </a:r>
          </a:p>
          <a:p>
            <a:pPr lvl="0">
              <a:defRPr sz="1800"/>
            </a:pPr>
            <a:r>
              <a:rPr sz="3600"/>
              <a:t>Some simply support a previously established decision/ course of action/ theory</a:t>
            </a:r>
          </a:p>
          <a:p>
            <a:pPr lvl="0">
              <a:defRPr sz="1800"/>
            </a:pPr>
            <a:r>
              <a:rPr sz="3600"/>
              <a:t>Some establish common ground after weighing pros and cons</a:t>
            </a:r>
          </a:p>
        </p:txBody>
      </p:sp>
    </p:spTree>
  </p:cSld>
  <p:clrMapOvr>
    <a:masterClrMapping/>
  </p:clrMapOvr>
  <p:transition xmlns:p14="http://schemas.microsoft.com/office/powerpoint/2010/mai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Shape 43"/>
          <p:cNvSpPr>
            <a:spLocks noGrp="1"/>
          </p:cNvSpPr>
          <p:nvPr>
            <p:ph type="body" idx="1"/>
          </p:nvPr>
        </p:nvSpPr>
        <p:spPr>
          <a:prstGeom prst="rect">
            <a:avLst/>
          </a:prstGeom>
        </p:spPr>
        <p:txBody>
          <a:bodyPr/>
          <a:lstStyle/>
          <a:p>
            <a:pPr lvl="0">
              <a:defRPr sz="1800"/>
            </a:pPr>
            <a:r>
              <a:rPr sz="3600"/>
              <a:t>Some topics are not arguable</a:t>
            </a:r>
          </a:p>
          <a:p>
            <a:pPr lvl="0">
              <a:defRPr sz="1800"/>
            </a:pPr>
            <a:r>
              <a:rPr sz="3600"/>
              <a:t>Personal preference or taste (Is red prettier than blue?)</a:t>
            </a:r>
          </a:p>
          <a:p>
            <a:pPr lvl="0">
              <a:defRPr sz="1800"/>
            </a:pPr>
            <a:r>
              <a:rPr sz="3600"/>
              <a:t>Facts (Is India the largest democracy in the World?)</a:t>
            </a:r>
          </a:p>
          <a:p>
            <a:pPr lvl="0">
              <a:defRPr sz="1800"/>
            </a:pPr>
            <a:r>
              <a:rPr sz="3600"/>
              <a:t>So, we can argue where there is scope for disagreement. </a:t>
            </a:r>
          </a:p>
        </p:txBody>
      </p:sp>
    </p:spTree>
  </p:cSld>
  <p:clrMapOvr>
    <a:masterClrMapping/>
  </p:clrMapOvr>
  <p:transition xmlns:p14="http://schemas.microsoft.com/office/powerpoint/2010/mai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Shape 45"/>
          <p:cNvSpPr>
            <a:spLocks noGrp="1"/>
          </p:cNvSpPr>
          <p:nvPr>
            <p:ph type="title"/>
          </p:nvPr>
        </p:nvSpPr>
        <p:spPr>
          <a:prstGeom prst="rect">
            <a:avLst/>
          </a:prstGeom>
        </p:spPr>
        <p:txBody>
          <a:bodyPr/>
          <a:lstStyle/>
          <a:p>
            <a:pPr lvl="0">
              <a:defRPr sz="1800"/>
            </a:pPr>
            <a:r>
              <a:rPr sz="8000"/>
              <a:t>Support for arguments</a:t>
            </a:r>
          </a:p>
        </p:txBody>
      </p:sp>
      <p:sp>
        <p:nvSpPr>
          <p:cNvPr id="46" name="Shape 46"/>
          <p:cNvSpPr>
            <a:spLocks noGrp="1"/>
          </p:cNvSpPr>
          <p:nvPr>
            <p:ph type="body" idx="1"/>
          </p:nvPr>
        </p:nvSpPr>
        <p:spPr>
          <a:prstGeom prst="rect">
            <a:avLst/>
          </a:prstGeom>
        </p:spPr>
        <p:txBody>
          <a:bodyPr/>
          <a:lstStyle/>
          <a:p>
            <a:pPr lvl="0">
              <a:defRPr sz="1800"/>
            </a:pPr>
            <a:r>
              <a:rPr sz="3600"/>
              <a:t>Rational appeal: Analyse reasons and evidences to reach logical conclusions</a:t>
            </a:r>
          </a:p>
          <a:p>
            <a:pPr lvl="0">
              <a:defRPr sz="1800"/>
            </a:pPr>
            <a:r>
              <a:rPr sz="3600"/>
              <a:t>Emotional appeal: Arouse strong emotional responses</a:t>
            </a:r>
          </a:p>
          <a:p>
            <a:pPr lvl="0">
              <a:defRPr sz="1800"/>
            </a:pPr>
            <a:r>
              <a:rPr sz="3600"/>
              <a:t>Ethical appeal: Genuine concern for the topic, commitment to truth and respect for others</a:t>
            </a:r>
          </a:p>
        </p:txBody>
      </p:sp>
    </p:spTree>
  </p:cSld>
  <p:clrMapOvr>
    <a:masterClrMapping/>
  </p:clrMapOvr>
  <p:transition xmlns:p14="http://schemas.microsoft.com/office/powerpoint/2010/mai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Shape 48"/>
          <p:cNvSpPr>
            <a:spLocks noGrp="1"/>
          </p:cNvSpPr>
          <p:nvPr>
            <p:ph type="title"/>
          </p:nvPr>
        </p:nvSpPr>
        <p:spPr>
          <a:prstGeom prst="rect">
            <a:avLst/>
          </a:prstGeom>
        </p:spPr>
        <p:txBody>
          <a:bodyPr/>
          <a:lstStyle/>
          <a:p>
            <a:pPr lvl="0">
              <a:defRPr sz="1800"/>
            </a:pPr>
            <a:r>
              <a:rPr sz="8000"/>
              <a:t>Rational appeal</a:t>
            </a:r>
          </a:p>
        </p:txBody>
      </p:sp>
      <p:sp>
        <p:nvSpPr>
          <p:cNvPr id="49" name="Shape 49"/>
          <p:cNvSpPr>
            <a:spLocks noGrp="1"/>
          </p:cNvSpPr>
          <p:nvPr>
            <p:ph type="body" idx="1"/>
          </p:nvPr>
        </p:nvSpPr>
        <p:spPr>
          <a:prstGeom prst="rect">
            <a:avLst/>
          </a:prstGeom>
        </p:spPr>
        <p:txBody>
          <a:bodyPr/>
          <a:lstStyle/>
          <a:p>
            <a:pPr lvl="0">
              <a:defRPr sz="1800"/>
            </a:pPr>
            <a:r>
              <a:rPr sz="3600"/>
              <a:t>Use reasons to defend your conclusions</a:t>
            </a:r>
          </a:p>
          <a:p>
            <a:pPr lvl="0">
              <a:defRPr sz="1800"/>
            </a:pPr>
            <a:r>
              <a:rPr sz="3600"/>
              <a:t>Reasons to be substantiated by evidence</a:t>
            </a:r>
          </a:p>
          <a:p>
            <a:pPr lvl="0">
              <a:defRPr sz="1800"/>
            </a:pPr>
            <a:r>
              <a:rPr sz="3600"/>
              <a:t>Evidence falls into several categories</a:t>
            </a:r>
          </a:p>
        </p:txBody>
      </p:sp>
    </p:spTree>
  </p:cSld>
  <p:clrMapOvr>
    <a:masterClrMapping/>
  </p:clrMapOvr>
  <p:transition xmlns:p14="http://schemas.microsoft.com/office/powerpoint/2010/mai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Shape 51"/>
          <p:cNvSpPr>
            <a:spLocks noGrp="1"/>
          </p:cNvSpPr>
          <p:nvPr>
            <p:ph type="body" idx="1"/>
          </p:nvPr>
        </p:nvSpPr>
        <p:spPr>
          <a:prstGeom prst="rect">
            <a:avLst/>
          </a:prstGeom>
        </p:spPr>
        <p:txBody>
          <a:bodyPr/>
          <a:lstStyle/>
          <a:p>
            <a:pPr lvl="0">
              <a:defRPr sz="1800"/>
            </a:pPr>
            <a:r>
              <a:rPr sz="3600"/>
              <a:t>Established truths</a:t>
            </a:r>
          </a:p>
          <a:p>
            <a:pPr lvl="0">
              <a:defRPr sz="1800"/>
            </a:pPr>
            <a:r>
              <a:rPr sz="3600"/>
              <a:t>No one can seriously dispute</a:t>
            </a:r>
          </a:p>
          <a:p>
            <a:pPr lvl="0">
              <a:defRPr sz="1800"/>
            </a:pPr>
            <a:r>
              <a:rPr sz="3600"/>
              <a:t>Historical fact: India became independent on Aug 15, 1947</a:t>
            </a:r>
          </a:p>
          <a:p>
            <a:pPr lvl="0">
              <a:defRPr sz="1800"/>
            </a:pPr>
            <a:r>
              <a:rPr sz="3600"/>
              <a:t>Scientific fact: The layer of ozone in the earth’s upper atmosphere protects us from the sun’s harmful ultraviolet radiation</a:t>
            </a:r>
          </a:p>
          <a:p>
            <a:pPr lvl="0">
              <a:defRPr sz="1800"/>
            </a:pPr>
            <a:r>
              <a:rPr sz="3600"/>
              <a:t>Geographical fact: Andaman and Nicobar Islands are volcanic islands</a:t>
            </a:r>
          </a:p>
        </p:txBody>
      </p:sp>
    </p:spTree>
  </p:cSld>
  <p:clrMapOvr>
    <a:masterClrMapping/>
  </p:clrMapOvr>
  <p:transition xmlns:p14="http://schemas.microsoft.com/office/powerpoint/2010/main" spd="med"/>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223</TotalTime>
  <Words>1991</Words>
  <Application>Microsoft Macintosh PowerPoint</Application>
  <PresentationFormat>Custom</PresentationFormat>
  <Paragraphs>139</Paragraphs>
  <Slides>41</Slides>
  <Notes>0</Notes>
  <HiddenSlides>0</HiddenSlides>
  <MMClips>0</MMClips>
  <ScaleCrop>false</ScaleCrop>
  <HeadingPairs>
    <vt:vector size="4" baseType="variant">
      <vt:variant>
        <vt:lpstr>Theme</vt:lpstr>
      </vt:variant>
      <vt:variant>
        <vt:i4>1</vt:i4>
      </vt:variant>
      <vt:variant>
        <vt:lpstr>Slide Titles</vt:lpstr>
      </vt:variant>
      <vt:variant>
        <vt:i4>41</vt:i4>
      </vt:variant>
    </vt:vector>
  </HeadingPairs>
  <TitlesOfParts>
    <vt:vector size="42" baseType="lpstr">
      <vt:lpstr>White</vt:lpstr>
      <vt:lpstr>Argument</vt:lpstr>
      <vt:lpstr>PowerPoint Presentation</vt:lpstr>
      <vt:lpstr>PowerPoint Presentation</vt:lpstr>
      <vt:lpstr>PowerPoint Presentation</vt:lpstr>
      <vt:lpstr>PowerPoint Presentation</vt:lpstr>
      <vt:lpstr>PowerPoint Presentation</vt:lpstr>
      <vt:lpstr>Support for arguments</vt:lpstr>
      <vt:lpstr>Rational appeal</vt:lpstr>
      <vt:lpstr>PowerPoint Presentation</vt:lpstr>
      <vt:lpstr>PowerPoint Presentation</vt:lpstr>
      <vt:lpstr>PowerPoint Presentation</vt:lpstr>
      <vt:lpstr>PowerPoint Presentation</vt:lpstr>
      <vt:lpstr>PowerPoint Presentation</vt:lpstr>
      <vt:lpstr>PowerPoint Presentation</vt:lpstr>
      <vt:lpstr>Drawing conclusions from evidences</vt:lpstr>
      <vt:lpstr>Induction</vt:lpstr>
      <vt:lpstr>PowerPoint Presentation</vt:lpstr>
      <vt:lpstr>PowerPoint Presentation</vt:lpstr>
      <vt:lpstr>Deduction</vt:lpstr>
      <vt:lpstr>PowerPoint Presentation</vt:lpstr>
      <vt:lpstr>PowerPoint Presentation</vt:lpstr>
      <vt:lpstr>Examine these syllogisms.</vt:lpstr>
      <vt:lpstr>PowerPoint Presentation</vt:lpstr>
      <vt:lpstr>PowerPoint Presentation</vt:lpstr>
      <vt:lpstr>Support for arguments</vt:lpstr>
      <vt:lpstr>Emotional Appeal</vt:lpstr>
      <vt:lpstr>PowerPoint Presentation</vt:lpstr>
      <vt:lpstr>Ethical appeal</vt:lpstr>
      <vt:lpstr>PowerPoint Presentation</vt:lpstr>
      <vt:lpstr>Logical fallacies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Write a properly focused argument on any one of the following.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Argument</dc:title>
  <cp:lastModifiedBy>sudharshana N.P</cp:lastModifiedBy>
  <cp:revision>45</cp:revision>
  <dcterms:modified xsi:type="dcterms:W3CDTF">2017-03-30T04:50:17Z</dcterms:modified>
</cp:coreProperties>
</file>