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04" r:id="rId3"/>
    <p:sldId id="305" r:id="rId4"/>
    <p:sldId id="306" r:id="rId5"/>
    <p:sldId id="307" r:id="rId6"/>
    <p:sldId id="308" r:id="rId7"/>
    <p:sldId id="309" r:id="rId8"/>
    <p:sldId id="310" r:id="rId9"/>
    <p:sldId id="311" r:id="rId10"/>
    <p:sldId id="312"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01" r:id="rId26"/>
    <p:sldId id="302" r:id="rId27"/>
    <p:sldId id="278" r:id="rId28"/>
    <p:sldId id="279" r:id="rId29"/>
    <p:sldId id="280" r:id="rId30"/>
    <p:sldId id="281" r:id="rId31"/>
    <p:sldId id="282" r:id="rId32"/>
    <p:sldId id="283" r:id="rId33"/>
    <p:sldId id="284" r:id="rId34"/>
    <p:sldId id="285" r:id="rId35"/>
    <p:sldId id="286" r:id="rId36"/>
    <p:sldId id="287" r:id="rId37"/>
    <p:sldId id="288" r:id="rId38"/>
    <p:sldId id="292" r:id="rId39"/>
    <p:sldId id="289" r:id="rId40"/>
    <p:sldId id="294" r:id="rId41"/>
    <p:sldId id="297" r:id="rId42"/>
    <p:sldId id="299" r:id="rId43"/>
    <p:sldId id="300" r:id="rId44"/>
    <p:sldId id="298" r:id="rId45"/>
    <p:sldId id="261" r:id="rId46"/>
    <p:sldId id="260" r:id="rId47"/>
    <p:sldId id="266" r:id="rId48"/>
    <p:sldId id="291" r:id="rId49"/>
    <p:sldId id="269" r:id="rId50"/>
    <p:sldId id="270" r:id="rId51"/>
    <p:sldId id="273" r:id="rId52"/>
    <p:sldId id="274"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1416"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16AAC2-40CC-EE47-8ACC-3ACEFD5D454D}"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2B6DD-1F8D-514F-AA64-AD6257222668}" type="slidenum">
              <a:rPr lang="en-US" smtClean="0"/>
              <a:t>‹#›</a:t>
            </a:fld>
            <a:endParaRPr lang="en-US"/>
          </a:p>
        </p:txBody>
      </p:sp>
    </p:spTree>
    <p:extLst>
      <p:ext uri="{BB962C8B-B14F-4D97-AF65-F5344CB8AC3E}">
        <p14:creationId xmlns:p14="http://schemas.microsoft.com/office/powerpoint/2010/main" val="4110959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16AAC2-40CC-EE47-8ACC-3ACEFD5D454D}"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2B6DD-1F8D-514F-AA64-AD6257222668}" type="slidenum">
              <a:rPr lang="en-US" smtClean="0"/>
              <a:t>‹#›</a:t>
            </a:fld>
            <a:endParaRPr lang="en-US"/>
          </a:p>
        </p:txBody>
      </p:sp>
    </p:spTree>
    <p:extLst>
      <p:ext uri="{BB962C8B-B14F-4D97-AF65-F5344CB8AC3E}">
        <p14:creationId xmlns:p14="http://schemas.microsoft.com/office/powerpoint/2010/main" val="1112947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16AAC2-40CC-EE47-8ACC-3ACEFD5D454D}"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2B6DD-1F8D-514F-AA64-AD6257222668}" type="slidenum">
              <a:rPr lang="en-US" smtClean="0"/>
              <a:t>‹#›</a:t>
            </a:fld>
            <a:endParaRPr lang="en-US"/>
          </a:p>
        </p:txBody>
      </p:sp>
    </p:spTree>
    <p:extLst>
      <p:ext uri="{BB962C8B-B14F-4D97-AF65-F5344CB8AC3E}">
        <p14:creationId xmlns:p14="http://schemas.microsoft.com/office/powerpoint/2010/main" val="1363583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16AAC2-40CC-EE47-8ACC-3ACEFD5D454D}"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2B6DD-1F8D-514F-AA64-AD6257222668}" type="slidenum">
              <a:rPr lang="en-US" smtClean="0"/>
              <a:t>‹#›</a:t>
            </a:fld>
            <a:endParaRPr lang="en-US"/>
          </a:p>
        </p:txBody>
      </p:sp>
    </p:spTree>
    <p:extLst>
      <p:ext uri="{BB962C8B-B14F-4D97-AF65-F5344CB8AC3E}">
        <p14:creationId xmlns:p14="http://schemas.microsoft.com/office/powerpoint/2010/main" val="3105534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16AAC2-40CC-EE47-8ACC-3ACEFD5D454D}"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2B6DD-1F8D-514F-AA64-AD6257222668}" type="slidenum">
              <a:rPr lang="en-US" smtClean="0"/>
              <a:t>‹#›</a:t>
            </a:fld>
            <a:endParaRPr lang="en-US"/>
          </a:p>
        </p:txBody>
      </p:sp>
    </p:spTree>
    <p:extLst>
      <p:ext uri="{BB962C8B-B14F-4D97-AF65-F5344CB8AC3E}">
        <p14:creationId xmlns:p14="http://schemas.microsoft.com/office/powerpoint/2010/main" val="1298519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16AAC2-40CC-EE47-8ACC-3ACEFD5D454D}" type="datetimeFigureOut">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22B6DD-1F8D-514F-AA64-AD6257222668}" type="slidenum">
              <a:rPr lang="en-US" smtClean="0"/>
              <a:t>‹#›</a:t>
            </a:fld>
            <a:endParaRPr lang="en-US"/>
          </a:p>
        </p:txBody>
      </p:sp>
    </p:spTree>
    <p:extLst>
      <p:ext uri="{BB962C8B-B14F-4D97-AF65-F5344CB8AC3E}">
        <p14:creationId xmlns:p14="http://schemas.microsoft.com/office/powerpoint/2010/main" val="3241268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16AAC2-40CC-EE47-8ACC-3ACEFD5D454D}" type="datetimeFigureOut">
              <a:rPr lang="en-US" smtClean="0"/>
              <a:t>4/18/2017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22B6DD-1F8D-514F-AA64-AD6257222668}" type="slidenum">
              <a:rPr lang="en-US" smtClean="0"/>
              <a:t>‹#›</a:t>
            </a:fld>
            <a:endParaRPr lang="en-US"/>
          </a:p>
        </p:txBody>
      </p:sp>
    </p:spTree>
    <p:extLst>
      <p:ext uri="{BB962C8B-B14F-4D97-AF65-F5344CB8AC3E}">
        <p14:creationId xmlns:p14="http://schemas.microsoft.com/office/powerpoint/2010/main" val="3694143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16AAC2-40CC-EE47-8ACC-3ACEFD5D454D}" type="datetimeFigureOut">
              <a:rPr lang="en-US" smtClean="0"/>
              <a:t>4/18/2017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22B6DD-1F8D-514F-AA64-AD6257222668}" type="slidenum">
              <a:rPr lang="en-US" smtClean="0"/>
              <a:t>‹#›</a:t>
            </a:fld>
            <a:endParaRPr lang="en-US"/>
          </a:p>
        </p:txBody>
      </p:sp>
    </p:spTree>
    <p:extLst>
      <p:ext uri="{BB962C8B-B14F-4D97-AF65-F5344CB8AC3E}">
        <p14:creationId xmlns:p14="http://schemas.microsoft.com/office/powerpoint/2010/main" val="1095752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6AAC2-40CC-EE47-8ACC-3ACEFD5D454D}" type="datetimeFigureOut">
              <a:rPr lang="en-US" smtClean="0"/>
              <a:t>4/18/2017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22B6DD-1F8D-514F-AA64-AD6257222668}" type="slidenum">
              <a:rPr lang="en-US" smtClean="0"/>
              <a:t>‹#›</a:t>
            </a:fld>
            <a:endParaRPr lang="en-US"/>
          </a:p>
        </p:txBody>
      </p:sp>
    </p:spTree>
    <p:extLst>
      <p:ext uri="{BB962C8B-B14F-4D97-AF65-F5344CB8AC3E}">
        <p14:creationId xmlns:p14="http://schemas.microsoft.com/office/powerpoint/2010/main" val="719000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16AAC2-40CC-EE47-8ACC-3ACEFD5D454D}" type="datetimeFigureOut">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22B6DD-1F8D-514F-AA64-AD6257222668}" type="slidenum">
              <a:rPr lang="en-US" smtClean="0"/>
              <a:t>‹#›</a:t>
            </a:fld>
            <a:endParaRPr lang="en-US"/>
          </a:p>
        </p:txBody>
      </p:sp>
    </p:spTree>
    <p:extLst>
      <p:ext uri="{BB962C8B-B14F-4D97-AF65-F5344CB8AC3E}">
        <p14:creationId xmlns:p14="http://schemas.microsoft.com/office/powerpoint/2010/main" val="1429615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16AAC2-40CC-EE47-8ACC-3ACEFD5D454D}" type="datetimeFigureOut">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22B6DD-1F8D-514F-AA64-AD6257222668}" type="slidenum">
              <a:rPr lang="en-US" smtClean="0"/>
              <a:t>‹#›</a:t>
            </a:fld>
            <a:endParaRPr lang="en-US"/>
          </a:p>
        </p:txBody>
      </p:sp>
    </p:spTree>
    <p:extLst>
      <p:ext uri="{BB962C8B-B14F-4D97-AF65-F5344CB8AC3E}">
        <p14:creationId xmlns:p14="http://schemas.microsoft.com/office/powerpoint/2010/main" val="2310283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16AAC2-40CC-EE47-8ACC-3ACEFD5D454D}" type="datetimeFigureOut">
              <a:rPr lang="en-US" smtClean="0"/>
              <a:t>4/18/2017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2B6DD-1F8D-514F-AA64-AD6257222668}" type="slidenum">
              <a:rPr lang="en-US" smtClean="0"/>
              <a:t>‹#›</a:t>
            </a:fld>
            <a:endParaRPr lang="en-US"/>
          </a:p>
        </p:txBody>
      </p:sp>
    </p:spTree>
    <p:extLst>
      <p:ext uri="{BB962C8B-B14F-4D97-AF65-F5344CB8AC3E}">
        <p14:creationId xmlns:p14="http://schemas.microsoft.com/office/powerpoint/2010/main" val="2033122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Being effective and concise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44634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338148705"/>
              </p:ext>
            </p:extLst>
          </p:nvPr>
        </p:nvGraphicFramePr>
        <p:xfrm>
          <a:off x="457200" y="241888"/>
          <a:ext cx="8352588" cy="5394960"/>
        </p:xfrm>
        <a:graphic>
          <a:graphicData uri="http://schemas.openxmlformats.org/drawingml/2006/table">
            <a:tbl>
              <a:tblPr firstRow="1" bandRow="1">
                <a:tableStyleId>{5C22544A-7EE6-4342-B048-85BDC9FD1C3A}</a:tableStyleId>
              </a:tblPr>
              <a:tblGrid>
                <a:gridCol w="4176294"/>
                <a:gridCol w="4176294"/>
              </a:tblGrid>
              <a:tr h="458357">
                <a:tc>
                  <a:txBody>
                    <a:bodyPr/>
                    <a:lstStyle/>
                    <a:p>
                      <a:r>
                        <a:rPr lang="en-US" sz="2800" dirty="0" smtClean="0"/>
                        <a:t>Not Parallel</a:t>
                      </a:r>
                      <a:endParaRPr lang="en-US" sz="2800" dirty="0"/>
                    </a:p>
                  </a:txBody>
                  <a:tcPr/>
                </a:tc>
                <a:tc>
                  <a:txBody>
                    <a:bodyPr/>
                    <a:lstStyle/>
                    <a:p>
                      <a:r>
                        <a:rPr lang="en-US" sz="2800" dirty="0" smtClean="0"/>
                        <a:t>Parallel</a:t>
                      </a:r>
                      <a:endParaRPr lang="en-US" sz="2800" dirty="0"/>
                    </a:p>
                  </a:txBody>
                  <a:tcPr/>
                </a:tc>
              </a:tr>
              <a:tr h="1130196">
                <a:tc>
                  <a:txBody>
                    <a:bodyPr/>
                    <a:lstStyle/>
                    <a:p>
                      <a:r>
                        <a:rPr lang="en-US" sz="2800" b="0" i="0" u="none" strike="noStrike" kern="1200" baseline="0" dirty="0" smtClean="0">
                          <a:solidFill>
                            <a:schemeClr val="dk1"/>
                          </a:solidFill>
                          <a:latin typeface="+mn-lt"/>
                          <a:ea typeface="+mn-ea"/>
                          <a:cs typeface="+mn-cs"/>
                        </a:rPr>
                        <a:t>My English conversation class is made up of Chinese, Spaniards, and some are from Bosnia.</a:t>
                      </a:r>
                      <a:endParaRPr lang="en-US" sz="2800" dirty="0"/>
                    </a:p>
                  </a:txBody>
                  <a:tcPr/>
                </a:tc>
                <a:tc>
                  <a:txBody>
                    <a:bodyPr/>
                    <a:lstStyle/>
                    <a:p>
                      <a:r>
                        <a:rPr lang="en-US" sz="2800" b="0" i="0" u="none" strike="noStrike" kern="1200" baseline="0" dirty="0" smtClean="0">
                          <a:solidFill>
                            <a:schemeClr val="dk1"/>
                          </a:solidFill>
                          <a:latin typeface="+mn-lt"/>
                          <a:ea typeface="+mn-ea"/>
                          <a:cs typeface="+mn-cs"/>
                        </a:rPr>
                        <a:t>My English conversation class is made up of Chinese, Spaniards, and Bosnians.</a:t>
                      </a:r>
                    </a:p>
                    <a:p>
                      <a:r>
                        <a:rPr lang="en-US" sz="2800" b="0" i="0" u="none" strike="noStrike" kern="1200" baseline="0" dirty="0" smtClean="0">
                          <a:solidFill>
                            <a:schemeClr val="dk1"/>
                          </a:solidFill>
                          <a:latin typeface="+mn-lt"/>
                          <a:ea typeface="+mn-ea"/>
                          <a:cs typeface="+mn-cs"/>
                        </a:rPr>
                        <a:t>(The items are all nouns.)</a:t>
                      </a:r>
                      <a:endParaRPr lang="en-US" sz="2800" dirty="0"/>
                    </a:p>
                  </a:txBody>
                  <a:tcPr/>
                </a:tc>
              </a:tr>
              <a:tr h="1469255">
                <a:tc>
                  <a:txBody>
                    <a:bodyPr/>
                    <a:lstStyle/>
                    <a:p>
                      <a:r>
                        <a:rPr lang="en-US" sz="2800" b="0" i="0" u="none" strike="noStrike" kern="1200" baseline="0" dirty="0" smtClean="0">
                          <a:solidFill>
                            <a:schemeClr val="dk1"/>
                          </a:solidFill>
                          <a:latin typeface="+mn-lt"/>
                          <a:ea typeface="+mn-ea"/>
                          <a:cs typeface="+mn-cs"/>
                        </a:rPr>
                        <a:t>The students who do well attend class, they do their homework, and practice speaking in English.</a:t>
                      </a:r>
                      <a:endParaRPr lang="en-US" sz="2800" dirty="0"/>
                    </a:p>
                  </a:txBody>
                  <a:tcPr/>
                </a:tc>
                <a:tc>
                  <a:txBody>
                    <a:bodyPr/>
                    <a:lstStyle/>
                    <a:p>
                      <a:r>
                        <a:rPr lang="en-US" sz="2800" b="0" i="0" u="none" strike="noStrike" kern="1200" baseline="0" dirty="0" smtClean="0">
                          <a:solidFill>
                            <a:schemeClr val="dk1"/>
                          </a:solidFill>
                          <a:latin typeface="+mn-lt"/>
                          <a:ea typeface="+mn-ea"/>
                          <a:cs typeface="+mn-cs"/>
                        </a:rPr>
                        <a:t>The students who do well attend class, do their homework, and practice speaking in English.</a:t>
                      </a:r>
                    </a:p>
                    <a:p>
                      <a:r>
                        <a:rPr lang="en-US" sz="2800" b="0" i="0" u="none" strike="noStrike" kern="1200" baseline="0" dirty="0" smtClean="0">
                          <a:solidFill>
                            <a:schemeClr val="dk1"/>
                          </a:solidFill>
                          <a:latin typeface="+mn-lt"/>
                          <a:ea typeface="+mn-ea"/>
                          <a:cs typeface="+mn-cs"/>
                        </a:rPr>
                        <a:t>(The items are all verbs + complements.)</a:t>
                      </a:r>
                      <a:endParaRPr lang="en-US" sz="2800" dirty="0"/>
                    </a:p>
                  </a:txBody>
                  <a:tcPr/>
                </a:tc>
              </a:tr>
            </a:tbl>
          </a:graphicData>
        </a:graphic>
      </p:graphicFrame>
    </p:spTree>
    <p:extLst>
      <p:ext uri="{BB962C8B-B14F-4D97-AF65-F5344CB8AC3E}">
        <p14:creationId xmlns:p14="http://schemas.microsoft.com/office/powerpoint/2010/main" val="1709355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Parallelism with Coordinators</a:t>
            </a:r>
            <a:endParaRPr lang="en-US" dirty="0"/>
          </a:p>
        </p:txBody>
      </p:sp>
      <p:sp>
        <p:nvSpPr>
          <p:cNvPr id="3" name="Content Placeholder 2"/>
          <p:cNvSpPr>
            <a:spLocks noGrp="1"/>
          </p:cNvSpPr>
          <p:nvPr>
            <p:ph idx="1"/>
          </p:nvPr>
        </p:nvSpPr>
        <p:spPr/>
        <p:txBody>
          <a:bodyPr/>
          <a:lstStyle/>
          <a:p>
            <a:r>
              <a:rPr lang="en-US" dirty="0"/>
              <a:t>The Federal Air Pollution Control Administration regulates automobile exhausts</a:t>
            </a:r>
            <a:r>
              <a:rPr lang="en-US" dirty="0" smtClean="0"/>
              <a:t>, and </a:t>
            </a:r>
            <a:r>
              <a:rPr lang="en-US" dirty="0"/>
              <a:t>the Federal Aviation Administration makes similar regulations for aircraft.</a:t>
            </a:r>
          </a:p>
          <a:p>
            <a:r>
              <a:rPr lang="en-US" dirty="0"/>
              <a:t>The states regulate the noise created by motor vehicles but not by </a:t>
            </a:r>
            <a:r>
              <a:rPr lang="en-US" dirty="0" smtClean="0"/>
              <a:t>commercial aircraft</a:t>
            </a:r>
            <a:r>
              <a:rPr lang="en-US" dirty="0"/>
              <a:t>.</a:t>
            </a:r>
          </a:p>
        </p:txBody>
      </p:sp>
    </p:spTree>
    <p:extLst>
      <p:ext uri="{BB962C8B-B14F-4D97-AF65-F5344CB8AC3E}">
        <p14:creationId xmlns:p14="http://schemas.microsoft.com/office/powerpoint/2010/main" val="2495393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5064"/>
            <a:ext cx="8229600" cy="4525963"/>
          </a:xfrm>
        </p:spPr>
        <p:txBody>
          <a:bodyPr>
            <a:noAutofit/>
          </a:bodyPr>
          <a:lstStyle/>
          <a:p>
            <a:r>
              <a:rPr lang="en-US" dirty="0"/>
              <a:t> A new law provides the means for both regulating pesticides and ordering </a:t>
            </a:r>
            <a:r>
              <a:rPr lang="en-US" dirty="0" smtClean="0"/>
              <a:t>their removal </a:t>
            </a:r>
            <a:r>
              <a:rPr lang="en-US" dirty="0"/>
              <a:t>if they are dangerous.</a:t>
            </a:r>
          </a:p>
          <a:p>
            <a:r>
              <a:rPr lang="en-US" dirty="0"/>
              <a:t>Air pollutants may come either from the ocean as natural contaminants given </a:t>
            </a:r>
            <a:r>
              <a:rPr lang="en-US" dirty="0" smtClean="0"/>
              <a:t>off by </a:t>
            </a:r>
            <a:r>
              <a:rPr lang="en-US" dirty="0"/>
              <a:t>sea life or from the internal combustion engines of automobiles.</a:t>
            </a:r>
          </a:p>
          <a:p>
            <a:r>
              <a:rPr lang="en-US" dirty="0"/>
              <a:t>If neither industry nor the public works toward reducing pollution problems</a:t>
            </a:r>
            <a:r>
              <a:rPr lang="en-US" dirty="0" smtClean="0"/>
              <a:t>, future </a:t>
            </a:r>
            <a:r>
              <a:rPr lang="en-US" dirty="0"/>
              <a:t>generations will suffer.</a:t>
            </a:r>
          </a:p>
        </p:txBody>
      </p:sp>
    </p:spTree>
    <p:extLst>
      <p:ext uri="{BB962C8B-B14F-4D97-AF65-F5344CB8AC3E}">
        <p14:creationId xmlns:p14="http://schemas.microsoft.com/office/powerpoint/2010/main" val="1873248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Rewrite the following sentences in parallel </a:t>
            </a:r>
            <a:r>
              <a:rPr lang="en-US" dirty="0" smtClean="0"/>
              <a:t>form.</a:t>
            </a:r>
            <a:endParaRPr lang="en-US" dirty="0"/>
          </a:p>
        </p:txBody>
      </p:sp>
      <p:sp>
        <p:nvSpPr>
          <p:cNvPr id="3" name="Content Placeholder 2"/>
          <p:cNvSpPr>
            <a:spLocks noGrp="1"/>
          </p:cNvSpPr>
          <p:nvPr>
            <p:ph idx="1"/>
          </p:nvPr>
        </p:nvSpPr>
        <p:spPr/>
        <p:txBody>
          <a:bodyPr/>
          <a:lstStyle/>
          <a:p>
            <a:r>
              <a:rPr lang="en-US" dirty="0"/>
              <a:t>Credit cards are accepted by department stores, airlines, and they can </a:t>
            </a:r>
            <a:r>
              <a:rPr lang="en-US" dirty="0" smtClean="0"/>
              <a:t>be used </a:t>
            </a:r>
            <a:r>
              <a:rPr lang="en-US" dirty="0"/>
              <a:t>in some gas stations</a:t>
            </a:r>
            <a:r>
              <a:rPr lang="en-US" dirty="0" smtClean="0"/>
              <a:t>.</a:t>
            </a:r>
          </a:p>
          <a:p>
            <a:r>
              <a:rPr lang="en-US" dirty="0"/>
              <a:t>You do not need to risk carrying cash or to risk to miss a sale</a:t>
            </a:r>
            <a:r>
              <a:rPr lang="en-US" dirty="0" smtClean="0"/>
              <a:t>.</a:t>
            </a:r>
          </a:p>
          <a:p>
            <a:r>
              <a:rPr lang="en-US" dirty="0"/>
              <a:t>With credit cards, you can either pay your bill with one check, or you </a:t>
            </a:r>
            <a:r>
              <a:rPr lang="en-US" dirty="0" smtClean="0"/>
              <a:t>can stretch </a:t>
            </a:r>
            <a:r>
              <a:rPr lang="en-US" dirty="0"/>
              <a:t>out your payments.</a:t>
            </a:r>
          </a:p>
        </p:txBody>
      </p:sp>
    </p:spTree>
    <p:extLst>
      <p:ext uri="{BB962C8B-B14F-4D97-AF65-F5344CB8AC3E}">
        <p14:creationId xmlns:p14="http://schemas.microsoft.com/office/powerpoint/2010/main" val="1648118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67896"/>
            <a:ext cx="8229600" cy="5658268"/>
          </a:xfrm>
        </p:spPr>
        <p:txBody>
          <a:bodyPr>
            <a:noAutofit/>
          </a:bodyPr>
          <a:lstStyle/>
          <a:p>
            <a:r>
              <a:rPr lang="en-US" dirty="0"/>
              <a:t>You can charge both at restaurants and when you stay at hotels</a:t>
            </a:r>
            <a:r>
              <a:rPr lang="en-US" dirty="0" smtClean="0"/>
              <a:t>.</a:t>
            </a:r>
          </a:p>
          <a:p>
            <a:r>
              <a:rPr lang="en-US" dirty="0"/>
              <a:t>Many people carry not only credit cards but they also carry cash</a:t>
            </a:r>
            <a:r>
              <a:rPr lang="en-US" dirty="0" smtClean="0"/>
              <a:t>.</a:t>
            </a:r>
          </a:p>
          <a:p>
            <a:r>
              <a:rPr lang="en-US" dirty="0"/>
              <a:t>Many people want neither to payoff their balance monthly nor do they </a:t>
            </a:r>
            <a:r>
              <a:rPr lang="en-US" dirty="0" smtClean="0"/>
              <a:t>like paying </a:t>
            </a:r>
            <a:r>
              <a:rPr lang="en-US" dirty="0"/>
              <a:t>interest</a:t>
            </a:r>
            <a:r>
              <a:rPr lang="en-US" dirty="0" smtClean="0"/>
              <a:t>.</a:t>
            </a:r>
          </a:p>
          <a:p>
            <a:r>
              <a:rPr lang="en-US" dirty="0"/>
              <a:t>Not making any payment or to send in only the minimum payment </a:t>
            </a:r>
            <a:r>
              <a:rPr lang="en-US" dirty="0" smtClean="0"/>
              <a:t>every month </a:t>
            </a:r>
            <a:r>
              <a:rPr lang="en-US" dirty="0"/>
              <a:t>is poor money management.</a:t>
            </a:r>
          </a:p>
        </p:txBody>
      </p:sp>
    </p:spTree>
    <p:extLst>
      <p:ext uri="{BB962C8B-B14F-4D97-AF65-F5344CB8AC3E}">
        <p14:creationId xmlns:p14="http://schemas.microsoft.com/office/powerpoint/2010/main" val="498972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Sentence fragments</a:t>
            </a:r>
            <a:endParaRPr lang="en-US" dirty="0"/>
          </a:p>
        </p:txBody>
      </p:sp>
      <p:sp>
        <p:nvSpPr>
          <p:cNvPr id="3" name="Content Placeholder 2"/>
          <p:cNvSpPr>
            <a:spLocks noGrp="1"/>
          </p:cNvSpPr>
          <p:nvPr>
            <p:ph idx="1"/>
          </p:nvPr>
        </p:nvSpPr>
        <p:spPr/>
        <p:txBody>
          <a:bodyPr/>
          <a:lstStyle/>
          <a:p>
            <a:r>
              <a:rPr lang="en-US" dirty="0"/>
              <a:t>Sentence fragments are incomplete sentences or parts of sentences. Remember </a:t>
            </a:r>
            <a:r>
              <a:rPr lang="en-US" dirty="0" smtClean="0"/>
              <a:t>that a </a:t>
            </a:r>
            <a:r>
              <a:rPr lang="en-US" dirty="0"/>
              <a:t>complete sentence must contain at least one main or independent </a:t>
            </a:r>
            <a:r>
              <a:rPr lang="en-US" dirty="0" smtClean="0"/>
              <a:t>clause.</a:t>
            </a:r>
            <a:endParaRPr lang="en-US" dirty="0"/>
          </a:p>
        </p:txBody>
      </p:sp>
    </p:spTree>
    <p:extLst>
      <p:ext uri="{BB962C8B-B14F-4D97-AF65-F5344CB8AC3E}">
        <p14:creationId xmlns:p14="http://schemas.microsoft.com/office/powerpoint/2010/main" val="1047247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43262"/>
            <a:ext cx="8229600" cy="4882901"/>
          </a:xfrm>
        </p:spPr>
        <p:txBody>
          <a:bodyPr>
            <a:noAutofit/>
          </a:bodyPr>
          <a:lstStyle/>
          <a:p>
            <a:r>
              <a:rPr lang="en-US" dirty="0" smtClean="0"/>
              <a:t>Because </a:t>
            </a:r>
            <a:r>
              <a:rPr lang="en-US" dirty="0"/>
              <a:t>some students work part-time while taking a full load of classes.</a:t>
            </a:r>
          </a:p>
          <a:p>
            <a:r>
              <a:rPr lang="en-US" dirty="0" smtClean="0"/>
              <a:t>PROBLEM: </a:t>
            </a:r>
            <a:r>
              <a:rPr lang="en-US" dirty="0"/>
              <a:t>This is a dependent clause. It begins with a subordinator (because). It does </a:t>
            </a:r>
            <a:r>
              <a:rPr lang="en-US" dirty="0" smtClean="0"/>
              <a:t>not express </a:t>
            </a:r>
            <a:r>
              <a:rPr lang="en-US" dirty="0"/>
              <a:t>a complete thought because there is no independent clause</a:t>
            </a:r>
            <a:r>
              <a:rPr lang="en-US" dirty="0" smtClean="0"/>
              <a:t>.</a:t>
            </a:r>
            <a:endParaRPr lang="en-US" dirty="0"/>
          </a:p>
        </p:txBody>
      </p:sp>
    </p:spTree>
    <p:extLst>
      <p:ext uri="{BB962C8B-B14F-4D97-AF65-F5344CB8AC3E}">
        <p14:creationId xmlns:p14="http://schemas.microsoft.com/office/powerpoint/2010/main" val="3565041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Solution: (1) Add an independent clause.</a:t>
            </a:r>
          </a:p>
          <a:p>
            <a:pPr marL="0" indent="0">
              <a:buNone/>
            </a:pPr>
            <a:r>
              <a:rPr lang="en-US" dirty="0"/>
              <a:t>Because some students work part-time while taking a full load of courses, they have very little free time.</a:t>
            </a:r>
          </a:p>
          <a:p>
            <a:pPr marL="0" indent="0">
              <a:buNone/>
            </a:pPr>
            <a:r>
              <a:rPr lang="en-US" dirty="0"/>
              <a:t>(2) Delete the subordinator (because).</a:t>
            </a:r>
          </a:p>
          <a:p>
            <a:r>
              <a:rPr lang="en-US" dirty="0"/>
              <a:t>Some students work part-time while taking a full load of classes.</a:t>
            </a:r>
          </a:p>
          <a:p>
            <a:endParaRPr lang="en-US" dirty="0"/>
          </a:p>
        </p:txBody>
      </p:sp>
    </p:spTree>
    <p:extLst>
      <p:ext uri="{BB962C8B-B14F-4D97-AF65-F5344CB8AC3E}">
        <p14:creationId xmlns:p14="http://schemas.microsoft.com/office/powerpoint/2010/main" val="3660081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Always check your own writing for sentence fragments. Pay particular </a:t>
            </a:r>
            <a:r>
              <a:rPr lang="en-US" dirty="0" smtClean="0"/>
              <a:t>attention to </a:t>
            </a:r>
            <a:r>
              <a:rPr lang="en-US" dirty="0"/>
              <a:t>sentences beginning with subordinators (although, since, because, if, before, </a:t>
            </a:r>
            <a:r>
              <a:rPr lang="en-US" dirty="0" smtClean="0"/>
              <a:t>and so </a:t>
            </a:r>
            <a:r>
              <a:rPr lang="en-US" dirty="0"/>
              <a:t>on). These are DANGER WORDS! Make sure that every clause beginning </a:t>
            </a:r>
            <a:r>
              <a:rPr lang="en-US" dirty="0" smtClean="0"/>
              <a:t>with these </a:t>
            </a:r>
            <a:r>
              <a:rPr lang="en-US" dirty="0"/>
              <a:t>words is attached to an independent clause.</a:t>
            </a:r>
          </a:p>
        </p:txBody>
      </p:sp>
    </p:spTree>
    <p:extLst>
      <p:ext uri="{BB962C8B-B14F-4D97-AF65-F5344CB8AC3E}">
        <p14:creationId xmlns:p14="http://schemas.microsoft.com/office/powerpoint/2010/main" val="3636447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5578"/>
            <a:ext cx="8229600" cy="5270585"/>
          </a:xfrm>
        </p:spPr>
        <p:txBody>
          <a:bodyPr>
            <a:normAutofit/>
          </a:bodyPr>
          <a:lstStyle/>
          <a:p>
            <a:r>
              <a:rPr lang="en-US" dirty="0"/>
              <a:t>The desire of all humankind to live in peace and freedom, </a:t>
            </a:r>
            <a:r>
              <a:rPr lang="en-US" dirty="0" smtClean="0"/>
              <a:t>for example</a:t>
            </a:r>
            <a:r>
              <a:rPr lang="en-US" dirty="0"/>
              <a:t>.</a:t>
            </a:r>
          </a:p>
          <a:p>
            <a:r>
              <a:rPr lang="en-US" dirty="0" smtClean="0"/>
              <a:t>Second</a:t>
            </a:r>
            <a:r>
              <a:rPr lang="en-US" dirty="0"/>
              <a:t>, a fact that men are physically stronger than women.</a:t>
            </a:r>
          </a:p>
          <a:p>
            <a:r>
              <a:rPr lang="en-US" dirty="0" smtClean="0"/>
              <a:t>The </a:t>
            </a:r>
            <a:r>
              <a:rPr lang="en-US" dirty="0"/>
              <a:t>best movie I saw last year.</a:t>
            </a:r>
          </a:p>
          <a:p>
            <a:r>
              <a:rPr lang="en-US" dirty="0" smtClean="0"/>
              <a:t>Titanic </a:t>
            </a:r>
            <a:r>
              <a:rPr lang="en-US" dirty="0"/>
              <a:t>was the most financially successful movie ever made</a:t>
            </a:r>
            <a:r>
              <a:rPr lang="en-US" dirty="0" smtClean="0"/>
              <a:t>, worldwide.</a:t>
            </a:r>
            <a:endParaRPr lang="en-US" dirty="0"/>
          </a:p>
        </p:txBody>
      </p:sp>
    </p:spTree>
    <p:extLst>
      <p:ext uri="{BB962C8B-B14F-4D97-AF65-F5344CB8AC3E}">
        <p14:creationId xmlns:p14="http://schemas.microsoft.com/office/powerpoint/2010/main" val="1821826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Choppy sentences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Choppy sentences are sentences that are too short. </a:t>
            </a:r>
            <a:endParaRPr lang="en-US" dirty="0" smtClean="0"/>
          </a:p>
          <a:p>
            <a:r>
              <a:rPr lang="en-US" dirty="0" smtClean="0"/>
              <a:t>Short </a:t>
            </a:r>
            <a:r>
              <a:rPr lang="en-US" dirty="0"/>
              <a:t>sentences can be </a:t>
            </a:r>
            <a:r>
              <a:rPr lang="en-US" dirty="0" smtClean="0"/>
              <a:t>effective in </a:t>
            </a:r>
            <a:r>
              <a:rPr lang="en-US" dirty="0"/>
              <a:t>certain situations. For instance, when you want to make an impact, use a </a:t>
            </a:r>
            <a:r>
              <a:rPr lang="en-US" dirty="0" smtClean="0"/>
              <a:t>short sentence.</a:t>
            </a:r>
          </a:p>
          <a:p>
            <a:r>
              <a:rPr lang="en-US" dirty="0" smtClean="0"/>
              <a:t>E.g. Despite </a:t>
            </a:r>
            <a:r>
              <a:rPr lang="en-US" dirty="0"/>
              <a:t>countless doctors' warnings, news stories, and magazine </a:t>
            </a:r>
            <a:r>
              <a:rPr lang="en-US" dirty="0" smtClean="0"/>
              <a:t>articles about </a:t>
            </a:r>
            <a:r>
              <a:rPr lang="en-US" dirty="0"/>
              <a:t>the importance of eating a nutritious, balanced diet, many people </a:t>
            </a:r>
            <a:r>
              <a:rPr lang="en-US" dirty="0" smtClean="0"/>
              <a:t>resist developing </a:t>
            </a:r>
            <a:r>
              <a:rPr lang="en-US" dirty="0"/>
              <a:t>healthy eating habits. Some people just like junk food.</a:t>
            </a:r>
          </a:p>
        </p:txBody>
      </p:sp>
    </p:spTree>
    <p:extLst>
      <p:ext uri="{BB962C8B-B14F-4D97-AF65-F5344CB8AC3E}">
        <p14:creationId xmlns:p14="http://schemas.microsoft.com/office/powerpoint/2010/main" val="120806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Run-on sentences and Comma splices</a:t>
            </a:r>
            <a:endParaRPr lang="en-US" dirty="0"/>
          </a:p>
        </p:txBody>
      </p:sp>
      <p:sp>
        <p:nvSpPr>
          <p:cNvPr id="3" name="Content Placeholder 2"/>
          <p:cNvSpPr>
            <a:spLocks noGrp="1"/>
          </p:cNvSpPr>
          <p:nvPr>
            <p:ph idx="1"/>
          </p:nvPr>
        </p:nvSpPr>
        <p:spPr>
          <a:xfrm>
            <a:off x="457200" y="1189790"/>
            <a:ext cx="8229600" cy="4936374"/>
          </a:xfrm>
        </p:spPr>
        <p:txBody>
          <a:bodyPr>
            <a:noAutofit/>
          </a:bodyPr>
          <a:lstStyle/>
          <a:p>
            <a:r>
              <a:rPr lang="en-US" dirty="0"/>
              <a:t>A run-on sentence </a:t>
            </a:r>
            <a:r>
              <a:rPr lang="en-US" dirty="0" smtClean="0"/>
              <a:t>- </a:t>
            </a:r>
            <a:r>
              <a:rPr lang="en-US" dirty="0"/>
              <a:t>two or more independent clauses </a:t>
            </a:r>
            <a:r>
              <a:rPr lang="en-US" dirty="0" smtClean="0"/>
              <a:t>are written </a:t>
            </a:r>
            <a:r>
              <a:rPr lang="en-US" dirty="0"/>
              <a:t>one after another with no punctuation. </a:t>
            </a:r>
            <a:endParaRPr lang="en-US" dirty="0" smtClean="0"/>
          </a:p>
          <a:p>
            <a:r>
              <a:rPr lang="en-US" dirty="0" smtClean="0"/>
              <a:t>E.g. My family went to Australia then they emigrated to Canada.</a:t>
            </a:r>
          </a:p>
          <a:p>
            <a:r>
              <a:rPr lang="en-US" dirty="0"/>
              <a:t>Comma splice - two independent clauses incorrectly joined by a comma without a coordinating conjunction.</a:t>
            </a:r>
          </a:p>
          <a:p>
            <a:r>
              <a:rPr lang="en-US" dirty="0" smtClean="0"/>
              <a:t>e.g. My family went to Australia, then they emigrated to Canada.</a:t>
            </a:r>
            <a:endParaRPr lang="en-US" dirty="0"/>
          </a:p>
        </p:txBody>
      </p:sp>
    </p:spTree>
    <p:extLst>
      <p:ext uri="{BB962C8B-B14F-4D97-AF65-F5344CB8AC3E}">
        <p14:creationId xmlns:p14="http://schemas.microsoft.com/office/powerpoint/2010/main" val="1390642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3872"/>
            <a:ext cx="8229600" cy="5742292"/>
          </a:xfrm>
        </p:spPr>
        <p:txBody>
          <a:bodyPr>
            <a:noAutofit/>
          </a:bodyPr>
          <a:lstStyle/>
          <a:p>
            <a:r>
              <a:rPr lang="en-US" dirty="0"/>
              <a:t>Add a period:</a:t>
            </a:r>
          </a:p>
          <a:p>
            <a:pPr marL="0" indent="0">
              <a:buNone/>
            </a:pPr>
            <a:r>
              <a:rPr lang="en-US" dirty="0"/>
              <a:t>My family went to Australia. Then they emigrated to Canada.</a:t>
            </a:r>
          </a:p>
          <a:p>
            <a:r>
              <a:rPr lang="en-US" dirty="0" smtClean="0"/>
              <a:t>Add </a:t>
            </a:r>
            <a:r>
              <a:rPr lang="en-US" dirty="0"/>
              <a:t>a semicolon:</a:t>
            </a:r>
          </a:p>
          <a:p>
            <a:pPr marL="0" indent="0">
              <a:buNone/>
            </a:pPr>
            <a:r>
              <a:rPr lang="en-US" dirty="0"/>
              <a:t>My family went to Australia; then they emigrated to Canada.</a:t>
            </a:r>
          </a:p>
          <a:p>
            <a:r>
              <a:rPr lang="en-US" dirty="0" smtClean="0"/>
              <a:t>Add </a:t>
            </a:r>
            <a:r>
              <a:rPr lang="en-US" dirty="0"/>
              <a:t>a coordinator:</a:t>
            </a:r>
          </a:p>
          <a:p>
            <a:pPr marL="0" indent="0">
              <a:buNone/>
            </a:pPr>
            <a:r>
              <a:rPr lang="en-US" dirty="0"/>
              <a:t>My family went to Australia, and then they emigrated to Canada</a:t>
            </a:r>
            <a:r>
              <a:rPr lang="en-US" dirty="0" smtClean="0"/>
              <a:t>.</a:t>
            </a:r>
            <a:endParaRPr lang="en-US" dirty="0"/>
          </a:p>
        </p:txBody>
      </p:sp>
    </p:spTree>
    <p:extLst>
      <p:ext uri="{BB962C8B-B14F-4D97-AF65-F5344CB8AC3E}">
        <p14:creationId xmlns:p14="http://schemas.microsoft.com/office/powerpoint/2010/main" val="4044449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Add a subordinator:</a:t>
            </a:r>
          </a:p>
          <a:p>
            <a:pPr marL="0" indent="0">
              <a:buNone/>
            </a:pPr>
            <a:r>
              <a:rPr lang="en-US" dirty="0"/>
              <a:t>My family went to Australia before they emigrated to Canada.</a:t>
            </a:r>
          </a:p>
          <a:p>
            <a:pPr marL="0" indent="0">
              <a:buNone/>
            </a:pPr>
            <a:r>
              <a:rPr lang="en-US" dirty="0"/>
              <a:t>After my family went to Australia, they emigrated to Canada.</a:t>
            </a:r>
          </a:p>
          <a:p>
            <a:endParaRPr lang="en-US" dirty="0"/>
          </a:p>
        </p:txBody>
      </p:sp>
    </p:spTree>
    <p:extLst>
      <p:ext uri="{BB962C8B-B14F-4D97-AF65-F5344CB8AC3E}">
        <p14:creationId xmlns:p14="http://schemas.microsoft.com/office/powerpoint/2010/main" val="3618608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Stringy sentences</a:t>
            </a:r>
            <a:endParaRPr lang="en-US" dirty="0"/>
          </a:p>
        </p:txBody>
      </p:sp>
      <p:sp>
        <p:nvSpPr>
          <p:cNvPr id="3" name="Content Placeholder 2"/>
          <p:cNvSpPr>
            <a:spLocks noGrp="1"/>
          </p:cNvSpPr>
          <p:nvPr>
            <p:ph idx="1"/>
          </p:nvPr>
        </p:nvSpPr>
        <p:spPr/>
        <p:txBody>
          <a:bodyPr/>
          <a:lstStyle/>
          <a:p>
            <a:r>
              <a:rPr lang="en-US" dirty="0" smtClean="0"/>
              <a:t>A </a:t>
            </a:r>
            <a:r>
              <a:rPr lang="en-US" dirty="0"/>
              <a:t>sentence with too many clauses, usually connected with and</a:t>
            </a:r>
            <a:r>
              <a:rPr lang="en-US" dirty="0" smtClean="0"/>
              <a:t>, but</a:t>
            </a:r>
            <a:r>
              <a:rPr lang="en-US" dirty="0"/>
              <a:t>, so, and sometimes because. </a:t>
            </a:r>
            <a:endParaRPr lang="en-US" dirty="0" smtClean="0"/>
          </a:p>
          <a:p>
            <a:r>
              <a:rPr lang="en-US" dirty="0" smtClean="0"/>
              <a:t>It </a:t>
            </a:r>
            <a:r>
              <a:rPr lang="en-US" dirty="0"/>
              <a:t>often results from writing the way you speak</a:t>
            </a:r>
            <a:r>
              <a:rPr lang="en-US" dirty="0" smtClean="0"/>
              <a:t>, going </a:t>
            </a:r>
            <a:r>
              <a:rPr lang="en-US" dirty="0"/>
              <a:t>on and on like a string without an end.</a:t>
            </a:r>
          </a:p>
        </p:txBody>
      </p:sp>
    </p:spTree>
    <p:extLst>
      <p:ext uri="{BB962C8B-B14F-4D97-AF65-F5344CB8AC3E}">
        <p14:creationId xmlns:p14="http://schemas.microsoft.com/office/powerpoint/2010/main" val="3533869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US" sz="3200" dirty="0"/>
              <a:t> Many students attend classes all morning, and then they work all afternoon, </a:t>
            </a:r>
            <a:r>
              <a:rPr lang="en-US" sz="3200" dirty="0" smtClean="0"/>
              <a:t>and they </a:t>
            </a:r>
            <a:r>
              <a:rPr lang="en-US" sz="3200" dirty="0"/>
              <a:t>also have to study at night, so they are usually exhausted by the weekend.</a:t>
            </a:r>
          </a:p>
        </p:txBody>
      </p:sp>
      <p:sp>
        <p:nvSpPr>
          <p:cNvPr id="4" name="Content Placeholder 3"/>
          <p:cNvSpPr>
            <a:spLocks noGrp="1"/>
          </p:cNvSpPr>
          <p:nvPr>
            <p:ph sz="half" idx="2"/>
          </p:nvPr>
        </p:nvSpPr>
        <p:spPr/>
        <p:txBody>
          <a:bodyPr>
            <a:normAutofit/>
          </a:bodyPr>
          <a:lstStyle/>
          <a:p>
            <a:r>
              <a:rPr lang="en-US" sz="3200" dirty="0"/>
              <a:t> Many students attend classes all morning and work all afternoon. Since they </a:t>
            </a:r>
            <a:r>
              <a:rPr lang="en-US" sz="3200" dirty="0" smtClean="0"/>
              <a:t>also have </a:t>
            </a:r>
            <a:r>
              <a:rPr lang="en-US" sz="3200" dirty="0"/>
              <a:t>to study at night, they are usually exhausted by the weekend.</a:t>
            </a:r>
          </a:p>
        </p:txBody>
      </p:sp>
    </p:spTree>
    <p:extLst>
      <p:ext uri="{BB962C8B-B14F-4D97-AF65-F5344CB8AC3E}">
        <p14:creationId xmlns:p14="http://schemas.microsoft.com/office/powerpoint/2010/main" val="3838627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Strategies for </a:t>
            </a:r>
            <a:r>
              <a:rPr lang="en-US" dirty="0" smtClean="0"/>
              <a:t>Directness</a:t>
            </a:r>
            <a:endParaRPr lang="en-US" dirty="0"/>
          </a:p>
        </p:txBody>
      </p:sp>
      <p:sp>
        <p:nvSpPr>
          <p:cNvPr id="3" name="Content Placeholder 2"/>
          <p:cNvSpPr>
            <a:spLocks noGrp="1"/>
          </p:cNvSpPr>
          <p:nvPr>
            <p:ph idx="1"/>
          </p:nvPr>
        </p:nvSpPr>
        <p:spPr/>
        <p:txBody>
          <a:bodyPr>
            <a:noAutofit/>
          </a:bodyPr>
          <a:lstStyle/>
          <a:p>
            <a:pPr marL="0" indent="0">
              <a:buNone/>
            </a:pPr>
            <a:r>
              <a:rPr lang="en-US" dirty="0" smtClean="0"/>
              <a:t>Academic writing is often been described as “direct.” This can mean two things: </a:t>
            </a:r>
          </a:p>
          <a:p>
            <a:pPr marL="514350" indent="-514350">
              <a:buAutoNum type="arabicParenR"/>
            </a:pPr>
            <a:r>
              <a:rPr lang="en-US" dirty="0" smtClean="0"/>
              <a:t>dealing immediately with the topic at hand without extra information; </a:t>
            </a:r>
          </a:p>
          <a:p>
            <a:pPr marL="514350" indent="-514350">
              <a:buAutoNum type="arabicParenR"/>
            </a:pPr>
            <a:r>
              <a:rPr lang="en-US" dirty="0" smtClean="0"/>
              <a:t>using clear and precise language to describe even the most uncomfortable and taboo subjects. </a:t>
            </a:r>
          </a:p>
        </p:txBody>
      </p:sp>
    </p:spTree>
    <p:extLst>
      <p:ext uri="{BB962C8B-B14F-4D97-AF65-F5344CB8AC3E}">
        <p14:creationId xmlns:p14="http://schemas.microsoft.com/office/powerpoint/2010/main" val="1216082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marL="0" indent="0">
              <a:buNone/>
            </a:pPr>
            <a:endParaRPr lang="en-US" dirty="0"/>
          </a:p>
          <a:p>
            <a:r>
              <a:rPr lang="en-US" dirty="0"/>
              <a:t>Create an outline of your text before writing, and compare your early drafts with the outline. If a word or a sentence does not contribute to any of the points in your outline, remove it.</a:t>
            </a:r>
          </a:p>
          <a:p>
            <a:r>
              <a:rPr lang="en-US" dirty="0"/>
              <a:t>When you review your early drafts, look for ways to make your sentences shorter, but without removing any important meanings from them. If you can do this, then make them shorter.</a:t>
            </a:r>
          </a:p>
          <a:p>
            <a:pPr marL="0" indent="0">
              <a:buNone/>
            </a:pPr>
            <a:endParaRPr lang="en-US" dirty="0"/>
          </a:p>
        </p:txBody>
      </p:sp>
    </p:spTree>
    <p:extLst>
      <p:ext uri="{BB962C8B-B14F-4D97-AF65-F5344CB8AC3E}">
        <p14:creationId xmlns:p14="http://schemas.microsoft.com/office/powerpoint/2010/main" val="3056557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Strengthening paragraph structure</a:t>
            </a:r>
            <a:endParaRPr lang="en-US" dirty="0"/>
          </a:p>
        </p:txBody>
      </p:sp>
      <p:sp>
        <p:nvSpPr>
          <p:cNvPr id="3" name="Content Placeholder 2"/>
          <p:cNvSpPr>
            <a:spLocks noGrp="1"/>
          </p:cNvSpPr>
          <p:nvPr>
            <p:ph idx="1"/>
          </p:nvPr>
        </p:nvSpPr>
        <p:spPr/>
        <p:txBody>
          <a:bodyPr>
            <a:normAutofit lnSpcReduction="10000"/>
          </a:bodyPr>
          <a:lstStyle/>
          <a:p>
            <a:r>
              <a:rPr lang="en-US" dirty="0" smtClean="0"/>
              <a:t>Does the paragraph have one, and only one, central idea?</a:t>
            </a:r>
          </a:p>
          <a:p>
            <a:r>
              <a:rPr lang="en-US" dirty="0" smtClean="0"/>
              <a:t>Does the central idea help to develop the thesis statement?</a:t>
            </a:r>
          </a:p>
          <a:p>
            <a:r>
              <a:rPr lang="en-US" dirty="0" smtClean="0"/>
              <a:t>Does each sentence in a paragraph help to develop the central idea?</a:t>
            </a:r>
          </a:p>
          <a:p>
            <a:r>
              <a:rPr lang="en-US" dirty="0" smtClean="0"/>
              <a:t>Does the paragraph need additional details?</a:t>
            </a:r>
          </a:p>
          <a:p>
            <a:r>
              <a:rPr lang="en-US" dirty="0" smtClean="0"/>
              <a:t>Is the connection between successive sentences clear?</a:t>
            </a:r>
            <a:endParaRPr lang="en-US" dirty="0"/>
          </a:p>
        </p:txBody>
      </p:sp>
    </p:spTree>
    <p:extLst>
      <p:ext uri="{BB962C8B-B14F-4D97-AF65-F5344CB8AC3E}">
        <p14:creationId xmlns:p14="http://schemas.microsoft.com/office/powerpoint/2010/main" val="3650315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Are there any unnecessary sentences in the paragraph?</a:t>
            </a:r>
          </a:p>
          <a:p>
            <a:r>
              <a:rPr lang="en-US" dirty="0" smtClean="0"/>
              <a:t>Is each paragraph clearly and smoothly related to the previous and the following paragraphs?</a:t>
            </a:r>
            <a:endParaRPr lang="en-US" dirty="0"/>
          </a:p>
        </p:txBody>
      </p:sp>
    </p:spTree>
    <p:extLst>
      <p:ext uri="{BB962C8B-B14F-4D97-AF65-F5344CB8AC3E}">
        <p14:creationId xmlns:p14="http://schemas.microsoft.com/office/powerpoint/2010/main" val="426831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active and not passive voice</a:t>
            </a:r>
            <a:endParaRPr lang="en-US" dirty="0"/>
          </a:p>
        </p:txBody>
      </p:sp>
      <p:sp>
        <p:nvSpPr>
          <p:cNvPr id="3" name="Content Placeholder 2"/>
          <p:cNvSpPr>
            <a:spLocks noGrp="1"/>
          </p:cNvSpPr>
          <p:nvPr>
            <p:ph idx="1"/>
          </p:nvPr>
        </p:nvSpPr>
        <p:spPr/>
        <p:txBody>
          <a:bodyPr>
            <a:normAutofit fontScale="92500" lnSpcReduction="20000"/>
          </a:bodyPr>
          <a:lstStyle/>
          <a:p>
            <a:r>
              <a:rPr lang="en-US" dirty="0"/>
              <a:t>Unless you have a reason not to, use the active voice.</a:t>
            </a:r>
          </a:p>
          <a:p>
            <a:r>
              <a:rPr lang="en-US" dirty="0"/>
              <a:t>At the heart of every good sentence is a strong, precise verb; the converse is true as well--at </a:t>
            </a:r>
            <a:r>
              <a:rPr lang="en-US" dirty="0" smtClean="0"/>
              <a:t>the core </a:t>
            </a:r>
            <a:r>
              <a:rPr lang="en-US" dirty="0"/>
              <a:t>of most confusing, awkward, or wordy sentences lies a weak verb.</a:t>
            </a:r>
          </a:p>
          <a:p>
            <a:r>
              <a:rPr lang="en-US" dirty="0" smtClean="0"/>
              <a:t>Passive: It </a:t>
            </a:r>
            <a:r>
              <a:rPr lang="en-US" dirty="0"/>
              <a:t>is believed by the candidate that a ceiling must be placed on the budget </a:t>
            </a:r>
            <a:r>
              <a:rPr lang="en-US" dirty="0" smtClean="0"/>
              <a:t>by Congress</a:t>
            </a:r>
            <a:r>
              <a:rPr lang="en-US" dirty="0"/>
              <a:t>.</a:t>
            </a:r>
          </a:p>
          <a:p>
            <a:r>
              <a:rPr lang="en-US" dirty="0" smtClean="0"/>
              <a:t>Active: The </a:t>
            </a:r>
            <a:r>
              <a:rPr lang="en-US" dirty="0"/>
              <a:t>candidate believes that Congress must place a ceiling on the budget</a:t>
            </a:r>
            <a:r>
              <a:rPr lang="en-US" dirty="0" smtClean="0"/>
              <a:t>.</a:t>
            </a:r>
            <a:endParaRPr lang="en-US" dirty="0"/>
          </a:p>
        </p:txBody>
      </p:sp>
    </p:spTree>
    <p:extLst>
      <p:ext uri="{BB962C8B-B14F-4D97-AF65-F5344CB8AC3E}">
        <p14:creationId xmlns:p14="http://schemas.microsoft.com/office/powerpoint/2010/main" val="1131374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However, overuse of short sentences is considered poor style in academic writing</a:t>
            </a:r>
            <a:r>
              <a:rPr lang="en-US" dirty="0" smtClean="0"/>
              <a:t>.</a:t>
            </a:r>
          </a:p>
          <a:p>
            <a:r>
              <a:rPr lang="en-US" dirty="0" smtClean="0"/>
              <a:t>E.g. </a:t>
            </a:r>
            <a:r>
              <a:rPr lang="en-US" dirty="0"/>
              <a:t>Wind is an enduring source of power. Water is also an unlimited </a:t>
            </a:r>
            <a:r>
              <a:rPr lang="en-US" dirty="0" smtClean="0"/>
              <a:t>energy source</a:t>
            </a:r>
            <a:r>
              <a:rPr lang="en-US" dirty="0"/>
              <a:t>. Dams produce hydraulic power. They have existed for a long time</a:t>
            </a:r>
            <a:r>
              <a:rPr lang="en-US" dirty="0" smtClean="0"/>
              <a:t>. Windmills </a:t>
            </a:r>
            <a:r>
              <a:rPr lang="en-US" dirty="0"/>
              <a:t>are relatively new.</a:t>
            </a:r>
          </a:p>
        </p:txBody>
      </p:sp>
    </p:spTree>
    <p:extLst>
      <p:ext uri="{BB962C8B-B14F-4D97-AF65-F5344CB8AC3E}">
        <p14:creationId xmlns:p14="http://schemas.microsoft.com/office/powerpoint/2010/main" val="4042341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Passive: It </a:t>
            </a:r>
            <a:r>
              <a:rPr lang="en-US" dirty="0"/>
              <a:t>was earlier demonstrated that heart attacks can be caused by high stress.</a:t>
            </a:r>
          </a:p>
          <a:p>
            <a:r>
              <a:rPr lang="en-US" dirty="0" smtClean="0"/>
              <a:t>Active: Brown </a:t>
            </a:r>
            <a:r>
              <a:rPr lang="en-US" dirty="0"/>
              <a:t>earlier showed that high stress can cause heart attacks.</a:t>
            </a:r>
          </a:p>
          <a:p>
            <a:endParaRPr lang="en-US" dirty="0"/>
          </a:p>
        </p:txBody>
      </p:sp>
    </p:spTree>
    <p:extLst>
      <p:ext uri="{BB962C8B-B14F-4D97-AF65-F5344CB8AC3E}">
        <p14:creationId xmlns:p14="http://schemas.microsoft.com/office/powerpoint/2010/main" val="2865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42648"/>
            <a:ext cx="8229600" cy="5783515"/>
          </a:xfrm>
        </p:spPr>
        <p:txBody>
          <a:bodyPr>
            <a:normAutofit lnSpcReduction="10000"/>
          </a:bodyPr>
          <a:lstStyle/>
          <a:p>
            <a:r>
              <a:rPr lang="en-US" dirty="0"/>
              <a:t>There are sometimes good reasons to use the passive voice:</a:t>
            </a:r>
          </a:p>
          <a:p>
            <a:pPr marL="0" indent="0">
              <a:buNone/>
            </a:pPr>
            <a:r>
              <a:rPr lang="en-US" dirty="0" smtClean="0"/>
              <a:t>To </a:t>
            </a:r>
            <a:r>
              <a:rPr lang="en-US" dirty="0"/>
              <a:t>emphasize the action rather than the actor.</a:t>
            </a:r>
          </a:p>
          <a:p>
            <a:r>
              <a:rPr lang="en-US" dirty="0" smtClean="0"/>
              <a:t>After </a:t>
            </a:r>
            <a:r>
              <a:rPr lang="en-US" dirty="0"/>
              <a:t>long debate, the proposal was endorsed by the long-range </a:t>
            </a:r>
            <a:r>
              <a:rPr lang="en-US" dirty="0" smtClean="0"/>
              <a:t>planning committee</a:t>
            </a:r>
            <a:r>
              <a:rPr lang="en-US" dirty="0"/>
              <a:t>.</a:t>
            </a:r>
          </a:p>
          <a:p>
            <a:pPr marL="0" indent="0">
              <a:buNone/>
            </a:pPr>
            <a:r>
              <a:rPr lang="en-US" dirty="0" smtClean="0"/>
              <a:t>To </a:t>
            </a:r>
            <a:r>
              <a:rPr lang="en-US" dirty="0"/>
              <a:t>keep the subject and focus consistent throughout a passage.</a:t>
            </a:r>
          </a:p>
          <a:p>
            <a:r>
              <a:rPr lang="en-US" dirty="0" smtClean="0"/>
              <a:t>The </a:t>
            </a:r>
            <a:r>
              <a:rPr lang="en-US" dirty="0"/>
              <a:t>data processing department recently presented what proved to be </a:t>
            </a:r>
            <a:r>
              <a:rPr lang="en-US" dirty="0" smtClean="0"/>
              <a:t>a controversial </a:t>
            </a:r>
            <a:r>
              <a:rPr lang="en-US" dirty="0"/>
              <a:t>proposal to expand its staff. After long debate, the </a:t>
            </a:r>
            <a:r>
              <a:rPr lang="en-US" dirty="0" smtClean="0"/>
              <a:t>proposal was </a:t>
            </a:r>
            <a:r>
              <a:rPr lang="en-US" dirty="0"/>
              <a:t>endorsed by . . . .</a:t>
            </a:r>
          </a:p>
        </p:txBody>
      </p:sp>
    </p:spTree>
    <p:extLst>
      <p:ext uri="{BB962C8B-B14F-4D97-AF65-F5344CB8AC3E}">
        <p14:creationId xmlns:p14="http://schemas.microsoft.com/office/powerpoint/2010/main" val="3764957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84518"/>
            <a:ext cx="8229600" cy="5541646"/>
          </a:xfrm>
        </p:spPr>
        <p:txBody>
          <a:bodyPr>
            <a:normAutofit/>
          </a:bodyPr>
          <a:lstStyle/>
          <a:p>
            <a:pPr marL="0" indent="0">
              <a:buNone/>
            </a:pPr>
            <a:r>
              <a:rPr lang="en-US" dirty="0"/>
              <a:t>To be tactful by not naming the actor.</a:t>
            </a:r>
          </a:p>
          <a:p>
            <a:r>
              <a:rPr lang="en-US" dirty="0" smtClean="0"/>
              <a:t>The </a:t>
            </a:r>
            <a:r>
              <a:rPr lang="en-US" dirty="0"/>
              <a:t>procedures were somehow misinterpreted.</a:t>
            </a:r>
          </a:p>
          <a:p>
            <a:pPr marL="0" indent="0">
              <a:buNone/>
            </a:pPr>
            <a:r>
              <a:rPr lang="en-US" dirty="0" smtClean="0"/>
              <a:t>To </a:t>
            </a:r>
            <a:r>
              <a:rPr lang="en-US" dirty="0"/>
              <a:t>describe a condition in which the actor is unknown or unimportant.</a:t>
            </a:r>
          </a:p>
          <a:p>
            <a:r>
              <a:rPr lang="en-US" dirty="0" smtClean="0"/>
              <a:t>Every </a:t>
            </a:r>
            <a:r>
              <a:rPr lang="en-US" dirty="0"/>
              <a:t>year, thousands of people are diagnosed as having cancer.</a:t>
            </a:r>
          </a:p>
          <a:p>
            <a:pPr marL="0" indent="0">
              <a:buNone/>
            </a:pPr>
            <a:r>
              <a:rPr lang="en-US" dirty="0" smtClean="0"/>
              <a:t>To </a:t>
            </a:r>
            <a:r>
              <a:rPr lang="en-US" dirty="0"/>
              <a:t>create an authoritative tone.</a:t>
            </a:r>
          </a:p>
          <a:p>
            <a:r>
              <a:rPr lang="en-US" dirty="0" smtClean="0"/>
              <a:t>Visitors </a:t>
            </a:r>
            <a:r>
              <a:rPr lang="en-US" dirty="0"/>
              <a:t>are not allowed after 9:00 p.m.</a:t>
            </a:r>
          </a:p>
        </p:txBody>
      </p:sp>
    </p:spTree>
    <p:extLst>
      <p:ext uri="{BB962C8B-B14F-4D97-AF65-F5344CB8AC3E}">
        <p14:creationId xmlns:p14="http://schemas.microsoft.com/office/powerpoint/2010/main" val="2572308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Put the action of the sentence in the verb</a:t>
            </a:r>
          </a:p>
        </p:txBody>
      </p:sp>
      <p:sp>
        <p:nvSpPr>
          <p:cNvPr id="3" name="Content Placeholder 2"/>
          <p:cNvSpPr>
            <a:spLocks noGrp="1"/>
          </p:cNvSpPr>
          <p:nvPr>
            <p:ph idx="1"/>
          </p:nvPr>
        </p:nvSpPr>
        <p:spPr/>
        <p:txBody>
          <a:bodyPr>
            <a:normAutofit/>
          </a:bodyPr>
          <a:lstStyle/>
          <a:p>
            <a:r>
              <a:rPr lang="en-US" dirty="0"/>
              <a:t>Don't bury it in a noun or blur it </a:t>
            </a:r>
            <a:r>
              <a:rPr lang="en-US" dirty="0" smtClean="0"/>
              <a:t>across the </a:t>
            </a:r>
            <a:r>
              <a:rPr lang="en-US" dirty="0"/>
              <a:t>entire sentence. Watch out especially for nominalizations (verbs that have been made </a:t>
            </a:r>
            <a:r>
              <a:rPr lang="en-US" dirty="0" smtClean="0"/>
              <a:t>into nouns </a:t>
            </a:r>
            <a:r>
              <a:rPr lang="en-US" dirty="0"/>
              <a:t>by the addition of -</a:t>
            </a:r>
            <a:r>
              <a:rPr lang="en-US" dirty="0" err="1"/>
              <a:t>tion</a:t>
            </a:r>
            <a:r>
              <a:rPr lang="en-US" dirty="0"/>
              <a:t>).</a:t>
            </a:r>
          </a:p>
          <a:p>
            <a:pPr marL="0" indent="0">
              <a:buNone/>
            </a:pPr>
            <a:r>
              <a:rPr lang="en-US" dirty="0"/>
              <a:t>a. An evaluation of the procedures needs to be done.</a:t>
            </a:r>
          </a:p>
          <a:p>
            <a:pPr marL="0" indent="0">
              <a:buNone/>
            </a:pPr>
            <a:r>
              <a:rPr lang="en-US" dirty="0"/>
              <a:t>b. The procedures need to be evaluated.</a:t>
            </a:r>
          </a:p>
          <a:p>
            <a:pPr marL="0" indent="0">
              <a:buNone/>
            </a:pPr>
            <a:r>
              <a:rPr lang="en-US" dirty="0"/>
              <a:t>c. We need to evaluate the procedures.</a:t>
            </a:r>
          </a:p>
        </p:txBody>
      </p:sp>
    </p:spTree>
    <p:extLst>
      <p:ext uri="{BB962C8B-B14F-4D97-AF65-F5344CB8AC3E}">
        <p14:creationId xmlns:p14="http://schemas.microsoft.com/office/powerpoint/2010/main" val="1141074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a:t>d. The stability and quality of our financial performance will be developed through </a:t>
            </a:r>
            <a:r>
              <a:rPr lang="en-US" dirty="0" smtClean="0"/>
              <a:t>the profitable </a:t>
            </a:r>
            <a:r>
              <a:rPr lang="en-US" dirty="0"/>
              <a:t>execution of our existing business, as well as the acquisition </a:t>
            </a:r>
            <a:r>
              <a:rPr lang="en-US" dirty="0" smtClean="0"/>
              <a:t>or development </a:t>
            </a:r>
            <a:r>
              <a:rPr lang="en-US" dirty="0"/>
              <a:t>of new businesses.</a:t>
            </a:r>
          </a:p>
          <a:p>
            <a:pPr marL="0" indent="0">
              <a:buNone/>
            </a:pPr>
            <a:r>
              <a:rPr lang="en-US" dirty="0"/>
              <a:t>e. We will improve our financial performance not only by executing our </a:t>
            </a:r>
            <a:r>
              <a:rPr lang="en-US" dirty="0" smtClean="0"/>
              <a:t>existing business </a:t>
            </a:r>
            <a:r>
              <a:rPr lang="en-US" dirty="0"/>
              <a:t>more profitably but by acquiring or developing new businesses.</a:t>
            </a:r>
          </a:p>
        </p:txBody>
      </p:sp>
    </p:spTree>
    <p:extLst>
      <p:ext uri="{BB962C8B-B14F-4D97-AF65-F5344CB8AC3E}">
        <p14:creationId xmlns:p14="http://schemas.microsoft.com/office/powerpoint/2010/main" val="795573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199" y="221713"/>
            <a:ext cx="8291207" cy="6499761"/>
          </a:xfrm>
        </p:spPr>
        <p:txBody>
          <a:bodyPr>
            <a:normAutofit fontScale="92500" lnSpcReduction="20000"/>
          </a:bodyPr>
          <a:lstStyle/>
          <a:p>
            <a:pPr eaLnBrk="1" hangingPunct="1"/>
            <a:r>
              <a:rPr lang="en-US" b="1" dirty="0" err="1">
                <a:latin typeface="Century Schoolbook" charset="0"/>
              </a:rPr>
              <a:t>Nominals</a:t>
            </a:r>
            <a:r>
              <a:rPr lang="en-US" b="1" dirty="0">
                <a:latin typeface="Century Schoolbook" charset="0"/>
              </a:rPr>
              <a:t>: </a:t>
            </a:r>
            <a:r>
              <a:rPr lang="en-US" dirty="0">
                <a:latin typeface="Century Schoolbook" charset="0"/>
              </a:rPr>
              <a:t>Nouns created by adding suffixes to verbs: e.g., establishment, completion, deliverance.  Unnecessary </a:t>
            </a:r>
            <a:r>
              <a:rPr lang="en-US" dirty="0" err="1">
                <a:latin typeface="Century Schoolbook" charset="0"/>
              </a:rPr>
              <a:t>nominals</a:t>
            </a:r>
            <a:r>
              <a:rPr lang="en-US" dirty="0">
                <a:latin typeface="Century Schoolbook" charset="0"/>
              </a:rPr>
              <a:t> tend to make your writing ponderous and slow-moving.</a:t>
            </a:r>
          </a:p>
          <a:p>
            <a:pPr eaLnBrk="1" hangingPunct="1"/>
            <a:r>
              <a:rPr lang="en-US" dirty="0">
                <a:latin typeface="Century Schoolbook" charset="0"/>
              </a:rPr>
              <a:t> If you want your sentences to be shorter and more vigorous, change unnecessary nominal suffixes such as –</a:t>
            </a:r>
            <a:r>
              <a:rPr lang="en-US" dirty="0" err="1">
                <a:latin typeface="Century Schoolbook" charset="0"/>
              </a:rPr>
              <a:t>ment</a:t>
            </a:r>
            <a:r>
              <a:rPr lang="en-US" dirty="0">
                <a:latin typeface="Century Schoolbook" charset="0"/>
              </a:rPr>
              <a:t>, -</a:t>
            </a:r>
            <a:r>
              <a:rPr lang="en-US" dirty="0" err="1">
                <a:latin typeface="Century Schoolbook" charset="0"/>
              </a:rPr>
              <a:t>ance</a:t>
            </a:r>
            <a:r>
              <a:rPr lang="en-US" dirty="0">
                <a:latin typeface="Century Schoolbook" charset="0"/>
              </a:rPr>
              <a:t>, -</a:t>
            </a:r>
            <a:r>
              <a:rPr lang="en-US" dirty="0" err="1">
                <a:latin typeface="Century Schoolbook" charset="0"/>
              </a:rPr>
              <a:t>ity</a:t>
            </a:r>
            <a:r>
              <a:rPr lang="en-US" dirty="0">
                <a:latin typeface="Century Schoolbook" charset="0"/>
              </a:rPr>
              <a:t>, -</a:t>
            </a:r>
            <a:r>
              <a:rPr lang="en-US" dirty="0" err="1">
                <a:latin typeface="Century Schoolbook" charset="0"/>
              </a:rPr>
              <a:t>ize</a:t>
            </a:r>
            <a:r>
              <a:rPr lang="en-US" dirty="0">
                <a:latin typeface="Century Schoolbook" charset="0"/>
              </a:rPr>
              <a:t>, -ness back into verbs.</a:t>
            </a:r>
          </a:p>
          <a:p>
            <a:pPr eaLnBrk="1" hangingPunct="1">
              <a:buFont typeface="Wingdings" charset="0"/>
              <a:buNone/>
            </a:pPr>
            <a:endParaRPr lang="en-US" dirty="0">
              <a:latin typeface="Century Schoolbook" charset="0"/>
            </a:endParaRPr>
          </a:p>
          <a:p>
            <a:pPr eaLnBrk="1" hangingPunct="1">
              <a:buFont typeface="Wingdings" charset="0"/>
              <a:buNone/>
            </a:pPr>
            <a:r>
              <a:rPr lang="en-US" u="sng" dirty="0">
                <a:latin typeface="Century Schoolbook" charset="0"/>
              </a:rPr>
              <a:t>Nominal</a:t>
            </a:r>
            <a:r>
              <a:rPr lang="en-US" dirty="0">
                <a:latin typeface="Century Schoolbook" charset="0"/>
              </a:rPr>
              <a:t>:   Strict enforcement of the speed limit by the police will cause a reduction in traffic fatalities.</a:t>
            </a:r>
          </a:p>
          <a:p>
            <a:pPr eaLnBrk="1" hangingPunct="1">
              <a:buFont typeface="Wingdings" charset="0"/>
              <a:buNone/>
            </a:pPr>
            <a:r>
              <a:rPr lang="en-US" u="sng" dirty="0">
                <a:latin typeface="Century Schoolbook" charset="0"/>
              </a:rPr>
              <a:t>Revised</a:t>
            </a:r>
            <a:r>
              <a:rPr lang="en-US" dirty="0">
                <a:latin typeface="Century Schoolbook" charset="0"/>
              </a:rPr>
              <a:t>: If the police strictly enforce the speed limit, traffic fatalities will be reduced.</a:t>
            </a:r>
          </a:p>
          <a:p>
            <a:pPr eaLnBrk="1" hangingPunct="1"/>
            <a:endParaRPr lang="en-US" dirty="0">
              <a:latin typeface="Century Schoolbook" charset="0"/>
            </a:endParaRPr>
          </a:p>
        </p:txBody>
      </p:sp>
      <p:sp>
        <p:nvSpPr>
          <p:cNvPr id="1741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8923EA27-BAA0-424B-B1EF-CA2E1D134792}" type="slidenum">
              <a:rPr lang="en-US">
                <a:solidFill>
                  <a:srgbClr val="FFFFFF"/>
                </a:solidFill>
                <a:latin typeface="Century Schoolbook" charset="0"/>
              </a:rPr>
              <a:pPr/>
              <a:t>35</a:t>
            </a:fld>
            <a:endParaRPr lang="en-US">
              <a:solidFill>
                <a:srgbClr val="FFFFFF"/>
              </a:solidFill>
              <a:latin typeface="Century Schoolbook" charset="0"/>
            </a:endParaRPr>
          </a:p>
        </p:txBody>
      </p:sp>
    </p:spTree>
    <p:extLst>
      <p:ext uri="{BB962C8B-B14F-4D97-AF65-F5344CB8AC3E}">
        <p14:creationId xmlns:p14="http://schemas.microsoft.com/office/powerpoint/2010/main" val="4049957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Reduce wordy verbs.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a</a:t>
            </a:r>
            <a:r>
              <a:rPr lang="en-US" dirty="0"/>
              <a:t>. is aware, has knowledge of ----------&gt; knows</a:t>
            </a:r>
          </a:p>
          <a:p>
            <a:pPr marL="0" indent="0">
              <a:buNone/>
            </a:pPr>
            <a:r>
              <a:rPr lang="en-US" dirty="0"/>
              <a:t>b. is taking --------&gt; takes</a:t>
            </a:r>
          </a:p>
          <a:p>
            <a:pPr marL="0" indent="0">
              <a:buNone/>
            </a:pPr>
            <a:r>
              <a:rPr lang="en-US" dirty="0"/>
              <a:t>c. are indications --------&gt; indicate</a:t>
            </a:r>
          </a:p>
          <a:p>
            <a:pPr marL="0" indent="0">
              <a:buNone/>
            </a:pPr>
            <a:r>
              <a:rPr lang="en-US" dirty="0"/>
              <a:t>d. are suggestive --------&gt; suggests</a:t>
            </a:r>
          </a:p>
        </p:txBody>
      </p:sp>
    </p:spTree>
    <p:extLst>
      <p:ext uri="{BB962C8B-B14F-4D97-AF65-F5344CB8AC3E}">
        <p14:creationId xmlns:p14="http://schemas.microsoft.com/office/powerpoint/2010/main" val="27533622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eaLnBrk="1" fontAlgn="auto" hangingPunct="1">
              <a:spcAft>
                <a:spcPts val="0"/>
              </a:spcAft>
              <a:defRPr/>
            </a:pPr>
            <a:r>
              <a:rPr lang="en-US" b="1" dirty="0" smtClean="0">
                <a:ea typeface="+mj-ea"/>
              </a:rPr>
              <a:t>Avoid all purpose weak verbs</a:t>
            </a:r>
            <a:endParaRPr lang="en-US" dirty="0">
              <a:ea typeface="+mj-ea"/>
            </a:endParaRPr>
          </a:p>
        </p:txBody>
      </p:sp>
      <p:sp>
        <p:nvSpPr>
          <p:cNvPr id="3" name="Content Placeholder 2"/>
          <p:cNvSpPr>
            <a:spLocks noGrp="1"/>
          </p:cNvSpPr>
          <p:nvPr>
            <p:ph idx="1"/>
          </p:nvPr>
        </p:nvSpPr>
        <p:spPr/>
        <p:txBody>
          <a:bodyPr>
            <a:normAutofit fontScale="92500" lnSpcReduction="10000"/>
          </a:bodyPr>
          <a:lstStyle/>
          <a:p>
            <a:pPr marL="0" indent="0" eaLnBrk="1" hangingPunct="1">
              <a:buFont typeface="Wingdings" charset="0"/>
              <a:buNone/>
            </a:pPr>
            <a:r>
              <a:rPr lang="en-US" dirty="0" smtClean="0">
                <a:latin typeface="Century Schoolbook" charset="0"/>
              </a:rPr>
              <a:t>Vague</a:t>
            </a:r>
            <a:r>
              <a:rPr lang="en-US" dirty="0">
                <a:latin typeface="Century Schoolbook" charset="0"/>
              </a:rPr>
              <a:t>, weak verbs (make, </a:t>
            </a:r>
            <a:r>
              <a:rPr lang="en-US" i="1" dirty="0">
                <a:latin typeface="Century Schoolbook" charset="0"/>
              </a:rPr>
              <a:t>give</a:t>
            </a:r>
            <a:r>
              <a:rPr lang="en-US" dirty="0">
                <a:latin typeface="Century Schoolbook" charset="0"/>
              </a:rPr>
              <a:t>, and </a:t>
            </a:r>
            <a:r>
              <a:rPr lang="en-US" i="1" dirty="0">
                <a:latin typeface="Century Schoolbook" charset="0"/>
              </a:rPr>
              <a:t>take</a:t>
            </a:r>
            <a:r>
              <a:rPr lang="en-US" dirty="0">
                <a:latin typeface="Century Schoolbook" charset="0"/>
              </a:rPr>
              <a:t>) tend to combine with </a:t>
            </a:r>
            <a:r>
              <a:rPr lang="en-US" dirty="0" err="1">
                <a:latin typeface="Century Schoolbook" charset="0"/>
              </a:rPr>
              <a:t>nominals</a:t>
            </a:r>
            <a:r>
              <a:rPr lang="en-US" dirty="0">
                <a:latin typeface="Century Schoolbook" charset="0"/>
              </a:rPr>
              <a:t> and replace stronger, more energetic verbs.</a:t>
            </a:r>
          </a:p>
          <a:p>
            <a:pPr marL="0" indent="0" eaLnBrk="1" hangingPunct="1">
              <a:buFont typeface="Wingdings" charset="0"/>
              <a:buNone/>
            </a:pPr>
            <a:r>
              <a:rPr lang="en-US" dirty="0">
                <a:latin typeface="Century Schoolbook" charset="0"/>
              </a:rPr>
              <a:t> </a:t>
            </a:r>
          </a:p>
          <a:p>
            <a:pPr marL="0" indent="0" eaLnBrk="1" hangingPunct="1"/>
            <a:r>
              <a:rPr lang="en-US" u="sng" dirty="0">
                <a:latin typeface="Century Schoolbook" charset="0"/>
              </a:rPr>
              <a:t>Weak Verb</a:t>
            </a:r>
            <a:r>
              <a:rPr lang="en-US" dirty="0">
                <a:latin typeface="Century Schoolbook" charset="0"/>
              </a:rPr>
              <a:t>: At the next meeting, the city council will take the fire fighters</a:t>
            </a:r>
            <a:r>
              <a:rPr lang="ja-JP" altLang="en-US" dirty="0">
                <a:latin typeface="Century Schoolbook" charset="0"/>
              </a:rPr>
              <a:t>’</a:t>
            </a:r>
            <a:r>
              <a:rPr lang="en-US" dirty="0">
                <a:latin typeface="Century Schoolbook" charset="0"/>
              </a:rPr>
              <a:t> request for a raise under consideration.</a:t>
            </a:r>
          </a:p>
          <a:p>
            <a:pPr marL="0" indent="0" eaLnBrk="1" hangingPunct="1"/>
            <a:r>
              <a:rPr lang="en-US" u="sng" dirty="0">
                <a:latin typeface="Century Schoolbook" charset="0"/>
              </a:rPr>
              <a:t>Revised</a:t>
            </a:r>
            <a:r>
              <a:rPr lang="en-US" dirty="0">
                <a:latin typeface="Century Schoolbook" charset="0"/>
              </a:rPr>
              <a:t>: At the next meeting, the city council will consider the firefighters</a:t>
            </a:r>
            <a:r>
              <a:rPr lang="ja-JP" altLang="en-US" dirty="0">
                <a:latin typeface="Century Schoolbook" charset="0"/>
              </a:rPr>
              <a:t>’</a:t>
            </a:r>
            <a:r>
              <a:rPr lang="en-US" dirty="0">
                <a:latin typeface="Century Schoolbook" charset="0"/>
              </a:rPr>
              <a:t> request for a raise. </a:t>
            </a:r>
          </a:p>
        </p:txBody>
      </p:sp>
      <p:sp>
        <p:nvSpPr>
          <p:cNvPr id="184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FDE877A5-9C3E-5044-B627-14F13F018909}" type="slidenum">
              <a:rPr lang="en-US">
                <a:solidFill>
                  <a:srgbClr val="FFFFFF"/>
                </a:solidFill>
                <a:latin typeface="Century Schoolbook" charset="0"/>
              </a:rPr>
              <a:pPr/>
              <a:t>37</a:t>
            </a:fld>
            <a:endParaRPr lang="en-US">
              <a:solidFill>
                <a:srgbClr val="FFFFFF"/>
              </a:solidFill>
              <a:latin typeface="Century Schoolbook" charset="0"/>
            </a:endParaRPr>
          </a:p>
        </p:txBody>
      </p:sp>
    </p:spTree>
    <p:extLst>
      <p:ext uri="{BB962C8B-B14F-4D97-AF65-F5344CB8AC3E}">
        <p14:creationId xmlns:p14="http://schemas.microsoft.com/office/powerpoint/2010/main" val="36913711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 all purpose nouns</a:t>
            </a:r>
            <a:endParaRPr lang="en-US" dirty="0"/>
          </a:p>
        </p:txBody>
      </p:sp>
      <p:sp>
        <p:nvSpPr>
          <p:cNvPr id="3" name="Content Placeholder 2"/>
          <p:cNvSpPr>
            <a:spLocks noGrp="1"/>
          </p:cNvSpPr>
          <p:nvPr>
            <p:ph idx="1"/>
          </p:nvPr>
        </p:nvSpPr>
        <p:spPr/>
        <p:txBody>
          <a:bodyPr/>
          <a:lstStyle/>
          <a:p>
            <a:pPr marL="0" indent="0">
              <a:buNone/>
              <a:defRPr/>
            </a:pPr>
            <a:r>
              <a:rPr lang="en-US" dirty="0"/>
              <a:t>Words: </a:t>
            </a:r>
            <a:r>
              <a:rPr lang="en-US" i="1" dirty="0"/>
              <a:t>angle</a:t>
            </a:r>
            <a:r>
              <a:rPr lang="en-US" dirty="0"/>
              <a:t>, </a:t>
            </a:r>
            <a:r>
              <a:rPr lang="en-US" i="1" dirty="0"/>
              <a:t>aspect</a:t>
            </a:r>
            <a:r>
              <a:rPr lang="en-US" dirty="0"/>
              <a:t>, </a:t>
            </a:r>
            <a:r>
              <a:rPr lang="en-US" i="1" dirty="0"/>
              <a:t>factor</a:t>
            </a:r>
            <a:r>
              <a:rPr lang="en-US" dirty="0"/>
              <a:t>, and </a:t>
            </a:r>
            <a:r>
              <a:rPr lang="en-US" i="1" dirty="0"/>
              <a:t>situation</a:t>
            </a:r>
            <a:r>
              <a:rPr lang="en-US" dirty="0"/>
              <a:t>, </a:t>
            </a:r>
          </a:p>
          <a:p>
            <a:pPr marL="0" indent="0">
              <a:buNone/>
              <a:defRPr/>
            </a:pPr>
            <a:r>
              <a:rPr lang="en-US" dirty="0"/>
              <a:t>Phrases: </a:t>
            </a:r>
            <a:r>
              <a:rPr lang="en-US" i="1" dirty="0"/>
              <a:t>in the</a:t>
            </a:r>
            <a:r>
              <a:rPr lang="en-US" dirty="0"/>
              <a:t> </a:t>
            </a:r>
            <a:r>
              <a:rPr lang="en-US" i="1" dirty="0"/>
              <a:t>case of</a:t>
            </a:r>
            <a:r>
              <a:rPr lang="en-US" dirty="0"/>
              <a:t>, </a:t>
            </a:r>
            <a:r>
              <a:rPr lang="en-US" i="1" dirty="0"/>
              <a:t>in the line of</a:t>
            </a:r>
            <a:r>
              <a:rPr lang="en-US" dirty="0"/>
              <a:t>, </a:t>
            </a:r>
            <a:r>
              <a:rPr lang="en-US" i="1" dirty="0"/>
              <a:t>in the field of</a:t>
            </a:r>
            <a:r>
              <a:rPr lang="en-US" dirty="0"/>
              <a:t>   are almost never necessary and are common obstacles to directness.</a:t>
            </a:r>
          </a:p>
          <a:p>
            <a:endParaRPr lang="en-US" dirty="0"/>
          </a:p>
        </p:txBody>
      </p:sp>
    </p:spTree>
    <p:extLst>
      <p:ext uri="{BB962C8B-B14F-4D97-AF65-F5344CB8AC3E}">
        <p14:creationId xmlns:p14="http://schemas.microsoft.com/office/powerpoint/2010/main" val="25104771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642938"/>
            <a:ext cx="8077200" cy="5830887"/>
          </a:xfrm>
        </p:spPr>
        <p:txBody>
          <a:bodyPr>
            <a:noAutofit/>
          </a:bodyPr>
          <a:lstStyle/>
          <a:p>
            <a:pPr marL="274320" indent="-274320" eaLnBrk="1" fontAlgn="auto" hangingPunct="1">
              <a:spcAft>
                <a:spcPts val="0"/>
              </a:spcAft>
              <a:buFont typeface="Wingdings"/>
              <a:buNone/>
              <a:defRPr/>
            </a:pPr>
            <a:endParaRPr lang="en-US" dirty="0" smtClean="0">
              <a:ea typeface="+mn-ea"/>
            </a:endParaRPr>
          </a:p>
          <a:p>
            <a:pPr marL="0" indent="0" eaLnBrk="1" fontAlgn="auto" hangingPunct="1">
              <a:spcAft>
                <a:spcPts val="0"/>
              </a:spcAft>
              <a:buNone/>
              <a:defRPr/>
            </a:pPr>
            <a:r>
              <a:rPr lang="en-US" u="sng" dirty="0" smtClean="0">
                <a:ea typeface="+mn-ea"/>
              </a:rPr>
              <a:t>Wordy</a:t>
            </a:r>
            <a:r>
              <a:rPr lang="en-US" dirty="0" smtClean="0">
                <a:ea typeface="+mn-ea"/>
              </a:rPr>
              <a:t>: Another aspect of the situation that needs to be examined is the matter of advertising.</a:t>
            </a:r>
          </a:p>
          <a:p>
            <a:pPr marL="0" indent="0" eaLnBrk="1" fontAlgn="auto" hangingPunct="1">
              <a:spcAft>
                <a:spcPts val="0"/>
              </a:spcAft>
              <a:buNone/>
              <a:defRPr/>
            </a:pPr>
            <a:r>
              <a:rPr lang="en-US" u="sng" dirty="0" smtClean="0">
                <a:ea typeface="+mn-ea"/>
              </a:rPr>
              <a:t>Revised</a:t>
            </a:r>
            <a:r>
              <a:rPr lang="en-US" dirty="0" smtClean="0">
                <a:ea typeface="+mn-ea"/>
              </a:rPr>
              <a:t>: We should also examine advertising.</a:t>
            </a:r>
          </a:p>
          <a:p>
            <a:pPr marL="274320" indent="-274320" eaLnBrk="1" fontAlgn="auto" hangingPunct="1">
              <a:spcAft>
                <a:spcPts val="0"/>
              </a:spcAft>
              <a:buFont typeface="Wingdings"/>
              <a:buChar char=""/>
              <a:defRPr/>
            </a:pPr>
            <a:endParaRPr lang="en-US" dirty="0">
              <a:ea typeface="+mn-ea"/>
            </a:endParaRPr>
          </a:p>
          <a:p>
            <a:pPr marL="0" indent="0" eaLnBrk="1" fontAlgn="auto" hangingPunct="1">
              <a:spcAft>
                <a:spcPts val="0"/>
              </a:spcAft>
              <a:buFont typeface="Wingdings"/>
              <a:buNone/>
              <a:defRPr/>
            </a:pPr>
            <a:r>
              <a:rPr lang="en-US" dirty="0">
                <a:ea typeface="+mn-ea"/>
              </a:rPr>
              <a:t>	</a:t>
            </a:r>
          </a:p>
          <a:p>
            <a:pPr marL="0" indent="0" eaLnBrk="1" fontAlgn="auto" hangingPunct="1">
              <a:spcAft>
                <a:spcPts val="0"/>
              </a:spcAft>
              <a:buFont typeface="Wingdings"/>
              <a:buNone/>
              <a:defRPr/>
            </a:pPr>
            <a:endParaRPr lang="en-US" dirty="0">
              <a:ea typeface="+mn-ea"/>
            </a:endParaRPr>
          </a:p>
          <a:p>
            <a:pPr marL="274320" indent="-274320" eaLnBrk="1" fontAlgn="auto" hangingPunct="1">
              <a:spcAft>
                <a:spcPts val="0"/>
              </a:spcAft>
              <a:buFont typeface="Wingdings"/>
              <a:buChar char=""/>
              <a:defRPr/>
            </a:pPr>
            <a:endParaRPr lang="en-US" dirty="0">
              <a:ea typeface="+mn-ea"/>
            </a:endParaRPr>
          </a:p>
        </p:txBody>
      </p:sp>
      <p:sp>
        <p:nvSpPr>
          <p:cNvPr id="19459"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EEDFB306-66F1-8B48-A2C5-3D7B4C2D76B4}" type="slidenum">
              <a:rPr lang="en-US">
                <a:solidFill>
                  <a:srgbClr val="FFFFFF"/>
                </a:solidFill>
                <a:latin typeface="Century Schoolbook" charset="0"/>
              </a:rPr>
              <a:pPr/>
              <a:t>39</a:t>
            </a:fld>
            <a:endParaRPr lang="en-US">
              <a:solidFill>
                <a:srgbClr val="FFFFFF"/>
              </a:solidFill>
              <a:latin typeface="Century Schoolbook" charset="0"/>
            </a:endParaRPr>
          </a:p>
        </p:txBody>
      </p:sp>
    </p:spTree>
    <p:extLst>
      <p:ext uri="{BB962C8B-B14F-4D97-AF65-F5344CB8AC3E}">
        <p14:creationId xmlns:p14="http://schemas.microsoft.com/office/powerpoint/2010/main" val="20870563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Both wind and water are enduring sources of power. Dams have </a:t>
            </a:r>
            <a:r>
              <a:rPr lang="en-US" dirty="0" smtClean="0"/>
              <a:t>produced hydraulic </a:t>
            </a:r>
            <a:r>
              <a:rPr lang="en-US" dirty="0"/>
              <a:t>power for a long time, but windmills are relatively new.</a:t>
            </a:r>
          </a:p>
        </p:txBody>
      </p:sp>
    </p:spTree>
    <p:extLst>
      <p:ext uri="{BB962C8B-B14F-4D97-AF65-F5344CB8AC3E}">
        <p14:creationId xmlns:p14="http://schemas.microsoft.com/office/powerpoint/2010/main" val="28608045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Put wordy phrases on a diet</a:t>
            </a:r>
          </a:p>
        </p:txBody>
      </p:sp>
      <p:sp>
        <p:nvSpPr>
          <p:cNvPr id="3" name="Content Placeholder 2"/>
          <p:cNvSpPr>
            <a:spLocks noGrp="1"/>
          </p:cNvSpPr>
          <p:nvPr>
            <p:ph idx="1"/>
          </p:nvPr>
        </p:nvSpPr>
        <p:spPr/>
        <p:txBody>
          <a:bodyPr>
            <a:normAutofit lnSpcReduction="10000"/>
          </a:bodyPr>
          <a:lstStyle/>
          <a:p>
            <a:pPr marL="0" indent="0">
              <a:lnSpc>
                <a:spcPct val="80000"/>
              </a:lnSpc>
              <a:buNone/>
            </a:pPr>
            <a:endParaRPr lang="en-US" dirty="0">
              <a:latin typeface="Century Schoolbook" charset="0"/>
            </a:endParaRPr>
          </a:p>
          <a:p>
            <a:pPr marL="0" indent="0">
              <a:lnSpc>
                <a:spcPct val="80000"/>
              </a:lnSpc>
              <a:buNone/>
            </a:pPr>
            <a:r>
              <a:rPr lang="en-US" dirty="0">
                <a:latin typeface="Century Schoolbook" charset="0"/>
              </a:rPr>
              <a:t> Reduce wordy constructions such as </a:t>
            </a:r>
            <a:r>
              <a:rPr lang="en-US" u="sng" dirty="0">
                <a:latin typeface="Century Schoolbook" charset="0"/>
              </a:rPr>
              <a:t>because of the fact that</a:t>
            </a:r>
            <a:r>
              <a:rPr lang="en-US" dirty="0">
                <a:latin typeface="Century Schoolbook" charset="0"/>
              </a:rPr>
              <a:t>, </a:t>
            </a:r>
            <a:r>
              <a:rPr lang="en-US" u="sng" dirty="0">
                <a:latin typeface="Century Schoolbook" charset="0"/>
              </a:rPr>
              <a:t>it was shown that</a:t>
            </a:r>
            <a:r>
              <a:rPr lang="en-US" dirty="0">
                <a:latin typeface="Century Schoolbook" charset="0"/>
              </a:rPr>
              <a:t>, and </a:t>
            </a:r>
            <a:r>
              <a:rPr lang="en-US" u="sng" dirty="0">
                <a:latin typeface="Century Schoolbook" charset="0"/>
              </a:rPr>
              <a:t>with regard to </a:t>
            </a:r>
            <a:r>
              <a:rPr lang="en-US" dirty="0">
                <a:latin typeface="Century Schoolbook" charset="0"/>
              </a:rPr>
              <a:t>  to single words or eliminate them.</a:t>
            </a:r>
          </a:p>
          <a:p>
            <a:pPr marL="0" indent="0">
              <a:lnSpc>
                <a:spcPct val="80000"/>
              </a:lnSpc>
              <a:buNone/>
            </a:pPr>
            <a:endParaRPr lang="en-US" dirty="0">
              <a:latin typeface="Century Schoolbook" charset="0"/>
            </a:endParaRPr>
          </a:p>
          <a:p>
            <a:pPr marL="0" indent="0">
              <a:lnSpc>
                <a:spcPct val="80000"/>
              </a:lnSpc>
            </a:pPr>
            <a:r>
              <a:rPr lang="en-US" u="sng" dirty="0">
                <a:latin typeface="Century Schoolbook" charset="0"/>
              </a:rPr>
              <a:t>Wordy</a:t>
            </a:r>
            <a:r>
              <a:rPr lang="en-US" dirty="0">
                <a:latin typeface="Century Schoolbook" charset="0"/>
              </a:rPr>
              <a:t>: Due to the fact that the plane was late, I missed my connecting flight to India.</a:t>
            </a:r>
          </a:p>
          <a:p>
            <a:pPr marL="0" indent="0">
              <a:lnSpc>
                <a:spcPct val="80000"/>
              </a:lnSpc>
            </a:pPr>
            <a:r>
              <a:rPr lang="en-US" u="sng" dirty="0">
                <a:latin typeface="Century Schoolbook" charset="0"/>
              </a:rPr>
              <a:t>Revised</a:t>
            </a:r>
            <a:r>
              <a:rPr lang="en-US" dirty="0">
                <a:latin typeface="Century Schoolbook" charset="0"/>
              </a:rPr>
              <a:t>: Because the plane was late, I missed my connecting flight to India.</a:t>
            </a:r>
          </a:p>
          <a:p>
            <a:endParaRPr lang="en-US" dirty="0"/>
          </a:p>
        </p:txBody>
      </p:sp>
    </p:spTree>
    <p:extLst>
      <p:ext uri="{BB962C8B-B14F-4D97-AF65-F5344CB8AC3E}">
        <p14:creationId xmlns:p14="http://schemas.microsoft.com/office/powerpoint/2010/main" val="36307181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unnecessarily inflated words</a:t>
            </a:r>
          </a:p>
        </p:txBody>
      </p:sp>
      <p:sp>
        <p:nvSpPr>
          <p:cNvPr id="3" name="Content Placeholder 2"/>
          <p:cNvSpPr>
            <a:spLocks noGrp="1"/>
          </p:cNvSpPr>
          <p:nvPr>
            <p:ph idx="1"/>
          </p:nvPr>
        </p:nvSpPr>
        <p:spPr/>
        <p:txBody>
          <a:bodyPr/>
          <a:lstStyle/>
          <a:p>
            <a:pPr marL="0" indent="0">
              <a:buNone/>
            </a:pPr>
            <a:r>
              <a:rPr lang="en-US" dirty="0"/>
              <a:t>Instead of </a:t>
            </a:r>
            <a:r>
              <a:rPr lang="en-US" dirty="0" smtClean="0"/>
              <a:t>                                     Use</a:t>
            </a:r>
            <a:endParaRPr lang="en-US" dirty="0"/>
          </a:p>
          <a:p>
            <a:r>
              <a:rPr lang="en-US" dirty="0"/>
              <a:t>cognizant of aware of, </a:t>
            </a:r>
            <a:r>
              <a:rPr lang="en-US" dirty="0" smtClean="0"/>
              <a:t>          know</a:t>
            </a:r>
            <a:endParaRPr lang="en-US" dirty="0"/>
          </a:p>
          <a:p>
            <a:r>
              <a:rPr lang="en-US" dirty="0"/>
              <a:t>facilitate </a:t>
            </a:r>
            <a:r>
              <a:rPr lang="en-US" dirty="0" smtClean="0"/>
              <a:t>                                   help</a:t>
            </a:r>
            <a:endParaRPr lang="en-US" dirty="0"/>
          </a:p>
          <a:p>
            <a:r>
              <a:rPr lang="en-US" dirty="0"/>
              <a:t>impact on </a:t>
            </a:r>
            <a:r>
              <a:rPr lang="en-US" dirty="0" smtClean="0"/>
              <a:t>                                 affect</a:t>
            </a:r>
            <a:endParaRPr lang="en-US" dirty="0"/>
          </a:p>
          <a:p>
            <a:r>
              <a:rPr lang="en-US" dirty="0"/>
              <a:t>implement </a:t>
            </a:r>
            <a:r>
              <a:rPr lang="en-US" dirty="0" smtClean="0"/>
              <a:t>         start</a:t>
            </a:r>
            <a:r>
              <a:rPr lang="en-US" dirty="0"/>
              <a:t>, create, carry out, begin</a:t>
            </a:r>
          </a:p>
          <a:p>
            <a:r>
              <a:rPr lang="en-US" dirty="0"/>
              <a:t>subsequent to </a:t>
            </a:r>
            <a:r>
              <a:rPr lang="en-US" dirty="0" smtClean="0"/>
              <a:t>                          after</a:t>
            </a:r>
            <a:endParaRPr lang="en-US" dirty="0"/>
          </a:p>
          <a:p>
            <a:r>
              <a:rPr lang="en-US" dirty="0"/>
              <a:t>utilize </a:t>
            </a:r>
            <a:r>
              <a:rPr lang="en-US" dirty="0" smtClean="0"/>
              <a:t>                                          use</a:t>
            </a:r>
            <a:endParaRPr lang="en-US" dirty="0"/>
          </a:p>
        </p:txBody>
      </p:sp>
    </p:spTree>
    <p:extLst>
      <p:ext uri="{BB962C8B-B14F-4D97-AF65-F5344CB8AC3E}">
        <p14:creationId xmlns:p14="http://schemas.microsoft.com/office/powerpoint/2010/main" val="1118115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a:t>
            </a:r>
            <a:r>
              <a:rPr lang="en-US" dirty="0" smtClean="0"/>
              <a:t>void </a:t>
            </a:r>
            <a:r>
              <a:rPr lang="en-US" dirty="0"/>
              <a:t>writing strings</a:t>
            </a:r>
            <a:br>
              <a:rPr lang="en-US" dirty="0"/>
            </a:br>
            <a:r>
              <a:rPr lang="en-US" dirty="0"/>
              <a:t>of nouns (or noun </a:t>
            </a:r>
            <a:r>
              <a:rPr lang="en-US" dirty="0" smtClean="0"/>
              <a:t>strings)</a:t>
            </a:r>
            <a:endParaRPr lang="en-US" dirty="0"/>
          </a:p>
        </p:txBody>
      </p:sp>
      <p:sp>
        <p:nvSpPr>
          <p:cNvPr id="3" name="Content Placeholder 2"/>
          <p:cNvSpPr>
            <a:spLocks noGrp="1"/>
          </p:cNvSpPr>
          <p:nvPr>
            <p:ph idx="1"/>
          </p:nvPr>
        </p:nvSpPr>
        <p:spPr/>
        <p:txBody>
          <a:bodyPr>
            <a:normAutofit fontScale="92500" lnSpcReduction="20000"/>
          </a:bodyPr>
          <a:lstStyle/>
          <a:p>
            <a:r>
              <a:rPr lang="en-US" dirty="0"/>
              <a:t>patient program satisfaction</a:t>
            </a:r>
          </a:p>
          <a:p>
            <a:r>
              <a:rPr lang="en-US" dirty="0" smtClean="0"/>
              <a:t>student</a:t>
            </a:r>
            <a:r>
              <a:rPr lang="en-US" dirty="0"/>
              <a:t>-professor relationship factors</a:t>
            </a:r>
          </a:p>
          <a:p>
            <a:r>
              <a:rPr lang="en-US" dirty="0" smtClean="0"/>
              <a:t>processing </a:t>
            </a:r>
            <a:r>
              <a:rPr lang="en-US" dirty="0"/>
              <a:t>step change</a:t>
            </a:r>
          </a:p>
          <a:p>
            <a:r>
              <a:rPr lang="en-US" dirty="0" smtClean="0"/>
              <a:t>e</a:t>
            </a:r>
            <a:r>
              <a:rPr lang="en-US" dirty="0"/>
              <a:t>. program implementation process evaluation</a:t>
            </a:r>
          </a:p>
          <a:p>
            <a:r>
              <a:rPr lang="en-US" dirty="0" smtClean="0"/>
              <a:t>MHS </a:t>
            </a:r>
            <a:r>
              <a:rPr lang="en-US" dirty="0"/>
              <a:t>has a hospital employee relations improvement program.</a:t>
            </a:r>
          </a:p>
          <a:p>
            <a:r>
              <a:rPr lang="en-US" dirty="0" smtClean="0"/>
              <a:t>MHS </a:t>
            </a:r>
            <a:r>
              <a:rPr lang="en-US" dirty="0"/>
              <a:t>has a program to improve employee relations.</a:t>
            </a:r>
          </a:p>
          <a:p>
            <a:r>
              <a:rPr lang="en-US" dirty="0" smtClean="0"/>
              <a:t>MHS </a:t>
            </a:r>
            <a:r>
              <a:rPr lang="en-US" dirty="0"/>
              <a:t>has a program to improve relations among employees.</a:t>
            </a:r>
          </a:p>
        </p:txBody>
      </p:sp>
    </p:spTree>
    <p:extLst>
      <p:ext uri="{BB962C8B-B14F-4D97-AF65-F5344CB8AC3E}">
        <p14:creationId xmlns:p14="http://schemas.microsoft.com/office/powerpoint/2010/main" val="40471500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Eliminate unnecessary prepositional phrases</a:t>
            </a:r>
          </a:p>
        </p:txBody>
      </p:sp>
      <p:sp>
        <p:nvSpPr>
          <p:cNvPr id="3" name="Content Placeholder 2"/>
          <p:cNvSpPr>
            <a:spLocks noGrp="1"/>
          </p:cNvSpPr>
          <p:nvPr>
            <p:ph idx="1"/>
          </p:nvPr>
        </p:nvSpPr>
        <p:spPr/>
        <p:txBody>
          <a:bodyPr/>
          <a:lstStyle/>
          <a:p>
            <a:r>
              <a:rPr lang="en-US" dirty="0"/>
              <a:t>The opinion of the working group.</a:t>
            </a:r>
          </a:p>
          <a:p>
            <a:r>
              <a:rPr lang="en-US" dirty="0" smtClean="0"/>
              <a:t>The </a:t>
            </a:r>
            <a:r>
              <a:rPr lang="en-US" dirty="0"/>
              <a:t>working group's opinion</a:t>
            </a:r>
            <a:r>
              <a:rPr lang="en-US" dirty="0" smtClean="0"/>
              <a:t>.</a:t>
            </a:r>
          </a:p>
          <a:p>
            <a:pPr marL="0" indent="0">
              <a:buNone/>
            </a:pPr>
            <a:endParaRPr lang="en-US" dirty="0"/>
          </a:p>
          <a:p>
            <a:r>
              <a:rPr lang="en-US" dirty="0" smtClean="0"/>
              <a:t>The </a:t>
            </a:r>
            <a:r>
              <a:rPr lang="en-US" dirty="0"/>
              <a:t>obvious effect of such a range of reference is to assure the audience of </a:t>
            </a:r>
            <a:r>
              <a:rPr lang="en-US" dirty="0" smtClean="0"/>
              <a:t>the author's </a:t>
            </a:r>
            <a:r>
              <a:rPr lang="en-US" dirty="0"/>
              <a:t>range of learning and intellect.</a:t>
            </a:r>
          </a:p>
        </p:txBody>
      </p:sp>
    </p:spTree>
    <p:extLst>
      <p:ext uri="{BB962C8B-B14F-4D97-AF65-F5344CB8AC3E}">
        <p14:creationId xmlns:p14="http://schemas.microsoft.com/office/powerpoint/2010/main" val="13213480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ea typeface="+mj-ea"/>
              </a:rPr>
              <a:t>Redundancy</a:t>
            </a:r>
            <a:endParaRPr lang="en-IN" dirty="0">
              <a:ea typeface="+mj-ea"/>
            </a:endParaRPr>
          </a:p>
        </p:txBody>
      </p:sp>
      <p:sp>
        <p:nvSpPr>
          <p:cNvPr id="3" name="Content Placeholder 2"/>
          <p:cNvSpPr>
            <a:spLocks noGrp="1"/>
          </p:cNvSpPr>
          <p:nvPr>
            <p:ph sz="quarter" idx="1"/>
          </p:nvPr>
        </p:nvSpPr>
        <p:spPr>
          <a:xfrm>
            <a:off x="457200" y="1600200"/>
            <a:ext cx="8229600" cy="4930269"/>
          </a:xfrm>
          <a:ln>
            <a:miter lim="800000"/>
            <a:headEnd/>
            <a:tailEnd/>
          </a:ln>
          <a:extLst/>
        </p:spPr>
        <p:txBody>
          <a:bodyPr>
            <a:normAutofit lnSpcReduction="10000"/>
          </a:bodyPr>
          <a:lstStyle/>
          <a:p>
            <a:pPr marL="0" indent="0" eaLnBrk="1" fontAlgn="auto" hangingPunct="1">
              <a:spcAft>
                <a:spcPts val="0"/>
              </a:spcAft>
              <a:buNone/>
              <a:defRPr/>
            </a:pPr>
            <a:r>
              <a:rPr lang="en-US" dirty="0" smtClean="0">
                <a:ea typeface="+mn-ea"/>
              </a:rPr>
              <a:t>Pleonasm - A phrase that repeats itself</a:t>
            </a:r>
          </a:p>
          <a:p>
            <a:pPr marL="0" indent="0" eaLnBrk="1" fontAlgn="auto" hangingPunct="1">
              <a:spcAft>
                <a:spcPts val="0"/>
              </a:spcAft>
              <a:buNone/>
              <a:defRPr/>
            </a:pPr>
            <a:r>
              <a:rPr lang="en-US" i="1" dirty="0" smtClean="0">
                <a:ea typeface="+mn-ea"/>
              </a:rPr>
              <a:t>Many uneducated citizens who have never attended school continue to vote for better schools.</a:t>
            </a:r>
          </a:p>
          <a:p>
            <a:pPr marL="0" indent="0" eaLnBrk="1" fontAlgn="auto" hangingPunct="1">
              <a:spcAft>
                <a:spcPts val="0"/>
              </a:spcAft>
              <a:buNone/>
              <a:defRPr/>
            </a:pPr>
            <a:r>
              <a:rPr lang="en-US" i="1" dirty="0" smtClean="0">
                <a:ea typeface="+mn-ea"/>
              </a:rPr>
              <a:t>Many uneducated citizens </a:t>
            </a:r>
            <a:r>
              <a:rPr lang="en-US" i="1" strike="sngStrike" dirty="0" smtClean="0">
                <a:ea typeface="+mn-ea"/>
              </a:rPr>
              <a:t>who have never attended school </a:t>
            </a:r>
            <a:r>
              <a:rPr lang="en-US" i="1" dirty="0" smtClean="0">
                <a:ea typeface="+mn-ea"/>
              </a:rPr>
              <a:t>continue to vote for better schools.</a:t>
            </a:r>
          </a:p>
          <a:p>
            <a:pPr>
              <a:defRPr/>
            </a:pPr>
            <a:r>
              <a:rPr lang="en-US" dirty="0" smtClean="0">
                <a:ea typeface="+mn-ea"/>
              </a:rPr>
              <a:t>Other such examples include</a:t>
            </a:r>
          </a:p>
          <a:p>
            <a:pPr marL="274320" indent="-274320" eaLnBrk="1" fontAlgn="auto" hangingPunct="1">
              <a:spcAft>
                <a:spcPts val="0"/>
              </a:spcAft>
              <a:buFont typeface="Wingdings"/>
              <a:buNone/>
              <a:defRPr/>
            </a:pPr>
            <a:r>
              <a:rPr lang="en-US" i="1" dirty="0" smtClean="0">
                <a:ea typeface="+mn-ea"/>
              </a:rPr>
              <a:t>true fact, circle around, close proximity, revert back, repeat again, refer back,</a:t>
            </a:r>
            <a:r>
              <a:rPr lang="en-US" dirty="0" smtClean="0">
                <a:ea typeface="+mn-ea"/>
              </a:rPr>
              <a:t> etc.</a:t>
            </a:r>
            <a:endParaRPr lang="en-IN" dirty="0">
              <a:ea typeface="+mn-ea"/>
            </a:endParaRPr>
          </a:p>
        </p:txBody>
      </p:sp>
      <p:sp>
        <p:nvSpPr>
          <p:cNvPr id="1434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C1FA40DB-BEF3-A449-A7B6-2F7E63DAB508}" type="slidenum">
              <a:rPr lang="en-US">
                <a:solidFill>
                  <a:srgbClr val="FFFFFF"/>
                </a:solidFill>
                <a:latin typeface="Century Schoolbook" charset="0"/>
              </a:rPr>
              <a:pPr/>
              <a:t>44</a:t>
            </a:fld>
            <a:endParaRPr lang="en-US">
              <a:solidFill>
                <a:srgbClr val="FFFFFF"/>
              </a:solidFill>
              <a:latin typeface="Century Schoolbook" charset="0"/>
            </a:endParaRPr>
          </a:p>
        </p:txBody>
      </p:sp>
    </p:spTree>
    <p:extLst>
      <p:ext uri="{BB962C8B-B14F-4D97-AF65-F5344CB8AC3E}">
        <p14:creationId xmlns:p14="http://schemas.microsoft.com/office/powerpoint/2010/main" val="1667140324"/>
      </p:ext>
    </p:ext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543800" cy="715962"/>
          </a:xfrm>
        </p:spPr>
        <p:txBody>
          <a:bodyPr>
            <a:normAutofit fontScale="90000"/>
          </a:bodyPr>
          <a:lstStyle/>
          <a:p>
            <a:pPr eaLnBrk="1" fontAlgn="auto" hangingPunct="1">
              <a:spcAft>
                <a:spcPts val="0"/>
              </a:spcAft>
              <a:defRPr/>
            </a:pPr>
            <a:r>
              <a:rPr lang="en-US" b="1" dirty="0">
                <a:ea typeface="+mj-ea"/>
              </a:rPr>
              <a:t>Awkward Repetition</a:t>
            </a:r>
            <a:endParaRPr lang="en-US" dirty="0">
              <a:ea typeface="+mj-ea"/>
            </a:endParaRPr>
          </a:p>
        </p:txBody>
      </p:sp>
      <p:sp>
        <p:nvSpPr>
          <p:cNvPr id="3" name="Content Placeholder 2"/>
          <p:cNvSpPr>
            <a:spLocks noGrp="1"/>
          </p:cNvSpPr>
          <p:nvPr>
            <p:ph sz="quarter" idx="1"/>
          </p:nvPr>
        </p:nvSpPr>
        <p:spPr>
          <a:xfrm>
            <a:off x="381000" y="1295400"/>
            <a:ext cx="8077200" cy="5178425"/>
          </a:xfrm>
        </p:spPr>
        <p:txBody>
          <a:bodyPr>
            <a:normAutofit fontScale="92500"/>
          </a:bodyPr>
          <a:lstStyle/>
          <a:p>
            <a:pPr marL="0" indent="0" eaLnBrk="1" fontAlgn="auto" hangingPunct="1">
              <a:spcAft>
                <a:spcPts val="0"/>
              </a:spcAft>
              <a:buFont typeface="Wingdings"/>
              <a:buNone/>
              <a:defRPr/>
            </a:pPr>
            <a:r>
              <a:rPr lang="en-US" dirty="0">
                <a:ea typeface="+mn-ea"/>
              </a:rPr>
              <a:t>While repetition of important words can be a useful way of gaining emphasis and coherence in your writing, </a:t>
            </a:r>
            <a:r>
              <a:rPr lang="en-US" b="1" dirty="0">
                <a:ea typeface="+mn-ea"/>
              </a:rPr>
              <a:t>careless repetition is awkward and wordy</a:t>
            </a:r>
            <a:r>
              <a:rPr lang="en-US" b="1" dirty="0" smtClean="0">
                <a:ea typeface="+mn-ea"/>
              </a:rPr>
              <a:t>.</a:t>
            </a:r>
            <a:endParaRPr lang="en-US" dirty="0">
              <a:ea typeface="+mn-ea"/>
            </a:endParaRPr>
          </a:p>
          <a:p>
            <a:pPr marL="0" indent="0" eaLnBrk="1" fontAlgn="auto" hangingPunct="1">
              <a:spcAft>
                <a:spcPts val="0"/>
              </a:spcAft>
              <a:buFont typeface="Wingdings"/>
              <a:buNone/>
              <a:defRPr/>
            </a:pPr>
            <a:r>
              <a:rPr lang="en-US" b="1" dirty="0" smtClean="0">
                <a:ea typeface="+mn-ea"/>
              </a:rPr>
              <a:t>                </a:t>
            </a:r>
            <a:endParaRPr lang="en-US" dirty="0">
              <a:ea typeface="+mn-ea"/>
            </a:endParaRPr>
          </a:p>
          <a:p>
            <a:pPr marL="274320" indent="-274320" eaLnBrk="1" fontAlgn="auto" hangingPunct="1">
              <a:spcAft>
                <a:spcPts val="0"/>
              </a:spcAft>
              <a:buFont typeface="Wingdings"/>
              <a:buChar char=""/>
              <a:defRPr/>
            </a:pPr>
            <a:r>
              <a:rPr lang="en-US" u="sng" dirty="0">
                <a:ea typeface="+mn-ea"/>
              </a:rPr>
              <a:t>Awkward</a:t>
            </a:r>
            <a:r>
              <a:rPr lang="en-US" dirty="0">
                <a:ea typeface="+mn-ea"/>
              </a:rPr>
              <a:t>: Gas mileage of American cars is being improved constantly in order to improve efficiency.</a:t>
            </a:r>
          </a:p>
          <a:p>
            <a:pPr marL="274320" indent="-274320" eaLnBrk="1" fontAlgn="auto" hangingPunct="1">
              <a:spcAft>
                <a:spcPts val="0"/>
              </a:spcAft>
              <a:buFont typeface="Wingdings"/>
              <a:buChar char=""/>
              <a:defRPr/>
            </a:pPr>
            <a:r>
              <a:rPr lang="en-US" u="sng" dirty="0">
                <a:ea typeface="+mn-ea"/>
              </a:rPr>
              <a:t>Revised</a:t>
            </a:r>
            <a:r>
              <a:rPr lang="en-US" dirty="0">
                <a:ea typeface="+mn-ea"/>
              </a:rPr>
              <a:t>: Gas mileage of American cars is being improved constantly to increase efficiency.</a:t>
            </a:r>
          </a:p>
          <a:p>
            <a:pPr marL="0" indent="0" eaLnBrk="1" fontAlgn="auto" hangingPunct="1">
              <a:spcAft>
                <a:spcPts val="0"/>
              </a:spcAft>
              <a:buFont typeface="Wingdings"/>
              <a:buNone/>
              <a:defRPr/>
            </a:pPr>
            <a:endParaRPr lang="en-US" dirty="0">
              <a:ea typeface="+mn-ea"/>
            </a:endParaRPr>
          </a:p>
          <a:p>
            <a:pPr marL="274320" indent="-274320" eaLnBrk="1" fontAlgn="auto" hangingPunct="1">
              <a:spcAft>
                <a:spcPts val="0"/>
              </a:spcAft>
              <a:buFont typeface="Wingdings"/>
              <a:buChar char=""/>
              <a:defRPr/>
            </a:pPr>
            <a:endParaRPr lang="en-US" dirty="0">
              <a:ea typeface="+mn-ea"/>
            </a:endParaRPr>
          </a:p>
        </p:txBody>
      </p:sp>
      <p:sp>
        <p:nvSpPr>
          <p:cNvPr id="1638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3D3E9E93-5A7D-BC41-8310-A2316299B679}" type="slidenum">
              <a:rPr lang="en-US">
                <a:solidFill>
                  <a:srgbClr val="FFFFFF"/>
                </a:solidFill>
                <a:latin typeface="Century Schoolbook" charset="0"/>
              </a:rPr>
              <a:pPr/>
              <a:t>45</a:t>
            </a:fld>
            <a:endParaRPr lang="en-US">
              <a:solidFill>
                <a:srgbClr val="FFFFFF"/>
              </a:solidFill>
              <a:latin typeface="Century Schoolbook" charset="0"/>
            </a:endParaRPr>
          </a:p>
        </p:txBody>
      </p:sp>
    </p:spTree>
    <p:extLst>
      <p:ext uri="{BB962C8B-B14F-4D97-AF65-F5344CB8AC3E}">
        <p14:creationId xmlns:p14="http://schemas.microsoft.com/office/powerpoint/2010/main" val="23128283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261" y="1417638"/>
            <a:ext cx="8748407" cy="4708525"/>
          </a:xfrm>
        </p:spPr>
        <p:txBody>
          <a:bodyPr>
            <a:noAutofit/>
          </a:bodyPr>
          <a:lstStyle/>
          <a:p>
            <a:pPr marL="0" indent="0" eaLnBrk="1" hangingPunct="1">
              <a:buFont typeface="Wingdings" charset="0"/>
              <a:buNone/>
            </a:pPr>
            <a:r>
              <a:rPr lang="en-US" dirty="0">
                <a:latin typeface="Century Schoolbook" charset="0"/>
              </a:rPr>
              <a:t>Sometimes sentences become wordy through a writer</a:t>
            </a:r>
            <a:r>
              <a:rPr lang="ja-JP" altLang="en-US" dirty="0">
                <a:latin typeface="Century Schoolbook" charset="0"/>
              </a:rPr>
              <a:t>’</a:t>
            </a:r>
            <a:r>
              <a:rPr lang="en-US" dirty="0">
                <a:latin typeface="Century Schoolbook" charset="0"/>
              </a:rPr>
              <a:t>s careless repetition of the same meaning in slightly different words [</a:t>
            </a:r>
            <a:r>
              <a:rPr lang="en-US" b="1" dirty="0">
                <a:latin typeface="Century Schoolbook" charset="0"/>
              </a:rPr>
              <a:t>Tautology</a:t>
            </a:r>
            <a:r>
              <a:rPr lang="en-US" dirty="0">
                <a:latin typeface="Century Schoolbook" charset="0"/>
              </a:rPr>
              <a:t>].</a:t>
            </a:r>
          </a:p>
          <a:p>
            <a:pPr marL="0" indent="0" eaLnBrk="1" hangingPunct="1">
              <a:buFont typeface="Wingdings" charset="0"/>
              <a:buNone/>
            </a:pPr>
            <a:endParaRPr lang="en-US" dirty="0">
              <a:latin typeface="Century Schoolbook" charset="0"/>
            </a:endParaRPr>
          </a:p>
          <a:p>
            <a:pPr marL="0" indent="0" eaLnBrk="1" hangingPunct="1"/>
            <a:r>
              <a:rPr lang="en-US" u="sng" dirty="0">
                <a:latin typeface="Century Schoolbook" charset="0"/>
              </a:rPr>
              <a:t>Wordy</a:t>
            </a:r>
            <a:r>
              <a:rPr lang="en-US" dirty="0">
                <a:latin typeface="Century Schoolbook" charset="0"/>
              </a:rPr>
              <a:t>: As a rule, I usually wake up early.</a:t>
            </a:r>
          </a:p>
          <a:p>
            <a:pPr marL="0" indent="0" eaLnBrk="1" hangingPunct="1"/>
            <a:r>
              <a:rPr lang="en-US" u="sng" dirty="0">
                <a:latin typeface="Century Schoolbook" charset="0"/>
              </a:rPr>
              <a:t>Revised</a:t>
            </a:r>
            <a:r>
              <a:rPr lang="en-US" dirty="0">
                <a:latin typeface="Century Schoolbook" charset="0"/>
              </a:rPr>
              <a:t>: I usually wake up early</a:t>
            </a:r>
            <a:r>
              <a:rPr lang="en-US" dirty="0" smtClean="0">
                <a:latin typeface="Century Schoolbook" charset="0"/>
              </a:rPr>
              <a:t>..                            </a:t>
            </a:r>
            <a:endParaRPr lang="en-US" dirty="0">
              <a:latin typeface="Century Schoolbook" charset="0"/>
            </a:endParaRPr>
          </a:p>
          <a:p>
            <a:pPr marL="0" indent="0" eaLnBrk="1" hangingPunct="1"/>
            <a:endParaRPr lang="en-US" dirty="0">
              <a:latin typeface="Century Schoolbook" charset="0"/>
            </a:endParaRPr>
          </a:p>
        </p:txBody>
      </p:sp>
      <p:sp>
        <p:nvSpPr>
          <p:cNvPr id="1536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F2430EAF-7A14-DD40-AA93-6E8000989708}" type="slidenum">
              <a:rPr lang="en-US">
                <a:solidFill>
                  <a:srgbClr val="FFFFFF"/>
                </a:solidFill>
                <a:latin typeface="Century Schoolbook" charset="0"/>
              </a:rPr>
              <a:pPr/>
              <a:t>46</a:t>
            </a:fld>
            <a:endParaRPr lang="en-US">
              <a:solidFill>
                <a:srgbClr val="FFFFFF"/>
              </a:solidFill>
              <a:latin typeface="Century Schoolbook" charset="0"/>
            </a:endParaRPr>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1816664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 expletive constructions ("It is," "There is," "There are") sparingly.</a:t>
            </a:r>
          </a:p>
        </p:txBody>
      </p:sp>
      <p:sp>
        <p:nvSpPr>
          <p:cNvPr id="3" name="Content Placeholder 2"/>
          <p:cNvSpPr>
            <a:spLocks noGrp="1"/>
          </p:cNvSpPr>
          <p:nvPr>
            <p:ph idx="1"/>
          </p:nvPr>
        </p:nvSpPr>
        <p:spPr/>
        <p:txBody>
          <a:bodyPr>
            <a:noAutofit/>
          </a:bodyPr>
          <a:lstStyle/>
          <a:p>
            <a:pPr marL="0" indent="0" eaLnBrk="1" hangingPunct="1">
              <a:lnSpc>
                <a:spcPct val="80000"/>
              </a:lnSpc>
              <a:buFont typeface="Wingdings" charset="0"/>
              <a:buNone/>
            </a:pPr>
            <a:r>
              <a:rPr lang="en-US" sz="2800" dirty="0">
                <a:latin typeface="Century Schoolbook" charset="0"/>
              </a:rPr>
              <a:t>Expletives (</a:t>
            </a:r>
            <a:r>
              <a:rPr lang="en-US" sz="2800" u="sng" dirty="0">
                <a:latin typeface="Century Schoolbook" charset="0"/>
              </a:rPr>
              <a:t>there is</a:t>
            </a:r>
            <a:r>
              <a:rPr lang="en-US" sz="2800" dirty="0">
                <a:latin typeface="Century Schoolbook" charset="0"/>
              </a:rPr>
              <a:t>, </a:t>
            </a:r>
            <a:r>
              <a:rPr lang="en-US" sz="2800" u="sng" dirty="0">
                <a:latin typeface="Century Schoolbook" charset="0"/>
              </a:rPr>
              <a:t>there are</a:t>
            </a:r>
            <a:r>
              <a:rPr lang="en-US" sz="2800" dirty="0">
                <a:latin typeface="Century Schoolbook" charset="0"/>
              </a:rPr>
              <a:t>, </a:t>
            </a:r>
            <a:r>
              <a:rPr lang="en-US" sz="2800" u="sng" dirty="0">
                <a:latin typeface="Century Schoolbook" charset="0"/>
              </a:rPr>
              <a:t>it is</a:t>
            </a:r>
            <a:r>
              <a:rPr lang="en-US" sz="2800" dirty="0">
                <a:latin typeface="Century Schoolbook" charset="0"/>
              </a:rPr>
              <a:t>, </a:t>
            </a:r>
            <a:r>
              <a:rPr lang="en-US" sz="2800" u="sng" dirty="0">
                <a:latin typeface="Century Schoolbook" charset="0"/>
              </a:rPr>
              <a:t>it was</a:t>
            </a:r>
            <a:r>
              <a:rPr lang="en-US" sz="2800" dirty="0">
                <a:latin typeface="Century Schoolbook" charset="0"/>
              </a:rPr>
              <a:t>) are unnecessary and weaken the emphasis on a sentence</a:t>
            </a:r>
            <a:r>
              <a:rPr lang="ja-JP" altLang="en-US" sz="2800" dirty="0">
                <a:latin typeface="Century Schoolbook" charset="0"/>
              </a:rPr>
              <a:t>’</a:t>
            </a:r>
            <a:r>
              <a:rPr lang="en-US" sz="2800" dirty="0">
                <a:latin typeface="Century Schoolbook" charset="0"/>
              </a:rPr>
              <a:t>s true subject. </a:t>
            </a:r>
          </a:p>
          <a:p>
            <a:pPr marL="0" indent="0" eaLnBrk="1" hangingPunct="1">
              <a:lnSpc>
                <a:spcPct val="80000"/>
              </a:lnSpc>
              <a:buFont typeface="Wingdings" charset="0"/>
              <a:buNone/>
            </a:pPr>
            <a:r>
              <a:rPr lang="en-US" sz="2800" dirty="0">
                <a:latin typeface="Century Schoolbook" charset="0"/>
              </a:rPr>
              <a:t>Gain effectiveness by simply beginning with the true subject</a:t>
            </a:r>
            <a:r>
              <a:rPr lang="en-US" sz="2800" dirty="0" smtClean="0">
                <a:latin typeface="Century Schoolbook" charset="0"/>
              </a:rPr>
              <a:t>.</a:t>
            </a:r>
          </a:p>
          <a:p>
            <a:pPr marL="0" indent="0" eaLnBrk="1" hangingPunct="1">
              <a:lnSpc>
                <a:spcPct val="80000"/>
              </a:lnSpc>
              <a:buFont typeface="Wingdings" charset="0"/>
              <a:buNone/>
            </a:pPr>
            <a:endParaRPr lang="en-US" sz="2800" dirty="0">
              <a:latin typeface="Century Schoolbook" charset="0"/>
            </a:endParaRPr>
          </a:p>
          <a:p>
            <a:pPr marL="0" indent="0" eaLnBrk="1" hangingPunct="1">
              <a:lnSpc>
                <a:spcPct val="80000"/>
              </a:lnSpc>
            </a:pPr>
            <a:r>
              <a:rPr lang="en-US" sz="2800" u="sng" dirty="0" smtClean="0">
                <a:latin typeface="Century Schoolbook" charset="0"/>
              </a:rPr>
              <a:t>Wordy</a:t>
            </a:r>
            <a:r>
              <a:rPr lang="en-US" sz="2800" dirty="0">
                <a:latin typeface="Century Schoolbook" charset="0"/>
              </a:rPr>
              <a:t>: There were fourteen people in attendance at the meeting.</a:t>
            </a:r>
          </a:p>
          <a:p>
            <a:pPr marL="0" indent="0" eaLnBrk="1" hangingPunct="1">
              <a:lnSpc>
                <a:spcPct val="80000"/>
              </a:lnSpc>
            </a:pPr>
            <a:r>
              <a:rPr lang="en-US" sz="2800" u="sng" dirty="0">
                <a:latin typeface="Century Schoolbook" charset="0"/>
              </a:rPr>
              <a:t>Revised</a:t>
            </a:r>
            <a:r>
              <a:rPr lang="en-US" sz="2800" dirty="0">
                <a:latin typeface="Century Schoolbook" charset="0"/>
              </a:rPr>
              <a:t>: Fourteen people attended the meeting</a:t>
            </a:r>
            <a:r>
              <a:rPr lang="en-US" sz="2800" dirty="0" smtClean="0">
                <a:latin typeface="Century Schoolbook" charset="0"/>
              </a:rPr>
              <a:t>.</a:t>
            </a:r>
          </a:p>
          <a:p>
            <a:pPr marL="0" indent="0" eaLnBrk="1" hangingPunct="1">
              <a:lnSpc>
                <a:spcPct val="80000"/>
              </a:lnSpc>
            </a:pPr>
            <a:endParaRPr lang="en-US" sz="2800" dirty="0">
              <a:latin typeface="Century Schoolbook" charset="0"/>
            </a:endParaRPr>
          </a:p>
          <a:p>
            <a:pPr marL="0" indent="0" eaLnBrk="1" hangingPunct="1">
              <a:lnSpc>
                <a:spcPct val="80000"/>
              </a:lnSpc>
              <a:buFont typeface="Wingdings" charset="0"/>
              <a:buNone/>
            </a:pPr>
            <a:endParaRPr lang="en-US" sz="2800" dirty="0">
              <a:latin typeface="Century Schoolbook" charset="0"/>
            </a:endParaRPr>
          </a:p>
          <a:p>
            <a:pPr marL="0" indent="0" eaLnBrk="1" hangingPunct="1">
              <a:lnSpc>
                <a:spcPct val="80000"/>
              </a:lnSpc>
              <a:buFont typeface="Wingdings" charset="0"/>
              <a:buNone/>
            </a:pPr>
            <a:r>
              <a:rPr lang="en-US" sz="2800" dirty="0">
                <a:latin typeface="Century Schoolbook" charset="0"/>
              </a:rPr>
              <a:t> </a:t>
            </a:r>
          </a:p>
        </p:txBody>
      </p:sp>
      <p:sp>
        <p:nvSpPr>
          <p:cNvPr id="2150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0FE17118-5ACD-594A-9148-FEF41EB02CF6}" type="slidenum">
              <a:rPr lang="en-US">
                <a:solidFill>
                  <a:srgbClr val="FFFFFF"/>
                </a:solidFill>
                <a:latin typeface="Century Schoolbook" charset="0"/>
              </a:rPr>
              <a:pPr/>
              <a:t>47</a:t>
            </a:fld>
            <a:endParaRPr lang="en-US">
              <a:solidFill>
                <a:srgbClr val="FFFFFF"/>
              </a:solidFill>
              <a:latin typeface="Century Schoolbook" charset="0"/>
            </a:endParaRPr>
          </a:p>
        </p:txBody>
      </p:sp>
    </p:spTree>
    <p:extLst>
      <p:ext uri="{BB962C8B-B14F-4D97-AF65-F5344CB8AC3E}">
        <p14:creationId xmlns:p14="http://schemas.microsoft.com/office/powerpoint/2010/main" val="17263680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It was her last argument that finally persuaded me.</a:t>
            </a:r>
          </a:p>
          <a:p>
            <a:r>
              <a:rPr lang="en-US" dirty="0"/>
              <a:t>Her last argument finally persuaded me.</a:t>
            </a:r>
          </a:p>
          <a:p>
            <a:endParaRPr lang="en-US" dirty="0"/>
          </a:p>
          <a:p>
            <a:r>
              <a:rPr lang="en-US" dirty="0"/>
              <a:t>There are likely to be many researchers raising questions about this methodological approach.</a:t>
            </a:r>
          </a:p>
          <a:p>
            <a:r>
              <a:rPr lang="en-US" dirty="0"/>
              <a:t>Many researchers are likely to raise questions about this methodological approach.</a:t>
            </a:r>
            <a:endParaRPr lang="en-US" dirty="0">
              <a:latin typeface="Century Schoolbook" charset="0"/>
            </a:endParaRPr>
          </a:p>
          <a:p>
            <a:endParaRPr lang="en-US" dirty="0"/>
          </a:p>
        </p:txBody>
      </p:sp>
    </p:spTree>
    <p:extLst>
      <p:ext uri="{BB962C8B-B14F-4D97-AF65-F5344CB8AC3E}">
        <p14:creationId xmlns:p14="http://schemas.microsoft.com/office/powerpoint/2010/main" val="39980953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wrap="square" lIns="91440" tIns="45720" rIns="91440" bIns="45720" numCol="1" anchorCtr="0" compatLnSpc="1">
            <a:prstTxWarp prst="textNoShape">
              <a:avLst/>
            </a:prstTxWarp>
          </a:bodyPr>
          <a:lstStyle/>
          <a:p>
            <a:pPr eaLnBrk="1" hangingPunct="1"/>
            <a:r>
              <a:rPr lang="en-US" sz="2700" b="1" cap="none">
                <a:latin typeface="Century Schoolbook" charset="0"/>
              </a:rPr>
              <a:t>ARTIFICIALITY</a:t>
            </a:r>
            <a:r>
              <a:rPr lang="en-US" sz="2700" cap="none">
                <a:latin typeface="Century Schoolbook" charset="0"/>
              </a:rPr>
              <a:t/>
            </a:r>
            <a:br>
              <a:rPr lang="en-US" sz="2700" cap="none">
                <a:latin typeface="Century Schoolbook" charset="0"/>
              </a:rPr>
            </a:br>
            <a:endParaRPr lang="en-US" sz="2700" cap="none">
              <a:latin typeface="Century Schoolbook" charset="0"/>
            </a:endParaRPr>
          </a:p>
        </p:txBody>
      </p:sp>
      <p:sp>
        <p:nvSpPr>
          <p:cNvPr id="3" name="Content Placeholder 2"/>
          <p:cNvSpPr>
            <a:spLocks noGrp="1"/>
          </p:cNvSpPr>
          <p:nvPr>
            <p:ph sz="quarter" idx="1"/>
          </p:nvPr>
        </p:nvSpPr>
        <p:spPr>
          <a:xfrm>
            <a:off x="304800" y="1143000"/>
            <a:ext cx="8504080" cy="5330825"/>
          </a:xfrm>
        </p:spPr>
        <p:txBody>
          <a:bodyPr>
            <a:normAutofit/>
          </a:bodyPr>
          <a:lstStyle/>
          <a:p>
            <a:pPr eaLnBrk="1" hangingPunct="1">
              <a:lnSpc>
                <a:spcPct val="80000"/>
              </a:lnSpc>
            </a:pPr>
            <a:r>
              <a:rPr lang="en-US" dirty="0">
                <a:latin typeface="Century Schoolbook" charset="0"/>
              </a:rPr>
              <a:t>Always express an idea in simple, direct language. </a:t>
            </a:r>
          </a:p>
          <a:p>
            <a:pPr eaLnBrk="1" hangingPunct="1">
              <a:lnSpc>
                <a:spcPct val="80000"/>
              </a:lnSpc>
            </a:pPr>
            <a:r>
              <a:rPr lang="en-US" dirty="0">
                <a:latin typeface="Century Schoolbook" charset="0"/>
              </a:rPr>
              <a:t>Complicated, pretentious, artificial language is not a sign of superior intelligence or writing skill. </a:t>
            </a:r>
          </a:p>
          <a:p>
            <a:pPr eaLnBrk="1" hangingPunct="1">
              <a:lnSpc>
                <a:spcPct val="80000"/>
              </a:lnSpc>
              <a:buFont typeface="Wingdings" charset="0"/>
              <a:buNone/>
            </a:pPr>
            <a:r>
              <a:rPr lang="en-US" dirty="0">
                <a:latin typeface="Century Schoolbook" charset="0"/>
              </a:rPr>
              <a:t> </a:t>
            </a:r>
          </a:p>
          <a:p>
            <a:pPr eaLnBrk="1" hangingPunct="1">
              <a:lnSpc>
                <a:spcPct val="80000"/>
              </a:lnSpc>
              <a:buFont typeface="Wingdings" charset="0"/>
              <a:buNone/>
            </a:pPr>
            <a:r>
              <a:rPr lang="en-US" u="sng" dirty="0">
                <a:latin typeface="Century Schoolbook" charset="0"/>
              </a:rPr>
              <a:t>Simple</a:t>
            </a:r>
            <a:r>
              <a:rPr lang="en-US" dirty="0">
                <a:latin typeface="Century Schoolbook" charset="0"/>
              </a:rPr>
              <a:t>: We decided against it.</a:t>
            </a:r>
          </a:p>
          <a:p>
            <a:pPr eaLnBrk="1" hangingPunct="1">
              <a:lnSpc>
                <a:spcPct val="80000"/>
              </a:lnSpc>
              <a:buFont typeface="Wingdings" charset="0"/>
              <a:buNone/>
            </a:pPr>
            <a:r>
              <a:rPr lang="en-US" u="sng" dirty="0">
                <a:latin typeface="Century Schoolbook" charset="0"/>
              </a:rPr>
              <a:t>Vague</a:t>
            </a:r>
            <a:r>
              <a:rPr lang="en-US" dirty="0">
                <a:latin typeface="Century Schoolbook" charset="0"/>
              </a:rPr>
              <a:t>: We have assumed a negative posture on the matter.</a:t>
            </a:r>
          </a:p>
          <a:p>
            <a:pPr eaLnBrk="1" hangingPunct="1">
              <a:lnSpc>
                <a:spcPct val="80000"/>
              </a:lnSpc>
            </a:pPr>
            <a:endParaRPr lang="en-US" dirty="0">
              <a:latin typeface="Century Schoolbook" charset="0"/>
            </a:endParaRPr>
          </a:p>
        </p:txBody>
      </p:sp>
      <p:sp>
        <p:nvSpPr>
          <p:cNvPr id="2458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5F906830-DE41-8E4E-981D-D485EAE093A1}" type="slidenum">
              <a:rPr lang="en-US">
                <a:solidFill>
                  <a:srgbClr val="FFFFFF"/>
                </a:solidFill>
                <a:latin typeface="Century Schoolbook" charset="0"/>
              </a:rPr>
              <a:pPr/>
              <a:t>49</a:t>
            </a:fld>
            <a:endParaRPr lang="en-US">
              <a:solidFill>
                <a:srgbClr val="FFFFFF"/>
              </a:solidFill>
              <a:latin typeface="Century Schoolbook" charset="0"/>
            </a:endParaRPr>
          </a:p>
        </p:txBody>
      </p:sp>
    </p:spTree>
    <p:extLst>
      <p:ext uri="{BB962C8B-B14F-4D97-AF65-F5344CB8AC3E}">
        <p14:creationId xmlns:p14="http://schemas.microsoft.com/office/powerpoint/2010/main" val="34526266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Rewriting choppy sentences</a:t>
            </a:r>
            <a:endParaRPr lang="en-US" dirty="0"/>
          </a:p>
        </p:txBody>
      </p:sp>
      <p:sp>
        <p:nvSpPr>
          <p:cNvPr id="3" name="Content Placeholder 2"/>
          <p:cNvSpPr>
            <a:spLocks noGrp="1"/>
          </p:cNvSpPr>
          <p:nvPr>
            <p:ph idx="1"/>
          </p:nvPr>
        </p:nvSpPr>
        <p:spPr/>
        <p:txBody>
          <a:bodyPr/>
          <a:lstStyle/>
          <a:p>
            <a:r>
              <a:rPr lang="en-US" dirty="0" smtClean="0"/>
              <a:t>If sentences express </a:t>
            </a:r>
            <a:r>
              <a:rPr lang="en-US" dirty="0"/>
              <a:t>equal </a:t>
            </a:r>
            <a:r>
              <a:rPr lang="en-US" dirty="0" smtClean="0"/>
              <a:t>ideas, write </a:t>
            </a:r>
            <a:r>
              <a:rPr lang="en-US" dirty="0"/>
              <a:t>a compound sentence</a:t>
            </a:r>
            <a:r>
              <a:rPr lang="en-US" dirty="0" smtClean="0"/>
              <a:t>. </a:t>
            </a:r>
            <a:endParaRPr lang="en-US" dirty="0"/>
          </a:p>
        </p:txBody>
      </p:sp>
    </p:spTree>
    <p:extLst>
      <p:ext uri="{BB962C8B-B14F-4D97-AF65-F5344CB8AC3E}">
        <p14:creationId xmlns:p14="http://schemas.microsoft.com/office/powerpoint/2010/main" val="8005038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693084"/>
            <a:ext cx="8504080" cy="4780741"/>
          </a:xfrm>
        </p:spPr>
        <p:txBody>
          <a:bodyPr>
            <a:normAutofit/>
          </a:bodyPr>
          <a:lstStyle/>
          <a:p>
            <a:pPr eaLnBrk="1" hangingPunct="1">
              <a:buFont typeface="Wingdings" charset="0"/>
              <a:buNone/>
            </a:pPr>
            <a:r>
              <a:rPr lang="en-US" u="sng" dirty="0" smtClean="0">
                <a:latin typeface="Century Schoolbook" charset="0"/>
              </a:rPr>
              <a:t>Examples </a:t>
            </a:r>
            <a:r>
              <a:rPr lang="en-US" dirty="0">
                <a:latin typeface="Century Schoolbook" charset="0"/>
              </a:rPr>
              <a:t> </a:t>
            </a:r>
          </a:p>
          <a:p>
            <a:pPr eaLnBrk="1" hangingPunct="1"/>
            <a:r>
              <a:rPr lang="en-US" dirty="0">
                <a:latin typeface="Century Schoolbook" charset="0"/>
              </a:rPr>
              <a:t>Revenue enhancement           </a:t>
            </a:r>
            <a:r>
              <a:rPr lang="en-US" dirty="0" smtClean="0">
                <a:latin typeface="Century Schoolbook" charset="0"/>
              </a:rPr>
              <a:t>raising </a:t>
            </a:r>
            <a:r>
              <a:rPr lang="en-US" dirty="0">
                <a:latin typeface="Century Schoolbook" charset="0"/>
              </a:rPr>
              <a:t>taxes </a:t>
            </a:r>
          </a:p>
          <a:p>
            <a:pPr eaLnBrk="1" hangingPunct="1"/>
            <a:r>
              <a:rPr lang="en-US" dirty="0">
                <a:latin typeface="Century Schoolbook" charset="0"/>
              </a:rPr>
              <a:t>Protective reaction strike     </a:t>
            </a:r>
            <a:r>
              <a:rPr lang="en-US" dirty="0" smtClean="0">
                <a:latin typeface="Century Schoolbook" charset="0"/>
              </a:rPr>
              <a:t> </a:t>
            </a:r>
            <a:r>
              <a:rPr lang="en-US" dirty="0">
                <a:latin typeface="Century Schoolbook" charset="0"/>
              </a:rPr>
              <a:t>bombing raid </a:t>
            </a:r>
          </a:p>
          <a:p>
            <a:pPr eaLnBrk="1" hangingPunct="1"/>
            <a:r>
              <a:rPr lang="en-US" dirty="0">
                <a:latin typeface="Century Schoolbook" charset="0"/>
              </a:rPr>
              <a:t>The Peacekeeper                     </a:t>
            </a:r>
            <a:r>
              <a:rPr lang="en-US" dirty="0" smtClean="0">
                <a:latin typeface="Century Schoolbook" charset="0"/>
              </a:rPr>
              <a:t>  </a:t>
            </a:r>
            <a:r>
              <a:rPr lang="en-US" dirty="0">
                <a:latin typeface="Century Schoolbook" charset="0"/>
              </a:rPr>
              <a:t>MX missile</a:t>
            </a:r>
          </a:p>
          <a:p>
            <a:pPr eaLnBrk="1" hangingPunct="1"/>
            <a:r>
              <a:rPr lang="en-US" dirty="0" smtClean="0">
                <a:latin typeface="Century Schoolbook" charset="0"/>
              </a:rPr>
              <a:t>Company restructuring           firing some</a:t>
            </a:r>
            <a:endParaRPr lang="en-US" dirty="0">
              <a:latin typeface="Century Schoolbook" charset="0"/>
            </a:endParaRPr>
          </a:p>
          <a:p>
            <a:pPr eaLnBrk="1" hangingPunct="1">
              <a:buFont typeface="Wingdings" charset="0"/>
              <a:buNone/>
            </a:pPr>
            <a:endParaRPr lang="en-US" dirty="0">
              <a:latin typeface="Century Schoolbook" charset="0"/>
            </a:endParaRPr>
          </a:p>
          <a:p>
            <a:pPr eaLnBrk="1" hangingPunct="1"/>
            <a:endParaRPr lang="en-US" dirty="0">
              <a:latin typeface="Century Schoolbook" charset="0"/>
            </a:endParaRPr>
          </a:p>
        </p:txBody>
      </p:sp>
      <p:sp>
        <p:nvSpPr>
          <p:cNvPr id="25603"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8C374498-0E48-204F-B8C5-71857AF22AA7}" type="slidenum">
              <a:rPr lang="en-US">
                <a:solidFill>
                  <a:srgbClr val="FFFFFF"/>
                </a:solidFill>
                <a:latin typeface="Century Schoolbook" charset="0"/>
              </a:rPr>
              <a:pPr/>
              <a:t>50</a:t>
            </a:fld>
            <a:endParaRPr lang="en-US">
              <a:solidFill>
                <a:srgbClr val="FFFFFF"/>
              </a:solidFill>
              <a:latin typeface="Century Schoolbook" charset="0"/>
            </a:endParaRPr>
          </a:p>
        </p:txBody>
      </p:sp>
    </p:spTree>
    <p:extLst>
      <p:ext uri="{BB962C8B-B14F-4D97-AF65-F5344CB8AC3E}">
        <p14:creationId xmlns:p14="http://schemas.microsoft.com/office/powerpoint/2010/main" val="29388556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wrap="square" lIns="91440" tIns="45720" rIns="91440" bIns="45720" numCol="1" anchorCtr="0" compatLnSpc="1">
            <a:prstTxWarp prst="textNoShape">
              <a:avLst/>
            </a:prstTxWarp>
            <a:normAutofit fontScale="90000"/>
          </a:bodyPr>
          <a:lstStyle/>
          <a:p>
            <a:pPr eaLnBrk="1" hangingPunct="1"/>
            <a:r>
              <a:rPr lang="en-US" sz="2700" b="1" cap="none">
                <a:latin typeface="Century Schoolbook" charset="0"/>
              </a:rPr>
              <a:t>UNNECESSARY PHRASES AND CLAUSES</a:t>
            </a:r>
            <a:r>
              <a:rPr lang="en-US" sz="2700" cap="none">
                <a:latin typeface="Century Schoolbook" charset="0"/>
              </a:rPr>
              <a:t/>
            </a:r>
            <a:br>
              <a:rPr lang="en-US" sz="2700" cap="none">
                <a:latin typeface="Century Schoolbook" charset="0"/>
              </a:rPr>
            </a:br>
            <a:endParaRPr lang="en-US" sz="2700" cap="none">
              <a:latin typeface="Century Schoolbook" charset="0"/>
            </a:endParaRPr>
          </a:p>
        </p:txBody>
      </p:sp>
      <p:sp>
        <p:nvSpPr>
          <p:cNvPr id="3" name="Content Placeholder 2"/>
          <p:cNvSpPr>
            <a:spLocks noGrp="1"/>
          </p:cNvSpPr>
          <p:nvPr>
            <p:ph sz="quarter" idx="1"/>
          </p:nvPr>
        </p:nvSpPr>
        <p:spPr>
          <a:xfrm>
            <a:off x="304800" y="914400"/>
            <a:ext cx="8305800" cy="5559425"/>
          </a:xfrm>
        </p:spPr>
        <p:txBody>
          <a:bodyPr>
            <a:noAutofit/>
          </a:bodyPr>
          <a:lstStyle/>
          <a:p>
            <a:pPr marL="0" indent="0" eaLnBrk="1" hangingPunct="1">
              <a:lnSpc>
                <a:spcPct val="90000"/>
              </a:lnSpc>
              <a:buFont typeface="Wingdings" charset="0"/>
              <a:buNone/>
            </a:pPr>
            <a:r>
              <a:rPr lang="en-US" dirty="0" smtClean="0">
                <a:latin typeface="Century Schoolbook" charset="0"/>
              </a:rPr>
              <a:t> Where </a:t>
            </a:r>
            <a:r>
              <a:rPr lang="en-US" dirty="0">
                <a:latin typeface="Century Schoolbook" charset="0"/>
              </a:rPr>
              <a:t>appropriate, reduce </a:t>
            </a:r>
          </a:p>
          <a:p>
            <a:pPr marL="0" indent="0" eaLnBrk="1" hangingPunct="1">
              <a:lnSpc>
                <a:spcPct val="90000"/>
              </a:lnSpc>
            </a:pPr>
            <a:r>
              <a:rPr lang="en-US" dirty="0">
                <a:latin typeface="Century Schoolbook" charset="0"/>
              </a:rPr>
              <a:t>clauses to participial or appositive phrases or </a:t>
            </a:r>
          </a:p>
          <a:p>
            <a:pPr marL="0" indent="0" eaLnBrk="1" hangingPunct="1">
              <a:lnSpc>
                <a:spcPct val="90000"/>
              </a:lnSpc>
            </a:pPr>
            <a:r>
              <a:rPr lang="en-US" dirty="0">
                <a:latin typeface="Century Schoolbook" charset="0"/>
              </a:rPr>
              <a:t>p</a:t>
            </a:r>
            <a:r>
              <a:rPr lang="en-US" dirty="0" smtClean="0">
                <a:latin typeface="Century Schoolbook" charset="0"/>
              </a:rPr>
              <a:t>hrases </a:t>
            </a:r>
            <a:r>
              <a:rPr lang="en-US" dirty="0">
                <a:latin typeface="Century Schoolbook" charset="0"/>
              </a:rPr>
              <a:t>to single-word or compound modifiers, </a:t>
            </a:r>
          </a:p>
          <a:p>
            <a:pPr marL="0" indent="0" eaLnBrk="1" hangingPunct="1">
              <a:lnSpc>
                <a:spcPct val="90000"/>
              </a:lnSpc>
              <a:buFont typeface="Wingdings" charset="0"/>
              <a:buNone/>
            </a:pPr>
            <a:r>
              <a:rPr lang="en-US" dirty="0">
                <a:latin typeface="Century Schoolbook" charset="0"/>
              </a:rPr>
              <a:t>     </a:t>
            </a:r>
          </a:p>
          <a:p>
            <a:pPr marL="0" indent="0" eaLnBrk="1" hangingPunct="1">
              <a:lnSpc>
                <a:spcPct val="90000"/>
              </a:lnSpc>
            </a:pPr>
            <a:r>
              <a:rPr lang="en-US" u="sng" dirty="0">
                <a:latin typeface="Century Schoolbook" charset="0"/>
              </a:rPr>
              <a:t>Wordy</a:t>
            </a:r>
            <a:r>
              <a:rPr lang="en-US" dirty="0">
                <a:latin typeface="Century Schoolbook" charset="0"/>
              </a:rPr>
              <a:t>: This shirt, which is made of wool, has worn well for eight years.</a:t>
            </a:r>
          </a:p>
          <a:p>
            <a:pPr marL="0" indent="0" eaLnBrk="1" hangingPunct="1">
              <a:lnSpc>
                <a:spcPct val="90000"/>
              </a:lnSpc>
            </a:pPr>
            <a:r>
              <a:rPr lang="en-US" u="sng" dirty="0">
                <a:latin typeface="Century Schoolbook" charset="0"/>
              </a:rPr>
              <a:t>Revised</a:t>
            </a:r>
            <a:r>
              <a:rPr lang="en-US" dirty="0">
                <a:latin typeface="Century Schoolbook" charset="0"/>
              </a:rPr>
              <a:t>: This woolen shirt has worn well for eight years.</a:t>
            </a:r>
          </a:p>
          <a:p>
            <a:pPr marL="0" indent="0" eaLnBrk="1" hangingPunct="1">
              <a:lnSpc>
                <a:spcPct val="90000"/>
              </a:lnSpc>
              <a:buFont typeface="Wingdings" charset="0"/>
              <a:buNone/>
            </a:pPr>
            <a:r>
              <a:rPr lang="en-US" dirty="0">
                <a:latin typeface="Century Schoolbook" charset="0"/>
              </a:rPr>
              <a:t> </a:t>
            </a:r>
          </a:p>
          <a:p>
            <a:pPr marL="0" indent="0" eaLnBrk="1" hangingPunct="1">
              <a:lnSpc>
                <a:spcPct val="90000"/>
              </a:lnSpc>
            </a:pPr>
            <a:endParaRPr lang="en-US" dirty="0">
              <a:latin typeface="Century Schoolbook" charset="0"/>
            </a:endParaRPr>
          </a:p>
        </p:txBody>
      </p:sp>
      <p:sp>
        <p:nvSpPr>
          <p:cNvPr id="2867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7B867620-269C-EA49-A709-0E870B75A8A4}" type="slidenum">
              <a:rPr lang="en-US">
                <a:solidFill>
                  <a:srgbClr val="FFFFFF"/>
                </a:solidFill>
                <a:latin typeface="Century Schoolbook" charset="0"/>
              </a:rPr>
              <a:pPr/>
              <a:t>51</a:t>
            </a:fld>
            <a:endParaRPr lang="en-US">
              <a:solidFill>
                <a:srgbClr val="FFFFFF"/>
              </a:solidFill>
              <a:latin typeface="Century Schoolbook" charset="0"/>
            </a:endParaRPr>
          </a:p>
        </p:txBody>
      </p:sp>
    </p:spTree>
    <p:extLst>
      <p:ext uri="{BB962C8B-B14F-4D97-AF65-F5344CB8AC3E}">
        <p14:creationId xmlns:p14="http://schemas.microsoft.com/office/powerpoint/2010/main" val="18581161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lstStyle/>
          <a:p>
            <a:pPr eaLnBrk="1" fontAlgn="auto" hangingPunct="1">
              <a:spcAft>
                <a:spcPts val="0"/>
              </a:spcAft>
              <a:defRPr/>
            </a:pPr>
            <a:r>
              <a:rPr lang="en-US" b="1" dirty="0" smtClean="0">
                <a:ea typeface="+mj-ea"/>
              </a:rPr>
              <a:t>Use modifiers sparingly</a:t>
            </a:r>
            <a:endParaRPr lang="en-US" dirty="0">
              <a:ea typeface="+mj-ea"/>
            </a:endParaRPr>
          </a:p>
        </p:txBody>
      </p:sp>
      <p:sp>
        <p:nvSpPr>
          <p:cNvPr id="3" name="Content Placeholder 2"/>
          <p:cNvSpPr>
            <a:spLocks noGrp="1"/>
          </p:cNvSpPr>
          <p:nvPr>
            <p:ph sz="quarter" idx="1"/>
          </p:nvPr>
        </p:nvSpPr>
        <p:spPr>
          <a:xfrm>
            <a:off x="457200" y="1600200"/>
            <a:ext cx="7467600" cy="4873625"/>
          </a:xfrm>
        </p:spPr>
        <p:txBody>
          <a:bodyPr>
            <a:normAutofit fontScale="92500" lnSpcReduction="20000"/>
          </a:bodyPr>
          <a:lstStyle/>
          <a:p>
            <a:pPr marL="0" indent="0" eaLnBrk="1" hangingPunct="1">
              <a:buFont typeface="Wingdings" charset="0"/>
              <a:buNone/>
            </a:pPr>
            <a:r>
              <a:rPr lang="en-US">
                <a:latin typeface="Century Schoolbook" charset="0"/>
              </a:rPr>
              <a:t>It is a wise idea to question critically all modifiers (adjectives and adverbs). The so-called </a:t>
            </a:r>
            <a:r>
              <a:rPr lang="ja-JP" altLang="en-US">
                <a:latin typeface="Century Schoolbook" charset="0"/>
              </a:rPr>
              <a:t>“</a:t>
            </a:r>
            <a:r>
              <a:rPr lang="en-US">
                <a:latin typeface="Century Schoolbook" charset="0"/>
              </a:rPr>
              <a:t>intensives</a:t>
            </a:r>
            <a:r>
              <a:rPr lang="ja-JP" altLang="en-US">
                <a:latin typeface="Century Schoolbook" charset="0"/>
              </a:rPr>
              <a:t>”</a:t>
            </a:r>
            <a:r>
              <a:rPr lang="en-US">
                <a:latin typeface="Century Schoolbook" charset="0"/>
              </a:rPr>
              <a:t> – </a:t>
            </a:r>
            <a:r>
              <a:rPr lang="en-US" i="1">
                <a:latin typeface="Century Schoolbook" charset="0"/>
              </a:rPr>
              <a:t>very</a:t>
            </a:r>
            <a:r>
              <a:rPr lang="en-US">
                <a:latin typeface="Century Schoolbook" charset="0"/>
              </a:rPr>
              <a:t>, </a:t>
            </a:r>
            <a:r>
              <a:rPr lang="en-US" i="1">
                <a:latin typeface="Century Schoolbook" charset="0"/>
              </a:rPr>
              <a:t>much</a:t>
            </a:r>
            <a:r>
              <a:rPr lang="en-US">
                <a:latin typeface="Century Schoolbook" charset="0"/>
              </a:rPr>
              <a:t>, etc., -- are especially likely to weaken a sentence.</a:t>
            </a:r>
          </a:p>
          <a:p>
            <a:pPr marL="0" indent="0" eaLnBrk="1" hangingPunct="1">
              <a:buFont typeface="Wingdings" charset="0"/>
              <a:buNone/>
            </a:pPr>
            <a:endParaRPr lang="en-US">
              <a:latin typeface="Century Schoolbook" charset="0"/>
            </a:endParaRPr>
          </a:p>
          <a:p>
            <a:pPr marL="0" indent="0" eaLnBrk="1" hangingPunct="1"/>
            <a:r>
              <a:rPr lang="en-US" u="sng">
                <a:latin typeface="Century Schoolbook" charset="0"/>
              </a:rPr>
              <a:t>Wordy</a:t>
            </a:r>
            <a:r>
              <a:rPr lang="en-US">
                <a:latin typeface="Century Schoolbook" charset="0"/>
              </a:rPr>
              <a:t>: I certainly was very much pleased when they told me they were so much interested.</a:t>
            </a:r>
          </a:p>
          <a:p>
            <a:pPr marL="0" indent="0" eaLnBrk="1" hangingPunct="1"/>
            <a:r>
              <a:rPr lang="en-US" u="sng">
                <a:latin typeface="Century Schoolbook" charset="0"/>
              </a:rPr>
              <a:t>Revised</a:t>
            </a:r>
            <a:r>
              <a:rPr lang="en-US">
                <a:latin typeface="Century Schoolbook" charset="0"/>
              </a:rPr>
              <a:t>: I was very pleased when they told me they were interested.</a:t>
            </a:r>
          </a:p>
          <a:p>
            <a:pPr marL="0" indent="0" eaLnBrk="1" hangingPunct="1">
              <a:buFont typeface="Wingdings" charset="0"/>
              <a:buNone/>
            </a:pPr>
            <a:endParaRPr lang="en-US">
              <a:latin typeface="Century Schoolbook" charset="0"/>
            </a:endParaRPr>
          </a:p>
        </p:txBody>
      </p:sp>
      <p:sp>
        <p:nvSpPr>
          <p:cNvPr id="2970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9CEBE1DE-BC60-464E-8CF6-E4C8658A9798}" type="slidenum">
              <a:rPr lang="en-US">
                <a:solidFill>
                  <a:srgbClr val="FFFFFF"/>
                </a:solidFill>
                <a:latin typeface="Century Schoolbook" charset="0"/>
              </a:rPr>
              <a:pPr/>
              <a:t>52</a:t>
            </a:fld>
            <a:endParaRPr lang="en-US">
              <a:solidFill>
                <a:srgbClr val="FFFFFF"/>
              </a:solidFill>
              <a:latin typeface="Century Schoolbook" charset="0"/>
            </a:endParaRPr>
          </a:p>
        </p:txBody>
      </p:sp>
    </p:spTree>
    <p:extLst>
      <p:ext uri="{BB962C8B-B14F-4D97-AF65-F5344CB8AC3E}">
        <p14:creationId xmlns:p14="http://schemas.microsoft.com/office/powerpoint/2010/main" val="32125654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168996250"/>
              </p:ext>
            </p:extLst>
          </p:nvPr>
        </p:nvGraphicFramePr>
        <p:xfrm>
          <a:off x="457200" y="1181706"/>
          <a:ext cx="8229600" cy="4632960"/>
        </p:xfrm>
        <a:graphic>
          <a:graphicData uri="http://schemas.openxmlformats.org/drawingml/2006/table">
            <a:tbl>
              <a:tblPr firstRow="1" bandRow="1">
                <a:tableStyleId>{5C22544A-7EE6-4342-B048-85BDC9FD1C3A}</a:tableStyleId>
              </a:tblPr>
              <a:tblGrid>
                <a:gridCol w="4782554"/>
                <a:gridCol w="3447046"/>
              </a:tblGrid>
              <a:tr h="370840">
                <a:tc>
                  <a:txBody>
                    <a:bodyPr/>
                    <a:lstStyle/>
                    <a:p>
                      <a:r>
                        <a:rPr lang="en-US" sz="3200" dirty="0" smtClean="0"/>
                        <a:t>Relation</a:t>
                      </a:r>
                      <a:endParaRPr lang="en-US" sz="3200" dirty="0"/>
                    </a:p>
                  </a:txBody>
                  <a:tcPr/>
                </a:tc>
                <a:tc>
                  <a:txBody>
                    <a:bodyPr/>
                    <a:lstStyle/>
                    <a:p>
                      <a:r>
                        <a:rPr lang="en-US" sz="3200" dirty="0" smtClean="0"/>
                        <a:t>Connector</a:t>
                      </a:r>
                      <a:endParaRPr lang="en-US" sz="3200" dirty="0"/>
                    </a:p>
                  </a:txBody>
                  <a:tcPr/>
                </a:tc>
              </a:tr>
              <a:tr h="370840">
                <a:tc>
                  <a:txBody>
                    <a:bodyPr/>
                    <a:lstStyle/>
                    <a:p>
                      <a:r>
                        <a:rPr lang="en-US" sz="3200" b="0" i="0" u="none" strike="noStrike" kern="1200" baseline="0" dirty="0" smtClean="0">
                          <a:solidFill>
                            <a:schemeClr val="dk1"/>
                          </a:solidFill>
                          <a:latin typeface="+mn-lt"/>
                          <a:ea typeface="+mn-ea"/>
                          <a:cs typeface="+mn-cs"/>
                        </a:rPr>
                        <a:t>Similar or equal idea</a:t>
                      </a:r>
                      <a:endParaRPr lang="en-US" sz="3200" dirty="0"/>
                    </a:p>
                  </a:txBody>
                  <a:tcPr/>
                </a:tc>
                <a:tc>
                  <a:txBody>
                    <a:bodyPr/>
                    <a:lstStyle/>
                    <a:p>
                      <a:r>
                        <a:rPr lang="en-US" sz="3200" dirty="0" smtClean="0"/>
                        <a:t>And, either… or</a:t>
                      </a:r>
                      <a:endParaRPr lang="en-US" sz="3200" dirty="0"/>
                    </a:p>
                  </a:txBody>
                  <a:tcPr/>
                </a:tc>
              </a:tr>
              <a:tr h="370840">
                <a:tc>
                  <a:txBody>
                    <a:bodyPr/>
                    <a:lstStyle/>
                    <a:p>
                      <a:r>
                        <a:rPr lang="en-US" sz="3200" b="0" i="0" u="none" strike="noStrike" kern="1200" baseline="0" dirty="0" smtClean="0">
                          <a:solidFill>
                            <a:schemeClr val="dk1"/>
                          </a:solidFill>
                          <a:latin typeface="+mn-lt"/>
                          <a:ea typeface="+mn-ea"/>
                          <a:cs typeface="+mn-cs"/>
                        </a:rPr>
                        <a:t>Negative equal idea</a:t>
                      </a:r>
                      <a:endParaRPr lang="en-US" sz="3200" dirty="0"/>
                    </a:p>
                  </a:txBody>
                  <a:tcPr/>
                </a:tc>
                <a:tc>
                  <a:txBody>
                    <a:bodyPr/>
                    <a:lstStyle/>
                    <a:p>
                      <a:r>
                        <a:rPr lang="en-US" sz="3200" dirty="0" smtClean="0"/>
                        <a:t>Neither…nor</a:t>
                      </a:r>
                      <a:endParaRPr lang="en-US" sz="3200" dirty="0"/>
                    </a:p>
                  </a:txBody>
                  <a:tcPr/>
                </a:tc>
              </a:tr>
              <a:tr h="370840">
                <a:tc>
                  <a:txBody>
                    <a:bodyPr/>
                    <a:lstStyle/>
                    <a:p>
                      <a:r>
                        <a:rPr lang="en-US" sz="3200" b="0" i="0" u="none" strike="noStrike" kern="1200" baseline="0" dirty="0" smtClean="0">
                          <a:solidFill>
                            <a:schemeClr val="dk1"/>
                          </a:solidFill>
                          <a:latin typeface="+mn-lt"/>
                          <a:ea typeface="+mn-ea"/>
                          <a:cs typeface="+mn-cs"/>
                        </a:rPr>
                        <a:t>Opposite idea</a:t>
                      </a:r>
                      <a:endParaRPr lang="en-US" sz="3200" dirty="0"/>
                    </a:p>
                  </a:txBody>
                  <a:tcPr/>
                </a:tc>
                <a:tc>
                  <a:txBody>
                    <a:bodyPr/>
                    <a:lstStyle/>
                    <a:p>
                      <a:r>
                        <a:rPr lang="en-US" sz="3200" dirty="0" smtClean="0"/>
                        <a:t>but</a:t>
                      </a:r>
                      <a:endParaRPr lang="en-US" sz="3200" dirty="0"/>
                    </a:p>
                  </a:txBody>
                  <a:tcPr/>
                </a:tc>
              </a:tr>
              <a:tr h="370840">
                <a:tc>
                  <a:txBody>
                    <a:bodyPr/>
                    <a:lstStyle/>
                    <a:p>
                      <a:r>
                        <a:rPr lang="en-US" sz="3200" dirty="0" smtClean="0"/>
                        <a:t>Alternating possibility</a:t>
                      </a:r>
                      <a:endParaRPr lang="en-US" sz="3200" dirty="0"/>
                    </a:p>
                  </a:txBody>
                  <a:tcPr/>
                </a:tc>
                <a:tc>
                  <a:txBody>
                    <a:bodyPr/>
                    <a:lstStyle/>
                    <a:p>
                      <a:r>
                        <a:rPr lang="en-US" sz="3200" dirty="0" smtClean="0"/>
                        <a:t>Or</a:t>
                      </a:r>
                      <a:endParaRPr lang="en-US" sz="3200" dirty="0"/>
                    </a:p>
                  </a:txBody>
                  <a:tcPr/>
                </a:tc>
              </a:tr>
              <a:tr h="370840">
                <a:tc>
                  <a:txBody>
                    <a:bodyPr/>
                    <a:lstStyle/>
                    <a:p>
                      <a:r>
                        <a:rPr lang="en-US" sz="3200" dirty="0" smtClean="0"/>
                        <a:t>Surprising continuation</a:t>
                      </a:r>
                      <a:endParaRPr lang="en-US" sz="3200" dirty="0"/>
                    </a:p>
                  </a:txBody>
                  <a:tcPr/>
                </a:tc>
                <a:tc>
                  <a:txBody>
                    <a:bodyPr/>
                    <a:lstStyle/>
                    <a:p>
                      <a:r>
                        <a:rPr lang="en-US" sz="3200" dirty="0" smtClean="0"/>
                        <a:t>yet</a:t>
                      </a:r>
                      <a:endParaRPr lang="en-US" sz="3200" dirty="0"/>
                    </a:p>
                  </a:txBody>
                  <a:tcPr/>
                </a:tc>
              </a:tr>
              <a:tr h="370840">
                <a:tc>
                  <a:txBody>
                    <a:bodyPr/>
                    <a:lstStyle/>
                    <a:p>
                      <a:r>
                        <a:rPr lang="en-US" sz="3200" dirty="0" smtClean="0"/>
                        <a:t>Expected result</a:t>
                      </a:r>
                      <a:endParaRPr lang="en-US" sz="3200" dirty="0"/>
                    </a:p>
                  </a:txBody>
                  <a:tcPr/>
                </a:tc>
                <a:tc>
                  <a:txBody>
                    <a:bodyPr/>
                    <a:lstStyle/>
                    <a:p>
                      <a:r>
                        <a:rPr lang="en-US" sz="3200" dirty="0" smtClean="0"/>
                        <a:t>So</a:t>
                      </a:r>
                      <a:endParaRPr lang="en-US" sz="3200" dirty="0"/>
                    </a:p>
                  </a:txBody>
                  <a:tcPr/>
                </a:tc>
              </a:tr>
              <a:tr h="370840">
                <a:tc>
                  <a:txBody>
                    <a:bodyPr/>
                    <a:lstStyle/>
                    <a:p>
                      <a:r>
                        <a:rPr lang="en-US" sz="3200" dirty="0" smtClean="0"/>
                        <a:t>Reason</a:t>
                      </a:r>
                      <a:endParaRPr lang="en-US" sz="3200" dirty="0"/>
                    </a:p>
                  </a:txBody>
                  <a:tcPr/>
                </a:tc>
                <a:tc>
                  <a:txBody>
                    <a:bodyPr/>
                    <a:lstStyle/>
                    <a:p>
                      <a:r>
                        <a:rPr lang="en-US" sz="3200" dirty="0" smtClean="0"/>
                        <a:t>for</a:t>
                      </a:r>
                      <a:endParaRPr lang="en-US" sz="3200" dirty="0"/>
                    </a:p>
                  </a:txBody>
                  <a:tcPr/>
                </a:tc>
              </a:tr>
            </a:tbl>
          </a:graphicData>
        </a:graphic>
      </p:graphicFrame>
    </p:spTree>
    <p:extLst>
      <p:ext uri="{BB962C8B-B14F-4D97-AF65-F5344CB8AC3E}">
        <p14:creationId xmlns:p14="http://schemas.microsoft.com/office/powerpoint/2010/main" val="2822851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If one idea is more important than the other, make a complex sentence.</a:t>
            </a: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36182294"/>
              </p:ext>
            </p:extLst>
          </p:nvPr>
        </p:nvGraphicFramePr>
        <p:xfrm>
          <a:off x="601578" y="1684998"/>
          <a:ext cx="7874000" cy="3383280"/>
        </p:xfrm>
        <a:graphic>
          <a:graphicData uri="http://schemas.openxmlformats.org/drawingml/2006/table">
            <a:tbl>
              <a:tblPr firstRow="1" bandRow="1">
                <a:tableStyleId>{5C22544A-7EE6-4342-B048-85BDC9FD1C3A}</a:tableStyleId>
              </a:tblPr>
              <a:tblGrid>
                <a:gridCol w="3937000"/>
                <a:gridCol w="3937000"/>
              </a:tblGrid>
              <a:tr h="370840">
                <a:tc>
                  <a:txBody>
                    <a:bodyPr/>
                    <a:lstStyle/>
                    <a:p>
                      <a:r>
                        <a:rPr lang="en-US" sz="3200" dirty="0" smtClean="0"/>
                        <a:t>Relation</a:t>
                      </a:r>
                      <a:endParaRPr lang="en-US" sz="3200" dirty="0"/>
                    </a:p>
                  </a:txBody>
                  <a:tcPr/>
                </a:tc>
                <a:tc>
                  <a:txBody>
                    <a:bodyPr/>
                    <a:lstStyle/>
                    <a:p>
                      <a:r>
                        <a:rPr lang="en-US" sz="3200" dirty="0" smtClean="0"/>
                        <a:t>Connector</a:t>
                      </a:r>
                      <a:endParaRPr lang="en-US" sz="3200" dirty="0"/>
                    </a:p>
                  </a:txBody>
                  <a:tcPr/>
                </a:tc>
              </a:tr>
              <a:tr h="370840">
                <a:tc>
                  <a:txBody>
                    <a:bodyPr/>
                    <a:lstStyle/>
                    <a:p>
                      <a:r>
                        <a:rPr lang="en-US" sz="3200" b="0" i="0" u="none" strike="noStrike" kern="1200" baseline="0" dirty="0" smtClean="0">
                          <a:solidFill>
                            <a:schemeClr val="dk1"/>
                          </a:solidFill>
                          <a:latin typeface="+mn-lt"/>
                          <a:ea typeface="+mn-ea"/>
                          <a:cs typeface="+mn-cs"/>
                        </a:rPr>
                        <a:t>Time</a:t>
                      </a:r>
                      <a:endParaRPr lang="en-US" sz="3200" dirty="0"/>
                    </a:p>
                  </a:txBody>
                  <a:tcPr/>
                </a:tc>
                <a:tc>
                  <a:txBody>
                    <a:bodyPr/>
                    <a:lstStyle/>
                    <a:p>
                      <a:r>
                        <a:rPr lang="en-US" sz="3200" dirty="0" smtClean="0"/>
                        <a:t>When, after, as soon as</a:t>
                      </a:r>
                      <a:endParaRPr lang="en-US" sz="3200" dirty="0"/>
                    </a:p>
                  </a:txBody>
                  <a:tcPr/>
                </a:tc>
              </a:tr>
              <a:tr h="370840">
                <a:tc>
                  <a:txBody>
                    <a:bodyPr/>
                    <a:lstStyle/>
                    <a:p>
                      <a:r>
                        <a:rPr lang="en-US" sz="3200" b="0" i="0" u="none" strike="noStrike" kern="1200" baseline="0" dirty="0" smtClean="0">
                          <a:solidFill>
                            <a:schemeClr val="dk1"/>
                          </a:solidFill>
                          <a:latin typeface="+mn-lt"/>
                          <a:ea typeface="+mn-ea"/>
                          <a:cs typeface="+mn-cs"/>
                        </a:rPr>
                        <a:t>Reason</a:t>
                      </a:r>
                      <a:endParaRPr lang="en-US" sz="3200" dirty="0"/>
                    </a:p>
                  </a:txBody>
                  <a:tcPr/>
                </a:tc>
                <a:tc>
                  <a:txBody>
                    <a:bodyPr/>
                    <a:lstStyle/>
                    <a:p>
                      <a:r>
                        <a:rPr lang="en-US" sz="3200" dirty="0" smtClean="0"/>
                        <a:t>Because, since, as</a:t>
                      </a:r>
                      <a:endParaRPr lang="en-US" sz="3200" dirty="0"/>
                    </a:p>
                  </a:txBody>
                  <a:tcPr/>
                </a:tc>
              </a:tr>
              <a:tr h="370840">
                <a:tc>
                  <a:txBody>
                    <a:bodyPr/>
                    <a:lstStyle/>
                    <a:p>
                      <a:r>
                        <a:rPr lang="en-US" sz="3200" b="0" i="0" u="none" strike="noStrike" kern="1200" baseline="0" dirty="0" smtClean="0">
                          <a:solidFill>
                            <a:schemeClr val="dk1"/>
                          </a:solidFill>
                          <a:latin typeface="+mn-lt"/>
                          <a:ea typeface="+mn-ea"/>
                          <a:cs typeface="+mn-cs"/>
                        </a:rPr>
                        <a:t>Contrast</a:t>
                      </a:r>
                      <a:endParaRPr lang="en-US" sz="3200" dirty="0"/>
                    </a:p>
                  </a:txBody>
                  <a:tcPr/>
                </a:tc>
                <a:tc>
                  <a:txBody>
                    <a:bodyPr/>
                    <a:lstStyle/>
                    <a:p>
                      <a:r>
                        <a:rPr lang="en-US" sz="3200" dirty="0" smtClean="0"/>
                        <a:t>Although, whereas</a:t>
                      </a:r>
                      <a:endParaRPr lang="en-US" sz="3200" dirty="0"/>
                    </a:p>
                  </a:txBody>
                  <a:tcPr/>
                </a:tc>
              </a:tr>
              <a:tr h="370840">
                <a:tc>
                  <a:txBody>
                    <a:bodyPr/>
                    <a:lstStyle/>
                    <a:p>
                      <a:r>
                        <a:rPr lang="en-US" sz="3200" dirty="0" smtClean="0"/>
                        <a:t>Descriptive</a:t>
                      </a:r>
                      <a:endParaRPr lang="en-US" sz="3200" dirty="0"/>
                    </a:p>
                  </a:txBody>
                  <a:tcPr/>
                </a:tc>
                <a:tc>
                  <a:txBody>
                    <a:bodyPr/>
                    <a:lstStyle/>
                    <a:p>
                      <a:r>
                        <a:rPr lang="en-US" sz="3200" dirty="0" smtClean="0"/>
                        <a:t>Who, which, that</a:t>
                      </a:r>
                      <a:endParaRPr lang="en-US" sz="3200" dirty="0"/>
                    </a:p>
                  </a:txBody>
                  <a:tcPr/>
                </a:tc>
              </a:tr>
            </a:tbl>
          </a:graphicData>
        </a:graphic>
      </p:graphicFrame>
    </p:spTree>
    <p:extLst>
      <p:ext uri="{BB962C8B-B14F-4D97-AF65-F5344CB8AC3E}">
        <p14:creationId xmlns:p14="http://schemas.microsoft.com/office/powerpoint/2010/main" val="1558513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Let’s combine these sentences…</a:t>
            </a:r>
            <a:endParaRPr lang="en-US" dirty="0"/>
          </a:p>
        </p:txBody>
      </p:sp>
      <p:sp>
        <p:nvSpPr>
          <p:cNvPr id="3" name="Content Placeholder 2"/>
          <p:cNvSpPr>
            <a:spLocks noGrp="1"/>
          </p:cNvSpPr>
          <p:nvPr>
            <p:ph idx="1"/>
          </p:nvPr>
        </p:nvSpPr>
        <p:spPr>
          <a:xfrm>
            <a:off x="457200" y="1310106"/>
            <a:ext cx="8229600" cy="4816058"/>
          </a:xfrm>
        </p:spPr>
        <p:txBody>
          <a:bodyPr>
            <a:noAutofit/>
          </a:bodyPr>
          <a:lstStyle/>
          <a:p>
            <a:r>
              <a:rPr lang="en-US" dirty="0"/>
              <a:t>(a) Gasoline became expensive. (b) Automobile manufacturers began </a:t>
            </a:r>
            <a:r>
              <a:rPr lang="en-US" dirty="0" smtClean="0"/>
              <a:t>to produce </a:t>
            </a:r>
            <a:r>
              <a:rPr lang="en-US" dirty="0"/>
              <a:t>smaller cars. (c) Smaller cars use less gasoline</a:t>
            </a:r>
            <a:r>
              <a:rPr lang="en-US" dirty="0" smtClean="0"/>
              <a:t>.</a:t>
            </a:r>
          </a:p>
          <a:p>
            <a:r>
              <a:rPr lang="en-US" dirty="0" smtClean="0"/>
              <a:t>(a) Electric </a:t>
            </a:r>
            <a:r>
              <a:rPr lang="en-US" dirty="0"/>
              <a:t>cars are powered solely by batteries. (b) The new hybrid </a:t>
            </a:r>
            <a:r>
              <a:rPr lang="en-US" dirty="0" smtClean="0"/>
              <a:t>vehicles switch </a:t>
            </a:r>
            <a:r>
              <a:rPr lang="en-US" dirty="0"/>
              <a:t>between electricity and gasoline</a:t>
            </a:r>
            <a:r>
              <a:rPr lang="en-US" dirty="0" smtClean="0"/>
              <a:t>.</a:t>
            </a:r>
          </a:p>
          <a:p>
            <a:r>
              <a:rPr lang="en-US" dirty="0"/>
              <a:t>(a) The grading system at our college should be abolished. (b) The </a:t>
            </a:r>
            <a:r>
              <a:rPr lang="en-US" dirty="0" smtClean="0"/>
              <a:t>students do </a:t>
            </a:r>
            <a:r>
              <a:rPr lang="en-US" dirty="0"/>
              <a:t>not like getting grades. (c) The instructors do not enjoy giving grades.</a:t>
            </a:r>
          </a:p>
        </p:txBody>
      </p:sp>
    </p:spTree>
    <p:extLst>
      <p:ext uri="{BB962C8B-B14F-4D97-AF65-F5344CB8AC3E}">
        <p14:creationId xmlns:p14="http://schemas.microsoft.com/office/powerpoint/2010/main" val="648415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Parallelism</a:t>
            </a:r>
            <a:endParaRPr lang="en-US" dirty="0"/>
          </a:p>
        </p:txBody>
      </p:sp>
      <p:sp>
        <p:nvSpPr>
          <p:cNvPr id="3" name="Content Placeholder 2"/>
          <p:cNvSpPr>
            <a:spLocks noGrp="1"/>
          </p:cNvSpPr>
          <p:nvPr>
            <p:ph idx="1"/>
          </p:nvPr>
        </p:nvSpPr>
        <p:spPr/>
        <p:txBody>
          <a:bodyPr>
            <a:normAutofit fontScale="92500" lnSpcReduction="20000"/>
          </a:bodyPr>
          <a:lstStyle/>
          <a:p>
            <a:r>
              <a:rPr lang="en-US" dirty="0"/>
              <a:t>Parallelism is an important element in English writing, especially when you are </a:t>
            </a:r>
            <a:r>
              <a:rPr lang="en-US" dirty="0" smtClean="0"/>
              <a:t>listing and </a:t>
            </a:r>
            <a:r>
              <a:rPr lang="en-US" dirty="0"/>
              <a:t>comparing and contrasting items or ideas</a:t>
            </a:r>
            <a:r>
              <a:rPr lang="en-US" dirty="0" smtClean="0"/>
              <a:t>.</a:t>
            </a:r>
          </a:p>
          <a:p>
            <a:r>
              <a:rPr lang="en-US" dirty="0" smtClean="0"/>
              <a:t>Parallelism </a:t>
            </a:r>
            <a:r>
              <a:rPr lang="en-US" dirty="0"/>
              <a:t>means that each </a:t>
            </a:r>
            <a:r>
              <a:rPr lang="en-US" dirty="0" smtClean="0"/>
              <a:t>item in </a:t>
            </a:r>
            <a:r>
              <a:rPr lang="en-US" dirty="0"/>
              <a:t>a list or comparison follows the same grammatical pattern. </a:t>
            </a:r>
            <a:endParaRPr lang="en-US" dirty="0" smtClean="0"/>
          </a:p>
          <a:p>
            <a:r>
              <a:rPr lang="en-US" dirty="0" smtClean="0"/>
              <a:t>If </a:t>
            </a:r>
            <a:r>
              <a:rPr lang="en-US" dirty="0"/>
              <a:t>you are writing </a:t>
            </a:r>
            <a:r>
              <a:rPr lang="en-US" dirty="0" smtClean="0"/>
              <a:t>a list </a:t>
            </a:r>
            <a:r>
              <a:rPr lang="en-US" dirty="0"/>
              <a:t>and the first item in your list is a noun, write all the following items as </a:t>
            </a:r>
            <a:r>
              <a:rPr lang="en-US" dirty="0" smtClean="0"/>
              <a:t>nouns also</a:t>
            </a:r>
            <a:r>
              <a:rPr lang="en-US" dirty="0"/>
              <a:t>. If the first item is an -</a:t>
            </a:r>
            <a:r>
              <a:rPr lang="en-US" dirty="0" err="1"/>
              <a:t>ing</a:t>
            </a:r>
            <a:r>
              <a:rPr lang="en-US" dirty="0"/>
              <a:t> word, make all the others -</a:t>
            </a:r>
            <a:r>
              <a:rPr lang="en-US" dirty="0" err="1"/>
              <a:t>ing</a:t>
            </a:r>
            <a:r>
              <a:rPr lang="en-US" dirty="0"/>
              <a:t> words; if it is an </a:t>
            </a:r>
            <a:r>
              <a:rPr lang="en-US" dirty="0" smtClean="0"/>
              <a:t>adverb clause</a:t>
            </a:r>
            <a:r>
              <a:rPr lang="en-US" dirty="0"/>
              <a:t>, make all the others adverb clauses.</a:t>
            </a:r>
          </a:p>
        </p:txBody>
      </p:sp>
    </p:spTree>
    <p:extLst>
      <p:ext uri="{BB962C8B-B14F-4D97-AF65-F5344CB8AC3E}">
        <p14:creationId xmlns:p14="http://schemas.microsoft.com/office/powerpoint/2010/main" val="3238002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107</TotalTime>
  <Words>2631</Words>
  <Application>Microsoft Office PowerPoint</Application>
  <PresentationFormat>On-screen Show (4:3)</PresentationFormat>
  <Paragraphs>253</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Being effective and concise</vt:lpstr>
      <vt:lpstr>Choppy sentences</vt:lpstr>
      <vt:lpstr>PowerPoint Presentation</vt:lpstr>
      <vt:lpstr>PowerPoint Presentation</vt:lpstr>
      <vt:lpstr>Rewriting choppy sentences</vt:lpstr>
      <vt:lpstr>PowerPoint Presentation</vt:lpstr>
      <vt:lpstr>If one idea is more important than the other, make a complex sentence. </vt:lpstr>
      <vt:lpstr>Let’s combine these sentences…</vt:lpstr>
      <vt:lpstr>Parallelism</vt:lpstr>
      <vt:lpstr>PowerPoint Presentation</vt:lpstr>
      <vt:lpstr>Parallelism with Coordinators</vt:lpstr>
      <vt:lpstr>PowerPoint Presentation</vt:lpstr>
      <vt:lpstr>Rewrite the following sentences in parallel form.</vt:lpstr>
      <vt:lpstr>PowerPoint Presentation</vt:lpstr>
      <vt:lpstr>Sentence fragments</vt:lpstr>
      <vt:lpstr>PowerPoint Presentation</vt:lpstr>
      <vt:lpstr>PowerPoint Presentation</vt:lpstr>
      <vt:lpstr>PowerPoint Presentation</vt:lpstr>
      <vt:lpstr>PowerPoint Presentation</vt:lpstr>
      <vt:lpstr>Run-on sentences and Comma splices</vt:lpstr>
      <vt:lpstr>PowerPoint Presentation</vt:lpstr>
      <vt:lpstr>PowerPoint Presentation</vt:lpstr>
      <vt:lpstr>Stringy sentences</vt:lpstr>
      <vt:lpstr>PowerPoint Presentation</vt:lpstr>
      <vt:lpstr>Strategies for Directness</vt:lpstr>
      <vt:lpstr>PowerPoint Presentation</vt:lpstr>
      <vt:lpstr>Strengthening paragraph structure</vt:lpstr>
      <vt:lpstr>PowerPoint Presentation</vt:lpstr>
      <vt:lpstr>Use active and not passive voice</vt:lpstr>
      <vt:lpstr>PowerPoint Presentation</vt:lpstr>
      <vt:lpstr>PowerPoint Presentation</vt:lpstr>
      <vt:lpstr>PowerPoint Presentation</vt:lpstr>
      <vt:lpstr>Put the action of the sentence in the verb</vt:lpstr>
      <vt:lpstr>PowerPoint Presentation</vt:lpstr>
      <vt:lpstr>PowerPoint Presentation</vt:lpstr>
      <vt:lpstr>Reduce wordy verbs. </vt:lpstr>
      <vt:lpstr>Avoid all purpose weak verbs</vt:lpstr>
      <vt:lpstr>Avoid all purpose nouns</vt:lpstr>
      <vt:lpstr>PowerPoint Presentation</vt:lpstr>
      <vt:lpstr>Put wordy phrases on a diet</vt:lpstr>
      <vt:lpstr>Avoid unnecessarily inflated words</vt:lpstr>
      <vt:lpstr>Avoid writing strings of nouns (or noun strings)</vt:lpstr>
      <vt:lpstr>Eliminate unnecessary prepositional phrases</vt:lpstr>
      <vt:lpstr>Redundancy</vt:lpstr>
      <vt:lpstr>Awkward Repetition</vt:lpstr>
      <vt:lpstr>PowerPoint Presentation</vt:lpstr>
      <vt:lpstr>Use expletive constructions ("It is," "There is," "There are") sparingly.</vt:lpstr>
      <vt:lpstr>PowerPoint Presentation</vt:lpstr>
      <vt:lpstr>ARTIFICIALITY </vt:lpstr>
      <vt:lpstr>PowerPoint Presentation</vt:lpstr>
      <vt:lpstr>UNNECESSARY PHRASES AND CLAUSES </vt:lpstr>
      <vt:lpstr>Use modifiers sparingly</vt:lpstr>
    </vt:vector>
  </TitlesOfParts>
  <Company>IITK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sudharshana N.P</dc:creator>
  <cp:lastModifiedBy>Asus</cp:lastModifiedBy>
  <cp:revision>24</cp:revision>
  <dcterms:created xsi:type="dcterms:W3CDTF">2015-08-23T06:59:28Z</dcterms:created>
  <dcterms:modified xsi:type="dcterms:W3CDTF">2017-04-18T13:01:51Z</dcterms:modified>
</cp:coreProperties>
</file>