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92" r:id="rId2"/>
    <p:sldId id="293" r:id="rId3"/>
    <p:sldId id="294" r:id="rId4"/>
    <p:sldId id="295" r:id="rId5"/>
    <p:sldId id="296" r:id="rId6"/>
    <p:sldId id="297" r:id="rId7"/>
    <p:sldId id="298" r:id="rId8"/>
    <p:sldId id="299" r:id="rId9"/>
    <p:sldId id="341" r:id="rId10"/>
    <p:sldId id="342" r:id="rId11"/>
    <p:sldId id="343" r:id="rId12"/>
    <p:sldId id="300" r:id="rId13"/>
    <p:sldId id="301" r:id="rId14"/>
    <p:sldId id="305" r:id="rId15"/>
    <p:sldId id="315" r:id="rId16"/>
    <p:sldId id="316" r:id="rId17"/>
    <p:sldId id="317" r:id="rId18"/>
    <p:sldId id="318" r:id="rId19"/>
    <p:sldId id="319" r:id="rId20"/>
    <p:sldId id="320" r:id="rId21"/>
    <p:sldId id="321" r:id="rId22"/>
    <p:sldId id="322" r:id="rId23"/>
    <p:sldId id="323" r:id="rId24"/>
    <p:sldId id="324" r:id="rId25"/>
    <p:sldId id="325" r:id="rId26"/>
    <p:sldId id="326" r:id="rId27"/>
    <p:sldId id="327" r:id="rId28"/>
    <p:sldId id="328" r:id="rId29"/>
    <p:sldId id="329" r:id="rId30"/>
    <p:sldId id="330" r:id="rId31"/>
    <p:sldId id="331" r:id="rId32"/>
    <p:sldId id="332" r:id="rId33"/>
    <p:sldId id="333" r:id="rId34"/>
    <p:sldId id="334" r:id="rId35"/>
    <p:sldId id="335" r:id="rId36"/>
    <p:sldId id="336" r:id="rId37"/>
    <p:sldId id="337" r:id="rId3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95" d="100"/>
          <a:sy n="95" d="100"/>
        </p:scale>
        <p:origin x="-1776" y="-12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printerSettings" Target="printerSettings/printerSettings1.bin"/><Relationship Id="rId40" Type="http://schemas.openxmlformats.org/officeDocument/2006/relationships/presProps" Target="presProps.xml"/><Relationship Id="rId41" Type="http://schemas.openxmlformats.org/officeDocument/2006/relationships/viewProps" Target="viewProps.xml"/><Relationship Id="rId42" Type="http://schemas.openxmlformats.org/officeDocument/2006/relationships/theme" Target="theme/theme1.xml"/><Relationship Id="rId43"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AF50FB6-4B0B-0D43-8AE3-F15E67110D85}" type="datetimeFigureOut">
              <a:rPr lang="en-US" smtClean="0"/>
              <a:t>19/01/17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807CA1-199B-9743-A916-F384CB8C9FAC}" type="slidenum">
              <a:rPr lang="en-US" smtClean="0"/>
              <a:t>‹#›</a:t>
            </a:fld>
            <a:endParaRPr lang="en-US"/>
          </a:p>
        </p:txBody>
      </p:sp>
    </p:spTree>
    <p:extLst>
      <p:ext uri="{BB962C8B-B14F-4D97-AF65-F5344CB8AC3E}">
        <p14:creationId xmlns:p14="http://schemas.microsoft.com/office/powerpoint/2010/main" val="6407626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AF50FB6-4B0B-0D43-8AE3-F15E67110D85}" type="datetimeFigureOut">
              <a:rPr lang="en-US" smtClean="0"/>
              <a:t>19/01/17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807CA1-199B-9743-A916-F384CB8C9FAC}" type="slidenum">
              <a:rPr lang="en-US" smtClean="0"/>
              <a:t>‹#›</a:t>
            </a:fld>
            <a:endParaRPr lang="en-US"/>
          </a:p>
        </p:txBody>
      </p:sp>
    </p:spTree>
    <p:extLst>
      <p:ext uri="{BB962C8B-B14F-4D97-AF65-F5344CB8AC3E}">
        <p14:creationId xmlns:p14="http://schemas.microsoft.com/office/powerpoint/2010/main" val="34908541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AF50FB6-4B0B-0D43-8AE3-F15E67110D85}" type="datetimeFigureOut">
              <a:rPr lang="en-US" smtClean="0"/>
              <a:t>19/01/17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807CA1-199B-9743-A916-F384CB8C9FAC}" type="slidenum">
              <a:rPr lang="en-US" smtClean="0"/>
              <a:t>‹#›</a:t>
            </a:fld>
            <a:endParaRPr lang="en-US"/>
          </a:p>
        </p:txBody>
      </p:sp>
    </p:spTree>
    <p:extLst>
      <p:ext uri="{BB962C8B-B14F-4D97-AF65-F5344CB8AC3E}">
        <p14:creationId xmlns:p14="http://schemas.microsoft.com/office/powerpoint/2010/main" val="1975148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AF50FB6-4B0B-0D43-8AE3-F15E67110D85}" type="datetimeFigureOut">
              <a:rPr lang="en-US" smtClean="0"/>
              <a:t>19/01/17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807CA1-199B-9743-A916-F384CB8C9FAC}" type="slidenum">
              <a:rPr lang="en-US" smtClean="0"/>
              <a:t>‹#›</a:t>
            </a:fld>
            <a:endParaRPr lang="en-US"/>
          </a:p>
        </p:txBody>
      </p:sp>
    </p:spTree>
    <p:extLst>
      <p:ext uri="{BB962C8B-B14F-4D97-AF65-F5344CB8AC3E}">
        <p14:creationId xmlns:p14="http://schemas.microsoft.com/office/powerpoint/2010/main" val="33059872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AF50FB6-4B0B-0D43-8AE3-F15E67110D85}" type="datetimeFigureOut">
              <a:rPr lang="en-US" smtClean="0"/>
              <a:t>19/01/17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807CA1-199B-9743-A916-F384CB8C9FAC}" type="slidenum">
              <a:rPr lang="en-US" smtClean="0"/>
              <a:t>‹#›</a:t>
            </a:fld>
            <a:endParaRPr lang="en-US"/>
          </a:p>
        </p:txBody>
      </p:sp>
    </p:spTree>
    <p:extLst>
      <p:ext uri="{BB962C8B-B14F-4D97-AF65-F5344CB8AC3E}">
        <p14:creationId xmlns:p14="http://schemas.microsoft.com/office/powerpoint/2010/main" val="27559949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AF50FB6-4B0B-0D43-8AE3-F15E67110D85}" type="datetimeFigureOut">
              <a:rPr lang="en-US" smtClean="0"/>
              <a:t>19/01/17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807CA1-199B-9743-A916-F384CB8C9FAC}" type="slidenum">
              <a:rPr lang="en-US" smtClean="0"/>
              <a:t>‹#›</a:t>
            </a:fld>
            <a:endParaRPr lang="en-US"/>
          </a:p>
        </p:txBody>
      </p:sp>
    </p:spTree>
    <p:extLst>
      <p:ext uri="{BB962C8B-B14F-4D97-AF65-F5344CB8AC3E}">
        <p14:creationId xmlns:p14="http://schemas.microsoft.com/office/powerpoint/2010/main" val="39786349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AF50FB6-4B0B-0D43-8AE3-F15E67110D85}" type="datetimeFigureOut">
              <a:rPr lang="en-US" smtClean="0"/>
              <a:t>19/01/17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3807CA1-199B-9743-A916-F384CB8C9FAC}" type="slidenum">
              <a:rPr lang="en-US" smtClean="0"/>
              <a:t>‹#›</a:t>
            </a:fld>
            <a:endParaRPr lang="en-US"/>
          </a:p>
        </p:txBody>
      </p:sp>
    </p:spTree>
    <p:extLst>
      <p:ext uri="{BB962C8B-B14F-4D97-AF65-F5344CB8AC3E}">
        <p14:creationId xmlns:p14="http://schemas.microsoft.com/office/powerpoint/2010/main" val="20780476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AF50FB6-4B0B-0D43-8AE3-F15E67110D85}" type="datetimeFigureOut">
              <a:rPr lang="en-US" smtClean="0"/>
              <a:t>19/01/17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3807CA1-199B-9743-A916-F384CB8C9FAC}" type="slidenum">
              <a:rPr lang="en-US" smtClean="0"/>
              <a:t>‹#›</a:t>
            </a:fld>
            <a:endParaRPr lang="en-US"/>
          </a:p>
        </p:txBody>
      </p:sp>
    </p:spTree>
    <p:extLst>
      <p:ext uri="{BB962C8B-B14F-4D97-AF65-F5344CB8AC3E}">
        <p14:creationId xmlns:p14="http://schemas.microsoft.com/office/powerpoint/2010/main" val="3435770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AF50FB6-4B0B-0D43-8AE3-F15E67110D85}" type="datetimeFigureOut">
              <a:rPr lang="en-US" smtClean="0"/>
              <a:t>19/01/17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3807CA1-199B-9743-A916-F384CB8C9FAC}" type="slidenum">
              <a:rPr lang="en-US" smtClean="0"/>
              <a:t>‹#›</a:t>
            </a:fld>
            <a:endParaRPr lang="en-US"/>
          </a:p>
        </p:txBody>
      </p:sp>
    </p:spTree>
    <p:extLst>
      <p:ext uri="{BB962C8B-B14F-4D97-AF65-F5344CB8AC3E}">
        <p14:creationId xmlns:p14="http://schemas.microsoft.com/office/powerpoint/2010/main" val="23177329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AF50FB6-4B0B-0D43-8AE3-F15E67110D85}" type="datetimeFigureOut">
              <a:rPr lang="en-US" smtClean="0"/>
              <a:t>19/01/17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807CA1-199B-9743-A916-F384CB8C9FAC}" type="slidenum">
              <a:rPr lang="en-US" smtClean="0"/>
              <a:t>‹#›</a:t>
            </a:fld>
            <a:endParaRPr lang="en-US"/>
          </a:p>
        </p:txBody>
      </p:sp>
    </p:spTree>
    <p:extLst>
      <p:ext uri="{BB962C8B-B14F-4D97-AF65-F5344CB8AC3E}">
        <p14:creationId xmlns:p14="http://schemas.microsoft.com/office/powerpoint/2010/main" val="3802459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AF50FB6-4B0B-0D43-8AE3-F15E67110D85}" type="datetimeFigureOut">
              <a:rPr lang="en-US" smtClean="0"/>
              <a:t>19/01/17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807CA1-199B-9743-A916-F384CB8C9FAC}" type="slidenum">
              <a:rPr lang="en-US" smtClean="0"/>
              <a:t>‹#›</a:t>
            </a:fld>
            <a:endParaRPr lang="en-US"/>
          </a:p>
        </p:txBody>
      </p:sp>
    </p:spTree>
    <p:extLst>
      <p:ext uri="{BB962C8B-B14F-4D97-AF65-F5344CB8AC3E}">
        <p14:creationId xmlns:p14="http://schemas.microsoft.com/office/powerpoint/2010/main" val="202448815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AF50FB6-4B0B-0D43-8AE3-F15E67110D85}" type="datetimeFigureOut">
              <a:rPr lang="en-US" smtClean="0"/>
              <a:t>19/01/17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3807CA1-199B-9743-A916-F384CB8C9FAC}" type="slidenum">
              <a:rPr lang="en-US" smtClean="0"/>
              <a:t>‹#›</a:t>
            </a:fld>
            <a:endParaRPr lang="en-US"/>
          </a:p>
        </p:txBody>
      </p:sp>
    </p:spTree>
    <p:extLst>
      <p:ext uri="{BB962C8B-B14F-4D97-AF65-F5344CB8AC3E}">
        <p14:creationId xmlns:p14="http://schemas.microsoft.com/office/powerpoint/2010/main" val="8709568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Reading Skills - II</a:t>
            </a:r>
            <a:endParaRPr lang="en-IN" dirty="0"/>
          </a:p>
        </p:txBody>
      </p:sp>
      <p:sp>
        <p:nvSpPr>
          <p:cNvPr id="4" name="Subtitle 3"/>
          <p:cNvSpPr>
            <a:spLocks noGrp="1"/>
          </p:cNvSpPr>
          <p:nvPr>
            <p:ph type="subTitle" idx="1"/>
          </p:nvPr>
        </p:nvSpPr>
        <p:spPr/>
        <p:txBody>
          <a:bodyPr/>
          <a:lstStyle/>
          <a:p>
            <a:endParaRPr lang="en-US"/>
          </a:p>
        </p:txBody>
      </p:sp>
    </p:spTree>
    <p:extLst>
      <p:ext uri="{BB962C8B-B14F-4D97-AF65-F5344CB8AC3E}">
        <p14:creationId xmlns:p14="http://schemas.microsoft.com/office/powerpoint/2010/main" val="6983181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Understand tone/ attitude</a:t>
            </a:r>
            <a:endParaRPr lang="en-US" dirty="0"/>
          </a:p>
        </p:txBody>
      </p:sp>
      <p:sp>
        <p:nvSpPr>
          <p:cNvPr id="3" name="Content Placeholder 2"/>
          <p:cNvSpPr>
            <a:spLocks noGrp="1"/>
          </p:cNvSpPr>
          <p:nvPr>
            <p:ph idx="1"/>
          </p:nvPr>
        </p:nvSpPr>
        <p:spPr>
          <a:xfrm>
            <a:off x="457200" y="1417638"/>
            <a:ext cx="8229600" cy="4708525"/>
          </a:xfrm>
        </p:spPr>
        <p:txBody>
          <a:bodyPr>
            <a:noAutofit/>
          </a:bodyPr>
          <a:lstStyle/>
          <a:p>
            <a:r>
              <a:rPr lang="en-US" sz="2800" dirty="0" smtClean="0"/>
              <a:t>Sure, </a:t>
            </a:r>
            <a:r>
              <a:rPr lang="en-US" sz="2800" dirty="0" err="1" smtClean="0"/>
              <a:t>Nitesh</a:t>
            </a:r>
            <a:r>
              <a:rPr lang="en-US" sz="2800" dirty="0" smtClean="0"/>
              <a:t> </a:t>
            </a:r>
            <a:r>
              <a:rPr lang="en-US" sz="2800" dirty="0" err="1" smtClean="0"/>
              <a:t>Tiwari’s</a:t>
            </a:r>
            <a:r>
              <a:rPr lang="en-US" sz="2800" dirty="0" smtClean="0"/>
              <a:t> Bollywood crowd-pleaser ‘</a:t>
            </a:r>
            <a:r>
              <a:rPr lang="en-US" sz="2800" dirty="0" err="1" smtClean="0"/>
              <a:t>Dangal</a:t>
            </a:r>
            <a:r>
              <a:rPr lang="en-US" sz="2800" dirty="0" smtClean="0"/>
              <a:t>’ follows a formula: Father abandons his dream of being an international wrestling champion. Father hopes for a son who will live out his dream for him. Father ends up with four daughters.</a:t>
            </a:r>
          </a:p>
          <a:p>
            <a:r>
              <a:rPr lang="en-US" sz="2800" dirty="0" smtClean="0"/>
              <a:t>Father discovers that two of his daughters are dexterous brawlers. Father declares, “From now on, they will only wrestle.” Father trains those daughters, in defiance of the villagers’ tut-tutting and assumptions about women’s roles, to mud wrestle, and instills in them a spirit of feminism.</a:t>
            </a:r>
          </a:p>
          <a:p>
            <a:pPr marL="0" indent="0" algn="r">
              <a:buNone/>
            </a:pPr>
            <a:r>
              <a:rPr lang="en-US" sz="2800" dirty="0" smtClean="0"/>
              <a:t>(The New York Times)</a:t>
            </a:r>
            <a:endParaRPr lang="en-US" sz="2800" dirty="0"/>
          </a:p>
        </p:txBody>
      </p:sp>
    </p:spTree>
    <p:extLst>
      <p:ext uri="{BB962C8B-B14F-4D97-AF65-F5344CB8AC3E}">
        <p14:creationId xmlns:p14="http://schemas.microsoft.com/office/powerpoint/2010/main" val="25033702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4738"/>
            <a:ext cx="8229600" cy="5591426"/>
          </a:xfrm>
        </p:spPr>
        <p:txBody>
          <a:bodyPr>
            <a:normAutofit fontScale="85000" lnSpcReduction="10000"/>
          </a:bodyPr>
          <a:lstStyle/>
          <a:p>
            <a:r>
              <a:rPr lang="en-US" dirty="0" smtClean="0"/>
              <a:t>When </a:t>
            </a:r>
            <a:r>
              <a:rPr lang="en-US" dirty="0" err="1" smtClean="0"/>
              <a:t>Mahavir</a:t>
            </a:r>
            <a:r>
              <a:rPr lang="en-US" dirty="0" smtClean="0"/>
              <a:t> Singh </a:t>
            </a:r>
            <a:r>
              <a:rPr lang="en-US" dirty="0" err="1" smtClean="0"/>
              <a:t>Phogat</a:t>
            </a:r>
            <a:r>
              <a:rPr lang="en-US" dirty="0" smtClean="0"/>
              <a:t> (</a:t>
            </a:r>
            <a:r>
              <a:rPr lang="en-US" dirty="0" err="1" smtClean="0"/>
              <a:t>Aamir</a:t>
            </a:r>
            <a:r>
              <a:rPr lang="en-US" dirty="0" smtClean="0"/>
              <a:t>), a wrestler from Haryana, loses hope of having a son, he trains his daughters </a:t>
            </a:r>
            <a:r>
              <a:rPr lang="en-US" dirty="0" err="1" smtClean="0"/>
              <a:t>Geeta</a:t>
            </a:r>
            <a:r>
              <a:rPr lang="en-US" dirty="0" smtClean="0"/>
              <a:t> (Fatima) and </a:t>
            </a:r>
            <a:r>
              <a:rPr lang="en-US" dirty="0" err="1" smtClean="0"/>
              <a:t>Babita</a:t>
            </a:r>
            <a:r>
              <a:rPr lang="en-US" dirty="0" smtClean="0"/>
              <a:t> (</a:t>
            </a:r>
            <a:r>
              <a:rPr lang="en-US" dirty="0" err="1" smtClean="0"/>
              <a:t>Sanya</a:t>
            </a:r>
            <a:r>
              <a:rPr lang="en-US" dirty="0" smtClean="0"/>
              <a:t>) to make wrestling history, thus breaking the taboo of Indian women participating in a sport thus far dominated by men.</a:t>
            </a:r>
          </a:p>
          <a:p>
            <a:r>
              <a:rPr lang="mr-IN" dirty="0" smtClean="0"/>
              <a:t>…</a:t>
            </a:r>
            <a:r>
              <a:rPr lang="en-IN" dirty="0" smtClean="0"/>
              <a:t> </a:t>
            </a:r>
            <a:r>
              <a:rPr lang="en-IN" dirty="0"/>
              <a:t>this screen adaptation serves as a recap of their arduous journey and it vigorously recaptures their stubborn father's resolve to make them professional wrestlers against the odds. Since it encapsulates the historic wins of the Phogats, who brought India glory, the film is also bound to inspire more women to seriously consider kushti as a sport.  </a:t>
            </a:r>
            <a:endParaRPr lang="en-IN" dirty="0" smtClean="0"/>
          </a:p>
          <a:p>
            <a:pPr marL="0" indent="0" algn="r">
              <a:buNone/>
            </a:pPr>
            <a:r>
              <a:rPr lang="en-IN" dirty="0" smtClean="0"/>
              <a:t>(Times of India)</a:t>
            </a:r>
            <a:endParaRPr lang="en-US" dirty="0"/>
          </a:p>
        </p:txBody>
      </p:sp>
    </p:spTree>
    <p:extLst>
      <p:ext uri="{BB962C8B-B14F-4D97-AF65-F5344CB8AC3E}">
        <p14:creationId xmlns:p14="http://schemas.microsoft.com/office/powerpoint/2010/main" val="30102873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3590"/>
            <a:ext cx="8229600" cy="882903"/>
          </a:xfrm>
        </p:spPr>
        <p:txBody>
          <a:bodyPr>
            <a:normAutofit/>
          </a:bodyPr>
          <a:lstStyle/>
          <a:p>
            <a:pPr algn="l"/>
            <a:r>
              <a:rPr lang="en-US" sz="3600" dirty="0" smtClean="0"/>
              <a:t>Let’s look at a text…</a:t>
            </a:r>
            <a:endParaRPr lang="en-US" sz="3600" dirty="0"/>
          </a:p>
        </p:txBody>
      </p:sp>
      <p:sp>
        <p:nvSpPr>
          <p:cNvPr id="3" name="Content Placeholder 2"/>
          <p:cNvSpPr>
            <a:spLocks noGrp="1"/>
          </p:cNvSpPr>
          <p:nvPr>
            <p:ph idx="1"/>
          </p:nvPr>
        </p:nvSpPr>
        <p:spPr>
          <a:xfrm>
            <a:off x="187158" y="816077"/>
            <a:ext cx="8716210" cy="5178463"/>
          </a:xfrm>
        </p:spPr>
        <p:txBody>
          <a:bodyPr>
            <a:noAutofit/>
          </a:bodyPr>
          <a:lstStyle/>
          <a:p>
            <a:pPr marL="0" indent="0" algn="ctr">
              <a:buNone/>
            </a:pPr>
            <a:r>
              <a:rPr lang="en-US" sz="2400" dirty="0"/>
              <a:t>WHY WOMEN LIVE LONGER</a:t>
            </a:r>
          </a:p>
          <a:p>
            <a:pPr marL="114300" indent="0" algn="just">
              <a:buNone/>
            </a:pPr>
            <a:r>
              <a:rPr lang="en-US" sz="2400" dirty="0"/>
              <a:t>Despite the overall increase in life expectancy in Britain over the past century, women still </a:t>
            </a:r>
            <a:r>
              <a:rPr lang="en-US" sz="2400" dirty="0" smtClean="0"/>
              <a:t>live significantly </a:t>
            </a:r>
            <a:r>
              <a:rPr lang="en-US" sz="2400" dirty="0"/>
              <a:t>longer than men. In fact, in 1900 men could expect to live to 49 and women to 52</a:t>
            </a:r>
            <a:r>
              <a:rPr lang="en-US" sz="2400" dirty="0" smtClean="0"/>
              <a:t>, a </a:t>
            </a:r>
            <a:r>
              <a:rPr lang="en-US" sz="2400" dirty="0"/>
              <a:t>difference of three years, while now the figures are 74 and 79, which shows that the gap </a:t>
            </a:r>
            <a:r>
              <a:rPr lang="en-US" sz="2400" dirty="0" smtClean="0"/>
              <a:t>has increased </a:t>
            </a:r>
            <a:r>
              <a:rPr lang="en-US" sz="2400" dirty="0"/>
              <a:t>to five years. Various reasons have been suggested for this </a:t>
            </a:r>
            <a:r>
              <a:rPr lang="en-US" sz="2400" dirty="0" smtClean="0"/>
              <a:t>situation, </a:t>
            </a:r>
            <a:r>
              <a:rPr lang="en-US" sz="2400" dirty="0"/>
              <a:t>such as </a:t>
            </a:r>
            <a:r>
              <a:rPr lang="en-US" sz="2400" dirty="0" smtClean="0"/>
              <a:t>the possibility </a:t>
            </a:r>
            <a:r>
              <a:rPr lang="en-US" sz="2400" dirty="0"/>
              <a:t>that men may die earlier because they take more risks. But a team of </a:t>
            </a:r>
            <a:r>
              <a:rPr lang="en-US" sz="2400" dirty="0" smtClean="0"/>
              <a:t>British scientists </a:t>
            </a:r>
            <a:r>
              <a:rPr lang="en-US" sz="2400" dirty="0"/>
              <a:t>have recently found a likely answer in the immune system, which protects the </a:t>
            </a:r>
            <a:r>
              <a:rPr lang="en-US" sz="2400" dirty="0" smtClean="0"/>
              <a:t>body from </a:t>
            </a:r>
            <a:r>
              <a:rPr lang="en-US" sz="2400" dirty="0"/>
              <a:t>diseases. The thymus is the organ which produces the T cells which actually </a:t>
            </a:r>
            <a:r>
              <a:rPr lang="en-US" sz="2400" dirty="0" smtClean="0"/>
              <a:t>combat illnesses</a:t>
            </a:r>
            <a:r>
              <a:rPr lang="en-US" sz="2400" dirty="0"/>
              <a:t>. Although both sexes suffer from deterioration of the thymus as they age, </a:t>
            </a:r>
            <a:r>
              <a:rPr lang="en-US" sz="2400" dirty="0" smtClean="0"/>
              <a:t>women appear </a:t>
            </a:r>
            <a:r>
              <a:rPr lang="en-US" sz="2400" dirty="0"/>
              <a:t>to have more T cells in their bodies than men of the same age. It is this, the </a:t>
            </a:r>
            <a:r>
              <a:rPr lang="en-US" sz="2400" dirty="0" smtClean="0"/>
              <a:t>scientists believe</a:t>
            </a:r>
            <a:r>
              <a:rPr lang="en-US" sz="2400" dirty="0"/>
              <a:t>, that gives women better protection from potentially fatal diseases such as </a:t>
            </a:r>
            <a:r>
              <a:rPr lang="en-US" sz="2400" dirty="0" smtClean="0"/>
              <a:t>influenza and </a:t>
            </a:r>
            <a:r>
              <a:rPr lang="en-US" sz="2400" dirty="0"/>
              <a:t>pneumonia.</a:t>
            </a:r>
          </a:p>
        </p:txBody>
      </p:sp>
    </p:spTree>
    <p:extLst>
      <p:ext uri="{BB962C8B-B14F-4D97-AF65-F5344CB8AC3E}">
        <p14:creationId xmlns:p14="http://schemas.microsoft.com/office/powerpoint/2010/main" val="263084630"/>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2400" dirty="0" smtClean="0"/>
              <a:t>British </a:t>
            </a:r>
            <a:r>
              <a:rPr lang="en-US" sz="2400" dirty="0"/>
              <a:t>women live longer than men: 79/74</a:t>
            </a:r>
          </a:p>
          <a:p>
            <a:r>
              <a:rPr lang="en-US" sz="2400" dirty="0"/>
              <a:t>R</a:t>
            </a:r>
            <a:r>
              <a:rPr lang="en-US" sz="2400" dirty="0" smtClean="0"/>
              <a:t>easons</a:t>
            </a:r>
            <a:r>
              <a:rPr lang="en-US" sz="2400" dirty="0"/>
              <a:t>? new research suggests immune system &gt; thymus &gt; T cells</a:t>
            </a:r>
          </a:p>
          <a:p>
            <a:r>
              <a:rPr lang="en-US" sz="2400" dirty="0"/>
              <a:t>W</a:t>
            </a:r>
            <a:r>
              <a:rPr lang="en-US" sz="2400" dirty="0" smtClean="0"/>
              <a:t>omen </a:t>
            </a:r>
            <a:r>
              <a:rPr lang="en-US" sz="2400" dirty="0"/>
              <a:t>have more T cells than men = better protection</a:t>
            </a:r>
          </a:p>
        </p:txBody>
      </p:sp>
    </p:spTree>
    <p:extLst>
      <p:ext uri="{BB962C8B-B14F-4D97-AF65-F5344CB8AC3E}">
        <p14:creationId xmlns:p14="http://schemas.microsoft.com/office/powerpoint/2010/main" val="513427041"/>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47652"/>
            <a:ext cx="7620000" cy="1143000"/>
          </a:xfrm>
        </p:spPr>
        <p:txBody>
          <a:bodyPr>
            <a:normAutofit fontScale="90000"/>
          </a:bodyPr>
          <a:lstStyle/>
          <a:p>
            <a:r>
              <a:rPr lang="en-US" dirty="0"/>
              <a:t>Read the </a:t>
            </a:r>
            <a:r>
              <a:rPr lang="en-US" dirty="0" smtClean="0"/>
              <a:t>text and suggest a </a:t>
            </a:r>
            <a:r>
              <a:rPr lang="en-US" dirty="0"/>
              <a:t>suitable </a:t>
            </a:r>
            <a:r>
              <a:rPr lang="en-US" dirty="0" smtClean="0"/>
              <a:t>title.</a:t>
            </a:r>
            <a:r>
              <a:rPr lang="en-US" dirty="0"/>
              <a:t/>
            </a:r>
            <a:br>
              <a:rPr lang="en-US" dirty="0"/>
            </a:br>
            <a:endParaRPr lang="en-US" dirty="0"/>
          </a:p>
        </p:txBody>
      </p:sp>
      <p:sp>
        <p:nvSpPr>
          <p:cNvPr id="3" name="Content Placeholder 2"/>
          <p:cNvSpPr>
            <a:spLocks noGrp="1"/>
          </p:cNvSpPr>
          <p:nvPr>
            <p:ph idx="1"/>
          </p:nvPr>
        </p:nvSpPr>
        <p:spPr/>
        <p:txBody>
          <a:bodyPr>
            <a:normAutofit fontScale="92500" lnSpcReduction="10000"/>
          </a:bodyPr>
          <a:lstStyle/>
          <a:p>
            <a:pPr algn="just"/>
            <a:r>
              <a:rPr lang="en-US" sz="2800" dirty="0" smtClean="0"/>
              <a:t>Dean </a:t>
            </a:r>
            <a:r>
              <a:rPr lang="en-US" sz="2800" dirty="0" err="1"/>
              <a:t>Kamen</a:t>
            </a:r>
            <a:r>
              <a:rPr lang="en-US" sz="2800" dirty="0"/>
              <a:t> is a 50-year-old American eccentric who is also a multi-millionaire. He </a:t>
            </a:r>
            <a:r>
              <a:rPr lang="en-US" sz="2800" dirty="0" smtClean="0"/>
              <a:t>always wears </a:t>
            </a:r>
            <a:r>
              <a:rPr lang="en-US" sz="2800" dirty="0"/>
              <a:t>blue denim shirts and jeans, even when visiting his friend, the president, in the </a:t>
            </a:r>
            <a:r>
              <a:rPr lang="en-US" sz="2800" dirty="0" smtClean="0"/>
              <a:t>White House</a:t>
            </a:r>
            <a:r>
              <a:rPr lang="en-US" sz="2800" dirty="0"/>
              <a:t>. He flies to work by helicopter, which he also uses for visiting his private island off </a:t>
            </a:r>
            <a:r>
              <a:rPr lang="en-US" sz="2800" dirty="0" smtClean="0"/>
              <a:t>the coast </a:t>
            </a:r>
            <a:r>
              <a:rPr lang="en-US" sz="2800" dirty="0"/>
              <a:t>of Connecticut. As an </a:t>
            </a:r>
            <a:r>
              <a:rPr lang="en-US" sz="2800" dirty="0" smtClean="0"/>
              <a:t>undergraduate, </a:t>
            </a:r>
            <a:r>
              <a:rPr lang="en-US" sz="2800" dirty="0" err="1"/>
              <a:t>Kamen</a:t>
            </a:r>
            <a:r>
              <a:rPr lang="en-US" sz="2800" dirty="0"/>
              <a:t> developed the first pump that would </a:t>
            </a:r>
            <a:r>
              <a:rPr lang="en-US" sz="2800" dirty="0" smtClean="0"/>
              <a:t>give regular </a:t>
            </a:r>
            <a:r>
              <a:rPr lang="en-US" sz="2800" dirty="0"/>
              <a:t>doses of medicine to patients. The patent for this and other original medical </a:t>
            </a:r>
            <a:r>
              <a:rPr lang="en-US" sz="2800" dirty="0" smtClean="0"/>
              <a:t>inventions has </a:t>
            </a:r>
            <a:r>
              <a:rPr lang="en-US" sz="2800" dirty="0"/>
              <a:t>produced a huge income, allowing him to run his own research company which, </a:t>
            </a:r>
            <a:r>
              <a:rPr lang="en-US" sz="2800" dirty="0" smtClean="0"/>
              <a:t>among many </a:t>
            </a:r>
            <a:r>
              <a:rPr lang="en-US" sz="2800" dirty="0"/>
              <a:t>other projects, has produced the </a:t>
            </a:r>
            <a:r>
              <a:rPr lang="en-US" sz="2800" dirty="0" err="1"/>
              <a:t>iBot</a:t>
            </a:r>
            <a:r>
              <a:rPr lang="en-US" sz="2800" dirty="0"/>
              <a:t>, the world’s first wheelchair which can climb stairs.</a:t>
            </a:r>
          </a:p>
        </p:txBody>
      </p:sp>
    </p:spTree>
    <p:extLst>
      <p:ext uri="{BB962C8B-B14F-4D97-AF65-F5344CB8AC3E}">
        <p14:creationId xmlns:p14="http://schemas.microsoft.com/office/powerpoint/2010/main" val="46405722"/>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normAutofit fontScale="92500"/>
          </a:bodyPr>
          <a:lstStyle/>
          <a:p>
            <a:pPr algn="just"/>
            <a:r>
              <a:rPr lang="en-US" dirty="0" smtClean="0"/>
              <a:t>Once we list main points, the next task is to organize them.</a:t>
            </a:r>
          </a:p>
          <a:p>
            <a:pPr algn="just"/>
            <a:r>
              <a:rPr lang="en-IN" dirty="0" smtClean="0"/>
              <a:t>Rewrite </a:t>
            </a:r>
            <a:r>
              <a:rPr lang="en-IN" dirty="0"/>
              <a:t>the main ideas in complete sentences. Combine your notes into a piece of continuous writing. Use conjunctions and adverbs such as 'therefore', 'however', 'although', 'since', to show the connections between the ideas.</a:t>
            </a:r>
          </a:p>
          <a:p>
            <a:pPr algn="just"/>
            <a:r>
              <a:rPr lang="en-IN" dirty="0"/>
              <a:t>Check your work</a:t>
            </a:r>
            <a:r>
              <a:rPr lang="en-IN" dirty="0" smtClean="0"/>
              <a:t>.</a:t>
            </a:r>
          </a:p>
          <a:p>
            <a:pPr algn="just"/>
            <a:r>
              <a:rPr lang="en-IN" dirty="0" smtClean="0"/>
              <a:t>There are different formats to organize notes.</a:t>
            </a:r>
            <a:endParaRPr lang="en-IN" dirty="0"/>
          </a:p>
          <a:p>
            <a:pPr marL="0" indent="0" algn="just">
              <a:buNone/>
            </a:pPr>
            <a:endParaRPr lang="en-IN" dirty="0"/>
          </a:p>
        </p:txBody>
      </p:sp>
      <p:sp>
        <p:nvSpPr>
          <p:cNvPr id="4" name="Title 1"/>
          <p:cNvSpPr txBox="1">
            <a:spLocks/>
          </p:cNvSpPr>
          <p:nvPr/>
        </p:nvSpPr>
        <p:spPr>
          <a:xfrm>
            <a:off x="301752" y="71414"/>
            <a:ext cx="8699404" cy="857256"/>
          </a:xfrm>
          <a:prstGeom prst="rect">
            <a:avLst/>
          </a:prstGeom>
        </p:spPr>
        <p:txBody>
          <a:bodyPr vert="horz" anchor="b">
            <a:normAutofit fontScale="97500"/>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3300" b="0" i="0" u="none" strike="noStrike" kern="1200" cap="none" spc="0" normalizeH="0" baseline="0" noProof="0" dirty="0" smtClean="0">
                <a:ln>
                  <a:noFill/>
                </a:ln>
                <a:solidFill>
                  <a:schemeClr val="accent3">
                    <a:shade val="75000"/>
                  </a:schemeClr>
                </a:solidFill>
                <a:effectLst/>
                <a:uLnTx/>
                <a:uFillTx/>
                <a:latin typeface="+mj-lt"/>
                <a:ea typeface="+mj-ea"/>
                <a:cs typeface="+mj-cs"/>
              </a:rPr>
              <a:t>Step 2: Organizing main points</a:t>
            </a:r>
            <a:endParaRPr kumimoji="0" lang="en-IN" sz="3300" b="0" i="0" u="none" strike="noStrike" kern="1200" cap="none" spc="0" normalizeH="0" baseline="0" noProof="0" dirty="0">
              <a:ln>
                <a:noFill/>
              </a:ln>
              <a:solidFill>
                <a:schemeClr val="accent3">
                  <a:shade val="75000"/>
                </a:schemeClr>
              </a:solidFill>
              <a:effectLst/>
              <a:uLnTx/>
              <a:uFillTx/>
              <a:latin typeface="+mj-lt"/>
              <a:ea typeface="+mj-ea"/>
              <a:cs typeface="+mj-cs"/>
            </a:endParaRPr>
          </a:p>
        </p:txBody>
      </p:sp>
    </p:spTree>
    <p:extLst>
      <p:ext uri="{BB962C8B-B14F-4D97-AF65-F5344CB8AC3E}">
        <p14:creationId xmlns:p14="http://schemas.microsoft.com/office/powerpoint/2010/main" val="2818231877"/>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Outlining method</a:t>
            </a:r>
            <a:endParaRPr lang="en-IN" dirty="0"/>
          </a:p>
        </p:txBody>
      </p:sp>
      <p:sp>
        <p:nvSpPr>
          <p:cNvPr id="3" name="Content Placeholder 2"/>
          <p:cNvSpPr>
            <a:spLocks noGrp="1"/>
          </p:cNvSpPr>
          <p:nvPr>
            <p:ph sz="quarter" idx="1"/>
          </p:nvPr>
        </p:nvSpPr>
        <p:spPr>
          <a:xfrm>
            <a:off x="301752" y="1412776"/>
            <a:ext cx="8503920" cy="4572000"/>
          </a:xfrm>
        </p:spPr>
        <p:txBody>
          <a:bodyPr>
            <a:noAutofit/>
          </a:bodyPr>
          <a:lstStyle/>
          <a:p>
            <a:pPr algn="just" eaLnBrk="0" fontAlgn="base" hangingPunct="0">
              <a:spcBef>
                <a:spcPct val="0"/>
              </a:spcBef>
              <a:spcAft>
                <a:spcPct val="0"/>
              </a:spcAft>
              <a:buClrTx/>
              <a:buSzTx/>
            </a:pPr>
            <a:r>
              <a:rPr lang="en-US" sz="2200" dirty="0" smtClean="0">
                <a:solidFill>
                  <a:srgbClr val="363636"/>
                </a:solidFill>
              </a:rPr>
              <a:t>The </a:t>
            </a:r>
            <a:r>
              <a:rPr lang="en-US" sz="2200" dirty="0">
                <a:solidFill>
                  <a:srgbClr val="363636"/>
                </a:solidFill>
              </a:rPr>
              <a:t>information which is most general begins at the left with each more specific group of facts indented with spaces to the right</a:t>
            </a:r>
            <a:r>
              <a:rPr lang="en-US" sz="2200" dirty="0" smtClean="0">
                <a:solidFill>
                  <a:srgbClr val="363636"/>
                </a:solidFill>
              </a:rPr>
              <a:t>. The </a:t>
            </a:r>
            <a:r>
              <a:rPr lang="en-US" sz="2200" dirty="0">
                <a:solidFill>
                  <a:srgbClr val="363636"/>
                </a:solidFill>
              </a:rPr>
              <a:t>relationships between the different parts is carried out through indenting</a:t>
            </a:r>
            <a:r>
              <a:rPr lang="en-US" sz="2200" dirty="0" smtClean="0">
                <a:solidFill>
                  <a:srgbClr val="363636"/>
                </a:solidFill>
              </a:rPr>
              <a:t>.  </a:t>
            </a:r>
          </a:p>
          <a:p>
            <a:pPr algn="just" eaLnBrk="0" fontAlgn="base" hangingPunct="0">
              <a:spcBef>
                <a:spcPct val="0"/>
              </a:spcBef>
              <a:spcAft>
                <a:spcPct val="0"/>
              </a:spcAft>
              <a:buClrTx/>
              <a:buSzTx/>
            </a:pPr>
            <a:r>
              <a:rPr lang="en-US" sz="2200" dirty="0" smtClean="0">
                <a:solidFill>
                  <a:srgbClr val="252525"/>
                </a:solidFill>
                <a:cs typeface="Times New Roman" panose="02020603050405020304" pitchFamily="18" charset="0"/>
              </a:rPr>
              <a:t>Place </a:t>
            </a:r>
            <a:r>
              <a:rPr lang="en-US" sz="2200" dirty="0">
                <a:solidFill>
                  <a:srgbClr val="252525"/>
                </a:solidFill>
                <a:cs typeface="Times New Roman" panose="02020603050405020304" pitchFamily="18" charset="0"/>
              </a:rPr>
              <a:t>major points farthest to the left. Indent each more specific point to the right. Levels of importance will be indicated by distance away from the major point. Indention can be as simple as or as complex as labeling the indentations with Roman numerals or decimals. </a:t>
            </a:r>
            <a:endParaRPr lang="en-US" sz="2200" b="1" dirty="0" smtClean="0">
              <a:solidFill>
                <a:srgbClr val="363636"/>
              </a:solidFill>
            </a:endParaRPr>
          </a:p>
          <a:p>
            <a:pPr algn="just" eaLnBrk="0" fontAlgn="base" hangingPunct="0">
              <a:spcBef>
                <a:spcPct val="0"/>
              </a:spcBef>
              <a:spcAft>
                <a:spcPct val="0"/>
              </a:spcAft>
              <a:buClrTx/>
              <a:buSzTx/>
            </a:pPr>
            <a:r>
              <a:rPr lang="en-US" sz="2200" dirty="0" smtClean="0">
                <a:solidFill>
                  <a:srgbClr val="252525"/>
                </a:solidFill>
                <a:cs typeface="Times New Roman" panose="02020603050405020304" pitchFamily="18" charset="0"/>
              </a:rPr>
              <a:t>Well-organized </a:t>
            </a:r>
            <a:r>
              <a:rPr lang="en-US" sz="2200" dirty="0">
                <a:solidFill>
                  <a:srgbClr val="252525"/>
                </a:solidFill>
                <a:cs typeface="Times New Roman" panose="02020603050405020304" pitchFamily="18" charset="0"/>
              </a:rPr>
              <a:t>system if done right. Outlining records content as well as relationships. It also reduces editing and is easy to review by turning main points into </a:t>
            </a:r>
            <a:r>
              <a:rPr lang="en-US" sz="2200" dirty="0" smtClean="0">
                <a:solidFill>
                  <a:srgbClr val="252525"/>
                </a:solidFill>
                <a:cs typeface="Times New Roman" panose="02020603050405020304" pitchFamily="18" charset="0"/>
              </a:rPr>
              <a:t>questions.</a:t>
            </a:r>
            <a:endParaRPr lang="en-US" sz="2200" b="1" dirty="0" smtClean="0">
              <a:solidFill>
                <a:srgbClr val="363636"/>
              </a:solidFill>
            </a:endParaRPr>
          </a:p>
          <a:p>
            <a:pPr algn="just" eaLnBrk="0" fontAlgn="base" hangingPunct="0">
              <a:spcBef>
                <a:spcPct val="0"/>
              </a:spcBef>
              <a:spcAft>
                <a:spcPct val="0"/>
              </a:spcAft>
              <a:buClrTx/>
              <a:buSzTx/>
            </a:pPr>
            <a:r>
              <a:rPr lang="en-US" sz="2200" dirty="0" smtClean="0">
                <a:solidFill>
                  <a:srgbClr val="252525"/>
                </a:solidFill>
                <a:cs typeface="Times New Roman" panose="02020603050405020304" pitchFamily="18" charset="0"/>
              </a:rPr>
              <a:t>However, it requires </a:t>
            </a:r>
            <a:r>
              <a:rPr lang="en-US" sz="2200" dirty="0">
                <a:solidFill>
                  <a:srgbClr val="252525"/>
                </a:solidFill>
                <a:cs typeface="Times New Roman" panose="02020603050405020304" pitchFamily="18" charset="0"/>
              </a:rPr>
              <a:t>more thought in class for accurate organization. This system may not show relationships by sequence when needed. </a:t>
            </a:r>
            <a:endParaRPr lang="en-US" sz="2200" b="1" dirty="0">
              <a:solidFill>
                <a:srgbClr val="363636"/>
              </a:solidFill>
            </a:endParaRPr>
          </a:p>
          <a:p>
            <a:pPr marL="0" indent="0" algn="just">
              <a:buNone/>
            </a:pPr>
            <a:endParaRPr lang="en-IN" sz="2200" dirty="0"/>
          </a:p>
        </p:txBody>
      </p:sp>
    </p:spTree>
    <p:extLst>
      <p:ext uri="{BB962C8B-B14F-4D97-AF65-F5344CB8AC3E}">
        <p14:creationId xmlns:p14="http://schemas.microsoft.com/office/powerpoint/2010/main" val="1955317633"/>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320842"/>
            <a:ext cx="8229600" cy="5805321"/>
          </a:xfrm>
        </p:spPr>
        <p:txBody>
          <a:bodyPr>
            <a:noAutofit/>
          </a:bodyPr>
          <a:lstStyle/>
          <a:p>
            <a:pPr marL="0" lvl="0" indent="0" algn="ctr" eaLnBrk="0" fontAlgn="base" hangingPunct="0">
              <a:spcBef>
                <a:spcPct val="0"/>
              </a:spcBef>
              <a:spcAft>
                <a:spcPct val="0"/>
              </a:spcAft>
              <a:buClrTx/>
              <a:buSzTx/>
              <a:buNone/>
            </a:pPr>
            <a:r>
              <a:rPr lang="en-US" dirty="0" smtClean="0">
                <a:solidFill>
                  <a:srgbClr val="363636"/>
                </a:solidFill>
                <a:cs typeface="Times New Roman" panose="02020603050405020304" pitchFamily="18" charset="0"/>
              </a:rPr>
              <a:t>Extrasensory </a:t>
            </a:r>
            <a:r>
              <a:rPr lang="en-US" dirty="0">
                <a:solidFill>
                  <a:srgbClr val="363636"/>
                </a:solidFill>
                <a:cs typeface="Times New Roman" panose="02020603050405020304" pitchFamily="18" charset="0"/>
              </a:rPr>
              <a:t>perception</a:t>
            </a:r>
          </a:p>
          <a:p>
            <a:pPr marL="225425" indent="-168275" algn="just" eaLnBrk="0" fontAlgn="base" hangingPunct="0">
              <a:spcBef>
                <a:spcPct val="0"/>
              </a:spcBef>
              <a:spcAft>
                <a:spcPct val="0"/>
              </a:spcAft>
              <a:buFontTx/>
              <a:buChar char="•"/>
            </a:pPr>
            <a:r>
              <a:rPr lang="en-US" dirty="0">
                <a:solidFill>
                  <a:srgbClr val="363636"/>
                </a:solidFill>
                <a:cs typeface="Times New Roman" panose="02020603050405020304" pitchFamily="18" charset="0"/>
              </a:rPr>
              <a:t>definition: </a:t>
            </a:r>
            <a:r>
              <a:rPr lang="en-US" sz="2400" dirty="0">
                <a:solidFill>
                  <a:srgbClr val="363636"/>
                </a:solidFill>
                <a:cs typeface="Times New Roman" panose="02020603050405020304" pitchFamily="18" charset="0"/>
              </a:rPr>
              <a:t>means of perceiving without use of sense </a:t>
            </a:r>
            <a:r>
              <a:rPr lang="en-US" sz="2400" dirty="0" smtClean="0">
                <a:solidFill>
                  <a:srgbClr val="363636"/>
                </a:solidFill>
                <a:cs typeface="Times New Roman" panose="02020603050405020304" pitchFamily="18" charset="0"/>
              </a:rPr>
              <a:t>organs</a:t>
            </a:r>
            <a:endParaRPr lang="en-US" dirty="0" smtClean="0">
              <a:solidFill>
                <a:srgbClr val="363636"/>
              </a:solidFill>
              <a:cs typeface="Times New Roman" panose="02020603050405020304" pitchFamily="18" charset="0"/>
            </a:endParaRPr>
          </a:p>
          <a:p>
            <a:pPr marL="57150" indent="0" algn="just" eaLnBrk="0" fontAlgn="base" hangingPunct="0">
              <a:spcBef>
                <a:spcPct val="0"/>
              </a:spcBef>
              <a:spcAft>
                <a:spcPct val="0"/>
              </a:spcAft>
              <a:buNone/>
            </a:pPr>
            <a:endParaRPr lang="en-US" dirty="0">
              <a:solidFill>
                <a:srgbClr val="363636"/>
              </a:solidFill>
              <a:cs typeface="Times New Roman" panose="02020603050405020304" pitchFamily="18" charset="0"/>
            </a:endParaRPr>
          </a:p>
          <a:p>
            <a:pPr marL="225425" lvl="1" indent="-168275" algn="just" eaLnBrk="0" fontAlgn="base" hangingPunct="0">
              <a:spcBef>
                <a:spcPct val="0"/>
              </a:spcBef>
              <a:spcAft>
                <a:spcPct val="0"/>
              </a:spcAft>
              <a:buFontTx/>
              <a:buChar char="•"/>
            </a:pPr>
            <a:r>
              <a:rPr lang="en-US" sz="3200" dirty="0">
                <a:solidFill>
                  <a:srgbClr val="363636"/>
                </a:solidFill>
                <a:cs typeface="Times New Roman" panose="02020603050405020304" pitchFamily="18" charset="0"/>
              </a:rPr>
              <a:t>three kinds</a:t>
            </a:r>
          </a:p>
          <a:p>
            <a:pPr marL="1063625" lvl="2" indent="-149225" algn="just" eaLnBrk="0" fontAlgn="base" hangingPunct="0">
              <a:spcBef>
                <a:spcPct val="0"/>
              </a:spcBef>
              <a:spcAft>
                <a:spcPct val="0"/>
              </a:spcAft>
              <a:buFontTx/>
              <a:buChar char="•"/>
            </a:pPr>
            <a:r>
              <a:rPr lang="en-US" dirty="0">
                <a:solidFill>
                  <a:srgbClr val="363636"/>
                </a:solidFill>
                <a:cs typeface="Times New Roman" panose="02020603050405020304" pitchFamily="18" charset="0"/>
              </a:rPr>
              <a:t>telepathy: sending messages</a:t>
            </a:r>
          </a:p>
          <a:p>
            <a:pPr marL="1063625" lvl="2" indent="-149225" algn="just" eaLnBrk="0" fontAlgn="base" hangingPunct="0">
              <a:spcBef>
                <a:spcPct val="0"/>
              </a:spcBef>
              <a:spcAft>
                <a:spcPct val="0"/>
              </a:spcAft>
              <a:buFontTx/>
              <a:buChar char="•"/>
            </a:pPr>
            <a:r>
              <a:rPr lang="en-US" dirty="0">
                <a:solidFill>
                  <a:srgbClr val="363636"/>
                </a:solidFill>
                <a:cs typeface="Times New Roman" panose="02020603050405020304" pitchFamily="18" charset="0"/>
              </a:rPr>
              <a:t>clairvoyance: forecasting the future</a:t>
            </a:r>
          </a:p>
          <a:p>
            <a:pPr marL="1063625" lvl="2" indent="-149225" algn="just" eaLnBrk="0" fontAlgn="base" hangingPunct="0">
              <a:spcBef>
                <a:spcPct val="0"/>
              </a:spcBef>
              <a:spcAft>
                <a:spcPct val="0"/>
              </a:spcAft>
              <a:buFontTx/>
              <a:buChar char="•"/>
            </a:pPr>
            <a:r>
              <a:rPr lang="en-US" dirty="0" err="1">
                <a:solidFill>
                  <a:srgbClr val="363636"/>
                </a:solidFill>
                <a:cs typeface="Times New Roman" panose="02020603050405020304" pitchFamily="18" charset="0"/>
              </a:rPr>
              <a:t>psychokinesis</a:t>
            </a:r>
            <a:r>
              <a:rPr lang="en-US" dirty="0">
                <a:solidFill>
                  <a:srgbClr val="363636"/>
                </a:solidFill>
                <a:cs typeface="Times New Roman" panose="02020603050405020304" pitchFamily="18" charset="0"/>
              </a:rPr>
              <a:t>: perceiving events external to </a:t>
            </a:r>
            <a:r>
              <a:rPr lang="en-US" dirty="0" smtClean="0">
                <a:solidFill>
                  <a:srgbClr val="363636"/>
                </a:solidFill>
                <a:cs typeface="Times New Roman" panose="02020603050405020304" pitchFamily="18" charset="0"/>
              </a:rPr>
              <a:t>situation</a:t>
            </a:r>
          </a:p>
          <a:p>
            <a:pPr marL="914400" lvl="2" indent="0" algn="just" eaLnBrk="0" fontAlgn="base" hangingPunct="0">
              <a:spcBef>
                <a:spcPct val="0"/>
              </a:spcBef>
              <a:spcAft>
                <a:spcPct val="0"/>
              </a:spcAft>
              <a:buNone/>
            </a:pPr>
            <a:endParaRPr lang="en-US" dirty="0">
              <a:solidFill>
                <a:srgbClr val="363636"/>
              </a:solidFill>
              <a:cs typeface="Times New Roman" panose="02020603050405020304" pitchFamily="18" charset="0"/>
            </a:endParaRPr>
          </a:p>
          <a:p>
            <a:pPr marL="240030" indent="0" algn="just" eaLnBrk="0" fontAlgn="base" hangingPunct="0">
              <a:spcBef>
                <a:spcPct val="0"/>
              </a:spcBef>
              <a:spcAft>
                <a:spcPct val="0"/>
              </a:spcAft>
              <a:buFontTx/>
              <a:buChar char="•"/>
            </a:pPr>
            <a:r>
              <a:rPr lang="en-US" dirty="0">
                <a:solidFill>
                  <a:srgbClr val="363636"/>
                </a:solidFill>
                <a:cs typeface="Times New Roman" panose="02020603050405020304" pitchFamily="18" charset="0"/>
              </a:rPr>
              <a:t>current status</a:t>
            </a:r>
          </a:p>
          <a:p>
            <a:pPr marL="914400" lvl="2" indent="0" algn="just" eaLnBrk="0" fontAlgn="base" hangingPunct="0">
              <a:spcBef>
                <a:spcPct val="0"/>
              </a:spcBef>
              <a:spcAft>
                <a:spcPct val="0"/>
              </a:spcAft>
              <a:buFontTx/>
              <a:buChar char="•"/>
            </a:pPr>
            <a:r>
              <a:rPr lang="en-US" dirty="0">
                <a:solidFill>
                  <a:srgbClr val="363636"/>
                </a:solidFill>
                <a:cs typeface="Times New Roman" panose="02020603050405020304" pitchFamily="18" charset="0"/>
              </a:rPr>
              <a:t>no current research to support or refute</a:t>
            </a:r>
          </a:p>
          <a:p>
            <a:pPr marL="914400" lvl="2" indent="0" algn="just" eaLnBrk="0" fontAlgn="base" hangingPunct="0">
              <a:spcBef>
                <a:spcPct val="0"/>
              </a:spcBef>
              <a:spcAft>
                <a:spcPct val="0"/>
              </a:spcAft>
              <a:buFontTx/>
              <a:buChar char="•"/>
            </a:pPr>
            <a:r>
              <a:rPr lang="en-US" dirty="0">
                <a:solidFill>
                  <a:srgbClr val="363636"/>
                </a:solidFill>
                <a:cs typeface="Times New Roman" panose="02020603050405020304" pitchFamily="18" charset="0"/>
              </a:rPr>
              <a:t>few psychologists say impossible</a:t>
            </a:r>
          </a:p>
          <a:p>
            <a:pPr marL="914400" lvl="2" indent="0" algn="just" eaLnBrk="0" fontAlgn="base" hangingPunct="0">
              <a:spcBef>
                <a:spcPct val="0"/>
              </a:spcBef>
              <a:spcAft>
                <a:spcPct val="0"/>
              </a:spcAft>
              <a:buFontTx/>
              <a:buChar char="•"/>
            </a:pPr>
            <a:r>
              <a:rPr lang="en-US" dirty="0">
                <a:solidFill>
                  <a:srgbClr val="363636"/>
                </a:solidFill>
                <a:cs typeface="Times New Roman" panose="02020603050405020304" pitchFamily="18" charset="0"/>
              </a:rPr>
              <a:t>door open to future</a:t>
            </a:r>
          </a:p>
          <a:p>
            <a:endParaRPr lang="en-IN" dirty="0"/>
          </a:p>
        </p:txBody>
      </p:sp>
    </p:spTree>
    <p:extLst>
      <p:ext uri="{BB962C8B-B14F-4D97-AF65-F5344CB8AC3E}">
        <p14:creationId xmlns:p14="http://schemas.microsoft.com/office/powerpoint/2010/main" val="1057117229"/>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Charting method</a:t>
            </a:r>
            <a:endParaRPr lang="en-IN" dirty="0"/>
          </a:p>
        </p:txBody>
      </p:sp>
      <p:sp>
        <p:nvSpPr>
          <p:cNvPr id="3" name="Content Placeholder 2"/>
          <p:cNvSpPr>
            <a:spLocks noGrp="1"/>
          </p:cNvSpPr>
          <p:nvPr>
            <p:ph sz="quarter" idx="1"/>
          </p:nvPr>
        </p:nvSpPr>
        <p:spPr/>
        <p:txBody>
          <a:bodyPr>
            <a:noAutofit/>
          </a:bodyPr>
          <a:lstStyle/>
          <a:p>
            <a:pPr algn="just" eaLnBrk="0" fontAlgn="base" hangingPunct="0">
              <a:spcBef>
                <a:spcPct val="0"/>
              </a:spcBef>
              <a:spcAft>
                <a:spcPct val="0"/>
              </a:spcAft>
              <a:buClrTx/>
              <a:buSzTx/>
            </a:pPr>
            <a:r>
              <a:rPr lang="en-US" sz="2000" dirty="0" smtClean="0">
                <a:solidFill>
                  <a:srgbClr val="252525"/>
                </a:solidFill>
                <a:cs typeface="Times New Roman" panose="02020603050405020304" pitchFamily="18" charset="0"/>
              </a:rPr>
              <a:t>If </a:t>
            </a:r>
            <a:r>
              <a:rPr lang="en-US" sz="2000" dirty="0">
                <a:solidFill>
                  <a:srgbClr val="252525"/>
                </a:solidFill>
                <a:cs typeface="Times New Roman" panose="02020603050405020304" pitchFamily="18" charset="0"/>
              </a:rPr>
              <a:t>the </a:t>
            </a:r>
            <a:r>
              <a:rPr lang="en-US" sz="2000" dirty="0" smtClean="0">
                <a:solidFill>
                  <a:srgbClr val="252525"/>
                </a:solidFill>
                <a:cs typeface="Times New Roman" panose="02020603050405020304" pitchFamily="18" charset="0"/>
              </a:rPr>
              <a:t>lecture or the text is chronological in structure, </a:t>
            </a:r>
            <a:r>
              <a:rPr lang="en-US" sz="2000" dirty="0">
                <a:solidFill>
                  <a:srgbClr val="252525"/>
                </a:solidFill>
                <a:cs typeface="Times New Roman" panose="02020603050405020304" pitchFamily="18" charset="0"/>
              </a:rPr>
              <a:t>you may set up your paper by drawing columns and labeling appropriate headings in a table.</a:t>
            </a:r>
            <a:endParaRPr lang="en-US" sz="2000" b="1" dirty="0">
              <a:solidFill>
                <a:srgbClr val="363636"/>
              </a:solidFill>
            </a:endParaRPr>
          </a:p>
          <a:p>
            <a:pPr algn="just" eaLnBrk="0" fontAlgn="base" hangingPunct="0">
              <a:spcBef>
                <a:spcPct val="0"/>
              </a:spcBef>
              <a:spcAft>
                <a:spcPct val="0"/>
              </a:spcAft>
              <a:buClrTx/>
              <a:buSzTx/>
            </a:pPr>
            <a:r>
              <a:rPr lang="en-US" sz="2000" dirty="0" smtClean="0">
                <a:solidFill>
                  <a:srgbClr val="252525"/>
                </a:solidFill>
                <a:cs typeface="Times New Roman" panose="02020603050405020304" pitchFamily="18" charset="0"/>
              </a:rPr>
              <a:t>Determine </a:t>
            </a:r>
            <a:r>
              <a:rPr lang="en-US" sz="2000" dirty="0">
                <a:solidFill>
                  <a:srgbClr val="252525"/>
                </a:solidFill>
                <a:cs typeface="Times New Roman" panose="02020603050405020304" pitchFamily="18" charset="0"/>
              </a:rPr>
              <a:t>the categories to be covered in the </a:t>
            </a:r>
            <a:r>
              <a:rPr lang="en-US" sz="2000" dirty="0" smtClean="0">
                <a:solidFill>
                  <a:srgbClr val="252525"/>
                </a:solidFill>
                <a:cs typeface="Times New Roman" panose="02020603050405020304" pitchFamily="18" charset="0"/>
              </a:rPr>
              <a:t>lecture/ text. </a:t>
            </a:r>
            <a:r>
              <a:rPr lang="en-US" sz="2000" dirty="0">
                <a:solidFill>
                  <a:srgbClr val="252525"/>
                </a:solidFill>
                <a:cs typeface="Times New Roman" panose="02020603050405020304" pitchFamily="18" charset="0"/>
              </a:rPr>
              <a:t>Set up your paper in advance by columns headed by these categories. As you listen to the </a:t>
            </a:r>
            <a:r>
              <a:rPr lang="en-US" sz="2000" dirty="0" smtClean="0">
                <a:solidFill>
                  <a:srgbClr val="252525"/>
                </a:solidFill>
                <a:cs typeface="Times New Roman" panose="02020603050405020304" pitchFamily="18" charset="0"/>
              </a:rPr>
              <a:t>lecture/ read the text, </a:t>
            </a:r>
            <a:r>
              <a:rPr lang="en-US" sz="2000" dirty="0">
                <a:solidFill>
                  <a:srgbClr val="252525"/>
                </a:solidFill>
                <a:cs typeface="Times New Roman" panose="02020603050405020304" pitchFamily="18" charset="0"/>
              </a:rPr>
              <a:t>record information (words, phrases, main ideas, etc.) into the appropriate category.</a:t>
            </a:r>
            <a:endParaRPr lang="en-US" sz="2000" b="1" dirty="0">
              <a:solidFill>
                <a:srgbClr val="363636"/>
              </a:solidFill>
            </a:endParaRPr>
          </a:p>
          <a:p>
            <a:pPr algn="just" eaLnBrk="0" fontAlgn="base" hangingPunct="0">
              <a:spcBef>
                <a:spcPct val="0"/>
              </a:spcBef>
              <a:spcAft>
                <a:spcPct val="0"/>
              </a:spcAft>
              <a:buClrTx/>
              <a:buSzTx/>
            </a:pPr>
            <a:r>
              <a:rPr lang="en-US" sz="2000" dirty="0" smtClean="0">
                <a:solidFill>
                  <a:srgbClr val="252525"/>
                </a:solidFill>
                <a:cs typeface="Times New Roman" panose="02020603050405020304" pitchFamily="18" charset="0"/>
              </a:rPr>
              <a:t>This method helps </a:t>
            </a:r>
            <a:r>
              <a:rPr lang="en-US" sz="2000" dirty="0">
                <a:solidFill>
                  <a:srgbClr val="252525"/>
                </a:solidFill>
                <a:cs typeface="Times New Roman" panose="02020603050405020304" pitchFamily="18" charset="0"/>
              </a:rPr>
              <a:t>you track conversation and dialogues where you would normally be confused and lose out on relevant content. Reduces amount of writing necessary. Provides easy review mechanism for both memorization of facts and study of comparisons and relationships.</a:t>
            </a:r>
            <a:endParaRPr lang="en-US" sz="2000" b="1" dirty="0">
              <a:solidFill>
                <a:srgbClr val="363636"/>
              </a:solidFill>
            </a:endParaRPr>
          </a:p>
          <a:p>
            <a:pPr algn="just" eaLnBrk="0" fontAlgn="base" hangingPunct="0">
              <a:spcBef>
                <a:spcPct val="0"/>
              </a:spcBef>
              <a:spcAft>
                <a:spcPct val="0"/>
              </a:spcAft>
              <a:buClrTx/>
              <a:buSzTx/>
            </a:pPr>
            <a:r>
              <a:rPr lang="en-US" sz="2000" dirty="0" smtClean="0">
                <a:solidFill>
                  <a:srgbClr val="252525"/>
                </a:solidFill>
                <a:cs typeface="Times New Roman" panose="02020603050405020304" pitchFamily="18" charset="0"/>
              </a:rPr>
              <a:t>Test </a:t>
            </a:r>
            <a:r>
              <a:rPr lang="en-US" sz="2000" dirty="0">
                <a:solidFill>
                  <a:srgbClr val="252525"/>
                </a:solidFill>
                <a:cs typeface="Times New Roman" panose="02020603050405020304" pitchFamily="18" charset="0"/>
              </a:rPr>
              <a:t>will focus on both facts and relationships. Content is heavy and presented fast. You want to reduce the amount of time you spend editing and reviewing at test time. You want to get an overview of the whole course on one big paper sequence.</a:t>
            </a:r>
            <a:endParaRPr lang="en-US" sz="2000" b="1" dirty="0">
              <a:solidFill>
                <a:srgbClr val="363636"/>
              </a:solidFill>
            </a:endParaRPr>
          </a:p>
          <a:p>
            <a:pPr marL="0" lvl="0" indent="0" algn="just" eaLnBrk="0" fontAlgn="base" hangingPunct="0">
              <a:spcBef>
                <a:spcPct val="0"/>
              </a:spcBef>
              <a:spcAft>
                <a:spcPct val="0"/>
              </a:spcAft>
              <a:buClrTx/>
              <a:buSzTx/>
              <a:buNone/>
            </a:pPr>
            <a:r>
              <a:rPr lang="en-US" sz="2000" dirty="0"/>
              <a:t/>
            </a:r>
            <a:br>
              <a:rPr lang="en-US" sz="2000" dirty="0"/>
            </a:br>
            <a:r>
              <a:rPr lang="en-US" sz="2000" dirty="0"/>
              <a:t>                                                                                     </a:t>
            </a:r>
            <a:endParaRPr lang="en-US" sz="2000" b="1" dirty="0">
              <a:solidFill>
                <a:srgbClr val="2E562C"/>
              </a:solidFill>
            </a:endParaRPr>
          </a:p>
          <a:p>
            <a:pPr algn="just"/>
            <a:endParaRPr lang="en-IN" sz="2000" dirty="0"/>
          </a:p>
        </p:txBody>
      </p:sp>
    </p:spTree>
    <p:extLst>
      <p:ext uri="{BB962C8B-B14F-4D97-AF65-F5344CB8AC3E}">
        <p14:creationId xmlns:p14="http://schemas.microsoft.com/office/powerpoint/2010/main" val="934008425"/>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pPr lvl="0">
              <a:buNone/>
            </a:pPr>
            <a:r>
              <a:rPr lang="en-US" sz="2800" b="1" dirty="0">
                <a:solidFill>
                  <a:srgbClr val="363636"/>
                </a:solidFill>
              </a:rPr>
              <a:t>Example:</a:t>
            </a:r>
          </a:p>
          <a:p>
            <a:pPr marL="0" indent="0">
              <a:buNone/>
            </a:pPr>
            <a:endParaRPr lang="en-IN" dirty="0"/>
          </a:p>
        </p:txBody>
      </p:sp>
      <p:pic>
        <p:nvPicPr>
          <p:cNvPr id="2050" name="Picture 2" descr="http://images.flatworldknowledge.com/mcleanwrit/mcleanwrit-fig01_x003.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106" t="2047" r="1028" b="14011"/>
          <a:stretch/>
        </p:blipFill>
        <p:spPr bwMode="auto">
          <a:xfrm>
            <a:off x="179512" y="2420889"/>
            <a:ext cx="8760385" cy="3096344"/>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7409059"/>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Introduction</a:t>
            </a:r>
            <a:endParaRPr lang="en-IN" dirty="0"/>
          </a:p>
        </p:txBody>
      </p:sp>
      <p:sp>
        <p:nvSpPr>
          <p:cNvPr id="3" name="Content Placeholder 2"/>
          <p:cNvSpPr>
            <a:spLocks noGrp="1"/>
          </p:cNvSpPr>
          <p:nvPr>
            <p:ph sz="quarter" idx="1"/>
          </p:nvPr>
        </p:nvSpPr>
        <p:spPr>
          <a:xfrm>
            <a:off x="154541" y="1500174"/>
            <a:ext cx="8229600" cy="4572032"/>
          </a:xfrm>
        </p:spPr>
        <p:txBody>
          <a:bodyPr>
            <a:noAutofit/>
          </a:bodyPr>
          <a:lstStyle/>
          <a:p>
            <a:pPr algn="just">
              <a:buFont typeface="Arial" panose="020B0604020202020204" pitchFamily="34" charset="0"/>
              <a:buChar char="•"/>
            </a:pPr>
            <a:r>
              <a:rPr lang="en-IN" sz="2400" dirty="0" smtClean="0"/>
              <a:t>Making notes is an essential part of the reading process. It helps you internalise difficult ideas by putting them into your own words and can help you be more focused during the exam revision. You are more likely to remember material you have thought about and made notes on than material you have read passively.</a:t>
            </a:r>
          </a:p>
          <a:p>
            <a:pPr>
              <a:buFont typeface="Arial" panose="020B0604020202020204" pitchFamily="34" charset="0"/>
              <a:buChar char="•"/>
            </a:pPr>
            <a:endParaRPr lang="en-IN" sz="2400" dirty="0" smtClean="0"/>
          </a:p>
          <a:p>
            <a:pPr algn="just">
              <a:buFont typeface="Arial" panose="020B0604020202020204" pitchFamily="34" charset="0"/>
              <a:buChar char="•"/>
            </a:pPr>
            <a:r>
              <a:rPr lang="en-IN" sz="2400" dirty="0" smtClean="0"/>
              <a:t>There is no right or wrong way, just find a method that suits you (for example, bullet points, mind maps and diagrams, highlighting, annotating or underlining significant words).</a:t>
            </a:r>
          </a:p>
        </p:txBody>
      </p:sp>
    </p:spTree>
    <p:extLst>
      <p:ext uri="{BB962C8B-B14F-4D97-AF65-F5344CB8AC3E}">
        <p14:creationId xmlns:p14="http://schemas.microsoft.com/office/powerpoint/2010/main" val="161333268"/>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Sentence method</a:t>
            </a:r>
            <a:endParaRPr lang="en-IN" dirty="0"/>
          </a:p>
        </p:txBody>
      </p:sp>
      <p:sp>
        <p:nvSpPr>
          <p:cNvPr id="3" name="Content Placeholder 2"/>
          <p:cNvSpPr>
            <a:spLocks noGrp="1"/>
          </p:cNvSpPr>
          <p:nvPr>
            <p:ph sz="quarter" idx="1"/>
          </p:nvPr>
        </p:nvSpPr>
        <p:spPr/>
        <p:txBody>
          <a:bodyPr>
            <a:noAutofit/>
          </a:bodyPr>
          <a:lstStyle/>
          <a:p>
            <a:pPr algn="just" eaLnBrk="0" fontAlgn="base" hangingPunct="0">
              <a:spcBef>
                <a:spcPct val="0"/>
              </a:spcBef>
              <a:spcAft>
                <a:spcPct val="0"/>
              </a:spcAft>
              <a:buClrTx/>
              <a:buSzTx/>
            </a:pPr>
            <a:r>
              <a:rPr lang="en-US" sz="2200" dirty="0" smtClean="0">
                <a:solidFill>
                  <a:srgbClr val="252525"/>
                </a:solidFill>
                <a:cs typeface="Times New Roman" panose="02020603050405020304" pitchFamily="18" charset="0"/>
              </a:rPr>
              <a:t>Write </a:t>
            </a:r>
            <a:r>
              <a:rPr lang="en-US" sz="2200" dirty="0">
                <a:solidFill>
                  <a:srgbClr val="252525"/>
                </a:solidFill>
                <a:cs typeface="Times New Roman" panose="02020603050405020304" pitchFamily="18" charset="0"/>
              </a:rPr>
              <a:t>every new thought, fact or topic on a separate line, numbering as you </a:t>
            </a:r>
            <a:r>
              <a:rPr lang="en-US" sz="2200" dirty="0" smtClean="0">
                <a:solidFill>
                  <a:srgbClr val="252525"/>
                </a:solidFill>
                <a:cs typeface="Times New Roman" panose="02020603050405020304" pitchFamily="18" charset="0"/>
              </a:rPr>
              <a:t>progress.</a:t>
            </a:r>
          </a:p>
          <a:p>
            <a:pPr algn="just" eaLnBrk="0" fontAlgn="base" hangingPunct="0">
              <a:spcBef>
                <a:spcPct val="0"/>
              </a:spcBef>
              <a:spcAft>
                <a:spcPct val="0"/>
              </a:spcAft>
              <a:buClrTx/>
              <a:buSzTx/>
            </a:pPr>
            <a:r>
              <a:rPr lang="en-US" sz="2200" dirty="0" smtClean="0">
                <a:solidFill>
                  <a:srgbClr val="252525"/>
                </a:solidFill>
                <a:cs typeface="Times New Roman" panose="02020603050405020304" pitchFamily="18" charset="0"/>
              </a:rPr>
              <a:t>Slightly </a:t>
            </a:r>
            <a:r>
              <a:rPr lang="en-US" sz="2200" dirty="0">
                <a:solidFill>
                  <a:srgbClr val="252525"/>
                </a:solidFill>
                <a:cs typeface="Times New Roman" panose="02020603050405020304" pitchFamily="18" charset="0"/>
              </a:rPr>
              <a:t>more organized than the paragraph. Gets more or all of the information. Thinking to tract content is still limited.</a:t>
            </a:r>
            <a:endParaRPr lang="en-US" sz="2200" b="1" dirty="0">
              <a:solidFill>
                <a:srgbClr val="363636"/>
              </a:solidFill>
            </a:endParaRPr>
          </a:p>
          <a:p>
            <a:pPr algn="just" eaLnBrk="0" fontAlgn="base" hangingPunct="0">
              <a:spcBef>
                <a:spcPct val="0"/>
              </a:spcBef>
              <a:spcAft>
                <a:spcPct val="0"/>
              </a:spcAft>
              <a:buClrTx/>
              <a:buSzTx/>
            </a:pPr>
            <a:r>
              <a:rPr lang="en-US" sz="2200" dirty="0" smtClean="0">
                <a:solidFill>
                  <a:srgbClr val="252525"/>
                </a:solidFill>
                <a:cs typeface="Times New Roman" panose="02020603050405020304" pitchFamily="18" charset="0"/>
              </a:rPr>
              <a:t>However, can't </a:t>
            </a:r>
            <a:r>
              <a:rPr lang="en-US" sz="2200" dirty="0">
                <a:solidFill>
                  <a:srgbClr val="252525"/>
                </a:solidFill>
                <a:cs typeface="Times New Roman" panose="02020603050405020304" pitchFamily="18" charset="0"/>
              </a:rPr>
              <a:t>determine major/minor points from the numbered sequence. Difficult to edit without having to rewrite by clustering points which are related. Difficult to review unless editing cleans up relationship.</a:t>
            </a:r>
            <a:endParaRPr lang="en-US" sz="2200" b="1" dirty="0">
              <a:solidFill>
                <a:srgbClr val="363636"/>
              </a:solidFill>
            </a:endParaRPr>
          </a:p>
          <a:p>
            <a:pPr algn="just" eaLnBrk="0" fontAlgn="base" hangingPunct="0">
              <a:spcBef>
                <a:spcPct val="0"/>
              </a:spcBef>
              <a:spcAft>
                <a:spcPct val="0"/>
              </a:spcAft>
              <a:buClrTx/>
              <a:buSzTx/>
            </a:pPr>
            <a:r>
              <a:rPr lang="en-US" sz="2200" dirty="0" smtClean="0">
                <a:solidFill>
                  <a:srgbClr val="252525"/>
                </a:solidFill>
                <a:cs typeface="Times New Roman" panose="02020603050405020304" pitchFamily="18" charset="0"/>
              </a:rPr>
              <a:t>Use </a:t>
            </a:r>
            <a:r>
              <a:rPr lang="en-US" sz="2200" dirty="0">
                <a:solidFill>
                  <a:srgbClr val="252525"/>
                </a:solidFill>
                <a:cs typeface="Times New Roman" panose="02020603050405020304" pitchFamily="18" charset="0"/>
              </a:rPr>
              <a:t>when the lecture is somewhat organized, but heavy with content which comes fast. You can hear the different points, but you don't know how they fit together. The instructor tends to present in point fashion, but not in grouping such as "three related </a:t>
            </a:r>
            <a:r>
              <a:rPr lang="en-US" sz="2200" dirty="0" smtClean="0">
                <a:solidFill>
                  <a:srgbClr val="252525"/>
                </a:solidFill>
                <a:cs typeface="Times New Roman" panose="02020603050405020304" pitchFamily="18" charset="0"/>
              </a:rPr>
              <a:t>points”.</a:t>
            </a:r>
          </a:p>
        </p:txBody>
      </p:sp>
      <p:sp>
        <p:nvSpPr>
          <p:cNvPr id="4" name="Rectangle 1"/>
          <p:cNvSpPr>
            <a:spLocks noChangeArrowheads="1"/>
          </p:cNvSpPr>
          <p:nvPr/>
        </p:nvSpPr>
        <p:spPr bwMode="auto">
          <a:xfrm>
            <a:off x="0" y="81134"/>
            <a:ext cx="65" cy="294932"/>
          </a:xfrm>
          <a:prstGeom prst="rect">
            <a:avLst/>
          </a:prstGeom>
          <a:solidFill>
            <a:srgbClr val="FFFE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500" b="1" i="0" u="none" strike="noStrike" cap="none" normalizeH="0" baseline="0" dirty="0" smtClean="0">
              <a:ln>
                <a:noFill/>
              </a:ln>
              <a:solidFill>
                <a:srgbClr val="2E562C"/>
              </a:solidFill>
              <a:effectLst/>
              <a:latin typeface="Calibri" panose="020F0502020204030204" pitchFamily="34" charset="0"/>
            </a:endParaRPr>
          </a:p>
        </p:txBody>
      </p:sp>
    </p:spTree>
    <p:extLst>
      <p:ext uri="{BB962C8B-B14F-4D97-AF65-F5344CB8AC3E}">
        <p14:creationId xmlns:p14="http://schemas.microsoft.com/office/powerpoint/2010/main" val="1819887685"/>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normAutofit fontScale="92500" lnSpcReduction="20000"/>
          </a:bodyPr>
          <a:lstStyle/>
          <a:p>
            <a:pPr lvl="0">
              <a:buNone/>
            </a:pPr>
            <a:r>
              <a:rPr lang="en-US" sz="2800" b="1" dirty="0">
                <a:solidFill>
                  <a:srgbClr val="363636"/>
                </a:solidFill>
              </a:rPr>
              <a:t>Example:</a:t>
            </a:r>
          </a:p>
          <a:p>
            <a:pPr marL="0" lvl="0" indent="0" algn="just" eaLnBrk="0" fontAlgn="base" hangingPunct="0">
              <a:spcBef>
                <a:spcPct val="0"/>
              </a:spcBef>
              <a:spcAft>
                <a:spcPct val="0"/>
              </a:spcAft>
              <a:buClrTx/>
              <a:buSzTx/>
              <a:buNone/>
            </a:pPr>
            <a:r>
              <a:rPr lang="en-US" sz="2800" dirty="0" smtClean="0">
                <a:solidFill>
                  <a:srgbClr val="363636"/>
                </a:solidFill>
                <a:cs typeface="Times New Roman" panose="02020603050405020304" pitchFamily="18" charset="0"/>
              </a:rPr>
              <a:t>At </a:t>
            </a:r>
            <a:r>
              <a:rPr lang="en-US" sz="2800" dirty="0">
                <a:solidFill>
                  <a:srgbClr val="363636"/>
                </a:solidFill>
                <a:cs typeface="Times New Roman" panose="02020603050405020304" pitchFamily="18" charset="0"/>
              </a:rPr>
              <a:t>first, Freud tried conventional, physical methods of treatment such as giving baths, massages, rest cures, and similar aids. But when these failed, he tried techniques of hypnosis that he had seen used by Jean-Martin Charcot. Finally, he borrowed an idea from Jean Breuer and used direct verbal communication to get an </a:t>
            </a:r>
            <a:r>
              <a:rPr lang="en-US" sz="2800" dirty="0" err="1">
                <a:solidFill>
                  <a:srgbClr val="363636"/>
                </a:solidFill>
                <a:cs typeface="Times New Roman" panose="02020603050405020304" pitchFamily="18" charset="0"/>
              </a:rPr>
              <a:t>unhypnotized</a:t>
            </a:r>
            <a:r>
              <a:rPr lang="en-US" sz="2800" dirty="0">
                <a:solidFill>
                  <a:srgbClr val="363636"/>
                </a:solidFill>
                <a:cs typeface="Times New Roman" panose="02020603050405020304" pitchFamily="18" charset="0"/>
              </a:rPr>
              <a:t> patient to reveal unconscious thoughts.</a:t>
            </a:r>
            <a:br>
              <a:rPr lang="en-US" sz="2800" dirty="0">
                <a:solidFill>
                  <a:srgbClr val="363636"/>
                </a:solidFill>
                <a:cs typeface="Times New Roman" panose="02020603050405020304" pitchFamily="18" charset="0"/>
              </a:rPr>
            </a:br>
            <a:endParaRPr lang="en-US" sz="2800" dirty="0" smtClean="0">
              <a:solidFill>
                <a:srgbClr val="363636"/>
              </a:solidFill>
              <a:cs typeface="Times New Roman" panose="02020603050405020304" pitchFamily="18" charset="0"/>
            </a:endParaRPr>
          </a:p>
          <a:p>
            <a:pPr marL="0" lvl="0" indent="0" algn="just" eaLnBrk="0" fontAlgn="base" hangingPunct="0">
              <a:spcBef>
                <a:spcPct val="0"/>
              </a:spcBef>
              <a:spcAft>
                <a:spcPct val="0"/>
              </a:spcAft>
              <a:buClrTx/>
              <a:buSzTx/>
              <a:buNone/>
            </a:pPr>
            <a:r>
              <a:rPr lang="en-US" sz="2800" dirty="0" smtClean="0">
                <a:solidFill>
                  <a:srgbClr val="363636"/>
                </a:solidFill>
                <a:cs typeface="Times New Roman" panose="02020603050405020304" pitchFamily="18" charset="0"/>
              </a:rPr>
              <a:t>Sample </a:t>
            </a:r>
            <a:r>
              <a:rPr lang="en-US" sz="2800" dirty="0">
                <a:solidFill>
                  <a:srgbClr val="363636"/>
                </a:solidFill>
                <a:cs typeface="Times New Roman" panose="02020603050405020304" pitchFamily="18" charset="0"/>
              </a:rPr>
              <a:t>Notes</a:t>
            </a:r>
            <a:r>
              <a:rPr lang="en-US" sz="2800" dirty="0" smtClean="0">
                <a:solidFill>
                  <a:srgbClr val="363636"/>
                </a:solidFill>
                <a:cs typeface="Times New Roman" panose="02020603050405020304" pitchFamily="18" charset="0"/>
              </a:rPr>
              <a:t>: Freud </a:t>
            </a:r>
            <a:r>
              <a:rPr lang="en-US" sz="2800" dirty="0">
                <a:solidFill>
                  <a:srgbClr val="363636"/>
                </a:solidFill>
                <a:cs typeface="Times New Roman" panose="02020603050405020304" pitchFamily="18" charset="0"/>
              </a:rPr>
              <a:t>1st -- used phys. </a:t>
            </a:r>
            <a:r>
              <a:rPr lang="en-US" sz="2800" dirty="0" err="1">
                <a:solidFill>
                  <a:srgbClr val="363636"/>
                </a:solidFill>
                <a:cs typeface="Times New Roman" panose="02020603050405020304" pitchFamily="18" charset="0"/>
              </a:rPr>
              <a:t>trtment</a:t>
            </a:r>
            <a:r>
              <a:rPr lang="en-US" sz="2800" dirty="0">
                <a:solidFill>
                  <a:srgbClr val="363636"/>
                </a:solidFill>
                <a:cs typeface="Times New Roman" panose="02020603050405020304" pitchFamily="18" charset="0"/>
              </a:rPr>
              <a:t>; e.g., baths, etc. This fld. 2nd -- used hypnosis (</a:t>
            </a:r>
            <a:r>
              <a:rPr lang="en-US" sz="2800" dirty="0" err="1">
                <a:solidFill>
                  <a:srgbClr val="363636"/>
                </a:solidFill>
                <a:cs typeface="Times New Roman" panose="02020603050405020304" pitchFamily="18" charset="0"/>
              </a:rPr>
              <a:t>fr.</a:t>
            </a:r>
            <a:r>
              <a:rPr lang="en-US" sz="2800" dirty="0">
                <a:solidFill>
                  <a:srgbClr val="363636"/>
                </a:solidFill>
                <a:cs typeface="Times New Roman" panose="02020603050405020304" pitchFamily="18" charset="0"/>
              </a:rPr>
              <a:t> Charcot) Finally -- used </a:t>
            </a:r>
            <a:r>
              <a:rPr lang="en-US" sz="2800" dirty="0" err="1">
                <a:solidFill>
                  <a:srgbClr val="363636"/>
                </a:solidFill>
                <a:cs typeface="Times New Roman" panose="02020603050405020304" pitchFamily="18" charset="0"/>
              </a:rPr>
              <a:t>dirct</a:t>
            </a:r>
            <a:r>
              <a:rPr lang="en-US" sz="2800" dirty="0">
                <a:solidFill>
                  <a:srgbClr val="363636"/>
                </a:solidFill>
                <a:cs typeface="Times New Roman" panose="02020603050405020304" pitchFamily="18" charset="0"/>
              </a:rPr>
              <a:t> </a:t>
            </a:r>
            <a:r>
              <a:rPr lang="en-US" sz="2800" dirty="0" err="1">
                <a:solidFill>
                  <a:srgbClr val="363636"/>
                </a:solidFill>
                <a:cs typeface="Times New Roman" panose="02020603050405020304" pitchFamily="18" charset="0"/>
              </a:rPr>
              <a:t>vrb</a:t>
            </a:r>
            <a:r>
              <a:rPr lang="en-US" sz="2800" dirty="0">
                <a:solidFill>
                  <a:srgbClr val="363636"/>
                </a:solidFill>
                <a:cs typeface="Times New Roman" panose="02020603050405020304" pitchFamily="18" charset="0"/>
              </a:rPr>
              <a:t>. </a:t>
            </a:r>
            <a:r>
              <a:rPr lang="en-US" sz="2800" dirty="0" err="1">
                <a:solidFill>
                  <a:srgbClr val="363636"/>
                </a:solidFill>
                <a:cs typeface="Times New Roman" panose="02020603050405020304" pitchFamily="18" charset="0"/>
              </a:rPr>
              <a:t>commun</a:t>
            </a:r>
            <a:r>
              <a:rPr lang="en-US" sz="2800" dirty="0">
                <a:solidFill>
                  <a:srgbClr val="363636"/>
                </a:solidFill>
                <a:cs typeface="Times New Roman" panose="02020603050405020304" pitchFamily="18" charset="0"/>
              </a:rPr>
              <a:t>. (</a:t>
            </a:r>
            <a:r>
              <a:rPr lang="en-US" sz="2800" dirty="0" err="1">
                <a:solidFill>
                  <a:srgbClr val="363636"/>
                </a:solidFill>
                <a:cs typeface="Times New Roman" panose="02020603050405020304" pitchFamily="18" charset="0"/>
              </a:rPr>
              <a:t>fr.</a:t>
            </a:r>
            <a:r>
              <a:rPr lang="en-US" sz="2800" dirty="0">
                <a:solidFill>
                  <a:srgbClr val="363636"/>
                </a:solidFill>
                <a:cs typeface="Times New Roman" panose="02020603050405020304" pitchFamily="18" charset="0"/>
              </a:rPr>
              <a:t> Breuer) - got </a:t>
            </a:r>
            <a:r>
              <a:rPr lang="en-US" sz="2800" dirty="0" err="1">
                <a:solidFill>
                  <a:srgbClr val="363636"/>
                </a:solidFill>
                <a:cs typeface="Times New Roman" panose="02020603050405020304" pitchFamily="18" charset="0"/>
              </a:rPr>
              <a:t>unhynop</a:t>
            </a:r>
            <a:r>
              <a:rPr lang="en-US" sz="2800" dirty="0">
                <a:solidFill>
                  <a:srgbClr val="363636"/>
                </a:solidFill>
                <a:cs typeface="Times New Roman" panose="02020603050405020304" pitchFamily="18" charset="0"/>
              </a:rPr>
              <a:t>, </a:t>
            </a:r>
            <a:r>
              <a:rPr lang="en-US" sz="2800" dirty="0" err="1">
                <a:solidFill>
                  <a:srgbClr val="363636"/>
                </a:solidFill>
                <a:cs typeface="Times New Roman" panose="02020603050405020304" pitchFamily="18" charset="0"/>
              </a:rPr>
              <a:t>patnt</a:t>
            </a:r>
            <a:r>
              <a:rPr lang="en-US" sz="2800" dirty="0">
                <a:solidFill>
                  <a:srgbClr val="363636"/>
                </a:solidFill>
                <a:cs typeface="Times New Roman" panose="02020603050405020304" pitchFamily="18" charset="0"/>
              </a:rPr>
              <a:t> to reveal </a:t>
            </a:r>
            <a:r>
              <a:rPr lang="en-US" sz="2800" dirty="0" err="1">
                <a:solidFill>
                  <a:srgbClr val="363636"/>
                </a:solidFill>
                <a:cs typeface="Times New Roman" panose="02020603050405020304" pitchFamily="18" charset="0"/>
              </a:rPr>
              <a:t>uncons</a:t>
            </a:r>
            <a:r>
              <a:rPr lang="en-US" sz="2800" dirty="0">
                <a:solidFill>
                  <a:srgbClr val="363636"/>
                </a:solidFill>
                <a:cs typeface="Times New Roman" panose="02020603050405020304" pitchFamily="18" charset="0"/>
              </a:rPr>
              <a:t>. thoughts.</a:t>
            </a:r>
            <a:endParaRPr lang="en-US" sz="4000" dirty="0"/>
          </a:p>
          <a:p>
            <a:pPr algn="just"/>
            <a:endParaRPr lang="en-IN" dirty="0"/>
          </a:p>
          <a:p>
            <a:pPr marL="0" indent="0" algn="just">
              <a:buNone/>
            </a:pPr>
            <a:endParaRPr lang="en-IN" dirty="0"/>
          </a:p>
        </p:txBody>
      </p:sp>
      <p:sp>
        <p:nvSpPr>
          <p:cNvPr id="4" name="Rectangle 3"/>
          <p:cNvSpPr/>
          <p:nvPr/>
        </p:nvSpPr>
        <p:spPr>
          <a:xfrm>
            <a:off x="395536" y="4365104"/>
            <a:ext cx="8352928" cy="1584176"/>
          </a:xfrm>
          <a:prstGeom prst="rect">
            <a:avLst/>
          </a:prstGeom>
          <a:noFill/>
          <a:ln w="28575">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3103873"/>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Mapping method</a:t>
            </a:r>
            <a:endParaRPr lang="en-IN" dirty="0"/>
          </a:p>
        </p:txBody>
      </p:sp>
      <p:sp>
        <p:nvSpPr>
          <p:cNvPr id="3" name="Content Placeholder 2"/>
          <p:cNvSpPr>
            <a:spLocks noGrp="1"/>
          </p:cNvSpPr>
          <p:nvPr>
            <p:ph sz="quarter" idx="1"/>
          </p:nvPr>
        </p:nvSpPr>
        <p:spPr/>
        <p:txBody>
          <a:bodyPr>
            <a:normAutofit fontScale="85000" lnSpcReduction="10000"/>
          </a:bodyPr>
          <a:lstStyle/>
          <a:p>
            <a:pPr algn="just" eaLnBrk="0" fontAlgn="base" hangingPunct="0">
              <a:spcBef>
                <a:spcPct val="0"/>
              </a:spcBef>
              <a:spcAft>
                <a:spcPct val="0"/>
              </a:spcAft>
              <a:buClrTx/>
              <a:buSzTx/>
            </a:pPr>
            <a:r>
              <a:rPr lang="en-US" sz="2800" dirty="0" smtClean="0">
                <a:solidFill>
                  <a:srgbClr val="252525"/>
                </a:solidFill>
                <a:cs typeface="Times New Roman" panose="02020603050405020304" pitchFamily="18" charset="0"/>
              </a:rPr>
              <a:t>Mapping </a:t>
            </a:r>
            <a:r>
              <a:rPr lang="en-US" sz="2800" dirty="0">
                <a:solidFill>
                  <a:srgbClr val="252525"/>
                </a:solidFill>
                <a:cs typeface="Times New Roman" panose="02020603050405020304" pitchFamily="18" charset="0"/>
              </a:rPr>
              <a:t>is a method that uses comprehension/concentration skills and evolves in a note taking form which relates each fact or idea to every other fact or idea. Mapping is a graphic representation of the content of a lecture. </a:t>
            </a:r>
            <a:endParaRPr lang="en-US" sz="2800" dirty="0" smtClean="0">
              <a:solidFill>
                <a:srgbClr val="252525"/>
              </a:solidFill>
              <a:cs typeface="Times New Roman" panose="02020603050405020304" pitchFamily="18" charset="0"/>
            </a:endParaRPr>
          </a:p>
          <a:p>
            <a:pPr marL="0" indent="0" algn="just" eaLnBrk="0" fontAlgn="base" hangingPunct="0">
              <a:spcBef>
                <a:spcPct val="0"/>
              </a:spcBef>
              <a:spcAft>
                <a:spcPct val="0"/>
              </a:spcAft>
              <a:buClrTx/>
              <a:buSzTx/>
              <a:buNone/>
            </a:pPr>
            <a:endParaRPr lang="en-US" sz="3200" b="1" dirty="0" smtClean="0">
              <a:solidFill>
                <a:srgbClr val="363636"/>
              </a:solidFill>
            </a:endParaRPr>
          </a:p>
          <a:p>
            <a:pPr algn="just" eaLnBrk="0" fontAlgn="base" hangingPunct="0">
              <a:spcBef>
                <a:spcPct val="0"/>
              </a:spcBef>
              <a:spcAft>
                <a:spcPct val="0"/>
              </a:spcAft>
              <a:buClrTx/>
              <a:buSzTx/>
            </a:pPr>
            <a:r>
              <a:rPr lang="en-US" sz="2800" dirty="0" smtClean="0">
                <a:solidFill>
                  <a:srgbClr val="252525"/>
                </a:solidFill>
                <a:cs typeface="Times New Roman" panose="02020603050405020304" pitchFamily="18" charset="0"/>
              </a:rPr>
              <a:t>This </a:t>
            </a:r>
            <a:r>
              <a:rPr lang="en-US" sz="2800" dirty="0">
                <a:solidFill>
                  <a:srgbClr val="252525"/>
                </a:solidFill>
                <a:cs typeface="Times New Roman" panose="02020603050405020304" pitchFamily="18" charset="0"/>
              </a:rPr>
              <a:t>format helps you to visually track your </a:t>
            </a:r>
            <a:r>
              <a:rPr lang="en-US" sz="2800" dirty="0" smtClean="0">
                <a:solidFill>
                  <a:srgbClr val="252525"/>
                </a:solidFill>
                <a:cs typeface="Times New Roman" panose="02020603050405020304" pitchFamily="18" charset="0"/>
              </a:rPr>
              <a:t>lecture/ text </a:t>
            </a:r>
            <a:r>
              <a:rPr lang="en-US" sz="2800" dirty="0">
                <a:solidFill>
                  <a:srgbClr val="252525"/>
                </a:solidFill>
                <a:cs typeface="Times New Roman" panose="02020603050405020304" pitchFamily="18" charset="0"/>
              </a:rPr>
              <a:t>regardless of conditions. Little thinking is needed and relationships can easily be seen. It is also easy to edit your notes by adding numbers, marks, and color coding. Review will call for you to restructure thought processes which will force you to check </a:t>
            </a:r>
            <a:r>
              <a:rPr lang="en-US" sz="2800" dirty="0" smtClean="0">
                <a:solidFill>
                  <a:srgbClr val="252525"/>
                </a:solidFill>
                <a:cs typeface="Times New Roman" panose="02020603050405020304" pitchFamily="18" charset="0"/>
              </a:rPr>
              <a:t>understanding. Main </a:t>
            </a:r>
            <a:r>
              <a:rPr lang="en-US" sz="2800" dirty="0">
                <a:solidFill>
                  <a:srgbClr val="252525"/>
                </a:solidFill>
                <a:cs typeface="Times New Roman" panose="02020603050405020304" pitchFamily="18" charset="0"/>
              </a:rPr>
              <a:t>points can be written on flash or note cards and pieced together into a table or larger structure at a later date</a:t>
            </a:r>
            <a:r>
              <a:rPr lang="en-US" sz="2800" dirty="0" smtClean="0">
                <a:solidFill>
                  <a:srgbClr val="252525"/>
                </a:solidFill>
                <a:cs typeface="Times New Roman" panose="02020603050405020304" pitchFamily="18" charset="0"/>
              </a:rPr>
              <a:t>. </a:t>
            </a:r>
            <a:endParaRPr lang="en-US" sz="3200" b="1" dirty="0">
              <a:solidFill>
                <a:srgbClr val="363636"/>
              </a:solidFill>
            </a:endParaRPr>
          </a:p>
          <a:p>
            <a:pPr marL="0" lvl="0" indent="0" algn="just" eaLnBrk="0" fontAlgn="base" hangingPunct="0">
              <a:spcBef>
                <a:spcPct val="0"/>
              </a:spcBef>
              <a:spcAft>
                <a:spcPct val="0"/>
              </a:spcAft>
              <a:buClrTx/>
              <a:buSzTx/>
              <a:buNone/>
            </a:pPr>
            <a:endParaRPr lang="en-US" sz="3200" b="1" dirty="0">
              <a:solidFill>
                <a:srgbClr val="363636"/>
              </a:solidFill>
            </a:endParaRPr>
          </a:p>
        </p:txBody>
      </p:sp>
    </p:spTree>
    <p:extLst>
      <p:ext uri="{BB962C8B-B14F-4D97-AF65-F5344CB8AC3E}">
        <p14:creationId xmlns:p14="http://schemas.microsoft.com/office/powerpoint/2010/main" val="1705968560"/>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2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815853" y="1386792"/>
            <a:ext cx="3042427" cy="1325978"/>
          </a:xfrm>
          <a:prstGeom prst="rect">
            <a:avLst/>
          </a:prstGeom>
        </p:spPr>
      </p:pic>
      <p:pic>
        <p:nvPicPr>
          <p:cNvPr id="24" name="Picture 2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964356" y="3060482"/>
            <a:ext cx="2465296" cy="1540810"/>
          </a:xfrm>
          <a:prstGeom prst="rect">
            <a:avLst/>
          </a:prstGeom>
        </p:spPr>
      </p:pic>
      <p:pic>
        <p:nvPicPr>
          <p:cNvPr id="25" name="Picture 2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67960" y="4690432"/>
            <a:ext cx="1818816" cy="1738964"/>
          </a:xfrm>
          <a:prstGeom prst="rect">
            <a:avLst/>
          </a:prstGeom>
        </p:spPr>
      </p:pic>
      <p:sp>
        <p:nvSpPr>
          <p:cNvPr id="30" name="Content Placeholder 2"/>
          <p:cNvSpPr txBox="1">
            <a:spLocks/>
          </p:cNvSpPr>
          <p:nvPr/>
        </p:nvSpPr>
        <p:spPr>
          <a:xfrm>
            <a:off x="357158" y="1428768"/>
            <a:ext cx="5074928" cy="4572000"/>
          </a:xfrm>
          <a:prstGeom prst="rect">
            <a:avLst/>
          </a:prstGeom>
        </p:spPr>
        <p:txBody>
          <a:bodyPr/>
          <a:lstStyle/>
          <a:p>
            <a:pPr marL="274320" marR="0" lvl="0" indent="-274320" algn="just" defTabSz="914400" rtl="0" eaLnBrk="1" fontAlgn="auto" latinLnBrk="0" hangingPunct="1">
              <a:lnSpc>
                <a:spcPct val="100000"/>
              </a:lnSpc>
              <a:spcBef>
                <a:spcPct val="20000"/>
              </a:spcBef>
              <a:spcAft>
                <a:spcPts val="0"/>
              </a:spcAft>
              <a:buClr>
                <a:schemeClr val="accent1"/>
              </a:buClr>
              <a:buSzPct val="85000"/>
              <a:buFont typeface="Wingdings 2"/>
              <a:buChar char=""/>
              <a:tabLst/>
              <a:defRPr/>
            </a:pPr>
            <a:r>
              <a:rPr kumimoji="0" lang="en-US" sz="2700" b="0" i="0" u="none" strike="noStrike" kern="1200" cap="none" spc="0" normalizeH="0" baseline="0" noProof="0" dirty="0" smtClean="0">
                <a:ln>
                  <a:noFill/>
                </a:ln>
                <a:solidFill>
                  <a:schemeClr val="tx1"/>
                </a:solidFill>
                <a:effectLst/>
                <a:uLnTx/>
                <a:uFillTx/>
                <a:latin typeface="+mn-lt"/>
                <a:ea typeface="+mn-ea"/>
                <a:cs typeface="+mn-cs"/>
              </a:rPr>
              <a:t>A mind map is a diagram used to visually outline the information.</a:t>
            </a:r>
          </a:p>
          <a:p>
            <a:pPr marL="274320" marR="0" lvl="0" indent="-274320" algn="just" defTabSz="914400" rtl="0" eaLnBrk="1" fontAlgn="auto" latinLnBrk="0" hangingPunct="1">
              <a:lnSpc>
                <a:spcPct val="100000"/>
              </a:lnSpc>
              <a:spcBef>
                <a:spcPct val="20000"/>
              </a:spcBef>
              <a:spcAft>
                <a:spcPts val="0"/>
              </a:spcAft>
              <a:buClr>
                <a:schemeClr val="accent1"/>
              </a:buClr>
              <a:buSzPct val="85000"/>
              <a:buFont typeface="Wingdings 2"/>
              <a:buChar char=""/>
              <a:tabLst/>
              <a:defRPr/>
            </a:pPr>
            <a:endParaRPr kumimoji="0" lang="en-IN" sz="2700" b="0" i="0"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just" defTabSz="914400" rtl="0" eaLnBrk="1" fontAlgn="auto" latinLnBrk="0" hangingPunct="1">
              <a:lnSpc>
                <a:spcPct val="100000"/>
              </a:lnSpc>
              <a:spcBef>
                <a:spcPct val="20000"/>
              </a:spcBef>
              <a:spcAft>
                <a:spcPts val="0"/>
              </a:spcAft>
              <a:buClr>
                <a:schemeClr val="accent1"/>
              </a:buClr>
              <a:buSzPct val="85000"/>
              <a:buFont typeface="Wingdings 2"/>
              <a:buChar char=""/>
              <a:tabLst/>
              <a:defRPr/>
            </a:pPr>
            <a:r>
              <a:rPr kumimoji="0" lang="en-US" sz="2700" b="0" i="0" u="none" strike="noStrike" kern="1200" cap="none" spc="0" normalizeH="0" baseline="0" noProof="0" dirty="0" smtClean="0">
                <a:ln>
                  <a:noFill/>
                </a:ln>
                <a:solidFill>
                  <a:schemeClr val="tx1"/>
                </a:solidFill>
                <a:effectLst/>
                <a:uLnTx/>
                <a:uFillTx/>
                <a:latin typeface="+mn-lt"/>
                <a:ea typeface="+mn-ea"/>
                <a:cs typeface="+mn-cs"/>
              </a:rPr>
              <a:t>It can be</a:t>
            </a:r>
            <a:r>
              <a:rPr kumimoji="0" lang="en-US" sz="2700" b="0" i="0" u="none" strike="noStrike" kern="1200" cap="none" spc="0" normalizeH="0" noProof="0" dirty="0" smtClean="0">
                <a:ln>
                  <a:noFill/>
                </a:ln>
                <a:solidFill>
                  <a:schemeClr val="tx1"/>
                </a:solidFill>
                <a:effectLst/>
                <a:uLnTx/>
                <a:uFillTx/>
                <a:latin typeface="+mn-lt"/>
                <a:ea typeface="+mn-ea"/>
                <a:cs typeface="+mn-cs"/>
              </a:rPr>
              <a:t> used to generate, structure and classify ideas. </a:t>
            </a:r>
          </a:p>
          <a:p>
            <a:pPr marL="274320" marR="0" lvl="0" indent="-274320" algn="just" defTabSz="914400" rtl="0" eaLnBrk="1" fontAlgn="auto" latinLnBrk="0" hangingPunct="1">
              <a:lnSpc>
                <a:spcPct val="100000"/>
              </a:lnSpc>
              <a:spcBef>
                <a:spcPct val="20000"/>
              </a:spcBef>
              <a:spcAft>
                <a:spcPts val="0"/>
              </a:spcAft>
              <a:buClr>
                <a:schemeClr val="accent1"/>
              </a:buClr>
              <a:buSzPct val="85000"/>
              <a:buFont typeface="Wingdings 2"/>
              <a:buChar char=""/>
              <a:tabLst/>
              <a:defRPr/>
            </a:pPr>
            <a:endParaRPr kumimoji="0" lang="en-IN" sz="2700" b="0" i="0"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just" defTabSz="914400" rtl="0" eaLnBrk="1" fontAlgn="auto" latinLnBrk="0" hangingPunct="1">
              <a:lnSpc>
                <a:spcPct val="100000"/>
              </a:lnSpc>
              <a:spcBef>
                <a:spcPct val="20000"/>
              </a:spcBef>
              <a:spcAft>
                <a:spcPts val="0"/>
              </a:spcAft>
              <a:buClr>
                <a:schemeClr val="accent1"/>
              </a:buClr>
              <a:buSzPct val="85000"/>
              <a:buFont typeface="Wingdings 2"/>
              <a:buChar char=""/>
              <a:tabLst/>
              <a:defRPr/>
            </a:pPr>
            <a:r>
              <a:rPr kumimoji="0" lang="en-US" sz="2700" b="0" i="0" u="none" strike="noStrike" kern="1200" cap="none" spc="0" normalizeH="0" baseline="0" noProof="0" dirty="0" smtClean="0">
                <a:ln>
                  <a:noFill/>
                </a:ln>
                <a:solidFill>
                  <a:schemeClr val="tx1"/>
                </a:solidFill>
                <a:effectLst/>
                <a:uLnTx/>
                <a:uFillTx/>
                <a:latin typeface="+mn-lt"/>
                <a:ea typeface="+mn-ea"/>
                <a:cs typeface="+mn-cs"/>
              </a:rPr>
              <a:t>It is usually created around a single idea, placed in the centre.</a:t>
            </a:r>
            <a:endParaRPr kumimoji="0" lang="en-IN" sz="2700" b="0" i="0"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just" defTabSz="914400" rtl="0" eaLnBrk="1" fontAlgn="auto" latinLnBrk="0" hangingPunct="1">
              <a:lnSpc>
                <a:spcPct val="100000"/>
              </a:lnSpc>
              <a:spcBef>
                <a:spcPct val="20000"/>
              </a:spcBef>
              <a:spcAft>
                <a:spcPts val="0"/>
              </a:spcAft>
              <a:buClr>
                <a:schemeClr val="accent1"/>
              </a:buClr>
              <a:buSzPct val="85000"/>
              <a:tabLst/>
              <a:defRPr/>
            </a:pPr>
            <a:endParaRPr kumimoji="0" lang="en-IN" sz="2700" b="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4280531109"/>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006337" y="1500174"/>
            <a:ext cx="1209001" cy="1086260"/>
          </a:xfrm>
          <a:prstGeom prst="rect">
            <a:avLst/>
          </a:prstGeom>
        </p:spPr>
      </p:pic>
      <p:pic>
        <p:nvPicPr>
          <p:cNvPr id="18" name="Picture 1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11811" y="2928934"/>
            <a:ext cx="1846469" cy="1017994"/>
          </a:xfrm>
          <a:prstGeom prst="rect">
            <a:avLst/>
          </a:prstGeom>
        </p:spPr>
      </p:pic>
      <p:pic>
        <p:nvPicPr>
          <p:cNvPr id="19" name="Picture 1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882146" y="4206143"/>
            <a:ext cx="1976134" cy="1055575"/>
          </a:xfrm>
          <a:prstGeom prst="rect">
            <a:avLst/>
          </a:prstGeom>
        </p:spPr>
      </p:pic>
      <p:sp>
        <p:nvSpPr>
          <p:cNvPr id="21" name="Content Placeholder 2"/>
          <p:cNvSpPr txBox="1">
            <a:spLocks/>
          </p:cNvSpPr>
          <p:nvPr/>
        </p:nvSpPr>
        <p:spPr>
          <a:xfrm>
            <a:off x="301752" y="1401894"/>
            <a:ext cx="5984760" cy="4741750"/>
          </a:xfrm>
          <a:prstGeom prst="rect">
            <a:avLst/>
          </a:prstGeom>
        </p:spPr>
        <p:txBody>
          <a:bodyPr/>
          <a:lstStyle/>
          <a:p>
            <a:pPr marL="274320" indent="-274320" algn="just">
              <a:spcBef>
                <a:spcPct val="20000"/>
              </a:spcBef>
              <a:buClr>
                <a:schemeClr val="accent1"/>
              </a:buClr>
              <a:buSzPct val="85000"/>
              <a:buFont typeface="Wingdings 2"/>
              <a:buChar char=""/>
            </a:pPr>
            <a:r>
              <a:rPr lang="en-IN" sz="2800" dirty="0" smtClean="0"/>
              <a:t>Categories and sub-categories radiate as branches or sub-branches.</a:t>
            </a:r>
          </a:p>
          <a:p>
            <a:pPr marL="274320" indent="-274320" algn="just">
              <a:spcBef>
                <a:spcPct val="20000"/>
              </a:spcBef>
              <a:buClr>
                <a:schemeClr val="accent1"/>
              </a:buClr>
              <a:buSzPct val="85000"/>
              <a:buFont typeface="Wingdings 2"/>
              <a:buChar char=""/>
            </a:pPr>
            <a:r>
              <a:rPr lang="en-IN" sz="2800" dirty="0" smtClean="0"/>
              <a:t>These can be further divided or sub-divided as more and more information is added.</a:t>
            </a:r>
          </a:p>
          <a:p>
            <a:pPr marL="274320" indent="-274320" algn="just">
              <a:spcBef>
                <a:spcPct val="20000"/>
              </a:spcBef>
              <a:buClr>
                <a:schemeClr val="accent1"/>
              </a:buClr>
              <a:buSzPct val="85000"/>
              <a:buFont typeface="Wingdings 2"/>
              <a:buChar char=""/>
            </a:pPr>
            <a:r>
              <a:rPr lang="en-IN" sz="2800" dirty="0" smtClean="0"/>
              <a:t>Different colours/ shapes/ sizes can be used to show different groups.</a:t>
            </a:r>
          </a:p>
          <a:p>
            <a:pPr marL="274320" marR="0" lvl="0" indent="-274320" algn="just" defTabSz="914400" rtl="0" eaLnBrk="1" fontAlgn="auto" latinLnBrk="0" hangingPunct="1">
              <a:lnSpc>
                <a:spcPct val="100000"/>
              </a:lnSpc>
              <a:spcBef>
                <a:spcPct val="20000"/>
              </a:spcBef>
              <a:spcAft>
                <a:spcPts val="0"/>
              </a:spcAft>
              <a:buClr>
                <a:schemeClr val="accent1"/>
              </a:buClr>
              <a:buSzPct val="85000"/>
              <a:tabLst/>
              <a:defRPr/>
            </a:pPr>
            <a:endParaRPr kumimoji="0" lang="en-IN" sz="2700" b="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2381676441"/>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852604" y="1214422"/>
            <a:ext cx="3148552" cy="4429156"/>
          </a:xfrm>
          <a:prstGeom prst="rect">
            <a:avLst/>
          </a:prstGeom>
        </p:spPr>
      </p:pic>
      <p:sp>
        <p:nvSpPr>
          <p:cNvPr id="12" name="Content Placeholder 2"/>
          <p:cNvSpPr txBox="1">
            <a:spLocks/>
          </p:cNvSpPr>
          <p:nvPr/>
        </p:nvSpPr>
        <p:spPr>
          <a:xfrm>
            <a:off x="357158" y="1571612"/>
            <a:ext cx="5429288" cy="4786346"/>
          </a:xfrm>
          <a:prstGeom prst="rect">
            <a:avLst/>
          </a:prstGeom>
        </p:spPr>
        <p:txBody>
          <a:bodyPr/>
          <a:lstStyle/>
          <a:p>
            <a:pPr marL="274320" indent="-274320" algn="just">
              <a:spcBef>
                <a:spcPct val="20000"/>
              </a:spcBef>
              <a:buClr>
                <a:schemeClr val="accent1"/>
              </a:buClr>
              <a:buSzPct val="85000"/>
              <a:buFont typeface="Wingdings 2"/>
              <a:buChar char=""/>
            </a:pPr>
            <a:r>
              <a:rPr lang="en-IN" sz="2400" dirty="0" smtClean="0"/>
              <a:t>No need for pages and pages of information. </a:t>
            </a:r>
          </a:p>
          <a:p>
            <a:pPr marL="274320" lvl="0" indent="-274320" algn="just">
              <a:spcBef>
                <a:spcPct val="20000"/>
              </a:spcBef>
              <a:buClr>
                <a:schemeClr val="accent1"/>
              </a:buClr>
              <a:buSzPct val="85000"/>
              <a:buFont typeface="Wingdings 2"/>
              <a:buChar char=""/>
            </a:pPr>
            <a:r>
              <a:rPr lang="en-IN" sz="2400" dirty="0" smtClean="0"/>
              <a:t>Allows you to quickly identify and understand the structure of an idea.</a:t>
            </a:r>
          </a:p>
          <a:p>
            <a:pPr marL="274320" indent="-274320" algn="just">
              <a:spcBef>
                <a:spcPct val="20000"/>
              </a:spcBef>
              <a:buClr>
                <a:schemeClr val="accent1"/>
              </a:buClr>
              <a:buSzPct val="85000"/>
              <a:buFont typeface="Wingdings 2"/>
              <a:buChar char=""/>
            </a:pPr>
            <a:r>
              <a:rPr lang="en-IN" sz="2400" dirty="0" smtClean="0"/>
              <a:t>Helps to understand how pieces of information fit together.</a:t>
            </a:r>
          </a:p>
          <a:p>
            <a:pPr marL="274320" indent="-274320" algn="just">
              <a:spcBef>
                <a:spcPct val="20000"/>
              </a:spcBef>
              <a:buClr>
                <a:schemeClr val="accent1"/>
              </a:buClr>
              <a:buSzPct val="85000"/>
              <a:buFont typeface="Wingdings 2"/>
              <a:buChar char=""/>
            </a:pPr>
            <a:r>
              <a:rPr lang="en-IN" sz="2400" dirty="0" smtClean="0"/>
              <a:t>Easy to recall and quick to review.</a:t>
            </a:r>
          </a:p>
          <a:p>
            <a:pPr marL="274320" lvl="0" indent="-274320" algn="just">
              <a:spcBef>
                <a:spcPct val="20000"/>
              </a:spcBef>
              <a:buClr>
                <a:schemeClr val="accent1"/>
              </a:buClr>
              <a:buSzPct val="85000"/>
              <a:buFont typeface="Wingdings 2"/>
              <a:buChar char=""/>
            </a:pPr>
            <a:r>
              <a:rPr lang="en-IN" sz="2400" dirty="0" smtClean="0"/>
              <a:t>Helps to make easy associations between different aspects and thus generate new ideas.</a:t>
            </a:r>
          </a:p>
          <a:p>
            <a:pPr marL="274320" lvl="0" indent="-274320" algn="just">
              <a:spcBef>
                <a:spcPct val="20000"/>
              </a:spcBef>
              <a:buClr>
                <a:schemeClr val="accent1"/>
              </a:buClr>
              <a:buSzPct val="85000"/>
              <a:buFont typeface="Wingdings 2"/>
              <a:buChar char=""/>
            </a:pPr>
            <a:r>
              <a:rPr lang="en-IN" sz="2400" dirty="0" smtClean="0"/>
              <a:t>Shows the relative importance of different facts.</a:t>
            </a:r>
          </a:p>
          <a:p>
            <a:pPr marL="274320" indent="-274320" algn="just">
              <a:spcBef>
                <a:spcPct val="20000"/>
              </a:spcBef>
              <a:buClr>
                <a:schemeClr val="accent1"/>
              </a:buClr>
              <a:buSzPct val="85000"/>
              <a:buFont typeface="Wingdings 2"/>
              <a:buChar char=""/>
            </a:pPr>
            <a:endParaRPr lang="en-IN" sz="2400" dirty="0" smtClean="0"/>
          </a:p>
          <a:p>
            <a:pPr marL="274320" marR="0" lvl="0" indent="-274320" algn="just" defTabSz="914400" rtl="0" eaLnBrk="1" fontAlgn="auto" latinLnBrk="0" hangingPunct="1">
              <a:lnSpc>
                <a:spcPct val="100000"/>
              </a:lnSpc>
              <a:spcBef>
                <a:spcPct val="20000"/>
              </a:spcBef>
              <a:spcAft>
                <a:spcPts val="0"/>
              </a:spcAft>
              <a:buClr>
                <a:schemeClr val="accent1"/>
              </a:buClr>
              <a:buSzPct val="85000"/>
              <a:tabLst/>
              <a:defRPr/>
            </a:pPr>
            <a:endParaRPr kumimoji="0" lang="en-IN" sz="2400" b="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1109716096"/>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Note making and summarizing - example</a:t>
            </a:r>
            <a:endParaRPr lang="en-IN" dirty="0"/>
          </a:p>
        </p:txBody>
      </p:sp>
      <p:sp>
        <p:nvSpPr>
          <p:cNvPr id="3" name="Content Placeholder 2"/>
          <p:cNvSpPr>
            <a:spLocks noGrp="1"/>
          </p:cNvSpPr>
          <p:nvPr>
            <p:ph sz="quarter" idx="1"/>
          </p:nvPr>
        </p:nvSpPr>
        <p:spPr/>
        <p:txBody>
          <a:bodyPr>
            <a:normAutofit/>
          </a:bodyPr>
          <a:lstStyle/>
          <a:p>
            <a:pPr algn="just"/>
            <a:r>
              <a:rPr lang="en-US" dirty="0"/>
              <a:t>Let’s look at an </a:t>
            </a:r>
            <a:r>
              <a:rPr lang="en-US" dirty="0" smtClean="0"/>
              <a:t>example</a:t>
            </a:r>
            <a:r>
              <a:rPr lang="en-US" dirty="0"/>
              <a:t>.</a:t>
            </a:r>
            <a:endParaRPr lang="en-IN" dirty="0"/>
          </a:p>
          <a:p>
            <a:endParaRPr lang="en-IN" dirty="0"/>
          </a:p>
        </p:txBody>
      </p:sp>
    </p:spTree>
    <p:extLst>
      <p:ext uri="{BB962C8B-B14F-4D97-AF65-F5344CB8AC3E}">
        <p14:creationId xmlns:p14="http://schemas.microsoft.com/office/powerpoint/2010/main" val="334190631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1000" fill="hold"/>
                                        <p:tgtEl>
                                          <p:spTgt spid="3">
                                            <p:txEl>
                                              <p:pRg st="0" end="0"/>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51520" y="188640"/>
            <a:ext cx="8568952" cy="3170099"/>
          </a:xfrm>
          <a:prstGeom prst="rect">
            <a:avLst/>
          </a:prstGeom>
          <a:noFill/>
        </p:spPr>
        <p:txBody>
          <a:bodyPr wrap="square" rtlCol="0">
            <a:spAutoFit/>
          </a:bodyPr>
          <a:lstStyle/>
          <a:p>
            <a:pPr algn="just"/>
            <a:r>
              <a:rPr lang="en-IN" sz="2000" dirty="0"/>
              <a:t>On a cloudy September day in the humid central Chinese city of </a:t>
            </a:r>
            <a:r>
              <a:rPr lang="en-IN" sz="2000" dirty="0" err="1"/>
              <a:t>Jingzhou</a:t>
            </a:r>
            <a:r>
              <a:rPr lang="en-IN" sz="2000" dirty="0"/>
              <a:t>, a group of Chinese officials quietly inaugurated a new canal designed to address a growing water shortage in an area normally plagued by flooding. The “Bringing the Yangtze to help the Han River” canal project is needed because of a much larger project, 250km to the north, that cuts the flow of the Han, a Yangtze tributary. About a quarter of the water in the Han will be reallocated to arid northern China in a $60bn engineering effort that critics say will create shortages in the south</a:t>
            </a:r>
            <a:r>
              <a:rPr lang="en-IN" sz="2000" dirty="0" smtClean="0"/>
              <a:t>.</a:t>
            </a:r>
          </a:p>
          <a:p>
            <a:pPr algn="just"/>
            <a:endParaRPr lang="en-IN" sz="2000" dirty="0"/>
          </a:p>
          <a:p>
            <a:pPr algn="just"/>
            <a:endParaRPr lang="en-IN" sz="2000" dirty="0"/>
          </a:p>
        </p:txBody>
      </p:sp>
      <p:sp>
        <p:nvSpPr>
          <p:cNvPr id="5" name="Rectangle 4"/>
          <p:cNvSpPr/>
          <p:nvPr/>
        </p:nvSpPr>
        <p:spPr>
          <a:xfrm>
            <a:off x="323528" y="2708920"/>
            <a:ext cx="8496944" cy="3785652"/>
          </a:xfrm>
          <a:prstGeom prst="rect">
            <a:avLst/>
          </a:prstGeom>
        </p:spPr>
        <p:txBody>
          <a:bodyPr wrap="square">
            <a:spAutoFit/>
          </a:bodyPr>
          <a:lstStyle/>
          <a:p>
            <a:pPr algn="just"/>
            <a:r>
              <a:rPr lang="en-IN" sz="2000" dirty="0"/>
              <a:t>Water from the middle leg of the south-north diversion project officially begins flowing this month, a moment that will probably be marked with much greater ceremony. The project, inspired by an offhand remark by Mao Zedong that the north should borrow water from the south, is designed to alleviate chronic water shortages in the industrial north and bring additional supply to growing cities such as Beijing and Tianjin. Beijing argues that its titanic effort to redistribute water is necessary for the north. But the impact is just beginning to be felt in the south. “This project from the beginning has been as controversial as the Three Gorges,” says Dai Qing, a Chinese journalist and environmentalist who led the charge against the 1990s project, which has been plagued by environmental problems since its completion in 2006.</a:t>
            </a:r>
          </a:p>
        </p:txBody>
      </p:sp>
    </p:spTree>
    <p:extLst>
      <p:ext uri="{BB962C8B-B14F-4D97-AF65-F5344CB8AC3E}">
        <p14:creationId xmlns:p14="http://schemas.microsoft.com/office/powerpoint/2010/main" val="1430110035"/>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51520" y="188640"/>
            <a:ext cx="8568952" cy="3170099"/>
          </a:xfrm>
          <a:prstGeom prst="rect">
            <a:avLst/>
          </a:prstGeom>
          <a:noFill/>
        </p:spPr>
        <p:txBody>
          <a:bodyPr wrap="square" rtlCol="0">
            <a:spAutoFit/>
          </a:bodyPr>
          <a:lstStyle/>
          <a:p>
            <a:pPr algn="just"/>
            <a:r>
              <a:rPr lang="en-IN" sz="2000" dirty="0"/>
              <a:t>On a cloudy September day in the humid central Chinese city of </a:t>
            </a:r>
            <a:r>
              <a:rPr lang="en-IN" sz="2000" dirty="0" err="1"/>
              <a:t>Jingzhou</a:t>
            </a:r>
            <a:r>
              <a:rPr lang="en-IN" sz="2000" dirty="0"/>
              <a:t>, a group of Chinese officials </a:t>
            </a:r>
            <a:r>
              <a:rPr lang="en-IN" sz="2000" dirty="0">
                <a:solidFill>
                  <a:srgbClr val="FF0000"/>
                </a:solidFill>
              </a:rPr>
              <a:t>quietly</a:t>
            </a:r>
            <a:r>
              <a:rPr lang="en-IN" sz="2000" dirty="0"/>
              <a:t> </a:t>
            </a:r>
            <a:r>
              <a:rPr lang="en-IN" sz="2000" dirty="0">
                <a:solidFill>
                  <a:srgbClr val="FF0000"/>
                </a:solidFill>
              </a:rPr>
              <a:t>inaugurated a new canal </a:t>
            </a:r>
            <a:r>
              <a:rPr lang="en-IN" sz="2000" dirty="0"/>
              <a:t>designed to address a growing water shortage in an area normally plagued by flooding. The “</a:t>
            </a:r>
            <a:r>
              <a:rPr lang="en-IN" sz="2000" dirty="0">
                <a:solidFill>
                  <a:srgbClr val="FF0000"/>
                </a:solidFill>
              </a:rPr>
              <a:t>Bringing the Yangtze to help the Han River” canal project </a:t>
            </a:r>
            <a:r>
              <a:rPr lang="en-IN" sz="2000" dirty="0"/>
              <a:t>is needed because of a much larger project, 250km to the north, that cuts the flow of the </a:t>
            </a:r>
            <a:r>
              <a:rPr lang="en-IN" sz="2000" dirty="0">
                <a:solidFill>
                  <a:srgbClr val="FF0000"/>
                </a:solidFill>
              </a:rPr>
              <a:t>Han</a:t>
            </a:r>
            <a:r>
              <a:rPr lang="en-IN" sz="2000" dirty="0"/>
              <a:t>, a Yangtze tributary. About a quarter of the water in the Han will be reallocated to </a:t>
            </a:r>
            <a:r>
              <a:rPr lang="en-IN" sz="2000" dirty="0">
                <a:solidFill>
                  <a:srgbClr val="FF0000"/>
                </a:solidFill>
              </a:rPr>
              <a:t>arid northern China </a:t>
            </a:r>
            <a:r>
              <a:rPr lang="en-IN" sz="2000" dirty="0"/>
              <a:t>in a $60bn engineering effort that </a:t>
            </a:r>
            <a:r>
              <a:rPr lang="en-IN" sz="2000" dirty="0">
                <a:solidFill>
                  <a:srgbClr val="FF0000"/>
                </a:solidFill>
              </a:rPr>
              <a:t>critics</a:t>
            </a:r>
            <a:r>
              <a:rPr lang="en-IN" sz="2000" dirty="0"/>
              <a:t> say will create shortages in </a:t>
            </a:r>
            <a:r>
              <a:rPr lang="en-IN" sz="2000" dirty="0">
                <a:solidFill>
                  <a:srgbClr val="FF0000"/>
                </a:solidFill>
              </a:rPr>
              <a:t>the south</a:t>
            </a:r>
            <a:r>
              <a:rPr lang="en-IN" sz="2000" dirty="0" smtClean="0"/>
              <a:t>.</a:t>
            </a:r>
          </a:p>
          <a:p>
            <a:pPr algn="just"/>
            <a:endParaRPr lang="en-IN" sz="2000" dirty="0"/>
          </a:p>
          <a:p>
            <a:pPr algn="just"/>
            <a:endParaRPr lang="en-IN" sz="2000" dirty="0"/>
          </a:p>
        </p:txBody>
      </p:sp>
      <p:sp>
        <p:nvSpPr>
          <p:cNvPr id="5" name="Rectangle 4"/>
          <p:cNvSpPr/>
          <p:nvPr/>
        </p:nvSpPr>
        <p:spPr>
          <a:xfrm>
            <a:off x="323528" y="2708920"/>
            <a:ext cx="8496944" cy="3785652"/>
          </a:xfrm>
          <a:prstGeom prst="rect">
            <a:avLst/>
          </a:prstGeom>
        </p:spPr>
        <p:txBody>
          <a:bodyPr wrap="square">
            <a:spAutoFit/>
          </a:bodyPr>
          <a:lstStyle/>
          <a:p>
            <a:pPr algn="just"/>
            <a:r>
              <a:rPr lang="en-IN" sz="2000" dirty="0"/>
              <a:t>Water from the middle leg of </a:t>
            </a:r>
            <a:r>
              <a:rPr lang="en-IN" sz="2000" dirty="0">
                <a:solidFill>
                  <a:srgbClr val="FF0000"/>
                </a:solidFill>
              </a:rPr>
              <a:t>the south-north diversion project </a:t>
            </a:r>
            <a:r>
              <a:rPr lang="en-IN" sz="2000" dirty="0"/>
              <a:t>officially begins flowing this month, a moment that will probably be marked with much greater ceremony. The project, inspired by an offhand remark by Mao Zedong that the north should borrow water from the south, is designed </a:t>
            </a:r>
            <a:r>
              <a:rPr lang="en-IN" sz="2000" dirty="0">
                <a:solidFill>
                  <a:srgbClr val="FF0000"/>
                </a:solidFill>
              </a:rPr>
              <a:t>to alleviate chronic water shortages in the industrial north and bring additional supply to growing cities such as Beijing and Tianjin</a:t>
            </a:r>
            <a:r>
              <a:rPr lang="en-IN" sz="2000" dirty="0"/>
              <a:t>. Beijing argues that its titanic effort to redistribute water is necessary for the north. </a:t>
            </a:r>
            <a:r>
              <a:rPr lang="en-IN" sz="2000" dirty="0">
                <a:solidFill>
                  <a:srgbClr val="FF0000"/>
                </a:solidFill>
              </a:rPr>
              <a:t>But the impact is just beginning to be felt in the south</a:t>
            </a:r>
            <a:r>
              <a:rPr lang="en-IN" sz="2000" dirty="0"/>
              <a:t>. “This project from the beginning has been </a:t>
            </a:r>
            <a:r>
              <a:rPr lang="en-IN" sz="2000" dirty="0">
                <a:solidFill>
                  <a:srgbClr val="FF0000"/>
                </a:solidFill>
              </a:rPr>
              <a:t>as controversial as the Three Gorges</a:t>
            </a:r>
            <a:r>
              <a:rPr lang="en-IN" sz="2000" dirty="0"/>
              <a:t>,” says Dai Qing, a Chinese journalist and environmentalist who led the charge against the 1990s project, which has been plagued by environmental problems since its completion in 2006.</a:t>
            </a:r>
          </a:p>
        </p:txBody>
      </p:sp>
    </p:spTree>
    <p:extLst>
      <p:ext uri="{BB962C8B-B14F-4D97-AF65-F5344CB8AC3E}">
        <p14:creationId xmlns:p14="http://schemas.microsoft.com/office/powerpoint/2010/main" val="2931973509"/>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1520" y="116632"/>
            <a:ext cx="8640960" cy="6333016"/>
          </a:xfrm>
          <a:prstGeom prst="rect">
            <a:avLst/>
          </a:prstGeom>
        </p:spPr>
        <p:txBody>
          <a:bodyPr wrap="square">
            <a:spAutoFit/>
          </a:bodyPr>
          <a:lstStyle/>
          <a:p>
            <a:pPr algn="just">
              <a:lnSpc>
                <a:spcPct val="107000"/>
              </a:lnSpc>
              <a:spcAft>
                <a:spcPts val="0"/>
              </a:spcAft>
            </a:pPr>
            <a:r>
              <a:rPr lang="en-IN" sz="2000" dirty="0">
                <a:latin typeface="Georgia" panose="02040502050405020303" pitchFamily="18" charset="0"/>
                <a:ea typeface="Calibri" panose="020F0502020204030204" pitchFamily="34" charset="0"/>
                <a:cs typeface="Georgia" panose="02040502050405020303" pitchFamily="18" charset="0"/>
              </a:rPr>
              <a:t>Worrisome signs of shortage are already cropping up in central China, where cities along the mighty Yangtze were historically far more concerned about floods. The Three Gorges dam has lowered silt deposits in the river beneath it, causing some islands in the Yangtze delta to shrink, while barge traffic has been left stranded when water levels run low. Shanghai, China’s financial centre, has had to fight incursions of seawater into its water supply when the Yangtze’s flow slows. That could become worse with the regular diversion of 9.5bn cubic metres a year of water from the </a:t>
            </a:r>
            <a:r>
              <a:rPr lang="en-IN" sz="2000" dirty="0" err="1">
                <a:latin typeface="Georgia" panose="02040502050405020303" pitchFamily="18" charset="0"/>
                <a:ea typeface="Calibri" panose="020F0502020204030204" pitchFamily="34" charset="0"/>
                <a:cs typeface="Georgia" panose="02040502050405020303" pitchFamily="18" charset="0"/>
              </a:rPr>
              <a:t>Danjiangkou</a:t>
            </a:r>
            <a:r>
              <a:rPr lang="en-IN" sz="2000" dirty="0">
                <a:latin typeface="Georgia" panose="02040502050405020303" pitchFamily="18" charset="0"/>
                <a:ea typeface="Calibri" panose="020F0502020204030204" pitchFamily="34" charset="0"/>
                <a:cs typeface="Georgia" panose="02040502050405020303" pitchFamily="18" charset="0"/>
              </a:rPr>
              <a:t> dam on the Han river, which will feed canals and pipes running 1,400km north across two provinces to Beijing.</a:t>
            </a:r>
            <a:endParaRPr lang="en-IN" sz="20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pPr>
            <a:r>
              <a:rPr lang="en-IN" sz="2000" dirty="0">
                <a:latin typeface="Georgia" panose="02040502050405020303" pitchFamily="18" charset="0"/>
                <a:ea typeface="Calibri" panose="020F0502020204030204" pitchFamily="34" charset="0"/>
                <a:cs typeface="Georgia" panose="02040502050405020303" pitchFamily="18" charset="0"/>
              </a:rPr>
              <a:t> </a:t>
            </a:r>
            <a:endParaRPr lang="en-IN" sz="20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pPr>
            <a:r>
              <a:rPr lang="en-IN" sz="2000" dirty="0">
                <a:latin typeface="Georgia" panose="02040502050405020303" pitchFamily="18" charset="0"/>
                <a:ea typeface="Calibri" panose="020F0502020204030204" pitchFamily="34" charset="0"/>
                <a:cs typeface="Georgia" panose="02040502050405020303" pitchFamily="18" charset="0"/>
              </a:rPr>
              <a:t>The Yangtze’s water is being siphoned off even as the cities, industry and agriculture along the river claim a greater share than in the past. A 2012 study by the Hubei Academy of Environmental Science found the diversion project was likely to result in water levels too low for shipping along the Han, make some irrigation networks unusable and annihilate fish species that rely on seasonal flood cycles. Less water to dilute polluted waste and run-off could pose a greater risk to human health and raise the cost to cities and industry to treat the water. </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47956215"/>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28596" y="1474807"/>
            <a:ext cx="8229600" cy="4525963"/>
          </a:xfrm>
        </p:spPr>
        <p:txBody>
          <a:bodyPr>
            <a:noAutofit/>
          </a:bodyPr>
          <a:lstStyle/>
          <a:p>
            <a:pPr algn="just">
              <a:buClr>
                <a:srgbClr val="C00000"/>
              </a:buClr>
              <a:buFont typeface="Arial" panose="020B0604020202020204" pitchFamily="34" charset="0"/>
              <a:buChar char="•"/>
            </a:pPr>
            <a:r>
              <a:rPr lang="en-IN" sz="2400" dirty="0" smtClean="0"/>
              <a:t>Note-making depends on</a:t>
            </a:r>
          </a:p>
          <a:p>
            <a:pPr lvl="1" algn="just">
              <a:buClr>
                <a:srgbClr val="C00000"/>
              </a:buClr>
              <a:buFont typeface="Arial" panose="020B0604020202020204" pitchFamily="34" charset="0"/>
              <a:buChar char="•"/>
            </a:pPr>
            <a:r>
              <a:rPr lang="en-IN" sz="2000" dirty="0" smtClean="0">
                <a:solidFill>
                  <a:schemeClr val="tx1"/>
                </a:solidFill>
              </a:rPr>
              <a:t>what is expected of you (e.g. learning outcomes listed in your reading texts)</a:t>
            </a:r>
          </a:p>
          <a:p>
            <a:pPr lvl="1" algn="just">
              <a:buClr>
                <a:srgbClr val="C00000"/>
              </a:buClr>
              <a:buFont typeface="Arial" panose="020B0604020202020204" pitchFamily="34" charset="0"/>
              <a:buChar char="•"/>
            </a:pPr>
            <a:r>
              <a:rPr lang="en-IN" sz="2000" dirty="0" smtClean="0">
                <a:solidFill>
                  <a:schemeClr val="tx1"/>
                </a:solidFill>
              </a:rPr>
              <a:t>what each assignment requires you to do</a:t>
            </a:r>
          </a:p>
          <a:p>
            <a:pPr lvl="1" algn="just">
              <a:buClr>
                <a:srgbClr val="C00000"/>
              </a:buClr>
              <a:buFont typeface="Arial" panose="020B0604020202020204" pitchFamily="34" charset="0"/>
              <a:buChar char="•"/>
            </a:pPr>
            <a:r>
              <a:rPr lang="en-IN" sz="2000" dirty="0" smtClean="0">
                <a:solidFill>
                  <a:schemeClr val="tx1"/>
                </a:solidFill>
              </a:rPr>
              <a:t>how you learn best (so you can choose the most effective technique)</a:t>
            </a:r>
          </a:p>
          <a:p>
            <a:pPr algn="just">
              <a:buClr>
                <a:srgbClr val="C00000"/>
              </a:buClr>
              <a:buFont typeface="Arial" panose="020B0604020202020204" pitchFamily="34" charset="0"/>
              <a:buChar char="•"/>
            </a:pPr>
            <a:r>
              <a:rPr lang="en-IN" sz="2400" dirty="0" smtClean="0"/>
              <a:t>If you are given a handout before or during a face-to-face session, use this as the framework for taking notes.</a:t>
            </a:r>
          </a:p>
          <a:p>
            <a:pPr algn="just">
              <a:buClr>
                <a:srgbClr val="C00000"/>
              </a:buClr>
              <a:buFont typeface="Arial" panose="020B0604020202020204" pitchFamily="34" charset="0"/>
              <a:buChar char="•"/>
            </a:pPr>
            <a:r>
              <a:rPr lang="en-IN" sz="2400" dirty="0" smtClean="0"/>
              <a:t>Revisiting your notes helps you learn the material and prepare for assignments. It helps you 'pull together' all the different ideas you have recorded, so you can make cross-links with earlier study.</a:t>
            </a:r>
          </a:p>
          <a:p>
            <a:pPr algn="just">
              <a:buNone/>
            </a:pPr>
            <a:endParaRPr lang="en-IN" sz="4400" dirty="0"/>
          </a:p>
        </p:txBody>
      </p:sp>
    </p:spTree>
    <p:extLst>
      <p:ext uri="{BB962C8B-B14F-4D97-AF65-F5344CB8AC3E}">
        <p14:creationId xmlns:p14="http://schemas.microsoft.com/office/powerpoint/2010/main" val="926923175"/>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1520" y="116632"/>
            <a:ext cx="8640960" cy="6333016"/>
          </a:xfrm>
          <a:prstGeom prst="rect">
            <a:avLst/>
          </a:prstGeom>
        </p:spPr>
        <p:txBody>
          <a:bodyPr wrap="square">
            <a:spAutoFit/>
          </a:bodyPr>
          <a:lstStyle/>
          <a:p>
            <a:pPr algn="just">
              <a:lnSpc>
                <a:spcPct val="107000"/>
              </a:lnSpc>
              <a:spcAft>
                <a:spcPts val="0"/>
              </a:spcAft>
            </a:pPr>
            <a:r>
              <a:rPr lang="en-IN" sz="2000" dirty="0">
                <a:latin typeface="Georgia" panose="02040502050405020303" pitchFamily="18" charset="0"/>
                <a:ea typeface="Calibri" panose="020F0502020204030204" pitchFamily="34" charset="0"/>
                <a:cs typeface="Georgia" panose="02040502050405020303" pitchFamily="18" charset="0"/>
              </a:rPr>
              <a:t>Worrisome signs of shortage are already cropping up in central China, where cities along the mighty </a:t>
            </a:r>
            <a:r>
              <a:rPr lang="en-IN" sz="2000" dirty="0">
                <a:solidFill>
                  <a:srgbClr val="FF0000"/>
                </a:solidFill>
                <a:latin typeface="Georgia" panose="02040502050405020303" pitchFamily="18" charset="0"/>
                <a:ea typeface="Calibri" panose="020F0502020204030204" pitchFamily="34" charset="0"/>
                <a:cs typeface="Georgia" panose="02040502050405020303" pitchFamily="18" charset="0"/>
              </a:rPr>
              <a:t>Yangtze</a:t>
            </a:r>
            <a:r>
              <a:rPr lang="en-IN" sz="2000" dirty="0">
                <a:latin typeface="Georgia" panose="02040502050405020303" pitchFamily="18" charset="0"/>
                <a:ea typeface="Calibri" panose="020F0502020204030204" pitchFamily="34" charset="0"/>
                <a:cs typeface="Georgia" panose="02040502050405020303" pitchFamily="18" charset="0"/>
              </a:rPr>
              <a:t> were historically far more concerned about floods. </a:t>
            </a:r>
            <a:r>
              <a:rPr lang="en-IN" sz="2000" dirty="0">
                <a:solidFill>
                  <a:srgbClr val="FF0000"/>
                </a:solidFill>
                <a:latin typeface="Georgia" panose="02040502050405020303" pitchFamily="18" charset="0"/>
                <a:ea typeface="Calibri" panose="020F0502020204030204" pitchFamily="34" charset="0"/>
                <a:cs typeface="Georgia" panose="02040502050405020303" pitchFamily="18" charset="0"/>
              </a:rPr>
              <a:t>The Three Gorges dam </a:t>
            </a:r>
            <a:r>
              <a:rPr lang="en-IN" sz="2000" dirty="0">
                <a:latin typeface="Georgia" panose="02040502050405020303" pitchFamily="18" charset="0"/>
                <a:ea typeface="Calibri" panose="020F0502020204030204" pitchFamily="34" charset="0"/>
                <a:cs typeface="Georgia" panose="02040502050405020303" pitchFamily="18" charset="0"/>
              </a:rPr>
              <a:t>has lowered silt deposits in the river beneath it, </a:t>
            </a:r>
            <a:r>
              <a:rPr lang="en-IN" sz="2000" dirty="0" smtClean="0">
                <a:latin typeface="Georgia" panose="02040502050405020303" pitchFamily="18" charset="0"/>
                <a:ea typeface="Calibri" panose="020F0502020204030204" pitchFamily="34" charset="0"/>
                <a:cs typeface="Georgia" panose="02040502050405020303" pitchFamily="18" charset="0"/>
              </a:rPr>
              <a:t>causing </a:t>
            </a:r>
            <a:r>
              <a:rPr lang="en-IN" sz="2000" dirty="0" smtClean="0">
                <a:solidFill>
                  <a:srgbClr val="FF0000"/>
                </a:solidFill>
                <a:latin typeface="Georgia" panose="02040502050405020303" pitchFamily="18" charset="0"/>
                <a:ea typeface="Calibri" panose="020F0502020204030204" pitchFamily="34" charset="0"/>
                <a:cs typeface="Georgia" panose="02040502050405020303" pitchFamily="18" charset="0"/>
              </a:rPr>
              <a:t>some </a:t>
            </a:r>
            <a:r>
              <a:rPr lang="en-IN" sz="2000" dirty="0">
                <a:solidFill>
                  <a:srgbClr val="FF0000"/>
                </a:solidFill>
                <a:latin typeface="Georgia" panose="02040502050405020303" pitchFamily="18" charset="0"/>
                <a:ea typeface="Calibri" panose="020F0502020204030204" pitchFamily="34" charset="0"/>
                <a:cs typeface="Georgia" panose="02040502050405020303" pitchFamily="18" charset="0"/>
              </a:rPr>
              <a:t>islands in the Yangtze delta to shrink</a:t>
            </a:r>
            <a:r>
              <a:rPr lang="en-IN" sz="2000" dirty="0">
                <a:latin typeface="Georgia" panose="02040502050405020303" pitchFamily="18" charset="0"/>
                <a:ea typeface="Calibri" panose="020F0502020204030204" pitchFamily="34" charset="0"/>
                <a:cs typeface="Georgia" panose="02040502050405020303" pitchFamily="18" charset="0"/>
              </a:rPr>
              <a:t>, </a:t>
            </a:r>
            <a:r>
              <a:rPr lang="en-IN" sz="2000" dirty="0" smtClean="0">
                <a:latin typeface="Georgia" panose="02040502050405020303" pitchFamily="18" charset="0"/>
                <a:ea typeface="Calibri" panose="020F0502020204030204" pitchFamily="34" charset="0"/>
                <a:cs typeface="Georgia" panose="02040502050405020303" pitchFamily="18" charset="0"/>
              </a:rPr>
              <a:t>while </a:t>
            </a:r>
            <a:r>
              <a:rPr lang="en-IN" sz="2000" dirty="0" smtClean="0">
                <a:solidFill>
                  <a:srgbClr val="FF0000"/>
                </a:solidFill>
                <a:latin typeface="Georgia" panose="02040502050405020303" pitchFamily="18" charset="0"/>
                <a:ea typeface="Calibri" panose="020F0502020204030204" pitchFamily="34" charset="0"/>
                <a:cs typeface="Georgia" panose="02040502050405020303" pitchFamily="18" charset="0"/>
              </a:rPr>
              <a:t>barge </a:t>
            </a:r>
            <a:r>
              <a:rPr lang="en-IN" sz="2000" dirty="0">
                <a:solidFill>
                  <a:srgbClr val="FF0000"/>
                </a:solidFill>
                <a:latin typeface="Georgia" panose="02040502050405020303" pitchFamily="18" charset="0"/>
                <a:ea typeface="Calibri" panose="020F0502020204030204" pitchFamily="34" charset="0"/>
                <a:cs typeface="Georgia" panose="02040502050405020303" pitchFamily="18" charset="0"/>
              </a:rPr>
              <a:t>traffic has been left stranded</a:t>
            </a:r>
            <a:r>
              <a:rPr lang="en-IN" sz="2000" dirty="0">
                <a:latin typeface="Georgia" panose="02040502050405020303" pitchFamily="18" charset="0"/>
                <a:ea typeface="Calibri" panose="020F0502020204030204" pitchFamily="34" charset="0"/>
                <a:cs typeface="Georgia" panose="02040502050405020303" pitchFamily="18" charset="0"/>
              </a:rPr>
              <a:t> when water levels run low. Shanghai, China’s financial centre, has had to </a:t>
            </a:r>
            <a:r>
              <a:rPr lang="en-IN" sz="2000" dirty="0" smtClean="0">
                <a:solidFill>
                  <a:srgbClr val="FF0000"/>
                </a:solidFill>
                <a:latin typeface="Georgia" panose="02040502050405020303" pitchFamily="18" charset="0"/>
                <a:ea typeface="Calibri" panose="020F0502020204030204" pitchFamily="34" charset="0"/>
                <a:cs typeface="Georgia" panose="02040502050405020303" pitchFamily="18" charset="0"/>
              </a:rPr>
              <a:t>fight </a:t>
            </a:r>
            <a:r>
              <a:rPr lang="en-IN" sz="2000" dirty="0">
                <a:solidFill>
                  <a:srgbClr val="FF0000"/>
                </a:solidFill>
                <a:latin typeface="Georgia" panose="02040502050405020303" pitchFamily="18" charset="0"/>
                <a:ea typeface="Calibri" panose="020F0502020204030204" pitchFamily="34" charset="0"/>
                <a:cs typeface="Georgia" panose="02040502050405020303" pitchFamily="18" charset="0"/>
              </a:rPr>
              <a:t>incursions of seawater </a:t>
            </a:r>
            <a:r>
              <a:rPr lang="en-IN" sz="2000" dirty="0">
                <a:latin typeface="Georgia" panose="02040502050405020303" pitchFamily="18" charset="0"/>
                <a:ea typeface="Calibri" panose="020F0502020204030204" pitchFamily="34" charset="0"/>
                <a:cs typeface="Georgia" panose="02040502050405020303" pitchFamily="18" charset="0"/>
              </a:rPr>
              <a:t>into its water supply when the Yangtze’s flow slows. That </a:t>
            </a:r>
            <a:r>
              <a:rPr lang="en-IN" sz="2000" dirty="0">
                <a:solidFill>
                  <a:srgbClr val="FF0000"/>
                </a:solidFill>
                <a:latin typeface="Georgia" panose="02040502050405020303" pitchFamily="18" charset="0"/>
                <a:ea typeface="Calibri" panose="020F0502020204030204" pitchFamily="34" charset="0"/>
                <a:cs typeface="Georgia" panose="02040502050405020303" pitchFamily="18" charset="0"/>
              </a:rPr>
              <a:t>could become worse </a:t>
            </a:r>
            <a:r>
              <a:rPr lang="en-IN" sz="2000" dirty="0">
                <a:latin typeface="Georgia" panose="02040502050405020303" pitchFamily="18" charset="0"/>
                <a:ea typeface="Calibri" panose="020F0502020204030204" pitchFamily="34" charset="0"/>
                <a:cs typeface="Georgia" panose="02040502050405020303" pitchFamily="18" charset="0"/>
              </a:rPr>
              <a:t>with the regular diversion of 9.5bn cubic metres a year of water from the </a:t>
            </a:r>
            <a:r>
              <a:rPr lang="en-IN" sz="2000" dirty="0" err="1">
                <a:latin typeface="Georgia" panose="02040502050405020303" pitchFamily="18" charset="0"/>
                <a:ea typeface="Calibri" panose="020F0502020204030204" pitchFamily="34" charset="0"/>
                <a:cs typeface="Georgia" panose="02040502050405020303" pitchFamily="18" charset="0"/>
              </a:rPr>
              <a:t>Danjiangkou</a:t>
            </a:r>
            <a:r>
              <a:rPr lang="en-IN" sz="2000" dirty="0">
                <a:latin typeface="Georgia" panose="02040502050405020303" pitchFamily="18" charset="0"/>
                <a:ea typeface="Calibri" panose="020F0502020204030204" pitchFamily="34" charset="0"/>
                <a:cs typeface="Georgia" panose="02040502050405020303" pitchFamily="18" charset="0"/>
              </a:rPr>
              <a:t> dam on the Han river, which will feed canals and pipes running 1,400km north across two provinces to Beijing.</a:t>
            </a:r>
            <a:endParaRPr lang="en-IN" sz="20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pPr>
            <a:r>
              <a:rPr lang="en-IN" sz="2000" dirty="0">
                <a:latin typeface="Georgia" panose="02040502050405020303" pitchFamily="18" charset="0"/>
                <a:ea typeface="Calibri" panose="020F0502020204030204" pitchFamily="34" charset="0"/>
                <a:cs typeface="Georgia" panose="02040502050405020303" pitchFamily="18" charset="0"/>
              </a:rPr>
              <a:t> </a:t>
            </a:r>
            <a:endParaRPr lang="en-IN" sz="20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pPr>
            <a:r>
              <a:rPr lang="en-IN" sz="2000" dirty="0">
                <a:latin typeface="Georgia" panose="02040502050405020303" pitchFamily="18" charset="0"/>
                <a:ea typeface="Calibri" panose="020F0502020204030204" pitchFamily="34" charset="0"/>
                <a:cs typeface="Georgia" panose="02040502050405020303" pitchFamily="18" charset="0"/>
              </a:rPr>
              <a:t>The Yangtze’s water is being siphoned off even as the cities, industry and agriculture along the river claim a greater share than in the past. A 2012 </a:t>
            </a:r>
            <a:r>
              <a:rPr lang="en-IN" sz="2000" dirty="0">
                <a:solidFill>
                  <a:srgbClr val="FF0000"/>
                </a:solidFill>
                <a:latin typeface="Georgia" panose="02040502050405020303" pitchFamily="18" charset="0"/>
                <a:ea typeface="Calibri" panose="020F0502020204030204" pitchFamily="34" charset="0"/>
                <a:cs typeface="Georgia" panose="02040502050405020303" pitchFamily="18" charset="0"/>
              </a:rPr>
              <a:t>study by the Hubei Academy of Environmental Science </a:t>
            </a:r>
            <a:r>
              <a:rPr lang="en-IN" sz="2000" dirty="0">
                <a:latin typeface="Georgia" panose="02040502050405020303" pitchFamily="18" charset="0"/>
                <a:ea typeface="Calibri" panose="020F0502020204030204" pitchFamily="34" charset="0"/>
                <a:cs typeface="Georgia" panose="02040502050405020303" pitchFamily="18" charset="0"/>
              </a:rPr>
              <a:t>found the diversion project was </a:t>
            </a:r>
            <a:r>
              <a:rPr lang="en-IN" sz="2000" dirty="0">
                <a:solidFill>
                  <a:srgbClr val="FF0000"/>
                </a:solidFill>
                <a:latin typeface="Georgia" panose="02040502050405020303" pitchFamily="18" charset="0"/>
                <a:ea typeface="Calibri" panose="020F0502020204030204" pitchFamily="34" charset="0"/>
                <a:cs typeface="Georgia" panose="02040502050405020303" pitchFamily="18" charset="0"/>
              </a:rPr>
              <a:t>likely to result in water levels too low for shipping </a:t>
            </a:r>
            <a:r>
              <a:rPr lang="en-IN" sz="2000" dirty="0">
                <a:latin typeface="Georgia" panose="02040502050405020303" pitchFamily="18" charset="0"/>
                <a:ea typeface="Calibri" panose="020F0502020204030204" pitchFamily="34" charset="0"/>
                <a:cs typeface="Georgia" panose="02040502050405020303" pitchFamily="18" charset="0"/>
              </a:rPr>
              <a:t>along the Han, </a:t>
            </a:r>
            <a:r>
              <a:rPr lang="en-IN" sz="2000" dirty="0">
                <a:solidFill>
                  <a:srgbClr val="FF0000"/>
                </a:solidFill>
                <a:latin typeface="Georgia" panose="02040502050405020303" pitchFamily="18" charset="0"/>
                <a:ea typeface="Calibri" panose="020F0502020204030204" pitchFamily="34" charset="0"/>
                <a:cs typeface="Georgia" panose="02040502050405020303" pitchFamily="18" charset="0"/>
              </a:rPr>
              <a:t>make some irrigation networks unusable and annihilate fish spe</a:t>
            </a:r>
            <a:r>
              <a:rPr lang="en-IN" sz="2000" dirty="0">
                <a:latin typeface="Georgia" panose="02040502050405020303" pitchFamily="18" charset="0"/>
                <a:ea typeface="Calibri" panose="020F0502020204030204" pitchFamily="34" charset="0"/>
                <a:cs typeface="Georgia" panose="02040502050405020303" pitchFamily="18" charset="0"/>
              </a:rPr>
              <a:t>cies that rely on seasonal flood cycles. </a:t>
            </a:r>
            <a:r>
              <a:rPr lang="en-IN" sz="2000" dirty="0">
                <a:solidFill>
                  <a:srgbClr val="FF0000"/>
                </a:solidFill>
                <a:latin typeface="Georgia" panose="02040502050405020303" pitchFamily="18" charset="0"/>
                <a:ea typeface="Calibri" panose="020F0502020204030204" pitchFamily="34" charset="0"/>
                <a:cs typeface="Georgia" panose="02040502050405020303" pitchFamily="18" charset="0"/>
              </a:rPr>
              <a:t>Less water to dilute polluted waste and run-off </a:t>
            </a:r>
            <a:r>
              <a:rPr lang="en-IN" sz="2000" dirty="0">
                <a:latin typeface="Georgia" panose="02040502050405020303" pitchFamily="18" charset="0"/>
                <a:ea typeface="Calibri" panose="020F0502020204030204" pitchFamily="34" charset="0"/>
                <a:cs typeface="Georgia" panose="02040502050405020303" pitchFamily="18" charset="0"/>
              </a:rPr>
              <a:t>could pose a greater risk to human health and </a:t>
            </a:r>
            <a:r>
              <a:rPr lang="en-IN" sz="2000" dirty="0">
                <a:solidFill>
                  <a:srgbClr val="FF0000"/>
                </a:solidFill>
                <a:latin typeface="Georgia" panose="02040502050405020303" pitchFamily="18" charset="0"/>
                <a:ea typeface="Calibri" panose="020F0502020204030204" pitchFamily="34" charset="0"/>
                <a:cs typeface="Georgia" panose="02040502050405020303" pitchFamily="18" charset="0"/>
              </a:rPr>
              <a:t>raise the cost to cities and industry to treat the water</a:t>
            </a:r>
            <a:r>
              <a:rPr lang="en-IN" sz="2000" dirty="0">
                <a:latin typeface="Georgia" panose="02040502050405020303" pitchFamily="18" charset="0"/>
                <a:ea typeface="Calibri" panose="020F0502020204030204" pitchFamily="34" charset="0"/>
                <a:cs typeface="Georgia" panose="02040502050405020303" pitchFamily="18" charset="0"/>
              </a:rPr>
              <a:t>. </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432377882"/>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1520" y="188640"/>
            <a:ext cx="8640960" cy="5708486"/>
          </a:xfrm>
          <a:prstGeom prst="rect">
            <a:avLst/>
          </a:prstGeom>
        </p:spPr>
        <p:txBody>
          <a:bodyPr wrap="square">
            <a:spAutoFit/>
          </a:bodyPr>
          <a:lstStyle/>
          <a:p>
            <a:pPr algn="just">
              <a:lnSpc>
                <a:spcPct val="107000"/>
              </a:lnSpc>
              <a:spcAft>
                <a:spcPts val="0"/>
              </a:spcAft>
            </a:pPr>
            <a:r>
              <a:rPr lang="en-IN" dirty="0">
                <a:latin typeface="Georgia" panose="02040502050405020303" pitchFamily="18" charset="0"/>
                <a:ea typeface="Calibri" panose="020F0502020204030204" pitchFamily="34" charset="0"/>
                <a:cs typeface="Georgia" panose="02040502050405020303" pitchFamily="18" charset="0"/>
              </a:rPr>
              <a:t>The diversion project has progressed in fits and starts, resulting in huge cost overruns (the original budget was about $20bn) and creating a complex cast of winners and losers. Among them are the 250,000 villagers forced to relocate to make way for the expanded </a:t>
            </a:r>
            <a:r>
              <a:rPr lang="en-IN" dirty="0" err="1">
                <a:latin typeface="Georgia" panose="02040502050405020303" pitchFamily="18" charset="0"/>
                <a:ea typeface="Calibri" panose="020F0502020204030204" pitchFamily="34" charset="0"/>
                <a:cs typeface="Georgia" panose="02040502050405020303" pitchFamily="18" charset="0"/>
              </a:rPr>
              <a:t>Danjiangkou</a:t>
            </a:r>
            <a:r>
              <a:rPr lang="en-IN" dirty="0">
                <a:latin typeface="Georgia" panose="02040502050405020303" pitchFamily="18" charset="0"/>
                <a:ea typeface="Calibri" panose="020F0502020204030204" pitchFamily="34" charset="0"/>
                <a:cs typeface="Georgia" panose="02040502050405020303" pitchFamily="18" charset="0"/>
              </a:rPr>
              <a:t> reservoir. “They wanted it to be done in one fell swoop but society has changed,” says Ms Dai. “Now everyone wants to know: what’s in it for me?”</a:t>
            </a:r>
            <a:endParaRPr lang="en-IN"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pPr>
            <a:r>
              <a:rPr lang="en-IN" dirty="0">
                <a:latin typeface="Georgia" panose="02040502050405020303" pitchFamily="18" charset="0"/>
                <a:ea typeface="Calibri" panose="020F0502020204030204" pitchFamily="34" charset="0"/>
                <a:cs typeface="Georgia" panose="02040502050405020303" pitchFamily="18" charset="0"/>
              </a:rPr>
              <a:t> </a:t>
            </a:r>
            <a:endParaRPr lang="en-IN"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pPr>
            <a:r>
              <a:rPr lang="en-IN" dirty="0">
                <a:latin typeface="Georgia" panose="02040502050405020303" pitchFamily="18" charset="0"/>
                <a:ea typeface="Calibri" panose="020F0502020204030204" pitchFamily="34" charset="0"/>
                <a:cs typeface="Georgia" panose="02040502050405020303" pitchFamily="18" charset="0"/>
              </a:rPr>
              <a:t>The smaller Yangtze-to-Han canal shows how national authorities have had to accommodate local concerns. By replenishing water diverted from the upper Han, the 67km canal allows the lower Han to remain navigable and preserves the industrial base around Wuhan, a city of 6.5m at the confluence of the Han and the Yangtze. “But that won’t resolve the problem,” says Du Yun, of the Institute of Geodesy and Geophysics in Wuhan. “The problem of not enough water in the south will certainly crop up.” An initial phase of the south-north project’s middle route, designed to increase water supply to Beijing during the 2008 Olympics, depleted reservoirs needed for irrigation in the impoverished countryside around the capital. This summer water from the </a:t>
            </a:r>
            <a:r>
              <a:rPr lang="en-IN" dirty="0" err="1">
                <a:latin typeface="Georgia" panose="02040502050405020303" pitchFamily="18" charset="0"/>
                <a:ea typeface="Calibri" panose="020F0502020204030204" pitchFamily="34" charset="0"/>
                <a:cs typeface="Georgia" panose="02040502050405020303" pitchFamily="18" charset="0"/>
              </a:rPr>
              <a:t>Danjiangkou</a:t>
            </a:r>
            <a:r>
              <a:rPr lang="en-IN" dirty="0">
                <a:latin typeface="Georgia" panose="02040502050405020303" pitchFamily="18" charset="0"/>
                <a:ea typeface="Calibri" panose="020F0502020204030204" pitchFamily="34" charset="0"/>
                <a:cs typeface="Georgia" panose="02040502050405020303" pitchFamily="18" charset="0"/>
              </a:rPr>
              <a:t> dam was used to offset a drought in Henan province – a diversion that will not be allowed once the middle leg is fully complete and the northern cities claim their full allocation.</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58456725"/>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1520" y="188640"/>
            <a:ext cx="8640960" cy="5708486"/>
          </a:xfrm>
          <a:prstGeom prst="rect">
            <a:avLst/>
          </a:prstGeom>
        </p:spPr>
        <p:txBody>
          <a:bodyPr wrap="square">
            <a:spAutoFit/>
          </a:bodyPr>
          <a:lstStyle/>
          <a:p>
            <a:pPr algn="just">
              <a:lnSpc>
                <a:spcPct val="107000"/>
              </a:lnSpc>
              <a:spcAft>
                <a:spcPts val="0"/>
              </a:spcAft>
            </a:pPr>
            <a:r>
              <a:rPr lang="en-IN" dirty="0">
                <a:latin typeface="Georgia" panose="02040502050405020303" pitchFamily="18" charset="0"/>
                <a:ea typeface="Calibri" panose="020F0502020204030204" pitchFamily="34" charset="0"/>
                <a:cs typeface="Georgia" panose="02040502050405020303" pitchFamily="18" charset="0"/>
              </a:rPr>
              <a:t>The diversion project </a:t>
            </a:r>
            <a:r>
              <a:rPr lang="en-IN" dirty="0">
                <a:solidFill>
                  <a:srgbClr val="FF0000"/>
                </a:solidFill>
                <a:latin typeface="Georgia" panose="02040502050405020303" pitchFamily="18" charset="0"/>
                <a:ea typeface="Calibri" panose="020F0502020204030204" pitchFamily="34" charset="0"/>
                <a:cs typeface="Georgia" panose="02040502050405020303" pitchFamily="18" charset="0"/>
              </a:rPr>
              <a:t>has progressed in fits and starts</a:t>
            </a:r>
            <a:r>
              <a:rPr lang="en-IN" dirty="0">
                <a:latin typeface="Georgia" panose="02040502050405020303" pitchFamily="18" charset="0"/>
                <a:ea typeface="Calibri" panose="020F0502020204030204" pitchFamily="34" charset="0"/>
                <a:cs typeface="Georgia" panose="02040502050405020303" pitchFamily="18" charset="0"/>
              </a:rPr>
              <a:t>, resulting in </a:t>
            </a:r>
            <a:r>
              <a:rPr lang="en-IN" dirty="0">
                <a:solidFill>
                  <a:srgbClr val="FF0000"/>
                </a:solidFill>
                <a:latin typeface="Georgia" panose="02040502050405020303" pitchFamily="18" charset="0"/>
                <a:ea typeface="Calibri" panose="020F0502020204030204" pitchFamily="34" charset="0"/>
                <a:cs typeface="Georgia" panose="02040502050405020303" pitchFamily="18" charset="0"/>
              </a:rPr>
              <a:t>huge cost overruns</a:t>
            </a:r>
            <a:r>
              <a:rPr lang="en-IN" dirty="0">
                <a:latin typeface="Georgia" panose="02040502050405020303" pitchFamily="18" charset="0"/>
                <a:ea typeface="Calibri" panose="020F0502020204030204" pitchFamily="34" charset="0"/>
                <a:cs typeface="Georgia" panose="02040502050405020303" pitchFamily="18" charset="0"/>
              </a:rPr>
              <a:t> (the original budget was about $20bn) and creating a </a:t>
            </a:r>
            <a:r>
              <a:rPr lang="en-IN" dirty="0">
                <a:solidFill>
                  <a:srgbClr val="FF0000"/>
                </a:solidFill>
                <a:latin typeface="Georgia" panose="02040502050405020303" pitchFamily="18" charset="0"/>
                <a:ea typeface="Calibri" panose="020F0502020204030204" pitchFamily="34" charset="0"/>
                <a:cs typeface="Georgia" panose="02040502050405020303" pitchFamily="18" charset="0"/>
              </a:rPr>
              <a:t>complex cast of winners and losers</a:t>
            </a:r>
            <a:r>
              <a:rPr lang="en-IN" dirty="0">
                <a:latin typeface="Georgia" panose="02040502050405020303" pitchFamily="18" charset="0"/>
                <a:ea typeface="Calibri" panose="020F0502020204030204" pitchFamily="34" charset="0"/>
                <a:cs typeface="Georgia" panose="02040502050405020303" pitchFamily="18" charset="0"/>
              </a:rPr>
              <a:t>. Among them are the 250,000 villagers forced to relocate to make way for the expanded </a:t>
            </a:r>
            <a:r>
              <a:rPr lang="en-IN" dirty="0" err="1">
                <a:latin typeface="Georgia" panose="02040502050405020303" pitchFamily="18" charset="0"/>
                <a:ea typeface="Calibri" panose="020F0502020204030204" pitchFamily="34" charset="0"/>
                <a:cs typeface="Georgia" panose="02040502050405020303" pitchFamily="18" charset="0"/>
              </a:rPr>
              <a:t>Danjiangkou</a:t>
            </a:r>
            <a:r>
              <a:rPr lang="en-IN" dirty="0">
                <a:latin typeface="Georgia" panose="02040502050405020303" pitchFamily="18" charset="0"/>
                <a:ea typeface="Calibri" panose="020F0502020204030204" pitchFamily="34" charset="0"/>
                <a:cs typeface="Georgia" panose="02040502050405020303" pitchFamily="18" charset="0"/>
              </a:rPr>
              <a:t> reservoir. “They wanted it to be done in one fell swoop but society has changed,” says Ms Dai. “Now everyone wants to know: </a:t>
            </a:r>
            <a:r>
              <a:rPr lang="en-IN" dirty="0">
                <a:solidFill>
                  <a:srgbClr val="FF0000"/>
                </a:solidFill>
                <a:latin typeface="Georgia" panose="02040502050405020303" pitchFamily="18" charset="0"/>
                <a:ea typeface="Calibri" panose="020F0502020204030204" pitchFamily="34" charset="0"/>
                <a:cs typeface="Georgia" panose="02040502050405020303" pitchFamily="18" charset="0"/>
              </a:rPr>
              <a:t>what’s in it for me?</a:t>
            </a:r>
            <a:r>
              <a:rPr lang="en-IN" dirty="0">
                <a:latin typeface="Georgia" panose="02040502050405020303" pitchFamily="18" charset="0"/>
                <a:ea typeface="Calibri" panose="020F0502020204030204" pitchFamily="34" charset="0"/>
                <a:cs typeface="Georgia" panose="02040502050405020303" pitchFamily="18" charset="0"/>
              </a:rPr>
              <a:t>”</a:t>
            </a:r>
            <a:endParaRPr lang="en-IN"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pPr>
            <a:r>
              <a:rPr lang="en-IN" dirty="0">
                <a:latin typeface="Georgia" panose="02040502050405020303" pitchFamily="18" charset="0"/>
                <a:ea typeface="Calibri" panose="020F0502020204030204" pitchFamily="34" charset="0"/>
                <a:cs typeface="Georgia" panose="02040502050405020303" pitchFamily="18" charset="0"/>
              </a:rPr>
              <a:t> </a:t>
            </a:r>
            <a:endParaRPr lang="en-IN"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pPr>
            <a:r>
              <a:rPr lang="en-IN" dirty="0">
                <a:latin typeface="Georgia" panose="02040502050405020303" pitchFamily="18" charset="0"/>
                <a:ea typeface="Calibri" panose="020F0502020204030204" pitchFamily="34" charset="0"/>
                <a:cs typeface="Georgia" panose="02040502050405020303" pitchFamily="18" charset="0"/>
              </a:rPr>
              <a:t>The smaller Yangtze-to-Han canal shows how national authorities have had to accommodate local concerns. By replenishing water diverted from the upper Han, the 67km canal allows the lower Han to remain navigable and preserves the industrial base around Wuhan, a city of 6.5m at the confluence of the Han and the Yangtze. “But that won’t resolve the problem,” says </a:t>
            </a:r>
            <a:r>
              <a:rPr lang="en-IN" dirty="0">
                <a:solidFill>
                  <a:srgbClr val="FF0000"/>
                </a:solidFill>
                <a:latin typeface="Georgia" panose="02040502050405020303" pitchFamily="18" charset="0"/>
                <a:ea typeface="Calibri" panose="020F0502020204030204" pitchFamily="34" charset="0"/>
                <a:cs typeface="Georgia" panose="02040502050405020303" pitchFamily="18" charset="0"/>
              </a:rPr>
              <a:t>Du Yun, of the Institute of Geodesy and Geophysics in Wuhan. “The problem of not enough water in the south will certainly crop up</a:t>
            </a:r>
            <a:r>
              <a:rPr lang="en-IN" dirty="0">
                <a:latin typeface="Georgia" panose="02040502050405020303" pitchFamily="18" charset="0"/>
                <a:ea typeface="Calibri" panose="020F0502020204030204" pitchFamily="34" charset="0"/>
                <a:cs typeface="Georgia" panose="02040502050405020303" pitchFamily="18" charset="0"/>
              </a:rPr>
              <a:t>.” An initial phase of the south-north project’s middle route, designed to increase water supply to </a:t>
            </a:r>
            <a:r>
              <a:rPr lang="en-IN" dirty="0">
                <a:solidFill>
                  <a:srgbClr val="FF0000"/>
                </a:solidFill>
                <a:latin typeface="Georgia" panose="02040502050405020303" pitchFamily="18" charset="0"/>
                <a:ea typeface="Calibri" panose="020F0502020204030204" pitchFamily="34" charset="0"/>
                <a:cs typeface="Georgia" panose="02040502050405020303" pitchFamily="18" charset="0"/>
              </a:rPr>
              <a:t>Beijing during the 2008 Olympics, depleted reservoirs needed for irrigation </a:t>
            </a:r>
            <a:r>
              <a:rPr lang="en-IN" dirty="0">
                <a:latin typeface="Georgia" panose="02040502050405020303" pitchFamily="18" charset="0"/>
                <a:ea typeface="Calibri" panose="020F0502020204030204" pitchFamily="34" charset="0"/>
                <a:cs typeface="Georgia" panose="02040502050405020303" pitchFamily="18" charset="0"/>
              </a:rPr>
              <a:t>in the impoverished countryside around the capital. This summer water from the </a:t>
            </a:r>
            <a:r>
              <a:rPr lang="en-IN" dirty="0" err="1">
                <a:latin typeface="Georgia" panose="02040502050405020303" pitchFamily="18" charset="0"/>
                <a:ea typeface="Calibri" panose="020F0502020204030204" pitchFamily="34" charset="0"/>
                <a:cs typeface="Georgia" panose="02040502050405020303" pitchFamily="18" charset="0"/>
              </a:rPr>
              <a:t>Danjiangkou</a:t>
            </a:r>
            <a:r>
              <a:rPr lang="en-IN" dirty="0">
                <a:latin typeface="Georgia" panose="02040502050405020303" pitchFamily="18" charset="0"/>
                <a:ea typeface="Calibri" panose="020F0502020204030204" pitchFamily="34" charset="0"/>
                <a:cs typeface="Georgia" panose="02040502050405020303" pitchFamily="18" charset="0"/>
              </a:rPr>
              <a:t> </a:t>
            </a:r>
            <a:r>
              <a:rPr lang="en-IN" dirty="0">
                <a:solidFill>
                  <a:srgbClr val="FF0000"/>
                </a:solidFill>
                <a:latin typeface="Georgia" panose="02040502050405020303" pitchFamily="18" charset="0"/>
                <a:ea typeface="Calibri" panose="020F0502020204030204" pitchFamily="34" charset="0"/>
                <a:cs typeface="Georgia" panose="02040502050405020303" pitchFamily="18" charset="0"/>
              </a:rPr>
              <a:t>dam was used to offset a drought </a:t>
            </a:r>
            <a:r>
              <a:rPr lang="en-IN" dirty="0">
                <a:latin typeface="Georgia" panose="02040502050405020303" pitchFamily="18" charset="0"/>
                <a:ea typeface="Calibri" panose="020F0502020204030204" pitchFamily="34" charset="0"/>
                <a:cs typeface="Georgia" panose="02040502050405020303" pitchFamily="18" charset="0"/>
              </a:rPr>
              <a:t>in Henan province – a diversion that </a:t>
            </a:r>
            <a:r>
              <a:rPr lang="en-IN" dirty="0">
                <a:solidFill>
                  <a:srgbClr val="FF0000"/>
                </a:solidFill>
                <a:latin typeface="Georgia" panose="02040502050405020303" pitchFamily="18" charset="0"/>
                <a:ea typeface="Calibri" panose="020F0502020204030204" pitchFamily="34" charset="0"/>
                <a:cs typeface="Georgia" panose="02040502050405020303" pitchFamily="18" charset="0"/>
              </a:rPr>
              <a:t>will not be allowed </a:t>
            </a:r>
            <a:r>
              <a:rPr lang="en-IN" dirty="0">
                <a:latin typeface="Georgia" panose="02040502050405020303" pitchFamily="18" charset="0"/>
                <a:ea typeface="Calibri" panose="020F0502020204030204" pitchFamily="34" charset="0"/>
                <a:cs typeface="Georgia" panose="02040502050405020303" pitchFamily="18" charset="0"/>
              </a:rPr>
              <a:t>once the middle leg is fully complete and the northern cities claim their full allocation.</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57649892"/>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1520" y="548680"/>
            <a:ext cx="8568952" cy="6016517"/>
          </a:xfrm>
          <a:prstGeom prst="rect">
            <a:avLst/>
          </a:prstGeom>
        </p:spPr>
        <p:txBody>
          <a:bodyPr wrap="square">
            <a:spAutoFit/>
          </a:bodyPr>
          <a:lstStyle/>
          <a:p>
            <a:pPr algn="just">
              <a:lnSpc>
                <a:spcPct val="107000"/>
              </a:lnSpc>
              <a:spcAft>
                <a:spcPts val="0"/>
              </a:spcAft>
            </a:pPr>
            <a:r>
              <a:rPr lang="en-IN" sz="2000" dirty="0">
                <a:latin typeface="Georgia" panose="02040502050405020303" pitchFamily="18" charset="0"/>
                <a:ea typeface="Calibri" panose="020F0502020204030204" pitchFamily="34" charset="0"/>
                <a:cs typeface="Georgia" panose="02040502050405020303" pitchFamily="18" charset="0"/>
              </a:rPr>
              <a:t>The eastern leg is less complex because it follows the existing route of the historic Grand Canal. But planners found to their dismay that the water pumped from the mouth of the Yangtze up the length of the historic Grand Canal to the port city of Tianjin was too polluted to be used once it arrived, requiring additional spending on water treatment plants. The tally of the cost and benefits of the water diversion projects already under way will determine whether Beijing presses ahead with the most expensive and controversial western leg, which would tunnel through the hard rock of the Tibetan plateau to bring water from mighty southern rivers into the upper reaches of the Yellow river. Critics say China would be wiser to raise the cost of water in places where it is in short supply, rather than engaging in massive transfers to suit political constituencies in the north. Leo Horn-</a:t>
            </a:r>
            <a:r>
              <a:rPr lang="en-IN" sz="2000" dirty="0" err="1">
                <a:latin typeface="Georgia" panose="02040502050405020303" pitchFamily="18" charset="0"/>
                <a:ea typeface="Calibri" panose="020F0502020204030204" pitchFamily="34" charset="0"/>
                <a:cs typeface="Georgia" panose="02040502050405020303" pitchFamily="18" charset="0"/>
              </a:rPr>
              <a:t>Pathanothai</a:t>
            </a:r>
            <a:r>
              <a:rPr lang="en-IN" sz="2000" dirty="0">
                <a:latin typeface="Georgia" panose="02040502050405020303" pitchFamily="18" charset="0"/>
                <a:ea typeface="Calibri" panose="020F0502020204030204" pitchFamily="34" charset="0"/>
                <a:cs typeface="Georgia" panose="02040502050405020303" pitchFamily="18" charset="0"/>
              </a:rPr>
              <a:t>, an environmental economist at the World Resources Institute, says: “China’s answer to date has been engineering to increase supply. Now the problem is national scarcity and the solutions are better economics and governance</a:t>
            </a:r>
            <a:r>
              <a:rPr lang="en-IN" sz="2000" dirty="0" smtClean="0">
                <a:latin typeface="Georgia" panose="02040502050405020303" pitchFamily="18" charset="0"/>
                <a:ea typeface="Calibri" panose="020F0502020204030204" pitchFamily="34" charset="0"/>
                <a:cs typeface="Georgia" panose="02040502050405020303" pitchFamily="18" charset="0"/>
              </a:rPr>
              <a:t>.”</a:t>
            </a:r>
          </a:p>
          <a:p>
            <a:pPr algn="r">
              <a:lnSpc>
                <a:spcPct val="107000"/>
              </a:lnSpc>
              <a:spcAft>
                <a:spcPts val="0"/>
              </a:spcAft>
            </a:pPr>
            <a:r>
              <a:rPr lang="en-IN" sz="2000" dirty="0" smtClean="0">
                <a:effectLst/>
                <a:latin typeface="Georgia" panose="02040502050405020303" pitchFamily="18" charset="0"/>
                <a:ea typeface="Calibri" panose="020F0502020204030204" pitchFamily="34" charset="0"/>
                <a:cs typeface="Times New Roman" panose="02020603050405020304" pitchFamily="18" charset="0"/>
              </a:rPr>
              <a:t>(Lucy Hornby, Financial Times, Oct 14, 2014) </a:t>
            </a:r>
          </a:p>
          <a:p>
            <a:pPr algn="r">
              <a:lnSpc>
                <a:spcPct val="107000"/>
              </a:lnSpc>
              <a:spcAft>
                <a:spcPts val="0"/>
              </a:spcAft>
            </a:pPr>
            <a:r>
              <a:rPr lang="en-IN" sz="2000" dirty="0" smtClean="0">
                <a:effectLst/>
                <a:latin typeface="Georgia" panose="02040502050405020303" pitchFamily="18" charset="0"/>
                <a:ea typeface="Calibri" panose="020F0502020204030204" pitchFamily="34" charset="0"/>
                <a:cs typeface="Times New Roman" panose="02020603050405020304" pitchFamily="18" charset="0"/>
              </a:rPr>
              <a:t>(859 words)</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374028923"/>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1520" y="548680"/>
            <a:ext cx="8568952" cy="5345053"/>
          </a:xfrm>
          <a:prstGeom prst="rect">
            <a:avLst/>
          </a:prstGeom>
        </p:spPr>
        <p:txBody>
          <a:bodyPr wrap="square">
            <a:spAutoFit/>
          </a:bodyPr>
          <a:lstStyle/>
          <a:p>
            <a:pPr algn="just">
              <a:lnSpc>
                <a:spcPct val="107000"/>
              </a:lnSpc>
              <a:spcAft>
                <a:spcPts val="0"/>
              </a:spcAft>
            </a:pPr>
            <a:r>
              <a:rPr lang="en-IN" sz="2000" dirty="0">
                <a:latin typeface="Georgia" panose="02040502050405020303" pitchFamily="18" charset="0"/>
                <a:ea typeface="Calibri" panose="020F0502020204030204" pitchFamily="34" charset="0"/>
                <a:cs typeface="Georgia" panose="02040502050405020303" pitchFamily="18" charset="0"/>
              </a:rPr>
              <a:t>The </a:t>
            </a:r>
            <a:r>
              <a:rPr lang="en-IN" sz="2000" dirty="0">
                <a:solidFill>
                  <a:srgbClr val="FF0000"/>
                </a:solidFill>
                <a:latin typeface="Georgia" panose="02040502050405020303" pitchFamily="18" charset="0"/>
                <a:ea typeface="Calibri" panose="020F0502020204030204" pitchFamily="34" charset="0"/>
                <a:cs typeface="Georgia" panose="02040502050405020303" pitchFamily="18" charset="0"/>
              </a:rPr>
              <a:t>eastern leg is less complex </a:t>
            </a:r>
            <a:r>
              <a:rPr lang="en-IN" sz="2000" dirty="0">
                <a:latin typeface="Georgia" panose="02040502050405020303" pitchFamily="18" charset="0"/>
                <a:ea typeface="Calibri" panose="020F0502020204030204" pitchFamily="34" charset="0"/>
                <a:cs typeface="Georgia" panose="02040502050405020303" pitchFamily="18" charset="0"/>
              </a:rPr>
              <a:t>because it follows the existing route of the historic Grand Canal. </a:t>
            </a:r>
            <a:r>
              <a:rPr lang="en-IN" sz="2000" dirty="0">
                <a:solidFill>
                  <a:srgbClr val="FF0000"/>
                </a:solidFill>
                <a:latin typeface="Georgia" panose="02040502050405020303" pitchFamily="18" charset="0"/>
                <a:ea typeface="Calibri" panose="020F0502020204030204" pitchFamily="34" charset="0"/>
                <a:cs typeface="Georgia" panose="02040502050405020303" pitchFamily="18" charset="0"/>
              </a:rPr>
              <a:t>But</a:t>
            </a:r>
            <a:r>
              <a:rPr lang="en-IN" sz="2000" dirty="0">
                <a:latin typeface="Georgia" panose="02040502050405020303" pitchFamily="18" charset="0"/>
                <a:ea typeface="Calibri" panose="020F0502020204030204" pitchFamily="34" charset="0"/>
                <a:cs typeface="Georgia" panose="02040502050405020303" pitchFamily="18" charset="0"/>
              </a:rPr>
              <a:t> planners found to their dismay that </a:t>
            </a:r>
            <a:r>
              <a:rPr lang="en-IN" sz="2000" dirty="0">
                <a:solidFill>
                  <a:srgbClr val="FF0000"/>
                </a:solidFill>
                <a:latin typeface="Georgia" panose="02040502050405020303" pitchFamily="18" charset="0"/>
                <a:ea typeface="Calibri" panose="020F0502020204030204" pitchFamily="34" charset="0"/>
                <a:cs typeface="Georgia" panose="02040502050405020303" pitchFamily="18" charset="0"/>
              </a:rPr>
              <a:t>the water </a:t>
            </a:r>
            <a:r>
              <a:rPr lang="en-IN" sz="2000" dirty="0">
                <a:latin typeface="Georgia" panose="02040502050405020303" pitchFamily="18" charset="0"/>
                <a:ea typeface="Calibri" panose="020F0502020204030204" pitchFamily="34" charset="0"/>
                <a:cs typeface="Georgia" panose="02040502050405020303" pitchFamily="18" charset="0"/>
              </a:rPr>
              <a:t>pumped from the mouth of the Yangtze up the length of the historic Grand Canal to the port city of Tianjin </a:t>
            </a:r>
            <a:r>
              <a:rPr lang="en-IN" sz="2000" dirty="0">
                <a:solidFill>
                  <a:srgbClr val="FF0000"/>
                </a:solidFill>
                <a:latin typeface="Georgia" panose="02040502050405020303" pitchFamily="18" charset="0"/>
                <a:ea typeface="Calibri" panose="020F0502020204030204" pitchFamily="34" charset="0"/>
                <a:cs typeface="Georgia" panose="02040502050405020303" pitchFamily="18" charset="0"/>
              </a:rPr>
              <a:t>was too polluted </a:t>
            </a:r>
            <a:r>
              <a:rPr lang="en-IN" sz="2000" dirty="0">
                <a:latin typeface="Georgia" panose="02040502050405020303" pitchFamily="18" charset="0"/>
                <a:ea typeface="Calibri" panose="020F0502020204030204" pitchFamily="34" charset="0"/>
                <a:cs typeface="Georgia" panose="02040502050405020303" pitchFamily="18" charset="0"/>
              </a:rPr>
              <a:t>to be used once it arrived, </a:t>
            </a:r>
            <a:r>
              <a:rPr lang="en-IN" sz="2000" dirty="0">
                <a:solidFill>
                  <a:srgbClr val="FF0000"/>
                </a:solidFill>
                <a:latin typeface="Georgia" panose="02040502050405020303" pitchFamily="18" charset="0"/>
                <a:ea typeface="Calibri" panose="020F0502020204030204" pitchFamily="34" charset="0"/>
                <a:cs typeface="Georgia" panose="02040502050405020303" pitchFamily="18" charset="0"/>
              </a:rPr>
              <a:t>requiring additional spending </a:t>
            </a:r>
            <a:r>
              <a:rPr lang="en-IN" sz="2000" dirty="0">
                <a:latin typeface="Georgia" panose="02040502050405020303" pitchFamily="18" charset="0"/>
                <a:ea typeface="Calibri" panose="020F0502020204030204" pitchFamily="34" charset="0"/>
                <a:cs typeface="Georgia" panose="02040502050405020303" pitchFamily="18" charset="0"/>
              </a:rPr>
              <a:t>on water treatment plants. The tally of the cost and benefits of the water diversion projects already under way will determine whether Beijing presses ahead with the </a:t>
            </a:r>
            <a:r>
              <a:rPr lang="en-IN" sz="2000" dirty="0">
                <a:solidFill>
                  <a:srgbClr val="FF0000"/>
                </a:solidFill>
                <a:latin typeface="Georgia" panose="02040502050405020303" pitchFamily="18" charset="0"/>
                <a:ea typeface="Calibri" panose="020F0502020204030204" pitchFamily="34" charset="0"/>
                <a:cs typeface="Georgia" panose="02040502050405020303" pitchFamily="18" charset="0"/>
              </a:rPr>
              <a:t>most expensive and controversial western leg, which would tunnel through the hard rock of the Tibetan plateau</a:t>
            </a:r>
            <a:r>
              <a:rPr lang="en-IN" sz="2000" dirty="0">
                <a:latin typeface="Georgia" panose="02040502050405020303" pitchFamily="18" charset="0"/>
                <a:ea typeface="Calibri" panose="020F0502020204030204" pitchFamily="34" charset="0"/>
                <a:cs typeface="Georgia" panose="02040502050405020303" pitchFamily="18" charset="0"/>
              </a:rPr>
              <a:t> to bring water from mighty southern rivers into the upper reaches of the Yellow river. Critics say China would be </a:t>
            </a:r>
            <a:r>
              <a:rPr lang="en-IN" sz="2000" dirty="0">
                <a:solidFill>
                  <a:srgbClr val="FF0000"/>
                </a:solidFill>
                <a:latin typeface="Georgia" panose="02040502050405020303" pitchFamily="18" charset="0"/>
                <a:ea typeface="Calibri" panose="020F0502020204030204" pitchFamily="34" charset="0"/>
                <a:cs typeface="Georgia" panose="02040502050405020303" pitchFamily="18" charset="0"/>
              </a:rPr>
              <a:t>wiser to raise the cost of water in places where it is in short supply, rather than engaging in massive transfers to suit political constituencies in the north</a:t>
            </a:r>
            <a:r>
              <a:rPr lang="en-IN" sz="2000" dirty="0">
                <a:latin typeface="Georgia" panose="02040502050405020303" pitchFamily="18" charset="0"/>
                <a:ea typeface="Calibri" panose="020F0502020204030204" pitchFamily="34" charset="0"/>
                <a:cs typeface="Georgia" panose="02040502050405020303" pitchFamily="18" charset="0"/>
              </a:rPr>
              <a:t>. Leo Horn-</a:t>
            </a:r>
            <a:r>
              <a:rPr lang="en-IN" sz="2000" dirty="0" err="1">
                <a:latin typeface="Georgia" panose="02040502050405020303" pitchFamily="18" charset="0"/>
                <a:ea typeface="Calibri" panose="020F0502020204030204" pitchFamily="34" charset="0"/>
                <a:cs typeface="Georgia" panose="02040502050405020303" pitchFamily="18" charset="0"/>
              </a:rPr>
              <a:t>Pathanothai</a:t>
            </a:r>
            <a:r>
              <a:rPr lang="en-IN" sz="2000" dirty="0">
                <a:latin typeface="Georgia" panose="02040502050405020303" pitchFamily="18" charset="0"/>
                <a:ea typeface="Calibri" panose="020F0502020204030204" pitchFamily="34" charset="0"/>
                <a:cs typeface="Georgia" panose="02040502050405020303" pitchFamily="18" charset="0"/>
              </a:rPr>
              <a:t>, an environmental economist at the World Resources Institute, says: “China’s </a:t>
            </a:r>
            <a:r>
              <a:rPr lang="en-IN" sz="2000" dirty="0">
                <a:solidFill>
                  <a:srgbClr val="FF0000"/>
                </a:solidFill>
                <a:latin typeface="Georgia" panose="02040502050405020303" pitchFamily="18" charset="0"/>
                <a:ea typeface="Calibri" panose="020F0502020204030204" pitchFamily="34" charset="0"/>
                <a:cs typeface="Georgia" panose="02040502050405020303" pitchFamily="18" charset="0"/>
              </a:rPr>
              <a:t>answer to date has been engineering to increase supply. Now the problem is national scarcity and the solutions are better economics and governance</a:t>
            </a:r>
            <a:r>
              <a:rPr lang="en-IN" sz="2000" dirty="0">
                <a:latin typeface="Georgia" panose="02040502050405020303" pitchFamily="18" charset="0"/>
                <a:ea typeface="Calibri" panose="020F0502020204030204" pitchFamily="34" charset="0"/>
                <a:cs typeface="Georgia" panose="02040502050405020303" pitchFamily="18" charset="0"/>
              </a:rPr>
              <a:t>.”</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55101805"/>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1520" y="188640"/>
            <a:ext cx="8712968" cy="6595332"/>
          </a:xfrm>
          <a:prstGeom prst="rect">
            <a:avLst/>
          </a:prstGeom>
        </p:spPr>
        <p:txBody>
          <a:bodyPr wrap="square">
            <a:spAutoFit/>
          </a:bodyPr>
          <a:lstStyle/>
          <a:p>
            <a:pPr algn="just">
              <a:lnSpc>
                <a:spcPct val="107000"/>
              </a:lnSpc>
              <a:spcAft>
                <a:spcPts val="0"/>
              </a:spcAft>
            </a:pPr>
            <a:r>
              <a:rPr lang="en-IN" sz="2200" dirty="0">
                <a:latin typeface="Georgia" panose="02040502050405020303" pitchFamily="18" charset="0"/>
                <a:ea typeface="Calibri" panose="020F0502020204030204" pitchFamily="34" charset="0"/>
                <a:cs typeface="Georgia" panose="02040502050405020303" pitchFamily="18" charset="0"/>
              </a:rPr>
              <a:t>Paragraph 1</a:t>
            </a:r>
            <a:endParaRPr lang="en-IN" sz="22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pPr>
            <a:r>
              <a:rPr lang="en-IN" sz="2200" dirty="0">
                <a:latin typeface="Georgia" panose="02040502050405020303" pitchFamily="18" charset="0"/>
                <a:ea typeface="Calibri" panose="020F0502020204030204" pitchFamily="34" charset="0"/>
                <a:cs typeface="Georgia" panose="02040502050405020303" pitchFamily="18" charset="0"/>
              </a:rPr>
              <a:t>Context: China, Project ‘Connect Yangtze to Han’ (rivers), rivers in the south – project to take water to the arid north</a:t>
            </a:r>
            <a:endParaRPr lang="en-IN" sz="22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pPr>
            <a:r>
              <a:rPr lang="en-IN" sz="2200" dirty="0">
                <a:latin typeface="Georgia" panose="02040502050405020303" pitchFamily="18" charset="0"/>
                <a:ea typeface="Calibri" panose="020F0502020204030204" pitchFamily="34" charset="0"/>
                <a:cs typeface="Georgia" panose="02040502050405020303" pitchFamily="18" charset="0"/>
              </a:rPr>
              <a:t>Key words: quietly inaugurated, criticism about water shortage in the south</a:t>
            </a:r>
            <a:endParaRPr lang="en-IN" sz="22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pPr>
            <a:r>
              <a:rPr lang="en-IN" sz="2200" dirty="0">
                <a:latin typeface="Georgia" panose="02040502050405020303" pitchFamily="18" charset="0"/>
                <a:ea typeface="Calibri" panose="020F0502020204030204" pitchFamily="34" charset="0"/>
                <a:cs typeface="Georgia" panose="02040502050405020303" pitchFamily="18" charset="0"/>
              </a:rPr>
              <a:t> </a:t>
            </a:r>
            <a:endParaRPr lang="en-IN" sz="22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pPr>
            <a:r>
              <a:rPr lang="en-IN" sz="2200" dirty="0">
                <a:latin typeface="Georgia" panose="02040502050405020303" pitchFamily="18" charset="0"/>
                <a:ea typeface="Calibri" panose="020F0502020204030204" pitchFamily="34" charset="0"/>
                <a:cs typeface="Georgia" panose="02040502050405020303" pitchFamily="18" charset="0"/>
              </a:rPr>
              <a:t>Paragraph 2</a:t>
            </a:r>
            <a:endParaRPr lang="en-IN" sz="22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pPr>
            <a:r>
              <a:rPr lang="en-IN" sz="2200" dirty="0">
                <a:latin typeface="Georgia" panose="02040502050405020303" pitchFamily="18" charset="0"/>
                <a:ea typeface="Calibri" panose="020F0502020204030204" pitchFamily="34" charset="0"/>
                <a:cs typeface="Georgia" panose="02040502050405020303" pitchFamily="18" charset="0"/>
              </a:rPr>
              <a:t>Why this project: (</a:t>
            </a:r>
            <a:r>
              <a:rPr lang="en-IN" sz="2200" dirty="0" err="1">
                <a:latin typeface="Georgia" panose="02040502050405020303" pitchFamily="18" charset="0"/>
                <a:ea typeface="Calibri" panose="020F0502020204030204" pitchFamily="34" charset="0"/>
                <a:cs typeface="Georgia" panose="02040502050405020303" pitchFamily="18" charset="0"/>
              </a:rPr>
              <a:t>i</a:t>
            </a:r>
            <a:r>
              <a:rPr lang="en-IN" sz="2200" dirty="0">
                <a:latin typeface="Georgia" panose="02040502050405020303" pitchFamily="18" charset="0"/>
                <a:ea typeface="Calibri" panose="020F0502020204030204" pitchFamily="34" charset="0"/>
                <a:cs typeface="Georgia" panose="02040502050405020303" pitchFamily="18" charset="0"/>
              </a:rPr>
              <a:t>) chronic water shortage for industries in the north; (ii) water supply to big cities like Beijing</a:t>
            </a:r>
            <a:endParaRPr lang="en-IN" sz="22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pPr>
            <a:r>
              <a:rPr lang="en-IN" sz="2200" dirty="0">
                <a:latin typeface="Georgia" panose="02040502050405020303" pitchFamily="18" charset="0"/>
                <a:ea typeface="Calibri" panose="020F0502020204030204" pitchFamily="34" charset="0"/>
                <a:cs typeface="Georgia" panose="02040502050405020303" pitchFamily="18" charset="0"/>
              </a:rPr>
              <a:t>Criticism: As controversial as Three Gorges dam </a:t>
            </a:r>
            <a:endParaRPr lang="en-IN" sz="22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pPr>
            <a:r>
              <a:rPr lang="en-IN" sz="2200" dirty="0">
                <a:latin typeface="Georgia" panose="02040502050405020303" pitchFamily="18" charset="0"/>
                <a:ea typeface="Calibri" panose="020F0502020204030204" pitchFamily="34" charset="0"/>
                <a:cs typeface="Georgia" panose="02040502050405020303" pitchFamily="18" charset="0"/>
              </a:rPr>
              <a:t> </a:t>
            </a:r>
            <a:endParaRPr lang="en-IN" sz="22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pPr>
            <a:r>
              <a:rPr lang="en-IN" sz="2200" dirty="0">
                <a:latin typeface="Georgia" panose="02040502050405020303" pitchFamily="18" charset="0"/>
                <a:ea typeface="Calibri" panose="020F0502020204030204" pitchFamily="34" charset="0"/>
                <a:cs typeface="Georgia" panose="02040502050405020303" pitchFamily="18" charset="0"/>
              </a:rPr>
              <a:t>Paragraph 3</a:t>
            </a:r>
            <a:endParaRPr lang="en-IN" sz="22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pPr>
            <a:r>
              <a:rPr lang="en-IN" sz="2200" dirty="0">
                <a:latin typeface="Georgia" panose="02040502050405020303" pitchFamily="18" charset="0"/>
                <a:ea typeface="Calibri" panose="020F0502020204030204" pitchFamily="34" charset="0"/>
                <a:cs typeface="Georgia" panose="02040502050405020303" pitchFamily="18" charset="0"/>
              </a:rPr>
              <a:t>Problems with Three Gorges: (</a:t>
            </a:r>
            <a:r>
              <a:rPr lang="en-IN" sz="2200" dirty="0" err="1">
                <a:latin typeface="Georgia" panose="02040502050405020303" pitchFamily="18" charset="0"/>
                <a:ea typeface="Calibri" panose="020F0502020204030204" pitchFamily="34" charset="0"/>
                <a:cs typeface="Georgia" panose="02040502050405020303" pitchFamily="18" charset="0"/>
              </a:rPr>
              <a:t>i</a:t>
            </a:r>
            <a:r>
              <a:rPr lang="en-IN" sz="2200" dirty="0">
                <a:latin typeface="Georgia" panose="02040502050405020303" pitchFamily="18" charset="0"/>
                <a:ea typeface="Calibri" panose="020F0502020204030204" pitchFamily="34" charset="0"/>
                <a:cs typeface="Georgia" panose="02040502050405020303" pitchFamily="18" charset="0"/>
              </a:rPr>
              <a:t>) water shortage in Yangtze (but earlier there were floods); (ii) islands shrinking; (iii) barge traffic stranded; (iv) seawater entering drinking water supply</a:t>
            </a:r>
            <a:endParaRPr lang="en-IN" sz="22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pPr>
            <a:r>
              <a:rPr lang="en-IN" sz="2200" dirty="0">
                <a:latin typeface="Georgia" panose="02040502050405020303" pitchFamily="18" charset="0"/>
                <a:ea typeface="Calibri" panose="020F0502020204030204" pitchFamily="34" charset="0"/>
                <a:cs typeface="Georgia" panose="02040502050405020303" pitchFamily="18" charset="0"/>
              </a:rPr>
              <a:t>How is this connected with the present project: Such problems may become worse</a:t>
            </a:r>
            <a:endParaRPr lang="en-IN" sz="22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pPr>
            <a:r>
              <a:rPr lang="en-IN" sz="2200" dirty="0">
                <a:latin typeface="Georgia" panose="02040502050405020303" pitchFamily="18" charset="0"/>
                <a:ea typeface="Calibri" panose="020F0502020204030204" pitchFamily="34" charset="0"/>
                <a:cs typeface="Georgia" panose="02040502050405020303" pitchFamily="18" charset="0"/>
              </a:rPr>
              <a:t> </a:t>
            </a:r>
            <a:endParaRPr lang="en-IN" sz="22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27443003"/>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9512" y="476672"/>
            <a:ext cx="8712968" cy="5502788"/>
          </a:xfrm>
          <a:prstGeom prst="rect">
            <a:avLst/>
          </a:prstGeom>
        </p:spPr>
        <p:txBody>
          <a:bodyPr wrap="square">
            <a:spAutoFit/>
          </a:bodyPr>
          <a:lstStyle/>
          <a:p>
            <a:pPr algn="just">
              <a:lnSpc>
                <a:spcPct val="107000"/>
              </a:lnSpc>
              <a:spcAft>
                <a:spcPts val="0"/>
              </a:spcAft>
            </a:pPr>
            <a:r>
              <a:rPr lang="en-IN" sz="2200" dirty="0">
                <a:latin typeface="Georgia" panose="02040502050405020303" pitchFamily="18" charset="0"/>
                <a:ea typeface="Calibri" panose="020F0502020204030204" pitchFamily="34" charset="0"/>
                <a:cs typeface="Georgia" panose="02040502050405020303" pitchFamily="18" charset="0"/>
              </a:rPr>
              <a:t>Paragraph 4</a:t>
            </a:r>
            <a:endParaRPr lang="en-IN" sz="22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pPr>
            <a:r>
              <a:rPr lang="en-IN" sz="2200" dirty="0">
                <a:latin typeface="Georgia" panose="02040502050405020303" pitchFamily="18" charset="0"/>
                <a:ea typeface="Calibri" panose="020F0502020204030204" pitchFamily="34" charset="0"/>
                <a:cs typeface="Georgia" panose="02040502050405020303" pitchFamily="18" charset="0"/>
              </a:rPr>
              <a:t>Social and economic problems: (</a:t>
            </a:r>
            <a:r>
              <a:rPr lang="en-IN" sz="2200" dirty="0" err="1">
                <a:latin typeface="Georgia" panose="02040502050405020303" pitchFamily="18" charset="0"/>
                <a:ea typeface="Calibri" panose="020F0502020204030204" pitchFamily="34" charset="0"/>
                <a:cs typeface="Georgia" panose="02040502050405020303" pitchFamily="18" charset="0"/>
              </a:rPr>
              <a:t>i</a:t>
            </a:r>
            <a:r>
              <a:rPr lang="en-IN" sz="2200" dirty="0">
                <a:latin typeface="Georgia" panose="02040502050405020303" pitchFamily="18" charset="0"/>
                <a:ea typeface="Calibri" panose="020F0502020204030204" pitchFamily="34" charset="0"/>
                <a:cs typeface="Georgia" panose="02040502050405020303" pitchFamily="18" charset="0"/>
              </a:rPr>
              <a:t>) huge cost; (ii) displacement of people; (iii) demands of people</a:t>
            </a:r>
            <a:endParaRPr lang="en-IN" sz="22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pPr>
            <a:r>
              <a:rPr lang="en-IN" sz="2200" dirty="0">
                <a:latin typeface="Georgia" panose="02040502050405020303" pitchFamily="18" charset="0"/>
                <a:ea typeface="Calibri" panose="020F0502020204030204" pitchFamily="34" charset="0"/>
                <a:cs typeface="Georgia" panose="02040502050405020303" pitchFamily="18" charset="0"/>
              </a:rPr>
              <a:t> </a:t>
            </a:r>
            <a:endParaRPr lang="en-IN" sz="22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pPr>
            <a:r>
              <a:rPr lang="en-IN" sz="2200" dirty="0">
                <a:latin typeface="Georgia" panose="02040502050405020303" pitchFamily="18" charset="0"/>
                <a:ea typeface="Calibri" panose="020F0502020204030204" pitchFamily="34" charset="0"/>
                <a:cs typeface="Georgia" panose="02040502050405020303" pitchFamily="18" charset="0"/>
              </a:rPr>
              <a:t>Paragraph 5</a:t>
            </a:r>
            <a:endParaRPr lang="en-IN" sz="22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pPr>
            <a:r>
              <a:rPr lang="en-IN" sz="2200" dirty="0">
                <a:latin typeface="Georgia" panose="02040502050405020303" pitchFamily="18" charset="0"/>
                <a:ea typeface="Calibri" panose="020F0502020204030204" pitchFamily="34" charset="0"/>
                <a:cs typeface="Georgia" panose="02040502050405020303" pitchFamily="18" charset="0"/>
              </a:rPr>
              <a:t>Link with the information in the first paragraph – the canal mentioned earlier was opened as a result of problems mentioned in Para 4</a:t>
            </a:r>
            <a:endParaRPr lang="en-IN" sz="22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pPr>
            <a:r>
              <a:rPr lang="en-IN" sz="2200" dirty="0">
                <a:latin typeface="Georgia" panose="02040502050405020303" pitchFamily="18" charset="0"/>
                <a:ea typeface="Calibri" panose="020F0502020204030204" pitchFamily="34" charset="0"/>
                <a:cs typeface="Georgia" panose="02040502050405020303" pitchFamily="18" charset="0"/>
              </a:rPr>
              <a:t>Other issues: Cases from the past</a:t>
            </a:r>
            <a:endParaRPr lang="en-IN" sz="22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pPr>
            <a:r>
              <a:rPr lang="en-IN" sz="2200" dirty="0">
                <a:latin typeface="Georgia" panose="02040502050405020303" pitchFamily="18" charset="0"/>
                <a:ea typeface="Calibri" panose="020F0502020204030204" pitchFamily="34" charset="0"/>
                <a:cs typeface="Georgia" panose="02040502050405020303" pitchFamily="18" charset="0"/>
              </a:rPr>
              <a:t> </a:t>
            </a:r>
            <a:endParaRPr lang="en-IN" sz="22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pPr>
            <a:r>
              <a:rPr lang="en-IN" sz="2200" dirty="0">
                <a:latin typeface="Georgia" panose="02040502050405020303" pitchFamily="18" charset="0"/>
                <a:ea typeface="Calibri" panose="020F0502020204030204" pitchFamily="34" charset="0"/>
                <a:cs typeface="Georgia" panose="02040502050405020303" pitchFamily="18" charset="0"/>
              </a:rPr>
              <a:t>Paragraph 6</a:t>
            </a:r>
            <a:endParaRPr lang="en-IN" sz="22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pPr>
            <a:r>
              <a:rPr lang="en-IN" sz="2200" dirty="0">
                <a:latin typeface="Georgia" panose="02040502050405020303" pitchFamily="18" charset="0"/>
                <a:ea typeface="Calibri" panose="020F0502020204030204" pitchFamily="34" charset="0"/>
                <a:cs typeface="Georgia" panose="02040502050405020303" pitchFamily="18" charset="0"/>
              </a:rPr>
              <a:t>Unexpected problems (eastern leg water became too polluted); Controversial and expensive western leg in Tibetan plateau</a:t>
            </a:r>
            <a:endParaRPr lang="en-IN" sz="22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pPr>
            <a:r>
              <a:rPr lang="en-IN" sz="2200" dirty="0">
                <a:latin typeface="Georgia" panose="02040502050405020303" pitchFamily="18" charset="0"/>
                <a:ea typeface="Calibri" panose="020F0502020204030204" pitchFamily="34" charset="0"/>
                <a:cs typeface="Georgia" panose="02040502050405020303" pitchFamily="18" charset="0"/>
              </a:rPr>
              <a:t>China’s answer earlier – engineering</a:t>
            </a:r>
            <a:endParaRPr lang="en-IN" sz="2200" dirty="0">
              <a:latin typeface="Calibri" panose="020F0502020204030204" pitchFamily="34" charset="0"/>
              <a:ea typeface="Calibri" panose="020F0502020204030204" pitchFamily="34" charset="0"/>
              <a:cs typeface="Times New Roman" panose="02020603050405020304" pitchFamily="18" charset="0"/>
            </a:endParaRPr>
          </a:p>
          <a:p>
            <a:r>
              <a:rPr lang="en-IN" sz="2200" dirty="0">
                <a:latin typeface="Georgia" panose="02040502050405020303" pitchFamily="18" charset="0"/>
                <a:ea typeface="Calibri" panose="020F0502020204030204" pitchFamily="34" charset="0"/>
                <a:cs typeface="Georgia" panose="02040502050405020303" pitchFamily="18" charset="0"/>
              </a:rPr>
              <a:t>But it may not work – better governance and economics</a:t>
            </a:r>
            <a:endParaRPr lang="en-IN" sz="2200" dirty="0"/>
          </a:p>
        </p:txBody>
      </p:sp>
    </p:spTree>
    <p:extLst>
      <p:ext uri="{BB962C8B-B14F-4D97-AF65-F5344CB8AC3E}">
        <p14:creationId xmlns:p14="http://schemas.microsoft.com/office/powerpoint/2010/main" val="721265347"/>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07504" y="677589"/>
            <a:ext cx="8784976" cy="5816977"/>
          </a:xfrm>
          <a:prstGeom prst="rect">
            <a:avLst/>
          </a:prstGeom>
          <a:noFill/>
        </p:spPr>
        <p:txBody>
          <a:bodyPr wrap="square" rtlCol="0">
            <a:spAutoFit/>
          </a:bodyPr>
          <a:lstStyle/>
          <a:p>
            <a:pPr algn="just"/>
            <a:r>
              <a:rPr lang="en-IN" sz="2200" dirty="0" smtClean="0"/>
              <a:t>China’s answer to water shortage problems, so far, has been dams, canals and other such expensive projects. However, such engineering solutions have led to other serious problems. One such recent case is the ambitious project connecting Yangtze and Han rivers to address water shortage to industries in the north and to supply water to the ever-growing big cities. Environmentalists and research organizations have pointed out that this project will create problems similar to those created by Three Gorges dam. Because of this project, the areas which have been traditionally affected by floods are likely to face severe water shortage resulting in shrinking of river islands, stranded barge traffic, seawater mixing with potable water, etc. This project also has had several socio-economic implications: many people are being displaced and their rehabilitation has not been easy. The project has already incurred huge expenses. Therefore, some experts feel that China should now concentrate on better governance and economics rather than ambitious engineering solutions.</a:t>
            </a:r>
          </a:p>
          <a:p>
            <a:pPr algn="r"/>
            <a:r>
              <a:rPr lang="en-IN" sz="2000" dirty="0" smtClean="0"/>
              <a:t>(160 words) </a:t>
            </a:r>
            <a:endParaRPr lang="en-IN" sz="2000" dirty="0"/>
          </a:p>
        </p:txBody>
      </p:sp>
      <p:sp>
        <p:nvSpPr>
          <p:cNvPr id="5" name="Title 1"/>
          <p:cNvSpPr txBox="1">
            <a:spLocks/>
          </p:cNvSpPr>
          <p:nvPr/>
        </p:nvSpPr>
        <p:spPr>
          <a:xfrm>
            <a:off x="301752" y="116632"/>
            <a:ext cx="8534400" cy="758952"/>
          </a:xfrm>
          <a:prstGeom prst="rect">
            <a:avLst/>
          </a:prstGeom>
        </p:spPr>
        <p:txBody>
          <a:bodyPr/>
          <a:lstStyle>
            <a:lvl1pPr algn="ctr" rtl="0" eaLnBrk="1" latinLnBrk="0" hangingPunct="1">
              <a:spcBef>
                <a:spcPct val="0"/>
              </a:spcBef>
              <a:buNone/>
              <a:defRPr kumimoji="0" sz="3300" kern="1200">
                <a:solidFill>
                  <a:schemeClr val="accent3">
                    <a:shade val="75000"/>
                  </a:schemeClr>
                </a:solidFill>
                <a:latin typeface="+mj-lt"/>
                <a:ea typeface="+mj-ea"/>
                <a:cs typeface="+mj-cs"/>
              </a:defRPr>
            </a:lvl1pPr>
          </a:lstStyle>
          <a:p>
            <a:r>
              <a:rPr lang="en-US" dirty="0" smtClean="0"/>
              <a:t>Summary</a:t>
            </a:r>
            <a:endParaRPr lang="en-IN" dirty="0"/>
          </a:p>
        </p:txBody>
      </p:sp>
    </p:spTree>
    <p:extLst>
      <p:ext uri="{BB962C8B-B14F-4D97-AF65-F5344CB8AC3E}">
        <p14:creationId xmlns:p14="http://schemas.microsoft.com/office/powerpoint/2010/main" val="3523497746"/>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pPr>
              <a:buFont typeface="Arial" panose="020B0604020202020204" pitchFamily="34" charset="0"/>
              <a:buChar char="•"/>
            </a:pPr>
            <a:r>
              <a:rPr lang="en-IN" sz="2400" dirty="0" smtClean="0"/>
              <a:t>Many people find it effective to take notes in two steps.</a:t>
            </a:r>
          </a:p>
          <a:p>
            <a:pPr>
              <a:buFont typeface="Arial" panose="020B0604020202020204" pitchFamily="34" charset="0"/>
              <a:buChar char="•"/>
            </a:pPr>
            <a:endParaRPr lang="en-IN" sz="2400" dirty="0" smtClean="0"/>
          </a:p>
          <a:p>
            <a:pPr>
              <a:buFont typeface="Arial" panose="020B0604020202020204" pitchFamily="34" charset="0"/>
              <a:buChar char="•"/>
            </a:pPr>
            <a:r>
              <a:rPr lang="en-IN" sz="2400" dirty="0" smtClean="0"/>
              <a:t>First step: Identifying and writing down the main points</a:t>
            </a:r>
          </a:p>
          <a:p>
            <a:pPr>
              <a:buFont typeface="Arial" panose="020B0604020202020204" pitchFamily="34" charset="0"/>
              <a:buChar char="•"/>
            </a:pPr>
            <a:endParaRPr lang="en-IN" sz="2400" dirty="0" smtClean="0"/>
          </a:p>
          <a:p>
            <a:pPr algn="just">
              <a:buFont typeface="Arial" panose="020B0604020202020204" pitchFamily="34" charset="0"/>
              <a:buChar char="•"/>
            </a:pPr>
            <a:r>
              <a:rPr lang="en-IN" sz="2400" dirty="0" smtClean="0"/>
              <a:t>Second step: Summarising, condensing and organising the notes so that they can be used when writing assignments or revising for exams.</a:t>
            </a:r>
          </a:p>
          <a:p>
            <a:pPr>
              <a:buFont typeface="Arial" panose="020B0604020202020204" pitchFamily="34" charset="0"/>
              <a:buChar char="•"/>
            </a:pPr>
            <a:endParaRPr lang="en-IN" sz="2400" dirty="0" smtClean="0"/>
          </a:p>
          <a:p>
            <a:pPr>
              <a:buFont typeface="Arial" panose="020B0604020202020204" pitchFamily="34" charset="0"/>
              <a:buChar char="•"/>
            </a:pPr>
            <a:r>
              <a:rPr lang="en-IN" sz="2400" dirty="0" smtClean="0"/>
              <a:t>In general, your notes should be brief and to the point.</a:t>
            </a:r>
          </a:p>
          <a:p>
            <a:endParaRPr lang="en-IN" dirty="0"/>
          </a:p>
        </p:txBody>
      </p:sp>
      <p:sp>
        <p:nvSpPr>
          <p:cNvPr id="4" name="Title 1"/>
          <p:cNvSpPr>
            <a:spLocks noGrp="1"/>
          </p:cNvSpPr>
          <p:nvPr>
            <p:ph type="title"/>
          </p:nvPr>
        </p:nvSpPr>
        <p:spPr>
          <a:xfrm>
            <a:off x="301752" y="228600"/>
            <a:ext cx="8534400" cy="758952"/>
          </a:xfrm>
        </p:spPr>
        <p:txBody>
          <a:bodyPr>
            <a:normAutofit fontScale="90000"/>
          </a:bodyPr>
          <a:lstStyle/>
          <a:p>
            <a:pPr algn="l"/>
            <a:r>
              <a:rPr lang="en-US" dirty="0" smtClean="0"/>
              <a:t>Steps in note-making</a:t>
            </a:r>
            <a:endParaRPr lang="en-IN" dirty="0"/>
          </a:p>
        </p:txBody>
      </p:sp>
    </p:spTree>
    <p:extLst>
      <p:ext uri="{BB962C8B-B14F-4D97-AF65-F5344CB8AC3E}">
        <p14:creationId xmlns:p14="http://schemas.microsoft.com/office/powerpoint/2010/main" val="844576327"/>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155432"/>
            <a:ext cx="8699404" cy="987552"/>
          </a:xfrm>
        </p:spPr>
        <p:txBody>
          <a:bodyPr>
            <a:normAutofit fontScale="90000"/>
          </a:bodyPr>
          <a:lstStyle/>
          <a:p>
            <a:pPr algn="just"/>
            <a:r>
              <a:rPr lang="en-US" dirty="0" smtClean="0"/>
              <a:t>Step 1: </a:t>
            </a:r>
            <a:r>
              <a:rPr lang="en-IN" sz="3600" dirty="0" smtClean="0"/>
              <a:t>Identifying and writing down the main points</a:t>
            </a:r>
            <a:endParaRPr lang="en-IN" dirty="0"/>
          </a:p>
        </p:txBody>
      </p:sp>
      <p:sp>
        <p:nvSpPr>
          <p:cNvPr id="3" name="Content Placeholder 2"/>
          <p:cNvSpPr>
            <a:spLocks noGrp="1"/>
          </p:cNvSpPr>
          <p:nvPr>
            <p:ph sz="quarter" idx="1"/>
          </p:nvPr>
        </p:nvSpPr>
        <p:spPr>
          <a:xfrm>
            <a:off x="301752" y="1527048"/>
            <a:ext cx="8503920" cy="4854280"/>
          </a:xfrm>
        </p:spPr>
        <p:txBody>
          <a:bodyPr>
            <a:normAutofit/>
          </a:bodyPr>
          <a:lstStyle/>
          <a:p>
            <a:pPr algn="just"/>
            <a:r>
              <a:rPr lang="en-US" sz="2600" dirty="0" smtClean="0"/>
              <a:t>Main points help you understand the content, the writer’s perspective, attitude and the purpose.</a:t>
            </a:r>
          </a:p>
          <a:p>
            <a:pPr algn="just"/>
            <a:r>
              <a:rPr lang="en-IN" sz="2600" dirty="0"/>
              <a:t>Read and understand the text carefully.</a:t>
            </a:r>
          </a:p>
          <a:p>
            <a:pPr algn="just"/>
            <a:r>
              <a:rPr lang="en-US" sz="2600" dirty="0" smtClean="0"/>
              <a:t>Look for signposts while reading.</a:t>
            </a:r>
          </a:p>
          <a:p>
            <a:pPr algn="just"/>
            <a:r>
              <a:rPr lang="en-US" sz="2600" dirty="0" smtClean="0"/>
              <a:t>Ask yourself questions about the rationale behind the title, paragraphing and discourse structure. </a:t>
            </a:r>
          </a:p>
          <a:p>
            <a:pPr algn="just"/>
            <a:r>
              <a:rPr lang="en-IN" sz="2600" dirty="0" smtClean="0"/>
              <a:t>Think </a:t>
            </a:r>
            <a:r>
              <a:rPr lang="en-IN" sz="2600" dirty="0"/>
              <a:t>about the purpose of the text.</a:t>
            </a:r>
          </a:p>
          <a:p>
            <a:pPr marL="0" indent="0" algn="just">
              <a:buNone/>
            </a:pPr>
            <a:endParaRPr lang="en-US" dirty="0" smtClean="0"/>
          </a:p>
        </p:txBody>
      </p:sp>
    </p:spTree>
    <p:extLst>
      <p:ext uri="{BB962C8B-B14F-4D97-AF65-F5344CB8AC3E}">
        <p14:creationId xmlns:p14="http://schemas.microsoft.com/office/powerpoint/2010/main" val="3412107308"/>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01752" y="481263"/>
            <a:ext cx="8503920" cy="5900065"/>
          </a:xfrm>
        </p:spPr>
        <p:txBody>
          <a:bodyPr>
            <a:noAutofit/>
          </a:bodyPr>
          <a:lstStyle/>
          <a:p>
            <a:pPr algn="just"/>
            <a:r>
              <a:rPr lang="en-IN" sz="3600" dirty="0" smtClean="0"/>
              <a:t>Find </a:t>
            </a:r>
            <a:r>
              <a:rPr lang="en-IN" sz="3600" dirty="0"/>
              <a:t>the main ideas - what is </a:t>
            </a:r>
            <a:r>
              <a:rPr lang="en-IN" sz="3600" dirty="0" smtClean="0"/>
              <a:t>important</a:t>
            </a:r>
            <a:endParaRPr lang="en-IN" sz="3600" dirty="0"/>
          </a:p>
          <a:p>
            <a:pPr lvl="1" algn="just"/>
            <a:r>
              <a:rPr lang="en-IN" sz="2000" dirty="0"/>
              <a:t>They may be found in topic sentences.</a:t>
            </a:r>
          </a:p>
          <a:p>
            <a:pPr lvl="1" algn="just"/>
            <a:r>
              <a:rPr lang="en-IN" sz="2000" dirty="0"/>
              <a:t>Distinguish between main and subsidiary information.</a:t>
            </a:r>
          </a:p>
          <a:p>
            <a:pPr lvl="1" algn="just"/>
            <a:r>
              <a:rPr lang="en-IN" sz="2000" dirty="0"/>
              <a:t>Delete most details and examples, unimportant information, anecdotes, examples, illustrations, data etc.</a:t>
            </a:r>
          </a:p>
          <a:p>
            <a:pPr lvl="1" algn="just"/>
            <a:r>
              <a:rPr lang="en-IN" sz="2000" dirty="0"/>
              <a:t>Find alternative words/synonyms for these words/phrases </a:t>
            </a:r>
            <a:r>
              <a:rPr lang="en-IN" sz="2000" dirty="0" smtClean="0"/>
              <a:t>– but do </a:t>
            </a:r>
            <a:r>
              <a:rPr lang="en-IN" sz="2000" dirty="0"/>
              <a:t>not change specialised vocabulary and common words.</a:t>
            </a:r>
          </a:p>
          <a:p>
            <a:pPr algn="just"/>
            <a:r>
              <a:rPr lang="en-IN" sz="3600" dirty="0" smtClean="0"/>
              <a:t>Understand the </a:t>
            </a:r>
            <a:r>
              <a:rPr lang="en-IN" sz="3600" dirty="0"/>
              <a:t>structure of the </a:t>
            </a:r>
            <a:r>
              <a:rPr lang="en-IN" sz="3600" dirty="0" smtClean="0"/>
              <a:t>text</a:t>
            </a:r>
            <a:endParaRPr lang="en-IN" sz="3600" dirty="0"/>
          </a:p>
          <a:p>
            <a:pPr lvl="1" algn="just"/>
            <a:r>
              <a:rPr lang="en-IN" sz="2000" dirty="0"/>
              <a:t>Identify the meaning relationships between the words/ideas - e.g. cause/effect, generalisation, contrast. </a:t>
            </a:r>
            <a:r>
              <a:rPr lang="en-IN" sz="2000" dirty="0" smtClean="0"/>
              <a:t>Express </a:t>
            </a:r>
            <a:r>
              <a:rPr lang="en-IN" sz="2000" dirty="0"/>
              <a:t>these relationships in a different way.</a:t>
            </a:r>
          </a:p>
          <a:p>
            <a:pPr lvl="1" algn="just"/>
            <a:r>
              <a:rPr lang="en-IN" sz="2000" dirty="0"/>
              <a:t>Change the grammar of the text: rearrange words and sentences, change nouns to verbs, adjectives to adverbs, etc., break up long sentences, combine short sentences.</a:t>
            </a:r>
          </a:p>
          <a:p>
            <a:pPr marL="0" indent="0" algn="just">
              <a:buNone/>
            </a:pPr>
            <a:endParaRPr lang="en-IN" sz="3600" dirty="0"/>
          </a:p>
        </p:txBody>
      </p:sp>
    </p:spTree>
    <p:extLst>
      <p:ext uri="{BB962C8B-B14F-4D97-AF65-F5344CB8AC3E}">
        <p14:creationId xmlns:p14="http://schemas.microsoft.com/office/powerpoint/2010/main" val="3580112784"/>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890264"/>
            <a:ext cx="7620000" cy="5510536"/>
          </a:xfrm>
        </p:spPr>
        <p:txBody>
          <a:bodyPr>
            <a:normAutofit fontScale="70000" lnSpcReduction="20000"/>
          </a:bodyPr>
          <a:lstStyle/>
          <a:p>
            <a:pPr algn="just"/>
            <a:r>
              <a:rPr lang="en-IN" dirty="0" smtClean="0"/>
              <a:t>Distinguish </a:t>
            </a:r>
            <a:r>
              <a:rPr lang="en-IN" dirty="0"/>
              <a:t>between main and subsidiary information. Delete most details and examples, unimportant information, anecdotes, examples, illustrations, data etc. Simplify the text. Reduce complex sentences to simple sentences, simple sentences to phrases, phrases to single words.</a:t>
            </a:r>
          </a:p>
          <a:p>
            <a:pPr marL="114300" indent="0" algn="just">
              <a:lnSpc>
                <a:spcPct val="120000"/>
              </a:lnSpc>
              <a:buNone/>
            </a:pPr>
            <a:r>
              <a:rPr lang="en-IN" dirty="0"/>
              <a:t>Examples:</a:t>
            </a:r>
          </a:p>
          <a:p>
            <a:pPr algn="just">
              <a:lnSpc>
                <a:spcPct val="120000"/>
              </a:lnSpc>
            </a:pPr>
            <a:r>
              <a:rPr lang="en-IN" dirty="0"/>
              <a:t>People whose professional activity lies in the field of politics are not, on the whole, conspicuous for their respect for factual accuracy.</a:t>
            </a:r>
            <a:br>
              <a:rPr lang="en-IN" dirty="0"/>
            </a:br>
            <a:r>
              <a:rPr lang="en-IN" dirty="0"/>
              <a:t>	Politicians often lie.</a:t>
            </a:r>
          </a:p>
          <a:p>
            <a:pPr algn="just">
              <a:lnSpc>
                <a:spcPct val="120000"/>
              </a:lnSpc>
            </a:pPr>
            <a:r>
              <a:rPr lang="en-IN" dirty="0"/>
              <a:t>Failure to assimilate an adequate quantity of solid food over an extended period of time is absolutely certain to lead, in due course, to a fatal conclusion.</a:t>
            </a:r>
            <a:br>
              <a:rPr lang="en-IN" dirty="0"/>
            </a:br>
            <a:r>
              <a:rPr lang="en-IN" dirty="0"/>
              <a:t>	If you do not eat, you die.</a:t>
            </a:r>
          </a:p>
          <a:p>
            <a:pPr algn="just"/>
            <a:endParaRPr lang="en-IN" dirty="0"/>
          </a:p>
          <a:p>
            <a:pPr algn="just"/>
            <a:endParaRPr lang="en-IN" dirty="0"/>
          </a:p>
        </p:txBody>
      </p:sp>
    </p:spTree>
    <p:extLst>
      <p:ext uri="{BB962C8B-B14F-4D97-AF65-F5344CB8AC3E}">
        <p14:creationId xmlns:p14="http://schemas.microsoft.com/office/powerpoint/2010/main" val="3206817641"/>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01752" y="292037"/>
            <a:ext cx="8387722" cy="5835299"/>
          </a:xfrm>
        </p:spPr>
        <p:txBody>
          <a:bodyPr>
            <a:noAutofit/>
          </a:bodyPr>
          <a:lstStyle/>
          <a:p>
            <a:pPr algn="just">
              <a:lnSpc>
                <a:spcPct val="120000"/>
              </a:lnSpc>
            </a:pPr>
            <a:r>
              <a:rPr lang="en-IN" sz="2800" dirty="0" smtClean="0"/>
              <a:t>It </a:t>
            </a:r>
            <a:r>
              <a:rPr lang="en-IN" sz="2800" dirty="0"/>
              <a:t>is undeniable that the large majority of non-native learners of English experience a number of problems in attempting to master the phonetic patterns of the language.</a:t>
            </a:r>
          </a:p>
          <a:p>
            <a:pPr algn="just">
              <a:lnSpc>
                <a:spcPct val="120000"/>
              </a:lnSpc>
            </a:pPr>
            <a:r>
              <a:rPr lang="en-IN" sz="2800" dirty="0"/>
              <a:t>	Many learners find English pronunciation difficult.</a:t>
            </a:r>
          </a:p>
          <a:p>
            <a:pPr algn="just">
              <a:lnSpc>
                <a:spcPct val="120000"/>
              </a:lnSpc>
            </a:pPr>
            <a:r>
              <a:rPr lang="en-IN" sz="2800" dirty="0" smtClean="0"/>
              <a:t>It </a:t>
            </a:r>
            <a:r>
              <a:rPr lang="en-IN" sz="2800" dirty="0"/>
              <a:t>is not uncommon to encounter sentences which, though they contain a great number of words and are constructed in a highly complex way, none the less turn out on inspection to convey very little meaning of any kind.</a:t>
            </a:r>
          </a:p>
          <a:p>
            <a:pPr algn="just">
              <a:lnSpc>
                <a:spcPct val="120000"/>
              </a:lnSpc>
            </a:pPr>
            <a:r>
              <a:rPr lang="en-IN" sz="2800" dirty="0" smtClean="0"/>
              <a:t>Some </a:t>
            </a:r>
            <a:r>
              <a:rPr lang="en-IN" sz="2800" dirty="0"/>
              <a:t>long and complicated sentences mean very </a:t>
            </a:r>
            <a:r>
              <a:rPr lang="en-IN" sz="2800" dirty="0" smtClean="0"/>
              <a:t> little</a:t>
            </a:r>
            <a:r>
              <a:rPr lang="en-IN" sz="2800" dirty="0"/>
              <a:t>.</a:t>
            </a:r>
          </a:p>
          <a:p>
            <a:endParaRPr lang="en-IN" sz="2800" dirty="0"/>
          </a:p>
        </p:txBody>
      </p:sp>
    </p:spTree>
    <p:extLst>
      <p:ext uri="{BB962C8B-B14F-4D97-AF65-F5344CB8AC3E}">
        <p14:creationId xmlns:p14="http://schemas.microsoft.com/office/powerpoint/2010/main" val="1444203702"/>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pPr algn="just">
              <a:lnSpc>
                <a:spcPct val="120000"/>
              </a:lnSpc>
            </a:pPr>
            <a:r>
              <a:rPr lang="en-IN" dirty="0"/>
              <a:t>One of the most noticeable phenomena in any big city, such as London or Paris, is the steadily increasing number of petrol-driven vehicles, some in private ownership, others belonging to the public transport system, which congest the roads and render rapid movement more difficult year by year.</a:t>
            </a:r>
          </a:p>
          <a:p>
            <a:pPr algn="just">
              <a:lnSpc>
                <a:spcPct val="120000"/>
              </a:lnSpc>
            </a:pPr>
            <a:r>
              <a:rPr lang="en-IN" dirty="0"/>
              <a:t>	Big cities have growing traffic problems.</a:t>
            </a:r>
          </a:p>
          <a:p>
            <a:pPr marL="0" indent="0">
              <a:buNone/>
            </a:pPr>
            <a:endParaRPr lang="en-US" dirty="0"/>
          </a:p>
        </p:txBody>
      </p:sp>
    </p:spTree>
    <p:extLst>
      <p:ext uri="{BB962C8B-B14F-4D97-AF65-F5344CB8AC3E}">
        <p14:creationId xmlns:p14="http://schemas.microsoft.com/office/powerpoint/2010/main" val="4713378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51</TotalTime>
  <Words>3770</Words>
  <Application>Microsoft Macintosh PowerPoint</Application>
  <PresentationFormat>On-screen Show (4:3)</PresentationFormat>
  <Paragraphs>161</Paragraphs>
  <Slides>37</Slides>
  <Notes>0</Notes>
  <HiddenSlides>0</HiddenSlides>
  <MMClips>0</MMClips>
  <ScaleCrop>false</ScaleCrop>
  <HeadingPairs>
    <vt:vector size="4" baseType="variant">
      <vt:variant>
        <vt:lpstr>Theme</vt:lpstr>
      </vt:variant>
      <vt:variant>
        <vt:i4>1</vt:i4>
      </vt:variant>
      <vt:variant>
        <vt:lpstr>Slide Titles</vt:lpstr>
      </vt:variant>
      <vt:variant>
        <vt:i4>37</vt:i4>
      </vt:variant>
    </vt:vector>
  </HeadingPairs>
  <TitlesOfParts>
    <vt:vector size="38" baseType="lpstr">
      <vt:lpstr>Office Theme</vt:lpstr>
      <vt:lpstr>Reading Skills - II</vt:lpstr>
      <vt:lpstr>Introduction</vt:lpstr>
      <vt:lpstr>PowerPoint Presentation</vt:lpstr>
      <vt:lpstr>Steps in note-making</vt:lpstr>
      <vt:lpstr>Step 1: Identifying and writing down the main points</vt:lpstr>
      <vt:lpstr>PowerPoint Presentation</vt:lpstr>
      <vt:lpstr>PowerPoint Presentation</vt:lpstr>
      <vt:lpstr>PowerPoint Presentation</vt:lpstr>
      <vt:lpstr>PowerPoint Presentation</vt:lpstr>
      <vt:lpstr>Understand tone/ attitude</vt:lpstr>
      <vt:lpstr>PowerPoint Presentation</vt:lpstr>
      <vt:lpstr>Let’s look at a text…</vt:lpstr>
      <vt:lpstr>PowerPoint Presentation</vt:lpstr>
      <vt:lpstr>Read the text and suggest a suitable title. </vt:lpstr>
      <vt:lpstr>PowerPoint Presentation</vt:lpstr>
      <vt:lpstr>Outlining method</vt:lpstr>
      <vt:lpstr>PowerPoint Presentation</vt:lpstr>
      <vt:lpstr>Charting method</vt:lpstr>
      <vt:lpstr>PowerPoint Presentation</vt:lpstr>
      <vt:lpstr>Sentence method</vt:lpstr>
      <vt:lpstr>PowerPoint Presentation</vt:lpstr>
      <vt:lpstr>Mapping method</vt:lpstr>
      <vt:lpstr>PowerPoint Presentation</vt:lpstr>
      <vt:lpstr>PowerPoint Presentation</vt:lpstr>
      <vt:lpstr>PowerPoint Presentation</vt:lpstr>
      <vt:lpstr>Note making and summarizing - example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IITK</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sudharshana N.P</dc:creator>
  <cp:lastModifiedBy>sudharshana N.P</cp:lastModifiedBy>
  <cp:revision>13</cp:revision>
  <dcterms:created xsi:type="dcterms:W3CDTF">2017-01-15T05:45:06Z</dcterms:created>
  <dcterms:modified xsi:type="dcterms:W3CDTF">2017-01-19T12:13:14Z</dcterms:modified>
</cp:coreProperties>
</file>