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4"/>
  </p:notesMasterIdLst>
  <p:sldIdLst>
    <p:sldId id="256" r:id="rId2"/>
    <p:sldId id="315" r:id="rId3"/>
    <p:sldId id="316" r:id="rId4"/>
    <p:sldId id="317" r:id="rId5"/>
    <p:sldId id="318" r:id="rId6"/>
    <p:sldId id="319" r:id="rId7"/>
    <p:sldId id="320" r:id="rId8"/>
    <p:sldId id="321" r:id="rId9"/>
    <p:sldId id="322" r:id="rId10"/>
    <p:sldId id="323" r:id="rId11"/>
    <p:sldId id="324" r:id="rId12"/>
    <p:sldId id="342" r:id="rId13"/>
    <p:sldId id="343" r:id="rId14"/>
    <p:sldId id="344" r:id="rId15"/>
    <p:sldId id="345" r:id="rId16"/>
    <p:sldId id="325" r:id="rId17"/>
    <p:sldId id="326" r:id="rId18"/>
    <p:sldId id="327" r:id="rId19"/>
    <p:sldId id="328" r:id="rId20"/>
    <p:sldId id="329" r:id="rId21"/>
    <p:sldId id="330" r:id="rId22"/>
    <p:sldId id="331" r:id="rId23"/>
    <p:sldId id="332" r:id="rId24"/>
    <p:sldId id="333" r:id="rId25"/>
    <p:sldId id="334" r:id="rId26"/>
    <p:sldId id="335" r:id="rId27"/>
    <p:sldId id="336" r:id="rId28"/>
    <p:sldId id="337" r:id="rId29"/>
    <p:sldId id="338" r:id="rId30"/>
    <p:sldId id="339" r:id="rId31"/>
    <p:sldId id="340" r:id="rId32"/>
    <p:sldId id="346"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1776" y="-120"/>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1AD854-C48A-4034-8D24-C96CC1127F55}" type="datetimeFigureOut">
              <a:rPr lang="en-US" smtClean="0"/>
              <a:pPr/>
              <a:t>02/02/17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FB2FF8-3276-435F-9888-28F458A2C589}" type="slidenum">
              <a:rPr lang="en-US" smtClean="0"/>
              <a:pPr/>
              <a:t>‹#›</a:t>
            </a:fld>
            <a:endParaRPr lang="en-US"/>
          </a:p>
        </p:txBody>
      </p:sp>
    </p:spTree>
    <p:extLst>
      <p:ext uri="{BB962C8B-B14F-4D97-AF65-F5344CB8AC3E}">
        <p14:creationId xmlns:p14="http://schemas.microsoft.com/office/powerpoint/2010/main" val="2056170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449EB7-5663-4F54-BABA-4F9731CE5130}" type="datetime1">
              <a:rPr lang="en-US" smtClean="0"/>
              <a:pPr/>
              <a:t>02/02/17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AD401C-530C-49A4-B02F-41EC75B8E656}" type="slidenum">
              <a:rPr lang="en-US" smtClean="0"/>
              <a:pPr/>
              <a:t>‹#›</a:t>
            </a:fld>
            <a:endParaRPr lang="en-US"/>
          </a:p>
        </p:txBody>
      </p:sp>
    </p:spTree>
    <p:extLst>
      <p:ext uri="{BB962C8B-B14F-4D97-AF65-F5344CB8AC3E}">
        <p14:creationId xmlns:p14="http://schemas.microsoft.com/office/powerpoint/2010/main" val="1027658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FBDB56-5D10-4967-BF53-CE082E603657}" type="datetime1">
              <a:rPr lang="en-US" smtClean="0"/>
              <a:pPr/>
              <a:t>02/02/17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AD401C-530C-49A4-B02F-41EC75B8E656}" type="slidenum">
              <a:rPr lang="en-US" smtClean="0"/>
              <a:pPr/>
              <a:t>‹#›</a:t>
            </a:fld>
            <a:endParaRPr lang="en-US"/>
          </a:p>
        </p:txBody>
      </p:sp>
    </p:spTree>
    <p:extLst>
      <p:ext uri="{BB962C8B-B14F-4D97-AF65-F5344CB8AC3E}">
        <p14:creationId xmlns:p14="http://schemas.microsoft.com/office/powerpoint/2010/main" val="1979943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5AB733-3442-428A-AAD9-36CAFFD26255}" type="datetime1">
              <a:rPr lang="en-US" smtClean="0"/>
              <a:pPr/>
              <a:t>02/02/17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AD401C-530C-49A4-B02F-41EC75B8E656}" type="slidenum">
              <a:rPr lang="en-US" smtClean="0"/>
              <a:pPr/>
              <a:t>‹#›</a:t>
            </a:fld>
            <a:endParaRPr lang="en-US"/>
          </a:p>
        </p:txBody>
      </p:sp>
    </p:spTree>
    <p:extLst>
      <p:ext uri="{BB962C8B-B14F-4D97-AF65-F5344CB8AC3E}">
        <p14:creationId xmlns:p14="http://schemas.microsoft.com/office/powerpoint/2010/main" val="1809900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E53D45-B177-450F-99F1-5D26439C36F3}" type="datetime1">
              <a:rPr lang="en-US" smtClean="0"/>
              <a:pPr/>
              <a:t>02/02/17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AD401C-530C-49A4-B02F-41EC75B8E656}" type="slidenum">
              <a:rPr lang="en-US" smtClean="0"/>
              <a:pPr/>
              <a:t>‹#›</a:t>
            </a:fld>
            <a:endParaRPr lang="en-US"/>
          </a:p>
        </p:txBody>
      </p:sp>
    </p:spTree>
    <p:extLst>
      <p:ext uri="{BB962C8B-B14F-4D97-AF65-F5344CB8AC3E}">
        <p14:creationId xmlns:p14="http://schemas.microsoft.com/office/powerpoint/2010/main" val="2310982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A3248A-9FB1-4A7B-90A7-15CBA554533F}" type="datetime1">
              <a:rPr lang="en-US" smtClean="0"/>
              <a:pPr/>
              <a:t>02/02/17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AD401C-530C-49A4-B02F-41EC75B8E656}" type="slidenum">
              <a:rPr lang="en-US" smtClean="0"/>
              <a:pPr/>
              <a:t>‹#›</a:t>
            </a:fld>
            <a:endParaRPr lang="en-US"/>
          </a:p>
        </p:txBody>
      </p:sp>
    </p:spTree>
    <p:extLst>
      <p:ext uri="{BB962C8B-B14F-4D97-AF65-F5344CB8AC3E}">
        <p14:creationId xmlns:p14="http://schemas.microsoft.com/office/powerpoint/2010/main" val="2891008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5D5706-1595-4197-9A69-DA88335A82B2}" type="datetime1">
              <a:rPr lang="en-US" smtClean="0"/>
              <a:pPr/>
              <a:t>02/02/17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AD401C-530C-49A4-B02F-41EC75B8E656}" type="slidenum">
              <a:rPr lang="en-US" smtClean="0"/>
              <a:pPr/>
              <a:t>‹#›</a:t>
            </a:fld>
            <a:endParaRPr lang="en-US"/>
          </a:p>
        </p:txBody>
      </p:sp>
    </p:spTree>
    <p:extLst>
      <p:ext uri="{BB962C8B-B14F-4D97-AF65-F5344CB8AC3E}">
        <p14:creationId xmlns:p14="http://schemas.microsoft.com/office/powerpoint/2010/main" val="36685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E2AC57-3230-4206-A15F-FFA1E0A5E58B}" type="datetime1">
              <a:rPr lang="en-US" smtClean="0"/>
              <a:pPr/>
              <a:t>02/02/17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AD401C-530C-49A4-B02F-41EC75B8E656}" type="slidenum">
              <a:rPr lang="en-US" smtClean="0"/>
              <a:pPr/>
              <a:t>‹#›</a:t>
            </a:fld>
            <a:endParaRPr lang="en-US"/>
          </a:p>
        </p:txBody>
      </p:sp>
    </p:spTree>
    <p:extLst>
      <p:ext uri="{BB962C8B-B14F-4D97-AF65-F5344CB8AC3E}">
        <p14:creationId xmlns:p14="http://schemas.microsoft.com/office/powerpoint/2010/main" val="9967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E8BAA7-C04A-42A2-81DE-C9E786D7D3EA}" type="datetime1">
              <a:rPr lang="en-US" smtClean="0"/>
              <a:pPr/>
              <a:t>02/02/17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AD401C-530C-49A4-B02F-41EC75B8E656}" type="slidenum">
              <a:rPr lang="en-US" smtClean="0"/>
              <a:pPr/>
              <a:t>‹#›</a:t>
            </a:fld>
            <a:endParaRPr lang="en-US"/>
          </a:p>
        </p:txBody>
      </p:sp>
    </p:spTree>
    <p:extLst>
      <p:ext uri="{BB962C8B-B14F-4D97-AF65-F5344CB8AC3E}">
        <p14:creationId xmlns:p14="http://schemas.microsoft.com/office/powerpoint/2010/main" val="4144464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3DE5E8-F2A7-4D33-A6FA-04FD45AC83E9}" type="datetime1">
              <a:rPr lang="en-US" smtClean="0"/>
              <a:pPr/>
              <a:t>02/02/17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AD401C-530C-49A4-B02F-41EC75B8E656}" type="slidenum">
              <a:rPr lang="en-US" smtClean="0"/>
              <a:pPr/>
              <a:t>‹#›</a:t>
            </a:fld>
            <a:endParaRPr lang="en-US"/>
          </a:p>
        </p:txBody>
      </p:sp>
    </p:spTree>
    <p:extLst>
      <p:ext uri="{BB962C8B-B14F-4D97-AF65-F5344CB8AC3E}">
        <p14:creationId xmlns:p14="http://schemas.microsoft.com/office/powerpoint/2010/main" val="361505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4619A2-BD58-4F7D-A07F-828F17BD02CD}" type="datetime1">
              <a:rPr lang="en-US" smtClean="0"/>
              <a:pPr/>
              <a:t>02/02/17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AD401C-530C-49A4-B02F-41EC75B8E656}" type="slidenum">
              <a:rPr lang="en-US" smtClean="0"/>
              <a:pPr/>
              <a:t>‹#›</a:t>
            </a:fld>
            <a:endParaRPr lang="en-US"/>
          </a:p>
        </p:txBody>
      </p:sp>
    </p:spTree>
    <p:extLst>
      <p:ext uri="{BB962C8B-B14F-4D97-AF65-F5344CB8AC3E}">
        <p14:creationId xmlns:p14="http://schemas.microsoft.com/office/powerpoint/2010/main" val="372313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326AA8-36D1-4662-B021-9CDD202DCF1A}" type="datetime1">
              <a:rPr lang="en-US" smtClean="0"/>
              <a:pPr/>
              <a:t>02/02/17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AD401C-530C-49A4-B02F-41EC75B8E656}" type="slidenum">
              <a:rPr lang="en-US" smtClean="0"/>
              <a:pPr/>
              <a:t>‹#›</a:t>
            </a:fld>
            <a:endParaRPr lang="en-US"/>
          </a:p>
        </p:txBody>
      </p:sp>
    </p:spTree>
    <p:extLst>
      <p:ext uri="{BB962C8B-B14F-4D97-AF65-F5344CB8AC3E}">
        <p14:creationId xmlns:p14="http://schemas.microsoft.com/office/powerpoint/2010/main" val="23095958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F4DE22-B568-4E37-8C30-56C955814B38}" type="datetime1">
              <a:rPr lang="en-US" smtClean="0"/>
              <a:pPr/>
              <a:t>02/02/17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AD401C-530C-49A4-B02F-41EC75B8E656}" type="slidenum">
              <a:rPr lang="en-US" smtClean="0"/>
              <a:pPr/>
              <a:t>‹#›</a:t>
            </a:fld>
            <a:endParaRPr lang="en-US"/>
          </a:p>
        </p:txBody>
      </p:sp>
    </p:spTree>
    <p:extLst>
      <p:ext uri="{BB962C8B-B14F-4D97-AF65-F5344CB8AC3E}">
        <p14:creationId xmlns:p14="http://schemas.microsoft.com/office/powerpoint/2010/main" val="25880352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algn="ctr"/>
            <a:r>
              <a:rPr lang="en-US" dirty="0" smtClean="0"/>
              <a:t/>
            </a:r>
            <a:br>
              <a:rPr lang="en-US" dirty="0" smtClean="0"/>
            </a:br>
            <a:r>
              <a:rPr lang="en-US" dirty="0" smtClean="0"/>
              <a:t>Basics of </a:t>
            </a:r>
            <a:r>
              <a:rPr lang="en-US" dirty="0" smtClean="0"/>
              <a:t>Composition</a:t>
            </a:r>
            <a:endParaRPr lang="en-US" dirty="0"/>
          </a:p>
        </p:txBody>
      </p:sp>
      <p:sp>
        <p:nvSpPr>
          <p:cNvPr id="6" name="Subtitle 5"/>
          <p:cNvSpPr>
            <a:spLocks noGrp="1"/>
          </p:cNvSpPr>
          <p:nvPr>
            <p:ph type="subTitle" idx="1"/>
          </p:nvPr>
        </p:nvSpPr>
        <p:spPr/>
        <p:txBody>
          <a:bodyPr/>
          <a:lstStyle/>
          <a:p>
            <a:pPr algn="ctr"/>
            <a:endParaRPr lang="en-US" dirty="0"/>
          </a:p>
        </p:txBody>
      </p:sp>
    </p:spTree>
    <p:extLst>
      <p:ext uri="{BB962C8B-B14F-4D97-AF65-F5344CB8AC3E}">
        <p14:creationId xmlns:p14="http://schemas.microsoft.com/office/powerpoint/2010/main" val="216787692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l"/>
            <a:r>
              <a:rPr lang="en-US" dirty="0" smtClean="0"/>
              <a:t>How a text is organized</a:t>
            </a:r>
            <a:r>
              <a:rPr lang="en-IN" dirty="0" smtClean="0"/>
              <a:t/>
            </a:r>
            <a:br>
              <a:rPr lang="en-IN" dirty="0" smtClean="0"/>
            </a:br>
            <a:endParaRPr lang="en-IN" dirty="0"/>
          </a:p>
        </p:txBody>
      </p:sp>
      <p:sp>
        <p:nvSpPr>
          <p:cNvPr id="3" name="Content Placeholder 2"/>
          <p:cNvSpPr>
            <a:spLocks noGrp="1"/>
          </p:cNvSpPr>
          <p:nvPr>
            <p:ph idx="1"/>
          </p:nvPr>
        </p:nvSpPr>
        <p:spPr>
          <a:xfrm>
            <a:off x="457200" y="1285860"/>
            <a:ext cx="7467600" cy="4873752"/>
          </a:xfrm>
        </p:spPr>
        <p:txBody>
          <a:bodyPr>
            <a:normAutofit fontScale="85000" lnSpcReduction="20000"/>
          </a:bodyPr>
          <a:lstStyle/>
          <a:p>
            <a:pPr marL="0" indent="0" algn="just">
              <a:buNone/>
            </a:pPr>
            <a:r>
              <a:rPr lang="en-US" dirty="0" smtClean="0"/>
              <a:t>Instead of breaking into a jog too quickly and risking injury, take a relaxed and deliberate approach. Before taking a step, spend at </a:t>
            </a:r>
            <a:r>
              <a:rPr lang="en-US" dirty="0"/>
              <a:t> </a:t>
            </a:r>
            <a:r>
              <a:rPr lang="en-US" dirty="0" smtClean="0"/>
              <a:t>least </a:t>
            </a:r>
            <a:r>
              <a:rPr lang="en-US" dirty="0"/>
              <a:t>ten minutes stretching and warming up, using any exercises you find comfortable. </a:t>
            </a:r>
            <a:r>
              <a:rPr lang="en-US" dirty="0" smtClean="0"/>
              <a:t>When </a:t>
            </a:r>
            <a:r>
              <a:rPr lang="en-US" dirty="0"/>
              <a:t>you’ve completed your warm-up, set a brisk pace walking. </a:t>
            </a:r>
            <a:r>
              <a:rPr lang="en-US" dirty="0" smtClean="0"/>
              <a:t>Exaggerate </a:t>
            </a:r>
            <a:r>
              <a:rPr lang="en-US" dirty="0"/>
              <a:t>the distance between steps, and swinging your arms briskly and loosely. </a:t>
            </a:r>
            <a:r>
              <a:rPr lang="en-US" dirty="0" smtClean="0"/>
              <a:t>After </a:t>
            </a:r>
            <a:r>
              <a:rPr lang="en-US" dirty="0"/>
              <a:t>you have walked for a hundred yards, you should feel ready to jog. Immediately break into a very slow trot. Do not bolt out like a sprinter! Remember to keep your shoulders straight and your head up. One final word, do not forget to enjoy the scenery around – after all, it is one of the joys of jogging!    </a:t>
            </a:r>
            <a:endParaRPr lang="en-IN" dirty="0"/>
          </a:p>
          <a:p>
            <a:pPr algn="just"/>
            <a:endParaRPr lang="en-IN"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5972188" cy="5626121"/>
          </a:xfrm>
        </p:spPr>
        <p:txBody>
          <a:bodyPr>
            <a:noAutofit/>
          </a:bodyPr>
          <a:lstStyle/>
          <a:p>
            <a:pPr marL="0" indent="0" algn="just">
              <a:buNone/>
            </a:pPr>
            <a:r>
              <a:rPr lang="en-US" sz="2000" dirty="0" smtClean="0"/>
              <a:t>Instead of breaking into a jog too quickly and risking injury, take a relaxed and deliberate approach. </a:t>
            </a:r>
          </a:p>
          <a:p>
            <a:pPr marL="0" indent="0" algn="just">
              <a:buNone/>
            </a:pPr>
            <a:r>
              <a:rPr lang="en-US" sz="2000" i="1" dirty="0" smtClean="0"/>
              <a:t>Before</a:t>
            </a:r>
            <a:r>
              <a:rPr lang="en-US" sz="2000" dirty="0" smtClean="0"/>
              <a:t> taking a step, spend at </a:t>
            </a:r>
            <a:r>
              <a:rPr lang="en-US" sz="2000" dirty="0"/>
              <a:t> </a:t>
            </a:r>
            <a:r>
              <a:rPr lang="en-US" sz="2000" dirty="0" smtClean="0"/>
              <a:t>least </a:t>
            </a:r>
            <a:r>
              <a:rPr lang="en-US" sz="2000" dirty="0"/>
              <a:t>ten minutes stretching and warming up, using any exercises you find comfortable. </a:t>
            </a:r>
            <a:r>
              <a:rPr lang="en-US" sz="2000" i="1" dirty="0" smtClean="0"/>
              <a:t>When</a:t>
            </a:r>
            <a:r>
              <a:rPr lang="en-US" sz="2000" dirty="0" smtClean="0"/>
              <a:t> </a:t>
            </a:r>
            <a:r>
              <a:rPr lang="en-US" sz="2000" dirty="0"/>
              <a:t>you’ve completed your warm-up, set a brisk pace walking. </a:t>
            </a:r>
            <a:r>
              <a:rPr lang="en-US" sz="2000" dirty="0" smtClean="0"/>
              <a:t>Exaggerate </a:t>
            </a:r>
            <a:r>
              <a:rPr lang="en-US" sz="2000" dirty="0"/>
              <a:t>the distance between steps, and swinging your arms briskly and loosely. </a:t>
            </a:r>
            <a:r>
              <a:rPr lang="en-US" sz="2000" i="1" dirty="0" smtClean="0"/>
              <a:t>After</a:t>
            </a:r>
            <a:r>
              <a:rPr lang="en-US" sz="2000" dirty="0" smtClean="0"/>
              <a:t> </a:t>
            </a:r>
            <a:r>
              <a:rPr lang="en-US" sz="2000" dirty="0"/>
              <a:t>you have walked for a hundred yards, you should feel ready to jog. Immediately break into a very slow trot. Do not bolt out like a sprinter! Remember to keep your shoulders straight and your head up. </a:t>
            </a:r>
            <a:endParaRPr lang="en-US" sz="2000" dirty="0" smtClean="0"/>
          </a:p>
          <a:p>
            <a:pPr marL="0" indent="0" algn="just">
              <a:buNone/>
            </a:pPr>
            <a:r>
              <a:rPr lang="en-US" sz="2000" i="1" dirty="0" smtClean="0"/>
              <a:t>One </a:t>
            </a:r>
            <a:r>
              <a:rPr lang="en-US" sz="2000" i="1" dirty="0"/>
              <a:t>final word</a:t>
            </a:r>
            <a:r>
              <a:rPr lang="en-US" sz="2000" dirty="0"/>
              <a:t>, do not forget to enjoy the scenery around – after all, it is one of the joys of jogging!    </a:t>
            </a:r>
            <a:endParaRPr lang="en-IN" sz="2000" dirty="0"/>
          </a:p>
          <a:p>
            <a:pPr algn="just"/>
            <a:endParaRPr lang="en-IN" sz="2200" dirty="0"/>
          </a:p>
        </p:txBody>
      </p:sp>
      <p:sp>
        <p:nvSpPr>
          <p:cNvPr id="6" name="Rounded Rectangle 5"/>
          <p:cNvSpPr/>
          <p:nvPr/>
        </p:nvSpPr>
        <p:spPr>
          <a:xfrm>
            <a:off x="6572264" y="642918"/>
            <a:ext cx="2143140" cy="35719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6">
                    <a:lumMod val="75000"/>
                  </a:schemeClr>
                </a:solidFill>
              </a:rPr>
              <a:t>Topic sentence</a:t>
            </a:r>
            <a:endParaRPr lang="en-IN" b="1" dirty="0">
              <a:solidFill>
                <a:schemeClr val="accent6">
                  <a:lumMod val="75000"/>
                </a:schemeClr>
              </a:solidFill>
            </a:endParaRPr>
          </a:p>
        </p:txBody>
      </p:sp>
      <p:sp>
        <p:nvSpPr>
          <p:cNvPr id="7" name="Rounded Rectangle 6"/>
          <p:cNvSpPr/>
          <p:nvPr/>
        </p:nvSpPr>
        <p:spPr>
          <a:xfrm>
            <a:off x="6500826" y="2428868"/>
            <a:ext cx="2143140" cy="35719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6">
                    <a:lumMod val="75000"/>
                  </a:schemeClr>
                </a:solidFill>
              </a:rPr>
              <a:t>Details</a:t>
            </a:r>
            <a:endParaRPr lang="en-IN" b="1" dirty="0">
              <a:solidFill>
                <a:schemeClr val="accent6">
                  <a:lumMod val="75000"/>
                </a:schemeClr>
              </a:solidFill>
            </a:endParaRPr>
          </a:p>
        </p:txBody>
      </p:sp>
      <p:sp>
        <p:nvSpPr>
          <p:cNvPr id="8" name="Rounded Rectangle 7"/>
          <p:cNvSpPr/>
          <p:nvPr/>
        </p:nvSpPr>
        <p:spPr>
          <a:xfrm>
            <a:off x="6572264" y="5000636"/>
            <a:ext cx="2143140" cy="35719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6">
                    <a:lumMod val="75000"/>
                  </a:schemeClr>
                </a:solidFill>
              </a:rPr>
              <a:t>Conclusion</a:t>
            </a:r>
            <a:endParaRPr lang="en-IN" b="1" dirty="0">
              <a:solidFill>
                <a:schemeClr val="accent6">
                  <a:lumMod val="75000"/>
                </a:schemeClr>
              </a:solidFill>
            </a:endParaRPr>
          </a:p>
        </p:txBody>
      </p:sp>
      <p:sp>
        <p:nvSpPr>
          <p:cNvPr id="9" name="Cloud 8"/>
          <p:cNvSpPr/>
          <p:nvPr/>
        </p:nvSpPr>
        <p:spPr>
          <a:xfrm>
            <a:off x="4788024" y="5643578"/>
            <a:ext cx="2500330" cy="857256"/>
          </a:xfrm>
          <a:prstGeom prst="cloud">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6">
                    <a:lumMod val="75000"/>
                  </a:schemeClr>
                </a:solidFill>
              </a:rPr>
              <a:t>Connectors/ Cohesive devices</a:t>
            </a:r>
            <a:endParaRPr lang="en-IN" sz="1600" b="1" dirty="0">
              <a:solidFill>
                <a:schemeClr val="accent6">
                  <a:lumMod val="75000"/>
                </a:schemeClr>
              </a:solidFill>
            </a:endParaRPr>
          </a:p>
        </p:txBody>
      </p:sp>
      <p:sp>
        <p:nvSpPr>
          <p:cNvPr id="10" name="Cloud 9"/>
          <p:cNvSpPr/>
          <p:nvPr/>
        </p:nvSpPr>
        <p:spPr>
          <a:xfrm>
            <a:off x="1142976" y="5715016"/>
            <a:ext cx="2357454" cy="785818"/>
          </a:xfrm>
          <a:prstGeom prst="cloud">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6">
                    <a:lumMod val="75000"/>
                  </a:schemeClr>
                </a:solidFill>
              </a:rPr>
              <a:t>Coherence</a:t>
            </a:r>
            <a:endParaRPr lang="en-IN" b="1" dirty="0">
              <a:solidFill>
                <a:schemeClr val="accent6">
                  <a:lumMod val="75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229600" cy="792162"/>
          </a:xfrm>
        </p:spPr>
        <p:txBody>
          <a:bodyPr>
            <a:normAutofit fontScale="90000"/>
          </a:bodyPr>
          <a:lstStyle/>
          <a:p>
            <a:r>
              <a:rPr lang="en-US" b="1" dirty="0"/>
              <a:t>Unity and Coherence in Paragraphs</a:t>
            </a:r>
            <a:r>
              <a:rPr lang="en-US" dirty="0"/>
              <a:t/>
            </a:r>
            <a:br>
              <a:rPr lang="en-US" dirty="0"/>
            </a:br>
            <a:endParaRPr lang="en-US" dirty="0"/>
          </a:p>
        </p:txBody>
      </p:sp>
      <p:sp>
        <p:nvSpPr>
          <p:cNvPr id="3" name="Content Placeholder 2"/>
          <p:cNvSpPr>
            <a:spLocks noGrp="1"/>
          </p:cNvSpPr>
          <p:nvPr>
            <p:ph idx="1"/>
          </p:nvPr>
        </p:nvSpPr>
        <p:spPr>
          <a:xfrm>
            <a:off x="304800" y="1143000"/>
            <a:ext cx="8153400" cy="5330952"/>
          </a:xfrm>
        </p:spPr>
        <p:txBody>
          <a:bodyPr>
            <a:normAutofit fontScale="85000" lnSpcReduction="20000"/>
          </a:bodyPr>
          <a:lstStyle/>
          <a:p>
            <a:r>
              <a:rPr lang="en-US" dirty="0"/>
              <a:t>Effective paragraphs of exposition observe the principle of unity.</a:t>
            </a:r>
          </a:p>
          <a:p>
            <a:r>
              <a:rPr lang="en-US" dirty="0"/>
              <a:t>A paragraph of exposition is a unit of structure. </a:t>
            </a:r>
          </a:p>
          <a:p>
            <a:r>
              <a:rPr lang="en-US" dirty="0"/>
              <a:t>It deals with one idea, or with one phase of a larger idea. </a:t>
            </a:r>
          </a:p>
          <a:p>
            <a:r>
              <a:rPr lang="en-US" dirty="0"/>
              <a:t>Its unity is destroyed by digressions from the main thought, by the addition of irrelevant details, or by afterthoughts that should have been disposed of earlier in the exposition. </a:t>
            </a:r>
          </a:p>
          <a:p>
            <a:r>
              <a:rPr lang="en-US" dirty="0"/>
              <a:t> </a:t>
            </a:r>
            <a:r>
              <a:rPr lang="en-US" dirty="0" smtClean="0"/>
              <a:t>If </a:t>
            </a:r>
            <a:r>
              <a:rPr lang="en-US" dirty="0"/>
              <a:t>the detail which destroys the unity of your paragraph is a minor digression, you may cross it out.</a:t>
            </a:r>
          </a:p>
          <a:p>
            <a:r>
              <a:rPr lang="en-US" dirty="0"/>
              <a:t> </a:t>
            </a:r>
            <a:r>
              <a:rPr lang="en-US" dirty="0" smtClean="0"/>
              <a:t>If </a:t>
            </a:r>
            <a:r>
              <a:rPr lang="en-US" dirty="0"/>
              <a:t>your paragraph is a muddle of two or more major ideas, you may select the one idea which you intend to develop and rewrite the entire paragraph.</a:t>
            </a:r>
          </a:p>
          <a:p>
            <a:endParaRPr lang="en-US" dirty="0"/>
          </a:p>
        </p:txBody>
      </p:sp>
      <p:sp>
        <p:nvSpPr>
          <p:cNvPr id="4" name="Slide Number Placeholder 3"/>
          <p:cNvSpPr>
            <a:spLocks noGrp="1"/>
          </p:cNvSpPr>
          <p:nvPr>
            <p:ph type="sldNum" sz="quarter" idx="12"/>
          </p:nvPr>
        </p:nvSpPr>
        <p:spPr/>
        <p:txBody>
          <a:bodyPr/>
          <a:lstStyle/>
          <a:p>
            <a:fld id="{2DAD401C-530C-49A4-B02F-41EC75B8E656}" type="slidenum">
              <a:rPr lang="en-US" smtClean="0"/>
              <a:pPr/>
              <a:t>12</a:t>
            </a:fld>
            <a:endParaRPr lang="en-US"/>
          </a:p>
        </p:txBody>
      </p:sp>
    </p:spTree>
    <p:extLst>
      <p:ext uri="{BB962C8B-B14F-4D97-AF65-F5344CB8AC3E}">
        <p14:creationId xmlns:p14="http://schemas.microsoft.com/office/powerpoint/2010/main" val="409848593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305800" cy="6321552"/>
          </a:xfrm>
        </p:spPr>
        <p:txBody>
          <a:bodyPr>
            <a:noAutofit/>
          </a:bodyPr>
          <a:lstStyle/>
          <a:p>
            <a:r>
              <a:rPr lang="en-US" sz="2800" dirty="0"/>
              <a:t>The following is an example of paragraph that violates unity:</a:t>
            </a:r>
          </a:p>
          <a:p>
            <a:pPr marL="0" indent="0" algn="just">
              <a:buNone/>
            </a:pPr>
            <a:r>
              <a:rPr lang="en-US" sz="2800" dirty="0" smtClean="0"/>
              <a:t>Well-built </a:t>
            </a:r>
            <a:r>
              <a:rPr lang="en-US" sz="2800" dirty="0"/>
              <a:t>and comfortable houses can be built for </a:t>
            </a:r>
            <a:r>
              <a:rPr lang="en-US" sz="2800" dirty="0" smtClean="0"/>
              <a:t>a small </a:t>
            </a:r>
            <a:r>
              <a:rPr lang="en-US" sz="2800" dirty="0"/>
              <a:t>amount of </a:t>
            </a:r>
            <a:r>
              <a:rPr lang="en-US" sz="2800" dirty="0" smtClean="0"/>
              <a:t>money</a:t>
            </a:r>
            <a:r>
              <a:rPr lang="en-US" sz="2800" dirty="0"/>
              <a:t>. Any family with small means </a:t>
            </a:r>
            <a:r>
              <a:rPr lang="en-US" sz="2800" dirty="0" smtClean="0"/>
              <a:t>may </a:t>
            </a:r>
            <a:r>
              <a:rPr lang="en-US" sz="2800" dirty="0"/>
              <a:t>build a well-equipped home a short distance from </a:t>
            </a:r>
            <a:r>
              <a:rPr lang="en-US" sz="2800" dirty="0" smtClean="0"/>
              <a:t>the </a:t>
            </a:r>
            <a:r>
              <a:rPr lang="en-US" sz="2800" dirty="0"/>
              <a:t>city limits for less than they could live on in a </a:t>
            </a:r>
            <a:r>
              <a:rPr lang="en-US" sz="2800" dirty="0" smtClean="0"/>
              <a:t>rundown apartment. Materials </a:t>
            </a:r>
            <a:r>
              <a:rPr lang="en-US" sz="2800" dirty="0"/>
              <a:t>for building are also </a:t>
            </a:r>
            <a:r>
              <a:rPr lang="en-US" sz="2800" dirty="0" smtClean="0"/>
              <a:t>important</a:t>
            </a:r>
            <a:r>
              <a:rPr lang="en-US" sz="2800" dirty="0"/>
              <a:t>. Houses are more and more being built with </a:t>
            </a:r>
            <a:r>
              <a:rPr lang="en-US" sz="2800" dirty="0" smtClean="0"/>
              <a:t>steel </a:t>
            </a:r>
            <a:r>
              <a:rPr lang="en-US" sz="2800" dirty="0"/>
              <a:t>frames. The windows are usually steel sashes. </a:t>
            </a:r>
            <a:r>
              <a:rPr lang="en-US" sz="2800" dirty="0" smtClean="0"/>
              <a:t>The </a:t>
            </a:r>
            <a:r>
              <a:rPr lang="en-US" sz="2800" dirty="0"/>
              <a:t>outside may be almost any type—brick, stone, </a:t>
            </a:r>
            <a:r>
              <a:rPr lang="en-US" sz="2800" dirty="0" smtClean="0"/>
              <a:t>or wood.</a:t>
            </a:r>
            <a:r>
              <a:rPr lang="en-US" sz="2800" dirty="0"/>
              <a:t> </a:t>
            </a:r>
          </a:p>
          <a:p>
            <a:r>
              <a:rPr lang="en-US" sz="2800" dirty="0"/>
              <a:t>The above paragraph breaks in half after the second sentence, since the writer seems to have forgotten his original idea, that families of small means can build inexpensive </a:t>
            </a:r>
            <a:r>
              <a:rPr lang="en-US" sz="2800" dirty="0" smtClean="0"/>
              <a:t>houses.</a:t>
            </a:r>
            <a:endParaRPr lang="en-US" sz="2800" dirty="0"/>
          </a:p>
        </p:txBody>
      </p:sp>
      <p:sp>
        <p:nvSpPr>
          <p:cNvPr id="4" name="Slide Number Placeholder 3"/>
          <p:cNvSpPr>
            <a:spLocks noGrp="1"/>
          </p:cNvSpPr>
          <p:nvPr>
            <p:ph type="sldNum" sz="quarter" idx="12"/>
          </p:nvPr>
        </p:nvSpPr>
        <p:spPr/>
        <p:txBody>
          <a:bodyPr/>
          <a:lstStyle/>
          <a:p>
            <a:fld id="{2DAD401C-530C-49A4-B02F-41EC75B8E656}" type="slidenum">
              <a:rPr lang="en-US" smtClean="0"/>
              <a:pPr/>
              <a:t>13</a:t>
            </a:fld>
            <a:endParaRPr lang="en-US"/>
          </a:p>
        </p:txBody>
      </p:sp>
    </p:spTree>
    <p:extLst>
      <p:ext uri="{BB962C8B-B14F-4D97-AF65-F5344CB8AC3E}">
        <p14:creationId xmlns:p14="http://schemas.microsoft.com/office/powerpoint/2010/main" val="292145036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153400" cy="5178552"/>
          </a:xfrm>
        </p:spPr>
        <p:txBody>
          <a:bodyPr>
            <a:normAutofit fontScale="92500" lnSpcReduction="20000"/>
          </a:bodyPr>
          <a:lstStyle/>
          <a:p>
            <a:pPr lvl="0"/>
            <a:r>
              <a:rPr lang="en-US" dirty="0"/>
              <a:t>The topic sentence is a useful device for securing unity in a paragraph of exposition.</a:t>
            </a:r>
          </a:p>
          <a:p>
            <a:r>
              <a:rPr lang="en-US" dirty="0" smtClean="0"/>
              <a:t>Topic </a:t>
            </a:r>
            <a:r>
              <a:rPr lang="en-US" dirty="0"/>
              <a:t>sentence in a paragraph provides the controlling idea that unites the sentences and gives them focus.</a:t>
            </a:r>
          </a:p>
          <a:p>
            <a:r>
              <a:rPr lang="en-US" dirty="0" smtClean="0"/>
              <a:t>The </a:t>
            </a:r>
            <a:r>
              <a:rPr lang="en-US" dirty="0"/>
              <a:t>most common, the most typical paragraph of exposition has a topic sentence, usually expressed somewhere near the beginning, either after the transitional phrases or combined with them</a:t>
            </a:r>
            <a:r>
              <a:rPr lang="en-US" dirty="0" smtClean="0"/>
              <a:t>.</a:t>
            </a:r>
          </a:p>
          <a:p>
            <a:r>
              <a:rPr lang="en-US" dirty="0"/>
              <a:t>In the following paragraph, observe how much the supplied topic sentence adds to the clarity and effectiveness of the paragraph: </a:t>
            </a:r>
          </a:p>
          <a:p>
            <a:endParaRPr lang="en-US" dirty="0"/>
          </a:p>
          <a:p>
            <a:endParaRPr lang="en-US" dirty="0"/>
          </a:p>
        </p:txBody>
      </p:sp>
      <p:sp>
        <p:nvSpPr>
          <p:cNvPr id="4" name="Slide Number Placeholder 3"/>
          <p:cNvSpPr>
            <a:spLocks noGrp="1"/>
          </p:cNvSpPr>
          <p:nvPr>
            <p:ph type="sldNum" sz="quarter" idx="12"/>
          </p:nvPr>
        </p:nvSpPr>
        <p:spPr/>
        <p:txBody>
          <a:bodyPr/>
          <a:lstStyle/>
          <a:p>
            <a:fld id="{2DAD401C-530C-49A4-B02F-41EC75B8E656}" type="slidenum">
              <a:rPr lang="en-US" smtClean="0"/>
              <a:pPr/>
              <a:t>14</a:t>
            </a:fld>
            <a:endParaRPr lang="en-US"/>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391660294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543800" cy="868362"/>
          </a:xfrm>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381000" y="1371600"/>
            <a:ext cx="8001000" cy="5102352"/>
          </a:xfrm>
        </p:spPr>
        <p:txBody>
          <a:bodyPr>
            <a:normAutofit fontScale="70000" lnSpcReduction="20000"/>
          </a:bodyPr>
          <a:lstStyle/>
          <a:p>
            <a:pPr marL="0" indent="0" algn="just">
              <a:buNone/>
            </a:pPr>
            <a:r>
              <a:rPr lang="en-US" dirty="0"/>
              <a:t>The facts surrounding James Smithson and his connection with scientific work are interesting. </a:t>
            </a:r>
            <a:endParaRPr lang="en-US" dirty="0" smtClean="0"/>
          </a:p>
          <a:p>
            <a:pPr marL="0" indent="0" algn="just">
              <a:buNone/>
            </a:pPr>
            <a:r>
              <a:rPr lang="en-US" dirty="0" smtClean="0"/>
              <a:t>Never </a:t>
            </a:r>
            <a:r>
              <a:rPr lang="en-US" dirty="0"/>
              <a:t>in his life did Smithson visit the United States. He was born in France in 1765 and was educated at Pembroke College, Oxford, where he received his M.A. degree in Chemistry and mineralogy.  Later his work as an analytical chemist won him a membership in the Royal Society. His mineralogical specimens, numbering more than 10,000 became the property of the Institution after its founding. He willed his property to his nephew, Henry James Hungerford, and in default of Hungerford’s direct heirs, Smithson bequeathed it to the United States for the founding of an institution to bear his name. He died in Genoa in 1829; his body now lies interred in the institution which he hoped would make his name live in unforgotten glory.  </a:t>
            </a:r>
          </a:p>
          <a:p>
            <a:pPr marL="0" indent="0" algn="just">
              <a:buNone/>
            </a:pPr>
            <a:r>
              <a:rPr lang="en-US" dirty="0"/>
              <a:t> </a:t>
            </a:r>
          </a:p>
          <a:p>
            <a:endParaRPr lang="en-US" dirty="0"/>
          </a:p>
        </p:txBody>
      </p:sp>
      <p:sp>
        <p:nvSpPr>
          <p:cNvPr id="4" name="Slide Number Placeholder 3"/>
          <p:cNvSpPr>
            <a:spLocks noGrp="1"/>
          </p:cNvSpPr>
          <p:nvPr>
            <p:ph type="sldNum" sz="quarter" idx="12"/>
          </p:nvPr>
        </p:nvSpPr>
        <p:spPr/>
        <p:txBody>
          <a:bodyPr/>
          <a:lstStyle/>
          <a:p>
            <a:fld id="{2DAD401C-530C-49A4-B02F-41EC75B8E656}" type="slidenum">
              <a:rPr lang="en-US" smtClean="0"/>
              <a:pPr/>
              <a:t>15</a:t>
            </a:fld>
            <a:endParaRPr lang="en-US"/>
          </a:p>
        </p:txBody>
      </p:sp>
    </p:spTree>
    <p:extLst>
      <p:ext uri="{BB962C8B-B14F-4D97-AF65-F5344CB8AC3E}">
        <p14:creationId xmlns:p14="http://schemas.microsoft.com/office/powerpoint/2010/main" val="39185045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5536" y="2420888"/>
            <a:ext cx="8229600" cy="1143000"/>
          </a:xfrm>
        </p:spPr>
        <p:txBody>
          <a:bodyPr>
            <a:noAutofit/>
          </a:bodyPr>
          <a:lstStyle/>
          <a:p>
            <a:pPr algn="just"/>
            <a:r>
              <a:rPr lang="en-IN" sz="3600" dirty="0" smtClean="0"/>
              <a:t/>
            </a:r>
            <a:br>
              <a:rPr lang="en-IN" sz="3600" dirty="0" smtClean="0"/>
            </a:br>
            <a:r>
              <a:rPr lang="en-IN" dirty="0" smtClean="0"/>
              <a:t>Look at the following three texts and decide which one is organized most effectively.</a:t>
            </a:r>
            <a:endParaRPr lang="en-IN" dirty="0"/>
          </a:p>
        </p:txBody>
      </p:sp>
      <p:sp>
        <p:nvSpPr>
          <p:cNvPr id="6" name="Content Placeholder 4"/>
          <p:cNvSpPr txBox="1">
            <a:spLocks/>
          </p:cNvSpPr>
          <p:nvPr/>
        </p:nvSpPr>
        <p:spPr>
          <a:xfrm>
            <a:off x="5105400" y="2571744"/>
            <a:ext cx="4038600" cy="452596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1520" y="548681"/>
            <a:ext cx="2889524" cy="4281571"/>
          </a:xfrm>
          <a:ln w="38100">
            <a:solidFill>
              <a:schemeClr val="accent3">
                <a:lumMod val="60000"/>
                <a:lumOff val="40000"/>
              </a:schemeClr>
            </a:solidFill>
          </a:ln>
        </p:spPr>
        <p:style>
          <a:lnRef idx="2">
            <a:schemeClr val="accent6"/>
          </a:lnRef>
          <a:fillRef idx="1">
            <a:schemeClr val="lt1"/>
          </a:fillRef>
          <a:effectRef idx="0">
            <a:schemeClr val="accent6"/>
          </a:effectRef>
          <a:fontRef idx="minor">
            <a:schemeClr val="dk1"/>
          </a:fontRef>
        </p:style>
        <p:txBody>
          <a:bodyPr>
            <a:noAutofit/>
          </a:bodyPr>
          <a:lstStyle/>
          <a:p>
            <a:pPr marL="0" indent="0" algn="just">
              <a:buNone/>
            </a:pPr>
            <a:r>
              <a:rPr lang="en-IN" sz="1800" dirty="0" smtClean="0"/>
              <a:t>The hotel is famous. It is one of the most well-known hotels in the country. The latest international dancing competition was held at the hotel. The hotel spent a lot of money to advertise the event. Because the hotel wanted to gain international reputation. But not many people attended the event. </a:t>
            </a:r>
            <a:endParaRPr lang="en-IN" sz="1800" dirty="0"/>
          </a:p>
        </p:txBody>
      </p:sp>
      <p:sp>
        <p:nvSpPr>
          <p:cNvPr id="5" name="Content Placeholder 4"/>
          <p:cNvSpPr>
            <a:spLocks noGrp="1"/>
          </p:cNvSpPr>
          <p:nvPr>
            <p:ph sz="half" idx="2"/>
          </p:nvPr>
        </p:nvSpPr>
        <p:spPr>
          <a:xfrm>
            <a:off x="3275856" y="548682"/>
            <a:ext cx="2592288" cy="4281570"/>
          </a:xfrm>
          <a:ln w="38100"/>
        </p:spPr>
        <p:style>
          <a:lnRef idx="2">
            <a:schemeClr val="accent4"/>
          </a:lnRef>
          <a:fillRef idx="1">
            <a:schemeClr val="lt1"/>
          </a:fillRef>
          <a:effectRef idx="0">
            <a:schemeClr val="accent4"/>
          </a:effectRef>
          <a:fontRef idx="minor">
            <a:schemeClr val="dk1"/>
          </a:fontRef>
        </p:style>
        <p:txBody>
          <a:bodyPr>
            <a:noAutofit/>
          </a:bodyPr>
          <a:lstStyle/>
          <a:p>
            <a:pPr marL="0" indent="0" algn="just">
              <a:buNone/>
            </a:pPr>
            <a:r>
              <a:rPr lang="en-IN" sz="1800" dirty="0" smtClean="0"/>
              <a:t>The hotel, which is one of the most well-known hotels in this region, wanted to promote its image around the world by hosting the latest international dancing competition. </a:t>
            </a:r>
          </a:p>
          <a:p>
            <a:pPr marL="0" indent="0" algn="just">
              <a:buNone/>
            </a:pPr>
            <a:r>
              <a:rPr lang="en-IN" sz="1800" dirty="0" smtClean="0"/>
              <a:t>Although the event was widely advertised, not many people participated in the competition.</a:t>
            </a:r>
            <a:r>
              <a:rPr lang="en-IN" sz="1800" i="1" dirty="0" smtClean="0"/>
              <a:t> </a:t>
            </a:r>
            <a:endParaRPr lang="en-IN" sz="1800" dirty="0"/>
          </a:p>
        </p:txBody>
      </p:sp>
      <p:sp>
        <p:nvSpPr>
          <p:cNvPr id="6" name="Content Placeholder 4"/>
          <p:cNvSpPr txBox="1">
            <a:spLocks/>
          </p:cNvSpPr>
          <p:nvPr/>
        </p:nvSpPr>
        <p:spPr>
          <a:xfrm>
            <a:off x="5105400" y="2571744"/>
            <a:ext cx="4038600" cy="452596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6002956" y="582935"/>
            <a:ext cx="2673500" cy="4247317"/>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IN" dirty="0" smtClean="0"/>
              <a:t>The latest international dancing competition was held at the hotel, which is one of the most well-known hotels in this region. The hotel spent a lot of money on advertising the event since it wanted to enhance its international reputation; however, it failed to attract many people. </a:t>
            </a:r>
            <a:endParaRPr lang="en-IN" dirty="0"/>
          </a:p>
        </p:txBody>
      </p:sp>
      <p:sp>
        <p:nvSpPr>
          <p:cNvPr id="8" name="TextBox 7"/>
          <p:cNvSpPr txBox="1"/>
          <p:nvPr/>
        </p:nvSpPr>
        <p:spPr>
          <a:xfrm>
            <a:off x="395536" y="5085184"/>
            <a:ext cx="8208912" cy="369332"/>
          </a:xfrm>
          <a:prstGeom prst="rect">
            <a:avLst/>
          </a:prstGeom>
          <a:noFill/>
        </p:spPr>
        <p:txBody>
          <a:bodyPr wrap="square" rtlCol="0">
            <a:spAutoFit/>
          </a:bodyPr>
          <a:lstStyle/>
          <a:p>
            <a:r>
              <a:rPr lang="en-IN" dirty="0" smtClean="0"/>
              <a:t>           TEXT 1			TEXT 2			TEXT 3</a:t>
            </a:r>
            <a:endParaRPr lang="en-IN" dirty="0"/>
          </a:p>
        </p:txBody>
      </p:sp>
    </p:spTree>
    <p:extLst>
      <p:ext uri="{BB962C8B-B14F-4D97-AF65-F5344CB8AC3E}">
        <p14:creationId xmlns:p14="http://schemas.microsoft.com/office/powerpoint/2010/main" val="128963290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1520" y="404665"/>
            <a:ext cx="2889524" cy="3405336"/>
          </a:xfrm>
          <a:ln w="38100">
            <a:solidFill>
              <a:schemeClr val="accent3">
                <a:lumMod val="60000"/>
                <a:lumOff val="40000"/>
              </a:schemeClr>
            </a:solidFill>
          </a:ln>
        </p:spPr>
        <p:style>
          <a:lnRef idx="2">
            <a:schemeClr val="accent6"/>
          </a:lnRef>
          <a:fillRef idx="1">
            <a:schemeClr val="lt1"/>
          </a:fillRef>
          <a:effectRef idx="0">
            <a:schemeClr val="accent6"/>
          </a:effectRef>
          <a:fontRef idx="minor">
            <a:schemeClr val="dk1"/>
          </a:fontRef>
        </p:style>
        <p:txBody>
          <a:bodyPr>
            <a:noAutofit/>
          </a:bodyPr>
          <a:lstStyle/>
          <a:p>
            <a:pPr marL="0" indent="0" algn="just">
              <a:buNone/>
            </a:pPr>
            <a:r>
              <a:rPr lang="en-IN" sz="1800" dirty="0" smtClean="0"/>
              <a:t>The </a:t>
            </a:r>
            <a:r>
              <a:rPr lang="en-IN" sz="1800" dirty="0" smtClean="0">
                <a:solidFill>
                  <a:srgbClr val="0000FF"/>
                </a:solidFill>
              </a:rPr>
              <a:t>hotel</a:t>
            </a:r>
            <a:r>
              <a:rPr lang="en-IN" sz="1800" dirty="0" smtClean="0"/>
              <a:t> is famous. It is one of the most well-known hotels in the country. The latest international dancing competition was held at the </a:t>
            </a:r>
            <a:r>
              <a:rPr lang="en-IN" sz="1800" dirty="0" smtClean="0">
                <a:solidFill>
                  <a:srgbClr val="0000FF"/>
                </a:solidFill>
              </a:rPr>
              <a:t>hotel</a:t>
            </a:r>
            <a:r>
              <a:rPr lang="en-IN" sz="1800" dirty="0" smtClean="0"/>
              <a:t>. The </a:t>
            </a:r>
            <a:r>
              <a:rPr lang="en-IN" sz="1800" dirty="0" smtClean="0">
                <a:solidFill>
                  <a:srgbClr val="0000FF"/>
                </a:solidFill>
              </a:rPr>
              <a:t>hotel</a:t>
            </a:r>
            <a:r>
              <a:rPr lang="en-IN" sz="1800" dirty="0" smtClean="0"/>
              <a:t> spent a lot of money to advertise the event. </a:t>
            </a:r>
            <a:r>
              <a:rPr lang="en-IN" sz="1800" dirty="0" smtClean="0">
                <a:solidFill>
                  <a:srgbClr val="FF0000"/>
                </a:solidFill>
              </a:rPr>
              <a:t>Because</a:t>
            </a:r>
            <a:r>
              <a:rPr lang="en-IN" sz="1800" dirty="0" smtClean="0"/>
              <a:t> the </a:t>
            </a:r>
            <a:r>
              <a:rPr lang="en-IN" sz="1800" dirty="0" smtClean="0">
                <a:solidFill>
                  <a:srgbClr val="0000FF"/>
                </a:solidFill>
              </a:rPr>
              <a:t>hotel</a:t>
            </a:r>
            <a:r>
              <a:rPr lang="en-IN" sz="1800" dirty="0" smtClean="0"/>
              <a:t> wanted to gain international reputation. But not many people attended the event. </a:t>
            </a:r>
            <a:endParaRPr lang="en-IN" sz="1800" dirty="0"/>
          </a:p>
        </p:txBody>
      </p:sp>
      <p:sp>
        <p:nvSpPr>
          <p:cNvPr id="5" name="Content Placeholder 4"/>
          <p:cNvSpPr>
            <a:spLocks noGrp="1"/>
          </p:cNvSpPr>
          <p:nvPr>
            <p:ph sz="half" idx="2"/>
          </p:nvPr>
        </p:nvSpPr>
        <p:spPr>
          <a:xfrm>
            <a:off x="3275856" y="404664"/>
            <a:ext cx="2592288" cy="3405336"/>
          </a:xfrm>
          <a:ln w="38100"/>
        </p:spPr>
        <p:style>
          <a:lnRef idx="2">
            <a:schemeClr val="accent4"/>
          </a:lnRef>
          <a:fillRef idx="1">
            <a:schemeClr val="lt1"/>
          </a:fillRef>
          <a:effectRef idx="0">
            <a:schemeClr val="accent4"/>
          </a:effectRef>
          <a:fontRef idx="minor">
            <a:schemeClr val="dk1"/>
          </a:fontRef>
        </p:style>
        <p:txBody>
          <a:bodyPr>
            <a:noAutofit/>
          </a:bodyPr>
          <a:lstStyle/>
          <a:p>
            <a:pPr marL="0" indent="0" algn="just">
              <a:buNone/>
            </a:pPr>
            <a:r>
              <a:rPr lang="en-IN" sz="1800" dirty="0" smtClean="0"/>
              <a:t>The hotel, which is very well-known in this region, wanted to promote its image around the world by hosting the latest international dancing competition. </a:t>
            </a:r>
          </a:p>
          <a:p>
            <a:pPr marL="0" indent="0" algn="just">
              <a:buNone/>
            </a:pPr>
            <a:r>
              <a:rPr lang="en-IN" sz="1800" dirty="0" smtClean="0"/>
              <a:t>Although the event was widely advertised, not many people participated in the competition.</a:t>
            </a:r>
            <a:r>
              <a:rPr lang="en-IN" sz="1800" i="1" dirty="0" smtClean="0"/>
              <a:t> </a:t>
            </a:r>
            <a:endParaRPr lang="en-IN" sz="1800" dirty="0"/>
          </a:p>
        </p:txBody>
      </p:sp>
      <p:sp>
        <p:nvSpPr>
          <p:cNvPr id="6" name="Content Placeholder 4"/>
          <p:cNvSpPr txBox="1">
            <a:spLocks/>
          </p:cNvSpPr>
          <p:nvPr/>
        </p:nvSpPr>
        <p:spPr>
          <a:xfrm>
            <a:off x="5105400" y="2571744"/>
            <a:ext cx="4038600" cy="452596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6002956" y="404664"/>
            <a:ext cx="2673500" cy="3416320"/>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IN" dirty="0" smtClean="0"/>
              <a:t>The latest international dancing competition was held at the </a:t>
            </a:r>
            <a:r>
              <a:rPr lang="en-IN" dirty="0" smtClean="0">
                <a:solidFill>
                  <a:srgbClr val="0000FF"/>
                </a:solidFill>
              </a:rPr>
              <a:t>hotel</a:t>
            </a:r>
            <a:r>
              <a:rPr lang="en-IN" dirty="0" smtClean="0"/>
              <a:t>, which is one of the most well-known </a:t>
            </a:r>
            <a:r>
              <a:rPr lang="en-IN" dirty="0" smtClean="0">
                <a:solidFill>
                  <a:srgbClr val="0000FF"/>
                </a:solidFill>
              </a:rPr>
              <a:t>hotels</a:t>
            </a:r>
            <a:r>
              <a:rPr lang="en-IN" dirty="0" smtClean="0"/>
              <a:t> in this region. The </a:t>
            </a:r>
            <a:r>
              <a:rPr lang="en-IN" dirty="0" smtClean="0">
                <a:solidFill>
                  <a:srgbClr val="0000FF"/>
                </a:solidFill>
              </a:rPr>
              <a:t>hotel</a:t>
            </a:r>
            <a:r>
              <a:rPr lang="en-IN" dirty="0" smtClean="0"/>
              <a:t> spent a lot of money on advertising the event since it wanted to enhance its international reputation; however, it failed to attract many people. </a:t>
            </a:r>
            <a:endParaRPr lang="en-IN" dirty="0"/>
          </a:p>
        </p:txBody>
      </p:sp>
      <p:sp>
        <p:nvSpPr>
          <p:cNvPr id="2" name="TextBox 1"/>
          <p:cNvSpPr txBox="1"/>
          <p:nvPr/>
        </p:nvSpPr>
        <p:spPr>
          <a:xfrm>
            <a:off x="228600" y="4267200"/>
            <a:ext cx="2889524" cy="1631216"/>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smtClean="0"/>
              <a:t>Repetition of the word ‘hotel’</a:t>
            </a:r>
          </a:p>
          <a:p>
            <a:pPr marL="285750" indent="-285750" algn="just">
              <a:buFont typeface="Arial" panose="020B0604020202020204" pitchFamily="34" charset="0"/>
              <a:buChar char="•"/>
            </a:pPr>
            <a:r>
              <a:rPr lang="en-IN" sz="2000" dirty="0" smtClean="0"/>
              <a:t>Incorrect use of linkers</a:t>
            </a:r>
          </a:p>
          <a:p>
            <a:pPr marL="285750" indent="-285750" algn="just">
              <a:buFont typeface="Arial" panose="020B0604020202020204" pitchFamily="34" charset="0"/>
              <a:buChar char="•"/>
            </a:pPr>
            <a:r>
              <a:rPr lang="en-IN" sz="2000" dirty="0" smtClean="0"/>
              <a:t>Too short sentences with incomplete ideas.</a:t>
            </a:r>
            <a:endParaRPr lang="en-IN" sz="2000" dirty="0"/>
          </a:p>
        </p:txBody>
      </p:sp>
      <p:sp>
        <p:nvSpPr>
          <p:cNvPr id="9" name="TextBox 8"/>
          <p:cNvSpPr txBox="1"/>
          <p:nvPr/>
        </p:nvSpPr>
        <p:spPr>
          <a:xfrm>
            <a:off x="5638800" y="4419600"/>
            <a:ext cx="3118124" cy="1323439"/>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smtClean="0"/>
              <a:t>Repetition of the word ‘hotel’</a:t>
            </a:r>
          </a:p>
          <a:p>
            <a:pPr marL="285750" indent="-285750" algn="just">
              <a:buFont typeface="Arial" panose="020B0604020202020204" pitchFamily="34" charset="0"/>
              <a:buChar char="•"/>
            </a:pPr>
            <a:r>
              <a:rPr lang="en-IN" sz="2000" dirty="0" smtClean="0"/>
              <a:t>Incorrect foregrounding of ideas.</a:t>
            </a:r>
          </a:p>
        </p:txBody>
      </p:sp>
    </p:spTree>
    <p:extLst>
      <p:ext uri="{BB962C8B-B14F-4D97-AF65-F5344CB8AC3E}">
        <p14:creationId xmlns:p14="http://schemas.microsoft.com/office/powerpoint/2010/main" val="377934032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7467600" cy="710952"/>
          </a:xfrm>
        </p:spPr>
        <p:txBody>
          <a:bodyPr>
            <a:normAutofit fontScale="90000"/>
          </a:bodyPr>
          <a:lstStyle/>
          <a:p>
            <a:pPr algn="l"/>
            <a:r>
              <a:rPr lang="en-US" dirty="0" smtClean="0"/>
              <a:t>Rearranging jumbled sentences</a:t>
            </a:r>
            <a:endParaRPr lang="en-IN" dirty="0"/>
          </a:p>
        </p:txBody>
      </p:sp>
      <p:sp>
        <p:nvSpPr>
          <p:cNvPr id="4" name="Content Placeholder 3"/>
          <p:cNvSpPr>
            <a:spLocks noGrp="1"/>
          </p:cNvSpPr>
          <p:nvPr>
            <p:ph idx="1"/>
          </p:nvPr>
        </p:nvSpPr>
        <p:spPr/>
        <p:txBody>
          <a:bodyPr>
            <a:normAutofit fontScale="92500"/>
          </a:bodyPr>
          <a:lstStyle/>
          <a:p>
            <a:pPr algn="just"/>
            <a:r>
              <a:rPr lang="en-IN" dirty="0" smtClean="0"/>
              <a:t>The rule of TIL – Theme, Initiating sentence, Links</a:t>
            </a:r>
          </a:p>
          <a:p>
            <a:pPr algn="just"/>
            <a:r>
              <a:rPr lang="en-IN" b="1" dirty="0" smtClean="0"/>
              <a:t>Theme</a:t>
            </a:r>
            <a:r>
              <a:rPr lang="en-IN" dirty="0" smtClean="0"/>
              <a:t>: First find out the theme. If we find out what the sentences talk about, then we can arrange them coherently.</a:t>
            </a:r>
          </a:p>
          <a:p>
            <a:pPr algn="just"/>
            <a:r>
              <a:rPr lang="en-IN" b="1" dirty="0" smtClean="0"/>
              <a:t>Initiating sentence</a:t>
            </a:r>
            <a:r>
              <a:rPr lang="en-IN" dirty="0" smtClean="0"/>
              <a:t>: It is the first sentence. Likely to be the Topic sentence (but not always).</a:t>
            </a:r>
          </a:p>
          <a:p>
            <a:pPr algn="just"/>
            <a:r>
              <a:rPr lang="en-IN" b="1" dirty="0" smtClean="0"/>
              <a:t>Links</a:t>
            </a:r>
            <a:r>
              <a:rPr lang="en-IN" dirty="0" smtClean="0"/>
              <a:t>: Links </a:t>
            </a:r>
            <a:r>
              <a:rPr lang="en-IN" dirty="0"/>
              <a:t>are found </a:t>
            </a:r>
            <a:r>
              <a:rPr lang="en-IN" dirty="0" smtClean="0"/>
              <a:t>in various </a:t>
            </a:r>
            <a:r>
              <a:rPr lang="en-IN" dirty="0"/>
              <a:t>forms e.g. key words, grammatical links, contextual links, and </a:t>
            </a:r>
            <a:r>
              <a:rPr lang="en-IN" dirty="0" smtClean="0"/>
              <a:t>concepts.</a:t>
            </a:r>
            <a:endParaRPr lang="en-IN"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makes a text</a:t>
            </a:r>
            <a:endParaRPr lang="en-IN" dirty="0"/>
          </a:p>
        </p:txBody>
      </p:sp>
      <p:sp>
        <p:nvSpPr>
          <p:cNvPr id="3" name="Content Placeholder 2"/>
          <p:cNvSpPr>
            <a:spLocks noGrp="1"/>
          </p:cNvSpPr>
          <p:nvPr>
            <p:ph idx="1"/>
          </p:nvPr>
        </p:nvSpPr>
        <p:spPr/>
        <p:txBody>
          <a:bodyPr>
            <a:normAutofit fontScale="92500" lnSpcReduction="10000"/>
          </a:bodyPr>
          <a:lstStyle/>
          <a:p>
            <a:pPr algn="just">
              <a:lnSpc>
                <a:spcPct val="90000"/>
              </a:lnSpc>
            </a:pPr>
            <a:r>
              <a:rPr lang="en-GB" altLang="zh-HK" u="sng" dirty="0"/>
              <a:t>Example A</a:t>
            </a:r>
          </a:p>
          <a:p>
            <a:pPr algn="just">
              <a:lnSpc>
                <a:spcPct val="90000"/>
              </a:lnSpc>
              <a:buFont typeface="Wingdings" panose="05000000000000000000" pitchFamily="2" charset="2"/>
              <a:buNone/>
            </a:pPr>
            <a:r>
              <a:rPr lang="en-GB" altLang="zh-HK" dirty="0" smtClean="0"/>
              <a:t>   One </a:t>
            </a:r>
            <a:r>
              <a:rPr lang="en-GB" altLang="zh-HK" dirty="0"/>
              <a:t>day her mother said to her, "Come, Little Red </a:t>
            </a:r>
            <a:r>
              <a:rPr lang="hr-HR" altLang="zh-HK" dirty="0"/>
              <a:t>Riding Hood</a:t>
            </a:r>
            <a:r>
              <a:rPr lang="en-GB" altLang="zh-HK" dirty="0"/>
              <a:t>, take this piece of cake and bottle of wine and bring them to your grandmother. She's sick and weak, and this will strengthen her. Get an early start </a:t>
            </a:r>
            <a:r>
              <a:rPr lang="en-US" altLang="zh-HK" dirty="0" smtClean="0"/>
              <a:t>[…]</a:t>
            </a:r>
          </a:p>
          <a:p>
            <a:pPr algn="just">
              <a:lnSpc>
                <a:spcPct val="90000"/>
              </a:lnSpc>
              <a:buFont typeface="Wingdings" panose="05000000000000000000" pitchFamily="2" charset="2"/>
              <a:buNone/>
            </a:pPr>
            <a:endParaRPr lang="en-US" altLang="zh-HK" dirty="0"/>
          </a:p>
          <a:p>
            <a:pPr algn="just">
              <a:lnSpc>
                <a:spcPct val="90000"/>
              </a:lnSpc>
            </a:pPr>
            <a:r>
              <a:rPr lang="en-US" altLang="zh-HK" u="sng" dirty="0"/>
              <a:t>Example B</a:t>
            </a:r>
          </a:p>
          <a:p>
            <a:pPr algn="just">
              <a:lnSpc>
                <a:spcPct val="90000"/>
              </a:lnSpc>
              <a:buFont typeface="Wingdings" panose="05000000000000000000" pitchFamily="2" charset="2"/>
              <a:buNone/>
            </a:pPr>
            <a:r>
              <a:rPr lang="en-GB" altLang="zh-HK" dirty="0" smtClean="0"/>
              <a:t>    And </a:t>
            </a:r>
            <a:r>
              <a:rPr lang="en-GB" altLang="zh-HK" dirty="0"/>
              <a:t>this will strengthen her. Take this piece of cake. One day her mother said to her. She's sick.</a:t>
            </a:r>
            <a:endParaRPr lang="hr-HR" altLang="zh-HK" dirty="0"/>
          </a:p>
          <a:p>
            <a:pPr algn="just"/>
            <a:endParaRPr lang="en-IN" dirty="0"/>
          </a:p>
        </p:txBody>
      </p:sp>
    </p:spTree>
    <p:extLst>
      <p:ext uri="{BB962C8B-B14F-4D97-AF65-F5344CB8AC3E}">
        <p14:creationId xmlns:p14="http://schemas.microsoft.com/office/powerpoint/2010/main" val="245461700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Strategies</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IN" b="1" dirty="0" smtClean="0"/>
              <a:t>Try </a:t>
            </a:r>
            <a:r>
              <a:rPr lang="en-IN" b="1" dirty="0"/>
              <a:t>to locate the introductory </a:t>
            </a:r>
            <a:r>
              <a:rPr lang="en-IN" b="1" dirty="0" smtClean="0"/>
              <a:t>sentence</a:t>
            </a:r>
            <a:r>
              <a:rPr lang="en-IN" dirty="0" smtClean="0"/>
              <a:t>: Try </a:t>
            </a:r>
            <a:r>
              <a:rPr lang="en-IN" dirty="0"/>
              <a:t>to look for one that makes a </a:t>
            </a:r>
            <a:r>
              <a:rPr lang="en-IN" dirty="0" smtClean="0"/>
              <a:t>fresh beginning</a:t>
            </a:r>
            <a:r>
              <a:rPr lang="en-IN" dirty="0"/>
              <a:t>. It should not be a sentence that is extending previous ideas.</a:t>
            </a:r>
          </a:p>
          <a:p>
            <a:pPr algn="just"/>
            <a:r>
              <a:rPr lang="en-IN" b="1" dirty="0" smtClean="0"/>
              <a:t>Check </a:t>
            </a:r>
            <a:r>
              <a:rPr lang="en-IN" b="1" dirty="0"/>
              <a:t>for conclusive last </a:t>
            </a:r>
            <a:r>
              <a:rPr lang="en-IN" b="1" dirty="0" smtClean="0"/>
              <a:t>sentences</a:t>
            </a:r>
            <a:r>
              <a:rPr lang="en-IN" dirty="0" smtClean="0"/>
              <a:t>: The </a:t>
            </a:r>
            <a:r>
              <a:rPr lang="en-IN" dirty="0"/>
              <a:t>last sentence in the paragraph is one that summarises and has links to </a:t>
            </a:r>
            <a:r>
              <a:rPr lang="en-IN" dirty="0" smtClean="0"/>
              <a:t>previous sentences</a:t>
            </a:r>
            <a:r>
              <a:rPr lang="en-IN" dirty="0"/>
              <a:t>.</a:t>
            </a:r>
          </a:p>
          <a:p>
            <a:pPr algn="just"/>
            <a:r>
              <a:rPr lang="en-IN" b="1" dirty="0" smtClean="0"/>
              <a:t>Look </a:t>
            </a:r>
            <a:r>
              <a:rPr lang="en-IN" b="1" dirty="0"/>
              <a:t>for logical sequences among sentence </a:t>
            </a:r>
            <a:r>
              <a:rPr lang="en-IN" b="1" dirty="0" smtClean="0"/>
              <a:t>pairs</a:t>
            </a:r>
            <a:r>
              <a:rPr lang="en-IN" dirty="0" smtClean="0"/>
              <a:t>: Very </a:t>
            </a:r>
            <a:r>
              <a:rPr lang="en-IN" dirty="0"/>
              <a:t>often a pair of sentences can be chronologically arranged because of clues </a:t>
            </a:r>
            <a:r>
              <a:rPr lang="en-IN" dirty="0" smtClean="0"/>
              <a:t>in one </a:t>
            </a:r>
            <a:r>
              <a:rPr lang="en-IN" dirty="0"/>
              <a:t>of the sentences. Standard clues include reference to a person or thing. The </a:t>
            </a:r>
            <a:r>
              <a:rPr lang="en-IN" dirty="0" smtClean="0"/>
              <a:t>first time </a:t>
            </a:r>
            <a:r>
              <a:rPr lang="en-IN" dirty="0"/>
              <a:t>such a reference is made, a noun form is used. The second reference will be </a:t>
            </a:r>
            <a:r>
              <a:rPr lang="en-IN" dirty="0" smtClean="0"/>
              <a:t>a pronoun </a:t>
            </a:r>
            <a:r>
              <a:rPr lang="en-IN" dirty="0"/>
              <a:t>or a preposition. </a:t>
            </a:r>
          </a:p>
        </p:txBody>
      </p:sp>
    </p:spTree>
    <p:extLst>
      <p:ext uri="{BB962C8B-B14F-4D97-AF65-F5344CB8AC3E}">
        <p14:creationId xmlns:p14="http://schemas.microsoft.com/office/powerpoint/2010/main" val="368325301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7467600" cy="5925272"/>
          </a:xfrm>
        </p:spPr>
        <p:txBody>
          <a:bodyPr>
            <a:normAutofit/>
          </a:bodyPr>
          <a:lstStyle/>
          <a:p>
            <a:pPr algn="just"/>
            <a:r>
              <a:rPr lang="en-IN" dirty="0"/>
              <a:t>For example</a:t>
            </a:r>
            <a:r>
              <a:rPr lang="en-IN" dirty="0" smtClean="0"/>
              <a:t>, look at these two sentences and decide which one comes first.</a:t>
            </a:r>
            <a:endParaRPr lang="en-IN" dirty="0"/>
          </a:p>
          <a:p>
            <a:pPr marL="715963" lvl="1" indent="-350838" algn="just">
              <a:buNone/>
            </a:pPr>
            <a:r>
              <a:rPr lang="en-IN" dirty="0" smtClean="0"/>
              <a:t>A</a:t>
            </a:r>
            <a:r>
              <a:rPr lang="en-IN" dirty="0"/>
              <a:t>. Its origins lie in </a:t>
            </a:r>
            <a:r>
              <a:rPr lang="en-IN" dirty="0" err="1"/>
              <a:t>Konark</a:t>
            </a:r>
            <a:r>
              <a:rPr lang="en-IN" dirty="0"/>
              <a:t>, where a huge chariot of Lord </a:t>
            </a:r>
            <a:r>
              <a:rPr lang="en-IN" dirty="0" err="1"/>
              <a:t>Jagannath</a:t>
            </a:r>
            <a:r>
              <a:rPr lang="en-IN" dirty="0"/>
              <a:t> is </a:t>
            </a:r>
            <a:r>
              <a:rPr lang="en-IN" dirty="0" smtClean="0"/>
              <a:t>made every </a:t>
            </a:r>
            <a:r>
              <a:rPr lang="en-IN" dirty="0"/>
              <a:t>year to be taken out in a procession.</a:t>
            </a:r>
          </a:p>
          <a:p>
            <a:pPr marL="715963" lvl="1" indent="-350838" algn="just">
              <a:buNone/>
            </a:pPr>
            <a:r>
              <a:rPr lang="en-IN" dirty="0"/>
              <a:t>B. The juggernaut, though it seems very German in origin, is actually quite Asian</a:t>
            </a:r>
            <a:r>
              <a:rPr lang="en-IN" dirty="0" smtClean="0"/>
              <a:t>.</a:t>
            </a:r>
          </a:p>
          <a:p>
            <a:pPr algn="just"/>
            <a:r>
              <a:rPr lang="en-IN" dirty="0"/>
              <a:t>The “Its” in sentence A refers clearly to juggernaut. So we can infer that sentence </a:t>
            </a:r>
            <a:r>
              <a:rPr lang="en-IN" dirty="0" smtClean="0"/>
              <a:t>B precedes </a:t>
            </a:r>
            <a:r>
              <a:rPr lang="en-IN" dirty="0"/>
              <a:t>sentence A. </a:t>
            </a:r>
            <a:endParaRPr lang="en-IN" dirty="0" smtClean="0"/>
          </a:p>
        </p:txBody>
      </p:sp>
    </p:spTree>
    <p:extLst>
      <p:ext uri="{BB962C8B-B14F-4D97-AF65-F5344CB8AC3E}">
        <p14:creationId xmlns:p14="http://schemas.microsoft.com/office/powerpoint/2010/main" val="137873540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7467600" cy="5925272"/>
          </a:xfrm>
        </p:spPr>
        <p:txBody>
          <a:bodyPr>
            <a:normAutofit fontScale="92500" lnSpcReduction="20000"/>
          </a:bodyPr>
          <a:lstStyle/>
          <a:p>
            <a:pPr algn="just"/>
            <a:r>
              <a:rPr lang="en-IN" b="1" dirty="0"/>
              <a:t>Anticipate the order of the </a:t>
            </a:r>
            <a:r>
              <a:rPr lang="en-IN" b="1" dirty="0" smtClean="0"/>
              <a:t>sentences</a:t>
            </a:r>
            <a:r>
              <a:rPr lang="en-IN" dirty="0" smtClean="0"/>
              <a:t>: Knowing </a:t>
            </a:r>
            <a:r>
              <a:rPr lang="en-IN" dirty="0"/>
              <a:t>that going through each choice is cumbersome, we must work </a:t>
            </a:r>
            <a:r>
              <a:rPr lang="en-IN" dirty="0" smtClean="0"/>
              <a:t>towards generating </a:t>
            </a:r>
            <a:r>
              <a:rPr lang="en-IN" dirty="0"/>
              <a:t>some kind of order in mind which will help save us precious time.</a:t>
            </a:r>
          </a:p>
          <a:p>
            <a:pPr algn="just"/>
            <a:r>
              <a:rPr lang="en-IN" b="1" dirty="0" smtClean="0"/>
              <a:t>Confirm </a:t>
            </a:r>
            <a:r>
              <a:rPr lang="en-IN" b="1" dirty="0"/>
              <a:t>the closest </a:t>
            </a:r>
            <a:r>
              <a:rPr lang="en-IN" b="1" dirty="0" smtClean="0"/>
              <a:t>option</a:t>
            </a:r>
            <a:r>
              <a:rPr lang="en-IN" dirty="0" smtClean="0"/>
              <a:t>: In </a:t>
            </a:r>
            <a:r>
              <a:rPr lang="en-IN" dirty="0"/>
              <a:t>case that there is no exact match, our judgement about a close option </a:t>
            </a:r>
            <a:r>
              <a:rPr lang="en-IN" dirty="0" smtClean="0"/>
              <a:t>being correct</a:t>
            </a:r>
            <a:r>
              <a:rPr lang="en-IN" dirty="0"/>
              <a:t>, will depend on the other options. If there is a match on the introductory </a:t>
            </a:r>
            <a:r>
              <a:rPr lang="en-IN" dirty="0" smtClean="0"/>
              <a:t>and the </a:t>
            </a:r>
            <a:r>
              <a:rPr lang="en-IN" dirty="0"/>
              <a:t>concluding sentences then it is worth ticking that option. If there is more </a:t>
            </a:r>
            <a:r>
              <a:rPr lang="en-IN" dirty="0" smtClean="0"/>
              <a:t>than one </a:t>
            </a:r>
            <a:r>
              <a:rPr lang="en-IN" dirty="0"/>
              <a:t>such match, then a closer examination of the sentences is required.</a:t>
            </a:r>
          </a:p>
          <a:p>
            <a:pPr algn="just">
              <a:buNone/>
            </a:pPr>
            <a:endParaRPr lang="en-IN" dirty="0"/>
          </a:p>
        </p:txBody>
      </p:sp>
    </p:spTree>
    <p:extLst>
      <p:ext uri="{BB962C8B-B14F-4D97-AF65-F5344CB8AC3E}">
        <p14:creationId xmlns:p14="http://schemas.microsoft.com/office/powerpoint/2010/main" val="110375363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750" y="76200"/>
            <a:ext cx="8125649" cy="710952"/>
          </a:xfrm>
        </p:spPr>
        <p:txBody>
          <a:bodyPr>
            <a:noAutofit/>
          </a:bodyPr>
          <a:lstStyle/>
          <a:p>
            <a:pPr algn="just"/>
            <a:r>
              <a:rPr lang="en-US" sz="3600" dirty="0" smtClean="0"/>
              <a:t>Let’s try to rearrange the following</a:t>
            </a:r>
            <a:endParaRPr lang="en-IN" sz="3600" dirty="0"/>
          </a:p>
        </p:txBody>
      </p:sp>
      <p:sp>
        <p:nvSpPr>
          <p:cNvPr id="3" name="Content Placeholder 2"/>
          <p:cNvSpPr>
            <a:spLocks noGrp="1"/>
          </p:cNvSpPr>
          <p:nvPr>
            <p:ph idx="1"/>
          </p:nvPr>
        </p:nvSpPr>
        <p:spPr>
          <a:xfrm>
            <a:off x="428596" y="685800"/>
            <a:ext cx="8229600" cy="4525963"/>
          </a:xfrm>
        </p:spPr>
        <p:txBody>
          <a:bodyPr>
            <a:noAutofit/>
          </a:bodyPr>
          <a:lstStyle/>
          <a:p>
            <a:pPr algn="just">
              <a:buNone/>
            </a:pPr>
            <a:r>
              <a:rPr lang="en-IN" sz="2800" dirty="0" smtClean="0"/>
              <a:t>(</a:t>
            </a:r>
            <a:r>
              <a:rPr lang="en-IN" sz="2800" dirty="0"/>
              <a:t>1) A lift carries visitors to the top of the tower from where views of the city can be </a:t>
            </a:r>
            <a:r>
              <a:rPr lang="en-IN" sz="2800" dirty="0" smtClean="0"/>
              <a:t>seen. </a:t>
            </a:r>
            <a:endParaRPr lang="en-IN" sz="2800" dirty="0"/>
          </a:p>
          <a:p>
            <a:pPr algn="just">
              <a:buNone/>
            </a:pPr>
            <a:r>
              <a:rPr lang="en-IN" sz="2800" dirty="0"/>
              <a:t>(2) It was built in 1889 as part of an exhibition held in the </a:t>
            </a:r>
            <a:r>
              <a:rPr lang="en-IN" sz="2800" dirty="0" smtClean="0"/>
              <a:t>city. </a:t>
            </a:r>
            <a:endParaRPr lang="en-IN" sz="2800" dirty="0"/>
          </a:p>
          <a:p>
            <a:pPr algn="just">
              <a:buNone/>
            </a:pPr>
            <a:r>
              <a:rPr lang="en-IN" sz="2800" dirty="0"/>
              <a:t>(3) It is named after </a:t>
            </a:r>
            <a:r>
              <a:rPr lang="en-IN" sz="2800" dirty="0" err="1"/>
              <a:t>Gustave</a:t>
            </a:r>
            <a:r>
              <a:rPr lang="en-IN" sz="2800" dirty="0"/>
              <a:t> Eiffel, the man who designed </a:t>
            </a:r>
            <a:r>
              <a:rPr lang="en-IN" sz="2800" dirty="0" smtClean="0"/>
              <a:t>it. </a:t>
            </a:r>
            <a:endParaRPr lang="en-IN" sz="2800" dirty="0"/>
          </a:p>
          <a:p>
            <a:pPr algn="just">
              <a:buNone/>
            </a:pPr>
            <a:r>
              <a:rPr lang="en-IN" sz="2800" dirty="0"/>
              <a:t>(4) It is over four hundred meters tall and made entirely of iron and </a:t>
            </a:r>
            <a:r>
              <a:rPr lang="en-IN" sz="2800" dirty="0" smtClean="0"/>
              <a:t>steel. </a:t>
            </a:r>
            <a:endParaRPr lang="en-IN" sz="2800" dirty="0"/>
          </a:p>
          <a:p>
            <a:pPr algn="just">
              <a:buNone/>
            </a:pPr>
            <a:r>
              <a:rPr lang="en-IN" sz="2800" dirty="0"/>
              <a:t>(5) One of the most famous sights in Paris, the capital of France, is the Eiffel tower. </a:t>
            </a:r>
          </a:p>
          <a:p>
            <a:pPr algn="just">
              <a:buNone/>
            </a:pPr>
            <a:r>
              <a:rPr lang="en-IN" sz="2800" dirty="0"/>
              <a:t>(6) The tower was intended to be a temporary structure for the exhibition but it was so popular </a:t>
            </a:r>
            <a:r>
              <a:rPr lang="en-IN" sz="2800" dirty="0" smtClean="0"/>
              <a:t>that </a:t>
            </a:r>
            <a:r>
              <a:rPr lang="en-IN" sz="2800" dirty="0"/>
              <a:t>it has remained. </a:t>
            </a:r>
          </a:p>
          <a:p>
            <a:pPr algn="just">
              <a:buNone/>
            </a:pPr>
            <a:r>
              <a:rPr lang="en-IN" sz="2800" dirty="0" smtClean="0"/>
              <a:t>	</a:t>
            </a:r>
            <a:endParaRPr lang="en-IN" sz="2800" dirty="0"/>
          </a:p>
          <a:p>
            <a:pPr algn="just">
              <a:buNone/>
            </a:pPr>
            <a:endParaRPr lang="en-IN" sz="2800" dirty="0"/>
          </a:p>
        </p:txBody>
      </p:sp>
    </p:spTree>
    <p:extLst>
      <p:ext uri="{BB962C8B-B14F-4D97-AF65-F5344CB8AC3E}">
        <p14:creationId xmlns:p14="http://schemas.microsoft.com/office/powerpoint/2010/main" val="271340899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7467600" cy="5925272"/>
          </a:xfrm>
        </p:spPr>
        <p:txBody>
          <a:bodyPr>
            <a:normAutofit lnSpcReduction="10000"/>
          </a:bodyPr>
          <a:lstStyle/>
          <a:p>
            <a:pPr algn="just"/>
            <a:r>
              <a:rPr lang="en-IN" dirty="0" smtClean="0"/>
              <a:t>Theme: A quick look at the sentences indicates that the theme is ‘Eiffel Tower’. </a:t>
            </a:r>
          </a:p>
          <a:p>
            <a:pPr algn="just"/>
            <a:r>
              <a:rPr lang="en-IN" dirty="0" smtClean="0"/>
              <a:t>Initiating sentence: Sentences 2-4 begin with the pronoun ‘it’; so, they cannot be in the beginning. Sentences 1 and 6 refer to ‘the tower’, means the tower has already been introduced elsewhere. So, Sentence 5 has to be the ‘Initiating sentence’.</a:t>
            </a:r>
          </a:p>
          <a:p>
            <a:pPr algn="just"/>
            <a:r>
              <a:rPr lang="en-IN" dirty="0" smtClean="0"/>
              <a:t>Links: After 5, the next sentence should be 3 since it mentions how the tower got its name. </a:t>
            </a:r>
          </a:p>
          <a:p>
            <a:pPr algn="just"/>
            <a:endParaRPr lang="en-IN" dirty="0" smtClean="0"/>
          </a:p>
          <a:p>
            <a:pPr algn="just"/>
            <a:endParaRPr lang="en-IN" dirty="0" smtClean="0"/>
          </a:p>
          <a:p>
            <a:pPr algn="just"/>
            <a:endParaRPr lang="en-IN" dirty="0" smtClean="0"/>
          </a:p>
        </p:txBody>
      </p:sp>
    </p:spTree>
    <p:extLst>
      <p:ext uri="{BB962C8B-B14F-4D97-AF65-F5344CB8AC3E}">
        <p14:creationId xmlns:p14="http://schemas.microsoft.com/office/powerpoint/2010/main" val="171055713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7467600" cy="5493224"/>
          </a:xfrm>
        </p:spPr>
        <p:txBody>
          <a:bodyPr>
            <a:normAutofit/>
          </a:bodyPr>
          <a:lstStyle/>
          <a:p>
            <a:pPr algn="just"/>
            <a:r>
              <a:rPr lang="en-IN" sz="2800" dirty="0" smtClean="0"/>
              <a:t>Next should be sentence 2 as it talks about an event in the past. The ‘exhibition’ connects sentence 2 and sentence 6. </a:t>
            </a:r>
          </a:p>
          <a:p>
            <a:pPr algn="just"/>
            <a:r>
              <a:rPr lang="en-IN" sz="2800" dirty="0" smtClean="0"/>
              <a:t> Now we have two sentences (1 and 4) left. </a:t>
            </a:r>
          </a:p>
          <a:p>
            <a:pPr algn="just"/>
            <a:r>
              <a:rPr lang="en-IN" sz="2800" dirty="0" smtClean="0"/>
              <a:t>The sentence 1 has to come after sentence 4. </a:t>
            </a:r>
          </a:p>
          <a:p>
            <a:pPr algn="just"/>
            <a:endParaRPr lang="en-IN" sz="2800" dirty="0"/>
          </a:p>
        </p:txBody>
      </p:sp>
    </p:spTree>
    <p:extLst>
      <p:ext uri="{BB962C8B-B14F-4D97-AF65-F5344CB8AC3E}">
        <p14:creationId xmlns:p14="http://schemas.microsoft.com/office/powerpoint/2010/main" val="419411817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7467600" cy="652934"/>
          </a:xfrm>
        </p:spPr>
        <p:txBody>
          <a:bodyPr>
            <a:normAutofit fontScale="90000"/>
          </a:bodyPr>
          <a:lstStyle/>
          <a:p>
            <a:r>
              <a:rPr lang="en-IN" dirty="0" smtClean="0"/>
              <a:t>So, the correct order is…</a:t>
            </a:r>
            <a:endParaRPr lang="en-IN" dirty="0"/>
          </a:p>
        </p:txBody>
      </p:sp>
      <p:sp>
        <p:nvSpPr>
          <p:cNvPr id="3" name="Content Placeholder 2"/>
          <p:cNvSpPr>
            <a:spLocks noGrp="1"/>
          </p:cNvSpPr>
          <p:nvPr>
            <p:ph idx="1"/>
          </p:nvPr>
        </p:nvSpPr>
        <p:spPr>
          <a:xfrm>
            <a:off x="457200" y="1052736"/>
            <a:ext cx="7467600" cy="5421216"/>
          </a:xfrm>
        </p:spPr>
        <p:txBody>
          <a:bodyPr>
            <a:normAutofit fontScale="92500" lnSpcReduction="20000"/>
          </a:bodyPr>
          <a:lstStyle/>
          <a:p>
            <a:pPr algn="just">
              <a:buNone/>
            </a:pPr>
            <a:r>
              <a:rPr lang="en-IN" dirty="0"/>
              <a:t>(5) One </a:t>
            </a:r>
            <a:r>
              <a:rPr lang="en-IN" sz="2800" dirty="0"/>
              <a:t>of</a:t>
            </a:r>
            <a:r>
              <a:rPr lang="en-IN" dirty="0"/>
              <a:t> the most famous sights in Paris, the capital of France, is the Eiffel tower. </a:t>
            </a:r>
          </a:p>
          <a:p>
            <a:pPr algn="just">
              <a:buNone/>
            </a:pPr>
            <a:r>
              <a:rPr lang="en-IN" dirty="0"/>
              <a:t>(3) It is named after </a:t>
            </a:r>
            <a:r>
              <a:rPr lang="en-IN" dirty="0" err="1"/>
              <a:t>Gustave</a:t>
            </a:r>
            <a:r>
              <a:rPr lang="en-IN" dirty="0"/>
              <a:t> Eiffel, the man who designed </a:t>
            </a:r>
            <a:r>
              <a:rPr lang="en-IN" dirty="0" smtClean="0"/>
              <a:t>it. </a:t>
            </a:r>
            <a:endParaRPr lang="en-IN" dirty="0"/>
          </a:p>
          <a:p>
            <a:pPr algn="just">
              <a:buNone/>
            </a:pPr>
            <a:r>
              <a:rPr lang="en-IN" dirty="0"/>
              <a:t>(2) It was built in 1889 as part of an exhibition held in the </a:t>
            </a:r>
            <a:r>
              <a:rPr lang="en-IN" dirty="0" smtClean="0"/>
              <a:t>city. </a:t>
            </a:r>
            <a:endParaRPr lang="en-IN" dirty="0"/>
          </a:p>
          <a:p>
            <a:pPr algn="just">
              <a:buNone/>
            </a:pPr>
            <a:r>
              <a:rPr lang="en-IN" dirty="0" smtClean="0"/>
              <a:t>(6) The tower was intended to be a temporary structure for the exhibition but it was so popular that it has remained. </a:t>
            </a:r>
          </a:p>
          <a:p>
            <a:pPr algn="just">
              <a:buNone/>
            </a:pPr>
            <a:r>
              <a:rPr lang="en-IN" dirty="0" smtClean="0"/>
              <a:t>(</a:t>
            </a:r>
            <a:r>
              <a:rPr lang="en-IN" dirty="0"/>
              <a:t>4) It is over four hundred meters tall and made entirely of iron and </a:t>
            </a:r>
            <a:r>
              <a:rPr lang="en-IN" dirty="0" smtClean="0"/>
              <a:t>steel. </a:t>
            </a:r>
            <a:endParaRPr lang="en-IN" dirty="0"/>
          </a:p>
          <a:p>
            <a:pPr algn="just">
              <a:buNone/>
            </a:pPr>
            <a:r>
              <a:rPr lang="en-IN" dirty="0"/>
              <a:t>(1) A lift carries visitors to the top of the tower from where views of the city can be </a:t>
            </a:r>
            <a:r>
              <a:rPr lang="en-IN" dirty="0" smtClean="0"/>
              <a:t>seen. </a:t>
            </a:r>
            <a:endParaRPr lang="en-IN" dirty="0"/>
          </a:p>
          <a:p>
            <a:pPr algn="just"/>
            <a:endParaRPr lang="en-IN" dirty="0"/>
          </a:p>
        </p:txBody>
      </p:sp>
    </p:spTree>
    <p:extLst>
      <p:ext uri="{BB962C8B-B14F-4D97-AF65-F5344CB8AC3E}">
        <p14:creationId xmlns:p14="http://schemas.microsoft.com/office/powerpoint/2010/main" val="206290234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7467600" cy="63408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IN" smtClean="0"/>
              <a:t>Let’s try a few more exercises.</a:t>
            </a:r>
            <a:endParaRPr lang="en-IN" dirty="0"/>
          </a:p>
        </p:txBody>
      </p:sp>
    </p:spTree>
    <p:extLst>
      <p:ext uri="{BB962C8B-B14F-4D97-AF65-F5344CB8AC3E}">
        <p14:creationId xmlns:p14="http://schemas.microsoft.com/office/powerpoint/2010/main" val="292181618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7643192" cy="5997280"/>
          </a:xfrm>
        </p:spPr>
        <p:txBody>
          <a:bodyPr>
            <a:normAutofit fontScale="85000" lnSpcReduction="10000"/>
          </a:bodyPr>
          <a:lstStyle/>
          <a:p>
            <a:pPr marL="442913" indent="-442913" algn="just">
              <a:buNone/>
            </a:pPr>
            <a:r>
              <a:rPr lang="en-IN" dirty="0" smtClean="0"/>
              <a:t>(1) But, I think a better definition of happiness is the capacity for enjoyment.</a:t>
            </a:r>
            <a:endParaRPr lang="en-IN" dirty="0"/>
          </a:p>
          <a:p>
            <a:pPr marL="442913" indent="-442913" algn="just">
              <a:buNone/>
            </a:pPr>
            <a:r>
              <a:rPr lang="en-IN" dirty="0" smtClean="0"/>
              <a:t>(2) Turning to adults, ask any adult what he means by happiness and you will find a puzzled face for a moment.</a:t>
            </a:r>
            <a:endParaRPr lang="en-IN" dirty="0"/>
          </a:p>
          <a:p>
            <a:pPr marL="442913" indent="-442913" algn="just">
              <a:buNone/>
            </a:pPr>
            <a:r>
              <a:rPr lang="en-IN" dirty="0" smtClean="0"/>
              <a:t>(3) In the teenage years, the concept of happiness changes to enjoyment and pleasure.</a:t>
            </a:r>
            <a:endParaRPr lang="en-IN" dirty="0"/>
          </a:p>
          <a:p>
            <a:pPr marL="442913" indent="-442913" algn="just">
              <a:buNone/>
            </a:pPr>
            <a:r>
              <a:rPr lang="en-IN" dirty="0" smtClean="0"/>
              <a:t>(4) Because the more we can enjoy what we have, the happier we are.</a:t>
            </a:r>
            <a:endParaRPr lang="en-IN" dirty="0"/>
          </a:p>
          <a:p>
            <a:pPr marL="442913" indent="-442913" algn="just">
              <a:buNone/>
            </a:pPr>
            <a:r>
              <a:rPr lang="en-IN" dirty="0" smtClean="0"/>
              <a:t>(5) The meaning of the word ‘happiness’ changes with growing years; for a child, happiness has a magical quality.</a:t>
            </a:r>
          </a:p>
          <a:p>
            <a:pPr marL="442913" indent="-442913" algn="just">
              <a:buNone/>
            </a:pPr>
            <a:r>
              <a:rPr lang="en-IN" dirty="0" smtClean="0"/>
              <a:t>(6) Leave the puzzled face, refer to a dictionary and it defines ‘happiness’ as ‘lucky’ or ‘fortunate’.</a:t>
            </a:r>
            <a:endParaRPr lang="en-IN" dirty="0"/>
          </a:p>
          <a:p>
            <a:pPr algn="just"/>
            <a:endParaRPr lang="en-IN" dirty="0"/>
          </a:p>
        </p:txBody>
      </p:sp>
    </p:spTree>
    <p:extLst>
      <p:ext uri="{BB962C8B-B14F-4D97-AF65-F5344CB8AC3E}">
        <p14:creationId xmlns:p14="http://schemas.microsoft.com/office/powerpoint/2010/main" val="245925164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44088"/>
            <a:ext cx="7643192" cy="5997280"/>
          </a:xfrm>
        </p:spPr>
        <p:txBody>
          <a:bodyPr>
            <a:normAutofit fontScale="85000" lnSpcReduction="10000"/>
          </a:bodyPr>
          <a:lstStyle/>
          <a:p>
            <a:pPr marL="442913" indent="-442913" algn="just">
              <a:buNone/>
            </a:pPr>
            <a:r>
              <a:rPr lang="en-IN" dirty="0" smtClean="0"/>
              <a:t>(5) The meaning of the word ‘happiness’ changes with growing years; for a child, happiness has a magical quality.</a:t>
            </a:r>
          </a:p>
          <a:p>
            <a:pPr marL="442913" indent="-442913" algn="just">
              <a:buNone/>
            </a:pPr>
            <a:r>
              <a:rPr lang="en-IN" dirty="0" smtClean="0"/>
              <a:t>(3) In the teenage years, the concept of happiness changes to enjoyment and pleasure. </a:t>
            </a:r>
          </a:p>
          <a:p>
            <a:pPr marL="442913" indent="-442913" algn="just">
              <a:buNone/>
            </a:pPr>
            <a:r>
              <a:rPr lang="en-IN" dirty="0" smtClean="0"/>
              <a:t>(2) Turning to adults, ask any adult what he means by happiness and you will find a puzzled face for a moment.</a:t>
            </a:r>
          </a:p>
          <a:p>
            <a:pPr marL="442913" indent="-442913" algn="just">
              <a:buNone/>
            </a:pPr>
            <a:r>
              <a:rPr lang="en-IN" dirty="0" smtClean="0"/>
              <a:t>(6) Leave the puzzled face, refer to a dictionary and it defines ‘happiness’ as ‘lucky’ or ‘fortunate’.</a:t>
            </a:r>
          </a:p>
          <a:p>
            <a:pPr marL="442913" indent="-442913" algn="just">
              <a:buNone/>
            </a:pPr>
            <a:r>
              <a:rPr lang="en-IN" dirty="0" smtClean="0"/>
              <a:t>(1) But, I think a better definition of happiness is the capacity for enjoyment.</a:t>
            </a:r>
          </a:p>
          <a:p>
            <a:pPr marL="442913" indent="-442913" algn="just">
              <a:buNone/>
            </a:pPr>
            <a:r>
              <a:rPr lang="en-IN" dirty="0" smtClean="0"/>
              <a:t>(4) Because, the more we can enjoy what we have, the happier we are.</a:t>
            </a:r>
            <a:endParaRPr lang="en-IN" dirty="0"/>
          </a:p>
          <a:p>
            <a:pPr algn="just"/>
            <a:endParaRPr lang="en-IN" dirty="0"/>
          </a:p>
        </p:txBody>
      </p:sp>
      <p:sp>
        <p:nvSpPr>
          <p:cNvPr id="4" name="TextBox 3"/>
          <p:cNvSpPr txBox="1"/>
          <p:nvPr/>
        </p:nvSpPr>
        <p:spPr>
          <a:xfrm>
            <a:off x="611560" y="46365"/>
            <a:ext cx="4809330" cy="646331"/>
          </a:xfrm>
          <a:prstGeom prst="rect">
            <a:avLst/>
          </a:prstGeom>
          <a:noFill/>
        </p:spPr>
        <p:txBody>
          <a:bodyPr wrap="none" rtlCol="0">
            <a:spAutoFit/>
          </a:bodyPr>
          <a:lstStyle/>
          <a:p>
            <a:r>
              <a:rPr lang="en-US" sz="3600" dirty="0" smtClean="0"/>
              <a:t>The correct order is…</a:t>
            </a:r>
            <a:endParaRPr lang="en-US" sz="3600" dirty="0"/>
          </a:p>
        </p:txBody>
      </p:sp>
    </p:spTree>
    <p:extLst>
      <p:ext uri="{BB962C8B-B14F-4D97-AF65-F5344CB8AC3E}">
        <p14:creationId xmlns:p14="http://schemas.microsoft.com/office/powerpoint/2010/main" val="245925164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7571184" cy="6069288"/>
          </a:xfrm>
        </p:spPr>
        <p:txBody>
          <a:bodyPr>
            <a:normAutofit/>
          </a:bodyPr>
          <a:lstStyle/>
          <a:p>
            <a:pPr algn="just">
              <a:lnSpc>
                <a:spcPct val="90000"/>
              </a:lnSpc>
            </a:pPr>
            <a:r>
              <a:rPr lang="en-GB" altLang="zh-HK" sz="2800" dirty="0"/>
              <a:t>Both examples A and B - a number of simple sentences;</a:t>
            </a:r>
          </a:p>
          <a:p>
            <a:pPr algn="just">
              <a:lnSpc>
                <a:spcPct val="90000"/>
              </a:lnSpc>
            </a:pPr>
            <a:r>
              <a:rPr lang="en-GB" altLang="zh-HK" sz="2800" dirty="0"/>
              <a:t>BUT we </a:t>
            </a:r>
            <a:r>
              <a:rPr lang="en-GB" altLang="zh-HK" sz="2800" dirty="0" smtClean="0"/>
              <a:t>see only </a:t>
            </a:r>
            <a:r>
              <a:rPr lang="en-GB" altLang="zh-HK" sz="2800" dirty="0"/>
              <a:t>example A as a </a:t>
            </a:r>
            <a:r>
              <a:rPr lang="en-GB" altLang="zh-HK" sz="2800" dirty="0" smtClean="0"/>
              <a:t>text</a:t>
            </a:r>
            <a:endParaRPr lang="en-GB" altLang="zh-HK" sz="2800" dirty="0"/>
          </a:p>
          <a:p>
            <a:pPr algn="just">
              <a:lnSpc>
                <a:spcPct val="90000"/>
              </a:lnSpc>
            </a:pPr>
            <a:r>
              <a:rPr lang="en-GB" altLang="zh-HK" sz="2800" dirty="0"/>
              <a:t>Example B </a:t>
            </a:r>
            <a:r>
              <a:rPr lang="en-GB" altLang="zh-HK" sz="2800" dirty="0" smtClean="0"/>
              <a:t>just compilation of randomly picked lines </a:t>
            </a:r>
            <a:r>
              <a:rPr lang="en-GB" altLang="zh-HK" sz="2800" dirty="0"/>
              <a:t>from </a:t>
            </a:r>
            <a:r>
              <a:rPr lang="en-GB" altLang="zh-HK" sz="2800" dirty="0">
                <a:latin typeface="Arial" panose="020B0604020202020204" pitchFamily="34" charset="0"/>
              </a:rPr>
              <a:t>“</a:t>
            </a:r>
            <a:r>
              <a:rPr lang="en-GB" altLang="zh-HK" sz="2800" dirty="0"/>
              <a:t>Little Red Riding Hood</a:t>
            </a:r>
            <a:r>
              <a:rPr lang="en-GB" altLang="zh-HK" sz="2800" dirty="0">
                <a:latin typeface="Arial" panose="020B0604020202020204" pitchFamily="34" charset="0"/>
              </a:rPr>
              <a:t>”</a:t>
            </a:r>
            <a:r>
              <a:rPr lang="en-GB" altLang="zh-HK" sz="2800" dirty="0"/>
              <a:t>. </a:t>
            </a:r>
            <a:endParaRPr lang="hr-HR" altLang="zh-HK" sz="2800" dirty="0"/>
          </a:p>
          <a:p>
            <a:pPr algn="just">
              <a:lnSpc>
                <a:spcPct val="90000"/>
              </a:lnSpc>
            </a:pPr>
            <a:r>
              <a:rPr lang="en-US" sz="2800" dirty="0" smtClean="0"/>
              <a:t>Example </a:t>
            </a:r>
            <a:r>
              <a:rPr lang="en-US" sz="2800" dirty="0"/>
              <a:t>A can be described in terms of </a:t>
            </a:r>
            <a:r>
              <a:rPr lang="en-US" sz="2800" i="1" dirty="0"/>
              <a:t>cohesion</a:t>
            </a:r>
            <a:r>
              <a:rPr lang="en-US" sz="2800" dirty="0"/>
              <a:t>.</a:t>
            </a:r>
            <a:endParaRPr lang="en-GB" altLang="zh-HK" sz="2800" u="sng" dirty="0">
              <a:solidFill>
                <a:srgbClr val="000000"/>
              </a:solidFill>
              <a:cs typeface="Arial Unicode MS" panose="020B0604020202020204" pitchFamily="34" charset="-128"/>
            </a:endParaRPr>
          </a:p>
          <a:p>
            <a:pPr algn="just">
              <a:lnSpc>
                <a:spcPct val="90000"/>
              </a:lnSpc>
            </a:pPr>
            <a:r>
              <a:rPr lang="en-GB" altLang="zh-HK" sz="2800" dirty="0">
                <a:solidFill>
                  <a:srgbClr val="000000"/>
                </a:solidFill>
                <a:cs typeface="Arial Unicode MS" panose="020B0604020202020204" pitchFamily="34" charset="-128"/>
              </a:rPr>
              <a:t>Cohesion</a:t>
            </a:r>
            <a:r>
              <a:rPr lang="en-GB" altLang="zh-HK" sz="2800" b="1" dirty="0">
                <a:solidFill>
                  <a:srgbClr val="000000"/>
                </a:solidFill>
                <a:cs typeface="Arial Unicode MS" panose="020B0604020202020204" pitchFamily="34" charset="-128"/>
              </a:rPr>
              <a:t> </a:t>
            </a:r>
            <a:r>
              <a:rPr lang="en-GB" altLang="zh-HK" sz="2800" dirty="0">
                <a:solidFill>
                  <a:srgbClr val="000000"/>
                </a:solidFill>
                <a:cs typeface="Arial Unicode MS" panose="020B0604020202020204" pitchFamily="34" charset="-128"/>
              </a:rPr>
              <a:t>is a type of relationship within a text when </a:t>
            </a:r>
            <a:r>
              <a:rPr lang="hr-HR" altLang="zh-HK" sz="2800" dirty="0">
                <a:solidFill>
                  <a:srgbClr val="000000"/>
                </a:solidFill>
                <a:latin typeface="+mj-lt"/>
                <a:ea typeface="Arial Unicode MS" panose="020B0604020202020204" pitchFamily="34" charset="-128"/>
                <a:cs typeface="Arial Unicode MS" panose="020B0604020202020204" pitchFamily="34" charset="-128"/>
              </a:rPr>
              <a:t>(the interpretation of) </a:t>
            </a:r>
            <a:r>
              <a:rPr lang="en-GB" altLang="zh-HK" sz="2800" dirty="0">
                <a:solidFill>
                  <a:srgbClr val="000000"/>
                </a:solidFill>
              </a:rPr>
              <a:t>one element of discourse depends on </a:t>
            </a:r>
            <a:r>
              <a:rPr lang="en-GB" altLang="zh-HK" sz="2800" dirty="0" smtClean="0">
                <a:solidFill>
                  <a:srgbClr val="000000"/>
                </a:solidFill>
              </a:rPr>
              <a:t>another</a:t>
            </a:r>
            <a:r>
              <a:rPr lang="hr-HR" altLang="zh-HK" sz="2800" dirty="0" smtClean="0">
                <a:solidFill>
                  <a:srgbClr val="000000"/>
                </a:solidFill>
                <a:latin typeface="Arial" panose="020B0604020202020204" pitchFamily="34" charset="0"/>
                <a:ea typeface="Arial Unicode MS" panose="020B0604020202020204" pitchFamily="34" charset="-128"/>
                <a:cs typeface="Arial Unicode MS" panose="020B0604020202020204" pitchFamily="34" charset="-128"/>
              </a:rPr>
              <a:t>.</a:t>
            </a:r>
            <a:endParaRPr lang="hr-HR" altLang="zh-HK" sz="2800" dirty="0">
              <a:solidFill>
                <a:srgbClr val="000000"/>
              </a:solidFill>
              <a:latin typeface="Arial" panose="020B0604020202020204" pitchFamily="34" charset="0"/>
              <a:ea typeface="Arial Unicode MS" panose="020B0604020202020204" pitchFamily="34" charset="-128"/>
              <a:cs typeface="Arial Unicode MS" panose="020B0604020202020204" pitchFamily="34" charset="-128"/>
            </a:endParaRPr>
          </a:p>
          <a:p>
            <a:pPr algn="just">
              <a:lnSpc>
                <a:spcPct val="90000"/>
              </a:lnSpc>
            </a:pPr>
            <a:r>
              <a:rPr lang="hr-HR" altLang="zh-HK" sz="2800" dirty="0">
                <a:solidFill>
                  <a:srgbClr val="000000"/>
                </a:solidFill>
                <a:latin typeface="Arial" panose="020B0604020202020204" pitchFamily="34" charset="0"/>
                <a:ea typeface="Arial Unicode MS" panose="020B0604020202020204" pitchFamily="34" charset="-128"/>
                <a:cs typeface="Arial Unicode MS" panose="020B0604020202020204" pitchFamily="34" charset="-128"/>
              </a:rPr>
              <a:t> </a:t>
            </a:r>
            <a:r>
              <a:rPr lang="en-IN" altLang="zh-HK" sz="2800" dirty="0" smtClean="0">
                <a:solidFill>
                  <a:srgbClr val="000000"/>
                </a:solidFill>
                <a:latin typeface="+mj-lt"/>
                <a:ea typeface="Arial Unicode MS" panose="020B0604020202020204" pitchFamily="34" charset="-128"/>
                <a:cs typeface="Arial Unicode MS" panose="020B0604020202020204" pitchFamily="34" charset="-128"/>
              </a:rPr>
              <a:t>In other words, </a:t>
            </a:r>
            <a:r>
              <a:rPr lang="hr-HR" sz="2800" dirty="0" smtClean="0"/>
              <a:t>the </a:t>
            </a:r>
            <a:r>
              <a:rPr lang="hr-HR" sz="2800" dirty="0"/>
              <a:t>ways in which the components of the surface text (the actual words we hear or see) are mutually connected within a sequence </a:t>
            </a:r>
            <a:r>
              <a:rPr lang="en-IN" sz="2800" dirty="0" smtClean="0"/>
              <a:t>is ‘cohesion’.</a:t>
            </a:r>
            <a:endParaRPr lang="en-US" sz="2800" dirty="0"/>
          </a:p>
          <a:p>
            <a:pPr algn="just"/>
            <a:endParaRPr lang="en-IN" sz="2800" dirty="0"/>
          </a:p>
        </p:txBody>
      </p:sp>
    </p:spTree>
    <p:extLst>
      <p:ext uri="{BB962C8B-B14F-4D97-AF65-F5344CB8AC3E}">
        <p14:creationId xmlns:p14="http://schemas.microsoft.com/office/powerpoint/2010/main" val="411542399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buNone/>
            </a:pPr>
            <a:r>
              <a:rPr lang="en-IN" dirty="0" smtClean="0"/>
              <a:t>1. The animals have been pushed back and their natural habitat has reduced.</a:t>
            </a:r>
          </a:p>
          <a:p>
            <a:pPr algn="just">
              <a:buNone/>
            </a:pPr>
            <a:r>
              <a:rPr lang="en-IN" dirty="0" smtClean="0"/>
              <a:t>2. The government has located reserves to protect both animals and plant life.</a:t>
            </a:r>
          </a:p>
          <a:p>
            <a:pPr algn="just">
              <a:buNone/>
            </a:pPr>
            <a:r>
              <a:rPr lang="en-IN" dirty="0" smtClean="0"/>
              <a:t>3. Many natural forests where animals live are being destroyed.</a:t>
            </a:r>
          </a:p>
          <a:p>
            <a:pPr algn="just">
              <a:buNone/>
            </a:pPr>
            <a:r>
              <a:rPr lang="en-IN" dirty="0" smtClean="0"/>
              <a:t>4. One of them is the Bogor Botanical Garden.</a:t>
            </a:r>
          </a:p>
          <a:p>
            <a:pPr algn="just">
              <a:buNone/>
            </a:pPr>
            <a:r>
              <a:rPr lang="en-IN" dirty="0" smtClean="0"/>
              <a:t>5. People have cleared the land to cultivate crops. </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457200" indent="-457200" algn="just">
              <a:buNone/>
            </a:pPr>
            <a:r>
              <a:rPr lang="en-IN" dirty="0" smtClean="0"/>
              <a:t>3. Many natural forests where animals live are being destroyed.</a:t>
            </a:r>
          </a:p>
          <a:p>
            <a:pPr marL="457200" indent="-457200" algn="just">
              <a:buNone/>
            </a:pPr>
            <a:r>
              <a:rPr lang="en-IN" dirty="0" smtClean="0"/>
              <a:t>5. People have cleared the land to cultivate crops. </a:t>
            </a:r>
          </a:p>
          <a:p>
            <a:pPr marL="457200" indent="-457200" algn="just">
              <a:buNone/>
            </a:pPr>
            <a:r>
              <a:rPr lang="en-IN" dirty="0" smtClean="0"/>
              <a:t>1. The animals have been pushed back and their natural habitat has reduced.</a:t>
            </a:r>
          </a:p>
          <a:p>
            <a:pPr marL="457200" indent="-457200" algn="just">
              <a:buNone/>
            </a:pPr>
            <a:r>
              <a:rPr lang="en-IN" dirty="0" smtClean="0"/>
              <a:t>2. The government has located reserves to protect both animals and plant life.</a:t>
            </a:r>
          </a:p>
          <a:p>
            <a:pPr marL="457200" indent="-457200" algn="just">
              <a:buNone/>
            </a:pPr>
            <a:r>
              <a:rPr lang="en-IN" dirty="0" smtClean="0"/>
              <a:t>4. One of them is the Bogor Botanical Garden.</a:t>
            </a:r>
          </a:p>
          <a:p>
            <a:endParaRPr lang="en-US" dirty="0"/>
          </a:p>
        </p:txBody>
      </p:sp>
      <p:sp>
        <p:nvSpPr>
          <p:cNvPr id="4" name="TextBox 3"/>
          <p:cNvSpPr txBox="1"/>
          <p:nvPr/>
        </p:nvSpPr>
        <p:spPr>
          <a:xfrm>
            <a:off x="611560" y="620688"/>
            <a:ext cx="4809330" cy="646331"/>
          </a:xfrm>
          <a:prstGeom prst="rect">
            <a:avLst/>
          </a:prstGeom>
          <a:noFill/>
        </p:spPr>
        <p:txBody>
          <a:bodyPr wrap="none" rtlCol="0">
            <a:spAutoFit/>
          </a:bodyPr>
          <a:lstStyle/>
          <a:p>
            <a:r>
              <a:rPr lang="en-US" sz="3600" dirty="0" smtClean="0"/>
              <a:t>The correct order is…</a:t>
            </a:r>
            <a:endParaRPr lang="en-US" sz="3600" dirty="0"/>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868362"/>
          </a:xfrm>
        </p:spPr>
        <p:txBody>
          <a:bodyPr>
            <a:normAutofit fontScale="90000"/>
          </a:bodyPr>
          <a:lstStyle/>
          <a:p>
            <a:r>
              <a:rPr lang="en-US" b="1" dirty="0"/>
              <a:t>Paragraph</a:t>
            </a:r>
            <a:br>
              <a:rPr lang="en-US" b="1" dirty="0"/>
            </a:br>
            <a:endParaRPr lang="en-US" dirty="0"/>
          </a:p>
        </p:txBody>
      </p:sp>
      <p:sp>
        <p:nvSpPr>
          <p:cNvPr id="3" name="Content Placeholder 2"/>
          <p:cNvSpPr>
            <a:spLocks noGrp="1"/>
          </p:cNvSpPr>
          <p:nvPr>
            <p:ph idx="1"/>
          </p:nvPr>
        </p:nvSpPr>
        <p:spPr>
          <a:xfrm>
            <a:off x="304800" y="1219200"/>
            <a:ext cx="8077200" cy="5254752"/>
          </a:xfrm>
        </p:spPr>
        <p:txBody>
          <a:bodyPr>
            <a:normAutofit fontScale="85000" lnSpcReduction="10000"/>
          </a:bodyPr>
          <a:lstStyle/>
          <a:p>
            <a:r>
              <a:rPr lang="en-US" dirty="0"/>
              <a:t>A coherent paragraph moves logically knitting the thoughts together in an orderly way. </a:t>
            </a:r>
          </a:p>
          <a:p>
            <a:r>
              <a:rPr lang="en-US" dirty="0" smtClean="0"/>
              <a:t>The </a:t>
            </a:r>
            <a:r>
              <a:rPr lang="en-US" dirty="0"/>
              <a:t>ideas should flow into one another, making their relation to the paragraph’s main point clear.</a:t>
            </a:r>
          </a:p>
          <a:p>
            <a:r>
              <a:rPr lang="en-US" dirty="0"/>
              <a:t> </a:t>
            </a:r>
            <a:r>
              <a:rPr lang="en-US" dirty="0" smtClean="0"/>
              <a:t>You </a:t>
            </a:r>
            <a:r>
              <a:rPr lang="en-US" dirty="0"/>
              <a:t>can apply several strategies to achieve coherence in your paragraphs as you write them or check for it as you revise and edit them. </a:t>
            </a:r>
          </a:p>
          <a:p>
            <a:r>
              <a:rPr lang="en-US" dirty="0"/>
              <a:t> </a:t>
            </a:r>
            <a:r>
              <a:rPr lang="en-US" dirty="0" smtClean="0"/>
              <a:t>One </a:t>
            </a:r>
            <a:r>
              <a:rPr lang="en-US" dirty="0"/>
              <a:t>strategy is to use organizational patterns both familiar to your reader and appropriate to the development of your paragraph’s controlling idea.               </a:t>
            </a:r>
          </a:p>
          <a:p>
            <a:r>
              <a:rPr lang="en-US" dirty="0"/>
              <a:t> </a:t>
            </a:r>
            <a:r>
              <a:rPr lang="en-US" dirty="0" smtClean="0"/>
              <a:t>Organizational </a:t>
            </a:r>
            <a:r>
              <a:rPr lang="en-US" dirty="0"/>
              <a:t>patterns have a built-in structural logic that can aid the reader.</a:t>
            </a:r>
          </a:p>
          <a:p>
            <a:endParaRPr lang="en-US" dirty="0"/>
          </a:p>
        </p:txBody>
      </p:sp>
      <p:sp>
        <p:nvSpPr>
          <p:cNvPr id="4" name="Slide Number Placeholder 3"/>
          <p:cNvSpPr>
            <a:spLocks noGrp="1"/>
          </p:cNvSpPr>
          <p:nvPr>
            <p:ph type="sldNum" sz="quarter" idx="12"/>
          </p:nvPr>
        </p:nvSpPr>
        <p:spPr/>
        <p:txBody>
          <a:bodyPr/>
          <a:lstStyle/>
          <a:p>
            <a:fld id="{2DAD401C-530C-49A4-B02F-41EC75B8E656}" type="slidenum">
              <a:rPr lang="en-US" smtClean="0"/>
              <a:pPr/>
              <a:t>32</a:t>
            </a:fld>
            <a:endParaRPr lang="en-US"/>
          </a:p>
        </p:txBody>
      </p:sp>
    </p:spTree>
    <p:extLst>
      <p:ext uri="{BB962C8B-B14F-4D97-AF65-F5344CB8AC3E}">
        <p14:creationId xmlns:p14="http://schemas.microsoft.com/office/powerpoint/2010/main" val="215724919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7467600" cy="5781256"/>
          </a:xfrm>
        </p:spPr>
        <p:txBody>
          <a:bodyPr>
            <a:normAutofit fontScale="92500" lnSpcReduction="20000"/>
          </a:bodyPr>
          <a:lstStyle/>
          <a:p>
            <a:pPr algn="just">
              <a:lnSpc>
                <a:spcPct val="80000"/>
              </a:lnSpc>
            </a:pPr>
            <a:r>
              <a:rPr lang="en-GB" altLang="zh-HK" dirty="0">
                <a:solidFill>
                  <a:srgbClr val="000000"/>
                </a:solidFill>
                <a:latin typeface="+mj-lt"/>
              </a:rPr>
              <a:t>Two ways to establish cohesion in a text</a:t>
            </a:r>
            <a:r>
              <a:rPr lang="en-GB" altLang="zh-HK" dirty="0" smtClean="0">
                <a:solidFill>
                  <a:srgbClr val="000000"/>
                </a:solidFill>
                <a:latin typeface="+mj-lt"/>
              </a:rPr>
              <a:t>: grammatical and lexical.</a:t>
            </a:r>
            <a:endParaRPr lang="en-GB" altLang="zh-HK" dirty="0">
              <a:solidFill>
                <a:srgbClr val="000000"/>
              </a:solidFill>
              <a:latin typeface="+mj-lt"/>
            </a:endParaRPr>
          </a:p>
          <a:p>
            <a:pPr algn="just" defTabSz="896938" fontAlgn="base"/>
            <a:r>
              <a:rPr lang="en-IN" b="1" dirty="0" smtClean="0"/>
              <a:t>Grammatical Cohesion: </a:t>
            </a:r>
            <a:r>
              <a:rPr lang="en-IN" dirty="0" smtClean="0"/>
              <a:t>is </a:t>
            </a:r>
            <a:r>
              <a:rPr lang="en-IN" dirty="0"/>
              <a:t>constructed by the grammatical </a:t>
            </a:r>
            <a:r>
              <a:rPr lang="en-IN" dirty="0" smtClean="0"/>
              <a:t>structures. Four different ways - Reference</a:t>
            </a:r>
            <a:r>
              <a:rPr lang="en-IN" dirty="0"/>
              <a:t>, </a:t>
            </a:r>
            <a:r>
              <a:rPr lang="en-IN" dirty="0" smtClean="0"/>
              <a:t>Substitution, </a:t>
            </a:r>
            <a:r>
              <a:rPr lang="en-IN" dirty="0"/>
              <a:t>Ellipsis, </a:t>
            </a:r>
            <a:r>
              <a:rPr lang="en-IN" dirty="0" smtClean="0"/>
              <a:t>Conjunction.</a:t>
            </a:r>
          </a:p>
          <a:p>
            <a:pPr marL="0" indent="0" algn="just" defTabSz="896938" fontAlgn="base">
              <a:buNone/>
            </a:pPr>
            <a:endParaRPr lang="en-IN" dirty="0" smtClean="0"/>
          </a:p>
          <a:p>
            <a:pPr algn="just"/>
            <a:r>
              <a:rPr lang="en-IN" b="1" dirty="0">
                <a:latin typeface="+mj-lt"/>
              </a:rPr>
              <a:t>Reference</a:t>
            </a:r>
            <a:r>
              <a:rPr lang="en-IN" dirty="0">
                <a:latin typeface="+mj-lt"/>
              </a:rPr>
              <a:t> occurs when one item in </a:t>
            </a:r>
            <a:r>
              <a:rPr lang="en-IN" dirty="0" smtClean="0">
                <a:latin typeface="+mj-lt"/>
              </a:rPr>
              <a:t>the text </a:t>
            </a:r>
            <a:r>
              <a:rPr lang="en-IN" dirty="0">
                <a:latin typeface="+mj-lt"/>
              </a:rPr>
              <a:t>points to another element for </a:t>
            </a:r>
            <a:r>
              <a:rPr lang="en-IN" dirty="0" smtClean="0">
                <a:latin typeface="+mj-lt"/>
              </a:rPr>
              <a:t>its interpretation</a:t>
            </a:r>
            <a:r>
              <a:rPr lang="en-IN" dirty="0">
                <a:latin typeface="+mj-lt"/>
              </a:rPr>
              <a:t>.</a:t>
            </a:r>
          </a:p>
          <a:p>
            <a:pPr marL="0" indent="0" algn="just">
              <a:buNone/>
            </a:pPr>
            <a:r>
              <a:rPr lang="en-IN" dirty="0" smtClean="0">
                <a:latin typeface="+mj-lt"/>
              </a:rPr>
              <a:t>e.g. The </a:t>
            </a:r>
            <a:r>
              <a:rPr lang="en-IN" dirty="0">
                <a:latin typeface="+mj-lt"/>
              </a:rPr>
              <a:t>man is living alone. </a:t>
            </a:r>
            <a:r>
              <a:rPr lang="en-IN" i="1" dirty="0">
                <a:latin typeface="+mj-lt"/>
              </a:rPr>
              <a:t>His</a:t>
            </a:r>
            <a:r>
              <a:rPr lang="en-IN" dirty="0">
                <a:latin typeface="+mj-lt"/>
              </a:rPr>
              <a:t> wife left </a:t>
            </a:r>
            <a:r>
              <a:rPr lang="en-IN" i="1" dirty="0">
                <a:latin typeface="+mj-lt"/>
              </a:rPr>
              <a:t>him</a:t>
            </a:r>
            <a:r>
              <a:rPr lang="en-IN" dirty="0">
                <a:latin typeface="+mj-lt"/>
              </a:rPr>
              <a:t> </a:t>
            </a:r>
            <a:r>
              <a:rPr lang="en-IN" dirty="0" smtClean="0">
                <a:latin typeface="+mj-lt"/>
              </a:rPr>
              <a:t>last year. (Anaphora)</a:t>
            </a:r>
          </a:p>
          <a:p>
            <a:pPr marL="0" indent="0" algn="just">
              <a:buNone/>
            </a:pPr>
            <a:r>
              <a:rPr lang="en-IN" i="1" dirty="0">
                <a:latin typeface="+mj-lt"/>
              </a:rPr>
              <a:t>He’s</a:t>
            </a:r>
            <a:r>
              <a:rPr lang="en-IN" dirty="0">
                <a:latin typeface="+mj-lt"/>
              </a:rPr>
              <a:t> a superstar, </a:t>
            </a:r>
            <a:r>
              <a:rPr lang="en-IN" i="1" dirty="0">
                <a:latin typeface="+mj-lt"/>
              </a:rPr>
              <a:t>he’s</a:t>
            </a:r>
            <a:r>
              <a:rPr lang="en-IN" dirty="0">
                <a:latin typeface="+mj-lt"/>
              </a:rPr>
              <a:t> the best in </a:t>
            </a:r>
            <a:r>
              <a:rPr lang="en-IN" i="1" dirty="0">
                <a:latin typeface="+mj-lt"/>
              </a:rPr>
              <a:t>his</a:t>
            </a:r>
            <a:r>
              <a:rPr lang="en-IN" dirty="0">
                <a:latin typeface="+mj-lt"/>
              </a:rPr>
              <a:t> era. Let’s welcome.. Justin Bieber</a:t>
            </a:r>
            <a:r>
              <a:rPr lang="en-IN" dirty="0" smtClean="0">
                <a:latin typeface="+mj-lt"/>
              </a:rPr>
              <a:t>! (</a:t>
            </a:r>
            <a:r>
              <a:rPr lang="en-IN" dirty="0" err="1">
                <a:latin typeface="+mj-lt"/>
              </a:rPr>
              <a:t>C</a:t>
            </a:r>
            <a:r>
              <a:rPr lang="en-IN" dirty="0" err="1" smtClean="0">
                <a:latin typeface="+mj-lt"/>
              </a:rPr>
              <a:t>ataphora</a:t>
            </a:r>
            <a:r>
              <a:rPr lang="en-IN" dirty="0" smtClean="0">
                <a:latin typeface="+mj-lt"/>
              </a:rPr>
              <a:t>)</a:t>
            </a:r>
            <a:endParaRPr lang="en-IN" dirty="0">
              <a:latin typeface="+mj-lt"/>
            </a:endParaRPr>
          </a:p>
          <a:p>
            <a:pPr marL="0" indent="0" algn="just">
              <a:buNone/>
            </a:pPr>
            <a:endParaRPr lang="en-IN" dirty="0">
              <a:latin typeface="+mj-lt"/>
            </a:endParaRPr>
          </a:p>
        </p:txBody>
      </p:sp>
    </p:spTree>
    <p:extLst>
      <p:ext uri="{BB962C8B-B14F-4D97-AF65-F5344CB8AC3E}">
        <p14:creationId xmlns:p14="http://schemas.microsoft.com/office/powerpoint/2010/main" val="300101742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7467600" cy="5997280"/>
          </a:xfrm>
        </p:spPr>
        <p:txBody>
          <a:bodyPr>
            <a:normAutofit fontScale="70000" lnSpcReduction="20000"/>
          </a:bodyPr>
          <a:lstStyle/>
          <a:p>
            <a:pPr algn="just"/>
            <a:r>
              <a:rPr lang="en-IN" b="1" dirty="0" smtClean="0"/>
              <a:t>Substitution</a:t>
            </a:r>
            <a:r>
              <a:rPr lang="en-IN" dirty="0" smtClean="0"/>
              <a:t>: Replacement of one item by another.</a:t>
            </a:r>
          </a:p>
          <a:p>
            <a:pPr marL="0" indent="0" algn="just">
              <a:buNone/>
            </a:pPr>
            <a:r>
              <a:rPr lang="en-IN" dirty="0" smtClean="0"/>
              <a:t>e.g. When </a:t>
            </a:r>
            <a:r>
              <a:rPr lang="en-IN" dirty="0"/>
              <a:t>I was a kid, I had a kitten but then </a:t>
            </a:r>
            <a:r>
              <a:rPr lang="en-IN" dirty="0" smtClean="0"/>
              <a:t>I lost </a:t>
            </a:r>
            <a:r>
              <a:rPr lang="en-IN" i="1" dirty="0" smtClean="0"/>
              <a:t>it</a:t>
            </a:r>
            <a:r>
              <a:rPr lang="en-IN" dirty="0" smtClean="0"/>
              <a:t>. </a:t>
            </a:r>
            <a:r>
              <a:rPr lang="en-IN" dirty="0"/>
              <a:t>I wish I had </a:t>
            </a:r>
            <a:r>
              <a:rPr lang="en-IN" i="1" dirty="0" smtClean="0"/>
              <a:t>one </a:t>
            </a:r>
            <a:r>
              <a:rPr lang="en-IN" dirty="0" smtClean="0"/>
              <a:t>now.</a:t>
            </a:r>
          </a:p>
          <a:p>
            <a:pPr marL="0" indent="0" algn="just">
              <a:buNone/>
            </a:pPr>
            <a:r>
              <a:rPr lang="en-IN" dirty="0"/>
              <a:t>      You think Joan already knows? - I think everybody </a:t>
            </a:r>
            <a:r>
              <a:rPr lang="en-IN" i="1" dirty="0"/>
              <a:t>does</a:t>
            </a:r>
            <a:r>
              <a:rPr lang="en-IN" dirty="0"/>
              <a:t>.</a:t>
            </a:r>
          </a:p>
          <a:p>
            <a:pPr algn="just"/>
            <a:r>
              <a:rPr lang="en-IN" b="1" dirty="0"/>
              <a:t>Ellipsis</a:t>
            </a:r>
            <a:r>
              <a:rPr lang="en-IN" dirty="0"/>
              <a:t>: Ellipsis is the process in which one item within a text or discourse is </a:t>
            </a:r>
            <a:r>
              <a:rPr lang="en-IN" dirty="0" smtClean="0"/>
              <a:t>omitted.</a:t>
            </a:r>
            <a:endParaRPr lang="en-IN" dirty="0"/>
          </a:p>
          <a:p>
            <a:pPr marL="0" indent="0" algn="just">
              <a:buNone/>
            </a:pPr>
            <a:r>
              <a:rPr lang="en-IN" dirty="0" smtClean="0"/>
              <a:t>e.g. What </a:t>
            </a:r>
            <a:r>
              <a:rPr lang="en-IN" dirty="0"/>
              <a:t>have you been doing?- (</a:t>
            </a:r>
            <a:r>
              <a:rPr lang="en-IN" i="1" dirty="0"/>
              <a:t>I have been</a:t>
            </a:r>
            <a:r>
              <a:rPr lang="en-IN" dirty="0"/>
              <a:t>) Swimming.</a:t>
            </a:r>
          </a:p>
          <a:p>
            <a:pPr marL="0" indent="0" algn="just">
              <a:buNone/>
            </a:pPr>
            <a:r>
              <a:rPr lang="en-IN" dirty="0" smtClean="0"/>
              <a:t>      Who </a:t>
            </a:r>
            <a:r>
              <a:rPr lang="en-IN" dirty="0"/>
              <a:t>was playing the piano? – John </a:t>
            </a:r>
            <a:r>
              <a:rPr lang="en-IN" dirty="0" smtClean="0"/>
              <a:t>was (</a:t>
            </a:r>
            <a:r>
              <a:rPr lang="en-IN" i="1" dirty="0" smtClean="0"/>
              <a:t>playing</a:t>
            </a:r>
            <a:r>
              <a:rPr lang="en-IN" dirty="0" smtClean="0"/>
              <a:t>).</a:t>
            </a:r>
          </a:p>
          <a:p>
            <a:pPr algn="just"/>
            <a:r>
              <a:rPr lang="en-IN" b="1" dirty="0" smtClean="0"/>
              <a:t>Conjunction</a:t>
            </a:r>
            <a:r>
              <a:rPr lang="en-IN" dirty="0"/>
              <a:t>: Conjunction refers to a specification of the way in which what is to follow </a:t>
            </a:r>
            <a:r>
              <a:rPr lang="en-IN" dirty="0" smtClean="0"/>
              <a:t>is systematically </a:t>
            </a:r>
            <a:r>
              <a:rPr lang="en-IN" dirty="0"/>
              <a:t>connected to what has gone before. Conjunctions </a:t>
            </a:r>
            <a:r>
              <a:rPr lang="en-IN" dirty="0" smtClean="0"/>
              <a:t> </a:t>
            </a:r>
            <a:r>
              <a:rPr lang="en-IN" dirty="0"/>
              <a:t>usually structure </a:t>
            </a:r>
            <a:r>
              <a:rPr lang="en-IN" dirty="0" smtClean="0"/>
              <a:t>a text/discourse </a:t>
            </a:r>
            <a:r>
              <a:rPr lang="en-IN" dirty="0"/>
              <a:t>in a precise way and bring the presented elements into a logical order </a:t>
            </a:r>
            <a:r>
              <a:rPr lang="en-IN" dirty="0" smtClean="0"/>
              <a:t>. </a:t>
            </a:r>
          </a:p>
          <a:p>
            <a:pPr marL="0" indent="0" algn="just">
              <a:buNone/>
            </a:pPr>
            <a:r>
              <a:rPr lang="en-IN" dirty="0" smtClean="0"/>
              <a:t>e.g. He </a:t>
            </a:r>
            <a:r>
              <a:rPr lang="en-IN" dirty="0"/>
              <a:t>has little money on his pocket. However, he insists </a:t>
            </a:r>
            <a:r>
              <a:rPr lang="en-IN" dirty="0" smtClean="0"/>
              <a:t>on buying </a:t>
            </a:r>
            <a:r>
              <a:rPr lang="en-IN" dirty="0"/>
              <a:t>the movie ticket. He </a:t>
            </a:r>
            <a:r>
              <a:rPr lang="en-IN" dirty="0" smtClean="0"/>
              <a:t>will walk </a:t>
            </a:r>
            <a:r>
              <a:rPr lang="en-IN" dirty="0"/>
              <a:t>home for sure.</a:t>
            </a:r>
          </a:p>
        </p:txBody>
      </p:sp>
    </p:spTree>
    <p:extLst>
      <p:ext uri="{BB962C8B-B14F-4D97-AF65-F5344CB8AC3E}">
        <p14:creationId xmlns:p14="http://schemas.microsoft.com/office/powerpoint/2010/main" val="271773047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7467600" cy="5997280"/>
          </a:xfrm>
        </p:spPr>
        <p:txBody>
          <a:bodyPr>
            <a:normAutofit fontScale="85000" lnSpcReduction="10000"/>
          </a:bodyPr>
          <a:lstStyle/>
          <a:p>
            <a:pPr algn="just"/>
            <a:r>
              <a:rPr lang="en-IN" b="1" dirty="0" smtClean="0"/>
              <a:t>Lexical cohesion </a:t>
            </a:r>
            <a:r>
              <a:rPr lang="en-IN" dirty="0" smtClean="0"/>
              <a:t>deals with the meaning in text. “This is the cohesive effect achieved by the selection of vocabulary” (Halliday &amp; </a:t>
            </a:r>
            <a:r>
              <a:rPr lang="en-IN" dirty="0" err="1" smtClean="0"/>
              <a:t>Hasan</a:t>
            </a:r>
            <a:r>
              <a:rPr lang="en-IN" dirty="0" smtClean="0"/>
              <a:t>).</a:t>
            </a:r>
          </a:p>
          <a:p>
            <a:pPr algn="just"/>
            <a:r>
              <a:rPr lang="en-IN" dirty="0" smtClean="0"/>
              <a:t>Two different ways – reiteration and collocation</a:t>
            </a:r>
          </a:p>
          <a:p>
            <a:pPr marL="0" indent="0" algn="just">
              <a:buNone/>
            </a:pPr>
            <a:endParaRPr lang="en-IN" dirty="0" smtClean="0"/>
          </a:p>
          <a:p>
            <a:pPr algn="just"/>
            <a:r>
              <a:rPr lang="en-IN" b="1" dirty="0" smtClean="0"/>
              <a:t>Reiteration</a:t>
            </a:r>
            <a:r>
              <a:rPr lang="en-IN" dirty="0"/>
              <a:t>: “the repetition of a lexical item, or the occurrence </a:t>
            </a:r>
            <a:r>
              <a:rPr lang="en-IN" dirty="0" smtClean="0"/>
              <a:t>of </a:t>
            </a:r>
            <a:r>
              <a:rPr lang="en-IN" dirty="0"/>
              <a:t>a synonym </a:t>
            </a:r>
            <a:r>
              <a:rPr lang="en-IN" dirty="0" smtClean="0"/>
              <a:t>of some </a:t>
            </a:r>
            <a:r>
              <a:rPr lang="en-IN" dirty="0"/>
              <a:t>kind, in the </a:t>
            </a:r>
            <a:r>
              <a:rPr lang="en-IN" dirty="0" smtClean="0"/>
              <a:t>context of reference”.</a:t>
            </a:r>
          </a:p>
          <a:p>
            <a:pPr marL="0" indent="0" algn="just">
              <a:buNone/>
            </a:pPr>
            <a:r>
              <a:rPr lang="en-IN" dirty="0" smtClean="0"/>
              <a:t>e.g. Alice </a:t>
            </a:r>
            <a:r>
              <a:rPr lang="en-IN" dirty="0"/>
              <a:t>caught </a:t>
            </a:r>
            <a:r>
              <a:rPr lang="en-IN" i="1" dirty="0"/>
              <a:t>the baby </a:t>
            </a:r>
            <a:r>
              <a:rPr lang="en-IN" dirty="0"/>
              <a:t>with some difficulty, as it was </a:t>
            </a:r>
            <a:r>
              <a:rPr lang="en-IN" i="1" dirty="0"/>
              <a:t>a </a:t>
            </a:r>
            <a:r>
              <a:rPr lang="en-IN" i="1" dirty="0" err="1"/>
              <a:t>queershaped</a:t>
            </a:r>
            <a:r>
              <a:rPr lang="en-IN" i="1" dirty="0"/>
              <a:t> little creature </a:t>
            </a:r>
            <a:r>
              <a:rPr lang="en-IN" dirty="0" smtClean="0"/>
              <a:t>and held </a:t>
            </a:r>
            <a:r>
              <a:rPr lang="en-IN" dirty="0"/>
              <a:t>out its arms and legs in all directions, 'just like </a:t>
            </a:r>
            <a:r>
              <a:rPr lang="en-IN" i="1" dirty="0"/>
              <a:t>a star-fish</a:t>
            </a:r>
            <a:r>
              <a:rPr lang="en-IN" dirty="0"/>
              <a:t>', thought Alice. </a:t>
            </a:r>
            <a:r>
              <a:rPr lang="en-IN" i="1" dirty="0"/>
              <a:t>The </a:t>
            </a:r>
            <a:r>
              <a:rPr lang="en-IN" i="1" dirty="0" smtClean="0"/>
              <a:t>poor little </a:t>
            </a:r>
            <a:r>
              <a:rPr lang="en-IN" i="1" dirty="0"/>
              <a:t>thing </a:t>
            </a:r>
            <a:r>
              <a:rPr lang="en-IN" dirty="0"/>
              <a:t>was snorting like a steam-engine when she caught it.</a:t>
            </a:r>
          </a:p>
        </p:txBody>
      </p:sp>
    </p:spTree>
    <p:extLst>
      <p:ext uri="{BB962C8B-B14F-4D97-AF65-F5344CB8AC3E}">
        <p14:creationId xmlns:p14="http://schemas.microsoft.com/office/powerpoint/2010/main" val="216461489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7467600" cy="5997280"/>
          </a:xfrm>
        </p:spPr>
        <p:txBody>
          <a:bodyPr>
            <a:normAutofit fontScale="92500" lnSpcReduction="20000"/>
          </a:bodyPr>
          <a:lstStyle/>
          <a:p>
            <a:pPr algn="just"/>
            <a:r>
              <a:rPr lang="en-IN" b="1" dirty="0"/>
              <a:t>Collocation</a:t>
            </a:r>
            <a:r>
              <a:rPr lang="en-IN" dirty="0"/>
              <a:t> is the use of “a word that is in some way associated with another word </a:t>
            </a:r>
            <a:r>
              <a:rPr lang="en-IN" dirty="0" smtClean="0"/>
              <a:t>in the </a:t>
            </a:r>
            <a:r>
              <a:rPr lang="en-IN" dirty="0"/>
              <a:t>preceding text, because it is a direct repetition of it, or is in some sense synonymous </a:t>
            </a:r>
            <a:r>
              <a:rPr lang="en-IN" dirty="0" smtClean="0"/>
              <a:t>with it</a:t>
            </a:r>
            <a:r>
              <a:rPr lang="en-IN" dirty="0"/>
              <a:t>, or tends to occur in the same lexical environment</a:t>
            </a:r>
            <a:r>
              <a:rPr lang="en-IN" dirty="0" smtClean="0"/>
              <a:t>”.</a:t>
            </a:r>
          </a:p>
          <a:p>
            <a:pPr marL="0" indent="0" algn="ctr">
              <a:buNone/>
            </a:pPr>
            <a:r>
              <a:rPr lang="en-IN" dirty="0" smtClean="0"/>
              <a:t>e.g.   A </a:t>
            </a:r>
            <a:r>
              <a:rPr lang="en-IN" dirty="0"/>
              <a:t>little fat man of Bombay</a:t>
            </a:r>
            <a:br>
              <a:rPr lang="en-IN" dirty="0"/>
            </a:br>
            <a:r>
              <a:rPr lang="en-IN" dirty="0"/>
              <a:t>        Was smoking one very hot day.</a:t>
            </a:r>
            <a:br>
              <a:rPr lang="en-IN" dirty="0"/>
            </a:br>
            <a:r>
              <a:rPr lang="en-IN" dirty="0"/>
              <a:t>            But a bird called a snipe</a:t>
            </a:r>
            <a:br>
              <a:rPr lang="en-IN" dirty="0"/>
            </a:br>
            <a:r>
              <a:rPr lang="en-IN" dirty="0"/>
              <a:t>            Flew away with his pipe,</a:t>
            </a:r>
            <a:br>
              <a:rPr lang="en-IN" dirty="0"/>
            </a:br>
            <a:r>
              <a:rPr lang="en-IN" dirty="0"/>
              <a:t>        Which vexed the fat man of Bombay.</a:t>
            </a:r>
          </a:p>
          <a:p>
            <a:pPr algn="just"/>
            <a:r>
              <a:rPr lang="en-IN" dirty="0"/>
              <a:t>Halliday notes here that there is ‘a </a:t>
            </a:r>
            <a:r>
              <a:rPr lang="en-IN" dirty="0" smtClean="0"/>
              <a:t>strong </a:t>
            </a:r>
            <a:r>
              <a:rPr lang="en-IN" dirty="0" err="1" smtClean="0"/>
              <a:t>collocational</a:t>
            </a:r>
            <a:r>
              <a:rPr lang="en-IN" dirty="0" smtClean="0"/>
              <a:t> </a:t>
            </a:r>
            <a:r>
              <a:rPr lang="en-IN" dirty="0"/>
              <a:t>bond between smoke and pipe’ in the above poem.</a:t>
            </a:r>
          </a:p>
          <a:p>
            <a:pPr algn="just"/>
            <a:endParaRPr lang="en-IN" dirty="0"/>
          </a:p>
        </p:txBody>
      </p:sp>
    </p:spTree>
    <p:extLst>
      <p:ext uri="{BB962C8B-B14F-4D97-AF65-F5344CB8AC3E}">
        <p14:creationId xmlns:p14="http://schemas.microsoft.com/office/powerpoint/2010/main" val="78931012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pPr lvl="0" algn="l"/>
            <a:r>
              <a:rPr lang="en-US" dirty="0" smtClean="0"/>
              <a:t>Is cohesion enough to make a text?</a:t>
            </a:r>
            <a:r>
              <a:rPr lang="en-IN" dirty="0" smtClean="0"/>
              <a:t/>
            </a:r>
            <a:br>
              <a:rPr lang="en-IN" dirty="0" smtClean="0"/>
            </a:br>
            <a:endParaRPr lang="en-IN" dirty="0"/>
          </a:p>
        </p:txBody>
      </p:sp>
      <p:sp>
        <p:nvSpPr>
          <p:cNvPr id="3" name="Content Placeholder 2"/>
          <p:cNvSpPr>
            <a:spLocks noGrp="1"/>
          </p:cNvSpPr>
          <p:nvPr>
            <p:ph idx="1"/>
          </p:nvPr>
        </p:nvSpPr>
        <p:spPr>
          <a:xfrm>
            <a:off x="457200" y="1268760"/>
            <a:ext cx="7467600" cy="5205192"/>
          </a:xfrm>
        </p:spPr>
        <p:txBody>
          <a:bodyPr>
            <a:normAutofit/>
          </a:bodyPr>
          <a:lstStyle/>
          <a:p>
            <a:pPr algn="just">
              <a:lnSpc>
                <a:spcPct val="80000"/>
              </a:lnSpc>
              <a:buClr>
                <a:schemeClr val="accent1">
                  <a:lumMod val="75000"/>
                </a:schemeClr>
              </a:buClr>
            </a:pPr>
            <a:r>
              <a:rPr lang="hr-HR" sz="2600" dirty="0"/>
              <a:t>Formal cohesion does not guarantee </a:t>
            </a:r>
            <a:r>
              <a:rPr lang="en-IN" sz="2600" dirty="0" err="1" smtClean="0"/>
              <a:t>i</a:t>
            </a:r>
            <a:r>
              <a:rPr lang="hr-HR" sz="2600" dirty="0" smtClean="0"/>
              <a:t>dentification </a:t>
            </a:r>
            <a:r>
              <a:rPr lang="hr-HR" sz="2600" dirty="0"/>
              <a:t>of a string as as a text </a:t>
            </a:r>
            <a:endParaRPr lang="en-IN" sz="2600" dirty="0" smtClean="0"/>
          </a:p>
          <a:p>
            <a:pPr algn="just">
              <a:lnSpc>
                <a:spcPct val="80000"/>
              </a:lnSpc>
              <a:buClr>
                <a:schemeClr val="accent1">
                  <a:lumMod val="75000"/>
                </a:schemeClr>
              </a:buClr>
            </a:pPr>
            <a:r>
              <a:rPr lang="en-US" sz="2600" dirty="0" smtClean="0"/>
              <a:t>It </a:t>
            </a:r>
            <a:r>
              <a:rPr lang="en-US" sz="2600" dirty="0"/>
              <a:t>is easy to make up a text full of cohesive devices which does not make any sense</a:t>
            </a:r>
            <a:r>
              <a:rPr lang="hr-HR" sz="2600" dirty="0"/>
              <a:t>:</a:t>
            </a:r>
            <a:endParaRPr lang="hr-HR" sz="2600" u="sng" dirty="0"/>
          </a:p>
          <a:p>
            <a:pPr algn="just">
              <a:lnSpc>
                <a:spcPct val="80000"/>
              </a:lnSpc>
              <a:buClr>
                <a:schemeClr val="folHlink"/>
              </a:buClr>
              <a:buNone/>
            </a:pPr>
            <a:r>
              <a:rPr lang="en-US" sz="2600" dirty="0" smtClean="0"/>
              <a:t>e.g. My </a:t>
            </a:r>
            <a:r>
              <a:rPr lang="en-US" sz="2600" dirty="0"/>
              <a:t>mom is 58 years old. 58 is an </a:t>
            </a:r>
            <a:r>
              <a:rPr lang="en-US" sz="2600" dirty="0" smtClean="0"/>
              <a:t>even number</a:t>
            </a:r>
            <a:r>
              <a:rPr lang="en-US" sz="2600" dirty="0"/>
              <a:t>. Number four is unlucky in</a:t>
            </a:r>
            <a:r>
              <a:rPr lang="hr-HR" sz="2600" dirty="0"/>
              <a:t> </a:t>
            </a:r>
            <a:r>
              <a:rPr lang="en-US" sz="2600" dirty="0"/>
              <a:t>Chinese</a:t>
            </a:r>
            <a:r>
              <a:rPr lang="en-US" sz="2600" dirty="0" smtClean="0"/>
              <a:t>…</a:t>
            </a:r>
          </a:p>
          <a:p>
            <a:pPr algn="just">
              <a:buClr>
                <a:schemeClr val="accent1">
                  <a:lumMod val="75000"/>
                </a:schemeClr>
              </a:buClr>
            </a:pPr>
            <a:r>
              <a:rPr lang="en-US" sz="2600" dirty="0"/>
              <a:t>Texts that do not have any cohesive devices but make perfect sense are also quite common:</a:t>
            </a:r>
          </a:p>
          <a:p>
            <a:pPr algn="just">
              <a:buClr>
                <a:schemeClr val="folHlink"/>
              </a:buClr>
              <a:buNone/>
            </a:pPr>
            <a:r>
              <a:rPr lang="en-US" sz="2600" dirty="0" smtClean="0"/>
              <a:t>e.g. A</a:t>
            </a:r>
            <a:r>
              <a:rPr lang="en-US" sz="2600" dirty="0"/>
              <a:t>: It does not look like 140 students.</a:t>
            </a:r>
          </a:p>
          <a:p>
            <a:pPr algn="just">
              <a:buClr>
                <a:schemeClr val="folHlink"/>
              </a:buClr>
              <a:buNone/>
            </a:pPr>
            <a:r>
              <a:rPr lang="en-US" sz="2600" dirty="0" smtClean="0"/>
              <a:t>       B</a:t>
            </a:r>
            <a:r>
              <a:rPr lang="en-US" sz="2600" dirty="0"/>
              <a:t>: It’s Friday.</a:t>
            </a:r>
            <a:endParaRPr lang="hr-HR" sz="2600" dirty="0"/>
          </a:p>
          <a:p>
            <a:pPr algn="just">
              <a:lnSpc>
                <a:spcPct val="80000"/>
              </a:lnSpc>
              <a:buClr>
                <a:schemeClr val="folHlink"/>
              </a:buClr>
              <a:buNone/>
            </a:pPr>
            <a:endParaRPr lang="hr-HR" sz="2600" dirty="0"/>
          </a:p>
          <a:p>
            <a:pPr algn="just"/>
            <a:endParaRPr lang="en-IN" sz="2600" dirty="0"/>
          </a:p>
        </p:txBody>
      </p:sp>
    </p:spTree>
    <p:extLst>
      <p:ext uri="{BB962C8B-B14F-4D97-AF65-F5344CB8AC3E}">
        <p14:creationId xmlns:p14="http://schemas.microsoft.com/office/powerpoint/2010/main" val="202812311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7467600" cy="5925272"/>
          </a:xfrm>
        </p:spPr>
        <p:txBody>
          <a:bodyPr>
            <a:normAutofit fontScale="85000" lnSpcReduction="20000"/>
          </a:bodyPr>
          <a:lstStyle/>
          <a:p>
            <a:pPr algn="just">
              <a:lnSpc>
                <a:spcPct val="90000"/>
              </a:lnSpc>
              <a:buClr>
                <a:schemeClr val="accent1">
                  <a:lumMod val="75000"/>
                </a:schemeClr>
              </a:buClr>
            </a:pPr>
            <a:r>
              <a:rPr lang="en-US" dirty="0"/>
              <a:t>There must be some other factors besides cohesion devices that make connected texts </a:t>
            </a:r>
            <a:r>
              <a:rPr lang="en-US" dirty="0" smtClean="0"/>
              <a:t>meaningful. That factor is </a:t>
            </a:r>
            <a:r>
              <a:rPr lang="en-US" b="1" u="sng" dirty="0"/>
              <a:t>coherence.</a:t>
            </a:r>
          </a:p>
          <a:p>
            <a:pPr algn="just"/>
            <a:r>
              <a:rPr lang="en-IN" b="1" dirty="0" smtClean="0"/>
              <a:t>Coherence</a:t>
            </a:r>
            <a:r>
              <a:rPr lang="en-IN" b="1" dirty="0"/>
              <a:t> </a:t>
            </a:r>
            <a:r>
              <a:rPr lang="en-IN" dirty="0"/>
              <a:t>means the connection of ideas at the idea </a:t>
            </a:r>
            <a:r>
              <a:rPr lang="en-IN" dirty="0" smtClean="0"/>
              <a:t>level. </a:t>
            </a:r>
            <a:endParaRPr lang="en-IN" dirty="0"/>
          </a:p>
          <a:p>
            <a:pPr algn="just"/>
            <a:r>
              <a:rPr lang="en-IN" dirty="0"/>
              <a:t>Basically, coherence refers to the “rhetorical” aspects of the writing, which include developing and supporting the argument (e.g. thesis statement development), synthesizing and integrating readings, organizing and clarifying </a:t>
            </a:r>
            <a:r>
              <a:rPr lang="en-IN" dirty="0" smtClean="0"/>
              <a:t>ideas.</a:t>
            </a:r>
          </a:p>
          <a:p>
            <a:pPr algn="just"/>
            <a:r>
              <a:rPr lang="en-US" dirty="0" smtClean="0"/>
              <a:t>Coherence does not exist only in the language, it exists in people as well. People tend to interpret texts in accordance with their life experience</a:t>
            </a:r>
            <a:r>
              <a:rPr lang="hr-HR" dirty="0" smtClean="0"/>
              <a:t>,socio-cultural and discourse knowledge</a:t>
            </a:r>
            <a:r>
              <a:rPr lang="en-IN" dirty="0" smtClean="0"/>
              <a:t>.</a:t>
            </a:r>
          </a:p>
          <a:p>
            <a:pPr algn="just">
              <a:lnSpc>
                <a:spcPct val="90000"/>
              </a:lnSpc>
              <a:buClr>
                <a:schemeClr val="folHlink"/>
              </a:buClr>
              <a:buFont typeface="Wingdings" panose="05000000000000000000" pitchFamily="2" charset="2"/>
              <a:buChar char="Ø"/>
            </a:pPr>
            <a:endParaRPr lang="en-IN" dirty="0"/>
          </a:p>
        </p:txBody>
      </p:sp>
    </p:spTree>
    <p:extLst>
      <p:ext uri="{BB962C8B-B14F-4D97-AF65-F5344CB8AC3E}">
        <p14:creationId xmlns:p14="http://schemas.microsoft.com/office/powerpoint/2010/main" val="36265889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315</TotalTime>
  <Words>2928</Words>
  <Application>Microsoft Macintosh PowerPoint</Application>
  <PresentationFormat>On-screen Show (4:3)</PresentationFormat>
  <Paragraphs>162</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 Basics of Composition</vt:lpstr>
      <vt:lpstr>What makes a text</vt:lpstr>
      <vt:lpstr>PowerPoint Presentation</vt:lpstr>
      <vt:lpstr>PowerPoint Presentation</vt:lpstr>
      <vt:lpstr>PowerPoint Presentation</vt:lpstr>
      <vt:lpstr>PowerPoint Presentation</vt:lpstr>
      <vt:lpstr>PowerPoint Presentation</vt:lpstr>
      <vt:lpstr>Is cohesion enough to make a text? </vt:lpstr>
      <vt:lpstr>PowerPoint Presentation</vt:lpstr>
      <vt:lpstr>How a text is organized </vt:lpstr>
      <vt:lpstr>PowerPoint Presentation</vt:lpstr>
      <vt:lpstr>Unity and Coherence in Paragraphs </vt:lpstr>
      <vt:lpstr>PowerPoint Presentation</vt:lpstr>
      <vt:lpstr>PowerPoint Presentation</vt:lpstr>
      <vt:lpstr>Contd…</vt:lpstr>
      <vt:lpstr> Look at the following three texts and decide which one is organized most effectively.</vt:lpstr>
      <vt:lpstr>PowerPoint Presentation</vt:lpstr>
      <vt:lpstr>PowerPoint Presentation</vt:lpstr>
      <vt:lpstr>Rearranging jumbled sentences</vt:lpstr>
      <vt:lpstr>Strategies</vt:lpstr>
      <vt:lpstr>PowerPoint Presentation</vt:lpstr>
      <vt:lpstr>PowerPoint Presentation</vt:lpstr>
      <vt:lpstr>Let’s try to rearrange the following</vt:lpstr>
      <vt:lpstr>PowerPoint Presentation</vt:lpstr>
      <vt:lpstr>PowerPoint Presentation</vt:lpstr>
      <vt:lpstr>So, the correct order is…</vt:lpstr>
      <vt:lpstr>PowerPoint Presentation</vt:lpstr>
      <vt:lpstr>PowerPoint Presentation</vt:lpstr>
      <vt:lpstr>PowerPoint Presentation</vt:lpstr>
      <vt:lpstr>PowerPoint Presentation</vt:lpstr>
      <vt:lpstr>PowerPoint Presentation</vt:lpstr>
      <vt:lpstr>Paragraph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on communication skills</dc:title>
  <dc:creator>Payel</dc:creator>
  <cp:lastModifiedBy>sudharshana N.P</cp:lastModifiedBy>
  <cp:revision>58</cp:revision>
  <dcterms:created xsi:type="dcterms:W3CDTF">2014-08-27T10:17:11Z</dcterms:created>
  <dcterms:modified xsi:type="dcterms:W3CDTF">2017-02-02T05:20:57Z</dcterms:modified>
</cp:coreProperties>
</file>