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7" r:id="rId3"/>
    <p:sldId id="298" r:id="rId4"/>
    <p:sldId id="300" r:id="rId5"/>
    <p:sldId id="301" r:id="rId6"/>
    <p:sldId id="303" r:id="rId7"/>
    <p:sldId id="304" r:id="rId8"/>
    <p:sldId id="305" r:id="rId9"/>
    <p:sldId id="306" r:id="rId10"/>
    <p:sldId id="307" r:id="rId11"/>
    <p:sldId id="308" r:id="rId12"/>
    <p:sldId id="309" r:id="rId13"/>
    <p:sldId id="310" r:id="rId14"/>
    <p:sldId id="311" r:id="rId15"/>
    <p:sldId id="312" r:id="rId16"/>
    <p:sldId id="324" r:id="rId17"/>
    <p:sldId id="313" r:id="rId18"/>
    <p:sldId id="314" r:id="rId19"/>
    <p:sldId id="315" r:id="rId20"/>
    <p:sldId id="316" r:id="rId21"/>
    <p:sldId id="317" r:id="rId22"/>
    <p:sldId id="318" r:id="rId23"/>
    <p:sldId id="319" r:id="rId24"/>
    <p:sldId id="320" r:id="rId25"/>
    <p:sldId id="322" r:id="rId26"/>
    <p:sldId id="323" r:id="rId27"/>
    <p:sldId id="25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20BB1D-33E4-8D4D-B2CF-95E5D88028F1}"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101750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0BB1D-33E4-8D4D-B2CF-95E5D88028F1}"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6296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0BB1D-33E4-8D4D-B2CF-95E5D88028F1}"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347704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0BB1D-33E4-8D4D-B2CF-95E5D88028F1}"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278233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0BB1D-33E4-8D4D-B2CF-95E5D88028F1}"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368502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20BB1D-33E4-8D4D-B2CF-95E5D88028F1}"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48912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0BB1D-33E4-8D4D-B2CF-95E5D88028F1}" type="datetimeFigureOut">
              <a:rPr lang="en-US" smtClean="0"/>
              <a:t>09/02/17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304921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0BB1D-33E4-8D4D-B2CF-95E5D88028F1}" type="datetimeFigureOut">
              <a:rPr lang="en-US" smtClean="0"/>
              <a:t>09/02/17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26428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0BB1D-33E4-8D4D-B2CF-95E5D88028F1}" type="datetimeFigureOut">
              <a:rPr lang="en-US" smtClean="0"/>
              <a:t>09/02/17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18644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0BB1D-33E4-8D4D-B2CF-95E5D88028F1}"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420819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0BB1D-33E4-8D4D-B2CF-95E5D88028F1}"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3F5A-A249-3642-9CC8-129320B67DED}" type="slidenum">
              <a:rPr lang="en-US" smtClean="0"/>
              <a:t>‹#›</a:t>
            </a:fld>
            <a:endParaRPr lang="en-US"/>
          </a:p>
        </p:txBody>
      </p:sp>
    </p:spTree>
    <p:extLst>
      <p:ext uri="{BB962C8B-B14F-4D97-AF65-F5344CB8AC3E}">
        <p14:creationId xmlns:p14="http://schemas.microsoft.com/office/powerpoint/2010/main" val="2764525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0BB1D-33E4-8D4D-B2CF-95E5D88028F1}" type="datetimeFigureOut">
              <a:rPr lang="en-US" smtClean="0"/>
              <a:t>09/02/17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A3F5A-A249-3642-9CC8-129320B67DED}" type="slidenum">
              <a:rPr lang="en-US" smtClean="0"/>
              <a:t>‹#›</a:t>
            </a:fld>
            <a:endParaRPr lang="en-US"/>
          </a:p>
        </p:txBody>
      </p:sp>
    </p:spTree>
    <p:extLst>
      <p:ext uri="{BB962C8B-B14F-4D97-AF65-F5344CB8AC3E}">
        <p14:creationId xmlns:p14="http://schemas.microsoft.com/office/powerpoint/2010/main" val="418624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From paragraph to an essay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391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a result, Native Americans have made many valuable contributions to </a:t>
            </a:r>
            <a:r>
              <a:rPr lang="en-US" dirty="0" smtClean="0"/>
              <a:t>modern U.S</a:t>
            </a:r>
            <a:r>
              <a:rPr lang="en-US" dirty="0"/>
              <a:t>. culture, particularly in the areas of language, art, food, and government.</a:t>
            </a:r>
          </a:p>
        </p:txBody>
      </p:sp>
    </p:spTree>
    <p:extLst>
      <p:ext uri="{BB962C8B-B14F-4D97-AF65-F5344CB8AC3E}">
        <p14:creationId xmlns:p14="http://schemas.microsoft.com/office/powerpoint/2010/main" val="355630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thesis statement is specific; it gives the direction of the exchange (</a:t>
            </a:r>
            <a:r>
              <a:rPr lang="en-US" dirty="0" smtClean="0"/>
              <a:t>Native American </a:t>
            </a:r>
            <a:r>
              <a:rPr lang="en-US" dirty="0"/>
              <a:t>influences on modern </a:t>
            </a:r>
            <a:r>
              <a:rPr lang="en-US" dirty="0" err="1"/>
              <a:t>u.s.</a:t>
            </a:r>
            <a:r>
              <a:rPr lang="en-US" dirty="0"/>
              <a:t> culture) and lists the subtopics (language, art</a:t>
            </a:r>
            <a:r>
              <a:rPr lang="en-US" dirty="0" smtClean="0"/>
              <a:t>, food</a:t>
            </a:r>
            <a:r>
              <a:rPr lang="en-US" dirty="0"/>
              <a:t>, and government).</a:t>
            </a:r>
          </a:p>
        </p:txBody>
      </p:sp>
    </p:spTree>
    <p:extLst>
      <p:ext uri="{BB962C8B-B14F-4D97-AF65-F5344CB8AC3E}">
        <p14:creationId xmlns:p14="http://schemas.microsoft.com/office/powerpoint/2010/main" val="30246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Sometimes a thesis statement lists the </a:t>
            </a:r>
            <a:r>
              <a:rPr lang="en-US" dirty="0" smtClean="0"/>
              <a:t>Subtopics </a:t>
            </a:r>
            <a:r>
              <a:rPr lang="en-US" dirty="0"/>
              <a:t>that will be discussed in the body.</a:t>
            </a:r>
          </a:p>
          <a:p>
            <a:r>
              <a:rPr lang="en-US" dirty="0"/>
              <a:t>Native Americans have made many valuable contributions to modern U.S</a:t>
            </a:r>
            <a:r>
              <a:rPr lang="en-US" dirty="0" smtClean="0"/>
              <a:t>. culture</a:t>
            </a:r>
            <a:r>
              <a:rPr lang="en-US" dirty="0"/>
              <a:t>, particularly in the areas of language, art, food, and government</a:t>
            </a:r>
            <a:r>
              <a:rPr lang="en-US" dirty="0" smtClean="0"/>
              <a:t>.</a:t>
            </a:r>
            <a:endParaRPr lang="en-US" dirty="0"/>
          </a:p>
        </p:txBody>
      </p:sp>
    </p:spTree>
    <p:extLst>
      <p:ext uri="{BB962C8B-B14F-4D97-AF65-F5344CB8AC3E}">
        <p14:creationId xmlns:p14="http://schemas.microsoft.com/office/powerpoint/2010/main" val="164010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8093"/>
            <a:ext cx="8229600" cy="6005121"/>
          </a:xfrm>
        </p:spPr>
        <p:txBody>
          <a:bodyPr>
            <a:normAutofit fontScale="92500"/>
          </a:bodyPr>
          <a:lstStyle/>
          <a:p>
            <a:r>
              <a:rPr lang="en-US" dirty="0"/>
              <a:t>Sometimes a thesis statement also indicates the pattern of organization that the </a:t>
            </a:r>
            <a:r>
              <a:rPr lang="en-US" dirty="0" smtClean="0"/>
              <a:t>essay will </a:t>
            </a:r>
            <a:r>
              <a:rPr lang="en-US" dirty="0"/>
              <a:t>follow. </a:t>
            </a:r>
            <a:endParaRPr lang="en-US" dirty="0" smtClean="0"/>
          </a:p>
          <a:p>
            <a:r>
              <a:rPr lang="en-US" dirty="0" smtClean="0"/>
              <a:t>Which </a:t>
            </a:r>
            <a:r>
              <a:rPr lang="en-US" dirty="0"/>
              <a:t>of the following thesis statements indicates chronological order</a:t>
            </a:r>
            <a:r>
              <a:rPr lang="en-US" dirty="0" smtClean="0"/>
              <a:t>? Logical </a:t>
            </a:r>
            <a:r>
              <a:rPr lang="en-US" dirty="0"/>
              <a:t>division of ideas? Comparison/contrast?</a:t>
            </a:r>
          </a:p>
          <a:p>
            <a:r>
              <a:rPr lang="en-US" dirty="0"/>
              <a:t>When buying a used car, use these four strategies to get the best price.</a:t>
            </a:r>
          </a:p>
          <a:p>
            <a:r>
              <a:rPr lang="en-US" dirty="0"/>
              <a:t>There are several differences between a nurse practitioner and a </a:t>
            </a:r>
            <a:r>
              <a:rPr lang="en-US" dirty="0" smtClean="0"/>
              <a:t>physician's assistant</a:t>
            </a:r>
            <a:r>
              <a:rPr lang="en-US" dirty="0"/>
              <a:t>.</a:t>
            </a:r>
          </a:p>
          <a:p>
            <a:r>
              <a:rPr lang="en-US" dirty="0"/>
              <a:t>My best friend and I spent an entire summer constructing a tree house in </a:t>
            </a:r>
            <a:r>
              <a:rPr lang="en-US" dirty="0" smtClean="0"/>
              <a:t>my grandmother's </a:t>
            </a:r>
            <a:r>
              <a:rPr lang="en-US" dirty="0"/>
              <a:t>old apple tree.</a:t>
            </a:r>
          </a:p>
        </p:txBody>
      </p:sp>
    </p:spTree>
    <p:extLst>
      <p:ext uri="{BB962C8B-B14F-4D97-AF65-F5344CB8AC3E}">
        <p14:creationId xmlns:p14="http://schemas.microsoft.com/office/powerpoint/2010/main" val="373446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Read each of the following sets of sentences. When put in the </a:t>
            </a:r>
            <a:r>
              <a:rPr lang="en-US" dirty="0" smtClean="0"/>
              <a:t>correct order</a:t>
            </a:r>
            <a:r>
              <a:rPr lang="en-US" dirty="0"/>
              <a:t>, they will form </a:t>
            </a:r>
            <a:r>
              <a:rPr lang="en-US" dirty="0" smtClean="0"/>
              <a:t>an introductory paragraph.</a:t>
            </a:r>
            <a:endParaRPr lang="en-US" dirty="0"/>
          </a:p>
        </p:txBody>
      </p:sp>
    </p:spTree>
    <p:extLst>
      <p:ext uri="{BB962C8B-B14F-4D97-AF65-F5344CB8AC3E}">
        <p14:creationId xmlns:p14="http://schemas.microsoft.com/office/powerpoint/2010/main" val="2641513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237"/>
            <a:ext cx="8229600" cy="5910927"/>
          </a:xfrm>
        </p:spPr>
        <p:txBody>
          <a:bodyPr>
            <a:noAutofit/>
          </a:bodyPr>
          <a:lstStyle/>
          <a:p>
            <a:pPr marL="0" indent="0" algn="just">
              <a:buNone/>
            </a:pPr>
            <a:r>
              <a:rPr lang="en-US" sz="2800" dirty="0"/>
              <a:t>1. If done properly, a handshake gives the impression of strength </a:t>
            </a:r>
            <a:r>
              <a:rPr lang="en-US" sz="2800" dirty="0" smtClean="0"/>
              <a:t>and honesty</a:t>
            </a:r>
            <a:r>
              <a:rPr lang="en-US" sz="2800" dirty="0"/>
              <a:t>, and if done improperly, it conveys weakness and dishonesty.</a:t>
            </a:r>
          </a:p>
          <a:p>
            <a:pPr marL="0" indent="0" algn="just">
              <a:buNone/>
            </a:pPr>
            <a:r>
              <a:rPr lang="en-US" sz="2800" dirty="0"/>
              <a:t>2. In some cultures, people bow, and in others, they shake hands.</a:t>
            </a:r>
          </a:p>
          <a:p>
            <a:pPr marL="0" indent="0" algn="just">
              <a:buNone/>
            </a:pPr>
            <a:r>
              <a:rPr lang="en-US" sz="2800" dirty="0"/>
              <a:t>3. In English-speaking countries, shaking hands is the custom.</a:t>
            </a:r>
          </a:p>
          <a:p>
            <a:pPr marL="0" indent="0" algn="just">
              <a:buNone/>
            </a:pPr>
            <a:r>
              <a:rPr lang="en-US" sz="2800" dirty="0"/>
              <a:t>4. A proper handshake has four ingredients: pressure, pumps</a:t>
            </a:r>
            <a:r>
              <a:rPr lang="en-US" sz="2800" dirty="0" smtClean="0"/>
              <a:t>, </a:t>
            </a:r>
            <a:r>
              <a:rPr lang="en-US" sz="2800" dirty="0"/>
              <a:t>eye contact</a:t>
            </a:r>
            <a:r>
              <a:rPr lang="en-US" sz="2800" dirty="0" smtClean="0"/>
              <a:t>, and </a:t>
            </a:r>
            <a:r>
              <a:rPr lang="en-US" sz="2800" dirty="0"/>
              <a:t>verbal message.</a:t>
            </a:r>
          </a:p>
          <a:p>
            <a:pPr marL="0" indent="0" algn="just">
              <a:buNone/>
            </a:pPr>
            <a:r>
              <a:rPr lang="en-US" sz="2800" dirty="0"/>
              <a:t>5. The way people greet each other when they meet for the first time </a:t>
            </a:r>
            <a:r>
              <a:rPr lang="en-US" sz="2800" dirty="0" smtClean="0"/>
              <a:t>varies from </a:t>
            </a:r>
            <a:r>
              <a:rPr lang="en-US" sz="2800" dirty="0"/>
              <a:t>culture to culture.</a:t>
            </a:r>
          </a:p>
          <a:p>
            <a:pPr marL="0" indent="0" algn="just">
              <a:buNone/>
            </a:pPr>
            <a:r>
              <a:rPr lang="en-US" sz="2800" dirty="0"/>
              <a:t>6. How one shakes hands sends an important message about one's character.</a:t>
            </a:r>
          </a:p>
        </p:txBody>
      </p:sp>
    </p:spTree>
    <p:extLst>
      <p:ext uri="{BB962C8B-B14F-4D97-AF65-F5344CB8AC3E}">
        <p14:creationId xmlns:p14="http://schemas.microsoft.com/office/powerpoint/2010/main" val="119278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77512" y="522701"/>
            <a:ext cx="8229600" cy="59109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2800" dirty="0"/>
              <a:t>5. The way people greet each other when they meet for the first time varies from culture to culture.</a:t>
            </a:r>
          </a:p>
          <a:p>
            <a:pPr marL="0" indent="0" algn="just">
              <a:buNone/>
            </a:pPr>
            <a:r>
              <a:rPr lang="en-US" sz="2800" dirty="0"/>
              <a:t>2. In some cultures, people bow, and in others, they shake hands.</a:t>
            </a:r>
          </a:p>
          <a:p>
            <a:pPr marL="0" indent="0" algn="just">
              <a:buNone/>
            </a:pPr>
            <a:r>
              <a:rPr lang="en-US" sz="2800" dirty="0"/>
              <a:t>3. In English-speaking countries, shaking hands is the custom.</a:t>
            </a:r>
          </a:p>
          <a:p>
            <a:pPr marL="0" indent="0" algn="just">
              <a:buNone/>
            </a:pPr>
            <a:r>
              <a:rPr lang="en-US" sz="2800" dirty="0"/>
              <a:t>6. How one shakes hands sends an important message about one's character.</a:t>
            </a:r>
          </a:p>
          <a:p>
            <a:pPr marL="0" indent="0" algn="just">
              <a:buFont typeface="Arial"/>
              <a:buNone/>
            </a:pPr>
            <a:r>
              <a:rPr lang="en-US" sz="2800" dirty="0" smtClean="0"/>
              <a:t>1. If done properly, a handshake gives the impression of strength and honesty, and if done improperly, it conveys weakness and dishonesty.</a:t>
            </a:r>
          </a:p>
          <a:p>
            <a:pPr marL="0" indent="0" algn="just">
              <a:buFont typeface="Arial"/>
              <a:buNone/>
            </a:pPr>
            <a:r>
              <a:rPr lang="en-US" sz="2800" dirty="0" smtClean="0"/>
              <a:t>4. A proper handshake has four ingredients: pressure, pumps, eye contact, and verbal message.</a:t>
            </a:r>
          </a:p>
        </p:txBody>
      </p:sp>
    </p:spTree>
    <p:extLst>
      <p:ext uri="{BB962C8B-B14F-4D97-AF65-F5344CB8AC3E}">
        <p14:creationId xmlns:p14="http://schemas.microsoft.com/office/powerpoint/2010/main" val="54127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body paragraphs in an essay are like the supporting sentences in a paragraph.</a:t>
            </a:r>
          </a:p>
          <a:p>
            <a:r>
              <a:rPr lang="en-US" dirty="0"/>
              <a:t>They are the place to develop your topic and prove your points. You should </a:t>
            </a:r>
            <a:r>
              <a:rPr lang="en-US" dirty="0" smtClean="0"/>
              <a:t>organize body </a:t>
            </a:r>
            <a:r>
              <a:rPr lang="en-US" dirty="0"/>
              <a:t>paragraphs according to </a:t>
            </a:r>
            <a:r>
              <a:rPr lang="en-US" dirty="0" smtClean="0"/>
              <a:t>some </a:t>
            </a:r>
            <a:r>
              <a:rPr lang="en-US" dirty="0"/>
              <a:t>pattern, such as chronological </a:t>
            </a:r>
            <a:r>
              <a:rPr lang="en-US" dirty="0" smtClean="0"/>
              <a:t>order or </a:t>
            </a:r>
            <a:r>
              <a:rPr lang="en-US" dirty="0"/>
              <a:t>comparison/contrast. Sometimes, depending on your topic, you will need to </a:t>
            </a:r>
            <a:r>
              <a:rPr lang="en-US" dirty="0" smtClean="0"/>
              <a:t>use a </a:t>
            </a:r>
            <a:r>
              <a:rPr lang="en-US" dirty="0"/>
              <a:t>combination of patterns.</a:t>
            </a:r>
          </a:p>
        </p:txBody>
      </p:sp>
    </p:spTree>
    <p:extLst>
      <p:ext uri="{BB962C8B-B14F-4D97-AF65-F5344CB8AC3E}">
        <p14:creationId xmlns:p14="http://schemas.microsoft.com/office/powerpoint/2010/main" val="408117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basic pattern for essays is logical division of ideas. In this pattern, you divide </a:t>
            </a:r>
            <a:r>
              <a:rPr lang="en-US" dirty="0" smtClean="0"/>
              <a:t>your topic </a:t>
            </a:r>
            <a:r>
              <a:rPr lang="en-US" dirty="0"/>
              <a:t>into subtopics and then discuss each subtopic in a separate paragraph. </a:t>
            </a:r>
            <a:endParaRPr lang="en-US" dirty="0" smtClean="0"/>
          </a:p>
          <a:p>
            <a:r>
              <a:rPr lang="en-US" dirty="0" smtClean="0"/>
              <a:t>Logical division </a:t>
            </a:r>
            <a:r>
              <a:rPr lang="en-US" dirty="0"/>
              <a:t>is an appropriate pattern for explaining causes, reasons, types, lands</a:t>
            </a:r>
            <a:r>
              <a:rPr lang="en-US" dirty="0" smtClean="0"/>
              <a:t>, qualities</a:t>
            </a:r>
            <a:r>
              <a:rPr lang="en-US" dirty="0"/>
              <a:t>, methods, advantages, and disadvantages, as these typical college </a:t>
            </a:r>
            <a:r>
              <a:rPr lang="en-US" dirty="0" smtClean="0"/>
              <a:t>exam questions </a:t>
            </a:r>
            <a:r>
              <a:rPr lang="en-US" dirty="0"/>
              <a:t>ask you to do.</a:t>
            </a:r>
          </a:p>
        </p:txBody>
      </p:sp>
    </p:spTree>
    <p:extLst>
      <p:ext uri="{BB962C8B-B14F-4D97-AF65-F5344CB8AC3E}">
        <p14:creationId xmlns:p14="http://schemas.microsoft.com/office/powerpoint/2010/main" val="150117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Linking paragraphs with transitions helps your reader see how the subtopics </a:t>
            </a:r>
            <a:r>
              <a:rPr lang="en-US" dirty="0" smtClean="0"/>
              <a:t>are related</a:t>
            </a:r>
            <a:r>
              <a:rPr lang="en-US" dirty="0"/>
              <a:t>. Link one paragraph to the next by adding a  </a:t>
            </a:r>
            <a:r>
              <a:rPr lang="en-US" dirty="0" smtClean="0"/>
              <a:t>transition </a:t>
            </a:r>
            <a:r>
              <a:rPr lang="en-US" dirty="0"/>
              <a:t>to the topic </a:t>
            </a:r>
            <a:r>
              <a:rPr lang="en-US" dirty="0" smtClean="0"/>
              <a:t>sentence of </a:t>
            </a:r>
            <a:r>
              <a:rPr lang="en-US" dirty="0"/>
              <a:t>the second paragraph. This transition may be a single word, a phrase, or a </a:t>
            </a:r>
            <a:r>
              <a:rPr lang="en-US" dirty="0" smtClean="0"/>
              <a:t>dependent clause </a:t>
            </a:r>
            <a:r>
              <a:rPr lang="en-US" dirty="0"/>
              <a:t>that repeats or summarizes the main idea in the preceding paragraph.</a:t>
            </a:r>
          </a:p>
        </p:txBody>
      </p:sp>
    </p:spTree>
    <p:extLst>
      <p:ext uri="{BB962C8B-B14F-4D97-AF65-F5344CB8AC3E}">
        <p14:creationId xmlns:p14="http://schemas.microsoft.com/office/powerpoint/2010/main" val="7736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An essay is a piece of </a:t>
            </a:r>
            <a:r>
              <a:rPr lang="en-US" dirty="0" smtClean="0"/>
              <a:t>writing </a:t>
            </a:r>
            <a:r>
              <a:rPr lang="en-US" dirty="0"/>
              <a:t>several paragraphs long. It is about one topic, just </a:t>
            </a:r>
            <a:r>
              <a:rPr lang="en-US" dirty="0" smtClean="0"/>
              <a:t>as a </a:t>
            </a:r>
            <a:r>
              <a:rPr lang="en-US" dirty="0"/>
              <a:t>paragraph is. However, because the topic of an essay is too complex to discuss </a:t>
            </a:r>
            <a:r>
              <a:rPr lang="en-US" dirty="0" smtClean="0"/>
              <a:t>in one </a:t>
            </a:r>
            <a:r>
              <a:rPr lang="en-US" dirty="0"/>
              <a:t>paragraph, you need to divide it into several paragraphs, one for each </a:t>
            </a:r>
            <a:r>
              <a:rPr lang="en-US" dirty="0" smtClean="0"/>
              <a:t>major point</a:t>
            </a:r>
            <a:r>
              <a:rPr lang="en-US" dirty="0"/>
              <a:t>. Then you need to tie the paragraphs together by adding an introduction </a:t>
            </a:r>
            <a:r>
              <a:rPr lang="en-US" dirty="0" smtClean="0"/>
              <a:t>and a </a:t>
            </a:r>
            <a:r>
              <a:rPr lang="en-US" dirty="0"/>
              <a:t>conclusion.</a:t>
            </a:r>
          </a:p>
          <a:p>
            <a:r>
              <a:rPr lang="en-US" dirty="0"/>
              <a:t>Writing an essay is no more difficult than writing a paragraph except that an </a:t>
            </a:r>
            <a:r>
              <a:rPr lang="en-US" dirty="0" smtClean="0"/>
              <a:t>essay is </a:t>
            </a:r>
            <a:r>
              <a:rPr lang="en-US" dirty="0"/>
              <a:t>longer. The principles of organization are the same for both, so if you can </a:t>
            </a:r>
            <a:r>
              <a:rPr lang="en-US" dirty="0" smtClean="0"/>
              <a:t>write a </a:t>
            </a:r>
            <a:r>
              <a:rPr lang="en-US" dirty="0"/>
              <a:t>good paragraph, you can write a good essay.</a:t>
            </a:r>
          </a:p>
        </p:txBody>
      </p:sp>
    </p:spTree>
    <p:extLst>
      <p:ext uri="{BB962C8B-B14F-4D97-AF65-F5344CB8AC3E}">
        <p14:creationId xmlns:p14="http://schemas.microsoft.com/office/powerpoint/2010/main" val="1212730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856"/>
            <a:ext cx="8229600" cy="5803307"/>
          </a:xfrm>
        </p:spPr>
        <p:txBody>
          <a:bodyPr>
            <a:noAutofit/>
          </a:bodyPr>
          <a:lstStyle/>
          <a:p>
            <a:r>
              <a:rPr lang="en-US" dirty="0"/>
              <a:t>The conclusion is the final paragraph in an essay. It has three purposes.</a:t>
            </a:r>
          </a:p>
          <a:p>
            <a:pPr marL="0" indent="0">
              <a:buNone/>
            </a:pPr>
            <a:r>
              <a:rPr lang="en-US" dirty="0"/>
              <a:t>1. It signals the end of the essay. To do so, begin your conclusion with </a:t>
            </a:r>
            <a:r>
              <a:rPr lang="en-US" dirty="0" smtClean="0"/>
              <a:t>a transition signal.</a:t>
            </a:r>
            <a:endParaRPr lang="en-US" dirty="0"/>
          </a:p>
          <a:p>
            <a:pPr marL="0" indent="0">
              <a:buNone/>
            </a:pPr>
            <a:r>
              <a:rPr lang="en-US" dirty="0"/>
              <a:t>2. It reminds your reader of your main points, which you can do in one of </a:t>
            </a:r>
            <a:r>
              <a:rPr lang="en-US" dirty="0" smtClean="0"/>
              <a:t>two ways</a:t>
            </a:r>
            <a:r>
              <a:rPr lang="en-US" dirty="0"/>
              <a:t>: You can</a:t>
            </a:r>
          </a:p>
          <a:p>
            <a:pPr marL="0" indent="0">
              <a:buNone/>
            </a:pPr>
            <a:r>
              <a:rPr lang="en-US" dirty="0"/>
              <a:t>• summarize your subtopics.</a:t>
            </a:r>
          </a:p>
          <a:p>
            <a:pPr marL="0" indent="0">
              <a:buNone/>
            </a:pPr>
            <a:r>
              <a:rPr lang="en-US" dirty="0"/>
              <a:t>• paraphrase your thesis.</a:t>
            </a:r>
          </a:p>
          <a:p>
            <a:pPr marL="0" indent="0">
              <a:buNone/>
            </a:pPr>
            <a:r>
              <a:rPr lang="en-US" dirty="0"/>
              <a:t>3. It leaves your reader with your final thoughts on the topic. This is </a:t>
            </a:r>
            <a:r>
              <a:rPr lang="en-US" dirty="0" smtClean="0"/>
              <a:t>your opportunity </a:t>
            </a:r>
            <a:r>
              <a:rPr lang="en-US" dirty="0"/>
              <a:t>to convey a strong, effective message that your reader </a:t>
            </a:r>
            <a:r>
              <a:rPr lang="en-US" dirty="0" smtClean="0"/>
              <a:t>will remember</a:t>
            </a:r>
            <a:r>
              <a:rPr lang="en-US" dirty="0"/>
              <a:t>.</a:t>
            </a:r>
          </a:p>
        </p:txBody>
      </p:sp>
    </p:spTree>
    <p:extLst>
      <p:ext uri="{BB962C8B-B14F-4D97-AF65-F5344CB8AC3E}">
        <p14:creationId xmlns:p14="http://schemas.microsoft.com/office/powerpoint/2010/main" val="237627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Make a </a:t>
            </a:r>
            <a:r>
              <a:rPr lang="en-US" dirty="0" smtClean="0"/>
              <a:t>prediction</a:t>
            </a:r>
            <a:endParaRPr lang="en-US" dirty="0"/>
          </a:p>
          <a:p>
            <a:r>
              <a:rPr lang="en-US" dirty="0"/>
              <a:t>We have seen how the costs of attending college have been rising while, at </a:t>
            </a:r>
            <a:r>
              <a:rPr lang="en-US" dirty="0" smtClean="0"/>
              <a:t>the same </a:t>
            </a:r>
            <a:r>
              <a:rPr lang="en-US" dirty="0"/>
              <a:t>time, sources of financial aid for students have been disappearing. If </a:t>
            </a:r>
            <a:r>
              <a:rPr lang="en-US" dirty="0" smtClean="0"/>
              <a:t>this trend </a:t>
            </a:r>
            <a:r>
              <a:rPr lang="en-US" dirty="0"/>
              <a:t>continues, fewer and fewer families will be able to send their </a:t>
            </a:r>
            <a:r>
              <a:rPr lang="en-US" dirty="0" smtClean="0"/>
              <a:t>children through </a:t>
            </a:r>
            <a:r>
              <a:rPr lang="en-US" dirty="0"/>
              <a:t>four years of college.</a:t>
            </a:r>
          </a:p>
        </p:txBody>
      </p:sp>
    </p:spTree>
    <p:extLst>
      <p:ext uri="{BB962C8B-B14F-4D97-AF65-F5344CB8AC3E}">
        <p14:creationId xmlns:p14="http://schemas.microsoft.com/office/powerpoint/2010/main" val="391312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Suggest results or consequences.</a:t>
            </a:r>
          </a:p>
          <a:p>
            <a:r>
              <a:rPr lang="en-US" dirty="0"/>
              <a:t>To sum up, the costs of attending college are up and financial aid for </a:t>
            </a:r>
            <a:r>
              <a:rPr lang="en-US" dirty="0" smtClean="0"/>
              <a:t>students is </a:t>
            </a:r>
            <a:r>
              <a:rPr lang="en-US" dirty="0"/>
              <a:t>down. Fewer and fewer future members of the workforce are able to </a:t>
            </a:r>
            <a:r>
              <a:rPr lang="en-US" dirty="0" smtClean="0"/>
              <a:t>educate themselves </a:t>
            </a:r>
            <a:r>
              <a:rPr lang="en-US" dirty="0"/>
              <a:t>beyond high school. As a result, the nation will waste </a:t>
            </a:r>
            <a:r>
              <a:rPr lang="en-US" dirty="0" smtClean="0"/>
              <a:t>the intelligence</a:t>
            </a:r>
            <a:r>
              <a:rPr lang="en-US" dirty="0"/>
              <a:t>, imagination, and energy of a large segment of the </a:t>
            </a:r>
            <a:r>
              <a:rPr lang="en-US" dirty="0" smtClean="0"/>
              <a:t>present college</a:t>
            </a:r>
            <a:r>
              <a:rPr lang="en-US" dirty="0"/>
              <a:t>-age generation.</a:t>
            </a:r>
          </a:p>
        </p:txBody>
      </p:sp>
    </p:spTree>
    <p:extLst>
      <p:ext uri="{BB962C8B-B14F-4D97-AF65-F5344CB8AC3E}">
        <p14:creationId xmlns:p14="http://schemas.microsoft.com/office/powerpoint/2010/main" val="155762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Suggest a solution, make a recommendation, or call for action.</a:t>
            </a:r>
          </a:p>
          <a:p>
            <a:r>
              <a:rPr lang="en-US" dirty="0"/>
              <a:t>It is clear that the U.S. system of higher education is in trouble. For </a:t>
            </a:r>
            <a:r>
              <a:rPr lang="en-US" dirty="0" smtClean="0"/>
              <a:t>many students</a:t>
            </a:r>
            <a:r>
              <a:rPr lang="en-US" dirty="0"/>
              <a:t>, four years of college is no longer possible because of </a:t>
            </a:r>
            <a:r>
              <a:rPr lang="en-US" dirty="0" smtClean="0"/>
              <a:t>increasing costs </a:t>
            </a:r>
            <a:r>
              <a:rPr lang="en-US" dirty="0"/>
              <a:t>and decreasing financial aid. To reverse this trend, we must demand </a:t>
            </a:r>
            <a:r>
              <a:rPr lang="en-US" dirty="0" smtClean="0"/>
              <a:t>that government </a:t>
            </a:r>
            <a:r>
              <a:rPr lang="en-US" dirty="0"/>
              <a:t>increase its financial support of colleges and universities and </a:t>
            </a:r>
            <a:r>
              <a:rPr lang="en-US" dirty="0" smtClean="0"/>
              <a:t>restore financial </a:t>
            </a:r>
            <a:r>
              <a:rPr lang="en-US" dirty="0"/>
              <a:t>aid programs. Our future depends on it.</a:t>
            </a:r>
          </a:p>
        </p:txBody>
      </p:sp>
    </p:spTree>
    <p:extLst>
      <p:ext uri="{BB962C8B-B14F-4D97-AF65-F5344CB8AC3E}">
        <p14:creationId xmlns:p14="http://schemas.microsoft.com/office/powerpoint/2010/main" val="39289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Quote an authority on the topic.</a:t>
            </a:r>
          </a:p>
          <a:p>
            <a:r>
              <a:rPr lang="en-US" dirty="0"/>
              <a:t>In conclusion, costs are rising and financial aid is declining, with the result </a:t>
            </a:r>
            <a:r>
              <a:rPr lang="en-US" dirty="0" smtClean="0"/>
              <a:t>that many </a:t>
            </a:r>
            <a:r>
              <a:rPr lang="en-US" dirty="0"/>
              <a:t>can no longer afford to go to college. If our nation is to prosper, </a:t>
            </a:r>
            <a:r>
              <a:rPr lang="en-US" dirty="0" smtClean="0"/>
              <a:t>increased government </a:t>
            </a:r>
            <a:r>
              <a:rPr lang="en-US" dirty="0"/>
              <a:t>funding for education is essential, even if it requires higher taxes</a:t>
            </a:r>
            <a:r>
              <a:rPr lang="en-US" dirty="0" smtClean="0"/>
              <a:t>. As </a:t>
            </a:r>
            <a:r>
              <a:rPr lang="en-US" dirty="0"/>
              <a:t>Horace </a:t>
            </a:r>
            <a:r>
              <a:rPr lang="en-US" dirty="0" err="1"/>
              <a:t>Manni</a:t>
            </a:r>
            <a:r>
              <a:rPr lang="en-US" dirty="0"/>
              <a:t> argued in his Fifth Annual Report, a nation's economic </a:t>
            </a:r>
            <a:r>
              <a:rPr lang="en-US" dirty="0" smtClean="0"/>
              <a:t>wealth will </a:t>
            </a:r>
            <a:r>
              <a:rPr lang="en-US" dirty="0"/>
              <a:t>increase through an educated public. It is therefore in the self-interest </a:t>
            </a:r>
            <a:r>
              <a:rPr lang="en-US" dirty="0" smtClean="0"/>
              <a:t>of business </a:t>
            </a:r>
            <a:r>
              <a:rPr lang="en-US" dirty="0"/>
              <a:t>to pay the taxation for public education.</a:t>
            </a:r>
          </a:p>
        </p:txBody>
      </p:sp>
    </p:spTree>
    <p:extLst>
      <p:ext uri="{BB962C8B-B14F-4D97-AF65-F5344CB8AC3E}">
        <p14:creationId xmlns:p14="http://schemas.microsoft.com/office/powerpoint/2010/main" val="145290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1332"/>
            <a:ext cx="8229600" cy="5824831"/>
          </a:xfrm>
        </p:spPr>
        <p:txBody>
          <a:bodyPr/>
          <a:lstStyle/>
          <a:p>
            <a:pPr marL="0" indent="0">
              <a:buNone/>
            </a:pPr>
            <a:r>
              <a:rPr lang="en-US" dirty="0" smtClean="0"/>
              <a:t>Write a paragraph (in about 50-100 words) using one of the following sentences as your topic sentence. </a:t>
            </a:r>
          </a:p>
          <a:p>
            <a:r>
              <a:rPr lang="en-US" dirty="0" smtClean="0"/>
              <a:t>Eating ______ is a challenge.</a:t>
            </a:r>
          </a:p>
          <a:p>
            <a:r>
              <a:rPr lang="en-US" dirty="0" smtClean="0"/>
              <a:t>I wish I had __________.</a:t>
            </a:r>
          </a:p>
          <a:p>
            <a:r>
              <a:rPr lang="en-US" dirty="0" smtClean="0"/>
              <a:t>____________ changed my life.</a:t>
            </a:r>
          </a:p>
          <a:p>
            <a:pPr marL="0" indent="0">
              <a:buNone/>
            </a:pPr>
            <a:endParaRPr lang="en-US" dirty="0"/>
          </a:p>
        </p:txBody>
      </p:sp>
    </p:spTree>
    <p:extLst>
      <p:ext uri="{BB962C8B-B14F-4D97-AF65-F5344CB8AC3E}">
        <p14:creationId xmlns:p14="http://schemas.microsoft.com/office/powerpoint/2010/main" val="321116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237"/>
            <a:ext cx="8229600" cy="6177311"/>
          </a:xfrm>
        </p:spPr>
        <p:txBody>
          <a:bodyPr>
            <a:normAutofit/>
          </a:bodyPr>
          <a:lstStyle/>
          <a:p>
            <a:pPr marL="0" indent="0">
              <a:buNone/>
            </a:pPr>
            <a:r>
              <a:rPr lang="en-US" dirty="0" smtClean="0"/>
              <a:t>I wish I had a magic wand. Things would be so much fun! Just one swish, heaps of money would appear before me. Then who’s there to question me? Everyday parties and so much fun. And those enemies of mine, just another swish with the wand and they would turn into rocks utterly lifeless and motionless. And those professors, I would change their mind and make them give high grades only to me and fail all others. </a:t>
            </a:r>
            <a:r>
              <a:rPr lang="en-US" dirty="0" err="1" smtClean="0"/>
              <a:t>Ahh</a:t>
            </a:r>
            <a:r>
              <a:rPr lang="en-US" dirty="0" smtClean="0"/>
              <a:t>, my life would be so heavenly!    </a:t>
            </a:r>
            <a:endParaRPr lang="en-US" dirty="0"/>
          </a:p>
        </p:txBody>
      </p:sp>
    </p:spTree>
    <p:extLst>
      <p:ext uri="{BB962C8B-B14F-4D97-AF65-F5344CB8AC3E}">
        <p14:creationId xmlns:p14="http://schemas.microsoft.com/office/powerpoint/2010/main" val="363861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1219200"/>
          </a:xfrm>
        </p:spPr>
        <p:txBody>
          <a:bodyPr>
            <a:normAutofit fontScale="90000"/>
          </a:bodyPr>
          <a:lstStyle/>
          <a:p>
            <a:r>
              <a:rPr lang="en-US" b="1" dirty="0"/>
              <a:t/>
            </a:r>
            <a:br>
              <a:rPr lang="en-US" b="1" dirty="0"/>
            </a:br>
            <a:r>
              <a:rPr lang="en-US" b="1" dirty="0" smtClean="0"/>
              <a:t>Effective devices in developing paragraphs</a:t>
            </a:r>
            <a:endParaRPr lang="en-US" dirty="0"/>
          </a:p>
        </p:txBody>
      </p:sp>
      <p:sp>
        <p:nvSpPr>
          <p:cNvPr id="3" name="Content Placeholder 2"/>
          <p:cNvSpPr>
            <a:spLocks noGrp="1"/>
          </p:cNvSpPr>
          <p:nvPr>
            <p:ph idx="1"/>
          </p:nvPr>
        </p:nvSpPr>
        <p:spPr>
          <a:xfrm>
            <a:off x="304800" y="1524000"/>
            <a:ext cx="8077200" cy="4949952"/>
          </a:xfrm>
        </p:spPr>
        <p:txBody>
          <a:bodyPr>
            <a:normAutofit fontScale="92500" lnSpcReduction="20000"/>
          </a:bodyPr>
          <a:lstStyle/>
          <a:p>
            <a:pPr marL="0" indent="0">
              <a:buNone/>
            </a:pPr>
            <a:r>
              <a:rPr lang="en-US" dirty="0"/>
              <a:t>Some of the more common and effective devices employed in the development of paragraphs are</a:t>
            </a:r>
            <a:r>
              <a:rPr lang="en-US" dirty="0" smtClean="0"/>
              <a:t>:</a:t>
            </a:r>
          </a:p>
          <a:p>
            <a:pPr marL="0" indent="0">
              <a:buNone/>
            </a:pPr>
            <a:endParaRPr lang="en-US" dirty="0"/>
          </a:p>
          <a:p>
            <a:pPr lvl="0"/>
            <a:r>
              <a:rPr lang="en-US" dirty="0" smtClean="0"/>
              <a:t>Narration</a:t>
            </a:r>
          </a:p>
          <a:p>
            <a:pPr lvl="0"/>
            <a:r>
              <a:rPr lang="en-US" dirty="0" smtClean="0"/>
              <a:t>Description</a:t>
            </a:r>
          </a:p>
          <a:p>
            <a:pPr lvl="0"/>
            <a:r>
              <a:rPr lang="en-US" dirty="0" smtClean="0"/>
              <a:t>Process analysis</a:t>
            </a:r>
            <a:endParaRPr lang="en-US" dirty="0"/>
          </a:p>
          <a:p>
            <a:pPr lvl="0"/>
            <a:r>
              <a:rPr lang="en-US" dirty="0"/>
              <a:t>Analogy</a:t>
            </a:r>
          </a:p>
          <a:p>
            <a:pPr lvl="0"/>
            <a:r>
              <a:rPr lang="en-US" dirty="0"/>
              <a:t>Causes- and-Effects </a:t>
            </a:r>
          </a:p>
          <a:p>
            <a:pPr lvl="0"/>
            <a:r>
              <a:rPr lang="en-US" dirty="0"/>
              <a:t>Comparison and Contrast</a:t>
            </a:r>
          </a:p>
          <a:p>
            <a:pPr lvl="0"/>
            <a:r>
              <a:rPr lang="en-US" dirty="0"/>
              <a:t>Classification</a:t>
            </a:r>
          </a:p>
          <a:p>
            <a:pPr lvl="0"/>
            <a:r>
              <a:rPr lang="en-US" dirty="0"/>
              <a:t>Exemplification</a:t>
            </a:r>
          </a:p>
          <a:p>
            <a:endParaRPr lang="en-US" dirty="0"/>
          </a:p>
        </p:txBody>
      </p:sp>
      <p:sp>
        <p:nvSpPr>
          <p:cNvPr id="4" name="Slide Number Placeholder 3"/>
          <p:cNvSpPr>
            <a:spLocks noGrp="1"/>
          </p:cNvSpPr>
          <p:nvPr>
            <p:ph type="sldNum" sz="quarter" idx="12"/>
          </p:nvPr>
        </p:nvSpPr>
        <p:spPr/>
        <p:txBody>
          <a:bodyPr/>
          <a:lstStyle/>
          <a:p>
            <a:fld id="{2DAD401C-530C-49A4-B02F-41EC75B8E656}" type="slidenum">
              <a:rPr lang="en-US" smtClean="0"/>
              <a:pPr/>
              <a:t>27</a:t>
            </a:fld>
            <a:endParaRPr lang="en-US"/>
          </a:p>
        </p:txBody>
      </p:sp>
    </p:spTree>
    <p:extLst>
      <p:ext uri="{BB962C8B-B14F-4D97-AF65-F5344CB8AC3E}">
        <p14:creationId xmlns:p14="http://schemas.microsoft.com/office/powerpoint/2010/main" val="42867852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essay has three main parts: an introduction (introductory paragraph), a </a:t>
            </a:r>
            <a:r>
              <a:rPr lang="en-US" dirty="0" smtClean="0"/>
              <a:t>body (</a:t>
            </a:r>
            <a:r>
              <a:rPr lang="en-US" dirty="0"/>
              <a:t>at least one, but usually two or more paragraphs), and a conclusion (</a:t>
            </a:r>
            <a:r>
              <a:rPr lang="en-US" dirty="0" smtClean="0"/>
              <a:t>concluding paragraph</a:t>
            </a:r>
            <a:r>
              <a:rPr lang="en-US" dirty="0"/>
              <a:t>).</a:t>
            </a:r>
          </a:p>
        </p:txBody>
      </p:sp>
    </p:spTree>
    <p:extLst>
      <p:ext uri="{BB962C8B-B14F-4D97-AF65-F5344CB8AC3E}">
        <p14:creationId xmlns:p14="http://schemas.microsoft.com/office/powerpoint/2010/main" val="328981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essay introduction consists of two parts: a few general statements </a:t>
            </a:r>
            <a:r>
              <a:rPr lang="en-US" dirty="0" smtClean="0"/>
              <a:t>to attract </a:t>
            </a:r>
            <a:r>
              <a:rPr lang="en-US" dirty="0"/>
              <a:t>your reader's attention and a thesis statement to state the main idea of </a:t>
            </a:r>
            <a:r>
              <a:rPr lang="en-US" dirty="0" smtClean="0"/>
              <a:t>the essay</a:t>
            </a:r>
            <a:r>
              <a:rPr lang="en-US" dirty="0"/>
              <a:t>. </a:t>
            </a:r>
            <a:endParaRPr lang="en-US" dirty="0" smtClean="0"/>
          </a:p>
          <a:p>
            <a:r>
              <a:rPr lang="en-US" dirty="0" smtClean="0"/>
              <a:t>A </a:t>
            </a:r>
            <a:r>
              <a:rPr lang="en-US" dirty="0"/>
              <a:t>thesis statement for an essay is like a topic sentence for a paragraph: </a:t>
            </a:r>
            <a:r>
              <a:rPr lang="en-US" dirty="0" smtClean="0"/>
              <a:t>It names </a:t>
            </a:r>
            <a:r>
              <a:rPr lang="en-US" dirty="0"/>
              <a:t>the specific topic and gives the reader a general idea of the contents of </a:t>
            </a:r>
            <a:r>
              <a:rPr lang="en-US" dirty="0" smtClean="0"/>
              <a:t>the essay</a:t>
            </a:r>
            <a:r>
              <a:rPr lang="en-US" dirty="0"/>
              <a:t>.</a:t>
            </a:r>
          </a:p>
        </p:txBody>
      </p:sp>
    </p:spTree>
    <p:extLst>
      <p:ext uri="{BB962C8B-B14F-4D97-AF65-F5344CB8AC3E}">
        <p14:creationId xmlns:p14="http://schemas.microsoft.com/office/powerpoint/2010/main" val="308303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body consists of one or more paragraphs. Each paragraph </a:t>
            </a:r>
            <a:r>
              <a:rPr lang="en-US" dirty="0" smtClean="0"/>
              <a:t>develops a </a:t>
            </a:r>
            <a:r>
              <a:rPr lang="en-US" dirty="0"/>
              <a:t>subdivision of the topic, so the number of paragraphs in the body will vary </a:t>
            </a:r>
            <a:r>
              <a:rPr lang="en-US" dirty="0" smtClean="0"/>
              <a:t>with the </a:t>
            </a:r>
            <a:r>
              <a:rPr lang="en-US" dirty="0"/>
              <a:t>number of subdivisions or subtopics. </a:t>
            </a:r>
            <a:endParaRPr lang="en-US" dirty="0" smtClean="0"/>
          </a:p>
          <a:p>
            <a:r>
              <a:rPr lang="en-US" dirty="0" smtClean="0"/>
              <a:t>The </a:t>
            </a:r>
            <a:r>
              <a:rPr lang="en-US" dirty="0"/>
              <a:t>conclusion, like the </a:t>
            </a:r>
            <a:r>
              <a:rPr lang="en-US" dirty="0" smtClean="0"/>
              <a:t>concluding sentence </a:t>
            </a:r>
            <a:r>
              <a:rPr lang="en-US" dirty="0"/>
              <a:t>in a paragraph, is a summary or review of the main points discussed </a:t>
            </a:r>
            <a:r>
              <a:rPr lang="en-US" dirty="0" smtClean="0"/>
              <a:t>in the </a:t>
            </a:r>
            <a:r>
              <a:rPr lang="en-US" dirty="0"/>
              <a:t>body.</a:t>
            </a:r>
          </a:p>
        </p:txBody>
      </p:sp>
    </p:spTree>
    <p:extLst>
      <p:ext uri="{BB962C8B-B14F-4D97-AF65-F5344CB8AC3E}">
        <p14:creationId xmlns:p14="http://schemas.microsoft.com/office/powerpoint/2010/main" val="114931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introductory paragraph has two parts, general statements and the thesis statement.</a:t>
            </a:r>
          </a:p>
          <a:p>
            <a:pPr marL="0" indent="0">
              <a:buNone/>
            </a:pPr>
            <a:r>
              <a:rPr lang="en-US" dirty="0"/>
              <a:t>General statements</a:t>
            </a:r>
          </a:p>
          <a:p>
            <a:pPr marL="0" indent="0">
              <a:buNone/>
            </a:pPr>
            <a:r>
              <a:rPr lang="en-US" dirty="0"/>
              <a:t>• introduce the general topic of the essay.</a:t>
            </a:r>
          </a:p>
          <a:p>
            <a:pPr marL="0" indent="0">
              <a:buNone/>
            </a:pPr>
            <a:r>
              <a:rPr lang="en-US" dirty="0"/>
              <a:t>• capture the reader's interest.</a:t>
            </a:r>
          </a:p>
        </p:txBody>
      </p:sp>
    </p:spTree>
    <p:extLst>
      <p:ext uri="{BB962C8B-B14F-4D97-AF65-F5344CB8AC3E}">
        <p14:creationId xmlns:p14="http://schemas.microsoft.com/office/powerpoint/2010/main" val="194925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thesis statement</a:t>
            </a:r>
          </a:p>
          <a:p>
            <a:pPr marL="0" indent="0">
              <a:buNone/>
            </a:pPr>
            <a:r>
              <a:rPr lang="en-US" dirty="0"/>
              <a:t>• states the specific topic.</a:t>
            </a:r>
          </a:p>
          <a:p>
            <a:pPr marL="0" indent="0">
              <a:buNone/>
            </a:pPr>
            <a:r>
              <a:rPr lang="en-US" dirty="0"/>
              <a:t>• may list subtopics or subdivisions of the main topic or subtopics.</a:t>
            </a:r>
          </a:p>
          <a:p>
            <a:pPr marL="0" indent="0">
              <a:buNone/>
            </a:pPr>
            <a:r>
              <a:rPr lang="en-US" dirty="0"/>
              <a:t>• may indicate the pattern of organization of the essay.</a:t>
            </a:r>
          </a:p>
          <a:p>
            <a:pPr marL="0" indent="0">
              <a:buNone/>
            </a:pPr>
            <a:r>
              <a:rPr lang="en-US" dirty="0"/>
              <a:t>• is normally the last sentence in the introductory paragraph.</a:t>
            </a:r>
          </a:p>
        </p:txBody>
      </p:sp>
    </p:spTree>
    <p:extLst>
      <p:ext uri="{BB962C8B-B14F-4D97-AF65-F5344CB8AC3E}">
        <p14:creationId xmlns:p14="http://schemas.microsoft.com/office/powerpoint/2010/main" val="258973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8951"/>
            <a:ext cx="8229600" cy="6134263"/>
          </a:xfrm>
        </p:spPr>
        <p:txBody>
          <a:bodyPr>
            <a:normAutofit lnSpcReduction="10000"/>
          </a:bodyPr>
          <a:lstStyle/>
          <a:p>
            <a:pPr marL="0" indent="0">
              <a:buNone/>
            </a:pPr>
            <a:r>
              <a:rPr lang="en-US" dirty="0"/>
              <a:t>When the first Europeans came to the North American continent, </a:t>
            </a:r>
            <a:r>
              <a:rPr lang="en-US" dirty="0" smtClean="0"/>
              <a:t>they encountered </a:t>
            </a:r>
            <a:r>
              <a:rPr lang="en-US" dirty="0"/>
              <a:t>the completely new cultures of the Native American peoples of </a:t>
            </a:r>
            <a:r>
              <a:rPr lang="en-US" dirty="0" smtClean="0"/>
              <a:t>North America</a:t>
            </a:r>
            <a:r>
              <a:rPr lang="en-US" dirty="0"/>
              <a:t>. Native Americans, who had highly developed cultures in many respects</a:t>
            </a:r>
            <a:r>
              <a:rPr lang="en-US" dirty="0" smtClean="0"/>
              <a:t>, must </a:t>
            </a:r>
            <a:r>
              <a:rPr lang="en-US" dirty="0"/>
              <a:t>have been as curious about the strange European manners and customs as </a:t>
            </a:r>
            <a:r>
              <a:rPr lang="en-US" dirty="0" smtClean="0"/>
              <a:t>the Europeans </a:t>
            </a:r>
            <a:r>
              <a:rPr lang="en-US" dirty="0"/>
              <a:t>were curious about them. As always happens when two or more </a:t>
            </a:r>
            <a:r>
              <a:rPr lang="en-US" dirty="0" smtClean="0"/>
              <a:t>cultures come </a:t>
            </a:r>
            <a:r>
              <a:rPr lang="en-US" dirty="0"/>
              <a:t>into contact, there was a cultural exchange. Native Americans adopted </a:t>
            </a:r>
            <a:r>
              <a:rPr lang="en-US" dirty="0" smtClean="0"/>
              <a:t>some of </a:t>
            </a:r>
            <a:r>
              <a:rPr lang="en-US" dirty="0"/>
              <a:t>the Europeans' ways, and the Europeans adopted some of their ways.</a:t>
            </a:r>
          </a:p>
        </p:txBody>
      </p:sp>
    </p:spTree>
    <p:extLst>
      <p:ext uri="{BB962C8B-B14F-4D97-AF65-F5344CB8AC3E}">
        <p14:creationId xmlns:p14="http://schemas.microsoft.com/office/powerpoint/2010/main" val="26215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856"/>
            <a:ext cx="8229600" cy="5803307"/>
          </a:xfrm>
        </p:spPr>
        <p:txBody>
          <a:bodyPr>
            <a:normAutofit/>
          </a:bodyPr>
          <a:lstStyle/>
          <a:p>
            <a:r>
              <a:rPr lang="en-US" dirty="0"/>
              <a:t>Notice how the general statements in the introductory paragraph of the </a:t>
            </a:r>
            <a:r>
              <a:rPr lang="en-US" dirty="0" smtClean="0"/>
              <a:t>model essay </a:t>
            </a:r>
            <a:r>
              <a:rPr lang="en-US" dirty="0"/>
              <a:t>introduce the topic. </a:t>
            </a:r>
            <a:endParaRPr lang="en-US" dirty="0" smtClean="0"/>
          </a:p>
          <a:p>
            <a:r>
              <a:rPr lang="en-US" dirty="0" smtClean="0"/>
              <a:t>The </a:t>
            </a:r>
            <a:r>
              <a:rPr lang="en-US" dirty="0"/>
              <a:t>first sentence is about the arrival of Europeans </a:t>
            </a:r>
            <a:r>
              <a:rPr lang="en-US" dirty="0" smtClean="0"/>
              <a:t>and their </a:t>
            </a:r>
            <a:r>
              <a:rPr lang="en-US" dirty="0"/>
              <a:t>encounter with new cultures. The next sentence points out that there were </a:t>
            </a:r>
            <a:r>
              <a:rPr lang="en-US" dirty="0" smtClean="0"/>
              <a:t>large differences </a:t>
            </a:r>
            <a:r>
              <a:rPr lang="en-US" dirty="0"/>
              <a:t>between European and Native Americans. The next two sentences </a:t>
            </a:r>
            <a:r>
              <a:rPr lang="en-US" dirty="0" smtClean="0"/>
              <a:t>say that </a:t>
            </a:r>
            <a:r>
              <a:rPr lang="en-US" dirty="0"/>
              <a:t>two-way cultural exchange happened, but the direction of the exchange and </a:t>
            </a:r>
            <a:r>
              <a:rPr lang="en-US" dirty="0" smtClean="0"/>
              <a:t>the specific </a:t>
            </a:r>
            <a:r>
              <a:rPr lang="en-US" dirty="0"/>
              <a:t>items are not identified.</a:t>
            </a:r>
          </a:p>
        </p:txBody>
      </p:sp>
    </p:spTree>
    <p:extLst>
      <p:ext uri="{BB962C8B-B14F-4D97-AF65-F5344CB8AC3E}">
        <p14:creationId xmlns:p14="http://schemas.microsoft.com/office/powerpoint/2010/main" val="665698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TotalTime>
  <Words>1726</Words>
  <Application>Microsoft Macintosh PowerPoint</Application>
  <PresentationFormat>On-screen Show (4:3)</PresentationFormat>
  <Paragraphs>78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From paragraph to an essay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Effective devices in developing paragraphs</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6</cp:revision>
  <dcterms:created xsi:type="dcterms:W3CDTF">2017-02-02T05:19:57Z</dcterms:created>
  <dcterms:modified xsi:type="dcterms:W3CDTF">2017-02-09T04:29:14Z</dcterms:modified>
</cp:coreProperties>
</file>