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8" r:id="rId3"/>
    <p:sldId id="283" r:id="rId4"/>
    <p:sldId id="284" r:id="rId5"/>
    <p:sldId id="307" r:id="rId6"/>
    <p:sldId id="296" r:id="rId7"/>
    <p:sldId id="298" r:id="rId8"/>
    <p:sldId id="300" r:id="rId9"/>
    <p:sldId id="301" r:id="rId10"/>
    <p:sldId id="302" r:id="rId11"/>
    <p:sldId id="303" r:id="rId12"/>
    <p:sldId id="304" r:id="rId13"/>
    <p:sldId id="285" r:id="rId14"/>
    <p:sldId id="286" r:id="rId15"/>
    <p:sldId id="314" r:id="rId16"/>
    <p:sldId id="287" r:id="rId17"/>
    <p:sldId id="288" r:id="rId18"/>
    <p:sldId id="315" r:id="rId19"/>
    <p:sldId id="282" r:id="rId20"/>
    <p:sldId id="305" r:id="rId21"/>
    <p:sldId id="306" r:id="rId22"/>
    <p:sldId id="308" r:id="rId23"/>
    <p:sldId id="309" r:id="rId24"/>
    <p:sldId id="310" r:id="rId25"/>
    <p:sldId id="311" r:id="rId26"/>
    <p:sldId id="312" r:id="rId27"/>
    <p:sldId id="313" r:id="rId28"/>
    <p:sldId id="324" r:id="rId29"/>
    <p:sldId id="325" r:id="rId30"/>
    <p:sldId id="326" r:id="rId31"/>
    <p:sldId id="260" r:id="rId32"/>
    <p:sldId id="32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0" d="100"/>
          <a:sy n="30" d="100"/>
        </p:scale>
        <p:origin x="-15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F91676-E744-7043-9B63-4A589229A0D0}" type="datetimeFigureOut">
              <a:rPr lang="en-US" smtClean="0"/>
              <a:t>16/02/17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F3805-BFC6-AE4F-A3BE-404A0B5CE766}" type="slidenum">
              <a:rPr lang="en-US" smtClean="0"/>
              <a:t>‹#›</a:t>
            </a:fld>
            <a:endParaRPr lang="en-US"/>
          </a:p>
        </p:txBody>
      </p:sp>
    </p:spTree>
    <p:extLst>
      <p:ext uri="{BB962C8B-B14F-4D97-AF65-F5344CB8AC3E}">
        <p14:creationId xmlns:p14="http://schemas.microsoft.com/office/powerpoint/2010/main" val="11614450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12EA1-DE83-6E47-94A4-67EF0D761C94}" type="datetimeFigureOut">
              <a:rPr lang="en-US" smtClean="0"/>
              <a:t>16/02/17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67976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12EA1-DE83-6E47-94A4-67EF0D761C94}" type="datetimeFigureOut">
              <a:rPr lang="en-US" smtClean="0"/>
              <a:t>16/02/17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78006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12EA1-DE83-6E47-94A4-67EF0D761C94}" type="datetimeFigureOut">
              <a:rPr lang="en-US" smtClean="0"/>
              <a:t>16/02/17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96185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12EA1-DE83-6E47-94A4-67EF0D761C94}" type="datetimeFigureOut">
              <a:rPr lang="en-US" smtClean="0"/>
              <a:t>16/02/17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4766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12EA1-DE83-6E47-94A4-67EF0D761C94}" type="datetimeFigureOut">
              <a:rPr lang="en-US" smtClean="0"/>
              <a:t>16/02/17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3933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12EA1-DE83-6E47-94A4-67EF0D761C94}" type="datetimeFigureOut">
              <a:rPr lang="en-US" smtClean="0"/>
              <a:t>16/02/17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393857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12EA1-DE83-6E47-94A4-67EF0D761C94}" type="datetimeFigureOut">
              <a:rPr lang="en-US" smtClean="0"/>
              <a:t>16/02/17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9259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12EA1-DE83-6E47-94A4-67EF0D761C94}" type="datetimeFigureOut">
              <a:rPr lang="en-US" smtClean="0"/>
              <a:t>16/02/17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223154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12EA1-DE83-6E47-94A4-67EF0D761C94}" type="datetimeFigureOut">
              <a:rPr lang="en-US" smtClean="0"/>
              <a:t>16/02/17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35143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12EA1-DE83-6E47-94A4-67EF0D761C94}" type="datetimeFigureOut">
              <a:rPr lang="en-US" smtClean="0"/>
              <a:t>16/02/17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08783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12EA1-DE83-6E47-94A4-67EF0D761C94}" type="datetimeFigureOut">
              <a:rPr lang="en-US" smtClean="0"/>
              <a:t>16/02/17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524F-BEE3-474E-A06C-E8B950DB0B09}" type="slidenum">
              <a:rPr lang="en-US" smtClean="0"/>
              <a:t>‹#›</a:t>
            </a:fld>
            <a:endParaRPr lang="en-US"/>
          </a:p>
        </p:txBody>
      </p:sp>
    </p:spTree>
    <p:extLst>
      <p:ext uri="{BB962C8B-B14F-4D97-AF65-F5344CB8AC3E}">
        <p14:creationId xmlns:p14="http://schemas.microsoft.com/office/powerpoint/2010/main" val="1986696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12EA1-DE83-6E47-94A4-67EF0D761C94}" type="datetimeFigureOut">
              <a:rPr lang="en-US" smtClean="0"/>
              <a:t>16/02/17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2524F-BEE3-474E-A06C-E8B950DB0B09}" type="slidenum">
              <a:rPr lang="en-US" smtClean="0"/>
              <a:t>‹#›</a:t>
            </a:fld>
            <a:endParaRPr lang="en-US"/>
          </a:p>
        </p:txBody>
      </p:sp>
    </p:spTree>
    <p:extLst>
      <p:ext uri="{BB962C8B-B14F-4D97-AF65-F5344CB8AC3E}">
        <p14:creationId xmlns:p14="http://schemas.microsoft.com/office/powerpoint/2010/main" val="1531801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1219200"/>
          </a:xfrm>
        </p:spPr>
        <p:txBody>
          <a:bodyPr>
            <a:normAutofit fontScale="90000"/>
          </a:bodyPr>
          <a:lstStyle/>
          <a:p>
            <a:r>
              <a:rPr lang="en-US" b="1" dirty="0"/>
              <a:t/>
            </a:r>
            <a:br>
              <a:rPr lang="en-US" b="1" dirty="0"/>
            </a:br>
            <a:r>
              <a:rPr lang="en-US" b="1" dirty="0" smtClean="0"/>
              <a:t>Organizational patterns</a:t>
            </a:r>
            <a:endParaRPr lang="en-US" dirty="0"/>
          </a:p>
        </p:txBody>
      </p:sp>
      <p:sp>
        <p:nvSpPr>
          <p:cNvPr id="3" name="Content Placeholder 2"/>
          <p:cNvSpPr>
            <a:spLocks noGrp="1"/>
          </p:cNvSpPr>
          <p:nvPr>
            <p:ph sz="quarter" idx="1"/>
          </p:nvPr>
        </p:nvSpPr>
        <p:spPr>
          <a:xfrm>
            <a:off x="304800" y="1524000"/>
            <a:ext cx="8077200" cy="4949952"/>
          </a:xfrm>
        </p:spPr>
        <p:txBody>
          <a:bodyPr>
            <a:normAutofit fontScale="92500" lnSpcReduction="10000"/>
          </a:bodyPr>
          <a:lstStyle/>
          <a:p>
            <a:pPr marL="0" indent="0">
              <a:buNone/>
            </a:pPr>
            <a:r>
              <a:rPr lang="en-US" dirty="0"/>
              <a:t>Some of the more common and effective devices employed in the development of paragraphs are</a:t>
            </a:r>
            <a:r>
              <a:rPr lang="en-US" dirty="0" smtClean="0"/>
              <a:t>:</a:t>
            </a:r>
          </a:p>
          <a:p>
            <a:pPr marL="0" indent="0">
              <a:buNone/>
            </a:pPr>
            <a:endParaRPr lang="en-US" dirty="0"/>
          </a:p>
          <a:p>
            <a:pPr lvl="0"/>
            <a:r>
              <a:rPr lang="en-US" dirty="0" smtClean="0"/>
              <a:t>Narration</a:t>
            </a:r>
          </a:p>
          <a:p>
            <a:pPr lvl="0"/>
            <a:r>
              <a:rPr lang="en-US" dirty="0" smtClean="0"/>
              <a:t>Description</a:t>
            </a:r>
          </a:p>
          <a:p>
            <a:pPr lvl="0"/>
            <a:r>
              <a:rPr lang="en-US" dirty="0" smtClean="0"/>
              <a:t>Process analysis</a:t>
            </a:r>
            <a:endParaRPr lang="en-US" dirty="0"/>
          </a:p>
          <a:p>
            <a:pPr lvl="0"/>
            <a:r>
              <a:rPr lang="en-US" dirty="0" smtClean="0"/>
              <a:t>Cause- </a:t>
            </a:r>
            <a:r>
              <a:rPr lang="en-US" dirty="0"/>
              <a:t>and</a:t>
            </a:r>
            <a:r>
              <a:rPr lang="en-US" dirty="0" smtClean="0"/>
              <a:t>-effect analysis</a:t>
            </a:r>
            <a:endParaRPr lang="en-US" dirty="0"/>
          </a:p>
          <a:p>
            <a:pPr lvl="0"/>
            <a:r>
              <a:rPr lang="en-US" dirty="0"/>
              <a:t>Comparison and Contrast</a:t>
            </a:r>
          </a:p>
          <a:p>
            <a:pPr lvl="0"/>
            <a:r>
              <a:rPr lang="en-US" dirty="0"/>
              <a:t>Classification</a:t>
            </a:r>
          </a:p>
          <a:p>
            <a:pPr lvl="0"/>
            <a:r>
              <a:rPr lang="en-US" dirty="0" smtClean="0"/>
              <a:t>Argumentation</a:t>
            </a:r>
            <a:endParaRPr lang="en-US" dirty="0"/>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1</a:t>
            </a:fld>
            <a:endParaRPr lang="en-US"/>
          </a:p>
        </p:txBody>
      </p:sp>
    </p:spTree>
    <p:extLst>
      <p:ext uri="{BB962C8B-B14F-4D97-AF65-F5344CB8AC3E}">
        <p14:creationId xmlns:p14="http://schemas.microsoft.com/office/powerpoint/2010/main" val="1077015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69486"/>
            <a:ext cx="8229600" cy="629359"/>
          </a:xfrm>
        </p:spPr>
        <p:txBody>
          <a:bodyPr>
            <a:noAutofit/>
          </a:bodyPr>
          <a:lstStyle/>
          <a:p>
            <a:pPr algn="r"/>
            <a:r>
              <a:rPr lang="en-US" sz="2800" dirty="0"/>
              <a:t>George Orwell, "</a:t>
            </a:r>
            <a:r>
              <a:rPr lang="en-US" sz="2800" dirty="0" smtClean="0"/>
              <a:t>Shooting an </a:t>
            </a:r>
            <a:r>
              <a:rPr lang="en-US" sz="2800" dirty="0"/>
              <a:t>Elephant"</a:t>
            </a:r>
          </a:p>
        </p:txBody>
      </p:sp>
      <p:sp>
        <p:nvSpPr>
          <p:cNvPr id="3" name="Content Placeholder 2"/>
          <p:cNvSpPr>
            <a:spLocks noGrp="1"/>
          </p:cNvSpPr>
          <p:nvPr>
            <p:ph idx="1"/>
          </p:nvPr>
        </p:nvSpPr>
        <p:spPr>
          <a:xfrm>
            <a:off x="258335" y="75182"/>
            <a:ext cx="8718823" cy="5768360"/>
          </a:xfrm>
        </p:spPr>
        <p:txBody>
          <a:bodyPr>
            <a:normAutofit fontScale="92500" lnSpcReduction="20000"/>
          </a:bodyPr>
          <a:lstStyle/>
          <a:p>
            <a:pPr marL="0" indent="0">
              <a:buNone/>
            </a:pPr>
            <a:r>
              <a:rPr lang="en-US" dirty="0"/>
              <a:t>When I pulled the trigger I did not hear the bang or feel the kick—one never does when a shot goes home—but I heard the devilish roar of glee that went up from the crowd. In that instant, in too short a time, one would have thought, even for the bullet to get there, a mysterious, terrible change had come over the elephant. He neither stirred nor fell, but every line of his body had altered. He looked suddenly stricken, shrunken, immensely old, as though the frightful impact of the bullet had paralyzed him without knocking him down. At last, after what seemed a long time—it might have been five seconds, I dare say—he sagged flabbily to his knees. His mouth slobbered. An enormous senility seemed to have settled upon him. One could have imagined him thousands of years old. </a:t>
            </a:r>
          </a:p>
        </p:txBody>
      </p:sp>
    </p:spTree>
    <p:extLst>
      <p:ext uri="{BB962C8B-B14F-4D97-AF65-F5344CB8AC3E}">
        <p14:creationId xmlns:p14="http://schemas.microsoft.com/office/powerpoint/2010/main" val="24367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a:t>
            </a:r>
            <a:endParaRPr lang="en-US" dirty="0"/>
          </a:p>
        </p:txBody>
      </p:sp>
      <p:sp>
        <p:nvSpPr>
          <p:cNvPr id="3" name="Content Placeholder 2"/>
          <p:cNvSpPr>
            <a:spLocks noGrp="1"/>
          </p:cNvSpPr>
          <p:nvPr>
            <p:ph idx="1"/>
          </p:nvPr>
        </p:nvSpPr>
        <p:spPr/>
        <p:txBody>
          <a:bodyPr/>
          <a:lstStyle/>
          <a:p>
            <a:r>
              <a:rPr lang="en-US" dirty="0" smtClean="0"/>
              <a:t>Conflict and its resolution – crucial to a narrative</a:t>
            </a:r>
          </a:p>
          <a:p>
            <a:r>
              <a:rPr lang="en-US" dirty="0" smtClean="0"/>
              <a:t>May be between individuals or within oneself between two clashing impulses.</a:t>
            </a:r>
          </a:p>
          <a:p>
            <a:r>
              <a:rPr lang="en-US" dirty="0" smtClean="0"/>
              <a:t>Common sense and fear struggle within the writer in the following paragraph.</a:t>
            </a:r>
          </a:p>
          <a:p>
            <a:endParaRPr lang="en-US" dirty="0"/>
          </a:p>
        </p:txBody>
      </p:sp>
    </p:spTree>
    <p:extLst>
      <p:ext uri="{BB962C8B-B14F-4D97-AF65-F5344CB8AC3E}">
        <p14:creationId xmlns:p14="http://schemas.microsoft.com/office/powerpoint/2010/main" val="302794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Common sense and fear waged war in my mind. The first argued that a pain so intense was nothing to fool with, that it might indicate a serious or even life-threatening condition. Dr. </a:t>
            </a:r>
            <a:r>
              <a:rPr lang="en-US" dirty="0" err="1" smtClean="0"/>
              <a:t>Montaz</a:t>
            </a:r>
            <a:r>
              <a:rPr lang="en-US" dirty="0" smtClean="0"/>
              <a:t> would be able to deal with it. But what if it was already serious? What if I needed emergency surgery? “Now wait a minute,” I said. “It’s probably nothing serious…”</a:t>
            </a:r>
            <a:endParaRPr lang="en-US" dirty="0"/>
          </a:p>
        </p:txBody>
      </p:sp>
    </p:spTree>
    <p:extLst>
      <p:ext uri="{BB962C8B-B14F-4D97-AF65-F5344CB8AC3E}">
        <p14:creationId xmlns:p14="http://schemas.microsoft.com/office/powerpoint/2010/main" val="397998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View</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dirty="0" smtClean="0"/>
              <a:t>First person or third person</a:t>
            </a:r>
            <a:endParaRPr lang="en-US" dirty="0"/>
          </a:p>
        </p:txBody>
      </p:sp>
    </p:spTree>
    <p:extLst>
      <p:ext uri="{BB962C8B-B14F-4D97-AF65-F5344CB8AC3E}">
        <p14:creationId xmlns:p14="http://schemas.microsoft.com/office/powerpoint/2010/main" val="61386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person narrative</a:t>
            </a:r>
            <a:endParaRPr lang="en-US" dirty="0"/>
          </a:p>
        </p:txBody>
      </p:sp>
      <p:sp>
        <p:nvSpPr>
          <p:cNvPr id="3" name="Content Placeholder 2"/>
          <p:cNvSpPr>
            <a:spLocks noGrp="1"/>
          </p:cNvSpPr>
          <p:nvPr>
            <p:ph idx="1"/>
          </p:nvPr>
        </p:nvSpPr>
        <p:spPr>
          <a:xfrm>
            <a:off x="457200" y="1417638"/>
            <a:ext cx="8433846" cy="5082530"/>
          </a:xfrm>
        </p:spPr>
        <p:txBody>
          <a:bodyPr>
            <a:noAutofit/>
          </a:bodyPr>
          <a:lstStyle/>
          <a:p>
            <a:r>
              <a:rPr lang="en-US" dirty="0" smtClean="0"/>
              <a:t>Protagonist</a:t>
            </a:r>
          </a:p>
          <a:p>
            <a:r>
              <a:rPr lang="en-US" dirty="0" smtClean="0"/>
              <a:t>Relatively </a:t>
            </a:r>
            <a:r>
              <a:rPr lang="en-US" dirty="0"/>
              <a:t>straightforward, this is a story the </a:t>
            </a:r>
            <a:r>
              <a:rPr lang="en-US" dirty="0" smtClean="0"/>
              <a:t>protagonist narrates</a:t>
            </a:r>
            <a:r>
              <a:rPr lang="en-US" dirty="0"/>
              <a:t>. </a:t>
            </a:r>
            <a:endParaRPr lang="en-US" dirty="0" smtClean="0"/>
          </a:p>
          <a:p>
            <a:r>
              <a:rPr lang="en-US" dirty="0" smtClean="0"/>
              <a:t>The </a:t>
            </a:r>
            <a:r>
              <a:rPr lang="en-US" dirty="0"/>
              <a:t>reader is privy to all </a:t>
            </a:r>
            <a:r>
              <a:rPr lang="en-US" dirty="0" smtClean="0"/>
              <a:t>his/ her </a:t>
            </a:r>
            <a:r>
              <a:rPr lang="en-US" dirty="0"/>
              <a:t>thoughts and opinions, which means we get to know the </a:t>
            </a:r>
            <a:r>
              <a:rPr lang="en-US" dirty="0" smtClean="0"/>
              <a:t>character faster</a:t>
            </a:r>
            <a:r>
              <a:rPr lang="en-US" dirty="0"/>
              <a:t>, and often relate to </a:t>
            </a:r>
            <a:r>
              <a:rPr lang="en-US" dirty="0" smtClean="0"/>
              <a:t>him/ her </a:t>
            </a:r>
            <a:r>
              <a:rPr lang="en-US" dirty="0"/>
              <a:t>more easily</a:t>
            </a:r>
            <a:r>
              <a:rPr lang="en-US" dirty="0" smtClean="0"/>
              <a:t>.</a:t>
            </a:r>
            <a:endParaRPr lang="en-US" dirty="0"/>
          </a:p>
        </p:txBody>
      </p:sp>
    </p:spTree>
    <p:extLst>
      <p:ext uri="{BB962C8B-B14F-4D97-AF65-F5344CB8AC3E}">
        <p14:creationId xmlns:p14="http://schemas.microsoft.com/office/powerpoint/2010/main" val="213538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would go to the well and wash in the ice-cold, clear water, grease our legs with equally cold stiff Vaseline, then tiptoe into the house. We wiped the dust from our toes and settled down for schoolwork, cornbread, </a:t>
            </a:r>
            <a:r>
              <a:rPr lang="en-US" dirty="0" err="1" smtClean="0"/>
              <a:t>clabbered</a:t>
            </a:r>
            <a:r>
              <a:rPr lang="en-US" dirty="0" smtClean="0"/>
              <a:t> milk, prayers and bed, always in that order.</a:t>
            </a:r>
          </a:p>
          <a:p>
            <a:pPr marL="0" indent="0" algn="r">
              <a:buNone/>
            </a:pPr>
            <a:r>
              <a:rPr lang="en-US" dirty="0" smtClean="0"/>
              <a:t>Maya Angelou ‘Momma’s Encounter’</a:t>
            </a:r>
            <a:endParaRPr lang="en-US" dirty="0"/>
          </a:p>
        </p:txBody>
      </p:sp>
    </p:spTree>
    <p:extLst>
      <p:ext uri="{BB962C8B-B14F-4D97-AF65-F5344CB8AC3E}">
        <p14:creationId xmlns:p14="http://schemas.microsoft.com/office/powerpoint/2010/main" val="41630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516570"/>
            <a:ext cx="8390791" cy="6048169"/>
          </a:xfrm>
        </p:spPr>
        <p:txBody>
          <a:bodyPr>
            <a:normAutofit fontScale="92500" lnSpcReduction="20000"/>
          </a:bodyPr>
          <a:lstStyle/>
          <a:p>
            <a:r>
              <a:rPr lang="en-US" dirty="0"/>
              <a:t>The Secondary Character</a:t>
            </a:r>
          </a:p>
          <a:p>
            <a:r>
              <a:rPr lang="en-US" dirty="0"/>
              <a:t>Someone close to the </a:t>
            </a:r>
            <a:r>
              <a:rPr lang="en-US" dirty="0" smtClean="0"/>
              <a:t>protagonist</a:t>
            </a:r>
          </a:p>
          <a:p>
            <a:r>
              <a:rPr lang="en-US" dirty="0" smtClean="0"/>
              <a:t>The </a:t>
            </a:r>
            <a:r>
              <a:rPr lang="en-US" dirty="0"/>
              <a:t>same things in the above type apply to this type, but the focus of the story moves away from the narrator.</a:t>
            </a:r>
          </a:p>
          <a:p>
            <a:pPr marL="0" indent="0">
              <a:buNone/>
            </a:pPr>
            <a:r>
              <a:rPr lang="en-US" dirty="0" smtClean="0"/>
              <a:t>“</a:t>
            </a:r>
            <a:r>
              <a:rPr lang="en-US" dirty="0"/>
              <a:t>Dr. Watson, Mr. Sherlock Holmes,” said Stamford, introducing us</a:t>
            </a:r>
            <a:r>
              <a:rPr lang="en-US" dirty="0" smtClean="0"/>
              <a:t>. “</a:t>
            </a:r>
            <a:r>
              <a:rPr lang="en-US" dirty="0"/>
              <a:t>How are you?” he said cordially, gripping my hand with a strength for which I should hardly have given him credit. “You have been in Afghanistan, I perceive.</a:t>
            </a:r>
            <a:r>
              <a:rPr lang="en-US" dirty="0" smtClean="0"/>
              <a:t>” “</a:t>
            </a:r>
            <a:r>
              <a:rPr lang="en-US" dirty="0"/>
              <a:t>How on earth did you know that?” I asked in astonishment</a:t>
            </a:r>
            <a:r>
              <a:rPr lang="en-US" dirty="0" smtClean="0"/>
              <a:t>. “</a:t>
            </a:r>
            <a:r>
              <a:rPr lang="en-US" dirty="0"/>
              <a:t>Never mind,” said he, chuckling to himself.</a:t>
            </a:r>
          </a:p>
          <a:p>
            <a:pPr marL="0" indent="0">
              <a:buNone/>
            </a:pPr>
            <a:endParaRPr lang="en-US" dirty="0" smtClean="0"/>
          </a:p>
          <a:p>
            <a:pPr marL="0" indent="0" algn="r">
              <a:buNone/>
            </a:pPr>
            <a:r>
              <a:rPr lang="en-US" dirty="0" smtClean="0"/>
              <a:t>Watson </a:t>
            </a:r>
            <a:r>
              <a:rPr lang="en-US" dirty="0"/>
              <a:t>in A Study in Scarlet, by Sir Arthur Conan Doyle</a:t>
            </a:r>
          </a:p>
        </p:txBody>
      </p:sp>
    </p:spTree>
    <p:extLst>
      <p:ext uri="{BB962C8B-B14F-4D97-AF65-F5344CB8AC3E}">
        <p14:creationId xmlns:p14="http://schemas.microsoft.com/office/powerpoint/2010/main" val="309499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Person</a:t>
            </a:r>
            <a:endParaRPr lang="en-US" dirty="0"/>
          </a:p>
        </p:txBody>
      </p:sp>
      <p:sp>
        <p:nvSpPr>
          <p:cNvPr id="3" name="Content Placeholder 2"/>
          <p:cNvSpPr>
            <a:spLocks noGrp="1"/>
          </p:cNvSpPr>
          <p:nvPr>
            <p:ph idx="1"/>
          </p:nvPr>
        </p:nvSpPr>
        <p:spPr/>
        <p:txBody>
          <a:bodyPr/>
          <a:lstStyle/>
          <a:p>
            <a:r>
              <a:rPr lang="en-US" dirty="0"/>
              <a:t>Third person omniscient</a:t>
            </a:r>
          </a:p>
          <a:p>
            <a:r>
              <a:rPr lang="en-US" dirty="0"/>
              <a:t>This type knows all, peeking into the lives of major and minor characters, reading everyone’s thoughts. This enables the writer to explore multiple facets of the story in depth. </a:t>
            </a:r>
          </a:p>
          <a:p>
            <a:endParaRPr lang="en-US" dirty="0"/>
          </a:p>
          <a:p>
            <a:endParaRPr lang="en-US" dirty="0"/>
          </a:p>
        </p:txBody>
      </p:sp>
    </p:spTree>
    <p:extLst>
      <p:ext uri="{BB962C8B-B14F-4D97-AF65-F5344CB8AC3E}">
        <p14:creationId xmlns:p14="http://schemas.microsoft.com/office/powerpoint/2010/main" val="53840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998"/>
            <a:ext cx="8229600" cy="5674165"/>
          </a:xfrm>
        </p:spPr>
        <p:txBody>
          <a:bodyPr>
            <a:normAutofit lnSpcReduction="10000"/>
          </a:bodyPr>
          <a:lstStyle/>
          <a:p>
            <a:pPr marL="0" indent="0">
              <a:buNone/>
            </a:pPr>
            <a:r>
              <a:rPr lang="en-US" dirty="0" smtClean="0"/>
              <a:t>In the depths of the city walk the assorted human creatures who do not suspect the fate that hangs over them. A young woman sweeps happily from store to store, pushing a baby carriage along. Businessmen stride purposefully into their office buildings. A young black sulks down the sidewalks of his tenement, and an old woman tugs her shopping basket across a busy thoroughfare. The old woman is not happy: she has seen better days. Days of parks and fountains, of roses and grass, still stir in her memory.  </a:t>
            </a:r>
            <a:endParaRPr lang="en-US" dirty="0"/>
          </a:p>
        </p:txBody>
      </p:sp>
    </p:spTree>
    <p:extLst>
      <p:ext uri="{BB962C8B-B14F-4D97-AF65-F5344CB8AC3E}">
        <p14:creationId xmlns:p14="http://schemas.microsoft.com/office/powerpoint/2010/main" val="26363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Events</a:t>
            </a:r>
            <a:endParaRPr lang="en-US" dirty="0"/>
          </a:p>
        </p:txBody>
      </p:sp>
      <p:sp>
        <p:nvSpPr>
          <p:cNvPr id="3" name="Content Placeholder 2"/>
          <p:cNvSpPr>
            <a:spLocks noGrp="1"/>
          </p:cNvSpPr>
          <p:nvPr>
            <p:ph idx="1"/>
          </p:nvPr>
        </p:nvSpPr>
        <p:spPr/>
        <p:txBody>
          <a:bodyPr/>
          <a:lstStyle/>
          <a:p>
            <a:r>
              <a:rPr lang="en-US" dirty="0" smtClean="0"/>
              <a:t>Identify and build your narrative around key events – which are directly connected to your purpose</a:t>
            </a:r>
          </a:p>
          <a:p>
            <a:r>
              <a:rPr lang="en-US" dirty="0" smtClean="0"/>
              <a:t>A few secondary events to keep narrative flowing smoothly – but sketchy</a:t>
            </a:r>
            <a:endParaRPr lang="en-US" dirty="0"/>
          </a:p>
        </p:txBody>
      </p:sp>
    </p:spTree>
    <p:extLst>
      <p:ext uri="{BB962C8B-B14F-4D97-AF65-F5344CB8AC3E}">
        <p14:creationId xmlns:p14="http://schemas.microsoft.com/office/powerpoint/2010/main" val="203796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Narration	</a:t>
            </a:r>
            <a:endParaRPr lang="en-IN" dirty="0"/>
          </a:p>
        </p:txBody>
      </p:sp>
      <p:sp>
        <p:nvSpPr>
          <p:cNvPr id="3" name="Content Placeholder 2"/>
          <p:cNvSpPr>
            <a:spLocks noGrp="1"/>
          </p:cNvSpPr>
          <p:nvPr>
            <p:ph sz="quarter" idx="1"/>
          </p:nvPr>
        </p:nvSpPr>
        <p:spPr>
          <a:xfrm>
            <a:off x="457200" y="1143000"/>
            <a:ext cx="8498430" cy="5330952"/>
          </a:xfrm>
        </p:spPr>
        <p:txBody>
          <a:bodyPr>
            <a:normAutofit/>
          </a:bodyPr>
          <a:lstStyle/>
          <a:p>
            <a:r>
              <a:rPr lang="en-IN" dirty="0" smtClean="0"/>
              <a:t>Stories, novels </a:t>
            </a:r>
            <a:r>
              <a:rPr lang="mr-IN" dirty="0" smtClean="0"/>
              <a:t>–</a:t>
            </a:r>
            <a:r>
              <a:rPr lang="en-IN" dirty="0" smtClean="0"/>
              <a:t> works of fiction</a:t>
            </a:r>
          </a:p>
          <a:p>
            <a:r>
              <a:rPr lang="en-IN" dirty="0" smtClean="0"/>
              <a:t>Travelogues</a:t>
            </a:r>
          </a:p>
          <a:p>
            <a:r>
              <a:rPr lang="en-IN" dirty="0" smtClean="0"/>
              <a:t>Some blogposts</a:t>
            </a:r>
          </a:p>
          <a:p>
            <a:r>
              <a:rPr lang="en-IN" dirty="0" smtClean="0"/>
              <a:t>Interview questions</a:t>
            </a:r>
          </a:p>
          <a:p>
            <a:r>
              <a:rPr lang="en-IN" dirty="0" smtClean="0"/>
              <a:t>Research review/ report</a:t>
            </a:r>
            <a:endParaRPr lang="en-IN"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2</a:t>
            </a:fld>
            <a:endParaRPr lang="en-US"/>
          </a:p>
        </p:txBody>
      </p:sp>
    </p:spTree>
    <p:extLst>
      <p:ext uri="{BB962C8B-B14F-4D97-AF65-F5344CB8AC3E}">
        <p14:creationId xmlns:p14="http://schemas.microsoft.com/office/powerpoint/2010/main" val="81097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a:t>
            </a:r>
            <a:endParaRPr lang="en-US" dirty="0"/>
          </a:p>
        </p:txBody>
      </p:sp>
      <p:sp>
        <p:nvSpPr>
          <p:cNvPr id="3" name="Content Placeholder 2"/>
          <p:cNvSpPr>
            <a:spLocks noGrp="1"/>
          </p:cNvSpPr>
          <p:nvPr>
            <p:ph idx="1"/>
          </p:nvPr>
        </p:nvSpPr>
        <p:spPr/>
        <p:txBody>
          <a:bodyPr/>
          <a:lstStyle/>
          <a:p>
            <a:r>
              <a:rPr lang="en-US" dirty="0" smtClean="0"/>
              <a:t>Animates narratives</a:t>
            </a:r>
          </a:p>
          <a:p>
            <a:r>
              <a:rPr lang="en-US" dirty="0" smtClean="0"/>
              <a:t>Resembles real conversation without copying it</a:t>
            </a:r>
          </a:p>
          <a:p>
            <a:r>
              <a:rPr lang="en-US" dirty="0" smtClean="0"/>
              <a:t>Simple words and short sentences</a:t>
            </a:r>
            <a:endParaRPr lang="en-US" dirty="0"/>
          </a:p>
        </p:txBody>
      </p:sp>
    </p:spTree>
    <p:extLst>
      <p:ext uri="{BB962C8B-B14F-4D97-AF65-F5344CB8AC3E}">
        <p14:creationId xmlns:p14="http://schemas.microsoft.com/office/powerpoint/2010/main" val="1280310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Mom was waiting for me when I entered the house:</a:t>
            </a:r>
          </a:p>
          <a:p>
            <a:pPr marL="0" indent="0">
              <a:buNone/>
            </a:pPr>
            <a:r>
              <a:rPr lang="en-US" dirty="0" smtClean="0"/>
              <a:t>“Your friends. They’ve been talking to you again. Trying to persuade you to change your mind about not going into baseball. Honey, I wish you’d listen to them. Just look at all the trophies and awards you’ve…” She paused. “Joe’s mother called me this morning and asked me if you were playing in the game on Saturday…” </a:t>
            </a:r>
            <a:endParaRPr lang="en-US" dirty="0"/>
          </a:p>
        </p:txBody>
      </p:sp>
    </p:spTree>
    <p:extLst>
      <p:ext uri="{BB962C8B-B14F-4D97-AF65-F5344CB8AC3E}">
        <p14:creationId xmlns:p14="http://schemas.microsoft.com/office/powerpoint/2010/main" val="93296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drafting a narrative</a:t>
            </a:r>
            <a:endParaRPr lang="en-US" dirty="0"/>
          </a:p>
        </p:txBody>
      </p:sp>
      <p:sp>
        <p:nvSpPr>
          <p:cNvPr id="3" name="Content Placeholder 2"/>
          <p:cNvSpPr>
            <a:spLocks noGrp="1"/>
          </p:cNvSpPr>
          <p:nvPr>
            <p:ph idx="1"/>
          </p:nvPr>
        </p:nvSpPr>
        <p:spPr/>
        <p:txBody>
          <a:bodyPr/>
          <a:lstStyle/>
          <a:p>
            <a:r>
              <a:rPr lang="en-US" dirty="0" smtClean="0"/>
              <a:t>Most assignments require you to narrate personal experiences</a:t>
            </a:r>
          </a:p>
          <a:p>
            <a:r>
              <a:rPr lang="en-US" dirty="0" smtClean="0"/>
              <a:t>So, first person narrative suitable</a:t>
            </a:r>
          </a:p>
          <a:p>
            <a:r>
              <a:rPr lang="en-US" dirty="0" smtClean="0"/>
              <a:t>If you tell about somebody else, then third person</a:t>
            </a:r>
          </a:p>
          <a:p>
            <a:r>
              <a:rPr lang="en-US" dirty="0" smtClean="0"/>
              <a:t>Pick an experience that illustrates some point</a:t>
            </a:r>
            <a:endParaRPr lang="en-US" dirty="0"/>
          </a:p>
        </p:txBody>
      </p:sp>
    </p:spTree>
    <p:extLst>
      <p:ext uri="{BB962C8B-B14F-4D97-AF65-F5344CB8AC3E}">
        <p14:creationId xmlns:p14="http://schemas.microsoft.com/office/powerpoint/2010/main" val="262796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narrate only about how you violated a friend’s confidence – no clear point</a:t>
            </a:r>
          </a:p>
          <a:p>
            <a:r>
              <a:rPr lang="en-US" dirty="0" smtClean="0"/>
              <a:t>But if you use it narrate how you gained insight into the obligations of friendship, then more effective </a:t>
            </a:r>
            <a:endParaRPr lang="en-US" dirty="0"/>
          </a:p>
        </p:txBody>
      </p:sp>
    </p:spTree>
    <p:extLst>
      <p:ext uri="{BB962C8B-B14F-4D97-AF65-F5344CB8AC3E}">
        <p14:creationId xmlns:p14="http://schemas.microsoft.com/office/powerpoint/2010/main" val="238970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experience in my life or that of someone I know would be worth narrating?</a:t>
            </a:r>
          </a:p>
          <a:p>
            <a:r>
              <a:rPr lang="en-US" dirty="0" smtClean="0"/>
              <a:t>What point does this experience illustrate?</a:t>
            </a:r>
          </a:p>
          <a:p>
            <a:r>
              <a:rPr lang="en-US" dirty="0" smtClean="0"/>
              <a:t>Who were involved and what role did they play?</a:t>
            </a:r>
            <a:endParaRPr lang="en-US" dirty="0"/>
          </a:p>
        </p:txBody>
      </p:sp>
    </p:spTree>
    <p:extLst>
      <p:ext uri="{BB962C8B-B14F-4D97-AF65-F5344CB8AC3E}">
        <p14:creationId xmlns:p14="http://schemas.microsoft.com/office/powerpoint/2010/main" val="29672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of the narrative</a:t>
            </a:r>
            <a:endParaRPr lang="en-US" dirty="0"/>
          </a:p>
        </p:txBody>
      </p:sp>
      <p:sp>
        <p:nvSpPr>
          <p:cNvPr id="3" name="Content Placeholder 2"/>
          <p:cNvSpPr>
            <a:spLocks noGrp="1"/>
          </p:cNvSpPr>
          <p:nvPr>
            <p:ph idx="1"/>
          </p:nvPr>
        </p:nvSpPr>
        <p:spPr/>
        <p:txBody>
          <a:bodyPr/>
          <a:lstStyle/>
          <a:p>
            <a:r>
              <a:rPr lang="en-US" dirty="0" smtClean="0"/>
              <a:t>Set the stage for what follows</a:t>
            </a:r>
          </a:p>
          <a:p>
            <a:r>
              <a:rPr lang="en-US" dirty="0" smtClean="0"/>
              <a:t>For instance, say when and where the action occurred </a:t>
            </a:r>
          </a:p>
          <a:p>
            <a:r>
              <a:rPr lang="en-US" dirty="0" smtClean="0"/>
              <a:t>Background to the incident</a:t>
            </a:r>
          </a:p>
          <a:p>
            <a:r>
              <a:rPr lang="en-US" dirty="0" smtClean="0"/>
              <a:t>State your main point</a:t>
            </a:r>
          </a:p>
          <a:p>
            <a:endParaRPr lang="en-US" dirty="0"/>
          </a:p>
        </p:txBody>
      </p:sp>
    </p:spTree>
    <p:extLst>
      <p:ext uri="{BB962C8B-B14F-4D97-AF65-F5344CB8AC3E}">
        <p14:creationId xmlns:p14="http://schemas.microsoft.com/office/powerpoint/2010/main" val="173475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the narrative</a:t>
            </a:r>
            <a:endParaRPr lang="en-US" dirty="0"/>
          </a:p>
        </p:txBody>
      </p:sp>
      <p:sp>
        <p:nvSpPr>
          <p:cNvPr id="3" name="Content Placeholder 2"/>
          <p:cNvSpPr>
            <a:spLocks noGrp="1"/>
          </p:cNvSpPr>
          <p:nvPr>
            <p:ph idx="1"/>
          </p:nvPr>
        </p:nvSpPr>
        <p:spPr/>
        <p:txBody>
          <a:bodyPr/>
          <a:lstStyle/>
          <a:p>
            <a:r>
              <a:rPr lang="en-US" dirty="0" smtClean="0"/>
              <a:t>Move the action till the turning point</a:t>
            </a:r>
          </a:p>
          <a:p>
            <a:r>
              <a:rPr lang="en-US" dirty="0" smtClean="0"/>
              <a:t>Build the body around key events</a:t>
            </a:r>
          </a:p>
          <a:p>
            <a:r>
              <a:rPr lang="en-US" dirty="0" smtClean="0"/>
              <a:t>Think about how best you can use conflict and dialogue to heighten narrative interest</a:t>
            </a:r>
          </a:p>
          <a:p>
            <a:pPr marL="0" indent="0">
              <a:buNone/>
            </a:pPr>
            <a:endParaRPr lang="en-US" dirty="0"/>
          </a:p>
        </p:txBody>
      </p:sp>
    </p:spTree>
    <p:extLst>
      <p:ext uri="{BB962C8B-B14F-4D97-AF65-F5344CB8AC3E}">
        <p14:creationId xmlns:p14="http://schemas.microsoft.com/office/powerpoint/2010/main" val="32663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Tie up any loose ends</a:t>
            </a:r>
          </a:p>
          <a:p>
            <a:r>
              <a:rPr lang="en-US" dirty="0" smtClean="0"/>
              <a:t>Settle any unresolved conflicts</a:t>
            </a:r>
          </a:p>
          <a:p>
            <a:r>
              <a:rPr lang="en-US" dirty="0" smtClean="0"/>
              <a:t>You may introduce a surprise twist, offer an effective summary of the events and your reactions to them or discuss the aftermaths of the events</a:t>
            </a:r>
            <a:endParaRPr lang="en-US" dirty="0"/>
          </a:p>
        </p:txBody>
      </p:sp>
    </p:spTree>
    <p:extLst>
      <p:ext uri="{BB962C8B-B14F-4D97-AF65-F5344CB8AC3E}">
        <p14:creationId xmlns:p14="http://schemas.microsoft.com/office/powerpoint/2010/main" val="158548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interview questions</a:t>
            </a:r>
            <a:endParaRPr lang="en-US" dirty="0"/>
          </a:p>
        </p:txBody>
      </p:sp>
      <p:sp>
        <p:nvSpPr>
          <p:cNvPr id="3" name="Content Placeholder 2"/>
          <p:cNvSpPr>
            <a:spLocks noGrp="1"/>
          </p:cNvSpPr>
          <p:nvPr>
            <p:ph idx="1"/>
          </p:nvPr>
        </p:nvSpPr>
        <p:spPr/>
        <p:txBody>
          <a:bodyPr/>
          <a:lstStyle/>
          <a:p>
            <a:r>
              <a:rPr lang="en-US" dirty="0" smtClean="0"/>
              <a:t>What was the toughest decision you ever had to make?</a:t>
            </a:r>
          </a:p>
          <a:p>
            <a:r>
              <a:rPr lang="en-US" dirty="0" smtClean="0"/>
              <a:t>Give me an example of your creativity/ team spirit.</a:t>
            </a:r>
            <a:endParaRPr lang="en-US" dirty="0"/>
          </a:p>
        </p:txBody>
      </p:sp>
    </p:spTree>
    <p:extLst>
      <p:ext uri="{BB962C8B-B14F-4D97-AF65-F5344CB8AC3E}">
        <p14:creationId xmlns:p14="http://schemas.microsoft.com/office/powerpoint/2010/main" val="3085539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One of the toughest decisions I ever had to make was when I decided to leave my children at home and work in a far off place. First to second week I was always crying because I missed them terribly. As days passes, we overcame that situation. I know my kids will understand me. As a single parent, I realize that sometimes we have to decide for our children no matter how hard  it is because that is for the better.</a:t>
            </a:r>
            <a:endParaRPr lang="en-US" dirty="0"/>
          </a:p>
        </p:txBody>
      </p:sp>
    </p:spTree>
    <p:extLst>
      <p:ext uri="{BB962C8B-B14F-4D97-AF65-F5344CB8AC3E}">
        <p14:creationId xmlns:p14="http://schemas.microsoft.com/office/powerpoint/2010/main" val="332366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Narrative is a report of related events presented to the listeners or readers in words arranged in a logical sequence</a:t>
            </a:r>
            <a:r>
              <a:rPr lang="en-US" dirty="0" smtClean="0"/>
              <a:t>.</a:t>
            </a:r>
          </a:p>
          <a:p>
            <a:r>
              <a:rPr lang="en-US" dirty="0"/>
              <a:t>A narrative or story is told by a narrator who may be a direct part of that experience and he or she often shares the experience as a first-person narrator. Sometimes he or she may only observe the events as a third-person narrator and gives his or her verdict.</a:t>
            </a:r>
          </a:p>
        </p:txBody>
      </p:sp>
    </p:spTree>
    <p:extLst>
      <p:ext uri="{BB962C8B-B14F-4D97-AF65-F5344CB8AC3E}">
        <p14:creationId xmlns:p14="http://schemas.microsoft.com/office/powerpoint/2010/main" val="4184839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Apart from having authored 2 novels and several poems, during my college days</a:t>
            </a:r>
            <a:r>
              <a:rPr lang="en-US" dirty="0" smtClean="0"/>
              <a:t>, I'm </a:t>
            </a:r>
            <a:r>
              <a:rPr lang="en-US" dirty="0"/>
              <a:t>adept in creating ways to overcome problems and make my life easier</a:t>
            </a:r>
            <a:r>
              <a:rPr lang="en-US" dirty="0" smtClean="0"/>
              <a:t>. As </a:t>
            </a:r>
            <a:r>
              <a:rPr lang="en-US" dirty="0"/>
              <a:t>a hypothetical problem</a:t>
            </a:r>
            <a:r>
              <a:rPr lang="en-US" dirty="0" smtClean="0"/>
              <a:t>, if </a:t>
            </a:r>
            <a:r>
              <a:rPr lang="en-US" dirty="0"/>
              <a:t>you draw 2 ink dots on a paper and ask to join them using the shortest path</a:t>
            </a:r>
            <a:r>
              <a:rPr lang="en-US" dirty="0" smtClean="0"/>
              <a:t>, most </a:t>
            </a:r>
            <a:r>
              <a:rPr lang="en-US" dirty="0"/>
              <a:t>will draw a straight line, more creative ones might fold it to touch the dots</a:t>
            </a:r>
            <a:r>
              <a:rPr lang="en-US" dirty="0" smtClean="0"/>
              <a:t>, but </a:t>
            </a:r>
            <a:r>
              <a:rPr lang="en-US" dirty="0"/>
              <a:t>in my case, I'll just dip it in that glass of water, and let the dots dissolve and do their job of joining together.</a:t>
            </a:r>
          </a:p>
        </p:txBody>
      </p:sp>
    </p:spTree>
    <p:extLst>
      <p:ext uri="{BB962C8B-B14F-4D97-AF65-F5344CB8AC3E}">
        <p14:creationId xmlns:p14="http://schemas.microsoft.com/office/powerpoint/2010/main" val="241796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a narrative illustrating one of the following maxims.</a:t>
            </a:r>
            <a:endParaRPr lang="en-IN" dirty="0"/>
          </a:p>
        </p:txBody>
      </p:sp>
      <p:sp>
        <p:nvSpPr>
          <p:cNvPr id="3" name="Content Placeholder 2"/>
          <p:cNvSpPr>
            <a:spLocks noGrp="1"/>
          </p:cNvSpPr>
          <p:nvPr>
            <p:ph sz="quarter" idx="1"/>
          </p:nvPr>
        </p:nvSpPr>
        <p:spPr/>
        <p:txBody>
          <a:bodyPr/>
          <a:lstStyle/>
          <a:p>
            <a:r>
              <a:rPr lang="en-US" dirty="0" smtClean="0"/>
              <a:t>A little learning is a dangerous thing.</a:t>
            </a:r>
          </a:p>
          <a:p>
            <a:r>
              <a:rPr lang="en-US" dirty="0" smtClean="0"/>
              <a:t>The more things change, the more they stay the same.</a:t>
            </a:r>
          </a:p>
          <a:p>
            <a:r>
              <a:rPr lang="en-US" dirty="0" smtClean="0"/>
              <a:t>Sometimes good intentions have unexpected consequences.</a:t>
            </a:r>
          </a:p>
          <a:p>
            <a:r>
              <a:rPr lang="en-US" dirty="0" smtClean="0"/>
              <a:t>Don’t judge a book by its cover.</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31</a:t>
            </a:fld>
            <a:endParaRPr lang="en-US"/>
          </a:p>
        </p:txBody>
      </p:sp>
    </p:spTree>
    <p:extLst>
      <p:ext uri="{BB962C8B-B14F-4D97-AF65-F5344CB8AC3E}">
        <p14:creationId xmlns:p14="http://schemas.microsoft.com/office/powerpoint/2010/main" val="211146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Write a personal narrative on any one of the following in 150-200 words.</a:t>
            </a:r>
            <a:endParaRPr lang="en-US" dirty="0"/>
          </a:p>
        </p:txBody>
      </p:sp>
      <p:sp>
        <p:nvSpPr>
          <p:cNvPr id="3" name="Content Placeholder 2"/>
          <p:cNvSpPr>
            <a:spLocks noGrp="1"/>
          </p:cNvSpPr>
          <p:nvPr>
            <p:ph idx="1"/>
          </p:nvPr>
        </p:nvSpPr>
        <p:spPr/>
        <p:txBody>
          <a:bodyPr/>
          <a:lstStyle/>
          <a:p>
            <a:r>
              <a:rPr lang="en-US" dirty="0" smtClean="0"/>
              <a:t>An experience that altered your opinion of a friend or an issue</a:t>
            </a:r>
          </a:p>
          <a:p>
            <a:r>
              <a:rPr lang="en-US" dirty="0" smtClean="0"/>
              <a:t>An experience that taught you a lesson about human nature</a:t>
            </a:r>
          </a:p>
          <a:p>
            <a:r>
              <a:rPr lang="en-US" dirty="0" smtClean="0"/>
              <a:t>An experience that made you realize your hidden qualities</a:t>
            </a:r>
            <a:endParaRPr lang="en-US" dirty="0"/>
          </a:p>
        </p:txBody>
      </p:sp>
    </p:spTree>
    <p:extLst>
      <p:ext uri="{BB962C8B-B14F-4D97-AF65-F5344CB8AC3E}">
        <p14:creationId xmlns:p14="http://schemas.microsoft.com/office/powerpoint/2010/main" val="53053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4854"/>
            <a:ext cx="8433846" cy="5660743"/>
          </a:xfrm>
        </p:spPr>
        <p:txBody>
          <a:bodyPr>
            <a:normAutofit lnSpcReduction="10000"/>
          </a:bodyPr>
          <a:lstStyle/>
          <a:p>
            <a:r>
              <a:rPr lang="en-US" dirty="0"/>
              <a:t>The modern narratives have a broader function. </a:t>
            </a:r>
            <a:endParaRPr lang="en-US" dirty="0" smtClean="0"/>
          </a:p>
          <a:p>
            <a:r>
              <a:rPr lang="en-US" dirty="0" smtClean="0"/>
              <a:t>Narratives </a:t>
            </a:r>
            <a:r>
              <a:rPr lang="en-US" dirty="0"/>
              <a:t>do not merely entertain but serve as ways to communicate writers’ moral, cultural and political perspectives. </a:t>
            </a:r>
            <a:endParaRPr lang="en-US" dirty="0" smtClean="0"/>
          </a:p>
          <a:p>
            <a:r>
              <a:rPr lang="en-US" dirty="0" smtClean="0"/>
              <a:t>Different </a:t>
            </a:r>
            <a:r>
              <a:rPr lang="en-US" dirty="0"/>
              <a:t>forms of media are enabling people to express and record their real life stories and to share their knowledge and their cultural values across the world. </a:t>
            </a:r>
            <a:endParaRPr lang="en-US" dirty="0" smtClean="0"/>
          </a:p>
          <a:p>
            <a:r>
              <a:rPr lang="en-US" dirty="0" smtClean="0"/>
              <a:t>In </a:t>
            </a:r>
            <a:r>
              <a:rPr lang="en-US" dirty="0"/>
              <a:t>addition, many documentaries on television adopt a narrative technique to communicate information in an interesting way.</a:t>
            </a:r>
          </a:p>
        </p:txBody>
      </p:sp>
    </p:spTree>
    <p:extLst>
      <p:ext uri="{BB962C8B-B14F-4D97-AF65-F5344CB8AC3E}">
        <p14:creationId xmlns:p14="http://schemas.microsoft.com/office/powerpoint/2010/main" val="329565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Many classroom and on-the-job writing occasions call for narratives</a:t>
            </a:r>
          </a:p>
          <a:p>
            <a:r>
              <a:rPr lang="en-US" dirty="0" smtClean="0"/>
              <a:t>A scientist recounts the development of a research project</a:t>
            </a:r>
          </a:p>
          <a:p>
            <a:r>
              <a:rPr lang="en-US" dirty="0" smtClean="0"/>
              <a:t>Department manager prepares a brief history of an employee’s work problems</a:t>
            </a:r>
          </a:p>
          <a:p>
            <a:r>
              <a:rPr lang="en-US" dirty="0" smtClean="0"/>
              <a:t>Supervisors narrate development of a product</a:t>
            </a:r>
            <a:endParaRPr lang="en-US" dirty="0"/>
          </a:p>
        </p:txBody>
      </p:sp>
    </p:spTree>
    <p:extLst>
      <p:ext uri="{BB962C8B-B14F-4D97-AF65-F5344CB8AC3E}">
        <p14:creationId xmlns:p14="http://schemas.microsoft.com/office/powerpoint/2010/main" val="53822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urpose</a:t>
            </a:r>
            <a:endParaRPr lang="en-US" dirty="0"/>
          </a:p>
        </p:txBody>
      </p:sp>
      <p:sp>
        <p:nvSpPr>
          <p:cNvPr id="3" name="Content Placeholder 2"/>
          <p:cNvSpPr>
            <a:spLocks noGrp="1"/>
          </p:cNvSpPr>
          <p:nvPr>
            <p:ph idx="1"/>
          </p:nvPr>
        </p:nvSpPr>
        <p:spPr/>
        <p:txBody>
          <a:bodyPr/>
          <a:lstStyle/>
          <a:p>
            <a:r>
              <a:rPr lang="en-US" dirty="0" smtClean="0"/>
              <a:t>Simply tell what happened</a:t>
            </a:r>
          </a:p>
          <a:p>
            <a:r>
              <a:rPr lang="en-US" dirty="0" smtClean="0"/>
              <a:t>Establish an interesting or useful fact</a:t>
            </a:r>
          </a:p>
          <a:p>
            <a:r>
              <a:rPr lang="en-US" dirty="0" smtClean="0"/>
              <a:t>Delve into underlying motives</a:t>
            </a:r>
          </a:p>
          <a:p>
            <a:r>
              <a:rPr lang="en-US" dirty="0" smtClean="0"/>
              <a:t>Offer lessons and insights (particularly personal narratives)</a:t>
            </a:r>
            <a:endParaRPr lang="en-US" dirty="0"/>
          </a:p>
        </p:txBody>
      </p:sp>
    </p:spTree>
    <p:extLst>
      <p:ext uri="{BB962C8B-B14F-4D97-AF65-F5344CB8AC3E}">
        <p14:creationId xmlns:p14="http://schemas.microsoft.com/office/powerpoint/2010/main" val="56349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US" dirty="0"/>
          </a:p>
        </p:txBody>
      </p:sp>
      <p:sp>
        <p:nvSpPr>
          <p:cNvPr id="3" name="Content Placeholder 2"/>
          <p:cNvSpPr>
            <a:spLocks noGrp="1"/>
          </p:cNvSpPr>
          <p:nvPr>
            <p:ph idx="1"/>
          </p:nvPr>
        </p:nvSpPr>
        <p:spPr/>
        <p:txBody>
          <a:bodyPr/>
          <a:lstStyle/>
          <a:p>
            <a:r>
              <a:rPr lang="en-US" dirty="0"/>
              <a:t>Action plays a central role in any narrative. Other writing often only suggests action, leaving readers to imagine it for themselves:</a:t>
            </a:r>
          </a:p>
        </p:txBody>
      </p:sp>
    </p:spTree>
    <p:extLst>
      <p:ext uri="{BB962C8B-B14F-4D97-AF65-F5344CB8AC3E}">
        <p14:creationId xmlns:p14="http://schemas.microsoft.com/office/powerpoint/2010/main" val="40141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7579"/>
            <a:ext cx="8229600" cy="6131065"/>
          </a:xfrm>
        </p:spPr>
        <p:txBody>
          <a:bodyPr>
            <a:normAutofit lnSpcReduction="10000"/>
          </a:bodyPr>
          <a:lstStyle/>
          <a:p>
            <a:r>
              <a:rPr lang="en-US" dirty="0"/>
              <a:t>A hundred thousand people were killed by the atomic bomb, and these six were among the survivors. They still wonder why they lived when so many others died. Each of them counts many small items of chance or volition—a step taken in time, a decision to go indoors, catching one streetcar instead of the next— that spared him. And now each knows that in the act of survival he lived a dozen lives and saw more death than he ever thought he would see. At the time, none of them knew anything</a:t>
            </a:r>
            <a:r>
              <a:rPr lang="en-US" dirty="0" smtClean="0"/>
              <a:t>.</a:t>
            </a:r>
          </a:p>
          <a:p>
            <a:pPr marL="0" indent="0" algn="r">
              <a:buNone/>
            </a:pPr>
            <a:r>
              <a:rPr lang="en-US" dirty="0" smtClean="0"/>
              <a:t>(Hersey, </a:t>
            </a:r>
            <a:r>
              <a:rPr lang="en-US" i="1" dirty="0" smtClean="0"/>
              <a:t>Hiroshima</a:t>
            </a:r>
            <a:r>
              <a:rPr lang="en-US" dirty="0" smtClean="0"/>
              <a:t>) </a:t>
            </a:r>
            <a:endParaRPr lang="en-US" dirty="0"/>
          </a:p>
        </p:txBody>
      </p:sp>
    </p:spTree>
    <p:extLst>
      <p:ext uri="{BB962C8B-B14F-4D97-AF65-F5344CB8AC3E}">
        <p14:creationId xmlns:p14="http://schemas.microsoft.com/office/powerpoint/2010/main" val="269421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passage suggests a great deal of action—the flash of an exploding bomb, the collapse of buildings, screaming people fleeing the scorching </a:t>
            </a:r>
            <a:r>
              <a:rPr lang="en-US" dirty="0" smtClean="0"/>
              <a:t>devastation</a:t>
            </a:r>
            <a:r>
              <a:rPr lang="en-US" dirty="0"/>
              <a:t>—but it does not present the action. Narration, however, re-creates action:</a:t>
            </a:r>
          </a:p>
        </p:txBody>
      </p:sp>
    </p:spTree>
    <p:extLst>
      <p:ext uri="{BB962C8B-B14F-4D97-AF65-F5344CB8AC3E}">
        <p14:creationId xmlns:p14="http://schemas.microsoft.com/office/powerpoint/2010/main" val="1195634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TotalTime>
  <Words>1744</Words>
  <Application>Microsoft Macintosh PowerPoint</Application>
  <PresentationFormat>On-screen Show (4:3)</PresentationFormat>
  <Paragraphs>110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Organizational patterns</vt:lpstr>
      <vt:lpstr>Narration </vt:lpstr>
      <vt:lpstr>PowerPoint Presentation</vt:lpstr>
      <vt:lpstr>PowerPoint Presentation</vt:lpstr>
      <vt:lpstr>PowerPoint Presentation</vt:lpstr>
      <vt:lpstr>Purpose</vt:lpstr>
      <vt:lpstr>Action</vt:lpstr>
      <vt:lpstr>PowerPoint Presentation</vt:lpstr>
      <vt:lpstr>PowerPoint Presentation</vt:lpstr>
      <vt:lpstr>George Orwell, "Shooting an Elephant"</vt:lpstr>
      <vt:lpstr>Conflict</vt:lpstr>
      <vt:lpstr>PowerPoint Presentation</vt:lpstr>
      <vt:lpstr>Point of View</vt:lpstr>
      <vt:lpstr>First person narrative</vt:lpstr>
      <vt:lpstr>PowerPoint Presentation</vt:lpstr>
      <vt:lpstr>PowerPoint Presentation</vt:lpstr>
      <vt:lpstr>Third Person</vt:lpstr>
      <vt:lpstr>PowerPoint Presentation</vt:lpstr>
      <vt:lpstr>Key Events</vt:lpstr>
      <vt:lpstr>Dialogue</vt:lpstr>
      <vt:lpstr>PowerPoint Presentation</vt:lpstr>
      <vt:lpstr>Planning and drafting a narrative</vt:lpstr>
      <vt:lpstr>PowerPoint Presentation</vt:lpstr>
      <vt:lpstr>PowerPoint Presentation</vt:lpstr>
      <vt:lpstr>Opening of the narrative</vt:lpstr>
      <vt:lpstr>Body of the narrative</vt:lpstr>
      <vt:lpstr>Conclusion</vt:lpstr>
      <vt:lpstr>Some interview questions</vt:lpstr>
      <vt:lpstr>PowerPoint Presentation</vt:lpstr>
      <vt:lpstr>PowerPoint Presentation</vt:lpstr>
      <vt:lpstr>Write a narrative illustrating one of the following maxims.</vt:lpstr>
      <vt:lpstr>Write a personal narrative on any one of the following in 150-200 words.</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39</cp:revision>
  <dcterms:created xsi:type="dcterms:W3CDTF">2015-09-05T17:00:09Z</dcterms:created>
  <dcterms:modified xsi:type="dcterms:W3CDTF">2017-02-16T04:27:49Z</dcterms:modified>
</cp:coreProperties>
</file>