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3" r:id="rId7"/>
    <p:sldId id="297" r:id="rId8"/>
    <p:sldId id="311" r:id="rId9"/>
    <p:sldId id="298" r:id="rId10"/>
    <p:sldId id="299" r:id="rId11"/>
    <p:sldId id="312" r:id="rId12"/>
    <p:sldId id="300" r:id="rId13"/>
    <p:sldId id="313" r:id="rId14"/>
    <p:sldId id="301" r:id="rId15"/>
    <p:sldId id="314" r:id="rId16"/>
    <p:sldId id="302" r:id="rId17"/>
    <p:sldId id="303" r:id="rId18"/>
    <p:sldId id="304" r:id="rId19"/>
    <p:sldId id="305" r:id="rId20"/>
    <p:sldId id="306" r:id="rId21"/>
    <p:sldId id="307" r:id="rId22"/>
    <p:sldId id="264" r:id="rId23"/>
    <p:sldId id="285" r:id="rId24"/>
    <p:sldId id="286" r:id="rId25"/>
    <p:sldId id="265" r:id="rId26"/>
    <p:sldId id="287" r:id="rId27"/>
    <p:sldId id="308" r:id="rId28"/>
    <p:sldId id="315" r:id="rId29"/>
    <p:sldId id="282" r:id="rId30"/>
    <p:sldId id="317" r:id="rId31"/>
    <p:sldId id="318" r:id="rId32"/>
    <p:sldId id="319" r:id="rId33"/>
    <p:sldId id="32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77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39525F-A400-404A-9A0A-0270A3B6CA9C}" type="datetimeFigureOut">
              <a:rPr lang="en-US" smtClean="0"/>
              <a:t>22/03/17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2277211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39525F-A400-404A-9A0A-0270A3B6CA9C}" type="datetimeFigureOut">
              <a:rPr lang="en-US" smtClean="0"/>
              <a:t>22/03/17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195886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39525F-A400-404A-9A0A-0270A3B6CA9C}" type="datetimeFigureOut">
              <a:rPr lang="en-US" smtClean="0"/>
              <a:t>22/03/17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399700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39525F-A400-404A-9A0A-0270A3B6CA9C}" type="datetimeFigureOut">
              <a:rPr lang="en-US" smtClean="0"/>
              <a:t>22/03/17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6565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39525F-A400-404A-9A0A-0270A3B6CA9C}" type="datetimeFigureOut">
              <a:rPr lang="en-US" smtClean="0"/>
              <a:t>22/03/17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741800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39525F-A400-404A-9A0A-0270A3B6CA9C}" type="datetimeFigureOut">
              <a:rPr lang="en-US" smtClean="0"/>
              <a:t>22/03/17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251353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39525F-A400-404A-9A0A-0270A3B6CA9C}" type="datetimeFigureOut">
              <a:rPr lang="en-US" smtClean="0"/>
              <a:t>22/03/17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4021444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39525F-A400-404A-9A0A-0270A3B6CA9C}" type="datetimeFigureOut">
              <a:rPr lang="en-US" smtClean="0"/>
              <a:t>22/03/17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295370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9525F-A400-404A-9A0A-0270A3B6CA9C}" type="datetimeFigureOut">
              <a:rPr lang="en-US" smtClean="0"/>
              <a:t>22/03/17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301620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39525F-A400-404A-9A0A-0270A3B6CA9C}" type="datetimeFigureOut">
              <a:rPr lang="en-US" smtClean="0"/>
              <a:t>22/03/17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424510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39525F-A400-404A-9A0A-0270A3B6CA9C}" type="datetimeFigureOut">
              <a:rPr lang="en-US" smtClean="0"/>
              <a:t>22/03/17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8568158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9525F-A400-404A-9A0A-0270A3B6CA9C}" type="datetimeFigureOut">
              <a:rPr lang="en-US" smtClean="0"/>
              <a:t>22/03/17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5A7C8-1D6C-A84A-8A41-4B1B0E0BA84F}" type="slidenum">
              <a:rPr lang="en-US" smtClean="0"/>
              <a:t>‹#›</a:t>
            </a:fld>
            <a:endParaRPr lang="en-US"/>
          </a:p>
        </p:txBody>
      </p:sp>
    </p:spTree>
    <p:extLst>
      <p:ext uri="{BB962C8B-B14F-4D97-AF65-F5344CB8AC3E}">
        <p14:creationId xmlns:p14="http://schemas.microsoft.com/office/powerpoint/2010/main" val="2496474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Cause-effect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423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causal reasoning</a:t>
            </a:r>
            <a:endParaRPr lang="en-US" dirty="0"/>
          </a:p>
        </p:txBody>
      </p:sp>
      <p:sp>
        <p:nvSpPr>
          <p:cNvPr id="3" name="Content Placeholder 2"/>
          <p:cNvSpPr>
            <a:spLocks noGrp="1"/>
          </p:cNvSpPr>
          <p:nvPr>
            <p:ph idx="1"/>
          </p:nvPr>
        </p:nvSpPr>
        <p:spPr/>
        <p:txBody>
          <a:bodyPr>
            <a:noAutofit/>
          </a:bodyPr>
          <a:lstStyle/>
          <a:p>
            <a:pPr>
              <a:lnSpc>
                <a:spcPct val="80000"/>
              </a:lnSpc>
            </a:pPr>
            <a:r>
              <a:rPr lang="en-US" b="1" dirty="0"/>
              <a:t>P</a:t>
            </a:r>
            <a:r>
              <a:rPr lang="en-US" b="1" dirty="0" smtClean="0"/>
              <a:t>artial </a:t>
            </a:r>
            <a:r>
              <a:rPr lang="en-US" b="1" dirty="0"/>
              <a:t>or contributory cause</a:t>
            </a:r>
          </a:p>
          <a:p>
            <a:pPr lvl="1">
              <a:lnSpc>
                <a:spcPct val="80000"/>
              </a:lnSpc>
            </a:pPr>
            <a:r>
              <a:rPr lang="en-US" sz="3200" dirty="0" smtClean="0"/>
              <a:t>driver </a:t>
            </a:r>
            <a:r>
              <a:rPr lang="en-US" sz="3200" dirty="0"/>
              <a:t>inattention and a car crash on a freeway</a:t>
            </a:r>
          </a:p>
          <a:p>
            <a:pPr>
              <a:lnSpc>
                <a:spcPct val="80000"/>
              </a:lnSpc>
            </a:pPr>
            <a:r>
              <a:rPr lang="en-US" b="1" dirty="0"/>
              <a:t>N</a:t>
            </a:r>
            <a:r>
              <a:rPr lang="en-US" b="1" dirty="0" smtClean="0"/>
              <a:t>ecessary </a:t>
            </a:r>
            <a:r>
              <a:rPr lang="en-US" b="1" dirty="0"/>
              <a:t>cause:</a:t>
            </a:r>
            <a:r>
              <a:rPr lang="en-US" dirty="0"/>
              <a:t> a condition that must be present in order for the effect to occur</a:t>
            </a:r>
          </a:p>
          <a:p>
            <a:pPr lvl="1">
              <a:lnSpc>
                <a:spcPct val="80000"/>
              </a:lnSpc>
            </a:pPr>
            <a:r>
              <a:rPr lang="en-US" sz="3200" dirty="0" smtClean="0"/>
              <a:t> </a:t>
            </a:r>
            <a:r>
              <a:rPr lang="en-US" sz="3200" dirty="0"/>
              <a:t>a college degree is a prerequisite for certain jobs</a:t>
            </a:r>
          </a:p>
          <a:p>
            <a:pPr>
              <a:lnSpc>
                <a:spcPct val="80000"/>
              </a:lnSpc>
            </a:pPr>
            <a:r>
              <a:rPr lang="en-US" b="1" dirty="0"/>
              <a:t>S</a:t>
            </a:r>
            <a:r>
              <a:rPr lang="en-US" b="1" dirty="0" smtClean="0"/>
              <a:t>ufficient </a:t>
            </a:r>
            <a:r>
              <a:rPr lang="en-US" b="1" dirty="0"/>
              <a:t>cause:</a:t>
            </a:r>
            <a:r>
              <a:rPr lang="en-US" dirty="0"/>
              <a:t> a condition capable of bringing about the effect in and of itself</a:t>
            </a:r>
          </a:p>
          <a:p>
            <a:pPr lvl="1">
              <a:lnSpc>
                <a:spcPct val="80000"/>
              </a:lnSpc>
            </a:pPr>
            <a:r>
              <a:rPr lang="en-US" sz="3200" dirty="0"/>
              <a:t>example: a blood alcohol level &gt; .08 is sufficient for a </a:t>
            </a:r>
            <a:r>
              <a:rPr lang="en-US" sz="3200" dirty="0" smtClean="0"/>
              <a:t>conviction</a:t>
            </a:r>
            <a:endParaRPr lang="en-US" sz="3200" dirty="0"/>
          </a:p>
          <a:p>
            <a:pPr marL="0" indent="0">
              <a:buNone/>
            </a:pPr>
            <a:endParaRPr lang="en-US" dirty="0"/>
          </a:p>
        </p:txBody>
      </p:sp>
    </p:spTree>
    <p:extLst>
      <p:ext uri="{BB962C8B-B14F-4D97-AF65-F5344CB8AC3E}">
        <p14:creationId xmlns:p14="http://schemas.microsoft.com/office/powerpoint/2010/main" val="3824478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80000"/>
              </a:lnSpc>
            </a:pPr>
            <a:r>
              <a:rPr lang="en-US" b="1" dirty="0" smtClean="0"/>
              <a:t>Necessary </a:t>
            </a:r>
            <a:r>
              <a:rPr lang="en-US" b="1" dirty="0"/>
              <a:t>versus sufficient: the distinction</a:t>
            </a:r>
          </a:p>
          <a:p>
            <a:pPr marL="457200" lvl="1" indent="0">
              <a:lnSpc>
                <a:spcPct val="80000"/>
              </a:lnSpc>
              <a:buNone/>
            </a:pPr>
            <a:r>
              <a:rPr lang="en-US" sz="3200" dirty="0"/>
              <a:t>A necessary condition for the occurrence of an effect is a state of affairs without which the effect cannot occur, while a sufficient condition is a state of affairs that guarantees the effect will happen</a:t>
            </a:r>
            <a:r>
              <a:rPr lang="en-US" sz="3200" dirty="0" smtClean="0"/>
              <a:t>.</a:t>
            </a:r>
          </a:p>
          <a:p>
            <a:pPr marL="457200" lvl="1" indent="0">
              <a:lnSpc>
                <a:spcPct val="80000"/>
              </a:lnSpc>
              <a:buNone/>
            </a:pPr>
            <a:r>
              <a:rPr lang="en-US" sz="3200" dirty="0" smtClean="0"/>
              <a:t>e.g. Presence of water is a necessary condition for the existence of life but it alone does not guarantee</a:t>
            </a:r>
            <a:endParaRPr lang="en-US" sz="3200" dirty="0"/>
          </a:p>
          <a:p>
            <a:pPr marL="0" indent="0">
              <a:buNone/>
            </a:pPr>
            <a:endParaRPr lang="en-US" dirty="0"/>
          </a:p>
        </p:txBody>
      </p:sp>
    </p:spTree>
    <p:extLst>
      <p:ext uri="{BB962C8B-B14F-4D97-AF65-F5344CB8AC3E}">
        <p14:creationId xmlns:p14="http://schemas.microsoft.com/office/powerpoint/2010/main" val="424836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4216"/>
            <a:ext cx="8229600" cy="4661948"/>
          </a:xfrm>
        </p:spPr>
        <p:txBody>
          <a:bodyPr>
            <a:noAutofit/>
          </a:bodyPr>
          <a:lstStyle/>
          <a:p>
            <a:pPr>
              <a:lnSpc>
                <a:spcPct val="80000"/>
              </a:lnSpc>
            </a:pPr>
            <a:r>
              <a:rPr lang="en-US" b="1" dirty="0"/>
              <a:t>sole cause</a:t>
            </a:r>
            <a:r>
              <a:rPr lang="en-US" dirty="0"/>
              <a:t> (both necessary </a:t>
            </a:r>
            <a:r>
              <a:rPr lang="en-US" u="sng" dirty="0"/>
              <a:t>and</a:t>
            </a:r>
            <a:r>
              <a:rPr lang="en-US" dirty="0"/>
              <a:t> sufficient)</a:t>
            </a:r>
          </a:p>
          <a:p>
            <a:pPr lvl="1">
              <a:lnSpc>
                <a:spcPct val="80000"/>
              </a:lnSpc>
            </a:pPr>
            <a:r>
              <a:rPr lang="en-US" sz="3200" dirty="0"/>
              <a:t>extremely rare in public, social controversies</a:t>
            </a:r>
          </a:p>
          <a:p>
            <a:pPr lvl="1">
              <a:lnSpc>
                <a:spcPct val="80000"/>
              </a:lnSpc>
            </a:pPr>
            <a:r>
              <a:rPr lang="en-US" sz="3200" dirty="0"/>
              <a:t>beware of arguers who use </a:t>
            </a:r>
            <a:r>
              <a:rPr lang="ja-JP" altLang="en-US" sz="3200" dirty="0">
                <a:latin typeface="Arial"/>
              </a:rPr>
              <a:t>“</a:t>
            </a:r>
            <a:r>
              <a:rPr lang="en-US" sz="3200" dirty="0"/>
              <a:t>scapegoating</a:t>
            </a:r>
            <a:r>
              <a:rPr lang="ja-JP" altLang="en-US" sz="3200" dirty="0">
                <a:latin typeface="Arial"/>
              </a:rPr>
              <a:t>”</a:t>
            </a:r>
            <a:r>
              <a:rPr lang="en-US" sz="3200" dirty="0"/>
              <a:t> by pinning all of society</a:t>
            </a:r>
            <a:r>
              <a:rPr lang="ja-JP" altLang="en-US" sz="3200" dirty="0">
                <a:latin typeface="Arial"/>
              </a:rPr>
              <a:t>’</a:t>
            </a:r>
            <a:r>
              <a:rPr lang="en-US" sz="3200" dirty="0"/>
              <a:t>s problems on a single cause</a:t>
            </a:r>
          </a:p>
          <a:p>
            <a:pPr lvl="2">
              <a:lnSpc>
                <a:spcPct val="80000"/>
              </a:lnSpc>
            </a:pPr>
            <a:r>
              <a:rPr lang="en-US" sz="3200" dirty="0"/>
              <a:t>example: recent lawsuits alleging McDonald</a:t>
            </a:r>
            <a:r>
              <a:rPr lang="ja-JP" altLang="en-US" sz="3200" dirty="0">
                <a:latin typeface="Arial"/>
              </a:rPr>
              <a:t>’</a:t>
            </a:r>
            <a:r>
              <a:rPr lang="en-US" sz="3200" dirty="0"/>
              <a:t>s was the sole cause of a person</a:t>
            </a:r>
            <a:r>
              <a:rPr lang="ja-JP" altLang="en-US" sz="3200" dirty="0">
                <a:latin typeface="Arial"/>
              </a:rPr>
              <a:t>’</a:t>
            </a:r>
            <a:r>
              <a:rPr lang="en-US" sz="3200" dirty="0"/>
              <a:t>s obesity</a:t>
            </a:r>
          </a:p>
          <a:p>
            <a:endParaRPr lang="en-US" dirty="0"/>
          </a:p>
        </p:txBody>
      </p:sp>
    </p:spTree>
    <p:extLst>
      <p:ext uri="{BB962C8B-B14F-4D97-AF65-F5344CB8AC3E}">
        <p14:creationId xmlns:p14="http://schemas.microsoft.com/office/powerpoint/2010/main" val="970822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effect-to-cause reasoning</a:t>
            </a:r>
            <a:r>
              <a:rPr lang="en-US" dirty="0"/>
              <a:t> (a form of </a:t>
            </a:r>
            <a:r>
              <a:rPr lang="ja-JP" altLang="en-US" dirty="0">
                <a:latin typeface="Arial"/>
              </a:rPr>
              <a:t>“</a:t>
            </a:r>
            <a:r>
              <a:rPr lang="en-US" dirty="0"/>
              <a:t>sign</a:t>
            </a:r>
            <a:r>
              <a:rPr lang="ja-JP" altLang="en-US" dirty="0">
                <a:latin typeface="Arial"/>
              </a:rPr>
              <a:t>”</a:t>
            </a:r>
            <a:r>
              <a:rPr lang="en-US" dirty="0"/>
              <a:t> reasoning)</a:t>
            </a:r>
          </a:p>
          <a:p>
            <a:pPr lvl="1"/>
            <a:r>
              <a:rPr lang="en-US" sz="3200" dirty="0"/>
              <a:t>looking at effects or symptoms and inferring back to their cause</a:t>
            </a:r>
          </a:p>
          <a:p>
            <a:pPr lvl="2"/>
            <a:r>
              <a:rPr lang="en-US" sz="3200" dirty="0"/>
              <a:t>example: You have a fever, so you may have an infection.</a:t>
            </a:r>
          </a:p>
          <a:p>
            <a:pPr lvl="2"/>
            <a:r>
              <a:rPr lang="en-US" sz="3200" dirty="0"/>
              <a:t>example: All the flags are flying at half mast, so it must be due to a national tragedy.</a:t>
            </a:r>
          </a:p>
          <a:p>
            <a:endParaRPr lang="en-US" dirty="0"/>
          </a:p>
        </p:txBody>
      </p:sp>
    </p:spTree>
    <p:extLst>
      <p:ext uri="{BB962C8B-B14F-4D97-AF65-F5344CB8AC3E}">
        <p14:creationId xmlns:p14="http://schemas.microsoft.com/office/powerpoint/2010/main" val="145994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8106"/>
            <a:ext cx="8229600" cy="5738058"/>
          </a:xfrm>
        </p:spPr>
        <p:txBody>
          <a:bodyPr>
            <a:noAutofit/>
          </a:bodyPr>
          <a:lstStyle/>
          <a:p>
            <a:r>
              <a:rPr lang="en-US" b="1" dirty="0"/>
              <a:t>reciprocal causation: two things are both causes and effects of each other</a:t>
            </a:r>
          </a:p>
          <a:p>
            <a:pPr lvl="1"/>
            <a:r>
              <a:rPr lang="en-US" sz="3200" dirty="0"/>
              <a:t>example: stuttering and shyness</a:t>
            </a:r>
          </a:p>
          <a:p>
            <a:pPr lvl="1"/>
            <a:r>
              <a:rPr lang="en-US" sz="3200" dirty="0" smtClean="0"/>
              <a:t>example</a:t>
            </a:r>
            <a:r>
              <a:rPr lang="en-US" sz="3200" dirty="0"/>
              <a:t>: couples</a:t>
            </a:r>
            <a:r>
              <a:rPr lang="ja-JP" altLang="en-US" sz="3200" dirty="0">
                <a:latin typeface="Arial"/>
              </a:rPr>
              <a:t>’</a:t>
            </a:r>
            <a:r>
              <a:rPr lang="en-US" sz="3200" dirty="0"/>
              <a:t> conflicts </a:t>
            </a:r>
            <a:r>
              <a:rPr lang="ja-JP" altLang="en-US" sz="3200" dirty="0">
                <a:latin typeface="Arial"/>
              </a:rPr>
              <a:t>“</a:t>
            </a:r>
            <a:r>
              <a:rPr lang="en-US" sz="3200" dirty="0"/>
              <a:t>I read the paper because you never stop talking.</a:t>
            </a:r>
            <a:r>
              <a:rPr lang="ja-JP" altLang="en-US" sz="3200" dirty="0">
                <a:latin typeface="Arial"/>
              </a:rPr>
              <a:t>”</a:t>
            </a:r>
            <a:r>
              <a:rPr lang="en-US" sz="3200" dirty="0"/>
              <a:t> </a:t>
            </a:r>
            <a:r>
              <a:rPr lang="ja-JP" altLang="en-US" sz="3200" dirty="0">
                <a:latin typeface="Arial"/>
              </a:rPr>
              <a:t>“</a:t>
            </a:r>
            <a:r>
              <a:rPr lang="en-US" sz="3200" dirty="0"/>
              <a:t>I talk because you won</a:t>
            </a:r>
            <a:r>
              <a:rPr lang="ja-JP" altLang="en-US" sz="3200" dirty="0">
                <a:latin typeface="Arial"/>
              </a:rPr>
              <a:t>’</a:t>
            </a:r>
            <a:r>
              <a:rPr lang="en-US" sz="3200" dirty="0"/>
              <a:t>t stop reading the paper.</a:t>
            </a:r>
            <a:r>
              <a:rPr lang="ja-JP" altLang="en-US" sz="3200" dirty="0">
                <a:latin typeface="Arial"/>
              </a:rPr>
              <a:t>”</a:t>
            </a:r>
            <a:endParaRPr lang="en-US" sz="3200" dirty="0"/>
          </a:p>
          <a:p>
            <a:pPr marL="0" indent="0">
              <a:buNone/>
            </a:pPr>
            <a:endParaRPr lang="en-US" dirty="0"/>
          </a:p>
        </p:txBody>
      </p:sp>
    </p:spTree>
    <p:extLst>
      <p:ext uri="{BB962C8B-B14F-4D97-AF65-F5344CB8AC3E}">
        <p14:creationId xmlns:p14="http://schemas.microsoft.com/office/powerpoint/2010/main" val="2828625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causal </a:t>
            </a:r>
            <a:r>
              <a:rPr lang="ja-JP" altLang="en-US" b="1" dirty="0">
                <a:latin typeface="Arial"/>
              </a:rPr>
              <a:t>“</a:t>
            </a:r>
            <a:r>
              <a:rPr lang="en-US" b="1" dirty="0"/>
              <a:t>chain</a:t>
            </a:r>
            <a:r>
              <a:rPr lang="ja-JP" altLang="en-US" b="1" dirty="0">
                <a:latin typeface="Arial"/>
              </a:rPr>
              <a:t>”</a:t>
            </a:r>
            <a:r>
              <a:rPr lang="en-US" b="1" dirty="0"/>
              <a:t> or multi-step causation</a:t>
            </a:r>
          </a:p>
          <a:p>
            <a:pPr lvl="1"/>
            <a:r>
              <a:rPr lang="en-US" sz="3200" dirty="0" smtClean="0"/>
              <a:t>Does </a:t>
            </a:r>
            <a:r>
              <a:rPr lang="en-US" sz="3200" dirty="0"/>
              <a:t>media reporting about famous people who commit suicide produce </a:t>
            </a:r>
            <a:r>
              <a:rPr lang="ja-JP" altLang="en-US" sz="3200" dirty="0">
                <a:latin typeface="Arial"/>
              </a:rPr>
              <a:t>“</a:t>
            </a:r>
            <a:r>
              <a:rPr lang="en-US" sz="3200" dirty="0"/>
              <a:t>imitation</a:t>
            </a:r>
            <a:r>
              <a:rPr lang="ja-JP" altLang="en-US" sz="3200" dirty="0">
                <a:latin typeface="Arial"/>
              </a:rPr>
              <a:t>”</a:t>
            </a:r>
            <a:r>
              <a:rPr lang="en-US" sz="3200" dirty="0"/>
              <a:t> suicides? (New England Journal of Medicine, September 11, 1986)</a:t>
            </a:r>
          </a:p>
          <a:p>
            <a:pPr lvl="1"/>
            <a:r>
              <a:rPr lang="en-US" sz="3200" dirty="0"/>
              <a:t>1% increase in unemployment </a:t>
            </a:r>
            <a:r>
              <a:rPr lang="ja-JP" altLang="en-US" sz="3200" dirty="0">
                <a:latin typeface="Arial"/>
              </a:rPr>
              <a:t>“</a:t>
            </a:r>
            <a:r>
              <a:rPr lang="en-US" sz="3200" dirty="0"/>
              <a:t>causes</a:t>
            </a:r>
            <a:r>
              <a:rPr lang="ja-JP" altLang="en-US" sz="3200" dirty="0">
                <a:latin typeface="Arial"/>
              </a:rPr>
              <a:t>”</a:t>
            </a:r>
            <a:r>
              <a:rPr lang="en-US" sz="3200" dirty="0"/>
              <a:t> 10,000 fatalities (Annual Review of Public Health, 1996, 17:449-65. )</a:t>
            </a:r>
          </a:p>
          <a:p>
            <a:endParaRPr lang="en-US" dirty="0"/>
          </a:p>
        </p:txBody>
      </p:sp>
    </p:spTree>
    <p:extLst>
      <p:ext uri="{BB962C8B-B14F-4D97-AF65-F5344CB8AC3E}">
        <p14:creationId xmlns:p14="http://schemas.microsoft.com/office/powerpoint/2010/main" val="3583841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 the following paragraphs and arrange the events in a causal chain</a:t>
            </a:r>
            <a:endParaRPr lang="en-US" dirty="0"/>
          </a:p>
        </p:txBody>
      </p:sp>
      <p:sp>
        <p:nvSpPr>
          <p:cNvPr id="3" name="Content Placeholder 2"/>
          <p:cNvSpPr>
            <a:spLocks noGrp="1"/>
          </p:cNvSpPr>
          <p:nvPr>
            <p:ph idx="1"/>
          </p:nvPr>
        </p:nvSpPr>
        <p:spPr/>
        <p:txBody>
          <a:bodyPr/>
          <a:lstStyle/>
          <a:p>
            <a:pPr marL="0" indent="0">
              <a:buNone/>
            </a:pPr>
            <a:r>
              <a:rPr lang="en-US" dirty="0" smtClean="0"/>
              <a:t>Although some folk societies still exist today, similar human groups began the slow process of evolving into more complex societies many millennia ago, through settlements in villages and through advances in technology and </a:t>
            </a:r>
            <a:r>
              <a:rPr lang="en-US" dirty="0" err="1" smtClean="0"/>
              <a:t>organisational</a:t>
            </a:r>
            <a:r>
              <a:rPr lang="en-US" dirty="0" smtClean="0"/>
              <a:t> structure. </a:t>
            </a:r>
            <a:endParaRPr lang="en-US" dirty="0"/>
          </a:p>
        </p:txBody>
      </p:sp>
    </p:spTree>
    <p:extLst>
      <p:ext uri="{BB962C8B-B14F-4D97-AF65-F5344CB8AC3E}">
        <p14:creationId xmlns:p14="http://schemas.microsoft.com/office/powerpoint/2010/main" val="5882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Cause</a:t>
            </a:r>
          </a:p>
          <a:p>
            <a:pPr marL="0" indent="0">
              <a:buNone/>
            </a:pPr>
            <a:r>
              <a:rPr lang="en-US" dirty="0"/>
              <a:t>through settlements in villages and through advances in technology and </a:t>
            </a:r>
            <a:r>
              <a:rPr lang="en-US" dirty="0" err="1"/>
              <a:t>organisational</a:t>
            </a:r>
            <a:r>
              <a:rPr lang="en-US" dirty="0"/>
              <a:t> structure</a:t>
            </a:r>
          </a:p>
          <a:p>
            <a:pPr marL="0" indent="0">
              <a:buNone/>
            </a:pPr>
            <a:endParaRPr lang="en-US" dirty="0" smtClean="0"/>
          </a:p>
          <a:p>
            <a:r>
              <a:rPr lang="en-US" dirty="0" smtClean="0"/>
              <a:t>Effect</a:t>
            </a:r>
          </a:p>
          <a:p>
            <a:pPr marL="0" indent="0">
              <a:buNone/>
            </a:pPr>
            <a:r>
              <a:rPr lang="en-US" dirty="0"/>
              <a:t>evolving into more complex societies </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74507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gave rise to the second level of organization: civilized preindustrial, or “feudal,” society. Here there is a surplus of food because of the selective cultivation of grains – and also because of the practice of animal husbandry. </a:t>
            </a:r>
            <a:endParaRPr lang="en-US" dirty="0"/>
          </a:p>
        </p:txBody>
      </p:sp>
    </p:spTree>
    <p:extLst>
      <p:ext uri="{BB962C8B-B14F-4D97-AF65-F5344CB8AC3E}">
        <p14:creationId xmlns:p14="http://schemas.microsoft.com/office/powerpoint/2010/main" val="4223468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Cause</a:t>
            </a:r>
          </a:p>
          <a:p>
            <a:pPr marL="0" indent="0">
              <a:buNone/>
            </a:pPr>
            <a:r>
              <a:rPr lang="en-US" dirty="0"/>
              <a:t>evolving into more complex societies</a:t>
            </a:r>
          </a:p>
          <a:p>
            <a:pPr marL="0" indent="0">
              <a:buNone/>
            </a:pPr>
            <a:endParaRPr lang="en-US" dirty="0" smtClean="0"/>
          </a:p>
          <a:p>
            <a:r>
              <a:rPr lang="en-US" dirty="0" smtClean="0"/>
              <a:t>Effect</a:t>
            </a:r>
            <a:endParaRPr lang="en-US" dirty="0"/>
          </a:p>
          <a:p>
            <a:pPr marL="0" indent="0">
              <a:buNone/>
            </a:pPr>
            <a:r>
              <a:rPr lang="en-US" dirty="0"/>
              <a:t>the second level of organization: civilized preindustrial, or “feudal,” </a:t>
            </a:r>
            <a:r>
              <a:rPr lang="en-US" dirty="0" smtClean="0"/>
              <a:t>society (surplus food)</a:t>
            </a:r>
          </a:p>
          <a:p>
            <a:pPr marL="0" indent="0">
              <a:buNone/>
            </a:pPr>
            <a:endParaRPr lang="en-US" dirty="0"/>
          </a:p>
        </p:txBody>
      </p:sp>
    </p:spTree>
    <p:extLst>
      <p:ext uri="{BB962C8B-B14F-4D97-AF65-F5344CB8AC3E}">
        <p14:creationId xmlns:p14="http://schemas.microsoft.com/office/powerpoint/2010/main" val="3033065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Think about when you woke up today. In all likelihood, you were probably woken up by the sound of an alarm clock. The loud sound of the alarm was the cause. Without the alarm, you probably would have overslept. In this scenario, the alarm had the effect of you waking up at a certain time. This is what we mean by cause and effect.</a:t>
            </a:r>
            <a:endParaRPr lang="en-US" dirty="0"/>
          </a:p>
        </p:txBody>
      </p:sp>
    </p:spTree>
    <p:extLst>
      <p:ext uri="{BB962C8B-B14F-4D97-AF65-F5344CB8AC3E}">
        <p14:creationId xmlns:p14="http://schemas.microsoft.com/office/powerpoint/2010/main" val="2276376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food surplus permits both the specialization of labor and the kind of class structure that can, for instance, provide the leadership and command the manpower to develop and maintain extensive irrigation systems (which in turn makes possible further increases in the food supply)…</a:t>
            </a:r>
            <a:endParaRPr lang="en-US" dirty="0"/>
          </a:p>
        </p:txBody>
      </p:sp>
    </p:spTree>
    <p:extLst>
      <p:ext uri="{BB962C8B-B14F-4D97-AF65-F5344CB8AC3E}">
        <p14:creationId xmlns:p14="http://schemas.microsoft.com/office/powerpoint/2010/main" val="326552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Cause</a:t>
            </a:r>
          </a:p>
          <a:p>
            <a:pPr marL="0" indent="0">
              <a:buNone/>
            </a:pPr>
            <a:r>
              <a:rPr lang="en-US" dirty="0" smtClean="0"/>
              <a:t>The </a:t>
            </a:r>
            <a:r>
              <a:rPr lang="en-US" dirty="0"/>
              <a:t>food surplus </a:t>
            </a:r>
            <a:endParaRPr lang="en-US" dirty="0" smtClean="0"/>
          </a:p>
          <a:p>
            <a:r>
              <a:rPr lang="en-US" dirty="0" smtClean="0"/>
              <a:t>Effect</a:t>
            </a:r>
          </a:p>
          <a:p>
            <a:pPr marL="0" indent="0">
              <a:buNone/>
            </a:pPr>
            <a:r>
              <a:rPr lang="en-US" dirty="0" smtClean="0"/>
              <a:t>specialization </a:t>
            </a:r>
            <a:r>
              <a:rPr lang="en-US" dirty="0"/>
              <a:t>of labor and the kind of class structure that can, for instance, provide the leadership and command the manpower to develop and maintain extensive irrigation systems</a:t>
            </a:r>
          </a:p>
        </p:txBody>
      </p:sp>
    </p:spTree>
    <p:extLst>
      <p:ext uri="{BB962C8B-B14F-4D97-AF65-F5344CB8AC3E}">
        <p14:creationId xmlns:p14="http://schemas.microsoft.com/office/powerpoint/2010/main" val="563066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Reasoning errors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 </a:t>
            </a:r>
            <a:r>
              <a:rPr lang="en-US" b="1" dirty="0" smtClean="0"/>
              <a:t>Correlation </a:t>
            </a:r>
            <a:r>
              <a:rPr lang="en-US" b="1" dirty="0"/>
              <a:t>does not imply </a:t>
            </a:r>
            <a:r>
              <a:rPr lang="en-US" b="1" dirty="0" smtClean="0"/>
              <a:t>causation</a:t>
            </a:r>
          </a:p>
          <a:p>
            <a:pPr marL="0" indent="0">
              <a:buNone/>
            </a:pPr>
            <a:r>
              <a:rPr lang="en-IN" dirty="0"/>
              <a:t>Many scholarly studies use the word “correlation” to describe two occurrences which happen together. A correlation, however, does not necessarily mean that the two events are logically connected, much less that one caused another. </a:t>
            </a:r>
            <a:endParaRPr lang="en-US" dirty="0"/>
          </a:p>
        </p:txBody>
      </p:sp>
    </p:spTree>
    <p:extLst>
      <p:ext uri="{BB962C8B-B14F-4D97-AF65-F5344CB8AC3E}">
        <p14:creationId xmlns:p14="http://schemas.microsoft.com/office/powerpoint/2010/main" val="1669855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8670"/>
            <a:ext cx="8229600" cy="5667493"/>
          </a:xfrm>
        </p:spPr>
        <p:txBody>
          <a:bodyPr>
            <a:normAutofit lnSpcReduction="10000"/>
          </a:bodyPr>
          <a:lstStyle/>
          <a:p>
            <a:pPr marL="0" indent="0">
              <a:buNone/>
            </a:pPr>
            <a:r>
              <a:rPr lang="en-IN" b="1" dirty="0" smtClean="0"/>
              <a:t>1a. Ignoring </a:t>
            </a:r>
            <a:r>
              <a:rPr lang="en-IN" b="1" dirty="0" smtClean="0"/>
              <a:t>a common cause</a:t>
            </a:r>
            <a:r>
              <a:rPr lang="en-IN" dirty="0" smtClean="0"/>
              <a:t>. </a:t>
            </a:r>
            <a:r>
              <a:rPr lang="en-IN" dirty="0"/>
              <a:t>Consider a typical correlation: X correlates with Y. As X increases, so does Y. It does not necessarily follow that X caused Y because some third variable, Z, could have caused them both. </a:t>
            </a:r>
            <a:endParaRPr lang="en-IN" dirty="0" smtClean="0"/>
          </a:p>
          <a:p>
            <a:r>
              <a:rPr lang="en-IN" dirty="0" smtClean="0"/>
              <a:t>A </a:t>
            </a:r>
            <a:r>
              <a:rPr lang="en-IN" dirty="0"/>
              <a:t>classic example of this situation is ice cream sales and the number of drownings in the summer. The mere fact that ice cream sales increase as drownings increase does not mean that one caused the other. Rather, a third factor, such as hot weather, could have caused both. </a:t>
            </a:r>
            <a:endParaRPr lang="en-US" dirty="0"/>
          </a:p>
        </p:txBody>
      </p:sp>
    </p:spTree>
    <p:extLst>
      <p:ext uri="{BB962C8B-B14F-4D97-AF65-F5344CB8AC3E}">
        <p14:creationId xmlns:p14="http://schemas.microsoft.com/office/powerpoint/2010/main" val="4201004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317" y="317541"/>
            <a:ext cx="8731671" cy="6421381"/>
          </a:xfrm>
        </p:spPr>
        <p:txBody>
          <a:bodyPr>
            <a:normAutofit lnSpcReduction="10000"/>
          </a:bodyPr>
          <a:lstStyle/>
          <a:p>
            <a:r>
              <a:rPr lang="en-IN" b="1" dirty="0"/>
              <a:t>Reverse Causation</a:t>
            </a:r>
            <a:r>
              <a:rPr lang="en-IN" dirty="0"/>
              <a:t>. In some cases, one event takes place and shortly after, another takes place. Many times, however, the two events take place at the same time. In this case, rather than X causing Y, Y could have caused X. </a:t>
            </a:r>
            <a:endParaRPr lang="en-IN" dirty="0" smtClean="0"/>
          </a:p>
          <a:p>
            <a:r>
              <a:rPr lang="en-IN" dirty="0" smtClean="0"/>
              <a:t>Some </a:t>
            </a:r>
            <a:r>
              <a:rPr lang="en-IN" dirty="0"/>
              <a:t>may argue that poor economic conditions are the result of high crime: if there is high crime, businesses won’t invest in expensive equipment that would likely be stolen. It could, however, also be the case that poor economic conditions cause high crime: if there is little employment, people may turn to crime to acquire goods or to alleviate boredom. </a:t>
            </a:r>
            <a:endParaRPr lang="en-US" dirty="0"/>
          </a:p>
        </p:txBody>
      </p:sp>
    </p:spTree>
    <p:extLst>
      <p:ext uri="{BB962C8B-B14F-4D97-AF65-F5344CB8AC3E}">
        <p14:creationId xmlns:p14="http://schemas.microsoft.com/office/powerpoint/2010/main" val="2509555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8316"/>
            <a:ext cx="8229600" cy="5497847"/>
          </a:xfrm>
        </p:spPr>
        <p:txBody>
          <a:bodyPr>
            <a:normAutofit/>
          </a:bodyPr>
          <a:lstStyle/>
          <a:p>
            <a:pPr marL="0" indent="0">
              <a:buNone/>
            </a:pPr>
            <a:r>
              <a:rPr lang="en-IN" b="1" dirty="0" smtClean="0"/>
              <a:t>II. Post </a:t>
            </a:r>
            <a:r>
              <a:rPr lang="en-IN" b="1" dirty="0"/>
              <a:t>Hoc, Ergo Propter Hoc</a:t>
            </a:r>
            <a:r>
              <a:rPr lang="en-IN" dirty="0"/>
              <a:t> </a:t>
            </a:r>
            <a:r>
              <a:rPr lang="en-IN" dirty="0" smtClean="0"/>
              <a:t>(After </a:t>
            </a:r>
            <a:r>
              <a:rPr lang="en-IN" dirty="0"/>
              <a:t>this, therefore because of </a:t>
            </a:r>
            <a:r>
              <a:rPr lang="en-IN" dirty="0" smtClean="0"/>
              <a:t>this)</a:t>
            </a:r>
          </a:p>
          <a:p>
            <a:r>
              <a:rPr lang="en-IN" dirty="0"/>
              <a:t>Sometimes writers assume that because one event takes place before another, it must be the cause of it. While this situation is </a:t>
            </a:r>
            <a:r>
              <a:rPr lang="en-IN" i="1" dirty="0"/>
              <a:t>necessary</a:t>
            </a:r>
            <a:r>
              <a:rPr lang="en-IN" dirty="0"/>
              <a:t> for causation, it alone is </a:t>
            </a:r>
            <a:r>
              <a:rPr lang="en-IN" dirty="0" smtClean="0"/>
              <a:t>not </a:t>
            </a:r>
            <a:r>
              <a:rPr lang="en-IN" i="1" dirty="0" smtClean="0"/>
              <a:t>sufficient</a:t>
            </a:r>
            <a:r>
              <a:rPr lang="en-IN" dirty="0"/>
              <a:t>. </a:t>
            </a:r>
            <a:endParaRPr lang="en-IN" dirty="0" smtClean="0"/>
          </a:p>
          <a:p>
            <a:r>
              <a:rPr lang="en-IN" dirty="0"/>
              <a:t>Tax cuts are good for the economy. Shortly after President Reagan cut personal income taxes in the 1980s, the U.S. economy boomed </a:t>
            </a:r>
            <a:endParaRPr lang="en-US" dirty="0"/>
          </a:p>
        </p:txBody>
      </p:sp>
    </p:spTree>
    <p:extLst>
      <p:ext uri="{BB962C8B-B14F-4D97-AF65-F5344CB8AC3E}">
        <p14:creationId xmlns:p14="http://schemas.microsoft.com/office/powerpoint/2010/main" val="875335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a:t>Imagine that on my way to work I receive a speeding ticket, and later in the day, I fall and sprain my ankle. When I get home I am informed that </a:t>
            </a:r>
            <a:r>
              <a:rPr lang="en-US" dirty="0" smtClean="0"/>
              <a:t>one of my checks has bounced. </a:t>
            </a:r>
            <a:r>
              <a:rPr lang="en-US" dirty="0"/>
              <a:t>Then I remember that I saw a black cat the day before and conclude that it must be true that they bring bad luck.</a:t>
            </a:r>
          </a:p>
        </p:txBody>
      </p:sp>
    </p:spTree>
    <p:extLst>
      <p:ext uri="{BB962C8B-B14F-4D97-AF65-F5344CB8AC3E}">
        <p14:creationId xmlns:p14="http://schemas.microsoft.com/office/powerpoint/2010/main" val="3956421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5446"/>
            <a:ext cx="8229600" cy="4820717"/>
          </a:xfrm>
        </p:spPr>
        <p:txBody>
          <a:bodyPr>
            <a:noAutofit/>
          </a:bodyPr>
          <a:lstStyle/>
          <a:p>
            <a:pPr>
              <a:lnSpc>
                <a:spcPct val="90000"/>
              </a:lnSpc>
            </a:pPr>
            <a:r>
              <a:rPr lang="en-US" b="1" dirty="0"/>
              <a:t>oversimplification or reductionism:</a:t>
            </a:r>
            <a:r>
              <a:rPr lang="en-US" dirty="0"/>
              <a:t> reducing a complex problem to a single, simple cause</a:t>
            </a:r>
          </a:p>
          <a:p>
            <a:pPr lvl="1">
              <a:lnSpc>
                <a:spcPct val="90000"/>
              </a:lnSpc>
            </a:pPr>
            <a:r>
              <a:rPr lang="en-US" sz="3200" dirty="0"/>
              <a:t>example: the decline of the family unit is responsible for all of society</a:t>
            </a:r>
            <a:r>
              <a:rPr lang="ja-JP" altLang="en-US" sz="3200" dirty="0">
                <a:latin typeface="Arial"/>
              </a:rPr>
              <a:t>’</a:t>
            </a:r>
            <a:r>
              <a:rPr lang="en-US" sz="3200" dirty="0"/>
              <a:t>s woes (poor school performance, gang violence, drug and alcohol abuse, etc.)</a:t>
            </a:r>
          </a:p>
          <a:p>
            <a:pPr marL="0" indent="0">
              <a:buNone/>
            </a:pPr>
            <a:endParaRPr lang="en-US" dirty="0"/>
          </a:p>
        </p:txBody>
      </p:sp>
    </p:spTree>
    <p:extLst>
      <p:ext uri="{BB962C8B-B14F-4D97-AF65-F5344CB8AC3E}">
        <p14:creationId xmlns:p14="http://schemas.microsoft.com/office/powerpoint/2010/main" val="3957968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nSpc>
                <a:spcPct val="90000"/>
              </a:lnSpc>
            </a:pPr>
            <a:r>
              <a:rPr lang="en-US" b="1" dirty="0"/>
              <a:t>associations in advertising:</a:t>
            </a:r>
            <a:r>
              <a:rPr lang="en-US" dirty="0"/>
              <a:t> equating and associating products with effects</a:t>
            </a:r>
          </a:p>
          <a:p>
            <a:pPr lvl="1">
              <a:lnSpc>
                <a:spcPct val="90000"/>
              </a:lnSpc>
            </a:pPr>
            <a:r>
              <a:rPr lang="en-US" sz="3200" dirty="0"/>
              <a:t>linking products with favorable images and lifestyles.</a:t>
            </a:r>
          </a:p>
          <a:p>
            <a:pPr lvl="2">
              <a:lnSpc>
                <a:spcPct val="90000"/>
              </a:lnSpc>
            </a:pPr>
            <a:r>
              <a:rPr lang="en-US" sz="3200" dirty="0"/>
              <a:t>example: Beer = Fun, Good Times</a:t>
            </a:r>
          </a:p>
          <a:p>
            <a:pPr lvl="1">
              <a:lnSpc>
                <a:spcPct val="90000"/>
              </a:lnSpc>
            </a:pPr>
            <a:r>
              <a:rPr lang="en-US" sz="3200" dirty="0"/>
              <a:t>buying a product </a:t>
            </a:r>
            <a:r>
              <a:rPr lang="en-US" sz="3200" dirty="0" smtClean="0"/>
              <a:t>doesn</a:t>
            </a:r>
            <a:r>
              <a:rPr lang="en-US" sz="3200" dirty="0" smtClean="0">
                <a:latin typeface="Arial"/>
              </a:rPr>
              <a:t>’</a:t>
            </a:r>
            <a:r>
              <a:rPr lang="en-US" sz="3200" dirty="0" smtClean="0"/>
              <a:t>t </a:t>
            </a:r>
            <a:r>
              <a:rPr lang="en-US" sz="3200" dirty="0"/>
              <a:t>confer happiness, sexiness, friendships, etc.</a:t>
            </a:r>
          </a:p>
          <a:p>
            <a:pPr lvl="2">
              <a:lnSpc>
                <a:spcPct val="90000"/>
              </a:lnSpc>
            </a:pPr>
            <a:r>
              <a:rPr lang="en-US" sz="3200" dirty="0"/>
              <a:t>example: wearing a particular fragrance </a:t>
            </a:r>
            <a:r>
              <a:rPr lang="en-US" sz="3200" dirty="0" smtClean="0"/>
              <a:t>doesn</a:t>
            </a:r>
            <a:r>
              <a:rPr lang="en-US" sz="3200" dirty="0" smtClean="0">
                <a:latin typeface="Arial"/>
              </a:rPr>
              <a:t>’</a:t>
            </a:r>
            <a:r>
              <a:rPr lang="en-US" sz="3200" dirty="0" smtClean="0"/>
              <a:t>t </a:t>
            </a:r>
            <a:r>
              <a:rPr lang="en-US" sz="3200" dirty="0"/>
              <a:t>guarantee sexual attraction, allure, etc.</a:t>
            </a:r>
          </a:p>
          <a:p>
            <a:endParaRPr lang="en-US" dirty="0"/>
          </a:p>
        </p:txBody>
      </p:sp>
    </p:spTree>
    <p:extLst>
      <p:ext uri="{BB962C8B-B14F-4D97-AF65-F5344CB8AC3E}">
        <p14:creationId xmlns:p14="http://schemas.microsoft.com/office/powerpoint/2010/main" val="3871777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8670"/>
            <a:ext cx="8229600" cy="5667493"/>
          </a:xfrm>
        </p:spPr>
        <p:txBody>
          <a:bodyPr>
            <a:normAutofit/>
          </a:bodyPr>
          <a:lstStyle/>
          <a:p>
            <a:pPr marL="0" indent="0">
              <a:buNone/>
            </a:pPr>
            <a:r>
              <a:rPr lang="en-US" dirty="0"/>
              <a:t>Use appropriate </a:t>
            </a:r>
            <a:r>
              <a:rPr lang="en-US" dirty="0" smtClean="0"/>
              <a:t>transitions to </a:t>
            </a:r>
            <a:r>
              <a:rPr lang="en-US" dirty="0"/>
              <a:t>blend details smoothly in cause and effect </a:t>
            </a:r>
            <a:r>
              <a:rPr lang="en-US" dirty="0" smtClean="0"/>
              <a:t>essays.</a:t>
            </a:r>
            <a:endParaRPr lang="en-US" dirty="0"/>
          </a:p>
          <a:p>
            <a:pPr marL="0" indent="0">
              <a:buNone/>
            </a:pPr>
            <a:r>
              <a:rPr lang="en-US" dirty="0"/>
              <a:t>For causes</a:t>
            </a:r>
          </a:p>
          <a:p>
            <a:r>
              <a:rPr lang="en-US" dirty="0"/>
              <a:t>because, due to, on cause is, another is, since, for, first, second</a:t>
            </a:r>
          </a:p>
          <a:p>
            <a:pPr marL="0" indent="0">
              <a:buNone/>
            </a:pPr>
            <a:r>
              <a:rPr lang="en-US" dirty="0"/>
              <a:t>For Effects</a:t>
            </a:r>
          </a:p>
          <a:p>
            <a:r>
              <a:rPr lang="en-US" dirty="0"/>
              <a:t>consequently, as a result, thus, resulted in, one result is, another is, therefore</a:t>
            </a:r>
          </a:p>
        </p:txBody>
      </p:sp>
    </p:spTree>
    <p:extLst>
      <p:ext uri="{BB962C8B-B14F-4D97-AF65-F5344CB8AC3E}">
        <p14:creationId xmlns:p14="http://schemas.microsoft.com/office/powerpoint/2010/main" val="331682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7427"/>
            <a:ext cx="8229600" cy="6220359"/>
          </a:xfrm>
        </p:spPr>
        <p:txBody>
          <a:bodyPr>
            <a:normAutofit/>
          </a:bodyPr>
          <a:lstStyle/>
          <a:p>
            <a:r>
              <a:rPr lang="en-US" dirty="0" smtClean="0"/>
              <a:t>A cause-effect relationship is a relationship in which one event (the cause) makes another event happen (the effect). </a:t>
            </a:r>
          </a:p>
          <a:p>
            <a:r>
              <a:rPr lang="en-US" dirty="0" smtClean="0"/>
              <a:t>One cause can have several effects.</a:t>
            </a:r>
          </a:p>
          <a:p>
            <a:r>
              <a:rPr lang="en-US" dirty="0" smtClean="0"/>
              <a:t>UP victory for BJP                       Increase in NIFTY; boost to morale</a:t>
            </a:r>
          </a:p>
          <a:p>
            <a:pPr marL="0" indent="0">
              <a:buNone/>
            </a:pPr>
            <a:endParaRPr lang="en-US" dirty="0" smtClean="0"/>
          </a:p>
          <a:p>
            <a:endParaRPr lang="en-US" dirty="0" smtClean="0"/>
          </a:p>
        </p:txBody>
      </p:sp>
      <p:cxnSp>
        <p:nvCxnSpPr>
          <p:cNvPr id="4" name="Straight Arrow Connector 3"/>
          <p:cNvCxnSpPr/>
          <p:nvPr/>
        </p:nvCxnSpPr>
        <p:spPr>
          <a:xfrm flipV="1">
            <a:off x="3916947" y="2820737"/>
            <a:ext cx="1871579" cy="133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423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interview questions</a:t>
            </a:r>
            <a:endParaRPr lang="en-US" dirty="0"/>
          </a:p>
        </p:txBody>
      </p:sp>
      <p:sp>
        <p:nvSpPr>
          <p:cNvPr id="3" name="Content Placeholder 2"/>
          <p:cNvSpPr>
            <a:spLocks noGrp="1"/>
          </p:cNvSpPr>
          <p:nvPr>
            <p:ph idx="1"/>
          </p:nvPr>
        </p:nvSpPr>
        <p:spPr/>
        <p:txBody>
          <a:bodyPr/>
          <a:lstStyle/>
          <a:p>
            <a:r>
              <a:rPr lang="en-US" dirty="0" smtClean="0"/>
              <a:t>Why should we hire you?</a:t>
            </a:r>
          </a:p>
          <a:p>
            <a:r>
              <a:rPr lang="en-US" dirty="0" smtClean="0"/>
              <a:t>Give </a:t>
            </a:r>
            <a:r>
              <a:rPr lang="en-US" dirty="0"/>
              <a:t>concrete examples of why your skills and accomplishments make you the best candidate for the job</a:t>
            </a:r>
          </a:p>
        </p:txBody>
      </p:sp>
    </p:spTree>
    <p:extLst>
      <p:ext uri="{BB962C8B-B14F-4D97-AF65-F5344CB8AC3E}">
        <p14:creationId xmlns:p14="http://schemas.microsoft.com/office/powerpoint/2010/main" val="970163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7684"/>
            <a:ext cx="8229600" cy="5738479"/>
          </a:xfrm>
        </p:spPr>
        <p:txBody>
          <a:bodyPr>
            <a:normAutofit fontScale="85000" lnSpcReduction="10000"/>
          </a:bodyPr>
          <a:lstStyle/>
          <a:p>
            <a:r>
              <a:rPr lang="en-US" dirty="0"/>
              <a:t>You describe in the job listing that you are looking for a special education assistant teacher with an abundance of patience and compassion. Having served as a tutor at a summer school for dyslexic children for the past two years, I have developed my ability to be extremely patient while still achieving academic gains with my students. My experience teaching phonics to children ages 6 to 18 has taught me strategies for working with children of all ages and abilities, always with a smile. My previous employer often placed me with the students with the most severe learning disabilities because of my history of success. I will bring not only experience, but patience and creative problem-solving, to this position.</a:t>
            </a:r>
          </a:p>
        </p:txBody>
      </p:sp>
    </p:spTree>
    <p:extLst>
      <p:ext uri="{BB962C8B-B14F-4D97-AF65-F5344CB8AC3E}">
        <p14:creationId xmlns:p14="http://schemas.microsoft.com/office/powerpoint/2010/main" val="4071757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Why did you quit your previous job?</a:t>
            </a:r>
          </a:p>
          <a:p>
            <a:r>
              <a:rPr lang="en-US" dirty="0" smtClean="0"/>
              <a:t>Sound </a:t>
            </a:r>
            <a:r>
              <a:rPr lang="en-US" dirty="0"/>
              <a:t>positive, and clear, about your circumstances and your goals for the future</a:t>
            </a:r>
          </a:p>
        </p:txBody>
      </p:sp>
    </p:spTree>
    <p:extLst>
      <p:ext uri="{BB962C8B-B14F-4D97-AF65-F5344CB8AC3E}">
        <p14:creationId xmlns:p14="http://schemas.microsoft.com/office/powerpoint/2010/main" val="2468627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 am interested in a new challenge and an opportunity to use my skills and experience in a different capacity than I have in the past</a:t>
            </a:r>
            <a:r>
              <a:rPr lang="en-US" dirty="0" smtClean="0"/>
              <a:t>.</a:t>
            </a:r>
          </a:p>
          <a:p>
            <a:r>
              <a:rPr lang="en-US" dirty="0"/>
              <a:t>After several years in my last position, I'm looking for a company where I can contribute and grow in a team-oriented environment.</a:t>
            </a:r>
          </a:p>
        </p:txBody>
      </p:sp>
    </p:spTree>
    <p:extLst>
      <p:ext uri="{BB962C8B-B14F-4D97-AF65-F5344CB8AC3E}">
        <p14:creationId xmlns:p14="http://schemas.microsoft.com/office/powerpoint/2010/main" val="178953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In order to establish a cause-effect relationship, three criteria must be met. </a:t>
            </a:r>
          </a:p>
          <a:p>
            <a:r>
              <a:rPr lang="en-US" dirty="0" smtClean="0"/>
              <a:t>The first criterion is that the cause has to occur before the effect. For example, let's say that you were conducting an experiment to see if making a loud noise would cause newborns to cry. In this example, the loud noise would have to occur before the newborns cried. </a:t>
            </a:r>
            <a:endParaRPr lang="en-US" dirty="0"/>
          </a:p>
        </p:txBody>
      </p:sp>
    </p:spTree>
    <p:extLst>
      <p:ext uri="{BB962C8B-B14F-4D97-AF65-F5344CB8AC3E}">
        <p14:creationId xmlns:p14="http://schemas.microsoft.com/office/powerpoint/2010/main" val="405457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Second, whenever the cause happens, the effect must also occur. Consequently, if the cause does not happen, then the effect must not take place. </a:t>
            </a:r>
          </a:p>
          <a:p>
            <a:r>
              <a:rPr lang="en-US" dirty="0" smtClean="0"/>
              <a:t>The strength of the cause also determines the strength of the effect. </a:t>
            </a:r>
          </a:p>
          <a:p>
            <a:r>
              <a:rPr lang="en-US" dirty="0" smtClean="0"/>
              <a:t>For example, an airplane crash </a:t>
            </a:r>
            <a:r>
              <a:rPr lang="mr-IN" dirty="0" smtClean="0"/>
              <a:t>–</a:t>
            </a:r>
            <a:r>
              <a:rPr lang="en-US" dirty="0" smtClean="0"/>
              <a:t> changes in technology</a:t>
            </a:r>
            <a:endParaRPr lang="en-US" dirty="0"/>
          </a:p>
        </p:txBody>
      </p:sp>
    </p:spTree>
    <p:extLst>
      <p:ext uri="{BB962C8B-B14F-4D97-AF65-F5344CB8AC3E}">
        <p14:creationId xmlns:p14="http://schemas.microsoft.com/office/powerpoint/2010/main" val="54563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The final criterion is that there are no other factors that can explain the relationship between the cause and the effect.</a:t>
            </a:r>
          </a:p>
          <a:p>
            <a:r>
              <a:rPr lang="en-US" dirty="0" smtClean="0"/>
              <a:t>No </a:t>
            </a:r>
            <a:r>
              <a:rPr lang="en-US" dirty="0" smtClean="0"/>
              <a:t>extraneous variables</a:t>
            </a:r>
            <a:endParaRPr lang="en-US" dirty="0"/>
          </a:p>
        </p:txBody>
      </p:sp>
    </p:spTree>
    <p:extLst>
      <p:ext uri="{BB962C8B-B14F-4D97-AF65-F5344CB8AC3E}">
        <p14:creationId xmlns:p14="http://schemas.microsoft.com/office/powerpoint/2010/main" val="395297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30908"/>
          </a:xfrm>
        </p:spPr>
        <p:txBody>
          <a:bodyPr>
            <a:normAutofit fontScale="90000"/>
          </a:bodyPr>
          <a:lstStyle/>
          <a:p>
            <a:r>
              <a:rPr lang="en-US" dirty="0" smtClean="0"/>
              <a:t>Causal </a:t>
            </a:r>
            <a:r>
              <a:rPr lang="en-US" sz="4900" dirty="0" smtClean="0"/>
              <a:t>Reasoning</a:t>
            </a:r>
            <a:endParaRPr lang="en-US" dirty="0"/>
          </a:p>
        </p:txBody>
      </p:sp>
      <p:sp>
        <p:nvSpPr>
          <p:cNvPr id="3" name="Content Placeholder 2"/>
          <p:cNvSpPr>
            <a:spLocks noGrp="1"/>
          </p:cNvSpPr>
          <p:nvPr>
            <p:ph idx="1"/>
          </p:nvPr>
        </p:nvSpPr>
        <p:spPr>
          <a:xfrm>
            <a:off x="457200" y="1446575"/>
            <a:ext cx="8229600" cy="4679588"/>
          </a:xfrm>
        </p:spPr>
        <p:txBody>
          <a:bodyPr>
            <a:noAutofit/>
          </a:bodyPr>
          <a:lstStyle/>
          <a:p>
            <a:pPr>
              <a:lnSpc>
                <a:spcPct val="90000"/>
              </a:lnSpc>
            </a:pPr>
            <a:r>
              <a:rPr lang="en-US" dirty="0" smtClean="0"/>
              <a:t>One </a:t>
            </a:r>
            <a:r>
              <a:rPr lang="en-US" dirty="0"/>
              <a:t>condition or event (the </a:t>
            </a:r>
            <a:r>
              <a:rPr lang="ja-JP" altLang="en-US" dirty="0">
                <a:latin typeface="Arial"/>
              </a:rPr>
              <a:t>“</a:t>
            </a:r>
            <a:r>
              <a:rPr lang="en-US" dirty="0"/>
              <a:t>antecedent</a:t>
            </a:r>
            <a:r>
              <a:rPr lang="ja-JP" altLang="en-US" dirty="0">
                <a:latin typeface="Arial"/>
              </a:rPr>
              <a:t>”</a:t>
            </a:r>
            <a:r>
              <a:rPr lang="en-US" dirty="0"/>
              <a:t>) contributes to or brings about another condition or event (the </a:t>
            </a:r>
            <a:r>
              <a:rPr lang="ja-JP" altLang="en-US" dirty="0">
                <a:latin typeface="Arial"/>
              </a:rPr>
              <a:t>“</a:t>
            </a:r>
            <a:r>
              <a:rPr lang="en-US" dirty="0"/>
              <a:t>consequent</a:t>
            </a:r>
            <a:r>
              <a:rPr lang="ja-JP" altLang="en-US" dirty="0">
                <a:latin typeface="Arial"/>
              </a:rPr>
              <a:t>”</a:t>
            </a:r>
            <a:r>
              <a:rPr lang="en-US" dirty="0"/>
              <a:t>).</a:t>
            </a:r>
          </a:p>
          <a:p>
            <a:pPr lvl="1">
              <a:lnSpc>
                <a:spcPct val="90000"/>
              </a:lnSpc>
            </a:pPr>
            <a:r>
              <a:rPr lang="en-US" sz="3200" dirty="0" smtClean="0"/>
              <a:t>studying </a:t>
            </a:r>
            <a:r>
              <a:rPr lang="en-US" sz="3200" dirty="0"/>
              <a:t>hard (antecedent) leads to good grades (consequent)</a:t>
            </a:r>
          </a:p>
          <a:p>
            <a:pPr lvl="1">
              <a:lnSpc>
                <a:spcPct val="90000"/>
              </a:lnSpc>
            </a:pPr>
            <a:r>
              <a:rPr lang="en-US" sz="3200" dirty="0" smtClean="0"/>
              <a:t>passive </a:t>
            </a:r>
            <a:r>
              <a:rPr lang="en-US" sz="3200" dirty="0"/>
              <a:t>smoke causes lung cancer in nonsmokers</a:t>
            </a:r>
          </a:p>
          <a:p>
            <a:pPr marL="0" indent="0">
              <a:buNone/>
            </a:pPr>
            <a:endParaRPr lang="en-US" dirty="0"/>
          </a:p>
        </p:txBody>
      </p:sp>
    </p:spTree>
    <p:extLst>
      <p:ext uri="{BB962C8B-B14F-4D97-AF65-F5344CB8AC3E}">
        <p14:creationId xmlns:p14="http://schemas.microsoft.com/office/powerpoint/2010/main" val="1099236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nSpc>
                <a:spcPct val="90000"/>
              </a:lnSpc>
            </a:pPr>
            <a:r>
              <a:rPr lang="en-US" sz="3000" b="1" dirty="0"/>
              <a:t>causal relationships are </a:t>
            </a:r>
            <a:r>
              <a:rPr lang="en-US" sz="3000" b="1" u="sng" dirty="0"/>
              <a:t>inferred</a:t>
            </a:r>
            <a:r>
              <a:rPr lang="en-US" sz="3000" b="1" dirty="0"/>
              <a:t>, not directly observed</a:t>
            </a:r>
          </a:p>
          <a:p>
            <a:pPr lvl="1">
              <a:lnSpc>
                <a:spcPct val="90000"/>
              </a:lnSpc>
            </a:pPr>
            <a:r>
              <a:rPr lang="en-US" sz="3000" dirty="0"/>
              <a:t>One can observe that B </a:t>
            </a:r>
            <a:r>
              <a:rPr lang="en-US" sz="3000" i="1" dirty="0"/>
              <a:t>follows</a:t>
            </a:r>
            <a:r>
              <a:rPr lang="en-US" sz="3000" dirty="0"/>
              <a:t> A, but not that B is </a:t>
            </a:r>
            <a:r>
              <a:rPr lang="en-US" sz="3000" i="1" dirty="0"/>
              <a:t>caused</a:t>
            </a:r>
            <a:r>
              <a:rPr lang="en-US" sz="3000" dirty="0"/>
              <a:t> by A.</a:t>
            </a:r>
          </a:p>
          <a:p>
            <a:pPr lvl="1">
              <a:lnSpc>
                <a:spcPct val="90000"/>
              </a:lnSpc>
            </a:pPr>
            <a:r>
              <a:rPr lang="en-US" sz="3000" dirty="0"/>
              <a:t>An eye witness might see an assailant shoot a victim, but a </a:t>
            </a:r>
            <a:r>
              <a:rPr lang="en-US" sz="3000" dirty="0" smtClean="0"/>
              <a:t>forensic expert would </a:t>
            </a:r>
            <a:r>
              <a:rPr lang="en-US" sz="3000" dirty="0"/>
              <a:t>still have to determine the cause of death</a:t>
            </a:r>
          </a:p>
          <a:p>
            <a:pPr>
              <a:lnSpc>
                <a:spcPct val="90000"/>
              </a:lnSpc>
            </a:pPr>
            <a:r>
              <a:rPr lang="en-US" sz="3000" b="1" dirty="0"/>
              <a:t>a cause must </a:t>
            </a:r>
            <a:r>
              <a:rPr lang="en-US" sz="3000" b="1" u="sng" dirty="0"/>
              <a:t>precede</a:t>
            </a:r>
            <a:r>
              <a:rPr lang="en-US" sz="3000" b="1" dirty="0"/>
              <a:t> its effect</a:t>
            </a:r>
          </a:p>
          <a:p>
            <a:pPr lvl="1">
              <a:lnSpc>
                <a:spcPct val="90000"/>
              </a:lnSpc>
            </a:pPr>
            <a:r>
              <a:rPr lang="en-US" sz="3000" dirty="0"/>
              <a:t>Does TV violence cause kids to be violent, or are kids who are predisposed toward violence drawn to watch violent TV shows?</a:t>
            </a:r>
          </a:p>
          <a:p>
            <a:endParaRPr lang="en-US" dirty="0"/>
          </a:p>
        </p:txBody>
      </p:sp>
    </p:spTree>
    <p:extLst>
      <p:ext uri="{BB962C8B-B14F-4D97-AF65-F5344CB8AC3E}">
        <p14:creationId xmlns:p14="http://schemas.microsoft.com/office/powerpoint/2010/main" val="4223712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677" y="229335"/>
            <a:ext cx="8714031" cy="5896829"/>
          </a:xfrm>
        </p:spPr>
        <p:txBody>
          <a:bodyPr>
            <a:noAutofit/>
          </a:bodyPr>
          <a:lstStyle/>
          <a:p>
            <a:pPr>
              <a:lnSpc>
                <a:spcPct val="80000"/>
              </a:lnSpc>
            </a:pPr>
            <a:r>
              <a:rPr lang="en-US" dirty="0"/>
              <a:t>Most people have a good, common sense understanding of causation:</a:t>
            </a:r>
          </a:p>
          <a:p>
            <a:pPr lvl="1">
              <a:lnSpc>
                <a:spcPct val="80000"/>
              </a:lnSpc>
            </a:pPr>
            <a:r>
              <a:rPr lang="ja-JP" altLang="en-US" sz="3200" dirty="0">
                <a:latin typeface="Arial"/>
              </a:rPr>
              <a:t>“</a:t>
            </a:r>
            <a:r>
              <a:rPr lang="en-US" sz="3200" dirty="0"/>
              <a:t>If I turn on the burner, the water will boil.</a:t>
            </a:r>
            <a:r>
              <a:rPr lang="ja-JP" altLang="en-US" sz="3200" dirty="0">
                <a:latin typeface="Arial"/>
              </a:rPr>
              <a:t>”</a:t>
            </a:r>
            <a:endParaRPr lang="en-US" sz="3200" dirty="0"/>
          </a:p>
          <a:p>
            <a:pPr lvl="1">
              <a:lnSpc>
                <a:spcPct val="80000"/>
              </a:lnSpc>
            </a:pPr>
            <a:r>
              <a:rPr lang="ja-JP" altLang="en-US" sz="3200" dirty="0">
                <a:latin typeface="Arial"/>
              </a:rPr>
              <a:t>“</a:t>
            </a:r>
            <a:r>
              <a:rPr lang="en-US" sz="3200" dirty="0"/>
              <a:t>Turning the key starts my car.</a:t>
            </a:r>
            <a:r>
              <a:rPr lang="ja-JP" altLang="en-US" sz="3200" dirty="0">
                <a:latin typeface="Arial"/>
              </a:rPr>
              <a:t>”</a:t>
            </a:r>
            <a:endParaRPr lang="en-US" sz="3200" dirty="0"/>
          </a:p>
          <a:p>
            <a:pPr lvl="1">
              <a:lnSpc>
                <a:spcPct val="80000"/>
              </a:lnSpc>
            </a:pPr>
            <a:r>
              <a:rPr lang="ja-JP" altLang="en-US" sz="3200" dirty="0">
                <a:latin typeface="Arial"/>
              </a:rPr>
              <a:t>“</a:t>
            </a:r>
            <a:r>
              <a:rPr lang="en-US" sz="3200" dirty="0"/>
              <a:t>When I exercise, I sweat.</a:t>
            </a:r>
            <a:r>
              <a:rPr lang="ja-JP" altLang="en-US" sz="3200" dirty="0">
                <a:latin typeface="Arial"/>
              </a:rPr>
              <a:t>”</a:t>
            </a:r>
            <a:endParaRPr lang="en-US" sz="3200" dirty="0"/>
          </a:p>
          <a:p>
            <a:pPr>
              <a:lnSpc>
                <a:spcPct val="80000"/>
              </a:lnSpc>
            </a:pPr>
            <a:r>
              <a:rPr lang="en-US" dirty="0"/>
              <a:t>Common sense understandings of causation only go so far.</a:t>
            </a:r>
          </a:p>
          <a:p>
            <a:pPr lvl="1">
              <a:lnSpc>
                <a:spcPct val="80000"/>
              </a:lnSpc>
            </a:pPr>
            <a:r>
              <a:rPr lang="en-US" sz="3200" dirty="0"/>
              <a:t>People often makes erroneous cause-effect inferences</a:t>
            </a:r>
          </a:p>
          <a:p>
            <a:pPr lvl="2">
              <a:lnSpc>
                <a:spcPct val="80000"/>
              </a:lnSpc>
            </a:pPr>
            <a:r>
              <a:rPr lang="ja-JP" altLang="en-US" sz="3200" dirty="0" smtClean="0">
                <a:latin typeface="Arial"/>
              </a:rPr>
              <a:t>“</a:t>
            </a:r>
            <a:r>
              <a:rPr lang="en-US" sz="3200" dirty="0"/>
              <a:t>lucky</a:t>
            </a:r>
            <a:r>
              <a:rPr lang="ja-JP" altLang="en-US" sz="3200" dirty="0">
                <a:latin typeface="Arial"/>
              </a:rPr>
              <a:t>”</a:t>
            </a:r>
            <a:r>
              <a:rPr lang="en-US" sz="3200" dirty="0"/>
              <a:t> lottery strategies</a:t>
            </a:r>
          </a:p>
          <a:p>
            <a:pPr lvl="2">
              <a:lnSpc>
                <a:spcPct val="80000"/>
              </a:lnSpc>
            </a:pPr>
            <a:r>
              <a:rPr lang="en-US" sz="3200" dirty="0" smtClean="0"/>
              <a:t>internal </a:t>
            </a:r>
            <a:r>
              <a:rPr lang="en-US" sz="3200" dirty="0"/>
              <a:t>attributions for success, external attributions for failure</a:t>
            </a:r>
          </a:p>
          <a:p>
            <a:endParaRPr lang="en-US" dirty="0"/>
          </a:p>
        </p:txBody>
      </p:sp>
    </p:spTree>
    <p:extLst>
      <p:ext uri="{BB962C8B-B14F-4D97-AF65-F5344CB8AC3E}">
        <p14:creationId xmlns:p14="http://schemas.microsoft.com/office/powerpoint/2010/main" val="207404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169</TotalTime>
  <Words>1808</Words>
  <Application>Microsoft Macintosh PowerPoint</Application>
  <PresentationFormat>On-screen Show (4:3)</PresentationFormat>
  <Paragraphs>103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Cause-effect Analysis</vt:lpstr>
      <vt:lpstr>PowerPoint Presentation</vt:lpstr>
      <vt:lpstr>PowerPoint Presentation</vt:lpstr>
      <vt:lpstr>PowerPoint Presentation</vt:lpstr>
      <vt:lpstr>PowerPoint Presentation</vt:lpstr>
      <vt:lpstr>PowerPoint Presentation</vt:lpstr>
      <vt:lpstr>Causal Reasoning</vt:lpstr>
      <vt:lpstr>PowerPoint Presentation</vt:lpstr>
      <vt:lpstr>PowerPoint Presentation</vt:lpstr>
      <vt:lpstr>Types of causal reasoning</vt:lpstr>
      <vt:lpstr>PowerPoint Presentation</vt:lpstr>
      <vt:lpstr>PowerPoint Presentation</vt:lpstr>
      <vt:lpstr>PowerPoint Presentation</vt:lpstr>
      <vt:lpstr>PowerPoint Presentation</vt:lpstr>
      <vt:lpstr>PowerPoint Presentation</vt:lpstr>
      <vt:lpstr>Read the following paragraphs and arrange the events in a causal chain</vt:lpstr>
      <vt:lpstr>PowerPoint Presentation</vt:lpstr>
      <vt:lpstr>PowerPoint Presentation</vt:lpstr>
      <vt:lpstr>PowerPoint Presentation</vt:lpstr>
      <vt:lpstr>PowerPoint Presentation</vt:lpstr>
      <vt:lpstr>PowerPoint Presentation</vt:lpstr>
      <vt:lpstr>Reasoning errors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interview questions</vt:lpstr>
      <vt:lpstr>PowerPoint Presentation</vt:lpstr>
      <vt:lpstr>PowerPoint Presentation</vt:lpstr>
      <vt:lpstr>PowerPoint Presentation</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Cause-effect Analysis</dc:title>
  <dc:creator>sudharshana N.P</dc:creator>
  <cp:lastModifiedBy>sudharshana N.P</cp:lastModifiedBy>
  <cp:revision>50</cp:revision>
  <dcterms:created xsi:type="dcterms:W3CDTF">2015-10-04T12:50:13Z</dcterms:created>
  <dcterms:modified xsi:type="dcterms:W3CDTF">2017-03-22T06:06:59Z</dcterms:modified>
</cp:coreProperties>
</file>