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5" r:id="rId3"/>
    <p:sldId id="286" r:id="rId4"/>
    <p:sldId id="257" r:id="rId5"/>
    <p:sldId id="269" r:id="rId6"/>
    <p:sldId id="260" r:id="rId7"/>
    <p:sldId id="261" r:id="rId8"/>
    <p:sldId id="262" r:id="rId9"/>
    <p:sldId id="273" r:id="rId10"/>
    <p:sldId id="274" r:id="rId11"/>
    <p:sldId id="280" r:id="rId12"/>
    <p:sldId id="275" r:id="rId13"/>
    <p:sldId id="276" r:id="rId14"/>
    <p:sldId id="281" r:id="rId15"/>
    <p:sldId id="277" r:id="rId16"/>
    <p:sldId id="282" r:id="rId17"/>
    <p:sldId id="263" r:id="rId18"/>
    <p:sldId id="264" r:id="rId19"/>
    <p:sldId id="292" r:id="rId20"/>
    <p:sldId id="265" r:id="rId21"/>
    <p:sldId id="278" r:id="rId22"/>
    <p:sldId id="266" r:id="rId23"/>
    <p:sldId id="283" r:id="rId24"/>
    <p:sldId id="279" r:id="rId25"/>
    <p:sldId id="267" r:id="rId26"/>
    <p:sldId id="284"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2560"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95B50B-CE64-4FF0-9094-64B9619F7CA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313407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5B50B-CE64-4FF0-9094-64B9619F7CA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322733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5B50B-CE64-4FF0-9094-64B9619F7CA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335A-4D22-40D5-9025-CF10B385C6F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5991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5B50B-CE64-4FF0-9094-64B9619F7CA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2570854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5B50B-CE64-4FF0-9094-64B9619F7CA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335A-4D22-40D5-9025-CF10B385C6F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5444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5B50B-CE64-4FF0-9094-64B9619F7CA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2835413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5B50B-CE64-4FF0-9094-64B9619F7CA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634324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5B50B-CE64-4FF0-9094-64B9619F7CA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313252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5B50B-CE64-4FF0-9094-64B9619F7CA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375543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5B50B-CE64-4FF0-9094-64B9619F7CA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3401227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95B50B-CE64-4FF0-9094-64B9619F7CAD}" type="datetimeFigureOut">
              <a:rPr lang="en-IN" smtClean="0"/>
              <a:t>01/08/17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120523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95B50B-CE64-4FF0-9094-64B9619F7CAD}" type="datetimeFigureOut">
              <a:rPr lang="en-IN" smtClean="0"/>
              <a:t>01/08/17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161915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95B50B-CE64-4FF0-9094-64B9619F7CAD}" type="datetimeFigureOut">
              <a:rPr lang="en-IN" smtClean="0"/>
              <a:t>01/08/17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197977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5B50B-CE64-4FF0-9094-64B9619F7CAD}" type="datetimeFigureOut">
              <a:rPr lang="en-IN" smtClean="0"/>
              <a:t>01/08/17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294211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5B50B-CE64-4FF0-9094-64B9619F7CAD}" type="datetimeFigureOut">
              <a:rPr lang="en-IN" smtClean="0"/>
              <a:t>01/08/17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230490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5B50B-CE64-4FF0-9094-64B9619F7CAD}" type="datetimeFigureOut">
              <a:rPr lang="en-IN" smtClean="0"/>
              <a:t>01/08/17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12335A-4D22-40D5-9025-CF10B385C6FD}" type="slidenum">
              <a:rPr lang="en-IN" smtClean="0"/>
              <a:t>‹#›</a:t>
            </a:fld>
            <a:endParaRPr lang="en-IN"/>
          </a:p>
        </p:txBody>
      </p:sp>
    </p:spTree>
    <p:extLst>
      <p:ext uri="{BB962C8B-B14F-4D97-AF65-F5344CB8AC3E}">
        <p14:creationId xmlns:p14="http://schemas.microsoft.com/office/powerpoint/2010/main" val="29140541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95B50B-CE64-4FF0-9094-64B9619F7CAD}" type="datetimeFigureOut">
              <a:rPr lang="en-IN" smtClean="0"/>
              <a:t>01/08/17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12335A-4D22-40D5-9025-CF10B385C6FD}" type="slidenum">
              <a:rPr lang="en-IN" smtClean="0"/>
              <a:t>‹#›</a:t>
            </a:fld>
            <a:endParaRPr lang="en-IN"/>
          </a:p>
        </p:txBody>
      </p:sp>
    </p:spTree>
    <p:extLst>
      <p:ext uri="{BB962C8B-B14F-4D97-AF65-F5344CB8AC3E}">
        <p14:creationId xmlns:p14="http://schemas.microsoft.com/office/powerpoint/2010/main" val="5695224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6466" y="1574802"/>
            <a:ext cx="6620934" cy="1646302"/>
          </a:xfrm>
        </p:spPr>
        <p:txBody>
          <a:bodyPr/>
          <a:lstStyle/>
          <a:p>
            <a:r>
              <a:rPr lang="en-IN" sz="4800" dirty="0" smtClean="0"/>
              <a:t>Academic </a:t>
            </a:r>
            <a:r>
              <a:rPr lang="en-IN" sz="4800" dirty="0"/>
              <a:t>W</a:t>
            </a:r>
            <a:r>
              <a:rPr lang="en-IN" sz="4800" dirty="0" smtClean="0"/>
              <a:t>riting: </a:t>
            </a:r>
            <a:br>
              <a:rPr lang="en-IN" sz="4800" dirty="0" smtClean="0"/>
            </a:br>
            <a:r>
              <a:rPr lang="en-IN" sz="4800" dirty="0" smtClean="0"/>
              <a:t>An Introduction</a:t>
            </a:r>
            <a:endParaRPr lang="en-IN" sz="4800" dirty="0"/>
          </a:p>
        </p:txBody>
      </p:sp>
    </p:spTree>
    <p:extLst>
      <p:ext uri="{BB962C8B-B14F-4D97-AF65-F5344CB8AC3E}">
        <p14:creationId xmlns:p14="http://schemas.microsoft.com/office/powerpoint/2010/main" val="6930866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31"/>
            <a:ext cx="8596668" cy="728136"/>
          </a:xfrm>
        </p:spPr>
        <p:txBody>
          <a:bodyPr/>
          <a:lstStyle/>
          <a:p>
            <a:r>
              <a:rPr lang="en-IN" dirty="0" smtClean="0"/>
              <a:t>Journalistic writing</a:t>
            </a:r>
            <a:endParaRPr lang="en-IN" dirty="0"/>
          </a:p>
        </p:txBody>
      </p:sp>
      <p:sp>
        <p:nvSpPr>
          <p:cNvPr id="3" name="Content Placeholder 2"/>
          <p:cNvSpPr>
            <a:spLocks noGrp="1"/>
          </p:cNvSpPr>
          <p:nvPr>
            <p:ph idx="1"/>
          </p:nvPr>
        </p:nvSpPr>
        <p:spPr>
          <a:xfrm>
            <a:off x="677334" y="812801"/>
            <a:ext cx="8596668" cy="5228562"/>
          </a:xfrm>
        </p:spPr>
        <p:txBody>
          <a:bodyPr>
            <a:noAutofit/>
          </a:bodyPr>
          <a:lstStyle/>
          <a:p>
            <a:pPr algn="just"/>
            <a:r>
              <a:rPr lang="en-IN" sz="2400" dirty="0" smtClean="0"/>
              <a:t>The </a:t>
            </a:r>
            <a:r>
              <a:rPr lang="en-IN" sz="2400" dirty="0"/>
              <a:t>objective of journalistic writing, </a:t>
            </a:r>
            <a:r>
              <a:rPr lang="en-IN" sz="2400" dirty="0" smtClean="0"/>
              <a:t>found </a:t>
            </a:r>
            <a:r>
              <a:rPr lang="en-IN" sz="2400" dirty="0"/>
              <a:t>in </a:t>
            </a:r>
            <a:r>
              <a:rPr lang="en-IN" sz="2400" dirty="0" smtClean="0"/>
              <a:t>newspapers and </a:t>
            </a:r>
            <a:r>
              <a:rPr lang="en-IN" sz="2400" dirty="0"/>
              <a:t>news magazines of the print and digital varieties, is </a:t>
            </a:r>
            <a:r>
              <a:rPr lang="en-IN" sz="2400" dirty="0" smtClean="0"/>
              <a:t>essentially to </a:t>
            </a:r>
            <a:r>
              <a:rPr lang="en-IN" sz="2400" dirty="0"/>
              <a:t>inform the readers by reporting and commenting on </a:t>
            </a:r>
            <a:r>
              <a:rPr lang="en-IN" sz="2400" dirty="0" smtClean="0"/>
              <a:t>current events</a:t>
            </a:r>
            <a:r>
              <a:rPr lang="en-IN" sz="2400" dirty="0"/>
              <a:t>. </a:t>
            </a:r>
            <a:endParaRPr lang="en-IN" sz="2400" dirty="0" smtClean="0"/>
          </a:p>
          <a:p>
            <a:pPr algn="just"/>
            <a:r>
              <a:rPr lang="en-IN" sz="2400" dirty="0" smtClean="0"/>
              <a:t>It </a:t>
            </a:r>
            <a:r>
              <a:rPr lang="en-IN" sz="2400" dirty="0"/>
              <a:t>is targeted at a wide range of people who can </a:t>
            </a:r>
            <a:r>
              <a:rPr lang="en-IN" sz="2400" dirty="0" smtClean="0"/>
              <a:t>spare very </a:t>
            </a:r>
            <a:r>
              <a:rPr lang="en-IN" sz="2400" dirty="0"/>
              <a:t>little time and yet want to know what is happening </a:t>
            </a:r>
            <a:r>
              <a:rPr lang="en-IN" sz="2400" dirty="0" smtClean="0"/>
              <a:t>around them</a:t>
            </a:r>
            <a:r>
              <a:rPr lang="en-IN" sz="2400" dirty="0"/>
              <a:t>. </a:t>
            </a:r>
            <a:endParaRPr lang="en-IN" sz="2400" dirty="0" smtClean="0"/>
          </a:p>
          <a:p>
            <a:pPr algn="just"/>
            <a:r>
              <a:rPr lang="en-IN" sz="2400" dirty="0" smtClean="0"/>
              <a:t>Most </a:t>
            </a:r>
            <a:r>
              <a:rPr lang="en-IN" sz="2400" dirty="0"/>
              <a:t>journalistic writing answers, in as few and simple </a:t>
            </a:r>
            <a:r>
              <a:rPr lang="en-IN" sz="2400" dirty="0" smtClean="0"/>
              <a:t>words as </a:t>
            </a:r>
            <a:r>
              <a:rPr lang="en-IN" sz="2400" dirty="0"/>
              <a:t>possible, the following questions: Who? What? When? Where</a:t>
            </a:r>
            <a:r>
              <a:rPr lang="en-IN" sz="2400" dirty="0" smtClean="0"/>
              <a:t>? How</a:t>
            </a:r>
            <a:r>
              <a:rPr lang="en-IN" sz="2400" dirty="0"/>
              <a:t>? </a:t>
            </a:r>
            <a:r>
              <a:rPr lang="en-IN" sz="2400" dirty="0" smtClean="0"/>
              <a:t>And sometimes - Why? </a:t>
            </a:r>
          </a:p>
          <a:p>
            <a:pPr algn="just"/>
            <a:r>
              <a:rPr lang="en-IN" sz="2400" dirty="0" smtClean="0"/>
              <a:t>Thus</a:t>
            </a:r>
            <a:r>
              <a:rPr lang="en-IN" sz="2400" dirty="0"/>
              <a:t>, journalistic </a:t>
            </a:r>
            <a:r>
              <a:rPr lang="en-IN" sz="2400" dirty="0" smtClean="0"/>
              <a:t>writing consists </a:t>
            </a:r>
            <a:r>
              <a:rPr lang="en-IN" sz="2400" dirty="0"/>
              <a:t>of factual reporting (news reporting) and </a:t>
            </a:r>
            <a:r>
              <a:rPr lang="en-IN" sz="2400" dirty="0" smtClean="0"/>
              <a:t>analyses </a:t>
            </a:r>
            <a:r>
              <a:rPr lang="en-IN" sz="2400" dirty="0"/>
              <a:t>of </a:t>
            </a:r>
            <a:r>
              <a:rPr lang="en-IN" sz="2400" dirty="0" smtClean="0"/>
              <a:t>those events </a:t>
            </a:r>
            <a:r>
              <a:rPr lang="en-IN" sz="2400" dirty="0"/>
              <a:t>that show the writer’s interpretation of those events. </a:t>
            </a:r>
            <a:endParaRPr lang="en-IN" sz="2400" dirty="0" smtClean="0"/>
          </a:p>
        </p:txBody>
      </p:sp>
    </p:spTree>
    <p:extLst>
      <p:ext uri="{BB962C8B-B14F-4D97-AF65-F5344CB8AC3E}">
        <p14:creationId xmlns:p14="http://schemas.microsoft.com/office/powerpoint/2010/main" val="8545145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11200"/>
            <a:ext cx="8596668" cy="5774267"/>
          </a:xfrm>
        </p:spPr>
        <p:txBody>
          <a:bodyPr>
            <a:normAutofit/>
          </a:bodyPr>
          <a:lstStyle/>
          <a:p>
            <a:pPr algn="just"/>
            <a:r>
              <a:rPr lang="en-IN" sz="2400" dirty="0"/>
              <a:t>The preferred writing style is crisp, lively and attention-grabbing. The sentences and paragraphs are short. The content is people-centred and easy to grasp. There may be photographs and attention-grabbing personal details to support the written text.</a:t>
            </a:r>
          </a:p>
          <a:p>
            <a:pPr algn="just"/>
            <a:r>
              <a:rPr lang="en-IN" sz="2400" dirty="0" smtClean="0"/>
              <a:t>Successful </a:t>
            </a:r>
            <a:r>
              <a:rPr lang="en-IN" sz="2400" dirty="0"/>
              <a:t>journalistic writing attracts and keeps the casual, even non-committed reader hooked. Writers use many devices including photographs to catch the reader’s eyes. Wordplay such as puns, humour and exaggeration are commonplace. </a:t>
            </a:r>
            <a:endParaRPr lang="en-IN" sz="2400" dirty="0" smtClean="0"/>
          </a:p>
          <a:p>
            <a:pPr algn="just"/>
            <a:r>
              <a:rPr lang="en-IN" sz="2400" dirty="0" smtClean="0"/>
              <a:t>There </a:t>
            </a:r>
            <a:r>
              <a:rPr lang="en-IN" sz="2400" dirty="0"/>
              <a:t>are norms that journalists are required to follow; those norms, however, are not as rigid as the ones academic writers have to follow.</a:t>
            </a:r>
          </a:p>
          <a:p>
            <a:pPr algn="just"/>
            <a:endParaRPr lang="en-IN" sz="2400" dirty="0"/>
          </a:p>
          <a:p>
            <a:pPr algn="just"/>
            <a:endParaRPr lang="en-IN" sz="2400" dirty="0"/>
          </a:p>
          <a:p>
            <a:pPr marL="0" indent="0">
              <a:buNone/>
            </a:pPr>
            <a:endParaRPr lang="en-IN" sz="2400" dirty="0"/>
          </a:p>
        </p:txBody>
      </p:sp>
    </p:spTree>
    <p:extLst>
      <p:ext uri="{BB962C8B-B14F-4D97-AF65-F5344CB8AC3E}">
        <p14:creationId xmlns:p14="http://schemas.microsoft.com/office/powerpoint/2010/main" val="17103071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267" y="186262"/>
            <a:ext cx="8833735" cy="5728095"/>
          </a:xfrm>
        </p:spPr>
        <p:txBody>
          <a:bodyPr>
            <a:noAutofit/>
          </a:bodyPr>
          <a:lstStyle/>
          <a:p>
            <a:pPr algn="just"/>
            <a:r>
              <a:rPr lang="en-IN" sz="2400" dirty="0" smtClean="0"/>
              <a:t>Here are some </a:t>
            </a:r>
            <a:r>
              <a:rPr lang="en-IN" sz="2400" dirty="0"/>
              <a:t>headlines: “</a:t>
            </a:r>
            <a:r>
              <a:rPr lang="en-IN" sz="2400" dirty="0" err="1"/>
              <a:t>Raju</a:t>
            </a:r>
            <a:r>
              <a:rPr lang="en-IN" sz="2400" dirty="0"/>
              <a:t> beats Obama on web popularity charts</a:t>
            </a:r>
            <a:r>
              <a:rPr lang="en-IN" sz="2400" dirty="0" smtClean="0"/>
              <a:t>!” (</a:t>
            </a:r>
            <a:r>
              <a:rPr lang="en-IN" sz="2400" i="1" dirty="0"/>
              <a:t>Indian Express</a:t>
            </a:r>
            <a:r>
              <a:rPr lang="en-IN" sz="2400" dirty="0"/>
              <a:t>), “Nuns through YouTube” (</a:t>
            </a:r>
            <a:r>
              <a:rPr lang="en-IN" sz="2400" i="1" dirty="0"/>
              <a:t>The Hindu</a:t>
            </a:r>
            <a:r>
              <a:rPr lang="en-IN" sz="2400" dirty="0"/>
              <a:t>), </a:t>
            </a:r>
            <a:r>
              <a:rPr lang="en-IN" sz="2400" dirty="0" smtClean="0"/>
              <a:t>“Wipro loses a billion </a:t>
            </a:r>
            <a:r>
              <a:rPr lang="en-IN" sz="2400" dirty="0"/>
              <a:t>on US bourses in a week” (</a:t>
            </a:r>
            <a:r>
              <a:rPr lang="en-IN" sz="2400" i="1" dirty="0"/>
              <a:t>The Times </a:t>
            </a:r>
            <a:r>
              <a:rPr lang="en-IN" sz="2400" i="1" dirty="0" smtClean="0"/>
              <a:t>of India</a:t>
            </a:r>
            <a:r>
              <a:rPr lang="en-IN" sz="2400" dirty="0"/>
              <a:t>), “When Insurance Is Bad for Your Health” (</a:t>
            </a:r>
            <a:r>
              <a:rPr lang="en-IN" sz="2400" i="1" dirty="0"/>
              <a:t>The New </a:t>
            </a:r>
            <a:r>
              <a:rPr lang="en-IN" sz="2400" i="1" dirty="0" smtClean="0"/>
              <a:t>York Times</a:t>
            </a:r>
            <a:r>
              <a:rPr lang="en-IN" sz="2400" dirty="0"/>
              <a:t>) and “The scent of a man” (</a:t>
            </a:r>
            <a:r>
              <a:rPr lang="en-IN" sz="2400" i="1" dirty="0"/>
              <a:t>The Economist</a:t>
            </a:r>
            <a:r>
              <a:rPr lang="en-IN" sz="2400" dirty="0"/>
              <a:t>). </a:t>
            </a:r>
            <a:endParaRPr lang="en-IN" sz="2400" dirty="0" smtClean="0"/>
          </a:p>
          <a:p>
            <a:pPr algn="just"/>
            <a:r>
              <a:rPr lang="en-IN" sz="2400" dirty="0" smtClean="0"/>
              <a:t>Once </a:t>
            </a:r>
            <a:r>
              <a:rPr lang="en-IN" sz="2400" dirty="0"/>
              <a:t>the </a:t>
            </a:r>
            <a:r>
              <a:rPr lang="en-IN" sz="2400" dirty="0" smtClean="0"/>
              <a:t>reader is </a:t>
            </a:r>
            <a:r>
              <a:rPr lang="en-IN" sz="2400" dirty="0"/>
              <a:t>hooked in through a catchy title, nothing is allowed to </a:t>
            </a:r>
            <a:r>
              <a:rPr lang="en-IN" sz="2400" dirty="0" smtClean="0"/>
              <a:t>hinder the </a:t>
            </a:r>
            <a:r>
              <a:rPr lang="en-IN" sz="2400" dirty="0"/>
              <a:t>flow of reading because </a:t>
            </a:r>
            <a:r>
              <a:rPr lang="en-IN" sz="2400" dirty="0" smtClean="0"/>
              <a:t>(s)he </a:t>
            </a:r>
            <a:r>
              <a:rPr lang="en-IN" sz="2400" dirty="0"/>
              <a:t>may leave the story at any </a:t>
            </a:r>
            <a:r>
              <a:rPr lang="en-IN" sz="2400" dirty="0" smtClean="0"/>
              <a:t>point and </a:t>
            </a:r>
            <a:r>
              <a:rPr lang="en-IN" sz="2400" dirty="0"/>
              <a:t>not come back. So good journalistic writing is lively </a:t>
            </a:r>
            <a:r>
              <a:rPr lang="en-IN" sz="2400" dirty="0" smtClean="0"/>
              <a:t>and quick-paced</a:t>
            </a:r>
            <a:r>
              <a:rPr lang="en-IN" sz="2400" dirty="0"/>
              <a:t>.</a:t>
            </a:r>
          </a:p>
          <a:p>
            <a:pPr algn="just"/>
            <a:r>
              <a:rPr lang="en-IN" sz="2400" dirty="0"/>
              <a:t>The people-</a:t>
            </a:r>
            <a:r>
              <a:rPr lang="en-IN" sz="2400" dirty="0" err="1"/>
              <a:t>centredness</a:t>
            </a:r>
            <a:r>
              <a:rPr lang="en-IN" sz="2400" dirty="0"/>
              <a:t> of journalistic writing leads to </a:t>
            </a:r>
            <a:r>
              <a:rPr lang="en-IN" sz="2400" dirty="0" smtClean="0"/>
              <a:t>the generous </a:t>
            </a:r>
            <a:r>
              <a:rPr lang="en-IN" sz="2400" dirty="0"/>
              <a:t>use of verbs and the active voice. Words that appeal to </a:t>
            </a:r>
            <a:r>
              <a:rPr lang="en-IN" sz="2400" dirty="0" smtClean="0"/>
              <a:t>the different </a:t>
            </a:r>
            <a:r>
              <a:rPr lang="en-IN" sz="2400" dirty="0"/>
              <a:t>senses are common. They help the reader participate </a:t>
            </a:r>
            <a:r>
              <a:rPr lang="en-IN" sz="2400" dirty="0" smtClean="0"/>
              <a:t>in the </a:t>
            </a:r>
            <a:r>
              <a:rPr lang="en-IN" sz="2400" dirty="0"/>
              <a:t>event, as it were. </a:t>
            </a:r>
            <a:endParaRPr lang="en-IN" sz="2400" dirty="0" smtClean="0"/>
          </a:p>
          <a:p>
            <a:pPr algn="just"/>
            <a:r>
              <a:rPr lang="en-IN" sz="2400" dirty="0" smtClean="0"/>
              <a:t>Because </a:t>
            </a:r>
            <a:r>
              <a:rPr lang="en-IN" sz="2400" dirty="0"/>
              <a:t>of the wide range of readers that a newspaper </a:t>
            </a:r>
            <a:r>
              <a:rPr lang="en-IN" sz="2400" dirty="0" smtClean="0"/>
              <a:t>reaches out </a:t>
            </a:r>
            <a:r>
              <a:rPr lang="en-IN" sz="2400" dirty="0"/>
              <a:t>to, the reporter has to build up some background information</a:t>
            </a:r>
            <a:r>
              <a:rPr lang="en-IN" sz="2400" dirty="0" smtClean="0"/>
              <a:t>. </a:t>
            </a:r>
            <a:endParaRPr lang="en-IN" sz="2400" dirty="0"/>
          </a:p>
        </p:txBody>
      </p:sp>
    </p:spTree>
    <p:extLst>
      <p:ext uri="{BB962C8B-B14F-4D97-AF65-F5344CB8AC3E}">
        <p14:creationId xmlns:p14="http://schemas.microsoft.com/office/powerpoint/2010/main" val="9909357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7726"/>
            <a:ext cx="8596668" cy="719674"/>
          </a:xfrm>
        </p:spPr>
        <p:txBody>
          <a:bodyPr/>
          <a:lstStyle/>
          <a:p>
            <a:r>
              <a:rPr lang="en-IN" dirty="0" smtClean="0"/>
              <a:t>Creative writing</a:t>
            </a:r>
            <a:endParaRPr lang="en-IN" dirty="0"/>
          </a:p>
        </p:txBody>
      </p:sp>
      <p:sp>
        <p:nvSpPr>
          <p:cNvPr id="3" name="Content Placeholder 2"/>
          <p:cNvSpPr>
            <a:spLocks noGrp="1"/>
          </p:cNvSpPr>
          <p:nvPr>
            <p:ph idx="1"/>
          </p:nvPr>
        </p:nvSpPr>
        <p:spPr>
          <a:xfrm>
            <a:off x="677334" y="855133"/>
            <a:ext cx="8596668" cy="5186229"/>
          </a:xfrm>
        </p:spPr>
        <p:txBody>
          <a:bodyPr>
            <a:noAutofit/>
          </a:bodyPr>
          <a:lstStyle/>
          <a:p>
            <a:pPr algn="just"/>
            <a:r>
              <a:rPr lang="en-IN" sz="2400" dirty="0"/>
              <a:t>Creative writing is expressing oneself—one’s experience </a:t>
            </a:r>
            <a:r>
              <a:rPr lang="en-IN" sz="2400" dirty="0" smtClean="0"/>
              <a:t>or imagination </a:t>
            </a:r>
            <a:r>
              <a:rPr lang="en-IN" sz="2400" dirty="0"/>
              <a:t>or a combination of both—through the written word</a:t>
            </a:r>
            <a:r>
              <a:rPr lang="en-IN" sz="2400" dirty="0" smtClean="0"/>
              <a:t>. It </a:t>
            </a:r>
            <a:r>
              <a:rPr lang="en-IN" sz="2400" dirty="0"/>
              <a:t>creates something new. </a:t>
            </a:r>
            <a:endParaRPr lang="en-IN" sz="2400" dirty="0" smtClean="0"/>
          </a:p>
          <a:p>
            <a:pPr algn="just"/>
            <a:r>
              <a:rPr lang="en-IN" sz="2400" dirty="0" smtClean="0"/>
              <a:t>It </a:t>
            </a:r>
            <a:r>
              <a:rPr lang="en-IN" sz="2400" dirty="0"/>
              <a:t>is found in fiction, poetry and plays</a:t>
            </a:r>
            <a:r>
              <a:rPr lang="en-IN" sz="2400" dirty="0" smtClean="0"/>
              <a:t>, collectively </a:t>
            </a:r>
            <a:r>
              <a:rPr lang="en-IN" sz="2400" dirty="0"/>
              <a:t>referred to as literature. </a:t>
            </a:r>
            <a:endParaRPr lang="en-IN" sz="2400" dirty="0" smtClean="0"/>
          </a:p>
          <a:p>
            <a:pPr algn="just"/>
            <a:r>
              <a:rPr lang="en-IN" sz="2400" dirty="0" smtClean="0"/>
              <a:t>It </a:t>
            </a:r>
            <a:r>
              <a:rPr lang="en-IN" sz="2400" dirty="0"/>
              <a:t>is the writer’s </a:t>
            </a:r>
            <a:r>
              <a:rPr lang="en-IN" sz="2400" dirty="0" smtClean="0"/>
              <a:t>subjective perception </a:t>
            </a:r>
            <a:r>
              <a:rPr lang="en-IN" sz="2400" dirty="0"/>
              <a:t>of reality that is shared with readers through words</a:t>
            </a:r>
            <a:r>
              <a:rPr lang="en-IN" sz="2400" dirty="0" smtClean="0"/>
              <a:t>. </a:t>
            </a:r>
          </a:p>
          <a:p>
            <a:pPr algn="just"/>
            <a:r>
              <a:rPr lang="en-IN" sz="2400" dirty="0" smtClean="0"/>
              <a:t>But </a:t>
            </a:r>
            <a:r>
              <a:rPr lang="en-IN" sz="2400" dirty="0"/>
              <a:t>this subjectivity is acceptable to readers of literature. </a:t>
            </a:r>
            <a:endParaRPr lang="en-IN" sz="2400" dirty="0" smtClean="0"/>
          </a:p>
        </p:txBody>
      </p:sp>
    </p:spTree>
    <p:extLst>
      <p:ext uri="{BB962C8B-B14F-4D97-AF65-F5344CB8AC3E}">
        <p14:creationId xmlns:p14="http://schemas.microsoft.com/office/powerpoint/2010/main" val="14597647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09601"/>
            <a:ext cx="8596668" cy="5431762"/>
          </a:xfrm>
        </p:spPr>
        <p:txBody>
          <a:bodyPr>
            <a:noAutofit/>
          </a:bodyPr>
          <a:lstStyle/>
          <a:p>
            <a:pPr algn="just"/>
            <a:r>
              <a:rPr lang="en-IN" sz="2400" dirty="0"/>
              <a:t>We do not ask creative writers to tell us the truth. We do not ask creative writers to provide evidence for any assumptions they make or any conclusions they arrive at. We accept what they write because what it says feels right. We reject it when we do not enjoy it. We expect creative writing to entertain us, enlighten us and transport us to aspects of life we have not experienced. We accept the content and the insights because of the way the writers take us along.</a:t>
            </a:r>
          </a:p>
          <a:p>
            <a:pPr algn="just"/>
            <a:r>
              <a:rPr lang="en-IN" sz="2400" dirty="0"/>
              <a:t>We willingly suspend our disbelief (to borrow an expression from Samuel Taylor Coleridge) as we enter the world of fiction mediated through creative writing.</a:t>
            </a:r>
          </a:p>
          <a:p>
            <a:pPr algn="just"/>
            <a:r>
              <a:rPr lang="en-IN" sz="2400" dirty="0"/>
              <a:t>Good creative writing displays passion, wit and intuitive knowledge. It is an art. So, one needs the basic creative talent as in music, dance or painting before it can be refined through training.</a:t>
            </a:r>
          </a:p>
        </p:txBody>
      </p:sp>
    </p:spTree>
    <p:extLst>
      <p:ext uri="{BB962C8B-B14F-4D97-AF65-F5344CB8AC3E}">
        <p14:creationId xmlns:p14="http://schemas.microsoft.com/office/powerpoint/2010/main" val="5407031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6533"/>
            <a:ext cx="8596668" cy="5414829"/>
          </a:xfrm>
        </p:spPr>
        <p:txBody>
          <a:bodyPr>
            <a:noAutofit/>
          </a:bodyPr>
          <a:lstStyle/>
          <a:p>
            <a:pPr algn="just"/>
            <a:r>
              <a:rPr lang="en-IN" sz="2400" dirty="0"/>
              <a:t>Each creative writer has </a:t>
            </a:r>
            <a:r>
              <a:rPr lang="en-IN" sz="2400" dirty="0" smtClean="0"/>
              <a:t>his/ her </a:t>
            </a:r>
            <a:r>
              <a:rPr lang="en-IN" sz="2400" dirty="0"/>
              <a:t>own distinctive style. One can often identify the author by examining the style of an extract. In other words, creative writing reflects the personality, </a:t>
            </a:r>
            <a:r>
              <a:rPr lang="en-IN" sz="2400" dirty="0" smtClean="0"/>
              <a:t>attitude and </a:t>
            </a:r>
            <a:r>
              <a:rPr lang="en-IN" sz="2400" dirty="0"/>
              <a:t>values of the writer’s self.</a:t>
            </a:r>
          </a:p>
          <a:p>
            <a:pPr algn="just"/>
            <a:r>
              <a:rPr lang="en-IN" sz="2400" dirty="0"/>
              <a:t>Writers stretch and manipulate the language in different </a:t>
            </a:r>
            <a:r>
              <a:rPr lang="en-IN" sz="2400" dirty="0" smtClean="0"/>
              <a:t>ways in </a:t>
            </a:r>
            <a:r>
              <a:rPr lang="en-IN" sz="2400" dirty="0"/>
              <a:t>the process of sharing their unusual experiences with the reader</a:t>
            </a:r>
            <a:r>
              <a:rPr lang="en-IN" sz="2400" dirty="0" smtClean="0"/>
              <a:t>. This </a:t>
            </a:r>
            <a:r>
              <a:rPr lang="en-IN" sz="2400" dirty="0"/>
              <a:t>is often called poetic licence. There are no fixed benchmarks</a:t>
            </a:r>
            <a:r>
              <a:rPr lang="en-IN" sz="2400" dirty="0" smtClean="0"/>
              <a:t>. Rather</a:t>
            </a:r>
            <a:r>
              <a:rPr lang="en-IN" sz="2400" dirty="0"/>
              <a:t>, a creative writer can ignore such benchmarks to </a:t>
            </a:r>
            <a:r>
              <a:rPr lang="en-IN" sz="2400" dirty="0" smtClean="0"/>
              <a:t>create certain </a:t>
            </a:r>
            <a:r>
              <a:rPr lang="en-IN" sz="2400" dirty="0"/>
              <a:t>effects. </a:t>
            </a:r>
            <a:endParaRPr lang="en-IN" sz="2400" dirty="0" smtClean="0"/>
          </a:p>
          <a:p>
            <a:pPr algn="just"/>
            <a:endParaRPr lang="en-IN" sz="2400" dirty="0"/>
          </a:p>
        </p:txBody>
      </p:sp>
    </p:spTree>
    <p:extLst>
      <p:ext uri="{BB962C8B-B14F-4D97-AF65-F5344CB8AC3E}">
        <p14:creationId xmlns:p14="http://schemas.microsoft.com/office/powerpoint/2010/main" val="14771347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56733"/>
            <a:ext cx="8596668" cy="5084629"/>
          </a:xfrm>
        </p:spPr>
        <p:txBody>
          <a:bodyPr>
            <a:noAutofit/>
          </a:bodyPr>
          <a:lstStyle/>
          <a:p>
            <a:pPr algn="just"/>
            <a:r>
              <a:rPr lang="en-IN" sz="2400" dirty="0"/>
              <a:t>Take, for example, poet e. e. cummings, who does not follow the standard rules about when to use capital letters and when to use lowercase letters. </a:t>
            </a:r>
            <a:endParaRPr lang="en-IN" sz="2400" dirty="0" smtClean="0"/>
          </a:p>
          <a:p>
            <a:pPr algn="just"/>
            <a:r>
              <a:rPr lang="en-IN" sz="2400" dirty="0" smtClean="0"/>
              <a:t>A </a:t>
            </a:r>
            <a:r>
              <a:rPr lang="en-IN" sz="2400" dirty="0"/>
              <a:t>creative writer can stretch and twist words to create new meanings provided </a:t>
            </a:r>
            <a:r>
              <a:rPr lang="en-IN" sz="2400" dirty="0" smtClean="0"/>
              <a:t>(s)he </a:t>
            </a:r>
            <a:r>
              <a:rPr lang="en-IN" sz="2400" dirty="0"/>
              <a:t>takes her readers along. That is what Humpty Dumpty says in Chapter VI of Lewis Carroll’s </a:t>
            </a:r>
            <a:r>
              <a:rPr lang="en-IN" sz="2400" i="1" dirty="0"/>
              <a:t>Through the Looking Glass, and What Alice Found there:</a:t>
            </a:r>
          </a:p>
          <a:p>
            <a:pPr marL="400050" lvl="1" indent="0" algn="just">
              <a:buNone/>
            </a:pPr>
            <a:r>
              <a:rPr lang="en-IN" sz="2200" dirty="0"/>
              <a:t>“When </a:t>
            </a:r>
            <a:r>
              <a:rPr lang="en-IN" sz="2200" i="1" dirty="0"/>
              <a:t>I </a:t>
            </a:r>
            <a:r>
              <a:rPr lang="en-IN" sz="2200" dirty="0"/>
              <a:t>use a word,” Humpty Dumpty said, in a rather scornful tone, “it means just what I choose it to mean—neither more nor less.”</a:t>
            </a:r>
          </a:p>
          <a:p>
            <a:pPr marL="400050" lvl="1" indent="0" algn="just">
              <a:buNone/>
            </a:pPr>
            <a:r>
              <a:rPr lang="en-IN" sz="2200" dirty="0"/>
              <a:t>“The question is,” said Alice, “whether you </a:t>
            </a:r>
            <a:r>
              <a:rPr lang="en-IN" sz="2200" i="1" dirty="0"/>
              <a:t>can </a:t>
            </a:r>
            <a:r>
              <a:rPr lang="en-IN" sz="2200" dirty="0"/>
              <a:t>make words mean so many different things.”</a:t>
            </a:r>
          </a:p>
          <a:p>
            <a:pPr marL="400050" lvl="1" indent="0" algn="just">
              <a:buNone/>
            </a:pPr>
            <a:r>
              <a:rPr lang="en-IN" sz="2200" dirty="0"/>
              <a:t>“The question is,” said Humpty Dumpty, “which is to be master—that’s all.”</a:t>
            </a:r>
          </a:p>
          <a:p>
            <a:endParaRPr lang="en-IN" sz="2400" dirty="0"/>
          </a:p>
        </p:txBody>
      </p:sp>
    </p:spTree>
    <p:extLst>
      <p:ext uri="{BB962C8B-B14F-4D97-AF65-F5344CB8AC3E}">
        <p14:creationId xmlns:p14="http://schemas.microsoft.com/office/powerpoint/2010/main" val="26022748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look at an example…</a:t>
            </a:r>
            <a:endParaRPr lang="en-IN" dirty="0"/>
          </a:p>
        </p:txBody>
      </p:sp>
    </p:spTree>
    <p:extLst>
      <p:ext uri="{BB962C8B-B14F-4D97-AF65-F5344CB8AC3E}">
        <p14:creationId xmlns:p14="http://schemas.microsoft.com/office/powerpoint/2010/main" val="7069723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60400"/>
          </a:xfrm>
        </p:spPr>
        <p:txBody>
          <a:bodyPr/>
          <a:lstStyle/>
          <a:p>
            <a:r>
              <a:rPr lang="en-IN" dirty="0" smtClean="0"/>
              <a:t>Version 1</a:t>
            </a:r>
            <a:endParaRPr lang="en-IN" dirty="0"/>
          </a:p>
        </p:txBody>
      </p:sp>
      <p:sp>
        <p:nvSpPr>
          <p:cNvPr id="3" name="Content Placeholder 2"/>
          <p:cNvSpPr>
            <a:spLocks noGrp="1"/>
          </p:cNvSpPr>
          <p:nvPr>
            <p:ph idx="1"/>
          </p:nvPr>
        </p:nvSpPr>
        <p:spPr>
          <a:xfrm>
            <a:off x="677353" y="661973"/>
            <a:ext cx="8669847" cy="5566054"/>
          </a:xfrm>
        </p:spPr>
        <p:txBody>
          <a:bodyPr>
            <a:noAutofit/>
          </a:bodyPr>
          <a:lstStyle/>
          <a:p>
            <a:pPr algn="just"/>
            <a:r>
              <a:rPr lang="en-IN" sz="2800" dirty="0"/>
              <a:t>Year 2001! The performance of Indian Railways was at its worst</a:t>
            </a:r>
            <a:r>
              <a:rPr lang="en-IN" sz="2800" dirty="0" smtClean="0"/>
              <a:t>. Revenues </a:t>
            </a:r>
            <a:r>
              <a:rPr lang="en-IN" sz="2800" dirty="0"/>
              <a:t>were stagnant and costs were escalating. A series of </a:t>
            </a:r>
            <a:r>
              <a:rPr lang="en-IN" sz="2800" dirty="0" smtClean="0"/>
              <a:t>bad years </a:t>
            </a:r>
            <a:r>
              <a:rPr lang="en-IN" sz="2800" dirty="0"/>
              <a:t>had reduced the fund balance to only </a:t>
            </a:r>
            <a:r>
              <a:rPr lang="en-IN" sz="2800" dirty="0" err="1" smtClean="0"/>
              <a:t>Rs</a:t>
            </a:r>
            <a:r>
              <a:rPr lang="en-IN" sz="2800" dirty="0" smtClean="0"/>
              <a:t> </a:t>
            </a:r>
            <a:r>
              <a:rPr lang="en-IN" sz="2800" dirty="0"/>
              <a:t>149 crores. </a:t>
            </a:r>
            <a:r>
              <a:rPr lang="en-IN" sz="2800" dirty="0" smtClean="0"/>
              <a:t>Operating Ratio </a:t>
            </a:r>
            <a:r>
              <a:rPr lang="en-IN" sz="2800" dirty="0"/>
              <a:t>(ratio of Total Working Expenses—including </a:t>
            </a:r>
            <a:r>
              <a:rPr lang="en-IN" sz="2800" dirty="0" smtClean="0"/>
              <a:t>depreciation and </a:t>
            </a:r>
            <a:r>
              <a:rPr lang="en-IN" sz="2800" dirty="0"/>
              <a:t>pension, but excluding dividend to GOI—to Total Earnings</a:t>
            </a:r>
            <a:r>
              <a:rPr lang="en-IN" sz="2800" dirty="0" smtClean="0"/>
              <a:t>) was </a:t>
            </a:r>
            <a:r>
              <a:rPr lang="en-IN" sz="2800" dirty="0"/>
              <a:t>at 98.34%; and for the first time in nearly two decades, </a:t>
            </a:r>
            <a:r>
              <a:rPr lang="en-IN" sz="2800" dirty="0" smtClean="0"/>
              <a:t>Railways had </a:t>
            </a:r>
            <a:r>
              <a:rPr lang="en-IN" sz="2800" dirty="0"/>
              <a:t>to defer the dividend payable to Government of India. </a:t>
            </a:r>
            <a:r>
              <a:rPr lang="en-IN" sz="2800" dirty="0" smtClean="0"/>
              <a:t>The Expert </a:t>
            </a:r>
            <a:r>
              <a:rPr lang="en-IN" sz="2800" dirty="0"/>
              <a:t>Group on Indian Railways (also known as Anand </a:t>
            </a:r>
            <a:r>
              <a:rPr lang="en-IN" sz="2800" dirty="0" smtClean="0"/>
              <a:t>Mohan Committee </a:t>
            </a:r>
            <a:r>
              <a:rPr lang="en-IN" sz="2800" dirty="0"/>
              <a:t>for Railway Restructuring) had already written </a:t>
            </a:r>
            <a:r>
              <a:rPr lang="en-IN" sz="2800" dirty="0" smtClean="0"/>
              <a:t>the obituary </a:t>
            </a:r>
            <a:r>
              <a:rPr lang="en-IN" sz="2800" dirty="0"/>
              <a:t>of Indian Railways</a:t>
            </a:r>
            <a:r>
              <a:rPr lang="en-IN" sz="2800" dirty="0" smtClean="0"/>
              <a:t>. </a:t>
            </a:r>
          </a:p>
        </p:txBody>
      </p:sp>
    </p:spTree>
    <p:extLst>
      <p:ext uri="{BB962C8B-B14F-4D97-AF65-F5344CB8AC3E}">
        <p14:creationId xmlns:p14="http://schemas.microsoft.com/office/powerpoint/2010/main" val="343217533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2661"/>
            <a:ext cx="8596668" cy="5508702"/>
          </a:xfrm>
        </p:spPr>
        <p:txBody>
          <a:bodyPr>
            <a:normAutofit/>
          </a:bodyPr>
          <a:lstStyle/>
          <a:p>
            <a:r>
              <a:rPr lang="en-IN" sz="2800" dirty="0"/>
              <a:t>Year 2006! Within five years of the doomsday prophesies, Indian Railways was “back with a bang”. With an operating ratio of 78.7%, it was among the most efficient railways in the world. The funds balance had ballooned to Rs 12,000 crores—and Railways was finalizing investments to the tune of Rs 350,000 crores till 2015 [Raghuram 2007]. This remarkable reversal of fortune and regaining of confidence, for a public sector enterprise, seems a story taken out of fairy-tales.</a:t>
            </a:r>
          </a:p>
          <a:p>
            <a:endParaRPr lang="en-US" sz="2800" dirty="0"/>
          </a:p>
        </p:txBody>
      </p:sp>
    </p:spTree>
    <p:extLst>
      <p:ext uri="{BB962C8B-B14F-4D97-AF65-F5344CB8AC3E}">
        <p14:creationId xmlns:p14="http://schemas.microsoft.com/office/powerpoint/2010/main" val="28307499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 recent survey, academic staff at </a:t>
            </a:r>
            <a:r>
              <a:rPr lang="en-US" dirty="0" smtClean="0"/>
              <a:t>a University in the UK identified </a:t>
            </a:r>
            <a:r>
              <a:rPr lang="en-US" dirty="0"/>
              <a:t>the interrelated skills </a:t>
            </a:r>
            <a:r>
              <a:rPr lang="en-US" dirty="0" smtClean="0"/>
              <a:t>of essay</a:t>
            </a:r>
            <a:r>
              <a:rPr lang="en-US" dirty="0"/>
              <a:t>-writing and reasoning as the two </a:t>
            </a:r>
            <a:r>
              <a:rPr lang="en-US" dirty="0" smtClean="0"/>
              <a:t>most important </a:t>
            </a:r>
            <a:r>
              <a:rPr lang="en-US" dirty="0"/>
              <a:t>skills for success in </a:t>
            </a:r>
            <a:r>
              <a:rPr lang="en-US" dirty="0" smtClean="0"/>
              <a:t>higher education</a:t>
            </a:r>
          </a:p>
          <a:p>
            <a:r>
              <a:rPr lang="en-US" dirty="0" smtClean="0"/>
              <a:t>When </a:t>
            </a:r>
            <a:r>
              <a:rPr lang="en-US" dirty="0"/>
              <a:t>asked which skills </a:t>
            </a:r>
            <a:r>
              <a:rPr lang="en-US" dirty="0" smtClean="0"/>
              <a:t>students most </a:t>
            </a:r>
            <a:r>
              <a:rPr lang="en-US" dirty="0"/>
              <a:t>often lacked, essay-writing was again </a:t>
            </a:r>
            <a:r>
              <a:rPr lang="en-US" dirty="0" smtClean="0"/>
              <a:t>at the </a:t>
            </a:r>
            <a:r>
              <a:rPr lang="en-US" dirty="0"/>
              <a:t>top of their list. </a:t>
            </a:r>
            <a:endParaRPr lang="en-US" dirty="0" smtClean="0"/>
          </a:p>
          <a:p>
            <a:r>
              <a:rPr lang="en-US" dirty="0" smtClean="0"/>
              <a:t>Needless </a:t>
            </a:r>
            <a:r>
              <a:rPr lang="en-US" dirty="0"/>
              <a:t>to say, </a:t>
            </a:r>
            <a:r>
              <a:rPr lang="en-US" dirty="0" smtClean="0"/>
              <a:t>writing ability </a:t>
            </a:r>
            <a:r>
              <a:rPr lang="en-US" dirty="0"/>
              <a:t>is also highly prized by employers.</a:t>
            </a:r>
          </a:p>
        </p:txBody>
      </p:sp>
    </p:spTree>
    <p:extLst>
      <p:ext uri="{BB962C8B-B14F-4D97-AF65-F5344CB8AC3E}">
        <p14:creationId xmlns:p14="http://schemas.microsoft.com/office/powerpoint/2010/main" val="25292433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
            <a:ext cx="8596668" cy="694267"/>
          </a:xfrm>
        </p:spPr>
        <p:txBody>
          <a:bodyPr/>
          <a:lstStyle/>
          <a:p>
            <a:r>
              <a:rPr lang="en-IN" dirty="0" smtClean="0"/>
              <a:t>Version 2</a:t>
            </a:r>
            <a:endParaRPr lang="en-IN" dirty="0"/>
          </a:p>
        </p:txBody>
      </p:sp>
      <p:sp>
        <p:nvSpPr>
          <p:cNvPr id="3" name="Content Placeholder 2"/>
          <p:cNvSpPr>
            <a:spLocks noGrp="1"/>
          </p:cNvSpPr>
          <p:nvPr>
            <p:ph idx="1"/>
          </p:nvPr>
        </p:nvSpPr>
        <p:spPr>
          <a:xfrm>
            <a:off x="677334" y="611160"/>
            <a:ext cx="8596668" cy="3880773"/>
          </a:xfrm>
        </p:spPr>
        <p:txBody>
          <a:bodyPr>
            <a:noAutofit/>
          </a:bodyPr>
          <a:lstStyle/>
          <a:p>
            <a:pPr algn="just"/>
            <a:r>
              <a:rPr lang="en-IN" sz="2200" dirty="0"/>
              <a:t>The performance of Indian Railways was at its worst in 2001. </a:t>
            </a:r>
            <a:r>
              <a:rPr lang="en-IN" sz="2200" dirty="0" smtClean="0"/>
              <a:t>A series </a:t>
            </a:r>
            <a:r>
              <a:rPr lang="en-IN" sz="2200" dirty="0"/>
              <a:t>of financially bad years in which revenues were </a:t>
            </a:r>
            <a:r>
              <a:rPr lang="en-IN" sz="2200" dirty="0" smtClean="0"/>
              <a:t>stagnant and </a:t>
            </a:r>
            <a:r>
              <a:rPr lang="en-IN" sz="2200" dirty="0"/>
              <a:t>costs rising had reduced its fund balance to </a:t>
            </a:r>
            <a:r>
              <a:rPr lang="en-IN" sz="2200" dirty="0" err="1"/>
              <a:t>Rs</a:t>
            </a:r>
            <a:r>
              <a:rPr lang="en-IN" sz="2200" dirty="0"/>
              <a:t> 149 </a:t>
            </a:r>
            <a:r>
              <a:rPr lang="en-IN" sz="2200" dirty="0" err="1"/>
              <a:t>crore</a:t>
            </a:r>
            <a:r>
              <a:rPr lang="en-IN" sz="2200" dirty="0"/>
              <a:t>. </a:t>
            </a:r>
            <a:r>
              <a:rPr lang="en-IN" sz="2200" dirty="0" smtClean="0"/>
              <a:t>The Operating </a:t>
            </a:r>
            <a:r>
              <a:rPr lang="en-IN" sz="2200" dirty="0"/>
              <a:t>Ratio (that is, ratio of Total Working Expenses— </a:t>
            </a:r>
            <a:r>
              <a:rPr lang="en-IN" sz="2200" dirty="0" smtClean="0"/>
              <a:t>including depreciation </a:t>
            </a:r>
            <a:r>
              <a:rPr lang="en-IN" sz="2200" dirty="0"/>
              <a:t>and pension, but excluding dividend payable </a:t>
            </a:r>
            <a:r>
              <a:rPr lang="en-IN" sz="2200" dirty="0" smtClean="0"/>
              <a:t>to GOI—to </a:t>
            </a:r>
            <a:r>
              <a:rPr lang="en-IN" sz="2200" dirty="0"/>
              <a:t>Total Earnings) was 98.34%; and for the first time </a:t>
            </a:r>
            <a:r>
              <a:rPr lang="en-IN" sz="2200" dirty="0" smtClean="0"/>
              <a:t>since 1983</a:t>
            </a:r>
            <a:r>
              <a:rPr lang="en-IN" sz="2200" dirty="0"/>
              <a:t>, Railways deferred the dividend payable to Government </a:t>
            </a:r>
            <a:r>
              <a:rPr lang="en-IN" sz="2200" dirty="0" smtClean="0"/>
              <a:t>of India</a:t>
            </a:r>
            <a:r>
              <a:rPr lang="en-IN" sz="2200" dirty="0"/>
              <a:t>. The Expert Group on Indian Railways (2001), also known </a:t>
            </a:r>
            <a:r>
              <a:rPr lang="en-IN" sz="2200" dirty="0" smtClean="0"/>
              <a:t>as </a:t>
            </a:r>
            <a:r>
              <a:rPr lang="en-IN" sz="2200" dirty="0" err="1" smtClean="0"/>
              <a:t>Anand</a:t>
            </a:r>
            <a:r>
              <a:rPr lang="en-IN" sz="2200" dirty="0" smtClean="0"/>
              <a:t> </a:t>
            </a:r>
            <a:r>
              <a:rPr lang="en-IN" sz="2200" dirty="0"/>
              <a:t>Mohan Committee for Railway Restructuring, </a:t>
            </a:r>
            <a:r>
              <a:rPr lang="en-IN" sz="2200" dirty="0" smtClean="0"/>
              <a:t>concluded in </a:t>
            </a:r>
            <a:r>
              <a:rPr lang="en-IN" sz="2200" dirty="0"/>
              <a:t>the same year that this public sector enterprise was </a:t>
            </a:r>
            <a:r>
              <a:rPr lang="en-IN" sz="2200" dirty="0" smtClean="0"/>
              <a:t>financially unviable</a:t>
            </a:r>
            <a:r>
              <a:rPr lang="en-IN" sz="2200" dirty="0"/>
              <a:t>.</a:t>
            </a:r>
          </a:p>
          <a:p>
            <a:pPr marL="355600" indent="0" algn="just">
              <a:buNone/>
            </a:pPr>
            <a:r>
              <a:rPr lang="en-IN" sz="2200" dirty="0"/>
              <a:t>In the following five years, however, there was a </a:t>
            </a:r>
            <a:r>
              <a:rPr lang="en-IN" sz="2200" dirty="0" smtClean="0"/>
              <a:t>significant turnaround</a:t>
            </a:r>
            <a:r>
              <a:rPr lang="en-IN" sz="2200" dirty="0"/>
              <a:t>. In 2006, the operating ratio was 78.7%, among </a:t>
            </a:r>
            <a:r>
              <a:rPr lang="en-IN" sz="2200" dirty="0" smtClean="0"/>
              <a:t>the best </a:t>
            </a:r>
            <a:r>
              <a:rPr lang="en-IN" sz="2200" dirty="0"/>
              <a:t>globally. The balance of funds rose 80 times to </a:t>
            </a:r>
            <a:r>
              <a:rPr lang="en-IN" sz="2200" dirty="0" err="1"/>
              <a:t>Rs</a:t>
            </a:r>
            <a:r>
              <a:rPr lang="en-IN" sz="2200" dirty="0"/>
              <a:t> 12,000 </a:t>
            </a:r>
            <a:r>
              <a:rPr lang="en-IN" sz="2200" dirty="0" err="1"/>
              <a:t>crore</a:t>
            </a:r>
            <a:r>
              <a:rPr lang="en-IN" sz="2200" dirty="0" smtClean="0"/>
              <a:t>. Buoyed </a:t>
            </a:r>
            <a:r>
              <a:rPr lang="en-IN" sz="2200" dirty="0"/>
              <a:t>by this, observes </a:t>
            </a:r>
            <a:r>
              <a:rPr lang="en-IN" sz="2200" dirty="0" err="1"/>
              <a:t>Raghuram</a:t>
            </a:r>
            <a:r>
              <a:rPr lang="en-IN" sz="2200" dirty="0"/>
              <a:t> (2007), Railways </a:t>
            </a:r>
            <a:r>
              <a:rPr lang="en-IN" sz="2200" dirty="0" smtClean="0"/>
              <a:t>decided to </a:t>
            </a:r>
            <a:r>
              <a:rPr lang="en-IN" sz="2200" dirty="0"/>
              <a:t>invest up to </a:t>
            </a:r>
            <a:r>
              <a:rPr lang="en-IN" sz="2200" dirty="0" err="1"/>
              <a:t>Rs</a:t>
            </a:r>
            <a:r>
              <a:rPr lang="en-IN" sz="2200" dirty="0"/>
              <a:t> 350,000 </a:t>
            </a:r>
            <a:r>
              <a:rPr lang="en-IN" sz="2200" dirty="0" err="1"/>
              <a:t>crore</a:t>
            </a:r>
            <a:r>
              <a:rPr lang="en-IN" sz="2200" dirty="0"/>
              <a:t> in the next ten years. This is </a:t>
            </a:r>
            <a:r>
              <a:rPr lang="en-IN" sz="2200" dirty="0" smtClean="0"/>
              <a:t>a remarkable </a:t>
            </a:r>
            <a:r>
              <a:rPr lang="en-IN" sz="2200" dirty="0"/>
              <a:t>reversal of fortunes for a public sector enterprise.</a:t>
            </a:r>
          </a:p>
        </p:txBody>
      </p:sp>
    </p:spTree>
    <p:extLst>
      <p:ext uri="{BB962C8B-B14F-4D97-AF65-F5344CB8AC3E}">
        <p14:creationId xmlns:p14="http://schemas.microsoft.com/office/powerpoint/2010/main" val="106959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Which of the two is academic writing?</a:t>
            </a:r>
            <a:br>
              <a:rPr lang="en-IN" dirty="0"/>
            </a:br>
            <a:endParaRPr lang="en-IN" dirty="0"/>
          </a:p>
        </p:txBody>
      </p:sp>
      <p:sp>
        <p:nvSpPr>
          <p:cNvPr id="4" name="Content Placeholder 2"/>
          <p:cNvSpPr>
            <a:spLocks noGrp="1"/>
          </p:cNvSpPr>
          <p:nvPr>
            <p:ph idx="1"/>
          </p:nvPr>
        </p:nvSpPr>
        <p:spPr>
          <a:xfrm>
            <a:off x="677334" y="2160589"/>
            <a:ext cx="8596668" cy="3880773"/>
          </a:xfrm>
        </p:spPr>
        <p:txBody>
          <a:bodyPr>
            <a:normAutofit/>
          </a:bodyPr>
          <a:lstStyle/>
          <a:p>
            <a:pPr algn="just"/>
            <a:r>
              <a:rPr lang="en-IN" sz="2400" dirty="0"/>
              <a:t>Compare some expressions from the first version with </a:t>
            </a:r>
            <a:r>
              <a:rPr lang="en-IN" sz="2400" dirty="0" smtClean="0"/>
              <a:t>the corresponding </a:t>
            </a:r>
            <a:r>
              <a:rPr lang="en-IN" sz="2400" dirty="0"/>
              <a:t>expressions in the second version. “[T]he </a:t>
            </a:r>
            <a:r>
              <a:rPr lang="en-IN" sz="2400" dirty="0" smtClean="0"/>
              <a:t>obituary of </a:t>
            </a:r>
            <a:r>
              <a:rPr lang="en-IN" sz="2400" dirty="0"/>
              <a:t>Indian Railways” has become “financially unviable.” “[</a:t>
            </a:r>
            <a:r>
              <a:rPr lang="en-IN" sz="2400" dirty="0" smtClean="0"/>
              <a:t>B]</a:t>
            </a:r>
            <a:r>
              <a:rPr lang="en-IN" sz="2400" dirty="0" err="1" smtClean="0"/>
              <a:t>ack</a:t>
            </a:r>
            <a:r>
              <a:rPr lang="en-IN" sz="2400" dirty="0" smtClean="0"/>
              <a:t> with </a:t>
            </a:r>
            <a:r>
              <a:rPr lang="en-IN" sz="2400" dirty="0"/>
              <a:t>a bang” is replaced with “a significant turnaround.” </a:t>
            </a:r>
            <a:r>
              <a:rPr lang="en-IN" sz="2400" dirty="0" smtClean="0"/>
              <a:t>The expression</a:t>
            </a:r>
            <a:r>
              <a:rPr lang="en-IN" sz="2400" dirty="0"/>
              <a:t>, “a story taken out of fairy-tales,” has been </a:t>
            </a:r>
            <a:r>
              <a:rPr lang="en-IN" sz="2400" dirty="0" smtClean="0"/>
              <a:t>dropped.</a:t>
            </a:r>
            <a:endParaRPr lang="en-IN" sz="2400" dirty="0"/>
          </a:p>
        </p:txBody>
      </p:sp>
    </p:spTree>
    <p:extLst>
      <p:ext uri="{BB962C8B-B14F-4D97-AF65-F5344CB8AC3E}">
        <p14:creationId xmlns:p14="http://schemas.microsoft.com/office/powerpoint/2010/main" val="248183341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516467"/>
            <a:ext cx="8596668" cy="5524895"/>
          </a:xfrm>
        </p:spPr>
        <p:txBody>
          <a:bodyPr>
            <a:noAutofit/>
          </a:bodyPr>
          <a:lstStyle/>
          <a:p>
            <a:pPr algn="just"/>
            <a:r>
              <a:rPr lang="en-IN" sz="2400" dirty="0"/>
              <a:t>Academic writing is dispassionate. You may be convinced </a:t>
            </a:r>
            <a:r>
              <a:rPr lang="en-IN" sz="2400" dirty="0" smtClean="0"/>
              <a:t>about something</a:t>
            </a:r>
            <a:r>
              <a:rPr lang="en-IN" sz="2400" dirty="0"/>
              <a:t>. You may be passionate or excited about it. But </a:t>
            </a:r>
            <a:r>
              <a:rPr lang="en-IN" sz="2400" dirty="0" smtClean="0"/>
              <a:t>in academic </a:t>
            </a:r>
            <a:r>
              <a:rPr lang="en-IN" sz="2400" dirty="0"/>
              <a:t>writing you have to be like an impartial observer. </a:t>
            </a:r>
            <a:endParaRPr lang="en-IN" sz="2400" dirty="0" smtClean="0"/>
          </a:p>
          <a:p>
            <a:pPr algn="just"/>
            <a:r>
              <a:rPr lang="en-IN" sz="2400" dirty="0" smtClean="0"/>
              <a:t>You must </a:t>
            </a:r>
            <a:r>
              <a:rPr lang="en-IN" sz="2400" dirty="0"/>
              <a:t>present the pros and cons of the position you hold, </a:t>
            </a:r>
            <a:r>
              <a:rPr lang="en-IN" sz="2400" dirty="0" smtClean="0"/>
              <a:t>rather than </a:t>
            </a:r>
            <a:r>
              <a:rPr lang="en-IN" sz="2400" dirty="0"/>
              <a:t>just evidence that supports your position. You must </a:t>
            </a:r>
            <a:r>
              <a:rPr lang="en-IN" sz="2400" dirty="0" smtClean="0"/>
              <a:t>not suppress </a:t>
            </a:r>
            <a:r>
              <a:rPr lang="en-IN" sz="2400" dirty="0"/>
              <a:t>any inconvenient data that you cannot account for </a:t>
            </a:r>
            <a:r>
              <a:rPr lang="en-IN" sz="2400" dirty="0" smtClean="0"/>
              <a:t>or that </a:t>
            </a:r>
            <a:r>
              <a:rPr lang="en-IN" sz="2400" dirty="0"/>
              <a:t>which </a:t>
            </a:r>
            <a:r>
              <a:rPr lang="en-IN" sz="2400" dirty="0" smtClean="0"/>
              <a:t>blocks </a:t>
            </a:r>
            <a:r>
              <a:rPr lang="en-IN" sz="2400" dirty="0"/>
              <a:t>a neat conclusion. </a:t>
            </a:r>
            <a:endParaRPr lang="en-IN" sz="2400" dirty="0" smtClean="0"/>
          </a:p>
          <a:p>
            <a:pPr algn="just"/>
            <a:r>
              <a:rPr lang="en-IN" sz="2400" dirty="0" smtClean="0"/>
              <a:t>The </a:t>
            </a:r>
            <a:r>
              <a:rPr lang="en-IN" sz="2400" dirty="0"/>
              <a:t>reader may or may </a:t>
            </a:r>
            <a:r>
              <a:rPr lang="en-IN" sz="2400" dirty="0" smtClean="0"/>
              <a:t>not agree </a:t>
            </a:r>
            <a:r>
              <a:rPr lang="en-IN" sz="2400" dirty="0"/>
              <a:t>with your position or your interpretation. That does </a:t>
            </a:r>
            <a:r>
              <a:rPr lang="en-IN" sz="2400" dirty="0" smtClean="0"/>
              <a:t>not matter</a:t>
            </a:r>
            <a:r>
              <a:rPr lang="en-IN" sz="2400" dirty="0"/>
              <a:t>. Your credibility as an academic writer goes up when </a:t>
            </a:r>
            <a:r>
              <a:rPr lang="en-IN" sz="2400" dirty="0" smtClean="0"/>
              <a:t>the reader </a:t>
            </a:r>
            <a:r>
              <a:rPr lang="en-IN" sz="2400" dirty="0"/>
              <a:t>finds you objective and dispassionate</a:t>
            </a:r>
            <a:r>
              <a:rPr lang="en-IN" sz="2400" dirty="0" smtClean="0"/>
              <a:t>.</a:t>
            </a:r>
          </a:p>
          <a:p>
            <a:pPr algn="just"/>
            <a:r>
              <a:rPr lang="en-IN" sz="2400" dirty="0"/>
              <a:t>A related feature of academic writing is that its tone is </a:t>
            </a:r>
            <a:r>
              <a:rPr lang="en-IN" sz="2400" dirty="0" smtClean="0"/>
              <a:t>cautious and </a:t>
            </a:r>
            <a:r>
              <a:rPr lang="en-IN" sz="2400" dirty="0"/>
              <a:t>tentative rather than categorical</a:t>
            </a:r>
            <a:r>
              <a:rPr lang="en-IN" sz="2400" dirty="0" smtClean="0"/>
              <a:t>.</a:t>
            </a:r>
          </a:p>
        </p:txBody>
      </p:sp>
    </p:spTree>
    <p:extLst>
      <p:ext uri="{BB962C8B-B14F-4D97-AF65-F5344CB8AC3E}">
        <p14:creationId xmlns:p14="http://schemas.microsoft.com/office/powerpoint/2010/main" val="7990002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400" dirty="0"/>
              <a:t>Clarity is arguably the most highly regarded virtue in academic writing. </a:t>
            </a:r>
            <a:endParaRPr lang="en-IN" sz="2400" dirty="0" smtClean="0"/>
          </a:p>
          <a:p>
            <a:pPr algn="just"/>
            <a:r>
              <a:rPr lang="en-IN" sz="2400" dirty="0" smtClean="0"/>
              <a:t>While </a:t>
            </a:r>
            <a:r>
              <a:rPr lang="en-IN" sz="2400" dirty="0"/>
              <a:t>creative writing is full of ambiguities and multiple layers of meanings that signal the depth, variety and complexity of the human experience, good academic writing has no room for them.</a:t>
            </a:r>
          </a:p>
          <a:p>
            <a:pPr algn="just"/>
            <a:endParaRPr lang="en-IN" sz="2400" dirty="0"/>
          </a:p>
        </p:txBody>
      </p:sp>
    </p:spTree>
    <p:extLst>
      <p:ext uri="{BB962C8B-B14F-4D97-AF65-F5344CB8AC3E}">
        <p14:creationId xmlns:p14="http://schemas.microsoft.com/office/powerpoint/2010/main" val="24419917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1801"/>
            <a:ext cx="8596668" cy="4030132"/>
          </a:xfrm>
        </p:spPr>
        <p:txBody>
          <a:bodyPr>
            <a:noAutofit/>
          </a:bodyPr>
          <a:lstStyle/>
          <a:p>
            <a:pPr algn="just"/>
            <a:r>
              <a:rPr lang="en-IN" sz="2400" dirty="0"/>
              <a:t>Cleverly ambiguous expressions and puns are welcome </a:t>
            </a:r>
            <a:r>
              <a:rPr lang="en-IN" sz="2400" dirty="0" smtClean="0"/>
              <a:t>in creative </a:t>
            </a:r>
            <a:r>
              <a:rPr lang="en-IN" sz="2400" dirty="0"/>
              <a:t>writing, and acceptable to a large extent in </a:t>
            </a:r>
            <a:r>
              <a:rPr lang="en-IN" sz="2400" dirty="0" smtClean="0"/>
              <a:t>journalistic writing </a:t>
            </a:r>
            <a:r>
              <a:rPr lang="en-IN" sz="2400" dirty="0"/>
              <a:t>too. </a:t>
            </a:r>
            <a:endParaRPr lang="en-IN" sz="2400" dirty="0" smtClean="0"/>
          </a:p>
          <a:p>
            <a:pPr algn="just"/>
            <a:r>
              <a:rPr lang="en-IN" sz="2400" dirty="0" smtClean="0"/>
              <a:t>In </a:t>
            </a:r>
            <a:r>
              <a:rPr lang="en-IN" sz="2400" dirty="0"/>
              <a:t>order to achieve clarity, the academic writer may have </a:t>
            </a:r>
            <a:r>
              <a:rPr lang="en-IN" sz="2400" dirty="0" smtClean="0"/>
              <a:t>to define </a:t>
            </a:r>
            <a:r>
              <a:rPr lang="en-IN" sz="2400" dirty="0"/>
              <a:t>the terms used, especially those terms that are loosely </a:t>
            </a:r>
            <a:r>
              <a:rPr lang="en-IN" sz="2400" dirty="0" smtClean="0"/>
              <a:t>used in </a:t>
            </a:r>
            <a:r>
              <a:rPr lang="en-IN" sz="2400" dirty="0"/>
              <a:t>ordinary conversations</a:t>
            </a:r>
            <a:r>
              <a:rPr lang="en-IN" sz="2400" dirty="0" smtClean="0"/>
              <a:t>.</a:t>
            </a:r>
          </a:p>
          <a:p>
            <a:pPr algn="just"/>
            <a:r>
              <a:rPr lang="en-IN" sz="2400" dirty="0"/>
              <a:t>Another way to enhance clarity is to use pictures and charts </a:t>
            </a:r>
            <a:r>
              <a:rPr lang="en-IN" sz="2400" dirty="0" smtClean="0"/>
              <a:t>to illustrate </a:t>
            </a:r>
            <a:r>
              <a:rPr lang="en-IN" sz="2400" dirty="0"/>
              <a:t>the point you are making, especially when you have </a:t>
            </a:r>
            <a:r>
              <a:rPr lang="en-IN" sz="2400" dirty="0" smtClean="0"/>
              <a:t>to analyse </a:t>
            </a:r>
            <a:r>
              <a:rPr lang="en-IN" sz="2400" dirty="0"/>
              <a:t>data and compare them. If you display too many </a:t>
            </a:r>
            <a:r>
              <a:rPr lang="en-IN" sz="2400" dirty="0" smtClean="0"/>
              <a:t>numbers one </a:t>
            </a:r>
            <a:r>
              <a:rPr lang="en-IN" sz="2400" dirty="0"/>
              <a:t>after another, your reader will be overwhelmed. Charts </a:t>
            </a:r>
            <a:r>
              <a:rPr lang="en-IN" sz="2400" dirty="0" smtClean="0"/>
              <a:t>can present </a:t>
            </a:r>
            <a:r>
              <a:rPr lang="en-IN" sz="2400" dirty="0"/>
              <a:t>complex comparative data in a neat and easily </a:t>
            </a:r>
            <a:r>
              <a:rPr lang="en-IN" sz="2400" dirty="0" smtClean="0"/>
              <a:t>intelligible way</a:t>
            </a:r>
            <a:r>
              <a:rPr lang="en-IN" sz="2400" dirty="0"/>
              <a:t>.</a:t>
            </a:r>
          </a:p>
        </p:txBody>
      </p:sp>
    </p:spTree>
    <p:extLst>
      <p:ext uri="{BB962C8B-B14F-4D97-AF65-F5344CB8AC3E}">
        <p14:creationId xmlns:p14="http://schemas.microsoft.com/office/powerpoint/2010/main" val="36216395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99053"/>
            <a:ext cx="8596668" cy="3880773"/>
          </a:xfrm>
        </p:spPr>
        <p:txBody>
          <a:bodyPr>
            <a:noAutofit/>
          </a:bodyPr>
          <a:lstStyle/>
          <a:p>
            <a:pPr algn="just"/>
            <a:r>
              <a:rPr lang="en-IN" sz="2400" dirty="0" smtClean="0"/>
              <a:t>Another most </a:t>
            </a:r>
            <a:r>
              <a:rPr lang="en-IN" sz="2400" dirty="0"/>
              <a:t>easily noticed convention is the </a:t>
            </a:r>
            <a:r>
              <a:rPr lang="en-IN" sz="2400" dirty="0" smtClean="0"/>
              <a:t>meticulous citing </a:t>
            </a:r>
            <a:r>
              <a:rPr lang="en-IN" sz="2400" dirty="0"/>
              <a:t>of the sources of data or views borrowed from others, </a:t>
            </a:r>
            <a:r>
              <a:rPr lang="en-IN" sz="2400" dirty="0" smtClean="0"/>
              <a:t>even when </a:t>
            </a:r>
            <a:r>
              <a:rPr lang="en-IN" sz="2400" dirty="0"/>
              <a:t>it weighs the text down and makes it less readable. </a:t>
            </a:r>
            <a:endParaRPr lang="en-IN" sz="2400" dirty="0" smtClean="0"/>
          </a:p>
          <a:p>
            <a:pPr algn="just"/>
            <a:r>
              <a:rPr lang="en-IN" sz="2400" dirty="0" smtClean="0"/>
              <a:t>The difference </a:t>
            </a:r>
            <a:r>
              <a:rPr lang="en-IN" sz="2400" dirty="0"/>
              <a:t>it makes is apparent if you compare an article from </a:t>
            </a:r>
            <a:r>
              <a:rPr lang="en-IN" sz="2400" dirty="0" smtClean="0"/>
              <a:t>a scientific </a:t>
            </a:r>
            <a:r>
              <a:rPr lang="en-IN" sz="2400" dirty="0"/>
              <a:t>journal and an article from a magazine such as </a:t>
            </a:r>
            <a:r>
              <a:rPr lang="en-IN" sz="2400" i="1" dirty="0"/>
              <a:t>Time </a:t>
            </a:r>
            <a:r>
              <a:rPr lang="en-IN" sz="2400" dirty="0" smtClean="0"/>
              <a:t>or </a:t>
            </a:r>
            <a:r>
              <a:rPr lang="en-IN" sz="2400" i="1" dirty="0" smtClean="0"/>
              <a:t>The </a:t>
            </a:r>
            <a:r>
              <a:rPr lang="en-IN" sz="2400" i="1" dirty="0"/>
              <a:t>Economist</a:t>
            </a:r>
            <a:r>
              <a:rPr lang="en-IN" sz="2400" dirty="0"/>
              <a:t>. The journal article is likely to have a long list </a:t>
            </a:r>
            <a:r>
              <a:rPr lang="en-IN" sz="2400" dirty="0" smtClean="0"/>
              <a:t>of references </a:t>
            </a:r>
            <a:r>
              <a:rPr lang="en-IN" sz="2400" dirty="0"/>
              <a:t>either at the end or at the bottom of each page while </a:t>
            </a:r>
            <a:r>
              <a:rPr lang="en-IN" sz="2400" dirty="0" smtClean="0"/>
              <a:t>the magazine </a:t>
            </a:r>
            <a:r>
              <a:rPr lang="en-IN" sz="2400" dirty="0"/>
              <a:t>article may have none, even when the latter is </a:t>
            </a:r>
            <a:r>
              <a:rPr lang="en-IN" sz="2400" dirty="0" smtClean="0"/>
              <a:t>written after </a:t>
            </a:r>
            <a:r>
              <a:rPr lang="en-IN" sz="2400" dirty="0"/>
              <a:t>considerable research. The detailed referencing we see </a:t>
            </a:r>
            <a:r>
              <a:rPr lang="en-IN" sz="2400" dirty="0" smtClean="0"/>
              <a:t>in academic </a:t>
            </a:r>
            <a:r>
              <a:rPr lang="en-IN" sz="2400" dirty="0"/>
              <a:t>writing reflects the central characteristic of </a:t>
            </a:r>
            <a:r>
              <a:rPr lang="en-IN" sz="2400" dirty="0" smtClean="0"/>
              <a:t>scientific inquiry</a:t>
            </a:r>
            <a:r>
              <a:rPr lang="en-IN" sz="2400" dirty="0"/>
              <a:t>, namely, focus on objectivity through reliance on </a:t>
            </a:r>
            <a:r>
              <a:rPr lang="en-IN" sz="2400" dirty="0" smtClean="0"/>
              <a:t>empirical data </a:t>
            </a:r>
            <a:r>
              <a:rPr lang="en-IN" sz="2400" dirty="0"/>
              <a:t>rather than personal opinions or intuitions.</a:t>
            </a:r>
          </a:p>
        </p:txBody>
      </p:sp>
    </p:spTree>
    <p:extLst>
      <p:ext uri="{BB962C8B-B14F-4D97-AF65-F5344CB8AC3E}">
        <p14:creationId xmlns:p14="http://schemas.microsoft.com/office/powerpoint/2010/main" val="27907906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3321"/>
            <a:ext cx="8596668" cy="3880773"/>
          </a:xfrm>
        </p:spPr>
        <p:txBody>
          <a:bodyPr>
            <a:noAutofit/>
          </a:bodyPr>
          <a:lstStyle/>
          <a:p>
            <a:pPr algn="just"/>
            <a:r>
              <a:rPr lang="en-IN" sz="2400" dirty="0" smtClean="0"/>
              <a:t>Thus, academic </a:t>
            </a:r>
            <a:r>
              <a:rPr lang="en-IN" sz="2400" dirty="0"/>
              <a:t>writing is somewhat subdued like formal workplace clothes. </a:t>
            </a:r>
            <a:endParaRPr lang="en-IN" sz="2400" dirty="0" smtClean="0"/>
          </a:p>
          <a:p>
            <a:pPr algn="just"/>
            <a:r>
              <a:rPr lang="en-IN" sz="2400" dirty="0" smtClean="0"/>
              <a:t>It </a:t>
            </a:r>
            <a:r>
              <a:rPr lang="en-IN" sz="2400" dirty="0"/>
              <a:t>is not exuberant; it is not supposed to draw attention to itself but to the ideas conveyed through it. </a:t>
            </a:r>
            <a:endParaRPr lang="en-IN" sz="2400" dirty="0" smtClean="0"/>
          </a:p>
          <a:p>
            <a:pPr algn="just"/>
            <a:r>
              <a:rPr lang="en-IN" sz="2400" dirty="0" smtClean="0"/>
              <a:t>Thus</a:t>
            </a:r>
            <a:r>
              <a:rPr lang="en-IN" sz="2400" dirty="0"/>
              <a:t>, colourful expressions and bold metaphors that populate creative writing are rarely found in academic writing, especially in scholarly papers that scientific journals publish.</a:t>
            </a:r>
          </a:p>
          <a:p>
            <a:pPr algn="just"/>
            <a:endParaRPr lang="en-IN" sz="2400" dirty="0"/>
          </a:p>
          <a:p>
            <a:pPr algn="just"/>
            <a:endParaRPr lang="en-IN" sz="2400" dirty="0"/>
          </a:p>
        </p:txBody>
      </p:sp>
    </p:spTree>
    <p:extLst>
      <p:ext uri="{BB962C8B-B14F-4D97-AF65-F5344CB8AC3E}">
        <p14:creationId xmlns:p14="http://schemas.microsoft.com/office/powerpoint/2010/main" val="126730340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academic writing</a:t>
            </a:r>
            <a:endParaRPr lang="en-US" dirty="0"/>
          </a:p>
        </p:txBody>
      </p:sp>
      <p:sp>
        <p:nvSpPr>
          <p:cNvPr id="3" name="Content Placeholder 2"/>
          <p:cNvSpPr>
            <a:spLocks noGrp="1"/>
          </p:cNvSpPr>
          <p:nvPr>
            <p:ph idx="1"/>
          </p:nvPr>
        </p:nvSpPr>
        <p:spPr>
          <a:xfrm>
            <a:off x="677334" y="1471903"/>
            <a:ext cx="8805662" cy="4890517"/>
          </a:xfrm>
        </p:spPr>
        <p:txBody>
          <a:bodyPr>
            <a:noAutofit/>
          </a:bodyPr>
          <a:lstStyle/>
          <a:p>
            <a:r>
              <a:rPr lang="en-US" sz="2000" dirty="0" smtClean="0"/>
              <a:t>A definitive structure such </a:t>
            </a:r>
            <a:r>
              <a:rPr lang="en-US" sz="2000" dirty="0"/>
              <a:t>as a beginning, middle, and end. </a:t>
            </a:r>
            <a:endParaRPr lang="en-US" sz="2000" dirty="0" smtClean="0"/>
          </a:p>
          <a:p>
            <a:r>
              <a:rPr lang="en-US" sz="2000" dirty="0" smtClean="0"/>
              <a:t>This is </a:t>
            </a:r>
            <a:r>
              <a:rPr lang="en-US" sz="2000" dirty="0"/>
              <a:t>typical of an essay format</a:t>
            </a:r>
            <a:r>
              <a:rPr lang="en-US" sz="2000" dirty="0" smtClean="0"/>
              <a:t>, as </a:t>
            </a:r>
            <a:r>
              <a:rPr lang="en-US" sz="2000" dirty="0"/>
              <a:t>well as other assignment writing </a:t>
            </a:r>
            <a:r>
              <a:rPr lang="en-US" sz="2000" dirty="0" smtClean="0"/>
              <a:t>tasks.</a:t>
            </a:r>
            <a:endParaRPr lang="en-US" sz="2000" dirty="0"/>
          </a:p>
          <a:p>
            <a:r>
              <a:rPr lang="en-US" sz="2000" dirty="0" smtClean="0"/>
              <a:t>In an </a:t>
            </a:r>
            <a:r>
              <a:rPr lang="en-US" sz="2000" dirty="0"/>
              <a:t>essay, the introductory paragraph informs the reader about the nature of the topic, </a:t>
            </a:r>
            <a:r>
              <a:rPr lang="en-US" sz="2000" dirty="0" smtClean="0"/>
              <a:t>which is </a:t>
            </a:r>
            <a:r>
              <a:rPr lang="en-US" sz="2000" dirty="0"/>
              <a:t>discussed and evaluated in the middle of the essay, also referred to as the body</a:t>
            </a:r>
            <a:r>
              <a:rPr lang="en-US" sz="2000" dirty="0" smtClean="0"/>
              <a:t>. The </a:t>
            </a:r>
            <a:r>
              <a:rPr lang="en-US" sz="2000" dirty="0"/>
              <a:t>introduction may also </a:t>
            </a:r>
            <a:r>
              <a:rPr lang="en-US" sz="2000" dirty="0" err="1"/>
              <a:t>summarise</a:t>
            </a:r>
            <a:r>
              <a:rPr lang="en-US" sz="2000" dirty="0"/>
              <a:t> very succinctly, in a sentence or two, your position on the issue, </a:t>
            </a:r>
            <a:r>
              <a:rPr lang="en-US" sz="2000" dirty="0" smtClean="0"/>
              <a:t>which is </a:t>
            </a:r>
            <a:r>
              <a:rPr lang="en-US" sz="2000" dirty="0"/>
              <a:t>then elaborated on at length in the series of paragraphs that make up the essay’s body.</a:t>
            </a:r>
          </a:p>
          <a:p>
            <a:r>
              <a:rPr lang="en-US" sz="2000" dirty="0" smtClean="0"/>
              <a:t>The </a:t>
            </a:r>
            <a:r>
              <a:rPr lang="en-US" sz="2000" dirty="0"/>
              <a:t>end paragraph constitutes a conclusion in which you may </a:t>
            </a:r>
            <a:r>
              <a:rPr lang="en-US" sz="2000" dirty="0" err="1"/>
              <a:t>summarise</a:t>
            </a:r>
            <a:r>
              <a:rPr lang="en-US" sz="2000" dirty="0"/>
              <a:t> the overall points made, </a:t>
            </a:r>
            <a:r>
              <a:rPr lang="en-US" sz="2000" dirty="0" smtClean="0"/>
              <a:t>but obviously </a:t>
            </a:r>
            <a:r>
              <a:rPr lang="en-US" sz="2000" dirty="0"/>
              <a:t>not every single one, as there is often never the word space to do so.</a:t>
            </a:r>
          </a:p>
          <a:p>
            <a:r>
              <a:rPr lang="en-US" sz="2000" dirty="0" smtClean="0"/>
              <a:t>The </a:t>
            </a:r>
            <a:r>
              <a:rPr lang="en-US" sz="2000" dirty="0"/>
              <a:t>concluding paragraph is also a good point at which to move the essay forward to touch on </a:t>
            </a:r>
            <a:r>
              <a:rPr lang="en-US" sz="2000" dirty="0" smtClean="0"/>
              <a:t>implications or </a:t>
            </a:r>
            <a:r>
              <a:rPr lang="en-US" sz="2000" dirty="0"/>
              <a:t>future advancements surrounding the issues addressed.</a:t>
            </a:r>
          </a:p>
        </p:txBody>
      </p:sp>
    </p:spTree>
    <p:extLst>
      <p:ext uri="{BB962C8B-B14F-4D97-AF65-F5344CB8AC3E}">
        <p14:creationId xmlns:p14="http://schemas.microsoft.com/office/powerpoint/2010/main" val="18029624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Citation </a:t>
            </a:r>
            <a:r>
              <a:rPr lang="en-US" sz="2000" dirty="0"/>
              <a:t>of </a:t>
            </a:r>
            <a:r>
              <a:rPr lang="en-US" sz="2000" dirty="0" smtClean="0"/>
              <a:t>published authors</a:t>
            </a:r>
            <a:r>
              <a:rPr lang="en-US" sz="2000" dirty="0"/>
              <a:t>.</a:t>
            </a:r>
          </a:p>
          <a:p>
            <a:r>
              <a:rPr lang="en-US" sz="2000" dirty="0" smtClean="0"/>
              <a:t>If </a:t>
            </a:r>
            <a:r>
              <a:rPr lang="en-US" sz="2000" dirty="0"/>
              <a:t>you make </a:t>
            </a:r>
            <a:r>
              <a:rPr lang="en-US" sz="2000" dirty="0" err="1"/>
              <a:t>judgements</a:t>
            </a:r>
            <a:r>
              <a:rPr lang="en-US" sz="2000" dirty="0"/>
              <a:t> about something in academic writing, there is an expectation that you will </a:t>
            </a:r>
            <a:r>
              <a:rPr lang="en-US" sz="2000" dirty="0" smtClean="0"/>
              <a:t>support your </a:t>
            </a:r>
            <a:r>
              <a:rPr lang="en-US" sz="2000" dirty="0"/>
              <a:t>opinion by linking it to what a published author has previously written about the issue.</a:t>
            </a:r>
          </a:p>
          <a:p>
            <a:r>
              <a:rPr lang="en-US" sz="2000" dirty="0" smtClean="0"/>
              <a:t>Indeed</a:t>
            </a:r>
            <a:r>
              <a:rPr lang="en-US" sz="2000" dirty="0"/>
              <a:t>, citing the work of other authors is central to academic writing because it shows you have </a:t>
            </a:r>
            <a:r>
              <a:rPr lang="en-US" sz="2000" dirty="0" smtClean="0"/>
              <a:t>read the </a:t>
            </a:r>
            <a:r>
              <a:rPr lang="en-US" sz="2000" dirty="0"/>
              <a:t>literature, understood the ideas, and have integrated these issues and varying perspectives into </a:t>
            </a:r>
            <a:r>
              <a:rPr lang="en-US" sz="2000" dirty="0" smtClean="0"/>
              <a:t>the assignment </a:t>
            </a:r>
            <a:r>
              <a:rPr lang="en-US" sz="2000" dirty="0"/>
              <a:t>task.</a:t>
            </a:r>
          </a:p>
        </p:txBody>
      </p:sp>
    </p:spTree>
    <p:extLst>
      <p:ext uri="{BB962C8B-B14F-4D97-AF65-F5344CB8AC3E}">
        <p14:creationId xmlns:p14="http://schemas.microsoft.com/office/powerpoint/2010/main" val="188387871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Follows </a:t>
            </a:r>
            <a:r>
              <a:rPr lang="en-US" sz="2000" dirty="0"/>
              <a:t>rules of punctuation </a:t>
            </a:r>
            <a:r>
              <a:rPr lang="en-US" sz="2000" dirty="0" smtClean="0"/>
              <a:t>and grammar</a:t>
            </a:r>
          </a:p>
          <a:p>
            <a:r>
              <a:rPr lang="en-US" sz="2000" dirty="0" smtClean="0"/>
              <a:t>The end</a:t>
            </a:r>
            <a:r>
              <a:rPr lang="en-US" sz="2000" dirty="0"/>
              <a:t>-user or consumer of your writing, unlike a friend, is likely to be very different from you and will not </a:t>
            </a:r>
            <a:r>
              <a:rPr lang="en-US" sz="2000" dirty="0" smtClean="0"/>
              <a:t>always know </a:t>
            </a:r>
            <a:r>
              <a:rPr lang="en-US" sz="2000" dirty="0"/>
              <a:t>to what you are referring. Hence, it is vital that you are clear. </a:t>
            </a:r>
            <a:endParaRPr lang="en-US" sz="2000" dirty="0" smtClean="0"/>
          </a:p>
          <a:p>
            <a:r>
              <a:rPr lang="en-US" sz="2000" dirty="0" smtClean="0"/>
              <a:t>Punctuation </a:t>
            </a:r>
            <a:r>
              <a:rPr lang="en-US" sz="2000" dirty="0"/>
              <a:t>as well as the </a:t>
            </a:r>
            <a:r>
              <a:rPr lang="en-US" sz="2000" dirty="0" smtClean="0"/>
              <a:t>conventions of </a:t>
            </a:r>
            <a:r>
              <a:rPr lang="en-US" sz="2000" dirty="0"/>
              <a:t>grammar are universally known systems (within English speaking cultures) that maintain clarity and </a:t>
            </a:r>
            <a:r>
              <a:rPr lang="en-US" sz="2000" dirty="0" smtClean="0"/>
              <a:t>avoid ambiguity </a:t>
            </a:r>
            <a:r>
              <a:rPr lang="en-US" sz="2000" dirty="0"/>
              <a:t>in expression.</a:t>
            </a:r>
          </a:p>
        </p:txBody>
      </p:sp>
    </p:spTree>
    <p:extLst>
      <p:ext uri="{BB962C8B-B14F-4D97-AF65-F5344CB8AC3E}">
        <p14:creationId xmlns:p14="http://schemas.microsoft.com/office/powerpoint/2010/main" val="21689176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The purpose of this </a:t>
            </a:r>
            <a:r>
              <a:rPr lang="en-US" sz="2400" dirty="0" smtClean="0"/>
              <a:t>course is </a:t>
            </a:r>
            <a:r>
              <a:rPr lang="en-US" sz="2400" dirty="0"/>
              <a:t>to </a:t>
            </a:r>
            <a:r>
              <a:rPr lang="en-US" sz="2400" dirty="0" smtClean="0"/>
              <a:t>cover some basic aspects of academic </a:t>
            </a:r>
            <a:r>
              <a:rPr lang="en-US" sz="2400" dirty="0"/>
              <a:t>writing </a:t>
            </a:r>
            <a:endParaRPr lang="en-US" sz="2400" dirty="0" smtClean="0"/>
          </a:p>
          <a:p>
            <a:r>
              <a:rPr lang="en-US" sz="2400" dirty="0" smtClean="0"/>
              <a:t>Heighten appreciation </a:t>
            </a:r>
            <a:r>
              <a:rPr lang="en-US" sz="2400" dirty="0"/>
              <a:t>of the logic and beauty </a:t>
            </a:r>
            <a:r>
              <a:rPr lang="en-US" sz="2400" dirty="0" smtClean="0"/>
              <a:t>of language</a:t>
            </a:r>
            <a:r>
              <a:rPr lang="en-US" sz="2400" dirty="0"/>
              <a:t>, </a:t>
            </a:r>
            <a:endParaRPr lang="en-US" sz="2400" dirty="0" smtClean="0"/>
          </a:p>
          <a:p>
            <a:r>
              <a:rPr lang="en-US" sz="2400" dirty="0" smtClean="0"/>
              <a:t>Help develop a reasonable command </a:t>
            </a:r>
            <a:r>
              <a:rPr lang="en-US" sz="2400" dirty="0"/>
              <a:t>of </a:t>
            </a:r>
            <a:r>
              <a:rPr lang="en-US" sz="2400" dirty="0" smtClean="0"/>
              <a:t>language which </a:t>
            </a:r>
            <a:r>
              <a:rPr lang="en-US" sz="2400" dirty="0"/>
              <a:t>will </a:t>
            </a:r>
            <a:r>
              <a:rPr lang="en-US" sz="2400" dirty="0" smtClean="0"/>
              <a:t>help you </a:t>
            </a:r>
            <a:r>
              <a:rPr lang="en-US" sz="2400" dirty="0"/>
              <a:t>to think more clearly and </a:t>
            </a:r>
            <a:r>
              <a:rPr lang="en-US" sz="2400" dirty="0" smtClean="0"/>
              <a:t>deeply</a:t>
            </a:r>
            <a:endParaRPr lang="en-US" sz="2400" dirty="0"/>
          </a:p>
        </p:txBody>
      </p:sp>
    </p:spTree>
    <p:extLst>
      <p:ext uri="{BB962C8B-B14F-4D97-AF65-F5344CB8AC3E}">
        <p14:creationId xmlns:p14="http://schemas.microsoft.com/office/powerpoint/2010/main" val="9861524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07524"/>
            <a:ext cx="8596668" cy="3880773"/>
          </a:xfrm>
        </p:spPr>
        <p:txBody>
          <a:bodyPr>
            <a:noAutofit/>
          </a:bodyPr>
          <a:lstStyle/>
          <a:p>
            <a:pPr algn="just"/>
            <a:r>
              <a:rPr lang="en-IN" sz="2200" dirty="0" smtClean="0"/>
              <a:t>Students are required to write assignments, reports, theses, dissertations and research papers for their courses.</a:t>
            </a:r>
          </a:p>
          <a:p>
            <a:pPr algn="just"/>
            <a:r>
              <a:rPr lang="en-IN" sz="2200" dirty="0" smtClean="0"/>
              <a:t>They are </a:t>
            </a:r>
            <a:r>
              <a:rPr lang="en-IN" sz="2200" dirty="0"/>
              <a:t>commonly told to:</a:t>
            </a:r>
          </a:p>
          <a:p>
            <a:pPr marL="355600" indent="0" algn="just">
              <a:buNone/>
            </a:pPr>
            <a:r>
              <a:rPr lang="en-IN" sz="2200" dirty="0"/>
              <a:t>• take up a position</a:t>
            </a:r>
          </a:p>
          <a:p>
            <a:pPr marL="355600" indent="0" algn="just">
              <a:buNone/>
            </a:pPr>
            <a:r>
              <a:rPr lang="en-IN" sz="2200" dirty="0"/>
              <a:t>• adopt a particular perspective</a:t>
            </a:r>
          </a:p>
          <a:p>
            <a:pPr marL="355600" indent="0" algn="just">
              <a:buNone/>
            </a:pPr>
            <a:r>
              <a:rPr lang="en-IN" sz="2200" dirty="0"/>
              <a:t>• put forward points for and against a particular position</a:t>
            </a:r>
          </a:p>
          <a:p>
            <a:pPr marL="355600" indent="0" algn="just">
              <a:buNone/>
            </a:pPr>
            <a:r>
              <a:rPr lang="en-IN" sz="2200" dirty="0"/>
              <a:t>• explore possible positions</a:t>
            </a:r>
          </a:p>
          <a:p>
            <a:pPr marL="355600" indent="0" algn="just">
              <a:buNone/>
            </a:pPr>
            <a:r>
              <a:rPr lang="en-IN" sz="2200" dirty="0"/>
              <a:t>• link theory and evidence</a:t>
            </a:r>
          </a:p>
          <a:p>
            <a:pPr marL="355600" indent="0" algn="just">
              <a:buNone/>
            </a:pPr>
            <a:r>
              <a:rPr lang="en-IN" sz="2200" dirty="0"/>
              <a:t>• draw a conclusion</a:t>
            </a:r>
          </a:p>
          <a:p>
            <a:pPr marL="355600" indent="0" algn="just">
              <a:buNone/>
            </a:pPr>
            <a:r>
              <a:rPr lang="en-IN" sz="2200" dirty="0"/>
              <a:t>• analyse</a:t>
            </a:r>
          </a:p>
          <a:p>
            <a:pPr marL="355600" indent="0" algn="just">
              <a:buNone/>
            </a:pPr>
            <a:r>
              <a:rPr lang="en-IN" sz="2200" dirty="0"/>
              <a:t>• be critical</a:t>
            </a:r>
          </a:p>
          <a:p>
            <a:pPr marL="355600" indent="0" algn="just">
              <a:buNone/>
            </a:pPr>
            <a:r>
              <a:rPr lang="en-IN" sz="2200" dirty="0"/>
              <a:t>• develop a central idea</a:t>
            </a:r>
          </a:p>
          <a:p>
            <a:pPr marL="355600" indent="0" algn="just">
              <a:buNone/>
            </a:pPr>
            <a:r>
              <a:rPr lang="en-IN" sz="2200" dirty="0"/>
              <a:t>• use evidence to support an argument</a:t>
            </a:r>
          </a:p>
          <a:p>
            <a:pPr marL="0" indent="0" algn="just">
              <a:buNone/>
            </a:pPr>
            <a:endParaRPr lang="en-IN" sz="2200" dirty="0" smtClean="0"/>
          </a:p>
        </p:txBody>
      </p:sp>
    </p:spTree>
    <p:extLst>
      <p:ext uri="{BB962C8B-B14F-4D97-AF65-F5344CB8AC3E}">
        <p14:creationId xmlns:p14="http://schemas.microsoft.com/office/powerpoint/2010/main" val="36584833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IN" sz="2800" dirty="0" smtClean="0"/>
              <a:t>In order to do all these - </a:t>
            </a:r>
          </a:p>
          <a:p>
            <a:pPr algn="just"/>
            <a:r>
              <a:rPr lang="en-IN" sz="2800" dirty="0"/>
              <a:t>k</a:t>
            </a:r>
            <a:r>
              <a:rPr lang="en-IN" sz="2800" dirty="0" smtClean="0"/>
              <a:t>nowledge </a:t>
            </a:r>
            <a:r>
              <a:rPr lang="en-IN" sz="2800" dirty="0"/>
              <a:t>of language as well as </a:t>
            </a:r>
            <a:r>
              <a:rPr lang="en-IN" sz="2800" dirty="0" smtClean="0"/>
              <a:t>of discourse is required</a:t>
            </a:r>
            <a:endParaRPr lang="en-IN" sz="2800" dirty="0"/>
          </a:p>
          <a:p>
            <a:pPr algn="just"/>
            <a:r>
              <a:rPr lang="en-IN" sz="2800" dirty="0"/>
              <a:t>s</a:t>
            </a:r>
            <a:r>
              <a:rPr lang="en-IN" sz="2800" dirty="0" smtClean="0"/>
              <a:t>ynthesis </a:t>
            </a:r>
            <a:r>
              <a:rPr lang="en-IN" sz="2800" dirty="0"/>
              <a:t>of many </a:t>
            </a:r>
            <a:r>
              <a:rPr lang="en-IN" sz="2800" dirty="0" smtClean="0"/>
              <a:t>skills is called for</a:t>
            </a:r>
            <a:endParaRPr lang="en-IN" sz="2800" dirty="0"/>
          </a:p>
          <a:p>
            <a:pPr marL="355600" indent="0">
              <a:buNone/>
            </a:pPr>
            <a:endParaRPr lang="en-IN" sz="2800" dirty="0"/>
          </a:p>
        </p:txBody>
      </p:sp>
    </p:spTree>
    <p:extLst>
      <p:ext uri="{BB962C8B-B14F-4D97-AF65-F5344CB8AC3E}">
        <p14:creationId xmlns:p14="http://schemas.microsoft.com/office/powerpoint/2010/main" val="14232726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academic writing?</a:t>
            </a:r>
            <a:endParaRPr lang="en-IN" dirty="0"/>
          </a:p>
        </p:txBody>
      </p:sp>
      <p:sp>
        <p:nvSpPr>
          <p:cNvPr id="3" name="Content Placeholder 2"/>
          <p:cNvSpPr>
            <a:spLocks noGrp="1"/>
          </p:cNvSpPr>
          <p:nvPr>
            <p:ph idx="1"/>
          </p:nvPr>
        </p:nvSpPr>
        <p:spPr/>
        <p:txBody>
          <a:bodyPr>
            <a:normAutofit/>
          </a:bodyPr>
          <a:lstStyle/>
          <a:p>
            <a:pPr algn="just"/>
            <a:r>
              <a:rPr lang="en-IN" sz="2400" dirty="0"/>
              <a:t>Academic </a:t>
            </a:r>
            <a:r>
              <a:rPr lang="en-IN" sz="2400" dirty="0" smtClean="0"/>
              <a:t>writing, broadly defined, is </a:t>
            </a:r>
            <a:r>
              <a:rPr lang="en-IN" sz="2400" dirty="0"/>
              <a:t>for </a:t>
            </a:r>
            <a:r>
              <a:rPr lang="en-IN" sz="2400" dirty="0" smtClean="0"/>
              <a:t>communicating scientific </a:t>
            </a:r>
            <a:r>
              <a:rPr lang="en-IN" sz="2400" dirty="0"/>
              <a:t>knowledge. </a:t>
            </a:r>
            <a:endParaRPr lang="en-IN" sz="2400" dirty="0" smtClean="0"/>
          </a:p>
          <a:p>
            <a:pPr algn="just"/>
            <a:r>
              <a:rPr lang="en-IN" sz="2400" dirty="0" smtClean="0"/>
              <a:t>It </a:t>
            </a:r>
            <a:r>
              <a:rPr lang="en-IN" sz="2400" dirty="0"/>
              <a:t>is generally addressed to scholars </a:t>
            </a:r>
            <a:r>
              <a:rPr lang="en-IN" sz="2400" dirty="0" smtClean="0"/>
              <a:t>and other </a:t>
            </a:r>
            <a:r>
              <a:rPr lang="en-IN" sz="2400" dirty="0"/>
              <a:t>knowledgeable readers who are familiar with that </a:t>
            </a:r>
            <a:r>
              <a:rPr lang="en-IN" sz="2400" dirty="0" smtClean="0"/>
              <a:t>branch of </a:t>
            </a:r>
            <a:r>
              <a:rPr lang="en-IN" sz="2400" dirty="0"/>
              <a:t>knowledge. </a:t>
            </a:r>
            <a:endParaRPr lang="en-IN" sz="2400" dirty="0" smtClean="0"/>
          </a:p>
          <a:p>
            <a:pPr algn="just"/>
            <a:r>
              <a:rPr lang="en-IN" sz="2400" dirty="0" smtClean="0"/>
              <a:t>The </a:t>
            </a:r>
            <a:r>
              <a:rPr lang="en-IN" sz="2400" dirty="0"/>
              <a:t>most rigorous academic writing is found </a:t>
            </a:r>
            <a:r>
              <a:rPr lang="en-IN" sz="2400" dirty="0" smtClean="0"/>
              <a:t>in scientific </a:t>
            </a:r>
            <a:r>
              <a:rPr lang="en-IN" sz="2400" dirty="0"/>
              <a:t>journals and doctoral dissertations in which </a:t>
            </a:r>
            <a:r>
              <a:rPr lang="en-IN" sz="2400" dirty="0" smtClean="0"/>
              <a:t>scholars share </a:t>
            </a:r>
            <a:r>
              <a:rPr lang="en-IN" sz="2400" dirty="0"/>
              <a:t>with fellow scholars their research findings, leading </a:t>
            </a:r>
            <a:r>
              <a:rPr lang="en-IN" sz="2400" dirty="0" smtClean="0"/>
              <a:t>to advances </a:t>
            </a:r>
            <a:r>
              <a:rPr lang="en-IN" sz="2400" dirty="0"/>
              <a:t>in knowledge in different disciplines.</a:t>
            </a:r>
          </a:p>
        </p:txBody>
      </p:sp>
    </p:spTree>
    <p:extLst>
      <p:ext uri="{BB962C8B-B14F-4D97-AF65-F5344CB8AC3E}">
        <p14:creationId xmlns:p14="http://schemas.microsoft.com/office/powerpoint/2010/main" val="9109905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134" y="907522"/>
            <a:ext cx="8596668" cy="3880773"/>
          </a:xfrm>
        </p:spPr>
        <p:txBody>
          <a:bodyPr>
            <a:noAutofit/>
          </a:bodyPr>
          <a:lstStyle/>
          <a:p>
            <a:pPr algn="just"/>
            <a:r>
              <a:rPr lang="en-IN" sz="2400" dirty="0"/>
              <a:t>You also find less sophisticated versions of academic </a:t>
            </a:r>
            <a:r>
              <a:rPr lang="en-IN" sz="2400" dirty="0" smtClean="0"/>
              <a:t>writing in </a:t>
            </a:r>
            <a:r>
              <a:rPr lang="en-IN" sz="2400" dirty="0"/>
              <a:t>colleges and universities. Most of the assignments </a:t>
            </a:r>
            <a:r>
              <a:rPr lang="en-IN" sz="2400" dirty="0" smtClean="0"/>
              <a:t>that students </a:t>
            </a:r>
            <a:r>
              <a:rPr lang="en-IN" sz="2400" dirty="0"/>
              <a:t>write and submit to their instructors fall in </a:t>
            </a:r>
            <a:r>
              <a:rPr lang="en-IN" sz="2400" dirty="0" smtClean="0"/>
              <a:t>this category. </a:t>
            </a:r>
          </a:p>
          <a:p>
            <a:pPr algn="just"/>
            <a:r>
              <a:rPr lang="en-IN" sz="2400" dirty="0" smtClean="0"/>
              <a:t>What </a:t>
            </a:r>
            <a:r>
              <a:rPr lang="en-IN" sz="2400" dirty="0"/>
              <a:t>is common among all classes of academic writing </a:t>
            </a:r>
            <a:r>
              <a:rPr lang="en-IN" sz="2400" dirty="0" smtClean="0"/>
              <a:t>is that </a:t>
            </a:r>
            <a:r>
              <a:rPr lang="en-IN" sz="2400" dirty="0"/>
              <a:t>ideas take </a:t>
            </a:r>
            <a:r>
              <a:rPr lang="en-IN" sz="2400" dirty="0" smtClean="0"/>
              <a:t>centre stage, </a:t>
            </a:r>
            <a:r>
              <a:rPr lang="en-IN" sz="2400" dirty="0"/>
              <a:t>people are in the background, </a:t>
            </a:r>
            <a:r>
              <a:rPr lang="en-IN" sz="2400" dirty="0" smtClean="0"/>
              <a:t>and the </a:t>
            </a:r>
            <a:r>
              <a:rPr lang="en-IN" sz="2400" dirty="0"/>
              <a:t>writer’s personal feelings have no role in the </a:t>
            </a:r>
            <a:r>
              <a:rPr lang="en-IN" sz="2400" dirty="0" smtClean="0"/>
              <a:t>presentation. </a:t>
            </a:r>
          </a:p>
          <a:p>
            <a:pPr algn="just"/>
            <a:r>
              <a:rPr lang="en-IN" sz="2400" dirty="0" smtClean="0"/>
              <a:t>Everything </a:t>
            </a:r>
            <a:r>
              <a:rPr lang="en-IN" sz="2400" dirty="0"/>
              <a:t>that the reader needs should </a:t>
            </a:r>
            <a:r>
              <a:rPr lang="en-IN" sz="2400" dirty="0" smtClean="0"/>
              <a:t>be explicitly </a:t>
            </a:r>
            <a:r>
              <a:rPr lang="en-IN" sz="2400" dirty="0"/>
              <a:t>stated in the text; arguments are accepted or </a:t>
            </a:r>
            <a:r>
              <a:rPr lang="en-IN" sz="2400" dirty="0" smtClean="0"/>
              <a:t>rejected because </a:t>
            </a:r>
            <a:r>
              <a:rPr lang="en-IN" sz="2400" dirty="0"/>
              <a:t>of the logic or evidence presented there, not because </a:t>
            </a:r>
            <a:r>
              <a:rPr lang="en-IN" sz="2400" dirty="0" smtClean="0"/>
              <a:t>of who </a:t>
            </a:r>
            <a:r>
              <a:rPr lang="en-IN" sz="2400" dirty="0"/>
              <a:t>proposes them. </a:t>
            </a:r>
            <a:endParaRPr lang="en-IN" sz="2400" dirty="0" smtClean="0"/>
          </a:p>
        </p:txBody>
      </p:sp>
    </p:spTree>
    <p:extLst>
      <p:ext uri="{BB962C8B-B14F-4D97-AF65-F5344CB8AC3E}">
        <p14:creationId xmlns:p14="http://schemas.microsoft.com/office/powerpoint/2010/main" val="19895766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9056"/>
            <a:ext cx="8596668" cy="3880773"/>
          </a:xfrm>
        </p:spPr>
        <p:txBody>
          <a:bodyPr>
            <a:normAutofit/>
          </a:bodyPr>
          <a:lstStyle/>
          <a:p>
            <a:pPr algn="just"/>
            <a:r>
              <a:rPr lang="en-IN" sz="2400" dirty="0"/>
              <a:t>Readers of academic writing expect the author to </a:t>
            </a:r>
            <a:endParaRPr lang="en-IN" sz="2400" dirty="0" smtClean="0"/>
          </a:p>
          <a:p>
            <a:pPr lvl="1" algn="just"/>
            <a:r>
              <a:rPr lang="en-IN" sz="2200" dirty="0" smtClean="0"/>
              <a:t>analyse empirical </a:t>
            </a:r>
            <a:r>
              <a:rPr lang="en-IN" sz="2200" dirty="0"/>
              <a:t>data (collected in many different ways and </a:t>
            </a:r>
            <a:r>
              <a:rPr lang="en-IN" sz="2200" dirty="0" smtClean="0"/>
              <a:t>from different </a:t>
            </a:r>
            <a:r>
              <a:rPr lang="en-IN" sz="2200" dirty="0"/>
              <a:t>sources depending on the discipline</a:t>
            </a:r>
            <a:r>
              <a:rPr lang="en-IN" sz="2200" dirty="0" smtClean="0"/>
              <a:t>)</a:t>
            </a:r>
          </a:p>
          <a:p>
            <a:pPr lvl="1" algn="just"/>
            <a:r>
              <a:rPr lang="en-IN" sz="2200" dirty="0" smtClean="0"/>
              <a:t>arrive </a:t>
            </a:r>
            <a:r>
              <a:rPr lang="en-IN" sz="2200" dirty="0"/>
              <a:t>at a </a:t>
            </a:r>
            <a:r>
              <a:rPr lang="en-IN" sz="2200" dirty="0" smtClean="0"/>
              <a:t>thesis — idea </a:t>
            </a:r>
            <a:r>
              <a:rPr lang="en-IN" sz="2200" dirty="0"/>
              <a:t>or </a:t>
            </a:r>
            <a:r>
              <a:rPr lang="en-IN" sz="2200" dirty="0" smtClean="0"/>
              <a:t>claim </a:t>
            </a:r>
          </a:p>
          <a:p>
            <a:pPr lvl="1" algn="just"/>
            <a:r>
              <a:rPr lang="en-IN" sz="2200" dirty="0" smtClean="0"/>
              <a:t>support </a:t>
            </a:r>
            <a:r>
              <a:rPr lang="en-IN" sz="2200" dirty="0"/>
              <a:t>it with </a:t>
            </a:r>
            <a:r>
              <a:rPr lang="en-IN" sz="2200" dirty="0" smtClean="0"/>
              <a:t>evidence</a:t>
            </a:r>
          </a:p>
          <a:p>
            <a:pPr algn="just"/>
            <a:r>
              <a:rPr lang="en-IN" sz="2400" dirty="0" smtClean="0"/>
              <a:t>In </a:t>
            </a:r>
            <a:r>
              <a:rPr lang="en-IN" sz="2400" dirty="0"/>
              <a:t>other words</a:t>
            </a:r>
            <a:r>
              <a:rPr lang="en-IN" sz="2400" dirty="0" smtClean="0"/>
              <a:t>, readers </a:t>
            </a:r>
            <a:r>
              <a:rPr lang="en-IN" sz="2400" dirty="0"/>
              <a:t>expect to be taken along the path of scientific </a:t>
            </a:r>
            <a:r>
              <a:rPr lang="en-IN" sz="2400" dirty="0" smtClean="0"/>
              <a:t>knowledge.</a:t>
            </a:r>
            <a:endParaRPr lang="en-IN" sz="2400" dirty="0"/>
          </a:p>
        </p:txBody>
      </p:sp>
    </p:spTree>
    <p:extLst>
      <p:ext uri="{BB962C8B-B14F-4D97-AF65-F5344CB8AC3E}">
        <p14:creationId xmlns:p14="http://schemas.microsoft.com/office/powerpoint/2010/main" val="11681553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dirty="0" smtClean="0"/>
              <a:t>How is academic writing different from other kinds of writing, say journalistic writing and creative writing?</a:t>
            </a:r>
            <a:endParaRPr lang="en-IN" dirty="0"/>
          </a:p>
        </p:txBody>
      </p:sp>
    </p:spTree>
    <p:extLst>
      <p:ext uri="{BB962C8B-B14F-4D97-AF65-F5344CB8AC3E}">
        <p14:creationId xmlns:p14="http://schemas.microsoft.com/office/powerpoint/2010/main" val="22463801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311</TotalTime>
  <Words>2656</Words>
  <Application>Microsoft Macintosh PowerPoint</Application>
  <PresentationFormat>Custom</PresentationFormat>
  <Paragraphs>98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Facet</vt:lpstr>
      <vt:lpstr>Academic Writing:  An Introduction</vt:lpstr>
      <vt:lpstr>PowerPoint Presentation</vt:lpstr>
      <vt:lpstr>PowerPoint Presentation</vt:lpstr>
      <vt:lpstr>PowerPoint Presentation</vt:lpstr>
      <vt:lpstr>PowerPoint Presentation</vt:lpstr>
      <vt:lpstr>What is academic writing?</vt:lpstr>
      <vt:lpstr>PowerPoint Presentation</vt:lpstr>
      <vt:lpstr>PowerPoint Presentation</vt:lpstr>
      <vt:lpstr>How is academic writing different from other kinds of writing, say journalistic writing and creative writing?</vt:lpstr>
      <vt:lpstr>Journalistic writing</vt:lpstr>
      <vt:lpstr>PowerPoint Presentation</vt:lpstr>
      <vt:lpstr>PowerPoint Presentation</vt:lpstr>
      <vt:lpstr>Creative writing</vt:lpstr>
      <vt:lpstr>PowerPoint Presentation</vt:lpstr>
      <vt:lpstr>PowerPoint Presentation</vt:lpstr>
      <vt:lpstr>PowerPoint Presentation</vt:lpstr>
      <vt:lpstr>Let’s look at an example…</vt:lpstr>
      <vt:lpstr>Version 1</vt:lpstr>
      <vt:lpstr>PowerPoint Presentation</vt:lpstr>
      <vt:lpstr>Version 2</vt:lpstr>
      <vt:lpstr>Which of the two is academic writing? </vt:lpstr>
      <vt:lpstr>PowerPoint Presentation</vt:lpstr>
      <vt:lpstr>PowerPoint Presentation</vt:lpstr>
      <vt:lpstr>PowerPoint Presentation</vt:lpstr>
      <vt:lpstr>PowerPoint Presentation</vt:lpstr>
      <vt:lpstr>PowerPoint Presentation</vt:lpstr>
      <vt:lpstr>Key features of academic writing</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writing</dc:title>
  <dc:creator>N.P SUDHARSHAN</dc:creator>
  <cp:lastModifiedBy>sudharshana N.P</cp:lastModifiedBy>
  <cp:revision>36</cp:revision>
  <dcterms:created xsi:type="dcterms:W3CDTF">2014-12-01T11:11:05Z</dcterms:created>
  <dcterms:modified xsi:type="dcterms:W3CDTF">2017-08-01T02:13:08Z</dcterms:modified>
</cp:coreProperties>
</file>