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7" r:id="rId5"/>
    <p:sldId id="268" r:id="rId6"/>
    <p:sldId id="259" r:id="rId7"/>
    <p:sldId id="260" r:id="rId8"/>
    <p:sldId id="269" r:id="rId9"/>
    <p:sldId id="270" r:id="rId10"/>
    <p:sldId id="271" r:id="rId11"/>
    <p:sldId id="276" r:id="rId12"/>
    <p:sldId id="277" r:id="rId13"/>
    <p:sldId id="261" r:id="rId14"/>
    <p:sldId id="262" r:id="rId15"/>
    <p:sldId id="274" r:id="rId16"/>
    <p:sldId id="275" r:id="rId17"/>
    <p:sldId id="265" r:id="rId18"/>
    <p:sldId id="266"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2560"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336462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26001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319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311303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2623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3131914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71348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84159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96373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6F8E0-39F0-4360-B9E5-1F44EF5FEACD}" type="datetimeFigureOut">
              <a:rPr lang="en-IN" smtClean="0"/>
              <a:t>01/08/17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317069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76F8E0-39F0-4360-B9E5-1F44EF5FEAC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29945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76F8E0-39F0-4360-B9E5-1F44EF5FEACD}" type="datetimeFigureOut">
              <a:rPr lang="en-IN" smtClean="0"/>
              <a:t>01/08/17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138194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76F8E0-39F0-4360-B9E5-1F44EF5FEACD}" type="datetimeFigureOut">
              <a:rPr lang="en-IN" smtClean="0"/>
              <a:t>01/08/17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237992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6F8E0-39F0-4360-B9E5-1F44EF5FEACD}" type="datetimeFigureOut">
              <a:rPr lang="en-IN" smtClean="0"/>
              <a:t>01/08/17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352651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6F8E0-39F0-4360-B9E5-1F44EF5FEAC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133114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6F8E0-39F0-4360-B9E5-1F44EF5FEACD}" type="datetimeFigureOut">
              <a:rPr lang="en-IN" smtClean="0"/>
              <a:t>01/08/17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33082-2B1A-499C-8BEA-BAE8CFD17C9D}" type="slidenum">
              <a:rPr lang="en-IN" smtClean="0"/>
              <a:t>‹#›</a:t>
            </a:fld>
            <a:endParaRPr lang="en-IN"/>
          </a:p>
        </p:txBody>
      </p:sp>
    </p:spTree>
    <p:extLst>
      <p:ext uri="{BB962C8B-B14F-4D97-AF65-F5344CB8AC3E}">
        <p14:creationId xmlns:p14="http://schemas.microsoft.com/office/powerpoint/2010/main" val="17151227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76F8E0-39F0-4360-B9E5-1F44EF5FEACD}" type="datetimeFigureOut">
              <a:rPr lang="en-IN" smtClean="0"/>
              <a:t>01/08/17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933082-2B1A-499C-8BEA-BAE8CFD17C9D}" type="slidenum">
              <a:rPr lang="en-IN" smtClean="0"/>
              <a:t>‹#›</a:t>
            </a:fld>
            <a:endParaRPr lang="en-IN"/>
          </a:p>
        </p:txBody>
      </p:sp>
    </p:spTree>
    <p:extLst>
      <p:ext uri="{BB962C8B-B14F-4D97-AF65-F5344CB8AC3E}">
        <p14:creationId xmlns:p14="http://schemas.microsoft.com/office/powerpoint/2010/main" val="34470772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of Writing: Interpreting a topic and developing a plan</a:t>
            </a:r>
            <a:endParaRPr lang="en-IN" dirty="0"/>
          </a:p>
        </p:txBody>
      </p:sp>
    </p:spTree>
    <p:extLst>
      <p:ext uri="{BB962C8B-B14F-4D97-AF65-F5344CB8AC3E}">
        <p14:creationId xmlns:p14="http://schemas.microsoft.com/office/powerpoint/2010/main" val="242881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1733"/>
            <a:ext cx="8596668" cy="5367867"/>
          </a:xfrm>
        </p:spPr>
        <p:txBody>
          <a:bodyPr>
            <a:noAutofit/>
          </a:bodyPr>
          <a:lstStyle/>
          <a:p>
            <a:pPr algn="just"/>
            <a:r>
              <a:rPr lang="en-IN" sz="2400" b="1" dirty="0"/>
              <a:t>Integrate: </a:t>
            </a:r>
            <a:r>
              <a:rPr lang="en-IN" sz="2400" dirty="0"/>
              <a:t>To draw together in a logical related way two or more subjects not previously </a:t>
            </a:r>
            <a:r>
              <a:rPr lang="en-IN" sz="2400" dirty="0" smtClean="0"/>
              <a:t>related</a:t>
            </a:r>
            <a:endParaRPr lang="en-IN" sz="2400" dirty="0"/>
          </a:p>
          <a:p>
            <a:pPr algn="just"/>
            <a:r>
              <a:rPr lang="en-IN" sz="2400" b="1" dirty="0"/>
              <a:t>Interpret: </a:t>
            </a:r>
            <a:r>
              <a:rPr lang="en-IN" sz="2400" dirty="0"/>
              <a:t>To explain the meaning of something, to make it clear and explicit, and to evaluate it in terms of your own </a:t>
            </a:r>
            <a:r>
              <a:rPr lang="en-IN" sz="2400" dirty="0" smtClean="0"/>
              <a:t>knowledge</a:t>
            </a:r>
            <a:endParaRPr lang="en-IN" sz="2400" dirty="0"/>
          </a:p>
          <a:p>
            <a:pPr algn="just"/>
            <a:r>
              <a:rPr lang="en-IN" sz="2400" b="1" dirty="0" smtClean="0"/>
              <a:t>Justify</a:t>
            </a:r>
            <a:r>
              <a:rPr lang="en-IN" sz="2400" b="1" dirty="0"/>
              <a:t>: </a:t>
            </a:r>
            <a:r>
              <a:rPr lang="en-IN" sz="2400" dirty="0"/>
              <a:t>To provide the reasons for your conclusions or for the statement made in the </a:t>
            </a:r>
            <a:r>
              <a:rPr lang="en-IN" sz="2400" dirty="0" smtClean="0"/>
              <a:t>question</a:t>
            </a:r>
            <a:endParaRPr lang="en-IN" sz="2400" dirty="0"/>
          </a:p>
          <a:p>
            <a:pPr algn="just"/>
            <a:r>
              <a:rPr lang="en-IN" sz="2400" b="1" dirty="0"/>
              <a:t>Outline: </a:t>
            </a:r>
            <a:r>
              <a:rPr lang="en-IN" sz="2400" dirty="0"/>
              <a:t>To give the main features or general principles of a subject leaving out minor </a:t>
            </a:r>
            <a:r>
              <a:rPr lang="en-IN" sz="2400" dirty="0" smtClean="0"/>
              <a:t>details</a:t>
            </a:r>
            <a:endParaRPr lang="en-IN" sz="2400" dirty="0"/>
          </a:p>
          <a:p>
            <a:pPr algn="just"/>
            <a:r>
              <a:rPr lang="en-IN" sz="2400" b="1" dirty="0"/>
              <a:t>Prove: </a:t>
            </a:r>
            <a:r>
              <a:rPr lang="en-IN" sz="2400" dirty="0"/>
              <a:t>To show the truth of a statement by argument, experiment, or </a:t>
            </a:r>
            <a:r>
              <a:rPr lang="en-IN" sz="2400" dirty="0" smtClean="0"/>
              <a:t>test</a:t>
            </a:r>
            <a:endParaRPr lang="en-IN" sz="2400" dirty="0"/>
          </a:p>
          <a:p>
            <a:pPr algn="just"/>
            <a:r>
              <a:rPr lang="en-IN" sz="2400" b="1" dirty="0"/>
              <a:t>Relate: </a:t>
            </a:r>
            <a:r>
              <a:rPr lang="en-IN" sz="2400" dirty="0"/>
              <a:t>To establish the connection between one thing and </a:t>
            </a:r>
            <a:r>
              <a:rPr lang="en-IN" sz="2400" dirty="0" smtClean="0"/>
              <a:t>another</a:t>
            </a:r>
            <a:endParaRPr lang="en-IN" sz="2400" dirty="0"/>
          </a:p>
          <a:p>
            <a:pPr algn="just"/>
            <a:r>
              <a:rPr lang="en-IN" sz="2400" b="1" dirty="0"/>
              <a:t>Review: </a:t>
            </a:r>
            <a:r>
              <a:rPr lang="en-IN" sz="2400" dirty="0"/>
              <a:t>To survey and critically examine a </a:t>
            </a:r>
            <a:r>
              <a:rPr lang="en-IN" sz="2400" dirty="0" smtClean="0"/>
              <a:t>subject</a:t>
            </a:r>
            <a:endParaRPr lang="en-IN" sz="2400" dirty="0"/>
          </a:p>
        </p:txBody>
      </p:sp>
    </p:spTree>
    <p:extLst>
      <p:ext uri="{BB962C8B-B14F-4D97-AF65-F5344CB8AC3E}">
        <p14:creationId xmlns:p14="http://schemas.microsoft.com/office/powerpoint/2010/main" val="377980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968193" cy="1320800"/>
          </a:xfrm>
        </p:spPr>
        <p:txBody>
          <a:bodyPr>
            <a:normAutofit fontScale="90000"/>
          </a:bodyPr>
          <a:lstStyle/>
          <a:p>
            <a:pPr algn="just"/>
            <a:r>
              <a:rPr lang="en-US" dirty="0"/>
              <a:t>Underline the key terms in the following titles and decide what you </a:t>
            </a:r>
            <a:r>
              <a:rPr lang="en-US" dirty="0" smtClean="0"/>
              <a:t>are being </a:t>
            </a:r>
            <a:r>
              <a:rPr lang="en-US" dirty="0"/>
              <a:t>asked to do.</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Example</a:t>
            </a:r>
            <a:r>
              <a:rPr lang="en-US" sz="2400" dirty="0"/>
              <a:t>:</a:t>
            </a:r>
          </a:p>
          <a:p>
            <a:r>
              <a:rPr lang="en-US" sz="2400" dirty="0"/>
              <a:t>Relate the development of railways to the rise of </a:t>
            </a:r>
            <a:r>
              <a:rPr lang="en-US" sz="2400" dirty="0" smtClean="0"/>
              <a:t>nationalism in 19</a:t>
            </a:r>
            <a:r>
              <a:rPr lang="en-US" sz="2400" baseline="30000" dirty="0" smtClean="0"/>
              <a:t>th</a:t>
            </a:r>
            <a:r>
              <a:rPr lang="en-US" sz="2400" dirty="0" smtClean="0"/>
              <a:t> century India.</a:t>
            </a:r>
            <a:endParaRPr lang="en-US" sz="2400" dirty="0"/>
          </a:p>
          <a:p>
            <a:r>
              <a:rPr lang="en-US" sz="2400" b="1" i="1" dirty="0"/>
              <a:t>Relate</a:t>
            </a:r>
            <a:r>
              <a:rPr lang="en-US" sz="2400" dirty="0"/>
              <a:t> means to link one thing to another. The title is asking for links to </a:t>
            </a:r>
            <a:r>
              <a:rPr lang="en-US" sz="2400" dirty="0" smtClean="0"/>
              <a:t>be made </a:t>
            </a:r>
            <a:r>
              <a:rPr lang="en-US" sz="2400" dirty="0"/>
              <a:t>between the growth of railways in </a:t>
            </a:r>
            <a:r>
              <a:rPr lang="en-US" sz="2400" dirty="0" smtClean="0"/>
              <a:t>India in </a:t>
            </a:r>
            <a:r>
              <a:rPr lang="en-US" sz="2400" dirty="0"/>
              <a:t>the </a:t>
            </a:r>
            <a:r>
              <a:rPr lang="en-US" sz="2400" dirty="0" smtClean="0"/>
              <a:t>nineteenth century </a:t>
            </a:r>
            <a:r>
              <a:rPr lang="en-US" sz="2400" dirty="0"/>
              <a:t>and the political philosophy of nationalism. The writer </a:t>
            </a:r>
            <a:r>
              <a:rPr lang="en-US" sz="2400" dirty="0" smtClean="0"/>
              <a:t>must decide </a:t>
            </a:r>
            <a:r>
              <a:rPr lang="en-US" sz="2400" dirty="0"/>
              <a:t>if there was a connection or not</a:t>
            </a:r>
            <a:r>
              <a:rPr lang="en-US" sz="2400" dirty="0" smtClean="0"/>
              <a:t>. </a:t>
            </a:r>
            <a:endParaRPr lang="en-US" sz="2400" dirty="0"/>
          </a:p>
        </p:txBody>
      </p:sp>
    </p:spTree>
    <p:extLst>
      <p:ext uri="{BB962C8B-B14F-4D97-AF65-F5344CB8AC3E}">
        <p14:creationId xmlns:p14="http://schemas.microsoft.com/office/powerpoint/2010/main" val="188458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2937"/>
            <a:ext cx="8596668" cy="5578425"/>
          </a:xfrm>
        </p:spPr>
        <p:txBody>
          <a:bodyPr>
            <a:normAutofit/>
          </a:bodyPr>
          <a:lstStyle/>
          <a:p>
            <a:r>
              <a:rPr lang="en-US" sz="2800" dirty="0"/>
              <a:t> a) Identify the main causes of rural poverty in China.</a:t>
            </a:r>
          </a:p>
          <a:p>
            <a:r>
              <a:rPr lang="en-US" sz="2800" dirty="0"/>
              <a:t>b) Calculate the likely change in coffee consumption that would </a:t>
            </a:r>
            <a:r>
              <a:rPr lang="en-US" sz="2800" dirty="0" smtClean="0"/>
              <a:t>result from </a:t>
            </a:r>
            <a:r>
              <a:rPr lang="en-US" sz="2800" dirty="0"/>
              <a:t>a 10% fall in the price of coffee beans.</a:t>
            </a:r>
          </a:p>
          <a:p>
            <a:r>
              <a:rPr lang="en-US" sz="2800" dirty="0"/>
              <a:t>c) Classify the desert regions of Asia and suggest possible approaches </a:t>
            </a:r>
            <a:r>
              <a:rPr lang="en-US" sz="2800" dirty="0" smtClean="0"/>
              <a:t>to halting </a:t>
            </a:r>
            <a:r>
              <a:rPr lang="en-US" sz="2800" dirty="0"/>
              <a:t>their spread.</a:t>
            </a:r>
            <a:endParaRPr lang="en-US" sz="2800" dirty="0"/>
          </a:p>
        </p:txBody>
      </p:sp>
    </p:spTree>
    <p:extLst>
      <p:ext uri="{BB962C8B-B14F-4D97-AF65-F5344CB8AC3E}">
        <p14:creationId xmlns:p14="http://schemas.microsoft.com/office/powerpoint/2010/main" val="16080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the basic organisation</a:t>
            </a:r>
            <a:endParaRPr lang="en-IN" dirty="0"/>
          </a:p>
        </p:txBody>
      </p:sp>
      <p:sp>
        <p:nvSpPr>
          <p:cNvPr id="7" name="Content Placeholder 6"/>
          <p:cNvSpPr>
            <a:spLocks noGrp="1"/>
          </p:cNvSpPr>
          <p:nvPr>
            <p:ph idx="1"/>
          </p:nvPr>
        </p:nvSpPr>
        <p:spPr>
          <a:xfrm>
            <a:off x="677334" y="1549401"/>
            <a:ext cx="8596668" cy="4491962"/>
          </a:xfrm>
        </p:spPr>
        <p:txBody>
          <a:bodyPr>
            <a:noAutofit/>
          </a:bodyPr>
          <a:lstStyle/>
          <a:p>
            <a:pPr algn="just"/>
            <a:r>
              <a:rPr lang="en-IN" sz="2400" dirty="0"/>
              <a:t>Almost all essays, reports and articles have the same basic pattern </a:t>
            </a:r>
            <a:r>
              <a:rPr lang="en-IN" sz="2400" dirty="0" smtClean="0"/>
              <a:t>of organisation</a:t>
            </a:r>
            <a:r>
              <a:rPr lang="en-IN" sz="2400" dirty="0"/>
              <a:t>:</a:t>
            </a:r>
          </a:p>
          <a:p>
            <a:pPr lvl="1" algn="just"/>
            <a:r>
              <a:rPr lang="en-IN" sz="2400" dirty="0"/>
              <a:t>Introduction</a:t>
            </a:r>
          </a:p>
          <a:p>
            <a:pPr lvl="1" algn="just"/>
            <a:r>
              <a:rPr lang="en-IN" sz="2400" dirty="0"/>
              <a:t>Main body</a:t>
            </a:r>
          </a:p>
          <a:p>
            <a:pPr lvl="1" algn="just"/>
            <a:r>
              <a:rPr lang="en-IN" sz="2400" dirty="0"/>
              <a:t>Conclusion</a:t>
            </a:r>
          </a:p>
          <a:p>
            <a:pPr algn="just"/>
            <a:r>
              <a:rPr lang="en-IN" sz="2400" dirty="0"/>
              <a:t>The structure of the main body depends on what the title is asking you </a:t>
            </a:r>
            <a:r>
              <a:rPr lang="en-IN" sz="2400" dirty="0" smtClean="0"/>
              <a:t>to do.</a:t>
            </a:r>
          </a:p>
          <a:p>
            <a:pPr algn="just"/>
            <a:r>
              <a:rPr lang="en-IN" sz="2400" dirty="0" smtClean="0"/>
              <a:t>Let’s look at an example.</a:t>
            </a:r>
          </a:p>
        </p:txBody>
      </p:sp>
    </p:spTree>
    <p:extLst>
      <p:ext uri="{BB962C8B-B14F-4D97-AF65-F5344CB8AC3E}">
        <p14:creationId xmlns:p14="http://schemas.microsoft.com/office/powerpoint/2010/main" val="207701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93133"/>
            <a:ext cx="8425219" cy="1066800"/>
          </a:xfrm>
        </p:spPr>
        <p:txBody>
          <a:bodyPr>
            <a:normAutofit fontScale="90000"/>
          </a:bodyPr>
          <a:lstStyle/>
          <a:p>
            <a:pPr algn="just"/>
            <a:r>
              <a:rPr lang="en-IN" dirty="0"/>
              <a:t>Academic qualifications are of little practical benefit in the real world – Discuss</a:t>
            </a:r>
            <a:r>
              <a:rPr lang="en-IN" dirty="0" smtClean="0"/>
              <a:t>.</a:t>
            </a:r>
            <a:endParaRPr lang="en-IN" dirty="0"/>
          </a:p>
        </p:txBody>
      </p:sp>
      <p:sp>
        <p:nvSpPr>
          <p:cNvPr id="5" name="Content Placeholder 2"/>
          <p:cNvSpPr txBox="1">
            <a:spLocks/>
          </p:cNvSpPr>
          <p:nvPr/>
        </p:nvSpPr>
        <p:spPr>
          <a:xfrm>
            <a:off x="677333" y="1436293"/>
            <a:ext cx="8425218" cy="47613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2400" dirty="0" smtClean="0"/>
              <a:t>Introduction</a:t>
            </a:r>
            <a:r>
              <a:rPr lang="en-IN" sz="2400" dirty="0"/>
              <a:t>: variety of different qualifications; different methods of </a:t>
            </a:r>
            <a:r>
              <a:rPr lang="en-IN" sz="2400" dirty="0" smtClean="0"/>
              <a:t>assessment </a:t>
            </a:r>
          </a:p>
          <a:p>
            <a:pPr algn="just"/>
            <a:r>
              <a:rPr lang="en-IN" sz="2400" dirty="0" smtClean="0"/>
              <a:t>Why </a:t>
            </a:r>
            <a:r>
              <a:rPr lang="en-IN" sz="2400" dirty="0"/>
              <a:t>necessary: international standards for professions, e.g. </a:t>
            </a:r>
            <a:r>
              <a:rPr lang="en-IN" sz="2400" dirty="0" smtClean="0"/>
              <a:t>doctors; students </a:t>
            </a:r>
            <a:r>
              <a:rPr lang="en-IN" sz="2400" dirty="0"/>
              <a:t>have chance to study latest </a:t>
            </a:r>
            <a:r>
              <a:rPr lang="en-IN" sz="2400" dirty="0" smtClean="0"/>
              <a:t>theories; qualifications </a:t>
            </a:r>
            <a:r>
              <a:rPr lang="en-IN" sz="2400" dirty="0"/>
              <a:t>lead to better salaries and promotion</a:t>
            </a:r>
          </a:p>
          <a:p>
            <a:r>
              <a:rPr lang="en-IN" sz="2400" dirty="0" smtClean="0"/>
              <a:t>Drawbacks</a:t>
            </a:r>
            <a:r>
              <a:rPr lang="en-IN" sz="2400" dirty="0"/>
              <a:t>: many successful people don’t have </a:t>
            </a:r>
            <a:r>
              <a:rPr lang="en-IN" sz="2400" dirty="0" smtClean="0"/>
              <a:t>qualifications; many </a:t>
            </a:r>
            <a:r>
              <a:rPr lang="en-IN" sz="2400" dirty="0"/>
              <a:t>qualified people don’t have jobs</a:t>
            </a:r>
          </a:p>
          <a:p>
            <a:pPr algn="just"/>
            <a:r>
              <a:rPr lang="en-IN" sz="2400" dirty="0" smtClean="0"/>
              <a:t>Conclusion</a:t>
            </a:r>
            <a:r>
              <a:rPr lang="en-IN" sz="2400" dirty="0"/>
              <a:t>: qualifications are useful but </a:t>
            </a:r>
            <a:r>
              <a:rPr lang="en-IN" sz="2400" dirty="0" smtClean="0"/>
              <a:t>do not guarantee </a:t>
            </a:r>
            <a:r>
              <a:rPr lang="en-IN" sz="2400" dirty="0"/>
              <a:t>success</a:t>
            </a:r>
          </a:p>
          <a:p>
            <a:pPr algn="just"/>
            <a:endParaRPr lang="en-IN" sz="2400" dirty="0"/>
          </a:p>
        </p:txBody>
      </p:sp>
    </p:spTree>
    <p:extLst>
      <p:ext uri="{BB962C8B-B14F-4D97-AF65-F5344CB8AC3E}">
        <p14:creationId xmlns:p14="http://schemas.microsoft.com/office/powerpoint/2010/main" val="335719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planning</a:t>
            </a:r>
            <a:endParaRPr lang="en-US" dirty="0"/>
          </a:p>
        </p:txBody>
      </p:sp>
      <p:sp>
        <p:nvSpPr>
          <p:cNvPr id="3" name="Content Placeholder 2"/>
          <p:cNvSpPr>
            <a:spLocks noGrp="1"/>
          </p:cNvSpPr>
          <p:nvPr>
            <p:ph idx="1"/>
          </p:nvPr>
        </p:nvSpPr>
        <p:spPr>
          <a:xfrm>
            <a:off x="677334" y="1412553"/>
            <a:ext cx="8596668" cy="4628810"/>
          </a:xfrm>
        </p:spPr>
        <p:txBody>
          <a:bodyPr>
            <a:noAutofit/>
          </a:bodyPr>
          <a:lstStyle/>
          <a:p>
            <a:r>
              <a:rPr lang="en-US" sz="2400" dirty="0" err="1" smtClean="0"/>
              <a:t>Analyse</a:t>
            </a:r>
            <a:r>
              <a:rPr lang="en-US" sz="2400" dirty="0" smtClean="0"/>
              <a:t> the question and the keywords. Note the main topics that you are going to cover.</a:t>
            </a:r>
          </a:p>
          <a:p>
            <a:r>
              <a:rPr lang="en-US" sz="2400" dirty="0" smtClean="0"/>
              <a:t>Divide any notes and ideas you already have into separate topics using a separate sheet for each topic relevant. These separate notes should lead to different paragraphs of your write-up</a:t>
            </a:r>
          </a:p>
          <a:p>
            <a:r>
              <a:rPr lang="en-US" sz="2400" dirty="0" smtClean="0"/>
              <a:t>Rearrange your notes. Look at what you have and group related information and arrange them in a logical order</a:t>
            </a:r>
          </a:p>
          <a:p>
            <a:endParaRPr lang="en-US" sz="2400" dirty="0" smtClean="0"/>
          </a:p>
          <a:p>
            <a:endParaRPr lang="en-US" sz="2400" dirty="0"/>
          </a:p>
        </p:txBody>
      </p:sp>
    </p:spTree>
    <p:extLst>
      <p:ext uri="{BB962C8B-B14F-4D97-AF65-F5344CB8AC3E}">
        <p14:creationId xmlns:p14="http://schemas.microsoft.com/office/powerpoint/2010/main" val="257723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t>Write an outline plan using the topics you have arranged. Write your first plan before you have done any research and that will help you to be more selective and constructive in taking notes. It will focus your reading and you can adapt your plan as you go along.</a:t>
            </a:r>
          </a:p>
          <a:p>
            <a:pPr algn="just"/>
            <a:endParaRPr lang="en-US" sz="2400" dirty="0"/>
          </a:p>
        </p:txBody>
      </p:sp>
    </p:spTree>
    <p:extLst>
      <p:ext uri="{BB962C8B-B14F-4D97-AF65-F5344CB8AC3E}">
        <p14:creationId xmlns:p14="http://schemas.microsoft.com/office/powerpoint/2010/main" val="367456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2466"/>
            <a:ext cx="8596668" cy="1320800"/>
          </a:xfrm>
        </p:spPr>
        <p:txBody>
          <a:bodyPr>
            <a:normAutofit fontScale="90000"/>
          </a:bodyPr>
          <a:lstStyle/>
          <a:p>
            <a:pPr algn="just"/>
            <a:r>
              <a:rPr lang="en-IN" b="1" dirty="0"/>
              <a:t>Consider the following titles and decide which sections </a:t>
            </a:r>
            <a:r>
              <a:rPr lang="en-IN" b="1" dirty="0" smtClean="0"/>
              <a:t>you will include in </a:t>
            </a:r>
            <a:r>
              <a:rPr lang="en-IN" b="1" dirty="0"/>
              <a:t>each essay.</a:t>
            </a:r>
            <a:endParaRPr lang="en-IN" dirty="0"/>
          </a:p>
        </p:txBody>
      </p:sp>
      <p:sp>
        <p:nvSpPr>
          <p:cNvPr id="3" name="Content Placeholder 2"/>
          <p:cNvSpPr>
            <a:spLocks noGrp="1"/>
          </p:cNvSpPr>
          <p:nvPr>
            <p:ph sz="half" idx="1"/>
          </p:nvPr>
        </p:nvSpPr>
        <p:spPr>
          <a:xfrm>
            <a:off x="677334" y="1940456"/>
            <a:ext cx="4184035" cy="3880772"/>
          </a:xfrm>
        </p:spPr>
        <p:txBody>
          <a:bodyPr>
            <a:noAutofit/>
          </a:bodyPr>
          <a:lstStyle/>
          <a:p>
            <a:pPr marL="0" indent="0" algn="just">
              <a:buNone/>
            </a:pPr>
            <a:r>
              <a:rPr lang="en-IN" dirty="0" smtClean="0"/>
              <a:t>1. Nursery </a:t>
            </a:r>
            <a:r>
              <a:rPr lang="en-IN" dirty="0"/>
              <a:t>education is better for children than staying at home </a:t>
            </a:r>
            <a:r>
              <a:rPr lang="en-IN" dirty="0" smtClean="0"/>
              <a:t>with mother </a:t>
            </a:r>
            <a:r>
              <a:rPr lang="en-IN" dirty="0"/>
              <a:t>– Discuss.</a:t>
            </a:r>
          </a:p>
          <a:p>
            <a:pPr algn="just"/>
            <a:r>
              <a:rPr lang="en-IN" dirty="0"/>
              <a:t>A study of the growth of nurseries since 1995</a:t>
            </a:r>
          </a:p>
          <a:p>
            <a:pPr algn="just"/>
            <a:r>
              <a:rPr lang="en-IN" dirty="0"/>
              <a:t>A report on the development of children who remain at home </a:t>
            </a:r>
            <a:r>
              <a:rPr lang="en-IN" dirty="0" smtClean="0"/>
              <a:t>until five</a:t>
            </a:r>
            <a:endParaRPr lang="en-IN" dirty="0"/>
          </a:p>
          <a:p>
            <a:pPr algn="just"/>
            <a:r>
              <a:rPr lang="en-IN" dirty="0"/>
              <a:t>A discussion comparing speaking ability in the two groups </a:t>
            </a:r>
            <a:r>
              <a:rPr lang="en-IN" dirty="0" smtClean="0"/>
              <a:t>of children</a:t>
            </a:r>
            <a:endParaRPr lang="en-IN" dirty="0"/>
          </a:p>
          <a:p>
            <a:pPr algn="just"/>
            <a:r>
              <a:rPr lang="en-IN" dirty="0"/>
              <a:t>An outline of the increase of women in the labour market since </a:t>
            </a:r>
            <a:r>
              <a:rPr lang="en-IN" dirty="0" smtClean="0"/>
              <a:t>1960</a:t>
            </a:r>
            <a:endParaRPr lang="en-IN" dirty="0"/>
          </a:p>
        </p:txBody>
      </p:sp>
      <p:sp>
        <p:nvSpPr>
          <p:cNvPr id="4" name="Content Placeholder 3"/>
          <p:cNvSpPr>
            <a:spLocks noGrp="1"/>
          </p:cNvSpPr>
          <p:nvPr>
            <p:ph sz="half" idx="2"/>
          </p:nvPr>
        </p:nvSpPr>
        <p:spPr>
          <a:xfrm>
            <a:off x="5272001" y="1940455"/>
            <a:ext cx="4184034" cy="3880773"/>
          </a:xfrm>
        </p:spPr>
        <p:txBody>
          <a:bodyPr>
            <a:normAutofit/>
          </a:bodyPr>
          <a:lstStyle/>
          <a:p>
            <a:pPr marL="0" indent="0" algn="just">
              <a:buNone/>
            </a:pPr>
            <a:r>
              <a:rPr lang="en-IN" dirty="0" smtClean="0"/>
              <a:t>2. Compare </a:t>
            </a:r>
            <a:r>
              <a:rPr lang="en-IN" dirty="0"/>
              <a:t>studying in a library with using the internet. Will the </a:t>
            </a:r>
            <a:r>
              <a:rPr lang="en-IN" dirty="0" smtClean="0"/>
              <a:t>former become </a:t>
            </a:r>
            <a:r>
              <a:rPr lang="en-IN" dirty="0"/>
              <a:t>redundant</a:t>
            </a:r>
            <a:r>
              <a:rPr lang="en-IN" dirty="0" smtClean="0"/>
              <a:t>?</a:t>
            </a:r>
          </a:p>
          <a:p>
            <a:pPr algn="just"/>
            <a:r>
              <a:rPr lang="en-IN" dirty="0" smtClean="0"/>
              <a:t>The </a:t>
            </a:r>
            <a:r>
              <a:rPr lang="en-IN" dirty="0"/>
              <a:t>benefits of using books</a:t>
            </a:r>
          </a:p>
          <a:p>
            <a:pPr algn="just"/>
            <a:r>
              <a:rPr lang="en-IN" dirty="0"/>
              <a:t>The drawbacks of internet sources</a:t>
            </a:r>
          </a:p>
          <a:p>
            <a:pPr algn="just"/>
            <a:r>
              <a:rPr lang="en-IN" dirty="0"/>
              <a:t>Predicted IT developments in the next 15 years</a:t>
            </a:r>
          </a:p>
          <a:p>
            <a:pPr algn="just"/>
            <a:r>
              <a:rPr lang="en-IN" dirty="0"/>
              <a:t>An outline of developments in library services since 1945</a:t>
            </a:r>
          </a:p>
          <a:p>
            <a:pPr algn="just"/>
            <a:endParaRPr lang="en-IN" dirty="0"/>
          </a:p>
          <a:p>
            <a:pPr algn="just"/>
            <a:endParaRPr lang="en-IN" dirty="0"/>
          </a:p>
        </p:txBody>
      </p:sp>
    </p:spTree>
    <p:extLst>
      <p:ext uri="{BB962C8B-B14F-4D97-AF65-F5344CB8AC3E}">
        <p14:creationId xmlns:p14="http://schemas.microsoft.com/office/powerpoint/2010/main" val="205569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0334" y="551922"/>
            <a:ext cx="4184035" cy="5594877"/>
          </a:xfrm>
        </p:spPr>
        <p:txBody>
          <a:bodyPr>
            <a:noAutofit/>
          </a:bodyPr>
          <a:lstStyle/>
          <a:p>
            <a:pPr marL="0" indent="0" algn="just">
              <a:buNone/>
            </a:pPr>
            <a:r>
              <a:rPr lang="en-IN" dirty="0" smtClean="0"/>
              <a:t>1. Nursery </a:t>
            </a:r>
            <a:r>
              <a:rPr lang="en-IN" dirty="0"/>
              <a:t>education is better for children than staying at home </a:t>
            </a:r>
            <a:r>
              <a:rPr lang="en-IN" dirty="0" smtClean="0"/>
              <a:t>with mother </a:t>
            </a:r>
            <a:r>
              <a:rPr lang="en-IN" dirty="0"/>
              <a:t>– Discuss.</a:t>
            </a:r>
          </a:p>
          <a:p>
            <a:pPr algn="just"/>
            <a:r>
              <a:rPr lang="en-IN" strike="sngStrike" dirty="0">
                <a:solidFill>
                  <a:srgbClr val="FF0000"/>
                </a:solidFill>
              </a:rPr>
              <a:t>A study of the growth of nurseries since 1995</a:t>
            </a:r>
          </a:p>
          <a:p>
            <a:pPr algn="just"/>
            <a:r>
              <a:rPr lang="en-IN" dirty="0"/>
              <a:t>A report on the development of children who remain at home </a:t>
            </a:r>
            <a:r>
              <a:rPr lang="en-IN" dirty="0" smtClean="0"/>
              <a:t>until five</a:t>
            </a:r>
            <a:endParaRPr lang="en-IN" dirty="0"/>
          </a:p>
          <a:p>
            <a:pPr algn="just"/>
            <a:r>
              <a:rPr lang="en-IN" dirty="0"/>
              <a:t>A discussion comparing speaking ability in the two groups </a:t>
            </a:r>
            <a:r>
              <a:rPr lang="en-IN" dirty="0" smtClean="0"/>
              <a:t>of children</a:t>
            </a:r>
            <a:endParaRPr lang="en-IN" dirty="0"/>
          </a:p>
          <a:p>
            <a:pPr algn="just"/>
            <a:r>
              <a:rPr lang="en-IN" strike="sngStrike" dirty="0">
                <a:solidFill>
                  <a:srgbClr val="FF0000"/>
                </a:solidFill>
              </a:rPr>
              <a:t>An outline of the increase of women in the labour market since </a:t>
            </a:r>
            <a:r>
              <a:rPr lang="en-IN" strike="sngStrike" dirty="0" smtClean="0">
                <a:solidFill>
                  <a:srgbClr val="FF0000"/>
                </a:solidFill>
              </a:rPr>
              <a:t>1960</a:t>
            </a:r>
            <a:endParaRPr lang="en-IN" strike="sngStrike" dirty="0">
              <a:solidFill>
                <a:srgbClr val="FF0000"/>
              </a:solidFill>
            </a:endParaRPr>
          </a:p>
        </p:txBody>
      </p:sp>
      <p:sp>
        <p:nvSpPr>
          <p:cNvPr id="4" name="Content Placeholder 3"/>
          <p:cNvSpPr>
            <a:spLocks noGrp="1"/>
          </p:cNvSpPr>
          <p:nvPr>
            <p:ph sz="half" idx="2"/>
          </p:nvPr>
        </p:nvSpPr>
        <p:spPr>
          <a:xfrm>
            <a:off x="4975668" y="551922"/>
            <a:ext cx="4184034" cy="5491029"/>
          </a:xfrm>
        </p:spPr>
        <p:txBody>
          <a:bodyPr>
            <a:normAutofit/>
          </a:bodyPr>
          <a:lstStyle/>
          <a:p>
            <a:pPr marL="0" indent="0" algn="just">
              <a:buNone/>
            </a:pPr>
            <a:r>
              <a:rPr lang="en-IN" dirty="0" smtClean="0"/>
              <a:t>2. Compare </a:t>
            </a:r>
            <a:r>
              <a:rPr lang="en-IN" dirty="0"/>
              <a:t>studying in a library with using the internet. Will the </a:t>
            </a:r>
            <a:r>
              <a:rPr lang="en-IN" dirty="0" smtClean="0"/>
              <a:t>former become </a:t>
            </a:r>
            <a:r>
              <a:rPr lang="en-IN" dirty="0"/>
              <a:t>redundant</a:t>
            </a:r>
            <a:r>
              <a:rPr lang="en-IN" dirty="0" smtClean="0"/>
              <a:t>?</a:t>
            </a:r>
          </a:p>
          <a:p>
            <a:pPr algn="just"/>
            <a:r>
              <a:rPr lang="en-IN" dirty="0" smtClean="0"/>
              <a:t>The </a:t>
            </a:r>
            <a:r>
              <a:rPr lang="en-IN" dirty="0"/>
              <a:t>benefits of using books</a:t>
            </a:r>
          </a:p>
          <a:p>
            <a:pPr algn="just"/>
            <a:r>
              <a:rPr lang="en-IN" dirty="0"/>
              <a:t>The drawbacks of internet sources</a:t>
            </a:r>
          </a:p>
          <a:p>
            <a:pPr algn="just"/>
            <a:r>
              <a:rPr lang="en-IN" dirty="0"/>
              <a:t>Predicted IT developments in the next 15 </a:t>
            </a:r>
            <a:r>
              <a:rPr lang="en-IN" dirty="0" smtClean="0"/>
              <a:t>years </a:t>
            </a:r>
            <a:r>
              <a:rPr lang="en-IN" dirty="0" smtClean="0">
                <a:solidFill>
                  <a:srgbClr val="FF0000"/>
                </a:solidFill>
              </a:rPr>
              <a:t>(?)</a:t>
            </a:r>
            <a:endParaRPr lang="en-IN" dirty="0">
              <a:solidFill>
                <a:srgbClr val="FF0000"/>
              </a:solidFill>
            </a:endParaRPr>
          </a:p>
          <a:p>
            <a:pPr algn="just"/>
            <a:r>
              <a:rPr lang="en-IN" strike="sngStrike" dirty="0">
                <a:solidFill>
                  <a:srgbClr val="FF0000"/>
                </a:solidFill>
              </a:rPr>
              <a:t>An outline of developments in library services since 1945</a:t>
            </a:r>
          </a:p>
          <a:p>
            <a:pPr algn="just"/>
            <a:endParaRPr lang="en-IN" dirty="0"/>
          </a:p>
          <a:p>
            <a:pPr algn="just"/>
            <a:endParaRPr lang="en-IN" dirty="0"/>
          </a:p>
        </p:txBody>
      </p:sp>
    </p:spTree>
    <p:extLst>
      <p:ext uri="{BB962C8B-B14F-4D97-AF65-F5344CB8AC3E}">
        <p14:creationId xmlns:p14="http://schemas.microsoft.com/office/powerpoint/2010/main" val="413868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t>Write a plan for </a:t>
            </a:r>
            <a:r>
              <a:rPr lang="en-IN" b="1" i="1" dirty="0" smtClean="0"/>
              <a:t>two </a:t>
            </a:r>
            <a:r>
              <a:rPr lang="en-IN" b="1" dirty="0" smtClean="0"/>
              <a:t>of </a:t>
            </a:r>
            <a:r>
              <a:rPr lang="en-IN" b="1" dirty="0"/>
              <a:t>the titles </a:t>
            </a:r>
            <a:r>
              <a:rPr lang="en-IN" b="1" dirty="0" smtClean="0"/>
              <a:t>given below:</a:t>
            </a:r>
            <a:endParaRPr lang="en-IN" dirty="0"/>
          </a:p>
        </p:txBody>
      </p:sp>
      <p:sp>
        <p:nvSpPr>
          <p:cNvPr id="5" name="Content Placeholder 4"/>
          <p:cNvSpPr>
            <a:spLocks noGrp="1"/>
          </p:cNvSpPr>
          <p:nvPr>
            <p:ph idx="1"/>
          </p:nvPr>
        </p:nvSpPr>
        <p:spPr>
          <a:xfrm>
            <a:off x="677334" y="1918889"/>
            <a:ext cx="8596668" cy="4122473"/>
          </a:xfrm>
        </p:spPr>
        <p:txBody>
          <a:bodyPr>
            <a:normAutofit lnSpcReduction="10000"/>
          </a:bodyPr>
          <a:lstStyle/>
          <a:p>
            <a:pPr marL="0" indent="0" algn="just">
              <a:buNone/>
            </a:pPr>
            <a:r>
              <a:rPr lang="en-IN" sz="2400" dirty="0"/>
              <a:t>a</a:t>
            </a:r>
            <a:r>
              <a:rPr lang="en-IN" sz="2400" dirty="0" smtClean="0"/>
              <a:t>) Can RTI eradicate corruption in India? Why/ Why not?</a:t>
            </a:r>
          </a:p>
          <a:p>
            <a:pPr marL="0" indent="0" algn="just">
              <a:buNone/>
            </a:pPr>
            <a:r>
              <a:rPr lang="en-IN" sz="2400" dirty="0" smtClean="0"/>
              <a:t>b) What are the most effective ways to completely stop sexual harassment of women at workplace?</a:t>
            </a:r>
          </a:p>
          <a:p>
            <a:pPr marL="0" indent="0" algn="just">
              <a:buNone/>
            </a:pPr>
            <a:r>
              <a:rPr lang="en-IN" sz="2400" dirty="0" smtClean="0"/>
              <a:t>c) As people rely more and more on technology to solve problems, the ability of humans to think for themselves will surely deteriorate. Illustrate with examples.</a:t>
            </a:r>
          </a:p>
          <a:p>
            <a:pPr marL="0" indent="0" algn="just">
              <a:buNone/>
            </a:pPr>
            <a:r>
              <a:rPr lang="en-IN" sz="2400" dirty="0" smtClean="0"/>
              <a:t>d) Compare and contrast the experiences of reading a book and visiting a new place</a:t>
            </a:r>
          </a:p>
          <a:p>
            <a:pPr marL="0" indent="0" algn="just">
              <a:buNone/>
            </a:pPr>
            <a:endParaRPr lang="en-IN" sz="2400" dirty="0"/>
          </a:p>
          <a:p>
            <a:pPr marL="0" indent="0" algn="just">
              <a:buNone/>
            </a:pPr>
            <a:r>
              <a:rPr lang="en-IN" sz="2400" dirty="0" smtClean="0"/>
              <a:t>Word limit: 75 words each                   Marks: 10</a:t>
            </a:r>
            <a:endParaRPr lang="en-IN" sz="2400" dirty="0"/>
          </a:p>
        </p:txBody>
      </p:sp>
    </p:spTree>
    <p:extLst>
      <p:ext uri="{BB962C8B-B14F-4D97-AF65-F5344CB8AC3E}">
        <p14:creationId xmlns:p14="http://schemas.microsoft.com/office/powerpoint/2010/main" val="413816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76867" y="0"/>
            <a:ext cx="10515600" cy="523875"/>
          </a:xfrm>
        </p:spPr>
        <p:txBody>
          <a:bodyPr>
            <a:normAutofit fontScale="90000"/>
          </a:bodyPr>
          <a:lstStyle/>
          <a:p>
            <a:r>
              <a:rPr lang="en-IN" dirty="0" smtClean="0"/>
              <a:t>The process of writing essays/ articles</a:t>
            </a:r>
            <a:endParaRPr lang="en-IN" dirty="0"/>
          </a:p>
        </p:txBody>
      </p:sp>
      <p:sp>
        <p:nvSpPr>
          <p:cNvPr id="3" name="Content Placeholder 2"/>
          <p:cNvSpPr>
            <a:spLocks noGrp="1"/>
          </p:cNvSpPr>
          <p:nvPr>
            <p:ph idx="1"/>
          </p:nvPr>
        </p:nvSpPr>
        <p:spPr>
          <a:xfrm>
            <a:off x="567261" y="524929"/>
            <a:ext cx="10515600" cy="5652030"/>
          </a:xfrm>
        </p:spPr>
        <p:txBody>
          <a:bodyPr>
            <a:noAutofit/>
          </a:bodyPr>
          <a:lstStyle/>
          <a:p>
            <a:r>
              <a:rPr lang="en-IN" sz="2400" dirty="0"/>
              <a:t>Understand essay title/requirements</a:t>
            </a:r>
          </a:p>
          <a:p>
            <a:r>
              <a:rPr lang="en-IN" sz="2400" dirty="0"/>
              <a:t>Assess reading texts – choose most appropriate</a:t>
            </a:r>
          </a:p>
          <a:p>
            <a:r>
              <a:rPr lang="en-IN" sz="2400" dirty="0"/>
              <a:t>Select relevant areas of texts </a:t>
            </a:r>
            <a:r>
              <a:rPr lang="en-IN" sz="2400" dirty="0" smtClean="0"/>
              <a:t>		           Keep </a:t>
            </a:r>
            <a:r>
              <a:rPr lang="en-IN" sz="2400" dirty="0"/>
              <a:t>record </a:t>
            </a:r>
            <a:r>
              <a:rPr lang="en-IN" sz="2400" dirty="0" smtClean="0"/>
              <a:t>for </a:t>
            </a:r>
          </a:p>
          <a:p>
            <a:pPr marL="0" indent="0">
              <a:buNone/>
            </a:pPr>
            <a:r>
              <a:rPr lang="en-IN" sz="2400" dirty="0"/>
              <a:t> </a:t>
            </a:r>
            <a:r>
              <a:rPr lang="en-IN" sz="2400" dirty="0" smtClean="0"/>
              <a:t>                                                                 references</a:t>
            </a:r>
            <a:endParaRPr lang="en-IN" sz="2400" dirty="0"/>
          </a:p>
          <a:p>
            <a:r>
              <a:rPr lang="en-IN" sz="2400" dirty="0"/>
              <a:t>Make notes on relevant areas</a:t>
            </a:r>
            <a:r>
              <a:rPr lang="en-IN" sz="2400" dirty="0" smtClean="0"/>
              <a:t>, using</a:t>
            </a:r>
            <a:endParaRPr lang="en-IN" sz="2400" dirty="0"/>
          </a:p>
          <a:p>
            <a:pPr marL="0" indent="0">
              <a:buNone/>
            </a:pPr>
            <a:r>
              <a:rPr lang="en-IN" sz="2400" dirty="0" smtClean="0"/>
              <a:t>   paraphrasing </a:t>
            </a:r>
            <a:r>
              <a:rPr lang="en-IN" sz="2400" dirty="0"/>
              <a:t>&amp;</a:t>
            </a:r>
            <a:r>
              <a:rPr lang="en-IN" sz="2400" dirty="0" smtClean="0"/>
              <a:t> </a:t>
            </a:r>
            <a:r>
              <a:rPr lang="en-IN" sz="2400" dirty="0"/>
              <a:t>summarising skills </a:t>
            </a:r>
            <a:r>
              <a:rPr lang="en-IN" sz="2400" dirty="0" smtClean="0"/>
              <a:t>	              Combine </a:t>
            </a:r>
            <a:r>
              <a:rPr lang="en-IN" sz="2400" dirty="0"/>
              <a:t>a </a:t>
            </a:r>
            <a:r>
              <a:rPr lang="en-IN" sz="2400" dirty="0" smtClean="0"/>
              <a:t>variety of </a:t>
            </a:r>
          </a:p>
          <a:p>
            <a:pPr marL="0" indent="0">
              <a:buNone/>
            </a:pPr>
            <a:r>
              <a:rPr lang="en-IN" sz="2400" dirty="0"/>
              <a:t>	</a:t>
            </a:r>
            <a:r>
              <a:rPr lang="en-IN" sz="2400" dirty="0" smtClean="0"/>
              <a:t>						                            sources where necessary</a:t>
            </a:r>
            <a:endParaRPr lang="en-IN" sz="2400" dirty="0"/>
          </a:p>
          <a:p>
            <a:r>
              <a:rPr lang="en-IN" sz="2400" dirty="0"/>
              <a:t>Select appropriate structure for essay/plan</a:t>
            </a:r>
          </a:p>
          <a:p>
            <a:r>
              <a:rPr lang="en-IN" sz="2400" dirty="0"/>
              <a:t>Organise &amp; write main </a:t>
            </a:r>
            <a:r>
              <a:rPr lang="en-IN" sz="2400" dirty="0" smtClean="0"/>
              <a:t>body     introduction      conclusion</a:t>
            </a:r>
            <a:endParaRPr lang="en-IN" sz="2400" dirty="0"/>
          </a:p>
          <a:p>
            <a:r>
              <a:rPr lang="en-IN" sz="2400" dirty="0"/>
              <a:t>Critically read &amp; re-write where necessary</a:t>
            </a:r>
          </a:p>
          <a:p>
            <a:r>
              <a:rPr lang="en-IN" sz="2400" dirty="0"/>
              <a:t>Final proof-reading</a:t>
            </a:r>
          </a:p>
        </p:txBody>
      </p:sp>
      <p:cxnSp>
        <p:nvCxnSpPr>
          <p:cNvPr id="5" name="Straight Arrow Connector 4"/>
          <p:cNvCxnSpPr/>
          <p:nvPr/>
        </p:nvCxnSpPr>
        <p:spPr>
          <a:xfrm>
            <a:off x="5202769" y="1769533"/>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638802" y="3225801"/>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4876800" y="4707467"/>
            <a:ext cx="325969"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78133" y="4715934"/>
            <a:ext cx="325969"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3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6560599"/>
              </p:ext>
            </p:extLst>
          </p:nvPr>
        </p:nvGraphicFramePr>
        <p:xfrm>
          <a:off x="677863" y="2160588"/>
          <a:ext cx="8596312" cy="3012545"/>
        </p:xfrm>
        <a:graphic>
          <a:graphicData uri="http://schemas.openxmlformats.org/drawingml/2006/table">
            <a:tbl>
              <a:tblPr firstRow="1" bandRow="1">
                <a:tableStyleId>{BC89EF96-8CEA-46FF-86C4-4CE0E7609802}</a:tableStyleId>
              </a:tblPr>
              <a:tblGrid>
                <a:gridCol w="1582737"/>
                <a:gridCol w="7013575"/>
              </a:tblGrid>
              <a:tr h="777345">
                <a:tc>
                  <a:txBody>
                    <a:bodyPr/>
                    <a:lstStyle/>
                    <a:p>
                      <a:r>
                        <a:rPr lang="en-IN" b="0" dirty="0" smtClean="0"/>
                        <a:t>Title</a:t>
                      </a:r>
                      <a:endParaRPr lang="en-IN" b="0" dirty="0"/>
                    </a:p>
                  </a:txBody>
                  <a:tcPr/>
                </a:tc>
                <a:tc>
                  <a:txBody>
                    <a:bodyPr/>
                    <a:lstStyle/>
                    <a:p>
                      <a:endParaRPr lang="en-IN"/>
                    </a:p>
                  </a:txBody>
                  <a:tcPr/>
                </a:tc>
              </a:tr>
              <a:tr h="736600">
                <a:tc>
                  <a:txBody>
                    <a:bodyPr/>
                    <a:lstStyle/>
                    <a:p>
                      <a:r>
                        <a:rPr lang="en-IN" dirty="0" smtClean="0"/>
                        <a:t>Introduction</a:t>
                      </a:r>
                      <a:endParaRPr lang="en-IN" dirty="0"/>
                    </a:p>
                  </a:txBody>
                  <a:tcPr/>
                </a:tc>
                <a:tc>
                  <a:txBody>
                    <a:bodyPr/>
                    <a:lstStyle/>
                    <a:p>
                      <a:endParaRPr lang="en-IN" dirty="0"/>
                    </a:p>
                  </a:txBody>
                  <a:tcPr/>
                </a:tc>
              </a:tr>
              <a:tr h="778934">
                <a:tc>
                  <a:txBody>
                    <a:bodyPr/>
                    <a:lstStyle/>
                    <a:p>
                      <a:r>
                        <a:rPr lang="en-IN" dirty="0" smtClean="0"/>
                        <a:t>Main body</a:t>
                      </a:r>
                      <a:endParaRPr lang="en-IN" dirty="0"/>
                    </a:p>
                  </a:txBody>
                  <a:tcPr/>
                </a:tc>
                <a:tc>
                  <a:txBody>
                    <a:bodyPr/>
                    <a:lstStyle/>
                    <a:p>
                      <a:endParaRPr lang="en-IN"/>
                    </a:p>
                  </a:txBody>
                  <a:tcPr/>
                </a:tc>
              </a:tr>
              <a:tr h="719666">
                <a:tc>
                  <a:txBody>
                    <a:bodyPr/>
                    <a:lstStyle/>
                    <a:p>
                      <a:r>
                        <a:rPr lang="en-IN" dirty="0" smtClean="0"/>
                        <a:t>Conclusion</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19153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733"/>
          </a:xfrm>
        </p:spPr>
        <p:txBody>
          <a:bodyPr/>
          <a:lstStyle/>
          <a:p>
            <a:r>
              <a:rPr lang="en-IN" dirty="0" smtClean="0"/>
              <a:t>Interpreting the essay topic</a:t>
            </a:r>
            <a:endParaRPr lang="en-IN" dirty="0"/>
          </a:p>
        </p:txBody>
      </p:sp>
      <p:sp>
        <p:nvSpPr>
          <p:cNvPr id="3" name="Content Placeholder 2"/>
          <p:cNvSpPr>
            <a:spLocks noGrp="1"/>
          </p:cNvSpPr>
          <p:nvPr>
            <p:ph idx="1"/>
          </p:nvPr>
        </p:nvSpPr>
        <p:spPr>
          <a:xfrm>
            <a:off x="677334" y="1439333"/>
            <a:ext cx="8596668" cy="4602029"/>
          </a:xfrm>
        </p:spPr>
        <p:txBody>
          <a:bodyPr>
            <a:noAutofit/>
          </a:bodyPr>
          <a:lstStyle/>
          <a:p>
            <a:pPr algn="just"/>
            <a:r>
              <a:rPr lang="en-IN" sz="2400" dirty="0"/>
              <a:t>Most written work begins with a title, and students must be quite clear </a:t>
            </a:r>
            <a:r>
              <a:rPr lang="en-IN" sz="2400" dirty="0" smtClean="0"/>
              <a:t>what question </a:t>
            </a:r>
            <a:r>
              <a:rPr lang="en-IN" sz="2400" dirty="0"/>
              <a:t>the title is asking before starting to plan the essay and read around </a:t>
            </a:r>
            <a:r>
              <a:rPr lang="en-IN" sz="2400" dirty="0" smtClean="0"/>
              <a:t>the topic.</a:t>
            </a:r>
          </a:p>
          <a:p>
            <a:pPr algn="just"/>
            <a:r>
              <a:rPr lang="en-IN" sz="2400" dirty="0"/>
              <a:t>When preparing to write an essay, it is essential to identify the </a:t>
            </a:r>
            <a:r>
              <a:rPr lang="en-IN" sz="2400" dirty="0" smtClean="0"/>
              <a:t>main requirements </a:t>
            </a:r>
            <a:r>
              <a:rPr lang="en-IN" sz="2400" dirty="0"/>
              <a:t>of the title. You must be clear about what areas </a:t>
            </a:r>
            <a:r>
              <a:rPr lang="en-IN" sz="2400" dirty="0" smtClean="0"/>
              <a:t>you are required </a:t>
            </a:r>
            <a:r>
              <a:rPr lang="en-IN" sz="2400" dirty="0"/>
              <a:t>to cover. This will then determine the organisation </a:t>
            </a:r>
            <a:r>
              <a:rPr lang="en-IN" sz="2400" dirty="0" smtClean="0"/>
              <a:t>of the </a:t>
            </a:r>
            <a:r>
              <a:rPr lang="en-IN" sz="2400" dirty="0"/>
              <a:t>essay. </a:t>
            </a:r>
            <a:endParaRPr lang="en-IN" sz="2400" dirty="0" smtClean="0"/>
          </a:p>
        </p:txBody>
      </p:sp>
    </p:spTree>
    <p:extLst>
      <p:ext uri="{BB962C8B-B14F-4D97-AF65-F5344CB8AC3E}">
        <p14:creationId xmlns:p14="http://schemas.microsoft.com/office/powerpoint/2010/main" val="428090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63133"/>
            <a:ext cx="8596668" cy="4678229"/>
          </a:xfrm>
        </p:spPr>
        <p:txBody>
          <a:bodyPr>
            <a:normAutofit lnSpcReduction="10000"/>
          </a:bodyPr>
          <a:lstStyle/>
          <a:p>
            <a:pPr algn="just"/>
            <a:r>
              <a:rPr lang="en-IN" sz="2400" dirty="0"/>
              <a:t>It is essential that you interpret the topic correctly. This can be achieved </a:t>
            </a:r>
            <a:r>
              <a:rPr lang="en-IN" sz="2400" dirty="0" smtClean="0"/>
              <a:t>by brainstorming </a:t>
            </a:r>
            <a:r>
              <a:rPr lang="en-IN" sz="2400" dirty="0"/>
              <a:t>to generate ideas, and then formulating a point of view, even if it is </a:t>
            </a:r>
            <a:r>
              <a:rPr lang="en-IN" sz="2400" dirty="0" smtClean="0"/>
              <a:t>a very </a:t>
            </a:r>
            <a:r>
              <a:rPr lang="en-IN" sz="2400" dirty="0"/>
              <a:t>rough one. </a:t>
            </a:r>
            <a:endParaRPr lang="en-IN" sz="2400" dirty="0" smtClean="0"/>
          </a:p>
          <a:p>
            <a:pPr algn="just"/>
            <a:r>
              <a:rPr lang="en-IN" sz="2400" dirty="0" smtClean="0"/>
              <a:t>Some </a:t>
            </a:r>
            <a:r>
              <a:rPr lang="en-IN" sz="2400" dirty="0"/>
              <a:t>people have found that reading around the assignment topic, </a:t>
            </a:r>
            <a:r>
              <a:rPr lang="en-IN" sz="2400" dirty="0" smtClean="0"/>
              <a:t>by looking </a:t>
            </a:r>
            <a:r>
              <a:rPr lang="en-IN" sz="2400" dirty="0"/>
              <a:t>up some of the key words in their course materials and textbooks or </a:t>
            </a:r>
            <a:r>
              <a:rPr lang="en-IN" sz="2400" dirty="0" smtClean="0"/>
              <a:t>glancing through </a:t>
            </a:r>
            <a:r>
              <a:rPr lang="en-IN" sz="2400" dirty="0"/>
              <a:t>relevant readings in their study guide, is helpful in familiarising </a:t>
            </a:r>
            <a:r>
              <a:rPr lang="en-IN" sz="2400" dirty="0" smtClean="0"/>
              <a:t>themselves with </a:t>
            </a:r>
            <a:r>
              <a:rPr lang="en-IN" sz="2400" dirty="0"/>
              <a:t>the question</a:t>
            </a:r>
            <a:r>
              <a:rPr lang="en-IN" sz="2400" dirty="0" smtClean="0"/>
              <a:t>.</a:t>
            </a:r>
          </a:p>
          <a:p>
            <a:pPr algn="just"/>
            <a:r>
              <a:rPr lang="en-IN" sz="2400" dirty="0"/>
              <a:t>You also need to stay on track – essay writers often waste words on background or side issues instead of directing their entire essay to answering the question.</a:t>
            </a:r>
          </a:p>
          <a:p>
            <a:pPr marL="0" indent="0" algn="just">
              <a:buNone/>
            </a:pPr>
            <a:endParaRPr lang="en-IN" sz="2400" dirty="0"/>
          </a:p>
        </p:txBody>
      </p:sp>
    </p:spTree>
    <p:extLst>
      <p:ext uri="{BB962C8B-B14F-4D97-AF65-F5344CB8AC3E}">
        <p14:creationId xmlns:p14="http://schemas.microsoft.com/office/powerpoint/2010/main" val="80693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noAutofit/>
          </a:bodyPr>
          <a:lstStyle/>
          <a:p>
            <a:pPr algn="just"/>
            <a:r>
              <a:rPr lang="en-IN" sz="2000" dirty="0" smtClean="0"/>
              <a:t>There </a:t>
            </a:r>
            <a:r>
              <a:rPr lang="en-IN" sz="2000" dirty="0"/>
              <a:t>are 3 things you need to look for when interpreting an essay topic:</a:t>
            </a:r>
          </a:p>
          <a:p>
            <a:pPr lvl="1" algn="just"/>
            <a:r>
              <a:rPr lang="en-IN" sz="1800" b="1" dirty="0"/>
              <a:t>Command </a:t>
            </a:r>
            <a:r>
              <a:rPr lang="en-IN" sz="1800" dirty="0"/>
              <a:t>- tells you what to do</a:t>
            </a:r>
          </a:p>
          <a:p>
            <a:pPr lvl="1" algn="just"/>
            <a:r>
              <a:rPr lang="en-IN" sz="1800" b="1" dirty="0"/>
              <a:t>Topic </a:t>
            </a:r>
            <a:r>
              <a:rPr lang="en-IN" sz="1800" dirty="0"/>
              <a:t>- the general area of discussion</a:t>
            </a:r>
          </a:p>
          <a:p>
            <a:pPr lvl="1" algn="just"/>
            <a:r>
              <a:rPr lang="en-IN" sz="1800" b="1" dirty="0"/>
              <a:t>Focus </a:t>
            </a:r>
            <a:r>
              <a:rPr lang="en-IN" sz="1800" dirty="0"/>
              <a:t>- the </a:t>
            </a:r>
            <a:r>
              <a:rPr lang="en-IN" sz="1800" dirty="0" smtClean="0"/>
              <a:t>specific </a:t>
            </a:r>
            <a:r>
              <a:rPr lang="en-IN" sz="1800" dirty="0"/>
              <a:t>area of discussion</a:t>
            </a:r>
          </a:p>
          <a:p>
            <a:pPr algn="just"/>
            <a:r>
              <a:rPr lang="en-IN" sz="2000" dirty="0" smtClean="0"/>
              <a:t>Let’s look at an example: </a:t>
            </a:r>
          </a:p>
          <a:p>
            <a:pPr algn="just"/>
            <a:r>
              <a:rPr lang="en-IN" sz="2000" u="sng" dirty="0" smtClean="0"/>
              <a:t>Universities</a:t>
            </a:r>
            <a:r>
              <a:rPr lang="en-IN" sz="2000" dirty="0" smtClean="0"/>
              <a:t> </a:t>
            </a:r>
            <a:r>
              <a:rPr lang="en-IN" sz="2000" i="1" dirty="0"/>
              <a:t>should not be </a:t>
            </a:r>
            <a:r>
              <a:rPr lang="en-IN" sz="2000" u="sng" dirty="0"/>
              <a:t>run like businesses</a:t>
            </a:r>
            <a:r>
              <a:rPr lang="en-IN" sz="2000" dirty="0"/>
              <a:t>. </a:t>
            </a:r>
            <a:r>
              <a:rPr lang="en-IN" sz="2000" b="1" dirty="0"/>
              <a:t>Discuss</a:t>
            </a:r>
          </a:p>
          <a:p>
            <a:pPr marL="0" indent="0" algn="just">
              <a:buNone/>
            </a:pPr>
            <a:r>
              <a:rPr lang="en-IN" sz="2000" dirty="0" smtClean="0"/>
              <a:t>       topic          focus                      topic             command</a:t>
            </a:r>
            <a:endParaRPr lang="en-IN" sz="2000" dirty="0"/>
          </a:p>
          <a:p>
            <a:pPr algn="just"/>
            <a:r>
              <a:rPr lang="en-IN" sz="2000" dirty="0"/>
              <a:t>For this essay topic, the general area of discussion is universities being run like businesses. </a:t>
            </a:r>
            <a:r>
              <a:rPr lang="en-IN" sz="2000" dirty="0" smtClean="0"/>
              <a:t>The specific area of </a:t>
            </a:r>
            <a:r>
              <a:rPr lang="en-IN" sz="2000" dirty="0"/>
              <a:t>discussion is whether or not it is OK </a:t>
            </a:r>
            <a:r>
              <a:rPr lang="en-IN" sz="2000" dirty="0" smtClean="0"/>
              <a:t>for universities </a:t>
            </a:r>
            <a:r>
              <a:rPr lang="en-IN" sz="2000" dirty="0"/>
              <a:t>to be run like businesses. </a:t>
            </a:r>
            <a:endParaRPr lang="en-IN" sz="2000" dirty="0" smtClean="0"/>
          </a:p>
          <a:p>
            <a:pPr algn="just"/>
            <a:r>
              <a:rPr lang="en-IN" sz="2000" dirty="0" smtClean="0"/>
              <a:t>The </a:t>
            </a:r>
            <a:r>
              <a:rPr lang="en-IN" sz="2000" dirty="0"/>
              <a:t>command word “discuss</a:t>
            </a:r>
            <a:r>
              <a:rPr lang="en-IN" sz="2000" dirty="0" smtClean="0"/>
              <a:t>” means </a:t>
            </a:r>
            <a:r>
              <a:rPr lang="en-IN" sz="2000" dirty="0"/>
              <a:t>that you are to “investigate and present the different aspects of a problem or subject and come to </a:t>
            </a:r>
            <a:r>
              <a:rPr lang="en-IN" sz="2000" dirty="0" smtClean="0"/>
              <a:t>some conclusion</a:t>
            </a:r>
            <a:r>
              <a:rPr lang="en-IN" sz="2000" dirty="0"/>
              <a:t>.”</a:t>
            </a:r>
          </a:p>
        </p:txBody>
      </p:sp>
    </p:spTree>
    <p:extLst>
      <p:ext uri="{BB962C8B-B14F-4D97-AF65-F5344CB8AC3E}">
        <p14:creationId xmlns:p14="http://schemas.microsoft.com/office/powerpoint/2010/main" val="230932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1" y="465666"/>
            <a:ext cx="8512000" cy="1354668"/>
          </a:xfrm>
        </p:spPr>
        <p:txBody>
          <a:bodyPr>
            <a:normAutofit/>
          </a:bodyPr>
          <a:lstStyle/>
          <a:p>
            <a:pPr algn="just"/>
            <a:r>
              <a:rPr lang="en-IN" b="1" dirty="0" smtClean="0"/>
              <a:t>Match </a:t>
            </a:r>
            <a:r>
              <a:rPr lang="en-IN" b="1" dirty="0"/>
              <a:t>the </a:t>
            </a:r>
            <a:r>
              <a:rPr lang="en-IN" b="1" dirty="0" smtClean="0"/>
              <a:t>command words with their </a:t>
            </a:r>
            <a:r>
              <a:rPr lang="en-IN" b="1" dirty="0"/>
              <a:t>definitions on the right</a:t>
            </a:r>
            <a:r>
              <a:rPr lang="en-IN" b="1" dirty="0" smtClean="0"/>
              <a:t>.</a:t>
            </a:r>
            <a:endParaRPr lang="en-IN" dirty="0"/>
          </a:p>
        </p:txBody>
      </p:sp>
      <p:sp>
        <p:nvSpPr>
          <p:cNvPr id="3" name="Content Placeholder 2"/>
          <p:cNvSpPr>
            <a:spLocks noGrp="1"/>
          </p:cNvSpPr>
          <p:nvPr>
            <p:ph sz="half" idx="2"/>
          </p:nvPr>
        </p:nvSpPr>
        <p:spPr>
          <a:xfrm>
            <a:off x="677334" y="2345267"/>
            <a:ext cx="4185623" cy="3696095"/>
          </a:xfrm>
        </p:spPr>
        <p:txBody>
          <a:bodyPr>
            <a:normAutofit/>
          </a:bodyPr>
          <a:lstStyle/>
          <a:p>
            <a:r>
              <a:rPr lang="en-IN" sz="2400" dirty="0" smtClean="0"/>
              <a:t>Analyse </a:t>
            </a:r>
          </a:p>
          <a:p>
            <a:r>
              <a:rPr lang="en-IN" sz="2400" dirty="0" smtClean="0"/>
              <a:t>Describe </a:t>
            </a:r>
          </a:p>
          <a:p>
            <a:r>
              <a:rPr lang="en-IN" sz="2400" dirty="0" smtClean="0"/>
              <a:t>Examine </a:t>
            </a:r>
          </a:p>
          <a:p>
            <a:r>
              <a:rPr lang="en-IN" sz="2400" dirty="0" smtClean="0"/>
              <a:t>State</a:t>
            </a:r>
            <a:endParaRPr lang="en-IN" sz="2400" dirty="0"/>
          </a:p>
          <a:p>
            <a:r>
              <a:rPr lang="en-IN" sz="2400" dirty="0" smtClean="0"/>
              <a:t>Suggest</a:t>
            </a:r>
            <a:endParaRPr lang="en-IN" sz="2400" dirty="0"/>
          </a:p>
          <a:p>
            <a:r>
              <a:rPr lang="en-IN" sz="2400" dirty="0" smtClean="0"/>
              <a:t>Summarise</a:t>
            </a:r>
            <a:endParaRPr lang="en-IN" sz="2400" dirty="0"/>
          </a:p>
        </p:txBody>
      </p:sp>
      <p:sp>
        <p:nvSpPr>
          <p:cNvPr id="7" name="Content Placeholder 6"/>
          <p:cNvSpPr>
            <a:spLocks noGrp="1"/>
          </p:cNvSpPr>
          <p:nvPr>
            <p:ph sz="quarter" idx="4"/>
          </p:nvPr>
        </p:nvSpPr>
        <p:spPr>
          <a:xfrm>
            <a:off x="5088384" y="1820335"/>
            <a:ext cx="4185617" cy="4221028"/>
          </a:xfrm>
        </p:spPr>
        <p:txBody>
          <a:bodyPr>
            <a:noAutofit/>
          </a:bodyPr>
          <a:lstStyle/>
          <a:p>
            <a:r>
              <a:rPr lang="en-IN" sz="2200" dirty="0"/>
              <a:t>Give a clear and simple account</a:t>
            </a:r>
          </a:p>
          <a:p>
            <a:r>
              <a:rPr lang="en-IN" sz="2200" dirty="0"/>
              <a:t>Make a proposal and support it</a:t>
            </a:r>
          </a:p>
          <a:p>
            <a:r>
              <a:rPr lang="en-IN" sz="2200" dirty="0"/>
              <a:t>Deal with a complex subject by giving the main points</a:t>
            </a:r>
          </a:p>
          <a:p>
            <a:r>
              <a:rPr lang="en-IN" sz="2200" dirty="0"/>
              <a:t>Divide into sections and discuss </a:t>
            </a:r>
            <a:r>
              <a:rPr lang="en-IN" sz="2200" dirty="0" smtClean="0"/>
              <a:t>each critically</a:t>
            </a:r>
          </a:p>
          <a:p>
            <a:r>
              <a:rPr lang="en-IN" sz="2200" dirty="0" smtClean="0"/>
              <a:t>Give </a:t>
            </a:r>
            <a:r>
              <a:rPr lang="en-IN" sz="2200" dirty="0"/>
              <a:t>a detailed </a:t>
            </a:r>
            <a:r>
              <a:rPr lang="en-IN" sz="2200" dirty="0" smtClean="0"/>
              <a:t>account</a:t>
            </a:r>
          </a:p>
          <a:p>
            <a:r>
              <a:rPr lang="en-IN" sz="2200" dirty="0" smtClean="0"/>
              <a:t>Look </a:t>
            </a:r>
            <a:r>
              <a:rPr lang="en-IN" sz="2200" dirty="0"/>
              <a:t>at </a:t>
            </a:r>
            <a:r>
              <a:rPr lang="en-IN" sz="2200" dirty="0" smtClean="0"/>
              <a:t>various </a:t>
            </a:r>
            <a:r>
              <a:rPr lang="en-IN" sz="2200" dirty="0"/>
              <a:t>parts and their relationships</a:t>
            </a:r>
          </a:p>
        </p:txBody>
      </p:sp>
    </p:spTree>
    <p:extLst>
      <p:ext uri="{BB962C8B-B14F-4D97-AF65-F5344CB8AC3E}">
        <p14:creationId xmlns:p14="http://schemas.microsoft.com/office/powerpoint/2010/main" val="294732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77334" y="508001"/>
            <a:ext cx="4185623" cy="5533362"/>
          </a:xfrm>
        </p:spPr>
        <p:txBody>
          <a:bodyPr>
            <a:normAutofit/>
          </a:bodyPr>
          <a:lstStyle/>
          <a:p>
            <a:pPr marL="0" indent="0">
              <a:buNone/>
            </a:pPr>
            <a:endParaRPr lang="en-IN" sz="2000" dirty="0" smtClean="0"/>
          </a:p>
          <a:p>
            <a:pPr marL="0" indent="0">
              <a:buNone/>
            </a:pPr>
            <a:endParaRPr lang="en-IN" sz="1200" dirty="0" smtClean="0"/>
          </a:p>
          <a:p>
            <a:endParaRPr lang="en-IN" sz="2000" dirty="0" smtClean="0"/>
          </a:p>
          <a:p>
            <a:endParaRPr lang="en-IN" sz="2000" dirty="0" smtClean="0"/>
          </a:p>
          <a:p>
            <a:endParaRPr lang="en-IN" sz="2000" dirty="0" smtClean="0"/>
          </a:p>
          <a:p>
            <a:endParaRPr lang="en-IN" sz="2000" dirty="0"/>
          </a:p>
          <a:p>
            <a:endParaRPr lang="en-IN" sz="2000" dirty="0" smtClean="0"/>
          </a:p>
          <a:p>
            <a:endParaRPr lang="en-IN" sz="2000" dirty="0"/>
          </a:p>
        </p:txBody>
      </p:sp>
      <p:sp>
        <p:nvSpPr>
          <p:cNvPr id="7" name="Content Placeholder 6"/>
          <p:cNvSpPr>
            <a:spLocks noGrp="1"/>
          </p:cNvSpPr>
          <p:nvPr>
            <p:ph sz="quarter" idx="4"/>
          </p:nvPr>
        </p:nvSpPr>
        <p:spPr>
          <a:xfrm>
            <a:off x="3429000" y="508001"/>
            <a:ext cx="5845001" cy="5533361"/>
          </a:xfrm>
        </p:spPr>
        <p:txBody>
          <a:bodyPr>
            <a:noAutofit/>
          </a:bodyPr>
          <a:lstStyle/>
          <a:p>
            <a:pPr marL="0" indent="0">
              <a:buNone/>
            </a:pPr>
            <a:endParaRPr lang="en-IN" sz="2000" dirty="0"/>
          </a:p>
          <a:p>
            <a:pPr marL="0" indent="0">
              <a:buNone/>
            </a:pPr>
            <a:endParaRPr lang="en-IN" sz="2000" dirty="0"/>
          </a:p>
          <a:p>
            <a:endParaRPr lang="en-IN" sz="2000" dirty="0" smtClean="0"/>
          </a:p>
          <a:p>
            <a:endParaRPr lang="en-IN" sz="2000" dirty="0" smtClean="0"/>
          </a:p>
          <a:p>
            <a:endParaRPr lang="en-IN"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376065962"/>
              </p:ext>
            </p:extLst>
          </p:nvPr>
        </p:nvGraphicFramePr>
        <p:xfrm>
          <a:off x="753533" y="677332"/>
          <a:ext cx="8520468" cy="5669280"/>
        </p:xfrm>
        <a:graphic>
          <a:graphicData uri="http://schemas.openxmlformats.org/drawingml/2006/table">
            <a:tbl>
              <a:tblPr firstRow="1" bandRow="1">
                <a:tableStyleId>{2D5ABB26-0587-4C30-8999-92F81FD0307C}</a:tableStyleId>
              </a:tblPr>
              <a:tblGrid>
                <a:gridCol w="2410986"/>
                <a:gridCol w="6109482"/>
              </a:tblGrid>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Analyse </a:t>
                      </a:r>
                    </a:p>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Look at various parts and their relationship</a:t>
                      </a:r>
                    </a:p>
                    <a:p>
                      <a:endParaRPr lang="en-IN" sz="2400" dirty="0"/>
                    </a:p>
                  </a:txBody>
                  <a:tcPr/>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Describe </a:t>
                      </a:r>
                    </a:p>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Give a detailed account</a:t>
                      </a:r>
                    </a:p>
                    <a:p>
                      <a:endParaRPr lang="en-IN" sz="2400" dirty="0"/>
                    </a:p>
                  </a:txBody>
                  <a:tcPr/>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Examine </a:t>
                      </a:r>
                    </a:p>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Divide into sections and discuss each critically</a:t>
                      </a:r>
                    </a:p>
                    <a:p>
                      <a:endParaRPr lang="en-IN" sz="2400" dirty="0"/>
                    </a:p>
                  </a:txBody>
                  <a:tcPr/>
                </a:tc>
              </a:tr>
              <a:tr h="756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State</a:t>
                      </a:r>
                    </a:p>
                    <a:p>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Give a clear and simple account</a:t>
                      </a:r>
                    </a:p>
                    <a:p>
                      <a:endParaRPr lang="en-IN" sz="2400" dirty="0"/>
                    </a:p>
                  </a:txBody>
                  <a:tcPr/>
                </a:tc>
              </a:tr>
              <a:tr h="756845">
                <a:tc>
                  <a:txBody>
                    <a:bodyPr/>
                    <a:lstStyle/>
                    <a:p>
                      <a:r>
                        <a:rPr lang="en-IN" sz="2400" dirty="0" smtClean="0"/>
                        <a:t>Suggest</a:t>
                      </a:r>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Make a proposal and support it</a:t>
                      </a:r>
                    </a:p>
                    <a:p>
                      <a:endParaRPr lang="en-IN" sz="2400" dirty="0"/>
                    </a:p>
                  </a:txBody>
                  <a:tcPr/>
                </a:tc>
              </a:tr>
              <a:tr h="756845">
                <a:tc>
                  <a:txBody>
                    <a:bodyPr/>
                    <a:lstStyle/>
                    <a:p>
                      <a:r>
                        <a:rPr lang="en-IN" sz="2400" dirty="0" smtClean="0"/>
                        <a:t>Summarise</a:t>
                      </a:r>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smtClean="0"/>
                        <a:t>Deal with a complex subject by giving the main points</a:t>
                      </a:r>
                    </a:p>
                    <a:p>
                      <a:endParaRPr lang="en-IN" sz="2400" dirty="0"/>
                    </a:p>
                  </a:txBody>
                  <a:tcPr/>
                </a:tc>
              </a:tr>
            </a:tbl>
          </a:graphicData>
        </a:graphic>
      </p:graphicFrame>
    </p:spTree>
    <p:extLst>
      <p:ext uri="{BB962C8B-B14F-4D97-AF65-F5344CB8AC3E}">
        <p14:creationId xmlns:p14="http://schemas.microsoft.com/office/powerpoint/2010/main" val="426969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Some more command words</a:t>
            </a:r>
            <a:endParaRPr lang="en-IN" dirty="0"/>
          </a:p>
        </p:txBody>
      </p:sp>
      <p:sp>
        <p:nvSpPr>
          <p:cNvPr id="8" name="Content Placeholder 7"/>
          <p:cNvSpPr>
            <a:spLocks noGrp="1"/>
          </p:cNvSpPr>
          <p:nvPr>
            <p:ph idx="1"/>
          </p:nvPr>
        </p:nvSpPr>
        <p:spPr>
          <a:xfrm>
            <a:off x="677334" y="1456267"/>
            <a:ext cx="8923866" cy="4585095"/>
          </a:xfrm>
        </p:spPr>
        <p:txBody>
          <a:bodyPr>
            <a:noAutofit/>
          </a:bodyPr>
          <a:lstStyle/>
          <a:p>
            <a:pPr algn="just"/>
            <a:r>
              <a:rPr lang="en-IN" sz="2400" b="1" dirty="0"/>
              <a:t>Account for: </a:t>
            </a:r>
            <a:r>
              <a:rPr lang="en-IN" sz="2400" dirty="0"/>
              <a:t>To give reasons, explain why something has </a:t>
            </a:r>
            <a:r>
              <a:rPr lang="en-IN" sz="2400" dirty="0" smtClean="0"/>
              <a:t>happened</a:t>
            </a:r>
            <a:endParaRPr lang="en-IN" sz="2400" dirty="0"/>
          </a:p>
          <a:p>
            <a:pPr algn="just"/>
            <a:r>
              <a:rPr lang="en-IN" sz="2400" b="1" dirty="0" smtClean="0"/>
              <a:t>Assess</a:t>
            </a:r>
            <a:r>
              <a:rPr lang="en-IN" sz="2400" b="1" dirty="0"/>
              <a:t>: </a:t>
            </a:r>
            <a:r>
              <a:rPr lang="en-IN" sz="2400" dirty="0"/>
              <a:t>To judge the value of a subject </a:t>
            </a:r>
            <a:r>
              <a:rPr lang="en-IN" sz="2400" dirty="0" smtClean="0"/>
              <a:t>critically</a:t>
            </a:r>
            <a:endParaRPr lang="en-IN" sz="2400" dirty="0"/>
          </a:p>
          <a:p>
            <a:pPr algn="just"/>
            <a:r>
              <a:rPr lang="en-IN" sz="2400" b="1" dirty="0"/>
              <a:t>Comment on: </a:t>
            </a:r>
            <a:r>
              <a:rPr lang="en-IN" sz="2400" dirty="0"/>
              <a:t>To discuss, explain, and give your opinion on the ideas </a:t>
            </a:r>
            <a:r>
              <a:rPr lang="en-IN" sz="2400" dirty="0" smtClean="0"/>
              <a:t>expressed</a:t>
            </a:r>
            <a:endParaRPr lang="en-IN" sz="2400" dirty="0"/>
          </a:p>
          <a:p>
            <a:pPr algn="just"/>
            <a:r>
              <a:rPr lang="en-IN" sz="2400" b="1" dirty="0"/>
              <a:t>Compare</a:t>
            </a:r>
            <a:r>
              <a:rPr lang="en-IN" sz="2400" dirty="0"/>
              <a:t>: To show the similarities and differences between two or more </a:t>
            </a:r>
            <a:r>
              <a:rPr lang="en-IN" sz="2400" dirty="0" smtClean="0"/>
              <a:t>subjects</a:t>
            </a:r>
            <a:endParaRPr lang="en-IN" sz="2400" dirty="0"/>
          </a:p>
          <a:p>
            <a:pPr algn="just"/>
            <a:r>
              <a:rPr lang="en-IN" sz="2400" b="1" dirty="0"/>
              <a:t>Criticise: </a:t>
            </a:r>
            <a:r>
              <a:rPr lang="en-IN" sz="2400" dirty="0"/>
              <a:t>To make your judgement about the views expressed and support </a:t>
            </a:r>
            <a:r>
              <a:rPr lang="en-IN" sz="2400" dirty="0" smtClean="0"/>
              <a:t>your judgement </a:t>
            </a:r>
            <a:r>
              <a:rPr lang="en-IN" sz="2400" dirty="0"/>
              <a:t>with </a:t>
            </a:r>
            <a:r>
              <a:rPr lang="en-IN" sz="2400" dirty="0" smtClean="0"/>
              <a:t>evidence</a:t>
            </a:r>
          </a:p>
          <a:p>
            <a:pPr algn="just"/>
            <a:r>
              <a:rPr lang="en-IN" sz="2400" b="1" dirty="0"/>
              <a:t>Define: </a:t>
            </a:r>
            <a:r>
              <a:rPr lang="en-IN" sz="2400" dirty="0"/>
              <a:t>To give the meaning of a word term, distinguishing it from closely related subjects, sometimes </a:t>
            </a:r>
            <a:r>
              <a:rPr lang="en-IN" sz="2400" dirty="0" smtClean="0"/>
              <a:t>with </a:t>
            </a:r>
            <a:r>
              <a:rPr lang="en-IN" sz="2400" dirty="0"/>
              <a:t>examples and illustrations.</a:t>
            </a:r>
          </a:p>
          <a:p>
            <a:pPr algn="just"/>
            <a:endParaRPr lang="en-IN" sz="2400" dirty="0"/>
          </a:p>
        </p:txBody>
      </p:sp>
    </p:spTree>
    <p:extLst>
      <p:ext uri="{BB962C8B-B14F-4D97-AF65-F5344CB8AC3E}">
        <p14:creationId xmlns:p14="http://schemas.microsoft.com/office/powerpoint/2010/main" val="186961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65200"/>
            <a:ext cx="8893002" cy="4868333"/>
          </a:xfrm>
        </p:spPr>
        <p:txBody>
          <a:bodyPr>
            <a:noAutofit/>
          </a:bodyPr>
          <a:lstStyle/>
          <a:p>
            <a:pPr algn="just"/>
            <a:r>
              <a:rPr lang="en-IN" sz="2400" b="1" dirty="0"/>
              <a:t>Discuss: </a:t>
            </a:r>
            <a:r>
              <a:rPr lang="en-IN" sz="2400" dirty="0"/>
              <a:t>To investigate and present the different aspects of a problem or subject and come to some </a:t>
            </a:r>
            <a:r>
              <a:rPr lang="en-IN" sz="2400" dirty="0" smtClean="0"/>
              <a:t>conclusion</a:t>
            </a:r>
            <a:endParaRPr lang="en-IN" sz="2400" dirty="0"/>
          </a:p>
          <a:p>
            <a:pPr algn="just"/>
            <a:r>
              <a:rPr lang="en-IN" sz="2400" b="1" dirty="0" smtClean="0"/>
              <a:t>Evaluate</a:t>
            </a:r>
            <a:r>
              <a:rPr lang="en-IN" sz="2400" b="1" dirty="0"/>
              <a:t>: </a:t>
            </a:r>
            <a:r>
              <a:rPr lang="en-IN" sz="2400" dirty="0"/>
              <a:t>To appraise or estimate the worth of something, to some extent an explained </a:t>
            </a:r>
            <a:r>
              <a:rPr lang="en-IN" sz="2400" dirty="0" smtClean="0"/>
              <a:t>personal opinion</a:t>
            </a:r>
            <a:endParaRPr lang="en-IN" sz="2400" dirty="0"/>
          </a:p>
          <a:p>
            <a:pPr algn="just"/>
            <a:r>
              <a:rPr lang="en-IN" sz="2400" b="1" dirty="0" smtClean="0"/>
              <a:t>Explain</a:t>
            </a:r>
            <a:r>
              <a:rPr lang="en-IN" sz="2400" b="1" dirty="0"/>
              <a:t>: </a:t>
            </a:r>
            <a:r>
              <a:rPr lang="en-IN" sz="2400" dirty="0"/>
              <a:t>To account for a subject’s character, causes, results, implications, etc., by clearly stating </a:t>
            </a:r>
            <a:r>
              <a:rPr lang="en-IN" sz="2400" dirty="0" smtClean="0"/>
              <a:t>and interpreting </a:t>
            </a:r>
            <a:r>
              <a:rPr lang="en-IN" sz="2400" dirty="0"/>
              <a:t>the relevant </a:t>
            </a:r>
            <a:r>
              <a:rPr lang="en-IN" sz="2400" dirty="0" smtClean="0"/>
              <a:t>details</a:t>
            </a:r>
            <a:endParaRPr lang="en-IN" sz="2400" dirty="0"/>
          </a:p>
          <a:p>
            <a:pPr algn="just"/>
            <a:r>
              <a:rPr lang="en-IN" sz="2400" b="1" dirty="0"/>
              <a:t>Generate: </a:t>
            </a:r>
            <a:r>
              <a:rPr lang="en-IN" sz="2400" dirty="0"/>
              <a:t>To propose new ideas or new interpretations of available </a:t>
            </a:r>
            <a:r>
              <a:rPr lang="en-IN" sz="2400" dirty="0" smtClean="0"/>
              <a:t>subjects</a:t>
            </a:r>
            <a:endParaRPr lang="en-IN" sz="2400" dirty="0"/>
          </a:p>
          <a:p>
            <a:pPr algn="just"/>
            <a:r>
              <a:rPr lang="en-IN" sz="2400" b="1" dirty="0" smtClean="0"/>
              <a:t>Illustrate</a:t>
            </a:r>
            <a:r>
              <a:rPr lang="en-IN" sz="2400" b="1" dirty="0"/>
              <a:t>: </a:t>
            </a:r>
            <a:r>
              <a:rPr lang="en-IN" sz="2400" dirty="0"/>
              <a:t>To explain or clarify a problem using concrete examples, diagrams, or </a:t>
            </a:r>
            <a:r>
              <a:rPr lang="en-IN" sz="2400" dirty="0" smtClean="0"/>
              <a:t>figures</a:t>
            </a:r>
            <a:endParaRPr lang="en-IN" sz="2400" dirty="0"/>
          </a:p>
        </p:txBody>
      </p:sp>
    </p:spTree>
    <p:extLst>
      <p:ext uri="{BB962C8B-B14F-4D97-AF65-F5344CB8AC3E}">
        <p14:creationId xmlns:p14="http://schemas.microsoft.com/office/powerpoint/2010/main" val="1279824790"/>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249</TotalTime>
  <Words>1471</Words>
  <Application>Microsoft Macintosh PowerPoint</Application>
  <PresentationFormat>Custom</PresentationFormat>
  <Paragraphs>137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Process of Writing: Interpreting a topic and developing a plan</vt:lpstr>
      <vt:lpstr>The process of writing essays/ articles</vt:lpstr>
      <vt:lpstr>Interpreting the essay topic</vt:lpstr>
      <vt:lpstr>PowerPoint Presentation</vt:lpstr>
      <vt:lpstr>PowerPoint Presentation</vt:lpstr>
      <vt:lpstr>Match the command words with their definitions on the right.</vt:lpstr>
      <vt:lpstr>PowerPoint Presentation</vt:lpstr>
      <vt:lpstr>Some more command words</vt:lpstr>
      <vt:lpstr>PowerPoint Presentation</vt:lpstr>
      <vt:lpstr>PowerPoint Presentation</vt:lpstr>
      <vt:lpstr>Underline the key terms in the following titles and decide what you are being asked to do. </vt:lpstr>
      <vt:lpstr>PowerPoint Presentation</vt:lpstr>
      <vt:lpstr>Planning the basic organisation</vt:lpstr>
      <vt:lpstr>Academic qualifications are of little practical benefit in the real world – Discuss.</vt:lpstr>
      <vt:lpstr>Steps in planning</vt:lpstr>
      <vt:lpstr>PowerPoint Presentation</vt:lpstr>
      <vt:lpstr>Consider the following titles and decide which sections you will include in each essay.</vt:lpstr>
      <vt:lpstr>PowerPoint Presentation</vt:lpstr>
      <vt:lpstr>Write a plan for two of the titles given below:</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N.P SUDHARSHAN</dc:creator>
  <cp:lastModifiedBy>sudharshana N.P</cp:lastModifiedBy>
  <cp:revision>33</cp:revision>
  <dcterms:created xsi:type="dcterms:W3CDTF">2014-12-03T10:40:14Z</dcterms:created>
  <dcterms:modified xsi:type="dcterms:W3CDTF">2017-08-01T15:21:02Z</dcterms:modified>
</cp:coreProperties>
</file>